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</p:sldMasterIdLst>
  <p:notesMasterIdLst>
    <p:notesMasterId r:id="rId81"/>
  </p:notesMasterIdLst>
  <p:sldIdLst>
    <p:sldId id="504" r:id="rId5"/>
    <p:sldId id="547" r:id="rId6"/>
    <p:sldId id="505" r:id="rId7"/>
    <p:sldId id="453" r:id="rId8"/>
    <p:sldId id="454" r:id="rId9"/>
    <p:sldId id="546" r:id="rId10"/>
    <p:sldId id="456" r:id="rId11"/>
    <p:sldId id="552" r:id="rId12"/>
    <p:sldId id="455" r:id="rId13"/>
    <p:sldId id="516" r:id="rId14"/>
    <p:sldId id="458" r:id="rId15"/>
    <p:sldId id="459" r:id="rId16"/>
    <p:sldId id="506" r:id="rId17"/>
    <p:sldId id="507" r:id="rId18"/>
    <p:sldId id="508" r:id="rId19"/>
    <p:sldId id="510" r:id="rId20"/>
    <p:sldId id="511" r:id="rId21"/>
    <p:sldId id="512" r:id="rId22"/>
    <p:sldId id="513" r:id="rId23"/>
    <p:sldId id="514" r:id="rId24"/>
    <p:sldId id="515" r:id="rId25"/>
    <p:sldId id="536" r:id="rId26"/>
    <p:sldId id="537" r:id="rId27"/>
    <p:sldId id="538" r:id="rId28"/>
    <p:sldId id="518" r:id="rId29"/>
    <p:sldId id="463" r:id="rId30"/>
    <p:sldId id="520" r:id="rId31"/>
    <p:sldId id="521" r:id="rId32"/>
    <p:sldId id="522" r:id="rId33"/>
    <p:sldId id="523" r:id="rId34"/>
    <p:sldId id="524" r:id="rId35"/>
    <p:sldId id="544" r:id="rId36"/>
    <p:sldId id="545" r:id="rId37"/>
    <p:sldId id="464" r:id="rId38"/>
    <p:sldId id="465" r:id="rId39"/>
    <p:sldId id="467" r:id="rId40"/>
    <p:sldId id="468" r:id="rId41"/>
    <p:sldId id="469" r:id="rId42"/>
    <p:sldId id="470" r:id="rId43"/>
    <p:sldId id="473" r:id="rId44"/>
    <p:sldId id="474" r:id="rId45"/>
    <p:sldId id="475" r:id="rId46"/>
    <p:sldId id="476" r:id="rId47"/>
    <p:sldId id="477" r:id="rId48"/>
    <p:sldId id="551" r:id="rId49"/>
    <p:sldId id="557" r:id="rId50"/>
    <p:sldId id="554" r:id="rId51"/>
    <p:sldId id="548" r:id="rId52"/>
    <p:sldId id="550" r:id="rId53"/>
    <p:sldId id="555" r:id="rId54"/>
    <p:sldId id="556" r:id="rId55"/>
    <p:sldId id="539" r:id="rId56"/>
    <p:sldId id="540" r:id="rId57"/>
    <p:sldId id="478" r:id="rId58"/>
    <p:sldId id="526" r:id="rId59"/>
    <p:sldId id="481" r:id="rId60"/>
    <p:sldId id="482" r:id="rId61"/>
    <p:sldId id="541" r:id="rId62"/>
    <p:sldId id="487" r:id="rId63"/>
    <p:sldId id="542" r:id="rId64"/>
    <p:sldId id="486" r:id="rId65"/>
    <p:sldId id="543" r:id="rId66"/>
    <p:sldId id="531" r:id="rId67"/>
    <p:sldId id="532" r:id="rId68"/>
    <p:sldId id="533" r:id="rId69"/>
    <p:sldId id="534" r:id="rId70"/>
    <p:sldId id="494" r:id="rId71"/>
    <p:sldId id="535" r:id="rId72"/>
    <p:sldId id="495" r:id="rId73"/>
    <p:sldId id="496" r:id="rId74"/>
    <p:sldId id="497" r:id="rId75"/>
    <p:sldId id="498" r:id="rId76"/>
    <p:sldId id="499" r:id="rId77"/>
    <p:sldId id="500" r:id="rId78"/>
    <p:sldId id="501" r:id="rId79"/>
    <p:sldId id="553" r:id="rId80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>
    <p:restoredLeft sz="18339" autoAdjust="false"/>
    <p:restoredTop sz="93863" autoAdjust="false"/>
  </p:normalViewPr>
  <p:slideViewPr>
    <p:cSldViewPr showGuides="true">
      <p:cViewPr>
        <p:scale>
          <a:sx n="100" d="100"/>
          <a:sy n="100" d="100"/>
        </p:scale>
        <p:origin x="-1944" y="-300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72" y="1071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22.xml" Type="http://schemas.openxmlformats.org/officeDocument/2006/relationships/slide" Id="rId26"/>
    <Relationship Target="slides/slide35.xml" Type="http://schemas.openxmlformats.org/officeDocument/2006/relationships/slide" Id="rId39"/>
    <Relationship Target="slides/slide17.xml" Type="http://schemas.openxmlformats.org/officeDocument/2006/relationships/slide" Id="rId21"/>
    <Relationship Target="slides/slide30.xml" Type="http://schemas.openxmlformats.org/officeDocument/2006/relationships/slide" Id="rId34"/>
    <Relationship Target="slides/slide38.xml" Type="http://schemas.openxmlformats.org/officeDocument/2006/relationships/slide" Id="rId42"/>
    <Relationship Target="slides/slide43.xml" Type="http://schemas.openxmlformats.org/officeDocument/2006/relationships/slide" Id="rId47"/>
    <Relationship Target="slides/slide46.xml" Type="http://schemas.openxmlformats.org/officeDocument/2006/relationships/slide" Id="rId50"/>
    <Relationship Target="slides/slide51.xml" Type="http://schemas.openxmlformats.org/officeDocument/2006/relationships/slide" Id="rId55"/>
    <Relationship Target="slides/slide59.xml" Type="http://schemas.openxmlformats.org/officeDocument/2006/relationships/slide" Id="rId63"/>
    <Relationship Target="slides/slide64.xml" Type="http://schemas.openxmlformats.org/officeDocument/2006/relationships/slide" Id="rId68"/>
    <Relationship Target="slides/slide72.xml" Type="http://schemas.openxmlformats.org/officeDocument/2006/relationships/slide" Id="rId76"/>
    <Relationship Target="theme/theme1.xml" Type="http://schemas.openxmlformats.org/officeDocument/2006/relationships/theme" Id="rId84"/>
    <Relationship Target="slides/slide3.xml" Type="http://schemas.openxmlformats.org/officeDocument/2006/relationships/slide" Id="rId7"/>
    <Relationship Target="slides/slide67.xml" Type="http://schemas.openxmlformats.org/officeDocument/2006/relationships/slide" Id="rId71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25.xml" Type="http://schemas.openxmlformats.org/officeDocument/2006/relationships/slide" Id="rId29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slides/slide28.xml" Type="http://schemas.openxmlformats.org/officeDocument/2006/relationships/slide" Id="rId32"/>
    <Relationship Target="slides/slide33.xml" Type="http://schemas.openxmlformats.org/officeDocument/2006/relationships/slide" Id="rId37"/>
    <Relationship Target="slides/slide36.xml" Type="http://schemas.openxmlformats.org/officeDocument/2006/relationships/slide" Id="rId40"/>
    <Relationship Target="slides/slide41.xml" Type="http://schemas.openxmlformats.org/officeDocument/2006/relationships/slide" Id="rId45"/>
    <Relationship Target="slides/slide49.xml" Type="http://schemas.openxmlformats.org/officeDocument/2006/relationships/slide" Id="rId53"/>
    <Relationship Target="slides/slide54.xml" Type="http://schemas.openxmlformats.org/officeDocument/2006/relationships/slide" Id="rId58"/>
    <Relationship Target="slides/slide62.xml" Type="http://schemas.openxmlformats.org/officeDocument/2006/relationships/slide" Id="rId66"/>
    <Relationship Target="slides/slide70.xml" Type="http://schemas.openxmlformats.org/officeDocument/2006/relationships/slide" Id="rId74"/>
    <Relationship Target="slides/slide75.xml" Type="http://schemas.openxmlformats.org/officeDocument/2006/relationships/slide" Id="rId79"/>
    <Relationship Target="slides/slide1.xml" Type="http://schemas.openxmlformats.org/officeDocument/2006/relationships/slide" Id="rId5"/>
    <Relationship Target="slides/slide57.xml" Type="http://schemas.openxmlformats.org/officeDocument/2006/relationships/slide" Id="rId61"/>
    <Relationship Target="presProps.xml" Type="http://schemas.openxmlformats.org/officeDocument/2006/relationships/presProps" Id="rId82"/>
    <Relationship Target="slides/slide15.xml" Type="http://schemas.openxmlformats.org/officeDocument/2006/relationships/slide" Id="rId19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slides/slide39.xml" Type="http://schemas.openxmlformats.org/officeDocument/2006/relationships/slide" Id="rId43"/>
    <Relationship Target="slides/slide44.xml" Type="http://schemas.openxmlformats.org/officeDocument/2006/relationships/slide" Id="rId48"/>
    <Relationship Target="slides/slide52.xml" Type="http://schemas.openxmlformats.org/officeDocument/2006/relationships/slide" Id="rId56"/>
    <Relationship Target="slides/slide60.xml" Type="http://schemas.openxmlformats.org/officeDocument/2006/relationships/slide" Id="rId64"/>
    <Relationship Target="slides/slide65.xml" Type="http://schemas.openxmlformats.org/officeDocument/2006/relationships/slide" Id="rId69"/>
    <Relationship Target="slides/slide73.xml" Type="http://schemas.openxmlformats.org/officeDocument/2006/relationships/slide" Id="rId77"/>
    <Relationship Target="slides/slide4.xml" Type="http://schemas.openxmlformats.org/officeDocument/2006/relationships/slide" Id="rId8"/>
    <Relationship Target="slides/slide47.xml" Type="http://schemas.openxmlformats.org/officeDocument/2006/relationships/slide" Id="rId51"/>
    <Relationship Target="slides/slide68.xml" Type="http://schemas.openxmlformats.org/officeDocument/2006/relationships/slide" Id="rId72"/>
    <Relationship Target="slides/slide76.xml" Type="http://schemas.openxmlformats.org/officeDocument/2006/relationships/slide" Id="rId80"/>
    <Relationship Target="tableStyles.xml" Type="http://schemas.openxmlformats.org/officeDocument/2006/relationships/tableStyles" Id="rId85"/>
    <Relationship Target="../customXml/item3.xml" Type="http://schemas.openxmlformats.org/officeDocument/2006/relationships/customXml" Id="rId3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slides/slide42.xml" Type="http://schemas.openxmlformats.org/officeDocument/2006/relationships/slide" Id="rId46"/>
    <Relationship Target="slides/slide55.xml" Type="http://schemas.openxmlformats.org/officeDocument/2006/relationships/slide" Id="rId59"/>
    <Relationship Target="slides/slide63.xml" Type="http://schemas.openxmlformats.org/officeDocument/2006/relationships/slide" Id="rId67"/>
    <Relationship Target="slides/slide16.xml" Type="http://schemas.openxmlformats.org/officeDocument/2006/relationships/slide" Id="rId20"/>
    <Relationship Target="slides/slide37.xml" Type="http://schemas.openxmlformats.org/officeDocument/2006/relationships/slide" Id="rId41"/>
    <Relationship Target="slides/slide50.xml" Type="http://schemas.openxmlformats.org/officeDocument/2006/relationships/slide" Id="rId54"/>
    <Relationship Target="slides/slide58.xml" Type="http://schemas.openxmlformats.org/officeDocument/2006/relationships/slide" Id="rId62"/>
    <Relationship Target="slides/slide66.xml" Type="http://schemas.openxmlformats.org/officeDocument/2006/relationships/slide" Id="rId70"/>
    <Relationship Target="slides/slide71.xml" Type="http://schemas.openxmlformats.org/officeDocument/2006/relationships/slide" Id="rId75"/>
    <Relationship Target="viewProps.xml" Type="http://schemas.openxmlformats.org/officeDocument/2006/relationships/viewProps" Id="rId83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32.xml" Type="http://schemas.openxmlformats.org/officeDocument/2006/relationships/slide" Id="rId36"/>
    <Relationship Target="slides/slide45.xml" Type="http://schemas.openxmlformats.org/officeDocument/2006/relationships/slide" Id="rId49"/>
    <Relationship Target="slides/slide53.xml" Type="http://schemas.openxmlformats.org/officeDocument/2006/relationships/slide" Id="rId57"/>
    <Relationship Target="slides/slide6.xml" Type="http://schemas.openxmlformats.org/officeDocument/2006/relationships/slide" Id="rId10"/>
    <Relationship Target="slides/slide27.xml" Type="http://schemas.openxmlformats.org/officeDocument/2006/relationships/slide" Id="rId31"/>
    <Relationship Target="slides/slide40.xml" Type="http://schemas.openxmlformats.org/officeDocument/2006/relationships/slide" Id="rId44"/>
    <Relationship Target="slides/slide48.xml" Type="http://schemas.openxmlformats.org/officeDocument/2006/relationships/slide" Id="rId52"/>
    <Relationship Target="slides/slide56.xml" Type="http://schemas.openxmlformats.org/officeDocument/2006/relationships/slide" Id="rId60"/>
    <Relationship Target="slides/slide61.xml" Type="http://schemas.openxmlformats.org/officeDocument/2006/relationships/slide" Id="rId65"/>
    <Relationship Target="slides/slide69.xml" Type="http://schemas.openxmlformats.org/officeDocument/2006/relationships/slide" Id="rId73"/>
    <Relationship Target="slides/slide74.xml" Type="http://schemas.openxmlformats.org/officeDocument/2006/relationships/slide" Id="rId78"/>
    <Relationship Target="notesMasters/notesMaster1.xml" Type="http://schemas.openxmlformats.org/officeDocument/2006/relationships/notesMaster" Id="rId81"/>
</Relationships>
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14.5.2018</a:t>
            </a:fld>
            <a:endParaRPr lang="cs-CZ" dirty="false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 dirty="false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1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1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1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2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2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3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3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3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3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3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3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1.xml.rels><?xml version="1.0" encoding="UTF-8" standalone="yes"?>
<Relationships xmlns="http://schemas.openxmlformats.org/package/2006/relationships">
    <Relationship Target="../slides/slide4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2.xml.rels><?xml version="1.0" encoding="UTF-8" standalone="yes"?>
<Relationships xmlns="http://schemas.openxmlformats.org/package/2006/relationships">
    <Relationship Target="../slides/slide4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3.xml.rels><?xml version="1.0" encoding="UTF-8" standalone="yes"?>
<Relationships xmlns="http://schemas.openxmlformats.org/package/2006/relationships">
    <Relationship Target="../slides/slide4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4.xml.rels><?xml version="1.0" encoding="UTF-8" standalone="yes"?>
<Relationships xmlns="http://schemas.openxmlformats.org/package/2006/relationships">
    <Relationship Target="../slides/slide4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5.xml.rels><?xml version="1.0" encoding="UTF-8" standalone="yes"?>
<Relationships xmlns="http://schemas.openxmlformats.org/package/2006/relationships">
    <Relationship Target="../slides/slide4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6.xml.rels><?xml version="1.0" encoding="UTF-8" standalone="yes"?>
<Relationships xmlns="http://schemas.openxmlformats.org/package/2006/relationships">
    <Relationship Target="../slides/slide4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7.xml.rels><?xml version="1.0" encoding="UTF-8" standalone="yes"?>
<Relationships xmlns="http://schemas.openxmlformats.org/package/2006/relationships">
    <Relationship Target="../slides/slide4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8.xml.rels><?xml version="1.0" encoding="UTF-8" standalone="yes"?>
<Relationships xmlns="http://schemas.openxmlformats.org/package/2006/relationships">
    <Relationship Target="../slides/slide5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9.xml.rels><?xml version="1.0" encoding="UTF-8" standalone="yes"?>
<Relationships xmlns="http://schemas.openxmlformats.org/package/2006/relationships">
    <Relationship Target="../slides/slide6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0.xml.rels><?xml version="1.0" encoding="UTF-8" standalone="yes"?>
<Relationships xmlns="http://schemas.openxmlformats.org/package/2006/relationships">
    <Relationship Target="../slides/slide6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1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1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1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634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562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287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522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55824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55824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47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47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47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65699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46844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6344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29750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61084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7243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20046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3437A0A7-0B79-444A-9F37-EECB9CF9456B}" type="slidenum">
              <a:rPr lang="cs-CZ" smtClean="false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211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1200" b="false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3437A0A7-0B79-444A-9F37-EECB9CF9456B}" type="slidenum">
              <a:rPr lang="cs-CZ" smtClean="false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662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613335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078923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0932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2921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6972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2921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697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1612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1612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4026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404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 smtClean="false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 smtClean="false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 smtClean="false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false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EBB765A-51E0-4E82-AB73-FB7F84412B30}" type="datetimeFigureOut">
              <a:rPr lang="cs-CZ" smtClean="false"/>
              <a:pPr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AD8C908-6CF6-4C3D-AE7A-F3813FC67EFC}" type="slidenum">
              <a:rPr lang="cs-CZ" smtClean="false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7371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 smtClean="false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theme/theme1.xml" Type="http://schemas.openxmlformats.org/officeDocument/2006/relationships/theme" Id="rId12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slideLayouts/slideLayout11.xml" Type="http://schemas.openxmlformats.org/officeDocument/2006/relationships/slideLayout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 smtClean="false"/>
              <a:t>Kliknutím lze upravit styl.</a:t>
            </a:r>
            <a:endParaRPr lang="cs-CZ" dirty="false"/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 smtClean="false"/>
              <a:t>Kliknutím lze upravit styly předlohy textu.</a:t>
            </a:r>
          </a:p>
          <a:p>
            <a:pPr lvl="1"/>
            <a:r>
              <a:rPr lang="cs-CZ" dirty="false" smtClean="false"/>
              <a:t>Druhá úroveň</a:t>
            </a:r>
          </a:p>
          <a:p>
            <a:pPr lvl="2"/>
            <a:r>
              <a:rPr lang="cs-CZ" dirty="false" smtClean="false"/>
              <a:t>Třetí úroveň</a:t>
            </a:r>
          </a:p>
          <a:p>
            <a:pPr lvl="3"/>
            <a:r>
              <a:rPr lang="cs-CZ" dirty="false" smtClean="false"/>
              <a:t>Čtvrtá úroveň</a:t>
            </a:r>
          </a:p>
          <a:p>
            <a:pPr lvl="4"/>
            <a:r>
              <a:rPr lang="cs-CZ" dirty="false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    <Relationship Target="../media/image4.png" Type="http://schemas.openxmlformats.org/officeDocument/2006/relationships/image" Id="rId4"/>
</Relationships>

</file>

<file path=ppt/slides/_rels/slide10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Mode="External" Target="http://publicita.dotaceeu.cz/" Type="http://schemas.openxmlformats.org/officeDocument/2006/relationships/hyperlink" Id="rId3"/>
    <Relationship Target="../notesSlides/notesSlide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media/image11.png" Type="http://schemas.openxmlformats.org/officeDocument/2006/relationships/image" Id="rId3"/>
    <Relationship Target="../media/image10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13.jpeg" Type="http://schemas.openxmlformats.org/officeDocument/2006/relationships/image" Id="rId5"/>
    <Relationship Target="../media/image12.jpeg" Type="http://schemas.openxmlformats.org/officeDocument/2006/relationships/image" Id="rId4"/>
</Relationships>

</file>

<file path=ppt/slides/_rels/slide13.xml.rels><?xml version="1.0" encoding="UTF-8" standalone="yes"?>
<Relationships xmlns="http://schemas.openxmlformats.org/package/2006/relationships"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media/image19.jpeg" Type="http://schemas.openxmlformats.org/officeDocument/2006/relationships/image" Id="rId8"/>
    <Relationship Target="../media/image14.jpeg" Type="http://schemas.openxmlformats.org/officeDocument/2006/relationships/image" Id="rId3"/>
    <Relationship Target="../media/image18.jpeg" Type="http://schemas.openxmlformats.org/officeDocument/2006/relationships/image" Id="rId7"/>
    <Relationship Target="../notesSlides/notesSlide9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17.jpeg" Type="http://schemas.openxmlformats.org/officeDocument/2006/relationships/image" Id="rId6"/>
    <Relationship Target="../media/image16.jpeg" Type="http://schemas.openxmlformats.org/officeDocument/2006/relationships/image" Id="rId5"/>
    <Relationship Target="../media/image15.jpeg" Type="http://schemas.openxmlformats.org/officeDocument/2006/relationships/image" Id="rId4"/>
    <Relationship Target="../media/image20.jpeg" Type="http://schemas.openxmlformats.org/officeDocument/2006/relationships/image" Id="rId9"/>
</Relationships>

</file>

<file path=ppt/slides/_rels/slide15.xml.rels><?xml version="1.0" encoding="UTF-8" standalone="yes"?>
<Relationships xmlns="http://schemas.openxmlformats.org/package/2006/relationships">
    <Relationship Target="../notesSlides/notesSlide10.xml" Type="http://schemas.openxmlformats.org/officeDocument/2006/relationships/notesSlide" Id="rId2"/>
    <Relationship Target="../slideLayouts/slideLayout8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notesSlides/notesSlide1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Mode="External" Target="https://publicita.dotaceeu.cz/gen/krok1" Type="http://schemas.openxmlformats.org/officeDocument/2006/relationships/hyperlink" Id="rId3"/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3.wdp" Type="http://schemas.microsoft.com/office/2007/relationships/hdphoto" Id="rId5"/>
    <Relationship Target="../media/image21.png" Type="http://schemas.openxmlformats.org/officeDocument/2006/relationships/image" Id="rId4"/>
</Relationships>

</file>

<file path=ppt/slides/_rels/slide18.xml.rels><?xml version="1.0" encoding="UTF-8" standalone="yes"?>
<Relationships xmlns="http://schemas.openxmlformats.org/package/2006/relationships">
    <Relationship Target="../media/image2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media/image24.png" Type="http://schemas.openxmlformats.org/officeDocument/2006/relationships/image" Id="rId3"/>
    <Relationship Target="../media/image2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media/image26.png" Type="http://schemas.openxmlformats.org/officeDocument/2006/relationships/image" Id="rId3"/>
    <Relationship Target="../media/image2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media/image27.png" Type="http://schemas.openxmlformats.org/officeDocument/2006/relationships/image" Id="rId3"/>
    <Relationship Target="../notesSlides/notesSlide1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media/image28.png" Type="http://schemas.openxmlformats.org/officeDocument/2006/relationships/image" Id="rId3"/>
    <Relationship Target="../notesSlides/notesSlide1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www.esfcr.cz/pracovni-vykaz-opz" Type="http://schemas.openxmlformats.org/officeDocument/2006/relationships/hyperlink" Id="rId4"/>
</Relationships>

</file>

<file path=ppt/slides/_rels/slide25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slideLayouts/slideLayout4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Mode="External" Target="https://www.esfcr.cz/pokyny-k-vyplneni-zpravy-o-realizaci-zadosti-o-platbu-a-zadosti-o-zmenu-opz/-/dokument/809712" Type="http://schemas.openxmlformats.org/officeDocument/2006/relationships/hyperlink" Id="rId3"/>
    <Relationship Target="../notesSlides/notesSlide1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5.png" Type="http://schemas.openxmlformats.org/officeDocument/2006/relationships/image" Id="rId4"/>
</Relationships>

</file>

<file path=ppt/slides/_rels/slide30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media/image29.png" Type="http://schemas.openxmlformats.org/officeDocument/2006/relationships/image" Id="rId3"/>
    <Relationship Target="../notesSlides/notesSlide1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notesSlides/notesSlide1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="../notesSlides/notesSlide1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media/image30.png" Type="http://schemas.openxmlformats.org/officeDocument/2006/relationships/image" Id="rId3"/>
    <Relationship Target="../notesSlides/notesSlide18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32.png" Type="http://schemas.openxmlformats.org/officeDocument/2006/relationships/image" Id="rId5"/>
    <Relationship Target="../media/image31.png" Type="http://schemas.openxmlformats.org/officeDocument/2006/relationships/image" Id="rId4"/>
</Relationships>

</file>

<file path=ppt/slides/_rels/slide35.xml.rels><?xml version="1.0" encoding="UTF-8" standalone="yes"?>
<Relationships xmlns="http://schemas.openxmlformats.org/package/2006/relationships">
    <Relationship TargetMode="External" Target="https://www.esfcr.cz/" Type="http://schemas.openxmlformats.org/officeDocument/2006/relationships/hyperlink" Id="rId3"/>
    <Relationship Target="../media/image3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Mode="External" Target="https://www.esfcr.cz/technicka-podpora" Type="http://schemas.openxmlformats.org/officeDocument/2006/relationships/hyperlink" Id="rId3"/>
    <Relationship TargetMode="External" Target="mailto:esf@mpsv.c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notesSlides/notesSlide1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notesSlides/notesSlide2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notesSlides/notesSlide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media/image3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notesSlides/notesSlide2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Mode="External" Target="http://www.esfcr.cz/" Type="http://schemas.openxmlformats.org/officeDocument/2006/relationships/hyperlink" Id="rId3"/>
    <Relationship Target="../notesSlides/notesSlide2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notesSlides/notesSlide2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5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46.xml.rels><?xml version="1.0" encoding="UTF-8" standalone="yes"?>
<Relationships xmlns="http://schemas.openxmlformats.org/package/2006/relationships">
    <Relationship Target="../notesSlides/notesSlide24.xml" Type="http://schemas.openxmlformats.org/officeDocument/2006/relationships/notesSlide" Id="rId2"/>
    <Relationship Target="../slideLayouts/slideLayout11.xml" Type="http://schemas.openxmlformats.org/officeDocument/2006/relationships/slideLayout" Id="rId1"/>
</Relationships>

</file>

<file path=ppt/slides/_rels/slide47.xml.rels><?xml version="1.0" encoding="UTF-8" standalone="yes"?>
<Relationships xmlns="http://schemas.openxmlformats.org/package/2006/relationships">
    <Relationship Target="../notesSlides/notesSlide2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8.xml.rels><?xml version="1.0" encoding="UTF-8" standalone="yes"?>
<Relationships xmlns="http://schemas.openxmlformats.org/package/2006/relationships">
    <Relationship Target="../notesSlides/notesSlide2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9.xml.rels><?xml version="1.0" encoding="UTF-8" standalone="yes"?>
<Relationships xmlns="http://schemas.openxmlformats.org/package/2006/relationships">
    <Relationship Target="../notesSlides/notesSlide2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notesSlides/notesSlide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1.xml.rels><?xml version="1.0" encoding="UTF-8" standalone="yes"?>
<Relationships xmlns="http://schemas.openxmlformats.org/package/2006/relationships">
    <Relationship Target="../media/image3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2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53.xml.rels><?xml version="1.0" encoding="UTF-8" standalone="yes"?>
<Relationships xmlns="http://schemas.openxmlformats.org/package/2006/relationships">
    <Relationship Target="../media/image36.png" Type="http://schemas.openxmlformats.org/officeDocument/2006/relationships/image" Id="rId3"/>
    <Relationship Target="../notesSlides/notesSlide2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5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56.xml.rels><?xml version="1.0" encoding="UTF-8" standalone="yes"?>
<Relationships xmlns="http://schemas.openxmlformats.org/package/2006/relationships">
    <Relationship Target="../media/image3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7.xml.rels><?xml version="1.0" encoding="UTF-8" standalone="yes"?>
<Relationships xmlns="http://schemas.openxmlformats.org/package/2006/relationships">
    <Relationship Target="../media/image39.png" Type="http://schemas.openxmlformats.org/officeDocument/2006/relationships/image" Id="rId3"/>
    <Relationship Target="../media/image3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8.xml.rels><?xml version="1.0" encoding="UTF-8" standalone="yes"?>
<Relationships xmlns="http://schemas.openxmlformats.org/package/2006/relationships">
    <Relationship Target="../media/image4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9.xml.rels><?xml version="1.0" encoding="UTF-8" standalone="yes"?>
<Relationships xmlns="http://schemas.openxmlformats.org/package/2006/relationships">
    <Relationship Target="../media/image4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Mode="External" Target="https://pruzkumy.esfcr.cz/index.php/984218" Type="http://schemas.openxmlformats.org/officeDocument/2006/relationships/hyperlink" Id="rId3"/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6.png" Type="http://schemas.openxmlformats.org/officeDocument/2006/relationships/image" Id="rId4"/>
</Relationships>

</file>

<file path=ppt/slides/_rels/slide6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1.xml.rels><?xml version="1.0" encoding="UTF-8" standalone="yes"?>
<Relationships xmlns="http://schemas.openxmlformats.org/package/2006/relationships">
    <Relationship Target="../media/image4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2.xml.rels><?xml version="1.0" encoding="UTF-8" standalone="yes"?>
<Relationships xmlns="http://schemas.openxmlformats.org/package/2006/relationships">
    <Relationship Target="../media/image4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4.xml.rels><?xml version="1.0" encoding="UTF-8" standalone="yes"?>
<Relationships xmlns="http://schemas.openxmlformats.org/package/2006/relationships">
    <Relationship Target="../media/image4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5.xml.rels><?xml version="1.0" encoding="UTF-8" standalone="yes"?>
<Relationships xmlns="http://schemas.openxmlformats.org/package/2006/relationships">
    <Relationship Target="../media/image4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6.xml.rels><?xml version="1.0" encoding="UTF-8" standalone="yes"?>
<Relationships xmlns="http://schemas.openxmlformats.org/package/2006/relationships">
    <Relationship Target="../media/image4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7.xml.rels><?xml version="1.0" encoding="UTF-8" standalone="yes"?>
<Relationships xmlns="http://schemas.openxmlformats.org/package/2006/relationships">
    <Relationship Target="../media/image47.png" Type="http://schemas.openxmlformats.org/officeDocument/2006/relationships/image" Id="rId3"/>
    <Relationship Target="../notesSlides/notesSlide2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68.xml.rels><?xml version="1.0" encoding="UTF-8" standalone="yes"?>
<Relationships xmlns="http://schemas.openxmlformats.org/package/2006/relationships">
    <Relationship Target="../media/image48.png" Type="http://schemas.openxmlformats.org/officeDocument/2006/relationships/image" Id="rId3"/>
    <Relationship Target="../notesSlides/notesSlide3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69.xml.rels><?xml version="1.0" encoding="UTF-8" standalone="yes"?>
<Relationships xmlns="http://schemas.openxmlformats.org/package/2006/relationships">
    <Relationship Target="../media/image36.png" Type="http://schemas.openxmlformats.org/officeDocument/2006/relationships/image" Id="rId3"/>
    <Relationship Target="../media/image4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7.png" Type="http://schemas.openxmlformats.org/officeDocument/2006/relationships/image" Id="rId3"/>
    <Relationship Target="../notesSlides/notesSlide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0.xml.rels><?xml version="1.0" encoding="UTF-8" standalone="yes"?>
<Relationships xmlns="http://schemas.openxmlformats.org/package/2006/relationships">
    <Relationship Target="../media/image51.png" Type="http://schemas.openxmlformats.org/officeDocument/2006/relationships/image" Id="rId3"/>
    <Relationship Target="../media/image5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1.xml.rels><?xml version="1.0" encoding="UTF-8" standalone="yes"?>
<Relationships xmlns="http://schemas.openxmlformats.org/package/2006/relationships">
    <Relationship Target="../media/image5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2.xml.rels><?xml version="1.0" encoding="UTF-8" standalone="yes"?>
<Relationships xmlns="http://schemas.openxmlformats.org/package/2006/relationships">
    <Relationship Target="../media/image5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3.xml.rels><?xml version="1.0" encoding="UTF-8" standalone="yes"?>
<Relationships xmlns="http://schemas.openxmlformats.org/package/2006/relationships">
    <Relationship Target="../media/image55.png" Type="http://schemas.openxmlformats.org/officeDocument/2006/relationships/image" Id="rId3"/>
    <Relationship Target="../media/image5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4.xml.rels><?xml version="1.0" encoding="UTF-8" standalone="yes"?>
<Relationships xmlns="http://schemas.openxmlformats.org/package/2006/relationships">
    <Relationship Target="../media/image57.png" Type="http://schemas.openxmlformats.org/officeDocument/2006/relationships/image" Id="rId3"/>
    <Relationship Target="../media/image56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59.png" Type="http://schemas.openxmlformats.org/officeDocument/2006/relationships/image" Id="rId5"/>
    <Relationship Target="../media/image58.png" Type="http://schemas.openxmlformats.org/officeDocument/2006/relationships/image" Id="rId4"/>
</Relationships>

</file>

<file path=ppt/slides/_rels/slide7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76.xml.rels><?xml version="1.0" encoding="UTF-8" standalone="yes"?>
<Relationships xmlns="http://schemas.openxmlformats.org/package/2006/relationships">
    <Relationship Target="../media/image6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media/image8.png" Type="http://schemas.openxmlformats.org/officeDocument/2006/relationships/image" Id="rId3"/>
    <Relationship Target="../notesSlides/notesSlide6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1.wdp" Type="http://schemas.microsoft.com/office/2007/relationships/hdphoto" Id="rId4"/>
</Relationships>

</file>

<file path=ppt/slides/_rels/slide9.xml.rels><?xml version="1.0" encoding="UTF-8" standalone="yes"?>
<Relationships xmlns="http://schemas.openxmlformats.org/package/2006/relationships">
    <Relationship Target="../media/hdphoto2.wdp" Type="http://schemas.microsoft.com/office/2007/relationships/hdphoto" Id="rId3"/>
    <Relationship Target="../media/image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971600" y="1700808"/>
            <a:ext cx="7884368" cy="2565240"/>
          </a:xfrm>
        </p:spPr>
        <p:txBody>
          <a:bodyPr/>
          <a:lstStyle/>
          <a:p>
            <a:pPr algn="ctr"/>
            <a:r>
              <a:rPr lang="cs-CZ" dirty="false" smtClean="false"/>
              <a:t>seminář pro příjemce</a:t>
            </a:r>
            <a:br>
              <a:rPr lang="cs-CZ" dirty="false" smtClean="false"/>
            </a:br>
            <a:r>
              <a:rPr lang="cs-CZ" dirty="false" smtClean="false"/>
              <a:t>Výzva č. 03_17_071</a:t>
            </a:r>
            <a:br>
              <a:rPr lang="cs-CZ" dirty="false" smtClean="false"/>
            </a:br>
            <a:r>
              <a:rPr lang="cs-CZ" dirty="false" smtClean="false"/>
              <a:t/>
            </a:r>
            <a:br>
              <a:rPr lang="cs-CZ" dirty="false" smtClean="false"/>
            </a:br>
            <a:r>
              <a:rPr lang="cs-CZ" dirty="false" smtClean="false">
                <a:solidFill>
                  <a:srgbClr val="FF0000"/>
                </a:solidFill>
              </a:rPr>
              <a:t>2. Zpráva o realizaci projektu</a:t>
            </a:r>
            <a:endParaRPr lang="cs-CZ" dirty="false">
              <a:solidFill>
                <a:srgbClr val="FF0000"/>
              </a:solidFill>
            </a:endParaRP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1475656" y="4941168"/>
            <a:ext cx="7272000" cy="540000"/>
          </a:xfrm>
        </p:spPr>
        <p:txBody>
          <a:bodyPr/>
          <a:lstStyle/>
          <a:p>
            <a:r>
              <a:rPr lang="cs-CZ" dirty="false"/>
              <a:t>Oddělení projektů systému služeb </a:t>
            </a:r>
            <a:r>
              <a:rPr lang="cs-CZ" dirty="false" smtClean="false"/>
              <a:t>(874</a:t>
            </a:r>
            <a:r>
              <a:rPr lang="cs-CZ" dirty="false"/>
              <a:t>)</a:t>
            </a:r>
          </a:p>
        </p:txBody>
      </p:sp>
      <p:sp>
        <p:nvSpPr>
          <p:cNvPr id="7" name="Zástupný symbol pro text 6"/>
          <p:cNvSpPr>
            <a:spLocks noGrp="true"/>
          </p:cNvSpPr>
          <p:nvPr>
            <p:ph type="body" sz="quarter" idx="14"/>
          </p:nvPr>
        </p:nvSpPr>
        <p:spPr>
          <a:xfrm>
            <a:off x="1619672" y="5949280"/>
            <a:ext cx="7272000" cy="540000"/>
          </a:xfrm>
        </p:spPr>
        <p:txBody>
          <a:bodyPr/>
          <a:lstStyle/>
          <a:p>
            <a:r>
              <a:rPr lang="cs-CZ" dirty="false" smtClean="false"/>
              <a:t>Květen 2018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  <p:pic>
        <p:nvPicPr>
          <p:cNvPr id="16" name="Zástupný symbol pro obrázek 15"/>
          <p:cNvPicPr>
            <a:picLocks noGrp="true" noChangeAspect="true"/>
          </p:cNvPicPr>
          <p:nvPr>
            <p:ph type="pic" sz="quarter" idx="17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949280"/>
            <a:ext cx="540000" cy="540000"/>
          </a:xfrm>
        </p:spPr>
      </p:pic>
      <p:pic>
        <p:nvPicPr>
          <p:cNvPr id="9" name="Zástupný symbol pro obrázek 14"/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941168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2406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PUBLICITA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9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Povinnosti příjemců v oblasti informování a komunikace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700" b="true" dirty="false" smtClean="false">
                <a:solidFill>
                  <a:srgbClr val="FF0000"/>
                </a:solidFill>
              </a:rPr>
              <a:t>Povinnost zveřejnit </a:t>
            </a:r>
            <a:r>
              <a:rPr lang="cs-CZ" sz="1700" b="true" dirty="false">
                <a:solidFill>
                  <a:srgbClr val="FF0000"/>
                </a:solidFill>
              </a:rPr>
              <a:t>na své internetové stránce</a:t>
            </a:r>
            <a:r>
              <a:rPr lang="cs-CZ" sz="1700" dirty="false"/>
              <a:t>, pokud taková stránka existuje, </a:t>
            </a:r>
            <a:r>
              <a:rPr lang="cs-CZ" sz="1700" b="true" dirty="false">
                <a:solidFill>
                  <a:srgbClr val="FF0000"/>
                </a:solidFill>
              </a:rPr>
              <a:t>stručný popis projektu </a:t>
            </a:r>
            <a:r>
              <a:rPr lang="cs-CZ" sz="1700" dirty="false"/>
              <a:t>úměrný míře podpory včetně jeho cílů </a:t>
            </a:r>
            <a:r>
              <a:rPr lang="cs-CZ" sz="1700" dirty="false" smtClean="false"/>
              <a:t/>
            </a:r>
            <a:br>
              <a:rPr lang="cs-CZ" sz="1700" dirty="false" smtClean="false"/>
            </a:br>
            <a:r>
              <a:rPr lang="cs-CZ" sz="1700" dirty="false" smtClean="false"/>
              <a:t>a </a:t>
            </a:r>
            <a:r>
              <a:rPr lang="cs-CZ" sz="1700" dirty="false"/>
              <a:t>výsledků a </a:t>
            </a:r>
            <a:r>
              <a:rPr lang="cs-CZ" sz="1700" dirty="false" smtClean="false"/>
              <a:t>zdůraznit, </a:t>
            </a:r>
            <a:r>
              <a:rPr lang="cs-CZ" sz="1700" dirty="false"/>
              <a:t>že je na daný projekt poskytována finanční podpora </a:t>
            </a:r>
            <a:r>
              <a:rPr lang="cs-CZ" sz="1700" dirty="false" smtClean="false"/>
              <a:t>EU. Popis </a:t>
            </a:r>
            <a:r>
              <a:rPr lang="cs-CZ" sz="1700" dirty="false"/>
              <a:t>je doporučeno vložit při zahájení realizace projektu a následně jej dle potřeby </a:t>
            </a:r>
            <a:r>
              <a:rPr lang="cs-CZ" sz="1700" dirty="false" smtClean="false"/>
              <a:t>aktualizovat. </a:t>
            </a:r>
          </a:p>
          <a:p>
            <a:pPr algn="just">
              <a:lnSpc>
                <a:spcPct val="100000"/>
              </a:lnSpc>
            </a:pPr>
            <a:r>
              <a:rPr lang="cs-CZ" sz="1700" b="true" dirty="false">
                <a:solidFill>
                  <a:srgbClr val="FF0000"/>
                </a:solidFill>
              </a:rPr>
              <a:t>Povinnost spravovat prezentaci projektu na portálu </a:t>
            </a:r>
            <a:r>
              <a:rPr lang="cs-CZ" sz="1700" b="true" dirty="false" smtClean="false">
                <a:solidFill>
                  <a:srgbClr val="FF0000"/>
                </a:solidFill>
              </a:rPr>
              <a:t>www.esfcr.cz</a:t>
            </a:r>
            <a:r>
              <a:rPr lang="cs-CZ" sz="1700" dirty="false"/>
              <a:t>.</a:t>
            </a:r>
            <a:r>
              <a:rPr lang="cs-CZ" sz="1700" dirty="false" smtClean="false"/>
              <a:t> </a:t>
            </a:r>
            <a:r>
              <a:rPr lang="cs-CZ" sz="1700" dirty="false"/>
              <a:t>Z</a:t>
            </a:r>
            <a:r>
              <a:rPr lang="cs-CZ" sz="1700" dirty="false" smtClean="false"/>
              <a:t>ákladní </a:t>
            </a:r>
            <a:r>
              <a:rPr lang="cs-CZ" sz="1700" dirty="false"/>
              <a:t>obsah prezentace (tj. popisu projektu) je na portál přenesen </a:t>
            </a:r>
            <a:r>
              <a:rPr lang="cs-CZ" sz="1700" dirty="false" smtClean="false"/>
              <a:t/>
            </a:r>
            <a:br>
              <a:rPr lang="cs-CZ" sz="1700" dirty="false" smtClean="false"/>
            </a:br>
            <a:r>
              <a:rPr lang="cs-CZ" sz="1700" dirty="false" smtClean="false"/>
              <a:t>z </a:t>
            </a:r>
            <a:r>
              <a:rPr lang="cs-CZ" sz="1700" dirty="false"/>
              <a:t>MS2014+ z obsahu žádosti o podporu, příjemce ji následně dle potřeby </a:t>
            </a:r>
            <a:r>
              <a:rPr lang="cs-CZ" sz="1700" dirty="false" smtClean="false"/>
              <a:t>aktualizuje. </a:t>
            </a:r>
            <a:endParaRPr lang="cs-CZ" sz="1700" dirty="false"/>
          </a:p>
          <a:p>
            <a:pPr algn="just">
              <a:lnSpc>
                <a:spcPct val="100000"/>
              </a:lnSpc>
            </a:pPr>
            <a:r>
              <a:rPr lang="cs-CZ" sz="1700" b="true" dirty="false" smtClean="false">
                <a:solidFill>
                  <a:srgbClr val="FF0000"/>
                </a:solidFill>
              </a:rPr>
              <a:t>Povinnost umístit </a:t>
            </a:r>
            <a:r>
              <a:rPr lang="cs-CZ" sz="1700" b="true" dirty="false">
                <a:solidFill>
                  <a:srgbClr val="FF0000"/>
                </a:solidFill>
              </a:rPr>
              <a:t>alespoň 1 povinný plakát velikosti minimálně A3 </a:t>
            </a:r>
            <a:r>
              <a:rPr lang="cs-CZ" sz="1700" b="true" dirty="false" smtClean="false"/>
              <a:t/>
            </a:r>
            <a:br>
              <a:rPr lang="cs-CZ" sz="1700" b="true" dirty="false" smtClean="false"/>
            </a:br>
            <a:r>
              <a:rPr lang="cs-CZ" sz="1700" dirty="false" smtClean="false"/>
              <a:t>s </a:t>
            </a:r>
            <a:r>
              <a:rPr lang="cs-CZ" sz="1700" dirty="false"/>
              <a:t>informacemi o projektu v místě realizace </a:t>
            </a:r>
            <a:r>
              <a:rPr lang="cs-CZ" sz="1700" dirty="false" smtClean="false"/>
              <a:t>projektu </a:t>
            </a:r>
            <a:r>
              <a:rPr lang="cs-CZ" sz="1700" dirty="false"/>
              <a:t>snadno viditelném pro veřejnost, jako jsou vstupní prostory </a:t>
            </a:r>
            <a:r>
              <a:rPr lang="cs-CZ" sz="1700" dirty="false" smtClean="false"/>
              <a:t>budovy. </a:t>
            </a:r>
          </a:p>
          <a:p>
            <a:pPr marL="812800" indent="-4318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dirty="false"/>
              <a:t>Pro vytvoření povinného plakátu - příjemce povinen využít elektronické šablony, které jsou ke stažení na portálu </a:t>
            </a:r>
            <a:r>
              <a:rPr lang="cs-CZ" sz="1600" dirty="false">
                <a:hlinkClick r:id="rId3"/>
              </a:rPr>
              <a:t>http://</a:t>
            </a:r>
            <a:r>
              <a:rPr lang="cs-CZ" sz="1600" dirty="false" smtClean="false">
                <a:hlinkClick r:id="rId3"/>
              </a:rPr>
              <a:t>publicita.dotaceeu.cz</a:t>
            </a:r>
            <a:r>
              <a:rPr lang="cs-CZ" sz="1600" dirty="false" smtClean="false"/>
              <a:t> (viz dále)</a:t>
            </a:r>
            <a:endParaRPr lang="cs-CZ" sz="1600" dirty="false"/>
          </a:p>
          <a:p>
            <a:r>
              <a:rPr lang="cs-CZ" sz="1700" dirty="false" smtClean="false"/>
              <a:t>Na výstupech povinné </a:t>
            </a:r>
            <a:r>
              <a:rPr lang="cs-CZ" sz="1700" b="true" dirty="false" smtClean="false"/>
              <a:t>prvky vizuální identity OPZ </a:t>
            </a:r>
            <a:r>
              <a:rPr lang="cs-CZ" sz="1700" dirty="false" smtClean="false"/>
              <a:t>(viz Obecná část pravidel). </a:t>
            </a:r>
          </a:p>
          <a:p>
            <a:r>
              <a:rPr lang="cs-CZ" sz="1700" b="true" dirty="false" smtClean="false"/>
              <a:t>Informování CS a dalších subjektů </a:t>
            </a:r>
            <a:r>
              <a:rPr lang="cs-CZ" sz="1700" dirty="false" smtClean="false"/>
              <a:t>o </a:t>
            </a:r>
            <a:r>
              <a:rPr lang="cs-CZ" sz="1700" dirty="false"/>
              <a:t>financování projektu z OPZ a </a:t>
            </a:r>
            <a:r>
              <a:rPr lang="cs-CZ" sz="1700" dirty="false" smtClean="false"/>
              <a:t>ESF.</a:t>
            </a:r>
            <a:endParaRPr lang="cs-CZ" sz="1700" dirty="false"/>
          </a:p>
          <a:p>
            <a:endParaRPr lang="cs-CZ" sz="1600" dirty="false"/>
          </a:p>
          <a:p>
            <a:pPr algn="just">
              <a:lnSpc>
                <a:spcPct val="100000"/>
              </a:lnSpc>
            </a:pPr>
            <a:endParaRPr lang="cs-CZ" sz="16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983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Povinné prvky vizuální identity </a:t>
            </a:r>
            <a:r>
              <a:rPr lang="cs-CZ" sz="2800" dirty="false" smtClean="false"/>
              <a:t>OPZ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4896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1800" dirty="false" smtClean="false"/>
              <a:t>znak </a:t>
            </a:r>
            <a:r>
              <a:rPr lang="pl-PL" sz="1800" dirty="false"/>
              <a:t>EU a odkaz „Evropská </a:t>
            </a:r>
            <a:r>
              <a:rPr lang="pl-PL" sz="1800" dirty="false" smtClean="false"/>
              <a:t>unie“</a:t>
            </a:r>
            <a:endParaRPr lang="pl-PL" sz="1800" dirty="false"/>
          </a:p>
          <a:p>
            <a:pPr>
              <a:lnSpc>
                <a:spcPct val="100000"/>
              </a:lnSpc>
            </a:pPr>
            <a:r>
              <a:rPr lang="cs-CZ" sz="1800" dirty="false" smtClean="false"/>
              <a:t>odkaz </a:t>
            </a:r>
            <a:r>
              <a:rPr lang="cs-CZ" sz="1800" dirty="false"/>
              <a:t>„Evropský sociální fond</a:t>
            </a:r>
            <a:r>
              <a:rPr lang="cs-CZ" sz="1800" dirty="false" smtClean="false"/>
              <a:t>“</a:t>
            </a:r>
            <a:endParaRPr lang="cs-CZ" sz="1800" dirty="false"/>
          </a:p>
          <a:p>
            <a:pPr>
              <a:lnSpc>
                <a:spcPct val="100000"/>
              </a:lnSpc>
            </a:pPr>
            <a:r>
              <a:rPr lang="pl-PL" sz="1800" dirty="false" smtClean="false"/>
              <a:t>odkaz </a:t>
            </a:r>
            <a:r>
              <a:rPr lang="pl-PL" sz="1800" dirty="false"/>
              <a:t>„Operační program Zaměstnanost</a:t>
            </a:r>
            <a:r>
              <a:rPr lang="pl-PL" sz="1800" dirty="false" smtClean="false"/>
              <a:t>“</a:t>
            </a:r>
          </a:p>
          <a:p>
            <a:pPr>
              <a:lnSpc>
                <a:spcPct val="100000"/>
              </a:lnSpc>
            </a:pPr>
            <a:endParaRPr lang="pl-PL" sz="1600" dirty="false"/>
          </a:p>
          <a:p>
            <a:pPr>
              <a:lnSpc>
                <a:spcPct val="100000"/>
              </a:lnSpc>
            </a:pPr>
            <a:endParaRPr lang="pl-PL" sz="1600" dirty="false" smtClean="false"/>
          </a:p>
          <a:p>
            <a:pPr>
              <a:lnSpc>
                <a:spcPct val="100000"/>
              </a:lnSpc>
            </a:pPr>
            <a:endParaRPr lang="pl-PL" sz="1600" dirty="false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sz="1700" dirty="false" smtClean="false"/>
              <a:t>malé propagační předměty:</a:t>
            </a:r>
          </a:p>
          <a:p>
            <a:endParaRPr lang="pl-PL" dirty="false"/>
          </a:p>
          <a:p>
            <a:pPr>
              <a:buFont typeface="Wingdings" panose="05000000000000000000" pitchFamily="2" charset="2"/>
              <a:buChar char="Ø"/>
            </a:pPr>
            <a:endParaRPr lang="pl-PL" sz="2000" dirty="false" smtClean="false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false" smtClean="false"/>
              <a:t>Technické parametry – viz. Obecná část pravidel</a:t>
            </a:r>
          </a:p>
          <a:p>
            <a:pPr marL="0" indent="0">
              <a:buNone/>
            </a:pPr>
            <a:r>
              <a:rPr lang="pl-PL" sz="1400" dirty="false" smtClean="false"/>
              <a:t> </a:t>
            </a:r>
            <a:endParaRPr lang="pl-PL" sz="14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  <p:pic>
        <p:nvPicPr>
          <p:cNvPr id="5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9443"/>
            <a:ext cx="4355976" cy="88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7294"/>
            <a:ext cx="4311123" cy="87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true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53136"/>
            <a:ext cx="742493" cy="6480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true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653136"/>
            <a:ext cx="756594" cy="6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Vizuální identita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68760"/>
            <a:ext cx="8568952" cy="5400600"/>
          </a:xfrm>
        </p:spPr>
        <p:txBody>
          <a:bodyPr/>
          <a:lstStyle/>
          <a:p>
            <a:r>
              <a:rPr lang="cs-CZ" dirty="false" smtClean="false"/>
              <a:t>Barevnost loga EU</a:t>
            </a:r>
          </a:p>
          <a:p>
            <a:pPr marL="665163" lvl="1" indent="-398463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Na webových stránkách příjemce povinně barevné logo</a:t>
            </a:r>
          </a:p>
          <a:p>
            <a:pPr marL="665163" lvl="1" indent="-398463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V ostatních případech se barevné </a:t>
            </a:r>
            <a:r>
              <a:rPr lang="cs-CZ" sz="1800" dirty="false"/>
              <a:t>provedení </a:t>
            </a:r>
            <a:r>
              <a:rPr lang="cs-CZ" sz="1800" dirty="false" smtClean="false"/>
              <a:t>použije</a:t>
            </a:r>
            <a:r>
              <a:rPr lang="cs-CZ" sz="1800" dirty="false"/>
              <a:t>, kdykoli je to </a:t>
            </a:r>
            <a:r>
              <a:rPr lang="cs-CZ" sz="1800" dirty="false" smtClean="false"/>
              <a:t>možné</a:t>
            </a:r>
          </a:p>
          <a:p>
            <a:pPr marL="665163" lvl="1" indent="-398463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Jednobarevnou </a:t>
            </a:r>
            <a:r>
              <a:rPr lang="cs-CZ" sz="1800" dirty="false"/>
              <a:t>verzi lze použít </a:t>
            </a:r>
            <a:r>
              <a:rPr lang="cs-CZ" sz="1800" dirty="false" smtClean="false"/>
              <a:t>jen v</a:t>
            </a:r>
            <a:r>
              <a:rPr lang="cs-CZ" sz="1800" dirty="false"/>
              <a:t> odůvodněných případech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(tisk </a:t>
            </a:r>
            <a:r>
              <a:rPr lang="cs-CZ" sz="1800" dirty="false"/>
              <a:t>na běžných tiskárnách a další případy, kdy je </a:t>
            </a:r>
            <a:r>
              <a:rPr lang="cs-CZ" sz="1800" dirty="false" smtClean="false"/>
              <a:t>barevná verze nehospodárná, neekologická </a:t>
            </a:r>
            <a:r>
              <a:rPr lang="cs-CZ" sz="1800" dirty="false"/>
              <a:t>či </a:t>
            </a:r>
            <a:r>
              <a:rPr lang="cs-CZ" sz="1800" dirty="false" smtClean="false"/>
              <a:t>neestetická)</a:t>
            </a:r>
          </a:p>
          <a:p>
            <a:pPr marL="665163" lvl="1" indent="-398463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Pořízení černobílé kopie barevného originálu se nepovažuje za nedodržení pravidel publicity</a:t>
            </a:r>
          </a:p>
          <a:p>
            <a:r>
              <a:rPr lang="cs-CZ" dirty="false" smtClean="false"/>
              <a:t>Velikost loga EU</a:t>
            </a:r>
          </a:p>
          <a:p>
            <a:pPr marL="665163" lvl="1" indent="-398463">
              <a:spcAft>
                <a:spcPts val="1200"/>
              </a:spcAft>
            </a:pPr>
            <a:r>
              <a:rPr lang="cs-CZ" sz="1800" dirty="false" smtClean="false"/>
              <a:t>Znak </a:t>
            </a:r>
            <a:r>
              <a:rPr lang="cs-CZ" sz="1800" dirty="false"/>
              <a:t>EU a povinné </a:t>
            </a:r>
            <a:r>
              <a:rPr lang="cs-CZ" sz="1800" dirty="false" smtClean="false"/>
              <a:t>odkazy </a:t>
            </a:r>
            <a:r>
              <a:rPr lang="cs-CZ" sz="1800" dirty="false"/>
              <a:t>musí být umístěn tak, aby byl zřetelně </a:t>
            </a:r>
            <a:r>
              <a:rPr lang="cs-CZ" sz="1800" dirty="false" smtClean="false"/>
              <a:t>viditelný, velikost </a:t>
            </a:r>
            <a:r>
              <a:rPr lang="cs-CZ" sz="1800" dirty="false"/>
              <a:t>musí být úměrná rozměrům použitého </a:t>
            </a:r>
            <a:r>
              <a:rPr lang="cs-CZ" sz="1800" dirty="false" smtClean="false"/>
              <a:t>materiálu</a:t>
            </a:r>
          </a:p>
          <a:p>
            <a:pPr marL="431163" indent="-398463"/>
            <a:r>
              <a:rPr lang="cs-CZ" dirty="false" smtClean="false"/>
              <a:t>Umístění</a:t>
            </a:r>
          </a:p>
          <a:p>
            <a:pPr marL="665163" lvl="1" indent="-398463"/>
            <a:r>
              <a:rPr lang="cs-CZ" sz="1800" dirty="false"/>
              <a:t>Na internetové stránce musí být logotyp EU umístěn tak, aby byl viditelný při otevření stránky na digitálním zařízení bez nutnosti </a:t>
            </a:r>
            <a:r>
              <a:rPr lang="cs-CZ" sz="1800" dirty="false" smtClean="false"/>
              <a:t>rolování dolů.</a:t>
            </a:r>
            <a:endParaRPr lang="cs-CZ" sz="1800" dirty="false"/>
          </a:p>
          <a:p>
            <a:pPr marL="665163" lvl="1" indent="-398463"/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00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Vizuální identita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84784"/>
            <a:ext cx="8064000" cy="4320000"/>
          </a:xfrm>
        </p:spPr>
        <p:txBody>
          <a:bodyPr/>
          <a:lstStyle/>
          <a:p>
            <a:r>
              <a:rPr lang="cs-CZ" dirty="false" smtClean="false"/>
              <a:t>Další </a:t>
            </a:r>
            <a:r>
              <a:rPr lang="cs-CZ" dirty="false"/>
              <a:t>loga použít </a:t>
            </a:r>
            <a:r>
              <a:rPr lang="cs-CZ" dirty="false" smtClean="false"/>
              <a:t>lze </a:t>
            </a:r>
            <a:r>
              <a:rPr lang="cs-CZ" sz="1800" dirty="false" smtClean="false">
                <a:solidFill>
                  <a:srgbClr val="FF0000"/>
                </a:solidFill>
              </a:rPr>
              <a:t>(pro názornost bylo použito logo MPSV)</a:t>
            </a:r>
            <a:r>
              <a:rPr lang="cs-CZ" dirty="false" smtClean="false"/>
              <a:t>,</a:t>
            </a:r>
            <a:r>
              <a:rPr lang="cs-CZ" sz="1800" dirty="false" smtClean="false">
                <a:solidFill>
                  <a:srgbClr val="FF0000"/>
                </a:solidFill>
              </a:rPr>
              <a:t> </a:t>
            </a:r>
            <a:br>
              <a:rPr lang="cs-CZ" sz="1800" dirty="false" smtClean="false">
                <a:solidFill>
                  <a:srgbClr val="FF0000"/>
                </a:solidFill>
              </a:rPr>
            </a:br>
            <a:r>
              <a:rPr lang="cs-CZ" dirty="false" smtClean="false"/>
              <a:t>ale </a:t>
            </a:r>
            <a:r>
              <a:rPr lang="cs-CZ" dirty="false"/>
              <a:t>nesmí být větší </a:t>
            </a:r>
            <a:r>
              <a:rPr lang="cs-CZ" dirty="false" smtClean="false"/>
              <a:t>ani první</a:t>
            </a:r>
          </a:p>
          <a:p>
            <a:pPr lvl="1"/>
            <a:r>
              <a:rPr lang="cs-CZ" dirty="false" smtClean="false"/>
              <a:t>Lze použít logo příjemce či projektu </a:t>
            </a:r>
            <a:r>
              <a:rPr lang="cs-CZ" dirty="false"/>
              <a:t>apod</a:t>
            </a:r>
            <a:r>
              <a:rPr lang="cs-CZ" dirty="false" smtClean="false"/>
              <a:t>.</a:t>
            </a:r>
          </a:p>
          <a:p>
            <a:pPr lvl="1"/>
            <a:r>
              <a:rPr lang="cs-CZ" dirty="false" smtClean="false"/>
              <a:t>Výjimku </a:t>
            </a:r>
            <a:r>
              <a:rPr lang="cs-CZ" dirty="false"/>
              <a:t>tvoří povinný plakát, </a:t>
            </a:r>
            <a:r>
              <a:rPr lang="cs-CZ" dirty="false" smtClean="false"/>
              <a:t>dočasná/stálá deska/billboard (viz dále), pro </a:t>
            </a:r>
            <a:r>
              <a:rPr lang="cs-CZ" dirty="false"/>
              <a:t>které </a:t>
            </a:r>
            <a:r>
              <a:rPr lang="cs-CZ" dirty="false" smtClean="false"/>
              <a:t>jsou povinné elektronické šablony z webu</a:t>
            </a:r>
            <a:endParaRPr lang="cs-CZ" dirty="false"/>
          </a:p>
          <a:p>
            <a:pPr lvl="1"/>
            <a:endParaRPr lang="cs-CZ" dirty="false"/>
          </a:p>
          <a:p>
            <a:pPr lvl="1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  <p:pic>
        <p:nvPicPr>
          <p:cNvPr id="1026" name="Picture 2" descr="C:\Users\michala.trlicikova\Desktop\logo_spatne_01.jp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92" y="4846630"/>
            <a:ext cx="2437428" cy="61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hala.trlicikova\Desktop\logo_spatne_02.jpg"/>
          <p:cNvPicPr>
            <a:picLocks noChangeAspect="true" noChangeArrowheads="true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4" y="3357608"/>
            <a:ext cx="2579316" cy="6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chala.trlicikova\Desktop\loga_dobre.jpg"/>
          <p:cNvPicPr>
            <a:picLocks noChangeAspect="true" noChangeArrowheads="true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1" y="5517232"/>
            <a:ext cx="4007391" cy="70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chala.trlicikova\Desktop\logo_spatne_03.jpg"/>
          <p:cNvPicPr>
            <a:picLocks noChangeAspect="true" noChangeArrowheads="true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10" y="4077072"/>
            <a:ext cx="2589590" cy="65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chala.trlicikova\Desktop\logo_dobre_01.jpg"/>
          <p:cNvPicPr>
            <a:picLocks noChangeAspect="true" noChangeArrowheads="true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91600"/>
            <a:ext cx="3256209" cy="12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ichala.trlicikova\Desktop\logo_spatne_04.jpg"/>
          <p:cNvPicPr>
            <a:picLocks noChangeAspect="true" noChangeArrowheads="true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92165"/>
            <a:ext cx="2239617" cy="105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ichala.trlicikova\Desktop\logo_spatne_06.jpg"/>
          <p:cNvPicPr>
            <a:picLocks noChangeAspect="true" noChangeArrowheads="true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46" y="3314757"/>
            <a:ext cx="1940796" cy="122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VIZUÁLNÍ IDENTITA - použití</a:t>
            </a:r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"/>
          </p:nvPr>
        </p:nvSpPr>
        <p:spPr>
          <a:xfrm>
            <a:off x="251520" y="1585893"/>
            <a:ext cx="4248480" cy="465141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povinný plakát, </a:t>
            </a:r>
            <a:r>
              <a:rPr lang="cs-CZ" sz="1400" dirty="false" smtClean="false"/>
              <a:t>dočasná/stála deska nebo billboard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 smtClean="false"/>
              <a:t>weby</a:t>
            </a:r>
            <a:r>
              <a:rPr lang="cs-CZ" sz="1400" dirty="false" smtClean="false"/>
              <a:t>, </a:t>
            </a:r>
            <a:r>
              <a:rPr lang="cs-CZ" sz="1400" dirty="false" err="true"/>
              <a:t>microsity</a:t>
            </a:r>
            <a:r>
              <a:rPr lang="cs-CZ" sz="1400" dirty="false"/>
              <a:t>, sociální média </a:t>
            </a:r>
            <a:r>
              <a:rPr lang="cs-CZ" sz="1400" dirty="false" smtClean="false"/>
              <a:t>projektu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propagační tiskoviny </a:t>
            </a:r>
            <a:r>
              <a:rPr lang="cs-CZ" sz="1400" dirty="false"/>
              <a:t>(brožury, letáky, plakáty, publikace, školicí materiály</a:t>
            </a:r>
            <a:r>
              <a:rPr lang="cs-CZ" sz="1400" dirty="false" smtClean="false"/>
              <a:t>) </a:t>
            </a:r>
            <a:r>
              <a:rPr lang="cs-CZ" sz="1400" b="true" dirty="false" smtClean="false"/>
              <a:t>a </a:t>
            </a:r>
            <a:r>
              <a:rPr lang="cs-CZ" sz="1400" b="true" dirty="false"/>
              <a:t>propagační </a:t>
            </a:r>
            <a:r>
              <a:rPr lang="cs-CZ" sz="1400" b="true" dirty="false" smtClean="false"/>
              <a:t>předměty</a:t>
            </a:r>
            <a:endParaRPr lang="cs-CZ" sz="1400" b="true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propagační audiovizuální materiály (reklamní spoty, </a:t>
            </a:r>
            <a:r>
              <a:rPr lang="cs-CZ" sz="1400" dirty="false" err="true"/>
              <a:t>product</a:t>
            </a:r>
            <a:r>
              <a:rPr lang="cs-CZ" sz="1400" dirty="false"/>
              <a:t> </a:t>
            </a:r>
            <a:r>
              <a:rPr lang="cs-CZ" sz="1400" dirty="false" err="true"/>
              <a:t>placement</a:t>
            </a:r>
            <a:r>
              <a:rPr lang="cs-CZ" sz="1400" dirty="false"/>
              <a:t>, sponzorské vzkazy, reportáže, pořady</a:t>
            </a:r>
            <a:r>
              <a:rPr lang="cs-CZ" sz="1400" dirty="false" smtClean="false"/>
              <a:t>)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inzerce</a:t>
            </a:r>
            <a:r>
              <a:rPr lang="cs-CZ" sz="1400" dirty="false"/>
              <a:t> (internet, tisk, </a:t>
            </a:r>
            <a:r>
              <a:rPr lang="cs-CZ" sz="1400" dirty="false" err="true"/>
              <a:t>outdoor</a:t>
            </a:r>
            <a:r>
              <a:rPr lang="cs-CZ" sz="1400" dirty="false" smtClean="false"/>
              <a:t>) 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soutěže (s výjimkou cen do soutěží</a:t>
            </a:r>
            <a:r>
              <a:rPr lang="cs-CZ" sz="1400" dirty="false" smtClean="false"/>
              <a:t>)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komunikační akce (</a:t>
            </a:r>
            <a:r>
              <a:rPr lang="cs-CZ" sz="1400" b="true" dirty="false"/>
              <a:t>semináře, workshopy, konference, tiskové konference, výstavy, </a:t>
            </a:r>
            <a:r>
              <a:rPr lang="cs-CZ" sz="1400" b="true" dirty="false" smtClean="false"/>
              <a:t>veletrhy</a:t>
            </a:r>
            <a:r>
              <a:rPr lang="cs-CZ" sz="1400" dirty="false" smtClean="false"/>
              <a:t>)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PR výstupy při jejich distribuci (tiskové zprávy, informace pro média</a:t>
            </a:r>
            <a:r>
              <a:rPr lang="cs-CZ" sz="1400" dirty="false" smtClean="false"/>
              <a:t>)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dokumenty </a:t>
            </a:r>
            <a:r>
              <a:rPr lang="cs-CZ" sz="1400" b="true" dirty="false" smtClean="false"/>
              <a:t>pro </a:t>
            </a:r>
            <a:r>
              <a:rPr lang="cs-CZ" sz="1400" b="true" dirty="false"/>
              <a:t>veřejnost či </a:t>
            </a:r>
            <a:r>
              <a:rPr lang="cs-CZ" sz="1400" b="true" dirty="false" smtClean="false"/>
              <a:t>cílovou skupinu </a:t>
            </a:r>
            <a:r>
              <a:rPr lang="cs-CZ" sz="1400" dirty="false" smtClean="false"/>
              <a:t>(vstupní</a:t>
            </a:r>
            <a:r>
              <a:rPr lang="cs-CZ" sz="1400" dirty="false"/>
              <a:t>, výstupní/závěrečné zprávy, analýzy, certifikáty, prezenční listiny apod</a:t>
            </a:r>
            <a:r>
              <a:rPr lang="cs-CZ" sz="1400" dirty="false" smtClean="false"/>
              <a:t>.)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výzva k podání nabídek/zadávací dokumentace </a:t>
            </a:r>
            <a:r>
              <a:rPr lang="cs-CZ" sz="1400" b="true" dirty="false" smtClean="false"/>
              <a:t>zakázek</a:t>
            </a:r>
            <a:endParaRPr lang="cs-CZ" sz="14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  <p:sp>
        <p:nvSpPr>
          <p:cNvPr id="7" name="Zástupný symbol pro obsah 6"/>
          <p:cNvSpPr>
            <a:spLocks noGrp="true"/>
          </p:cNvSpPr>
          <p:nvPr>
            <p:ph idx="13"/>
          </p:nvPr>
        </p:nvSpPr>
        <p:spPr>
          <a:xfrm>
            <a:off x="4644008" y="1600161"/>
            <a:ext cx="4320488" cy="493945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interní </a:t>
            </a:r>
            <a:r>
              <a:rPr lang="cs-CZ" sz="1400" b="true" dirty="false" smtClean="false"/>
              <a:t>dokumenty</a:t>
            </a:r>
            <a:endParaRPr lang="cs-CZ" sz="1400" b="true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archivační </a:t>
            </a:r>
            <a:r>
              <a:rPr lang="cs-CZ" sz="1400" dirty="false" smtClean="false"/>
              <a:t>šanony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elektronická i listinná </a:t>
            </a:r>
            <a:r>
              <a:rPr lang="cs-CZ" sz="1400" b="true" dirty="false" smtClean="false"/>
              <a:t>komunikace</a:t>
            </a:r>
            <a:endParaRPr lang="cs-CZ" sz="1400" b="true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pracovní smlouvy, smlouvy s dodavateli</a:t>
            </a:r>
            <a:r>
              <a:rPr lang="cs-CZ" sz="1400" dirty="false"/>
              <a:t>, dalšími </a:t>
            </a:r>
            <a:r>
              <a:rPr lang="cs-CZ" sz="1400" dirty="false" smtClean="false"/>
              <a:t>příjemci apod.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účetní doklady </a:t>
            </a:r>
            <a:r>
              <a:rPr lang="cs-CZ" sz="1400" b="true" dirty="false" smtClean="false"/>
              <a:t>vztahující se </a:t>
            </a:r>
            <a:r>
              <a:rPr lang="cs-CZ" sz="1400" b="true" dirty="false"/>
              <a:t>k výdajům </a:t>
            </a:r>
            <a:r>
              <a:rPr lang="cs-CZ" sz="1400" b="true" dirty="false" smtClean="false"/>
              <a:t>projektu</a:t>
            </a:r>
            <a:endParaRPr lang="cs-CZ" sz="1400" b="true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vybavení pořízené z prostředků projektu (s výjimkou propagačních předmětů</a:t>
            </a:r>
            <a:r>
              <a:rPr lang="cs-CZ" sz="1400" b="true" dirty="false" smtClean="false"/>
              <a:t>)</a:t>
            </a:r>
            <a:endParaRPr lang="cs-CZ" sz="1400" b="true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neplacené PR články </a:t>
            </a:r>
            <a:r>
              <a:rPr lang="cs-CZ" sz="1400" dirty="false"/>
              <a:t>a převzaté PR výstupy (např. médii</a:t>
            </a:r>
            <a:r>
              <a:rPr lang="cs-CZ" sz="1400" dirty="false" smtClean="false"/>
              <a:t>)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ceny do </a:t>
            </a:r>
            <a:r>
              <a:rPr lang="cs-CZ" sz="1400" dirty="false" smtClean="false"/>
              <a:t>soutěží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výstupy, kde to není technicky možné (např. strojově generované objednávky, faktury</a:t>
            </a:r>
            <a:r>
              <a:rPr lang="cs-CZ" sz="1400" b="true" dirty="false" smtClean="false"/>
              <a:t>)</a:t>
            </a:r>
            <a:endParaRPr lang="cs-CZ" sz="1400" b="true" dirty="false"/>
          </a:p>
        </p:txBody>
      </p:sp>
      <p:sp>
        <p:nvSpPr>
          <p:cNvPr id="8" name="TextovéPole 7"/>
          <p:cNvSpPr txBox="true"/>
          <p:nvPr/>
        </p:nvSpPr>
        <p:spPr>
          <a:xfrm>
            <a:off x="458069" y="1216561"/>
            <a:ext cx="1368152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 smtClean="false"/>
              <a:t>ANO</a:t>
            </a:r>
            <a:endParaRPr lang="cs-CZ" b="true" dirty="false"/>
          </a:p>
        </p:txBody>
      </p:sp>
      <p:sp>
        <p:nvSpPr>
          <p:cNvPr id="9" name="TextovéPole 8"/>
          <p:cNvSpPr txBox="true"/>
          <p:nvPr/>
        </p:nvSpPr>
        <p:spPr>
          <a:xfrm>
            <a:off x="4529708" y="1216561"/>
            <a:ext cx="1368152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 smtClean="false"/>
              <a:t>NE</a:t>
            </a:r>
            <a:endParaRPr lang="cs-CZ" b="true" dirty="false"/>
          </a:p>
        </p:txBody>
      </p:sp>
    </p:spTree>
    <p:extLst>
      <p:ext uri="{BB962C8B-B14F-4D97-AF65-F5344CB8AC3E}">
        <p14:creationId xmlns:p14="http://schemas.microsoft.com/office/powerpoint/2010/main" val="18344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Povinný plakát 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200" dirty="false" smtClean="false"/>
              <a:t>Alespoň </a:t>
            </a:r>
            <a:r>
              <a:rPr lang="cs-CZ" sz="2200" dirty="false"/>
              <a:t>1 povinný plakát </a:t>
            </a:r>
            <a:r>
              <a:rPr lang="cs-CZ" sz="2200" dirty="false" smtClean="false"/>
              <a:t>min. </a:t>
            </a:r>
            <a:r>
              <a:rPr lang="cs-CZ" sz="2200" dirty="false"/>
              <a:t>A3 s informacemi </a:t>
            </a:r>
            <a:r>
              <a:rPr lang="cs-CZ" sz="2200" dirty="false" smtClean="false"/>
              <a:t/>
            </a:r>
            <a:br>
              <a:rPr lang="cs-CZ" sz="2200" dirty="false" smtClean="false"/>
            </a:br>
            <a:r>
              <a:rPr lang="cs-CZ" sz="2200" dirty="false" smtClean="false"/>
              <a:t>o projektu</a:t>
            </a:r>
          </a:p>
          <a:p>
            <a:pPr algn="just"/>
            <a:r>
              <a:rPr lang="cs-CZ" sz="2200" dirty="false"/>
              <a:t>Po celou dobu realizace projektu</a:t>
            </a:r>
          </a:p>
          <a:p>
            <a:pPr algn="just"/>
            <a:r>
              <a:rPr lang="cs-CZ" sz="2200" dirty="false" smtClean="false"/>
              <a:t>V </a:t>
            </a:r>
            <a:r>
              <a:rPr lang="cs-CZ" sz="2200" dirty="false"/>
              <a:t>místě realizace </a:t>
            </a:r>
            <a:r>
              <a:rPr lang="cs-CZ" sz="2200" dirty="false" smtClean="false"/>
              <a:t>projektu </a:t>
            </a:r>
            <a:r>
              <a:rPr lang="cs-CZ" sz="2200" dirty="false"/>
              <a:t>snadno viditelném pro veřejnost, jako jsou vstupní prostory </a:t>
            </a:r>
            <a:r>
              <a:rPr lang="cs-CZ" sz="2200" dirty="false" smtClean="false"/>
              <a:t>budovy</a:t>
            </a:r>
          </a:p>
          <a:p>
            <a:pPr marL="809625" lvl="1" indent="-395288" algn="just"/>
            <a:r>
              <a:rPr lang="cs-CZ" dirty="false" smtClean="false"/>
              <a:t>Pokud </a:t>
            </a:r>
            <a:r>
              <a:rPr lang="cs-CZ" dirty="false"/>
              <a:t>je projekt realizován na více místech, bude </a:t>
            </a:r>
            <a:r>
              <a:rPr lang="cs-CZ" dirty="false" smtClean="false"/>
              <a:t>umístěn </a:t>
            </a:r>
            <a:r>
              <a:rPr lang="cs-CZ" dirty="false"/>
              <a:t>na všech těchto </a:t>
            </a:r>
            <a:r>
              <a:rPr lang="cs-CZ" dirty="false" smtClean="false"/>
              <a:t>místech</a:t>
            </a:r>
          </a:p>
          <a:p>
            <a:pPr marL="809625" lvl="1" indent="-395288" algn="just"/>
            <a:r>
              <a:rPr lang="cs-CZ" dirty="false" smtClean="false"/>
              <a:t>Pokud nelze umístit </a:t>
            </a:r>
            <a:r>
              <a:rPr lang="cs-CZ" dirty="false"/>
              <a:t>plakát v místě realizace projektu, bude umístěn v sídle </a:t>
            </a:r>
            <a:r>
              <a:rPr lang="cs-CZ" dirty="false" smtClean="false"/>
              <a:t>příjemce</a:t>
            </a:r>
          </a:p>
          <a:p>
            <a:pPr marL="809625" lvl="1" indent="-395288" algn="just"/>
            <a:r>
              <a:rPr lang="cs-CZ" dirty="false" smtClean="false"/>
              <a:t>Pokud </a:t>
            </a:r>
            <a:r>
              <a:rPr lang="cs-CZ" dirty="false"/>
              <a:t>příjemce realizuje více projektů </a:t>
            </a:r>
            <a:r>
              <a:rPr lang="cs-CZ" dirty="false" smtClean="false"/>
              <a:t>OPZ v </a:t>
            </a:r>
            <a:r>
              <a:rPr lang="cs-CZ" dirty="false"/>
              <a:t>jednom místě, je možné </a:t>
            </a:r>
            <a:r>
              <a:rPr lang="cs-CZ" dirty="false" smtClean="false"/>
              <a:t>pro všechny </a:t>
            </a:r>
            <a:r>
              <a:rPr lang="cs-CZ" dirty="false"/>
              <a:t>tyto projekty umístit pouze jeden </a:t>
            </a:r>
            <a:r>
              <a:rPr lang="cs-CZ" dirty="false" smtClean="false"/>
              <a:t>plakát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285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Povinný plakát II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628800"/>
            <a:ext cx="8064000" cy="4320000"/>
          </a:xfrm>
        </p:spPr>
        <p:txBody>
          <a:bodyPr/>
          <a:lstStyle/>
          <a:p>
            <a:pPr algn="just"/>
            <a:r>
              <a:rPr lang="cs-CZ" dirty="false"/>
              <a:t>P</a:t>
            </a:r>
            <a:r>
              <a:rPr lang="cs-CZ" dirty="false" smtClean="false"/>
              <a:t>ro </a:t>
            </a:r>
            <a:r>
              <a:rPr lang="cs-CZ" dirty="false"/>
              <a:t>vytvoření je třeba využít elektronickou </a:t>
            </a:r>
            <a:r>
              <a:rPr lang="cs-CZ" dirty="false" smtClean="false"/>
              <a:t>šablonu, která je na webu </a:t>
            </a:r>
            <a:r>
              <a:rPr lang="cs-CZ" dirty="false"/>
              <a:t>je </a:t>
            </a:r>
            <a:r>
              <a:rPr lang="cs-CZ" dirty="false" smtClean="false"/>
              <a:t>zde:</a:t>
            </a:r>
          </a:p>
          <a:p>
            <a:pPr marL="234000" lvl="1" indent="0" algn="just">
              <a:buNone/>
            </a:pPr>
            <a:r>
              <a:rPr lang="cs-CZ" u="sng" dirty="false" smtClean="false">
                <a:hlinkClick r:id="rId3"/>
              </a:rPr>
              <a:t>https</a:t>
            </a:r>
            <a:r>
              <a:rPr lang="cs-CZ" u="sng" dirty="false">
                <a:hlinkClick r:id="rId3"/>
              </a:rPr>
              <a:t>://</a:t>
            </a:r>
            <a:r>
              <a:rPr lang="cs-CZ" u="sng" dirty="false" smtClean="false">
                <a:hlinkClick r:id="rId3"/>
              </a:rPr>
              <a:t>publicita.dotaceeu.cz/gen/krok1</a:t>
            </a:r>
            <a:endParaRPr lang="cs-CZ" u="sng" dirty="false" smtClean="false"/>
          </a:p>
          <a:p>
            <a:pPr marL="234000" lvl="1" indent="0" algn="just">
              <a:buNone/>
            </a:pPr>
            <a:endParaRPr lang="cs-CZ" u="sng" dirty="false" smtClean="false"/>
          </a:p>
          <a:p>
            <a:r>
              <a:rPr lang="cs-CZ" dirty="false" smtClean="false"/>
              <a:t>Na plakátu </a:t>
            </a:r>
            <a:r>
              <a:rPr lang="cs-CZ" dirty="false"/>
              <a:t>může být </a:t>
            </a:r>
            <a:r>
              <a:rPr lang="cs-CZ" b="true" dirty="false"/>
              <a:t>jen</a:t>
            </a:r>
            <a:r>
              <a:rPr lang="cs-CZ" dirty="false"/>
              <a:t> logo operačního </a:t>
            </a:r>
            <a:r>
              <a:rPr lang="cs-CZ" dirty="false" smtClean="false"/>
              <a:t>programu </a:t>
            </a:r>
            <a:br>
              <a:rPr lang="cs-CZ" dirty="false" smtClean="false"/>
            </a:br>
            <a:r>
              <a:rPr lang="cs-CZ" dirty="false" smtClean="false"/>
              <a:t>a logo MPSV </a:t>
            </a:r>
            <a:r>
              <a:rPr lang="cs-CZ" dirty="false" smtClean="false">
                <a:solidFill>
                  <a:srgbClr val="FF0000"/>
                </a:solidFill>
              </a:rPr>
              <a:t>(nikoliv logo projektu)</a:t>
            </a:r>
          </a:p>
          <a:p>
            <a:r>
              <a:rPr lang="cs-CZ" dirty="false" smtClean="false"/>
              <a:t>na </a:t>
            </a:r>
            <a:r>
              <a:rPr lang="cs-CZ" dirty="false"/>
              <a:t>plakátu </a:t>
            </a:r>
            <a:r>
              <a:rPr lang="cs-CZ" dirty="false" smtClean="false"/>
              <a:t>uvést: </a:t>
            </a:r>
          </a:p>
          <a:p>
            <a:pPr lvl="1"/>
            <a:r>
              <a:rPr lang="cs-CZ" dirty="false" smtClean="false"/>
              <a:t>1) název projektu; </a:t>
            </a:r>
          </a:p>
          <a:p>
            <a:pPr lvl="1"/>
            <a:r>
              <a:rPr lang="cs-CZ" dirty="false" smtClean="false"/>
              <a:t>2) cíle projektu (např. „Cílem projektu </a:t>
            </a:r>
            <a:br>
              <a:rPr lang="cs-CZ" dirty="false" smtClean="false"/>
            </a:br>
            <a:r>
              <a:rPr lang="cs-CZ" dirty="false" smtClean="false"/>
              <a:t>      je profesionalizace organizace“.)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  <p:pic>
        <p:nvPicPr>
          <p:cNvPr id="5" name="Obrázek 4"/>
          <p:cNvPicPr>
            <a:picLocks noChangeAspect="true"/>
          </p:cNvPicPr>
          <p:nvPr/>
        </p:nvPicPr>
        <p:blipFill>
          <a:blip cstate="print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3883892"/>
            <a:ext cx="1633339" cy="16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  <p:pic>
        <p:nvPicPr>
          <p:cNvPr id="5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"/>
            <a:ext cx="7992888" cy="69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8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Povinný plakát – návod </a:t>
            </a:r>
            <a:r>
              <a:rPr lang="cs-CZ" dirty="false" smtClean="false"/>
              <a:t>III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  <p:pic>
        <p:nvPicPr>
          <p:cNvPr id="2050" name="Picture 2"/>
          <p:cNvPicPr>
            <a:picLocks noGrp="true" noChangeAspect="true" noChangeArrowheads="true"/>
          </p:cNvPicPr>
          <p:nvPr>
            <p:ph idx="1"/>
          </p:nvPr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5" t="20307" r="38196" b="9862"/>
          <a:stretch/>
        </p:blipFill>
        <p:spPr bwMode="auto">
          <a:xfrm>
            <a:off x="31651" y="1196752"/>
            <a:ext cx="3886201" cy="579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12" y="2636912"/>
            <a:ext cx="518881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3923928" y="1196752"/>
            <a:ext cx="0" cy="59046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4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Obsah semináře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700808"/>
            <a:ext cx="8064000" cy="44191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false" smtClean="false"/>
              <a:t>Zpráva </a:t>
            </a:r>
            <a:r>
              <a:rPr lang="cs-CZ" altLang="cs-CZ" dirty="false"/>
              <a:t>o realizaci </a:t>
            </a:r>
          </a:p>
          <a:p>
            <a:pPr>
              <a:lnSpc>
                <a:spcPct val="100000"/>
              </a:lnSpc>
            </a:pPr>
            <a:r>
              <a:rPr lang="cs-CZ" altLang="cs-CZ" dirty="false"/>
              <a:t>Indikátory</a:t>
            </a:r>
          </a:p>
          <a:p>
            <a:pPr>
              <a:lnSpc>
                <a:spcPct val="100000"/>
              </a:lnSpc>
            </a:pPr>
            <a:r>
              <a:rPr lang="cs-CZ" dirty="false"/>
              <a:t>Vizuální identita </a:t>
            </a:r>
            <a:r>
              <a:rPr lang="cs-CZ" dirty="false" smtClean="false"/>
              <a:t>OPZ, informování o projektu</a:t>
            </a:r>
          </a:p>
          <a:p>
            <a:pPr>
              <a:lnSpc>
                <a:spcPct val="100000"/>
              </a:lnSpc>
            </a:pPr>
            <a:r>
              <a:rPr lang="cs-CZ" dirty="false" smtClean="false"/>
              <a:t>Veřejné </a:t>
            </a:r>
            <a:r>
              <a:rPr lang="cs-CZ" dirty="false"/>
              <a:t>zakázky </a:t>
            </a:r>
          </a:p>
          <a:p>
            <a:pPr>
              <a:lnSpc>
                <a:spcPct val="100000"/>
              </a:lnSpc>
            </a:pPr>
            <a:r>
              <a:rPr lang="cs-CZ" altLang="cs-CZ" dirty="false"/>
              <a:t>Pracovní výkaz</a:t>
            </a:r>
            <a:endParaRPr lang="cs-CZ" dirty="false"/>
          </a:p>
          <a:p>
            <a:pPr>
              <a:lnSpc>
                <a:spcPct val="100000"/>
              </a:lnSpc>
            </a:pPr>
            <a:r>
              <a:rPr lang="cs-CZ" dirty="false"/>
              <a:t>Veřejná podpora </a:t>
            </a:r>
          </a:p>
          <a:p>
            <a:pPr>
              <a:lnSpc>
                <a:spcPct val="100000"/>
              </a:lnSpc>
            </a:pPr>
            <a:r>
              <a:rPr lang="cs-CZ" altLang="cs-CZ" dirty="false"/>
              <a:t>Žádost o </a:t>
            </a:r>
            <a:r>
              <a:rPr lang="cs-CZ" altLang="cs-CZ" dirty="false" smtClean="false"/>
              <a:t>platbu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306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Povinný plakát – návod </a:t>
            </a:r>
            <a:r>
              <a:rPr lang="cs-CZ" dirty="false" smtClean="false"/>
              <a:t>IV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  <p:pic>
        <p:nvPicPr>
          <p:cNvPr id="3074" name="Picture 2"/>
          <p:cNvPicPr>
            <a:picLocks noGrp="true" noChangeAspect="true" noChangeArrowheads="true"/>
          </p:cNvPicPr>
          <p:nvPr>
            <p:ph idx="1"/>
          </p:nvPr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2" t="18082" r="19115" b="23548"/>
          <a:stretch/>
        </p:blipFill>
        <p:spPr bwMode="auto">
          <a:xfrm>
            <a:off x="0" y="1052737"/>
            <a:ext cx="6084168" cy="377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70" y="3356243"/>
            <a:ext cx="4536504" cy="348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5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sankce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false"/>
              <a:t>Při nedodržení pravidel </a:t>
            </a:r>
            <a:r>
              <a:rPr lang="cs-CZ" dirty="false" smtClean="false"/>
              <a:t>publicity na povinných </a:t>
            </a:r>
            <a:br>
              <a:rPr lang="cs-CZ" dirty="false" smtClean="false"/>
            </a:br>
            <a:r>
              <a:rPr lang="cs-CZ" dirty="false" smtClean="false"/>
              <a:t>i nepovinných nástrojích mohou </a:t>
            </a:r>
            <a:r>
              <a:rPr lang="cs-CZ" dirty="false"/>
              <a:t>být uděleny </a:t>
            </a:r>
            <a:r>
              <a:rPr lang="cs-CZ" dirty="false" smtClean="false"/>
              <a:t>sankce</a:t>
            </a:r>
          </a:p>
          <a:p>
            <a:pPr marL="808038" lvl="1" indent="-484188" algn="just">
              <a:spcAft>
                <a:spcPts val="1200"/>
              </a:spcAft>
            </a:pPr>
            <a:r>
              <a:rPr lang="cs-CZ" dirty="false" smtClean="false"/>
              <a:t>pochybení musí </a:t>
            </a:r>
            <a:r>
              <a:rPr lang="cs-CZ" dirty="false"/>
              <a:t>být viditelné/rozpoznatelné pouhým okem </a:t>
            </a:r>
            <a:r>
              <a:rPr lang="cs-CZ" dirty="false" smtClean="false"/>
              <a:t>(nedostatky</a:t>
            </a:r>
            <a:r>
              <a:rPr lang="cs-CZ" dirty="false"/>
              <a:t>, které nejsou pouhým okem rozpoznatelné, nejsou sankcionovány</a:t>
            </a:r>
            <a:r>
              <a:rPr lang="cs-CZ" dirty="false" smtClean="false"/>
              <a:t>)</a:t>
            </a:r>
            <a:endParaRPr lang="cs-CZ" dirty="false"/>
          </a:p>
          <a:p>
            <a:pPr marL="808038" lvl="1" indent="-484188" algn="just">
              <a:spcAft>
                <a:spcPts val="1200"/>
              </a:spcAft>
            </a:pPr>
            <a:r>
              <a:rPr lang="cs-CZ" dirty="false" smtClean="false"/>
              <a:t>vždy </a:t>
            </a:r>
            <a:r>
              <a:rPr lang="cs-CZ" dirty="false"/>
              <a:t>je </a:t>
            </a:r>
            <a:r>
              <a:rPr lang="cs-CZ" dirty="false" smtClean="false"/>
              <a:t>stanovena </a:t>
            </a:r>
            <a:r>
              <a:rPr lang="cs-CZ" dirty="false"/>
              <a:t>přiměřená </a:t>
            </a:r>
            <a:r>
              <a:rPr lang="cs-CZ" dirty="false" smtClean="false"/>
              <a:t>lhůta k </a:t>
            </a:r>
            <a:r>
              <a:rPr lang="cs-CZ" dirty="false"/>
              <a:t>nápravě </a:t>
            </a:r>
          </a:p>
          <a:p>
            <a:pPr marL="808038" lvl="1" indent="-484188" algn="just">
              <a:spcAft>
                <a:spcPts val="1200"/>
              </a:spcAft>
            </a:pPr>
            <a:r>
              <a:rPr lang="cs-CZ" dirty="false" smtClean="false"/>
              <a:t>maximální </a:t>
            </a:r>
            <a:r>
              <a:rPr lang="cs-CZ" dirty="false"/>
              <a:t>výše všech sankcí </a:t>
            </a:r>
            <a:r>
              <a:rPr lang="cs-CZ" dirty="false" smtClean="false"/>
              <a:t>v </a:t>
            </a:r>
            <a:r>
              <a:rPr lang="cs-CZ" dirty="false"/>
              <a:t>oblasti </a:t>
            </a:r>
            <a:r>
              <a:rPr lang="cs-CZ" dirty="false" smtClean="false"/>
              <a:t>publicity na </a:t>
            </a:r>
            <a:r>
              <a:rPr lang="cs-CZ" dirty="false"/>
              <a:t>jeden projekt je 1.000.000 </a:t>
            </a:r>
            <a:r>
              <a:rPr lang="cs-CZ" dirty="false" smtClean="false"/>
              <a:t>Kč</a:t>
            </a:r>
            <a:endParaRPr lang="cs-CZ" dirty="false"/>
          </a:p>
          <a:p>
            <a:pPr marL="808038" lvl="1" indent="-484188" algn="just">
              <a:spcAft>
                <a:spcPts val="1200"/>
              </a:spcAft>
            </a:pPr>
            <a:r>
              <a:rPr lang="cs-CZ" dirty="false" smtClean="false"/>
              <a:t>sankce </a:t>
            </a:r>
            <a:r>
              <a:rPr lang="cs-CZ" dirty="false"/>
              <a:t>je vyměřena procentem z celkové částky </a:t>
            </a:r>
            <a:r>
              <a:rPr lang="cs-CZ" dirty="false" smtClean="false"/>
              <a:t>podpory</a:t>
            </a:r>
          </a:p>
          <a:p>
            <a:pPr marL="808038" lvl="1" indent="-484188" algn="just">
              <a:spcAft>
                <a:spcPts val="1200"/>
              </a:spcAft>
            </a:pPr>
            <a:r>
              <a:rPr lang="cs-CZ" dirty="false" smtClean="false"/>
              <a:t>veškerá </a:t>
            </a:r>
            <a:r>
              <a:rPr lang="cs-CZ" dirty="false"/>
              <a:t>dokumentace (výzvy k nápravě, sdělení pochybení apod.) je zajišťována </a:t>
            </a:r>
            <a:r>
              <a:rPr lang="cs-CZ" dirty="false" smtClean="false"/>
              <a:t>prostřednictvím </a:t>
            </a:r>
            <a:r>
              <a:rPr lang="cs-CZ" dirty="false"/>
              <a:t>IS </a:t>
            </a:r>
            <a:r>
              <a:rPr lang="cs-CZ" dirty="false" smtClean="false"/>
              <a:t>KP14+</a:t>
            </a: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710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Pracovní Výkazy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67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false"/>
              <a:t>pracovní výkazy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108012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cs-CZ" sz="2000" dirty="false" smtClean="false"/>
              <a:t>Pracovní </a:t>
            </a:r>
            <a:r>
              <a:rPr lang="cs-CZ" sz="2000" dirty="false"/>
              <a:t>výkazy jsou u pracovníků projektu </a:t>
            </a:r>
            <a:r>
              <a:rPr lang="cs-CZ" sz="2000" dirty="false" smtClean="false"/>
              <a:t>(ve výzvě č. 71) vyžadovány </a:t>
            </a:r>
            <a:r>
              <a:rPr lang="cs-CZ" sz="2000" b="true" u="dotted" dirty="false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jen při výskytu alespoň jedné z následujících </a:t>
            </a:r>
            <a:r>
              <a:rPr lang="cs-CZ" sz="2000" b="true" u="dotted" dirty="false" smtClean="false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/>
            </a:r>
            <a:br>
              <a:rPr lang="cs-CZ" sz="2000" b="true" u="dotted" dirty="false" smtClean="false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</a:br>
            <a:r>
              <a:rPr lang="cs-CZ" sz="2000" b="true" u="dotted" dirty="false" smtClean="false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2 </a:t>
            </a:r>
            <a:r>
              <a:rPr lang="cs-CZ" sz="2000" b="true" u="dotted" dirty="false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okolností</a:t>
            </a:r>
            <a:r>
              <a:rPr lang="cs-CZ" sz="2000" b="true" u="dotted" dirty="false" smtClean="false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cs-CZ" sz="2000" b="true" u="wavy" dirty="false">
              <a:uFill>
                <a:solidFill>
                  <a:srgbClr val="FF0000"/>
                </a:solidFill>
              </a:uFill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cs-CZ" sz="2000" b="true" u="wavy" dirty="false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  <p:sp>
        <p:nvSpPr>
          <p:cNvPr id="6" name="Svislý svitek 5"/>
          <p:cNvSpPr/>
          <p:nvPr/>
        </p:nvSpPr>
        <p:spPr>
          <a:xfrm>
            <a:off x="6214171" y="2060848"/>
            <a:ext cx="2016224" cy="1936204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false" anchor="ctr"/>
          <a:lstStyle/>
          <a:p>
            <a:pPr algn="ctr"/>
            <a:r>
              <a:rPr lang="cs-CZ" sz="1600" b="true" dirty="false" smtClean="false"/>
              <a:t>1 smlouva (vč. dodatku) pro projekt i mimo projekt</a:t>
            </a:r>
            <a:endParaRPr lang="cs-CZ" sz="1600" b="true" dirty="false"/>
          </a:p>
        </p:txBody>
      </p:sp>
      <p:sp>
        <p:nvSpPr>
          <p:cNvPr id="7" name="Zástupný symbol pro obsah 2"/>
          <p:cNvSpPr txBox="true">
            <a:spLocks/>
          </p:cNvSpPr>
          <p:nvPr/>
        </p:nvSpPr>
        <p:spPr>
          <a:xfrm>
            <a:off x="251520" y="2348880"/>
            <a:ext cx="8064000" cy="5328592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sz="1800" dirty="false"/>
          </a:p>
        </p:txBody>
      </p:sp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539552" y="2780928"/>
            <a:ext cx="5687736" cy="266429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cs-CZ" sz="2000" dirty="false" smtClean="false">
                <a:solidFill>
                  <a:srgbClr val="FF0000"/>
                </a:solidFill>
              </a:rPr>
              <a:t>u pracovníka, který v rámci jednoho pracovněprávního vztahu  vykonává </a:t>
            </a:r>
            <a:r>
              <a:rPr lang="cs-CZ" sz="2000" b="true" dirty="false" smtClean="false">
                <a:solidFill>
                  <a:srgbClr val="FF0000"/>
                </a:solidFill>
              </a:rPr>
              <a:t>činnosti pro projekt i mimo projekt</a:t>
            </a:r>
            <a:r>
              <a:rPr lang="cs-CZ" sz="2000" dirty="false" smtClean="false">
                <a:solidFill>
                  <a:srgbClr val="FF0000"/>
                </a:solidFill>
              </a:rPr>
              <a:t>;</a:t>
            </a:r>
          </a:p>
          <a:p>
            <a:pPr marL="457200" indent="-457200"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endParaRPr lang="cs-CZ" sz="2000" dirty="false">
              <a:solidFill>
                <a:srgbClr val="FF0000"/>
              </a:solidFill>
            </a:endParaRPr>
          </a:p>
          <a:p>
            <a:pPr marL="457200" indent="-457200" algn="just">
              <a:lnSpc>
                <a:spcPct val="10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cs-CZ" sz="2000" dirty="false" smtClean="false">
                <a:solidFill>
                  <a:srgbClr val="FF0000"/>
                </a:solidFill>
              </a:rPr>
              <a:t>pokud popis pracovní činnosti u dané pracovní pozice obsahuje činnosti spadající jak do přímých, tak do </a:t>
            </a:r>
            <a:r>
              <a:rPr lang="cs-CZ" sz="2000" b="true" dirty="false" smtClean="false">
                <a:solidFill>
                  <a:srgbClr val="FF0000"/>
                </a:solidFill>
              </a:rPr>
              <a:t>nepřímých nákladů 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sz="1800" dirty="false"/>
          </a:p>
        </p:txBody>
      </p:sp>
      <p:pic>
        <p:nvPicPr>
          <p:cNvPr id="3075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82" y="4041068"/>
            <a:ext cx="182180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 txBox="true">
            <a:spLocks/>
          </p:cNvSpPr>
          <p:nvPr/>
        </p:nvSpPr>
        <p:spPr>
          <a:xfrm>
            <a:off x="285453" y="5434955"/>
            <a:ext cx="8064000" cy="144016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defRPr/>
            </a:pPr>
            <a:endParaRPr lang="cs-CZ" sz="2000" dirty="false" smtClean="false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defRPr/>
            </a:pPr>
            <a:r>
              <a:rPr lang="cs-CZ" altLang="cs-CZ" sz="2000" dirty="false" smtClean="false"/>
              <a:t>Osoby, které jsou hrazeny pouze z NN nebo nesplňují jednu z výše zmíněných podmínek, </a:t>
            </a:r>
            <a:r>
              <a:rPr lang="cs-CZ" altLang="cs-CZ" sz="2000" b="true" dirty="false" smtClean="false"/>
              <a:t>nezpracovávají pracovní výkazy.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sz="1800" dirty="false"/>
          </a:p>
        </p:txBody>
      </p:sp>
    </p:spTree>
    <p:extLst>
      <p:ext uri="{BB962C8B-B14F-4D97-AF65-F5344CB8AC3E}">
        <p14:creationId xmlns:p14="http://schemas.microsoft.com/office/powerpoint/2010/main" val="37865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0981">
            <a:off x="3886584" y="1916640"/>
            <a:ext cx="6064218" cy="389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-612576" y="0"/>
            <a:ext cx="8424000" cy="1080000"/>
          </a:xfrm>
        </p:spPr>
        <p:txBody>
          <a:bodyPr/>
          <a:lstStyle/>
          <a:p>
            <a:pPr algn="ctr"/>
            <a:r>
              <a:rPr lang="cs-CZ" altLang="cs-CZ" dirty="false"/>
              <a:t>pracovní v</a:t>
            </a:r>
            <a:r>
              <a:rPr lang="cs-CZ" altLang="cs-CZ" dirty="false" smtClean="false"/>
              <a:t>ýkazy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412776"/>
            <a:ext cx="3959992" cy="511256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dirty="false" smtClean="false"/>
              <a:t>Zpracovávají se </a:t>
            </a:r>
            <a:r>
              <a:rPr lang="cs-CZ" altLang="cs-CZ" sz="2000" b="true" dirty="false" smtClean="false"/>
              <a:t>měsíčně.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b="true" dirty="false" smtClean="false"/>
              <a:t>K </a:t>
            </a:r>
            <a:r>
              <a:rPr lang="cs-CZ" altLang="cs-CZ" sz="2000" b="true" dirty="false" err="true" smtClean="false"/>
              <a:t>ZoR</a:t>
            </a:r>
            <a:r>
              <a:rPr lang="cs-CZ" altLang="cs-CZ" sz="2000" b="true" dirty="false" smtClean="false"/>
              <a:t> </a:t>
            </a:r>
            <a:r>
              <a:rPr lang="cs-CZ" altLang="cs-CZ" sz="2000" dirty="false" smtClean="false"/>
              <a:t>se dokládají pouze VP, v rámci kterých je nárokována odměna</a:t>
            </a:r>
            <a:r>
              <a:rPr lang="cs-CZ" altLang="cs-CZ" sz="2000" b="true" dirty="false" smtClean="false"/>
              <a:t> nad 10 tisíc korun. 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dirty="false" smtClean="false"/>
              <a:t>Uvádí se pouze </a:t>
            </a:r>
            <a:br>
              <a:rPr lang="cs-CZ" altLang="cs-CZ" sz="2000" dirty="false" smtClean="false"/>
            </a:br>
            <a:r>
              <a:rPr lang="cs-CZ" altLang="cs-CZ" sz="2000" b="true" dirty="false" smtClean="false"/>
              <a:t>skupiny činností:</a:t>
            </a:r>
            <a:br>
              <a:rPr lang="cs-CZ" altLang="cs-CZ" sz="2000" b="true" dirty="false" smtClean="false"/>
            </a:br>
            <a:r>
              <a:rPr lang="cs-CZ" altLang="cs-CZ" sz="2000" dirty="false" smtClean="false"/>
              <a:t>kolik času na dané činnosti pracovník strávil. 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b="true" dirty="false" smtClean="false"/>
              <a:t>Pracovní výkaz a Příklady </a:t>
            </a:r>
            <a:r>
              <a:rPr lang="cs-CZ" altLang="cs-CZ" sz="2000" b="true" dirty="false"/>
              <a:t>vykonávaných činností: </a:t>
            </a:r>
            <a:r>
              <a:rPr lang="cs-CZ" altLang="cs-CZ" sz="2000" dirty="false" smtClean="false">
                <a:solidFill>
                  <a:srgbClr val="00B0F0"/>
                </a:solidFill>
                <a:hlinkClick r:id="rId4"/>
              </a:rPr>
              <a:t>https</a:t>
            </a:r>
            <a:r>
              <a:rPr lang="cs-CZ" altLang="cs-CZ" sz="2000" dirty="false">
                <a:solidFill>
                  <a:srgbClr val="00B0F0"/>
                </a:solidFill>
                <a:hlinkClick r:id="rId4"/>
              </a:rPr>
              <a:t>://</a:t>
            </a:r>
            <a:r>
              <a:rPr lang="cs-CZ" altLang="cs-CZ" sz="2000" dirty="false" smtClean="false">
                <a:solidFill>
                  <a:srgbClr val="00B0F0"/>
                </a:solidFill>
                <a:hlinkClick r:id="rId4"/>
              </a:rPr>
              <a:t>www.esfcr.cz/pracovni-vykaz-opz</a:t>
            </a:r>
            <a:endParaRPr lang="cs-CZ" altLang="cs-CZ" sz="2000" dirty="false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974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Veřejné zakázky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42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Veřejné </a:t>
            </a:r>
            <a:r>
              <a:rPr lang="cs-CZ" dirty="false" smtClean="false"/>
              <a:t>zakázky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68760"/>
            <a:ext cx="8496496" cy="511256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b="true" dirty="false" smtClean="false"/>
              <a:t>Příjemce </a:t>
            </a:r>
            <a:r>
              <a:rPr lang="cs-CZ" sz="1800" b="true" dirty="false"/>
              <a:t>zasílá dokumentaci prostřednictvím IS KP14+, </a:t>
            </a:r>
            <a:r>
              <a:rPr lang="cs-CZ" sz="1800" dirty="false"/>
              <a:t>ŘO mu prostřednictvím stejného systému poskytuje zpětnou vazbu, zda lze na základě předložené dokumentace dojít k závěru, že zadávací řízení by nemělo být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v </a:t>
            </a:r>
            <a:r>
              <a:rPr lang="cs-CZ" sz="1800" dirty="false"/>
              <a:t>rozporu s </a:t>
            </a:r>
            <a:r>
              <a:rPr lang="cs-CZ" sz="1800" dirty="false" smtClean="false"/>
              <a:t>pravidly (modul veřejné zakázky). </a:t>
            </a:r>
          </a:p>
          <a:p>
            <a:pPr algn="just">
              <a:lnSpc>
                <a:spcPct val="100000"/>
              </a:lnSpc>
            </a:pPr>
            <a:r>
              <a:rPr lang="cs-CZ" sz="1800" b="true" dirty="false" smtClean="false"/>
              <a:t>Za </a:t>
            </a:r>
            <a:r>
              <a:rPr lang="cs-CZ" sz="1800" b="true" dirty="false"/>
              <a:t>zaslání dokumentace se považuje i poskytnutí odkazu na webové stránky, na nichž je dokumentace veřejně dostupná. </a:t>
            </a:r>
            <a:r>
              <a:rPr lang="cs-CZ" sz="1800" dirty="false"/>
              <a:t>Příjemce je povinen na základě vyžádání ŘO předložit stanovenou dokumentaci k zadávacímu řízení, která je v originále v jiném než v českém jazyce, v úředně ověřeném překladu či </a:t>
            </a:r>
            <a:r>
              <a:rPr lang="cs-CZ" sz="1800" dirty="false" smtClean="false"/>
              <a:t>v </a:t>
            </a:r>
            <a:r>
              <a:rPr lang="cs-CZ" sz="1800" dirty="false"/>
              <a:t>prostém překladu do českého jazyka</a:t>
            </a:r>
            <a:r>
              <a:rPr lang="cs-CZ" sz="1800" dirty="false" smtClean="false"/>
              <a:t>.</a:t>
            </a:r>
          </a:p>
          <a:p>
            <a:pPr algn="just">
              <a:lnSpc>
                <a:spcPct val="100000"/>
              </a:lnSpc>
            </a:pPr>
            <a:r>
              <a:rPr lang="cs-CZ" sz="1800" dirty="false" smtClean="false"/>
              <a:t>Kontrola ŘO identifikuje nedostatky: </a:t>
            </a:r>
          </a:p>
          <a:p>
            <a:pPr marL="990600" indent="-342900">
              <a:lnSpc>
                <a:spcPct val="100000"/>
              </a:lnSpc>
              <a:buAutoNum type="alphaLcParenR"/>
            </a:pPr>
            <a:r>
              <a:rPr lang="cs-CZ" sz="1800" dirty="false" smtClean="false"/>
              <a:t>lze </a:t>
            </a:r>
            <a:r>
              <a:rPr lang="cs-CZ" sz="1800" dirty="false"/>
              <a:t>nedostatky </a:t>
            </a:r>
            <a:r>
              <a:rPr lang="cs-CZ" sz="1800" dirty="false" smtClean="false"/>
              <a:t>napravit – nová verze dokumentace </a:t>
            </a:r>
          </a:p>
          <a:p>
            <a:pPr marL="990600" indent="-342900" algn="just">
              <a:lnSpc>
                <a:spcPct val="100000"/>
              </a:lnSpc>
              <a:buAutoNum type="alphaLcParenR"/>
            </a:pPr>
            <a:r>
              <a:rPr lang="cs-CZ" sz="1800" dirty="false" smtClean="false"/>
              <a:t>není </a:t>
            </a:r>
            <a:r>
              <a:rPr lang="cs-CZ" sz="1800" dirty="false"/>
              <a:t>možná náprava, pak ŘO příjemci navrhuje na výběr buď zrušení zadávacího řízení, nebo konkrétní sankci na budoucí výdaje, které zadavatel uhradí za plnění </a:t>
            </a:r>
            <a:r>
              <a:rPr lang="cs-CZ" sz="1800" dirty="false" smtClean="false"/>
              <a:t>zakázky.</a:t>
            </a:r>
          </a:p>
          <a:p>
            <a:pPr algn="just">
              <a:lnSpc>
                <a:spcPct val="100000"/>
              </a:lnSpc>
            </a:pPr>
            <a:r>
              <a:rPr lang="cs-CZ" sz="1800" b="true" dirty="false" smtClean="false"/>
              <a:t>VŘ v </a:t>
            </a:r>
            <a:r>
              <a:rPr lang="cs-CZ" sz="1800" b="true" dirty="false" err="true" smtClean="false"/>
              <a:t>ZoR</a:t>
            </a:r>
            <a:r>
              <a:rPr lang="cs-CZ" sz="1800" b="true" dirty="false" smtClean="false"/>
              <a:t> </a:t>
            </a:r>
            <a:r>
              <a:rPr lang="cs-CZ" sz="1800" dirty="false" smtClean="false"/>
              <a:t>- postup</a:t>
            </a:r>
            <a:r>
              <a:rPr lang="cs-CZ" sz="1800" dirty="false"/>
              <a:t>, jak zaznamenat veřejnou zakázku v rámci </a:t>
            </a:r>
            <a:r>
              <a:rPr lang="cs-CZ" sz="1800" dirty="false" err="true"/>
              <a:t>ZoR</a:t>
            </a:r>
            <a:r>
              <a:rPr lang="cs-CZ" sz="1800" dirty="false"/>
              <a:t>, je uveden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v </a:t>
            </a:r>
            <a:r>
              <a:rPr lang="cs-CZ" sz="1800" dirty="false"/>
              <a:t>Pokynech pro vyplnění žádosti o platbu a zprávy o realizaci projektu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v </a:t>
            </a:r>
            <a:r>
              <a:rPr lang="cs-CZ" sz="1800" dirty="false"/>
              <a:t>IS KP14+. </a:t>
            </a:r>
          </a:p>
          <a:p>
            <a:pPr algn="just">
              <a:lnSpc>
                <a:spcPct val="100000"/>
              </a:lnSpc>
            </a:pPr>
            <a:endParaRPr lang="cs-CZ" sz="1400" dirty="false" smtClean="false"/>
          </a:p>
          <a:p>
            <a:pPr algn="just">
              <a:lnSpc>
                <a:spcPct val="100000"/>
              </a:lnSpc>
            </a:pPr>
            <a:endParaRPr lang="cs-CZ" sz="14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859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Kategorie pro zadávání – LIMITY</a:t>
            </a:r>
            <a:endParaRPr lang="cs-CZ" dirty="false"/>
          </a:p>
        </p:txBody>
      </p:sp>
      <p:graphicFrame>
        <p:nvGraphicFramePr>
          <p:cNvPr id="8" name="Zástupný symbol pro obsah 7"/>
          <p:cNvGraphicFramePr>
            <a:graphicFrameLocks noGrp="true"/>
          </p:cNvGraphicFramePr>
          <p:nvPr>
            <p:ph idx="10"/>
            <p:extLst>
              <p:ext uri="{D42A27DB-BD31-4B8C-83A1-F6EECF244321}">
                <p14:modId xmlns:p14="http://schemas.microsoft.com/office/powerpoint/2010/main" val="1167511768"/>
              </p:ext>
            </p:extLst>
          </p:nvPr>
        </p:nvGraphicFramePr>
        <p:xfrm>
          <a:off x="66422" y="1124744"/>
          <a:ext cx="9077577" cy="4896544"/>
        </p:xfrm>
        <a:graphic>
          <a:graphicData uri="http://schemas.openxmlformats.org/drawingml/2006/table">
            <a:tbl>
              <a:tblPr firstRow="true" bandRow="true">
                <a:tableStyleId>{21E4AEA4-8DFA-4A89-87EB-49C32662AFE0}</a:tableStyleId>
              </a:tblPr>
              <a:tblGrid>
                <a:gridCol w="3569474"/>
                <a:gridCol w="2808312"/>
                <a:gridCol w="2699791"/>
              </a:tblGrid>
              <a:tr h="1784355">
                <a:tc>
                  <a:txBody>
                    <a:bodyPr/>
                    <a:lstStyle/>
                    <a:p>
                      <a:pPr algn="ctr"/>
                      <a:r>
                        <a:rPr lang="cs-CZ" dirty="false" smtClean="false"/>
                        <a:t>Méně než </a:t>
                      </a:r>
                      <a:r>
                        <a:rPr lang="cs-CZ" baseline="0" dirty="false" smtClean="false"/>
                        <a:t> 400 / 500* tis. Kč bez DPH</a:t>
                      </a:r>
                      <a:endParaRPr lang="cs-CZ" dirty="fal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false" smtClean="false"/>
                        <a:t>Od </a:t>
                      </a:r>
                      <a:r>
                        <a:rPr lang="cs-CZ" baseline="0" dirty="false" smtClean="false"/>
                        <a:t>400 / 500 tis. Kč bez DPH a méně než 2 mil. Kč bez DPH pro dodávky a služby nebo 6 mil. Kč bez DPH pro stavební práce</a:t>
                      </a:r>
                      <a:endParaRPr lang="cs-CZ" dirty="false" smtClean="fal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false" smtClean="false"/>
                        <a:t>V režimu zákona </a:t>
                      </a:r>
                      <a:br>
                        <a:rPr lang="cs-CZ" dirty="false" smtClean="false"/>
                      </a:br>
                      <a:r>
                        <a:rPr lang="cs-CZ" dirty="false" smtClean="false"/>
                        <a:t>o veřejných zakázkách – nad 2 mil. Kč bez DPH, resp. 6 mil. Kč bez DPH</a:t>
                      </a:r>
                      <a:endParaRPr lang="cs-CZ" dirty="false"/>
                    </a:p>
                  </a:txBody>
                  <a:tcPr anchor="ctr"/>
                </a:tc>
              </a:tr>
              <a:tr h="3112189">
                <a:tc>
                  <a:txBody>
                    <a:bodyPr/>
                    <a:lstStyle/>
                    <a:p>
                      <a:pPr marL="0" marR="0" indent="0" algn="l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false" smtClean="false"/>
                        <a:t>Neprovádí</a:t>
                      </a:r>
                      <a:r>
                        <a:rPr lang="cs-CZ" sz="1700" baseline="0" dirty="false" smtClean="false"/>
                        <a:t> se výběrové řízení</a:t>
                      </a:r>
                    </a:p>
                    <a:p>
                      <a:pPr marL="0" marR="0" indent="0" algn="l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700" baseline="0" dirty="false" smtClean="false"/>
                    </a:p>
                    <a:p>
                      <a:pPr marL="0" marR="0" indent="0" algn="just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aseline="0" dirty="false" smtClean="false"/>
                        <a:t>Smlouva (objednávka) vychází </a:t>
                      </a:r>
                      <a:br>
                        <a:rPr lang="cs-CZ" sz="1700" baseline="0" dirty="false" smtClean="false"/>
                      </a:br>
                      <a:r>
                        <a:rPr lang="cs-CZ" sz="1700" baseline="0" dirty="false" smtClean="false"/>
                        <a:t>z dříve získaných informací </a:t>
                      </a:r>
                      <a:br>
                        <a:rPr lang="cs-CZ" sz="1700" baseline="0" dirty="false" smtClean="false"/>
                      </a:br>
                      <a:r>
                        <a:rPr lang="cs-CZ" sz="1700" baseline="0" dirty="false" smtClean="false"/>
                        <a:t>o situaci na trhu (resp. cenách) </a:t>
                      </a:r>
                      <a:br>
                        <a:rPr lang="cs-CZ" sz="1700" baseline="0" dirty="false" smtClean="false"/>
                      </a:br>
                      <a:r>
                        <a:rPr lang="cs-CZ" sz="1700" baseline="0" dirty="false" smtClean="false"/>
                        <a:t>z průzkumu trhu</a:t>
                      </a:r>
                    </a:p>
                    <a:p>
                      <a:pPr marL="0" marR="0" indent="0" algn="just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700" baseline="0" dirty="false" smtClean="false"/>
                    </a:p>
                    <a:p>
                      <a:pPr marL="0" marR="0" indent="0" algn="just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aseline="0" dirty="false" smtClean="false"/>
                        <a:t>POZOR – i zde nutno dodržovat zákl. zásady  - např. není možné pronajmout vlastní prostory či prostory partnera projektu atd.</a:t>
                      </a:r>
                      <a:endParaRPr lang="cs-CZ" sz="1700" dirty="false" smtClean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aseline="0" dirty="false" smtClean="false"/>
                        <a:t>Výběr dodavatele navazuje na výběrové řízení</a:t>
                      </a:r>
                    </a:p>
                    <a:p>
                      <a:endParaRPr lang="cs-CZ" sz="1700" dirty="false" smtClean="false"/>
                    </a:p>
                    <a:p>
                      <a:r>
                        <a:rPr lang="cs-CZ" sz="1700" dirty="false" smtClean="false"/>
                        <a:t>Povinné zveřejnění výzvy </a:t>
                      </a:r>
                      <a:br>
                        <a:rPr lang="cs-CZ" sz="1700" dirty="false" smtClean="false"/>
                      </a:br>
                      <a:r>
                        <a:rPr lang="cs-CZ" sz="1700" dirty="false" smtClean="false"/>
                        <a:t>k</a:t>
                      </a:r>
                      <a:r>
                        <a:rPr lang="cs-CZ" sz="1700" baseline="0" dirty="false" smtClean="false"/>
                        <a:t> podání nabídek na webu esfcr.cz (min. 10 dní)</a:t>
                      </a:r>
                    </a:p>
                    <a:p>
                      <a:endParaRPr lang="cs-CZ" sz="1700" baseline="0" dirty="false" smtClean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aseline="0" dirty="false" smtClean="false"/>
                        <a:t>Výběr dodavatele navazuje na zadávací řízení uskutečněné dle pravidel stanovených zákonem</a:t>
                      </a:r>
                      <a:endParaRPr lang="cs-CZ" sz="1700" dirty="fal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  <p:sp>
        <p:nvSpPr>
          <p:cNvPr id="3" name="Pravá složená závorka 2"/>
          <p:cNvSpPr/>
          <p:nvPr/>
        </p:nvSpPr>
        <p:spPr>
          <a:xfrm rot="4206187">
            <a:off x="5741038" y="2000643"/>
            <a:ext cx="1680479" cy="5180057"/>
          </a:xfrm>
          <a:prstGeom prst="rightBrace">
            <a:avLst>
              <a:gd name="adj1" fmla="val 32219"/>
              <a:gd name="adj2" fmla="val 487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true"/>
          <p:nvPr/>
        </p:nvSpPr>
        <p:spPr>
          <a:xfrm>
            <a:off x="5868144" y="5373216"/>
            <a:ext cx="2492097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 smtClean="false"/>
              <a:t>Ex ante kontrola</a:t>
            </a:r>
            <a:endParaRPr lang="cs-CZ" b="true" dirty="false"/>
          </a:p>
        </p:txBody>
      </p:sp>
      <p:sp>
        <p:nvSpPr>
          <p:cNvPr id="6" name="TextovéPole 5"/>
          <p:cNvSpPr txBox="true"/>
          <p:nvPr/>
        </p:nvSpPr>
        <p:spPr>
          <a:xfrm>
            <a:off x="539552" y="6176049"/>
            <a:ext cx="7820689" cy="615553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600" dirty="false" smtClean="false"/>
              <a:t>*</a:t>
            </a:r>
            <a:r>
              <a:rPr lang="cs-CZ" sz="1200" dirty="false" smtClean="false"/>
              <a:t> v případě</a:t>
            </a:r>
            <a:r>
              <a:rPr lang="cs-CZ" sz="1200" dirty="false"/>
              <a:t>, že zadavatel nepatří mezi veřejné či </a:t>
            </a:r>
            <a:r>
              <a:rPr lang="cs-CZ" sz="1200" dirty="false" smtClean="false"/>
              <a:t>sektorové zadavatele (viz příručka)</a:t>
            </a:r>
          </a:p>
          <a:p>
            <a:r>
              <a:rPr lang="cs-CZ" dirty="false" smtClean="false"/>
              <a:t>                                        </a:t>
            </a:r>
            <a:r>
              <a:rPr lang="cs-CZ" dirty="false" smtClean="false">
                <a:solidFill>
                  <a:srgbClr val="FF0000"/>
                </a:solidFill>
              </a:rPr>
              <a:t>Detailně vše v kapitole 20 v Obecné části pravidel</a:t>
            </a:r>
            <a:endParaRPr lang="cs-CZ" dirty="fal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Veřejné zakázky - </a:t>
            </a:r>
            <a:r>
              <a:rPr lang="cs-CZ" sz="2800" dirty="false" smtClean="false"/>
              <a:t>kontrola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Příjemce zasílá dokumentaci k zadávacímu řízení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(</a:t>
            </a:r>
            <a:r>
              <a:rPr lang="cs-CZ" sz="1800" dirty="false"/>
              <a:t>hodnota od 400 tisíc Kč/500 tisíc </a:t>
            </a:r>
            <a:r>
              <a:rPr lang="cs-CZ" sz="1800" dirty="false" smtClean="false"/>
              <a:t>Kč*) </a:t>
            </a:r>
            <a:r>
              <a:rPr lang="cs-CZ" sz="1800" dirty="false"/>
              <a:t>v těchto okamžicích: </a:t>
            </a:r>
          </a:p>
          <a:p>
            <a:pPr marL="1524000" lvl="2" indent="-103822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1800" dirty="false"/>
              <a:t>a) </a:t>
            </a:r>
            <a:r>
              <a:rPr lang="cs-CZ" sz="1800" b="true" dirty="false"/>
              <a:t>před vyhlášením výběrového/zadávacího řízení </a:t>
            </a:r>
            <a:r>
              <a:rPr lang="cs-CZ" sz="1800" dirty="false"/>
              <a:t>(tj. kontrole podléhá výzva k podání nabídek či jinak označený dokument plnící danou funkci); </a:t>
            </a:r>
          </a:p>
          <a:p>
            <a:pPr marL="1524000" lvl="2" indent="-103822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1800" dirty="false"/>
              <a:t>b) </a:t>
            </a:r>
            <a:r>
              <a:rPr lang="cs-CZ" sz="1800" b="true" dirty="false"/>
              <a:t>před podpisem smlouvy s vybraným dodavatelem </a:t>
            </a:r>
            <a:r>
              <a:rPr lang="cs-CZ" sz="1800" dirty="false"/>
              <a:t>poté,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co </a:t>
            </a:r>
            <a:r>
              <a:rPr lang="cs-CZ" sz="1800" dirty="false"/>
              <a:t>zadavatel provedl posouzení a hodnocení nabídek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(</a:t>
            </a:r>
            <a:r>
              <a:rPr lang="cs-CZ" sz="1800" dirty="false"/>
              <a:t>tj. kontrole podléhá: zveřejnění výzvy k podání nabídek či jinak označeného dokumentu plnícího danou funkci, případné poskytování dodatečných informací, provedení posouzení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a </a:t>
            </a:r>
            <a:r>
              <a:rPr lang="cs-CZ" sz="1800" dirty="false"/>
              <a:t>hodnocení nabídek a připravená smlouva </a:t>
            </a:r>
            <a:r>
              <a:rPr lang="cs-CZ" sz="1800" dirty="false" smtClean="false"/>
              <a:t>s </a:t>
            </a:r>
            <a:r>
              <a:rPr lang="cs-CZ" sz="1800" dirty="false"/>
              <a:t>dodavatelem); </a:t>
            </a:r>
          </a:p>
          <a:p>
            <a:pPr marL="1524000" lvl="2" indent="-103822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1800" dirty="false"/>
              <a:t>c) </a:t>
            </a:r>
            <a:r>
              <a:rPr lang="cs-CZ" sz="1800" b="true" dirty="false"/>
              <a:t>před podpisem dodatku ke smlouvě s dodavatelem </a:t>
            </a:r>
            <a:r>
              <a:rPr lang="cs-CZ" sz="1800" dirty="false"/>
              <a:t>(tj. kontrole podléhá připravený dodatek ke smlouvě s dodavatelem). 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  <p:sp>
        <p:nvSpPr>
          <p:cNvPr id="5" name="TextovéPole 4"/>
          <p:cNvSpPr txBox="true"/>
          <p:nvPr/>
        </p:nvSpPr>
        <p:spPr>
          <a:xfrm>
            <a:off x="539552" y="6176049"/>
            <a:ext cx="7820689" cy="615553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600" dirty="false" smtClean="false"/>
              <a:t>*</a:t>
            </a:r>
            <a:r>
              <a:rPr lang="cs-CZ" sz="1200" dirty="false" smtClean="false"/>
              <a:t> v případě</a:t>
            </a:r>
            <a:r>
              <a:rPr lang="cs-CZ" sz="1200" dirty="false"/>
              <a:t>, že zadavatel nepatří mezi veřejné či </a:t>
            </a:r>
            <a:r>
              <a:rPr lang="cs-CZ" sz="1200" dirty="false" smtClean="false"/>
              <a:t>sektorové zadavatele (viz příručka)</a:t>
            </a:r>
          </a:p>
          <a:p>
            <a:r>
              <a:rPr lang="cs-CZ" dirty="false" smtClean="false"/>
              <a:t>                                        </a:t>
            </a:r>
            <a:endParaRPr lang="cs-CZ" dirty="fal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lhůty pro kontrolu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68760"/>
            <a:ext cx="8568952" cy="2160240"/>
          </a:xfrm>
        </p:spPr>
        <p:txBody>
          <a:bodyPr/>
          <a:lstStyle/>
          <a:p>
            <a:pPr marL="414000" lvl="1" indent="0" fontAlgn="base" hangingPunct="false">
              <a:buNone/>
            </a:pPr>
            <a:endParaRPr lang="cs-CZ" b="true" dirty="false" smtClean="false"/>
          </a:p>
          <a:p>
            <a:pPr marL="0" indent="0" algn="ctr">
              <a:buNone/>
            </a:pPr>
            <a:r>
              <a:rPr lang="cs-CZ" sz="2000" b="true" dirty="false"/>
              <a:t>Lhůty nutné na </a:t>
            </a:r>
            <a:r>
              <a:rPr lang="cs-CZ" sz="2000" b="true" dirty="false" smtClean="false"/>
              <a:t>kontrolu ŘO</a:t>
            </a:r>
            <a:br>
              <a:rPr lang="cs-CZ" sz="2000" b="true" dirty="false" smtClean="false"/>
            </a:br>
            <a:r>
              <a:rPr lang="cs-CZ" sz="2000" b="true" dirty="false" smtClean="false"/>
              <a:t>v</a:t>
            </a:r>
            <a:r>
              <a:rPr lang="cs-CZ" sz="2000" b="true" dirty="false"/>
              <a:t> jednotlivých fázích zadávání/realizace zakázek</a:t>
            </a:r>
          </a:p>
          <a:p>
            <a:pPr marL="414000" lvl="1" indent="0" fontAlgn="base" hangingPunct="false">
              <a:buNone/>
            </a:pPr>
            <a:r>
              <a:rPr lang="cs-CZ" dirty="false" smtClean="false"/>
              <a:t>→ pozor: nutno zohlednit při přípravě výběrového/zadávacího řízení!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  <p:graphicFrame>
        <p:nvGraphicFramePr>
          <p:cNvPr id="5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930408"/>
              </p:ext>
            </p:extLst>
          </p:nvPr>
        </p:nvGraphicFramePr>
        <p:xfrm>
          <a:off x="467544" y="2996952"/>
          <a:ext cx="8280920" cy="3072368"/>
        </p:xfrm>
        <a:graphic>
          <a:graphicData uri="http://schemas.openxmlformats.org/drawingml/2006/table">
            <a:tbl>
              <a:tblPr firstRow="true" bandRow="true">
                <a:tableStyleId>{21E4AEA4-8DFA-4A89-87EB-49C32662AFE0}</a:tableStyleId>
              </a:tblPr>
              <a:tblGrid>
                <a:gridCol w="3883971"/>
                <a:gridCol w="2271757"/>
                <a:gridCol w="2125192"/>
              </a:tblGrid>
              <a:tr h="1152128">
                <a:tc>
                  <a:txBody>
                    <a:bodyPr/>
                    <a:lstStyle/>
                    <a:p>
                      <a:r>
                        <a:rPr lang="cs-CZ" i="false" dirty="false" smtClean="false"/>
                        <a:t>Typ zakázky / </a:t>
                      </a:r>
                    </a:p>
                    <a:p>
                      <a:r>
                        <a:rPr lang="cs-CZ" i="false" dirty="false" smtClean="false"/>
                        <a:t>specifikace</a:t>
                      </a:r>
                      <a:r>
                        <a:rPr lang="cs-CZ" i="false" baseline="0" dirty="false" smtClean="false"/>
                        <a:t> kontroly</a:t>
                      </a:r>
                      <a:endParaRPr lang="cs-CZ" i="false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true" i="false" kern="1200" dirty="false" smtClean="fals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Mimo režim zákona </a:t>
                      </a:r>
                      <a:r>
                        <a:rPr lang="cs-CZ" sz="1200" b="true" i="false" kern="1200" dirty="false" smtClean="fals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(či přes e-tržiště  nad 100 tis. Kč)</a:t>
                      </a:r>
                      <a:endParaRPr lang="cs-CZ" sz="1200" i="false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true" i="false" kern="1200" dirty="false" smtClean="fals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režimu zákona</a:t>
                      </a:r>
                      <a:endParaRPr lang="cs-CZ" i="false" dirty="fals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i="false" kern="1200" dirty="false" smtClean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 před vyhlášením výběrového/zadávacího řízení</a:t>
                      </a:r>
                      <a:endParaRPr lang="cs-CZ" i="false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pracovních dní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false" kern="1200" dirty="false" smtClean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pracovních dní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i="false" kern="1200" dirty="false" smtClean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 před podpisem smlouvy s vybraným dodavatelem</a:t>
                      </a:r>
                      <a:endParaRPr lang="cs-CZ" i="false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pracovních dní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false" kern="1200" dirty="false" smtClean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pracovních dní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i="false" kern="1200" dirty="false" smtClean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 před podpisem dodatku ke smlouvě s dodavatelem</a:t>
                      </a:r>
                      <a:endParaRPr lang="cs-CZ" i="false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pracovních dní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pracovních dní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3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 smtClean="false"/>
              <a:t>ZPRÁVA O REALIZACI PROJEKTU   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dirty="false" smtClean="false">
                <a:solidFill>
                  <a:srgbClr val="FF0000"/>
                </a:solidFill>
              </a:rPr>
              <a:t>Zpráva o realizaci projektu (</a:t>
            </a:r>
            <a:r>
              <a:rPr lang="cs-CZ" sz="1800" dirty="false" err="true" smtClean="false">
                <a:solidFill>
                  <a:srgbClr val="FF0000"/>
                </a:solidFill>
              </a:rPr>
              <a:t>ZoR</a:t>
            </a:r>
            <a:r>
              <a:rPr lang="cs-CZ" sz="1800" dirty="false" smtClean="false">
                <a:solidFill>
                  <a:srgbClr val="FF0000"/>
                </a:solidFill>
              </a:rPr>
              <a:t>) nahradila Monitorovací zprávu (MZ) z OP LZZ</a:t>
            </a:r>
          </a:p>
          <a:p>
            <a:pPr algn="just">
              <a:lnSpc>
                <a:spcPct val="100000"/>
              </a:lnSpc>
            </a:pPr>
            <a:r>
              <a:rPr lang="cs-CZ" sz="1800" dirty="false" smtClean="false">
                <a:solidFill>
                  <a:srgbClr val="FF0000"/>
                </a:solidFill>
              </a:rPr>
              <a:t>Zpráva o zahájení realizace se v OPZ již nevypracovává.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Pokyn pro vyplnění zprávy o realizaci projektu a žádosti o platbu v IS KP14+: </a:t>
            </a:r>
            <a:endParaRPr lang="cs-CZ" sz="1800" dirty="false" smtClean="false"/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400" dirty="false" smtClean="false">
                <a:hlinkClick r:id="rId3"/>
              </a:rPr>
              <a:t>https</a:t>
            </a:r>
            <a:r>
              <a:rPr lang="cs-CZ" sz="1400" dirty="false">
                <a:hlinkClick r:id="rId3"/>
              </a:rPr>
              <a:t>://www.esfcr.cz/pokyny-k-vyplneni-zpravy-o-realizaci-zadosti-o-platbu-a-zadosti-o-zmenu-opz/-/</a:t>
            </a:r>
            <a:r>
              <a:rPr lang="cs-CZ" sz="1400" dirty="false" smtClean="false">
                <a:hlinkClick r:id="rId3"/>
              </a:rPr>
              <a:t>dokument/809712</a:t>
            </a:r>
            <a:endParaRPr lang="cs-CZ" sz="1400" dirty="false" smtClean="false"/>
          </a:p>
          <a:p>
            <a:pPr marL="0" indent="0" algn="ctr">
              <a:lnSpc>
                <a:spcPct val="100000"/>
              </a:lnSpc>
              <a:buNone/>
            </a:pPr>
            <a:endParaRPr lang="cs-CZ" sz="1400" dirty="false">
              <a:hlinkClick r:id="rId3"/>
            </a:endParaRPr>
          </a:p>
          <a:p>
            <a:pPr algn="just">
              <a:lnSpc>
                <a:spcPct val="100000"/>
              </a:lnSpc>
            </a:pPr>
            <a:r>
              <a:rPr lang="cs-CZ" sz="1800" dirty="false"/>
              <a:t>Zpráva o realizaci projektu včetně žádosti o platbu </a:t>
            </a:r>
            <a:r>
              <a:rPr lang="cs-CZ" sz="1800" b="true" dirty="false"/>
              <a:t>se předkládá v IS KP14</a:t>
            </a:r>
            <a:r>
              <a:rPr lang="cs-CZ" sz="1800" dirty="false"/>
              <a:t>+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800" b="true" dirty="false"/>
              <a:t>Termíny v Rozhodnutí o poskytnutí dotace,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b="true" dirty="false"/>
              <a:t>     </a:t>
            </a:r>
            <a:r>
              <a:rPr lang="cs-CZ" sz="1800" b="true" dirty="false" smtClean="false"/>
              <a:t>  </a:t>
            </a:r>
            <a:r>
              <a:rPr lang="cs-CZ" sz="1800" b="true" dirty="false"/>
              <a:t>Část III., bod 2.2</a:t>
            </a:r>
          </a:p>
          <a:p>
            <a:pPr>
              <a:lnSpc>
                <a:spcPct val="100000"/>
              </a:lnSpc>
            </a:pPr>
            <a:r>
              <a:rPr lang="cs-CZ" sz="1800" b="true" dirty="false" smtClean="false"/>
              <a:t>Nejprve za období 3 měsíců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800" b="true" dirty="false" smtClean="false"/>
              <a:t>Poté vždy za </a:t>
            </a:r>
            <a:r>
              <a:rPr lang="cs-CZ" sz="1800" b="true" dirty="false"/>
              <a:t>období 6 </a:t>
            </a:r>
            <a:r>
              <a:rPr lang="cs-CZ" sz="1800" b="true" dirty="false" smtClean="false"/>
              <a:t>měsíců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false" smtClean="false"/>
              <a:t>       (+ zbylé obvykle 3 měsíce v Závěrečné </a:t>
            </a:r>
            <a:r>
              <a:rPr lang="cs-CZ" sz="1800" dirty="false" err="true" smtClean="false"/>
              <a:t>ZoR</a:t>
            </a:r>
            <a:r>
              <a:rPr lang="cs-CZ" sz="1800" dirty="false" smtClean="false"/>
              <a:t>)</a:t>
            </a:r>
          </a:p>
          <a:p>
            <a:pPr algn="just">
              <a:lnSpc>
                <a:spcPct val="100000"/>
              </a:lnSpc>
            </a:pPr>
            <a:r>
              <a:rPr lang="cs-CZ" sz="1800" dirty="false" smtClean="false"/>
              <a:t>Odevzdává </a:t>
            </a:r>
            <a:r>
              <a:rPr lang="cs-CZ" sz="1800" dirty="false"/>
              <a:t>se </a:t>
            </a:r>
            <a:r>
              <a:rPr lang="cs-CZ" sz="1800" b="true" dirty="false"/>
              <a:t>do posledního dne měsíce následujícího po ukončení sledovaného období </a:t>
            </a:r>
            <a:r>
              <a:rPr lang="cs-CZ" sz="1800" dirty="false"/>
              <a:t>(v případě závěrečné </a:t>
            </a:r>
            <a:r>
              <a:rPr lang="cs-CZ" sz="1800" dirty="false" err="true"/>
              <a:t>ZoR</a:t>
            </a:r>
            <a:r>
              <a:rPr lang="cs-CZ" sz="1800" dirty="false"/>
              <a:t> platí dvouměsíční lhůta</a:t>
            </a:r>
            <a:r>
              <a:rPr lang="cs-CZ" sz="1800" dirty="false" smtClean="false"/>
              <a:t>)</a:t>
            </a:r>
          </a:p>
          <a:p>
            <a:pPr algn="just">
              <a:lnSpc>
                <a:spcPct val="100000"/>
              </a:lnSpc>
            </a:pPr>
            <a:r>
              <a:rPr lang="cs-CZ" sz="1800" dirty="false" smtClean="false"/>
              <a:t>Nedodržení </a:t>
            </a:r>
            <a:r>
              <a:rPr lang="cs-CZ" sz="1800" dirty="false"/>
              <a:t>termínů pro předkládání </a:t>
            </a:r>
            <a:r>
              <a:rPr lang="cs-CZ" sz="1800" dirty="false" err="true"/>
              <a:t>ZoR</a:t>
            </a:r>
            <a:r>
              <a:rPr lang="cs-CZ" sz="1800" dirty="false"/>
              <a:t> </a:t>
            </a:r>
            <a:r>
              <a:rPr lang="cs-CZ" sz="1800" dirty="false" smtClean="false"/>
              <a:t>=&gt; </a:t>
            </a:r>
            <a:r>
              <a:rPr lang="cs-CZ" sz="1800" dirty="false"/>
              <a:t>sankce dle Rozhodnutí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sz="1400" dirty="false" smtClean="false">
              <a:hlinkClick r:id="rId3"/>
            </a:endParaRPr>
          </a:p>
          <a:p>
            <a:pPr marL="0" indent="0">
              <a:buNone/>
            </a:pPr>
            <a:endParaRPr lang="cs-CZ" sz="3200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</a:t>
            </a:fld>
            <a:endParaRPr lang="cs-CZ" dirty="false"/>
          </a:p>
        </p:txBody>
      </p:sp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60391"/>
            <a:ext cx="4635798" cy="133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8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Indikátory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08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 Indikátory – výzva č. 71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8413" y="1482577"/>
            <a:ext cx="8064448" cy="5400600"/>
          </a:xfrm>
        </p:spPr>
        <p:txBody>
          <a:bodyPr/>
          <a:lstStyle/>
          <a:p>
            <a:r>
              <a:rPr lang="cs-CZ" b="true" dirty="false" smtClean="false"/>
              <a:t>Závazné indikátory k naplnění ve výzvě č. 71:</a:t>
            </a:r>
            <a:br>
              <a:rPr lang="cs-CZ" b="true" dirty="false" smtClean="false"/>
            </a:br>
            <a:endParaRPr lang="cs-CZ" b="true" dirty="false" smtClean="false"/>
          </a:p>
          <a:p>
            <a:pPr marL="0" indent="0">
              <a:buNone/>
            </a:pPr>
            <a:r>
              <a:rPr lang="cs-CZ" b="true" dirty="false" smtClean="false"/>
              <a:t/>
            </a:r>
            <a:br>
              <a:rPr lang="cs-CZ" b="true" dirty="false" smtClean="false"/>
            </a:br>
            <a:r>
              <a:rPr lang="cs-CZ" b="true" dirty="false" smtClean="false"/>
              <a:t>	</a:t>
            </a:r>
          </a:p>
          <a:p>
            <a:pPr marL="414000" lvl="1" indent="0">
              <a:buNone/>
            </a:pPr>
            <a:endParaRPr lang="cs-CZ" b="true" dirty="false"/>
          </a:p>
          <a:p>
            <a:endParaRPr lang="cs-CZ" b="true" dirty="false" smtClean="false">
              <a:solidFill>
                <a:srgbClr val="FF0000"/>
              </a:solidFill>
            </a:endParaRPr>
          </a:p>
          <a:p>
            <a:r>
              <a:rPr lang="cs-CZ" sz="2000" b="true" dirty="false" smtClean="false">
                <a:solidFill>
                  <a:srgbClr val="FF0000"/>
                </a:solidFill>
              </a:rPr>
              <a:t>Cílové hodnoty závazné, </a:t>
            </a:r>
            <a:r>
              <a:rPr lang="cs-CZ" sz="2000" b="true" dirty="false">
                <a:solidFill>
                  <a:srgbClr val="FF0000"/>
                </a:solidFill>
              </a:rPr>
              <a:t>z</a:t>
            </a:r>
            <a:r>
              <a:rPr lang="cs-CZ" sz="2000" b="true" dirty="false" smtClean="false">
                <a:solidFill>
                  <a:srgbClr val="FF0000"/>
                </a:solidFill>
              </a:rPr>
              <a:t>měnit lze jen podstatnou změnou</a:t>
            </a:r>
          </a:p>
          <a:p>
            <a:r>
              <a:rPr lang="cs-CZ" sz="1800" b="true" dirty="false" smtClean="false"/>
              <a:t>Sankce při nenaplnění cílových hodnot &gt; 85 %</a:t>
            </a:r>
          </a:p>
          <a:p>
            <a:pPr lvl="1" algn="just">
              <a:lnSpc>
                <a:spcPct val="100000"/>
              </a:lnSpc>
            </a:pPr>
            <a:r>
              <a:rPr lang="cs-CZ" sz="1600" dirty="false" smtClean="false"/>
              <a:t>Výše odvodu v procentech z dotace podle míry nenaplnění všech povinných indikátorů (průměr)</a:t>
            </a:r>
          </a:p>
          <a:p>
            <a:pPr marL="0" indent="0">
              <a:buNone/>
            </a:pPr>
            <a:endParaRPr lang="cs-CZ" b="true" dirty="false" smtClean="false"/>
          </a:p>
          <a:p>
            <a:pPr marL="0" indent="0">
              <a:buNone/>
            </a:pPr>
            <a:endParaRPr lang="cs-CZ" dirty="false" smtClean="false"/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3" y="2060848"/>
            <a:ext cx="822236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0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 Indikátory – obecně 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81683"/>
            <a:ext cx="8496944" cy="5576317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true" i="true" dirty="false" smtClean="false"/>
              <a:t>„Za osobu, která má z podpořeného projektu přímý prospěch, je považována pouze ta osoba, která se účastní činností realizovaných v rámci podpořeného projektu pro cílové skupiny a u níž rozsah jejího zapojení do projektu překročí tzv. bagatelní podporu.“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 smtClean="false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b="true" dirty="false" err="true" smtClean="false"/>
              <a:t>Bagatelnost</a:t>
            </a:r>
            <a:r>
              <a:rPr lang="cs-CZ" sz="1600" b="true" dirty="false" smtClean="false"/>
              <a:t> podpory:</a:t>
            </a:r>
            <a:endParaRPr lang="cs-CZ" sz="1600" b="true" dirty="false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true" dirty="false" smtClean="false"/>
              <a:t>Podpořenou osobou je pouze osoba, která: </a:t>
            </a:r>
          </a:p>
          <a:p>
            <a:pPr marL="1076325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false" smtClean="false"/>
              <a:t>získala v daném projektu podporu v rozsahu minimálně 40 hodin (á 60 minut) </a:t>
            </a:r>
            <a:br>
              <a:rPr lang="cs-CZ" sz="1600" dirty="false" smtClean="false"/>
            </a:br>
            <a:r>
              <a:rPr lang="cs-CZ" sz="1600" dirty="false" smtClean="false"/>
              <a:t>(bez ohledu na počet dílčích zapojení do projektu) a zároveň </a:t>
            </a:r>
          </a:p>
          <a:p>
            <a:pPr marL="1076325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false" smtClean="false"/>
              <a:t>alespoň 20 hodin z této podpory, kterou osoba v daném projektu získala, nemá charakter elektronického vzdělávání (tj. vzdělávání pomocí PC a sítí).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Osoba, která toto nesplňuje, patří do tzv. bagatelní podpory: eviduje se, nicméně do hodnoty indikátoru se nezapočítává.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700" dirty="false" smtClean="false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true" dirty="false" smtClean="false"/>
              <a:t>Jako podporu ovšem </a:t>
            </a:r>
            <a:r>
              <a:rPr lang="cs-CZ" sz="2000" b="true" dirty="false" smtClean="false">
                <a:solidFill>
                  <a:srgbClr val="FF0000"/>
                </a:solidFill>
              </a:rPr>
              <a:t>nikdy nelze označit aktivity</a:t>
            </a:r>
            <a:r>
              <a:rPr lang="cs-CZ" sz="2000" b="true" dirty="false" smtClean="false"/>
              <a:t>, v nichž nejde </a:t>
            </a:r>
            <a:br>
              <a:rPr lang="cs-CZ" sz="2000" b="true" dirty="false" smtClean="false"/>
            </a:br>
            <a:r>
              <a:rPr lang="cs-CZ" sz="2000" b="true" dirty="false" smtClean="false"/>
              <a:t>o zlepšení situace či znalostí/kompetencí, ale dochází pouze k: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šíření povědomí o projektu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ke sběru informací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k šíření publikací, časopisů, brožur, letáků,…,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k účasti na kulatých stolech nebo pracovních skupinách aj.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 smtClean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809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 Indikátory – obecně II.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44477"/>
            <a:ext cx="8064448" cy="540060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Je vhodné, aby byl zápis poskytnuté podpory vytvořen v okamžiku, kdy lze využívání této konkrétní podpory daným člověkem považovat za ukončené.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Nicméně není chyba, když příjemce využití podpory zadá už v průběhu jejího využívání danou osobou.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Podpora musí být zapsána nejpozději v návaznosti na dokončení realizaci projektu, tj. v době zpracovávání závěrečné </a:t>
            </a:r>
            <a:r>
              <a:rPr lang="cs-CZ" sz="1800" dirty="false" err="true" smtClean="false"/>
              <a:t>ZoR</a:t>
            </a:r>
            <a:r>
              <a:rPr lang="cs-CZ" sz="1800" dirty="false" smtClean="false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>
                <a:solidFill>
                  <a:srgbClr val="FF0000"/>
                </a:solidFill>
              </a:rPr>
              <a:t>Zadávají se i podpory, které příjemce „nedočerpal“, v případě, že jsou nebagatelní:</a:t>
            </a:r>
          </a:p>
          <a:p>
            <a:pPr marL="1441450" indent="-4318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Pokud někdo nedokončil kurz, nicméně strávil v něm více času, než je limit pro bagatelní podporu, podpora se eviduje, i přes nedokončení.</a:t>
            </a:r>
          </a:p>
          <a:p>
            <a:pPr marL="1441450" indent="-4318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Pokud nedokončení vedlo k tomu, že osoba nemá certifikát/jiný doklad, pak je doporučeno toto uvést do stručného popisu.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dirty="false" smtClean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378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- Indikátory </a:t>
            </a:r>
            <a:r>
              <a:rPr lang="cs-CZ" dirty="false" smtClean="false"/>
              <a:t>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84784"/>
            <a:ext cx="8064000" cy="237626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000" dirty="false" smtClean="false"/>
              <a:t>Dosažené hodnoty indikátorů se ve Zprávách o realizaci projektu uvádějí kumulativně, tedy vždy souhrnně za období od počátku projektu do konce příslušného monitorovacího období.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000" dirty="false" smtClean="false"/>
              <a:t>Na detailu jednotlivých indikátorů je zobrazen příznak, zda dosažená hodnota daného indikátoru bude vykazována s využitím IS ESF 2014+ nebo editací hodnoty přímo ve Zprávě o realizaci, kterou příjemce zpracovává v IS KP14+: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  <p:pic>
        <p:nvPicPr>
          <p:cNvPr id="2050" name="Picture 2" descr="http://www.calamon.com/wp-content/uploads/2017/07/people.png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73216"/>
            <a:ext cx="2578745" cy="12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539552" y="4005064"/>
            <a:ext cx="4752528" cy="48245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cs-CZ" dirty="false" smtClean="false"/>
              <a:t>Přímá editace hodnot v IS KP14+ se ve Zprávě o realizaci provádí </a:t>
            </a:r>
            <a:br>
              <a:rPr lang="cs-CZ" dirty="false" smtClean="false"/>
            </a:br>
            <a:r>
              <a:rPr lang="cs-CZ" dirty="false" smtClean="false"/>
              <a:t>u indikátoru 8 05 00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dirty="false" smtClean="false"/>
              <a:t>U indikátor 6 00 00, který sleduje účastníky projektu, dochází </a:t>
            </a:r>
            <a:br>
              <a:rPr lang="cs-CZ" dirty="false" smtClean="false"/>
            </a:br>
            <a:r>
              <a:rPr lang="cs-CZ" dirty="false" smtClean="false"/>
              <a:t>k automatickému natažení hodnot ze systému IS ESF 2014+ do zprávy o realizaci </a:t>
            </a:r>
            <a:r>
              <a:rPr lang="cs-CZ" sz="1600" dirty="false" smtClean="false"/>
              <a:t>(viz dále)</a:t>
            </a:r>
            <a:endParaRPr lang="cs-CZ" dirty="false" smtClean="false"/>
          </a:p>
        </p:txBody>
      </p:sp>
      <p:pic>
        <p:nvPicPr>
          <p:cNvPr id="2054" name="Picture 6"/>
          <p:cNvPicPr>
            <a:picLocks noChangeAspect="true" noChangeArrowheads="true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31804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amicaborsa.com/wp-content/uploads/2016/02/archivio.png"/>
          <p:cNvPicPr>
            <a:picLocks noChangeAspect="true" noChangeArrowheads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19950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– Indikátory 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12776"/>
            <a:ext cx="8064448" cy="4824536"/>
          </a:xfrm>
        </p:spPr>
        <p:txBody>
          <a:bodyPr/>
          <a:lstStyle/>
          <a:p>
            <a:endParaRPr lang="cs-CZ" sz="1800" b="true" dirty="false" smtClean="false"/>
          </a:p>
          <a:p>
            <a:endParaRPr lang="cs-CZ" sz="1800" b="true" dirty="false"/>
          </a:p>
          <a:p>
            <a:endParaRPr lang="cs-CZ" sz="1800" b="true" dirty="false" smtClean="false"/>
          </a:p>
          <a:p>
            <a:endParaRPr lang="cs-CZ" sz="1800" b="true" dirty="false"/>
          </a:p>
          <a:p>
            <a:endParaRPr lang="cs-CZ" sz="1800" b="true" dirty="false" smtClean="false"/>
          </a:p>
          <a:p>
            <a:endParaRPr lang="cs-CZ" sz="1800" b="true" dirty="false"/>
          </a:p>
          <a:p>
            <a:endParaRPr lang="cs-CZ" sz="1800" b="true" dirty="false" smtClean="false"/>
          </a:p>
          <a:p>
            <a:endParaRPr lang="cs-CZ" sz="1800" b="true" dirty="false"/>
          </a:p>
          <a:p>
            <a:pPr>
              <a:spcAft>
                <a:spcPts val="0"/>
              </a:spcAft>
            </a:pPr>
            <a:r>
              <a:rPr lang="cs-CZ" sz="1800" b="true" dirty="false" smtClean="false"/>
              <a:t>Pokyny pro </a:t>
            </a:r>
            <a:r>
              <a:rPr lang="cs-CZ" sz="1800" b="true" dirty="false"/>
              <a:t>práci v IS </a:t>
            </a:r>
            <a:r>
              <a:rPr lang="cs-CZ" sz="1800" b="true" dirty="false" smtClean="false"/>
              <a:t>ESF14 a Monitorovací list podpořené osoby:</a:t>
            </a:r>
            <a:endParaRPr lang="cs-CZ" sz="1800" b="true" dirty="false"/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false"/>
              <a:t>https://</a:t>
            </a:r>
            <a:r>
              <a:rPr lang="cs-CZ" sz="1800" dirty="false" smtClean="false"/>
              <a:t>www.esfcr.cz/monitorovani-podporenych-osob-opz</a:t>
            </a:r>
          </a:p>
          <a:p>
            <a:pPr marL="0" indent="0">
              <a:buNone/>
            </a:pPr>
            <a:endParaRPr lang="cs-CZ" dirty="false" smtClean="false"/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64" y="1628800"/>
            <a:ext cx="7899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true">
            <a:spLocks/>
          </p:cNvSpPr>
          <p:nvPr/>
        </p:nvSpPr>
        <p:spPr>
          <a:xfrm>
            <a:off x="4211960" y="3234730"/>
            <a:ext cx="4824536" cy="18288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false" smtClean="false"/>
              <a:t>Přístup on-line přes portál ESF </a:t>
            </a:r>
            <a:r>
              <a:rPr lang="cs-CZ" sz="1800" u="sng" dirty="false" smtClean="false">
                <a:hlinkClick r:id="rId3"/>
              </a:rPr>
              <a:t>https://www.esfcr.cz/</a:t>
            </a:r>
            <a:endParaRPr lang="cs-CZ" sz="1800" u="sng" dirty="false" smtClean="false"/>
          </a:p>
          <a:p>
            <a:pPr algn="just">
              <a:lnSpc>
                <a:spcPct val="100000"/>
              </a:lnSpc>
            </a:pPr>
            <a:r>
              <a:rPr lang="cs-CZ" sz="1800" dirty="false" smtClean="false"/>
              <a:t>Fungování aplikace v prohlížečích Internet Explorer od verze 10 a novější, Google Chrome, </a:t>
            </a:r>
            <a:r>
              <a:rPr lang="cs-CZ" sz="1800" dirty="false" err="true" smtClean="false"/>
              <a:t>Mozilla</a:t>
            </a:r>
            <a:r>
              <a:rPr lang="cs-CZ" sz="1800" dirty="false" smtClean="false"/>
              <a:t> </a:t>
            </a:r>
            <a:r>
              <a:rPr lang="cs-CZ" sz="1800" dirty="false" err="true" smtClean="false"/>
              <a:t>Firefox</a:t>
            </a:r>
            <a:r>
              <a:rPr lang="cs-CZ" sz="1800" dirty="false" smtClean="false"/>
              <a:t> a Safari, a to vždy </a:t>
            </a:r>
            <a:br>
              <a:rPr lang="cs-CZ" sz="1800" dirty="false" smtClean="false"/>
            </a:br>
            <a:r>
              <a:rPr lang="cs-CZ" sz="1800" dirty="false" smtClean="false"/>
              <a:t>v aktuální verzi nebo nejbližší předchozí verzi.</a:t>
            </a:r>
          </a:p>
          <a:p>
            <a:pPr algn="just">
              <a:lnSpc>
                <a:spcPct val="100000"/>
              </a:lnSpc>
            </a:pPr>
            <a:endParaRPr lang="cs-CZ" sz="1800" dirty="false" smtClean="false"/>
          </a:p>
          <a:p>
            <a:pPr algn="just">
              <a:lnSpc>
                <a:spcPct val="100000"/>
              </a:lnSpc>
            </a:pPr>
            <a:endParaRPr lang="cs-CZ" sz="1800" dirty="false" smtClean="false"/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</p:txBody>
      </p:sp>
      <p:sp>
        <p:nvSpPr>
          <p:cNvPr id="7" name="TextovéPole 6"/>
          <p:cNvSpPr txBox="true"/>
          <p:nvPr/>
        </p:nvSpPr>
        <p:spPr>
          <a:xfrm rot="2286811">
            <a:off x="759037" y="1956330"/>
            <a:ext cx="553998" cy="3002540"/>
          </a:xfrm>
          <a:prstGeom prst="rect">
            <a:avLst/>
          </a:prstGeom>
          <a:noFill/>
        </p:spPr>
        <p:txBody>
          <a:bodyPr vert="vert270" wrap="square" rtlCol="false">
            <a:spAutoFit/>
          </a:bodyPr>
          <a:lstStyle/>
          <a:p>
            <a:r>
              <a:rPr lang="cs-CZ" sz="2400" dirty="false" smtClean="false">
                <a:solidFill>
                  <a:srgbClr val="FF0000"/>
                </a:solidFill>
              </a:rPr>
              <a:t>IS ESF 2014+</a:t>
            </a:r>
            <a:endParaRPr lang="cs-CZ" sz="2400" dirty="false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true"/>
          <p:nvPr/>
        </p:nvSpPr>
        <p:spPr>
          <a:xfrm rot="5400000">
            <a:off x="4076423" y="-3121035"/>
            <a:ext cx="615553" cy="9048692"/>
          </a:xfrm>
          <a:prstGeom prst="rect">
            <a:avLst/>
          </a:prstGeom>
          <a:noFill/>
        </p:spPr>
        <p:txBody>
          <a:bodyPr vert="vert270" wrap="square" rtlCol="false">
            <a:spAutoFit/>
          </a:bodyPr>
          <a:lstStyle/>
          <a:p>
            <a:pPr algn="ctr"/>
            <a:r>
              <a:rPr lang="cs-CZ" sz="2800" b="true" dirty="false" smtClean="false">
                <a:solidFill>
                  <a:srgbClr val="FF0000"/>
                </a:solidFill>
              </a:rPr>
              <a:t>Vykázání hodnot indikátoru 6 00 00</a:t>
            </a:r>
            <a:endParaRPr lang="cs-CZ" sz="2800" b="true" dirty="fal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 smtClean="false"/>
              <a:t>indikátory sledované prostřednictvím IS </a:t>
            </a:r>
            <a:r>
              <a:rPr lang="cs-CZ" sz="2800" dirty="false"/>
              <a:t>ESF </a:t>
            </a:r>
            <a:r>
              <a:rPr lang="cs-CZ" sz="2800" dirty="false" smtClean="false"/>
              <a:t>2014+ - I. 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84784"/>
            <a:ext cx="8064000" cy="475252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b="true" dirty="false" smtClean="false"/>
              <a:t>Registrace </a:t>
            </a:r>
            <a:r>
              <a:rPr lang="cs-CZ" sz="2000" dirty="false" smtClean="false"/>
              <a:t>- každý uživatel musí být v systému registrován.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true" dirty="false" smtClean="false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 smtClean="false"/>
              <a:t>Hlavní kontaktní osoba projektu spravuje přístupy ostatním uživatelům.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 smtClean="false"/>
              <a:t>Technická podpora: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2000" dirty="false" smtClean="false">
                <a:hlinkClick r:id="rId2"/>
              </a:rPr>
              <a:t>esf@mpsv.cz</a:t>
            </a:r>
            <a:r>
              <a:rPr lang="cs-CZ" sz="2000" dirty="false" smtClean="false"/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2000" dirty="false" smtClean="false">
                <a:hlinkClick r:id="rId3"/>
              </a:rPr>
              <a:t>https</a:t>
            </a:r>
            <a:r>
              <a:rPr lang="cs-CZ" sz="2000" dirty="false">
                <a:hlinkClick r:id="rId3"/>
              </a:rPr>
              <a:t>://</a:t>
            </a:r>
            <a:r>
              <a:rPr lang="cs-CZ" sz="2000" dirty="false" smtClean="false">
                <a:hlinkClick r:id="rId3"/>
              </a:rPr>
              <a:t>www.esfcr.cz/technicka-podpora</a:t>
            </a:r>
            <a:endParaRPr lang="cs-CZ" sz="2000" dirty="false" smtClean="false"/>
          </a:p>
          <a:p>
            <a:pPr marL="0" indent="0" algn="ctr">
              <a:lnSpc>
                <a:spcPct val="100000"/>
              </a:lnSpc>
              <a:buNone/>
            </a:pPr>
            <a:endParaRPr lang="cs-CZ" sz="2000" dirty="false" smtClean="false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/>
              <a:t>Technické nedostatky řešeny průběžně (nezobrazování relevantních indikátorů…) – automatická oprava v IS KP14+.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852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indikátory sledované prostřednictvím IS ESF 2014+ - </a:t>
            </a:r>
            <a:r>
              <a:rPr lang="cs-CZ" sz="2800" dirty="false" smtClean="false"/>
              <a:t>II. 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84784"/>
            <a:ext cx="8208464" cy="4635216"/>
          </a:xfrm>
        </p:spPr>
        <p:txBody>
          <a:bodyPr/>
          <a:lstStyle/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900" b="true" dirty="false" smtClean="false"/>
              <a:t>Rozsah </a:t>
            </a:r>
            <a:r>
              <a:rPr lang="cs-CZ" sz="1900" b="true" dirty="false"/>
              <a:t>sledovaných </a:t>
            </a:r>
            <a:r>
              <a:rPr lang="cs-CZ" sz="1900" b="true" dirty="false" smtClean="false"/>
              <a:t>údajů pro každého účastníka</a:t>
            </a:r>
            <a:r>
              <a:rPr lang="cs-CZ" sz="1900" dirty="false" smtClean="false"/>
              <a:t>: pohlaví, postavení </a:t>
            </a:r>
            <a:r>
              <a:rPr lang="cs-CZ" sz="1900" dirty="false"/>
              <a:t>na trhu </a:t>
            </a:r>
            <a:r>
              <a:rPr lang="cs-CZ" sz="1900" dirty="false" smtClean="false"/>
              <a:t>práce, nejvyšší </a:t>
            </a:r>
            <a:r>
              <a:rPr lang="cs-CZ" sz="1900" dirty="false"/>
              <a:t>dosažené </a:t>
            </a:r>
            <a:r>
              <a:rPr lang="cs-CZ" sz="1900" dirty="false" smtClean="false"/>
              <a:t>vzdělání, typ znevýhodnění, přístup </a:t>
            </a:r>
            <a:r>
              <a:rPr lang="cs-CZ" sz="1900" dirty="false"/>
              <a:t>k </a:t>
            </a:r>
            <a:r>
              <a:rPr lang="cs-CZ" sz="1900" dirty="false" smtClean="false"/>
              <a:t>bydlení, s</a:t>
            </a:r>
            <a:r>
              <a:rPr lang="pt-BR" sz="1900" dirty="false" smtClean="false"/>
              <a:t>ituace </a:t>
            </a:r>
            <a:r>
              <a:rPr lang="pt-BR" sz="1900" dirty="false"/>
              <a:t>osob sdílejících stejnou domácnost</a:t>
            </a:r>
            <a:r>
              <a:rPr lang="cs-CZ" sz="1900" dirty="false"/>
              <a:t>, </a:t>
            </a:r>
            <a:r>
              <a:rPr lang="cs-CZ" sz="1900" dirty="false" smtClean="false"/>
              <a:t>sektor </a:t>
            </a:r>
            <a:r>
              <a:rPr lang="cs-CZ" sz="1900" dirty="false"/>
              <a:t>ekonomiky, v němž je osoba ekonomicky aktivní, specifikace působení ve veřejném </a:t>
            </a:r>
            <a:r>
              <a:rPr lang="cs-CZ" sz="1900" dirty="false" smtClean="false"/>
              <a:t>sektoru….viz Obecná </a:t>
            </a:r>
            <a:r>
              <a:rPr lang="cs-CZ" sz="1900" dirty="false"/>
              <a:t>pravidla pro žadatele </a:t>
            </a:r>
            <a:r>
              <a:rPr lang="cs-CZ" sz="1900" dirty="false" smtClean="false"/>
              <a:t>a příjemce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900" b="true" dirty="false" smtClean="false"/>
              <a:t>Monitorovací </a:t>
            </a:r>
            <a:r>
              <a:rPr lang="cs-CZ" sz="1900" b="true" dirty="false"/>
              <a:t>list podpořené osoby </a:t>
            </a:r>
            <a:r>
              <a:rPr lang="cs-CZ" sz="1900" dirty="false" smtClean="false"/>
              <a:t>– formulář není závazný – data mohou být podložena jinou evidencí, formulář může být upraven. 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900" dirty="false" smtClean="false"/>
              <a:t>IS </a:t>
            </a:r>
            <a:r>
              <a:rPr lang="cs-CZ" sz="1900" dirty="false"/>
              <a:t>automaticky hlídá u jednotlivých osob limit </a:t>
            </a:r>
            <a:r>
              <a:rPr lang="cs-CZ" sz="1900" b="true" dirty="false"/>
              <a:t>bagatelní </a:t>
            </a:r>
            <a:r>
              <a:rPr lang="cs-CZ" sz="1900" b="true" dirty="false" smtClean="false"/>
              <a:t>podpory </a:t>
            </a:r>
            <a:br>
              <a:rPr lang="cs-CZ" sz="1900" b="true" dirty="false" smtClean="false"/>
            </a:br>
            <a:r>
              <a:rPr lang="cs-CZ" sz="1900" dirty="false" smtClean="false"/>
              <a:t>(40 hodin v délce 60 minut ). Systém výhledově bude 45 min. hodiny přepočítávat. Do té doby provede přepočet příjemce. </a:t>
            </a:r>
            <a:endParaRPr lang="cs-CZ" sz="1900" dirty="false"/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900" dirty="false"/>
              <a:t>IS z vyplněných údajů generuje hodnoty pro všechny indikátory týkající se účastníků a </a:t>
            </a:r>
            <a:r>
              <a:rPr lang="cs-CZ" sz="1900" b="true" dirty="false"/>
              <a:t>přenáší </a:t>
            </a:r>
            <a:r>
              <a:rPr lang="cs-CZ" sz="1900" b="true" dirty="false" smtClean="false"/>
              <a:t>sám hodnoty </a:t>
            </a:r>
            <a:r>
              <a:rPr lang="cs-CZ" sz="1900" b="true" dirty="false"/>
              <a:t>do IS KP14</a:t>
            </a:r>
            <a:r>
              <a:rPr lang="cs-CZ" sz="1900" b="true" dirty="false" smtClean="false"/>
              <a:t>+</a:t>
            </a:r>
            <a:r>
              <a:rPr lang="cs-CZ" sz="1900" dirty="false" smtClean="false"/>
              <a:t>.</a:t>
            </a:r>
            <a:endParaRPr lang="cs-CZ" sz="1900" b="true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16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indikátory sledované prostřednictvím IS ESF 2014+ - </a:t>
            </a:r>
            <a:r>
              <a:rPr lang="cs-CZ" dirty="false" smtClean="false"/>
              <a:t>III. 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false"/>
              <a:t>IS ESF 2014+ slouží pro záznamy s vazbou na indikátory projektu týkající se </a:t>
            </a:r>
            <a:r>
              <a:rPr lang="cs-CZ" sz="2000" b="true" dirty="false"/>
              <a:t>účastníků projektu</a:t>
            </a:r>
            <a:r>
              <a:rPr lang="cs-CZ" sz="2000" dirty="false"/>
              <a:t>. </a:t>
            </a:r>
            <a:endParaRPr lang="cs-CZ" sz="2000" dirty="false" smtClean="false"/>
          </a:p>
          <a:p>
            <a:pPr algn="just">
              <a:lnSpc>
                <a:spcPct val="100000"/>
              </a:lnSpc>
            </a:pPr>
            <a:r>
              <a:rPr lang="cs-CZ" sz="2000" dirty="false" smtClean="false">
                <a:solidFill>
                  <a:srgbClr val="FF0000"/>
                </a:solidFill>
              </a:rPr>
              <a:t>U </a:t>
            </a:r>
            <a:r>
              <a:rPr lang="cs-CZ" sz="2000" dirty="false">
                <a:solidFill>
                  <a:srgbClr val="FF0000"/>
                </a:solidFill>
              </a:rPr>
              <a:t>osob, u kterých není plánováno zapojení do projektu v takovém rozsahu nebo typu, aby jimi využitá podpora </a:t>
            </a:r>
            <a:r>
              <a:rPr lang="cs-CZ" sz="2000" b="true" dirty="false">
                <a:solidFill>
                  <a:srgbClr val="FF0000"/>
                </a:solidFill>
              </a:rPr>
              <a:t>přesáhla limit bagatelní podpory</a:t>
            </a:r>
            <a:r>
              <a:rPr lang="cs-CZ" sz="2000" dirty="false">
                <a:solidFill>
                  <a:srgbClr val="FF0000"/>
                </a:solidFill>
              </a:rPr>
              <a:t> (tj. příjemce neplánuje je započítat do hodnot indikátorů týkajících se účastníků), </a:t>
            </a:r>
            <a:r>
              <a:rPr lang="cs-CZ" sz="2000" b="true" dirty="false">
                <a:solidFill>
                  <a:srgbClr val="FF0000"/>
                </a:solidFill>
              </a:rPr>
              <a:t>není potřeba údaje o dané osobě do IS ESF 2014+ zapisovat</a:t>
            </a:r>
            <a:r>
              <a:rPr lang="cs-CZ" sz="2000" dirty="false">
                <a:solidFill>
                  <a:srgbClr val="FF0000"/>
                </a:solidFill>
              </a:rPr>
              <a:t>. </a:t>
            </a:r>
            <a:endParaRPr lang="cs-CZ" sz="2000" dirty="false" smtClean="false">
              <a:solidFill>
                <a:srgbClr val="FF0000"/>
              </a:solidFill>
            </a:endParaRPr>
          </a:p>
          <a:p>
            <a:pPr marL="893763" lvl="1" indent="-250825" algn="just">
              <a:lnSpc>
                <a:spcPct val="100000"/>
              </a:lnSpc>
            </a:pPr>
            <a:r>
              <a:rPr lang="cs-CZ" dirty="false" smtClean="false"/>
              <a:t>Příjemce </a:t>
            </a:r>
            <a:r>
              <a:rPr lang="cs-CZ" dirty="false"/>
              <a:t>musí mít k dispozici průkazné záznamy i o zapojení těchto osob do projektu. </a:t>
            </a:r>
            <a:endParaRPr lang="cs-CZ" dirty="false" smtClean="false"/>
          </a:p>
          <a:p>
            <a:pPr marL="893763" lvl="1" indent="-250825" algn="just">
              <a:lnSpc>
                <a:spcPct val="100000"/>
              </a:lnSpc>
            </a:pPr>
            <a:r>
              <a:rPr lang="cs-CZ" dirty="false" smtClean="false"/>
              <a:t>Nejsou </a:t>
            </a:r>
            <a:r>
              <a:rPr lang="cs-CZ" dirty="false"/>
              <a:t>ovšem třeba všechny charakteristiky vymezené pro účastníky projektů</a:t>
            </a:r>
            <a:r>
              <a:rPr lang="cs-CZ" sz="1600" dirty="false" smtClean="false"/>
              <a:t>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317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indikátory sledované prostřednictvím IS ESF 2014+ - </a:t>
            </a:r>
            <a:r>
              <a:rPr lang="cs-CZ" sz="2800" dirty="false" smtClean="false"/>
              <a:t>IV. 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82453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false" smtClean="false"/>
              <a:t>Každý </a:t>
            </a:r>
            <a:r>
              <a:rPr lang="cs-CZ" sz="2000" dirty="false"/>
              <a:t>účastník (podpořená osoba) </a:t>
            </a:r>
            <a:r>
              <a:rPr lang="cs-CZ" sz="2000" dirty="false" smtClean="false"/>
              <a:t>se zapisuje do </a:t>
            </a:r>
            <a:r>
              <a:rPr lang="cs-CZ" sz="2000" dirty="false"/>
              <a:t>systému s využitím: </a:t>
            </a:r>
            <a:endParaRPr lang="cs-CZ" sz="2000" dirty="false" smtClean="false"/>
          </a:p>
          <a:p>
            <a:pPr marL="1079500" indent="-4318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true" dirty="false" smtClean="false"/>
              <a:t>jména </a:t>
            </a:r>
            <a:r>
              <a:rPr lang="cs-CZ" sz="2000" b="true" dirty="false"/>
              <a:t>a </a:t>
            </a:r>
            <a:r>
              <a:rPr lang="cs-CZ" sz="2000" b="true" dirty="false" smtClean="false"/>
              <a:t>příjmení</a:t>
            </a:r>
          </a:p>
          <a:p>
            <a:pPr marL="1079500" indent="-4318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true" dirty="false" smtClean="false"/>
              <a:t>bydliště</a:t>
            </a:r>
          </a:p>
          <a:p>
            <a:pPr marL="1079500" indent="-4318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true" dirty="false" smtClean="false"/>
              <a:t>data narození</a:t>
            </a:r>
            <a:endParaRPr lang="cs-CZ" sz="2000" b="true" dirty="false"/>
          </a:p>
          <a:p>
            <a:pPr algn="just">
              <a:lnSpc>
                <a:spcPct val="100000"/>
              </a:lnSpc>
            </a:pPr>
            <a:r>
              <a:rPr lang="cs-CZ" sz="2000" dirty="false"/>
              <a:t>O</a:t>
            </a:r>
            <a:r>
              <a:rPr lang="cs-CZ" sz="2000" dirty="false" smtClean="false"/>
              <a:t>soby</a:t>
            </a:r>
            <a:r>
              <a:rPr lang="cs-CZ" sz="2000" dirty="false"/>
              <a:t>, které nejsou identifikovány do této míry detailu</a:t>
            </a:r>
            <a:r>
              <a:rPr lang="cs-CZ" sz="2000" b="true" dirty="false"/>
              <a:t>, nemohou </a:t>
            </a:r>
            <a:r>
              <a:rPr lang="cs-CZ" sz="2000" dirty="false"/>
              <a:t>být započteny mezi účastníky </a:t>
            </a:r>
            <a:r>
              <a:rPr lang="cs-CZ" sz="2000" dirty="false" smtClean="false"/>
              <a:t>projektu. 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Každá osoba se eviduje </a:t>
            </a:r>
            <a:r>
              <a:rPr lang="cs-CZ" sz="2000" b="true" dirty="false"/>
              <a:t>pouze jednou </a:t>
            </a:r>
            <a:r>
              <a:rPr lang="cs-CZ" sz="2000" dirty="false"/>
              <a:t>bez ohledu </a:t>
            </a:r>
            <a:r>
              <a:rPr lang="cs-CZ" sz="2000" dirty="false" smtClean="false"/>
              <a:t>na počet obdržených podpor.</a:t>
            </a:r>
          </a:p>
          <a:p>
            <a:pPr algn="just">
              <a:lnSpc>
                <a:spcPct val="100000"/>
              </a:lnSpc>
            </a:pPr>
            <a:r>
              <a:rPr lang="cs-CZ" sz="2000" dirty="false" smtClean="false"/>
              <a:t>Validace na Registr obyvatel, zda osoba existuje (</a:t>
            </a:r>
            <a:r>
              <a:rPr lang="cs-CZ" sz="2000" b="true" dirty="false" smtClean="false"/>
              <a:t>ztotožnění osoby</a:t>
            </a:r>
            <a:r>
              <a:rPr lang="cs-CZ" sz="2000" dirty="false" smtClean="false"/>
              <a:t>). </a:t>
            </a:r>
            <a:endParaRPr lang="cs-CZ" sz="2000" dirty="false"/>
          </a:p>
          <a:p>
            <a:pPr algn="just">
              <a:lnSpc>
                <a:spcPct val="100000"/>
              </a:lnSpc>
            </a:pPr>
            <a:r>
              <a:rPr lang="cs-CZ" sz="2000" dirty="false"/>
              <a:t>Příjemce zakládá každou podpořenou osobu jednotlivě a údaje o ní edituje.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434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 smtClean="false"/>
              <a:t>ZPRÁVA O REALIZACI PROJEKTU – Úvod I.   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700808"/>
            <a:ext cx="8352928" cy="453650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 smtClean="false"/>
              <a:t>Příjemce </a:t>
            </a:r>
            <a:r>
              <a:rPr lang="cs-CZ" sz="1800" dirty="false"/>
              <a:t>je v odůvodněných případech oprávněn </a:t>
            </a:r>
            <a:r>
              <a:rPr lang="cs-CZ" sz="1800" b="true" dirty="false"/>
              <a:t>požádat o prodloužení lhůty pro předložení </a:t>
            </a:r>
            <a:r>
              <a:rPr lang="cs-CZ" sz="1800" b="true" dirty="false" err="true"/>
              <a:t>ZoR</a:t>
            </a:r>
            <a:r>
              <a:rPr lang="cs-CZ" sz="1800" dirty="false"/>
              <a:t>. Žádost s odůvodněním se předkládá prostřednictvím IS KP14</a:t>
            </a:r>
            <a:r>
              <a:rPr lang="cs-CZ" sz="1800" dirty="false" smtClean="false"/>
              <a:t>+. </a:t>
            </a:r>
            <a:r>
              <a:rPr lang="cs-CZ" sz="1800" dirty="false"/>
              <a:t>Žádost musí být předložena před uplynutím lhůty pro předložení zprávy, které se odložení termínu týká. </a:t>
            </a:r>
            <a:r>
              <a:rPr lang="cs-CZ" sz="1800" dirty="false" smtClean="false"/>
              <a:t>Žádost formou </a:t>
            </a:r>
            <a:r>
              <a:rPr lang="cs-CZ" sz="1800" dirty="false"/>
              <a:t>depeše </a:t>
            </a:r>
            <a:r>
              <a:rPr lang="cs-CZ" sz="1600" dirty="false"/>
              <a:t>– nejedná se o změnu </a:t>
            </a:r>
            <a:r>
              <a:rPr lang="cs-CZ" sz="1600" dirty="false" smtClean="false"/>
              <a:t>oznamovanou skrze </a:t>
            </a:r>
            <a:r>
              <a:rPr lang="cs-CZ" sz="1600" dirty="false"/>
              <a:t>změnové řízení. 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 smtClean="false"/>
              <a:t>Ve výjimečných případech může příjemce předložit zprávu o realizaci projektu mimo termíny vyplývající z právního aktu. Tuto zprávu může příjemce předložit v situaci, kdy dosud poskytnuté části dotace nevystačí na financování realizace projektu až do doby, kdy lze očekávat vyplacení další části dotace ve vazbě na zprávu o realizaci projektu předloženou v nejbližším řádném termínu. </a:t>
            </a:r>
            <a:r>
              <a:rPr lang="cs-CZ" sz="1800" b="true" dirty="false" smtClean="false"/>
              <a:t>Změna ve </a:t>
            </a:r>
            <a:r>
              <a:rPr lang="cs-CZ" sz="1800" b="true" dirty="false"/>
              <a:t>vymezení monitorovacích období </a:t>
            </a:r>
            <a:r>
              <a:rPr lang="cs-CZ" sz="1800" b="true" dirty="false" smtClean="false"/>
              <a:t>je podstatná změna bez změny </a:t>
            </a:r>
            <a:r>
              <a:rPr lang="cs-CZ" sz="1800" b="true" dirty="false" err="true" smtClean="false"/>
              <a:t>RoD</a:t>
            </a:r>
            <a:r>
              <a:rPr lang="cs-CZ" sz="1800" b="true" dirty="false" smtClean="false"/>
              <a:t>. </a:t>
            </a:r>
            <a:r>
              <a:rPr lang="cs-CZ" sz="1800" b="true" dirty="false" smtClean="false">
                <a:solidFill>
                  <a:srgbClr val="FF0000"/>
                </a:solidFill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 smtClean="false"/>
              <a:t>ŘO provede </a:t>
            </a:r>
            <a:r>
              <a:rPr lang="cs-CZ" sz="1800" dirty="false"/>
              <a:t>kontrolu zpráv </a:t>
            </a:r>
            <a:r>
              <a:rPr lang="cs-CZ" sz="1800" dirty="false" smtClean="false"/>
              <a:t>do </a:t>
            </a:r>
            <a:r>
              <a:rPr lang="cs-CZ" sz="1800" b="true" dirty="false"/>
              <a:t>40 pracovních dní</a:t>
            </a:r>
            <a:r>
              <a:rPr lang="cs-CZ" sz="1800" dirty="false"/>
              <a:t>. </a:t>
            </a:r>
            <a:r>
              <a:rPr lang="cs-CZ" sz="1800" dirty="false" smtClean="false"/>
              <a:t>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 smtClean="false"/>
              <a:t>V případě neschválení </a:t>
            </a:r>
            <a:r>
              <a:rPr lang="cs-CZ" sz="1800" dirty="false" err="true" smtClean="false"/>
              <a:t>ZoR</a:t>
            </a:r>
            <a:r>
              <a:rPr lang="cs-CZ" sz="1800" dirty="false" smtClean="false"/>
              <a:t> je následující zpráva předkládána i za období, které příjemce popisoval v předcházející neschválené zprávě.</a:t>
            </a:r>
            <a:endParaRPr lang="cs-CZ" sz="1800" dirty="false"/>
          </a:p>
          <a:p>
            <a:pPr marL="0" indent="0">
              <a:buNone/>
            </a:pPr>
            <a:endParaRPr lang="cs-CZ" sz="3200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706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indikátory sledované prostřednictvím IS ESF 2014+ - </a:t>
            </a:r>
            <a:r>
              <a:rPr lang="cs-CZ" dirty="false" smtClean="false"/>
              <a:t>V. 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98092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dirty="false" smtClean="false"/>
              <a:t>Zápis poskytnuté podpory v okamžiku, kdy je </a:t>
            </a:r>
            <a:r>
              <a:rPr lang="cs-CZ" b="true" dirty="false" smtClean="false"/>
              <a:t>podpora ukončena</a:t>
            </a:r>
            <a:r>
              <a:rPr lang="cs-CZ" dirty="false" smtClean="false"/>
              <a:t>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  <p:sp>
        <p:nvSpPr>
          <p:cNvPr id="7" name="Zástupný symbol pro obsah 2"/>
          <p:cNvSpPr txBox="true">
            <a:spLocks/>
          </p:cNvSpPr>
          <p:nvPr/>
        </p:nvSpPr>
        <p:spPr>
          <a:xfrm>
            <a:off x="611560" y="2960298"/>
            <a:ext cx="5040560" cy="2328692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dirty="false" smtClean="false"/>
              <a:t>Podpora může být zadána již </a:t>
            </a:r>
            <a:br>
              <a:rPr lang="cs-CZ" dirty="false" smtClean="false"/>
            </a:br>
            <a:r>
              <a:rPr lang="cs-CZ" dirty="false" smtClean="false"/>
              <a:t>v době, kdy ještě probíhá, </a:t>
            </a:r>
            <a:br>
              <a:rPr lang="cs-CZ" dirty="false" smtClean="false"/>
            </a:br>
            <a:r>
              <a:rPr lang="cs-CZ" dirty="false" smtClean="false"/>
              <a:t>nebude ale brána v potaz. </a:t>
            </a:r>
            <a:r>
              <a:rPr lang="cs-CZ" sz="2400" dirty="false" smtClean="false"/>
              <a:t>Až po uvedení data ukončení podpory</a:t>
            </a:r>
            <a:r>
              <a:rPr lang="cs-CZ" dirty="false" smtClean="false"/>
              <a:t>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dirty="false" smtClean="false"/>
              <a:t>Zápis podpory provést nejpozději při přípravě Závěrečné </a:t>
            </a:r>
            <a:r>
              <a:rPr lang="cs-CZ" dirty="false" err="true" smtClean="false"/>
              <a:t>ZoR</a:t>
            </a:r>
            <a:r>
              <a:rPr lang="cs-CZ" dirty="false" smtClean="false"/>
              <a:t>. </a:t>
            </a:r>
          </a:p>
          <a:p>
            <a:endParaRPr lang="cs-CZ" dirty="false"/>
          </a:p>
        </p:txBody>
      </p:sp>
      <p:pic>
        <p:nvPicPr>
          <p:cNvPr id="2052" name="Picture 4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28" y="2710181"/>
            <a:ext cx="29527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3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indikátory sledované prostřednictvím IS ESF 2014+ - </a:t>
            </a:r>
            <a:r>
              <a:rPr lang="cs-CZ" dirty="false" smtClean="false"/>
              <a:t>VI. 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268760"/>
            <a:ext cx="8352928" cy="4320480"/>
          </a:xfrm>
        </p:spPr>
        <p:txBody>
          <a:bodyPr numCol="2"/>
          <a:lstStyle/>
          <a:p>
            <a:pPr marL="0" indent="0">
              <a:buNone/>
            </a:pPr>
            <a:r>
              <a:rPr lang="cs-CZ" sz="1400" b="true" u="sng" dirty="false" smtClean="false"/>
              <a:t>Typy podpory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1. Vzdělávání </a:t>
            </a:r>
            <a:r>
              <a:rPr lang="cs-CZ" sz="1200" i="true" dirty="false" smtClean="false"/>
              <a:t>(a stáže ve výzvě 71)</a:t>
            </a:r>
            <a:endParaRPr lang="cs-CZ" sz="1200" i="true" dirty="false"/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2. Podpora základních kompetencí pro nalezení pracovního uplatnění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3. Kariérové poradenství a diagnostika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false"/>
              <a:t>4. Podpora zajištění péče o děti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5. Podpora pracovního uplatnění (získání zaměstnání nebo stáž) </a:t>
            </a:r>
            <a:endParaRPr lang="cs-CZ" sz="1600" dirty="false" smtClean="false"/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 smtClean="false"/>
              <a:t>6</a:t>
            </a:r>
            <a:r>
              <a:rPr lang="cs-CZ" sz="1600" dirty="false"/>
              <a:t>. Podpora bydlení (získání nájemní či podnájemní smlouvy) </a:t>
            </a:r>
            <a:r>
              <a:rPr lang="cs-CZ" sz="1600" dirty="false" smtClean="false"/>
              <a:t/>
            </a:r>
            <a:br>
              <a:rPr lang="cs-CZ" sz="1600" dirty="false" smtClean="false"/>
            </a:br>
            <a:endParaRPr lang="cs-CZ" sz="1600" dirty="false" smtClean="false"/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dirty="false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7. Krizové, azylové a „přechodové“ ubytování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8. Ambulantní služby (mimo podpory zdraví, včetně duševního)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9. Terénní služby (mimo podpory zdraví, včetně duševního)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10. Podpora zajištění péče </a:t>
            </a:r>
            <a:r>
              <a:rPr lang="cs-CZ" sz="1600" dirty="false" smtClean="false"/>
              <a:t>o znevýhodněn. </a:t>
            </a:r>
            <a:r>
              <a:rPr lang="cs-CZ" sz="1600" dirty="false"/>
              <a:t>(tělesně postiženého, seniora apod.)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11. Podpora zdraví, včetně duševního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 smtClean="false"/>
              <a:t>12</a:t>
            </a:r>
            <a:r>
              <a:rPr lang="cs-CZ" sz="1600" dirty="false"/>
              <a:t>. </a:t>
            </a:r>
            <a:r>
              <a:rPr lang="cs-CZ" sz="1600" dirty="false" smtClean="false"/>
              <a:t>Jiné: nelze zařadit pod žádný předešlý typ</a:t>
            </a:r>
            <a:endParaRPr lang="cs-CZ" sz="16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  <p:sp>
        <p:nvSpPr>
          <p:cNvPr id="5" name="Zástupný symbol pro obsah 2"/>
          <p:cNvSpPr txBox="true">
            <a:spLocks/>
          </p:cNvSpPr>
          <p:nvPr/>
        </p:nvSpPr>
        <p:spPr>
          <a:xfrm>
            <a:off x="179512" y="5157192"/>
            <a:ext cx="8640960" cy="165618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cs-CZ" sz="1300" dirty="false" smtClean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600" b="true" dirty="false" smtClean="false"/>
              <a:t>Stáže</a:t>
            </a:r>
            <a:r>
              <a:rPr lang="cs-CZ" sz="1600" dirty="false" smtClean="false"/>
              <a:t> v rámci výzvy č. 71 = typ podpory „vzdělávání“ (ne podpora pracovního uplatnění)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400" dirty="false" smtClean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600" dirty="false" smtClean="false"/>
              <a:t>K jednotlivým typům podpory přiřazena </a:t>
            </a:r>
            <a:r>
              <a:rPr lang="cs-CZ" sz="1600" b="true" dirty="false" smtClean="false"/>
              <a:t>specifikace</a:t>
            </a:r>
            <a:r>
              <a:rPr lang="cs-CZ" sz="1600" dirty="false" smtClean="false"/>
              <a:t> (např. oborové vzdělávání – zdravotní a sociální péče, vzdělávání osob neformálně pečujících o znevýhodněného). </a:t>
            </a:r>
            <a:endParaRPr lang="cs-CZ" sz="1600" dirty="false"/>
          </a:p>
        </p:txBody>
      </p:sp>
    </p:spTree>
    <p:extLst>
      <p:ext uri="{BB962C8B-B14F-4D97-AF65-F5344CB8AC3E}">
        <p14:creationId xmlns:p14="http://schemas.microsoft.com/office/powerpoint/2010/main" val="36792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indikátory sledované prostřednictvím IS ESF 2014+ - </a:t>
            </a:r>
            <a:r>
              <a:rPr lang="cs-CZ" sz="2800" dirty="false" smtClean="false"/>
              <a:t>VII. 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pPr marL="0" indent="0">
              <a:buNone/>
            </a:pPr>
            <a:r>
              <a:rPr lang="cs-CZ" sz="2000" b="true" dirty="false" smtClean="false"/>
              <a:t>Výpočet indikátorů </a:t>
            </a:r>
            <a:endParaRPr lang="cs-CZ" sz="2000" dirty="false" smtClean="false"/>
          </a:p>
          <a:p>
            <a:r>
              <a:rPr lang="cs-CZ" sz="2000" dirty="false" smtClean="false"/>
              <a:t>za účelem zpracování zprávy o realizaci,</a:t>
            </a:r>
          </a:p>
          <a:p>
            <a:r>
              <a:rPr lang="cs-CZ" sz="2000" dirty="false" smtClean="false"/>
              <a:t>k vybranému datu.</a:t>
            </a:r>
          </a:p>
          <a:p>
            <a:endParaRPr lang="cs-CZ" sz="2000" dirty="false" smtClean="false"/>
          </a:p>
          <a:p>
            <a:pPr marL="0" indent="0">
              <a:buNone/>
            </a:pPr>
            <a:r>
              <a:rPr lang="cs-CZ" sz="2000" dirty="false" smtClean="false"/>
              <a:t>Před spuštěním výpočtu je třeba zkontrolovat, zda:</a:t>
            </a:r>
          </a:p>
          <a:p>
            <a:r>
              <a:rPr lang="cs-CZ" sz="2000" dirty="false" smtClean="false"/>
              <a:t>jsou vyplněny údaje o podpořených osobách za sledované období,</a:t>
            </a:r>
          </a:p>
          <a:p>
            <a:r>
              <a:rPr lang="cs-CZ" sz="2000" dirty="false"/>
              <a:t>j</a:t>
            </a:r>
            <a:r>
              <a:rPr lang="cs-CZ" sz="2000" dirty="false" smtClean="false"/>
              <a:t>e schválen seznam podpořených osob.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 smtClean="false"/>
              <a:t>Indikátory se vypočítávají pro osoby, které jsou uvedeny ve </a:t>
            </a:r>
            <a:r>
              <a:rPr lang="cs-CZ" sz="1800" b="true" dirty="false" smtClean="false"/>
              <a:t>schváleném seznamu podpořených osob</a:t>
            </a:r>
            <a:r>
              <a:rPr lang="cs-CZ" sz="1800" dirty="false" smtClean="false"/>
              <a:t>.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 smtClean="false"/>
              <a:t>Příjemce tím systému sděluje, že údaje může použít pro výpočet.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501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indikátory sledované prostřednictvím IS ESF 2014+ - </a:t>
            </a:r>
            <a:r>
              <a:rPr lang="cs-CZ" sz="2800" dirty="false" smtClean="false"/>
              <a:t>VIII. 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false"/>
              <a:t>Jakmile je zpráva o realizaci projektu předložena ŘO ke kontrole, </a:t>
            </a:r>
            <a:r>
              <a:rPr lang="cs-CZ" sz="2000" dirty="false" smtClean="false"/>
              <a:t/>
            </a:r>
            <a:br>
              <a:rPr lang="cs-CZ" sz="2000" dirty="false" smtClean="false"/>
            </a:br>
            <a:r>
              <a:rPr lang="cs-CZ" sz="2000" dirty="false" smtClean="false"/>
              <a:t>IS </a:t>
            </a:r>
            <a:r>
              <a:rPr lang="cs-CZ" sz="2000" dirty="false"/>
              <a:t>ESF2014+ </a:t>
            </a:r>
            <a:r>
              <a:rPr lang="cs-CZ" sz="2000" b="true" dirty="false"/>
              <a:t>automaticky zamkne možnost schvalovat seznam podpořených osob</a:t>
            </a:r>
            <a:r>
              <a:rPr lang="cs-CZ" sz="2000" dirty="false"/>
              <a:t> a otevře ji znovu až při případném vrácení zprávy o realizaci projektu k opravě nebo po jejím schválení. </a:t>
            </a:r>
          </a:p>
          <a:p>
            <a:pPr algn="just"/>
            <a:r>
              <a:rPr lang="cs-CZ" sz="2000" dirty="false"/>
              <a:t>Po schválení zprávy o realizaci projektu se do systému zapíše datum schválení a uloží schválené hodnoty indikátorů. Příjemce může dále editovat údaje o podpořených osobách pro následující zprávu o realizaci projektu</a:t>
            </a:r>
            <a:r>
              <a:rPr lang="cs-CZ" sz="2000" dirty="false" smtClean="false"/>
              <a:t>.</a:t>
            </a:r>
          </a:p>
          <a:p>
            <a:pPr marL="0" indent="0" algn="just">
              <a:buNone/>
            </a:pPr>
            <a:endParaRPr lang="cs-CZ" sz="2000" dirty="false" smtClean="false"/>
          </a:p>
          <a:p>
            <a:pPr algn="just"/>
            <a:r>
              <a:rPr lang="cs-CZ" sz="2000" b="true" dirty="false" smtClean="false"/>
              <a:t>Akce projektu </a:t>
            </a:r>
            <a:r>
              <a:rPr lang="cs-CZ" sz="2000" dirty="false" smtClean="false"/>
              <a:t>– veřejné / neveřejné – editovány na </a:t>
            </a:r>
            <a:r>
              <a:rPr lang="cs-CZ" sz="2000" dirty="false" smtClean="false">
                <a:hlinkClick r:id="rId3"/>
              </a:rPr>
              <a:t>www.esfcr.cz</a:t>
            </a:r>
            <a:r>
              <a:rPr lang="cs-CZ" sz="2000" dirty="false" smtClean="false"/>
              <a:t> </a:t>
            </a:r>
            <a:endParaRPr lang="cs-CZ" sz="20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673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PREZENČNÍ LISTINA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false"/>
              <a:t>Prezenční listina musí obsahovat </a:t>
            </a:r>
            <a:r>
              <a:rPr lang="cs-CZ" sz="2000" b="true" dirty="false"/>
              <a:t>minimálně tyto náležitosti:</a:t>
            </a:r>
          </a:p>
          <a:p>
            <a:pPr marL="1162050" lvl="1" indent="-423863" algn="just"/>
            <a:r>
              <a:rPr lang="cs-CZ" dirty="false"/>
              <a:t>identifikační údaje účastníka akce, </a:t>
            </a:r>
          </a:p>
          <a:p>
            <a:pPr marL="1162050" lvl="1" indent="-423863" algn="just"/>
            <a:r>
              <a:rPr lang="cs-CZ" dirty="false"/>
              <a:t>časovou dotaci akce, </a:t>
            </a:r>
          </a:p>
          <a:p>
            <a:pPr marL="1162050" lvl="1" indent="-423863" algn="just">
              <a:spcBef>
                <a:spcPts val="1200"/>
              </a:spcBef>
              <a:spcAft>
                <a:spcPts val="600"/>
              </a:spcAft>
            </a:pPr>
            <a:r>
              <a:rPr lang="cs-CZ" dirty="false"/>
              <a:t>všechny prvky povinného minima publicity OPZ.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2000" dirty="false"/>
              <a:t>Dále pak např. informaci o způsobu využití osobních údajů cílové skupiny apod. </a:t>
            </a:r>
          </a:p>
          <a:p>
            <a:pPr algn="just">
              <a:lnSpc>
                <a:spcPct val="100000"/>
              </a:lnSpc>
            </a:pPr>
            <a:r>
              <a:rPr lang="cs-CZ" sz="2000" dirty="false" smtClean="false"/>
              <a:t>Dále </a:t>
            </a:r>
            <a:r>
              <a:rPr lang="cs-CZ" sz="2000" dirty="false"/>
              <a:t>doporučujeme: číslo a název projektu, jasné označení kurzu či akce (včetně akreditace), datum, označení CS v případě akreditovaných kurzů – SP, PSS atd</a:t>
            </a:r>
            <a:r>
              <a:rPr lang="cs-CZ" sz="2000" dirty="false" smtClean="false"/>
              <a:t>.</a:t>
            </a:r>
          </a:p>
          <a:p>
            <a:pPr algn="just">
              <a:lnSpc>
                <a:spcPct val="100000"/>
              </a:lnSpc>
            </a:pPr>
            <a:r>
              <a:rPr lang="cs-CZ" sz="2000" dirty="false" smtClean="false"/>
              <a:t>Na každý den jedna prezenční listina.</a:t>
            </a:r>
            <a:endParaRPr lang="cs-CZ" sz="20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278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Veřejná podpora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44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ctrTitle"/>
          </p:nvPr>
        </p:nvSpPr>
        <p:spPr>
          <a:xfrm>
            <a:off x="827584" y="404664"/>
            <a:ext cx="7772400" cy="36003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false" smtClean="false"/>
              <a:t>Veřejná podpora </a:t>
            </a:r>
            <a:r>
              <a:rPr lang="cs-CZ" dirty="false"/>
              <a:t/>
            </a:r>
            <a:br>
              <a:rPr lang="cs-CZ" dirty="false"/>
            </a:br>
            <a:endParaRPr lang="cs-CZ" dirty="false"/>
          </a:p>
        </p:txBody>
      </p:sp>
      <p:sp>
        <p:nvSpPr>
          <p:cNvPr id="5" name="Obdélník 4"/>
          <p:cNvSpPr/>
          <p:nvPr/>
        </p:nvSpPr>
        <p:spPr>
          <a:xfrm>
            <a:off x="179511" y="1124744"/>
            <a:ext cx="87865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true" dirty="false" smtClean="false"/>
          </a:p>
          <a:p>
            <a:pPr algn="just"/>
            <a:r>
              <a:rPr lang="cs-CZ" sz="1600" b="true" dirty="false"/>
              <a:t>Zdroj informací o podmínkách veřejné podpory: </a:t>
            </a:r>
            <a:endParaRPr lang="cs-CZ" sz="1600" b="true" dirty="false" smtClean="false"/>
          </a:p>
          <a:p>
            <a:pPr algn="just"/>
            <a:endParaRPr lang="cs-CZ" sz="1600" b="true" dirty="false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false"/>
              <a:t>O</a:t>
            </a:r>
            <a:r>
              <a:rPr lang="cs-CZ" sz="1600" dirty="false" smtClean="false"/>
              <a:t>becné </a:t>
            </a:r>
            <a:r>
              <a:rPr lang="cs-CZ" sz="1600" dirty="false"/>
              <a:t>informace   -  Obecná část pravidel pro žadatele a příjemce, kap. 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false"/>
              <a:t>S</a:t>
            </a:r>
            <a:r>
              <a:rPr lang="cs-CZ" sz="1600" dirty="false" smtClean="false"/>
              <a:t>pecifické </a:t>
            </a:r>
            <a:r>
              <a:rPr lang="cs-CZ" sz="1600" dirty="false"/>
              <a:t>informace k výzvě č. 71 - Příloha č. 1 - Informace o podmínkách veřejné podpory (doplnění bodu 3.8 výzvy). </a:t>
            </a:r>
          </a:p>
          <a:p>
            <a:pPr algn="just"/>
            <a:endParaRPr lang="cs-CZ" sz="1600" b="true" dirty="false"/>
          </a:p>
          <a:p>
            <a:pPr algn="just"/>
            <a:r>
              <a:rPr lang="cs-CZ" sz="1600" b="true" dirty="false"/>
              <a:t>Druhy veřejné podpory možné </a:t>
            </a:r>
            <a:r>
              <a:rPr lang="cs-CZ" sz="1600" b="true" dirty="false" smtClean="false"/>
              <a:t>aplikovat ve výzvě </a:t>
            </a:r>
            <a:r>
              <a:rPr lang="cs-CZ" sz="1600" b="true" dirty="false"/>
              <a:t>č. </a:t>
            </a:r>
            <a:r>
              <a:rPr lang="cs-CZ" sz="1600" b="true" dirty="false" smtClean="false"/>
              <a:t>71:</a:t>
            </a:r>
            <a:endParaRPr lang="cs-CZ" sz="1600" b="true" dirty="false"/>
          </a:p>
          <a:p>
            <a:pPr algn="just"/>
            <a:endParaRPr lang="cs-CZ" sz="1600" dirty="false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1600" dirty="false"/>
              <a:t>Rozhodnutí Komise (2012/21/EU) o použití čl. 106/2 SFEU na státní podporu ve formě vyrovnávací platby za závazek veřejné služby udělené určitým podnikům pověřeným poskytováním </a:t>
            </a:r>
            <a:r>
              <a:rPr lang="cs-CZ" sz="1600" dirty="false" smtClean="false"/>
              <a:t>SGEI</a:t>
            </a:r>
            <a:endParaRPr lang="cs-CZ" sz="1600" dirty="false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1600" dirty="false" smtClean="false"/>
              <a:t>Obecná </a:t>
            </a:r>
            <a:r>
              <a:rPr lang="cs-CZ" sz="1600" dirty="false"/>
              <a:t>podpora de </a:t>
            </a:r>
            <a:r>
              <a:rPr lang="cs-CZ" sz="1600" dirty="false" err="true"/>
              <a:t>minimis</a:t>
            </a:r>
            <a:r>
              <a:rPr lang="cs-CZ" sz="1600" dirty="false"/>
              <a:t> (podpora dle nařízení č. 1407/2013) </a:t>
            </a:r>
            <a:r>
              <a:rPr lang="cs-CZ" sz="1600" dirty="false" smtClean="false"/>
              <a:t>– podmínky uvádí kap. 21.4 Obecných pravidel pro žadatele a příjemce.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1600" dirty="false"/>
              <a:t>Volba vhodného typu veřejné podpory se odvíjí od druhu aktivit</a:t>
            </a:r>
          </a:p>
          <a:p>
            <a:pPr marL="0" lvl="1" algn="just"/>
            <a:endParaRPr lang="cs-CZ" sz="1600" dirty="false"/>
          </a:p>
          <a:p>
            <a:pPr marL="0" lvl="1" algn="just"/>
            <a:r>
              <a:rPr lang="cs-CZ" sz="1600" b="true" dirty="false" smtClean="false"/>
              <a:t>Příjemce </a:t>
            </a:r>
            <a:r>
              <a:rPr lang="cs-CZ" sz="1600" b="true" dirty="false"/>
              <a:t>veřejné podpory může být: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1600" dirty="false"/>
              <a:t>Příjemce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1600" dirty="false"/>
              <a:t>Partner s finančním příspěvkem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1600" dirty="false"/>
              <a:t>Další subjekty (partner bez finančního příspěvku a další zapojené subjekty</a:t>
            </a:r>
            <a:r>
              <a:rPr lang="cs-CZ" dirty="false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41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827584" y="476672"/>
            <a:ext cx="7365504" cy="288032"/>
          </a:xfrm>
        </p:spPr>
        <p:txBody>
          <a:bodyPr>
            <a:noAutofit/>
          </a:bodyPr>
          <a:lstStyle/>
          <a:p>
            <a:pPr lvl="0" algn="ctr"/>
            <a:r>
              <a:rPr lang="cs-CZ" sz="2400" dirty="false"/>
              <a:t>vymezení podporovaných aktivit výzvy z pohledu pravidel veřejné </a:t>
            </a:r>
            <a:r>
              <a:rPr lang="cs-CZ" sz="2400" dirty="false" smtClean="false"/>
              <a:t>podpory</a:t>
            </a:r>
            <a:r>
              <a:rPr lang="cs-CZ" sz="2400" dirty="false"/>
              <a:t/>
            </a:r>
            <a:br>
              <a:rPr lang="cs-CZ" sz="2400" dirty="false"/>
            </a:br>
            <a:endParaRPr lang="cs-CZ" sz="2400" dirty="false"/>
          </a:p>
        </p:txBody>
      </p:sp>
      <p:sp>
        <p:nvSpPr>
          <p:cNvPr id="5" name="Obdélník 4"/>
          <p:cNvSpPr/>
          <p:nvPr/>
        </p:nvSpPr>
        <p:spPr>
          <a:xfrm>
            <a:off x="539552" y="1412776"/>
            <a:ext cx="8280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true" dirty="false"/>
              <a:t>Aktivity, které </a:t>
            </a:r>
            <a:r>
              <a:rPr lang="cs-CZ" sz="1600" b="true" u="sng" dirty="false"/>
              <a:t>nenaplňují</a:t>
            </a:r>
            <a:r>
              <a:rPr lang="cs-CZ" sz="1600" b="true" dirty="false"/>
              <a:t> kumulativně znaky veřejné </a:t>
            </a:r>
            <a:r>
              <a:rPr lang="cs-CZ" sz="1600" b="true" dirty="false" smtClean="false"/>
              <a:t>podpory: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false"/>
              <a:t>rozvoj oblasti sociální práce ve veřejné správě,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false"/>
              <a:t>vzdělávání sociálních pracovníků působících na úřadech (obecní úřady, krajské úřady, Úřad práce ČR, apod.),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false"/>
              <a:t>propagace sociální práce,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false"/>
              <a:t>rozvoj a zkvalitňování sociálně právní ochrany dětí (mimo registrovanou sociální službu – tedy u organizací, které neposkytují sociální služby dle zákona č. 108/2006 Sb., o sociálních službách, ve znění pozdějších předpisů),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false"/>
              <a:t>rozvoj a zkvalitňování sociální práce (mimo registrovanou sociální službu – tedy u organizací, které neposkytují sociální služby dle zákona č. 108/2006 Sb., o sociálních službách, ve znění pozdějších předpisů),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false"/>
              <a:t>zavádění komplexních programů, zavádění nástrojů mezioborové a meziresortní spolupráce,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false"/>
              <a:t>podpora pečujících osob</a:t>
            </a:r>
            <a:r>
              <a:rPr lang="cs-CZ" sz="1400" dirty="false" smtClean="false"/>
              <a:t>.</a:t>
            </a:r>
          </a:p>
          <a:p>
            <a:pPr lvl="0"/>
            <a:endParaRPr lang="cs-CZ" sz="1400" dirty="false"/>
          </a:p>
          <a:p>
            <a:r>
              <a:rPr lang="cs-CZ" sz="1600" b="true" dirty="false"/>
              <a:t>Aktivity, které </a:t>
            </a:r>
            <a:r>
              <a:rPr lang="cs-CZ" sz="1600" b="true" u="sng" dirty="false"/>
              <a:t>naplňují</a:t>
            </a:r>
            <a:r>
              <a:rPr lang="cs-CZ" sz="1600" b="true" dirty="false"/>
              <a:t> kumulativně znaky veřejné podpory (tzv. rozvojové aktivity):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false"/>
              <a:t>podpora kvality a standardizace sociálních </a:t>
            </a:r>
            <a:r>
              <a:rPr lang="cs-CZ" sz="1400" dirty="false" smtClean="false"/>
              <a:t>služeb,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false" smtClean="false"/>
              <a:t>nová </a:t>
            </a:r>
            <a:r>
              <a:rPr lang="cs-CZ" sz="1400" dirty="false"/>
              <a:t>řešení v oblasti sociálních služeb,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false"/>
              <a:t>vzdělávání sociálních pracovníků a pracovníků v sociálních službách (akreditované kurzy, kvalifikační kurzy pro pracovníky v sociálních službách a odborné stáže dle zákona č. 108/2006 Sb., o sociálních službách, ve znění pozdějších předpisů a akreditované/certifikované sebezkušenostní výcviky).</a:t>
            </a:r>
            <a:endParaRPr lang="cs-CZ" sz="1400" b="true" dirty="false"/>
          </a:p>
          <a:p>
            <a:pPr lvl="0"/>
            <a:endParaRPr lang="cs-CZ" sz="1400" dirty="false"/>
          </a:p>
          <a:p>
            <a:r>
              <a:rPr lang="cs-CZ" sz="1400" b="true" dirty="false" smtClean="false"/>
              <a:t>V </a:t>
            </a:r>
            <a:r>
              <a:rPr lang="cs-CZ" sz="1400" b="true" dirty="false"/>
              <a:t>případě </a:t>
            </a:r>
            <a:r>
              <a:rPr lang="cs-CZ" sz="1400" b="true" dirty="false" smtClean="false"/>
              <a:t>změn </a:t>
            </a:r>
            <a:r>
              <a:rPr lang="cs-CZ" sz="1400" b="true" dirty="false"/>
              <a:t>aktivit </a:t>
            </a:r>
            <a:r>
              <a:rPr lang="cs-CZ" sz="1400" b="true" dirty="false" smtClean="false"/>
              <a:t> </a:t>
            </a:r>
            <a:r>
              <a:rPr lang="cs-CZ" sz="1400" b="true" dirty="false"/>
              <a:t>projektu je nutné </a:t>
            </a:r>
            <a:r>
              <a:rPr lang="cs-CZ" sz="1400" b="true" dirty="false" smtClean="false"/>
              <a:t>uvažovat také vliv změny na veřejnou podporu resp. částek vymezených v Rozhodnutí o poskytnutí dotace (resp. Rozvojovém pověření)!</a:t>
            </a:r>
            <a:endParaRPr lang="cs-CZ" sz="1400" b="true" dirty="false"/>
          </a:p>
        </p:txBody>
      </p:sp>
    </p:spTree>
    <p:extLst>
      <p:ext uri="{BB962C8B-B14F-4D97-AF65-F5344CB8AC3E}">
        <p14:creationId xmlns:p14="http://schemas.microsoft.com/office/powerpoint/2010/main" val="23259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268760"/>
            <a:ext cx="8640960" cy="5184576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b="true" smtClean="false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true" dirty="false" smtClean="false"/>
              <a:t>Obecné podmínky poskytnutí veřejné podpory na služby obecného hospodářského zájmu: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false"/>
              <a:t>Poskytování </a:t>
            </a:r>
            <a:r>
              <a:rPr lang="cs-CZ" sz="1400" dirty="false" smtClean="false"/>
              <a:t>SSL je </a:t>
            </a:r>
            <a:r>
              <a:rPr lang="cs-CZ" sz="1400" dirty="false"/>
              <a:t>v souladu se strategickým dokumentem, který zahrnuje otázku rozvoje SSL na daném území a stanovuje potřebnost této </a:t>
            </a:r>
            <a:r>
              <a:rPr lang="cs-CZ" sz="1400" dirty="false" smtClean="false"/>
              <a:t>služby.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400" dirty="false" smtClean="false"/>
              <a:t>Poskytovatel musí </a:t>
            </a:r>
            <a:r>
              <a:rPr lang="cs-CZ" sz="1400" dirty="false"/>
              <a:t>být pověřen objednatelem k poskytování sociální služby obecného hospodářského zájmu v souladu s Rozhodnutím č. 2012/21/EU tj. musí mít vydané platné Pověření na dobu realizace aktivity v projektu, která zakládá veřejnou podporu</a:t>
            </a:r>
            <a:r>
              <a:rPr lang="cs-CZ" sz="1400" dirty="false" smtClean="false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400" dirty="false" smtClean="false"/>
              <a:t>Pro každou sociální službu musí být doloženo Vyjádření objednatele </a:t>
            </a:r>
            <a:r>
              <a:rPr lang="cs-CZ" sz="1400" dirty="false"/>
              <a:t>k </a:t>
            </a:r>
            <a:r>
              <a:rPr lang="cs-CZ" sz="1400" dirty="false" smtClean="false"/>
              <a:t>projektu na předepsaném formuláři.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cs-CZ" sz="14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400" dirty="false" smtClean="false"/>
              <a:t>ŘO vydá tzv. Rozvojové pověření (příloha rozhodnutí o poskytnutí dotace/o přidělení veřejné podpory), kterým přistupuje k Pověření vydanému objednatelem a zároveň jej rozšiřuje o dané aktivity projektu po dobu realizace projektu. V případě změn částek či struktuře služeb je na základě žádosti příjemce vydáno aktualizované Rozvojové pověření.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400" b="true" dirty="false" smtClean="false"/>
              <a:t>Částky </a:t>
            </a:r>
            <a:r>
              <a:rPr lang="cs-CZ" sz="1400" b="true" dirty="false"/>
              <a:t>podpor uvedené v právním aktu jakožto veřejná podpora pro realizátora projektu a případně partnera s finančním příspěvkem jsou </a:t>
            </a:r>
            <a:r>
              <a:rPr lang="cs-CZ" sz="1400" b="true" dirty="false" smtClean="false"/>
              <a:t>nepřekročitelné</a:t>
            </a:r>
            <a:r>
              <a:rPr lang="cs-CZ" sz="1400" b="true" dirty="false"/>
              <a:t>. Jejich změnu je možné provést pouze změnovým právním aktem o poskytnutí podpory z </a:t>
            </a:r>
            <a:r>
              <a:rPr lang="cs-CZ" sz="1400" b="true" dirty="false" smtClean="false"/>
              <a:t>OPZ (nikoliv zpětně)!!! Doporučujeme tedy průběžně sledovat čerpání VP.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endParaRPr lang="cs-CZ" sz="14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48</a:t>
            </a:fld>
            <a:endParaRPr lang="cs-CZ" dirty="false"/>
          </a:p>
        </p:txBody>
      </p:sp>
      <p:sp>
        <p:nvSpPr>
          <p:cNvPr id="5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Veřejná podpora  - SOHZ – I.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483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Veřejná podpora – SOHZ – II.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352480" cy="518457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800" b="true" dirty="false"/>
              <a:t>Povinnosti příjemce:</a:t>
            </a:r>
          </a:p>
          <a:p>
            <a:pPr algn="just">
              <a:lnSpc>
                <a:spcPct val="100000"/>
              </a:lnSpc>
            </a:pPr>
            <a:r>
              <a:rPr lang="cs-CZ" sz="1400" dirty="false" smtClean="false"/>
              <a:t>Poskytovat </a:t>
            </a:r>
            <a:r>
              <a:rPr lang="cs-CZ" sz="1400" dirty="false"/>
              <a:t>ŘO informace o změnách </a:t>
            </a:r>
            <a:r>
              <a:rPr lang="cs-CZ" sz="1400" dirty="false" smtClean="false"/>
              <a:t>Pověření </a:t>
            </a:r>
            <a:r>
              <a:rPr lang="cs-CZ" sz="1400" dirty="false"/>
              <a:t>a všech navazujících </a:t>
            </a:r>
            <a:r>
              <a:rPr lang="cs-CZ" sz="1400" dirty="false" smtClean="false"/>
              <a:t>Pověřeních</a:t>
            </a:r>
            <a:r>
              <a:rPr lang="cs-CZ" sz="1400" dirty="false"/>
              <a:t>. Pokud změna </a:t>
            </a:r>
            <a:r>
              <a:rPr lang="cs-CZ" sz="1400" dirty="false" smtClean="false"/>
              <a:t>Pověření </a:t>
            </a:r>
            <a:r>
              <a:rPr lang="cs-CZ" sz="1400" dirty="false"/>
              <a:t>či navazující </a:t>
            </a:r>
            <a:r>
              <a:rPr lang="cs-CZ" sz="1400" dirty="false" smtClean="false"/>
              <a:t>Pověření </a:t>
            </a:r>
            <a:r>
              <a:rPr lang="cs-CZ" sz="1400" dirty="false"/>
              <a:t>mění částku vyrovnávací platby nebo věcně mění identifikaci služby, na kterou je </a:t>
            </a:r>
            <a:r>
              <a:rPr lang="cs-CZ" sz="1400" dirty="false" smtClean="false"/>
              <a:t>Pověření </a:t>
            </a:r>
            <a:r>
              <a:rPr lang="cs-CZ" sz="1400" dirty="false"/>
              <a:t>vydáno, je to důvodem pro vydání změnového právního aktu o poskytnutí podpory z </a:t>
            </a:r>
            <a:r>
              <a:rPr lang="cs-CZ" sz="1400" dirty="false" smtClean="false"/>
              <a:t>OPZ.</a:t>
            </a:r>
          </a:p>
          <a:p>
            <a:pPr algn="just">
              <a:lnSpc>
                <a:spcPct val="100000"/>
              </a:lnSpc>
            </a:pPr>
            <a:r>
              <a:rPr lang="cs-CZ" sz="1400" dirty="false" smtClean="false"/>
              <a:t>Za </a:t>
            </a:r>
            <a:r>
              <a:rPr lang="cs-CZ" sz="1400" dirty="false"/>
              <a:t>každý kalendářní rok předložit údaje vážící se </a:t>
            </a:r>
            <a:r>
              <a:rPr lang="cs-CZ" sz="1400" dirty="false" smtClean="false"/>
              <a:t>k </a:t>
            </a:r>
            <a:r>
              <a:rPr lang="cs-CZ" sz="1400" dirty="false"/>
              <a:t>čerpání poskytnuté vyrovnávací platby v rámci projektu ve formě zpracovaného „Přehledu čerpání vyrovnávací platby na sociální službu“. Tento přehled je příjemce povinen zpracovat a předložit samostatně za každou sociální službu podpořenou v projektu do 31. 3. následujícího roku a to buď samostatně, nebo jako součást zprávy o realizaci projektu. </a:t>
            </a:r>
            <a:endParaRPr lang="cs-CZ" sz="1400" dirty="false" smtClean="false"/>
          </a:p>
          <a:p>
            <a:pPr lvl="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1400" dirty="false"/>
              <a:t>Situace, kdy skutečná vyrovnávací platba bude vyšší než plánovaná (ta, co je stanovená v Rozhodnutí o poskytnutí dotace), tzv. situace „Přečerpání“ – pokud nebude schválena žádost o podstatnou změnu před skutečným čerpáním vyrovnávací platby, bude nutné ze strany ŘO OPZ přistoupit ke krácení překročené výše vyrovnávací platby v nejbližší zprávě o realizaci. </a:t>
            </a:r>
            <a:r>
              <a:rPr lang="cs-CZ" sz="1400" b="true" dirty="false"/>
              <a:t>Přečerpání nelze řešit zpětně podstatnou změnou.</a:t>
            </a:r>
          </a:p>
          <a:p>
            <a:pPr algn="just">
              <a:lnSpc>
                <a:spcPct val="100000"/>
              </a:lnSpc>
            </a:pPr>
            <a:r>
              <a:rPr lang="cs-CZ" sz="1400" dirty="false" smtClean="false"/>
              <a:t>Předložit </a:t>
            </a:r>
            <a:r>
              <a:rPr lang="cs-CZ" sz="1400" dirty="false"/>
              <a:t>aktualizované Pověření </a:t>
            </a:r>
            <a:r>
              <a:rPr lang="cs-CZ" sz="1400" dirty="false" smtClean="false"/>
              <a:t>prostřednictvím </a:t>
            </a:r>
            <a:r>
              <a:rPr lang="cs-CZ" sz="1400" dirty="false"/>
              <a:t>systému IS KP14</a:t>
            </a:r>
            <a:r>
              <a:rPr lang="cs-CZ" sz="1400" dirty="false" smtClean="false"/>
              <a:t>+, pokud nebylo při zahájení projektu předloženo Pověření platné po celou dobu projektu. </a:t>
            </a:r>
          </a:p>
          <a:p>
            <a:pPr algn="just">
              <a:lnSpc>
                <a:spcPct val="100000"/>
              </a:lnSpc>
            </a:pPr>
            <a:r>
              <a:rPr lang="cs-CZ" sz="1400" dirty="false" smtClean="false"/>
              <a:t>V případě přenosu veřejné podpory dalším subjektům zajistit plnění podmínek veřejné podpory na straně těchto subjektů.</a:t>
            </a:r>
            <a:endParaRPr lang="cs-CZ" sz="1600" dirty="false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i="true" dirty="false" smtClean="false"/>
              <a:t>                 </a:t>
            </a:r>
            <a:endParaRPr lang="cs-CZ" sz="1600" i="true" dirty="false"/>
          </a:p>
          <a:p>
            <a:pPr algn="just">
              <a:lnSpc>
                <a:spcPct val="100000"/>
              </a:lnSpc>
            </a:pPr>
            <a:endParaRPr lang="cs-CZ" sz="2000" b="true" u="sng" dirty="false" smtClean="false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b="true" dirty="false" smtClean="false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endParaRPr lang="cs-CZ" sz="1800" b="true" dirty="false" smtClean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97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– Úvod </a:t>
            </a:r>
            <a:r>
              <a:rPr lang="cs-CZ" sz="2800" dirty="false" smtClean="false"/>
              <a:t>II. 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340768"/>
            <a:ext cx="8424936" cy="5328592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V IS KP14+ lze </a:t>
            </a:r>
            <a:r>
              <a:rPr lang="cs-CZ" sz="2000" b="true" dirty="false" err="true"/>
              <a:t>ZoR</a:t>
            </a:r>
            <a:r>
              <a:rPr lang="cs-CZ" sz="2000" b="true" dirty="false"/>
              <a:t> a </a:t>
            </a:r>
            <a:r>
              <a:rPr lang="cs-CZ" sz="2000" b="true" dirty="false" err="true"/>
              <a:t>ŽoP</a:t>
            </a:r>
            <a:r>
              <a:rPr lang="cs-CZ" sz="2000" b="true" dirty="false"/>
              <a:t> vypracovat teprve poté, co: </a:t>
            </a:r>
          </a:p>
          <a:p>
            <a:pPr algn="just">
              <a:lnSpc>
                <a:spcPct val="100000"/>
              </a:lnSpc>
            </a:pPr>
            <a:r>
              <a:rPr lang="cs-CZ" sz="1700" dirty="false">
                <a:solidFill>
                  <a:srgbClr val="FF0000"/>
                </a:solidFill>
              </a:rPr>
              <a:t>je ukončena administrace všech dříve podaných zpráv o realizaci projektu </a:t>
            </a:r>
            <a:r>
              <a:rPr lang="cs-CZ" sz="1700" dirty="false" smtClean="false"/>
              <a:t/>
            </a:r>
            <a:br>
              <a:rPr lang="cs-CZ" sz="1700" dirty="false" smtClean="false"/>
            </a:br>
            <a:r>
              <a:rPr lang="cs-CZ" sz="1700" dirty="false" smtClean="false"/>
              <a:t>a </a:t>
            </a:r>
            <a:r>
              <a:rPr lang="cs-CZ" sz="1700" dirty="false"/>
              <a:t>žádostí o platbu, </a:t>
            </a:r>
          </a:p>
          <a:p>
            <a:pPr algn="just">
              <a:lnSpc>
                <a:spcPct val="100000"/>
              </a:lnSpc>
            </a:pPr>
            <a:r>
              <a:rPr lang="cs-CZ" sz="1700" dirty="false">
                <a:solidFill>
                  <a:srgbClr val="FF0000"/>
                </a:solidFill>
              </a:rPr>
              <a:t>je ukončena administrace všech zahájených změnových řízení </a:t>
            </a:r>
            <a:r>
              <a:rPr lang="cs-CZ" sz="1700" dirty="false"/>
              <a:t>(tj. žádostí </a:t>
            </a:r>
            <a:r>
              <a:rPr lang="cs-CZ" sz="1700" dirty="false" smtClean="false"/>
              <a:t/>
            </a:r>
            <a:br>
              <a:rPr lang="cs-CZ" sz="1700" dirty="false" smtClean="false"/>
            </a:br>
            <a:r>
              <a:rPr lang="cs-CZ" sz="1700" dirty="false" smtClean="false"/>
              <a:t>o </a:t>
            </a:r>
            <a:r>
              <a:rPr lang="cs-CZ" sz="1700" dirty="false"/>
              <a:t>změnu) </a:t>
            </a:r>
            <a:r>
              <a:rPr lang="cs-CZ" sz="1700" dirty="false">
                <a:solidFill>
                  <a:srgbClr val="FF0000"/>
                </a:solidFill>
              </a:rPr>
              <a:t>týkajících se rozpočtu nebo finančního plánu</a:t>
            </a:r>
            <a:r>
              <a:rPr lang="cs-CZ" sz="1700" dirty="false"/>
              <a:t>, u kterých datum změny platnosti spadá do monitorovacího období, za které by měla být podána zpráva </a:t>
            </a:r>
            <a:r>
              <a:rPr lang="cs-CZ" sz="1700" dirty="false" smtClean="false"/>
              <a:t/>
            </a:r>
            <a:br>
              <a:rPr lang="cs-CZ" sz="1700" dirty="false" smtClean="false"/>
            </a:br>
            <a:r>
              <a:rPr lang="cs-CZ" sz="1700" dirty="false" smtClean="false"/>
              <a:t>o </a:t>
            </a:r>
            <a:r>
              <a:rPr lang="cs-CZ" sz="1700" dirty="false"/>
              <a:t>realizaci projektu či žádost o platbu, </a:t>
            </a:r>
          </a:p>
          <a:p>
            <a:pPr algn="just">
              <a:lnSpc>
                <a:spcPct val="100000"/>
              </a:lnSpc>
            </a:pPr>
            <a:r>
              <a:rPr lang="cs-CZ" sz="1700" dirty="false">
                <a:solidFill>
                  <a:srgbClr val="FF0000"/>
                </a:solidFill>
              </a:rPr>
              <a:t>je ukončena administrace všech změnových řízení </a:t>
            </a:r>
            <a:r>
              <a:rPr lang="cs-CZ" sz="1700" dirty="false"/>
              <a:t>(tj. žádostí o změnu) </a:t>
            </a:r>
            <a:r>
              <a:rPr lang="cs-CZ" sz="1700" dirty="false">
                <a:solidFill>
                  <a:srgbClr val="FF0000"/>
                </a:solidFill>
              </a:rPr>
              <a:t>týkajících se jakékoli podstatné změny projektu</a:t>
            </a:r>
            <a:r>
              <a:rPr lang="cs-CZ" sz="1700" dirty="false"/>
              <a:t>, u níž datum platnosti spadá do monitorovacího období, za které by měla být podána zpráva o realizaci projektu či žádost o </a:t>
            </a:r>
            <a:r>
              <a:rPr lang="cs-CZ" sz="1700" dirty="false" smtClean="false"/>
              <a:t>platbu.</a:t>
            </a:r>
          </a:p>
          <a:p>
            <a:pPr algn="just">
              <a:lnSpc>
                <a:spcPct val="100000"/>
              </a:lnSpc>
            </a:pPr>
            <a:endParaRPr lang="cs-CZ" sz="1700" dirty="false"/>
          </a:p>
          <a:p>
            <a:pPr algn="just">
              <a:lnSpc>
                <a:spcPct val="100000"/>
              </a:lnSpc>
            </a:pPr>
            <a:r>
              <a:rPr lang="cs-CZ" sz="1700" dirty="false" smtClean="false"/>
              <a:t>V situaci, kdy příjemce rozpracuje </a:t>
            </a:r>
            <a:r>
              <a:rPr lang="cs-CZ" sz="1700" dirty="false" err="true" smtClean="false"/>
              <a:t>ZoR</a:t>
            </a:r>
            <a:r>
              <a:rPr lang="cs-CZ" sz="1700" dirty="false" smtClean="false"/>
              <a:t> a teprve následně je schválená žádost </a:t>
            </a:r>
            <a:br>
              <a:rPr lang="cs-CZ" sz="1700" dirty="false" smtClean="false"/>
            </a:br>
            <a:r>
              <a:rPr lang="cs-CZ" sz="1700" dirty="false" smtClean="false"/>
              <a:t>o změnu, jejíž platnost spadá do monitorovacího období, ke kterému se zpracovaná </a:t>
            </a:r>
            <a:r>
              <a:rPr lang="cs-CZ" sz="1700" dirty="false" err="true" smtClean="false"/>
              <a:t>ZoR</a:t>
            </a:r>
            <a:r>
              <a:rPr lang="cs-CZ" sz="1700" dirty="false" smtClean="false"/>
              <a:t> a </a:t>
            </a:r>
            <a:r>
              <a:rPr lang="cs-CZ" sz="1700" dirty="false" err="true" smtClean="false"/>
              <a:t>ŽoP</a:t>
            </a:r>
            <a:r>
              <a:rPr lang="cs-CZ" sz="1700" dirty="false" smtClean="false"/>
              <a:t> vztahují, musí příjemce provést aktualizaci dat </a:t>
            </a:r>
            <a:br>
              <a:rPr lang="cs-CZ" sz="1700" dirty="false" smtClean="false"/>
            </a:br>
            <a:r>
              <a:rPr lang="cs-CZ" sz="1700" dirty="false" smtClean="false"/>
              <a:t>v rozpracované </a:t>
            </a:r>
            <a:r>
              <a:rPr lang="cs-CZ" sz="1700" dirty="false" err="true" smtClean="false"/>
              <a:t>ZoR</a:t>
            </a:r>
            <a:r>
              <a:rPr lang="cs-CZ" sz="1700" dirty="false" smtClean="false"/>
              <a:t> a </a:t>
            </a:r>
            <a:r>
              <a:rPr lang="cs-CZ" sz="1700" dirty="false" err="true" smtClean="false"/>
              <a:t>ŽoP</a:t>
            </a:r>
            <a:r>
              <a:rPr lang="cs-CZ" sz="1700" dirty="false" smtClean="false"/>
              <a:t>.</a:t>
            </a:r>
            <a:endParaRPr lang="cs-CZ" sz="17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343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Přenos veřejné podpory partnerovi či dalšímu subjektu 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196752"/>
            <a:ext cx="8568952" cy="5472608"/>
          </a:xfrm>
          <a:ln>
            <a:noFill/>
          </a:ln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1200" b="true" dirty="false" smtClean="false"/>
              <a:t>Přenos VP je v případě, kdy se na realizaci aktivit, které zakládají veřejnou podporu podílí </a:t>
            </a:r>
            <a:r>
              <a:rPr lang="cs-CZ" sz="1200" b="true" smtClean="false"/>
              <a:t>nebo jsou realizovány </a:t>
            </a:r>
            <a:r>
              <a:rPr lang="cs-CZ" sz="1200" b="true" dirty="false" smtClean="false"/>
              <a:t>ve prospěch:</a:t>
            </a:r>
          </a:p>
          <a:p>
            <a:pPr marL="228600" indent="-228600">
              <a:lnSpc>
                <a:spcPct val="100000"/>
              </a:lnSpc>
              <a:buAutoNum type="arabicParenR"/>
            </a:pPr>
            <a:r>
              <a:rPr lang="cs-CZ" sz="1200" dirty="false" smtClean="false"/>
              <a:t>partnera s finančním příspěvkem  - VP je přenesena již v Rozhodnutí o poskytnutí dotace (</a:t>
            </a:r>
            <a:r>
              <a:rPr lang="cs-CZ" sz="1200" dirty="false" err="true" smtClean="false"/>
              <a:t>RoD</a:t>
            </a:r>
            <a:r>
              <a:rPr lang="cs-CZ" sz="1200" dirty="false" smtClean="false"/>
              <a:t>), a to v detailu na jednotlivé SSL (Vyjádření objednatele doloženo Žádosti o podporu, Pověření doloženo před vydáním </a:t>
            </a:r>
            <a:r>
              <a:rPr lang="cs-CZ" sz="1200" dirty="false" err="true" smtClean="false"/>
              <a:t>RoD</a:t>
            </a:r>
            <a:r>
              <a:rPr lang="cs-CZ" sz="1200" dirty="false" smtClean="false"/>
              <a:t>)</a:t>
            </a:r>
          </a:p>
          <a:p>
            <a:pPr marL="228600" indent="-228600">
              <a:lnSpc>
                <a:spcPct val="100000"/>
              </a:lnSpc>
              <a:buAutoNum type="arabicParenR"/>
            </a:pPr>
            <a:r>
              <a:rPr lang="cs-CZ" sz="1200" dirty="false" smtClean="false"/>
              <a:t>dalších subjektů </a:t>
            </a:r>
            <a:r>
              <a:rPr lang="cs-CZ" sz="1200" dirty="false"/>
              <a:t>(partner bez finančního příspěvku, další zapojené subjekty) </a:t>
            </a:r>
            <a:r>
              <a:rPr lang="cs-CZ" sz="1200" dirty="false" smtClean="false"/>
              <a:t>– v </a:t>
            </a:r>
            <a:r>
              <a:rPr lang="cs-CZ" sz="1200" dirty="false" err="true" smtClean="false"/>
              <a:t>RoD</a:t>
            </a:r>
            <a:r>
              <a:rPr lang="cs-CZ" sz="1200" dirty="false" smtClean="false"/>
              <a:t> je stanovena celková částka rozpočtu, která připadne na další subjekty. </a:t>
            </a:r>
            <a:r>
              <a:rPr lang="cs-CZ" sz="1200" dirty="false"/>
              <a:t>VP </a:t>
            </a:r>
            <a:r>
              <a:rPr lang="cs-CZ" sz="1200" dirty="false" smtClean="false"/>
              <a:t> je </a:t>
            </a:r>
            <a:r>
              <a:rPr lang="cs-CZ" sz="1200" dirty="false"/>
              <a:t>přenesena </a:t>
            </a:r>
            <a:r>
              <a:rPr lang="cs-CZ" sz="1200" dirty="false" smtClean="false"/>
              <a:t> dalším subjektům v </a:t>
            </a:r>
            <a:r>
              <a:rPr lang="cs-CZ" sz="1200" dirty="false"/>
              <a:t>průběhu realizace projektu na základě žádosti o poskytnutí veřejné podpory dalšímu </a:t>
            </a:r>
            <a:r>
              <a:rPr lang="cs-CZ" sz="1200" dirty="false" smtClean="false"/>
              <a:t>subjektu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200" b="true" dirty="false"/>
              <a:t> </a:t>
            </a:r>
            <a:r>
              <a:rPr lang="cs-CZ" sz="1200" b="true" dirty="false" smtClean="false"/>
              <a:t>     Postup přenosu dalším subjektům: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200" dirty="false" smtClean="false"/>
              <a:t>Příjemce </a:t>
            </a:r>
            <a:r>
              <a:rPr lang="cs-CZ" sz="1200" dirty="false"/>
              <a:t>zpracuje </a:t>
            </a:r>
            <a:r>
              <a:rPr lang="cs-CZ" sz="1200" b="true" dirty="false"/>
              <a:t>žádost o poskytnutí veřejné podpory / de </a:t>
            </a:r>
            <a:r>
              <a:rPr lang="cs-CZ" sz="1200" b="true" dirty="false" err="true"/>
              <a:t>minimis</a:t>
            </a:r>
            <a:r>
              <a:rPr lang="cs-CZ" sz="1200" b="true" dirty="false"/>
              <a:t> </a:t>
            </a:r>
            <a:r>
              <a:rPr lang="cs-CZ" sz="1200" dirty="false"/>
              <a:t>dalšímu </a:t>
            </a:r>
            <a:r>
              <a:rPr lang="cs-CZ" sz="1200" dirty="false" smtClean="false"/>
              <a:t>subjektu (</a:t>
            </a:r>
            <a:r>
              <a:rPr lang="cs-CZ" sz="1200" dirty="false"/>
              <a:t>formulář zde</a:t>
            </a:r>
            <a:r>
              <a:rPr lang="cs-CZ" sz="1200" dirty="false" smtClean="false"/>
              <a:t>: https</a:t>
            </a:r>
            <a:r>
              <a:rPr lang="cs-CZ" sz="1200" dirty="false"/>
              <a:t>://www.esfcr.cz/</a:t>
            </a:r>
            <a:r>
              <a:rPr lang="cs-CZ" sz="1200" dirty="false" err="true"/>
              <a:t>formulare</a:t>
            </a:r>
            <a:r>
              <a:rPr lang="cs-CZ" sz="1200" dirty="false"/>
              <a:t>-z-oblasti-</a:t>
            </a:r>
            <a:r>
              <a:rPr lang="cs-CZ" sz="1200" dirty="false" err="true"/>
              <a:t>verejne</a:t>
            </a:r>
            <a:r>
              <a:rPr lang="cs-CZ" sz="1200" dirty="false"/>
              <a:t>-podpory-a-podpory-de-</a:t>
            </a:r>
            <a:r>
              <a:rPr lang="cs-CZ" sz="1200" dirty="false" err="true"/>
              <a:t>minimis</a:t>
            </a:r>
            <a:r>
              <a:rPr lang="cs-CZ" sz="1200" dirty="false"/>
              <a:t>-</a:t>
            </a:r>
            <a:r>
              <a:rPr lang="cs-CZ" sz="1200" dirty="false" err="true"/>
              <a:t>opz</a:t>
            </a:r>
            <a:r>
              <a:rPr lang="cs-CZ" sz="1200" dirty="false"/>
              <a:t>/-/</a:t>
            </a:r>
            <a:r>
              <a:rPr lang="cs-CZ" sz="1200" dirty="false" smtClean="false"/>
              <a:t>dokument/798282) </a:t>
            </a:r>
            <a:r>
              <a:rPr lang="cs-CZ" sz="1200" dirty="false"/>
              <a:t>a předá ji prostřednictvím MS2014+ spolu s potřebnými dokumenty ŘO </a:t>
            </a:r>
            <a:r>
              <a:rPr lang="cs-CZ" sz="1200" dirty="false" smtClean="false"/>
              <a:t>(</a:t>
            </a:r>
            <a:r>
              <a:rPr lang="cs-CZ" sz="1200" dirty="false"/>
              <a:t>Finanční rámec veřejné podpory, Vyjádření objednatele a  Pověření  </a:t>
            </a:r>
            <a:r>
              <a:rPr lang="cs-CZ" sz="1200" dirty="false" smtClean="false"/>
              <a:t>objednatele na jednotlivé SSL, v případě de </a:t>
            </a:r>
            <a:r>
              <a:rPr lang="cs-CZ" sz="1200" dirty="false" err="true" smtClean="false"/>
              <a:t>minimis</a:t>
            </a:r>
            <a:r>
              <a:rPr lang="cs-CZ" sz="1200" dirty="false" smtClean="false"/>
              <a:t> – čestné prohlášení) v</a:t>
            </a:r>
            <a:r>
              <a:rPr lang="cs-CZ" sz="1200" dirty="false"/>
              <a:t> termínu </a:t>
            </a:r>
            <a:r>
              <a:rPr lang="cs-CZ" sz="1200" b="true" dirty="false"/>
              <a:t>nejméně 15 pracovních dní </a:t>
            </a:r>
            <a:r>
              <a:rPr lang="cs-CZ" sz="1200" dirty="false"/>
              <a:t>před plánovaným termínem vzniku právního nároku dalšího subjektu na podporu. Na základě této žádosti PM zpracovává </a:t>
            </a:r>
            <a:r>
              <a:rPr lang="cs-CZ" sz="1200" b="true" dirty="false"/>
              <a:t>Rozhodnutí o poskytnutí veřejné podpory / podpory de </a:t>
            </a:r>
            <a:r>
              <a:rPr lang="cs-CZ" sz="1200" b="true" dirty="false" err="true"/>
              <a:t>minimis</a:t>
            </a:r>
            <a:r>
              <a:rPr lang="cs-CZ" sz="1200" b="true" dirty="false"/>
              <a:t> dalšímu subjektu</a:t>
            </a:r>
            <a:r>
              <a:rPr lang="cs-CZ" sz="1200" dirty="false"/>
              <a:t>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200" dirty="false"/>
              <a:t>Informace o </a:t>
            </a:r>
            <a:r>
              <a:rPr lang="cs-CZ" sz="1200" dirty="false" err="true"/>
              <a:t>nepřekročitelnosti</a:t>
            </a:r>
            <a:r>
              <a:rPr lang="cs-CZ" sz="1200" dirty="false"/>
              <a:t> částek poskytnuté podpory platí obdobně jako u veřejných podpor uvedených v právním aktu o poskytnutí podpory z OPZ na projekt také v případě veřejných podpor poskytnutých formou Rozhodnutí o poskytnutí veřejné podpory / podpory de </a:t>
            </a:r>
            <a:r>
              <a:rPr lang="cs-CZ" sz="1200" dirty="false" err="true"/>
              <a:t>minimis</a:t>
            </a:r>
            <a:r>
              <a:rPr lang="cs-CZ" sz="1200" dirty="false"/>
              <a:t> dalšímu subjektu. Také u těchto podpor je nutné v případě změn upravit tento akt.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200" dirty="false" smtClean="false"/>
              <a:t>Přenášet </a:t>
            </a:r>
            <a:r>
              <a:rPr lang="cs-CZ" sz="1200" dirty="false"/>
              <a:t>veřejnou podporu dalšímu subjektu lze postupně či najednou celou částku určenou v Rozhodnutí o poskytnutí </a:t>
            </a:r>
            <a:r>
              <a:rPr lang="cs-CZ" sz="1200" dirty="false" smtClean="false"/>
              <a:t>dotace.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200" dirty="false" smtClean="false"/>
              <a:t>Přesný </a:t>
            </a:r>
            <a:r>
              <a:rPr lang="cs-CZ" sz="1200" dirty="false"/>
              <a:t>postup podání žádosti viz Obecná část pravidel pro žadatele a příjemce kap. 21.6.1 Povinnosti příjemce podpory z OPZ týkající se spolupráce s poskytovatelem při poskytování veřejné podpory/podpory de </a:t>
            </a:r>
            <a:r>
              <a:rPr lang="cs-CZ" sz="1200" dirty="false" err="true"/>
              <a:t>minimis</a:t>
            </a:r>
            <a:r>
              <a:rPr lang="cs-CZ" sz="1200" dirty="false"/>
              <a:t> partnerovi či dalšímu </a:t>
            </a:r>
            <a:r>
              <a:rPr lang="cs-CZ" sz="1200" dirty="false" smtClean="false"/>
              <a:t>subjektu.</a:t>
            </a:r>
            <a:endParaRPr lang="cs-CZ" sz="12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200" dirty="false" smtClean="false"/>
          </a:p>
          <a:p>
            <a:pPr>
              <a:buFont typeface="Wingdings" panose="05000000000000000000" pitchFamily="2" charset="2"/>
              <a:buChar char="Ø"/>
            </a:pPr>
            <a:endParaRPr lang="cs-CZ" sz="1200" dirty="false" smtClean="false"/>
          </a:p>
          <a:p>
            <a:pPr marL="0" indent="0">
              <a:buNone/>
            </a:pPr>
            <a:endParaRPr lang="cs-CZ" sz="1200" dirty="false"/>
          </a:p>
          <a:p>
            <a:pPr marL="0" indent="0">
              <a:buNone/>
            </a:pPr>
            <a:endParaRPr lang="cs-CZ" sz="1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711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Struktura veřejné podpory v případě podpory SOHZ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63789" y="1268760"/>
            <a:ext cx="8340211" cy="5184576"/>
          </a:xfrm>
        </p:spPr>
        <p:txBody>
          <a:bodyPr/>
          <a:lstStyle/>
          <a:p>
            <a:r>
              <a:rPr lang="cs-CZ" sz="1400" b="true" dirty="false" smtClean="false"/>
              <a:t>Vyrovnávací platba pro příjemce dotace a partnera s FP: </a:t>
            </a:r>
          </a:p>
          <a:p>
            <a:pPr marL="0" indent="0">
              <a:buNone/>
            </a:pPr>
            <a:endParaRPr lang="cs-CZ" sz="1400" dirty="false" smtClean="false"/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/>
          </a:p>
          <a:p>
            <a:r>
              <a:rPr lang="cs-CZ" sz="1400" b="true" dirty="false" smtClean="false"/>
              <a:t>Vyrovnávací </a:t>
            </a:r>
            <a:r>
              <a:rPr lang="cs-CZ" sz="1400" b="true" dirty="false"/>
              <a:t>platba pro </a:t>
            </a:r>
            <a:r>
              <a:rPr lang="cs-CZ" sz="1400" b="true" dirty="false" smtClean="false"/>
              <a:t>partnera bez FP a další zapojené subjekty: </a:t>
            </a:r>
            <a:endParaRPr lang="cs-CZ" sz="14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51</a:t>
            </a:fld>
            <a:endParaRPr lang="cs-CZ" dirty="false"/>
          </a:p>
        </p:txBody>
      </p:sp>
      <p:sp>
        <p:nvSpPr>
          <p:cNvPr id="6" name="Obdélník 5"/>
          <p:cNvSpPr/>
          <p:nvPr/>
        </p:nvSpPr>
        <p:spPr>
          <a:xfrm>
            <a:off x="257058" y="1628800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sz="1200" dirty="false" smtClean="false"/>
              <a:t>Rozhodnutí o poskytnutí dotace</a:t>
            </a:r>
            <a:endParaRPr lang="cs-CZ" sz="1200" dirty="false"/>
          </a:p>
        </p:txBody>
      </p:sp>
      <p:sp>
        <p:nvSpPr>
          <p:cNvPr id="7" name="Obdélník 6"/>
          <p:cNvSpPr/>
          <p:nvPr/>
        </p:nvSpPr>
        <p:spPr>
          <a:xfrm>
            <a:off x="1694961" y="1628800"/>
            <a:ext cx="23762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sz="1200" dirty="false" smtClean="false"/>
              <a:t>Příloha č. 1 informace o projektu</a:t>
            </a:r>
            <a:endParaRPr lang="cs-CZ" sz="1200" dirty="false"/>
          </a:p>
        </p:txBody>
      </p:sp>
      <p:sp>
        <p:nvSpPr>
          <p:cNvPr id="8" name="Obdélník 7"/>
          <p:cNvSpPr/>
          <p:nvPr/>
        </p:nvSpPr>
        <p:spPr>
          <a:xfrm>
            <a:off x="1681678" y="2083243"/>
            <a:ext cx="2376264" cy="490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sz="1200" dirty="false" smtClean="false"/>
              <a:t>Příloha č. 2 Rozvojové pověření</a:t>
            </a:r>
            <a:endParaRPr lang="cs-CZ" sz="1200" dirty="false"/>
          </a:p>
        </p:txBody>
      </p:sp>
      <p:sp>
        <p:nvSpPr>
          <p:cNvPr id="9" name="Obdélník 8"/>
          <p:cNvSpPr/>
          <p:nvPr/>
        </p:nvSpPr>
        <p:spPr>
          <a:xfrm>
            <a:off x="4057942" y="2132856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sz="1200" dirty="false" smtClean="false"/>
              <a:t>2A Vyjádření objednatele</a:t>
            </a:r>
            <a:endParaRPr lang="cs-CZ" sz="1200" dirty="false"/>
          </a:p>
        </p:txBody>
      </p:sp>
      <p:sp>
        <p:nvSpPr>
          <p:cNvPr id="10" name="Obdélník 9"/>
          <p:cNvSpPr/>
          <p:nvPr/>
        </p:nvSpPr>
        <p:spPr>
          <a:xfrm>
            <a:off x="4071225" y="2654162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sz="1200" dirty="false" smtClean="false"/>
              <a:t>2B Finanční rámec veřejné podpory</a:t>
            </a:r>
            <a:endParaRPr lang="cs-CZ" sz="1200" dirty="false"/>
          </a:p>
        </p:txBody>
      </p:sp>
      <p:sp>
        <p:nvSpPr>
          <p:cNvPr id="11" name="Obdélník 10"/>
          <p:cNvSpPr/>
          <p:nvPr/>
        </p:nvSpPr>
        <p:spPr>
          <a:xfrm>
            <a:off x="282350" y="3969265"/>
            <a:ext cx="1841238" cy="529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sz="1200" dirty="false" smtClean="false"/>
              <a:t>Rozhodnutí o poskytnutí dotace</a:t>
            </a:r>
            <a:endParaRPr lang="cs-CZ" sz="1200" dirty="false"/>
          </a:p>
        </p:txBody>
      </p:sp>
      <p:sp>
        <p:nvSpPr>
          <p:cNvPr id="13" name="TextovéPole 12"/>
          <p:cNvSpPr txBox="true"/>
          <p:nvPr/>
        </p:nvSpPr>
        <p:spPr>
          <a:xfrm>
            <a:off x="2117139" y="3934797"/>
            <a:ext cx="3590398" cy="646331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200" dirty="false" smtClean="false"/>
              <a:t>Pouze vymezuje celkovou část dotace určenou </a:t>
            </a:r>
            <a:endParaRPr lang="cs-CZ" sz="1200" dirty="false" smtClean="false"/>
          </a:p>
          <a:p>
            <a:r>
              <a:rPr lang="cs-CZ" sz="1200" dirty="false" smtClean="false"/>
              <a:t>na </a:t>
            </a:r>
            <a:r>
              <a:rPr lang="cs-CZ" sz="1200" dirty="false" smtClean="false"/>
              <a:t>aktivity pro zapojení  partnera bez FP a </a:t>
            </a:r>
            <a:r>
              <a:rPr lang="cs-CZ" sz="1200" dirty="false" smtClean="false"/>
              <a:t>dalších</a:t>
            </a:r>
          </a:p>
          <a:p>
            <a:r>
              <a:rPr lang="cs-CZ" sz="1200" dirty="false" smtClean="false"/>
              <a:t>subjektů </a:t>
            </a:r>
            <a:endParaRPr lang="cs-CZ" sz="1200" dirty="false"/>
          </a:p>
        </p:txBody>
      </p:sp>
      <p:sp>
        <p:nvSpPr>
          <p:cNvPr id="14" name="TextovéPole 13"/>
          <p:cNvSpPr txBox="true"/>
          <p:nvPr/>
        </p:nvSpPr>
        <p:spPr>
          <a:xfrm>
            <a:off x="282350" y="4581128"/>
            <a:ext cx="7153083" cy="276999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200" dirty="false" smtClean="false"/>
              <a:t>Před zahájením aktivit pro daný subjekt je na základě žádosti příjemce vydáno:</a:t>
            </a:r>
            <a:endParaRPr lang="cs-CZ" sz="1200" dirty="false"/>
          </a:p>
        </p:txBody>
      </p:sp>
      <p:sp>
        <p:nvSpPr>
          <p:cNvPr id="15" name="Obdélník 14"/>
          <p:cNvSpPr/>
          <p:nvPr/>
        </p:nvSpPr>
        <p:spPr>
          <a:xfrm>
            <a:off x="312473" y="4941168"/>
            <a:ext cx="2171295" cy="638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dirty="false" smtClean="false"/>
              <a:t> </a:t>
            </a:r>
            <a:r>
              <a:rPr lang="cs-CZ" sz="1200" dirty="false" smtClean="false"/>
              <a:t>Rozhodnutí o poskytnutí veřejné podpory</a:t>
            </a:r>
            <a:endParaRPr lang="cs-CZ" sz="1200" dirty="false"/>
          </a:p>
        </p:txBody>
      </p:sp>
      <p:sp>
        <p:nvSpPr>
          <p:cNvPr id="16" name="Obdélník 15"/>
          <p:cNvSpPr/>
          <p:nvPr/>
        </p:nvSpPr>
        <p:spPr>
          <a:xfrm>
            <a:off x="2483768" y="4941167"/>
            <a:ext cx="1944216" cy="63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sz="1200" dirty="false" smtClean="false"/>
              <a:t>Příloha č. 1 Rozvojové pověření</a:t>
            </a:r>
            <a:endParaRPr lang="cs-CZ" sz="1200" dirty="false"/>
          </a:p>
        </p:txBody>
      </p:sp>
      <p:sp>
        <p:nvSpPr>
          <p:cNvPr id="17" name="Obdélník 16"/>
          <p:cNvSpPr/>
          <p:nvPr/>
        </p:nvSpPr>
        <p:spPr>
          <a:xfrm>
            <a:off x="4417842" y="5445224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sz="1200" dirty="false"/>
              <a:t>1</a:t>
            </a:r>
            <a:r>
              <a:rPr lang="cs-CZ" sz="1200" dirty="false" smtClean="false"/>
              <a:t>B Finanční rámec veřejné podpory</a:t>
            </a:r>
            <a:endParaRPr lang="cs-CZ" sz="1200" dirty="false"/>
          </a:p>
        </p:txBody>
      </p:sp>
      <p:sp>
        <p:nvSpPr>
          <p:cNvPr id="18" name="Obdélník 17"/>
          <p:cNvSpPr/>
          <p:nvPr/>
        </p:nvSpPr>
        <p:spPr>
          <a:xfrm>
            <a:off x="4417842" y="4941168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sz="1200" dirty="false" smtClean="false"/>
              <a:t>1A Vyjádření objednatele</a:t>
            </a:r>
            <a:endParaRPr lang="cs-CZ" sz="1200" dirty="false"/>
          </a:p>
        </p:txBody>
      </p:sp>
      <p:cxnSp>
        <p:nvCxnSpPr>
          <p:cNvPr id="20" name="Přímá spojnice 19"/>
          <p:cNvCxnSpPr/>
          <p:nvPr/>
        </p:nvCxnSpPr>
        <p:spPr>
          <a:xfrm>
            <a:off x="7092280" y="1628800"/>
            <a:ext cx="0" cy="4896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95940" y="3205741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true"/>
          <p:nvPr/>
        </p:nvSpPr>
        <p:spPr>
          <a:xfrm>
            <a:off x="7155871" y="1451415"/>
            <a:ext cx="1979711" cy="1754326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200" dirty="false" smtClean="false"/>
              <a:t>V případě žádosti o změnu (podstatná změna se změnou právního aktu) je nutné předložit vždy aktualizovaný finanční rámec  a v případě zapojení nové SOHZ Vyjádření objednatele a Pověření objednatele. </a:t>
            </a:r>
            <a:endParaRPr lang="cs-CZ" sz="1200" dirty="false"/>
          </a:p>
        </p:txBody>
      </p:sp>
      <p:sp>
        <p:nvSpPr>
          <p:cNvPr id="27" name="TextovéPole 26"/>
          <p:cNvSpPr txBox="true"/>
          <p:nvPr/>
        </p:nvSpPr>
        <p:spPr>
          <a:xfrm>
            <a:off x="7170028" y="4786550"/>
            <a:ext cx="1979711" cy="1754326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200" dirty="false" smtClean="false"/>
              <a:t>V případě podání  žádosti o </a:t>
            </a:r>
            <a:r>
              <a:rPr lang="cs-CZ" sz="1200" dirty="false"/>
              <a:t>poskytnutí veřejné podpory dalšímu subjektu </a:t>
            </a:r>
            <a:r>
              <a:rPr lang="cs-CZ" sz="1200" dirty="false" smtClean="false"/>
              <a:t>je nutné </a:t>
            </a:r>
            <a:r>
              <a:rPr lang="cs-CZ" sz="1200" dirty="false"/>
              <a:t>p</a:t>
            </a:r>
            <a:r>
              <a:rPr lang="cs-CZ" sz="1200" dirty="false" smtClean="false"/>
              <a:t>ředložit vždy aktualizovaný finanční rámec  a při přenosu na novou SOHZ Vyjádření objednatele a Pověření objednatele k této SOHZ. </a:t>
            </a:r>
            <a:endParaRPr lang="cs-CZ" sz="1200" dirty="false"/>
          </a:p>
        </p:txBody>
      </p:sp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417" y="3683868"/>
            <a:ext cx="3310946" cy="110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Šipka doprava 20"/>
          <p:cNvSpPr/>
          <p:nvPr/>
        </p:nvSpPr>
        <p:spPr>
          <a:xfrm>
            <a:off x="5455164" y="4000600"/>
            <a:ext cx="360040" cy="15717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8" name="Zahnutá šipka doleva 27"/>
          <p:cNvSpPr/>
          <p:nvPr/>
        </p:nvSpPr>
        <p:spPr>
          <a:xfrm>
            <a:off x="8820472" y="4257962"/>
            <a:ext cx="204460" cy="600165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dokumenty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43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projektu - dokumenty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false"/>
              <a:t>Na </a:t>
            </a:r>
            <a:r>
              <a:rPr lang="cs-CZ" sz="2000" dirty="false" smtClean="false"/>
              <a:t>záložku </a:t>
            </a:r>
            <a:r>
              <a:rPr lang="cs-CZ" sz="2000" dirty="false"/>
              <a:t>„Dokumenty“ – možné </a:t>
            </a:r>
            <a:r>
              <a:rPr lang="cs-CZ" sz="2000" dirty="false" smtClean="false"/>
              <a:t>vkládat </a:t>
            </a:r>
            <a:r>
              <a:rPr lang="cs-CZ" sz="2000" dirty="false"/>
              <a:t>přílohy. </a:t>
            </a:r>
            <a:endParaRPr lang="cs-CZ" sz="2000" dirty="false" smtClean="false"/>
          </a:p>
          <a:p>
            <a:pPr algn="just"/>
            <a:r>
              <a:rPr lang="cs-CZ" sz="2000" dirty="false" smtClean="false"/>
              <a:t>Povinné </a:t>
            </a:r>
            <a:r>
              <a:rPr lang="cs-CZ" sz="2000" dirty="false"/>
              <a:t>přílohy nejsou stanoveny.</a:t>
            </a:r>
          </a:p>
          <a:p>
            <a:pPr algn="just"/>
            <a:r>
              <a:rPr lang="cs-CZ" sz="2000" dirty="false"/>
              <a:t>Dokument o velikosti maximálně 100 MB. </a:t>
            </a:r>
            <a:endParaRPr lang="cs-CZ" sz="2000" dirty="false" smtClean="false"/>
          </a:p>
          <a:p>
            <a:pPr algn="just"/>
            <a:endParaRPr lang="cs-CZ" sz="2000" dirty="false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Název dokumentu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Popis dokumentu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Soubor – přiložit elektronickou verzi dokumentu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Možnost samostatného elektronického podpisu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53</a:t>
            </a:fld>
            <a:endParaRPr lang="cs-CZ" dirty="false"/>
          </a:p>
        </p:txBody>
      </p:sp>
      <p:pic>
        <p:nvPicPr>
          <p:cNvPr id="3074" name="Picture 2" descr="http://img.pngget.com/clip1/xkexfmhoojt.pn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68519" y="3506231"/>
            <a:ext cx="2697322" cy="52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</a:t>
            </a:r>
            <a:r>
              <a:rPr lang="cs-CZ" dirty="false" smtClean="false"/>
              <a:t>projektu – dokončení   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352480" cy="4320000"/>
          </a:xfrm>
        </p:spPr>
        <p:txBody>
          <a:bodyPr/>
          <a:lstStyle/>
          <a:p>
            <a:r>
              <a:rPr lang="cs-CZ" dirty="false"/>
              <a:t>Kontrola</a:t>
            </a:r>
          </a:p>
          <a:p>
            <a:r>
              <a:rPr lang="cs-CZ" dirty="false"/>
              <a:t>Finalizace </a:t>
            </a:r>
          </a:p>
          <a:p>
            <a:r>
              <a:rPr lang="cs-CZ" dirty="false" smtClean="false"/>
              <a:t>Podpis</a:t>
            </a:r>
          </a:p>
          <a:p>
            <a:endParaRPr lang="cs-CZ" dirty="false"/>
          </a:p>
          <a:p>
            <a:pPr marL="0" indent="0">
              <a:buNone/>
            </a:pPr>
            <a:r>
              <a:rPr lang="cs-CZ" b="true" dirty="false">
                <a:solidFill>
                  <a:srgbClr val="FF0000"/>
                </a:solidFill>
              </a:rPr>
              <a:t>Po finalizováni zprávy </a:t>
            </a:r>
            <a:r>
              <a:rPr lang="cs-CZ" b="true" dirty="false" smtClean="false">
                <a:solidFill>
                  <a:srgbClr val="FF0000"/>
                </a:solidFill>
              </a:rPr>
              <a:t>již </a:t>
            </a:r>
            <a:r>
              <a:rPr lang="cs-CZ" b="true" dirty="false">
                <a:solidFill>
                  <a:srgbClr val="FF0000"/>
                </a:solidFill>
              </a:rPr>
              <a:t>nelze </a:t>
            </a:r>
            <a:r>
              <a:rPr lang="cs-CZ" b="true" dirty="false" smtClean="false">
                <a:solidFill>
                  <a:srgbClr val="FF0000"/>
                </a:solidFill>
              </a:rPr>
              <a:t>promítnout  žádné změny.</a:t>
            </a:r>
          </a:p>
          <a:p>
            <a:pPr marL="0" indent="0">
              <a:buNone/>
            </a:pPr>
            <a:endParaRPr lang="cs-CZ" b="true" dirty="false"/>
          </a:p>
          <a:p>
            <a:pPr algn="just"/>
            <a:r>
              <a:rPr lang="cs-CZ" dirty="false" smtClean="false"/>
              <a:t>Vrácení </a:t>
            </a:r>
            <a:r>
              <a:rPr lang="cs-CZ" dirty="false" err="true" smtClean="false"/>
              <a:t>ZoR</a:t>
            </a:r>
            <a:r>
              <a:rPr lang="cs-CZ" dirty="false" smtClean="false"/>
              <a:t> – informace depeší (buď celá </a:t>
            </a:r>
            <a:r>
              <a:rPr lang="cs-CZ" dirty="false" err="true" smtClean="false"/>
              <a:t>ZoR</a:t>
            </a:r>
            <a:r>
              <a:rPr lang="cs-CZ" dirty="false" smtClean="false"/>
              <a:t> nebo  konkrétní obrazovky)</a:t>
            </a:r>
            <a:endParaRPr lang="cs-CZ" dirty="false"/>
          </a:p>
          <a:p>
            <a:pPr algn="just"/>
            <a:r>
              <a:rPr lang="cs-CZ" b="true" dirty="false" smtClean="false"/>
              <a:t>Lhůty:</a:t>
            </a:r>
            <a:r>
              <a:rPr lang="cs-CZ" dirty="false" smtClean="false"/>
              <a:t> nedoručení </a:t>
            </a:r>
            <a:r>
              <a:rPr lang="cs-CZ" dirty="false" err="true" smtClean="false"/>
              <a:t>ZoR</a:t>
            </a:r>
            <a:r>
              <a:rPr lang="cs-CZ" dirty="false" smtClean="false"/>
              <a:t> v termínu =&gt; sankce dle </a:t>
            </a:r>
            <a:r>
              <a:rPr lang="cs-CZ" dirty="false" err="true" smtClean="false"/>
              <a:t>RoD</a:t>
            </a:r>
            <a:endParaRPr lang="cs-CZ" dirty="false" smtClean="false"/>
          </a:p>
          <a:p>
            <a:endParaRPr lang="cs-CZ" dirty="false"/>
          </a:p>
          <a:p>
            <a:pPr algn="just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920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>
                <a:solidFill>
                  <a:srgbClr val="FF0000"/>
                </a:solidFill>
              </a:rPr>
              <a:t>Žádost o platbu</a:t>
            </a:r>
            <a:endParaRPr lang="cs-CZ" dirty="false">
              <a:solidFill>
                <a:srgbClr val="FF0000"/>
              </a:solidFill>
            </a:endParaRP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76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ŽÁDOST O PLATBU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1412776"/>
            <a:ext cx="8208464" cy="136815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 smtClean="false"/>
              <a:t>Žádost o platbu je předkládaná spolu se Zprávou o  realizaci (</a:t>
            </a:r>
            <a:r>
              <a:rPr lang="cs-CZ" sz="2000" dirty="false" err="true" smtClean="false"/>
              <a:t>ZoR</a:t>
            </a:r>
            <a:r>
              <a:rPr lang="cs-CZ" sz="2000" dirty="false" smtClean="false"/>
              <a:t>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>
                <a:solidFill>
                  <a:srgbClr val="FF0000"/>
                </a:solidFill>
              </a:rPr>
              <a:t>Žádost o platbu musí být finalizována a podepsaná před finalizací </a:t>
            </a:r>
            <a:r>
              <a:rPr lang="cs-CZ" sz="2000" dirty="false" smtClean="false">
                <a:solidFill>
                  <a:srgbClr val="FF0000"/>
                </a:solidFill>
              </a:rPr>
              <a:t>Zprávy </a:t>
            </a:r>
            <a:r>
              <a:rPr lang="cs-CZ" sz="2000" dirty="false">
                <a:solidFill>
                  <a:srgbClr val="FF0000"/>
                </a:solidFill>
              </a:rPr>
              <a:t>o realizaci (</a:t>
            </a:r>
            <a:r>
              <a:rPr lang="cs-CZ" sz="2000" dirty="false" err="true">
                <a:solidFill>
                  <a:srgbClr val="FF0000"/>
                </a:solidFill>
              </a:rPr>
              <a:t>ZoR</a:t>
            </a:r>
            <a:r>
              <a:rPr lang="cs-CZ" sz="2000" dirty="false" smtClean="false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56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5527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608137" y="2780928"/>
            <a:ext cx="5472608" cy="3569593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 smtClean="false"/>
              <a:t>Příručka Pokyny pro vyplnění žádosti </a:t>
            </a:r>
            <a:br>
              <a:rPr lang="cs-CZ" sz="2000" dirty="false" smtClean="false"/>
            </a:br>
            <a:r>
              <a:rPr lang="cs-CZ" sz="2000" dirty="false" smtClean="false"/>
              <a:t>o platbu a zprávy o realizaci projektu </a:t>
            </a:r>
            <a:br>
              <a:rPr lang="cs-CZ" sz="2000" dirty="false" smtClean="false"/>
            </a:br>
            <a:r>
              <a:rPr lang="cs-CZ" sz="2000" dirty="false" smtClean="false"/>
              <a:t>v ISKP14+ je k dispozici na www.esfcr.cz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600" dirty="false" smtClean="false"/>
              <a:t>https://www.esfcr.cz/pokyny-k-vyplneni-zpravy-o-realizaci-zadosti-o-platbu-a-zadosti-o-zmenu-opz/-/dokument/809712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 smtClean="false"/>
              <a:t>Žádost o platbu v ISKP14+ se skládá </a:t>
            </a:r>
            <a:br>
              <a:rPr lang="cs-CZ" sz="2000" dirty="false" smtClean="false"/>
            </a:br>
            <a:r>
              <a:rPr lang="cs-CZ" sz="2000" dirty="false" smtClean="false"/>
              <a:t>z několika záložek, umístěných v části Žádost o platbu </a:t>
            </a:r>
            <a:r>
              <a:rPr lang="cs-CZ" dirty="false" smtClean="false"/>
              <a:t>/ </a:t>
            </a:r>
            <a:r>
              <a:rPr lang="cs-CZ" sz="2000" dirty="false" smtClean="false"/>
              <a:t>Datová oblast žádosti. </a:t>
            </a:r>
            <a:endParaRPr lang="cs-CZ" sz="2000" dirty="false"/>
          </a:p>
        </p:txBody>
      </p:sp>
    </p:spTree>
    <p:extLst>
      <p:ext uri="{BB962C8B-B14F-4D97-AF65-F5344CB8AC3E}">
        <p14:creationId xmlns:p14="http://schemas.microsoft.com/office/powerpoint/2010/main" val="4617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 smtClean="false"/>
              <a:t>Záložky </a:t>
            </a:r>
            <a:r>
              <a:rPr lang="cs-CZ" sz="2800" dirty="false"/>
              <a:t>Identifikační </a:t>
            </a:r>
            <a:r>
              <a:rPr lang="cs-CZ" sz="2800" dirty="false" smtClean="false"/>
              <a:t>údaje </a:t>
            </a:r>
            <a:br>
              <a:rPr lang="cs-CZ" sz="2800" dirty="false" smtClean="false"/>
            </a:br>
            <a:r>
              <a:rPr lang="cs-CZ" sz="2800" dirty="false" smtClean="false"/>
              <a:t>a Souhrnná soupiska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7"/>
            <a:ext cx="8064000" cy="495123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 smtClean="false"/>
              <a:t>Záložka</a:t>
            </a:r>
            <a:r>
              <a:rPr lang="cs-CZ" b="true" dirty="false" smtClean="false"/>
              <a:t> </a:t>
            </a:r>
            <a:r>
              <a:rPr lang="cs-CZ" sz="2000" b="true" dirty="false" smtClean="false"/>
              <a:t>Identifikační </a:t>
            </a:r>
            <a:r>
              <a:rPr lang="cs-CZ" sz="2000" b="true" dirty="false"/>
              <a:t>údaje</a:t>
            </a:r>
          </a:p>
          <a:p>
            <a:pPr algn="just">
              <a:lnSpc>
                <a:spcPct val="100000"/>
              </a:lnSpc>
              <a:spcAft>
                <a:spcPts val="1800"/>
              </a:spcAft>
            </a:pPr>
            <a:r>
              <a:rPr lang="cs-CZ" sz="1800" dirty="false" smtClean="false"/>
              <a:t>Vyplní se pouze účet příjemce.</a:t>
            </a:r>
            <a:endParaRPr lang="cs-CZ" sz="1800" dirty="false"/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 smtClean="false"/>
              <a:t>Záložka </a:t>
            </a:r>
            <a:r>
              <a:rPr lang="cs-CZ" sz="2000" b="true" dirty="false"/>
              <a:t>Souhrnná soupiska</a:t>
            </a:r>
          </a:p>
          <a:p>
            <a:pPr>
              <a:lnSpc>
                <a:spcPct val="100000"/>
              </a:lnSpc>
            </a:pPr>
            <a:r>
              <a:rPr lang="cs-CZ" sz="1800" dirty="false" smtClean="false"/>
              <a:t>Založení souhrnné soupisky – vyplní se pole </a:t>
            </a:r>
            <a:br>
              <a:rPr lang="cs-CZ" sz="1800" dirty="false" smtClean="false"/>
            </a:br>
            <a:r>
              <a:rPr lang="cs-CZ" sz="1800" dirty="false" smtClean="false"/>
              <a:t>„Evidenční </a:t>
            </a:r>
            <a:r>
              <a:rPr lang="cs-CZ" sz="1800" dirty="false"/>
              <a:t>číslo/označení </a:t>
            </a:r>
            <a:r>
              <a:rPr lang="cs-CZ" sz="1800" dirty="false" smtClean="false"/>
              <a:t>soupisky“ </a:t>
            </a:r>
            <a:br>
              <a:rPr lang="cs-CZ" sz="1800" dirty="false" smtClean="false"/>
            </a:br>
            <a:r>
              <a:rPr lang="cs-CZ" sz="1800" dirty="false" smtClean="false"/>
              <a:t>(dle </a:t>
            </a:r>
            <a:r>
              <a:rPr lang="cs-CZ" sz="1800" dirty="false"/>
              <a:t>čísla </a:t>
            </a:r>
            <a:r>
              <a:rPr lang="cs-CZ" sz="1800" dirty="false" err="true"/>
              <a:t>ZoR</a:t>
            </a:r>
            <a:r>
              <a:rPr lang="cs-CZ" sz="1800" dirty="false" smtClean="false"/>
              <a:t>).</a:t>
            </a:r>
            <a:endParaRPr lang="cs-CZ" sz="1800" dirty="false"/>
          </a:p>
          <a:p>
            <a:pPr>
              <a:lnSpc>
                <a:spcPct val="100000"/>
              </a:lnSpc>
            </a:pPr>
            <a:r>
              <a:rPr lang="cs-CZ" sz="1800" dirty="false" smtClean="false"/>
              <a:t>Záložka Souhrnná </a:t>
            </a:r>
            <a:r>
              <a:rPr lang="cs-CZ" sz="1800" dirty="false"/>
              <a:t>soupiska se naplní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finančními </a:t>
            </a:r>
            <a:r>
              <a:rPr lang="cs-CZ" sz="1800" dirty="false"/>
              <a:t>daty po vyplnění dílčích soupisek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dokladů: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>
                <a:solidFill>
                  <a:srgbClr val="FF0000"/>
                </a:solidFill>
              </a:rPr>
              <a:t>SD-1</a:t>
            </a:r>
            <a:r>
              <a:rPr lang="cs-CZ" sz="1800" dirty="false"/>
              <a:t> </a:t>
            </a:r>
            <a:r>
              <a:rPr lang="cs-CZ" sz="1800" dirty="false">
                <a:solidFill>
                  <a:srgbClr val="FF0000"/>
                </a:solidFill>
              </a:rPr>
              <a:t>ÚČETNÍ/DAŇOVÉ DOKLADY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 smtClean="false">
                <a:solidFill>
                  <a:srgbClr val="FF0000"/>
                </a:solidFill>
              </a:rPr>
              <a:t>SD-2</a:t>
            </a:r>
            <a:r>
              <a:rPr lang="cs-CZ" sz="1800" dirty="false" smtClean="false"/>
              <a:t> </a:t>
            </a:r>
            <a:r>
              <a:rPr lang="cs-CZ" sz="1800" dirty="false">
                <a:solidFill>
                  <a:srgbClr val="FF0000"/>
                </a:solidFill>
              </a:rPr>
              <a:t>LIDSKÉ ZDROJE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 smtClean="false">
                <a:solidFill>
                  <a:srgbClr val="FF0000"/>
                </a:solidFill>
              </a:rPr>
              <a:t>SD-3 </a:t>
            </a:r>
            <a:r>
              <a:rPr lang="cs-CZ" sz="1800" dirty="false">
                <a:solidFill>
                  <a:srgbClr val="FF0000"/>
                </a:solidFill>
              </a:rPr>
              <a:t>CESTOVNÍ </a:t>
            </a:r>
            <a:r>
              <a:rPr lang="cs-CZ" sz="1800" dirty="false" smtClean="false">
                <a:solidFill>
                  <a:srgbClr val="FF0000"/>
                </a:solidFill>
              </a:rPr>
              <a:t>NÁHRADY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 smtClean="false">
                <a:solidFill>
                  <a:srgbClr val="FF0000"/>
                </a:solidFill>
              </a:rPr>
              <a:t>SOUPISKA PŘÍJMŮ</a:t>
            </a:r>
            <a:r>
              <a:rPr lang="cs-CZ" sz="1800" dirty="false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57</a:t>
            </a:fld>
            <a:endParaRPr lang="cs-CZ" dirty="false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609728" cy="33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true">
            <a:off x="5508104" y="4509120"/>
            <a:ext cx="648072" cy="432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true">
            <a:off x="5292080" y="4852229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true">
            <a:off x="5292080" y="5140261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true">
            <a:off x="5292080" y="5445429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84623"/>
            <a:ext cx="3096344" cy="72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5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 smtClean="false"/>
              <a:t>Souhrnná soupiska</a:t>
            </a:r>
            <a:endParaRPr lang="cs-CZ" sz="2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58</a:t>
            </a:fld>
            <a:endParaRPr lang="cs-CZ" dirty="false"/>
          </a:p>
        </p:txBody>
      </p:sp>
      <p:pic>
        <p:nvPicPr>
          <p:cNvPr id="3074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064500" cy="294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979712" y="2420888"/>
            <a:ext cx="6912768" cy="417646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Pro označení </a:t>
            </a:r>
            <a:r>
              <a:rPr lang="cs-CZ" sz="2000" dirty="false" smtClean="false"/>
              <a:t>Evidenčního čísla použijte </a:t>
            </a:r>
            <a:r>
              <a:rPr lang="cs-CZ" sz="2000" dirty="false"/>
              <a:t>číselnou řadu ve vazbě na pořadí předkládané </a:t>
            </a:r>
            <a:r>
              <a:rPr lang="cs-CZ" sz="2000" dirty="false" err="true" smtClean="false"/>
              <a:t>ŽoP</a:t>
            </a:r>
            <a:r>
              <a:rPr lang="cs-CZ" sz="2000" dirty="false" smtClean="false"/>
              <a:t> (1, 2, 3,..). </a:t>
            </a:r>
          </a:p>
          <a:p>
            <a:pPr algn="just">
              <a:lnSpc>
                <a:spcPct val="100000"/>
              </a:lnSpc>
            </a:pPr>
            <a:r>
              <a:rPr lang="cs-CZ" sz="1900" dirty="false" smtClean="false"/>
              <a:t>Záložka </a:t>
            </a:r>
            <a:r>
              <a:rPr lang="cs-CZ" sz="1900" dirty="false"/>
              <a:t>SOUHRNNÁ SOUPISKA se naplní finančními daty poté, co příjemce vyplní dílčí soupisky dokladů (záložky </a:t>
            </a:r>
            <a:r>
              <a:rPr lang="cs-CZ" sz="1900" dirty="false" smtClean="false"/>
              <a:t>SD-1, SD-2, SD-3 a </a:t>
            </a:r>
            <a:r>
              <a:rPr lang="cs-CZ" sz="1900" dirty="false"/>
              <a:t>SOUPISKA PŘÍJMŮ). </a:t>
            </a:r>
            <a:endParaRPr lang="cs-CZ" sz="1900" dirty="false" smtClean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 smtClean="false"/>
              <a:t>Na </a:t>
            </a:r>
            <a:r>
              <a:rPr lang="cs-CZ" sz="1900" dirty="false"/>
              <a:t>těchto dílčích soupiskách zadává příjemce jednotlivé záznamy a pro každý ze záznamů vyplňuje několik údajů. </a:t>
            </a:r>
            <a:endParaRPr lang="cs-CZ" sz="1900" dirty="false" smtClean="false"/>
          </a:p>
          <a:p>
            <a:pPr lvl="1" algn="just">
              <a:lnSpc>
                <a:spcPct val="100000"/>
              </a:lnSpc>
              <a:spcAft>
                <a:spcPts val="0"/>
              </a:spcAft>
            </a:pPr>
            <a:r>
              <a:rPr lang="cs-CZ" sz="1500" dirty="false" smtClean="false"/>
              <a:t>V </a:t>
            </a:r>
            <a:r>
              <a:rPr lang="cs-CZ" sz="1500" dirty="false"/>
              <a:t>případě nutnosti zadat velký rozsah dat nemusí být ruční zadávání jednotlivých hodnot přímo v IS KP14+ efektivní. </a:t>
            </a:r>
            <a:r>
              <a:rPr lang="cs-CZ" sz="1500" dirty="false" smtClean="false"/>
              <a:t>Z </a:t>
            </a:r>
            <a:r>
              <a:rPr lang="cs-CZ" sz="1500" dirty="false"/>
              <a:t>tohoto důvodu je v IS KP14+ zapracována funkcionalita uživatelského importu souboru ve formátu XML. </a:t>
            </a:r>
            <a:endParaRPr lang="cs-CZ" sz="1500" dirty="false" smtClean="false"/>
          </a:p>
          <a:p>
            <a:pPr lvl="2" algn="just">
              <a:lnSpc>
                <a:spcPct val="100000"/>
              </a:lnSpc>
              <a:spcAft>
                <a:spcPts val="1200"/>
              </a:spcAft>
            </a:pPr>
            <a:r>
              <a:rPr lang="cs-CZ" sz="1500" dirty="false" smtClean="false"/>
              <a:t>Návod </a:t>
            </a:r>
            <a:r>
              <a:rPr lang="cs-CZ" sz="1500" dirty="false"/>
              <a:t>pro import souborů je popsán v dokumentu </a:t>
            </a:r>
            <a:r>
              <a:rPr lang="cs-CZ" sz="1500" b="true" dirty="false"/>
              <a:t>Import XML soupisky dokladů v IS </a:t>
            </a:r>
            <a:r>
              <a:rPr lang="cs-CZ" sz="1500" b="true" dirty="false" smtClean="false"/>
              <a:t>KP14</a:t>
            </a:r>
            <a:r>
              <a:rPr lang="cs-CZ" sz="1400" b="true" dirty="false" smtClean="false"/>
              <a:t>+</a:t>
            </a:r>
            <a:r>
              <a:rPr lang="cs-CZ" sz="1400" dirty="false" smtClean="false"/>
              <a:t>:</a:t>
            </a:r>
            <a:r>
              <a:rPr lang="cs-CZ" sz="1800" dirty="false" smtClean="false"/>
              <a:t> </a:t>
            </a:r>
            <a:r>
              <a:rPr lang="cs-CZ" sz="1200" dirty="false"/>
              <a:t>https://www.esfcr.cz/pokyny-k-vyplneni-zpravy-o-realizaci-zadosti-o-platbu-a-zadosti-o-zmenu-opz. </a:t>
            </a:r>
            <a:endParaRPr lang="cs-CZ" sz="1400" dirty="false"/>
          </a:p>
        </p:txBody>
      </p:sp>
    </p:spTree>
    <p:extLst>
      <p:ext uri="{BB962C8B-B14F-4D97-AF65-F5344CB8AC3E}">
        <p14:creationId xmlns:p14="http://schemas.microsoft.com/office/powerpoint/2010/main" val="1183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>
                <a:solidFill>
                  <a:srgbClr val="FF0000"/>
                </a:solidFill>
              </a:rPr>
              <a:t>SD-1</a:t>
            </a:r>
            <a:r>
              <a:rPr lang="cs-CZ" dirty="false" smtClean="false"/>
              <a:t> </a:t>
            </a:r>
            <a:r>
              <a:rPr lang="cs-CZ" dirty="false"/>
              <a:t>Účetní/daňové doklady </a:t>
            </a:r>
            <a:r>
              <a:rPr lang="cs-CZ" dirty="false" smtClean="false"/>
              <a:t>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280472" cy="496855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900" dirty="false"/>
              <a:t>Na </a:t>
            </a:r>
            <a:r>
              <a:rPr lang="cs-CZ" sz="1900" dirty="false" smtClean="false"/>
              <a:t>této záložce uvede </a:t>
            </a:r>
            <a:r>
              <a:rPr lang="cs-CZ" sz="1900" dirty="false"/>
              <a:t>příjemce seznam </a:t>
            </a:r>
            <a:r>
              <a:rPr lang="cs-CZ" sz="1900" dirty="false" smtClean="false"/>
              <a:t>účetních/daňových </a:t>
            </a:r>
            <a:r>
              <a:rPr lang="cs-CZ" sz="1900" dirty="false"/>
              <a:t>dokladů nárokovaných v žádosti o platbu. </a:t>
            </a:r>
            <a:endParaRPr lang="cs-CZ" sz="1900" dirty="false" smtClean="false"/>
          </a:p>
          <a:p>
            <a:pPr algn="just">
              <a:lnSpc>
                <a:spcPct val="100000"/>
              </a:lnSpc>
            </a:pPr>
            <a:r>
              <a:rPr lang="cs-CZ" sz="1900" dirty="false" smtClean="false"/>
              <a:t>Na </a:t>
            </a:r>
            <a:r>
              <a:rPr lang="cs-CZ" sz="1900" dirty="false"/>
              <a:t>této záložce se neuvádí výdaje za </a:t>
            </a:r>
            <a:r>
              <a:rPr lang="cs-CZ" sz="1900" dirty="false" smtClean="false"/>
              <a:t>kapitoly </a:t>
            </a:r>
            <a:r>
              <a:rPr lang="cs-CZ" sz="1900" dirty="false"/>
              <a:t>rozpočtu </a:t>
            </a:r>
            <a:r>
              <a:rPr lang="cs-CZ" sz="1900" dirty="false" smtClean="false"/>
              <a:t>Osobní náklady (uvádí </a:t>
            </a:r>
            <a:r>
              <a:rPr lang="cs-CZ" sz="1900" dirty="false"/>
              <a:t>se na záložce </a:t>
            </a:r>
            <a:r>
              <a:rPr lang="cs-CZ" sz="1900" dirty="false" smtClean="false"/>
              <a:t>SD-2), </a:t>
            </a:r>
            <a:r>
              <a:rPr lang="cs-CZ" sz="1900" dirty="false"/>
              <a:t>výdaje za kapitolu rozpočtu </a:t>
            </a:r>
            <a:r>
              <a:rPr lang="cs-CZ" sz="1900" dirty="false" smtClean="false"/>
              <a:t>Cestovné </a:t>
            </a:r>
            <a:r>
              <a:rPr lang="cs-CZ" sz="1900" dirty="false"/>
              <a:t>(uvádí se na záložce </a:t>
            </a:r>
            <a:r>
              <a:rPr lang="cs-CZ" sz="1900" dirty="false" smtClean="false"/>
              <a:t>SD-3) </a:t>
            </a:r>
            <a:r>
              <a:rPr lang="cs-CZ" sz="1900" dirty="false"/>
              <a:t>a příjmy (uvádí se na </a:t>
            </a:r>
            <a:r>
              <a:rPr lang="cs-CZ" sz="1900" dirty="false" smtClean="false"/>
              <a:t>záložce Soupiska příjmů). </a:t>
            </a:r>
          </a:p>
          <a:p>
            <a:pPr algn="just">
              <a:lnSpc>
                <a:spcPct val="100000"/>
              </a:lnSpc>
            </a:pPr>
            <a:endParaRPr lang="cs-CZ" sz="1900" dirty="false"/>
          </a:p>
          <a:p>
            <a:pPr algn="just">
              <a:lnSpc>
                <a:spcPct val="100000"/>
              </a:lnSpc>
            </a:pPr>
            <a:endParaRPr lang="cs-CZ" sz="1900" dirty="false" smtClean="false"/>
          </a:p>
          <a:p>
            <a:pPr algn="just">
              <a:lnSpc>
                <a:spcPct val="100000"/>
              </a:lnSpc>
            </a:pPr>
            <a:endParaRPr lang="cs-CZ" sz="1900" dirty="false" smtClean="false"/>
          </a:p>
          <a:p>
            <a:pPr algn="just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cs-CZ" sz="1600" dirty="false"/>
              <a:t>Při práci se soupiskou účetních/daňových dokladů využívá příjemce ovládací tlačítka: </a:t>
            </a:r>
          </a:p>
          <a:p>
            <a:pPr lvl="1" algn="just">
              <a:lnSpc>
                <a:spcPct val="100000"/>
              </a:lnSpc>
            </a:pPr>
            <a:r>
              <a:rPr lang="cs-CZ" sz="1400" dirty="false" smtClean="false"/>
              <a:t>NOVÝ </a:t>
            </a:r>
            <a:r>
              <a:rPr lang="cs-CZ" sz="1400" dirty="false"/>
              <a:t>ZÁZNAM; pro vytvoření záznamu pro nový doklad, </a:t>
            </a:r>
          </a:p>
          <a:p>
            <a:pPr lvl="1" algn="just">
              <a:lnSpc>
                <a:spcPct val="100000"/>
              </a:lnSpc>
            </a:pPr>
            <a:r>
              <a:rPr lang="cs-CZ" sz="1400" dirty="false" smtClean="false"/>
              <a:t>KOPÍROVAT </a:t>
            </a:r>
            <a:r>
              <a:rPr lang="cs-CZ" sz="1400" dirty="false"/>
              <a:t>ZÁZNAM; pro vytvoření kopie již existujícího záznamu dokladu, </a:t>
            </a:r>
          </a:p>
          <a:p>
            <a:pPr lvl="1" algn="just">
              <a:lnSpc>
                <a:spcPct val="100000"/>
              </a:lnSpc>
            </a:pPr>
            <a:r>
              <a:rPr lang="cs-CZ" sz="1400" dirty="false" smtClean="false"/>
              <a:t>SMAZAT </a:t>
            </a:r>
            <a:r>
              <a:rPr lang="cs-CZ" sz="1400" dirty="false"/>
              <a:t>ZÁZNAM; pro smazání již existujícího záznamu dokladu, </a:t>
            </a:r>
          </a:p>
          <a:p>
            <a:pPr lvl="1" algn="just">
              <a:lnSpc>
                <a:spcPct val="100000"/>
              </a:lnSpc>
            </a:pPr>
            <a:r>
              <a:rPr lang="cs-CZ" sz="1400" dirty="false"/>
              <a:t>U</a:t>
            </a:r>
            <a:r>
              <a:rPr lang="cs-CZ" sz="1400" dirty="false" smtClean="false"/>
              <a:t>LOŽIT</a:t>
            </a:r>
            <a:r>
              <a:rPr lang="cs-CZ" sz="1400" dirty="false"/>
              <a:t>; pro uložení dokladu po zadání všech údajů pro jednotlivý záznam dokladu, </a:t>
            </a:r>
          </a:p>
          <a:p>
            <a:pPr lvl="1" algn="just">
              <a:lnSpc>
                <a:spcPct val="100000"/>
              </a:lnSpc>
            </a:pPr>
            <a:r>
              <a:rPr lang="cs-CZ" sz="1400" dirty="false" smtClean="false"/>
              <a:t>STORNO</a:t>
            </a:r>
            <a:r>
              <a:rPr lang="cs-CZ" sz="1400" dirty="false"/>
              <a:t>; pro zrušení změn při vytváření záznamu dokladu bez uložení změn. </a:t>
            </a:r>
          </a:p>
          <a:p>
            <a:pPr algn="just">
              <a:lnSpc>
                <a:spcPct val="100000"/>
              </a:lnSpc>
            </a:pPr>
            <a:endParaRPr lang="cs-CZ" sz="19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59</a:t>
            </a:fld>
            <a:endParaRPr lang="cs-CZ" dirty="false"/>
          </a:p>
        </p:txBody>
      </p:sp>
      <p:pic>
        <p:nvPicPr>
          <p:cNvPr id="409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2" y="3140968"/>
            <a:ext cx="7848873" cy="143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5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 smtClean="false"/>
              <a:t>Závěrečná zpráva o realizaci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484784"/>
            <a:ext cx="8424936" cy="518457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false" smtClean="false"/>
              <a:t>Povinnou přílohou závěrečné </a:t>
            </a:r>
            <a:r>
              <a:rPr lang="cs-CZ" sz="1700" dirty="false" err="true" smtClean="false"/>
              <a:t>ZoR</a:t>
            </a:r>
            <a:r>
              <a:rPr lang="cs-CZ" sz="1700" dirty="false" smtClean="false"/>
              <a:t> je vyplněný</a:t>
            </a:r>
          </a:p>
          <a:p>
            <a:pPr marL="44767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false" smtClean="false"/>
              <a:t>dotazník zaměřený na výsledky projektu (nad</a:t>
            </a:r>
          </a:p>
          <a:p>
            <a:pPr marL="44767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false" smtClean="false"/>
              <a:t>rámec indikátorů) a případné vyhodnocení postupu</a:t>
            </a:r>
          </a:p>
          <a:p>
            <a:pPr marL="447675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700" dirty="false" smtClean="false"/>
              <a:t>realizace, pro které není prostor ve zprávách o realizaci.</a:t>
            </a:r>
          </a:p>
          <a:p>
            <a:pPr algn="just">
              <a:lnSpc>
                <a:spcPct val="100000"/>
              </a:lnSpc>
            </a:pPr>
            <a:r>
              <a:rPr lang="cs-CZ" sz="1700" dirty="false" smtClean="false"/>
              <a:t>Tento dotazník sestavuje ŘO, přičemž k získání údajů od příjemce využívá </a:t>
            </a:r>
            <a:r>
              <a:rPr lang="cs-CZ" sz="1700" b="true" dirty="false" smtClean="false"/>
              <a:t>aplikaci umožňující vyplnění údajů prostřednictvím </a:t>
            </a:r>
            <a:r>
              <a:rPr lang="cs-CZ" sz="1700" b="true" smtClean="false"/>
              <a:t>internetového prohlížeče: </a:t>
            </a:r>
            <a:endParaRPr lang="cs-CZ" sz="1700" b="true" dirty="false" smtClean="false"/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600" b="true" dirty="false">
                <a:hlinkClick r:id="rId3"/>
              </a:rPr>
              <a:t>https://</a:t>
            </a:r>
            <a:r>
              <a:rPr lang="cs-CZ" sz="1600" b="true" dirty="false" smtClean="false">
                <a:hlinkClick r:id="rId3"/>
              </a:rPr>
              <a:t>pruzkumy.esfcr.cz/index.php/984218</a:t>
            </a:r>
            <a:endParaRPr lang="cs-CZ" sz="1600" b="true" dirty="false" smtClean="false"/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 smtClean="false"/>
              <a:t>Dotazník nebude anonymní, aby bylo možné získané údaje propojit s daty, která jsou obsažena ve </a:t>
            </a:r>
            <a:r>
              <a:rPr lang="cs-CZ" sz="1700" dirty="false" err="true" smtClean="false"/>
              <a:t>ZoR</a:t>
            </a:r>
            <a:r>
              <a:rPr lang="cs-CZ" sz="1700" dirty="false" smtClean="false"/>
              <a:t> a zejména s údaji o dosažených hodnotách indikátorů.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 smtClean="false"/>
              <a:t>Protože aplikace pro sběr odpovědí na otázky v dotazníku není propojena na údaje v ISKP14+, </a:t>
            </a:r>
            <a:r>
              <a:rPr lang="cs-CZ" sz="1700" b="true" dirty="false" smtClean="false"/>
              <a:t>příjemce po zpracování dotazníku vygeneruje v elektronické podobě sestavu ve formátu *.</a:t>
            </a:r>
            <a:r>
              <a:rPr lang="cs-CZ" sz="1700" b="true" dirty="false" err="true" smtClean="false"/>
              <a:t>pdf</a:t>
            </a:r>
            <a:r>
              <a:rPr lang="cs-CZ" sz="1700" b="true" dirty="false" smtClean="false"/>
              <a:t> a tu přiloží do závěrečné </a:t>
            </a:r>
            <a:r>
              <a:rPr lang="cs-CZ" sz="1700" b="true" dirty="false" err="true" smtClean="false"/>
              <a:t>ZoR</a:t>
            </a:r>
            <a:r>
              <a:rPr lang="cs-CZ" sz="1700" b="true" dirty="false" smtClean="false"/>
              <a:t>.</a:t>
            </a:r>
            <a:endParaRPr lang="cs-CZ" sz="17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  <p:pic>
        <p:nvPicPr>
          <p:cNvPr id="1028" name="Picture 4" descr="http://gettingunstuckllc.com/wp-content/uploads/2015/07/stick_figure_race_finish_400_clr_6285.png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00" y="116632"/>
            <a:ext cx="3810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>
                <a:solidFill>
                  <a:srgbClr val="FF0000"/>
                </a:solidFill>
              </a:rPr>
              <a:t>SD-1</a:t>
            </a:r>
            <a:r>
              <a:rPr lang="cs-CZ" dirty="false" smtClean="false"/>
              <a:t> </a:t>
            </a:r>
            <a:r>
              <a:rPr lang="cs-CZ" dirty="false"/>
              <a:t>Účetní/daňové doklady </a:t>
            </a:r>
            <a:r>
              <a:rPr lang="cs-CZ" dirty="false" smtClean="false"/>
              <a:t>II.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96855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900" dirty="false"/>
              <a:t>Povinně se přikládá účetní doklad v případě, pokud částka z něj nárokovaná jako výdaj projektu, přesahuje 10.000,- Kč. Doklady, </a:t>
            </a:r>
            <a:r>
              <a:rPr lang="cs-CZ" sz="1900" dirty="false" smtClean="false"/>
              <a:t/>
            </a:r>
            <a:br>
              <a:rPr lang="cs-CZ" sz="1900" dirty="false" smtClean="false"/>
            </a:br>
            <a:r>
              <a:rPr lang="cs-CZ" sz="1900" dirty="false" smtClean="false"/>
              <a:t>z </a:t>
            </a:r>
            <a:r>
              <a:rPr lang="cs-CZ" sz="1900" dirty="false"/>
              <a:t>nichž je do projektu nárokovaná menší částka, není třeba jako přílohu </a:t>
            </a:r>
            <a:r>
              <a:rPr lang="cs-CZ" sz="1900" dirty="false" smtClean="false"/>
              <a:t>přikládat</a:t>
            </a:r>
            <a:r>
              <a:rPr lang="cs-CZ" sz="1900" dirty="false"/>
              <a:t>. </a:t>
            </a:r>
          </a:p>
          <a:p>
            <a:pPr algn="just">
              <a:lnSpc>
                <a:spcPct val="100000"/>
              </a:lnSpc>
            </a:pPr>
            <a:r>
              <a:rPr lang="cs-CZ" sz="1900" dirty="false"/>
              <a:t>Doklady, které toto vymezení nezahrnuje, nejsou předkládány spolu se žádostmi o platbu a jejich případná kontrola probíhá v rámci kontroly na místě. </a:t>
            </a:r>
          </a:p>
          <a:p>
            <a:pPr algn="just">
              <a:lnSpc>
                <a:spcPct val="100000"/>
              </a:lnSpc>
            </a:pPr>
            <a:r>
              <a:rPr lang="cs-CZ" sz="1900" dirty="false"/>
              <a:t>Pro vykazování nepřímých nákladů je vhodné převést NN z účetnictví projektu </a:t>
            </a:r>
            <a:r>
              <a:rPr lang="cs-CZ" sz="1900" dirty="false" smtClean="false"/>
              <a:t>OPZ.</a:t>
            </a:r>
            <a:endParaRPr lang="cs-CZ" sz="1900" dirty="false"/>
          </a:p>
          <a:p>
            <a:pPr algn="just">
              <a:lnSpc>
                <a:spcPct val="100000"/>
              </a:lnSpc>
            </a:pPr>
            <a:r>
              <a:rPr lang="cs-CZ" sz="1900" dirty="false" smtClean="false"/>
              <a:t>Pokud </a:t>
            </a:r>
            <a:r>
              <a:rPr lang="cs-CZ" sz="1900" dirty="false"/>
              <a:t>se doklad vztahuje k více </a:t>
            </a:r>
            <a:r>
              <a:rPr lang="cs-CZ" sz="1900" dirty="false" smtClean="false"/>
              <a:t>řádkům v soupisce, není potřeba vkládat doklad znovu</a:t>
            </a:r>
            <a:r>
              <a:rPr lang="cs-CZ" sz="1900" dirty="false"/>
              <a:t>. V tomto případě se do pole „Odkaz na umístění dokumentu“ uvede číslo řádku v soupisce, pod </a:t>
            </a:r>
            <a:r>
              <a:rPr lang="cs-CZ" sz="1900" dirty="false" smtClean="false"/>
              <a:t>kterým </a:t>
            </a:r>
            <a:r>
              <a:rPr lang="cs-CZ" sz="1900" dirty="false"/>
              <a:t>byl dokument fyzicky </a:t>
            </a:r>
            <a:r>
              <a:rPr lang="cs-CZ" sz="1900" dirty="false" smtClean="false"/>
              <a:t>vložen (platí pro všechny soupisky).</a:t>
            </a:r>
            <a:endParaRPr lang="cs-CZ" sz="19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424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SD-1</a:t>
            </a:r>
            <a:r>
              <a:rPr lang="cs-CZ" dirty="false"/>
              <a:t> ÚČETNÍ/DAŇOVÉ </a:t>
            </a:r>
            <a:r>
              <a:rPr lang="cs-CZ" dirty="false" smtClean="false"/>
              <a:t>DOKLADY III.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84784"/>
            <a:ext cx="7920880" cy="518457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l-PL" sz="1900" dirty="false"/>
              <a:t>Výdaje </a:t>
            </a:r>
            <a:r>
              <a:rPr lang="pl-PL" sz="1900" dirty="false" smtClean="false"/>
              <a:t>na </a:t>
            </a:r>
            <a:r>
              <a:rPr lang="pl-PL" sz="1900" dirty="false"/>
              <a:t>přímou podporu </a:t>
            </a:r>
            <a:r>
              <a:rPr lang="pl-PL" sz="1900" dirty="false" smtClean="false"/>
              <a:t>(např. cestovné cílové skupiny, ubytování cílové skupiny) </a:t>
            </a:r>
            <a:r>
              <a:rPr lang="pl-PL" sz="1900" dirty="false"/>
              <a:t>se </a:t>
            </a:r>
            <a:r>
              <a:rPr lang="pl-PL" sz="1900" dirty="false" smtClean="false"/>
              <a:t>v soupisce SD-1 </a:t>
            </a:r>
            <a:r>
              <a:rPr lang="cs-CZ" sz="1900" dirty="false" smtClean="false"/>
              <a:t>ÚČETNÍ/DAŇOVÉ </a:t>
            </a:r>
            <a:r>
              <a:rPr lang="cs-CZ" sz="1900" dirty="false"/>
              <a:t>DOKLADY </a:t>
            </a:r>
            <a:r>
              <a:rPr lang="pl-PL" sz="1900" dirty="false" smtClean="false"/>
              <a:t>mohou zdávat kumulativně. </a:t>
            </a:r>
          </a:p>
          <a:p>
            <a:pPr algn="just">
              <a:lnSpc>
                <a:spcPct val="100000"/>
              </a:lnSpc>
            </a:pPr>
            <a:r>
              <a:rPr lang="pl-PL" sz="1900" dirty="false" smtClean="false"/>
              <a:t>V tomto případě je podkladem pro oprávněnost nárokování kumulativního výdaje přehledová tabulka, kde jsou výdaje na přímou podporu vedené jednotlivě </a:t>
            </a:r>
          </a:p>
          <a:p>
            <a:pPr marL="1160463" lvl="1" indent="-250825" algn="just">
              <a:lnSpc>
                <a:spcPct val="100000"/>
              </a:lnSpc>
            </a:pPr>
            <a:r>
              <a:rPr lang="pl-PL" sz="1800" dirty="false"/>
              <a:t>S</a:t>
            </a:r>
            <a:r>
              <a:rPr lang="pl-PL" sz="1800" dirty="false" smtClean="false"/>
              <a:t>ystém ISKP14+ přehledovou tabulku pro evidenci přímé podpory neobsahuje, v případě zadávání přímé podpory na soupisku kumulativně je potřeba vypracovat vlastní přehledovou tabulku a vložit do ISKP14+ jako přílohu</a:t>
            </a:r>
            <a:r>
              <a:rPr lang="pl-PL" sz="1800" dirty="false"/>
              <a:t>.</a:t>
            </a:r>
          </a:p>
          <a:p>
            <a:pPr algn="just">
              <a:lnSpc>
                <a:spcPct val="100000"/>
              </a:lnSpc>
            </a:pPr>
            <a:r>
              <a:rPr lang="cs-CZ" sz="1900" dirty="false" smtClean="false"/>
              <a:t>K výdajům </a:t>
            </a:r>
            <a:r>
              <a:rPr lang="cs-CZ" sz="1900" dirty="false"/>
              <a:t>na </a:t>
            </a:r>
            <a:r>
              <a:rPr lang="cs-CZ" sz="1900" dirty="false" smtClean="false"/>
              <a:t>soupisce </a:t>
            </a:r>
            <a:r>
              <a:rPr lang="cs-CZ" sz="1900" dirty="false"/>
              <a:t>SD-1 ÚČETNÍ/DAŇOVÉ DOKLADY </a:t>
            </a:r>
            <a:r>
              <a:rPr lang="cs-CZ" sz="1900" dirty="false" smtClean="false"/>
              <a:t>se přikládá jako příloha příslušný účetní doklad ve formě </a:t>
            </a:r>
            <a:r>
              <a:rPr lang="cs-CZ" sz="1900" dirty="false" err="true" smtClean="false"/>
              <a:t>skenu</a:t>
            </a:r>
            <a:r>
              <a:rPr lang="cs-CZ" sz="1900" dirty="false" smtClean="false"/>
              <a:t>. </a:t>
            </a:r>
          </a:p>
          <a:p>
            <a:pPr algn="just">
              <a:lnSpc>
                <a:spcPct val="100000"/>
              </a:lnSpc>
            </a:pPr>
            <a:r>
              <a:rPr lang="cs-CZ" sz="1900" dirty="false"/>
              <a:t>Po vyplnění údajů v záložce SD-1 ÚČETNÍ/DAŇOVÉ DOKLADY je </a:t>
            </a:r>
            <a:r>
              <a:rPr lang="cs-CZ" sz="1900" dirty="false" smtClean="false"/>
              <a:t>vhodné </a:t>
            </a:r>
            <a:r>
              <a:rPr lang="cs-CZ" sz="1900" dirty="false"/>
              <a:t>soupisku vyexportovat ve formátu *.</a:t>
            </a:r>
            <a:r>
              <a:rPr lang="cs-CZ" sz="1900" dirty="false" err="true"/>
              <a:t>xlsx</a:t>
            </a:r>
            <a:r>
              <a:rPr lang="cs-CZ" sz="1900" dirty="false"/>
              <a:t> a přiložit jako přílohu žádosti o platbu na záložce Dokumenty.</a:t>
            </a:r>
          </a:p>
          <a:p>
            <a:pPr algn="just">
              <a:lnSpc>
                <a:spcPct val="100000"/>
              </a:lnSpc>
            </a:pPr>
            <a:endParaRPr lang="cs-CZ" sz="19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61</a:t>
            </a:fld>
            <a:endParaRPr lang="cs-CZ" dirty="false"/>
          </a:p>
        </p:txBody>
      </p:sp>
      <p:pic>
        <p:nvPicPr>
          <p:cNvPr id="921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64390"/>
            <a:ext cx="7560840" cy="32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6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SD-2</a:t>
            </a:r>
            <a:r>
              <a:rPr lang="cs-CZ" dirty="false"/>
              <a:t> LIDSKÉ </a:t>
            </a:r>
            <a:r>
              <a:rPr lang="cs-CZ" dirty="false" smtClean="false"/>
              <a:t>ZDROJE 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352928" cy="477923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Na </a:t>
            </a:r>
            <a:r>
              <a:rPr lang="cs-CZ" sz="1800" dirty="false"/>
              <a:t>záložce SD-2 LIDSKÉ ZDROJE uvádí příjemce seznam výdajů nárokovaných v žádosti o platbu v rámci kapitoly rozpočtu OSOBNÍ NÁKLADY. </a:t>
            </a:r>
            <a:endParaRPr lang="cs-CZ" sz="1800" dirty="false" smtClean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 smtClean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 smtClean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Detailní návod včetně konkrétních příkladů uveden v příručce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62</a:t>
            </a:fld>
            <a:endParaRPr lang="cs-CZ" dirty="false"/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381170" cy="14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SD-2</a:t>
            </a:r>
            <a:r>
              <a:rPr lang="cs-CZ" dirty="false"/>
              <a:t> LIDSKÉ </a:t>
            </a:r>
            <a:r>
              <a:rPr lang="cs-CZ" dirty="false" smtClean="false"/>
              <a:t>ZDROJE II.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496944" cy="477923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Vyplňují </a:t>
            </a:r>
            <a:r>
              <a:rPr lang="cs-CZ" sz="1800" dirty="false"/>
              <a:t>se údaje, které se vztahují ke konkrétnímu pracovněprávnímu vztahu, na základě kterého je pracovník zapojen do projektu </a:t>
            </a:r>
            <a:endParaRPr lang="cs-CZ" sz="1800" dirty="false" smtClean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Osobní </a:t>
            </a:r>
            <a:r>
              <a:rPr lang="cs-CZ" sz="1800" dirty="false"/>
              <a:t>náklady – pracovní smlouvy (včetně OSVČ), DPP, DPČ </a:t>
            </a:r>
            <a:r>
              <a:rPr lang="cs-CZ" sz="1800" dirty="false" smtClean="false"/>
              <a:t>(+ odvody</a:t>
            </a:r>
            <a:r>
              <a:rPr lang="cs-CZ" sz="1800" dirty="false"/>
              <a:t>)</a:t>
            </a:r>
          </a:p>
          <a:p>
            <a:pPr marL="1160463" lvl="1" indent="-4460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kopie výpisu z </a:t>
            </a:r>
            <a:r>
              <a:rPr lang="cs-CZ" sz="1800" dirty="false" smtClean="false"/>
              <a:t>účtu, </a:t>
            </a:r>
            <a:r>
              <a:rPr lang="cs-CZ" sz="1800" dirty="false"/>
              <a:t>z něhož byly mzdy vyplaceny;</a:t>
            </a:r>
          </a:p>
          <a:p>
            <a:pPr marL="1160463" lvl="1" indent="-446088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 err="true"/>
              <a:t>skeny</a:t>
            </a:r>
            <a:r>
              <a:rPr lang="cs-CZ" sz="1800" dirty="false"/>
              <a:t> pracovních výkazů, jsou-li dle pravidel OPZ vyžadovány</a:t>
            </a:r>
            <a:r>
              <a:rPr lang="cs-CZ" sz="1800" dirty="false" smtClean="false"/>
              <a:t>.</a:t>
            </a: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Mzdový náklad za zaměstnance = hrubá mzda + odvody zaměstnavatele </a:t>
            </a:r>
            <a:endParaRPr lang="cs-CZ" sz="1800" dirty="false" smtClean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Max </a:t>
            </a:r>
            <a:r>
              <a:rPr lang="cs-CZ" sz="1800" dirty="false"/>
              <a:t>1,0 </a:t>
            </a:r>
            <a:r>
              <a:rPr lang="cs-CZ" sz="1800" dirty="false" smtClean="false"/>
              <a:t>úvazek </a:t>
            </a:r>
            <a:r>
              <a:rPr lang="cs-CZ" sz="1800" dirty="false"/>
              <a:t>dohromady u všech subjektů (příjemce a partneři</a:t>
            </a:r>
            <a:r>
              <a:rPr lang="cs-CZ" sz="1800" dirty="false" smtClean="false"/>
              <a:t>), </a:t>
            </a:r>
            <a:r>
              <a:rPr lang="cs-CZ" sz="1800" dirty="false"/>
              <a:t>pokud je osoba byť jen částečně hrazena z projektu.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Mzdy musí být v obvyklé výši v daném místě a čase (ISPV nebo esfcr.cz</a:t>
            </a:r>
            <a:r>
              <a:rPr lang="cs-CZ" sz="1800" dirty="false" smtClean="false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53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SD-2</a:t>
            </a:r>
            <a:r>
              <a:rPr lang="cs-CZ" dirty="false"/>
              <a:t> LIDSKÉ </a:t>
            </a:r>
            <a:r>
              <a:rPr lang="cs-CZ" dirty="false" smtClean="false"/>
              <a:t>ZDROJE III.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496944" cy="477923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Systém automaticky doplní pole „Hodinová mzda/plat“, „Mzdový/Platový výdaj“ a pole „Prokazované způsobilé osobní výdaje“.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K výdajům na soupisce SD-2 LIDSKÉ ZDROJE se přikládá jako příloha příslušný pracovní výkaz ve formě </a:t>
            </a:r>
            <a:r>
              <a:rPr lang="cs-CZ" sz="1800" dirty="false" err="true"/>
              <a:t>skenu</a:t>
            </a:r>
            <a:r>
              <a:rPr lang="cs-CZ" sz="1800" dirty="false"/>
              <a:t>. Povinně se přikládá pracovní výkaz u výdaje, pokud uplatňovaná část osobních nákladů v projektu převyšuje 10.000,- Kč.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Po vyplnění údajů na soupisce SD-2 LIDSKÉ ZDROJE je </a:t>
            </a:r>
            <a:r>
              <a:rPr lang="cs-CZ" sz="1800" dirty="false" smtClean="false"/>
              <a:t>vhodné </a:t>
            </a:r>
            <a:r>
              <a:rPr lang="cs-CZ" sz="1800" dirty="false"/>
              <a:t>soupisku vyexportovat ve formátu </a:t>
            </a:r>
            <a:r>
              <a:rPr lang="cs-CZ" sz="1800" dirty="false" smtClean="false"/>
              <a:t>*.</a:t>
            </a:r>
            <a:r>
              <a:rPr lang="cs-CZ" sz="1800" dirty="false" err="true" smtClean="false"/>
              <a:t>xlsx</a:t>
            </a:r>
            <a:r>
              <a:rPr lang="cs-CZ" sz="1800" dirty="false" smtClean="false"/>
              <a:t> </a:t>
            </a:r>
            <a:r>
              <a:rPr lang="cs-CZ" sz="1800" dirty="false"/>
              <a:t>a přiložit jako přílohu žádosti o platbu na záložce Dokumenty.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64</a:t>
            </a:fld>
            <a:endParaRPr lang="cs-CZ" dirty="false"/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43149"/>
            <a:ext cx="7992888" cy="251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0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SD-3 </a:t>
            </a:r>
            <a:r>
              <a:rPr lang="cs-CZ" dirty="false"/>
              <a:t>CESTOVNÍ </a:t>
            </a:r>
            <a:r>
              <a:rPr lang="cs-CZ" dirty="false" smtClean="false"/>
              <a:t>NÁHRADY 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2420888"/>
            <a:ext cx="8064000" cy="398714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 smtClean="false"/>
              <a:t>Na </a:t>
            </a:r>
            <a:r>
              <a:rPr lang="cs-CZ" sz="1900" dirty="false"/>
              <a:t>záložce SD-3 </a:t>
            </a:r>
            <a:r>
              <a:rPr lang="cs-CZ" sz="2000" dirty="false"/>
              <a:t>uvádí příjemce seznam výdajů nárokovaných </a:t>
            </a:r>
            <a:r>
              <a:rPr lang="cs-CZ" sz="2000" dirty="false" smtClean="false"/>
              <a:t/>
            </a:r>
            <a:br>
              <a:rPr lang="cs-CZ" sz="2000" dirty="false" smtClean="false"/>
            </a:br>
            <a:r>
              <a:rPr lang="cs-CZ" sz="2000" dirty="false" smtClean="false"/>
              <a:t>v </a:t>
            </a:r>
            <a:r>
              <a:rPr lang="cs-CZ" sz="2000" dirty="false"/>
              <a:t>žádosti o platbu v rámci kapitoly rozpočtu </a:t>
            </a:r>
            <a:r>
              <a:rPr lang="cs-CZ" sz="2000" dirty="false" smtClean="false"/>
              <a:t>Cestovné.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900" dirty="false"/>
          </a:p>
          <a:p>
            <a:r>
              <a:rPr lang="cs-CZ" sz="2000" b="true" dirty="false" smtClean="false"/>
              <a:t>Cestovní </a:t>
            </a:r>
            <a:r>
              <a:rPr lang="cs-CZ" sz="2000" b="true" dirty="false"/>
              <a:t>náhrady pro zaměstnance českých </a:t>
            </a:r>
            <a:r>
              <a:rPr lang="cs-CZ" sz="2000" b="true" dirty="false" smtClean="false"/>
              <a:t>subjektů</a:t>
            </a:r>
          </a:p>
          <a:p>
            <a:r>
              <a:rPr lang="cs-CZ" sz="2000" b="true" dirty="false" smtClean="false"/>
              <a:t>Ubytování</a:t>
            </a:r>
          </a:p>
          <a:p>
            <a:r>
              <a:rPr lang="cs-CZ" sz="2000" b="true" dirty="false" smtClean="false"/>
              <a:t>Stravné</a:t>
            </a:r>
          </a:p>
          <a:p>
            <a:r>
              <a:rPr lang="cs-CZ" sz="2000" b="true" dirty="false" smtClean="false"/>
              <a:t>Nutné vedlejší výdaje</a:t>
            </a:r>
          </a:p>
          <a:p>
            <a:r>
              <a:rPr lang="cs-CZ" sz="2000" b="true" dirty="false" smtClean="false"/>
              <a:t>Cestovní náhrady pro zahraniční partnery, experty</a:t>
            </a:r>
          </a:p>
          <a:p>
            <a:endParaRPr lang="cs-CZ" sz="2000" b="true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65</a:t>
            </a:fld>
            <a:endParaRPr lang="cs-CZ" dirty="false"/>
          </a:p>
        </p:txBody>
      </p:sp>
      <p:pic>
        <p:nvPicPr>
          <p:cNvPr id="717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95" y="1268760"/>
            <a:ext cx="929254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1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SD-3 </a:t>
            </a:r>
            <a:r>
              <a:rPr lang="cs-CZ" dirty="false"/>
              <a:t>CESTOVNÍ </a:t>
            </a:r>
            <a:r>
              <a:rPr lang="cs-CZ" dirty="false" smtClean="false"/>
              <a:t>NÁHRADY II.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900" dirty="false" smtClean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 smtClean="false"/>
              <a:t>K </a:t>
            </a:r>
            <a:r>
              <a:rPr lang="cs-CZ" sz="1900" dirty="false"/>
              <a:t>výdajům na záložce SD-3 CESTOVNÍ NÁHRADY se přikládá příslušný doklad ve formě </a:t>
            </a:r>
            <a:r>
              <a:rPr lang="cs-CZ" sz="1900" dirty="false" err="true"/>
              <a:t>skenu</a:t>
            </a:r>
            <a:r>
              <a:rPr lang="cs-CZ" sz="1900" dirty="false"/>
              <a:t> (doklady k vyúčtování zahraniční pracovní cesty zaměstnance příjemce </a:t>
            </a:r>
            <a:r>
              <a:rPr lang="cs-CZ" sz="1900" dirty="false" smtClean="false"/>
              <a:t>a </a:t>
            </a:r>
            <a:r>
              <a:rPr lang="cs-CZ" sz="1900" dirty="false"/>
              <a:t>pod.).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Po vyplnění údajů na soupisce SD-3 CESTOVNÍ NÁHRADY </a:t>
            </a:r>
            <a:r>
              <a:rPr lang="cs-CZ" sz="1900"/>
              <a:t>je </a:t>
            </a:r>
            <a:r>
              <a:rPr lang="cs-CZ" sz="1900" smtClean="false"/>
              <a:t>vhodné </a:t>
            </a:r>
            <a:r>
              <a:rPr lang="cs-CZ" sz="1900" dirty="false"/>
              <a:t>soupisku vyexportovat ve formátu </a:t>
            </a:r>
            <a:r>
              <a:rPr lang="cs-CZ" sz="1900" dirty="false" smtClean="false"/>
              <a:t>*.</a:t>
            </a:r>
            <a:r>
              <a:rPr lang="cs-CZ" sz="1900" dirty="false" err="true" smtClean="false"/>
              <a:t>xlsx</a:t>
            </a:r>
            <a:r>
              <a:rPr lang="cs-CZ" sz="1900" dirty="false" smtClean="false"/>
              <a:t> </a:t>
            </a:r>
            <a:r>
              <a:rPr lang="cs-CZ" sz="1900" dirty="false"/>
              <a:t>a přiložit jako přílohu žádosti o platbu na záložce Dokumenty.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66</a:t>
            </a:fld>
            <a:endParaRPr lang="cs-CZ" dirty="false"/>
          </a:p>
        </p:txBody>
      </p:sp>
      <p:pic>
        <p:nvPicPr>
          <p:cNvPr id="819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842284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7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 smtClean="false"/>
              <a:t>záložka </a:t>
            </a:r>
            <a:r>
              <a:rPr lang="cs-CZ" sz="2800" dirty="false"/>
              <a:t>SOUPISKA </a:t>
            </a:r>
            <a:r>
              <a:rPr lang="cs-CZ" sz="2800" dirty="false" smtClean="false"/>
              <a:t>PŘÍJMŮ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12776"/>
            <a:ext cx="8136456" cy="482453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false" smtClean="false"/>
              <a:t>Záložka </a:t>
            </a:r>
            <a:r>
              <a:rPr lang="cs-CZ" sz="2000" dirty="false"/>
              <a:t>SOUPISKA </a:t>
            </a:r>
            <a:r>
              <a:rPr lang="cs-CZ" sz="2000" dirty="false" smtClean="false"/>
              <a:t>PŘÍJMŮ se vyplňuje pouze v případě nahodilých příjmů (řešilo by se individuálně - projekty ve výzvě </a:t>
            </a:r>
            <a:br>
              <a:rPr lang="cs-CZ" sz="2000" dirty="false" smtClean="false"/>
            </a:br>
            <a:r>
              <a:rPr lang="cs-CZ" sz="2000" dirty="false" smtClean="false"/>
              <a:t>č. 71 nevytvářejí příjmy).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false" smtClean="false"/>
              <a:t>Příjmem projektu nejsou: např. úroky na bankovních účtech, platby, které příjemce obdrží ze smluvních pokut v důsledku porušení smlouvy…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 smtClean="false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false"/>
              <a:t>Vzhledem k tomu, že se hodnota čistého příjmu vykazuje jednou souhrnnou částkou, nepřikládají se žádné přílohy prokazující dílčí příjmy. Kontrola dokladů souvisejících s prokazovanými příjmy je součástí kontroly na místě. </a:t>
            </a:r>
            <a:endParaRPr lang="cs-CZ" sz="2000" dirty="false" smtClean="false"/>
          </a:p>
          <a:p>
            <a:pPr marL="0" indent="0">
              <a:buNone/>
            </a:pPr>
            <a:endParaRPr lang="cs-CZ" sz="4000" b="true" dirty="false"/>
          </a:p>
          <a:p>
            <a:pPr marL="0" indent="0">
              <a:buNone/>
            </a:pPr>
            <a:endParaRPr lang="cs-CZ" sz="32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67</a:t>
            </a:fld>
            <a:endParaRPr lang="cs-CZ" dirty="false"/>
          </a:p>
        </p:txBody>
      </p:sp>
      <p:pic>
        <p:nvPicPr>
          <p:cNvPr id="10242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57192"/>
            <a:ext cx="739411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3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 smtClean="false"/>
              <a:t>záložka nezpůsobilé výdaje 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628800"/>
            <a:ext cx="8136456" cy="4608512"/>
          </a:xfrm>
        </p:spPr>
        <p:txBody>
          <a:bodyPr/>
          <a:lstStyle/>
          <a:p>
            <a:pPr algn="just"/>
            <a:r>
              <a:rPr lang="cs-CZ" dirty="false" smtClean="false"/>
              <a:t>Záložku </a:t>
            </a:r>
            <a:r>
              <a:rPr lang="cs-CZ" dirty="false"/>
              <a:t>příjemce nevyplňuje</a:t>
            </a:r>
            <a:r>
              <a:rPr lang="cs-CZ" dirty="false" smtClean="false"/>
              <a:t>.</a:t>
            </a:r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/>
            <a:r>
              <a:rPr lang="cs-CZ" dirty="false" smtClean="false"/>
              <a:t>Doufáme, že záložka Nezpůsobilé výdaje zůstane </a:t>
            </a:r>
            <a:br>
              <a:rPr lang="cs-CZ" dirty="false" smtClean="false"/>
            </a:br>
            <a:r>
              <a:rPr lang="cs-CZ" dirty="false" smtClean="false"/>
              <a:t>u všech projektů nevyplněná </a:t>
            </a:r>
            <a:r>
              <a:rPr lang="cs-CZ" dirty="false" smtClean="false">
                <a:sym typeface="Wingdings" panose="05000000000000000000" pitchFamily="2" charset="2"/>
              </a:rPr>
              <a:t></a:t>
            </a:r>
            <a:endParaRPr lang="cs-CZ" dirty="false"/>
          </a:p>
          <a:p>
            <a:pPr marL="0" indent="0">
              <a:buNone/>
            </a:pPr>
            <a:endParaRPr lang="cs-CZ" sz="4000" b="true" dirty="false"/>
          </a:p>
          <a:p>
            <a:pPr marL="0" indent="0">
              <a:buNone/>
            </a:pPr>
            <a:endParaRPr lang="cs-CZ" sz="32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68</a:t>
            </a:fld>
            <a:endParaRPr lang="cs-CZ" dirty="false"/>
          </a:p>
        </p:txBody>
      </p:sp>
      <p:pic>
        <p:nvPicPr>
          <p:cNvPr id="4099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17" y="4005064"/>
            <a:ext cx="1943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8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záložka  Dokumenty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84784"/>
            <a:ext cx="8064000" cy="468004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200" dirty="false" smtClean="false"/>
              <a:t>Na záložce DOKUMENTY je </a:t>
            </a:r>
            <a:r>
              <a:rPr lang="cs-CZ" sz="2200" dirty="false"/>
              <a:t>možnost </a:t>
            </a:r>
            <a:endParaRPr lang="cs-CZ" sz="2200" dirty="false" smtClean="false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false" smtClean="false"/>
              <a:t>      vkládat přílohy </a:t>
            </a:r>
            <a:r>
              <a:rPr lang="cs-CZ" sz="2200" dirty="false"/>
              <a:t> </a:t>
            </a:r>
            <a:r>
              <a:rPr lang="cs-CZ" sz="2200" dirty="false" smtClean="false"/>
              <a:t>k </a:t>
            </a:r>
            <a:r>
              <a:rPr lang="cs-CZ" sz="2200" dirty="false"/>
              <a:t>žádosti o platbu. </a:t>
            </a:r>
            <a:endParaRPr lang="cs-CZ" sz="2200" dirty="false" smtClean="false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2200" dirty="false" smtClean="false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200" dirty="false" smtClean="false"/>
              <a:t>Jedná </a:t>
            </a:r>
            <a:r>
              <a:rPr lang="cs-CZ" sz="2200" dirty="false"/>
              <a:t>se o </a:t>
            </a:r>
            <a:r>
              <a:rPr lang="cs-CZ" sz="2200" dirty="false" smtClean="false"/>
              <a:t>přílohy</a:t>
            </a:r>
            <a:r>
              <a:rPr lang="cs-CZ" sz="2200" dirty="false"/>
              <a:t>, které nejsou zařazené jako přílohy </a:t>
            </a:r>
            <a:r>
              <a:rPr lang="cs-CZ" sz="2200" dirty="false" smtClean="false"/>
              <a:t/>
            </a:r>
            <a:br>
              <a:rPr lang="cs-CZ" sz="2200" dirty="false" smtClean="false"/>
            </a:br>
            <a:r>
              <a:rPr lang="cs-CZ" sz="2200" dirty="false" smtClean="false"/>
              <a:t>k </a:t>
            </a:r>
            <a:r>
              <a:rPr lang="cs-CZ" sz="2200" dirty="false"/>
              <a:t>výdajům v dílčích </a:t>
            </a:r>
            <a:r>
              <a:rPr lang="cs-CZ" sz="2200" dirty="false" smtClean="false"/>
              <a:t>soupiskách, např. bankovní </a:t>
            </a:r>
            <a:r>
              <a:rPr lang="cs-CZ" sz="2200" dirty="false"/>
              <a:t>výpisy, pokladní </a:t>
            </a:r>
            <a:r>
              <a:rPr lang="cs-CZ" sz="2200" dirty="false" smtClean="false"/>
              <a:t>doklady, </a:t>
            </a:r>
            <a:r>
              <a:rPr lang="cs-CZ" sz="2200" dirty="false"/>
              <a:t>prezenční </a:t>
            </a:r>
            <a:r>
              <a:rPr lang="cs-CZ" sz="2200" dirty="false" smtClean="false"/>
              <a:t>listiny apod.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2200" dirty="false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200" dirty="false" smtClean="false"/>
              <a:t>Do </a:t>
            </a:r>
            <a:r>
              <a:rPr lang="cs-CZ" sz="2200" dirty="false"/>
              <a:t>ISKP14+ lze vložit dokument o velikosti maximálně </a:t>
            </a:r>
            <a:r>
              <a:rPr lang="cs-CZ" sz="2200" dirty="false" smtClean="false"/>
              <a:t/>
            </a:r>
            <a:br>
              <a:rPr lang="cs-CZ" sz="2200" dirty="false" smtClean="false"/>
            </a:br>
            <a:r>
              <a:rPr lang="cs-CZ" sz="2200" dirty="false" smtClean="false"/>
              <a:t>100 MB</a:t>
            </a:r>
            <a:r>
              <a:rPr lang="cs-CZ" sz="2200" dirty="false"/>
              <a:t>.</a:t>
            </a:r>
          </a:p>
          <a:p>
            <a:pPr marL="0" indent="0" algn="just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69</a:t>
            </a:fld>
            <a:endParaRPr lang="cs-CZ" dirty="false"/>
          </a:p>
        </p:txBody>
      </p:sp>
      <p:pic>
        <p:nvPicPr>
          <p:cNvPr id="11267" name="Picture 3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" y="5013176"/>
            <a:ext cx="91757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g.pngget.com/clip1/xkexfmhoojt.pn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1939">
            <a:off x="6120679" y="1315419"/>
            <a:ext cx="2405165" cy="4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Zpráva o realizaci projektu – ZÁLOŽKY </a:t>
            </a:r>
            <a:r>
              <a:rPr lang="cs-CZ" sz="2800" dirty="false" smtClean="false"/>
              <a:t>I. </a:t>
            </a:r>
            <a:endParaRPr lang="cs-CZ" sz="2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7" y="1103635"/>
            <a:ext cx="837565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1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záložka </a:t>
            </a:r>
            <a:r>
              <a:rPr lang="cs-CZ" dirty="false"/>
              <a:t>souhrnná soupiska </a:t>
            </a:r>
            <a:r>
              <a:rPr lang="cs-CZ" dirty="false" smtClean="false"/>
              <a:t>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340768"/>
            <a:ext cx="8280472" cy="496855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 smtClean="false">
                <a:ea typeface="Arial"/>
                <a:cs typeface="Times New Roman"/>
              </a:rPr>
              <a:t>Po vyplnění dílčích soupisek (</a:t>
            </a:r>
            <a:r>
              <a:rPr lang="cs-CZ" sz="1900" dirty="false" smtClean="false"/>
              <a:t>SD-1, SD-2 a SD-3) </a:t>
            </a:r>
            <a:r>
              <a:rPr lang="cs-CZ" sz="1900" dirty="false" smtClean="false">
                <a:cs typeface="Times New Roman"/>
              </a:rPr>
              <a:t>se v záložce Souhrnná soupiska zvolí volba „</a:t>
            </a:r>
            <a:r>
              <a:rPr lang="cs-CZ" sz="1900" b="true" dirty="false" smtClean="false">
                <a:ea typeface="Arial"/>
                <a:cs typeface="Times New Roman"/>
              </a:rPr>
              <a:t>Naplnit data z dokladů soupisky“ </a:t>
            </a:r>
            <a:r>
              <a:rPr lang="cs-CZ" sz="1900" dirty="false" smtClean="false">
                <a:ea typeface="Arial"/>
                <a:cs typeface="Times New Roman"/>
              </a:rPr>
              <a:t>a systém automaticky doplní všechna pole v této záložce s výjimkou pole „Prokazované další výdaje stanovené sazbou či paušálem“.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 smtClean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 smtClean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 smtClean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2000" dirty="false" smtClean="false">
                <a:ea typeface="Arial"/>
                <a:cs typeface="Times New Roman"/>
              </a:rPr>
              <a:t>V poli „Prokazované </a:t>
            </a:r>
            <a:r>
              <a:rPr lang="cs-CZ" sz="2000" dirty="false">
                <a:ea typeface="Arial"/>
                <a:cs typeface="Times New Roman"/>
              </a:rPr>
              <a:t>další výdaje stanovené sazbou či </a:t>
            </a:r>
            <a:r>
              <a:rPr lang="cs-CZ" sz="2000" dirty="false" smtClean="false">
                <a:ea typeface="Arial"/>
                <a:cs typeface="Times New Roman"/>
              </a:rPr>
              <a:t>paušálem“ </a:t>
            </a:r>
            <a:r>
              <a:rPr lang="cs-CZ" sz="2000" dirty="false" smtClean="false">
                <a:ea typeface="Arial"/>
                <a:cs typeface="Times New Roman"/>
              </a:rPr>
              <a:t>vyplňuje částku </a:t>
            </a:r>
            <a:r>
              <a:rPr lang="cs-CZ" sz="2000" dirty="false" smtClean="false">
                <a:ea typeface="Arial"/>
                <a:cs typeface="Times New Roman"/>
              </a:rPr>
              <a:t>nepřímých </a:t>
            </a:r>
            <a:r>
              <a:rPr lang="cs-CZ" sz="2000" dirty="false" smtClean="false">
                <a:ea typeface="Arial"/>
                <a:cs typeface="Times New Roman"/>
              </a:rPr>
              <a:t>nákladů systém automaticky</a:t>
            </a:r>
            <a:r>
              <a:rPr lang="cs-CZ" dirty="false" smtClean="false">
                <a:ea typeface="Arial"/>
                <a:cs typeface="Times New Roman"/>
              </a:rPr>
              <a:t>. </a:t>
            </a:r>
          </a:p>
          <a:p>
            <a:pPr marL="1074738" lvl="1" indent="-398463">
              <a:lnSpc>
                <a:spcPct val="100000"/>
              </a:lnSpc>
              <a:spcBef>
                <a:spcPts val="0"/>
              </a:spcBef>
            </a:pPr>
            <a:r>
              <a:rPr lang="cs-CZ" sz="1600" dirty="false" smtClean="false">
                <a:ea typeface="Arial"/>
                <a:cs typeface="Times New Roman"/>
              </a:rPr>
              <a:t>Nepřímé náklady se vyčíslují na základě prokazovaných</a:t>
            </a:r>
            <a:br>
              <a:rPr lang="cs-CZ" sz="1600" dirty="false" smtClean="false">
                <a:ea typeface="Arial"/>
                <a:cs typeface="Times New Roman"/>
              </a:rPr>
            </a:br>
            <a:r>
              <a:rPr lang="cs-CZ" sz="1600" dirty="false" smtClean="false">
                <a:ea typeface="Arial"/>
                <a:cs typeface="Times New Roman"/>
              </a:rPr>
              <a:t>přímých nákladů, vypočtená  částka  nepřímých  nákladů  se </a:t>
            </a:r>
            <a:br>
              <a:rPr lang="cs-CZ" sz="1600" dirty="false" smtClean="false">
                <a:ea typeface="Arial"/>
                <a:cs typeface="Times New Roman"/>
              </a:rPr>
            </a:br>
            <a:r>
              <a:rPr lang="cs-CZ" sz="1600" dirty="false" smtClean="false">
                <a:ea typeface="Arial"/>
                <a:cs typeface="Times New Roman"/>
              </a:rPr>
              <a:t>zaokrouhluje </a:t>
            </a:r>
            <a:r>
              <a:rPr lang="cs-CZ" sz="1600" b="true" dirty="false" smtClean="false">
                <a:ea typeface="Arial"/>
                <a:cs typeface="Times New Roman"/>
              </a:rPr>
              <a:t>dolů na 2 desetinná místa</a:t>
            </a:r>
            <a:r>
              <a:rPr lang="cs-CZ" sz="1600" dirty="false" smtClean="false">
                <a:ea typeface="Arial"/>
                <a:cs typeface="Times New Roman"/>
              </a:rPr>
              <a:t>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false" smtClean="false">
              <a:ea typeface="Arial"/>
              <a:cs typeface="Times New Roman"/>
            </a:endParaRPr>
          </a:p>
          <a:p>
            <a:pPr marL="0" indent="0">
              <a:buNone/>
            </a:pPr>
            <a:r>
              <a:rPr lang="cs-CZ" sz="3200" b="true" dirty="false" smtClean="false"/>
              <a:t> </a:t>
            </a:r>
            <a:endParaRPr lang="cs-CZ" sz="32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70</a:t>
            </a:fld>
            <a:endParaRPr lang="cs-CZ" dirty="false"/>
          </a:p>
        </p:txBody>
      </p:sp>
      <p:pic>
        <p:nvPicPr>
          <p:cNvPr id="1229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1"/>
            <a:ext cx="6007761" cy="150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63641"/>
            <a:ext cx="1961454" cy="75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7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záložka souhrnná soupiska II.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71</a:t>
            </a:fld>
            <a:endParaRPr lang="cs-CZ" dirty="false"/>
          </a:p>
        </p:txBody>
      </p:sp>
      <p:sp>
        <p:nvSpPr>
          <p:cNvPr id="5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352928" cy="4779232"/>
          </a:xfrm>
        </p:spPr>
        <p:txBody>
          <a:bodyPr/>
          <a:lstStyle/>
          <a:p>
            <a:pPr algn="just"/>
            <a:r>
              <a:rPr lang="cs-CZ" sz="2000" dirty="false" smtClean="false"/>
              <a:t>Po vyplnění částky nepřímých nákladů v poli „Prokazované další výdaje stanovené sazbou či paušálem“ je nutné </a:t>
            </a:r>
            <a:r>
              <a:rPr lang="cs-CZ" sz="2000" b="true" dirty="false" smtClean="false"/>
              <a:t>znovu</a:t>
            </a:r>
            <a:r>
              <a:rPr lang="cs-CZ" sz="2000" dirty="false" smtClean="false"/>
              <a:t> zvolit volbu </a:t>
            </a:r>
            <a:r>
              <a:rPr lang="cs-CZ" sz="2000" b="true" dirty="false" smtClean="false"/>
              <a:t>„Naplnit data z dokladů soupisky“.</a:t>
            </a:r>
            <a:r>
              <a:rPr lang="cs-CZ" sz="2000" dirty="false" smtClean="false"/>
              <a:t> </a:t>
            </a:r>
          </a:p>
          <a:p>
            <a:pPr algn="just"/>
            <a:r>
              <a:rPr lang="cs-CZ" sz="2000" dirty="false" smtClean="false"/>
              <a:t>Systém přepočte hodnoty v souhrnné soupisce se zohledněním částky zadaných nepřímých nákladů.</a:t>
            </a:r>
          </a:p>
          <a:p>
            <a:pPr marL="0" indent="0">
              <a:buNone/>
            </a:pPr>
            <a:r>
              <a:rPr lang="cs-CZ" dirty="false" smtClean="false"/>
              <a:t> </a:t>
            </a:r>
            <a:endParaRPr lang="cs-CZ" dirty="false"/>
          </a:p>
        </p:txBody>
      </p:sp>
      <p:pic>
        <p:nvPicPr>
          <p:cNvPr id="1331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6995120" cy="306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2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Žádost o platbu 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23950" y="1552941"/>
            <a:ext cx="8064448" cy="101581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true" dirty="false" smtClean="false"/>
              <a:t>Část </a:t>
            </a:r>
            <a:r>
              <a:rPr lang="cs-CZ" sz="2000" b="true" cap="all" dirty="false" smtClean="false"/>
              <a:t>Způsobilé výdaje – Požadováno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 smtClean="false"/>
              <a:t>Po naplnění souhrnné soupisky systém automaticky naplní pole v části </a:t>
            </a:r>
            <a:r>
              <a:rPr lang="cs-CZ" sz="1800" cap="all" dirty="false" smtClean="false"/>
              <a:t>Způsobilé </a:t>
            </a:r>
            <a:r>
              <a:rPr lang="cs-CZ" sz="1800" cap="all" dirty="false"/>
              <a:t>výdaje – </a:t>
            </a:r>
            <a:r>
              <a:rPr lang="cs-CZ" sz="1800" cap="all" dirty="false" smtClean="false"/>
              <a:t>Požadováno.</a:t>
            </a:r>
            <a:endParaRPr lang="cs-CZ" sz="1800" cap="all" dirty="false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72</a:t>
            </a:fld>
            <a:endParaRPr lang="cs-CZ" dirty="false"/>
          </a:p>
        </p:txBody>
      </p:sp>
      <p:pic>
        <p:nvPicPr>
          <p:cNvPr id="1433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805" y="2420888"/>
            <a:ext cx="2921187" cy="308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539552" y="3284984"/>
            <a:ext cx="5544616" cy="3402483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 smtClean="false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cs-CZ" sz="2000" b="true" dirty="false" smtClean="false"/>
              <a:t>Část ČÁSTKA NA KRYTÍ VÝDAJŮ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 smtClean="false"/>
              <a:t>V části ČÁSTKA NA KRYTÍ VÝDAJŮ je nutné vyplnit pole „Částka na krytí výdajů investiční“ </a:t>
            </a:r>
            <a:br>
              <a:rPr lang="cs-CZ" sz="1800" dirty="false" smtClean="false"/>
            </a:br>
            <a:r>
              <a:rPr lang="cs-CZ" sz="1800" dirty="false" smtClean="false"/>
              <a:t>a pole „Částka na krytí výdajů neinvestiční“.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/>
              <a:t>Další pole v části ČÁSTKA NA KRYTÍ VÝDAJŮ dopočítá systém.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1800" dirty="false" smtClean="false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1800" dirty="false" smtClean="false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2000" dirty="false"/>
          </a:p>
        </p:txBody>
      </p:sp>
    </p:spTree>
    <p:extLst>
      <p:ext uri="{BB962C8B-B14F-4D97-AF65-F5344CB8AC3E}">
        <p14:creationId xmlns:p14="http://schemas.microsoft.com/office/powerpoint/2010/main" val="13141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/>
            </a:r>
            <a:br>
              <a:rPr lang="cs-CZ" dirty="false" smtClean="false"/>
            </a:br>
            <a:r>
              <a:rPr lang="cs-CZ" dirty="false" smtClean="false"/>
              <a:t>Čestná prohlášení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280920" cy="477923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 smtClean="false"/>
              <a:t>Na záložce Čestná prohlášení je nutno vybrat jedno ze dvou předdefinovaných čestných prohlášení.</a:t>
            </a:r>
            <a:r>
              <a:rPr lang="cs-CZ" i="true" dirty="false"/>
              <a:t>	</a:t>
            </a:r>
            <a:endParaRPr lang="cs-CZ" i="true" dirty="false" smtClean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 smtClean="false"/>
              <a:t>Nabídka </a:t>
            </a:r>
            <a:r>
              <a:rPr lang="cs-CZ" sz="2000" dirty="false"/>
              <a:t>čestných prohlášení se zobrazí po stisku ikony </a:t>
            </a:r>
            <a:r>
              <a:rPr lang="cs-CZ" sz="2000" dirty="false" smtClean="false"/>
              <a:t>SEZNAMU.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 smtClean="false"/>
              <a:t>Příjemce </a:t>
            </a:r>
            <a:r>
              <a:rPr lang="cs-CZ" sz="2000" dirty="false"/>
              <a:t>stiskne řádek s relevantním čestným prohlášením</a:t>
            </a:r>
            <a:r>
              <a:rPr lang="cs-CZ" sz="2000" dirty="false" smtClean="false"/>
              <a:t>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2000" dirty="false"/>
          </a:p>
          <a:p>
            <a:pPr algn="just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</a:pPr>
            <a:r>
              <a:rPr lang="cs-CZ" sz="2000" dirty="false" smtClean="false"/>
              <a:t>Systém </a:t>
            </a:r>
            <a:r>
              <a:rPr lang="cs-CZ" sz="2000" dirty="false"/>
              <a:t>zobrazí text čestného prohlášení. Po přečtení čestného prohlášení potvrdí příjemce pravdivost zatržením fajfky v poli SOUHLASÍM S ČESTNÝM PROHLÁŠENÍM a stiskne tlačítko </a:t>
            </a:r>
            <a:r>
              <a:rPr lang="cs-CZ" sz="2000" dirty="false" smtClean="false"/>
              <a:t>ULOŽIT. </a:t>
            </a:r>
            <a:endParaRPr lang="cs-CZ" sz="20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73</a:t>
            </a:fld>
            <a:endParaRPr lang="cs-CZ" dirty="false"/>
          </a:p>
        </p:txBody>
      </p:sp>
      <p:pic>
        <p:nvPicPr>
          <p:cNvPr id="1536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961558" cy="105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38" y="5301208"/>
            <a:ext cx="656546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0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-19319"/>
            <a:ext cx="8424000" cy="1080000"/>
          </a:xfrm>
        </p:spPr>
        <p:txBody>
          <a:bodyPr/>
          <a:lstStyle/>
          <a:p>
            <a:pPr algn="ctr"/>
            <a:r>
              <a:rPr lang="cs-CZ" dirty="false" smtClean="false"/>
              <a:t>Finalizace žádosti o platbu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556792"/>
            <a:ext cx="5688632" cy="235361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 smtClean="false"/>
              <a:t>Před finalizací žádosti o platbu - nutno zvolit volbu „Kontrola“ a v případě zobrazení chybového hlášení provést odstranění chyb.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 smtClean="false"/>
              <a:t>Pokud kontrola proběhne v pořádku, je možné žádost o platbu finalizovat a podepsat.</a:t>
            </a:r>
          </a:p>
          <a:p>
            <a:pPr marL="0" indent="0">
              <a:buNone/>
            </a:pPr>
            <a:endParaRPr lang="cs-CZ" sz="3200" b="true" dirty="false" smtClean="false"/>
          </a:p>
          <a:p>
            <a:pPr marL="0" indent="0">
              <a:buNone/>
            </a:pPr>
            <a:endParaRPr lang="cs-CZ" sz="3200" b="true" dirty="false" smtClean="false"/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74</a:t>
            </a:fld>
            <a:endParaRPr lang="cs-CZ" dirty="false"/>
          </a:p>
        </p:txBody>
      </p:sp>
      <p:pic>
        <p:nvPicPr>
          <p:cNvPr id="1638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3747691" cy="14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251520" y="3501008"/>
            <a:ext cx="5760640" cy="250236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900" dirty="false" smtClean="false"/>
              <a:t>Žádost o platbu musí být </a:t>
            </a:r>
            <a:r>
              <a:rPr lang="cs-CZ" sz="1900" dirty="false" err="true" smtClean="false"/>
              <a:t>finalizovaná</a:t>
            </a:r>
            <a:r>
              <a:rPr lang="cs-CZ" sz="1900" dirty="false" smtClean="false"/>
              <a:t> </a:t>
            </a:r>
            <a:br>
              <a:rPr lang="cs-CZ" sz="1900" dirty="false" smtClean="false"/>
            </a:br>
            <a:r>
              <a:rPr lang="cs-CZ" sz="1900" dirty="false" smtClean="false"/>
              <a:t>a podepsaná před finalizací Zprávy o realizaci (</a:t>
            </a:r>
            <a:r>
              <a:rPr lang="cs-CZ" sz="1900" dirty="false" err="true" smtClean="false"/>
              <a:t>ZoR</a:t>
            </a:r>
            <a:r>
              <a:rPr lang="cs-CZ" sz="1900" dirty="false" smtClean="false"/>
              <a:t>).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900" dirty="false" smtClean="false"/>
              <a:t>Poté, co je Zpráva o realizaci (</a:t>
            </a:r>
            <a:r>
              <a:rPr lang="cs-CZ" sz="1900" dirty="false" err="true" smtClean="false"/>
              <a:t>ZoR</a:t>
            </a:r>
            <a:r>
              <a:rPr lang="cs-CZ" sz="1900" dirty="false" smtClean="false"/>
              <a:t>) podepsaná, žádost o platbu se automaticky přepne do stavu „Podaná na ŘO/ZS“.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dirty="false" smtClean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b="true" dirty="false" smtClean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b="true" dirty="false" smtClean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dirty="false"/>
          </a:p>
        </p:txBody>
      </p:sp>
      <p:pic>
        <p:nvPicPr>
          <p:cNvPr id="16387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11525"/>
            <a:ext cx="29527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53" y="5173639"/>
            <a:ext cx="3676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true" noChangeArrowheads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62650"/>
            <a:ext cx="2257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8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vrácení </a:t>
            </a:r>
            <a:r>
              <a:rPr lang="cs-CZ" dirty="false"/>
              <a:t>k přepracování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700808"/>
            <a:ext cx="8064000" cy="432000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cs-CZ" sz="2000" dirty="false"/>
              <a:t>Pokud </a:t>
            </a:r>
            <a:r>
              <a:rPr lang="cs-CZ" sz="2000" dirty="false" smtClean="false"/>
              <a:t>ŘO zjistí </a:t>
            </a:r>
            <a:r>
              <a:rPr lang="cs-CZ" sz="2000" dirty="false"/>
              <a:t>při kontrole žádosti o platbu nedostatky, které lze </a:t>
            </a:r>
            <a:r>
              <a:rPr lang="cs-CZ" sz="2000" dirty="false" smtClean="false"/>
              <a:t/>
            </a:r>
            <a:br>
              <a:rPr lang="cs-CZ" sz="2000" dirty="false" smtClean="false"/>
            </a:br>
            <a:r>
              <a:rPr lang="cs-CZ" sz="2000" dirty="false" smtClean="false"/>
              <a:t>v </a:t>
            </a:r>
            <a:r>
              <a:rPr lang="cs-CZ" sz="2000" dirty="false"/>
              <a:t>rámci administrace </a:t>
            </a:r>
            <a:r>
              <a:rPr lang="cs-CZ" sz="2000" dirty="false" smtClean="false"/>
              <a:t>žádosti </a:t>
            </a:r>
            <a:r>
              <a:rPr lang="cs-CZ" sz="2000" dirty="false"/>
              <a:t>o platbu odstranit, provede vrácení žádosti o platbu </a:t>
            </a:r>
            <a:r>
              <a:rPr lang="cs-CZ" sz="2000" dirty="false" smtClean="false"/>
              <a:t>příjemci k </a:t>
            </a:r>
            <a:r>
              <a:rPr lang="cs-CZ" sz="2000" dirty="false"/>
              <a:t>dopracování. </a:t>
            </a:r>
            <a:endParaRPr lang="cs-CZ" sz="2000" dirty="false" smtClean="false"/>
          </a:p>
          <a:p>
            <a:pPr algn="just">
              <a:spcAft>
                <a:spcPts val="1200"/>
              </a:spcAft>
            </a:pPr>
            <a:r>
              <a:rPr lang="cs-CZ" sz="2000" dirty="false" smtClean="false"/>
              <a:t>Výzvu k </a:t>
            </a:r>
            <a:r>
              <a:rPr lang="cs-CZ" sz="2000" dirty="false"/>
              <a:t>nápravě identifikovaných </a:t>
            </a:r>
            <a:r>
              <a:rPr lang="cs-CZ" sz="2000" dirty="false" smtClean="false"/>
              <a:t>nedostatků zasílá ŘO depeší.</a:t>
            </a:r>
          </a:p>
          <a:p>
            <a:pPr algn="just">
              <a:spcAft>
                <a:spcPts val="1200"/>
              </a:spcAft>
            </a:pPr>
            <a:r>
              <a:rPr lang="cs-CZ" sz="2000" dirty="false" smtClean="false"/>
              <a:t>Zpřístupnění </a:t>
            </a:r>
            <a:r>
              <a:rPr lang="cs-CZ" sz="2000" dirty="false"/>
              <a:t>žádosti o platbu k editaci </a:t>
            </a:r>
            <a:r>
              <a:rPr lang="cs-CZ" sz="2000" dirty="false" smtClean="false"/>
              <a:t>v ISKP14+ je pomocí funkce „Zpřístupnit k editaci“.   </a:t>
            </a:r>
          </a:p>
          <a:p>
            <a:pPr algn="just">
              <a:spcAft>
                <a:spcPts val="1200"/>
              </a:spcAft>
            </a:pPr>
            <a:r>
              <a:rPr lang="cs-CZ" sz="2000" dirty="false" smtClean="false"/>
              <a:t>Při editaci vrácené žádosti o platbu se postupuje obdobně, jako při prvním zadání žádosti o platbu do ISKP14+.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777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děkujeme za pozornost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700808"/>
            <a:ext cx="4608064" cy="2061048"/>
          </a:xfrm>
        </p:spPr>
        <p:txBody>
          <a:bodyPr/>
          <a:lstStyle/>
          <a:p>
            <a:pPr marL="0" indent="0" algn="ctr">
              <a:buNone/>
            </a:pPr>
            <a:endParaRPr lang="cs-CZ" dirty="false" smtClean="false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 smtClean="false"/>
              <a:t>Přejeme úspěšnou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 smtClean="false"/>
              <a:t> realizaci Vašich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 smtClean="false"/>
              <a:t>projektů</a:t>
            </a:r>
          </a:p>
          <a:p>
            <a:pPr marL="0" indent="0">
              <a:buNone/>
            </a:pPr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76</a:t>
            </a:fld>
            <a:endParaRPr lang="cs-CZ" dirty="false"/>
          </a:p>
        </p:txBody>
      </p:sp>
      <p:pic>
        <p:nvPicPr>
          <p:cNvPr id="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36004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 txBox="true">
            <a:spLocks/>
          </p:cNvSpPr>
          <p:nvPr/>
        </p:nvSpPr>
        <p:spPr>
          <a:xfrm>
            <a:off x="700300" y="4981289"/>
            <a:ext cx="4608064" cy="206104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>
              <a:spcBef>
                <a:spcPts val="1800"/>
              </a:spcBef>
              <a:spcAft>
                <a:spcPts val="3000"/>
              </a:spcAft>
              <a:buNone/>
            </a:pPr>
            <a:r>
              <a:rPr lang="cs-CZ" sz="1800" b="true" dirty="false" smtClean="false"/>
              <a:t>Tým projektových manažerů výzvy č. 71</a:t>
            </a:r>
            <a:endParaRPr lang="cs-CZ" sz="1800" dirty="false"/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1800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dirty="false" smtClean="false"/>
          </a:p>
        </p:txBody>
      </p:sp>
    </p:spTree>
    <p:extLst>
      <p:ext uri="{BB962C8B-B14F-4D97-AF65-F5344CB8AC3E}">
        <p14:creationId xmlns:p14="http://schemas.microsoft.com/office/powerpoint/2010/main" val="6555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Zpráva o realizaci projektu – ZÁLOŽKY </a:t>
            </a:r>
            <a:r>
              <a:rPr lang="cs-CZ" sz="2800" dirty="false" smtClean="false"/>
              <a:t>I</a:t>
            </a:r>
            <a:r>
              <a:rPr lang="cs-CZ" sz="2800" i="true" dirty="false"/>
              <a:t>I</a:t>
            </a:r>
            <a:r>
              <a:rPr lang="cs-CZ" sz="2800" dirty="false" smtClean="false"/>
              <a:t>. 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051720" y="1268760"/>
            <a:ext cx="6912768" cy="5472608"/>
          </a:xfrm>
        </p:spPr>
        <p:txBody>
          <a:bodyPr/>
          <a:lstStyle/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 smtClean="false"/>
              <a:t>Informace </a:t>
            </a:r>
            <a:r>
              <a:rPr lang="cs-CZ" sz="1700" b="true" dirty="false"/>
              <a:t>o zprávě</a:t>
            </a:r>
            <a:r>
              <a:rPr lang="cs-CZ" sz="1700" dirty="false"/>
              <a:t>: 1. </a:t>
            </a:r>
            <a:r>
              <a:rPr lang="cs-CZ" sz="1700" dirty="false" err="true"/>
              <a:t>ZoR</a:t>
            </a:r>
            <a:r>
              <a:rPr lang="cs-CZ" sz="1700" dirty="false"/>
              <a:t> – „Sledované </a:t>
            </a:r>
            <a:r>
              <a:rPr lang="cs-CZ" sz="1700" dirty="false" smtClean="false"/>
              <a:t>období od</a:t>
            </a:r>
            <a:r>
              <a:rPr lang="cs-CZ" sz="1700" dirty="false"/>
              <a:t>“: pole je automaticky plněno datem vydání právního </a:t>
            </a:r>
            <a:r>
              <a:rPr lang="cs-CZ" sz="1700" dirty="false" smtClean="false"/>
              <a:t>aktu</a:t>
            </a:r>
            <a:r>
              <a:rPr lang="cs-CZ" sz="1700" dirty="false"/>
              <a:t>. </a:t>
            </a:r>
            <a:r>
              <a:rPr lang="cs-CZ" sz="1700" dirty="false" smtClean="false"/>
              <a:t/>
            </a:r>
            <a:br>
              <a:rPr lang="cs-CZ" sz="1700" dirty="false" smtClean="false"/>
            </a:br>
            <a:r>
              <a:rPr lang="cs-CZ" sz="1700" dirty="false" smtClean="false">
                <a:solidFill>
                  <a:srgbClr val="FF0000"/>
                </a:solidFill>
              </a:rPr>
              <a:t>Příjemce </a:t>
            </a:r>
            <a:r>
              <a:rPr lang="cs-CZ" sz="1700" dirty="false">
                <a:solidFill>
                  <a:srgbClr val="FF0000"/>
                </a:solidFill>
              </a:rPr>
              <a:t>datum upraví na datum zahájení realizace. 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/>
              <a:t>Realizace, provoz/údržba výstupu </a:t>
            </a:r>
            <a:r>
              <a:rPr lang="cs-CZ" sz="1700" dirty="false"/>
              <a:t>– nevyplňuje se. </a:t>
            </a:r>
            <a:endParaRPr lang="cs-CZ" sz="1700" dirty="false" smtClean="false"/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 smtClean="false"/>
              <a:t>Příjmy</a:t>
            </a:r>
            <a:r>
              <a:rPr lang="cs-CZ" sz="1700" dirty="false" smtClean="false"/>
              <a:t> – </a:t>
            </a:r>
            <a:r>
              <a:rPr lang="cs-CZ" sz="1700" dirty="false" smtClean="false"/>
              <a:t>vyplní se 0,00 (projekt negeneruje příjmy)</a:t>
            </a:r>
            <a:endParaRPr lang="cs-CZ" sz="1700" dirty="false"/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/>
              <a:t>Klíčové aktivity </a:t>
            </a:r>
            <a:r>
              <a:rPr lang="cs-CZ" sz="1700" dirty="false"/>
              <a:t>- </a:t>
            </a:r>
            <a:r>
              <a:rPr lang="pl-PL" sz="1700" dirty="false"/>
              <a:t>popis pokroku v realizaci klíčové aktivity za sledované období – popsat (max 2000 znaků) + možnost přílohy. 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/>
              <a:t>Horizontální principy </a:t>
            </a:r>
            <a:r>
              <a:rPr lang="cs-CZ" sz="1700" dirty="false"/>
              <a:t>- pouze „Cílené zaměření“ a „Pozitivní vlivy“ (neutrální vliv není potřebné vyplňovat) - v rámci </a:t>
            </a:r>
            <a:r>
              <a:rPr lang="cs-CZ" sz="1700" dirty="false" err="true"/>
              <a:t>ZoR</a:t>
            </a:r>
            <a:r>
              <a:rPr lang="cs-CZ" sz="1700" dirty="false"/>
              <a:t>, ve které HP byly naplňovány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/>
              <a:t>Identifikace problému </a:t>
            </a:r>
            <a:r>
              <a:rPr lang="cs-CZ" sz="1700" dirty="false"/>
              <a:t>– vyplnit případné problémy: </a:t>
            </a:r>
            <a:r>
              <a:rPr lang="cs-CZ" sz="1700" dirty="false" smtClean="false"/>
              <a:t>identifikace, </a:t>
            </a:r>
            <a:r>
              <a:rPr lang="cs-CZ" sz="1700" dirty="false"/>
              <a:t>popis </a:t>
            </a:r>
            <a:r>
              <a:rPr lang="cs-CZ" sz="1700" dirty="false" smtClean="false"/>
              <a:t>a </a:t>
            </a:r>
            <a:r>
              <a:rPr lang="cs-CZ" sz="1700" dirty="false"/>
              <a:t>řešení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/>
              <a:t>Čestná prohlášení </a:t>
            </a:r>
            <a:r>
              <a:rPr lang="cs-CZ" sz="1700" dirty="false"/>
              <a:t>– zatrhnout </a:t>
            </a:r>
            <a:r>
              <a:rPr lang="cs-CZ" sz="1700" dirty="false" smtClean="false"/>
              <a:t>souhlas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endParaRPr lang="cs-CZ" sz="17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  <p:pic>
        <p:nvPicPr>
          <p:cNvPr id="2052" name="Picture 4"/>
          <p:cNvPicPr>
            <a:picLocks noChangeAspect="true" noChangeArrowheads="true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1" y="3116897"/>
            <a:ext cx="23526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107504" y="1412776"/>
            <a:ext cx="8640064" cy="151216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cs-CZ" sz="1800" b="true" dirty="false" smtClean="false"/>
              <a:t>Záložky:</a:t>
            </a:r>
            <a:endParaRPr lang="cs-CZ" sz="1800" dirty="false" smtClean="false"/>
          </a:p>
          <a:p>
            <a:pPr marL="0" indent="0">
              <a:buNone/>
            </a:pPr>
            <a:endParaRPr lang="cs-CZ" dirty="false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843384" y="1700808"/>
            <a:ext cx="0" cy="12241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07504" y="6165304"/>
            <a:ext cx="8640064" cy="12241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cs-CZ" sz="1800" b="true" dirty="false" smtClean="false"/>
              <a:t>Po vypracování následuje </a:t>
            </a:r>
            <a:r>
              <a:rPr lang="cs-CZ" sz="1800" b="true" dirty="false" smtClean="false">
                <a:solidFill>
                  <a:srgbClr val="FF0000"/>
                </a:solidFill>
              </a:rPr>
              <a:t>Kontrola =&gt; Finalizace =&gt; Podpis </a:t>
            </a:r>
          </a:p>
          <a:p>
            <a:pPr algn="just">
              <a:lnSpc>
                <a:spcPct val="100000"/>
              </a:lnSpc>
            </a:pPr>
            <a:r>
              <a:rPr lang="cs-CZ" sz="1800" b="true" dirty="false" smtClean="false"/>
              <a:t>Po </a:t>
            </a:r>
            <a:r>
              <a:rPr lang="cs-CZ" sz="1800" b="true" dirty="false" err="true" smtClean="false"/>
              <a:t>finalizování</a:t>
            </a:r>
            <a:r>
              <a:rPr lang="cs-CZ" sz="1800" b="true" dirty="false" smtClean="false"/>
              <a:t> zprávy již není možné dělat žádné změny</a:t>
            </a:r>
            <a:endParaRPr lang="cs-CZ" sz="1800" dirty="false" smtClean="false"/>
          </a:p>
          <a:p>
            <a:pPr marL="0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996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604488" cy="1080000"/>
          </a:xfrm>
        </p:spPr>
        <p:txBody>
          <a:bodyPr/>
          <a:lstStyle/>
          <a:p>
            <a:pPr algn="ctr"/>
            <a:r>
              <a:rPr lang="cs-CZ" sz="2800" dirty="false"/>
              <a:t>Zpráva o realizaci projektu </a:t>
            </a:r>
            <a:r>
              <a:rPr lang="cs-CZ" sz="2800" dirty="false" smtClean="false"/>
              <a:t>– ZÁLOŽKY III.  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267744" y="1412776"/>
            <a:ext cx="6335808" cy="50405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false"/>
              <a:t>Základní informace o projektu a předkládané </a:t>
            </a:r>
            <a:r>
              <a:rPr lang="cs-CZ" sz="1800" dirty="false" err="true"/>
              <a:t>ZoR</a:t>
            </a:r>
            <a:endParaRPr lang="cs-CZ" sz="1800" dirty="false"/>
          </a:p>
          <a:p>
            <a:pPr>
              <a:lnSpc>
                <a:spcPct val="100000"/>
              </a:lnSpc>
            </a:pPr>
            <a:r>
              <a:rPr lang="cs-CZ" sz="1800" dirty="false"/>
              <a:t>Kontaktní údaje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Pokrok v realizaci KA</a:t>
            </a:r>
          </a:p>
          <a:p>
            <a:pPr>
              <a:lnSpc>
                <a:spcPct val="100000"/>
              </a:lnSpc>
            </a:pPr>
            <a:r>
              <a:rPr lang="cs-CZ" sz="1800" dirty="false" smtClean="false"/>
              <a:t>Indikátory  		</a:t>
            </a:r>
            <a:r>
              <a:rPr lang="cs-CZ" sz="1600" i="true" dirty="false" smtClean="false"/>
              <a:t>(viz dále v prezentaci)</a:t>
            </a:r>
            <a:endParaRPr lang="cs-CZ" sz="1600" i="true" dirty="false"/>
          </a:p>
          <a:p>
            <a:pPr>
              <a:lnSpc>
                <a:spcPct val="100000"/>
              </a:lnSpc>
            </a:pPr>
            <a:r>
              <a:rPr lang="cs-CZ" sz="1800" dirty="false"/>
              <a:t>Horizontální principy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Příjmy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Veřejné </a:t>
            </a:r>
            <a:r>
              <a:rPr lang="cs-CZ" sz="1800" dirty="false" smtClean="false"/>
              <a:t>zakázky	</a:t>
            </a:r>
            <a:r>
              <a:rPr lang="cs-CZ" sz="1600" i="true" dirty="false" smtClean="false"/>
              <a:t>(</a:t>
            </a:r>
            <a:r>
              <a:rPr lang="cs-CZ" sz="1600" i="true" dirty="false"/>
              <a:t>viz dále v prezentaci</a:t>
            </a:r>
            <a:r>
              <a:rPr lang="cs-CZ" sz="1600" i="true" dirty="false" smtClean="false"/>
              <a:t>)</a:t>
            </a:r>
          </a:p>
          <a:p>
            <a:pPr>
              <a:lnSpc>
                <a:spcPct val="100000"/>
              </a:lnSpc>
            </a:pPr>
            <a:r>
              <a:rPr lang="cs-CZ" sz="1800" dirty="false" smtClean="false"/>
              <a:t>Veřejná podpora 	</a:t>
            </a:r>
            <a:r>
              <a:rPr lang="cs-CZ" sz="1600" i="true" dirty="false" smtClean="false"/>
              <a:t>(viz </a:t>
            </a:r>
            <a:r>
              <a:rPr lang="cs-CZ" sz="1600" i="true" dirty="false"/>
              <a:t>dále v prezentaci)</a:t>
            </a:r>
          </a:p>
          <a:p>
            <a:pPr>
              <a:lnSpc>
                <a:spcPct val="100000"/>
              </a:lnSpc>
            </a:pPr>
            <a:r>
              <a:rPr lang="cs-CZ" sz="1800" dirty="false" smtClean="false"/>
              <a:t>Kontroly </a:t>
            </a:r>
            <a:r>
              <a:rPr lang="cs-CZ" sz="1800" dirty="false"/>
              <a:t>(mimo kontrol z úrovně poskytovatele podpory)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Povinná </a:t>
            </a:r>
            <a:r>
              <a:rPr lang="cs-CZ" sz="1800" dirty="false" smtClean="false"/>
              <a:t>publicita 	</a:t>
            </a:r>
            <a:r>
              <a:rPr lang="cs-CZ" sz="1600" i="true" dirty="false" smtClean="false"/>
              <a:t>(</a:t>
            </a:r>
            <a:r>
              <a:rPr lang="cs-CZ" sz="1600" i="true" dirty="false"/>
              <a:t>viz dále v prezentaci)</a:t>
            </a:r>
          </a:p>
          <a:p>
            <a:pPr>
              <a:lnSpc>
                <a:spcPct val="100000"/>
              </a:lnSpc>
            </a:pPr>
            <a:r>
              <a:rPr lang="cs-CZ" sz="1800" dirty="false" smtClean="false"/>
              <a:t>Problémy </a:t>
            </a:r>
            <a:r>
              <a:rPr lang="cs-CZ" sz="1800" dirty="false"/>
              <a:t>v realizaci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Čestná prohlášení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Přílohy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7"/>
          <a:stretch/>
        </p:blipFill>
        <p:spPr bwMode="auto">
          <a:xfrm>
            <a:off x="336947" y="1052736"/>
            <a:ext cx="190087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7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1" ma:versionID="90d0f886a6a62db89f06e3f9c0f44a4f">
  <xsd:schema xmlns:xsd="http://www.w3.org/2001/XMLSchema" xmlns:ns2="dfed548f-0517-4d39-90e3-3947398480c0" xmlns:p="http://schemas.microsoft.com/office/2006/metadata/properties" xmlns:xs="http://www.w3.org/2001/XMLSchema" ma:fieldsID="f5200e09a0b80cc5f374a0f883a2b740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W:\INTERNÍ\ODD_874\SC 2.2.1\výzva_NNO střešní -03_15_041\08_Semináře\3. Seminář pro příjemce\2. ZoR a ŽoP_výzva č. 41.pptx</AC_OriginalFileName>
  </documentManagement>
</p:properties>
</file>

<file path=customXml/itemProps1.xml><?xml version="1.0" encoding="utf-8"?>
<ds:datastoreItem xmlns:ds="http://schemas.openxmlformats.org/officeDocument/2006/customXml" ds:itemID="{0FADE00B-4DC6-4708-9B1D-0951356524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5654AD-82DE-4D39-8719-B1E7BC3527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86902F-4D3D-4B3F-B562-17AF3676417E}">
  <ds:schemaRefs>
    <ds:schemaRef ds:uri="http://schemas.openxmlformats.org/package/2006/metadata/core-properties"/>
    <ds:schemaRef ds:uri="dfed548f-0517-4d39-90e3-3947398480c0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4152</properties:Words>
  <properties:PresentationFormat>Předvádění na obrazovce (4:3)</properties:PresentationFormat>
  <properties:Paragraphs>689</properties:Paragraphs>
  <properties:Slides>76</properties:Slides>
  <properties:Notes>30</properties:Notes>
  <properties:TotalTime>16161</properties:TotalTime>
  <properties:HiddenSlides>0</properties:HiddenSlides>
  <properties:MMClips>0</properties:MMClips>
  <properties:ScaleCrop>false</properties:ScaleCrop>
  <properties:HeadingPairs>
    <vt:vector baseType="variant" size="4">
      <vt:variant>
        <vt:lpstr>Motiv</vt:lpstr>
      </vt:variant>
      <vt:variant>
        <vt:i4>1</vt:i4>
      </vt:variant>
      <vt:variant>
        <vt:lpstr>Nadpisy snímků</vt:lpstr>
      </vt:variant>
      <vt:variant>
        <vt:i4>76</vt:i4>
      </vt:variant>
    </vt:vector>
  </properties:HeadingPairs>
  <properties:TitlesOfParts>
    <vt:vector baseType="lpstr" size="77">
      <vt:lpstr>prezentace</vt:lpstr>
      <vt:lpstr>seminář pro příjemce Výzva č. 03_17_071  2. Zpráva o realizaci projektu</vt:lpstr>
      <vt:lpstr>Obsah semináře</vt:lpstr>
      <vt:lpstr>ZPRÁVA O REALIZACI PROJEKTU   </vt:lpstr>
      <vt:lpstr>ZPRÁVA O REALIZACI PROJEKTU – Úvod I.   </vt:lpstr>
      <vt:lpstr>ZPRÁVA O REALIZACI PROJEKTU – Úvod II. </vt:lpstr>
      <vt:lpstr>Závěrečná zpráva o realizaci</vt:lpstr>
      <vt:lpstr>Zpráva o realizaci projektu – ZÁLOŽKY I. </vt:lpstr>
      <vt:lpstr>Zpráva o realizaci projektu – ZÁLOŽKY II. </vt:lpstr>
      <vt:lpstr>Zpráva o realizaci projektu – ZÁLOŽKY III.  </vt:lpstr>
      <vt:lpstr>PUBLICITA</vt:lpstr>
      <vt:lpstr>Povinnosti příjemců v oblasti informování a komunikace </vt:lpstr>
      <vt:lpstr>Povinné prvky vizuální identity OPZ</vt:lpstr>
      <vt:lpstr>Vizuální identita</vt:lpstr>
      <vt:lpstr>Vizuální identita</vt:lpstr>
      <vt:lpstr>VIZUÁLNÍ IDENTITA - použití</vt:lpstr>
      <vt:lpstr>Povinný plakát I</vt:lpstr>
      <vt:lpstr>Povinný plakát II</vt:lpstr>
      <vt:lpstr>Prezentace aplikace PowerPoint</vt:lpstr>
      <vt:lpstr>Povinný plakát – návod III</vt:lpstr>
      <vt:lpstr>Povinný plakát – návod IV</vt:lpstr>
      <vt:lpstr>sankce</vt:lpstr>
      <vt:lpstr>Pracovní Výkazy</vt:lpstr>
      <vt:lpstr>pracovní výkazy</vt:lpstr>
      <vt:lpstr>pracovní výkazy</vt:lpstr>
      <vt:lpstr>Veřejné zakázky</vt:lpstr>
      <vt:lpstr>Veřejné zakázky</vt:lpstr>
      <vt:lpstr>Kategorie pro zadávání – LIMITY</vt:lpstr>
      <vt:lpstr>Veřejné zakázky - kontrola</vt:lpstr>
      <vt:lpstr>lhůty pro kontrolu</vt:lpstr>
      <vt:lpstr>Indikátory</vt:lpstr>
      <vt:lpstr> Indikátory – výzva č. 71</vt:lpstr>
      <vt:lpstr> Indikátory – obecně I.</vt:lpstr>
      <vt:lpstr> Indikátory – obecně II.</vt:lpstr>
      <vt:lpstr>Zpráva o realizaci - Indikátory I.</vt:lpstr>
      <vt:lpstr>Zpráva o realizaci – Indikátory II. </vt:lpstr>
      <vt:lpstr>indikátory sledované prostřednictvím IS ESF 2014+ - I. </vt:lpstr>
      <vt:lpstr>indikátory sledované prostřednictvím IS ESF 2014+ - II. </vt:lpstr>
      <vt:lpstr>indikátory sledované prostřednictvím IS ESF 2014+ - III. </vt:lpstr>
      <vt:lpstr>indikátory sledované prostřednictvím IS ESF 2014+ - IV. </vt:lpstr>
      <vt:lpstr>indikátory sledované prostřednictvím IS ESF 2014+ - V. </vt:lpstr>
      <vt:lpstr>indikátory sledované prostřednictvím IS ESF 2014+ - VI. </vt:lpstr>
      <vt:lpstr>indikátory sledované prostřednictvím IS ESF 2014+ - VII. </vt:lpstr>
      <vt:lpstr>indikátory sledované prostřednictvím IS ESF 2014+ - VIII. </vt:lpstr>
      <vt:lpstr>PREZENČNÍ LISTINA</vt:lpstr>
      <vt:lpstr>Veřejná podpora</vt:lpstr>
      <vt:lpstr>Veřejná podpora  </vt:lpstr>
      <vt:lpstr>vymezení podporovaných aktivit výzvy z pohledu pravidel veřejné podpory </vt:lpstr>
      <vt:lpstr>Veřejná podpora  - SOHZ – I.</vt:lpstr>
      <vt:lpstr>Veřejná podpora – SOHZ – II.</vt:lpstr>
      <vt:lpstr>Přenos veřejné podpory partnerovi či dalšímu subjektu </vt:lpstr>
      <vt:lpstr>Struktura veřejné podpory v případě podpory SOHZ</vt:lpstr>
      <vt:lpstr>dokumenty</vt:lpstr>
      <vt:lpstr>Zpráva o realizaci projektu - dokumenty</vt:lpstr>
      <vt:lpstr>Zpráva o realizaci projektu – dokončení   </vt:lpstr>
      <vt:lpstr>Žádost o platbu</vt:lpstr>
      <vt:lpstr>ŽÁDOST O PLATBU</vt:lpstr>
      <vt:lpstr>Záložky Identifikační údaje  a Souhrnná soupiska</vt:lpstr>
      <vt:lpstr>Souhrnná soupiska</vt:lpstr>
      <vt:lpstr>SD-1 Účetní/daňové doklady I.</vt:lpstr>
      <vt:lpstr>SD-1 Účetní/daňové doklady II.</vt:lpstr>
      <vt:lpstr>SD-1 ÚČETNÍ/DAŇOVÉ DOKLADY III.</vt:lpstr>
      <vt:lpstr>SD-2 LIDSKÉ ZDROJE I.</vt:lpstr>
      <vt:lpstr>SD-2 LIDSKÉ ZDROJE II.</vt:lpstr>
      <vt:lpstr>SD-2 LIDSKÉ ZDROJE III.</vt:lpstr>
      <vt:lpstr>SD-3 CESTOVNÍ NÁHRADY I.</vt:lpstr>
      <vt:lpstr>SD-3 CESTOVNÍ NÁHRADY II.</vt:lpstr>
      <vt:lpstr>záložka SOUPISKA PŘÍJMŮ</vt:lpstr>
      <vt:lpstr>záložka nezpůsobilé výdaje </vt:lpstr>
      <vt:lpstr>záložka  Dokumenty</vt:lpstr>
      <vt:lpstr>záložka souhrnná soupiska I.</vt:lpstr>
      <vt:lpstr>záložka souhrnná soupiska II.</vt:lpstr>
      <vt:lpstr>Žádost o platbu </vt:lpstr>
      <vt:lpstr> Čestná prohlášení</vt:lpstr>
      <vt:lpstr>Finalizace žádosti o platbu</vt:lpstr>
      <vt:lpstr>vrácení k přepracování </vt:lpstr>
      <vt:lpstr>děkujeme za pozornost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14.0000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2018-05-14T07:49:57Z</dcterms:modified>
  <cp:revision>418</cp:revision>
  <dc:title>ROZLOŽENÍ SNÍMKŮ A TISK PREZENTACÍ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