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40.xml"/>
  <Override ContentType="application/vnd.openxmlformats-officedocument.presentationml.notesSlide+xml" PartName="/ppt/notesSlides/notesSlide41.xml"/>
  <Override ContentType="application/vnd.openxmlformats-officedocument.presentationml.notesSlide+xml" PartName="/ppt/notesSlides/notesSlide42.xml"/>
  <Override ContentType="application/vnd.openxmlformats-officedocument.presentationml.notesSlide+xml" PartName="/ppt/notesSlides/notesSlide43.xml"/>
  <Override ContentType="application/vnd.openxmlformats-officedocument.presentationml.notesSlide+xml" PartName="/ppt/notesSlides/notesSlide44.xml"/>
  <Override ContentType="application/vnd.openxmlformats-officedocument.presentationml.notesSlide+xml" PartName="/ppt/notesSlides/notesSlide45.xml"/>
  <Override ContentType="application/vnd.openxmlformats-officedocument.presentationml.notesSlide+xml" PartName="/ppt/notesSlides/notesSlide46.xml"/>
  <Override ContentType="application/vnd.openxmlformats-officedocument.presentationml.notesSlide+xml" PartName="/ppt/notesSlides/notesSlide47.xml"/>
  <Override ContentType="application/vnd.openxmlformats-officedocument.presentationml.notesSlide+xml" PartName="/ppt/notesSlides/notesSlide48.xml"/>
  <Override ContentType="application/vnd.openxmlformats-officedocument.presentationml.notesSlide+xml" PartName="/ppt/notesSlides/notesSlide49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50.xml"/>
  <Override ContentType="application/vnd.openxmlformats-officedocument.presentationml.notesSlide+xml" PartName="/ppt/notesSlides/notesSlide51.xml"/>
  <Override ContentType="application/vnd.openxmlformats-officedocument.presentationml.notesSlide+xml" PartName="/ppt/notesSlides/notesSlide52.xml"/>
  <Override ContentType="application/vnd.openxmlformats-officedocument.presentationml.notesSlide+xml" PartName="/ppt/notesSlides/notesSlide53.xml"/>
  <Override ContentType="application/vnd.openxmlformats-officedocument.presentationml.notesSlide+xml" PartName="/ppt/notesSlides/notesSlide54.xml"/>
  <Override ContentType="application/vnd.openxmlformats-officedocument.presentationml.notesSlide+xml" PartName="/ppt/notesSlides/notesSlide55.xml"/>
  <Override ContentType="application/vnd.openxmlformats-officedocument.presentationml.notesSlide+xml" PartName="/ppt/notesSlides/notesSlide56.xml"/>
  <Override ContentType="application/vnd.openxmlformats-officedocument.presentationml.notesSlide+xml" PartName="/ppt/notesSlides/notesSlide57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9.xml"/>
  <Override ContentType="application/vnd.openxmlformats-officedocument.presentationml.presProps+xml" PartName="/ppt/presProps.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presentationml.slide+xml" PartName="/ppt/slides/slide26.xml"/>
  <Override ContentType="application/vnd.openxmlformats-officedocument.presentationml.slide+xml" PartName="/ppt/slides/slide27.xml"/>
  <Override ContentType="application/vnd.openxmlformats-officedocument.presentationml.slide+xml" PartName="/ppt/slides/slide28.xml"/>
  <Override ContentType="application/vnd.openxmlformats-officedocument.presentationml.slide+xml" PartName="/ppt/slides/slide29.xml"/>
  <Override ContentType="application/vnd.openxmlformats-officedocument.presentationml.slide+xml" PartName="/ppt/slides/slide3.xml"/>
  <Override ContentType="application/vnd.openxmlformats-officedocument.presentationml.slide+xml" PartName="/ppt/slides/slide30.xml"/>
  <Override ContentType="application/vnd.openxmlformats-officedocument.presentationml.slide+xml" PartName="/ppt/slides/slide31.xml"/>
  <Override ContentType="application/vnd.openxmlformats-officedocument.presentationml.slide+xml" PartName="/ppt/slides/slide32.xml"/>
  <Override ContentType="application/vnd.openxmlformats-officedocument.presentationml.slide+xml" PartName="/ppt/slides/slide33.xml"/>
  <Override ContentType="application/vnd.openxmlformats-officedocument.presentationml.slide+xml" PartName="/ppt/slides/slide34.xml"/>
  <Override ContentType="application/vnd.openxmlformats-officedocument.presentationml.slide+xml" PartName="/ppt/slides/slide35.xml"/>
  <Override ContentType="application/vnd.openxmlformats-officedocument.presentationml.slide+xml" PartName="/ppt/slides/slide36.xml"/>
  <Override ContentType="application/vnd.openxmlformats-officedocument.presentationml.slide+xml" PartName="/ppt/slides/slide37.xml"/>
  <Override ContentType="application/vnd.openxmlformats-officedocument.presentationml.slide+xml" PartName="/ppt/slides/slide38.xml"/>
  <Override ContentType="application/vnd.openxmlformats-officedocument.presentationml.slide+xml" PartName="/ppt/slides/slide39.xml"/>
  <Override ContentType="application/vnd.openxmlformats-officedocument.presentationml.slide+xml" PartName="/ppt/slides/slide4.xml"/>
  <Override ContentType="application/vnd.openxmlformats-officedocument.presentationml.slide+xml" PartName="/ppt/slides/slide40.xml"/>
  <Override ContentType="application/vnd.openxmlformats-officedocument.presentationml.slide+xml" PartName="/ppt/slides/slide41.xml"/>
  <Override ContentType="application/vnd.openxmlformats-officedocument.presentationml.slide+xml" PartName="/ppt/slides/slide42.xml"/>
  <Override ContentType="application/vnd.openxmlformats-officedocument.presentationml.slide+xml" PartName="/ppt/slides/slide43.xml"/>
  <Override ContentType="application/vnd.openxmlformats-officedocument.presentationml.slide+xml" PartName="/ppt/slides/slide44.xml"/>
  <Override ContentType="application/vnd.openxmlformats-officedocument.presentationml.slide+xml" PartName="/ppt/slides/slide45.xml"/>
  <Override ContentType="application/vnd.openxmlformats-officedocument.presentationml.slide+xml" PartName="/ppt/slides/slide46.xml"/>
  <Override ContentType="application/vnd.openxmlformats-officedocument.presentationml.slide+xml" PartName="/ppt/slides/slide47.xml"/>
  <Override ContentType="application/vnd.openxmlformats-officedocument.presentationml.slide+xml" PartName="/ppt/slides/slide48.xml"/>
  <Override ContentType="application/vnd.openxmlformats-officedocument.presentationml.slide+xml" PartName="/ppt/slides/slide49.xml"/>
  <Override ContentType="application/vnd.openxmlformats-officedocument.presentationml.slide+xml" PartName="/ppt/slides/slide5.xml"/>
  <Override ContentType="application/vnd.openxmlformats-officedocument.presentationml.slide+xml" PartName="/ppt/slides/slide50.xml"/>
  <Override ContentType="application/vnd.openxmlformats-officedocument.presentationml.slide+xml" PartName="/ppt/slides/slide51.xml"/>
  <Override ContentType="application/vnd.openxmlformats-officedocument.presentationml.slide+xml" PartName="/ppt/slides/slide52.xml"/>
  <Override ContentType="application/vnd.openxmlformats-officedocument.presentationml.slide+xml" PartName="/ppt/slides/slide53.xml"/>
  <Override ContentType="application/vnd.openxmlformats-officedocument.presentationml.slide+xml" PartName="/ppt/slides/slide54.xml"/>
  <Override ContentType="application/vnd.openxmlformats-officedocument.presentationml.slide+xml" PartName="/ppt/slides/slide55.xml"/>
  <Override ContentType="application/vnd.openxmlformats-officedocument.presentationml.slide+xml" PartName="/ppt/slides/slide56.xml"/>
  <Override ContentType="application/vnd.openxmlformats-officedocument.presentationml.slide+xml" PartName="/ppt/slides/slide57.xml"/>
  <Override ContentType="application/vnd.openxmlformats-officedocument.presentationml.slide+xml" PartName="/ppt/slides/slide58.xml"/>
  <Override ContentType="application/vnd.openxmlformats-officedocument.presentationml.slide+xml" PartName="/ppt/slides/slide59.xml"/>
  <Override ContentType="application/vnd.openxmlformats-officedocument.presentationml.slide+xml" PartName="/ppt/slides/slide6.xml"/>
  <Override ContentType="application/vnd.openxmlformats-officedocument.presentationml.slide+xml" PartName="/ppt/slides/slide60.xml"/>
  <Override ContentType="application/vnd.openxmlformats-officedocument.presentationml.slide+xml" PartName="/ppt/slides/slide61.xml"/>
  <Override ContentType="application/vnd.openxmlformats-officedocument.presentationml.slide+xml" PartName="/ppt/slides/slide62.xml"/>
  <Override ContentType="application/vnd.openxmlformats-officedocument.presentationml.slide+xml" PartName="/ppt/slides/slide63.xml"/>
  <Override ContentType="application/vnd.openxmlformats-officedocument.presentationml.slide+xml" PartName="/ppt/slides/slide64.xml"/>
  <Override ContentType="application/vnd.openxmlformats-officedocument.presentationml.slide+xml" PartName="/ppt/slides/slide65.xml"/>
  <Override ContentType="application/vnd.openxmlformats-officedocument.presentationml.slide+xml" PartName="/ppt/slides/slide66.xml"/>
  <Override ContentType="application/vnd.openxmlformats-officedocument.presentationml.slide+xml" PartName="/ppt/slides/slide67.xml"/>
  <Override ContentType="application/vnd.openxmlformats-officedocument.presentationml.slide+xml" PartName="/ppt/slides/slide68.xml"/>
  <Override ContentType="application/vnd.openxmlformats-officedocument.presentationml.slide+xml" PartName="/ppt/slides/slide69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
<Relationships xmlns="http://schemas.openxmlformats.org/package/2006/relationships">
    <Relationship Target="docProps/core.xml" Type="http://schemas.openxmlformats.org/package/2006/relationships/metadata/core-properties" Id="rId3"/>
    <Relationship Target="docProps/thumbnail.jpeg" Type="http://schemas.openxmlformats.org/package/2006/relationships/metadata/thumbnail" Id="rId2"/>
    <Relationship Target="ppt/presentation.xml" Type="http://schemas.openxmlformats.org/officeDocument/2006/relationships/officeDocument" Id="rId1"/>
    <Relationship Target="docProps/app.xml" Type="http://schemas.openxmlformats.org/officeDocument/2006/relationships/extended-properties" Id="rId4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 showSpecialPlsOnTitleSld="false" saveSubsetFonts="true" bookmarkIdSeed="2">
  <p:sldMasterIdLst>
    <p:sldMasterId id="2147483671" r:id="rId1"/>
  </p:sldMasterIdLst>
  <p:notesMasterIdLst>
    <p:notesMasterId r:id="rId71"/>
  </p:notesMasterIdLst>
  <p:sldIdLst>
    <p:sldId id="256" r:id="rId2"/>
    <p:sldId id="309" r:id="rId3"/>
    <p:sldId id="310" r:id="rId4"/>
    <p:sldId id="311" r:id="rId5"/>
    <p:sldId id="322" r:id="rId6"/>
    <p:sldId id="270" r:id="rId7"/>
    <p:sldId id="271" r:id="rId8"/>
    <p:sldId id="272" r:id="rId9"/>
    <p:sldId id="273" r:id="rId10"/>
    <p:sldId id="274" r:id="rId11"/>
    <p:sldId id="276" r:id="rId12"/>
    <p:sldId id="277" r:id="rId13"/>
    <p:sldId id="349" r:id="rId14"/>
    <p:sldId id="278" r:id="rId15"/>
    <p:sldId id="357" r:id="rId16"/>
    <p:sldId id="279" r:id="rId17"/>
    <p:sldId id="282" r:id="rId18"/>
    <p:sldId id="283" r:id="rId19"/>
    <p:sldId id="284" r:id="rId20"/>
    <p:sldId id="285" r:id="rId21"/>
    <p:sldId id="286" r:id="rId22"/>
    <p:sldId id="288" r:id="rId23"/>
    <p:sldId id="287" r:id="rId24"/>
    <p:sldId id="350" r:id="rId25"/>
    <p:sldId id="352" r:id="rId26"/>
    <p:sldId id="312" r:id="rId27"/>
    <p:sldId id="289" r:id="rId28"/>
    <p:sldId id="290" r:id="rId29"/>
    <p:sldId id="306" r:id="rId30"/>
    <p:sldId id="307" r:id="rId31"/>
    <p:sldId id="308" r:id="rId32"/>
    <p:sldId id="353" r:id="rId33"/>
    <p:sldId id="356" r:id="rId34"/>
    <p:sldId id="355" r:id="rId35"/>
    <p:sldId id="292" r:id="rId36"/>
    <p:sldId id="304" r:id="rId37"/>
    <p:sldId id="358" r:id="rId38"/>
    <p:sldId id="359" r:id="rId39"/>
    <p:sldId id="360" r:id="rId40"/>
    <p:sldId id="361" r:id="rId41"/>
    <p:sldId id="362" r:id="rId42"/>
    <p:sldId id="363" r:id="rId43"/>
    <p:sldId id="364" r:id="rId44"/>
    <p:sldId id="365" r:id="rId45"/>
    <p:sldId id="366" r:id="rId46"/>
    <p:sldId id="367" r:id="rId47"/>
    <p:sldId id="368" r:id="rId48"/>
    <p:sldId id="369" r:id="rId49"/>
    <p:sldId id="370" r:id="rId50"/>
    <p:sldId id="371" r:id="rId51"/>
    <p:sldId id="372" r:id="rId52"/>
    <p:sldId id="373" r:id="rId53"/>
    <p:sldId id="374" r:id="rId54"/>
    <p:sldId id="375" r:id="rId55"/>
    <p:sldId id="376" r:id="rId56"/>
    <p:sldId id="377" r:id="rId57"/>
    <p:sldId id="378" r:id="rId58"/>
    <p:sldId id="379" r:id="rId59"/>
    <p:sldId id="380" r:id="rId60"/>
    <p:sldId id="381" r:id="rId61"/>
    <p:sldId id="328" r:id="rId62"/>
    <p:sldId id="295" r:id="rId63"/>
    <p:sldId id="297" r:id="rId64"/>
    <p:sldId id="298" r:id="rId65"/>
    <p:sldId id="313" r:id="rId66"/>
    <p:sldId id="321" r:id="rId67"/>
    <p:sldId id="315" r:id="rId68"/>
    <p:sldId id="316" r:id="rId69"/>
    <p:sldId id="302" r:id="rId70"/>
  </p:sldIdLst>
  <p:sldSz cx="9144000" cy="6858000" type="screen4x3"/>
  <p:notesSz cx="6858000" cy="9144000"/>
  <p:defaultTextStyle>
    <a:defPPr>
      <a:defRPr lang="cs-CZ"/>
    </a:defPPr>
    <a:lvl1pPr marL="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7CE84F3-28C3-443E-9E96-99CF82512B78}" styleName="Tmavý styl 1 – zvýraznění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CAF9ED-07DC-4A11-8D7F-57B35C25682E}" styleName="Střední styl 1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 lastView="sldThumbnailView">
  <p:normalViewPr vertBarState="maximized">
    <p:restoredLeft sz="34587" autoAdjust="false"/>
    <p:restoredTop sz="93502" autoAdjust="false"/>
  </p:normalViewPr>
  <p:slideViewPr>
    <p:cSldViewPr showGuides="true">
      <p:cViewPr>
        <p:scale>
          <a:sx n="100" d="100"/>
          <a:sy n="100" d="100"/>
        </p:scale>
        <p:origin x="-802" y="-58"/>
      </p:cViewPr>
      <p:guideLst>
        <p:guide orient="horz" pos="913"/>
        <p:guide orient="horz" pos="3884"/>
        <p:guide pos="5420"/>
        <p:guide pos="3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
    <Relationship Target="slides/slide12.xml" Type="http://schemas.openxmlformats.org/officeDocument/2006/relationships/slide" Id="rId13"/>
    <Relationship Target="slides/slide17.xml" Type="http://schemas.openxmlformats.org/officeDocument/2006/relationships/slide" Id="rId18"/>
    <Relationship Target="slides/slide25.xml" Type="http://schemas.openxmlformats.org/officeDocument/2006/relationships/slide" Id="rId26"/>
    <Relationship Target="slides/slide38.xml" Type="http://schemas.openxmlformats.org/officeDocument/2006/relationships/slide" Id="rId39"/>
    <Relationship Target="slides/slide20.xml" Type="http://schemas.openxmlformats.org/officeDocument/2006/relationships/slide" Id="rId21"/>
    <Relationship Target="slides/slide33.xml" Type="http://schemas.openxmlformats.org/officeDocument/2006/relationships/slide" Id="rId34"/>
    <Relationship Target="slides/slide41.xml" Type="http://schemas.openxmlformats.org/officeDocument/2006/relationships/slide" Id="rId42"/>
    <Relationship Target="slides/slide46.xml" Type="http://schemas.openxmlformats.org/officeDocument/2006/relationships/slide" Id="rId47"/>
    <Relationship Target="slides/slide49.xml" Type="http://schemas.openxmlformats.org/officeDocument/2006/relationships/slide" Id="rId50"/>
    <Relationship Target="slides/slide54.xml" Type="http://schemas.openxmlformats.org/officeDocument/2006/relationships/slide" Id="rId55"/>
    <Relationship Target="slides/slide62.xml" Type="http://schemas.openxmlformats.org/officeDocument/2006/relationships/slide" Id="rId63"/>
    <Relationship Target="slides/slide67.xml" Type="http://schemas.openxmlformats.org/officeDocument/2006/relationships/slide" Id="rId68"/>
    <Relationship Target="slides/slide6.xml" Type="http://schemas.openxmlformats.org/officeDocument/2006/relationships/slide" Id="rId7"/>
    <Relationship Target="notesMasters/notesMaster1.xml" Type="http://schemas.openxmlformats.org/officeDocument/2006/relationships/notesMaster" Id="rId71"/>
    <Relationship Target="slides/slide1.xml" Type="http://schemas.openxmlformats.org/officeDocument/2006/relationships/slide" Id="rId2"/>
    <Relationship Target="slides/slide15.xml" Type="http://schemas.openxmlformats.org/officeDocument/2006/relationships/slide" Id="rId16"/>
    <Relationship Target="slides/slide28.xml" Type="http://schemas.openxmlformats.org/officeDocument/2006/relationships/slide" Id="rId29"/>
    <Relationship Target="slides/slide10.xml" Type="http://schemas.openxmlformats.org/officeDocument/2006/relationships/slide" Id="rId11"/>
    <Relationship Target="slides/slide23.xml" Type="http://schemas.openxmlformats.org/officeDocument/2006/relationships/slide" Id="rId24"/>
    <Relationship Target="slides/slide31.xml" Type="http://schemas.openxmlformats.org/officeDocument/2006/relationships/slide" Id="rId32"/>
    <Relationship Target="slides/slide36.xml" Type="http://schemas.openxmlformats.org/officeDocument/2006/relationships/slide" Id="rId37"/>
    <Relationship Target="slides/slide39.xml" Type="http://schemas.openxmlformats.org/officeDocument/2006/relationships/slide" Id="rId40"/>
    <Relationship Target="slides/slide44.xml" Type="http://schemas.openxmlformats.org/officeDocument/2006/relationships/slide" Id="rId45"/>
    <Relationship Target="slides/slide52.xml" Type="http://schemas.openxmlformats.org/officeDocument/2006/relationships/slide" Id="rId53"/>
    <Relationship Target="slides/slide57.xml" Type="http://schemas.openxmlformats.org/officeDocument/2006/relationships/slide" Id="rId58"/>
    <Relationship Target="slides/slide65.xml" Type="http://schemas.openxmlformats.org/officeDocument/2006/relationships/slide" Id="rId66"/>
    <Relationship Target="theme/theme1.xml" Type="http://schemas.openxmlformats.org/officeDocument/2006/relationships/theme" Id="rId74"/>
    <Relationship Target="slides/slide4.xml" Type="http://schemas.openxmlformats.org/officeDocument/2006/relationships/slide" Id="rId5"/>
    <Relationship Target="slides/slide14.xml" Type="http://schemas.openxmlformats.org/officeDocument/2006/relationships/slide" Id="rId15"/>
    <Relationship Target="slides/slide22.xml" Type="http://schemas.openxmlformats.org/officeDocument/2006/relationships/slide" Id="rId23"/>
    <Relationship Target="slides/slide27.xml" Type="http://schemas.openxmlformats.org/officeDocument/2006/relationships/slide" Id="rId28"/>
    <Relationship Target="slides/slide35.xml" Type="http://schemas.openxmlformats.org/officeDocument/2006/relationships/slide" Id="rId36"/>
    <Relationship Target="slides/slide48.xml" Type="http://schemas.openxmlformats.org/officeDocument/2006/relationships/slide" Id="rId49"/>
    <Relationship Target="slides/slide56.xml" Type="http://schemas.openxmlformats.org/officeDocument/2006/relationships/slide" Id="rId57"/>
    <Relationship Target="slides/slide60.xml" Type="http://schemas.openxmlformats.org/officeDocument/2006/relationships/slide" Id="rId61"/>
    <Relationship Target="slides/slide9.xml" Type="http://schemas.openxmlformats.org/officeDocument/2006/relationships/slide" Id="rId10"/>
    <Relationship Target="slides/slide18.xml" Type="http://schemas.openxmlformats.org/officeDocument/2006/relationships/slide" Id="rId19"/>
    <Relationship Target="slides/slide30.xml" Type="http://schemas.openxmlformats.org/officeDocument/2006/relationships/slide" Id="rId31"/>
    <Relationship Target="slides/slide43.xml" Type="http://schemas.openxmlformats.org/officeDocument/2006/relationships/slide" Id="rId44"/>
    <Relationship Target="slides/slide51.xml" Type="http://schemas.openxmlformats.org/officeDocument/2006/relationships/slide" Id="rId52"/>
    <Relationship Target="slides/slide59.xml" Type="http://schemas.openxmlformats.org/officeDocument/2006/relationships/slide" Id="rId60"/>
    <Relationship Target="slides/slide64.xml" Type="http://schemas.openxmlformats.org/officeDocument/2006/relationships/slide" Id="rId65"/>
    <Relationship Target="viewProps.xml" Type="http://schemas.openxmlformats.org/officeDocument/2006/relationships/viewProps" Id="rId73"/>
    <Relationship Target="slides/slide3.xml" Type="http://schemas.openxmlformats.org/officeDocument/2006/relationships/slide" Id="rId4"/>
    <Relationship Target="slides/slide8.xml" Type="http://schemas.openxmlformats.org/officeDocument/2006/relationships/slide" Id="rId9"/>
    <Relationship Target="slides/slide13.xml" Type="http://schemas.openxmlformats.org/officeDocument/2006/relationships/slide" Id="rId14"/>
    <Relationship Target="slides/slide21.xml" Type="http://schemas.openxmlformats.org/officeDocument/2006/relationships/slide" Id="rId22"/>
    <Relationship Target="slides/slide26.xml" Type="http://schemas.openxmlformats.org/officeDocument/2006/relationships/slide" Id="rId27"/>
    <Relationship Target="slides/slide29.xml" Type="http://schemas.openxmlformats.org/officeDocument/2006/relationships/slide" Id="rId30"/>
    <Relationship Target="slides/slide34.xml" Type="http://schemas.openxmlformats.org/officeDocument/2006/relationships/slide" Id="rId35"/>
    <Relationship Target="slides/slide42.xml" Type="http://schemas.openxmlformats.org/officeDocument/2006/relationships/slide" Id="rId43"/>
    <Relationship Target="slides/slide47.xml" Type="http://schemas.openxmlformats.org/officeDocument/2006/relationships/slide" Id="rId48"/>
    <Relationship Target="slides/slide55.xml" Type="http://schemas.openxmlformats.org/officeDocument/2006/relationships/slide" Id="rId56"/>
    <Relationship Target="slides/slide63.xml" Type="http://schemas.openxmlformats.org/officeDocument/2006/relationships/slide" Id="rId64"/>
    <Relationship Target="slides/slide68.xml" Type="http://schemas.openxmlformats.org/officeDocument/2006/relationships/slide" Id="rId69"/>
    <Relationship Target="slides/slide7.xml" Type="http://schemas.openxmlformats.org/officeDocument/2006/relationships/slide" Id="rId8"/>
    <Relationship Target="slides/slide50.xml" Type="http://schemas.openxmlformats.org/officeDocument/2006/relationships/slide" Id="rId51"/>
    <Relationship Target="presProps.xml" Type="http://schemas.openxmlformats.org/officeDocument/2006/relationships/presProps" Id="rId72"/>
    <Relationship Target="slides/slide2.xml" Type="http://schemas.openxmlformats.org/officeDocument/2006/relationships/slide" Id="rId3"/>
    <Relationship Target="slides/slide11.xml" Type="http://schemas.openxmlformats.org/officeDocument/2006/relationships/slide" Id="rId12"/>
    <Relationship Target="slides/slide16.xml" Type="http://schemas.openxmlformats.org/officeDocument/2006/relationships/slide" Id="rId17"/>
    <Relationship Target="slides/slide24.xml" Type="http://schemas.openxmlformats.org/officeDocument/2006/relationships/slide" Id="rId25"/>
    <Relationship Target="slides/slide32.xml" Type="http://schemas.openxmlformats.org/officeDocument/2006/relationships/slide" Id="rId33"/>
    <Relationship Target="slides/slide37.xml" Type="http://schemas.openxmlformats.org/officeDocument/2006/relationships/slide" Id="rId38"/>
    <Relationship Target="slides/slide45.xml" Type="http://schemas.openxmlformats.org/officeDocument/2006/relationships/slide" Id="rId46"/>
    <Relationship Target="slides/slide58.xml" Type="http://schemas.openxmlformats.org/officeDocument/2006/relationships/slide" Id="rId59"/>
    <Relationship Target="slides/slide66.xml" Type="http://schemas.openxmlformats.org/officeDocument/2006/relationships/slide" Id="rId67"/>
    <Relationship Target="slides/slide19.xml" Type="http://schemas.openxmlformats.org/officeDocument/2006/relationships/slide" Id="rId20"/>
    <Relationship Target="slides/slide40.xml" Type="http://schemas.openxmlformats.org/officeDocument/2006/relationships/slide" Id="rId41"/>
    <Relationship Target="slides/slide53.xml" Type="http://schemas.openxmlformats.org/officeDocument/2006/relationships/slide" Id="rId54"/>
    <Relationship Target="slides/slide61.xml" Type="http://schemas.openxmlformats.org/officeDocument/2006/relationships/slide" Id="rId62"/>
    <Relationship Target="slides/slide69.xml" Type="http://schemas.openxmlformats.org/officeDocument/2006/relationships/slide" Id="rId70"/>
    <Relationship Target="tableStyles.xml" Type="http://schemas.openxmlformats.org/officeDocument/2006/relationships/tableStyles" Id="rId75"/>
    <Relationship Target="slideMasters/slideMaster1.xml" Type="http://schemas.openxmlformats.org/officeDocument/2006/relationships/slideMaster" Id="rId1"/>
    <Relationship Target="slides/slide5.xml" Type="http://schemas.openxmlformats.org/officeDocument/2006/relationships/slide" Id="rId6"/>
</Relationships>

</file>

<file path=ppt/notesMasters/_rels/notesMaster1.xml.rels><?xml version="1.0" encoding="UTF-8" standalone="yes"?>
<Relationships xmlns="http://schemas.openxmlformats.org/package/2006/relationships">
    <Relationship Target="../theme/theme2.xml" Type="http://schemas.openxmlformats.org/officeDocument/2006/relationships/theme" Id="rId1"/>
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true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r">
              <a:defRPr sz="1200"/>
            </a:lvl1pPr>
          </a:lstStyle>
          <a:p>
            <a:fld id="{703916EA-B297-4F0B-851D-BD5704B201B7}" type="datetimeFigureOut">
              <a:rPr lang="cs-CZ" smtClean="false"/>
              <a:pPr/>
              <a:t>12.5.2017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true" noRot="true" noChangeAspect="true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false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true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false"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r">
              <a:defRPr sz="1200"/>
            </a:lvl1pPr>
          </a:lstStyle>
          <a:p>
            <a:fld id="{53FB31FA-E905-4016-9D4B-970DF0C7EE08}" type="slidenum">
              <a:rPr lang="cs-CZ" smtClean="false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1834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<Relationships xmlns="http://schemas.openxmlformats.org/package/2006/relationships">
    <Relationship Target="../slides/slide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0.xml.rels><?xml version="1.0" encoding="UTF-8" standalone="yes"?>
<Relationships xmlns="http://schemas.openxmlformats.org/package/2006/relationships">
    <Relationship Target="../slides/slide1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1.xml.rels><?xml version="1.0" encoding="UTF-8" standalone="yes"?>
<Relationships xmlns="http://schemas.openxmlformats.org/package/2006/relationships">
    <Relationship Target="../slides/slide1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2.xml.rels><?xml version="1.0" encoding="UTF-8" standalone="yes"?>
<Relationships xmlns="http://schemas.openxmlformats.org/package/2006/relationships">
    <Relationship Target="../slides/slide1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3.xml.rels><?xml version="1.0" encoding="UTF-8" standalone="yes"?>
<Relationships xmlns="http://schemas.openxmlformats.org/package/2006/relationships">
    <Relationship Target="../slides/slide1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4.xml.rels><?xml version="1.0" encoding="UTF-8" standalone="yes"?>
<Relationships xmlns="http://schemas.openxmlformats.org/package/2006/relationships">
    <Relationship Target="../slides/slide1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5.xml.rels><?xml version="1.0" encoding="UTF-8" standalone="yes"?>
<Relationships xmlns="http://schemas.openxmlformats.org/package/2006/relationships">
    <Relationship Target="../slides/slide1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6.xml.rels><?xml version="1.0" encoding="UTF-8" standalone="yes"?>
<Relationships xmlns="http://schemas.openxmlformats.org/package/2006/relationships">
    <Relationship Target="../slides/slide1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7.xml.rels><?xml version="1.0" encoding="UTF-8" standalone="yes"?>
<Relationships xmlns="http://schemas.openxmlformats.org/package/2006/relationships">
    <Relationship Target="../slides/slide1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8.xml.rels><?xml version="1.0" encoding="UTF-8" standalone="yes"?>
<Relationships xmlns="http://schemas.openxmlformats.org/package/2006/relationships">
    <Relationship Target="../slides/slide1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9.xml.rels><?xml version="1.0" encoding="UTF-8" standalone="yes"?>
<Relationships xmlns="http://schemas.openxmlformats.org/package/2006/relationships">
    <Relationship Target="../slides/slide1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.xml.rels><?xml version="1.0" encoding="UTF-8" standalone="yes"?>
<Relationships xmlns="http://schemas.openxmlformats.org/package/2006/relationships">
    <Relationship Target="../slides/slide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0.xml.rels><?xml version="1.0" encoding="UTF-8" standalone="yes"?>
<Relationships xmlns="http://schemas.openxmlformats.org/package/2006/relationships">
    <Relationship Target="../slides/slide2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1.xml.rels><?xml version="1.0" encoding="UTF-8" standalone="yes"?>
<Relationships xmlns="http://schemas.openxmlformats.org/package/2006/relationships">
    <Relationship Target="../slides/slide2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2.xml.rels><?xml version="1.0" encoding="UTF-8" standalone="yes"?>
<Relationships xmlns="http://schemas.openxmlformats.org/package/2006/relationships">
    <Relationship Target="../slides/slide2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3.xml.rels><?xml version="1.0" encoding="UTF-8" standalone="yes"?>
<Relationships xmlns="http://schemas.openxmlformats.org/package/2006/relationships">
    <Relationship Target="../slides/slide2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4.xml.rels><?xml version="1.0" encoding="UTF-8" standalone="yes"?>
<Relationships xmlns="http://schemas.openxmlformats.org/package/2006/relationships">
    <Relationship Target="../slides/slide2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5.xml.rels><?xml version="1.0" encoding="UTF-8" standalone="yes"?>
<Relationships xmlns="http://schemas.openxmlformats.org/package/2006/relationships">
    <Relationship Target="../slides/slide2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6.xml.rels><?xml version="1.0" encoding="UTF-8" standalone="yes"?>
<Relationships xmlns="http://schemas.openxmlformats.org/package/2006/relationships">
    <Relationship Target="../slides/slide2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7.xml.rels><?xml version="1.0" encoding="UTF-8" standalone="yes"?>
<Relationships xmlns="http://schemas.openxmlformats.org/package/2006/relationships">
    <Relationship Target="../slides/slide2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8.xml.rels><?xml version="1.0" encoding="UTF-8" standalone="yes"?>
<Relationships xmlns="http://schemas.openxmlformats.org/package/2006/relationships">
    <Relationship Target="../slides/slide3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9.xml.rels><?xml version="1.0" encoding="UTF-8" standalone="yes"?>
<Relationships xmlns="http://schemas.openxmlformats.org/package/2006/relationships">
    <Relationship Target="../slides/slide3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.xml.rels><?xml version="1.0" encoding="UTF-8" standalone="yes"?>
<Relationships xmlns="http://schemas.openxmlformats.org/package/2006/relationships">
    <Relationship Target="../slides/slide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0.xml.rels><?xml version="1.0" encoding="UTF-8" standalone="yes"?>
<Relationships xmlns="http://schemas.openxmlformats.org/package/2006/relationships">
    <Relationship Target="../slides/slide3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1.xml.rels><?xml version="1.0" encoding="UTF-8" standalone="yes"?>
<Relationships xmlns="http://schemas.openxmlformats.org/package/2006/relationships">
    <Relationship Target="../slides/slide3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2.xml.rels><?xml version="1.0" encoding="UTF-8" standalone="yes"?>
<Relationships xmlns="http://schemas.openxmlformats.org/package/2006/relationships">
    <Relationship Target="../slides/slide3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3.xml.rels><?xml version="1.0" encoding="UTF-8" standalone="yes"?>
<Relationships xmlns="http://schemas.openxmlformats.org/package/2006/relationships">
    <Relationship Target="../slides/slide3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4.xml.rels><?xml version="1.0" encoding="UTF-8" standalone="yes"?>
<Relationships xmlns="http://schemas.openxmlformats.org/package/2006/relationships">
    <Relationship Target="../slides/slide3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5.xml.rels><?xml version="1.0" encoding="UTF-8" standalone="yes"?>
<Relationships xmlns="http://schemas.openxmlformats.org/package/2006/relationships">
    <Relationship Target="../slides/slide3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6.xml.rels><?xml version="1.0" encoding="UTF-8" standalone="yes"?>
<Relationships xmlns="http://schemas.openxmlformats.org/package/2006/relationships">
    <Relationship Target="../slides/slide4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7.xml.rels><?xml version="1.0" encoding="UTF-8" standalone="yes"?>
<Relationships xmlns="http://schemas.openxmlformats.org/package/2006/relationships">
    <Relationship Target="../slides/slide4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8.xml.rels><?xml version="1.0" encoding="UTF-8" standalone="yes"?>
<Relationships xmlns="http://schemas.openxmlformats.org/package/2006/relationships">
    <Relationship Target="../slides/slide4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9.xml.rels><?xml version="1.0" encoding="UTF-8" standalone="yes"?>
<Relationships xmlns="http://schemas.openxmlformats.org/package/2006/relationships">
    <Relationship Target="../slides/slide4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.xml.rels><?xml version="1.0" encoding="UTF-8" standalone="yes"?>
<Relationships xmlns="http://schemas.openxmlformats.org/package/2006/relationships">
    <Relationship Target="../slides/slide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0.xml.rels><?xml version="1.0" encoding="UTF-8" standalone="yes"?>
<Relationships xmlns="http://schemas.openxmlformats.org/package/2006/relationships">
    <Relationship Target="../slides/slide4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1.xml.rels><?xml version="1.0" encoding="UTF-8" standalone="yes"?>
<Relationships xmlns="http://schemas.openxmlformats.org/package/2006/relationships">
    <Relationship Target="../slides/slide4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2.xml.rels><?xml version="1.0" encoding="UTF-8" standalone="yes"?>
<Relationships xmlns="http://schemas.openxmlformats.org/package/2006/relationships">
    <Relationship Target="../slides/slide5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3.xml.rels><?xml version="1.0" encoding="UTF-8" standalone="yes"?>
<Relationships xmlns="http://schemas.openxmlformats.org/package/2006/relationships">
    <Relationship Target="../slides/slide5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4.xml.rels><?xml version="1.0" encoding="UTF-8" standalone="yes"?>
<Relationships xmlns="http://schemas.openxmlformats.org/package/2006/relationships">
    <Relationship Target="../slides/slide5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5.xml.rels><?xml version="1.0" encoding="UTF-8" standalone="yes"?>
<Relationships xmlns="http://schemas.openxmlformats.org/package/2006/relationships">
    <Relationship Target="../slides/slide5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6.xml.rels><?xml version="1.0" encoding="UTF-8" standalone="yes"?>
<Relationships xmlns="http://schemas.openxmlformats.org/package/2006/relationships">
    <Relationship Target="../slides/slide5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7.xml.rels><?xml version="1.0" encoding="UTF-8" standalone="yes"?>
<Relationships xmlns="http://schemas.openxmlformats.org/package/2006/relationships">
    <Relationship Target="../slides/slide5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8.xml.rels><?xml version="1.0" encoding="UTF-8" standalone="yes"?>
<Relationships xmlns="http://schemas.openxmlformats.org/package/2006/relationships">
    <Relationship Target="../slides/slide5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9.xml.rels><?xml version="1.0" encoding="UTF-8" standalone="yes"?>
<Relationships xmlns="http://schemas.openxmlformats.org/package/2006/relationships">
    <Relationship Target="../slides/slide6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.xml.rels><?xml version="1.0" encoding="UTF-8" standalone="yes"?>
<Relationships xmlns="http://schemas.openxmlformats.org/package/2006/relationships">
    <Relationship Target="../slides/slide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0.xml.rels><?xml version="1.0" encoding="UTF-8" standalone="yes"?>
<Relationships xmlns="http://schemas.openxmlformats.org/package/2006/relationships">
    <Relationship Target="../slides/slide6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1.xml.rels><?xml version="1.0" encoding="UTF-8" standalone="yes"?>
<Relationships xmlns="http://schemas.openxmlformats.org/package/2006/relationships">
    <Relationship Target="../slides/slide6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2.xml.rels><?xml version="1.0" encoding="UTF-8" standalone="yes"?>
<Relationships xmlns="http://schemas.openxmlformats.org/package/2006/relationships">
    <Relationship Target="../slides/slide6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3.xml.rels><?xml version="1.0" encoding="UTF-8" standalone="yes"?>
<Relationships xmlns="http://schemas.openxmlformats.org/package/2006/relationships">
    <Relationship Target="../slides/slide6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4.xml.rels><?xml version="1.0" encoding="UTF-8" standalone="yes"?>
<Relationships xmlns="http://schemas.openxmlformats.org/package/2006/relationships">
    <Relationship Target="../slides/slide6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5.xml.rels><?xml version="1.0" encoding="UTF-8" standalone="yes"?>
<Relationships xmlns="http://schemas.openxmlformats.org/package/2006/relationships">
    <Relationship Target="../slides/slide6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6.xml.rels><?xml version="1.0" encoding="UTF-8" standalone="yes"?>
<Relationships xmlns="http://schemas.openxmlformats.org/package/2006/relationships">
    <Relationship Target="../slides/slide6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7.xml.rels><?xml version="1.0" encoding="UTF-8" standalone="yes"?>
<Relationships xmlns="http://schemas.openxmlformats.org/package/2006/relationships">
    <Relationship Target="../slides/slide6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6.xml.rels><?xml version="1.0" encoding="UTF-8" standalone="yes"?>
<Relationships xmlns="http://schemas.openxmlformats.org/package/2006/relationships">
    <Relationship Target="../slides/slide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7.xml.rels><?xml version="1.0" encoding="UTF-8" standalone="yes"?>
<Relationships xmlns="http://schemas.openxmlformats.org/package/2006/relationships">
    <Relationship Target="../slides/slide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8.xml.rels><?xml version="1.0" encoding="UTF-8" standalone="yes"?>
<Relationships xmlns="http://schemas.openxmlformats.org/package/2006/relationships">
    <Relationship Target="../slides/slide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9.xml.rels><?xml version="1.0" encoding="UTF-8" standalone="yes"?>
<Relationships xmlns="http://schemas.openxmlformats.org/package/2006/relationships">
    <Relationship Target="../slides/slide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1250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04328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829007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cs-CZ" b="tru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055221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7276219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 algn="l" defTabSz="914400" rtl="false" eaLnBrk="true" latinLnBrk="false" hangingPunct="true">
              <a:buNone/>
            </a:pPr>
            <a:endParaRPr lang="cs-CZ" b="true" u="sng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14</a:t>
            </a:fld>
            <a:endParaRPr lang="cs-CZ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636198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sz="1200" b="false" i="false" kern="1200" dirty="false" smtClean="false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721612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206355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buFont typeface="Arial" panose="020B0604020202020204" pitchFamily="34" charset="0"/>
              <a:buNone/>
            </a:pPr>
            <a:endParaRPr lang="cs-CZ" sz="1200" b="false" i="false" kern="1200" dirty="false" smtClean="false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588106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64453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910789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cs-CZ" b="true" dirty="false" smtClean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140643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4441150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cs-CZ" baseline="0" dirty="false" smtClean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069363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086347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indent="0" algn="just">
              <a:buFont typeface="Arial" panose="020B0604020202020204" pitchFamily="34" charset="0"/>
              <a:buNone/>
            </a:pPr>
            <a:endParaRPr lang="cs-CZ" sz="1200" b="false" i="false" u="none" strike="noStrike" kern="1200" baseline="0" dirty="false" smtClean="false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643634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cs-CZ" dirty="false" smtClean="false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093727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endParaRPr lang="cs-CZ" b="fals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701720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cs-CZ" baseline="0" dirty="false" smtClean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614966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374561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cs-CZ" sz="1200" b="true" u="sng" dirty="false" smtClean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54196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8525761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686477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35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727952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36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828948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37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486081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b="fals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3437A0A7-0B79-444A-9F37-EECB9CF9456B}" type="slidenum">
              <a:rPr lang="cs-CZ" smtClean="false"/>
              <a:pPr/>
              <a:t>38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6211206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cs-CZ" sz="1200" b="false" dirty="false" smtClean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3437A0A7-0B79-444A-9F37-EECB9CF9456B}" type="slidenum">
              <a:rPr lang="cs-CZ" smtClean="false"/>
              <a:pPr/>
              <a:t>39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4662246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cs-CZ" baseline="0" dirty="false" smtClean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3437A0A7-0B79-444A-9F37-EECB9CF9456B}" type="slidenum">
              <a:rPr lang="cs-CZ" smtClean="false"/>
              <a:pPr/>
              <a:t>40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2390405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3437A0A7-0B79-444A-9F37-EECB9CF9456B}" type="slidenum">
              <a:rPr lang="cs-CZ" smtClean="false"/>
              <a:pPr/>
              <a:t>42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1822880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cs-CZ" sz="1400" b="tru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44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6847138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45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76975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377076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47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4563149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49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77917711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50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8059643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51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5261933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>
              <a:solidFill>
                <a:srgbClr val="FF0000"/>
              </a:solidFill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52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5966088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54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6226629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56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9992174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57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683339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58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7738779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61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676472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89755005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62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2506523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cs-CZ" dirty="false">
              <a:solidFill>
                <a:srgbClr val="FF0000"/>
              </a:solidFill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63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3488113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cs-CZ" baseline="0" dirty="false" smtClean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64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52397385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65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9239096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cs-CZ" b="tru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66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7989119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67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6153293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68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46277524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69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88423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71395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53124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232086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4660783"/>
      </p:ext>
    </p:extLst>
  </p:cSld>
  <p:clrMapOvr>
    <a:masterClrMapping/>
  </p:clrMapOvr>
</p:notes>
</file>

<file path=ppt/slideLayouts/_rels/slideLayout1.xml.rels><?xml version="1.0" encoding="UTF-8" standalone="yes"?>
<Relationships xmlns="http://schemas.openxmlformats.org/package/2006/relationships">
    <Relationship Target="../media/image1.jpeg" Type="http://schemas.openxmlformats.org/officeDocument/2006/relationships/image" Id="rId2"/>
    <Relationship Target="../slideMasters/slideMaster1.xml" Type="http://schemas.openxmlformats.org/officeDocument/2006/relationships/slideMaster" Id="rId1"/>
</Relationships>

</file>

<file path=ppt/slideLayouts/_rels/slideLayout10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11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2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3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4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5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6.xml.rels><?xml version="1.0" encoding="UTF-8" standalone="yes"?>
<Relationships xmlns="http://schemas.openxmlformats.org/package/2006/relationships">
    <Relationship Target="../media/image1.jpeg" Type="http://schemas.openxmlformats.org/officeDocument/2006/relationships/image" Id="rId2"/>
    <Relationship Target="../slideMasters/slideMaster1.xml" Type="http://schemas.openxmlformats.org/officeDocument/2006/relationships/slideMaster" Id="rId1"/>
</Relationships>

</file>

<file path=ppt/slideLayouts/_rels/slideLayout7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8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9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slideLayout1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zápatí 6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8" name="Zástupný symbol pro číslo snímku 7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10" name="Obdélník 9"/>
          <p:cNvSpPr/>
          <p:nvPr userDrawn="true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true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false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false"/>
              <a:t>Kliknutím lze upravit styl.</a:t>
            </a:r>
            <a:endParaRPr lang="cs-CZ" dirty="false"/>
          </a:p>
        </p:txBody>
      </p:sp>
      <p:sp>
        <p:nvSpPr>
          <p:cNvPr id="13" name="Zástupný symbol pro text 12"/>
          <p:cNvSpPr>
            <a:spLocks noGrp="true"/>
          </p:cNvSpPr>
          <p:nvPr>
            <p:ph type="body" sz="quarter" idx="13" hasCustomPrompt="true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false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false" smtClean="false"/>
              <a:t>Kliknutím vložíte jméno</a:t>
            </a:r>
          </a:p>
        </p:txBody>
      </p:sp>
      <p:sp>
        <p:nvSpPr>
          <p:cNvPr id="15" name="Zástupný symbol pro text 14"/>
          <p:cNvSpPr>
            <a:spLocks noGrp="true"/>
          </p:cNvSpPr>
          <p:nvPr>
            <p:ph type="body" sz="quarter" idx="14" hasCustomPrompt="true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false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false" smtClean="false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true" noChangeAspect="true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false"/>
              <a:t>Kliknutím na ikonu přidáte obrázek.</a:t>
            </a:r>
            <a:endParaRPr lang="cs-CZ" dirty="false"/>
          </a:p>
        </p:txBody>
      </p:sp>
      <p:sp>
        <p:nvSpPr>
          <p:cNvPr id="14" name="Zástupný symbol pro obrázek 4"/>
          <p:cNvSpPr>
            <a:spLocks noGrp="true" noChangeAspect="true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false"/>
              <a:t>Kliknutím na ikonu přidáte obrázek.</a:t>
            </a:r>
            <a:endParaRPr lang="cs-CZ" dirty="false"/>
          </a:p>
        </p:txBody>
      </p:sp>
      <p:sp>
        <p:nvSpPr>
          <p:cNvPr id="16" name="Zástupný symbol pro obrázek 4"/>
          <p:cNvSpPr>
            <a:spLocks noGrp="true" noChangeAspect="true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false"/>
              <a:t>Kliknutím na ikonu přidáte obrázek.</a:t>
            </a:r>
            <a:endParaRPr lang="cs-CZ" dirty="false"/>
          </a:p>
        </p:txBody>
      </p:sp>
      <p:sp>
        <p:nvSpPr>
          <p:cNvPr id="20" name="Obdélník 19"/>
          <p:cNvSpPr/>
          <p:nvPr userDrawn="true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pic>
        <p:nvPicPr>
          <p:cNvPr id="2" name="Obrázek 1"/>
          <p:cNvPicPr>
            <a:picLocks noChangeAspect="true"/>
          </p:cNvPicPr>
          <p:nvPr userDrawn="true"/>
        </p:nvPicPr>
        <p:blipFill rotWithShape="true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true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8818149"/>
      </p:ext>
    </p:extLst>
  </p:cSld>
  <p:clrMapOvr>
    <a:masterClrMapping/>
  </p:clrMapOvr>
</p:sldLayout>
</file>

<file path=ppt/slideLayouts/slideLayout10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7" name="Zástupný symbol pro text 5"/>
          <p:cNvSpPr>
            <a:spLocks noGrp="true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true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true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479379370"/>
      </p:ext>
    </p:extLst>
  </p:cSld>
  <p:clrMapOvr>
    <a:masterClrMapping/>
  </p:clrMapOvr>
</p:sldLayout>
</file>

<file path=ppt/slideLayouts/slideLayout11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title">
  <p:cSld name="1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true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false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2EBB765A-51E0-4E82-AB73-FB7F84412B30}" type="datetimeFigureOut">
              <a:rPr lang="cs-CZ" smtClean="false"/>
              <a:pPr/>
              <a:t>12.5.2017</a:t>
            </a:fld>
            <a:endParaRPr lang="cs-CZ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0AD8C908-6CF6-4C3D-AE7A-F3813FC67EFC}" type="slidenum">
              <a:rPr lang="cs-CZ" smtClean="false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2154923"/>
      </p:ext>
    </p:extLst>
  </p:cSld>
  <p:clrMapOvr>
    <a:masterClrMapping/>
  </p:clrMapOvr>
</p:sldLayout>
</file>

<file path=ppt/slideLayouts/slideLayout2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812855781"/>
      </p:ext>
    </p:extLst>
  </p:cSld>
  <p:clrMapOvr>
    <a:masterClrMapping/>
  </p:clrMapOvr>
</p:sldLayout>
</file>

<file path=ppt/slideLayouts/slideLayout3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13621811"/>
      </p:ext>
    </p:extLst>
  </p:cSld>
  <p:clrMapOvr>
    <a:masterClrMapping/>
  </p:clrMapOvr>
</p:sldLayout>
</file>

<file path=ppt/slideLayouts/slideLayout4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693027651"/>
      </p:ext>
    </p:extLst>
  </p:cSld>
  <p:clrMapOvr>
    <a:masterClrMapping/>
  </p:clrMapOvr>
</p:sldLayout>
</file>

<file path=ppt/slideLayouts/slideLayout5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6" name="Zástupný symbol pro text 5"/>
          <p:cNvSpPr>
            <a:spLocks noGrp="true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true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true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8" name="Zástupný symbol pro číslo snímku 7"/>
          <p:cNvSpPr>
            <a:spLocks noGrp="true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449879914"/>
      </p:ext>
    </p:extLst>
  </p:cSld>
  <p:clrMapOvr>
    <a:masterClrMapping/>
  </p:clrMapOvr>
</p:sldLayout>
</file>

<file path=ppt/slideLayouts/slideLayout6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true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true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false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false"/>
              <a:t>Kliknutím lze upravit styl.</a:t>
            </a:r>
            <a:endParaRPr lang="cs-CZ" dirty="false"/>
          </a:p>
        </p:txBody>
      </p:sp>
      <p:sp>
        <p:nvSpPr>
          <p:cNvPr id="9" name="Zástupný symbol pro obrázek 4"/>
          <p:cNvSpPr>
            <a:spLocks noGrp="true" noChangeAspect="true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false"/>
              <a:t>Kliknutím na ikonu přidáte obrázek.</a:t>
            </a:r>
            <a:endParaRPr lang="cs-CZ" dirty="false"/>
          </a:p>
        </p:txBody>
      </p:sp>
      <p:sp>
        <p:nvSpPr>
          <p:cNvPr id="7" name="Obdélník 6"/>
          <p:cNvSpPr/>
          <p:nvPr userDrawn="true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pic>
        <p:nvPicPr>
          <p:cNvPr id="8" name="Obrázek 7"/>
          <p:cNvPicPr>
            <a:picLocks noChangeAspect="true"/>
          </p:cNvPicPr>
          <p:nvPr userDrawn="true"/>
        </p:nvPicPr>
        <p:blipFill rotWithShape="true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true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5253132"/>
      </p:ext>
    </p:extLst>
  </p:cSld>
  <p:clrMapOvr>
    <a:masterClrMapping/>
  </p:clrMapOvr>
</p:sldLayout>
</file>

<file path=ppt/slideLayouts/slideLayout7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53853182"/>
      </p:ext>
    </p:extLst>
  </p:cSld>
  <p:clrMapOvr>
    <a:masterClrMapping/>
  </p:clrMapOvr>
</p:sldLayout>
</file>

<file path=ppt/slideLayouts/slideLayout8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7" name="Zástupný symbol pro obsah 2"/>
          <p:cNvSpPr>
            <a:spLocks noGrp="true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901346852"/>
      </p:ext>
    </p:extLst>
  </p:cSld>
  <p:clrMapOvr>
    <a:masterClrMapping/>
  </p:clrMapOvr>
</p:sldLayout>
</file>

<file path=ppt/slideLayouts/slideLayout9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8" name="Zástupný symbol pro obsah 2"/>
          <p:cNvSpPr>
            <a:spLocks noGrp="true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861415691"/>
      </p:ext>
    </p:extLst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  <Relationship Target="../slideLayouts/slideLayout8.xml" Type="http://schemas.openxmlformats.org/officeDocument/2006/relationships/slideLayout" Id="rId8"/>
    <Relationship Target="../slideLayouts/slideLayout3.xml" Type="http://schemas.openxmlformats.org/officeDocument/2006/relationships/slideLayout" Id="rId3"/>
    <Relationship Target="../slideLayouts/slideLayout7.xml" Type="http://schemas.openxmlformats.org/officeDocument/2006/relationships/slideLayout" Id="rId7"/>
    <Relationship Target="../theme/theme1.xml" Type="http://schemas.openxmlformats.org/officeDocument/2006/relationships/theme" Id="rId12"/>
    <Relationship Target="../slideLayouts/slideLayout2.xml" Type="http://schemas.openxmlformats.org/officeDocument/2006/relationships/slideLayout" Id="rId2"/>
    <Relationship Target="../slideLayouts/slideLayout1.xml" Type="http://schemas.openxmlformats.org/officeDocument/2006/relationships/slideLayout" Id="rId1"/>
    <Relationship Target="../slideLayouts/slideLayout6.xml" Type="http://schemas.openxmlformats.org/officeDocument/2006/relationships/slideLayout" Id="rId6"/>
    <Relationship Target="../slideLayouts/slideLayout11.xml" Type="http://schemas.openxmlformats.org/officeDocument/2006/relationships/slideLayout" Id="rId11"/>
    <Relationship Target="../slideLayouts/slideLayout5.xml" Type="http://schemas.openxmlformats.org/officeDocument/2006/relationships/slideLayout" Id="rId5"/>
    <Relationship Target="../slideLayouts/slideLayout10.xml" Type="http://schemas.openxmlformats.org/officeDocument/2006/relationships/slideLayout" Id="rId10"/>
    <Relationship Target="../slideLayouts/slideLayout4.xml" Type="http://schemas.openxmlformats.org/officeDocument/2006/relationships/slideLayout" Id="rId4"/>
    <Relationship Target="../slideLayouts/slideLayout9.xml" Type="http://schemas.openxmlformats.org/officeDocument/2006/relationships/slideLayout" Id="rId9"/>
</Relationships>

</file>

<file path=ppt/slideMasters/slideMaster1.xml><?xml version="1.0" encoding="utf-8"?>
<p:sldMaster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chemeClr val="tx2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sp>
        <p:nvSpPr>
          <p:cNvPr id="2" name="Zástupný symbol pro 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false" anchor="ctr" anchorCtr="false">
            <a:noAutofit/>
          </a:bodyPr>
          <a:lstStyle/>
          <a:p>
            <a:r>
              <a:rPr lang="cs-CZ" dirty="false" smtClean="false"/>
              <a:t>Kliknutím lze upravit styl.</a:t>
            </a:r>
            <a:endParaRPr lang="cs-CZ" dirty="false"/>
          </a:p>
        </p:txBody>
      </p:sp>
      <p:sp>
        <p:nvSpPr>
          <p:cNvPr id="3" name="Zástupný symbol pro text 2"/>
          <p:cNvSpPr>
            <a:spLocks noGrp="true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false">
            <a:noAutofit/>
          </a:bodyPr>
          <a:lstStyle/>
          <a:p>
            <a:pPr lvl="0"/>
            <a:r>
              <a:rPr lang="cs-CZ" dirty="false" smtClean="false"/>
              <a:t>Kliknutím lze upravit styly předlohy textu.</a:t>
            </a:r>
          </a:p>
          <a:p>
            <a:pPr lvl="1"/>
            <a:r>
              <a:rPr lang="cs-CZ" dirty="false" smtClean="false"/>
              <a:t>Druhá úroveň</a:t>
            </a:r>
          </a:p>
          <a:p>
            <a:pPr lvl="2"/>
            <a:r>
              <a:rPr lang="cs-CZ" dirty="false" smtClean="false"/>
              <a:t>Třetí úroveň</a:t>
            </a:r>
          </a:p>
          <a:p>
            <a:pPr lvl="3"/>
            <a:r>
              <a:rPr lang="cs-CZ" dirty="false" smtClean="false"/>
              <a:t>Čtvrtá úroveň</a:t>
            </a:r>
          </a:p>
          <a:p>
            <a:pPr lvl="4"/>
            <a:r>
              <a:rPr lang="cs-CZ" dirty="false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ctr">
              <a:defRPr sz="1050" b="true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57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5" r:id="rId2"/>
    <p:sldLayoutId id="2147483676" r:id="rId3"/>
    <p:sldLayoutId id="2147483677" r:id="rId4"/>
    <p:sldLayoutId id="2147483678" r:id="rId5"/>
    <p:sldLayoutId id="2147483673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false" ftr="false" dt="false"/>
  <p:txStyles>
    <p:titleStyle>
      <a:lvl1pPr algn="l" defTabSz="914400" rtl="false" eaLnBrk="true" latinLnBrk="false" hangingPunct="true">
        <a:lnSpc>
          <a:spcPct val="100000"/>
        </a:lnSpc>
        <a:spcBef>
          <a:spcPct val="0"/>
        </a:spcBef>
        <a:buNone/>
        <a:defRPr sz="3200" b="true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false" eaLnBrk="true" latinLnBrk="false" hangingPunct="true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false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false" smtClean="false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   <Relationship Target="../media/image2.png" Type="http://schemas.openxmlformats.org/officeDocument/2006/relationships/image" Id="rId3"/>
    <Relationship Target="../notesSlides/notesSlide1.xml" Type="http://schemas.openxmlformats.org/officeDocument/2006/relationships/notesSlide" Id="rId2"/>
    <Relationship Target="../slideLayouts/slideLayout1.xml" Type="http://schemas.openxmlformats.org/officeDocument/2006/relationships/slideLayout" Id="rId1"/>
    <Relationship Target="../media/image3.png" Type="http://schemas.openxmlformats.org/officeDocument/2006/relationships/image" Id="rId4"/>
</Relationships>

</file>

<file path=ppt/slides/_rels/slide10.xml.rels><?xml version="1.0" encoding="UTF-8" standalone="yes"?>
<Relationships xmlns="http://schemas.openxmlformats.org/package/2006/relationships">
    <Relationship Target="../notesSlides/notesSlide10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1.xml.rels><?xml version="1.0" encoding="UTF-8" standalone="yes"?>
<Relationships xmlns="http://schemas.openxmlformats.org/package/2006/relationships">
    <Relationship Target="../notesSlides/notesSlide1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2.xml.rels><?xml version="1.0" encoding="UTF-8" standalone="yes"?>
<Relationships xmlns="http://schemas.openxmlformats.org/package/2006/relationships">
    <Relationship Target="../notesSlides/notesSlide1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3.xml.rels><?xml version="1.0" encoding="UTF-8" standalone="yes"?>
<Relationships xmlns="http://schemas.openxmlformats.org/package/2006/relationships">
    <Relationship Target="../notesSlides/notesSlide1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4.xml.rels><?xml version="1.0" encoding="UTF-8" standalone="yes"?>
<Relationships xmlns="http://schemas.openxmlformats.org/package/2006/relationships">
    <Relationship Target="../notesSlides/notesSlide1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5.xml.rels><?xml version="1.0" encoding="UTF-8" standalone="yes"?>
<Relationships xmlns="http://schemas.openxmlformats.org/package/2006/relationships">
    <Relationship Target="../notesSlides/notesSlide1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6.xml.rels><?xml version="1.0" encoding="UTF-8" standalone="yes"?>
<Relationships xmlns="http://schemas.openxmlformats.org/package/2006/relationships">
    <Relationship Target="../notesSlides/notesSlide1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7.xml.rels><?xml version="1.0" encoding="UTF-8" standalone="yes"?>
<Relationships xmlns="http://schemas.openxmlformats.org/package/2006/relationships">
    <Relationship Target="../notesSlides/notesSlide17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8.xml.rels><?xml version="1.0" encoding="UTF-8" standalone="yes"?>
<Relationships xmlns="http://schemas.openxmlformats.org/package/2006/relationships">
    <Relationship Target="../notesSlides/notesSlide18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9.xml.rels><?xml version="1.0" encoding="UTF-8" standalone="yes"?>
<Relationships xmlns="http://schemas.openxmlformats.org/package/2006/relationships">
    <Relationship Target="../notesSlides/notesSlide19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.xml.rels><?xml version="1.0" encoding="UTF-8" standalone="yes"?>
<Relationships xmlns="http://schemas.openxmlformats.org/package/2006/relationships">
    <Relationship Target="../notesSlides/notesSlide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0.xml.rels><?xml version="1.0" encoding="UTF-8" standalone="yes"?>
<Relationships xmlns="http://schemas.openxmlformats.org/package/2006/relationships">
    <Relationship Target="../notesSlides/notesSlide20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1.xml.rels><?xml version="1.0" encoding="UTF-8" standalone="yes"?>
<Relationships xmlns="http://schemas.openxmlformats.org/package/2006/relationships">
    <Relationship Target="../notesSlides/notesSlide2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2.xml.rels><?xml version="1.0" encoding="UTF-8" standalone="yes"?>
<Relationships xmlns="http://schemas.openxmlformats.org/package/2006/relationships">
    <Relationship Target="../notesSlides/notesSlide2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3.xml.rels><?xml version="1.0" encoding="UTF-8" standalone="yes"?>
<Relationships xmlns="http://schemas.openxmlformats.org/package/2006/relationships">
    <Relationship Target="../notesSlides/notesSlide2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4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5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6.xml.rels><?xml version="1.0" encoding="UTF-8" standalone="yes"?>
<Relationships xmlns="http://schemas.openxmlformats.org/package/2006/relationships">
    <Relationship Target="../notesSlides/notesSlide2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7.xml.rels><?xml version="1.0" encoding="UTF-8" standalone="yes"?>
<Relationships xmlns="http://schemas.openxmlformats.org/package/2006/relationships">
    <Relationship Target="../notesSlides/notesSlide2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8.xml.rels><?xml version="1.0" encoding="UTF-8" standalone="yes"?>
<Relationships xmlns="http://schemas.openxmlformats.org/package/2006/relationships">
    <Relationship Target="../notesSlides/notesSlide2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9.xml.rels><?xml version="1.0" encoding="UTF-8" standalone="yes"?>
<Relationships xmlns="http://schemas.openxmlformats.org/package/2006/relationships">
    <Relationship Target="../notesSlides/notesSlide27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.xml.rels><?xml version="1.0" encoding="UTF-8" standalone="yes"?>
<Relationships xmlns="http://schemas.openxmlformats.org/package/2006/relationships">
    <Relationship Target="../notesSlides/notesSlide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0.xml.rels><?xml version="1.0" encoding="UTF-8" standalone="yes"?>
<Relationships xmlns="http://schemas.openxmlformats.org/package/2006/relationships">
    <Relationship Target="../notesSlides/notesSlide28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1.xml.rels><?xml version="1.0" encoding="UTF-8" standalone="yes"?>
<Relationships xmlns="http://schemas.openxmlformats.org/package/2006/relationships">
    <Relationship Target="../notesSlides/notesSlide29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2.xml.rels><?xml version="1.0" encoding="UTF-8" standalone="yes"?>
<Relationships xmlns="http://schemas.openxmlformats.org/package/2006/relationships">
    <Relationship Target="../notesSlides/notesSlide30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3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34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35.xml.rels><?xml version="1.0" encoding="UTF-8" standalone="yes"?>
<Relationships xmlns="http://schemas.openxmlformats.org/package/2006/relationships">
    <Relationship Target="../notesSlides/notesSlide3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6.xml.rels><?xml version="1.0" encoding="UTF-8" standalone="yes"?>
<Relationships xmlns="http://schemas.openxmlformats.org/package/2006/relationships">
    <Relationship Target="../notesSlides/notesSlide3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7.xml.rels><?xml version="1.0" encoding="UTF-8" standalone="yes"?>
<Relationships xmlns="http://schemas.openxmlformats.org/package/2006/relationships">
    <Relationship Target="../notesSlides/notesSlide3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8.xml.rels><?xml version="1.0" encoding="UTF-8" standalone="yes"?>
<Relationships xmlns="http://schemas.openxmlformats.org/package/2006/relationships">
    <Relationship Target="../notesSlides/notesSlide34.xml" Type="http://schemas.openxmlformats.org/officeDocument/2006/relationships/notesSlide" Id="rId2"/>
    <Relationship Target="../slideLayouts/slideLayout11.xml" Type="http://schemas.openxmlformats.org/officeDocument/2006/relationships/slideLayout" Id="rId1"/>
</Relationships>

</file>

<file path=ppt/slides/_rels/slide39.xml.rels><?xml version="1.0" encoding="UTF-8" standalone="yes"?>
<Relationships xmlns="http://schemas.openxmlformats.org/package/2006/relationships">
    <Relationship Target="../notesSlides/notesSlide3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.xml.rels><?xml version="1.0" encoding="UTF-8" standalone="yes"?>
<Relationships xmlns="http://schemas.openxmlformats.org/package/2006/relationships">
    <Relationship TargetMode="External" Target="https://www.esfcr.cz/formulare-a-pokyny-potrebne-v-ramci-pripravy-zadosti-o-podporu-opz" Type="http://schemas.openxmlformats.org/officeDocument/2006/relationships/hyperlink" Id="rId3"/>
    <Relationship Target="../notesSlides/notesSlide4.xml" Type="http://schemas.openxmlformats.org/officeDocument/2006/relationships/notesSlide" Id="rId2"/>
    <Relationship Target="../slideLayouts/slideLayout2.xml" Type="http://schemas.openxmlformats.org/officeDocument/2006/relationships/slideLayout" Id="rId1"/>
    <Relationship TargetMode="External" Target="http://www.strukturalni-fondy.cz/cs/Jak-na-projekt/Elektronicka-zadost/Edukacni-videa" Type="http://schemas.openxmlformats.org/officeDocument/2006/relationships/hyperlink" Id="rId4"/>
</Relationships>

</file>

<file path=ppt/slides/_rels/slide40.xml.rels><?xml version="1.0" encoding="UTF-8" standalone="yes"?>
<Relationships xmlns="http://schemas.openxmlformats.org/package/2006/relationships">
    <Relationship Target="../notesSlides/notesSlide3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1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42.xml.rels><?xml version="1.0" encoding="UTF-8" standalone="yes"?>
<Relationships xmlns="http://schemas.openxmlformats.org/package/2006/relationships">
    <Relationship Target="../notesSlides/notesSlide37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3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44.xml.rels><?xml version="1.0" encoding="UTF-8" standalone="yes"?>
<Relationships xmlns="http://schemas.openxmlformats.org/package/2006/relationships">
    <Relationship TargetMode="External" Target="https://www.esfcr.cz/formulare-a-pokyny-potrebne-v-ramci-pripravy-zadosti-o-podporu-opz" Type="http://schemas.openxmlformats.org/officeDocument/2006/relationships/hyperlink" Id="rId3"/>
    <Relationship Target="../notesSlides/notesSlide38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5.xml.rels><?xml version="1.0" encoding="UTF-8" standalone="yes"?>
<Relationships xmlns="http://schemas.openxmlformats.org/package/2006/relationships">
    <Relationship Target="../notesSlides/notesSlide39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6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47.xml.rels><?xml version="1.0" encoding="UTF-8" standalone="yes"?>
<Relationships xmlns="http://schemas.openxmlformats.org/package/2006/relationships">
    <Relationship TargetMode="External" Target="http://www.esfcr.cz/" Type="http://schemas.openxmlformats.org/officeDocument/2006/relationships/hyperlink" Id="rId3"/>
    <Relationship Target="../notesSlides/notesSlide40.xml" Type="http://schemas.openxmlformats.org/officeDocument/2006/relationships/notesSlide" Id="rId2"/>
    <Relationship Target="../slideLayouts/slideLayout7.xml" Type="http://schemas.openxmlformats.org/officeDocument/2006/relationships/slideLayout" Id="rId1"/>
    <Relationship TargetMode="External" Target="http://www.mpsv.cz/ISPV.php" Type="http://schemas.openxmlformats.org/officeDocument/2006/relationships/hyperlink" Id="rId4"/>
</Relationships>

</file>

<file path=ppt/slides/_rels/slide48.xml.rels><?xml version="1.0" encoding="UTF-8" standalone="yes"?>
<Relationships xmlns="http://schemas.openxmlformats.org/package/2006/relationships">
    <Relationship Target="../slideLayouts/slideLayout7.xml" Type="http://schemas.openxmlformats.org/officeDocument/2006/relationships/slideLayout" Id="rId1"/>
</Relationships>

</file>

<file path=ppt/slides/_rels/slide49.xml.rels><?xml version="1.0" encoding="UTF-8" standalone="yes"?>
<Relationships xmlns="http://schemas.openxmlformats.org/package/2006/relationships">
    <Relationship Target="../notesSlides/notesSlide4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5.xml.rels><?xml version="1.0" encoding="UTF-8" standalone="yes"?>
<Relationships xmlns="http://schemas.openxmlformats.org/package/2006/relationships">
    <Relationship Target="../notesSlides/notesSlide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50.xml.rels><?xml version="1.0" encoding="UTF-8" standalone="yes"?>
<Relationships xmlns="http://schemas.openxmlformats.org/package/2006/relationships">
    <Relationship TargetMode="External" Target="http://www.mpsv.cz/ISPV.php" Type="http://schemas.openxmlformats.org/officeDocument/2006/relationships/hyperlink" Id="rId3"/>
    <Relationship Target="../notesSlides/notesSlide42.xml" Type="http://schemas.openxmlformats.org/officeDocument/2006/relationships/notesSlide" Id="rId2"/>
    <Relationship Target="../slideLayouts/slideLayout2.xml" Type="http://schemas.openxmlformats.org/officeDocument/2006/relationships/slideLayout" Id="rId1"/>
    <Relationship TargetMode="External" Target="http://www.esfcr.cz/" Type="http://schemas.openxmlformats.org/officeDocument/2006/relationships/hyperlink" Id="rId4"/>
</Relationships>

</file>

<file path=ppt/slides/_rels/slide51.xml.rels><?xml version="1.0" encoding="UTF-8" standalone="yes"?>
<Relationships xmlns="http://schemas.openxmlformats.org/package/2006/relationships">
    <Relationship TargetMode="External" Target="http://ec.europa.eu/europeaid/perdiem_en" Type="http://schemas.openxmlformats.org/officeDocument/2006/relationships/hyperlink" Id="rId3"/>
    <Relationship Target="../notesSlides/notesSlide4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52.xml.rels><?xml version="1.0" encoding="UTF-8" standalone="yes"?>
<Relationships xmlns="http://schemas.openxmlformats.org/package/2006/relationships">
    <Relationship Target="../notesSlides/notesSlide4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53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54.xml.rels><?xml version="1.0" encoding="UTF-8" standalone="yes"?>
<Relationships xmlns="http://schemas.openxmlformats.org/package/2006/relationships">
    <Relationship Target="../notesSlides/notesSlide4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55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56.xml.rels><?xml version="1.0" encoding="UTF-8" standalone="yes"?>
<Relationships xmlns="http://schemas.openxmlformats.org/package/2006/relationships">
    <Relationship Target="../notesSlides/notesSlide4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57.xml.rels><?xml version="1.0" encoding="UTF-8" standalone="yes"?>
<Relationships xmlns="http://schemas.openxmlformats.org/package/2006/relationships">
    <Relationship Target="../notesSlides/notesSlide47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58.xml.rels><?xml version="1.0" encoding="UTF-8" standalone="yes"?>
<Relationships xmlns="http://schemas.openxmlformats.org/package/2006/relationships">
    <Relationship Target="../notesSlides/notesSlide48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59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6.xml.rels><?xml version="1.0" encoding="UTF-8" standalone="yes"?>
<Relationships xmlns="http://schemas.openxmlformats.org/package/2006/relationships">
    <Relationship Target="../notesSlides/notesSlide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60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61.xml.rels><?xml version="1.0" encoding="UTF-8" standalone="yes"?>
<Relationships xmlns="http://schemas.openxmlformats.org/package/2006/relationships">
    <Relationship Target="../notesSlides/notesSlide49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62.xml.rels><?xml version="1.0" encoding="UTF-8" standalone="yes"?>
<Relationships xmlns="http://schemas.openxmlformats.org/package/2006/relationships">
    <Relationship Target="../notesSlides/notesSlide50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63.xml.rels><?xml version="1.0" encoding="UTF-8" standalone="yes"?>
<Relationships xmlns="http://schemas.openxmlformats.org/package/2006/relationships">
    <Relationship TargetMode="External" Target="https://www.esfcr.cz/vyzva-03_17_071" Type="http://schemas.openxmlformats.org/officeDocument/2006/relationships/hyperlink" Id="rId3"/>
    <Relationship Target="../notesSlides/notesSlide5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64.xml.rels><?xml version="1.0" encoding="UTF-8" standalone="yes"?>
<Relationships xmlns="http://schemas.openxmlformats.org/package/2006/relationships">
    <Relationship TargetMode="External" Target="https://www.esfcr.cz/prirucka-pro-hodnotitele-opz" Type="http://schemas.openxmlformats.org/officeDocument/2006/relationships/hyperlink" Id="rId3"/>
    <Relationship Target="../notesSlides/notesSlide5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65.xml.rels><?xml version="1.0" encoding="UTF-8" standalone="yes"?>
<Relationships xmlns="http://schemas.openxmlformats.org/package/2006/relationships">
    <Relationship Target="../notesSlides/notesSlide5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66.xml.rels><?xml version="1.0" encoding="UTF-8" standalone="yes"?>
<Relationships xmlns="http://schemas.openxmlformats.org/package/2006/relationships">
    <Relationship Target="../notesSlides/notesSlide5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67.xml.rels><?xml version="1.0" encoding="UTF-8" standalone="yes"?>
<Relationships xmlns="http://schemas.openxmlformats.org/package/2006/relationships">
    <Relationship TargetMode="External" Target="http://www.esfcr.cz/" Type="http://schemas.openxmlformats.org/officeDocument/2006/relationships/hyperlink" Id="rId3"/>
    <Relationship Target="../notesSlides/notesSlide55.xml" Type="http://schemas.openxmlformats.org/officeDocument/2006/relationships/notesSlide" Id="rId2"/>
    <Relationship Target="../slideLayouts/slideLayout2.xml" Type="http://schemas.openxmlformats.org/officeDocument/2006/relationships/slideLayout" Id="rId1"/>
    <Relationship TargetMode="External" Target="https://www.esfcr.cz/vyzva-03_17_071" Type="http://schemas.openxmlformats.org/officeDocument/2006/relationships/hyperlink" Id="rId4"/>
</Relationships>

</file>

<file path=ppt/slides/_rels/slide68.xml.rels><?xml version="1.0" encoding="UTF-8" standalone="yes"?>
<Relationships xmlns="http://schemas.openxmlformats.org/package/2006/relationships">
    <Relationship TargetMode="External" Target="mailto:iveta.marcinova@mpsv.cz" Type="http://schemas.openxmlformats.org/officeDocument/2006/relationships/hyperlink" Id="rId8"/>
    <Relationship TargetMode="External" Target="mailto:lenka.veverkova@mpsv.cz" Type="http://schemas.openxmlformats.org/officeDocument/2006/relationships/hyperlink" Id="rId3"/>
    <Relationship TargetMode="External" Target="mailto:viera.hudecova@mpsv.cz" Type="http://schemas.openxmlformats.org/officeDocument/2006/relationships/hyperlink" Id="rId7"/>
    <Relationship Target="../notesSlides/notesSlide56.xml" Type="http://schemas.openxmlformats.org/officeDocument/2006/relationships/notesSlide" Id="rId2"/>
    <Relationship Target="../slideLayouts/slideLayout2.xml" Type="http://schemas.openxmlformats.org/officeDocument/2006/relationships/slideLayout" Id="rId1"/>
    <Relationship TargetMode="External" Target="mailto:ondrej.remes@mpsv.cz" Type="http://schemas.openxmlformats.org/officeDocument/2006/relationships/hyperlink" Id="rId6"/>
    <Relationship TargetMode="External" Target="mailto:dita.tondlova@mpsv.cz" Type="http://schemas.openxmlformats.org/officeDocument/2006/relationships/hyperlink" Id="rId5"/>
    <Relationship TargetMode="External" Target="mailto:tereza.zahalkova@mpsv.cz" Type="http://schemas.openxmlformats.org/officeDocument/2006/relationships/hyperlink" Id="rId4"/>
</Relationships>

</file>

<file path=ppt/slides/_rels/slide69.xml.rels><?xml version="1.0" encoding="UTF-8" standalone="yes"?>
<Relationships xmlns="http://schemas.openxmlformats.org/package/2006/relationships">
    <Relationship Target="../notesSlides/notesSlide57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7.xml.rels><?xml version="1.0" encoding="UTF-8" standalone="yes"?>
<Relationships xmlns="http://schemas.openxmlformats.org/package/2006/relationships">
    <Relationship Target="../notesSlides/notesSlide7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8.xml.rels><?xml version="1.0" encoding="UTF-8" standalone="yes"?>
<Relationships xmlns="http://schemas.openxmlformats.org/package/2006/relationships">
    <Relationship Target="../notesSlides/notesSlide8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9.xml.rels><?xml version="1.0" encoding="UTF-8" standalone="yes"?>
<Relationships xmlns="http://schemas.openxmlformats.org/package/2006/relationships">
    <Relationship Target="../notesSlides/notesSlide9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Výzva č. </a:t>
            </a:r>
            <a:r>
              <a:rPr lang="cs-CZ" dirty="false"/>
              <a:t>03_17_071</a:t>
            </a:r>
            <a:r>
              <a:rPr lang="cs-CZ" dirty="false" smtClean="false"/>
              <a:t/>
            </a:r>
            <a:br>
              <a:rPr lang="cs-CZ" dirty="false" smtClean="false"/>
            </a:br>
            <a:r>
              <a:rPr lang="cs-CZ" sz="1800" dirty="false" smtClean="false"/>
              <a:t>Podpora procesů ve službách </a:t>
            </a:r>
            <a:br>
              <a:rPr lang="cs-CZ" sz="1800" dirty="false" smtClean="false"/>
            </a:br>
            <a:r>
              <a:rPr lang="cs-CZ" sz="1800" dirty="false" smtClean="false"/>
              <a:t>a podpora rozvoje sociální práce</a:t>
            </a:r>
            <a:br>
              <a:rPr lang="cs-CZ" sz="1800" dirty="false" smtClean="false"/>
            </a:br>
            <a:r>
              <a:rPr lang="cs-CZ" sz="1800" dirty="false" smtClean="false"/>
              <a:t/>
            </a:r>
            <a:br>
              <a:rPr lang="cs-CZ" sz="1800" dirty="false" smtClean="false"/>
            </a:br>
            <a:r>
              <a:rPr lang="cs-CZ" sz="1800" dirty="false" smtClean="false"/>
              <a:t> </a:t>
            </a:r>
            <a:endParaRPr lang="cs-CZ" sz="1800" dirty="false"/>
          </a:p>
        </p:txBody>
      </p:sp>
      <p:sp>
        <p:nvSpPr>
          <p:cNvPr id="6" name="Zástupný symbol pro text 5"/>
          <p:cNvSpPr>
            <a:spLocks noGrp="true"/>
          </p:cNvSpPr>
          <p:nvPr>
            <p:ph type="body" sz="quarter" idx="13"/>
          </p:nvPr>
        </p:nvSpPr>
        <p:spPr/>
        <p:txBody>
          <a:bodyPr/>
          <a:lstStyle/>
          <a:p>
            <a:endParaRPr lang="cs-CZ" dirty="false" smtClean="false"/>
          </a:p>
          <a:p>
            <a:pPr algn="ctr"/>
            <a:r>
              <a:rPr lang="cs-CZ" b="true" dirty="false">
                <a:solidFill>
                  <a:schemeClr val="tx1"/>
                </a:solidFill>
              </a:rPr>
              <a:t>květen 2017</a:t>
            </a:r>
          </a:p>
          <a:p>
            <a:endParaRPr lang="cs-CZ" dirty="false"/>
          </a:p>
        </p:txBody>
      </p:sp>
      <p:sp>
        <p:nvSpPr>
          <p:cNvPr id="7" name="Zástupný symbol pro text 6"/>
          <p:cNvSpPr>
            <a:spLocks noGrp="true"/>
          </p:cNvSpPr>
          <p:nvPr>
            <p:ph type="body" sz="quarter" idx="14"/>
          </p:nvPr>
        </p:nvSpPr>
        <p:spPr/>
        <p:txBody>
          <a:bodyPr/>
          <a:lstStyle/>
          <a:p>
            <a:pPr algn="ctr"/>
            <a:endParaRPr lang="cs-CZ" b="true" dirty="false" smtClean="false"/>
          </a:p>
          <a:p>
            <a:pPr algn="ctr"/>
            <a:r>
              <a:rPr lang="cs-CZ" b="true" dirty="false" smtClean="false"/>
              <a:t>SEMINÁŘ PRO ŽADATELE</a:t>
            </a:r>
          </a:p>
          <a:p>
            <a:pPr algn="ctr"/>
            <a:endParaRPr lang="cs-CZ" b="true" dirty="false"/>
          </a:p>
        </p:txBody>
      </p:sp>
      <p:pic>
        <p:nvPicPr>
          <p:cNvPr id="14" name="Zástupný symbol pro obrázek 13"/>
          <p:cNvPicPr>
            <a:picLocks noGrp="true" noChangeAspect="true"/>
          </p:cNvPicPr>
          <p:nvPr>
            <p:ph type="pic" sz="quarter" idx="15"/>
          </p:nvPr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2636912"/>
            <a:ext cx="540000" cy="540000"/>
          </a:xfrm>
        </p:spPr>
      </p:pic>
      <p:pic>
        <p:nvPicPr>
          <p:cNvPr id="16" name="Zástupný symbol pro obrázek 15"/>
          <p:cNvPicPr>
            <a:picLocks noGrp="true" noChangeAspect="true"/>
          </p:cNvPicPr>
          <p:nvPr>
            <p:ph type="pic" sz="quarter" idx="17"/>
          </p:nvPr>
        </p:nvPicPr>
        <p:blipFill>
          <a:blip cstate="print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4149080"/>
            <a:ext cx="540000" cy="540000"/>
          </a:xfrm>
        </p:spPr>
      </p:pic>
    </p:spTree>
    <p:extLst>
      <p:ext uri="{BB962C8B-B14F-4D97-AF65-F5344CB8AC3E}">
        <p14:creationId xmlns:p14="http://schemas.microsoft.com/office/powerpoint/2010/main" val="337466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/>
            </a:r>
            <a:br>
              <a:rPr lang="cs-CZ" dirty="false" smtClean="false"/>
            </a:br>
            <a:r>
              <a:rPr lang="cs-CZ" dirty="false" smtClean="false"/>
              <a:t>Oprávnění žadatelé ve výzvě č. 71</a:t>
            </a:r>
            <a:br>
              <a:rPr lang="cs-CZ" dirty="false" smtClean="false"/>
            </a:br>
            <a:r>
              <a:rPr lang="cs-CZ" dirty="false" smtClean="false"/>
              <a:t> 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340768"/>
            <a:ext cx="8064000" cy="5112568"/>
          </a:xfrm>
        </p:spPr>
        <p:txBody>
          <a:bodyPr/>
          <a:lstStyle/>
          <a:p>
            <a:pPr lvl="0" algn="just">
              <a:lnSpc>
                <a:spcPct val="100000"/>
              </a:lnSpc>
            </a:pPr>
            <a:r>
              <a:rPr lang="cs-CZ" sz="1600" b="true" dirty="false"/>
              <a:t>organizace zřizované kraji působící v sociální oblasti</a:t>
            </a:r>
            <a:r>
              <a:rPr lang="cs-CZ" sz="1600" dirty="false"/>
              <a:t>,</a:t>
            </a:r>
          </a:p>
          <a:p>
            <a:pPr lvl="0" algn="just">
              <a:lnSpc>
                <a:spcPct val="100000"/>
              </a:lnSpc>
            </a:pPr>
            <a:r>
              <a:rPr lang="cs-CZ" sz="1600" b="true" dirty="false"/>
              <a:t>obce a organizace zřizované obcemi působící v sociální oblasti</a:t>
            </a:r>
            <a:r>
              <a:rPr lang="cs-CZ" sz="1600" dirty="false"/>
              <a:t>,</a:t>
            </a:r>
          </a:p>
          <a:p>
            <a:pPr lvl="0" algn="just">
              <a:lnSpc>
                <a:spcPct val="100000"/>
              </a:lnSpc>
            </a:pPr>
            <a:r>
              <a:rPr lang="cs-CZ" sz="1600" b="true" dirty="false"/>
              <a:t>dobrovolné svazky obcí </a:t>
            </a:r>
            <a:r>
              <a:rPr lang="cs-CZ" sz="1600" dirty="false"/>
              <a:t>podle zákona č. 128/2000 Sb., o obcích (obecní zřízení)</a:t>
            </a:r>
          </a:p>
          <a:p>
            <a:pPr lvl="0" algn="just">
              <a:lnSpc>
                <a:spcPct val="100000"/>
              </a:lnSpc>
            </a:pPr>
            <a:r>
              <a:rPr lang="cs-CZ" sz="1600" b="true" dirty="false"/>
              <a:t>nestátní neziskové organizace působící v sociální </a:t>
            </a:r>
            <a:r>
              <a:rPr lang="cs-CZ" sz="1600" b="true" dirty="false" smtClean="false"/>
              <a:t>oblasti</a:t>
            </a:r>
            <a:r>
              <a:rPr lang="cs-CZ" sz="1600" dirty="false" smtClean="false"/>
              <a:t>:</a:t>
            </a:r>
          </a:p>
          <a:p>
            <a:pPr lvl="1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600" dirty="false"/>
              <a:t>obecně prospěšné společnosti zřízené podle zákona č. 248/1995 Sb., o obecně prospěšných společnostech, ve znění pozdějších předpisů,</a:t>
            </a:r>
          </a:p>
          <a:p>
            <a:pPr lvl="1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600" dirty="false"/>
              <a:t>církevní právnické osoby zřízené podle zákona č. 3/2002 Sb., o církvích a náboženských společnostech, ve znění pozdějších předpisů, </a:t>
            </a:r>
          </a:p>
          <a:p>
            <a:pPr lvl="1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600" dirty="false"/>
              <a:t>spolky podle §214 – 302 zákona č. 89/2012 Sb., občanský zákoník,</a:t>
            </a:r>
            <a:endParaRPr lang="cs-CZ" sz="1600" dirty="false">
              <a:solidFill>
                <a:srgbClr val="FF0000"/>
              </a:solidFill>
            </a:endParaRPr>
          </a:p>
          <a:p>
            <a:pPr lvl="1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600" dirty="false"/>
              <a:t>ústavy podle § 402 – 418 zákona č. 89/2012 Sb., občanský zákoník,</a:t>
            </a:r>
          </a:p>
          <a:p>
            <a:pPr lvl="1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600" dirty="false"/>
              <a:t>nadace (§ 306-393) a nadační fondy (§394-401) zřízené podle zákona č. 89/2012 Sb., občanský </a:t>
            </a:r>
            <a:r>
              <a:rPr lang="cs-CZ" sz="1600" dirty="false" smtClean="false"/>
              <a:t>zákoník,</a:t>
            </a:r>
            <a:endParaRPr lang="cs-CZ" sz="1600" dirty="false"/>
          </a:p>
          <a:p>
            <a:pPr algn="just">
              <a:lnSpc>
                <a:spcPct val="100000"/>
              </a:lnSpc>
            </a:pPr>
            <a:r>
              <a:rPr lang="cs-CZ" sz="1600" b="true" dirty="false"/>
              <a:t>poskytovatelé sociálních služeb </a:t>
            </a:r>
            <a:r>
              <a:rPr lang="cs-CZ" sz="1600" dirty="false"/>
              <a:t>zapsaní v registru poskytovatelů sociálních služeb dle zákona č. 108/2006 Sb., o sociálních službách. </a:t>
            </a:r>
            <a:endParaRPr lang="cs-CZ" sz="1600" dirty="false" smtClean="false"/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600" dirty="false"/>
              <a:t>Pro tuto výzvu nejsou oprávněnými žadateli zařízení sociálních služeb, zřizovaná MPSV.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cs-CZ" sz="1600" dirty="false"/>
          </a:p>
          <a:p>
            <a:pPr marL="414000" lvl="1" indent="0" algn="just">
              <a:lnSpc>
                <a:spcPct val="100000"/>
              </a:lnSpc>
              <a:buNone/>
            </a:pPr>
            <a:endParaRPr lang="cs-CZ" sz="1600" dirty="false" smtClean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217369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Oprávnění partneři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1400" b="true" dirty="false"/>
              <a:t>Partner bez finančního příspěvku: </a:t>
            </a:r>
            <a:r>
              <a:rPr lang="cs-CZ" sz="1400" dirty="false" smtClean="false"/>
              <a:t>Právní </a:t>
            </a:r>
            <a:r>
              <a:rPr lang="cs-CZ" sz="1400" dirty="false"/>
              <a:t>forma partnera bez finančního příspěvku není omezena. Partnerem bez finančního příspěvku může být právnická osoba se sídlem v EU nebo v rámci zemí, jež jsou členy Evropského sdružení volného obchodu, nebo fyzická osoba působící jako osoba samostatně výdělečně činná (resp. v zahraniční obdobně působící), která má registrované místo podnikání v EU. Fyzická osoba, která není samostatně výdělečně činná, nemůže být do projektu zapojena jako partner.</a:t>
            </a:r>
          </a:p>
          <a:p>
            <a:pPr algn="just">
              <a:lnSpc>
                <a:spcPct val="100000"/>
              </a:lnSpc>
            </a:pPr>
            <a:r>
              <a:rPr lang="cs-CZ" sz="1400" b="true" dirty="false"/>
              <a:t>Partner s finančním příspěvkem: </a:t>
            </a:r>
            <a:r>
              <a:rPr lang="cs-CZ" sz="1400" dirty="false"/>
              <a:t>může být právnická osoba se sídlem v ČR, fyzická osoba působící jako osoba samostatně výdělečně činná, která má registrované podnikání v ČR. Fyzická osoba, která není samostatně výdělečně činná, nemůže být do projektu zapojena. 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400" dirty="false"/>
              <a:t>Omezení pro partnerství u územně samosprávných celků a jimi zřizovaných </a:t>
            </a:r>
            <a:r>
              <a:rPr lang="cs-CZ" sz="1400" dirty="false" smtClean="false"/>
              <a:t>organizací</a:t>
            </a:r>
            <a:r>
              <a:rPr lang="cs-CZ" sz="1400" dirty="false"/>
              <a:t> </a:t>
            </a:r>
            <a:r>
              <a:rPr lang="cs-CZ" sz="1400" dirty="false" smtClean="false"/>
              <a:t>a pro </a:t>
            </a:r>
            <a:r>
              <a:rPr lang="cs-CZ" sz="1400" dirty="false"/>
              <a:t>partnerství u organizačních složek státu a jejich příspěvkových </a:t>
            </a:r>
            <a:r>
              <a:rPr lang="cs-CZ" sz="1400" dirty="false" smtClean="false"/>
              <a:t>organizací</a:t>
            </a:r>
            <a:r>
              <a:rPr lang="cs-CZ" sz="1400" dirty="false"/>
              <a:t> </a:t>
            </a:r>
            <a:r>
              <a:rPr lang="cs-CZ" sz="1400" dirty="false" smtClean="false"/>
              <a:t>– uvedeno konkrétně ve výzvě. </a:t>
            </a:r>
            <a:endParaRPr lang="cs-CZ" sz="1400" dirty="false"/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400" b="true" dirty="false"/>
              <a:t>Příspěvkové organizace zřizované organizačními složkami státu</a:t>
            </a:r>
            <a:r>
              <a:rPr lang="cs-CZ" sz="1400" dirty="false"/>
              <a:t> nemohou být partnerem s finančním příspěvkem v této výzvě</a:t>
            </a:r>
            <a:r>
              <a:rPr lang="cs-CZ" sz="1400" dirty="false" smtClean="false"/>
              <a:t>.</a:t>
            </a:r>
            <a:endParaRPr lang="cs-CZ" sz="1400" dirty="false"/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400" b="true" dirty="false"/>
              <a:t>Úřad práce ČR </a:t>
            </a:r>
            <a:r>
              <a:rPr lang="cs-CZ" sz="1400" dirty="false"/>
              <a:t>nemůže v rámci této výzvy vystupovat v roli partnera s finančním příspěvkem.</a:t>
            </a:r>
          </a:p>
          <a:p>
            <a:endParaRPr lang="cs-CZ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432230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lvl="1" algn="ctr"/>
            <a:r>
              <a:rPr lang="cs-CZ" sz="2800" b="true" cap="all" dirty="false" smtClean="false">
                <a:solidFill>
                  <a:schemeClr val="tx2"/>
                </a:solidFill>
                <a:latin typeface="+mj-lt"/>
                <a:ea typeface="+mj-ea"/>
                <a:cs typeface="+mj-cs"/>
              </a:rPr>
              <a:t>Míra podpory – </a:t>
            </a:r>
            <a:br>
              <a:rPr lang="cs-CZ" sz="2800" b="true" cap="all" dirty="false" smtClean="false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cs-CZ" sz="2800" b="true" cap="all" dirty="false" smtClean="false">
                <a:solidFill>
                  <a:schemeClr val="tx2"/>
                </a:solidFill>
                <a:latin typeface="+mj-lt"/>
                <a:ea typeface="+mj-ea"/>
                <a:cs typeface="+mj-cs"/>
              </a:rPr>
              <a:t>rozpad zdrojů financování</a:t>
            </a:r>
            <a:endParaRPr lang="cs-CZ" sz="2800" b="true" cap="all" dirty="false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cs-CZ" b="true" dirty="false" smtClean="false"/>
              <a:t>EU </a:t>
            </a:r>
            <a:r>
              <a:rPr lang="cs-CZ" b="true" dirty="false"/>
              <a:t>/ státní rozpočet / </a:t>
            </a:r>
            <a:r>
              <a:rPr lang="cs-CZ" b="true" dirty="false" smtClean="false"/>
              <a:t>žadatel </a:t>
            </a:r>
          </a:p>
          <a:p>
            <a:pPr marL="0" indent="0" algn="ctr">
              <a:buNone/>
            </a:pPr>
            <a:endParaRPr lang="cs-CZ" sz="1200" dirty="false" smtClean="false"/>
          </a:p>
          <a:p>
            <a:pPr lvl="0">
              <a:lnSpc>
                <a:spcPct val="100000"/>
              </a:lnSpc>
            </a:pPr>
            <a:r>
              <a:rPr lang="cs-CZ" sz="1800" b="true" dirty="false"/>
              <a:t>Pro NNO</a:t>
            </a:r>
            <a:r>
              <a:rPr lang="cs-CZ" sz="1800" dirty="false"/>
              <a:t>: EU 85 %, státní rozpočet 15 %, žadatel 0</a:t>
            </a:r>
            <a:r>
              <a:rPr lang="cs-CZ" sz="1800" dirty="false" smtClean="false"/>
              <a:t>%</a:t>
            </a:r>
          </a:p>
          <a:p>
            <a:pPr marL="0" lvl="0" indent="0">
              <a:lnSpc>
                <a:spcPct val="100000"/>
              </a:lnSpc>
              <a:buNone/>
            </a:pPr>
            <a:endParaRPr lang="cs-CZ" sz="1800" dirty="false"/>
          </a:p>
          <a:p>
            <a:pPr lvl="0">
              <a:lnSpc>
                <a:spcPct val="100000"/>
              </a:lnSpc>
            </a:pPr>
            <a:r>
              <a:rPr lang="cs-CZ" sz="1800" b="true" dirty="false"/>
              <a:t>Pro podnikající subjekty</a:t>
            </a:r>
            <a:r>
              <a:rPr lang="cs-CZ" sz="1800" dirty="false"/>
              <a:t>: EU 85 %, státní rozpočet 0 %, žadatel 15 </a:t>
            </a:r>
            <a:r>
              <a:rPr lang="cs-CZ" sz="1800" dirty="false" smtClean="false"/>
              <a:t>%</a:t>
            </a:r>
          </a:p>
          <a:p>
            <a:pPr marL="0" lvl="0" indent="0">
              <a:lnSpc>
                <a:spcPct val="100000"/>
              </a:lnSpc>
              <a:buNone/>
            </a:pPr>
            <a:endParaRPr lang="cs-CZ" sz="1800" dirty="false"/>
          </a:p>
          <a:p>
            <a:pPr lvl="0">
              <a:lnSpc>
                <a:spcPct val="100000"/>
              </a:lnSpc>
            </a:pPr>
            <a:r>
              <a:rPr lang="cs-CZ" sz="1800" b="true" dirty="false"/>
              <a:t>Pro územně samosprávní celky a jimi zřizované organizace</a:t>
            </a:r>
            <a:r>
              <a:rPr lang="cs-CZ" sz="1800" dirty="false"/>
              <a:t>: EU 85 %, státní rozpočet 10 %, žadatel 5 %</a:t>
            </a:r>
          </a:p>
          <a:p>
            <a:pPr marL="0" indent="0" algn="just"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275530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marL="0" lvl="1" indent="0" algn="ctr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sz="2800" b="true" cap="all" dirty="false" smtClean="false">
                <a:solidFill>
                  <a:schemeClr val="tx2"/>
                </a:solidFill>
                <a:latin typeface="+mj-lt"/>
              </a:rPr>
              <a:t>Maximální </a:t>
            </a:r>
            <a:r>
              <a:rPr lang="cs-CZ" sz="2800" b="true" cap="all" dirty="false">
                <a:solidFill>
                  <a:schemeClr val="tx2"/>
                </a:solidFill>
                <a:latin typeface="+mj-lt"/>
              </a:rPr>
              <a:t>a minimální výše celkových způsobilých výdajů 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0"/>
            <a:endParaRPr lang="cs-CZ" dirty="false" smtClean="false"/>
          </a:p>
          <a:p>
            <a:pPr lvl="0" algn="just"/>
            <a:r>
              <a:rPr lang="cs-CZ" sz="2800" dirty="false" smtClean="false"/>
              <a:t>Minimální </a:t>
            </a:r>
            <a:r>
              <a:rPr lang="cs-CZ" sz="2800" dirty="false"/>
              <a:t>výše celkových způsobilých výdajů projektu: </a:t>
            </a:r>
            <a:r>
              <a:rPr lang="cs-CZ" sz="2800" b="true" dirty="false"/>
              <a:t>500 000 </a:t>
            </a:r>
            <a:r>
              <a:rPr lang="cs-CZ" sz="2800" b="true" dirty="false" smtClean="false"/>
              <a:t>CZK</a:t>
            </a:r>
          </a:p>
          <a:p>
            <a:pPr marL="0" lvl="0" indent="0" algn="just">
              <a:buNone/>
            </a:pPr>
            <a:endParaRPr lang="cs-CZ" sz="2800" dirty="false"/>
          </a:p>
          <a:p>
            <a:pPr lvl="0" algn="just"/>
            <a:r>
              <a:rPr lang="cs-CZ" sz="2800" dirty="false"/>
              <a:t>Maximální výše celkových způsobilých výdajů projektu: </a:t>
            </a:r>
            <a:r>
              <a:rPr lang="cs-CZ" sz="2800" b="true" dirty="false"/>
              <a:t>15 000 000 CZK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3370005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Aktivity – přehled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r>
              <a:rPr lang="cs-CZ" sz="1800" b="true" u="sng" dirty="false"/>
              <a:t>1. Rozvíjení a zkvalitňování sociálních služeb, sociální práce a sociálně-právní ochrany </a:t>
            </a:r>
            <a:r>
              <a:rPr lang="cs-CZ" sz="1800" b="true" u="sng" dirty="false" smtClean="false"/>
              <a:t>dětí</a:t>
            </a:r>
            <a:endParaRPr lang="cs-CZ" sz="1800" u="sng" dirty="false"/>
          </a:p>
          <a:p>
            <a:pPr marL="0" indent="0" algn="just">
              <a:buNone/>
            </a:pPr>
            <a:r>
              <a:rPr lang="cs-CZ" sz="1600" dirty="false" smtClean="false"/>
              <a:t>a</a:t>
            </a:r>
            <a:r>
              <a:rPr lang="cs-CZ" sz="1600" dirty="false"/>
              <a:t>) Podpora kvality a standardizace včetně vytváření kontrolních </a:t>
            </a:r>
            <a:r>
              <a:rPr lang="cs-CZ" sz="1600" dirty="false" smtClean="false"/>
              <a:t>mechanismů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600" dirty="false"/>
              <a:t>b) Zavádění komplexních programů, zavádění nástrojů mezioborové a mezirezortní spolupráce v oblasti sociálních služeb a sociálně právní ochrany </a:t>
            </a:r>
            <a:r>
              <a:rPr lang="cs-CZ" sz="1600" dirty="false" smtClean="false"/>
              <a:t>dětí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600" dirty="false"/>
              <a:t>c) Nová řešení v sociálních službách a sociální </a:t>
            </a:r>
            <a:r>
              <a:rPr lang="cs-CZ" sz="1600" dirty="false" smtClean="false"/>
              <a:t>práci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600" dirty="false"/>
              <a:t>d) Propagace sociální práce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600" dirty="false" smtClean="false"/>
              <a:t>Doplňková aktivita: </a:t>
            </a:r>
            <a:r>
              <a:rPr lang="cs-CZ" sz="1600" dirty="false"/>
              <a:t>Vzdělávání sociálních pracovníků a pracovníků v sociálních službách </a:t>
            </a:r>
            <a:endParaRPr lang="cs-CZ" sz="1600" dirty="false" smtClean="false"/>
          </a:p>
          <a:p>
            <a:pPr marL="0" indent="0" algn="just">
              <a:lnSpc>
                <a:spcPct val="100000"/>
              </a:lnSpc>
              <a:buNone/>
            </a:pPr>
            <a:endParaRPr lang="cs-CZ" sz="1600" dirty="false"/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800" b="true" u="sng" dirty="false"/>
              <a:t>2. Podpora pečujících osob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cs-CZ" sz="1600" dirty="false"/>
          </a:p>
          <a:p>
            <a:pPr marL="0" indent="0" algn="just">
              <a:lnSpc>
                <a:spcPct val="100000"/>
              </a:lnSpc>
              <a:buNone/>
            </a:pPr>
            <a:endParaRPr lang="cs-CZ" sz="1600" b="true" dirty="false" smtClean="false"/>
          </a:p>
          <a:p>
            <a:pPr marL="0" indent="0" algn="just">
              <a:lnSpc>
                <a:spcPct val="100000"/>
              </a:lnSpc>
              <a:buNone/>
            </a:pPr>
            <a:endParaRPr lang="cs-CZ" b="true" dirty="false" smtClean="false">
              <a:solidFill>
                <a:srgbClr val="FF0000"/>
              </a:solidFill>
            </a:endParaRPr>
          </a:p>
          <a:p>
            <a:pPr lvl="0"/>
            <a:endParaRPr lang="cs-CZ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59662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OBECNÉ PODMÍNKY PRO CELOU VÝZVU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1800" dirty="false"/>
              <a:t>V rámci projektů </a:t>
            </a:r>
            <a:r>
              <a:rPr lang="cs-CZ" sz="1800" b="true" dirty="false"/>
              <a:t>není možné podpořit běžný provoz sociální služby </a:t>
            </a:r>
            <a:r>
              <a:rPr lang="cs-CZ" sz="1800" dirty="false"/>
              <a:t>včetně přímé práce s klienty (např. mzdy sociálních pracovníků apod.). Je možné podpořit pilotní ověření nových řešení, jejichž součástí může být také přímá práce s klienty. Uvedené obdobně platí také pro přímou práci sociálních pracovníků a jiných odborníků v rámci úřadů a dalších organizací, ve kterých působí. </a:t>
            </a:r>
          </a:p>
          <a:p>
            <a:pPr algn="just">
              <a:lnSpc>
                <a:spcPct val="100000"/>
              </a:lnSpc>
            </a:pPr>
            <a:r>
              <a:rPr lang="cs-CZ" sz="1800" dirty="false"/>
              <a:t>Pro účely výzvy je </a:t>
            </a:r>
            <a:r>
              <a:rPr lang="cs-CZ" sz="1800" b="true" dirty="false"/>
              <a:t>sociální práce </a:t>
            </a:r>
            <a:r>
              <a:rPr lang="cs-CZ" sz="1800" dirty="false"/>
              <a:t>chápána následujícím způsobem: Výkon sociální práce realizovaný sociálními pracovníky, kteří splňují předpoklady pro výkon povolání sociálního pracovníka a vykonávají činnosti sociální práce v souladu se zákonem č. 108/2006 Sb., o sociálních službách. </a:t>
            </a:r>
          </a:p>
          <a:p>
            <a:pPr algn="just">
              <a:lnSpc>
                <a:spcPct val="100000"/>
              </a:lnSpc>
            </a:pPr>
            <a:r>
              <a:rPr lang="cs-CZ" sz="1800" b="true" dirty="false"/>
              <a:t>Minimálně 60 % z celkového počtu podpořených osob</a:t>
            </a:r>
            <a:r>
              <a:rPr lang="cs-CZ" sz="1800" b="true" baseline="30000" dirty="false"/>
              <a:t> </a:t>
            </a:r>
            <a:r>
              <a:rPr lang="cs-CZ" sz="1800" b="true" dirty="false"/>
              <a:t>musí překročit limit pro bagatelní podporu</a:t>
            </a:r>
            <a:r>
              <a:rPr lang="cs-CZ" sz="1800" dirty="false"/>
              <a:t>. Tyto osoby budou započítány do cílové hodnoty indikátoru 6 00 00 Celkový počet účastníků. V popisu indikátoru musí být jasně uveden celkový počet podpořených osob včetně způsobu výpočtu cílové hodnoty indikátoru. 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5301748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/>
            </a:r>
            <a:br>
              <a:rPr lang="cs-CZ" dirty="false" smtClean="false"/>
            </a:br>
            <a:r>
              <a:rPr lang="cs-CZ" dirty="false" smtClean="false"/>
              <a:t/>
            </a:r>
            <a:br>
              <a:rPr lang="cs-CZ" dirty="false" smtClean="false"/>
            </a:br>
            <a:r>
              <a:rPr lang="cs-CZ" dirty="false" smtClean="false"/>
              <a:t/>
            </a:r>
            <a:br>
              <a:rPr lang="cs-CZ" dirty="false" smtClean="false"/>
            </a:br>
            <a:r>
              <a:rPr lang="cs-CZ" sz="1800" dirty="false"/>
              <a:t>1. Rozvíjení a zkvalitňování sociálních služeb, sociální práce a sociálně-právní ochrany </a:t>
            </a:r>
            <a:r>
              <a:rPr lang="cs-CZ" sz="1800" dirty="false" smtClean="false"/>
              <a:t>dětí – I. </a:t>
            </a:r>
            <a:r>
              <a:rPr lang="cs-CZ" sz="1800" dirty="false"/>
              <a:t/>
            </a:r>
            <a:br>
              <a:rPr lang="cs-CZ" sz="1800" dirty="false"/>
            </a:br>
            <a:r>
              <a:rPr lang="cs-CZ" sz="1800" i="true" u="sng" dirty="false"/>
              <a:t/>
            </a:r>
            <a:br>
              <a:rPr lang="cs-CZ" sz="1800" i="true" u="sng" dirty="false"/>
            </a:br>
            <a:r>
              <a:rPr lang="cs-CZ" dirty="false" smtClean="false"/>
              <a:t/>
            </a:r>
            <a:br>
              <a:rPr lang="cs-CZ" dirty="false" smtClean="false"/>
            </a:br>
            <a:r>
              <a:rPr lang="cs-CZ" u="sng" dirty="false"/>
              <a:t/>
            </a:r>
            <a:br>
              <a:rPr lang="cs-CZ" u="sng" dirty="false"/>
            </a:b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5184576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cs-CZ" sz="1600" b="true" dirty="false"/>
              <a:t>a) Podpora kvality a standardizace včetně vytváření kontrolních mechanismů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1400" u="sng" dirty="false"/>
              <a:t>Pro oblast sociálních služeb: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400" dirty="false"/>
              <a:t>Podpora zavádění procesů rozvoje kvality poskytování sociálních služeb - procesy zaměřené na plnění zákonných standardů kvality sociálních služeb a další celkový rozvoj kvality poskytované sociální služby. Jedná se o podporu zejména těchto činností: </a:t>
            </a:r>
          </a:p>
          <a:p>
            <a:pPr lvl="0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400" dirty="false"/>
              <a:t>zhodnocení současného stavu procesů rozvoje kvality poskytování sociálních služeb v organizaci (mapování potřeb, analýzy, plán rozvoje, procesní audit apod.), </a:t>
            </a:r>
          </a:p>
          <a:p>
            <a:pPr lvl="0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400" dirty="false"/>
              <a:t>procesy rozvoje kvality poskytování sociálních služeb na základě zhodnocení současného stavu v organizaci (konzultace, pracovní postupy, vnitřní pravidla, systém hodnocení služby, vzdělávací plány zaměstnanců apod.).</a:t>
            </a:r>
          </a:p>
          <a:p>
            <a:pPr marL="0" indent="0">
              <a:lnSpc>
                <a:spcPct val="100000"/>
              </a:lnSpc>
              <a:buNone/>
            </a:pPr>
            <a:endParaRPr lang="cs-CZ" sz="1400" dirty="false"/>
          </a:p>
          <a:p>
            <a:pPr marL="0" indent="0">
              <a:lnSpc>
                <a:spcPct val="100000"/>
              </a:lnSpc>
              <a:buNone/>
            </a:pPr>
            <a:r>
              <a:rPr lang="cs-CZ" sz="1400" u="sng" dirty="false" smtClean="false"/>
              <a:t>Pro </a:t>
            </a:r>
            <a:r>
              <a:rPr lang="cs-CZ" sz="1400" u="sng" dirty="false"/>
              <a:t>oblast sociální práce: </a:t>
            </a:r>
          </a:p>
          <a:p>
            <a:pPr>
              <a:lnSpc>
                <a:spcPct val="100000"/>
              </a:lnSpc>
            </a:pPr>
            <a:r>
              <a:rPr lang="cs-CZ" sz="1400" dirty="false"/>
              <a:t>Podpora procesů standardizace sociální práce, nastavení a ověření systému hodnocení efektivity výkonu sociální práce. Podpora nástrojů a programů zaměřených na evaluaci činností sociální práce s dopady do rozvíjení její kvality a odbornosti. </a:t>
            </a:r>
          </a:p>
          <a:p>
            <a:pPr lvl="0">
              <a:lnSpc>
                <a:spcPct val="100000"/>
              </a:lnSpc>
            </a:pPr>
            <a:r>
              <a:rPr lang="cs-CZ" sz="1400" dirty="false"/>
              <a:t>Podpora analýz předpokladů a potřeb odborného personálu a jejich zajištění. </a:t>
            </a:r>
          </a:p>
          <a:p>
            <a:endParaRPr lang="cs-CZ" sz="14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426599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1800" dirty="false"/>
              <a:t>1. Rozvíjení a zkvalitňování sociálních služeb, sociální práce a sociálně-právní ochrany </a:t>
            </a:r>
            <a:r>
              <a:rPr lang="cs-CZ" sz="1800" dirty="false" smtClean="false"/>
              <a:t>dětí – II. </a:t>
            </a:r>
            <a:endParaRPr lang="cs-CZ" sz="1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r>
              <a:rPr lang="cs-CZ" sz="1600" b="true" dirty="false"/>
              <a:t>b) Zavádění komplexních programů, zavádění nástrojů mezioborové a mezirezortní spolupráce v oblasti sociálních služeb a sociálně právní ochrany dětí</a:t>
            </a:r>
            <a:endParaRPr lang="cs-CZ" sz="1600" dirty="false"/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400" b="true" dirty="false"/>
              <a:t> </a:t>
            </a:r>
            <a:endParaRPr lang="cs-CZ" sz="1400" dirty="false"/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600" dirty="false"/>
              <a:t>Podpora aktivit zaměřených na spolupůsobnost a návaznost pomáhajících intervencí poskytovaných jedním nebo více subjekty konkrétním osobám s cílem řešení jejich nepříznivé situace a jejich sociálního začlenění, včetně zavádění nástrojů, které pomohou takovou spolupráci zavést, rozvíjet i vyhodnocovat (koncept komunitní sociální práce, případové konference, mezioborové, multidisciplinární týmy apod.) a síťování (vytváření platforem, organizace diskusních setkání, konferencí ke sdílení dobré praxe apod.). 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763231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1800" dirty="false"/>
              <a:t>1. Rozvíjení a zkvalitňování sociálních služeb, sociální práce a sociálně-právní ochrany </a:t>
            </a:r>
            <a:r>
              <a:rPr lang="cs-CZ" sz="1800" dirty="false" smtClean="false"/>
              <a:t>dětí – III. </a:t>
            </a:r>
            <a:endParaRPr lang="cs-CZ" sz="1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683568" y="1484784"/>
            <a:ext cx="8064000" cy="4752528"/>
          </a:xfrm>
        </p:spPr>
        <p:txBody>
          <a:bodyPr vert="horz" lIns="0" tIns="0" rIns="0" bIns="0" rtlCol="false"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cs-CZ" sz="1600" b="true" dirty="false"/>
              <a:t>c) Nová řešení v sociálních službách a sociální práci</a:t>
            </a:r>
            <a:endParaRPr lang="cs-CZ" sz="1600" dirty="false"/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400" dirty="false"/>
              <a:t> </a:t>
            </a:r>
          </a:p>
          <a:p>
            <a:pPr algn="just">
              <a:lnSpc>
                <a:spcPct val="100000"/>
              </a:lnSpc>
            </a:pPr>
            <a:r>
              <a:rPr lang="cs-CZ" sz="1600" dirty="false"/>
              <a:t>Vytvoření a zavedení udržitelných nových řešení (produkty, procesy, organizační uspořádání, příklady dobré praxe atd.) pro poskytování sociálních služeb podporujících sociální začleňování podle zákona č. 108/2006 Sb., o sociálních službách. Nová řešení musí vést k efektivnějšímu a transparentnějšímu využití zdrojů a představovat nové a netradiční přístupy a řešení s větší mírou pozitivního dopadu na uživatele služby.  </a:t>
            </a:r>
          </a:p>
          <a:p>
            <a:pPr algn="just">
              <a:lnSpc>
                <a:spcPct val="100000"/>
              </a:lnSpc>
            </a:pPr>
            <a:r>
              <a:rPr lang="cs-CZ" sz="1600" dirty="false"/>
              <a:t>Zavedení a ověření inovativních technik, metod a postupů sociální práce realizované sociálními pracovníky, kteří splňují předpoklady pro výkon povolání sociálního </a:t>
            </a:r>
            <a:r>
              <a:rPr lang="cs-CZ" sz="1600" dirty="false" smtClean="false"/>
              <a:t>pracovníka</a:t>
            </a:r>
            <a:r>
              <a:rPr lang="cs-CZ" sz="1600" dirty="false"/>
              <a:t> </a:t>
            </a:r>
            <a:r>
              <a:rPr lang="cs-CZ" sz="1600" dirty="false" smtClean="false"/>
              <a:t>a </a:t>
            </a:r>
            <a:r>
              <a:rPr lang="cs-CZ" sz="1600" dirty="false"/>
              <a:t>vykonávají činnosti sociální práce v souladu se zákonem č. 108/2006 Sb., o sociálních službách.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1200" b="true" dirty="false"/>
              <a:t> </a:t>
            </a:r>
            <a:endParaRPr lang="cs-CZ" sz="1200" dirty="false"/>
          </a:p>
          <a:p>
            <a:endParaRPr lang="cs-CZ" b="true" i="tru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567392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1800" dirty="false" smtClean="false"/>
              <a:t/>
            </a:r>
            <a:br>
              <a:rPr lang="cs-CZ" sz="1800" dirty="false" smtClean="false"/>
            </a:br>
            <a:r>
              <a:rPr lang="cs-CZ" sz="1800" dirty="false"/>
              <a:t>1. Rozvíjení a zkvalitňování sociálních služeb, sociální práce a sociálně-právní ochrany dětí – </a:t>
            </a:r>
            <a:r>
              <a:rPr lang="cs-CZ" sz="1800" dirty="false" smtClean="false"/>
              <a:t>Iv.</a:t>
            </a:r>
            <a:r>
              <a:rPr lang="cs-CZ" sz="1800" dirty="false"/>
              <a:t/>
            </a:r>
            <a:br>
              <a:rPr lang="cs-CZ" sz="1800" dirty="false"/>
            </a:br>
            <a:r>
              <a:rPr lang="cs-CZ" sz="1800" dirty="false"/>
              <a:t> 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1600" b="true" dirty="false"/>
              <a:t>d) Propagace sociální práce</a:t>
            </a:r>
            <a:endParaRPr lang="cs-CZ" sz="1600" dirty="false"/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600" dirty="false" smtClean="false"/>
              <a:t>Propagace </a:t>
            </a:r>
            <a:r>
              <a:rPr lang="cs-CZ" sz="1600" dirty="false"/>
              <a:t>sociální práce ve smyslu rozšiřování informací o možnostech sociální práce (rozšíření povědomí o tom, v jakých situacích, jak a kde může sociální pracovník poskytnout podporu). Nejde o propagaci jednotlivých poskytovatelů sociálních služeb, ale o rozšíření povědomí o možnostech řešení nepříznivě životní situace. 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600" dirty="false"/>
              <a:t> 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600" dirty="false"/>
              <a:t>Nelze podpořit projekty zaměřené výhradně na propagaci sociální práce. </a:t>
            </a:r>
          </a:p>
          <a:p>
            <a:pPr marL="0" indent="0">
              <a:buNone/>
            </a:pPr>
            <a:r>
              <a:rPr lang="cs-CZ" sz="1400" dirty="false"/>
              <a:t> 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600" dirty="false"/>
              <a:t>V rámci rozvíjení a zkvalitňování sociálních služeb, sociální práce a sociálně-právní ochrany dětí je možné podpořit v projektech </a:t>
            </a:r>
            <a:r>
              <a:rPr lang="cs-CZ" sz="1600" b="true" dirty="false"/>
              <a:t>supervizi</a:t>
            </a:r>
            <a:r>
              <a:rPr lang="cs-CZ" sz="1600" dirty="false"/>
              <a:t>. </a:t>
            </a:r>
          </a:p>
          <a:p>
            <a:pPr marL="0" indent="0"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870642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OBSAH SEMINÁŘE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4653336"/>
          </a:xfrm>
        </p:spPr>
        <p:txBody>
          <a:bodyPr/>
          <a:lstStyle/>
          <a:p>
            <a:pPr>
              <a:lnSpc>
                <a:spcPct val="100000"/>
              </a:lnSpc>
            </a:pPr>
            <a:endParaRPr lang="cs-CZ" altLang="cs-CZ" sz="1400" dirty="false" smtClean="false"/>
          </a:p>
          <a:p>
            <a:pPr>
              <a:lnSpc>
                <a:spcPct val="100000"/>
              </a:lnSpc>
            </a:pPr>
            <a:r>
              <a:rPr lang="cs-CZ" altLang="cs-CZ" sz="2000" dirty="false"/>
              <a:t>Úvod – obecně Operační program zaměstnanost </a:t>
            </a:r>
          </a:p>
          <a:p>
            <a:pPr>
              <a:lnSpc>
                <a:spcPct val="100000"/>
              </a:lnSpc>
            </a:pPr>
            <a:r>
              <a:rPr lang="cs-CZ" altLang="cs-CZ" sz="2000" dirty="false"/>
              <a:t>Informační systémy – odkazy na zdroj informací</a:t>
            </a:r>
          </a:p>
          <a:p>
            <a:pPr>
              <a:lnSpc>
                <a:spcPct val="100000"/>
              </a:lnSpc>
            </a:pPr>
            <a:r>
              <a:rPr lang="cs-CZ" altLang="cs-CZ" sz="2000" dirty="false"/>
              <a:t>Výzva č. </a:t>
            </a:r>
            <a:r>
              <a:rPr lang="cs-CZ" altLang="cs-CZ" sz="2000" dirty="false" smtClean="false"/>
              <a:t>71 – aktivity a další podmínky</a:t>
            </a:r>
            <a:endParaRPr lang="cs-CZ" altLang="cs-CZ" sz="2000" dirty="false"/>
          </a:p>
          <a:p>
            <a:pPr>
              <a:lnSpc>
                <a:spcPct val="100000"/>
              </a:lnSpc>
            </a:pPr>
            <a:r>
              <a:rPr lang="cs-CZ" altLang="cs-CZ" sz="2000" dirty="false"/>
              <a:t>Veřejná podpora</a:t>
            </a:r>
          </a:p>
          <a:p>
            <a:pPr>
              <a:lnSpc>
                <a:spcPct val="100000"/>
              </a:lnSpc>
            </a:pPr>
            <a:r>
              <a:rPr lang="cs-CZ" altLang="cs-CZ" sz="2000" dirty="false"/>
              <a:t>Přílohy žádosti a přílohy výzvy</a:t>
            </a:r>
          </a:p>
          <a:p>
            <a:pPr>
              <a:lnSpc>
                <a:spcPct val="100000"/>
              </a:lnSpc>
            </a:pPr>
            <a:r>
              <a:rPr lang="cs-CZ" altLang="cs-CZ" sz="2000" dirty="false"/>
              <a:t>Finanční část </a:t>
            </a:r>
          </a:p>
          <a:p>
            <a:pPr>
              <a:lnSpc>
                <a:spcPct val="100000"/>
              </a:lnSpc>
            </a:pPr>
            <a:r>
              <a:rPr lang="cs-CZ" altLang="cs-CZ" sz="2000" dirty="false"/>
              <a:t>Hodnocení a výběr projektů</a:t>
            </a:r>
          </a:p>
          <a:p>
            <a:pPr>
              <a:lnSpc>
                <a:spcPct val="100000"/>
              </a:lnSpc>
            </a:pPr>
            <a:r>
              <a:rPr lang="cs-CZ" altLang="cs-CZ" sz="2000" dirty="false"/>
              <a:t>Kde hledat informace</a:t>
            </a:r>
          </a:p>
          <a:p>
            <a:pPr>
              <a:lnSpc>
                <a:spcPct val="100000"/>
              </a:lnSpc>
            </a:pPr>
            <a:r>
              <a:rPr lang="cs-CZ" altLang="cs-CZ" sz="2000" dirty="false"/>
              <a:t>Dotazy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010596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1800" dirty="false" smtClean="false"/>
              <a:t/>
            </a:r>
            <a:br>
              <a:rPr lang="cs-CZ" sz="1800" dirty="false" smtClean="false"/>
            </a:br>
            <a:r>
              <a:rPr lang="cs-CZ" sz="1800" dirty="false" smtClean="false"/>
              <a:t>Vzdělávání </a:t>
            </a:r>
            <a:r>
              <a:rPr lang="cs-CZ" sz="1800" dirty="false"/>
              <a:t>sociálních pracovníků a pracovníků v sociálních službách </a:t>
            </a:r>
            <a:r>
              <a:rPr lang="cs-CZ" sz="1800" dirty="false" smtClean="false"/>
              <a:t>– I. </a:t>
            </a:r>
            <a:r>
              <a:rPr lang="cs-CZ" dirty="false"/>
              <a:t/>
            </a:r>
            <a:br>
              <a:rPr lang="cs-CZ" dirty="false"/>
            </a:br>
            <a:r>
              <a:rPr lang="cs-CZ" dirty="false"/>
              <a:t> 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4581328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endParaRPr lang="cs-CZ" sz="1600" dirty="false" smtClean="false"/>
          </a:p>
          <a:p>
            <a:pPr algn="just">
              <a:lnSpc>
                <a:spcPct val="100000"/>
              </a:lnSpc>
            </a:pPr>
            <a:r>
              <a:rPr lang="cs-CZ" sz="1800" dirty="false" smtClean="false"/>
              <a:t>Vzdělávání = doplňková aktivita - navázaná </a:t>
            </a:r>
            <a:r>
              <a:rPr lang="cs-CZ" sz="1800" dirty="false"/>
              <a:t>na rozvíjení a zkvalitňování sociálních </a:t>
            </a:r>
            <a:r>
              <a:rPr lang="cs-CZ" sz="1800" dirty="false" smtClean="false"/>
              <a:t>služeb, sociální </a:t>
            </a:r>
            <a:r>
              <a:rPr lang="cs-CZ" sz="1800" dirty="false"/>
              <a:t>práce a sociálně-právní ochrany </a:t>
            </a:r>
            <a:r>
              <a:rPr lang="cs-CZ" sz="1800" dirty="false" smtClean="false"/>
              <a:t>dětí.  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cs-CZ" sz="1800" dirty="false" smtClean="false"/>
          </a:p>
          <a:p>
            <a:pPr algn="just">
              <a:lnSpc>
                <a:spcPct val="100000"/>
              </a:lnSpc>
            </a:pPr>
            <a:r>
              <a:rPr lang="cs-CZ" sz="1800" dirty="false"/>
              <a:t>Nelze podpořit projekty zaměřené výhradně na vzdělávání cílových skupin v rámci bodu 1 výzvy. 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cs-CZ" sz="1800" dirty="false" smtClean="false"/>
          </a:p>
          <a:p>
            <a:pPr algn="just">
              <a:lnSpc>
                <a:spcPct val="100000"/>
              </a:lnSpc>
            </a:pPr>
            <a:r>
              <a:rPr lang="cs-CZ" sz="1800" dirty="false"/>
              <a:t>M</a:t>
            </a:r>
            <a:r>
              <a:rPr lang="cs-CZ" sz="1800" dirty="false" smtClean="false"/>
              <a:t>ožné </a:t>
            </a:r>
            <a:r>
              <a:rPr lang="cs-CZ" sz="1800" dirty="false"/>
              <a:t>podpořit vzdělávání </a:t>
            </a:r>
            <a:r>
              <a:rPr lang="cs-CZ" sz="1800" dirty="false" smtClean="false"/>
              <a:t>pouze </a:t>
            </a:r>
            <a:r>
              <a:rPr lang="cs-CZ" sz="1800" dirty="false"/>
              <a:t>sociálních pracovníků a pracovníků v sociálních </a:t>
            </a:r>
            <a:r>
              <a:rPr lang="cs-CZ" sz="1800" dirty="false" smtClean="false"/>
              <a:t>službách </a:t>
            </a:r>
            <a:r>
              <a:rPr lang="cs-CZ" sz="1800" dirty="false"/>
              <a:t>za </a:t>
            </a:r>
            <a:r>
              <a:rPr lang="cs-CZ" sz="1800" dirty="false" smtClean="false"/>
              <a:t>níže </a:t>
            </a:r>
            <a:r>
              <a:rPr lang="cs-CZ" sz="1800" dirty="false"/>
              <a:t>uvedených podmínek: </a:t>
            </a:r>
            <a:r>
              <a:rPr lang="cs-CZ" sz="1800" dirty="false" smtClean="false"/>
              <a:t>viz další snímky 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cs-CZ" sz="1800" dirty="false" smtClean="false"/>
          </a:p>
          <a:p>
            <a:pPr marL="0" indent="0" algn="just">
              <a:lnSpc>
                <a:spcPct val="100000"/>
              </a:lnSpc>
              <a:buNone/>
            </a:pPr>
            <a:endParaRPr lang="cs-CZ" sz="1400" dirty="false"/>
          </a:p>
          <a:p>
            <a:pPr marL="0" indent="0">
              <a:buNone/>
            </a:pPr>
            <a:r>
              <a:rPr lang="cs-CZ" sz="1400" dirty="false"/>
              <a:t> </a:t>
            </a:r>
          </a:p>
          <a:p>
            <a:pPr algn="just">
              <a:lnSpc>
                <a:spcPct val="100000"/>
              </a:lnSpc>
            </a:pPr>
            <a:endParaRPr lang="cs-CZ" sz="16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176609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1800" dirty="false"/>
              <a:t>Vzdělávání sociálních pracovníků a pracovníků v sociálních službách – </a:t>
            </a:r>
            <a:r>
              <a:rPr lang="cs-CZ" sz="1800" dirty="false" smtClean="false"/>
              <a:t>II.</a:t>
            </a:r>
            <a:endParaRPr lang="cs-CZ" sz="1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268760"/>
            <a:ext cx="8064000" cy="5040560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buNone/>
            </a:pPr>
            <a:endParaRPr lang="cs-CZ" sz="1200" b="true" i="true" u="sng" dirty="false" smtClean="false"/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600" b="true" dirty="false"/>
              <a:t>a) Vzdělávání sociálních pracovníků a pracovníků v sociálních službách </a:t>
            </a:r>
            <a:endParaRPr lang="cs-CZ" sz="1400" dirty="false" smtClean="false"/>
          </a:p>
          <a:p>
            <a:pPr lvl="0" algn="just">
              <a:lnSpc>
                <a:spcPct val="100000"/>
              </a:lnSpc>
            </a:pPr>
            <a:r>
              <a:rPr lang="cs-CZ" sz="1400" b="true" dirty="false" smtClean="false"/>
              <a:t>akreditované </a:t>
            </a:r>
            <a:r>
              <a:rPr lang="cs-CZ" sz="1400" b="true" dirty="false"/>
              <a:t>vzdělávací kurzy </a:t>
            </a:r>
            <a:r>
              <a:rPr lang="cs-CZ" sz="1400" dirty="false"/>
              <a:t>pro další vzdělávání sociálních pracovníků</a:t>
            </a:r>
            <a:br>
              <a:rPr lang="cs-CZ" sz="1400" dirty="false"/>
            </a:br>
            <a:r>
              <a:rPr lang="cs-CZ" sz="1400" dirty="false"/>
              <a:t>a pracovníků v sociálních službách dle §111 odst. 2 písm. b) zákona č. 108/2006 Sb., o sociálních službách, ve znění pozdějších předpisů,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400" dirty="false"/>
              <a:t> </a:t>
            </a:r>
          </a:p>
          <a:p>
            <a:pPr lvl="0" algn="just">
              <a:lnSpc>
                <a:spcPct val="100000"/>
              </a:lnSpc>
            </a:pPr>
            <a:r>
              <a:rPr lang="cs-CZ" sz="1400" b="true" dirty="false"/>
              <a:t>odborné stáže </a:t>
            </a:r>
            <a:r>
              <a:rPr lang="cs-CZ" sz="1400" dirty="false"/>
              <a:t>v registrovaných sociálních službách v rámci dalšího vzdělávání sociálních pracovníků a pracovníků v sociálních službách v kontextu §111 odst. 2 písm. c) zákona č. 108/2006 Sb., o sociálních službách, ve znění pozdějších předpisů,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cs-CZ" sz="1400" dirty="false"/>
          </a:p>
          <a:p>
            <a:pPr lvl="0" algn="just">
              <a:lnSpc>
                <a:spcPct val="100000"/>
              </a:lnSpc>
            </a:pPr>
            <a:r>
              <a:rPr lang="cs-CZ" sz="1400" b="true" dirty="false"/>
              <a:t>kvalifikační vzdělávání pracovníků v sociálních službách </a:t>
            </a:r>
            <a:r>
              <a:rPr lang="cs-CZ" sz="1400" dirty="false"/>
              <a:t>- akreditované kvalifikační kurzy pro pracovníky v sociálních službách dle § 116 odst. 5 zákona</a:t>
            </a:r>
            <a:br>
              <a:rPr lang="cs-CZ" sz="1400" dirty="false"/>
            </a:br>
            <a:r>
              <a:rPr lang="cs-CZ" sz="1400" dirty="false"/>
              <a:t>č. 108/2006 Sb., o sociálních službách, ve znění pozdějších předpisů a to pouze v kontextu § 116 odst. 7 téhož zákona, kdy je podmínkou absolvování kvalifikačního kurzu jeho splnění do 18 měsíců ode dne nástupu zaměstnance do zaměstnání. Kvalifikační kurz musí být celý absolvován v době realizace projektu (pracovník musí zahájit i ukončit svou účast v kurzu během realizace projektu). </a:t>
            </a:r>
          </a:p>
          <a:p>
            <a:pPr marL="0" indent="0">
              <a:buNone/>
            </a:pPr>
            <a:endParaRPr lang="cs-CZ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181047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1800" dirty="false"/>
              <a:t>Vzdělávání sociálních pracovníků a pracovníků v sociálních službách – </a:t>
            </a:r>
            <a:r>
              <a:rPr lang="cs-CZ" sz="1800" dirty="false" smtClean="false"/>
              <a:t>III</a:t>
            </a:r>
            <a:r>
              <a:rPr lang="cs-CZ" sz="1800" dirty="false"/>
              <a:t>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r>
              <a:rPr lang="cs-CZ" sz="1600" b="true" u="sng" dirty="false"/>
              <a:t>V případě sociálních pracovníků působících na úřadech platí následující vymezení: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600" dirty="false">
                <a:solidFill>
                  <a:srgbClr val="FF0000"/>
                </a:solidFill>
              </a:rPr>
              <a:t> 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600" dirty="false"/>
              <a:t>Vzdělávání </a:t>
            </a:r>
            <a:r>
              <a:rPr lang="cs-CZ" sz="1600" b="true" dirty="false"/>
              <a:t>zaměstnanců územních samosprávných celků zařazených do úřadu </a:t>
            </a:r>
            <a:r>
              <a:rPr lang="cs-CZ" sz="1600" dirty="false"/>
              <a:t>(§ 2 odst. 4 zákona č. 312/2002 Sb., o úřednících samosprávných celků) a zaměstnanců </a:t>
            </a:r>
            <a:r>
              <a:rPr lang="cs-CZ" sz="1600" b="true" dirty="false"/>
              <a:t>Úřadu práce</a:t>
            </a:r>
            <a:r>
              <a:rPr lang="cs-CZ" sz="1600" dirty="false"/>
              <a:t> České republiky, kteří splňují předpoklady k výkonu povolání </a:t>
            </a:r>
            <a:r>
              <a:rPr lang="cs-CZ" sz="1600" b="true" dirty="false"/>
              <a:t>sociálního pracovníka a vykonávají činnosti sociálnímu pracovníkovi vyhrazené </a:t>
            </a:r>
            <a:r>
              <a:rPr lang="cs-CZ" sz="1600" dirty="false"/>
              <a:t>(§ 109 a 110 zákona č. 108/2006 Sb., o sociálních službách) při výkonu povinností uložených úřadu dle § 92 a 93 zákona o sociálních službách a zákona č. 111/2006 Sb., o pomoci v hmotné nouzi, tj. </a:t>
            </a:r>
            <a:r>
              <a:rPr lang="cs-CZ" sz="1600" b="true" dirty="false"/>
              <a:t>vzdělávání se zaměřeném na uplatnění metod sociální práce při řešení nepříznivé sociální situace osob ohrožených i sociálně vyloučených</a:t>
            </a:r>
            <a:r>
              <a:rPr lang="cs-CZ" sz="1600" dirty="false"/>
              <a:t>. </a:t>
            </a:r>
          </a:p>
          <a:p>
            <a:pPr marL="0" indent="0" algn="just"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848925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1800" dirty="false" smtClean="false"/>
              <a:t/>
            </a:r>
            <a:br>
              <a:rPr lang="cs-CZ" sz="1800" dirty="false" smtClean="false"/>
            </a:br>
            <a:r>
              <a:rPr lang="cs-CZ" sz="1800" dirty="false"/>
              <a:t>Vzdělávání sociálních pracovníků a pracovníků v sociálních službách – </a:t>
            </a:r>
            <a:r>
              <a:rPr lang="cs-CZ" sz="1800" dirty="false" smtClean="false"/>
              <a:t>IV.</a:t>
            </a:r>
            <a:r>
              <a:rPr lang="cs-CZ" dirty="false"/>
              <a:t/>
            </a:r>
            <a:br>
              <a:rPr lang="cs-CZ" dirty="false"/>
            </a:b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r>
              <a:rPr lang="cs-CZ" sz="1600" b="true" dirty="false"/>
              <a:t>b) Akreditované/certifikované sebezkušenostní výcviky za níže uvedených podmínek</a:t>
            </a:r>
            <a:r>
              <a:rPr lang="cs-CZ" sz="1600" b="true" dirty="false" smtClean="false"/>
              <a:t>:</a:t>
            </a:r>
            <a:r>
              <a:rPr lang="cs-CZ" sz="1600" b="true" dirty="false"/>
              <a:t> </a:t>
            </a:r>
          </a:p>
          <a:p>
            <a:pPr lvl="0" algn="just">
              <a:lnSpc>
                <a:spcPct val="100000"/>
              </a:lnSpc>
            </a:pPr>
            <a:r>
              <a:rPr lang="cs-CZ" sz="1600" dirty="false"/>
              <a:t>Akreditace/certifikace výcviku od příslušné organizace.  </a:t>
            </a:r>
          </a:p>
          <a:p>
            <a:pPr lvl="0" algn="just">
              <a:lnSpc>
                <a:spcPct val="100000"/>
              </a:lnSpc>
            </a:pPr>
            <a:r>
              <a:rPr lang="cs-CZ" sz="1600" dirty="false"/>
              <a:t>Akreditovaných výcviků se mohou účastnit pouze sociální pracovníci a pracovníci v sociálních službách. </a:t>
            </a:r>
          </a:p>
          <a:p>
            <a:pPr lvl="0" algn="just">
              <a:lnSpc>
                <a:spcPct val="100000"/>
              </a:lnSpc>
            </a:pPr>
            <a:r>
              <a:rPr lang="cs-CZ" sz="1600" dirty="false"/>
              <a:t>Minimálním rozsah 100 hodin. </a:t>
            </a:r>
          </a:p>
          <a:p>
            <a:pPr lvl="0" algn="just">
              <a:lnSpc>
                <a:spcPct val="100000"/>
              </a:lnSpc>
            </a:pPr>
            <a:r>
              <a:rPr lang="cs-CZ" sz="1600" dirty="false"/>
              <a:t>Výcvik musí být celý absolvován v době realizace projektu (pracovník musí zahájit</a:t>
            </a:r>
            <a:br>
              <a:rPr lang="cs-CZ" sz="1600" dirty="false"/>
            </a:br>
            <a:r>
              <a:rPr lang="cs-CZ" sz="1600" dirty="false"/>
              <a:t>i ukončit svou účast ve výcviku během realizace projektu) a ukončen certifikátem či jiným dokladem o absolvování. 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600" dirty="false"/>
              <a:t> 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600" dirty="false"/>
              <a:t>Nelze podpořit projekty zaměřené výhradně na vzdělávání cílových skupin v rámci bodu 1 výzvy. </a:t>
            </a:r>
          </a:p>
          <a:p>
            <a:pPr marL="0" indent="0"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399160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3000" dirty="false" smtClean="false"/>
              <a:t>2. Podpora pečujících osob</a:t>
            </a:r>
            <a:endParaRPr lang="cs-CZ" sz="30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340768"/>
            <a:ext cx="8064000" cy="4779232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r>
              <a:rPr lang="cs-CZ" sz="1600" dirty="false"/>
              <a:t>Podpora neformálních pečovatelů (fyzických osob, které poskytují pomoc příjemci příspěvku na péči a dalších osob v rámci sociálního prostředí příjemce příspěvku na péči) a asistentů péče. </a:t>
            </a:r>
            <a:r>
              <a:rPr lang="cs-CZ" sz="1600" dirty="false" smtClean="false"/>
              <a:t>V</a:t>
            </a:r>
            <a:r>
              <a:rPr lang="cs-CZ" sz="1600" dirty="false"/>
              <a:t> rámci projektu je možné podpořit níže uvedené činnosti</a:t>
            </a:r>
            <a:r>
              <a:rPr lang="cs-CZ" sz="1600" dirty="false" smtClean="false"/>
              <a:t>:</a:t>
            </a:r>
            <a:r>
              <a:rPr lang="cs-CZ" sz="1600" dirty="false"/>
              <a:t> </a:t>
            </a:r>
          </a:p>
          <a:p>
            <a:pPr lvl="0" algn="just">
              <a:lnSpc>
                <a:spcPct val="100000"/>
              </a:lnSpc>
            </a:pPr>
            <a:r>
              <a:rPr lang="cs-CZ" sz="1600" dirty="false"/>
              <a:t>Identifikace potřeb neformálně pečujících osob. </a:t>
            </a:r>
          </a:p>
          <a:p>
            <a:pPr lvl="0" algn="just">
              <a:lnSpc>
                <a:spcPct val="100000"/>
              </a:lnSpc>
            </a:pPr>
            <a:r>
              <a:rPr lang="cs-CZ" sz="1600" dirty="false"/>
              <a:t>Svépomocné skupiny a podpora psychohygieny neformálních pečujících. </a:t>
            </a:r>
          </a:p>
          <a:p>
            <a:pPr lvl="0" algn="just">
              <a:lnSpc>
                <a:spcPct val="100000"/>
              </a:lnSpc>
            </a:pPr>
            <a:r>
              <a:rPr lang="cs-CZ" sz="1600" dirty="false"/>
              <a:t>Procesy řešení krizových situací v neformální péči. </a:t>
            </a:r>
          </a:p>
          <a:p>
            <a:pPr lvl="0" algn="just">
              <a:lnSpc>
                <a:spcPct val="100000"/>
              </a:lnSpc>
            </a:pPr>
            <a:r>
              <a:rPr lang="cs-CZ" sz="1600" dirty="false"/>
              <a:t>Procesy vedoucí k zastupování neformálně pečujících osob a sdílené péči. </a:t>
            </a:r>
          </a:p>
          <a:p>
            <a:pPr lvl="0" algn="just">
              <a:lnSpc>
                <a:spcPct val="100000"/>
              </a:lnSpc>
            </a:pPr>
            <a:r>
              <a:rPr lang="cs-CZ" sz="1600" dirty="false"/>
              <a:t>Podpora vzdělávání neformálních pečovatelů prostřednictvím akreditovaných kurzů MPSV dle §117a zákona č. 108/2006 Sb., o sociálních službách, ve znění pozdějších předpisů. Rozhodující je přímá vazba vzdělávání na péči o příjemce příspěvku na péči. Nejedná se o vzdělávání související se získáním zaměstnání a zapojením na trh práce.  </a:t>
            </a:r>
          </a:p>
          <a:p>
            <a:pPr lvl="0" algn="just">
              <a:lnSpc>
                <a:spcPct val="100000"/>
              </a:lnSpc>
            </a:pPr>
            <a:r>
              <a:rPr lang="cs-CZ" sz="1600" dirty="false"/>
              <a:t>Podpora rozvoje spolupráce veřejné správy působící v sociální a rodinné oblasti</a:t>
            </a:r>
            <a:br>
              <a:rPr lang="cs-CZ" sz="1600" dirty="false"/>
            </a:br>
            <a:r>
              <a:rPr lang="cs-CZ" sz="1600" dirty="false"/>
              <a:t>s neformálními pečujícími nebo organizacemi je zastřešujícími. </a:t>
            </a:r>
          </a:p>
          <a:p>
            <a:pPr marL="0" indent="0"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00870870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3000" dirty="false" smtClean="false"/>
              <a:t>V RÁMCI VÝZVY NEBUDE PODPOROVÁNO</a:t>
            </a:r>
            <a:endParaRPr lang="cs-CZ" sz="30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700808"/>
            <a:ext cx="8064000" cy="4491200"/>
          </a:xfrm>
        </p:spPr>
        <p:txBody>
          <a:bodyPr/>
          <a:lstStyle/>
          <a:p>
            <a:pPr lvl="0" algn="just"/>
            <a:r>
              <a:rPr lang="cs-CZ" sz="2000" dirty="false" smtClean="false"/>
              <a:t>Supervizní </a:t>
            </a:r>
            <a:r>
              <a:rPr lang="cs-CZ" sz="2000" dirty="false"/>
              <a:t>výcviky. </a:t>
            </a:r>
          </a:p>
          <a:p>
            <a:pPr lvl="0" algn="just"/>
            <a:r>
              <a:rPr lang="cs-CZ" sz="2000" dirty="false"/>
              <a:t>Tvorba nových vzdělávacích programů/kurzů. </a:t>
            </a:r>
          </a:p>
          <a:p>
            <a:pPr lvl="0" algn="just"/>
            <a:r>
              <a:rPr lang="cs-CZ" sz="2000" dirty="false"/>
              <a:t>Vytvoření e-</a:t>
            </a:r>
            <a:r>
              <a:rPr lang="cs-CZ" sz="2000" dirty="false" err="true"/>
              <a:t>learningu</a:t>
            </a:r>
            <a:r>
              <a:rPr lang="cs-CZ" sz="2000" dirty="false"/>
              <a:t> (obsahová část, vytvoření textů, technická část, softwarové zpracování, hardware). </a:t>
            </a:r>
          </a:p>
          <a:p>
            <a:pPr lvl="0" algn="just"/>
            <a:r>
              <a:rPr lang="cs-CZ" sz="2000" dirty="false"/>
              <a:t>Počítačové kurzy a jazykové kurzy.  </a:t>
            </a:r>
          </a:p>
          <a:p>
            <a:pPr lvl="0" algn="just"/>
            <a:r>
              <a:rPr lang="cs-CZ" sz="2000" dirty="false"/>
              <a:t>Komunitní plánování. </a:t>
            </a:r>
          </a:p>
          <a:p>
            <a:pPr lvl="0" algn="just"/>
            <a:r>
              <a:rPr lang="cs-CZ" sz="2000" dirty="false"/>
              <a:t>Mzdové příspěvky na náhradu mzdy zaměstnavateli pro pracovníka po dobu jeho účasti v dalším vzdělávání. 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34151413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Indikátory - obecně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395536" y="1340768"/>
            <a:ext cx="8280920" cy="4779232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endParaRPr lang="cs-CZ" sz="1400" dirty="false" smtClean="false"/>
          </a:p>
          <a:p>
            <a:pPr marL="171450" indent="-17145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400" b="true" dirty="false" smtClean="false"/>
              <a:t>Dvě místa pro evidenci/zápis indikátorů </a:t>
            </a:r>
            <a:r>
              <a:rPr lang="cs-CZ" sz="1400" dirty="false" smtClean="false"/>
              <a:t>- </a:t>
            </a:r>
            <a:r>
              <a:rPr lang="cs-CZ" sz="1400" dirty="false"/>
              <a:t>IS ESF 2014+ </a:t>
            </a:r>
            <a:r>
              <a:rPr lang="cs-CZ" sz="1400" dirty="false" smtClean="false"/>
              <a:t>a v rámci zprávy o realizaci projektu v          IS </a:t>
            </a:r>
            <a:r>
              <a:rPr lang="cs-CZ" sz="1400" dirty="false"/>
              <a:t>KP14+ </a:t>
            </a:r>
          </a:p>
          <a:p>
            <a:pPr marL="171450" indent="-17145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400" dirty="false" smtClean="false"/>
              <a:t>Podrobnější evidence podpořených osob – </a:t>
            </a:r>
            <a:r>
              <a:rPr lang="cs-CZ" sz="1400" b="true" dirty="false" smtClean="false"/>
              <a:t>Monitorovací list </a:t>
            </a:r>
            <a:r>
              <a:rPr lang="cs-CZ" sz="1400" dirty="false" smtClean="false"/>
              <a:t>(pohlaví; postavení na trhu práce; vzdělání; </a:t>
            </a:r>
            <a:r>
              <a:rPr lang="cs-CZ" sz="1400" dirty="false"/>
              <a:t>znevýhodnění; přístup k bydlení; sektor ekonomiky, kde osoba působí; specifikace působení ve veřejném </a:t>
            </a:r>
            <a:r>
              <a:rPr lang="cs-CZ" sz="1400" dirty="false" smtClean="false"/>
              <a:t>sektoru; situace po ukončení účasti v projektu – např. získali kvalifikace atd.) </a:t>
            </a:r>
            <a:r>
              <a:rPr lang="cs-CZ" sz="1400" dirty="false"/>
              <a:t>	</a:t>
            </a:r>
            <a:endParaRPr lang="cs-CZ" sz="1400" dirty="false" smtClean="false"/>
          </a:p>
          <a:p>
            <a:pPr marL="171450" indent="-17145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400" b="true" dirty="false"/>
              <a:t>Bagatelní podpora účastníka </a:t>
            </a:r>
            <a:r>
              <a:rPr lang="cs-CZ" sz="1400" b="true" dirty="false" smtClean="false"/>
              <a:t>projektu </a:t>
            </a:r>
            <a:r>
              <a:rPr lang="cs-CZ" sz="1400" dirty="false" smtClean="false"/>
              <a:t>- účastníkem/podpořenou </a:t>
            </a:r>
            <a:r>
              <a:rPr lang="cs-CZ" sz="1400" dirty="false"/>
              <a:t>osobou </a:t>
            </a:r>
            <a:r>
              <a:rPr lang="cs-CZ" sz="1400" dirty="false" smtClean="false"/>
              <a:t>je </a:t>
            </a:r>
            <a:r>
              <a:rPr lang="cs-CZ" sz="1400" dirty="false"/>
              <a:t>pouze osoba, která: </a:t>
            </a:r>
            <a:endParaRPr lang="cs-CZ" sz="1400" dirty="false" smtClean="false"/>
          </a:p>
          <a:p>
            <a:pPr marL="342900" indent="-342900" algn="just">
              <a:lnSpc>
                <a:spcPct val="100000"/>
              </a:lnSpc>
              <a:buFont typeface="+mj-lt"/>
              <a:buAutoNum type="alphaLcParenR"/>
            </a:pPr>
            <a:r>
              <a:rPr lang="cs-CZ" sz="1400" dirty="false" smtClean="false"/>
              <a:t>získala </a:t>
            </a:r>
            <a:r>
              <a:rPr lang="cs-CZ" sz="1400" dirty="false"/>
              <a:t>v daném projektu podporu v rozsahu </a:t>
            </a:r>
            <a:r>
              <a:rPr lang="cs-CZ" sz="1400" b="true" dirty="false"/>
              <a:t>minimálně 40 hodin </a:t>
            </a:r>
            <a:r>
              <a:rPr lang="cs-CZ" sz="1400" dirty="false"/>
              <a:t>(bez ohledu na počet dílčích podpor, tj. počet dílčích zapojení do projektu) a zároveň </a:t>
            </a:r>
          </a:p>
          <a:p>
            <a:pPr marL="342900" indent="-342900" algn="just">
              <a:lnSpc>
                <a:spcPct val="100000"/>
              </a:lnSpc>
              <a:buFont typeface="+mj-lt"/>
              <a:buAutoNum type="alphaLcParenR"/>
            </a:pPr>
            <a:r>
              <a:rPr lang="cs-CZ" sz="1400" dirty="false" smtClean="false"/>
              <a:t>alespoň </a:t>
            </a:r>
            <a:r>
              <a:rPr lang="cs-CZ" sz="1400" dirty="false"/>
              <a:t>20 hodin z podpory, kterou osoba v daném projektu získala, nemá charakter elektronického vzdělávání </a:t>
            </a:r>
            <a:endParaRPr lang="cs-CZ" sz="1400" dirty="false" smtClean="false"/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400" dirty="false"/>
              <a:t>Hodina je považována jako </a:t>
            </a:r>
            <a:r>
              <a:rPr lang="cs-CZ" sz="1400" b="true" dirty="false"/>
              <a:t>60 minut</a:t>
            </a:r>
            <a:r>
              <a:rPr lang="cs-CZ" sz="1400" dirty="false"/>
              <a:t>. </a:t>
            </a:r>
            <a:r>
              <a:rPr lang="cs-CZ" sz="1400" dirty="false" smtClean="false"/>
              <a:t>Výukové hodiny v délce např. 45 minut je </a:t>
            </a:r>
            <a:r>
              <a:rPr lang="cs-CZ" sz="1400" dirty="false"/>
              <a:t>nutné přepočítat. 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400" dirty="false"/>
              <a:t>Pozor při stanovení hodnoty indikátoru podpořených osob! </a:t>
            </a:r>
            <a:r>
              <a:rPr lang="cs-CZ" sz="1400" b="true" dirty="false" smtClean="false"/>
              <a:t>Účastníci s bagatelní podporou se do hodnoty nezapočítávají</a:t>
            </a:r>
            <a:r>
              <a:rPr lang="cs-CZ" sz="1400" dirty="false" smtClean="false"/>
              <a:t>. Evidence o těchto osobách ale musí být vedena. </a:t>
            </a:r>
            <a:endParaRPr lang="cs-CZ" sz="1400" dirty="false"/>
          </a:p>
          <a:p>
            <a:pPr marL="171450" indent="-17145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400" dirty="false" smtClean="false"/>
              <a:t>Podrobné </a:t>
            </a:r>
            <a:r>
              <a:rPr lang="cs-CZ" sz="1400" dirty="false"/>
              <a:t>informace viz Obecná část pravidel pro žadatele a příjemce v rámci </a:t>
            </a:r>
            <a:r>
              <a:rPr lang="cs-CZ" sz="1400" dirty="false" smtClean="false"/>
              <a:t>OPZ</a:t>
            </a:r>
            <a:endParaRPr lang="cs-CZ" sz="14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715309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Indikátory se závazkem – přehled 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1400" dirty="false"/>
              <a:t>V žádosti o podporu žadatel uvede </a:t>
            </a:r>
            <a:r>
              <a:rPr lang="cs-CZ" sz="1400" b="true" dirty="false"/>
              <a:t>cílovou hodnotu </a:t>
            </a:r>
            <a:r>
              <a:rPr lang="cs-CZ" sz="1400" dirty="false"/>
              <a:t>(tj. hodnotu, která se chápe jako </a:t>
            </a:r>
            <a:r>
              <a:rPr lang="cs-CZ" sz="1400" b="true" dirty="false"/>
              <a:t>závazek</a:t>
            </a:r>
            <a:r>
              <a:rPr lang="cs-CZ" sz="1400" dirty="false"/>
              <a:t> žadatele, kterého má dosáhnout díky realizaci projektu uvedeného v žádosti o podporu) k následujícím indikátorům</a:t>
            </a:r>
            <a:r>
              <a:rPr lang="cs-CZ" sz="1400" dirty="false" smtClean="false"/>
              <a:t>: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cs-CZ" sz="1400" dirty="false" smtClean="false"/>
          </a:p>
          <a:p>
            <a:pPr algn="just">
              <a:lnSpc>
                <a:spcPct val="100000"/>
              </a:lnSpc>
            </a:pPr>
            <a:endParaRPr lang="cs-CZ" sz="1400" dirty="false" smtClean="false"/>
          </a:p>
          <a:p>
            <a:pPr algn="just">
              <a:lnSpc>
                <a:spcPct val="100000"/>
              </a:lnSpc>
            </a:pPr>
            <a:endParaRPr lang="cs-CZ" sz="1400" dirty="false"/>
          </a:p>
          <a:p>
            <a:pPr algn="just">
              <a:lnSpc>
                <a:spcPct val="100000"/>
              </a:lnSpc>
            </a:pPr>
            <a:endParaRPr lang="cs-CZ" sz="1400" dirty="false" smtClean="false"/>
          </a:p>
          <a:p>
            <a:pPr algn="just">
              <a:lnSpc>
                <a:spcPct val="100000"/>
              </a:lnSpc>
            </a:pPr>
            <a:endParaRPr lang="cs-CZ" sz="1400" dirty="false"/>
          </a:p>
          <a:p>
            <a:pPr algn="just">
              <a:lnSpc>
                <a:spcPct val="100000"/>
              </a:lnSpc>
            </a:pPr>
            <a:endParaRPr lang="cs-CZ" sz="1400" dirty="false" smtClean="false"/>
          </a:p>
          <a:p>
            <a:pPr marL="0" indent="0" algn="just">
              <a:lnSpc>
                <a:spcPct val="100000"/>
              </a:lnSpc>
              <a:buNone/>
            </a:pPr>
            <a:endParaRPr lang="cs-CZ" sz="1400" dirty="false" smtClean="false"/>
          </a:p>
          <a:p>
            <a:pPr algn="just">
              <a:lnSpc>
                <a:spcPct val="100000"/>
              </a:lnSpc>
            </a:pPr>
            <a:r>
              <a:rPr lang="cs-CZ" sz="1400" dirty="false"/>
              <a:t>Pro každý projekt </a:t>
            </a:r>
            <a:r>
              <a:rPr lang="cs-CZ" sz="1400" dirty="false" smtClean="false"/>
              <a:t>musí být </a:t>
            </a:r>
            <a:r>
              <a:rPr lang="cs-CZ" sz="1400" dirty="false"/>
              <a:t>stanovena </a:t>
            </a:r>
            <a:r>
              <a:rPr lang="cs-CZ" sz="1400" b="true" dirty="false"/>
              <a:t>cílová hodnota pro minimálně jeden výstupový hlavní indikátor</a:t>
            </a:r>
            <a:r>
              <a:rPr lang="cs-CZ" sz="1400" dirty="false"/>
              <a:t>. </a:t>
            </a:r>
          </a:p>
          <a:p>
            <a:pPr algn="just">
              <a:lnSpc>
                <a:spcPct val="100000"/>
              </a:lnSpc>
            </a:pPr>
            <a:endParaRPr lang="cs-CZ" sz="1400" dirty="false" smtClean="false"/>
          </a:p>
          <a:p>
            <a:pPr algn="just">
              <a:lnSpc>
                <a:spcPct val="100000"/>
              </a:lnSpc>
            </a:pPr>
            <a:endParaRPr lang="cs-CZ" sz="1400" dirty="false"/>
          </a:p>
          <a:p>
            <a:pPr algn="just">
              <a:lnSpc>
                <a:spcPct val="100000"/>
              </a:lnSpc>
            </a:pPr>
            <a:endParaRPr lang="cs-CZ" sz="1400" dirty="false" smtClean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27</a:t>
            </a:fld>
            <a:endParaRPr lang="cs-CZ" dirty="false"/>
          </a:p>
        </p:txBody>
      </p:sp>
      <p:sp>
        <p:nvSpPr>
          <p:cNvPr id="10" name="Rectangle 4"/>
          <p:cNvSpPr>
            <a:spLocks noChangeArrowheads="true"/>
          </p:cNvSpPr>
          <p:nvPr/>
        </p:nvSpPr>
        <p:spPr bwMode="auto">
          <a:xfrm>
            <a:off x="1419225" y="35798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false" compatLnSpc="true">
            <a:prstTxWarp prst="textNoShape">
              <a:avLst/>
            </a:prstTxWarp>
            <a:spAutoFit/>
          </a:bodyPr>
          <a:lstStyle/>
          <a:p>
            <a:pPr marL="0" marR="0" lvl="0" indent="0" algn="l" defTabSz="914400" rtl="false" eaLnBrk="true" fontAlgn="base" latinLnBrk="false" hangingPunct="tru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false" lang="cs-CZ" altLang="cs-CZ" sz="1800" b="false" i="false" u="none" strike="noStrike" cap="none" normalizeH="false" baseline="0" smtClean="false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false" lang="cs-CZ" altLang="cs-CZ" sz="1800" b="false" i="false" u="none" strike="noStrike" cap="none" normalizeH="false" baseline="0" smtClean="false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false" lang="cs-CZ" altLang="cs-CZ" sz="1800" b="false" i="false" u="none" strike="noStrike" cap="none" normalizeH="false" baseline="0" smtClean="false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4" name="Tabulka 13"/>
          <p:cNvGraphicFramePr>
            <a:graphicFrameLocks noGrp="true"/>
          </p:cNvGraphicFramePr>
          <p:nvPr>
            <p:extLst>
              <p:ext uri="{D42A27DB-BD31-4B8C-83A1-F6EECF244321}">
                <p14:modId xmlns:p14="http://schemas.microsoft.com/office/powerpoint/2010/main" val="1535935921"/>
              </p:ext>
            </p:extLst>
          </p:nvPr>
        </p:nvGraphicFramePr>
        <p:xfrm>
          <a:off x="1419860" y="2924944"/>
          <a:ext cx="6464508" cy="1944216"/>
        </p:xfrm>
        <a:graphic>
          <a:graphicData uri="http://schemas.openxmlformats.org/drawingml/2006/table">
            <a:tbl>
              <a:tblPr firstRow="true" firstCol="true" bandRow="true">
                <a:tableStyleId>{5C22544A-7EE6-4342-B048-85BDC9FD1C3A}</a:tableStyleId>
              </a:tblPr>
              <a:tblGrid>
                <a:gridCol w="847884"/>
                <a:gridCol w="3475831"/>
                <a:gridCol w="1060673"/>
                <a:gridCol w="1080120"/>
              </a:tblGrid>
              <a:tr h="504056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>
                          <a:effectLst/>
                        </a:rPr>
                        <a:t>Kód</a:t>
                      </a:r>
                      <a:endParaRPr lang="cs-CZ" sz="1400" b="true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>
                          <a:effectLst/>
                        </a:rPr>
                        <a:t>Název indikátoru</a:t>
                      </a:r>
                      <a:endParaRPr lang="cs-CZ" sz="1400" b="true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>
                          <a:effectLst/>
                        </a:rPr>
                        <a:t>Měrná jednotka</a:t>
                      </a:r>
                      <a:endParaRPr lang="cs-CZ" sz="1400" b="tru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>
                          <a:effectLst/>
                        </a:rPr>
                        <a:t>Typ indikátoru</a:t>
                      </a:r>
                      <a:endParaRPr lang="cs-CZ" sz="1400" b="tru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720080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>
                          <a:effectLst/>
                        </a:rPr>
                        <a:t>6 00 00</a:t>
                      </a:r>
                      <a:endParaRPr lang="cs-CZ" sz="1400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dirty="false">
                          <a:effectLst/>
                        </a:rPr>
                        <a:t>Celkový počet účastníků</a:t>
                      </a:r>
                      <a:endParaRPr lang="cs-CZ" sz="1400" b="true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false" dirty="false">
                          <a:effectLst/>
                        </a:rPr>
                        <a:t>Účastníci</a:t>
                      </a:r>
                      <a:endParaRPr lang="cs-CZ" sz="1400" b="false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false" dirty="false">
                          <a:effectLst/>
                        </a:rPr>
                        <a:t>Výstup</a:t>
                      </a:r>
                      <a:endParaRPr lang="cs-CZ" sz="1400" b="false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720080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>
                          <a:effectLst/>
                        </a:rPr>
                        <a:t>8 05 00</a:t>
                      </a:r>
                      <a:endParaRPr lang="cs-CZ" sz="1400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dirty="false">
                          <a:effectLst/>
                        </a:rPr>
                        <a:t>Počet napsaných a zveřejněných analytických a strategických dokumentů (vč. evaluačních)</a:t>
                      </a:r>
                      <a:endParaRPr lang="cs-CZ" sz="1400" b="true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false" dirty="false">
                          <a:effectLst/>
                        </a:rPr>
                        <a:t>Dokumenty</a:t>
                      </a:r>
                      <a:endParaRPr lang="cs-CZ" sz="1400" b="false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false" dirty="false">
                          <a:effectLst/>
                        </a:rPr>
                        <a:t>Výstup</a:t>
                      </a:r>
                      <a:endParaRPr lang="cs-CZ" sz="1400" b="false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9288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Indikátory ostatní – přehled 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84784"/>
            <a:ext cx="8064000" cy="5112568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1200" dirty="false"/>
              <a:t>V případě, že projekt podporu získá, bude mít žadatel povinnost kromě indikátorů se závazkem vykazovat dosažené hodnoty také pro:</a:t>
            </a:r>
          </a:p>
          <a:p>
            <a:pPr marL="0" lvl="0" indent="0" algn="just">
              <a:lnSpc>
                <a:spcPct val="100000"/>
              </a:lnSpc>
              <a:buNone/>
            </a:pPr>
            <a:r>
              <a:rPr lang="cs-CZ" sz="1200" dirty="false" smtClean="false"/>
              <a:t>a) všechny </a:t>
            </a:r>
            <a:r>
              <a:rPr lang="cs-CZ" sz="1200" b="true" dirty="false"/>
              <a:t>indikátory výstupu, které se týkají účastníků </a:t>
            </a:r>
            <a:r>
              <a:rPr lang="cs-CZ" sz="1200" dirty="false"/>
              <a:t>(rozuměno ty indikátory, které navazují na charakteristiky účastníků jako je např. věk, postavení na trhu práce, případné znevýhodnění, atd</a:t>
            </a:r>
            <a:r>
              <a:rPr lang="cs-CZ" sz="1200" dirty="false" smtClean="false"/>
              <a:t>.);</a:t>
            </a:r>
          </a:p>
          <a:p>
            <a:pPr marL="0" lvl="0" indent="0" algn="just">
              <a:lnSpc>
                <a:spcPct val="100000"/>
              </a:lnSpc>
              <a:buNone/>
            </a:pPr>
            <a:r>
              <a:rPr lang="cs-CZ" sz="1200" dirty="false" smtClean="false"/>
              <a:t>b) indikátory </a:t>
            </a:r>
            <a:r>
              <a:rPr lang="cs-CZ" sz="1200" dirty="false"/>
              <a:t>z následující tabulky: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28</a:t>
            </a:fld>
            <a:endParaRPr lang="cs-CZ" dirty="false"/>
          </a:p>
        </p:txBody>
      </p:sp>
      <p:graphicFrame>
        <p:nvGraphicFramePr>
          <p:cNvPr id="5" name="Tabulka 4"/>
          <p:cNvGraphicFramePr>
            <a:graphicFrameLocks noGrp="true"/>
          </p:cNvGraphicFramePr>
          <p:nvPr>
            <p:extLst>
              <p:ext uri="{D42A27DB-BD31-4B8C-83A1-F6EECF244321}">
                <p14:modId xmlns:p14="http://schemas.microsoft.com/office/powerpoint/2010/main" val="217182401"/>
              </p:ext>
            </p:extLst>
          </p:nvPr>
        </p:nvGraphicFramePr>
        <p:xfrm>
          <a:off x="1403648" y="2996952"/>
          <a:ext cx="6304280" cy="3536468"/>
        </p:xfrm>
        <a:graphic>
          <a:graphicData uri="http://schemas.openxmlformats.org/drawingml/2006/table">
            <a:tbl>
              <a:tblPr firstRow="true" firstCol="true" bandRow="true">
                <a:tableStyleId>{5C22544A-7EE6-4342-B048-85BDC9FD1C3A}</a:tableStyleId>
              </a:tblPr>
              <a:tblGrid>
                <a:gridCol w="775876"/>
                <a:gridCol w="3547839"/>
                <a:gridCol w="990600"/>
                <a:gridCol w="989965"/>
              </a:tblGrid>
              <a:tr h="395188"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Kód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Název indikátoru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Měrná jednotka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Typ indikátoru</a:t>
                      </a:r>
                    </a:p>
                  </a:txBody>
                  <a:tcPr marL="0" marR="0" marT="0" marB="0"/>
                </a:tc>
              </a:tr>
              <a:tr h="621010"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6 25 00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3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Účastníci v procesu vzdělávání / odborné přípravy po ukončení své </a:t>
                      </a:r>
                      <a:r>
                        <a:rPr lang="cs-CZ" sz="1300" b="true" kern="1200" dirty="false" smtClean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účasti</a:t>
                      </a:r>
                    </a:p>
                    <a:p>
                      <a:pPr marL="36195" marR="36195"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300" b="true" kern="1200" dirty="false" smtClean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cs-CZ" sz="1300" b="true" kern="1200" dirty="false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3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Účastníci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3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Výsledek</a:t>
                      </a:r>
                    </a:p>
                  </a:txBody>
                  <a:tcPr marL="0" marR="0" marT="0" marB="0"/>
                </a:tc>
              </a:tr>
              <a:tr h="621010"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6 26 00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3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Účastníci, kteří získali kvalifikaci po ukončení své účasti </a:t>
                      </a:r>
                      <a:endParaRPr lang="cs-CZ" sz="1300" b="true" kern="1200" dirty="false" smtClean="false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cs-CZ" sz="1300" b="true" kern="1200" dirty="false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3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Účastníci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3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Výsledek</a:t>
                      </a:r>
                    </a:p>
                  </a:txBody>
                  <a:tcPr marL="0" marR="0" marT="0" marB="0"/>
                </a:tc>
              </a:tr>
              <a:tr h="1171451"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6 28 00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3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Znevýhodnění účastníci, kteří po ukončení své účasti hledají zaměstnání, jsou v procesu vzdělávání /odborné přípravy, rozšiřují si kvalifikaci nebo jsou zaměstnaní, a to i OSVČ </a:t>
                      </a:r>
                      <a:endParaRPr lang="cs-CZ" sz="1300" b="true" kern="1200" dirty="false" smtClean="false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cs-CZ" sz="1300" b="true" kern="1200" dirty="false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3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Účastníci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3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Výsledek</a:t>
                      </a:r>
                    </a:p>
                  </a:txBody>
                  <a:tcPr marL="0" marR="0" marT="0" marB="0"/>
                </a:tc>
              </a:tr>
              <a:tr h="503708"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6 70 01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3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Kapacita podpořených služeb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3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Místa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3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Výstup</a:t>
                      </a: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0487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Indikátory definice – I. 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5184576"/>
          </a:xfrm>
        </p:spPr>
        <p:txBody>
          <a:bodyPr/>
          <a:lstStyle/>
          <a:p>
            <a:pPr algn="just"/>
            <a:r>
              <a:rPr lang="cs-CZ" sz="1400" b="true" u="sng" dirty="false" smtClean="false"/>
              <a:t>6 00 00 - Celkový </a:t>
            </a:r>
            <a:r>
              <a:rPr lang="cs-CZ" sz="1400" b="true" u="sng" dirty="false"/>
              <a:t>počet </a:t>
            </a:r>
            <a:r>
              <a:rPr lang="cs-CZ" sz="1400" b="true" u="sng" dirty="false" smtClean="false"/>
              <a:t>účastníků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200" i="true" dirty="false"/>
              <a:t>Celkový počet osob/účastníků (zaměstnanců, pracovníků implementační struktury, osob cílových skupin apod.), které v rámci projektu </a:t>
            </a:r>
            <a:r>
              <a:rPr lang="cs-CZ" sz="1200" b="true" i="true" dirty="false"/>
              <a:t>získaly jakoukoliv formu podpory, bez ohledu na počet poskytnutých podpor</a:t>
            </a:r>
            <a:r>
              <a:rPr lang="cs-CZ" sz="1200" i="true" dirty="false"/>
              <a:t>. Každá podpořená osoba se v rámci projektu </a:t>
            </a:r>
            <a:r>
              <a:rPr lang="cs-CZ" sz="1200" b="true" i="true" dirty="false"/>
              <a:t>započítává pouze jednou </a:t>
            </a:r>
            <a:r>
              <a:rPr lang="cs-CZ" sz="1200" i="true" dirty="false"/>
              <a:t>bez ohledu na to, kolik podpor obdržela. Podpora je jakákoliv aktivita financovaná z rozpočtu projektu, ze které mají cílové skupiny prospěch, podpora může mít formu např. vzdělávacího nebo rekvalifikačního kurzu, stáže, odborné konzultace, poradenství, výcviku, školení, odborné praxe apod. 	</a:t>
            </a:r>
            <a:r>
              <a:rPr lang="cs-CZ" sz="1400" i="true" dirty="false"/>
              <a:t>	</a:t>
            </a:r>
            <a:endParaRPr lang="cs-CZ" sz="1400" u="sng" dirty="false" smtClean="false"/>
          </a:p>
          <a:p>
            <a:pPr algn="just">
              <a:lnSpc>
                <a:spcPct val="100000"/>
              </a:lnSpc>
            </a:pPr>
            <a:r>
              <a:rPr lang="cs-CZ" sz="1400" b="true" u="sng" dirty="false"/>
              <a:t>8 05 00 - Počet napsaných a zveřejněných analytických a strategických dokumentů (vč. evaluačních)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200" i="true" dirty="false"/>
              <a:t>Počet </a:t>
            </a:r>
            <a:r>
              <a:rPr lang="cs-CZ" sz="1200" b="true" i="true" dirty="false"/>
              <a:t>napsaných a zveřejněných</a:t>
            </a:r>
            <a:r>
              <a:rPr lang="cs-CZ" sz="1200" i="true" dirty="false"/>
              <a:t> analýz, evaluací (interních i externích), koncepcí, strategií, studií, závěrečných zpráv z výzkumů a obdobných dokumentů, které byly vytvořeny za finanční podpory ESI fondů.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200" i="true" dirty="false"/>
              <a:t>„Napsaný“ znamená vytvoření obsahu materiálu (tj. nejedná se o počet kopií, které byly vytisknuty). „Zveřejněný“ znamená, že jsou zveřejněné/či z důvodu citlivých informací částečně zveřejněné na centrálních stránkách relevantních fondů, na stránkách příjemce, popř. na jiných úložištích k tomu určených (např. http://www.databaze-strategie.cz/ a nebo www.strukturalni-fondy.cz/Knihovna-evaluaci), anebo jsou dohledatelné pomocí obvyklých internetových vyhledávačů.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200" i="true" dirty="false"/>
              <a:t>K tomu, aby byl dokument započítán do indikátoru jako jedna jednotka, je třeba, aby byl jak napsaný, tak zveřejněný. V případě více samostatných výstupů je možno započítat každý výstup samostatně. Započítávají se dokumenty vytvořené interně i externě. </a:t>
            </a:r>
            <a:r>
              <a:rPr lang="cs-CZ" sz="1200" dirty="false"/>
              <a:t>	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400" dirty="false">
                <a:solidFill>
                  <a:srgbClr val="FF0000"/>
                </a:solidFill>
              </a:rPr>
              <a:t>	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cs-CZ" sz="1400" u="sng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902975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ÚVOD - OPZ 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2000" b="true" dirty="false"/>
              <a:t>Operační program zaměstnanost </a:t>
            </a:r>
            <a:r>
              <a:rPr lang="cs-CZ" sz="2000" dirty="false"/>
              <a:t>(OPZ) na období 2014 – </a:t>
            </a:r>
            <a:r>
              <a:rPr lang="cs-CZ" sz="2000" dirty="false" smtClean="false"/>
              <a:t>2020:  priority </a:t>
            </a:r>
            <a:r>
              <a:rPr lang="cs-CZ" sz="2000" dirty="false"/>
              <a:t>pro podporu zaměstnanosti, sociálního začleňování a efektivní veřejné správy z Evropského sociálního </a:t>
            </a:r>
            <a:r>
              <a:rPr lang="cs-CZ" sz="2000" dirty="false" smtClean="false"/>
              <a:t>fondu.</a:t>
            </a:r>
            <a:endParaRPr lang="cs-CZ" sz="2000" dirty="false"/>
          </a:p>
          <a:p>
            <a:pPr algn="just"/>
            <a:r>
              <a:rPr lang="cs-CZ" sz="2000" dirty="false"/>
              <a:t>OPZ vymezuje čtyři základní věcné prioritní </a:t>
            </a:r>
            <a:r>
              <a:rPr lang="cs-CZ" sz="2000" dirty="false" smtClean="false"/>
              <a:t>osy.</a:t>
            </a:r>
          </a:p>
          <a:p>
            <a:pPr algn="just"/>
            <a:r>
              <a:rPr lang="cs-CZ" sz="2000" dirty="false" smtClean="false"/>
              <a:t>Výzva č. 71 je realizována v </a:t>
            </a:r>
            <a:r>
              <a:rPr lang="cs-CZ" sz="2000" dirty="false"/>
              <a:t>rámci p</a:t>
            </a:r>
            <a:r>
              <a:rPr lang="cs-CZ" sz="2000" dirty="false" smtClean="false"/>
              <a:t>rioritní osy </a:t>
            </a:r>
            <a:r>
              <a:rPr lang="cs-CZ" sz="2000" dirty="false"/>
              <a:t>2 Sociální začleňování a boj s </a:t>
            </a:r>
            <a:r>
              <a:rPr lang="cs-CZ" sz="2000" dirty="false" smtClean="false"/>
              <a:t>chudobou. </a:t>
            </a:r>
            <a:endParaRPr lang="cs-CZ" sz="2000" dirty="false"/>
          </a:p>
          <a:p>
            <a:pPr algn="just">
              <a:lnSpc>
                <a:spcPct val="100000"/>
              </a:lnSpc>
            </a:pPr>
            <a:r>
              <a:rPr lang="cs-CZ" sz="2000" dirty="false"/>
              <a:t>Oddělení 874 vystupuje v roli řídícího orgánu (v OP LZZ zprostředkující subjekt</a:t>
            </a:r>
            <a:r>
              <a:rPr lang="cs-CZ" sz="2000" dirty="false" smtClean="false"/>
              <a:t>). </a:t>
            </a:r>
            <a:endParaRPr lang="cs-CZ" sz="20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000542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Indikátory definice </a:t>
            </a:r>
            <a:r>
              <a:rPr lang="cs-CZ" dirty="false" smtClean="false"/>
              <a:t>– II.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4707224"/>
          </a:xfrm>
        </p:spPr>
        <p:txBody>
          <a:bodyPr/>
          <a:lstStyle/>
          <a:p>
            <a:pPr algn="just"/>
            <a:r>
              <a:rPr lang="cs-CZ" sz="1400" b="true" u="sng" dirty="false" smtClean="false"/>
              <a:t>6 </a:t>
            </a:r>
            <a:r>
              <a:rPr lang="cs-CZ" sz="1400" b="true" u="sng" dirty="false"/>
              <a:t>25 00 - Účastníci v procesu vzdělávání </a:t>
            </a:r>
            <a:r>
              <a:rPr lang="cs-CZ" sz="1400" b="true" u="sng" dirty="false" smtClean="false"/>
              <a:t>/odborné </a:t>
            </a:r>
            <a:r>
              <a:rPr lang="cs-CZ" sz="1400" b="true" u="sng" dirty="false"/>
              <a:t>přípravy po ukončení své účasti </a:t>
            </a:r>
            <a:endParaRPr lang="cs-CZ" sz="1400" b="true" u="sng" dirty="false" smtClean="false"/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200" i="true" dirty="false"/>
              <a:t>Účastníci intervence ESF, kteří jsou nově zapojení do vzdělávání (celoživotní učení, formální vzdělávání) či odborné přípravy (jak v rámci práce, tak mimo ni, odborné vzdělávání, atp.). Indikátor započítává účastníky ihned po ukončení jejich účasti v projektu. „Po ukončení své účasti“ znamená do doby čtyř týdnů od data ukončení účasti na projektu. </a:t>
            </a:r>
            <a:r>
              <a:rPr lang="cs-CZ" sz="1200" dirty="false"/>
              <a:t>	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200" dirty="false" smtClean="false"/>
              <a:t>Indikátor bude typický spíše pro jiné výzvy. Např. pro uživatele sociální služby nebo poradenství v oblasti zaměstnanosti. Osoba ukončí účast v projektu a díky poskytnutému poradenství se bude dále mimo projekt vzdělávat. Vzdělávání mimo projekt je „výsledkem“ účasti v projektu.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200" i="true" dirty="false"/>
              <a:t>	</a:t>
            </a:r>
            <a:endParaRPr lang="cs-CZ" sz="1200" i="true" dirty="false" smtClean="false"/>
          </a:p>
          <a:p>
            <a:pPr algn="just">
              <a:lnSpc>
                <a:spcPct val="100000"/>
              </a:lnSpc>
            </a:pPr>
            <a:r>
              <a:rPr lang="cs-CZ" sz="1400" b="true" u="sng" dirty="false" smtClean="false"/>
              <a:t>6 </a:t>
            </a:r>
            <a:r>
              <a:rPr lang="cs-CZ" sz="1400" b="true" u="sng" dirty="false"/>
              <a:t>26 00 - Účastníci, kteří získali kvalifikaci po ukončení své účasti </a:t>
            </a:r>
            <a:endParaRPr lang="cs-CZ" sz="1400" b="true" u="sng" dirty="false" smtClean="false"/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200" i="true" dirty="false"/>
              <a:t>Účastníci intervence ESF, kteří získali potvrzení o kvalifikaci v rámci účasti na ESF projektu. Potvrzení o kvalifikaci je udíleno na základě formálního prověření znalostí, které ukázalo, že účastník získal kvalifikaci dle předem nastavených standardů. V rámci výzev může být specifikováno, jaké druhy kvalifikací a potvrzení kvalifikací jsou přípustné pro naplňování indikátoru v dané výzvě. Účastník je v indikátoru započítán pouze jednou bez ohledu na počet získaných kvalifikací. „Po ukončení své účasti“ znamená do doby čtyř týdnů od data ukončení účasti na projektu. </a:t>
            </a:r>
            <a:r>
              <a:rPr lang="cs-CZ" sz="1200" dirty="false"/>
              <a:t>	</a:t>
            </a:r>
            <a:endParaRPr lang="cs-CZ" sz="1400" dirty="false"/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200" dirty="false"/>
              <a:t>Pro výzvu č. 71 = </a:t>
            </a:r>
            <a:r>
              <a:rPr lang="cs-CZ" sz="1200" b="true" dirty="false"/>
              <a:t>účastníci akreditovaných kurzů a výcviků</a:t>
            </a:r>
            <a:r>
              <a:rPr lang="cs-CZ" sz="1200" dirty="false"/>
              <a:t>, kteří získali kvalifikaci = zkouška, osvědčení apod. Každý účastník se </a:t>
            </a:r>
            <a:r>
              <a:rPr lang="cs-CZ" sz="1200" b="true" dirty="false"/>
              <a:t>započte pouze jednou</a:t>
            </a:r>
            <a:r>
              <a:rPr lang="cs-CZ" sz="1200" dirty="false"/>
              <a:t>. Rozdíl oproti OP LZZ, kde v MI 07.46.13 byl každý účastník započten tolikrát, kolikrát úspěšně ukončil kurz. 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854578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Indikátory </a:t>
            </a:r>
            <a:r>
              <a:rPr lang="cs-CZ" dirty="false" smtClean="false"/>
              <a:t>definice</a:t>
            </a:r>
            <a:r>
              <a:rPr lang="cs-CZ" dirty="false"/>
              <a:t> </a:t>
            </a:r>
            <a:r>
              <a:rPr lang="cs-CZ" dirty="false" smtClean="false"/>
              <a:t>– III. 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4968552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endParaRPr lang="cs-CZ" sz="1400" b="true" u="sng" dirty="false" smtClean="false"/>
          </a:p>
          <a:p>
            <a:pPr algn="just">
              <a:lnSpc>
                <a:spcPct val="100000"/>
              </a:lnSpc>
            </a:pPr>
            <a:r>
              <a:rPr lang="cs-CZ" sz="1400" b="true" u="sng" dirty="false" smtClean="false"/>
              <a:t>6 </a:t>
            </a:r>
            <a:r>
              <a:rPr lang="cs-CZ" sz="1400" b="true" u="sng" dirty="false"/>
              <a:t>28 00 - Znevýhodnění účastníci, kteří po ukončení své účasti hledají zaměstnání, jsou v procesu vzdělávání /odborné přípravy, rozšiřují si kvalifikaci nebo jsou zaměstnaní, a to i OSVČ 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200" dirty="false"/>
              <a:t>Definice je dlouhá – viz Obecná část pravidel pro žadatele a příjemce v rámci OPZ 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200" dirty="false" smtClean="false"/>
              <a:t>Indikátor </a:t>
            </a:r>
            <a:r>
              <a:rPr lang="cs-CZ" sz="1200" dirty="false"/>
              <a:t>typický spíše pro jiné výzvy (v případě uživatelů SSL apod.). Může být ale relevantní i ve výzvě č. 71. </a:t>
            </a:r>
            <a:endParaRPr lang="cs-CZ" sz="1200" dirty="false" smtClean="false"/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200" dirty="false" smtClean="false"/>
              <a:t>Za </a:t>
            </a:r>
            <a:r>
              <a:rPr lang="cs-CZ" sz="1200" b="true" dirty="false" smtClean="false"/>
              <a:t>„znevýhodněné osoby“ </a:t>
            </a:r>
            <a:r>
              <a:rPr lang="cs-CZ" sz="1200" dirty="false" smtClean="false"/>
              <a:t>jsou v rámci indikátoru 6 28 00 považovány osoby, které jsou při vstupu do projektu zařazené v rámci indikátorů:  </a:t>
            </a:r>
          </a:p>
          <a:p>
            <a:pPr marL="619125" indent="-171450"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1200" dirty="false" smtClean="false"/>
              <a:t>6 </a:t>
            </a:r>
            <a:r>
              <a:rPr lang="cs-CZ" sz="1200" dirty="false"/>
              <a:t>12 00 - Účastníci žijící v domácnostech, jejichž žádný člen není zaměstnán </a:t>
            </a:r>
          </a:p>
          <a:p>
            <a:pPr marL="619125" indent="-171450"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1200" dirty="false"/>
              <a:t>6 14 00 - Účastníci žijící v domácnostech, mezi jejímiž členy je pouze jedna dospělá osoba a jejichž členy jsou i vyživované děti </a:t>
            </a:r>
          </a:p>
          <a:p>
            <a:pPr marL="619125" indent="-171450"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1200" dirty="false"/>
              <a:t>6 15 00 - Migranti, lidé, kteří jsou původem cizinci, menšiny (včetně </a:t>
            </a:r>
            <a:r>
              <a:rPr lang="cs-CZ" sz="1200" dirty="false" err="true"/>
              <a:t>marginalizovaných</a:t>
            </a:r>
            <a:r>
              <a:rPr lang="cs-CZ" sz="1200" dirty="false"/>
              <a:t> společenství, jako jsou Romové)</a:t>
            </a:r>
          </a:p>
          <a:p>
            <a:pPr marL="619125" indent="-171450"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1200" dirty="false"/>
              <a:t>6 16 00 - Zdravotně postižení účastníci</a:t>
            </a:r>
          </a:p>
          <a:p>
            <a:pPr marL="619125" indent="-171450"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1200" dirty="false" smtClean="false">
                <a:solidFill>
                  <a:srgbClr val="FF0000"/>
                </a:solidFill>
              </a:rPr>
              <a:t> </a:t>
            </a:r>
            <a:r>
              <a:rPr lang="cs-CZ" sz="1200" dirty="false"/>
              <a:t>6 17 00 - Jiné znevýhodněné osoby </a:t>
            </a:r>
          </a:p>
          <a:p>
            <a:pPr marL="0" indent="0">
              <a:buNone/>
            </a:pPr>
            <a:endParaRPr lang="cs-CZ" sz="1200" dirty="false"/>
          </a:p>
          <a:p>
            <a:pPr marL="0" indent="0">
              <a:buNone/>
            </a:pPr>
            <a:endParaRPr lang="cs-CZ" sz="12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355627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Indikátory definice </a:t>
            </a:r>
            <a:r>
              <a:rPr lang="cs-CZ" dirty="false" smtClean="false"/>
              <a:t>– Iv.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84784"/>
            <a:ext cx="8064000" cy="4635216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endParaRPr lang="cs-CZ" sz="1400" b="true" u="sng" dirty="false" smtClean="false"/>
          </a:p>
          <a:p>
            <a:pPr algn="just">
              <a:lnSpc>
                <a:spcPct val="100000"/>
              </a:lnSpc>
            </a:pPr>
            <a:r>
              <a:rPr lang="cs-CZ" sz="1400" b="true" u="sng" dirty="false" smtClean="false"/>
              <a:t>6 </a:t>
            </a:r>
            <a:r>
              <a:rPr lang="cs-CZ" sz="1400" b="true" u="sng" dirty="false"/>
              <a:t>70 01 - Kapacita podpořených </a:t>
            </a:r>
            <a:r>
              <a:rPr lang="cs-CZ" sz="1400" b="true" u="sng" dirty="false" smtClean="false"/>
              <a:t>služeb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cs-CZ" sz="1400" b="true" u="sng" dirty="false" smtClean="false"/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600" dirty="false"/>
              <a:t>"Kapacita" je maximální počet osob, které může podpořená služba v danou chvíli obsloužit. Toto číslo bývá omezeno velikostí personálu či fyzickým místem. 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600" dirty="false"/>
              <a:t>"Služba/program" je poskytování pomoci a podpory fyzickým osobám v nepříznivé sociální či zdravotní situaci. "Podpořené" znamená, že dostaly finanční podporu z ESF. </a:t>
            </a:r>
            <a:endParaRPr lang="cs-CZ" sz="1600" dirty="false" smtClean="false"/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cs-CZ" sz="1600" dirty="false" smtClean="false"/>
          </a:p>
          <a:p>
            <a:pPr marL="0" indent="0" algn="just">
              <a:lnSpc>
                <a:spcPct val="100000"/>
              </a:lnSpc>
              <a:buNone/>
            </a:pPr>
            <a:endParaRPr lang="cs-CZ" sz="1600" dirty="false"/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600" dirty="false" smtClean="false"/>
              <a:t>Indikátor typický spíše pro jiné výzvy. Ve výzvě č. 71 relevantní např. v případě pilotních ověření v rámci SSL. </a:t>
            </a:r>
            <a:r>
              <a:rPr lang="cs-CZ" sz="1600" dirty="false"/>
              <a:t>	</a:t>
            </a:r>
            <a:endParaRPr lang="cs-CZ" sz="1600" dirty="false" smtClean="false"/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cs-CZ" sz="1600" dirty="false"/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endParaRPr lang="cs-CZ" sz="1600" dirty="false"/>
          </a:p>
          <a:p>
            <a:pPr algn="just">
              <a:lnSpc>
                <a:spcPct val="100000"/>
              </a:lnSpc>
            </a:pPr>
            <a:endParaRPr lang="cs-CZ" sz="1400" b="true" u="sng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75936458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Cílové skupiny </a:t>
            </a:r>
            <a:r>
              <a:rPr lang="cs-CZ" dirty="false" smtClean="false"/>
              <a:t>– I.</a:t>
            </a:r>
            <a:endParaRPr lang="cs-CZ" dirty="false"/>
          </a:p>
        </p:txBody>
      </p:sp>
      <p:graphicFrame>
        <p:nvGraphicFramePr>
          <p:cNvPr id="5" name="Zástupný symbol pro obsah 4"/>
          <p:cNvGraphicFramePr>
            <a:graphicFrameLocks noGrp="true"/>
          </p:cNvGraphicFramePr>
          <p:nvPr>
            <p:ph idx="1"/>
            <p:extLst>
              <p:ext uri="{D42A27DB-BD31-4B8C-83A1-F6EECF244321}">
                <p14:modId xmlns:p14="http://schemas.microsoft.com/office/powerpoint/2010/main" val="942354931"/>
              </p:ext>
            </p:extLst>
          </p:nvPr>
        </p:nvGraphicFramePr>
        <p:xfrm>
          <a:off x="827584" y="1628800"/>
          <a:ext cx="7560840" cy="4592830"/>
        </p:xfrm>
        <a:graphic>
          <a:graphicData uri="http://schemas.openxmlformats.org/drawingml/2006/table">
            <a:tbl>
              <a:tblPr firstRow="true" firstCol="true" bandRow="true">
                <a:tableStyleId>{5C22544A-7EE6-4342-B048-85BDC9FD1C3A}</a:tableStyleId>
              </a:tblPr>
              <a:tblGrid>
                <a:gridCol w="2482709"/>
                <a:gridCol w="5078131"/>
              </a:tblGrid>
              <a:tr h="22739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1069340" algn="ctr"/>
                          <a:tab pos="2139315" algn="r"/>
                        </a:tabLst>
                      </a:pPr>
                      <a:r>
                        <a:rPr lang="cs-CZ" sz="1400" dirty="false">
                          <a:effectLst/>
                        </a:rPr>
                        <a:t>	Kategorie CS	</a:t>
                      </a:r>
                      <a:endParaRPr lang="cs-CZ" sz="1400" dirty="false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5415" algn="just">
                        <a:spcAft>
                          <a:spcPts val="0"/>
                        </a:spcAft>
                      </a:pPr>
                      <a:r>
                        <a:rPr lang="cs-CZ" sz="1400" dirty="false">
                          <a:effectLst/>
                        </a:rPr>
                        <a:t>Definice</a:t>
                      </a:r>
                      <a:endParaRPr lang="cs-CZ" sz="1400" dirty="false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186083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 dirty="false">
                          <a:effectLst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 dirty="false">
                          <a:effectLst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 dirty="false">
                          <a:effectLst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 dirty="false">
                          <a:effectLst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 dirty="false">
                          <a:effectLst/>
                        </a:rPr>
                        <a:t>Poskytovatelé a zadavatelé sociálních služeb, služeb pro rodiny a děti a dalších služeb na podporu sociálního začleňování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 dirty="false">
                          <a:effectLst/>
                        </a:rPr>
                        <a:t> </a:t>
                      </a:r>
                      <a:endParaRPr lang="cs-CZ" sz="1400" dirty="false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5415" algn="just">
                        <a:spcAft>
                          <a:spcPts val="0"/>
                        </a:spcAft>
                      </a:pPr>
                      <a:r>
                        <a:rPr lang="cs-CZ" sz="1400" dirty="false">
                          <a:effectLst/>
                        </a:rPr>
                        <a:t>Pro účely této výzvy se uvedenou CS rozumí: 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400" dirty="false">
                          <a:effectLst/>
                        </a:rPr>
                        <a:t>poskytovatelé sociálních služeb zapsaní v registru poskytovatelů sociálních služeb dle zákona č. 108/2006 Sb., o sociálních službách,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400" dirty="false">
                          <a:effectLst/>
                        </a:rPr>
                        <a:t>další pracovníci poskytovatelů sociálních služeb při dodržení podmínek výzvy, 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400" dirty="false">
                          <a:effectLst/>
                        </a:rPr>
                        <a:t>pracovníci krajských a obecních úřadů, kteří působí v oblasti sociálních služeb a sociálního začleňování,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400" dirty="false">
                          <a:effectLst/>
                        </a:rPr>
                        <a:t>poskytovatelé služeb sociálně-právní ochrany dětí </a:t>
                      </a:r>
                      <a:r>
                        <a:rPr lang="cs-CZ" sz="1400" dirty="false" smtClean="false">
                          <a:effectLst/>
                        </a:rPr>
                        <a:t>dle</a:t>
                      </a:r>
                      <a:r>
                        <a:rPr lang="cs-CZ" sz="1400" baseline="0" dirty="false" smtClean="false">
                          <a:effectLst/>
                        </a:rPr>
                        <a:t> </a:t>
                      </a:r>
                      <a:r>
                        <a:rPr lang="cs-CZ" sz="1400" dirty="false" smtClean="false">
                          <a:effectLst/>
                        </a:rPr>
                        <a:t>zákona</a:t>
                      </a:r>
                      <a:r>
                        <a:rPr lang="cs-CZ" sz="1400" baseline="0" dirty="false" smtClean="false">
                          <a:effectLst/>
                        </a:rPr>
                        <a:t> </a:t>
                      </a:r>
                      <a:r>
                        <a:rPr lang="cs-CZ" sz="1400" dirty="false" smtClean="false">
                          <a:effectLst/>
                        </a:rPr>
                        <a:t>č</a:t>
                      </a:r>
                      <a:r>
                        <a:rPr lang="cs-CZ" sz="1400" dirty="false">
                          <a:effectLst/>
                        </a:rPr>
                        <a:t>. 359/1999 Sb., o sociálně-právní ochraně dětí – pouze § 4 odst. 1 písm. a), b) a c) a § 4 odst. 2 písm. a), b) a d).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400" dirty="false">
                          <a:effectLst/>
                        </a:rPr>
                        <a:t> </a:t>
                      </a:r>
                      <a:endParaRPr lang="cs-CZ" sz="1400" dirty="false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68218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Sociální pracovníci</a:t>
                      </a:r>
                      <a:endParaRPr lang="cs-CZ" sz="14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400" dirty="false">
                          <a:effectLst/>
                        </a:rPr>
                        <a:t>Pracovníci, na které se vztahuje §109 a 110 zákona č. </a:t>
                      </a:r>
                      <a:r>
                        <a:rPr lang="cs-CZ" sz="1400" dirty="false" smtClean="false">
                          <a:effectLst/>
                        </a:rPr>
                        <a:t>108/2006</a:t>
                      </a:r>
                      <a:r>
                        <a:rPr lang="cs-CZ" sz="1400" baseline="0" dirty="false" smtClean="false">
                          <a:effectLst/>
                        </a:rPr>
                        <a:t> </a:t>
                      </a:r>
                      <a:r>
                        <a:rPr lang="cs-CZ" sz="1400" dirty="false" smtClean="false">
                          <a:effectLst/>
                        </a:rPr>
                        <a:t>Sb.,</a:t>
                      </a:r>
                      <a:r>
                        <a:rPr lang="cs-CZ" sz="1400" baseline="0" dirty="false" smtClean="false">
                          <a:effectLst/>
                        </a:rPr>
                        <a:t> </a:t>
                      </a:r>
                      <a:r>
                        <a:rPr lang="cs-CZ" sz="1400" dirty="false" smtClean="false">
                          <a:effectLst/>
                        </a:rPr>
                        <a:t>o </a:t>
                      </a:r>
                      <a:r>
                        <a:rPr lang="cs-CZ" sz="1400" dirty="false">
                          <a:effectLst/>
                        </a:rPr>
                        <a:t>sociálních službách.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400" dirty="false">
                          <a:effectLst/>
                        </a:rPr>
                        <a:t> </a:t>
                      </a:r>
                      <a:endParaRPr lang="cs-CZ" sz="1400" dirty="false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90957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Pracovníci v sociálních službách</a:t>
                      </a:r>
                      <a:endParaRPr lang="cs-CZ" sz="14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5415" algn="just">
                        <a:spcAft>
                          <a:spcPts val="0"/>
                        </a:spcAft>
                      </a:pPr>
                      <a:r>
                        <a:rPr lang="cs-CZ" sz="1400" dirty="false">
                          <a:effectLst/>
                        </a:rPr>
                        <a:t>Pro účely této výzvy se uvedenou CS rozumí: 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400" dirty="false">
                          <a:effectLst/>
                        </a:rPr>
                        <a:t>Pracovníci v sociálních službách, na které se vztahuje § 116 zákona č. 108/2006 Sb., o sociálních službách.</a:t>
                      </a:r>
                    </a:p>
                    <a:p>
                      <a:pPr marL="145415" algn="l">
                        <a:spcAft>
                          <a:spcPts val="0"/>
                        </a:spcAft>
                      </a:pPr>
                      <a:r>
                        <a:rPr lang="cs-CZ" sz="1400" dirty="false">
                          <a:effectLst/>
                        </a:rPr>
                        <a:t> </a:t>
                      </a:r>
                      <a:endParaRPr lang="cs-CZ" sz="1400" dirty="false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8322185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Cílové skupiny </a:t>
            </a:r>
            <a:r>
              <a:rPr lang="cs-CZ" dirty="false" smtClean="false"/>
              <a:t>– II. </a:t>
            </a:r>
            <a:endParaRPr lang="cs-CZ" dirty="false"/>
          </a:p>
        </p:txBody>
      </p:sp>
      <p:graphicFrame>
        <p:nvGraphicFramePr>
          <p:cNvPr id="6" name="Zástupný symbol pro obsah 5"/>
          <p:cNvGraphicFramePr>
            <a:graphicFrameLocks noGrp="true"/>
          </p:cNvGraphicFramePr>
          <p:nvPr>
            <p:ph idx="1"/>
            <p:extLst>
              <p:ext uri="{D42A27DB-BD31-4B8C-83A1-F6EECF244321}">
                <p14:modId xmlns:p14="http://schemas.microsoft.com/office/powerpoint/2010/main" val="2121855641"/>
              </p:ext>
            </p:extLst>
          </p:nvPr>
        </p:nvGraphicFramePr>
        <p:xfrm>
          <a:off x="971600" y="1700808"/>
          <a:ext cx="7488832" cy="4267200"/>
        </p:xfrm>
        <a:graphic>
          <a:graphicData uri="http://schemas.openxmlformats.org/drawingml/2006/table">
            <a:tbl>
              <a:tblPr firstRow="true" firstCol="true" bandRow="true">
                <a:tableStyleId>{5C22544A-7EE6-4342-B048-85BDC9FD1C3A}</a:tableStyleId>
              </a:tblPr>
              <a:tblGrid>
                <a:gridCol w="2448272"/>
                <a:gridCol w="5040560"/>
              </a:tblGrid>
              <a:tr h="3600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 dirty="false">
                          <a:effectLst/>
                        </a:rPr>
                        <a:t> </a:t>
                      </a:r>
                      <a:r>
                        <a:rPr lang="cs-CZ" sz="1400" dirty="false" smtClean="false">
                          <a:effectLst/>
                        </a:rPr>
                        <a:t>Kategorie CS</a:t>
                      </a:r>
                      <a:endParaRPr lang="cs-CZ" sz="1400" dirty="false">
                        <a:effectLst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5415" marR="0" indent="0" algn="just" defTabSz="914400" rtl="false" eaLnBrk="true" fontAlgn="auto" latinLnBrk="false" hangingPunct="tru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false" smtClean="false">
                          <a:effectLst/>
                        </a:rPr>
                        <a:t>Definice</a:t>
                      </a:r>
                      <a:endParaRPr lang="cs-CZ" sz="1400" dirty="false" smtClean="false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  <a:p>
                      <a:pPr marL="145415" algn="just">
                        <a:spcAft>
                          <a:spcPts val="0"/>
                        </a:spcAft>
                      </a:pPr>
                      <a:endParaRPr lang="cs-CZ" sz="1400" dirty="false">
                        <a:effectLst/>
                      </a:endParaRPr>
                    </a:p>
                  </a:txBody>
                  <a:tcPr marL="0" marR="0" marT="0" marB="0"/>
                </a:tc>
              </a:tr>
              <a:tr h="397510">
                <a:tc>
                  <a:txBody>
                    <a:bodyPr/>
                    <a:lstStyle/>
                    <a:p>
                      <a:pPr marL="0" marR="0" indent="0" algn="l" defTabSz="914400" rtl="false" eaLnBrk="true" fontAlgn="auto" latinLnBrk="false" hangingPunct="tru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false" smtClean="false">
                          <a:effectLst/>
                        </a:rPr>
                        <a:t>Zaměstnanci veřejné správy, kteří se věnují sociální, rodinné nebo zdravotní problematice</a:t>
                      </a:r>
                      <a:endParaRPr lang="cs-CZ" sz="1400" dirty="false" smtClean="false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cs-CZ" sz="1400" dirty="false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5415" algn="just">
                        <a:spcAft>
                          <a:spcPts val="0"/>
                        </a:spcAft>
                      </a:pPr>
                      <a:r>
                        <a:rPr lang="cs-CZ" sz="1400" dirty="false" smtClean="false">
                          <a:effectLst/>
                        </a:rPr>
                        <a:t>Pro účely této výzvy se uvedenou CS rozumí: 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400" dirty="false" smtClean="false">
                          <a:effectLst/>
                        </a:rPr>
                        <a:t>Zaměstnanci krajů a obcí (a jimi zřizovaných organizací), Úřadu práce ČR, OSS, kteří se věnují sociální a rodinné problematice, soudci a vyšší soudní úředníci zejména v projektech zaměřených na multidisciplinární a interdisciplinární spolupráci</a:t>
                      </a:r>
                      <a:endParaRPr lang="cs-CZ" sz="1400" dirty="false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39751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Neformální pečovatelé a dobrovolníci působící v oblasti sociálních služeb a sociální integrace</a:t>
                      </a:r>
                      <a:endParaRPr lang="cs-CZ" sz="14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400" dirty="false">
                          <a:effectLst/>
                        </a:rPr>
                        <a:t>osoby vykonávající nezbytnou péči o fyzickou osobu, která se podle zákona č. 108/2006 Sb., o sociálních službách považuje za osobu závislou na pomoci jiné fyzické osoby,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400" dirty="false">
                          <a:effectLst/>
                        </a:rPr>
                        <a:t>dobrovolníci podle § 115 odst. 2 zákona č. 108/2006 Sb., o sociálních službách, a podle § 3 zákona č. 198/2002 Sb., o dobrovolnické </a:t>
                      </a:r>
                      <a:r>
                        <a:rPr lang="cs-CZ" sz="1400" dirty="false" smtClean="false">
                          <a:effectLst/>
                        </a:rPr>
                        <a:t>službě</a:t>
                      </a:r>
                      <a:r>
                        <a:rPr lang="cs-CZ" sz="1400" baseline="0" dirty="false" smtClean="false">
                          <a:effectLst/>
                        </a:rPr>
                        <a:t> </a:t>
                      </a:r>
                      <a:r>
                        <a:rPr lang="cs-CZ" sz="1400" dirty="false" smtClean="false">
                          <a:effectLst/>
                        </a:rPr>
                        <a:t>a </a:t>
                      </a:r>
                      <a:r>
                        <a:rPr lang="cs-CZ" sz="1400" dirty="false">
                          <a:effectLst/>
                        </a:rPr>
                        <a:t>o změně některých zákonů.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400" dirty="false">
                          <a:effectLst/>
                        </a:rPr>
                        <a:t> </a:t>
                      </a:r>
                      <a:endParaRPr lang="cs-CZ" sz="1400" dirty="false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39751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Osoby sociálně vyloučené a osoby sociálním vyloučením ohrožené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 </a:t>
                      </a:r>
                      <a:endParaRPr lang="cs-CZ" sz="14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400" dirty="false">
                          <a:effectLst/>
                        </a:rPr>
                        <a:t>Osoby vyčleněné nebo ohrožené vyčleněním mimo běžný život společnosti, které se do něj v důsledku nepříznivé sociální situace nemohou zapojit.</a:t>
                      </a:r>
                      <a:endParaRPr lang="cs-CZ" sz="1400" dirty="false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07887751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Územní způsobilost – I. 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r>
              <a:rPr lang="cs-CZ" sz="1600" b="true" u="sng" dirty="false" smtClean="false"/>
              <a:t>Programová </a:t>
            </a:r>
            <a:r>
              <a:rPr lang="cs-CZ" sz="1600" b="true" u="sng" dirty="false"/>
              <a:t>oblast a území dopadu</a:t>
            </a:r>
            <a:r>
              <a:rPr lang="cs-CZ" sz="1600" dirty="false"/>
              <a:t>: </a:t>
            </a:r>
            <a:r>
              <a:rPr lang="cs-CZ" sz="1600" b="true" dirty="false"/>
              <a:t>ČR bez hl. m. Prahy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1600" b="true" dirty="false"/>
              <a:t>Programová oblast </a:t>
            </a:r>
            <a:r>
              <a:rPr lang="cs-CZ" sz="1600" dirty="false"/>
              <a:t>je území, z jehož alokace je daná výzva/projekt financován/a. </a:t>
            </a:r>
            <a:endParaRPr lang="cs-CZ" sz="1600" dirty="false" smtClean="false"/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600" b="true" dirty="false"/>
              <a:t>Území dopadu </a:t>
            </a:r>
            <a:r>
              <a:rPr lang="cs-CZ" sz="1600" dirty="false"/>
              <a:t>je území, které má z realizace projektu prospěch. Území dopadu může zahrnovat pouze programovou oblast</a:t>
            </a:r>
            <a:r>
              <a:rPr lang="cs-CZ" sz="1600" dirty="false" smtClean="false"/>
              <a:t>.</a:t>
            </a:r>
          </a:p>
          <a:p>
            <a:endParaRPr lang="cs-CZ" sz="1400" b="true" u="sng" dirty="false" smtClean="false"/>
          </a:p>
          <a:p>
            <a:r>
              <a:rPr lang="cs-CZ" sz="1600" b="true" u="sng" dirty="false" smtClean="false"/>
              <a:t>Místo </a:t>
            </a:r>
            <a:r>
              <a:rPr lang="cs-CZ" sz="1600" b="true" u="sng" dirty="false"/>
              <a:t>realizace</a:t>
            </a:r>
            <a:r>
              <a:rPr lang="cs-CZ" sz="1600" dirty="false"/>
              <a:t>: </a:t>
            </a:r>
            <a:r>
              <a:rPr lang="cs-CZ" sz="1600" b="true" dirty="false"/>
              <a:t>celá ČR a EU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600" b="true" dirty="false"/>
              <a:t>Místo realizace </a:t>
            </a:r>
            <a:r>
              <a:rPr lang="cs-CZ" sz="1600" dirty="false"/>
              <a:t>je místo, na kterém jsou realizovány aktivity projektu ve prospěch cílových skupin, příp. v případě projektů, kde nedochází k práci s cílovou skupinou, je tímto místem lokalita, kde vznikají výstupy či výsledky projektu</a:t>
            </a:r>
            <a:r>
              <a:rPr lang="cs-CZ" sz="1600" dirty="false" smtClean="false"/>
              <a:t>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cs-CZ" sz="1400" dirty="false" smtClean="false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cs-CZ" sz="1400" dirty="false">
              <a:solidFill>
                <a:srgbClr val="FF0000"/>
              </a:solidFill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1989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Územní způsobilost </a:t>
            </a:r>
            <a:r>
              <a:rPr lang="cs-CZ" dirty="false" smtClean="false"/>
              <a:t>– II. 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628800"/>
            <a:ext cx="8064000" cy="4824536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1800" dirty="false"/>
              <a:t>Pokud je </a:t>
            </a:r>
            <a:r>
              <a:rPr lang="cs-CZ" sz="1800" b="true" dirty="false"/>
              <a:t>projekt realizován v programové </a:t>
            </a:r>
            <a:r>
              <a:rPr lang="cs-CZ" sz="1800" b="true" dirty="false" smtClean="false"/>
              <a:t>oblasti </a:t>
            </a:r>
            <a:r>
              <a:rPr lang="cs-CZ" sz="1800" dirty="false" smtClean="false"/>
              <a:t>(ve výzvě č. </a:t>
            </a:r>
            <a:r>
              <a:rPr lang="cs-CZ" sz="1800" dirty="false"/>
              <a:t>71 </a:t>
            </a:r>
            <a:r>
              <a:rPr lang="cs-CZ" sz="1800" dirty="false" smtClean="false"/>
              <a:t>v ČR mimo hl. m. Prahu), </a:t>
            </a:r>
            <a:r>
              <a:rPr lang="cs-CZ" sz="1800" dirty="false"/>
              <a:t>pak je </a:t>
            </a:r>
            <a:r>
              <a:rPr lang="cs-CZ" sz="1800" b="true" dirty="false"/>
              <a:t>územím dopadu místo realizace projektu</a:t>
            </a:r>
            <a:r>
              <a:rPr lang="cs-CZ" sz="1800" dirty="false"/>
              <a:t>. V tomto případě </a:t>
            </a:r>
            <a:r>
              <a:rPr lang="cs-CZ" sz="1800" u="sng" dirty="false"/>
              <a:t>není třeba dále posuzovat, jaká je vazba cílové skupiny na programové území</a:t>
            </a:r>
            <a:r>
              <a:rPr lang="cs-CZ" sz="1800" u="sng" dirty="false" smtClean="false"/>
              <a:t>.</a:t>
            </a:r>
            <a:endParaRPr lang="cs-CZ" sz="1800" dirty="false"/>
          </a:p>
          <a:p>
            <a:pPr lvl="0" algn="just">
              <a:lnSpc>
                <a:spcPct val="100000"/>
              </a:lnSpc>
            </a:pPr>
            <a:r>
              <a:rPr lang="cs-CZ" sz="1800" dirty="false"/>
              <a:t>Pokud je </a:t>
            </a:r>
            <a:r>
              <a:rPr lang="cs-CZ" sz="1800" b="true" dirty="false"/>
              <a:t>projekt</a:t>
            </a:r>
            <a:r>
              <a:rPr lang="cs-CZ" sz="1800" dirty="false"/>
              <a:t> </a:t>
            </a:r>
            <a:r>
              <a:rPr lang="cs-CZ" sz="1800" b="true" dirty="false"/>
              <a:t>realizován</a:t>
            </a:r>
            <a:r>
              <a:rPr lang="cs-CZ" sz="1800" dirty="false"/>
              <a:t> zčásti nebo zcela </a:t>
            </a:r>
            <a:r>
              <a:rPr lang="cs-CZ" sz="1800" b="true" dirty="false"/>
              <a:t>mimo programovou oblast</a:t>
            </a:r>
            <a:r>
              <a:rPr lang="cs-CZ" sz="1800" dirty="false"/>
              <a:t>, pak je územím dopadu území, se kterým je </a:t>
            </a:r>
            <a:r>
              <a:rPr lang="cs-CZ" sz="1800" dirty="false" smtClean="false"/>
              <a:t>propojena </a:t>
            </a:r>
            <a:r>
              <a:rPr lang="cs-CZ" sz="1800" dirty="false"/>
              <a:t>cílová </a:t>
            </a:r>
            <a:r>
              <a:rPr lang="cs-CZ" sz="1800" dirty="false" smtClean="false"/>
              <a:t>skupina (ve výzvě č. 71 realizace v Praze.) </a:t>
            </a:r>
            <a:r>
              <a:rPr lang="cs-CZ" sz="1800" u="sng" dirty="false" smtClean="false"/>
              <a:t>Nutné sledovat vazbu cílové skupiny na programovou oblast. </a:t>
            </a:r>
          </a:p>
          <a:p>
            <a:pPr lvl="0" algn="just">
              <a:lnSpc>
                <a:spcPct val="100000"/>
              </a:lnSpc>
            </a:pPr>
            <a:endParaRPr lang="cs-CZ" sz="1800" u="sng" dirty="false"/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800" dirty="false" smtClean="false"/>
              <a:t>Obecná část pravidel pro žadatele a příjemce – stanoveno vymezení vazby cílové skupiny na programovou oblast (např. zaměstnanci musí z více než 50 % vykonávat svou činnost v programové oblasti, </a:t>
            </a:r>
            <a:r>
              <a:rPr lang="cs-CZ" sz="1800" dirty="false"/>
              <a:t>z</a:t>
            </a:r>
            <a:r>
              <a:rPr lang="cs-CZ" sz="1800" dirty="false" smtClean="false"/>
              <a:t>aměstnavatelé</a:t>
            </a:r>
            <a:r>
              <a:rPr lang="cs-CZ" sz="1800" dirty="false"/>
              <a:t>, resp. organizace</a:t>
            </a:r>
            <a:r>
              <a:rPr lang="cs-CZ" sz="1800" b="true" dirty="false"/>
              <a:t> </a:t>
            </a:r>
            <a:r>
              <a:rPr lang="cs-CZ" sz="1800" dirty="false"/>
              <a:t>– musí mít sídlo v programové oblasti</a:t>
            </a:r>
            <a:r>
              <a:rPr lang="cs-CZ" sz="1800" dirty="false" smtClean="false"/>
              <a:t>). Dále viz </a:t>
            </a:r>
            <a:r>
              <a:rPr lang="cs-CZ" sz="1800" dirty="false"/>
              <a:t>Obecná část pravidel pro žadatele a příjemce v rámci </a:t>
            </a:r>
            <a:r>
              <a:rPr lang="cs-CZ" sz="1800" dirty="false" smtClean="false"/>
              <a:t>OPZ.</a:t>
            </a:r>
            <a:endParaRPr lang="cs-CZ" sz="18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781873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endParaRPr lang="cs-CZ" dirty="false" smtClean="false"/>
          </a:p>
          <a:p>
            <a:pPr marL="0" indent="0" algn="ctr">
              <a:buNone/>
            </a:pPr>
            <a:endParaRPr lang="cs-CZ" sz="4400" b="true" dirty="false" smtClean="false"/>
          </a:p>
          <a:p>
            <a:pPr marL="0" indent="0" algn="ctr">
              <a:buNone/>
            </a:pPr>
            <a:endParaRPr lang="cs-CZ" sz="4400" b="true" dirty="false" smtClean="false"/>
          </a:p>
          <a:p>
            <a:pPr marL="0" indent="0" algn="ctr">
              <a:buNone/>
            </a:pPr>
            <a:r>
              <a:rPr lang="cs-CZ" sz="4000" b="true" kern="0" cap="all" dirty="false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VEŘEJNÁ PODPORA </a:t>
            </a:r>
          </a:p>
          <a:p>
            <a:pPr marL="0" indent="0" algn="ctr">
              <a:buNone/>
            </a:pPr>
            <a:endParaRPr lang="cs-CZ" sz="3200" b="true" dirty="false">
              <a:solidFill>
                <a:srgbClr val="FF0000"/>
              </a:solidFill>
            </a:endParaRP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18266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ctrTitle"/>
          </p:nvPr>
        </p:nvSpPr>
        <p:spPr>
          <a:xfrm>
            <a:off x="827584" y="404664"/>
            <a:ext cx="7772400" cy="360039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false" smtClean="false"/>
              <a:t>Veřejná podpora </a:t>
            </a:r>
            <a:r>
              <a:rPr lang="cs-CZ" dirty="false"/>
              <a:t/>
            </a:r>
            <a:br>
              <a:rPr lang="cs-CZ" dirty="false"/>
            </a:br>
            <a:endParaRPr lang="cs-CZ" dirty="false"/>
          </a:p>
        </p:txBody>
      </p:sp>
      <p:sp>
        <p:nvSpPr>
          <p:cNvPr id="5" name="Obdélník 4"/>
          <p:cNvSpPr/>
          <p:nvPr/>
        </p:nvSpPr>
        <p:spPr>
          <a:xfrm>
            <a:off x="179511" y="1124744"/>
            <a:ext cx="8786561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b="true" dirty="false" smtClean="false"/>
          </a:p>
          <a:p>
            <a:pPr algn="just"/>
            <a:r>
              <a:rPr lang="cs-CZ" b="true" dirty="false"/>
              <a:t>Zdroj informací o podmínkách veřejné podpory: </a:t>
            </a:r>
            <a:endParaRPr lang="cs-CZ" b="true" dirty="false" smtClean="false"/>
          </a:p>
          <a:p>
            <a:pPr algn="just"/>
            <a:endParaRPr lang="cs-CZ" b="true" dirty="false"/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cs-CZ" dirty="false"/>
              <a:t>O</a:t>
            </a:r>
            <a:r>
              <a:rPr lang="cs-CZ" dirty="false" smtClean="false"/>
              <a:t>becné </a:t>
            </a:r>
            <a:r>
              <a:rPr lang="cs-CZ" dirty="false"/>
              <a:t>informace   -  Obecná část pravidel pro žadatele a příjemce, kap. 21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cs-CZ" dirty="false"/>
              <a:t>S</a:t>
            </a:r>
            <a:r>
              <a:rPr lang="cs-CZ" dirty="false" smtClean="false"/>
              <a:t>pecifické </a:t>
            </a:r>
            <a:r>
              <a:rPr lang="cs-CZ" dirty="false"/>
              <a:t>informace k výzvě č. 71 - Příloha č. 1 - Informace o podmínkách veřejné podpory (doplnění bodu 3.8 výzvy). </a:t>
            </a:r>
          </a:p>
          <a:p>
            <a:pPr algn="just"/>
            <a:endParaRPr lang="cs-CZ" b="true" dirty="false"/>
          </a:p>
          <a:p>
            <a:pPr algn="just"/>
            <a:r>
              <a:rPr lang="cs-CZ" b="true" dirty="false"/>
              <a:t>Druhy veřejné podpory možné </a:t>
            </a:r>
            <a:r>
              <a:rPr lang="cs-CZ" b="true" dirty="false" smtClean="false"/>
              <a:t>aplikovat ve výzvě </a:t>
            </a:r>
            <a:r>
              <a:rPr lang="cs-CZ" b="true" dirty="false"/>
              <a:t>č. </a:t>
            </a:r>
            <a:r>
              <a:rPr lang="cs-CZ" b="true" dirty="false" smtClean="false"/>
              <a:t>71:</a:t>
            </a:r>
            <a:endParaRPr lang="cs-CZ" b="true" dirty="false"/>
          </a:p>
          <a:p>
            <a:pPr algn="just"/>
            <a:endParaRPr lang="cs-CZ" dirty="false"/>
          </a:p>
          <a:p>
            <a:pPr marL="285750" lvl="1" indent="-285750" algn="just">
              <a:buFont typeface="Wingdings" panose="05000000000000000000" pitchFamily="2" charset="2"/>
              <a:buChar char="Ø"/>
            </a:pPr>
            <a:r>
              <a:rPr lang="cs-CZ" dirty="false"/>
              <a:t>Rozhodnutí Komise (2012/21/EU) o použití čl. 106/2 SFEU na státní podporu ve formě vyrovnávací platby za závazek veřejné služby udělené určitým podnikům pověřeným poskytováním </a:t>
            </a:r>
            <a:r>
              <a:rPr lang="cs-CZ" dirty="false" smtClean="false"/>
              <a:t>SGEI</a:t>
            </a:r>
            <a:endParaRPr lang="cs-CZ" dirty="false"/>
          </a:p>
          <a:p>
            <a:pPr marL="285750" lvl="1" indent="-285750" algn="just">
              <a:buFont typeface="Wingdings" panose="05000000000000000000" pitchFamily="2" charset="2"/>
              <a:buChar char="Ø"/>
            </a:pPr>
            <a:r>
              <a:rPr lang="cs-CZ" dirty="false" smtClean="false"/>
              <a:t>Obecná </a:t>
            </a:r>
            <a:r>
              <a:rPr lang="cs-CZ" dirty="false"/>
              <a:t>podpora de </a:t>
            </a:r>
            <a:r>
              <a:rPr lang="cs-CZ" dirty="false" err="true"/>
              <a:t>minimis</a:t>
            </a:r>
            <a:r>
              <a:rPr lang="cs-CZ" dirty="false"/>
              <a:t> (podpora dle nařízení č. 1407/2013) </a:t>
            </a:r>
            <a:r>
              <a:rPr lang="cs-CZ" dirty="false" smtClean="false"/>
              <a:t>– podmínky uvádí kap. 21.4 Obecných pravidel pro žadatele a příjemce.</a:t>
            </a:r>
          </a:p>
          <a:p>
            <a:pPr marL="285750" lvl="1" indent="-285750" algn="just">
              <a:buFont typeface="Wingdings" panose="05000000000000000000" pitchFamily="2" charset="2"/>
              <a:buChar char="Ø"/>
            </a:pPr>
            <a:r>
              <a:rPr lang="cs-CZ" dirty="false"/>
              <a:t>Volba vhodného typu veřejné podpory se odvíjí od druhu aktivit</a:t>
            </a:r>
          </a:p>
          <a:p>
            <a:pPr marL="0" lvl="1" algn="just"/>
            <a:endParaRPr lang="cs-CZ" dirty="false"/>
          </a:p>
          <a:p>
            <a:pPr marL="0" lvl="1" algn="just"/>
            <a:r>
              <a:rPr lang="cs-CZ" b="true" dirty="false" smtClean="false"/>
              <a:t>Příjemce </a:t>
            </a:r>
            <a:r>
              <a:rPr lang="cs-CZ" b="true" dirty="false"/>
              <a:t>veřejné podpory může být:</a:t>
            </a:r>
          </a:p>
          <a:p>
            <a:pPr marL="285750" lvl="1" indent="-285750" algn="just">
              <a:buFont typeface="Wingdings" panose="05000000000000000000" pitchFamily="2" charset="2"/>
              <a:buChar char="Ø"/>
            </a:pPr>
            <a:r>
              <a:rPr lang="cs-CZ" dirty="false"/>
              <a:t>Příjemce</a:t>
            </a:r>
          </a:p>
          <a:p>
            <a:pPr marL="285750" lvl="1" indent="-285750" algn="just">
              <a:buFont typeface="Wingdings" panose="05000000000000000000" pitchFamily="2" charset="2"/>
              <a:buChar char="Ø"/>
            </a:pPr>
            <a:r>
              <a:rPr lang="cs-CZ" dirty="false"/>
              <a:t>Partner s finančním příspěvkem</a:t>
            </a:r>
          </a:p>
          <a:p>
            <a:pPr marL="285750" lvl="1" indent="-285750" algn="just">
              <a:buFont typeface="Wingdings" panose="05000000000000000000" pitchFamily="2" charset="2"/>
              <a:buChar char="Ø"/>
            </a:pPr>
            <a:r>
              <a:rPr lang="cs-CZ" dirty="false"/>
              <a:t>Další subjekty (partner bez finančního příspěvku a další zapojené subjekty)</a:t>
            </a:r>
          </a:p>
        </p:txBody>
      </p:sp>
    </p:spTree>
    <p:extLst>
      <p:ext uri="{BB962C8B-B14F-4D97-AF65-F5344CB8AC3E}">
        <p14:creationId xmlns:p14="http://schemas.microsoft.com/office/powerpoint/2010/main" val="159200486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827584" y="476672"/>
            <a:ext cx="7365504" cy="288032"/>
          </a:xfrm>
        </p:spPr>
        <p:txBody>
          <a:bodyPr>
            <a:noAutofit/>
          </a:bodyPr>
          <a:lstStyle/>
          <a:p>
            <a:pPr lvl="0" algn="ctr"/>
            <a:r>
              <a:rPr lang="cs-CZ" sz="2400" dirty="false"/>
              <a:t>vymezení podporovaných aktivit výzvy z pohledu pravidel veřejné </a:t>
            </a:r>
            <a:r>
              <a:rPr lang="cs-CZ" sz="2400" dirty="false" smtClean="false"/>
              <a:t>podpory</a:t>
            </a:r>
            <a:r>
              <a:rPr lang="cs-CZ" sz="2400" dirty="false"/>
              <a:t/>
            </a:r>
            <a:br>
              <a:rPr lang="cs-CZ" sz="2400" dirty="false"/>
            </a:br>
            <a:endParaRPr lang="cs-CZ" sz="2400" dirty="false"/>
          </a:p>
        </p:txBody>
      </p:sp>
      <p:sp>
        <p:nvSpPr>
          <p:cNvPr id="5" name="Obdélník 4"/>
          <p:cNvSpPr/>
          <p:nvPr/>
        </p:nvSpPr>
        <p:spPr>
          <a:xfrm>
            <a:off x="539552" y="1412776"/>
            <a:ext cx="8280920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600" b="true" dirty="false"/>
              <a:t>Aktivity, které </a:t>
            </a:r>
            <a:r>
              <a:rPr lang="cs-CZ" sz="1600" b="true" u="sng" dirty="false"/>
              <a:t>nenaplňují</a:t>
            </a:r>
            <a:r>
              <a:rPr lang="cs-CZ" sz="1600" b="true" dirty="false"/>
              <a:t> kumulativně znaky veřejné </a:t>
            </a:r>
            <a:r>
              <a:rPr lang="cs-CZ" sz="1600" b="true" dirty="false" smtClean="false"/>
              <a:t>podpory: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cs-CZ" sz="1400" dirty="false"/>
              <a:t>rozvoj oblasti sociální práce ve veřejné správě,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cs-CZ" sz="1400" dirty="false"/>
              <a:t>vzdělávání sociálních pracovníků působících na úřadech (obecní úřady, krajské úřady, Úřad práce ČR, apod.),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cs-CZ" sz="1400" dirty="false"/>
              <a:t>propagace sociální práce,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cs-CZ" sz="1400" dirty="false"/>
              <a:t>rozvoj a zkvalitňování sociálně právní ochrany dětí (mimo registrovanou sociální službu – tedy u organizací, které neposkytují sociální služby dle zákona č. 108/2006 Sb., o sociálních službách, ve znění pozdějších předpisů),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cs-CZ" sz="1400" dirty="false"/>
              <a:t>rozvoj a zkvalitňování sociální práce (mimo registrovanou sociální službu – tedy u organizací, které neposkytují sociální služby dle zákona č. 108/2006 Sb., o sociálních službách, ve znění pozdějších předpisů),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cs-CZ" sz="1400" dirty="false"/>
              <a:t>zavádění komplexních programů, zavádění nástrojů mezioborové a meziresortní spolupráce,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cs-CZ" sz="1400" dirty="false"/>
              <a:t>podpora pečujících osob</a:t>
            </a:r>
            <a:r>
              <a:rPr lang="cs-CZ" sz="1400" dirty="false" smtClean="false"/>
              <a:t>.</a:t>
            </a:r>
          </a:p>
          <a:p>
            <a:pPr lvl="0"/>
            <a:endParaRPr lang="cs-CZ" sz="1400" dirty="false"/>
          </a:p>
          <a:p>
            <a:r>
              <a:rPr lang="cs-CZ" sz="1600" b="true" dirty="false"/>
              <a:t>Aktivity, které </a:t>
            </a:r>
            <a:r>
              <a:rPr lang="cs-CZ" sz="1600" b="true" u="sng" dirty="false"/>
              <a:t>naplňují</a:t>
            </a:r>
            <a:r>
              <a:rPr lang="cs-CZ" sz="1600" b="true" dirty="false"/>
              <a:t> kumulativně znaky veřejné podpory (tzv. rozvojové aktivity):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cs-CZ" sz="1400" dirty="false"/>
              <a:t>podpora kvality a standardizace sociálních </a:t>
            </a:r>
            <a:r>
              <a:rPr lang="cs-CZ" sz="1400" dirty="false" smtClean="false"/>
              <a:t>služeb,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cs-CZ" sz="1400" dirty="false" smtClean="false"/>
              <a:t>nová </a:t>
            </a:r>
            <a:r>
              <a:rPr lang="cs-CZ" sz="1400" dirty="false"/>
              <a:t>řešení v oblasti sociálních služeb,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sz="1400" dirty="false"/>
              <a:t>vzdělávání sociálních pracovníků a pracovníků v sociálních službách (akreditované kurzy, kvalifikační kurzy pro pracovníky v sociálních službách a odborné stáže dle zákona č. 108/2006 Sb., o sociálních službách, ve znění pozdějších předpisů a akreditované/certifikované sebezkušenostní výcviky).</a:t>
            </a:r>
            <a:endParaRPr lang="cs-CZ" sz="1400" b="true" dirty="false"/>
          </a:p>
          <a:p>
            <a:pPr lvl="0"/>
            <a:endParaRPr lang="cs-CZ" sz="1400" dirty="false"/>
          </a:p>
          <a:p>
            <a:r>
              <a:rPr lang="cs-CZ" dirty="false" smtClean="false"/>
              <a:t> 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2801725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INFORMAČNÍ SYSTÉMY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1800" b="true" dirty="false" smtClean="false"/>
              <a:t>IS </a:t>
            </a:r>
            <a:r>
              <a:rPr lang="cs-CZ" sz="1800" b="true" dirty="false"/>
              <a:t>KP14+ </a:t>
            </a:r>
            <a:r>
              <a:rPr lang="cs-CZ" sz="1800" dirty="false" smtClean="false"/>
              <a:t>(v OP - LZZ Benefit) – předkládání žádosti v elektronické podobě, Zprávy o realizaci, komunikace s ŘO atd.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cs-CZ" sz="1800" u="sng" dirty="false" smtClean="false"/>
          </a:p>
          <a:p>
            <a:pPr marL="0" indent="0" algn="just">
              <a:lnSpc>
                <a:spcPct val="100000"/>
              </a:lnSpc>
              <a:buNone/>
            </a:pPr>
            <a:endParaRPr lang="cs-CZ" sz="1800" u="sng" dirty="false"/>
          </a:p>
          <a:p>
            <a:pPr marL="0" indent="0" algn="ctr">
              <a:lnSpc>
                <a:spcPct val="100000"/>
              </a:lnSpc>
              <a:buNone/>
            </a:pPr>
            <a:r>
              <a:rPr lang="cs-CZ" sz="1800" b="true" u="sng" dirty="false" smtClean="false"/>
              <a:t>Zdroje informací pro vyplnění žádosti v IS KP14+</a:t>
            </a:r>
          </a:p>
          <a:p>
            <a:pPr>
              <a:lnSpc>
                <a:spcPct val="100000"/>
              </a:lnSpc>
            </a:pPr>
            <a:r>
              <a:rPr lang="cs-CZ" sz="1800" b="true" dirty="false"/>
              <a:t>Pokyny pro vyplnění formuláře žádosti o podporu z </a:t>
            </a:r>
            <a:r>
              <a:rPr lang="cs-CZ" sz="1800" b="true" dirty="false" smtClean="false"/>
              <a:t>OPZ v </a:t>
            </a:r>
            <a:r>
              <a:rPr lang="cs-CZ" sz="1800" b="true" dirty="false"/>
              <a:t>IS KP14+ </a:t>
            </a:r>
            <a:r>
              <a:rPr lang="cs-CZ" sz="1800" dirty="false"/>
              <a:t>- </a:t>
            </a:r>
            <a:r>
              <a:rPr lang="cs-CZ" sz="1800" dirty="false">
                <a:hlinkClick r:id="rId3"/>
              </a:rPr>
              <a:t>https://</a:t>
            </a:r>
            <a:r>
              <a:rPr lang="cs-CZ" sz="1800" dirty="false" smtClean="false">
                <a:hlinkClick r:id="rId3"/>
              </a:rPr>
              <a:t>www.esfcr.cz/formulare-a-pokyny-potrebne-v-ramci-pripravy-zadosti-o-podporu-opz</a:t>
            </a:r>
            <a:endParaRPr lang="cs-CZ" sz="1800" b="true" dirty="false" smtClean="false"/>
          </a:p>
          <a:p>
            <a:pPr algn="just">
              <a:lnSpc>
                <a:spcPct val="100000"/>
              </a:lnSpc>
            </a:pPr>
            <a:r>
              <a:rPr lang="cs-CZ" sz="1800" b="true" dirty="false" smtClean="false"/>
              <a:t>Instruktážní videa MMR </a:t>
            </a:r>
            <a:r>
              <a:rPr lang="cs-CZ" sz="1800" dirty="false" smtClean="false"/>
              <a:t>- </a:t>
            </a:r>
            <a:r>
              <a:rPr lang="cs-CZ" sz="1800" dirty="false" smtClean="false">
                <a:hlinkClick r:id="rId4"/>
              </a:rPr>
              <a:t>http://www.strukturalni-fondy.cz/cs/Jak-na-projekt/Elektronicka-zadost/Edukacni-videa</a:t>
            </a:r>
            <a:endParaRPr lang="cs-CZ" sz="1800" dirty="false" smtClean="false"/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800" dirty="false">
                <a:solidFill>
                  <a:srgbClr val="FF0000"/>
                </a:solidFill>
              </a:rPr>
              <a:t>	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cs-CZ" dirty="false" smtClean="false"/>
              <a:t> </a:t>
            </a: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164242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251520" y="1268760"/>
            <a:ext cx="8280472" cy="5184576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500" dirty="false"/>
              <a:t>Obecné podmínky: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500" dirty="false"/>
              <a:t>poskytování SSL je v souladu se strategickým dokumentem, který zahrnuje otázku rozvoje SSL na daném území a stanovuje potřebnost této služby,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500" dirty="false"/>
              <a:t>poskytovatel SSL musí být pověřen objednatelem k poskytování sociální služby obecného hospodářského zájmu v souladu s Rozhodnutím č. 2012/21/EU tj. musí mít vydané platné Pověření na dobu realizace aktivity v projektu, která zakládá veřejnou podporu.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cs-CZ" sz="1500" dirty="false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500" dirty="false"/>
              <a:t>Při podání žádosti: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500" dirty="false"/>
              <a:t>doložit „Vyjádření objednatele sociální služby“ (příloha č. 1a) týkající se podpory projektu a rozšíření stávajícího pověření ze strany MPSV (platí pro příjemce, příp. partnera s finančním příspěvkem)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sz="1500" dirty="false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500" dirty="false"/>
              <a:t>Před vydáním Rozhodnutí o poskytnutí dotace: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500" dirty="false"/>
              <a:t>doložit kopii Pověření k zajišťování služby obecného hospodářského zájmu, který vydal veřejný Objednatel (kraj, obec, MPSV) - platí pro příjemce, příp. partnera s finančním příspěvkem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500" dirty="false"/>
              <a:t>Vyplněný dokument Finanční rámec veřejné podpory (příloha č. 1c-1f), ve kterém dojde k rozdělení rozpočtu dle typu veřejné podpory a dle subjektu, kterému veřejná podpora náleží. Rozdělení rozpočtu je v podrobnosti na jednotlivé položky – platí pro všechny projekty v rámci, kterých je veřejná podpora bez ohledu na typ VP a subjektu, kterému náleží.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sz="1500" dirty="false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500" dirty="false"/>
              <a:t>V době realizace projektu: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500" dirty="false"/>
              <a:t>k 31.3. následujícího roku předložit Přehled čerpání vyrovnávací platby (příloha č. 1g).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500" dirty="false"/>
              <a:t>doložit aktuálně platné Pověření a informovat o veškerých změnách platného Pověření.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500" dirty="false" smtClean="false"/>
              <a:t>v </a:t>
            </a:r>
            <a:r>
              <a:rPr lang="cs-CZ" sz="1500" dirty="false"/>
              <a:t>případě přenosu VP dalšímu subjektu podat žádost o poskytnutí veřejné podpory dalšímu </a:t>
            </a:r>
            <a:r>
              <a:rPr lang="cs-CZ" sz="1500" dirty="false" smtClean="false"/>
              <a:t>subjektu.</a:t>
            </a:r>
            <a:endParaRPr lang="cs-CZ" sz="1500" dirty="false"/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sz="2000" dirty="false" smtClean="false">
              <a:solidFill>
                <a:srgbClr val="FF0000"/>
              </a:solidFill>
            </a:endParaRPr>
          </a:p>
        </p:txBody>
      </p:sp>
      <p:sp>
        <p:nvSpPr>
          <p:cNvPr id="4" name="Nadpis 3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Podmínky poskytnutí </a:t>
            </a:r>
            <a:r>
              <a:rPr lang="cs-CZ" smtClean="false"/>
              <a:t>veřejné podpory (VP) </a:t>
            </a:r>
            <a:r>
              <a:rPr lang="cs-CZ" dirty="false" smtClean="false"/>
              <a:t>v režimu SGEI 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563920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41</a:t>
            </a:fld>
            <a:endParaRPr lang="cs-CZ" dirty="false"/>
          </a:p>
        </p:txBody>
      </p:sp>
      <p:sp>
        <p:nvSpPr>
          <p:cNvPr id="5" name="Zástupný symbol pro obsah 2"/>
          <p:cNvSpPr>
            <a:spLocks noGrp="true"/>
          </p:cNvSpPr>
          <p:nvPr>
            <p:ph idx="1"/>
          </p:nvPr>
        </p:nvSpPr>
        <p:spPr>
          <a:xfrm>
            <a:off x="512400" y="1556792"/>
            <a:ext cx="8064000" cy="4824536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400" b="true" dirty="false" smtClean="false"/>
              <a:t>Doložit </a:t>
            </a:r>
            <a:r>
              <a:rPr lang="cs-CZ" sz="1400" b="true" dirty="false"/>
              <a:t>„Vyjádření objednatele sociální služby“ (příloha č. 1a</a:t>
            </a:r>
            <a:r>
              <a:rPr lang="cs-CZ" sz="1400" b="true" dirty="false" smtClean="false"/>
              <a:t>):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400" dirty="false"/>
              <a:t>pro každou SSL, na kterou budou zaměřeny rozvojové </a:t>
            </a:r>
            <a:r>
              <a:rPr lang="cs-CZ" sz="1400" dirty="false" smtClean="false"/>
              <a:t>aktivity žadatele nebo partnera s finančním příspěvkem</a:t>
            </a:r>
            <a:endParaRPr lang="cs-CZ" sz="1400" dirty="false"/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400" dirty="false"/>
              <a:t>pro další subjekty (partnera bez finančního příspěvku, jiné zapojené subjekty) se </a:t>
            </a:r>
            <a:r>
              <a:rPr lang="cs-CZ" sz="1400" dirty="false" smtClean="false"/>
              <a:t>dokládá v průběhu realizace projektu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sz="1400" dirty="false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400" b="true" dirty="false" smtClean="false"/>
              <a:t>Objednatel ve Vyjádření  vyjadřuje svůj souhlas: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400" dirty="false"/>
              <a:t>s</a:t>
            </a:r>
            <a:r>
              <a:rPr lang="cs-CZ" sz="1400" dirty="false" smtClean="false"/>
              <a:t> podporou rozvoje a zkvalitňování SSL prostřednictvím projektu OPZ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400" dirty="false" smtClean="false"/>
              <a:t>s přistoupením Řídícího orgánu OPZ (MPSV, odbor realizace programů ESF – sociální začleňování) k Pověření Objednatele,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400" dirty="false"/>
              <a:t>s</a:t>
            </a:r>
            <a:r>
              <a:rPr lang="cs-CZ" sz="1400" dirty="false" smtClean="false"/>
              <a:t> rozšířením Pověření objednatele nad jeho rámec o aktivity směřující k rozvoji a zkvalitnění SSL uvedené v projektu. Rozšíření provede MPSV, odbor 87 vydáním Rozvojového pověření jako přílohu Rozhodnutí o poskytnutí dotace.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sz="1400" dirty="false" smtClean="false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400" b="true" dirty="false" smtClean="false"/>
              <a:t>Vyjádření objednatele ani Rozvojové pověření nezavazuje Objednatele k financování SSL v rámci Rozvojového pověření tj. aktivit projektu.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sz="1400" b="true" dirty="false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400" b="true" dirty="false" smtClean="false"/>
              <a:t>Pokud příjemce nedodá kladné Vyjádření, projekt nemůže být podpořen.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sz="1400" b="true" dirty="false"/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dirty="false" smtClean="false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dirty="false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u="sng" dirty="false"/>
          </a:p>
        </p:txBody>
      </p:sp>
      <p:sp>
        <p:nvSpPr>
          <p:cNvPr id="6" name="Nadpis 1"/>
          <p:cNvSpPr txBox="true">
            <a:spLocks/>
          </p:cNvSpPr>
          <p:nvPr/>
        </p:nvSpPr>
        <p:spPr>
          <a:xfrm>
            <a:off x="512400" y="152400"/>
            <a:ext cx="8424000" cy="1080000"/>
          </a:xfrm>
          <a:prstGeom prst="rect">
            <a:avLst/>
          </a:prstGeom>
        </p:spPr>
        <p:txBody>
          <a:bodyPr vert="horz" lIns="36000" tIns="0" rIns="36000" bIns="0" rtlCol="false" anchor="ctr" anchorCtr="false">
            <a:normAutofit/>
          </a:bodyPr>
          <a:lstStyle>
            <a:lvl1pPr algn="l" defTabSz="914400" rtl="false" eaLnBrk="true" latinLnBrk="false" hangingPunct="true">
              <a:lnSpc>
                <a:spcPct val="100000"/>
              </a:lnSpc>
              <a:spcBef>
                <a:spcPct val="0"/>
              </a:spcBef>
              <a:buNone/>
              <a:defRPr sz="3200" b="true" kern="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s-CZ" sz="2000" dirty="false" smtClean="false"/>
              <a:t>Podmínky poskytnutí veřejné podpory v režimu SGEI při podání žádosti o podporu</a:t>
            </a:r>
            <a:endParaRPr lang="cs-CZ" sz="2000" dirty="false"/>
          </a:p>
        </p:txBody>
      </p:sp>
    </p:spTree>
    <p:extLst>
      <p:ext uri="{BB962C8B-B14F-4D97-AF65-F5344CB8AC3E}">
        <p14:creationId xmlns:p14="http://schemas.microsoft.com/office/powerpoint/2010/main" val="4195121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080000"/>
          </a:xfrm>
        </p:spPr>
        <p:txBody>
          <a:bodyPr>
            <a:normAutofit/>
          </a:bodyPr>
          <a:lstStyle/>
          <a:p>
            <a:pPr algn="ctr"/>
            <a:r>
              <a:rPr lang="cs-CZ" sz="2000" dirty="false"/>
              <a:t>Podmínky poskytnutí veřejné podpory </a:t>
            </a:r>
            <a:r>
              <a:rPr lang="cs-CZ" sz="2000" dirty="false" smtClean="false"/>
              <a:t>před vydáním rozhodnutí o poskytnutí dotace</a:t>
            </a:r>
            <a:endParaRPr lang="cs-CZ" sz="2000" b="true" dirty="false"/>
          </a:p>
        </p:txBody>
      </p:sp>
      <p:sp>
        <p:nvSpPr>
          <p:cNvPr id="10" name="TextovéPole 9"/>
          <p:cNvSpPr txBox="true"/>
          <p:nvPr/>
        </p:nvSpPr>
        <p:spPr>
          <a:xfrm>
            <a:off x="395536" y="1268760"/>
            <a:ext cx="8424936" cy="5509200"/>
          </a:xfrm>
          <a:prstGeom prst="rect">
            <a:avLst/>
          </a:prstGeom>
          <a:noFill/>
        </p:spPr>
        <p:txBody>
          <a:bodyPr wrap="square" rtlCol="false">
            <a:spAutoFit/>
          </a:bodyPr>
          <a:lstStyle/>
          <a:p>
            <a:r>
              <a:rPr lang="cs-CZ" sz="1400" b="true" dirty="false" smtClean="false"/>
              <a:t>V případě služeb SGEI příjemce doloží:</a:t>
            </a:r>
          </a:p>
          <a:p>
            <a:endParaRPr lang="cs-CZ" sz="1400" dirty="false" smtClean="false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sz="1400" b="true" dirty="false" smtClean="false"/>
              <a:t>kopii Pověření </a:t>
            </a:r>
            <a:r>
              <a:rPr lang="cs-CZ" sz="1400" dirty="false" smtClean="false"/>
              <a:t>k zajišťování služby/</a:t>
            </a:r>
            <a:r>
              <a:rPr lang="cs-CZ" sz="1400" dirty="false" err="true" smtClean="false"/>
              <a:t>eb</a:t>
            </a:r>
            <a:r>
              <a:rPr lang="cs-CZ" sz="1400" dirty="false" smtClean="false"/>
              <a:t> obecného hospodářského zájmu, které vydal veřejný Objednatel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sz="1400" dirty="false" smtClean="false"/>
              <a:t>Vypracovaný </a:t>
            </a:r>
            <a:r>
              <a:rPr lang="cs-CZ" sz="1400" b="true" dirty="false" smtClean="false"/>
              <a:t>Finanční rámec veřejné podpory </a:t>
            </a:r>
            <a:r>
              <a:rPr lang="cs-CZ" sz="1400" dirty="false" smtClean="false"/>
              <a:t>(zvolí z přílohy č. 1c-1f), ve kterém příjemce: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sz="1400" dirty="false" smtClean="false"/>
              <a:t>identifikuje typ veřejné podpory (vyrovnávací platba, de </a:t>
            </a:r>
            <a:r>
              <a:rPr lang="cs-CZ" sz="1400" dirty="false" err="true" smtClean="false"/>
              <a:t>minimis</a:t>
            </a:r>
            <a:r>
              <a:rPr lang="cs-CZ" sz="1400" dirty="false" smtClean="false"/>
              <a:t>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sz="1400" dirty="false"/>
              <a:t>i</a:t>
            </a:r>
            <a:r>
              <a:rPr lang="cs-CZ" sz="1400" dirty="false" smtClean="false"/>
              <a:t>dentifikuje subjekt, kterému veřejná podpora náleží (příjemce, partner s finančním příspěvkem, další subjekty)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sz="1400" dirty="false" smtClean="false"/>
              <a:t>zvolí způsob rozdělení nákladů mezi jednotlivé subjekty a typy VP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sz="1400" dirty="false" smtClean="false"/>
              <a:t>na základě výše uvedených údajů rozdělí jednotlivé položky rozpočtu</a:t>
            </a:r>
          </a:p>
          <a:p>
            <a:endParaRPr lang="cs-CZ" sz="1400" dirty="false" smtClean="false"/>
          </a:p>
          <a:p>
            <a:r>
              <a:rPr lang="cs-CZ" sz="1400" b="true" dirty="false" smtClean="false"/>
              <a:t>V případě De </a:t>
            </a:r>
            <a:r>
              <a:rPr lang="cs-CZ" sz="1400" b="true" dirty="false" err="true" smtClean="false"/>
              <a:t>minimis</a:t>
            </a:r>
            <a:r>
              <a:rPr lang="cs-CZ" sz="1400" b="true" dirty="false" smtClean="false"/>
              <a:t> příjemce doloží: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sz="1400" dirty="false"/>
              <a:t>Čestné prohlášení žadatele o podporu de </a:t>
            </a:r>
            <a:r>
              <a:rPr lang="cs-CZ" sz="1400" dirty="false" err="true"/>
              <a:t>minimis</a:t>
            </a:r>
            <a:r>
              <a:rPr lang="cs-CZ" sz="1400" dirty="false"/>
              <a:t> podle nařízení </a:t>
            </a:r>
            <a:r>
              <a:rPr lang="cs-CZ" sz="1400" dirty="false" smtClean="false"/>
              <a:t>č</a:t>
            </a:r>
            <a:r>
              <a:rPr lang="cs-CZ" sz="1400" dirty="false"/>
              <a:t>. </a:t>
            </a:r>
            <a:r>
              <a:rPr lang="cs-CZ" sz="1400" dirty="false" smtClean="false"/>
              <a:t>1407/2013 (formulář k dispozici na www.esfcr.cz)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sz="1400" b="true" dirty="false" smtClean="false"/>
              <a:t>Finanční </a:t>
            </a:r>
            <a:r>
              <a:rPr lang="cs-CZ" sz="1400" b="true" dirty="false"/>
              <a:t>rámec veřejné podpory </a:t>
            </a:r>
            <a:r>
              <a:rPr lang="cs-CZ" sz="1400" dirty="false"/>
              <a:t>(zvolí z přílohy č. 1c-1f)</a:t>
            </a:r>
          </a:p>
          <a:p>
            <a:endParaRPr lang="cs-CZ" sz="1400" dirty="false" smtClean="false"/>
          </a:p>
          <a:p>
            <a:r>
              <a:rPr lang="cs-CZ" sz="1400" dirty="false" smtClean="false"/>
              <a:t>Finanční rámec veřejné podpory je podklad pro stanovení výše vyrovnávací platby, příp. výše de </a:t>
            </a:r>
            <a:r>
              <a:rPr lang="cs-CZ" sz="1400" dirty="false" err="true" smtClean="false"/>
              <a:t>minimis</a:t>
            </a:r>
            <a:r>
              <a:rPr lang="cs-CZ" sz="1400" dirty="false" smtClean="false"/>
              <a:t> nebo části rozpočtu nezakládající veřejnou podporu. Tyto údaje budou následně uvedeny v Rozhodnutí o poskytnutí dotace</a:t>
            </a:r>
            <a:r>
              <a:rPr lang="cs-CZ" dirty="false" smtClean="false"/>
              <a:t>.</a:t>
            </a:r>
          </a:p>
          <a:p>
            <a:endParaRPr lang="cs-CZ" dirty="false" smtClean="false"/>
          </a:p>
          <a:p>
            <a:r>
              <a:rPr lang="cs-CZ" sz="1400" dirty="false" smtClean="false"/>
              <a:t>O </a:t>
            </a:r>
            <a:r>
              <a:rPr lang="cs-CZ" sz="1400" dirty="false"/>
              <a:t>doložení potřebných </a:t>
            </a:r>
            <a:r>
              <a:rPr lang="cs-CZ" sz="1400" dirty="false" smtClean="false"/>
              <a:t>dokumentů </a:t>
            </a:r>
            <a:r>
              <a:rPr lang="cs-CZ" sz="1400" dirty="false"/>
              <a:t>bude příjemce informován ve Výzvě k poskytnutí podkladů pro přípravu právního </a:t>
            </a:r>
            <a:r>
              <a:rPr lang="cs-CZ" sz="1400" dirty="false" smtClean="false"/>
              <a:t>aktu.</a:t>
            </a:r>
            <a:endParaRPr lang="cs-CZ" sz="1400" dirty="false"/>
          </a:p>
          <a:p>
            <a:endParaRPr lang="cs-CZ" dirty="false" smtClean="false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827625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Přenos veřejné podpory partnerovi či dalšímu subjektu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251520" y="1268760"/>
            <a:ext cx="8568952" cy="5472608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cs-CZ" sz="1200" b="true" dirty="false" smtClean="false"/>
              <a:t>Přenos VP je v případě, kdy se na realizaci aktivit, které zakládají veřejnou podporu podílí: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200" dirty="false" smtClean="false"/>
              <a:t>partner s finančním příspěvkem  - VP je přenesena již v Rozhodnutí o poskytnutí dotace (</a:t>
            </a:r>
            <a:r>
              <a:rPr lang="cs-CZ" sz="1200" dirty="false" err="true" smtClean="false"/>
              <a:t>RoD</a:t>
            </a:r>
            <a:r>
              <a:rPr lang="cs-CZ" sz="1200" dirty="false" smtClean="false"/>
              <a:t>), a to v detailu na jednotlivé SSL (Vyjádření objednatele je dokládáno k Žádosti o podporu, Pověření je dokládáno před vydáním </a:t>
            </a:r>
            <a:r>
              <a:rPr lang="cs-CZ" sz="1200" dirty="false" err="true" smtClean="false"/>
              <a:t>RoD</a:t>
            </a:r>
            <a:r>
              <a:rPr lang="cs-CZ" sz="1200" dirty="false" smtClean="false"/>
              <a:t>)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200" dirty="false"/>
              <a:t>další subjekty (partner bez finančního příspěvku, další zapojené subjekty) </a:t>
            </a:r>
            <a:r>
              <a:rPr lang="cs-CZ" sz="1200" dirty="false" smtClean="false"/>
              <a:t>– v </a:t>
            </a:r>
            <a:r>
              <a:rPr lang="cs-CZ" sz="1200" dirty="false" err="true" smtClean="false"/>
              <a:t>RoD</a:t>
            </a:r>
            <a:r>
              <a:rPr lang="cs-CZ" sz="1200" dirty="false" smtClean="false"/>
              <a:t> je stanovena celková částka rozpočtu, která připadne na další subjekty. </a:t>
            </a:r>
            <a:r>
              <a:rPr lang="cs-CZ" sz="1200" dirty="false"/>
              <a:t>VP </a:t>
            </a:r>
            <a:r>
              <a:rPr lang="cs-CZ" sz="1200" dirty="false" smtClean="false"/>
              <a:t> je </a:t>
            </a:r>
            <a:r>
              <a:rPr lang="cs-CZ" sz="1200" dirty="false"/>
              <a:t>přenesena </a:t>
            </a:r>
            <a:r>
              <a:rPr lang="cs-CZ" sz="1200" dirty="false" smtClean="false"/>
              <a:t> dalším subjektům v </a:t>
            </a:r>
            <a:r>
              <a:rPr lang="cs-CZ" sz="1200" dirty="false"/>
              <a:t>průběhu realizace projektu na základě žádosti o poskytnutí veřejné podpory dalšímu </a:t>
            </a:r>
            <a:r>
              <a:rPr lang="cs-CZ" sz="1200" dirty="false" smtClean="false"/>
              <a:t>subjektu (viz kap. 21.6.1 Obecných pravidel pro žadatele a příjemce) – Identifikace dalších subjektů, Vyjádření objednatele a  Pověření těchto subjektů je dokládáno až při podání této žádosti.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1200" b="true" dirty="false"/>
              <a:t>Konečným příjemcem VP je </a:t>
            </a:r>
            <a:r>
              <a:rPr lang="cs-CZ" sz="1200" b="true" dirty="false" smtClean="false"/>
              <a:t> </a:t>
            </a:r>
            <a:r>
              <a:rPr lang="cs-CZ" sz="1200" b="true" dirty="false"/>
              <a:t>ten subjekt, který má z dané aktivity </a:t>
            </a:r>
            <a:r>
              <a:rPr lang="cs-CZ" sz="1200" b="true" dirty="false" smtClean="false"/>
              <a:t>prospěch. </a:t>
            </a:r>
            <a:r>
              <a:rPr lang="cs-CZ" sz="1200" dirty="false" smtClean="false"/>
              <a:t>Partner s finančním příspěvkem i další subjekty musí splnit podmínky výzvy pro poskytnutí veřejné podpory.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1200" dirty="false" smtClean="false"/>
              <a:t> Základní typy přenosu VP v rámci projektů: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200" dirty="false" smtClean="false"/>
              <a:t>Příjemce realizuje rozvojové aktivity pro jiný subjekt – konečným příjemcem VP je jiný subjekt – příjemce převede veškeré přímé náklady související s rozvojovými aktivitami na jiný subjekt, příjemce nemá VP. Rozpočet rozdělí v tabulce Finanční rámec veřejné podpory (např. příjemce je NNO, která vytváří metodické materiály pro domov pro seniory)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200" dirty="false" smtClean="false"/>
              <a:t>Příjemce realizuje část rozvojových aktivit pro sebe  a část pro jiný subjekt (např. domov pro seniory vzdělává své zaměstnance a zároveň zaměstnance jiného domova pro seniory). V tomto případě jsou příjemci veřejné podpory oba subjekty a je nutné určit v tabulce </a:t>
            </a:r>
            <a:r>
              <a:rPr lang="cs-CZ" sz="1200" dirty="false"/>
              <a:t>Finanční rámec veřejné podpory </a:t>
            </a:r>
            <a:r>
              <a:rPr lang="cs-CZ" sz="1200" dirty="false" smtClean="false"/>
              <a:t>část rozpočtu zakládající VP příjemci a jinému subjektu. Jedná-li se o příjemce a partnera s finančním příspěvkem, kteří mají více SSL, je nutné rozdělit </a:t>
            </a:r>
            <a:r>
              <a:rPr lang="cs-CZ" sz="1200" dirty="false"/>
              <a:t>příslušné položky rozpočtu na jednotlivé služby.</a:t>
            </a:r>
            <a:endParaRPr lang="cs-CZ" sz="1200" dirty="false" smtClean="false"/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200" dirty="false"/>
              <a:t>Příjemce realizuje rozvojové aktivity pro jiný subjekt, ale část PN které souvisejí s těmito aktivitami nepřenese na jiný subjekt a není možné je jednoznačně přiřadit na sociální službu příjemce nebo jiného subjektu zapojeného v projektu. Část, kterou nelze přenést na jednotlivé SSL se stává de </a:t>
            </a:r>
            <a:r>
              <a:rPr lang="cs-CZ" sz="1200" dirty="false" err="true"/>
              <a:t>minimis</a:t>
            </a:r>
            <a:r>
              <a:rPr lang="cs-CZ" sz="1200" dirty="false"/>
              <a:t> pro daný subjekt. 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sz="1200" dirty="false" smtClean="false"/>
          </a:p>
          <a:p>
            <a:pPr marL="0" indent="0">
              <a:buNone/>
            </a:pPr>
            <a:endParaRPr lang="cs-CZ" sz="1200" dirty="false"/>
          </a:p>
          <a:p>
            <a:pPr marL="0" indent="0">
              <a:buNone/>
            </a:pPr>
            <a:endParaRPr lang="cs-CZ" sz="12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207419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Přílohy žádosti o podporu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4707224"/>
          </a:xfrm>
        </p:spPr>
        <p:txBody>
          <a:bodyPr/>
          <a:lstStyle/>
          <a:p>
            <a:pPr marL="342900" lvl="0" indent="-342900" algn="just">
              <a:lnSpc>
                <a:spcPct val="100000"/>
              </a:lnSpc>
              <a:buAutoNum type="arabicPeriod"/>
            </a:pPr>
            <a:endParaRPr lang="cs-CZ" sz="2000" dirty="false" smtClean="false"/>
          </a:p>
          <a:p>
            <a:pPr marL="342900" lvl="0" indent="-342900" algn="just">
              <a:lnSpc>
                <a:spcPct val="100000"/>
              </a:lnSpc>
              <a:buAutoNum type="arabicPeriod"/>
            </a:pPr>
            <a:r>
              <a:rPr lang="cs-CZ" sz="2000" dirty="false" smtClean="false"/>
              <a:t>Žadatel o podporu, který není fyzickou osobou nebo právnickou osobou veřejného práva, musí ve formě čestného prohlášení k žádosti o podporu přiložit </a:t>
            </a:r>
            <a:r>
              <a:rPr lang="cs-CZ" sz="2000" b="true" dirty="false" smtClean="false"/>
              <a:t>identifikaci svých skutečných majitelů </a:t>
            </a:r>
            <a:r>
              <a:rPr lang="cs-CZ" sz="2000" dirty="false" smtClean="false"/>
              <a:t>ve smyslu zákona č. 253/2008 Sb., o některých opatřeních proti legalizaci výnosů z trestné činnosti. Formulář pro vyplnění čestného prohlášení je k dispozici na portálu OPZ v sekci </a:t>
            </a:r>
            <a:r>
              <a:rPr lang="cs-CZ" sz="2000" dirty="false" smtClean="false">
                <a:hlinkClick r:id="rId3"/>
              </a:rPr>
              <a:t>https://www.esfcr.cz/formulare-a-pokyny-potrebne-v-ramci-pripravy-zadosti-o-podporu-opz</a:t>
            </a:r>
            <a:endParaRPr lang="cs-CZ" sz="2000" b="true" dirty="false" smtClean="false"/>
          </a:p>
          <a:p>
            <a:pPr marL="342900" lvl="0" indent="-342900" algn="just">
              <a:lnSpc>
                <a:spcPct val="100000"/>
              </a:lnSpc>
              <a:buAutoNum type="arabicPeriod"/>
            </a:pPr>
            <a:r>
              <a:rPr lang="cs-CZ" sz="2000" b="true" dirty="false" smtClean="false"/>
              <a:t>Vyjádření objednatele sociální služby </a:t>
            </a:r>
            <a:r>
              <a:rPr lang="cs-CZ" sz="2000" dirty="false" smtClean="false"/>
              <a:t>k projektu (relevantní pro projekty s vyrovnávací platbou pro žadatele či partnera s finančním příspěvkem; vzor – viz příloha č. 1a výzvy; kapitola 11 výzvy). </a:t>
            </a:r>
          </a:p>
          <a:p>
            <a:pPr marL="0" indent="0">
              <a:buNone/>
            </a:pPr>
            <a:endParaRPr lang="cs-CZ" sz="18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912563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Přílohy výzvy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556792"/>
            <a:ext cx="8064000" cy="4536504"/>
          </a:xfrm>
        </p:spPr>
        <p:txBody>
          <a:bodyPr/>
          <a:lstStyle/>
          <a:p>
            <a:pPr>
              <a:lnSpc>
                <a:spcPct val="100000"/>
              </a:lnSpc>
            </a:pPr>
            <a:endParaRPr lang="cs-CZ" sz="1400" dirty="false" smtClean="false">
              <a:solidFill>
                <a:srgbClr val="FF0000"/>
              </a:solidFill>
            </a:endParaRPr>
          </a:p>
          <a:p>
            <a:pPr>
              <a:lnSpc>
                <a:spcPct val="100000"/>
              </a:lnSpc>
            </a:pPr>
            <a:r>
              <a:rPr lang="cs-CZ" sz="1600" dirty="false"/>
              <a:t>Příloha č. 1 - Informace o podmínkách veřejné podpory (doplnění bodu 3.8 výzvy) </a:t>
            </a:r>
          </a:p>
          <a:p>
            <a:pPr lvl="0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600" dirty="false"/>
              <a:t>Příloha č. 1a – Vzor - Vyjádření objednatele sociální služby k projektu</a:t>
            </a:r>
          </a:p>
          <a:p>
            <a:pPr lvl="0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600" dirty="false"/>
              <a:t>Příloha č. 1b – Vzor - Pověření SGEI - Rozvojové pověření vydané v rámci projektu registrační číslo…</a:t>
            </a:r>
          </a:p>
          <a:p>
            <a:pPr lvl="0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600" dirty="false"/>
              <a:t>Příloha č. 1c – Vzor – Finanční rámec veřejné podpory - příjemce</a:t>
            </a:r>
          </a:p>
          <a:p>
            <a:pPr lvl="0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600" dirty="false"/>
              <a:t>Příloha č. 1d – Vzor - Finanční rámec veřejné podpory – příjemce a partner s finančním příspěvkem</a:t>
            </a:r>
          </a:p>
          <a:p>
            <a:pPr lvl="0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600" dirty="false"/>
              <a:t>Příloha č. 1e – Vzor - Finanční rámec veřejné podpory – příjemce a další subjekt</a:t>
            </a:r>
          </a:p>
          <a:p>
            <a:pPr lvl="0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600" dirty="false"/>
              <a:t>Příloha č. 1f – Vzor - Finanční rámec veřejné podpory – příjemce, partner s finančním příspěvkem a další subjekt</a:t>
            </a:r>
          </a:p>
          <a:p>
            <a:pPr lvl="0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600" dirty="false"/>
              <a:t>Příloha č. 1g  – Vzor - Přehled čerpání vyrovnávací platby 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229069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sz="4400" dirty="false" smtClean="false"/>
          </a:p>
          <a:p>
            <a:pPr marL="0" indent="0">
              <a:buNone/>
            </a:pPr>
            <a:endParaRPr lang="cs-CZ" sz="4400" dirty="false"/>
          </a:p>
          <a:p>
            <a:pPr marL="0" indent="0">
              <a:buNone/>
            </a:pPr>
            <a:endParaRPr lang="cs-CZ" sz="4400" dirty="false" smtClean="false"/>
          </a:p>
          <a:p>
            <a:pPr marL="0" indent="0" algn="ctr">
              <a:buNone/>
            </a:pPr>
            <a:r>
              <a:rPr lang="cs-CZ" sz="4400" b="true" dirty="false" smtClean="false"/>
              <a:t>FINANČNÍ  ČÁST </a:t>
            </a:r>
            <a:endParaRPr lang="cs-CZ" sz="4400" b="tru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873728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Způsobilost výdajů</a:t>
            </a:r>
            <a:br>
              <a:rPr lang="cs-CZ" dirty="false" smtClean="false"/>
            </a:br>
            <a:r>
              <a:rPr lang="cs-CZ" dirty="false" smtClean="false"/>
              <a:t>1/2 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cs-CZ" sz="2000" dirty="false"/>
              <a:t>Výdaj je způsobilý za podmínek</a:t>
            </a:r>
            <a:r>
              <a:rPr lang="cs-CZ" sz="2000" dirty="false" smtClean="false"/>
              <a:t>:</a:t>
            </a:r>
            <a:endParaRPr lang="cs-CZ" sz="2000" dirty="false"/>
          </a:p>
          <a:p>
            <a:pPr marL="432000" lvl="1" indent="-432000" algn="just">
              <a:lnSpc>
                <a:spcPts val="21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dirty="false"/>
              <a:t>je v souladu s právními předpisy (legislativa EU a ČR)</a:t>
            </a:r>
          </a:p>
          <a:p>
            <a:pPr marL="432000" lvl="1" indent="-432000" algn="just">
              <a:lnSpc>
                <a:spcPts val="21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dirty="false"/>
              <a:t>je v souladu s pravidly programu OPZ a s podmínkami v právním aktu</a:t>
            </a:r>
          </a:p>
          <a:p>
            <a:pPr marL="432000" lvl="1" indent="-432000" algn="just">
              <a:lnSpc>
                <a:spcPts val="21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dirty="false"/>
              <a:t>je přiměřený (zásada hospodárnosti, účelnosti a efektivnosti) - přehled obvyklých cen a obvyklé výše mezd/platů je zveřejněný na portálu </a:t>
            </a:r>
            <a:r>
              <a:rPr lang="cs-CZ" dirty="false">
                <a:hlinkClick r:id="rId3"/>
              </a:rPr>
              <a:t>www.esfcr.cz</a:t>
            </a:r>
            <a:r>
              <a:rPr lang="cs-CZ" dirty="false"/>
              <a:t>, lze využít i informační systém o průměrném výdělku (ISPV) na stránkách </a:t>
            </a:r>
            <a:r>
              <a:rPr lang="cs-CZ" dirty="false">
                <a:hlinkClick r:id="rId4"/>
              </a:rPr>
              <a:t>www.mpsv.cz/ISPV.php</a:t>
            </a:r>
            <a:r>
              <a:rPr lang="cs-CZ" dirty="false"/>
              <a:t>  </a:t>
            </a:r>
          </a:p>
          <a:p>
            <a:pPr marL="432000" lvl="3" indent="-432000" algn="just">
              <a:lnSpc>
                <a:spcPts val="21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dirty="false"/>
              <a:t>(na rozdíl od předchozího období nejsou v OPZ v rámci výzvy stanovené závazné limity pro ceny zařízení a vybavení a pro výši mezd a platů pracovníků, v OPZ je potřeba dodržovat ceny obvyklé)</a:t>
            </a:r>
          </a:p>
          <a:p>
            <a:pPr marL="234000" lvl="1" indent="0">
              <a:buNone/>
            </a:pPr>
            <a:endParaRPr lang="cs-CZ" dirty="false" smtClean="false"/>
          </a:p>
          <a:p>
            <a:pPr marL="691200" lvl="1" indent="-457200">
              <a:buFont typeface="+mj-lt"/>
              <a:buAutoNum type="arabicPeriod"/>
            </a:pPr>
            <a:endParaRPr lang="cs-CZ" dirty="false" smtClean="false"/>
          </a:p>
          <a:p>
            <a:pPr marL="457200" indent="-457200">
              <a:buFont typeface="+mj-lt"/>
              <a:buAutoNum type="arabicPeriod"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60030689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Způsobilost výdajů</a:t>
            </a:r>
            <a:br>
              <a:rPr lang="cs-CZ" dirty="false" smtClean="false"/>
            </a:br>
            <a:r>
              <a:rPr lang="cs-CZ" dirty="false" smtClean="false"/>
              <a:t>2/2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432000" lvl="1" indent="-432000" algn="just"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dirty="false"/>
              <a:t>vznikl v době realizace projektu  a musí být příjemcem (partnerem) skutečně zaplacený </a:t>
            </a:r>
          </a:p>
          <a:p>
            <a:pPr marL="432000" lvl="1" indent="-432000" algn="just"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dirty="false"/>
              <a:t>splňuje podmínky územní způsobilosti</a:t>
            </a:r>
          </a:p>
          <a:p>
            <a:pPr marL="432000" lvl="1" indent="-432000" algn="just"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dirty="false"/>
              <a:t>je řádně identifikovatelný, prokazatelný a doložitelný</a:t>
            </a:r>
          </a:p>
          <a:p>
            <a:pPr marL="432000" lvl="1" indent="-432000" algn="just"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endParaRPr lang="cs-CZ" dirty="false"/>
          </a:p>
          <a:p>
            <a:pPr marL="0" lvl="1" indent="0" algn="just"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r>
              <a:rPr lang="cs-CZ" dirty="false"/>
              <a:t>Podrobné informace </a:t>
            </a:r>
            <a:r>
              <a:rPr lang="cs-CZ" dirty="false" smtClean="false"/>
              <a:t>ke </a:t>
            </a:r>
            <a:r>
              <a:rPr lang="cs-CZ" dirty="false"/>
              <a:t>způsobilosti výdajů jsou uvedené v příručce „Specifická část pravidel pro žadatele a příjemce v rámci OPZ pro projekty se skutečně vzniklými výdaji a případně také s nepřímými náklady“.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"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77674426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Rozpočet projektu – struktura</a:t>
            </a:r>
            <a:br>
              <a:rPr lang="cs-CZ" dirty="false" smtClean="false"/>
            </a:br>
            <a:r>
              <a:rPr lang="cs-CZ" dirty="false" smtClean="false"/>
              <a:t> 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556792"/>
            <a:ext cx="8064448" cy="4680520"/>
          </a:xfrm>
        </p:spPr>
        <p:txBody>
          <a:bodyPr/>
          <a:lstStyle/>
          <a:p>
            <a:r>
              <a:rPr lang="cs-CZ" sz="1900" dirty="false" smtClean="false"/>
              <a:t>celkové </a:t>
            </a:r>
            <a:r>
              <a:rPr lang="cs-CZ" sz="1900" dirty="false"/>
              <a:t>způsobilé náklady projektu = přímé náklady + nepřímé náklady</a:t>
            </a:r>
          </a:p>
          <a:p>
            <a:r>
              <a:rPr lang="cs-CZ" sz="1900" dirty="false" smtClean="false"/>
              <a:t>přímé </a:t>
            </a:r>
            <a:r>
              <a:rPr lang="cs-CZ" sz="1900" dirty="false"/>
              <a:t>náklady – vykazují se v rámci jednotlivých položek (podpoložek) příslušných kapitol rozpočtu. Ve výzvě </a:t>
            </a:r>
            <a:r>
              <a:rPr lang="cs-CZ" sz="1900" dirty="false" smtClean="false"/>
              <a:t>č.71 jsou </a:t>
            </a:r>
            <a:r>
              <a:rPr lang="cs-CZ" sz="1900" dirty="false"/>
              <a:t>to zejména tyto kategorie výdajů: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1900" dirty="false"/>
              <a:t>1. Osobní náklady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1900" dirty="false"/>
              <a:t>2. Cestovné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1900" dirty="false"/>
              <a:t>3. Zařízení a vybavení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1900" dirty="false"/>
              <a:t>4. Nákup služeb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1900" dirty="false"/>
              <a:t>6. Přímá podpora </a:t>
            </a:r>
          </a:p>
          <a:p>
            <a:pPr marL="414000" lvl="1" indent="0">
              <a:buNone/>
            </a:pPr>
            <a:r>
              <a:rPr lang="cs-CZ" sz="1900" dirty="false" smtClean="false"/>
              <a:t>Křížové </a:t>
            </a:r>
            <a:r>
              <a:rPr lang="cs-CZ" sz="1900" dirty="false"/>
              <a:t>financování není pro výzvu č. </a:t>
            </a:r>
            <a:r>
              <a:rPr lang="cs-CZ" sz="1900" dirty="false" smtClean="false"/>
              <a:t>71 </a:t>
            </a:r>
            <a:r>
              <a:rPr lang="cs-CZ" sz="1900" dirty="false"/>
              <a:t>relevantní (nábytek, který byl v OP LZZ v křížovém financování, patří nyní do kapitoly zařízení a vybavení.</a:t>
            </a:r>
          </a:p>
          <a:p>
            <a:pPr marL="414000" lvl="1" indent="0">
              <a:buNone/>
            </a:pPr>
            <a:endParaRPr lang="cs-CZ" sz="2400" dirty="false" smtClean="false"/>
          </a:p>
          <a:p>
            <a:pPr marL="0" indent="0">
              <a:buNone/>
            </a:pPr>
            <a:r>
              <a:rPr lang="cs-CZ" dirty="false"/>
              <a:t> </a:t>
            </a:r>
            <a:r>
              <a:rPr lang="cs-CZ" dirty="false" smtClean="false"/>
              <a:t>     </a:t>
            </a:r>
          </a:p>
          <a:p>
            <a:pPr marL="0" indent="0">
              <a:buNone/>
            </a:pPr>
            <a:r>
              <a:rPr lang="cs-CZ" dirty="false"/>
              <a:t> </a:t>
            </a:r>
            <a:r>
              <a:rPr lang="cs-CZ" dirty="false" smtClean="false"/>
              <a:t>    </a:t>
            </a:r>
          </a:p>
          <a:p>
            <a:pPr marL="0" indent="0">
              <a:buNone/>
            </a:pPr>
            <a:endParaRPr lang="cs-CZ" dirty="false" smtClean="false"/>
          </a:p>
          <a:p>
            <a:pPr marL="0" indent="0">
              <a:buNone/>
            </a:pPr>
            <a:endParaRPr lang="cs-CZ" dirty="false" smtClean="false"/>
          </a:p>
          <a:p>
            <a:pPr marL="0" indent="0">
              <a:buNone/>
            </a:pPr>
            <a:endParaRPr lang="cs-CZ" dirty="false" smtClean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63589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false" smtClean="false"/>
          </a:p>
          <a:p>
            <a:pPr marL="0" indent="0">
              <a:buNone/>
            </a:pPr>
            <a:endParaRPr lang="cs-CZ" dirty="false"/>
          </a:p>
          <a:p>
            <a:pPr marL="0" indent="0">
              <a:buNone/>
            </a:pPr>
            <a:endParaRPr lang="cs-CZ" dirty="false" smtClean="false"/>
          </a:p>
          <a:p>
            <a:pPr marL="0" indent="0" algn="ctr">
              <a:buNone/>
            </a:pPr>
            <a:r>
              <a:rPr lang="cs-CZ" sz="4800" b="true" dirty="false" smtClean="false"/>
              <a:t>VÝZVA Č. </a:t>
            </a:r>
            <a:r>
              <a:rPr lang="cs-CZ" sz="4800" b="true" dirty="false"/>
              <a:t>03_17_071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141355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Přímé náklady – Osobní náklady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1">
              <a:buFont typeface="Wingdings" panose="05000000000000000000" pitchFamily="2" charset="2"/>
              <a:buChar char="Ø"/>
            </a:pPr>
            <a:r>
              <a:rPr lang="cs-CZ" dirty="false"/>
              <a:t>mzdy a platy pracovníků (členů RT), kteří přímo pracují s cílovou skupinou, nebo zajišťují výstup, který je určený k přímému využití cílovou skupinou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false"/>
              <a:t>mzdy pracovníků musí respektovat obvyklé mzdy a platy v místě, čase a oboru – informace na stránkách </a:t>
            </a:r>
            <a:r>
              <a:rPr lang="cs-CZ" dirty="false">
                <a:hlinkClick r:id="rId3"/>
              </a:rPr>
              <a:t>www.mpsv.cz/ISPV.php</a:t>
            </a:r>
            <a:r>
              <a:rPr lang="cs-CZ" dirty="false"/>
              <a:t> nebo na </a:t>
            </a:r>
            <a:r>
              <a:rPr lang="cs-CZ" dirty="false" smtClean="false">
                <a:hlinkClick r:id="rId4"/>
              </a:rPr>
              <a:t>www.esfcr.cz</a:t>
            </a:r>
            <a:r>
              <a:rPr lang="cs-CZ" dirty="false" smtClean="false"/>
              <a:t> (pokud je překročí, je nutné zdůvodnění)</a:t>
            </a:r>
            <a:endParaRPr lang="cs-CZ" dirty="false"/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false"/>
              <a:t>mzdy pracovníků v kapitole osobní náklady představují </a:t>
            </a:r>
            <a:r>
              <a:rPr lang="cs-CZ" dirty="false" err="true"/>
              <a:t>superhrubou</a:t>
            </a:r>
            <a:r>
              <a:rPr lang="cs-CZ" dirty="false"/>
              <a:t> mzdu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false"/>
              <a:t>úvazek pracovníka v OPZ může být maximálně 1,0 celkem, tj. součet všech úvazků pracovníka u zaměstnavatele a partnera včetně příp. DPP a DPČ nesmí překročit jeden pracovní úvazek a to po celou dobu zapojení do projektu (změna oproti OP LZZ, kde byl povolený úvazek max. 1,0 u zaměstnavatele)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cs-CZ" dirty="false"/>
          </a:p>
          <a:p>
            <a:pPr lvl="1">
              <a:buFont typeface="Wingdings" panose="05000000000000000000" pitchFamily="2" charset="2"/>
              <a:buChar char="Ø"/>
            </a:pPr>
            <a:endParaRPr lang="cs-CZ" sz="2400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8535665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Přímé náklady - Cestovné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1">
              <a:buFont typeface="Wingdings" panose="05000000000000000000" pitchFamily="2" charset="2"/>
              <a:buChar char="Ø"/>
            </a:pPr>
            <a:r>
              <a:rPr lang="cs-CZ" dirty="false" smtClean="false"/>
              <a:t>výdaje členů RT na zahraniční pracovní cesty  - dle vyhlášky MF o základních sazbách stravného v cizí měně platné pro daný rok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false" smtClean="false"/>
              <a:t> cestovní náhrady pro zahraniční pracovníky (experty) v projektu - náhrady pro cizince v ČR tzv. „per </a:t>
            </a:r>
            <a:r>
              <a:rPr lang="cs-CZ" dirty="false" err="true" smtClean="false"/>
              <a:t>diems</a:t>
            </a:r>
            <a:r>
              <a:rPr lang="cs-CZ" dirty="false" smtClean="false"/>
              <a:t>“ se stanovují podle sazeb EU uveřejněných na stránce </a:t>
            </a:r>
            <a:r>
              <a:rPr lang="cs-CZ" dirty="false">
                <a:hlinkClick r:id="rId3"/>
              </a:rPr>
              <a:t>http://</a:t>
            </a:r>
            <a:r>
              <a:rPr lang="cs-CZ" dirty="false" smtClean="false">
                <a:hlinkClick r:id="rId3"/>
              </a:rPr>
              <a:t>ec.europa.eu/europeaid/perdiem_en</a:t>
            </a:r>
            <a:endParaRPr lang="cs-CZ" dirty="false"/>
          </a:p>
          <a:p>
            <a:pPr marL="414000" lvl="1" indent="0">
              <a:buNone/>
            </a:pPr>
            <a:r>
              <a:rPr lang="cs-CZ" dirty="false" smtClean="false"/>
              <a:t> 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cs-CZ" sz="2400" dirty="false" smtClean="false"/>
          </a:p>
          <a:p>
            <a:endParaRPr lang="cs-CZ" dirty="false" smtClean="false"/>
          </a:p>
          <a:p>
            <a:pPr marL="0" indent="0">
              <a:buNone/>
            </a:pPr>
            <a:endParaRPr lang="cs-CZ" dirty="false" smtClean="false"/>
          </a:p>
          <a:p>
            <a:pPr marL="0" indent="0"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615737346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Přímé náklady - Zařízení a vybavení</a:t>
            </a:r>
            <a:br>
              <a:rPr lang="cs-CZ" dirty="false" smtClean="false"/>
            </a:br>
            <a:r>
              <a:rPr lang="cs-CZ" dirty="false" smtClean="false"/>
              <a:t>1/2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268760"/>
            <a:ext cx="8064896" cy="4608512"/>
          </a:xfrm>
        </p:spPr>
        <p:txBody>
          <a:bodyPr/>
          <a:lstStyle/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  <a:defRPr/>
            </a:pPr>
            <a:r>
              <a:rPr lang="cs-CZ" altLang="cs-CZ" dirty="false"/>
              <a:t>investiční výdaje - odpisovaný hmotný majetek (pořizovací hodnota vyšší než 40 tis. Kč) a nehmotný majetek (pořizovací cena vyšší než 60 tis. Kč)</a:t>
            </a:r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  <a:defRPr/>
            </a:pPr>
            <a:r>
              <a:rPr lang="cs-CZ" altLang="cs-CZ" dirty="false"/>
              <a:t>neinvestiční výdaje – neodpisovaný hmotný pořizovací hodnota nižší než 40 tis. Kč) a nehmotný majetek (pořizovací cena nižší než 60 tis. Kč)</a:t>
            </a:r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  <a:defRPr/>
            </a:pPr>
            <a:r>
              <a:rPr lang="cs-CZ" altLang="cs-CZ" dirty="false"/>
              <a:t>zařízení a vybavení pro členy RT, kteří přímo pracují s cílovou skupinou nebo zajišťují výstup, který je určený k přímému využití cílovou skupinou, (náklady na zařízení a vybavení pro pracovníky, jejíchž mzdy jsou hrazené z nepřímých nákladů, patří do nepřímých nákladů) </a:t>
            </a:r>
          </a:p>
          <a:p>
            <a:pPr lvl="1">
              <a:buFont typeface="Wingdings" panose="05000000000000000000" pitchFamily="2" charset="2"/>
              <a:buChar char="Ø"/>
              <a:defRPr/>
            </a:pPr>
            <a:endParaRPr lang="cs-CZ" altLang="cs-CZ" dirty="false"/>
          </a:p>
          <a:p>
            <a:pPr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endParaRPr lang="cs-CZ" altLang="cs-CZ" sz="2000" dirty="false"/>
          </a:p>
          <a:p>
            <a:pPr>
              <a:lnSpc>
                <a:spcPct val="80000"/>
              </a:lnSpc>
              <a:defRPr/>
            </a:pPr>
            <a:endParaRPr lang="cs-CZ" altLang="cs-CZ" dirty="false"/>
          </a:p>
          <a:p>
            <a:pPr>
              <a:lnSpc>
                <a:spcPct val="80000"/>
              </a:lnSpc>
              <a:defRPr/>
            </a:pPr>
            <a:endParaRPr lang="cs-CZ" altLang="cs-CZ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94361939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Přímé náklady - Zařízení a vybavení</a:t>
            </a:r>
            <a:br>
              <a:rPr lang="cs-CZ" dirty="false"/>
            </a:br>
            <a:r>
              <a:rPr lang="cs-CZ" dirty="false" smtClean="false"/>
              <a:t>2/2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899592" y="1772816"/>
            <a:ext cx="8064000" cy="4320000"/>
          </a:xfrm>
        </p:spPr>
        <p:txBody>
          <a:bodyPr/>
          <a:lstStyle/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  <a:defRPr/>
            </a:pPr>
            <a:r>
              <a:rPr lang="cs-CZ" altLang="cs-CZ" dirty="false"/>
              <a:t>pro pracovníky RT lze pořídit pouze takový počet kusů zařízení a vybavení, který odpovídá výši úvazků členů RT (úvazky členů RT lze sčítat),  např. na 1,0 úvazek = max.1 ks zařízení a vybavení, pokud je úvazek členů RT nižší, lze nárokovat pouze poměrnou část, např. 0,3 úvazek = max. 0,3 ks zařízení a vybavení  </a:t>
            </a:r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  <a:defRPr/>
            </a:pPr>
            <a:r>
              <a:rPr lang="cs-CZ" altLang="cs-CZ" dirty="false"/>
              <a:t>nábytek (rozdíl oproti  OP </a:t>
            </a:r>
            <a:r>
              <a:rPr lang="cs-CZ" altLang="cs-CZ" dirty="false" smtClean="false"/>
              <a:t>LZZ, </a:t>
            </a:r>
            <a:r>
              <a:rPr lang="cs-CZ" altLang="cs-CZ" dirty="false"/>
              <a:t>kde byl nábytek zařazený v kapitole křížové </a:t>
            </a:r>
            <a:r>
              <a:rPr lang="cs-CZ" altLang="cs-CZ" dirty="false" smtClean="false"/>
              <a:t>financování)</a:t>
            </a:r>
            <a:endParaRPr lang="cs-CZ" altLang="cs-CZ" dirty="false"/>
          </a:p>
          <a:p>
            <a:pPr lvl="1">
              <a:buFont typeface="Wingdings" panose="05000000000000000000" pitchFamily="2" charset="2"/>
              <a:buChar char="Ø"/>
              <a:defRPr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226544481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Přímé náklady - Nákup služeb</a:t>
            </a:r>
            <a:br>
              <a:rPr lang="cs-CZ" dirty="false" smtClean="false"/>
            </a:br>
            <a:r>
              <a:rPr lang="cs-CZ" dirty="false" smtClean="false"/>
              <a:t>1/2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611560" y="1484784"/>
            <a:ext cx="8064000" cy="4320000"/>
          </a:xfrm>
        </p:spPr>
        <p:txBody>
          <a:bodyPr/>
          <a:lstStyle/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altLang="cs-CZ" dirty="false" smtClean="false"/>
              <a:t>předmětem nákupu služeb jsou např. zpracování analýz, lektorské služby, školení a kurzy, vytvoření publikací, školících materiálů, pronájem prostor pro cílovou </a:t>
            </a:r>
            <a:r>
              <a:rPr lang="cs-CZ" altLang="cs-CZ" dirty="false"/>
              <a:t>skupinu, nákup evaluačních </a:t>
            </a:r>
            <a:r>
              <a:rPr lang="cs-CZ" altLang="cs-CZ" dirty="false" smtClean="false"/>
              <a:t>činností apod.</a:t>
            </a:r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dirty="false" smtClean="false"/>
              <a:t>způsobilými </a:t>
            </a:r>
            <a:r>
              <a:rPr lang="cs-CZ" dirty="false"/>
              <a:t>výdaji nejsou výdaje na nákup lektorských </a:t>
            </a:r>
            <a:r>
              <a:rPr lang="cs-CZ" dirty="false" smtClean="false"/>
              <a:t>služeb/školení/kurzů, na </a:t>
            </a:r>
            <a:r>
              <a:rPr lang="cs-CZ" dirty="false"/>
              <a:t>které má příjemce či partner platnou akreditaci. U těchto kurzů se má za to, že zapojení externího dodavatele nenaplňuje podmínku </a:t>
            </a:r>
            <a:r>
              <a:rPr lang="cs-CZ" dirty="false" smtClean="false"/>
              <a:t>hospodárnosti </a:t>
            </a:r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altLang="cs-CZ" dirty="false" smtClean="false"/>
              <a:t>při výběru dodavatele je nutné postupovat v souladu s příručkou „</a:t>
            </a:r>
            <a:r>
              <a:rPr lang="cs-CZ" dirty="false" smtClean="false"/>
              <a:t>Pravidla </a:t>
            </a:r>
            <a:r>
              <a:rPr lang="cs-CZ" dirty="false"/>
              <a:t>pro zadávání zakázek - Obecná část pravidel pro žadatele a příjemce v rámci </a:t>
            </a:r>
            <a:r>
              <a:rPr lang="cs-CZ" dirty="false" smtClean="false"/>
              <a:t>OPZ“ </a:t>
            </a:r>
            <a:endParaRPr lang="cs-CZ" dirty="false"/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endParaRPr lang="cs-CZ" altLang="cs-CZ" dirty="false" smtClean="false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04593425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Přímé náklady - Nákup služeb</a:t>
            </a:r>
            <a:br>
              <a:rPr lang="cs-CZ" dirty="false"/>
            </a:br>
            <a:r>
              <a:rPr lang="cs-CZ" dirty="false" smtClean="false"/>
              <a:t>2/2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r>
              <a:rPr lang="cs-CZ" sz="2000" dirty="false" smtClean="false"/>
              <a:t>podíl kapitoly nákup služeb na přímých způsobilých nákladech v OPZ může přesáhnout 60% (rozdíl oproti OP LZZ, kde byl podíl nákupu služeb závazný)</a:t>
            </a:r>
          </a:p>
          <a:p>
            <a:r>
              <a:rPr lang="cs-CZ" sz="2000" dirty="false" smtClean="false"/>
              <a:t>pokud podíl </a:t>
            </a:r>
            <a:r>
              <a:rPr lang="cs-CZ" sz="2000" dirty="false"/>
              <a:t>kapitoly nákup služeb na přímých způsobilých nákladech </a:t>
            </a:r>
            <a:r>
              <a:rPr lang="cs-CZ" sz="2000" dirty="false" smtClean="false"/>
              <a:t>překročí 60%, bude kráceno procento nepřímých nákladů v projektu </a:t>
            </a:r>
          </a:p>
          <a:p>
            <a:pPr marL="0" indent="0">
              <a:buNone/>
            </a:pPr>
            <a:endParaRPr lang="cs-CZ" sz="20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02894109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Přímé náklady - Přímá podpora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ts val="2280"/>
              </a:lnSpc>
            </a:pPr>
            <a:r>
              <a:rPr lang="cs-CZ" sz="1900" dirty="false" smtClean="false"/>
              <a:t>cestovné a ubytování cílové </a:t>
            </a:r>
            <a:r>
              <a:rPr lang="cs-CZ" sz="1900" dirty="false"/>
              <a:t>skupiny </a:t>
            </a:r>
            <a:r>
              <a:rPr lang="cs-CZ" sz="1900" dirty="false" smtClean="false"/>
              <a:t>– jedná se zejména </a:t>
            </a:r>
            <a:r>
              <a:rPr lang="cs-CZ" sz="1900" dirty="false"/>
              <a:t>o výdaje na:</a:t>
            </a:r>
          </a:p>
          <a:p>
            <a:pPr marL="432000" lvl="1" indent="-432000" algn="just">
              <a:lnSpc>
                <a:spcPts val="22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Ø"/>
            </a:pPr>
            <a:r>
              <a:rPr lang="cs-CZ" sz="1900" dirty="false"/>
              <a:t>jízdní výdaje a ubytování pro cílovou skupinu - zaměstnance příjemce (nebo </a:t>
            </a:r>
            <a:r>
              <a:rPr lang="cs-CZ" sz="1900" dirty="false" smtClean="false"/>
              <a:t>partnera) v </a:t>
            </a:r>
            <a:r>
              <a:rPr lang="cs-CZ" sz="1900" dirty="false"/>
              <a:t>souvislosti s </a:t>
            </a:r>
            <a:r>
              <a:rPr lang="cs-CZ" sz="1900" dirty="false" smtClean="false"/>
              <a:t>pracovními cestami </a:t>
            </a:r>
          </a:p>
          <a:p>
            <a:pPr marL="432000" lvl="1" indent="-432000" algn="just">
              <a:lnSpc>
                <a:spcPts val="22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Ø"/>
            </a:pPr>
            <a:r>
              <a:rPr lang="cs-CZ" sz="1900" dirty="false" smtClean="false"/>
              <a:t>jízdní výdaje a </a:t>
            </a:r>
            <a:r>
              <a:rPr lang="cs-CZ" sz="1900" dirty="false"/>
              <a:t>ubytování pro cílovou skupinu </a:t>
            </a:r>
            <a:r>
              <a:rPr lang="cs-CZ" sz="1900" dirty="false" smtClean="false"/>
              <a:t>– účastníky</a:t>
            </a:r>
            <a:r>
              <a:rPr lang="cs-CZ" sz="1900" dirty="false"/>
              <a:t>, kteří nejsou zaměstnanci příjemce (nebo partnera</a:t>
            </a:r>
            <a:r>
              <a:rPr lang="cs-CZ" sz="1900" dirty="false" smtClean="false"/>
              <a:t>) </a:t>
            </a:r>
          </a:p>
          <a:p>
            <a:pPr marL="432000" lvl="1" indent="-432000" algn="just">
              <a:lnSpc>
                <a:spcPts val="22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Ø"/>
            </a:pPr>
            <a:r>
              <a:rPr lang="cs-CZ" sz="1900" dirty="false" smtClean="false"/>
              <a:t>ubytování lze hradit v cenách místně obvyklých (maximálně do výše limitu ubytování z přímé podpory)</a:t>
            </a:r>
          </a:p>
          <a:p>
            <a:pPr marL="432000" lvl="1" indent="-432000">
              <a:lnSpc>
                <a:spcPts val="22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900" dirty="false" smtClean="false"/>
              <a:t>příspěvek na péči o dítě a další závislé osoby pro úhradu nutných nákladů spojených s péčí o děti, nebo o jiné závislé osoby např. po dobu účasti na školení apod.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85369229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Nepřímé náklady  </a:t>
            </a:r>
            <a:endParaRPr lang="cs-CZ" dirty="false"/>
          </a:p>
        </p:txBody>
      </p:sp>
      <p:graphicFrame>
        <p:nvGraphicFramePr>
          <p:cNvPr id="5" name="Zástupný symbol pro obsah 4"/>
          <p:cNvGraphicFramePr>
            <a:graphicFrameLocks noGrp="true"/>
          </p:cNvGraphicFramePr>
          <p:nvPr>
            <p:ph idx="1"/>
            <p:extLst>
              <p:ext uri="{D42A27DB-BD31-4B8C-83A1-F6EECF244321}">
                <p14:modId xmlns:p14="http://schemas.microsoft.com/office/powerpoint/2010/main" val="2109257313"/>
              </p:ext>
            </p:extLst>
          </p:nvPr>
        </p:nvGraphicFramePr>
        <p:xfrm>
          <a:off x="683568" y="1484784"/>
          <a:ext cx="7992888" cy="2268252"/>
        </p:xfrm>
        <a:graphic>
          <a:graphicData uri="http://schemas.openxmlformats.org/drawingml/2006/table">
            <a:tbl>
              <a:tblPr firstRow="true" firstCol="true" bandRow="true">
                <a:tableStyleId>{5C22544A-7EE6-4342-B048-85BDC9FD1C3A}</a:tableStyleId>
              </a:tblPr>
              <a:tblGrid>
                <a:gridCol w="2928196"/>
                <a:gridCol w="5064692"/>
              </a:tblGrid>
              <a:tr h="756084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dirty="false">
                          <a:effectLst/>
                        </a:rPr>
                        <a:t>Objem přímých nákladů</a:t>
                      </a:r>
                      <a:endParaRPr lang="cs-CZ" sz="1800" b="true" dirty="false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dirty="false">
                          <a:effectLst/>
                        </a:rPr>
                        <a:t>% nepřímých nákladů</a:t>
                      </a:r>
                      <a:endParaRPr lang="cs-CZ" sz="1800" b="true" dirty="false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756084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dirty="false">
                          <a:effectLst/>
                        </a:rPr>
                        <a:t>Do 10 mil. Kč včetně</a:t>
                      </a:r>
                      <a:endParaRPr lang="cs-CZ" sz="1800" dirty="false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dirty="false">
                          <a:effectLst/>
                        </a:rPr>
                        <a:t>25 %</a:t>
                      </a:r>
                      <a:endParaRPr lang="cs-CZ" sz="1800" dirty="false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756084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b="true" kern="1200" dirty="false" smtClean="false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Nad 10 mil. Kč a do 15 mil. Kč včetně</a:t>
                      </a:r>
                      <a:endParaRPr lang="cs-CZ" sz="1800" b="true" kern="1200" dirty="false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kern="1200" dirty="false" smtClean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20 %</a:t>
                      </a:r>
                      <a:endParaRPr lang="cs-CZ" sz="1800" kern="1200" dirty="false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57</a:t>
            </a:fld>
            <a:endParaRPr lang="cs-CZ" dirty="false"/>
          </a:p>
        </p:txBody>
      </p:sp>
      <p:graphicFrame>
        <p:nvGraphicFramePr>
          <p:cNvPr id="6" name="Tabulka 5"/>
          <p:cNvGraphicFramePr>
            <a:graphicFrameLocks noGrp="true"/>
          </p:cNvGraphicFramePr>
          <p:nvPr>
            <p:extLst>
              <p:ext uri="{D42A27DB-BD31-4B8C-83A1-F6EECF244321}">
                <p14:modId xmlns:p14="http://schemas.microsoft.com/office/powerpoint/2010/main" val="1687333014"/>
              </p:ext>
            </p:extLst>
          </p:nvPr>
        </p:nvGraphicFramePr>
        <p:xfrm>
          <a:off x="683568" y="3861048"/>
          <a:ext cx="8064896" cy="2595306"/>
        </p:xfrm>
        <a:graphic>
          <a:graphicData uri="http://schemas.openxmlformats.org/drawingml/2006/table">
            <a:tbl>
              <a:tblPr firstRow="true" firstCol="true" bandRow="true">
                <a:tableStyleId>{5C22544A-7EE6-4342-B048-85BDC9FD1C3A}</a:tableStyleId>
              </a:tblPr>
              <a:tblGrid>
                <a:gridCol w="3686391"/>
                <a:gridCol w="4378505"/>
              </a:tblGrid>
              <a:tr h="864096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dirty="false">
                          <a:effectLst/>
                        </a:rPr>
                        <a:t>Podíl nákupu služeb na celkových přímých způsobilých nákladech projektu</a:t>
                      </a:r>
                      <a:endParaRPr lang="cs-CZ" sz="1800" b="true" dirty="false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dirty="false">
                          <a:effectLst/>
                        </a:rPr>
                        <a:t>Snížení podílu nepřímých nákladů oproti výše uvedené tabulce</a:t>
                      </a:r>
                      <a:endParaRPr lang="cs-CZ" sz="1800" b="true" dirty="false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414559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dirty="false">
                          <a:effectLst/>
                        </a:rPr>
                        <a:t>Do 60 % včetně</a:t>
                      </a:r>
                      <a:endParaRPr lang="cs-CZ" sz="1800" dirty="false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dirty="false">
                          <a:effectLst/>
                        </a:rPr>
                        <a:t>Platí základní podíly nepřímých nákladů </a:t>
                      </a:r>
                      <a:r>
                        <a:rPr lang="cs-CZ" sz="1800" dirty="false" smtClean="false">
                          <a:effectLst/>
                        </a:rPr>
                        <a:t>tj. 25 %</a:t>
                      </a:r>
                      <a:endParaRPr lang="cs-CZ" sz="1800" dirty="false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633930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dirty="false">
                          <a:effectLst/>
                        </a:rPr>
                        <a:t>Více než 60 % a méně než 90 %</a:t>
                      </a:r>
                      <a:endParaRPr lang="cs-CZ" sz="1800" dirty="false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dirty="false">
                          <a:effectLst/>
                        </a:rPr>
                        <a:t>Snížení na 3/5 (60 %) základního podílu, tj. 15 </a:t>
                      </a:r>
                      <a:r>
                        <a:rPr lang="cs-CZ" sz="1800" dirty="false" smtClean="false">
                          <a:effectLst/>
                        </a:rPr>
                        <a:t>% resp. 12 %</a:t>
                      </a:r>
                      <a:endParaRPr lang="cs-CZ" sz="1800" dirty="false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426650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>
                          <a:effectLst/>
                        </a:rPr>
                        <a:t>90 % a výše</a:t>
                      </a:r>
                      <a:endParaRPr lang="cs-CZ" sz="1800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dirty="false">
                          <a:effectLst/>
                        </a:rPr>
                        <a:t>Snížení na 1/5 (20 %) základního podílu, tj. 5 % </a:t>
                      </a:r>
                      <a:r>
                        <a:rPr lang="cs-CZ" sz="1800" dirty="false" smtClean="false">
                          <a:effectLst/>
                        </a:rPr>
                        <a:t>resp. 4 %</a:t>
                      </a:r>
                      <a:endParaRPr lang="cs-CZ" sz="1800" dirty="false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2345068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Nepřímé náklady – Vymezení v OPZ</a:t>
            </a:r>
            <a:br>
              <a:rPr lang="cs-CZ" dirty="false" smtClean="false"/>
            </a:br>
            <a:r>
              <a:rPr lang="cs-CZ" dirty="false" smtClean="false"/>
              <a:t>1/3 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4707224"/>
          </a:xfrm>
        </p:spPr>
        <p:txBody>
          <a:bodyPr/>
          <a:lstStyle/>
          <a:p>
            <a:pPr marL="0" indent="0">
              <a:buNone/>
            </a:pPr>
            <a:r>
              <a:rPr lang="cs-CZ" sz="2000" dirty="false" smtClean="false"/>
              <a:t>Mezi nepřímé náklady patří zejména:</a:t>
            </a:r>
          </a:p>
          <a:p>
            <a:pPr algn="just"/>
            <a:r>
              <a:rPr lang="cs-CZ" sz="2000" dirty="false" smtClean="false"/>
              <a:t>osobní </a:t>
            </a:r>
            <a:r>
              <a:rPr lang="cs-CZ" sz="2000" dirty="false"/>
              <a:t>náklady na </a:t>
            </a:r>
            <a:r>
              <a:rPr lang="cs-CZ" sz="2000" dirty="false" smtClean="false"/>
              <a:t>pracovníky, </a:t>
            </a:r>
            <a:r>
              <a:rPr lang="cs-CZ" sz="2000" dirty="false"/>
              <a:t>kteří </a:t>
            </a:r>
            <a:r>
              <a:rPr lang="cs-CZ" sz="2000" dirty="false" smtClean="false"/>
              <a:t>přímo nepracují s </a:t>
            </a:r>
            <a:r>
              <a:rPr lang="cs-CZ" sz="2000" dirty="false"/>
              <a:t>cílovou </a:t>
            </a:r>
            <a:r>
              <a:rPr lang="cs-CZ" sz="2000" dirty="false" smtClean="false"/>
              <a:t>skupinou ani nezajišťují výstup, který je určený k přímému využití cílovou skupinou</a:t>
            </a:r>
          </a:p>
          <a:p>
            <a:pPr marL="486000" lvl="2" indent="0" algn="just">
              <a:buNone/>
            </a:pPr>
            <a:r>
              <a:rPr lang="cs-CZ" dirty="false" smtClean="false"/>
              <a:t>výjimku </a:t>
            </a:r>
            <a:r>
              <a:rPr lang="cs-CZ" dirty="false"/>
              <a:t>představují </a:t>
            </a:r>
            <a:r>
              <a:rPr lang="cs-CZ" b="true" dirty="false"/>
              <a:t>evaluační činnosti, </a:t>
            </a:r>
            <a:r>
              <a:rPr lang="cs-CZ" dirty="false"/>
              <a:t>které patří do </a:t>
            </a:r>
            <a:r>
              <a:rPr lang="cs-CZ" b="true" dirty="false"/>
              <a:t>přímých nákladů</a:t>
            </a:r>
            <a:r>
              <a:rPr lang="cs-CZ" dirty="false"/>
              <a:t>, ačkoli se v tomto případě nejedná </a:t>
            </a:r>
            <a:r>
              <a:rPr lang="cs-CZ" dirty="false" smtClean="false"/>
              <a:t>o přímé </a:t>
            </a:r>
            <a:r>
              <a:rPr lang="cs-CZ" dirty="false"/>
              <a:t>využití výstupů cílovou </a:t>
            </a:r>
            <a:r>
              <a:rPr lang="cs-CZ" dirty="false" smtClean="false"/>
              <a:t>skupinou</a:t>
            </a:r>
          </a:p>
          <a:p>
            <a:pPr algn="just"/>
            <a:r>
              <a:rPr lang="cs-CZ" sz="2000" dirty="false" smtClean="false"/>
              <a:t>náklady na zařízení a vybavení pracovníků, </a:t>
            </a:r>
            <a:r>
              <a:rPr lang="cs-CZ" sz="2000" dirty="false"/>
              <a:t>kteří přímo nepracují s cílovou </a:t>
            </a:r>
            <a:r>
              <a:rPr lang="cs-CZ" sz="2000" dirty="false" smtClean="false"/>
              <a:t>skupinou, </a:t>
            </a:r>
            <a:r>
              <a:rPr lang="cs-CZ" sz="2000" dirty="false"/>
              <a:t>ani nezajišťují výstup, který je určený k přímému využití cílovou </a:t>
            </a:r>
            <a:r>
              <a:rPr lang="cs-CZ" sz="2000" dirty="false" smtClean="false"/>
              <a:t>skupinou</a:t>
            </a:r>
            <a:endParaRPr lang="cs-CZ" sz="2000" dirty="false"/>
          </a:p>
          <a:p>
            <a:pPr marL="0" indent="0">
              <a:buNone/>
            </a:pPr>
            <a:endParaRPr lang="cs-CZ" sz="2000" dirty="false"/>
          </a:p>
          <a:p>
            <a:endParaRPr lang="cs-CZ" sz="2000" dirty="false" smtClean="false"/>
          </a:p>
          <a:p>
            <a:endParaRPr lang="cs-CZ" sz="20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524748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Nepřímé náklady – Vymezení v OPZ</a:t>
            </a:r>
            <a:br>
              <a:rPr lang="cs-CZ" dirty="false"/>
            </a:br>
            <a:r>
              <a:rPr lang="cs-CZ" dirty="false" smtClean="false"/>
              <a:t>2/3 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r>
              <a:rPr lang="cs-CZ" sz="2000" dirty="false"/>
              <a:t>náklady na jakékoli stravování (občerstvení, ale i stravné) cílové skupiny i realizačního týmu (kromě per </a:t>
            </a:r>
            <a:r>
              <a:rPr lang="cs-CZ" sz="2000" dirty="false" err="true"/>
              <a:t>diems</a:t>
            </a:r>
            <a:r>
              <a:rPr lang="cs-CZ" sz="2000" dirty="false"/>
              <a:t> a cestovních náhrad při zahraničních pracovních cestách) - rozdíl oproti OP LZZ, kde stravné bylo v přímých </a:t>
            </a:r>
            <a:r>
              <a:rPr lang="cs-CZ" sz="2000" dirty="false" smtClean="false"/>
              <a:t>nákladech</a:t>
            </a:r>
          </a:p>
          <a:p>
            <a:r>
              <a:rPr lang="cs-CZ" sz="2000" dirty="false" smtClean="false"/>
              <a:t>administrativa</a:t>
            </a:r>
            <a:r>
              <a:rPr lang="cs-CZ" sz="2000" dirty="false"/>
              <a:t>, řízení projektu (včetně finančního), účetnictví, personalistika, komunikační a informační opatření, organizační zabezpečení a podpůrné procesy pro provoz projektu </a:t>
            </a:r>
          </a:p>
          <a:p>
            <a:r>
              <a:rPr lang="cs-CZ" sz="2000" dirty="false"/>
              <a:t>cestovní náhrady spojené s pracovními cestami realizačního týmu v rámci ČR</a:t>
            </a:r>
          </a:p>
          <a:p>
            <a:pPr marL="0" indent="0"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888425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Identifikace výzvy </a:t>
            </a: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6</a:t>
            </a:fld>
            <a:endParaRPr lang="cs-CZ" dirty="false"/>
          </a:p>
        </p:txBody>
      </p:sp>
      <p:graphicFrame>
        <p:nvGraphicFramePr>
          <p:cNvPr id="7" name="Zástupný symbol pro obsah 6"/>
          <p:cNvGraphicFramePr>
            <a:graphicFrameLocks noGrp="true"/>
          </p:cNvGraphicFramePr>
          <p:nvPr>
            <p:ph idx="1"/>
            <p:extLst>
              <p:ext uri="{D42A27DB-BD31-4B8C-83A1-F6EECF244321}">
                <p14:modId xmlns:p14="http://schemas.microsoft.com/office/powerpoint/2010/main" val="1683137560"/>
              </p:ext>
            </p:extLst>
          </p:nvPr>
        </p:nvGraphicFramePr>
        <p:xfrm>
          <a:off x="1187624" y="1700808"/>
          <a:ext cx="6912768" cy="4527485"/>
        </p:xfrm>
        <a:graphic>
          <a:graphicData uri="http://schemas.openxmlformats.org/drawingml/2006/table">
            <a:tbl>
              <a:tblPr firstRow="true" firstCol="true" bandRow="true">
                <a:tableStyleId>{5C22544A-7EE6-4342-B048-85BDC9FD1C3A}</a:tableStyleId>
              </a:tblPr>
              <a:tblGrid>
                <a:gridCol w="2747015"/>
                <a:gridCol w="4165753"/>
              </a:tblGrid>
              <a:tr h="679797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>
                          <a:effectLst/>
                          <a:latin typeface="+mn-lt"/>
                        </a:rPr>
                        <a:t>Investiční priorita</a:t>
                      </a:r>
                      <a:endParaRPr lang="cs-CZ" sz="140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>
                          <a:effectLst/>
                          <a:latin typeface="+mn-lt"/>
                        </a:rPr>
                        <a:t>2.2 Zlepšování přístupu k dostupným, udržitelným a vysoce kvalitním službám, včetně zdravotnictví a sociálních služeb obecného zájmu</a:t>
                      </a:r>
                      <a:endParaRPr lang="cs-CZ" sz="140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832371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>
                          <a:effectLst/>
                          <a:latin typeface="+mn-lt"/>
                        </a:rPr>
                        <a:t>Specifický cíl</a:t>
                      </a:r>
                      <a:endParaRPr lang="cs-CZ" sz="1400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dirty="false">
                          <a:effectLst/>
                          <a:latin typeface="+mn-lt"/>
                        </a:rPr>
                        <a:t>SC 1 Zvýšit kvalitu a udržitelnost systému sociálních služeb, služeb pro rodiny a děti a dalších navazujících služeb podporujících sociální začleňování</a:t>
                      </a:r>
                      <a:endParaRPr lang="cs-CZ" sz="1400" b="true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504056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>
                          <a:effectLst/>
                          <a:latin typeface="+mn-lt"/>
                        </a:rPr>
                        <a:t>Číslo výzvy</a:t>
                      </a:r>
                      <a:endParaRPr lang="cs-CZ" sz="140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 smtClean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03_17_071</a:t>
                      </a:r>
                      <a:endParaRPr lang="cs-CZ" sz="1400" b="true" kern="1200" dirty="false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/>
                </a:tc>
              </a:tr>
              <a:tr h="432048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>
                          <a:effectLst/>
                          <a:latin typeface="+mn-lt"/>
                        </a:rPr>
                        <a:t>Název výzvy</a:t>
                      </a:r>
                      <a:endParaRPr lang="cs-CZ" sz="140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dirty="false">
                          <a:effectLst/>
                          <a:latin typeface="+mn-lt"/>
                        </a:rPr>
                        <a:t>Podpora procesů ve službách a podpora rozvoje sociální práce</a:t>
                      </a:r>
                      <a:endParaRPr lang="cs-CZ" sz="1400" b="true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288032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>
                          <a:effectLst/>
                          <a:latin typeface="+mn-lt"/>
                        </a:rPr>
                        <a:t>Druh výzvy</a:t>
                      </a:r>
                      <a:endParaRPr lang="cs-CZ" sz="140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dirty="false">
                          <a:effectLst/>
                          <a:latin typeface="+mn-lt"/>
                        </a:rPr>
                        <a:t>Kolová</a:t>
                      </a:r>
                      <a:endParaRPr lang="cs-CZ" sz="1400" b="true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452333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>
                          <a:effectLst/>
                          <a:latin typeface="+mn-lt"/>
                        </a:rPr>
                        <a:t>Určení z hlediska konkurence mezi projekty</a:t>
                      </a:r>
                      <a:endParaRPr lang="cs-CZ" sz="140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dirty="false">
                          <a:effectLst/>
                          <a:latin typeface="+mn-lt"/>
                        </a:rPr>
                        <a:t>Otevřená </a:t>
                      </a:r>
                      <a:endParaRPr lang="cs-CZ" sz="1400" b="true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432048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>
                          <a:effectLst/>
                          <a:latin typeface="+mn-lt"/>
                        </a:rPr>
                        <a:t>Určení, zda se jedná o synergickou nebo komplementární výzvu</a:t>
                      </a:r>
                      <a:endParaRPr lang="cs-CZ" sz="1400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dirty="false">
                          <a:effectLst/>
                          <a:latin typeface="+mn-lt"/>
                        </a:rPr>
                        <a:t>Není relevantní</a:t>
                      </a:r>
                      <a:endParaRPr lang="cs-CZ" sz="1400" b="true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504056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>
                          <a:effectLst/>
                          <a:latin typeface="+mn-lt"/>
                        </a:rPr>
                        <a:t>Model hodnocení</a:t>
                      </a:r>
                      <a:endParaRPr lang="cs-CZ" sz="140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dirty="false">
                          <a:effectLst/>
                          <a:latin typeface="+mn-lt"/>
                        </a:rPr>
                        <a:t>Jednokolový </a:t>
                      </a:r>
                      <a:endParaRPr lang="cs-CZ" sz="1400" b="true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5743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Nepřímé náklady – Vymezení v OPZ</a:t>
            </a:r>
            <a:br>
              <a:rPr lang="cs-CZ" dirty="false"/>
            </a:br>
            <a:r>
              <a:rPr lang="cs-CZ" dirty="false" smtClean="false"/>
              <a:t>3/3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r>
              <a:rPr lang="cs-CZ" sz="2000" dirty="false"/>
              <a:t>spotřební materiál, zařízení a vybavení (např. papír</a:t>
            </a:r>
            <a:r>
              <a:rPr lang="cs-CZ" sz="2000" dirty="false" smtClean="false"/>
              <a:t>, kancelářský materiál, nosiče dat apod.)</a:t>
            </a:r>
          </a:p>
          <a:p>
            <a:r>
              <a:rPr lang="cs-CZ" sz="2000" dirty="false" smtClean="false"/>
              <a:t>prostory </a:t>
            </a:r>
            <a:r>
              <a:rPr lang="cs-CZ" sz="2000" dirty="false"/>
              <a:t>pro realizaci projektu (např. nájemné za prostory k administraci projektu, vodné, stočné, </a:t>
            </a:r>
            <a:r>
              <a:rPr lang="cs-CZ" sz="2000" dirty="false" smtClean="false"/>
              <a:t>energie apod.) </a:t>
            </a:r>
            <a:endParaRPr lang="cs-CZ" sz="2000" dirty="false"/>
          </a:p>
          <a:p>
            <a:r>
              <a:rPr lang="cs-CZ" sz="2000" dirty="false"/>
              <a:t>ostatní provozní výdaje (např. internet, poštovné, </a:t>
            </a:r>
            <a:r>
              <a:rPr lang="cs-CZ" sz="2000" dirty="false" smtClean="false"/>
              <a:t>telefon apod.)</a:t>
            </a:r>
          </a:p>
          <a:p>
            <a:pPr marL="252000" lvl="2" indent="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r>
              <a:rPr lang="cs-CZ" dirty="false" smtClean="false"/>
              <a:t>Podrobnější informace </a:t>
            </a:r>
            <a:r>
              <a:rPr lang="cs-CZ" dirty="false"/>
              <a:t>k </a:t>
            </a:r>
            <a:r>
              <a:rPr lang="cs-CZ" dirty="false" smtClean="false"/>
              <a:t>přímým a nepřímým výdajům jsou </a:t>
            </a:r>
            <a:r>
              <a:rPr lang="cs-CZ" dirty="false"/>
              <a:t>uvedené v příručce „Specifická část pravidel pro žadatele a příjemce v rámci OPZ pro projekty se skutečně vzniklými výdaji a případně také s nepřímými náklady“.</a:t>
            </a:r>
          </a:p>
          <a:p>
            <a:pPr marL="0" indent="0"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60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680247754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Veřejné zakázky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340768"/>
            <a:ext cx="8064000" cy="4779232"/>
          </a:xfrm>
        </p:spPr>
        <p:txBody>
          <a:bodyPr/>
          <a:lstStyle/>
          <a:p>
            <a:pPr lvl="0" algn="just">
              <a:lnSpc>
                <a:spcPct val="100000"/>
              </a:lnSpc>
            </a:pPr>
            <a:endParaRPr lang="cs-CZ" sz="1500" dirty="false" smtClean="false"/>
          </a:p>
          <a:p>
            <a:pPr lvl="0" algn="just">
              <a:lnSpc>
                <a:spcPct val="100000"/>
              </a:lnSpc>
            </a:pPr>
            <a:r>
              <a:rPr lang="cs-CZ" sz="1500" dirty="false" smtClean="false"/>
              <a:t>Pravidla </a:t>
            </a:r>
            <a:r>
              <a:rPr lang="cs-CZ" sz="1500" dirty="false"/>
              <a:t>pro zadávání zakázek - Obecná část pravidel pro žadatele a příjemce v rámci OPZ </a:t>
            </a:r>
          </a:p>
          <a:p>
            <a:pPr algn="just">
              <a:lnSpc>
                <a:spcPct val="100000"/>
              </a:lnSpc>
            </a:pPr>
            <a:r>
              <a:rPr lang="cs-CZ" sz="1500" b="true" dirty="false"/>
              <a:t>Povinnost součinnosti příjemce ve věci prověřování zadávání </a:t>
            </a:r>
            <a:r>
              <a:rPr lang="cs-CZ" sz="1500" b="true" dirty="false" smtClean="false"/>
              <a:t>zakázek </a:t>
            </a:r>
            <a:r>
              <a:rPr lang="cs-CZ" sz="1500" dirty="false" smtClean="false"/>
              <a:t>– pozor: počítat s </a:t>
            </a:r>
            <a:r>
              <a:rPr lang="cs-CZ" sz="1500" dirty="false"/>
              <a:t>časem n</a:t>
            </a:r>
            <a:r>
              <a:rPr lang="pl-PL" sz="1500" dirty="false"/>
              <a:t>ezbytným na kontroly prováděné </a:t>
            </a:r>
            <a:r>
              <a:rPr lang="pl-PL" sz="1500" dirty="false" smtClean="false"/>
              <a:t>ŘO</a:t>
            </a:r>
            <a:r>
              <a:rPr lang="cs-CZ" sz="1500" dirty="false" smtClean="false"/>
              <a:t>: </a:t>
            </a:r>
            <a:endParaRPr lang="cs-CZ" sz="1500" dirty="false"/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500" dirty="false"/>
              <a:t>Příjemce zasílá dokumentaci k zadávacímu řízení </a:t>
            </a:r>
            <a:r>
              <a:rPr lang="cs-CZ" sz="1500" dirty="false" smtClean="false"/>
              <a:t>v </a:t>
            </a:r>
            <a:r>
              <a:rPr lang="cs-CZ" sz="1500" dirty="false"/>
              <a:t>těchto okamžicích: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500" dirty="false"/>
              <a:t>a) </a:t>
            </a:r>
            <a:r>
              <a:rPr lang="cs-CZ" sz="1500" b="true" dirty="false"/>
              <a:t>před vyhlášením zadávacího řízení </a:t>
            </a:r>
            <a:r>
              <a:rPr lang="cs-CZ" sz="1500" dirty="false"/>
              <a:t>(tj. kontrole podléhá výzva k podání </a:t>
            </a:r>
            <a:r>
              <a:rPr lang="cs-CZ" sz="1500" dirty="false" smtClean="false"/>
              <a:t>nabídek); </a:t>
            </a:r>
            <a:endParaRPr lang="cs-CZ" sz="1500" dirty="false"/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500" dirty="false"/>
              <a:t>b) </a:t>
            </a:r>
            <a:r>
              <a:rPr lang="cs-CZ" sz="1500" b="true" dirty="false"/>
              <a:t>před podpisem smlouvy s vybraným dodavatelem </a:t>
            </a:r>
            <a:r>
              <a:rPr lang="cs-CZ" sz="1500" dirty="false"/>
              <a:t>poté, co zadavatel provedl posouzení a hodnocení nabídek (tj. kontrole podléhá: zveřejnění výzvy k podání </a:t>
            </a:r>
            <a:r>
              <a:rPr lang="cs-CZ" sz="1500" dirty="false" smtClean="false"/>
              <a:t>nabídek, </a:t>
            </a:r>
            <a:r>
              <a:rPr lang="cs-CZ" sz="1500" dirty="false"/>
              <a:t>případné poskytování dodatečných informací, provedení posouzení a hodnocení nabídek a připravená smlouva s dodavatelem);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500" dirty="false"/>
              <a:t>c) </a:t>
            </a:r>
            <a:r>
              <a:rPr lang="cs-CZ" sz="1500" b="true" dirty="false"/>
              <a:t>před podpisem dodatku ke smlouvě s dodavatelem </a:t>
            </a:r>
            <a:r>
              <a:rPr lang="cs-CZ" sz="1500" dirty="false"/>
              <a:t>(tj. kontrole podléhá připravený dodatek ke smlouvě s dodavatelem). 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61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656127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lvl="0" algn="ctr"/>
            <a:r>
              <a:rPr lang="cs-CZ" dirty="false" smtClean="false"/>
              <a:t>Způsob podání žádosti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0000"/>
              </a:lnSpc>
            </a:pPr>
            <a:endParaRPr lang="cs-CZ" sz="2000" dirty="false" smtClean="false"/>
          </a:p>
          <a:p>
            <a:pPr algn="just">
              <a:lnSpc>
                <a:spcPct val="100000"/>
              </a:lnSpc>
            </a:pPr>
            <a:r>
              <a:rPr lang="cs-CZ" sz="2000" dirty="false" smtClean="false"/>
              <a:t>Žádost </a:t>
            </a:r>
            <a:r>
              <a:rPr lang="cs-CZ" sz="2000" dirty="false"/>
              <a:t>o podporu z OPZ se zpracovává v elektronickém formuláři v IS KP14</a:t>
            </a:r>
            <a:r>
              <a:rPr lang="cs-CZ" sz="2000" dirty="false" smtClean="false"/>
              <a:t>+. </a:t>
            </a:r>
            <a:endParaRPr lang="cs-CZ" sz="2000" dirty="false"/>
          </a:p>
          <a:p>
            <a:pPr marL="0" indent="0" algn="just">
              <a:lnSpc>
                <a:spcPct val="100000"/>
              </a:lnSpc>
              <a:buNone/>
            </a:pPr>
            <a:endParaRPr lang="cs-CZ" sz="2000" dirty="false" smtClean="false"/>
          </a:p>
          <a:p>
            <a:pPr algn="just">
              <a:lnSpc>
                <a:spcPct val="100000"/>
              </a:lnSpc>
            </a:pPr>
            <a:r>
              <a:rPr lang="cs-CZ" sz="2000" dirty="false" smtClean="false"/>
              <a:t>Elektronický podpis statutárního zástupce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cs-CZ" sz="2000" dirty="false" smtClean="false"/>
          </a:p>
          <a:p>
            <a:pPr algn="just">
              <a:lnSpc>
                <a:spcPct val="100000"/>
              </a:lnSpc>
            </a:pPr>
            <a:r>
              <a:rPr lang="cs-CZ" sz="2000" dirty="false" smtClean="false"/>
              <a:t>Žádost se předkládá pouze v elektronické podobě. </a:t>
            </a:r>
            <a:endParaRPr lang="cs-CZ" sz="20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62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557228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konzultace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352480" cy="4320000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endParaRPr lang="cs-CZ" sz="2000" dirty="false" smtClean="false"/>
          </a:p>
          <a:p>
            <a:pPr algn="just">
              <a:lnSpc>
                <a:spcPct val="100000"/>
              </a:lnSpc>
            </a:pPr>
            <a:r>
              <a:rPr lang="cs-CZ" sz="2000" dirty="false"/>
              <a:t>Elektronický komunikační nástroj „ESF Fórum“ – Klub pro výzvu č. 71 – </a:t>
            </a:r>
            <a:r>
              <a:rPr lang="cs-CZ" sz="2000" dirty="false">
                <a:hlinkClick r:id="rId3"/>
              </a:rPr>
              <a:t>https://</a:t>
            </a:r>
            <a:r>
              <a:rPr lang="cs-CZ" sz="2000" dirty="false" smtClean="false">
                <a:hlinkClick r:id="rId3"/>
              </a:rPr>
              <a:t>www.esfcr.cz/vyzva-03_17_071</a:t>
            </a:r>
            <a:endParaRPr lang="cs-CZ" sz="2000" dirty="false" smtClean="false"/>
          </a:p>
          <a:p>
            <a:pPr marL="0" indent="0" algn="just">
              <a:lnSpc>
                <a:spcPct val="100000"/>
              </a:lnSpc>
              <a:buNone/>
            </a:pPr>
            <a:endParaRPr lang="cs-CZ" sz="2000" dirty="false"/>
          </a:p>
          <a:p>
            <a:pPr algn="just">
              <a:lnSpc>
                <a:spcPct val="100000"/>
              </a:lnSpc>
            </a:pPr>
            <a:r>
              <a:rPr lang="cs-CZ" sz="2000" dirty="false"/>
              <a:t>Nebudou poskytovány osobní konzultace a nebudou konzultovány celé projekty; pouze konkrétní dotazy k projektům (telefonicky,            e-mailem a přes ESF fórum).  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63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880220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Hodnocení a výběr projektů</a:t>
            </a:r>
            <a:r>
              <a:rPr lang="cs-CZ" dirty="false"/>
              <a:t> </a:t>
            </a:r>
            <a:r>
              <a:rPr lang="cs-CZ" dirty="false" smtClean="false"/>
              <a:t>– I. 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4896544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r>
              <a:rPr lang="cs-CZ" sz="1500" b="true" u="sng" dirty="false"/>
              <a:t>Formální hodnocení a hodnocení přijatelnosti</a:t>
            </a:r>
          </a:p>
          <a:p>
            <a:pPr algn="just">
              <a:lnSpc>
                <a:spcPct val="100000"/>
              </a:lnSpc>
            </a:pPr>
            <a:r>
              <a:rPr lang="cs-CZ" sz="1500" dirty="false"/>
              <a:t>Náprava nedostatků identifikovaných ve formálním hodnocení je možná pouze jednou. </a:t>
            </a:r>
          </a:p>
          <a:p>
            <a:pPr algn="just">
              <a:lnSpc>
                <a:spcPct val="100000"/>
              </a:lnSpc>
            </a:pPr>
            <a:r>
              <a:rPr lang="cs-CZ" sz="1500" dirty="false"/>
              <a:t>Náprava nedostatků identifikovaných v hodnocení přijatelnosti není možná.</a:t>
            </a:r>
          </a:p>
          <a:p>
            <a:pPr algn="just">
              <a:lnSpc>
                <a:spcPct val="100000"/>
              </a:lnSpc>
            </a:pPr>
            <a:r>
              <a:rPr lang="cs-CZ" sz="1500" dirty="false"/>
              <a:t>Kritéria FH a HP viz Specifická část pravidel pro žadatele a příjemce v rámci OPZ 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cs-CZ" sz="1400" b="true" u="sng" dirty="false" smtClean="false">
              <a:solidFill>
                <a:srgbClr val="FF0000"/>
              </a:solidFill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500" b="true" u="sng" dirty="false"/>
              <a:t>Věcné hodnocení </a:t>
            </a:r>
          </a:p>
          <a:p>
            <a:pPr algn="just">
              <a:lnSpc>
                <a:spcPct val="100000"/>
              </a:lnSpc>
            </a:pPr>
            <a:r>
              <a:rPr lang="cs-CZ" sz="1500" dirty="false" smtClean="false"/>
              <a:t>Dva individuální hodnotitelé - Databáze hodnotitelů</a:t>
            </a:r>
            <a:endParaRPr lang="cs-CZ" sz="1500" dirty="false"/>
          </a:p>
          <a:p>
            <a:pPr algn="just">
              <a:lnSpc>
                <a:spcPct val="100000"/>
              </a:lnSpc>
            </a:pPr>
            <a:r>
              <a:rPr lang="cs-CZ" sz="1500" dirty="false"/>
              <a:t>Příručka pro hodnotitele - </a:t>
            </a:r>
            <a:r>
              <a:rPr lang="cs-CZ" sz="1500" dirty="false">
                <a:hlinkClick r:id="rId3"/>
              </a:rPr>
              <a:t>https://www.esfcr.cz/prirucka-pro-hodnotitele-opz</a:t>
            </a:r>
            <a:r>
              <a:rPr lang="cs-CZ" sz="1500" dirty="false"/>
              <a:t> - kritéria hodnocení </a:t>
            </a:r>
          </a:p>
          <a:p>
            <a:pPr algn="just">
              <a:lnSpc>
                <a:spcPct val="100000"/>
              </a:lnSpc>
            </a:pPr>
            <a:r>
              <a:rPr lang="cs-CZ" sz="1500" dirty="false"/>
              <a:t>Pozor - zdůvodněná potřebnost, účelnost, stanovení cíle na základě reálného problému a jeho ověření!</a:t>
            </a:r>
          </a:p>
          <a:p>
            <a:pPr algn="just">
              <a:lnSpc>
                <a:spcPct val="100000"/>
              </a:lnSpc>
            </a:pPr>
            <a:r>
              <a:rPr lang="cs-CZ" sz="1500" dirty="false"/>
              <a:t>Pokud se první dvě zpracovaná věcná hodnocení žádosti o podporu  významně liší - arbitrážní hodnocení vypracováno způsobem, kdy arbitr vychází z těchto dvou už zpracovaných věcných hodnocení.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cs-CZ" sz="1500" dirty="false">
              <a:solidFill>
                <a:srgbClr val="FF0000"/>
              </a:solidFill>
            </a:endParaRPr>
          </a:p>
          <a:p>
            <a:pPr algn="just">
              <a:lnSpc>
                <a:spcPct val="100000"/>
              </a:lnSpc>
            </a:pPr>
            <a:endParaRPr lang="cs-CZ" sz="18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64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85718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Hodnocení a výběr </a:t>
            </a:r>
            <a:r>
              <a:rPr lang="cs-CZ" dirty="false" smtClean="false"/>
              <a:t>projektů</a:t>
            </a:r>
            <a:r>
              <a:rPr lang="cs-CZ" dirty="false"/>
              <a:t> </a:t>
            </a:r>
            <a:r>
              <a:rPr lang="cs-CZ" dirty="false" smtClean="false"/>
              <a:t>– II.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467544" y="1556792"/>
            <a:ext cx="8352928" cy="4563208"/>
          </a:xfrm>
        </p:spPr>
        <p:txBody>
          <a:bodyPr/>
          <a:lstStyle/>
          <a:p>
            <a:endParaRPr lang="cs-CZ" sz="2000" b="true" dirty="false" smtClean="false"/>
          </a:p>
          <a:p>
            <a:r>
              <a:rPr lang="cs-CZ" sz="2000" b="true" dirty="false" smtClean="false"/>
              <a:t>Výběrová komise</a:t>
            </a:r>
            <a:endParaRPr lang="cs-CZ" sz="2000" b="true" dirty="false"/>
          </a:p>
          <a:p>
            <a:pPr lvl="0"/>
            <a:r>
              <a:rPr lang="cs-CZ" sz="2000" b="true" dirty="false"/>
              <a:t>Příprava a vydání právního aktu o poskytnutí </a:t>
            </a:r>
            <a:r>
              <a:rPr lang="cs-CZ" sz="2000" b="true" dirty="false" smtClean="false"/>
              <a:t>podpory</a:t>
            </a:r>
          </a:p>
          <a:p>
            <a:pPr lvl="0"/>
            <a:endParaRPr lang="cs-CZ" sz="2000" i="true" dirty="false" smtClean="false"/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2000" dirty="false"/>
              <a:t>Rozhodnutí o poskytnutí dotace by mělo být vystaveno nejpozději do konce března 2018. Nejdříve možný termín pro zahájení realizace je </a:t>
            </a:r>
            <a:r>
              <a:rPr lang="cs-CZ" sz="2000" b="true" dirty="false"/>
              <a:t>duben 2018</a:t>
            </a:r>
            <a:r>
              <a:rPr lang="cs-CZ" sz="2000" dirty="false"/>
              <a:t>. 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65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663402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KAPACITA ŽADATELE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4725344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2000" dirty="false" smtClean="false"/>
              <a:t>Žadatel uvede v žádosti o podporu údaje </a:t>
            </a:r>
            <a:r>
              <a:rPr lang="cs-CZ" sz="2000" dirty="false"/>
              <a:t>o </a:t>
            </a:r>
            <a:r>
              <a:rPr lang="cs-CZ" sz="2000" b="true" dirty="false"/>
              <a:t>počtu zaměstnanců a roční </a:t>
            </a:r>
            <a:r>
              <a:rPr lang="cs-CZ" sz="2000" b="true" dirty="false" smtClean="false"/>
              <a:t>obrat</a:t>
            </a:r>
            <a:r>
              <a:rPr lang="cs-CZ" sz="2000" dirty="false"/>
              <a:t>. Dále </a:t>
            </a:r>
            <a:r>
              <a:rPr lang="cs-CZ" sz="2000" dirty="false" smtClean="false"/>
              <a:t>je nutné popsat </a:t>
            </a:r>
            <a:r>
              <a:rPr lang="cs-CZ" sz="2000" b="true" dirty="false" smtClean="false"/>
              <a:t>odbornou kapacitu</a:t>
            </a:r>
            <a:r>
              <a:rPr lang="cs-CZ" sz="2000" dirty="false" smtClean="false"/>
              <a:t> žadatele (případně realizačního týmu).</a:t>
            </a:r>
          </a:p>
          <a:p>
            <a:pPr algn="just">
              <a:lnSpc>
                <a:spcPct val="100000"/>
              </a:lnSpc>
            </a:pPr>
            <a:r>
              <a:rPr lang="cs-CZ" sz="2000" dirty="false" smtClean="false"/>
              <a:t>Uvádí </a:t>
            </a:r>
            <a:r>
              <a:rPr lang="cs-CZ" sz="2000" dirty="false"/>
              <a:t>se údaje za </a:t>
            </a:r>
            <a:r>
              <a:rPr lang="cs-CZ" sz="2000" b="true" dirty="false"/>
              <a:t>poslední uzavřené účetní období</a:t>
            </a:r>
            <a:r>
              <a:rPr lang="cs-CZ" sz="2000" dirty="false" smtClean="false"/>
              <a:t>.</a:t>
            </a:r>
            <a:endParaRPr lang="cs-CZ" sz="2000" b="true" dirty="false" smtClean="false"/>
          </a:p>
          <a:p>
            <a:pPr algn="just">
              <a:lnSpc>
                <a:spcPct val="100000"/>
              </a:lnSpc>
            </a:pPr>
            <a:r>
              <a:rPr lang="cs-CZ" sz="2000" dirty="false"/>
              <a:t>H</a:t>
            </a:r>
            <a:r>
              <a:rPr lang="cs-CZ" sz="2000" dirty="false" smtClean="false"/>
              <a:t>odnotitelé </a:t>
            </a:r>
            <a:r>
              <a:rPr lang="cs-CZ" sz="2000" dirty="false"/>
              <a:t>v rámci věcného hodnocení posoudí </a:t>
            </a:r>
            <a:r>
              <a:rPr lang="cs-CZ" sz="2000" dirty="false" smtClean="false"/>
              <a:t>administrativní</a:t>
            </a:r>
            <a:r>
              <a:rPr lang="cs-CZ" sz="2000" dirty="false"/>
              <a:t>, finanční a provozní </a:t>
            </a:r>
            <a:r>
              <a:rPr lang="cs-CZ" sz="2000" dirty="false" smtClean="false"/>
              <a:t>kapacitu vzhledem ke schopnosti realizovat projekt </a:t>
            </a:r>
            <a:r>
              <a:rPr lang="cs-CZ" sz="2000" dirty="false"/>
              <a:t>(nebodované </a:t>
            </a:r>
            <a:r>
              <a:rPr lang="cs-CZ" sz="2000" dirty="false" smtClean="false"/>
              <a:t>kritérium). </a:t>
            </a:r>
          </a:p>
          <a:p>
            <a:pPr algn="just">
              <a:lnSpc>
                <a:spcPct val="100000"/>
              </a:lnSpc>
            </a:pPr>
            <a:r>
              <a:rPr lang="cs-CZ" sz="2000" b="true" dirty="false" smtClean="false"/>
              <a:t>U </a:t>
            </a:r>
            <a:r>
              <a:rPr lang="cs-CZ" sz="2000" b="true" dirty="false"/>
              <a:t>projektů s celkovými způsobilými výdaji nepřevyšujícími </a:t>
            </a:r>
            <a:r>
              <a:rPr lang="cs-CZ" sz="2000" b="true" dirty="false" smtClean="false"/>
              <a:t>      2 </a:t>
            </a:r>
            <a:r>
              <a:rPr lang="cs-CZ" sz="2000" b="true" dirty="false"/>
              <a:t>miliony korun je kapacita žadatele vždy dostatečná. 	</a:t>
            </a:r>
          </a:p>
          <a:p>
            <a:pPr marL="0" indent="0"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66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973515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Kde hledat informace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sz="1400" dirty="false" smtClean="false"/>
          </a:p>
          <a:p>
            <a:pPr algn="just">
              <a:lnSpc>
                <a:spcPct val="100000"/>
              </a:lnSpc>
            </a:pPr>
            <a:r>
              <a:rPr lang="cs-CZ" sz="1800" dirty="false" smtClean="false"/>
              <a:t>Webový </a:t>
            </a:r>
            <a:r>
              <a:rPr lang="cs-CZ" sz="1800" dirty="false"/>
              <a:t>portál ESF v ČR </a:t>
            </a:r>
            <a:r>
              <a:rPr lang="cs-CZ" sz="1800" dirty="false">
                <a:hlinkClick r:id="rId3"/>
              </a:rPr>
              <a:t>www.esfcr.cz</a:t>
            </a:r>
            <a:r>
              <a:rPr lang="cs-CZ" sz="1800" dirty="false"/>
              <a:t> </a:t>
            </a:r>
          </a:p>
          <a:p>
            <a:pPr algn="just">
              <a:lnSpc>
                <a:spcPct val="100000"/>
              </a:lnSpc>
            </a:pPr>
            <a:r>
              <a:rPr lang="cs-CZ" sz="1800" dirty="false" smtClean="false"/>
              <a:t>Odkazy na příručky a další dokumenty ve výzvě</a:t>
            </a:r>
          </a:p>
          <a:p>
            <a:pPr algn="just">
              <a:lnSpc>
                <a:spcPct val="100000"/>
              </a:lnSpc>
            </a:pPr>
            <a:r>
              <a:rPr lang="cs-CZ" sz="1800" dirty="false"/>
              <a:t>ESF </a:t>
            </a:r>
            <a:r>
              <a:rPr lang="cs-CZ" sz="1800" dirty="false" smtClean="false"/>
              <a:t>Fórum – klub výzvy č. 71: </a:t>
            </a:r>
            <a:r>
              <a:rPr lang="cs-CZ" sz="1800" u="sng" dirty="false">
                <a:hlinkClick r:id="rId4"/>
              </a:rPr>
              <a:t>https://www.esfcr.cz/vyzva-03_17_071 </a:t>
            </a:r>
            <a:endParaRPr lang="cs-CZ" sz="1800" u="sng" dirty="false" smtClean="false"/>
          </a:p>
          <a:p>
            <a:pPr algn="just">
              <a:lnSpc>
                <a:spcPct val="100000"/>
              </a:lnSpc>
            </a:pPr>
            <a:r>
              <a:rPr lang="cs-CZ" sz="1800" dirty="false" smtClean="false"/>
              <a:t>Obecná </a:t>
            </a:r>
            <a:r>
              <a:rPr lang="cs-CZ" sz="1800" dirty="false"/>
              <a:t>část pravidel pro žadatele a příjemce v rámci Operačního programu Zaměstnanost </a:t>
            </a:r>
          </a:p>
          <a:p>
            <a:pPr algn="just">
              <a:lnSpc>
                <a:spcPct val="100000"/>
              </a:lnSpc>
            </a:pPr>
            <a:r>
              <a:rPr lang="cs-CZ" sz="1800" dirty="false"/>
              <a:t>Specifické části pravidel pro žadatele a příjemce v rámci OPZ pro projekty se skutečně vzniklými výdaji a případně také s nepřímými náklady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67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383787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KONTAKTY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628800"/>
            <a:ext cx="8064000" cy="4491200"/>
          </a:xfrm>
        </p:spPr>
        <p:txBody>
          <a:bodyPr/>
          <a:lstStyle/>
          <a:p>
            <a:pPr marL="0" lvl="0" indent="0">
              <a:buNone/>
            </a:pPr>
            <a:endParaRPr lang="cs-CZ" sz="1600" dirty="false" smtClean="false"/>
          </a:p>
          <a:p>
            <a:pPr lvl="0"/>
            <a:r>
              <a:rPr lang="cs-CZ" sz="1600" dirty="false" smtClean="false"/>
              <a:t>Mgr</a:t>
            </a:r>
            <a:r>
              <a:rPr lang="cs-CZ" sz="1600" dirty="false"/>
              <a:t>. </a:t>
            </a:r>
            <a:r>
              <a:rPr lang="cs-CZ" sz="1600" dirty="false" smtClean="false"/>
              <a:t>Lenka </a:t>
            </a:r>
            <a:r>
              <a:rPr lang="cs-CZ" sz="1600" dirty="false"/>
              <a:t>Veverková, </a:t>
            </a:r>
            <a:r>
              <a:rPr lang="cs-CZ" sz="1600" dirty="false">
                <a:hlinkClick r:id="rId3"/>
              </a:rPr>
              <a:t>lenka.veverkova@mpsv.cz</a:t>
            </a:r>
            <a:r>
              <a:rPr lang="cs-CZ" sz="1600" dirty="false"/>
              <a:t>, 221 923 301</a:t>
            </a:r>
          </a:p>
          <a:p>
            <a:pPr lvl="0"/>
            <a:r>
              <a:rPr lang="cs-CZ" sz="1600" dirty="false"/>
              <a:t>Mgr. Tereza Zahálková, </a:t>
            </a:r>
            <a:r>
              <a:rPr lang="cs-CZ" sz="1600" dirty="false">
                <a:hlinkClick r:id="rId4"/>
              </a:rPr>
              <a:t>tereza.zahalkova@mpsv.cz</a:t>
            </a:r>
            <a:r>
              <a:rPr lang="cs-CZ" sz="1600" dirty="false"/>
              <a:t>, 221 923 899</a:t>
            </a:r>
          </a:p>
          <a:p>
            <a:pPr lvl="0"/>
            <a:r>
              <a:rPr lang="cs-CZ" sz="1600" dirty="false"/>
              <a:t>Mgr. Dita Tondlová, </a:t>
            </a:r>
            <a:r>
              <a:rPr lang="cs-CZ" sz="1600" dirty="false">
                <a:hlinkClick r:id="rId5"/>
              </a:rPr>
              <a:t>dita.tondlova@mpsv.cz</a:t>
            </a:r>
            <a:r>
              <a:rPr lang="cs-CZ" sz="1600" dirty="false"/>
              <a:t>, 221 922 </a:t>
            </a:r>
            <a:r>
              <a:rPr lang="cs-CZ" sz="1600" dirty="false" smtClean="false"/>
              <a:t>034</a:t>
            </a:r>
          </a:p>
          <a:p>
            <a:pPr lvl="0"/>
            <a:r>
              <a:rPr lang="cs-CZ" sz="1600" dirty="false" smtClean="false"/>
              <a:t>Ing</a:t>
            </a:r>
            <a:r>
              <a:rPr lang="cs-CZ" sz="1600" dirty="false"/>
              <a:t>. Ondřej Remeš, </a:t>
            </a:r>
            <a:r>
              <a:rPr lang="cs-CZ" sz="1600" dirty="false" smtClean="false">
                <a:hlinkClick r:id="rId6"/>
              </a:rPr>
              <a:t>ondrej.remes@mpsv.cz</a:t>
            </a:r>
            <a:r>
              <a:rPr lang="cs-CZ" sz="1600" dirty="false" smtClean="false"/>
              <a:t>, </a:t>
            </a:r>
            <a:r>
              <a:rPr lang="cs-CZ" sz="1600" dirty="false"/>
              <a:t>221 923 302</a:t>
            </a:r>
          </a:p>
          <a:p>
            <a:pPr lvl="0"/>
            <a:r>
              <a:rPr lang="cs-CZ" sz="1600" dirty="false"/>
              <a:t>Ing. Viera Hudecová, </a:t>
            </a:r>
            <a:r>
              <a:rPr lang="cs-CZ" sz="1600" dirty="false">
                <a:hlinkClick r:id="rId7"/>
              </a:rPr>
              <a:t>viera.hudecova@mpsv.cz</a:t>
            </a:r>
            <a:r>
              <a:rPr lang="cs-CZ" sz="1600" dirty="false"/>
              <a:t>, 221 922 </a:t>
            </a:r>
            <a:r>
              <a:rPr lang="cs-CZ" sz="1600" dirty="false" smtClean="false"/>
              <a:t>859</a:t>
            </a:r>
          </a:p>
          <a:p>
            <a:r>
              <a:rPr lang="cs-CZ" sz="1600" dirty="false"/>
              <a:t>Mgr. Iveta Marcinová, </a:t>
            </a:r>
            <a:r>
              <a:rPr lang="cs-CZ" sz="1600" dirty="false">
                <a:hlinkClick r:id="rId8"/>
              </a:rPr>
              <a:t>iveta.marcinova@mpsv.cz</a:t>
            </a:r>
            <a:endParaRPr lang="cs-CZ" sz="1600" dirty="false"/>
          </a:p>
          <a:p>
            <a:pPr marL="0" lvl="0" indent="0">
              <a:buNone/>
            </a:pPr>
            <a:endParaRPr lang="cs-CZ" sz="1600" dirty="false" smtClean="false"/>
          </a:p>
          <a:p>
            <a:pPr lvl="0"/>
            <a:endParaRPr lang="cs-CZ" sz="1600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68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624214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5112568"/>
          </a:xfrm>
        </p:spPr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endParaRPr lang="cs-CZ" sz="2800" b="true" dirty="false" smtClean="false"/>
          </a:p>
          <a:p>
            <a:pPr marL="0" indent="0" algn="ctr">
              <a:lnSpc>
                <a:spcPct val="150000"/>
              </a:lnSpc>
              <a:buNone/>
            </a:pPr>
            <a:endParaRPr lang="cs-CZ" sz="2800" b="true" dirty="false"/>
          </a:p>
          <a:p>
            <a:pPr marL="0" indent="0" algn="ctr">
              <a:lnSpc>
                <a:spcPct val="150000"/>
              </a:lnSpc>
              <a:buNone/>
            </a:pPr>
            <a:r>
              <a:rPr lang="cs-CZ" sz="2800" b="true" smtClean="false"/>
              <a:t>DĚKUJEME </a:t>
            </a:r>
            <a:r>
              <a:rPr lang="cs-CZ" sz="2800" b="true" dirty="false" smtClean="false"/>
              <a:t>ZA POZORNOST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69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169049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lvl="0" algn="ctr"/>
            <a:r>
              <a:rPr lang="cs-CZ" dirty="false" smtClean="false"/>
              <a:t/>
            </a:r>
            <a:br>
              <a:rPr lang="cs-CZ" dirty="false" smtClean="false"/>
            </a:br>
            <a:r>
              <a:rPr lang="cs-CZ" dirty="false" smtClean="false"/>
              <a:t>Časové </a:t>
            </a:r>
            <a:r>
              <a:rPr lang="cs-CZ" dirty="false"/>
              <a:t>nastavení</a:t>
            </a:r>
            <a:br>
              <a:rPr lang="cs-CZ" dirty="false"/>
            </a:b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7</a:t>
            </a:fld>
            <a:endParaRPr lang="cs-CZ" dirty="false"/>
          </a:p>
        </p:txBody>
      </p:sp>
      <p:graphicFrame>
        <p:nvGraphicFramePr>
          <p:cNvPr id="7" name="Zástupný symbol pro obsah 6"/>
          <p:cNvGraphicFramePr>
            <a:graphicFrameLocks noGrp="true"/>
          </p:cNvGraphicFramePr>
          <p:nvPr>
            <p:ph idx="1"/>
            <p:extLst>
              <p:ext uri="{D42A27DB-BD31-4B8C-83A1-F6EECF244321}">
                <p14:modId xmlns:p14="http://schemas.microsoft.com/office/powerpoint/2010/main" val="2590698653"/>
              </p:ext>
            </p:extLst>
          </p:nvPr>
        </p:nvGraphicFramePr>
        <p:xfrm>
          <a:off x="1187624" y="1772816"/>
          <a:ext cx="6214110" cy="3440400"/>
        </p:xfrm>
        <a:graphic>
          <a:graphicData uri="http://schemas.openxmlformats.org/drawingml/2006/table">
            <a:tbl>
              <a:tblPr firstRow="true" firstCol="true" bandRow="true">
                <a:tableStyleId>{5C22544A-7EE6-4342-B048-85BDC9FD1C3A}</a:tableStyleId>
              </a:tblPr>
              <a:tblGrid>
                <a:gridCol w="2889250"/>
                <a:gridCol w="3324860"/>
              </a:tblGrid>
              <a:tr h="576064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>
                          <a:effectLst/>
                          <a:latin typeface="+mn-lt"/>
                        </a:rPr>
                        <a:t>Datum vyhlášení výzvy</a:t>
                      </a:r>
                      <a:endParaRPr lang="cs-CZ" sz="140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 smtClean="fals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28.</a:t>
                      </a:r>
                      <a:r>
                        <a:rPr lang="cs-CZ" sz="1400" baseline="0" dirty="false" smtClean="fals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dubna 2017</a:t>
                      </a:r>
                      <a:endParaRPr lang="cs-CZ" sz="1400" dirty="false">
                        <a:solidFill>
                          <a:schemeClr val="bg1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576064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>
                          <a:effectLst/>
                          <a:latin typeface="+mn-lt"/>
                        </a:rPr>
                        <a:t>Datum zpřístupnění žádosti o podporu v monitorovacím systému MS2014+</a:t>
                      </a:r>
                      <a:endParaRPr lang="cs-CZ" sz="140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dirty="false" smtClean="false">
                          <a:effectLst/>
                          <a:latin typeface="+mn-lt"/>
                        </a:rPr>
                        <a:t>28. dubna 2017</a:t>
                      </a:r>
                      <a:endParaRPr lang="cs-CZ" sz="1400" b="true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504056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>
                          <a:effectLst/>
                          <a:latin typeface="+mn-lt"/>
                        </a:rPr>
                        <a:t>Datum zahájení příjmu žádostí o podporu</a:t>
                      </a:r>
                      <a:endParaRPr lang="cs-CZ" sz="1400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 smtClean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28. dubna 2017, 8:00 hodin</a:t>
                      </a:r>
                      <a:endParaRPr lang="cs-CZ" sz="1400" b="true" kern="1200" dirty="false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/>
                </a:tc>
              </a:tr>
              <a:tr h="576064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>
                          <a:effectLst/>
                          <a:latin typeface="+mn-lt"/>
                        </a:rPr>
                        <a:t>Datum ukončení příjmu žádostí o podporu</a:t>
                      </a:r>
                      <a:endParaRPr lang="cs-CZ" sz="1400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 smtClean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31. července 2017, 12:00 hodin</a:t>
                      </a:r>
                      <a:endParaRPr lang="cs-CZ" sz="1400" b="true" kern="1200" dirty="false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/>
                </a:tc>
              </a:tr>
              <a:tr h="504056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>
                          <a:effectLst/>
                          <a:latin typeface="+mn-lt"/>
                        </a:rPr>
                        <a:t>Maximální délka, na kterou je žadatel oprávněn projekt naplánovat</a:t>
                      </a:r>
                      <a:endParaRPr lang="cs-CZ" sz="1400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dirty="false">
                          <a:effectLst/>
                          <a:latin typeface="+mn-lt"/>
                        </a:rPr>
                        <a:t>24 měsíců </a:t>
                      </a:r>
                      <a:endParaRPr lang="cs-CZ" sz="1400" b="true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504056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>
                          <a:effectLst/>
                          <a:latin typeface="+mn-lt"/>
                        </a:rPr>
                        <a:t>Nejzazší datum pro ukončení fyzické realizace projektu</a:t>
                      </a:r>
                      <a:endParaRPr lang="cs-CZ" sz="140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 smtClean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31. prosinec 2020</a:t>
                      </a:r>
                      <a:endParaRPr lang="cs-CZ" sz="1400" b="true" kern="1200" dirty="false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4280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Alokace výzvy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algn="just"/>
            <a:endParaRPr lang="cs-CZ" dirty="false" smtClean="false"/>
          </a:p>
          <a:p>
            <a:pPr algn="just"/>
            <a:r>
              <a:rPr lang="cs-CZ" dirty="false" smtClean="false"/>
              <a:t>Finanční </a:t>
            </a:r>
            <a:r>
              <a:rPr lang="cs-CZ" dirty="false"/>
              <a:t>alokace výzvy (rozhodná pro výběr projektů k financování): </a:t>
            </a:r>
            <a:r>
              <a:rPr lang="cs-CZ" b="true" dirty="false"/>
              <a:t>250 000 000  </a:t>
            </a:r>
            <a:r>
              <a:rPr lang="cs-CZ" b="true" dirty="false" smtClean="false"/>
              <a:t>CZK </a:t>
            </a:r>
            <a:r>
              <a:rPr lang="cs-CZ" dirty="false" smtClean="false"/>
              <a:t>– včetně vlastních zdrojů</a:t>
            </a:r>
            <a:endParaRPr lang="cs-CZ" dirty="false"/>
          </a:p>
          <a:p>
            <a:pPr lvl="0" algn="just"/>
            <a:endParaRPr lang="cs-CZ" dirty="false"/>
          </a:p>
          <a:p>
            <a:pPr lvl="0" algn="just"/>
            <a:r>
              <a:rPr lang="cs-CZ" dirty="false"/>
              <a:t>Finanční alokace výzvy (podpora): </a:t>
            </a:r>
            <a:r>
              <a:rPr lang="cs-CZ" b="true" dirty="false"/>
              <a:t>242 500 000 </a:t>
            </a:r>
            <a:r>
              <a:rPr lang="cs-CZ" b="true" dirty="false" smtClean="false"/>
              <a:t>CZK </a:t>
            </a:r>
            <a:r>
              <a:rPr lang="cs-CZ" dirty="false" smtClean="false"/>
              <a:t>- odhad</a:t>
            </a:r>
            <a:endParaRPr lang="cs-CZ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729331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/>
            </a:r>
            <a:br>
              <a:rPr lang="cs-CZ" dirty="false" smtClean="false"/>
            </a:br>
            <a:r>
              <a:rPr lang="cs-CZ" dirty="false" smtClean="false"/>
              <a:t>Oprávnění žadatelé  - obecně</a:t>
            </a:r>
            <a:r>
              <a:rPr lang="cs-CZ" dirty="false"/>
              <a:t/>
            </a:r>
            <a:br>
              <a:rPr lang="cs-CZ" dirty="false"/>
            </a:b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0000"/>
              </a:lnSpc>
            </a:pPr>
            <a:endParaRPr lang="cs-CZ" sz="1800" dirty="false" smtClean="false"/>
          </a:p>
          <a:p>
            <a:pPr algn="just">
              <a:lnSpc>
                <a:spcPct val="100000"/>
              </a:lnSpc>
            </a:pPr>
            <a:r>
              <a:rPr lang="cs-CZ" sz="1800" dirty="false" smtClean="false"/>
              <a:t>osoba </a:t>
            </a:r>
            <a:r>
              <a:rPr lang="cs-CZ" sz="1800" dirty="false"/>
              <a:t>(právnická nebo fyzická), která je </a:t>
            </a:r>
            <a:r>
              <a:rPr lang="cs-CZ" sz="1800" b="true" dirty="false"/>
              <a:t>registrovaným subjektem v ČR</a:t>
            </a:r>
            <a:r>
              <a:rPr lang="cs-CZ" sz="1800" dirty="false"/>
              <a:t>, tj. osoba, která má vlastní identifikační číslo (tzv. IČO někdy také IČ); </a:t>
            </a:r>
            <a:endParaRPr lang="cs-CZ" sz="1800" dirty="false" smtClean="false"/>
          </a:p>
          <a:p>
            <a:pPr marL="0" indent="0" algn="just">
              <a:lnSpc>
                <a:spcPct val="100000"/>
              </a:lnSpc>
              <a:buNone/>
            </a:pPr>
            <a:endParaRPr lang="cs-CZ" sz="1800" dirty="false"/>
          </a:p>
          <a:p>
            <a:pPr lvl="0" algn="just">
              <a:lnSpc>
                <a:spcPct val="100000"/>
              </a:lnSpc>
            </a:pPr>
            <a:r>
              <a:rPr lang="cs-CZ" sz="1800" dirty="false"/>
              <a:t>osoba, která má </a:t>
            </a:r>
            <a:r>
              <a:rPr lang="cs-CZ" sz="1800" b="true" dirty="false"/>
              <a:t>aktivní datovou schránku</a:t>
            </a:r>
            <a:r>
              <a:rPr lang="cs-CZ" sz="1800" dirty="false"/>
              <a:t>; </a:t>
            </a:r>
            <a:endParaRPr lang="cs-CZ" sz="1800" dirty="false" smtClean="false"/>
          </a:p>
          <a:p>
            <a:pPr marL="0" lvl="0" indent="0" algn="just">
              <a:lnSpc>
                <a:spcPct val="100000"/>
              </a:lnSpc>
              <a:buNone/>
            </a:pPr>
            <a:endParaRPr lang="cs-CZ" sz="1800" dirty="false"/>
          </a:p>
          <a:p>
            <a:pPr lvl="0" algn="just">
              <a:lnSpc>
                <a:spcPct val="100000"/>
              </a:lnSpc>
            </a:pPr>
            <a:r>
              <a:rPr lang="cs-CZ" sz="1800" dirty="false"/>
              <a:t>osoba, která </a:t>
            </a:r>
            <a:r>
              <a:rPr lang="cs-CZ" sz="1800" b="true" dirty="false"/>
              <a:t>nepatří mezi subjekty, které se nemohou výzvy účastnit </a:t>
            </a:r>
            <a:r>
              <a:rPr lang="cs-CZ" sz="1800" dirty="false"/>
              <a:t>z důvodů insolvence, pokut, dluhu aj. </a:t>
            </a:r>
            <a:r>
              <a:rPr lang="cs-CZ" sz="1800" dirty="false" smtClean="false"/>
              <a:t>dle bližšího vymezení ve výzvě (likvidace, inkasní příkaz…) </a:t>
            </a:r>
          </a:p>
          <a:p>
            <a:pPr marL="0" lvl="0" indent="0" algn="just">
              <a:lnSpc>
                <a:spcPct val="100000"/>
              </a:lnSpc>
              <a:buNone/>
            </a:pPr>
            <a:endParaRPr lang="cs-CZ" sz="18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515900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:Properties xmlns:properties="http://schemas.openxmlformats.org/officeDocument/2006/extended-properties" xmlns:vt="http://schemas.openxmlformats.org/officeDocument/2006/docPropsVTypes">
  <properties:Template>prezentace</properties:Template>
  <properties:Words>4776</properties:Words>
  <properties:PresentationFormat>Předvádění na obrazovce (4:3)</properties:PresentationFormat>
  <properties:Paragraphs>729</properties:Paragraphs>
  <properties:Slides>69</properties:Slides>
  <properties:Notes>57</properties:Notes>
  <properties:TotalTime>4391</properties:TotalTime>
  <properties:HiddenSlides>0</properties:HiddenSlides>
  <properties:MMClips>0</properties:MMClips>
  <properties:ScaleCrop>false</properties:ScaleCrop>
  <properties:HeadingPairs>
    <vt:vector baseType="variant" size="4">
      <vt:variant>
        <vt:lpstr>Motiv</vt:lpstr>
      </vt:variant>
      <vt:variant>
        <vt:i4>1</vt:i4>
      </vt:variant>
      <vt:variant>
        <vt:lpstr>Nadpisy snímků</vt:lpstr>
      </vt:variant>
      <vt:variant>
        <vt:i4>69</vt:i4>
      </vt:variant>
    </vt:vector>
  </properties:HeadingPairs>
  <properties:TitlesOfParts>
    <vt:vector baseType="lpstr" size="70">
      <vt:lpstr>prezentace</vt:lpstr>
      <vt:lpstr>Výzva č. 03_17_071 Podpora procesů ve službách  a podpora rozvoje sociální práce   </vt:lpstr>
      <vt:lpstr>OBSAH SEMINÁŘE</vt:lpstr>
      <vt:lpstr>ÚVOD - OPZ </vt:lpstr>
      <vt:lpstr>INFORMAČNÍ SYSTÉMY</vt:lpstr>
      <vt:lpstr>Prezentace aplikace PowerPoint</vt:lpstr>
      <vt:lpstr>Identifikace výzvy </vt:lpstr>
      <vt:lpstr> Časové nastavení </vt:lpstr>
      <vt:lpstr>Alokace výzvy</vt:lpstr>
      <vt:lpstr> Oprávnění žadatelé  - obecně </vt:lpstr>
      <vt:lpstr> Oprávnění žadatelé ve výzvě č. 71  </vt:lpstr>
      <vt:lpstr>Oprávnění partneři</vt:lpstr>
      <vt:lpstr>Míra podpory –  rozpad zdrojů financování</vt:lpstr>
      <vt:lpstr>Maximální a minimální výše celkových způsobilých výdajů </vt:lpstr>
      <vt:lpstr>Aktivity – přehled</vt:lpstr>
      <vt:lpstr>OBECNÉ PODMÍNKY PRO CELOU VÝZVU</vt:lpstr>
      <vt:lpstr>   1. Rozvíjení a zkvalitňování sociálních služeb, sociální práce a sociálně-právní ochrany dětí – I.     </vt:lpstr>
      <vt:lpstr>1. Rozvíjení a zkvalitňování sociálních služeb, sociální práce a sociálně-právní ochrany dětí – II. </vt:lpstr>
      <vt:lpstr>1. Rozvíjení a zkvalitňování sociálních služeb, sociální práce a sociálně-právní ochrany dětí – III. </vt:lpstr>
      <vt:lpstr> 1. Rozvíjení a zkvalitňování sociálních služeb, sociální práce a sociálně-právní ochrany dětí – Iv.  </vt:lpstr>
      <vt:lpstr> Vzdělávání sociálních pracovníků a pracovníků v sociálních službách – I.   </vt:lpstr>
      <vt:lpstr>Vzdělávání sociálních pracovníků a pracovníků v sociálních službách – II.</vt:lpstr>
      <vt:lpstr>Vzdělávání sociálních pracovníků a pracovníků v sociálních službách – III.</vt:lpstr>
      <vt:lpstr> Vzdělávání sociálních pracovníků a pracovníků v sociálních službách – IV. </vt:lpstr>
      <vt:lpstr>2. Podpora pečujících osob</vt:lpstr>
      <vt:lpstr>V RÁMCI VÝZVY NEBUDE PODPOROVÁNO</vt:lpstr>
      <vt:lpstr>Indikátory - obecně</vt:lpstr>
      <vt:lpstr>Indikátory se závazkem – přehled </vt:lpstr>
      <vt:lpstr>Indikátory ostatní – přehled </vt:lpstr>
      <vt:lpstr>Indikátory definice – I. </vt:lpstr>
      <vt:lpstr>Indikátory definice – II.</vt:lpstr>
      <vt:lpstr>Indikátory definice – III. </vt:lpstr>
      <vt:lpstr>Indikátory definice – Iv.</vt:lpstr>
      <vt:lpstr>Cílové skupiny – I.</vt:lpstr>
      <vt:lpstr>Cílové skupiny – II. </vt:lpstr>
      <vt:lpstr>Územní způsobilost – I. </vt:lpstr>
      <vt:lpstr>Územní způsobilost – II. </vt:lpstr>
      <vt:lpstr>Prezentace aplikace PowerPoint</vt:lpstr>
      <vt:lpstr>Veřejná podpora  </vt:lpstr>
      <vt:lpstr>vymezení podporovaných aktivit výzvy z pohledu pravidel veřejné podpory </vt:lpstr>
      <vt:lpstr>Podmínky poskytnutí veřejné podpory (VP) v režimu SGEI </vt:lpstr>
      <vt:lpstr>Prezentace aplikace PowerPoint</vt:lpstr>
      <vt:lpstr>Podmínky poskytnutí veřejné podpory před vydáním rozhodnutí o poskytnutí dotace</vt:lpstr>
      <vt:lpstr>Přenos veřejné podpory partnerovi či dalšímu subjektu</vt:lpstr>
      <vt:lpstr>Přílohy žádosti o podporu</vt:lpstr>
      <vt:lpstr>Přílohy výzvy</vt:lpstr>
      <vt:lpstr>Prezentace aplikace PowerPoint</vt:lpstr>
      <vt:lpstr>Způsobilost výdajů 1/2 </vt:lpstr>
      <vt:lpstr>Způsobilost výdajů 2/2</vt:lpstr>
      <vt:lpstr>Rozpočet projektu – struktura  </vt:lpstr>
      <vt:lpstr>Přímé náklady – Osobní náklady</vt:lpstr>
      <vt:lpstr>Přímé náklady - Cestovné</vt:lpstr>
      <vt:lpstr>Přímé náklady - Zařízení a vybavení 1/2</vt:lpstr>
      <vt:lpstr>Přímé náklady - Zařízení a vybavení 2/2</vt:lpstr>
      <vt:lpstr>Přímé náklady - Nákup služeb 1/2</vt:lpstr>
      <vt:lpstr>Přímé náklady - Nákup služeb 2/2</vt:lpstr>
      <vt:lpstr>Přímé náklady - Přímá podpora</vt:lpstr>
      <vt:lpstr>Nepřímé náklady  </vt:lpstr>
      <vt:lpstr>Nepřímé náklady – Vymezení v OPZ 1/3 </vt:lpstr>
      <vt:lpstr>Nepřímé náklady – Vymezení v OPZ 2/3 </vt:lpstr>
      <vt:lpstr>Nepřímé náklady – Vymezení v OPZ 3/3</vt:lpstr>
      <vt:lpstr>Veřejné zakázky</vt:lpstr>
      <vt:lpstr>Způsob podání žádosti</vt:lpstr>
      <vt:lpstr>konzultace</vt:lpstr>
      <vt:lpstr>Hodnocení a výběr projektů – I. </vt:lpstr>
      <vt:lpstr>Hodnocení a výběr projektů – II.</vt:lpstr>
      <vt:lpstr>KAPACITA ŽADATELE</vt:lpstr>
      <vt:lpstr>Kde hledat informace</vt:lpstr>
      <vt:lpstr>KONTAKTY</vt:lpstr>
      <vt:lpstr>Prezentace aplikace PowerPoint</vt:lpstr>
    </vt:vector>
  </properties:TitlesOfParts>
  <properties:LinksUpToDate>false</properties:LinksUpToDate>
  <properties:SharedDoc>false</properties:SharedDoc>
  <properties:HyperlinksChanged>false</properties:HyperlinksChanged>
  <properties:Application>Microsoft Office PowerPoint</properties:Application>
  <properties:AppVersion>14.0000</properties:AppVersion>
</properties:Properties>
</file>

<file path=docProps/core.xml><?xml version="1.0" encoding="utf-8"?>
<cp:coreProperties xmlns:cp="http://schemas.openxmlformats.org/package/2006/metadata/core-properties" xmlns:dcterms="http://purl.org/dc/terms/" xmlns:dc="http://purl.org/dc/elements/1.1/">
  <dcterms:created xmlns:xsi="http://www.w3.org/2001/XMLSchema-instance" xsi:type="dcterms:W3CDTF">2015-02-20T08:23:15Z</dcterms:created>
  <dc:creator/>
  <cp:lastModifiedBy/>
  <dcterms:modified xmlns:xsi="http://www.w3.org/2001/XMLSchema-instance" xsi:type="dcterms:W3CDTF">2017-05-12T05:51:50Z</dcterms:modified>
  <cp:revision>483</cp:revision>
  <dc:title>Prezentace aplikace PowerPoint</dc:title>
</cp:coreProperties>
</file>