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1"/>
  </p:sldMasterIdLst>
  <p:notesMasterIdLst>
    <p:notesMasterId r:id="rId71"/>
  </p:notesMasterIdLst>
  <p:sldIdLst>
    <p:sldId id="256" r:id="rId2"/>
    <p:sldId id="309" r:id="rId3"/>
    <p:sldId id="310" r:id="rId4"/>
    <p:sldId id="311" r:id="rId5"/>
    <p:sldId id="322" r:id="rId6"/>
    <p:sldId id="270" r:id="rId7"/>
    <p:sldId id="271" r:id="rId8"/>
    <p:sldId id="272" r:id="rId9"/>
    <p:sldId id="273" r:id="rId10"/>
    <p:sldId id="274" r:id="rId11"/>
    <p:sldId id="276" r:id="rId12"/>
    <p:sldId id="277" r:id="rId13"/>
    <p:sldId id="349" r:id="rId14"/>
    <p:sldId id="278" r:id="rId15"/>
    <p:sldId id="357" r:id="rId16"/>
    <p:sldId id="279" r:id="rId17"/>
    <p:sldId id="282" r:id="rId18"/>
    <p:sldId id="283" r:id="rId19"/>
    <p:sldId id="284" r:id="rId20"/>
    <p:sldId id="285" r:id="rId21"/>
    <p:sldId id="286" r:id="rId22"/>
    <p:sldId id="288" r:id="rId23"/>
    <p:sldId id="287" r:id="rId24"/>
    <p:sldId id="350" r:id="rId25"/>
    <p:sldId id="352" r:id="rId26"/>
    <p:sldId id="312" r:id="rId27"/>
    <p:sldId id="289" r:id="rId28"/>
    <p:sldId id="290" r:id="rId29"/>
    <p:sldId id="306" r:id="rId30"/>
    <p:sldId id="307" r:id="rId31"/>
    <p:sldId id="308" r:id="rId32"/>
    <p:sldId id="353" r:id="rId33"/>
    <p:sldId id="356" r:id="rId34"/>
    <p:sldId id="355" r:id="rId35"/>
    <p:sldId id="292" r:id="rId36"/>
    <p:sldId id="304" r:id="rId37"/>
    <p:sldId id="358" r:id="rId38"/>
    <p:sldId id="359" r:id="rId39"/>
    <p:sldId id="360" r:id="rId40"/>
    <p:sldId id="361" r:id="rId41"/>
    <p:sldId id="362" r:id="rId42"/>
    <p:sldId id="363" r:id="rId43"/>
    <p:sldId id="364" r:id="rId44"/>
    <p:sldId id="365" r:id="rId45"/>
    <p:sldId id="366" r:id="rId46"/>
    <p:sldId id="367" r:id="rId47"/>
    <p:sldId id="368" r:id="rId48"/>
    <p:sldId id="369" r:id="rId49"/>
    <p:sldId id="370" r:id="rId50"/>
    <p:sldId id="371" r:id="rId51"/>
    <p:sldId id="372" r:id="rId52"/>
    <p:sldId id="373" r:id="rId53"/>
    <p:sldId id="374" r:id="rId54"/>
    <p:sldId id="375" r:id="rId55"/>
    <p:sldId id="376" r:id="rId56"/>
    <p:sldId id="377" r:id="rId57"/>
    <p:sldId id="378" r:id="rId58"/>
    <p:sldId id="379" r:id="rId59"/>
    <p:sldId id="380" r:id="rId60"/>
    <p:sldId id="381" r:id="rId61"/>
    <p:sldId id="328" r:id="rId62"/>
    <p:sldId id="295" r:id="rId63"/>
    <p:sldId id="297" r:id="rId64"/>
    <p:sldId id="298" r:id="rId65"/>
    <p:sldId id="313" r:id="rId66"/>
    <p:sldId id="321" r:id="rId67"/>
    <p:sldId id="315" r:id="rId68"/>
    <p:sldId id="316" r:id="rId69"/>
    <p:sldId id="302" r:id="rId7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vertBarState="maximized">
    <p:restoredLeft sz="34587" autoAdjust="false"/>
    <p:restoredTop sz="93502" autoAdjust="false"/>
  </p:normalViewPr>
  <p:slideViewPr>
    <p:cSldViewPr showGuides="true">
      <p:cViewPr>
        <p:scale>
          <a:sx n="100" d="100"/>
          <a:sy n="100" d="100"/>
        </p:scale>
        <p:origin x="-802" y="-5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38.xml" Type="http://schemas.openxmlformats.org/officeDocument/2006/relationships/slide" Id="rId39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slides/slide41.xml" Type="http://schemas.openxmlformats.org/officeDocument/2006/relationships/slide" Id="rId42"/>
    <Relationship Target="slides/slide46.xml" Type="http://schemas.openxmlformats.org/officeDocument/2006/relationships/slide" Id="rId47"/>
    <Relationship Target="slides/slide49.xml" Type="http://schemas.openxmlformats.org/officeDocument/2006/relationships/slide" Id="rId50"/>
    <Relationship Target="slides/slide54.xml" Type="http://schemas.openxmlformats.org/officeDocument/2006/relationships/slide" Id="rId55"/>
    <Relationship Target="slides/slide62.xml" Type="http://schemas.openxmlformats.org/officeDocument/2006/relationships/slide" Id="rId63"/>
    <Relationship Target="slides/slide67.xml" Type="http://schemas.openxmlformats.org/officeDocument/2006/relationships/slide" Id="rId68"/>
    <Relationship Target="slides/slide6.xml" Type="http://schemas.openxmlformats.org/officeDocument/2006/relationships/slide" Id="rId7"/>
    <Relationship Target="notesMasters/notesMaster1.xml" Type="http://schemas.openxmlformats.org/officeDocument/2006/relationships/notesMaster" Id="rId71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28.xml" Type="http://schemas.openxmlformats.org/officeDocument/2006/relationships/slide" Id="rId29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slides/slide39.xml" Type="http://schemas.openxmlformats.org/officeDocument/2006/relationships/slide" Id="rId40"/>
    <Relationship Target="slides/slide44.xml" Type="http://schemas.openxmlformats.org/officeDocument/2006/relationships/slide" Id="rId45"/>
    <Relationship Target="slides/slide52.xml" Type="http://schemas.openxmlformats.org/officeDocument/2006/relationships/slide" Id="rId53"/>
    <Relationship Target="slides/slide57.xml" Type="http://schemas.openxmlformats.org/officeDocument/2006/relationships/slide" Id="rId58"/>
    <Relationship Target="slides/slide65.xml" Type="http://schemas.openxmlformats.org/officeDocument/2006/relationships/slide" Id="rId66"/>
    <Relationship Target="theme/theme1.xml" Type="http://schemas.openxmlformats.org/officeDocument/2006/relationships/theme" Id="rId74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slides/slide48.xml" Type="http://schemas.openxmlformats.org/officeDocument/2006/relationships/slide" Id="rId49"/>
    <Relationship Target="slides/slide56.xml" Type="http://schemas.openxmlformats.org/officeDocument/2006/relationships/slide" Id="rId57"/>
    <Relationship Target="slides/slide60.xml" Type="http://schemas.openxmlformats.org/officeDocument/2006/relationships/slide" Id="rId61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slides/slide43.xml" Type="http://schemas.openxmlformats.org/officeDocument/2006/relationships/slide" Id="rId44"/>
    <Relationship Target="slides/slide51.xml" Type="http://schemas.openxmlformats.org/officeDocument/2006/relationships/slide" Id="rId52"/>
    <Relationship Target="slides/slide59.xml" Type="http://schemas.openxmlformats.org/officeDocument/2006/relationships/slide" Id="rId60"/>
    <Relationship Target="slides/slide64.xml" Type="http://schemas.openxmlformats.org/officeDocument/2006/relationships/slide" Id="rId65"/>
    <Relationship Target="viewProps.xml" Type="http://schemas.openxmlformats.org/officeDocument/2006/relationships/viewProps" Id="rId73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slides/slide42.xml" Type="http://schemas.openxmlformats.org/officeDocument/2006/relationships/slide" Id="rId43"/>
    <Relationship Target="slides/slide47.xml" Type="http://schemas.openxmlformats.org/officeDocument/2006/relationships/slide" Id="rId48"/>
    <Relationship Target="slides/slide55.xml" Type="http://schemas.openxmlformats.org/officeDocument/2006/relationships/slide" Id="rId56"/>
    <Relationship Target="slides/slide63.xml" Type="http://schemas.openxmlformats.org/officeDocument/2006/relationships/slide" Id="rId64"/>
    <Relationship Target="slides/slide68.xml" Type="http://schemas.openxmlformats.org/officeDocument/2006/relationships/slide" Id="rId69"/>
    <Relationship Target="slides/slide7.xml" Type="http://schemas.openxmlformats.org/officeDocument/2006/relationships/slide" Id="rId8"/>
    <Relationship Target="slides/slide50.xml" Type="http://schemas.openxmlformats.org/officeDocument/2006/relationships/slide" Id="rId51"/>
    <Relationship Target="presProps.xml" Type="http://schemas.openxmlformats.org/officeDocument/2006/relationships/presProps" Id="rId72"/>
    <Relationship Target="slides/slide2.xml" Type="http://schemas.openxmlformats.org/officeDocument/2006/relationships/slide" Id="rId3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slides/slide45.xml" Type="http://schemas.openxmlformats.org/officeDocument/2006/relationships/slide" Id="rId46"/>
    <Relationship Target="slides/slide58.xml" Type="http://schemas.openxmlformats.org/officeDocument/2006/relationships/slide" Id="rId59"/>
    <Relationship Target="slides/slide66.xml" Type="http://schemas.openxmlformats.org/officeDocument/2006/relationships/slide" Id="rId67"/>
    <Relationship Target="slides/slide19.xml" Type="http://schemas.openxmlformats.org/officeDocument/2006/relationships/slide" Id="rId20"/>
    <Relationship Target="slides/slide40.xml" Type="http://schemas.openxmlformats.org/officeDocument/2006/relationships/slide" Id="rId41"/>
    <Relationship Target="slides/slide53.xml" Type="http://schemas.openxmlformats.org/officeDocument/2006/relationships/slide" Id="rId54"/>
    <Relationship Target="slides/slide61.xml" Type="http://schemas.openxmlformats.org/officeDocument/2006/relationships/slide" Id="rId62"/>
    <Relationship Target="slides/slide69.xml" Type="http://schemas.openxmlformats.org/officeDocument/2006/relationships/slide" Id="rId70"/>
    <Relationship Target="tableStyles.xml" Type="http://schemas.openxmlformats.org/officeDocument/2006/relationships/tableStyles" Id="rId75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pPr/>
              <a:t>12.5.2017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6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6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6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4.xml.rels><?xml version="1.0" encoding="UTF-8" standalone="yes"?>
<Relationships xmlns="http://schemas.openxmlformats.org/package/2006/relationships">
    <Relationship Target="../slides/slide6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5.xml.rels><?xml version="1.0" encoding="UTF-8" standalone="yes"?>
<Relationships xmlns="http://schemas.openxmlformats.org/package/2006/relationships">
    <Relationship Target="../slides/slide6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6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7.xml.rels><?xml version="1.0" encoding="UTF-8" standalone="yes"?>
<Relationships xmlns="http://schemas.openxmlformats.org/package/2006/relationships">
    <Relationship Target="../slides/slide6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432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290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552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762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None/>
            </a:pPr>
            <a:endParaRPr lang="cs-CZ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361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216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063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cs-CZ" sz="1200" b="false" i="false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881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6445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406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4115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693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8634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1496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745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true" u="sng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419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257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8647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2894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48608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6622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3904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8228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8471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697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770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631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177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0596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2619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8333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73877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647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7550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5065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48811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39738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2390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98911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27752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39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660783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12.5.2017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2154923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strukturalni-fondy.cz/cs/Jak-na-projekt/Elektronicka-zadost/Edukacni-videa" Type="http://schemas.openxmlformats.org/officeDocument/2006/relationships/hyperlink" Id="rId4"/>
</Relationships>

</file>

<file path=ppt/slides/_rels/slide40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" Type="http://schemas.openxmlformats.org/officeDocument/2006/relationships/hyperlink" Id="rId3"/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0.xml" Type="http://schemas.openxmlformats.org/officeDocument/2006/relationships/notesSlide" Id="rId2"/>
    <Relationship Target="../slideLayouts/slideLayout7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48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Mode="External" Target="http://www.mpsv.cz/ISPV.php" Type="http://schemas.openxmlformats.org/officeDocument/2006/relationships/hyperlink" Id="rId3"/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51.xml.rels><?xml version="1.0" encoding="UTF-8" standalone="yes"?>
<Relationships xmlns="http://schemas.openxmlformats.org/package/2006/relationships">
    <Relationship TargetMode="External" Target="http://ec.europa.eu/europeaid/perdiem_en" Type="http://schemas.openxmlformats.org/officeDocument/2006/relationships/hyperlink" Id="rId3"/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Mode="External" Target="https://www.esfcr.cz/vyzva-03_17_071" Type="http://schemas.openxmlformats.org/officeDocument/2006/relationships/hyperlink" Id="rId3"/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Mode="External" Target="https://www.esfcr.cz/prirucka-pro-hodnotitele-opz" Type="http://schemas.openxmlformats.org/officeDocument/2006/relationships/hyperlink" Id="rId3"/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notesSlides/notesSlide5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5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vyzva-03_17_071" Type="http://schemas.openxmlformats.org/officeDocument/2006/relationships/hyperlink" Id="rId4"/>
</Relationships>

</file>

<file path=ppt/slides/_rels/slide68.xml.rels><?xml version="1.0" encoding="UTF-8" standalone="yes"?>
<Relationships xmlns="http://schemas.openxmlformats.org/package/2006/relationships">
    <Relationship TargetMode="External" Target="mailto:iveta.marcinova@mpsv.cz" Type="http://schemas.openxmlformats.org/officeDocument/2006/relationships/hyperlink" Id="rId8"/>
    <Relationship TargetMode="External" Target="mailto:lenka.veverkova@mpsv.cz" Type="http://schemas.openxmlformats.org/officeDocument/2006/relationships/hyperlink" Id="rId3"/>
    <Relationship TargetMode="External" Target="mailto:viera.hudecova@mpsv.cz" Type="http://schemas.openxmlformats.org/officeDocument/2006/relationships/hyperlink" Id="rId7"/>
    <Relationship Target="../notesSlides/notesSlide5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ondrej.remes@mpsv.cz" Type="http://schemas.openxmlformats.org/officeDocument/2006/relationships/hyperlink" Id="rId6"/>
    <Relationship TargetMode="External" Target="mailto:dita.tondlova@mpsv.cz" Type="http://schemas.openxmlformats.org/officeDocument/2006/relationships/hyperlink" Id="rId5"/>
    <Relationship TargetMode="External" Target="mailto:tereza.zahalkova@mpsv.cz" Type="http://schemas.openxmlformats.org/officeDocument/2006/relationships/hyperlink" Id="rId4"/>
</Relationships>

</file>

<file path=ppt/slides/_rels/slide69.xml.rels><?xml version="1.0" encoding="UTF-8" standalone="yes"?>
<Relationships xmlns="http://schemas.openxmlformats.org/package/2006/relationships">
    <Relationship Target="../notesSlides/notesSlide5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Výzva č. </a:t>
            </a:r>
            <a:r>
              <a:rPr lang="cs-CZ" dirty="false"/>
              <a:t>03_17_071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800" dirty="false" smtClean="false"/>
              <a:t>Podpora procesů ve službách </a:t>
            </a:r>
            <a:br>
              <a:rPr lang="cs-CZ" sz="1800" dirty="false" smtClean="false"/>
            </a:br>
            <a:r>
              <a:rPr lang="cs-CZ" sz="1800" dirty="false" smtClean="false"/>
              <a:t>a podpora rozvoje sociální práce</a:t>
            </a:r>
            <a:br>
              <a:rPr lang="cs-CZ" sz="1800" dirty="false" smtClean="false"/>
            </a:b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 </a:t>
            </a:r>
            <a:endParaRPr lang="cs-CZ" sz="1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false" smtClean="false"/>
          </a:p>
          <a:p>
            <a:pPr algn="ctr"/>
            <a:r>
              <a:rPr lang="cs-CZ" b="true" dirty="false">
                <a:solidFill>
                  <a:schemeClr val="tx1"/>
                </a:solidFill>
              </a:rPr>
              <a:t>květen 2017</a:t>
            </a:r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endParaRPr lang="cs-CZ" b="true" dirty="false" smtClean="false"/>
          </a:p>
          <a:p>
            <a:pPr algn="ctr"/>
            <a:r>
              <a:rPr lang="cs-CZ" b="true" dirty="false" smtClean="false"/>
              <a:t>SEMINÁŘ PRO ŽADATELE</a:t>
            </a:r>
          </a:p>
          <a:p>
            <a:pPr algn="ctr"/>
            <a:endParaRPr lang="cs-CZ" b="true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3691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4908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ve výzvě č. 71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r>
              <a:rPr lang="cs-CZ" sz="1600" b="true" dirty="false"/>
              <a:t>organizace zřizované kraji působící v sociální oblasti</a:t>
            </a:r>
            <a:r>
              <a:rPr lang="cs-CZ" sz="1600" dirty="false"/>
              <a:t>,</a:t>
            </a:r>
          </a:p>
          <a:p>
            <a:pPr lvl="0" algn="just">
              <a:lnSpc>
                <a:spcPct val="100000"/>
              </a:lnSpc>
            </a:pPr>
            <a:r>
              <a:rPr lang="cs-CZ" sz="1600" b="true" dirty="false"/>
              <a:t>obce a organizace zřizované obcemi působící v sociální oblasti</a:t>
            </a:r>
            <a:r>
              <a:rPr lang="cs-CZ" sz="1600" dirty="false"/>
              <a:t>,</a:t>
            </a:r>
          </a:p>
          <a:p>
            <a:pPr lvl="0" algn="just">
              <a:lnSpc>
                <a:spcPct val="100000"/>
              </a:lnSpc>
            </a:pPr>
            <a:r>
              <a:rPr lang="cs-CZ" sz="1600" b="true" dirty="false"/>
              <a:t>dobrovolné svazky obcí </a:t>
            </a:r>
            <a:r>
              <a:rPr lang="cs-CZ" sz="1600" dirty="false"/>
              <a:t>podle zákona č. 128/2000 Sb., o obcích (obecní zřízení)</a:t>
            </a:r>
          </a:p>
          <a:p>
            <a:pPr lvl="0" algn="just">
              <a:lnSpc>
                <a:spcPct val="100000"/>
              </a:lnSpc>
            </a:pPr>
            <a:r>
              <a:rPr lang="cs-CZ" sz="1600" b="true" dirty="false"/>
              <a:t>nestátní neziskové organizace působící v sociální </a:t>
            </a:r>
            <a:r>
              <a:rPr lang="cs-CZ" sz="1600" b="true" dirty="false" smtClean="false"/>
              <a:t>oblasti</a:t>
            </a:r>
            <a:r>
              <a:rPr lang="cs-CZ" sz="1600" dirty="false" smtClean="false"/>
              <a:t>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obecně prospěšné společnosti zřízené podle zákona č. 248/1995 Sb., o obecně prospěšných společnostech, ve znění pozdějších předpisů,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církevní právnické osoby zřízené podle zákona č. 3/2002 Sb., o církvích a náboženských společnostech, ve znění pozdějších předpisů,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spolky podle §214 – 302 zákona č. 89/2012 Sb., občanský zákoník,</a:t>
            </a:r>
            <a:endParaRPr lang="cs-CZ" sz="1600" dirty="false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ústavy podle § 402 – 418 zákona č. 89/2012 Sb., občanský zákoník,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nadace (§ 306-393) a nadační fondy (§394-401) zřízené podle zákona č. 89/2012 Sb., občanský </a:t>
            </a:r>
            <a:r>
              <a:rPr lang="cs-CZ" sz="1600" dirty="false" smtClean="false"/>
              <a:t>zákoník,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poskytovatelé sociálních služeb </a:t>
            </a:r>
            <a:r>
              <a:rPr lang="cs-CZ" sz="1600" dirty="false"/>
              <a:t>zapsaní v registru poskytovatelů sociálních služeb dle zákona č. 108/2006 Sb., o sociálních službách. </a:t>
            </a:r>
            <a:endParaRPr lang="cs-CZ" sz="1600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Pro tuto výzvu nejsou oprávněnými žadateli zařízení sociálních služeb, zřizovaná MPSV.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414000" lvl="1" indent="0" algn="just">
              <a:lnSpc>
                <a:spcPct val="100000"/>
              </a:lnSpc>
              <a:buNone/>
            </a:pPr>
            <a:endParaRPr lang="cs-CZ" sz="16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736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Oprávnění partneři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400" b="true" dirty="false"/>
              <a:t>Partner bez finančního příspěvku: </a:t>
            </a:r>
            <a:r>
              <a:rPr lang="cs-CZ" sz="1400" dirty="false" smtClean="false"/>
              <a:t>Právní </a:t>
            </a:r>
            <a:r>
              <a:rPr lang="cs-CZ" sz="1400" dirty="false"/>
              <a:t>forma partnera bez finančního příspěvku není omezena. Partnerem bez finančního příspěvku může být právnická osoba se sídlem v EU nebo v rámci zemí, jež jsou členy Evropského sdružení volného obchodu, nebo fyzická osoba působící jako osoba samostatně výdělečně činná (resp. v zahraniční obdobně působící), která má registrované místo podnikání v EU. Fyzická osoba, která není samostatně výdělečně činná, nemůže být do projektu zapojena jako partner.</a:t>
            </a:r>
          </a:p>
          <a:p>
            <a:pPr algn="just">
              <a:lnSpc>
                <a:spcPct val="100000"/>
              </a:lnSpc>
            </a:pPr>
            <a:r>
              <a:rPr lang="cs-CZ" sz="1400" b="true" dirty="false"/>
              <a:t>Partner s finančním příspěvkem: </a:t>
            </a:r>
            <a:r>
              <a:rPr lang="cs-CZ" sz="1400" dirty="false"/>
              <a:t>může být právnická osoba se sídlem v ČR, fyzická osoba působící jako osoba samostatně výdělečně činná, která má registrované podnikání v ČR. Fyzická osoba, která není samostatně výdělečně činná, nemůže být do projektu zapojena.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Omezení pro partnerství u územně samosprávných celků a jimi zřizovaných </a:t>
            </a:r>
            <a:r>
              <a:rPr lang="cs-CZ" sz="1400" dirty="false" smtClean="false"/>
              <a:t>organizací</a:t>
            </a:r>
            <a:r>
              <a:rPr lang="cs-CZ" sz="1400" dirty="false"/>
              <a:t> </a:t>
            </a:r>
            <a:r>
              <a:rPr lang="cs-CZ" sz="1400" dirty="false" smtClean="false"/>
              <a:t>a pro </a:t>
            </a:r>
            <a:r>
              <a:rPr lang="cs-CZ" sz="1400" dirty="false"/>
              <a:t>partnerství u organizačních složek státu a jejich příspěvkových </a:t>
            </a:r>
            <a:r>
              <a:rPr lang="cs-CZ" sz="1400" dirty="false" smtClean="false"/>
              <a:t>organizací</a:t>
            </a:r>
            <a:r>
              <a:rPr lang="cs-CZ" sz="1400" dirty="false"/>
              <a:t> </a:t>
            </a:r>
            <a:r>
              <a:rPr lang="cs-CZ" sz="1400" dirty="false" smtClean="false"/>
              <a:t>– uvedeno konkrétně ve výzvě. </a:t>
            </a:r>
            <a:endParaRPr lang="cs-CZ" sz="14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Příspěvkové organizace zřizované organizačními složkami státu</a:t>
            </a:r>
            <a:r>
              <a:rPr lang="cs-CZ" sz="1400" dirty="false"/>
              <a:t> nemohou být partnerem s finančním příspěvkem v této výzvě</a:t>
            </a:r>
            <a:r>
              <a:rPr lang="cs-CZ" sz="1400" dirty="false" smtClean="false"/>
              <a:t>.</a:t>
            </a:r>
            <a:endParaRPr lang="cs-CZ" sz="14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Úřad práce ČR </a:t>
            </a:r>
            <a:r>
              <a:rPr lang="cs-CZ" sz="1400" dirty="false"/>
              <a:t>nemůže v rámci této výzvy vystupovat v roli partnera s finančním příspěvkem.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22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1" algn="ctr"/>
            <a: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sz="2800" b="true" cap="all" dirty="false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true" dirty="false" smtClean="false"/>
              <a:t>EU </a:t>
            </a:r>
            <a:r>
              <a:rPr lang="cs-CZ" b="true" dirty="false"/>
              <a:t>/ státní rozpočet / </a:t>
            </a:r>
            <a:r>
              <a:rPr lang="cs-CZ" b="true" dirty="false" smtClean="false"/>
              <a:t>žadatel </a:t>
            </a:r>
          </a:p>
          <a:p>
            <a:pPr marL="0" indent="0" algn="ctr">
              <a:buNone/>
            </a:pPr>
            <a:endParaRPr lang="cs-CZ" sz="1200" dirty="false" smtClean="false"/>
          </a:p>
          <a:p>
            <a:pPr lvl="0">
              <a:lnSpc>
                <a:spcPct val="100000"/>
              </a:lnSpc>
            </a:pPr>
            <a:r>
              <a:rPr lang="cs-CZ" sz="1800" b="true" dirty="false"/>
              <a:t>Pro NNO</a:t>
            </a:r>
            <a:r>
              <a:rPr lang="cs-CZ" sz="1800" dirty="false"/>
              <a:t>: EU 85 %, státní rozpočet 15 %, žadatel 0</a:t>
            </a:r>
            <a:r>
              <a:rPr lang="cs-CZ" sz="1800" dirty="false" smtClean="false"/>
              <a:t>%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800" dirty="false"/>
          </a:p>
          <a:p>
            <a:pPr lvl="0">
              <a:lnSpc>
                <a:spcPct val="100000"/>
              </a:lnSpc>
            </a:pPr>
            <a:r>
              <a:rPr lang="cs-CZ" sz="1800" b="true" dirty="false"/>
              <a:t>Pro podnikající subjekty</a:t>
            </a:r>
            <a:r>
              <a:rPr lang="cs-CZ" sz="1800" dirty="false"/>
              <a:t>: EU 85 %, státní rozpočet 0 %, žadatel 15 </a:t>
            </a:r>
            <a:r>
              <a:rPr lang="cs-CZ" sz="1800" dirty="false" smtClean="false"/>
              <a:t>%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800" dirty="false"/>
          </a:p>
          <a:p>
            <a:pPr lvl="0">
              <a:lnSpc>
                <a:spcPct val="100000"/>
              </a:lnSpc>
            </a:pPr>
            <a:r>
              <a:rPr lang="cs-CZ" sz="1800" b="true" dirty="false"/>
              <a:t>Pro územně samosprávní celky a jimi zřizované organizace</a:t>
            </a:r>
            <a:r>
              <a:rPr lang="cs-CZ" sz="1800" dirty="false"/>
              <a:t>: EU 85 %, státní rozpočet 10 %, žadatel 5 %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755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marL="0" lvl="1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800" b="true" cap="all" dirty="false" smtClean="false">
                <a:solidFill>
                  <a:schemeClr val="tx2"/>
                </a:solidFill>
                <a:latin typeface="+mj-lt"/>
              </a:rPr>
              <a:t>Maximální </a:t>
            </a:r>
            <a:r>
              <a:rPr lang="cs-CZ" sz="2800" b="true" cap="all" dirty="false">
                <a:solidFill>
                  <a:schemeClr val="tx2"/>
                </a:solidFill>
                <a:latin typeface="+mj-lt"/>
              </a:rPr>
              <a:t>a minimální výše celkových způsobilých výdajů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false" smtClean="false"/>
          </a:p>
          <a:p>
            <a:pPr lvl="0" algn="just"/>
            <a:r>
              <a:rPr lang="cs-CZ" sz="2800" dirty="false" smtClean="false"/>
              <a:t>Minimální </a:t>
            </a:r>
            <a:r>
              <a:rPr lang="cs-CZ" sz="2800" dirty="false"/>
              <a:t>výše celkových způsobilých výdajů projektu: </a:t>
            </a:r>
            <a:r>
              <a:rPr lang="cs-CZ" sz="2800" b="true" dirty="false"/>
              <a:t>500 000 </a:t>
            </a:r>
            <a:r>
              <a:rPr lang="cs-CZ" sz="2800" b="true" dirty="false" smtClean="false"/>
              <a:t>CZK</a:t>
            </a:r>
          </a:p>
          <a:p>
            <a:pPr marL="0" lvl="0" indent="0" algn="just">
              <a:buNone/>
            </a:pPr>
            <a:endParaRPr lang="cs-CZ" sz="2800" dirty="false"/>
          </a:p>
          <a:p>
            <a:pPr lvl="0" algn="just"/>
            <a:r>
              <a:rPr lang="cs-CZ" sz="2800" dirty="false"/>
              <a:t>Maximální výše celkových způsobilých výdajů projektu: </a:t>
            </a:r>
            <a:r>
              <a:rPr lang="cs-CZ" sz="2800" b="true" dirty="false"/>
              <a:t>15 000 000 CZK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7000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Aktivity – přehled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1. Rozvíjení a zkvalitňování sociálních služeb, sociální práce a sociálně-právní ochrany </a:t>
            </a:r>
            <a:r>
              <a:rPr lang="cs-CZ" sz="1800" b="true" u="sng" dirty="false" smtClean="false"/>
              <a:t>dětí</a:t>
            </a:r>
            <a:endParaRPr lang="cs-CZ" sz="1800" u="sng" dirty="false"/>
          </a:p>
          <a:p>
            <a:pPr marL="0" indent="0" algn="just">
              <a:buNone/>
            </a:pPr>
            <a:r>
              <a:rPr lang="cs-CZ" sz="1600" dirty="false" smtClean="false"/>
              <a:t>a</a:t>
            </a:r>
            <a:r>
              <a:rPr lang="cs-CZ" sz="1600" dirty="false"/>
              <a:t>) Podpora kvality a standardizace včetně vytváření kontrolních </a:t>
            </a:r>
            <a:r>
              <a:rPr lang="cs-CZ" sz="1600" dirty="false" smtClean="false"/>
              <a:t>mechanismů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b) Zavádění komplexních programů, zavádění nástrojů mezioborové a mezirezortní spolupráce v oblasti sociálních služeb a sociálně právní ochrany </a:t>
            </a:r>
            <a:r>
              <a:rPr lang="cs-CZ" sz="1600" dirty="false" smtClean="false"/>
              <a:t>dětí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c) Nová řešení v sociálních službách a sociální </a:t>
            </a:r>
            <a:r>
              <a:rPr lang="cs-CZ" sz="1600" dirty="false" smtClean="false"/>
              <a:t>práci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d) Propagace sociální práce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Doplňková aktivita: </a:t>
            </a:r>
            <a:r>
              <a:rPr lang="cs-CZ" sz="1600" dirty="false"/>
              <a:t>Vzdělávání sociálních pracovníků a pracovníků v sociálních službách </a:t>
            </a:r>
            <a:endParaRPr lang="cs-CZ" sz="16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2. Podpora pečujících osob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b="true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b="true" dirty="false" smtClean="false">
              <a:solidFill>
                <a:srgbClr val="FF0000"/>
              </a:solidFill>
            </a:endParaRPr>
          </a:p>
          <a:p>
            <a:pPr lvl="0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966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OBECNÉ PODMÍNKY PRO CELOU VÝZVU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V rámci projektů </a:t>
            </a:r>
            <a:r>
              <a:rPr lang="cs-CZ" sz="1800" b="true" dirty="false"/>
              <a:t>není možné podpořit běžný provoz sociální služby </a:t>
            </a:r>
            <a:r>
              <a:rPr lang="cs-CZ" sz="1800" dirty="false"/>
              <a:t>včetně přímé práce s klienty (např. mzdy sociálních pracovníků apod.). Je možné podpořit pilotní ověření nových řešení, jejichž součástí může být také přímá práce s klienty. Uvedené obdobně platí také pro přímou práci sociálních pracovníků a jiných odborníků v rámci úřadů a dalších organizací, ve kterých působí.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Pro účely výzvy je </a:t>
            </a:r>
            <a:r>
              <a:rPr lang="cs-CZ" sz="1800" b="true" dirty="false"/>
              <a:t>sociální práce </a:t>
            </a:r>
            <a:r>
              <a:rPr lang="cs-CZ" sz="1800" dirty="false"/>
              <a:t>chápána následujícím způsobem: Výkon sociální práce realizovaný sociálními pracovníky, kteří splňují předpoklady pro výkon povolání sociálního pracovníka a vykonávají činnosti sociální práce v souladu se zákonem č. 108/2006 Sb., o sociálních službách. 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Minimálně 60 % z celkového počtu podpořených osob</a:t>
            </a:r>
            <a:r>
              <a:rPr lang="cs-CZ" sz="1800" b="true" baseline="30000" dirty="false"/>
              <a:t> </a:t>
            </a:r>
            <a:r>
              <a:rPr lang="cs-CZ" sz="1800" b="true" dirty="false"/>
              <a:t>musí překročit limit pro bagatelní podporu</a:t>
            </a:r>
            <a:r>
              <a:rPr lang="cs-CZ" sz="1800" dirty="false"/>
              <a:t>. Tyto osoby budou započítány do cílové hodnoty indikátoru 6 00 00 Celkový počet účastníků. V popisu indikátoru musí být jasně uveden celkový počet podpořených osob včetně způsobu výpočtu cílové hodnoty indikátoru.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30174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800" dirty="false"/>
              <a:t>1. Rozvíjení a zkvalitňování sociálních služeb, sociální práce a sociálně-právní ochrany </a:t>
            </a:r>
            <a:r>
              <a:rPr lang="cs-CZ" sz="1800" dirty="false" smtClean="false"/>
              <a:t>dětí – I. </a:t>
            </a:r>
            <a:r>
              <a:rPr lang="cs-CZ" sz="1800" dirty="false"/>
              <a:t/>
            </a:r>
            <a:br>
              <a:rPr lang="cs-CZ" sz="1800" dirty="false"/>
            </a:br>
            <a:r>
              <a:rPr lang="cs-CZ" sz="1800" i="true" u="sng" dirty="false"/>
              <a:t/>
            </a:r>
            <a:br>
              <a:rPr lang="cs-CZ" sz="1800" i="true" u="sng" dirty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u="sng" dirty="false"/>
              <a:t/>
            </a:r>
            <a:br>
              <a:rPr lang="cs-CZ" u="sng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true" dirty="false"/>
              <a:t>a) Podpora kvality a standardizace včetně vytváření kontrolních mechanismů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400" u="sng" dirty="false"/>
              <a:t>Pro oblast sociálních služeb: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Podpora zavádění procesů rozvoje kvality poskytování sociálních služeb - procesy zaměřené na plnění zákonných standardů kvality sociálních služeb a další celkový rozvoj kvality poskytované sociální služby. Jedná se o podporu zejména těchto činností: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zhodnocení současného stavu procesů rozvoje kvality poskytování sociálních služeb v organizaci (mapování potřeb, analýzy, plán rozvoje, procesní audit apod.),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procesy rozvoje kvality poskytování sociálních služeb na základě zhodnocení současného stavu v organizaci (konzultace, pracovní postupy, vnitřní pravidla, systém hodnocení služby, vzdělávací plány zaměstnanců apod.).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400" dirty="false"/>
          </a:p>
          <a:p>
            <a:pPr marL="0" indent="0">
              <a:lnSpc>
                <a:spcPct val="100000"/>
              </a:lnSpc>
              <a:buNone/>
            </a:pPr>
            <a:r>
              <a:rPr lang="cs-CZ" sz="1400" u="sng" dirty="false" smtClean="false"/>
              <a:t>Pro </a:t>
            </a:r>
            <a:r>
              <a:rPr lang="cs-CZ" sz="1400" u="sng" dirty="false"/>
              <a:t>oblast sociální práce: </a:t>
            </a:r>
          </a:p>
          <a:p>
            <a:pPr>
              <a:lnSpc>
                <a:spcPct val="100000"/>
              </a:lnSpc>
            </a:pPr>
            <a:r>
              <a:rPr lang="cs-CZ" sz="1400" dirty="false"/>
              <a:t>Podpora procesů standardizace sociální práce, nastavení a ověření systému hodnocení efektivity výkonu sociální práce. Podpora nástrojů a programů zaměřených na evaluaci činností sociální práce s dopady do rozvíjení její kvality a odbornosti. </a:t>
            </a:r>
          </a:p>
          <a:p>
            <a:pPr lvl="0">
              <a:lnSpc>
                <a:spcPct val="100000"/>
              </a:lnSpc>
            </a:pPr>
            <a:r>
              <a:rPr lang="cs-CZ" sz="1400" dirty="false"/>
              <a:t>Podpora analýz předpokladů a potřeb odborného personálu a jejich zajištění. </a:t>
            </a:r>
          </a:p>
          <a:p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65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1. Rozvíjení a zkvalitňování sociálních služeb, sociální práce a sociálně-právní ochrany </a:t>
            </a:r>
            <a:r>
              <a:rPr lang="cs-CZ" sz="1800" dirty="false" smtClean="false"/>
              <a:t>dětí – II. 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/>
              <a:t>b) Zavádění komplexních programů, zavádění nástrojů mezioborové a mezirezortní spolupráce v oblasti sociálních služeb a sociálně právní ochrany dětí</a:t>
            </a: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b="true" dirty="false"/>
              <a:t> </a:t>
            </a: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Podpora aktivit zaměřených na spolupůsobnost a návaznost pomáhajících intervencí poskytovaných jedním nebo více subjekty konkrétním osobám s cílem řešení jejich nepříznivé situace a jejich sociálního začlenění, včetně zavádění nástrojů, které pomohou takovou spolupráci zavést, rozvíjet i vyhodnocovat (koncept komunitní sociální práce, případové konference, mezioborové, multidisciplinární týmy apod.) a síťování (vytváření platforem, organizace diskusních setkání, konferencí ke sdílení dobré praxe apod.).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32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1. Rozvíjení a zkvalitňování sociálních služeb, sociální práce a sociálně-právní ochrany </a:t>
            </a:r>
            <a:r>
              <a:rPr lang="cs-CZ" sz="1800" dirty="false" smtClean="false"/>
              <a:t>dětí – III. 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484784"/>
            <a:ext cx="8064000" cy="4752528"/>
          </a:xfrm>
        </p:spPr>
        <p:txBody>
          <a:bodyPr vert="horz" lIns="0" tIns="0" rIns="0" bIns="0" rtlCol="false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/>
              <a:t>c) Nová řešení v sociálních službách a sociální práci</a:t>
            </a: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 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Vytvoření a zavedení udržitelných nových řešení (produkty, procesy, organizační uspořádání, příklady dobré praxe atd.) pro poskytování sociálních služeb podporujících sociální začleňování podle zákona č. 108/2006 Sb., o sociálních službách. Nová řešení musí vést k efektivnějšímu a transparentnějšímu využití zdrojů a představovat nové a netradiční přístupy a řešení s větší mírou pozitivního dopadu na uživatele služby. 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Zavedení a ověření inovativních technik, metod a postupů sociální práce realizované sociálními pracovníky, kteří splňují předpoklady pro výkon povolání sociálního </a:t>
            </a:r>
            <a:r>
              <a:rPr lang="cs-CZ" sz="1600" dirty="false" smtClean="false"/>
              <a:t>pracovníka</a:t>
            </a:r>
            <a:r>
              <a:rPr lang="cs-CZ" sz="1600" dirty="false"/>
              <a:t> </a:t>
            </a:r>
            <a:r>
              <a:rPr lang="cs-CZ" sz="1600" dirty="false" smtClean="false"/>
              <a:t>a </a:t>
            </a:r>
            <a:r>
              <a:rPr lang="cs-CZ" sz="1600" dirty="false"/>
              <a:t>vykonávají činnosti sociální práce v souladu se zákonem č. 108/2006 Sb., o sociálních službách.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200" b="true" dirty="false"/>
              <a:t> </a:t>
            </a:r>
            <a:endParaRPr lang="cs-CZ" sz="1200" dirty="false"/>
          </a:p>
          <a:p>
            <a:endParaRPr lang="cs-CZ" b="true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73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/>
              <a:t>1. Rozvíjení a zkvalitňování sociálních služeb, sociální práce a sociálně-právní ochrany dětí – </a:t>
            </a:r>
            <a:r>
              <a:rPr lang="cs-CZ" sz="1800" dirty="false" smtClean="false"/>
              <a:t>Iv.</a:t>
            </a:r>
            <a:r>
              <a:rPr lang="cs-CZ" sz="1800" dirty="false"/>
              <a:t/>
            </a:r>
            <a:br>
              <a:rPr lang="cs-CZ" sz="1800" dirty="false"/>
            </a:br>
            <a:r>
              <a:rPr lang="cs-CZ" sz="1800" dirty="false"/>
              <a:t> 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b="true" dirty="false"/>
              <a:t>d) Propagace sociální práce</a:t>
            </a: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Propagace </a:t>
            </a:r>
            <a:r>
              <a:rPr lang="cs-CZ" sz="1600" dirty="false"/>
              <a:t>sociální práce ve smyslu rozšiřování informací o možnostech sociální práce (rozšíření povědomí o tom, v jakých situacích, jak a kde může sociální pracovník poskytnout podporu). Nejde o propagaci jednotlivých poskytovatelů sociálních služeb, ale o rozšíření povědomí o možnostech řešení nepříznivě životní situace.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 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Nelze podpořit projekty zaměřené výhradně na propagaci sociální práce. </a:t>
            </a:r>
          </a:p>
          <a:p>
            <a:pPr marL="0" indent="0">
              <a:buNone/>
            </a:pPr>
            <a:r>
              <a:rPr lang="cs-CZ" sz="1400" dirty="false"/>
              <a:t> 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V rámci rozvíjení a zkvalitňování sociálních služeb, sociální práce a sociálně-právní ochrany dětí je možné podpořit v projektech </a:t>
            </a:r>
            <a:r>
              <a:rPr lang="cs-CZ" sz="1600" b="true" dirty="false"/>
              <a:t>supervizi</a:t>
            </a:r>
            <a:r>
              <a:rPr lang="cs-CZ" sz="1600" dirty="false"/>
              <a:t>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7064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400" dirty="false" smtClean="false"/>
          </a:p>
          <a:p>
            <a:pPr>
              <a:lnSpc>
                <a:spcPct val="100000"/>
              </a:lnSpc>
            </a:pPr>
            <a:r>
              <a:rPr lang="cs-CZ" altLang="cs-CZ" sz="2000" dirty="false"/>
              <a:t>Úvod – obecně Operační program zaměstnanost </a:t>
            </a:r>
          </a:p>
          <a:p>
            <a:pPr>
              <a:lnSpc>
                <a:spcPct val="100000"/>
              </a:lnSpc>
            </a:pPr>
            <a:r>
              <a:rPr lang="cs-CZ" altLang="cs-CZ" sz="2000" dirty="false"/>
              <a:t>Informační systémy – odkazy na zdroj informací</a:t>
            </a:r>
          </a:p>
          <a:p>
            <a:pPr>
              <a:lnSpc>
                <a:spcPct val="100000"/>
              </a:lnSpc>
            </a:pPr>
            <a:r>
              <a:rPr lang="cs-CZ" altLang="cs-CZ" sz="2000" dirty="false"/>
              <a:t>Výzva č. </a:t>
            </a:r>
            <a:r>
              <a:rPr lang="cs-CZ" altLang="cs-CZ" sz="2000" dirty="false" smtClean="false"/>
              <a:t>71 – aktivity a další podmínky</a:t>
            </a:r>
            <a:endParaRPr lang="cs-CZ" altLang="cs-CZ" sz="2000" dirty="false"/>
          </a:p>
          <a:p>
            <a:pPr>
              <a:lnSpc>
                <a:spcPct val="100000"/>
              </a:lnSpc>
            </a:pPr>
            <a:r>
              <a:rPr lang="cs-CZ" altLang="cs-CZ" sz="2000" dirty="false"/>
              <a:t>Veřejná podpora</a:t>
            </a:r>
          </a:p>
          <a:p>
            <a:pPr>
              <a:lnSpc>
                <a:spcPct val="100000"/>
              </a:lnSpc>
            </a:pPr>
            <a:r>
              <a:rPr lang="cs-CZ" altLang="cs-CZ" sz="2000" dirty="false"/>
              <a:t>Přílohy žádosti a přílohy výzvy</a:t>
            </a:r>
          </a:p>
          <a:p>
            <a:pPr>
              <a:lnSpc>
                <a:spcPct val="100000"/>
              </a:lnSpc>
            </a:pPr>
            <a:r>
              <a:rPr lang="cs-CZ" altLang="cs-CZ" sz="2000" dirty="false"/>
              <a:t>Finanční část </a:t>
            </a:r>
          </a:p>
          <a:p>
            <a:pPr>
              <a:lnSpc>
                <a:spcPct val="100000"/>
              </a:lnSpc>
            </a:pPr>
            <a:r>
              <a:rPr lang="cs-CZ" altLang="cs-CZ" sz="2000" dirty="false"/>
              <a:t>Hodnocení a výběr projektů</a:t>
            </a:r>
          </a:p>
          <a:p>
            <a:pPr>
              <a:lnSpc>
                <a:spcPct val="100000"/>
              </a:lnSpc>
            </a:pPr>
            <a:r>
              <a:rPr lang="cs-CZ" altLang="cs-CZ" sz="2000" dirty="false"/>
              <a:t>Kde hledat informace</a:t>
            </a:r>
          </a:p>
          <a:p>
            <a:pPr>
              <a:lnSpc>
                <a:spcPct val="100000"/>
              </a:lnSpc>
            </a:pPr>
            <a:r>
              <a:rPr lang="cs-CZ" altLang="cs-CZ" sz="2000" dirty="false"/>
              <a:t>Dotazy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Vzdělávání </a:t>
            </a:r>
            <a:r>
              <a:rPr lang="cs-CZ" sz="1800" dirty="false"/>
              <a:t>sociálních pracovníků a pracovníků v sociálních službách </a:t>
            </a:r>
            <a:r>
              <a:rPr lang="cs-CZ" sz="1800" dirty="false" smtClean="false"/>
              <a:t>– I. </a:t>
            </a:r>
            <a:r>
              <a:rPr lang="cs-CZ" dirty="false"/>
              <a:t/>
            </a:r>
            <a:br>
              <a:rPr lang="cs-CZ" dirty="false"/>
            </a:br>
            <a:r>
              <a:rPr lang="cs-CZ" dirty="false"/>
              <a:t> 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6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Vzdělávání = doplňková aktivita - navázaná </a:t>
            </a:r>
            <a:r>
              <a:rPr lang="cs-CZ" sz="1800" dirty="false"/>
              <a:t>na rozvíjení a zkvalitňování sociálních </a:t>
            </a:r>
            <a:r>
              <a:rPr lang="cs-CZ" sz="1800" dirty="false" smtClean="false"/>
              <a:t>služeb, sociální </a:t>
            </a:r>
            <a:r>
              <a:rPr lang="cs-CZ" sz="1800" dirty="false"/>
              <a:t>práce a sociálně-právní ochrany </a:t>
            </a:r>
            <a:r>
              <a:rPr lang="cs-CZ" sz="1800" dirty="false" smtClean="false"/>
              <a:t>dětí. 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Nelze podpořit projekty zaměřené výhradně na vzdělávání cílových skupin v rámci bodu 1 výzvy.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M</a:t>
            </a:r>
            <a:r>
              <a:rPr lang="cs-CZ" sz="1800" dirty="false" smtClean="false"/>
              <a:t>ožné </a:t>
            </a:r>
            <a:r>
              <a:rPr lang="cs-CZ" sz="1800" dirty="false"/>
              <a:t>podpořit vzdělávání </a:t>
            </a:r>
            <a:r>
              <a:rPr lang="cs-CZ" sz="1800" dirty="false" smtClean="false"/>
              <a:t>pouze </a:t>
            </a:r>
            <a:r>
              <a:rPr lang="cs-CZ" sz="1800" dirty="false"/>
              <a:t>sociálních pracovníků a pracovníků v sociálních </a:t>
            </a:r>
            <a:r>
              <a:rPr lang="cs-CZ" sz="1800" dirty="false" smtClean="false"/>
              <a:t>službách </a:t>
            </a:r>
            <a:r>
              <a:rPr lang="cs-CZ" sz="1800" dirty="false"/>
              <a:t>za </a:t>
            </a:r>
            <a:r>
              <a:rPr lang="cs-CZ" sz="1800" dirty="false" smtClean="false"/>
              <a:t>níže </a:t>
            </a:r>
            <a:r>
              <a:rPr lang="cs-CZ" sz="1800" dirty="false"/>
              <a:t>uvedených podmínek: </a:t>
            </a:r>
            <a:r>
              <a:rPr lang="cs-CZ" sz="1800" dirty="false" smtClean="false"/>
              <a:t>viz další snímky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>
              <a:buNone/>
            </a:pPr>
            <a:r>
              <a:rPr lang="cs-CZ" sz="1400" dirty="false"/>
              <a:t> 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7660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Vzdělávání sociálních pracovníků a pracovníků v sociálních službách – </a:t>
            </a:r>
            <a:r>
              <a:rPr lang="cs-CZ" sz="1800" dirty="false" smtClean="false"/>
              <a:t>II.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04056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endParaRPr lang="cs-CZ" sz="1200" b="true" i="true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/>
              <a:t>a) Vzdělávání sociálních pracovníků a pracovníků v sociálních službách </a:t>
            </a:r>
            <a:endParaRPr lang="cs-CZ" sz="1400" dirty="false" smtClean="false"/>
          </a:p>
          <a:p>
            <a:pPr lvl="0" algn="just">
              <a:lnSpc>
                <a:spcPct val="100000"/>
              </a:lnSpc>
            </a:pPr>
            <a:r>
              <a:rPr lang="cs-CZ" sz="1400" b="true" dirty="false" smtClean="false"/>
              <a:t>akreditované </a:t>
            </a:r>
            <a:r>
              <a:rPr lang="cs-CZ" sz="1400" b="true" dirty="false"/>
              <a:t>vzdělávací kurzy </a:t>
            </a:r>
            <a:r>
              <a:rPr lang="cs-CZ" sz="1400" dirty="false"/>
              <a:t>pro další vzdělávání sociálních pracovníků</a:t>
            </a:r>
            <a:br>
              <a:rPr lang="cs-CZ" sz="1400" dirty="false"/>
            </a:br>
            <a:r>
              <a:rPr lang="cs-CZ" sz="1400" dirty="false"/>
              <a:t>a pracovníků v sociálních službách dle §111 odst. 2 písm. b) zákona č. 108/2006 Sb., o sociálních službách, ve znění pozdějších předpisů,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 </a:t>
            </a:r>
          </a:p>
          <a:p>
            <a:pPr lvl="0" algn="just">
              <a:lnSpc>
                <a:spcPct val="100000"/>
              </a:lnSpc>
            </a:pPr>
            <a:r>
              <a:rPr lang="cs-CZ" sz="1400" b="true" dirty="false"/>
              <a:t>odborné stáže </a:t>
            </a:r>
            <a:r>
              <a:rPr lang="cs-CZ" sz="1400" dirty="false"/>
              <a:t>v registrovaných sociálních službách v rámci dalšího vzdělávání sociálních pracovníků a pracovníků v sociálních službách v kontextu §111 odst. 2 písm. c) zákona č. 108/2006 Sb., o sociálních službách, ve znění pozdějších předpisů,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lvl="0" algn="just">
              <a:lnSpc>
                <a:spcPct val="100000"/>
              </a:lnSpc>
            </a:pPr>
            <a:r>
              <a:rPr lang="cs-CZ" sz="1400" b="true" dirty="false"/>
              <a:t>kvalifikační vzdělávání pracovníků v sociálních službách </a:t>
            </a:r>
            <a:r>
              <a:rPr lang="cs-CZ" sz="1400" dirty="false"/>
              <a:t>- akreditované kvalifikační kurzy pro pracovníky v sociálních službách dle § 116 odst. 5 zákona</a:t>
            </a:r>
            <a:br>
              <a:rPr lang="cs-CZ" sz="1400" dirty="false"/>
            </a:br>
            <a:r>
              <a:rPr lang="cs-CZ" sz="1400" dirty="false"/>
              <a:t>č. 108/2006 Sb., o sociálních službách, ve znění pozdějších předpisů a to pouze v kontextu § 116 odst. 7 téhož zákona, kdy je podmínkou absolvování kvalifikačního kurzu jeho splnění do 18 měsíců ode dne nástupu zaměstnance do zaměstnání. Kvalifikační kurz musí být celý absolvován v době realizace projektu (pracovník musí zahájit i ukončit svou účast v kurzu během realizace projektu). </a:t>
            </a:r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8104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Vzdělávání sociálních pracovníků a pracovníků v sociálních službách – </a:t>
            </a:r>
            <a:r>
              <a:rPr lang="cs-CZ" sz="1800" dirty="false" smtClean="false"/>
              <a:t>III</a:t>
            </a:r>
            <a:r>
              <a:rPr lang="cs-CZ" sz="1800" dirty="false"/>
              <a:t>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u="sng" dirty="false"/>
              <a:t>V případě sociálních pracovníků působících na úřadech platí následující vymezení: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>
                <a:solidFill>
                  <a:srgbClr val="FF0000"/>
                </a:solidFill>
              </a:rPr>
              <a:t> 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Vzdělávání </a:t>
            </a:r>
            <a:r>
              <a:rPr lang="cs-CZ" sz="1600" b="true" dirty="false"/>
              <a:t>zaměstnanců územních samosprávných celků zařazených do úřadu </a:t>
            </a:r>
            <a:r>
              <a:rPr lang="cs-CZ" sz="1600" dirty="false"/>
              <a:t>(§ 2 odst. 4 zákona č. 312/2002 Sb., o úřednících samosprávných celků) a zaměstnanců </a:t>
            </a:r>
            <a:r>
              <a:rPr lang="cs-CZ" sz="1600" b="true" dirty="false"/>
              <a:t>Úřadu práce</a:t>
            </a:r>
            <a:r>
              <a:rPr lang="cs-CZ" sz="1600" dirty="false"/>
              <a:t> České republiky, kteří splňují předpoklady k výkonu povolání </a:t>
            </a:r>
            <a:r>
              <a:rPr lang="cs-CZ" sz="1600" b="true" dirty="false"/>
              <a:t>sociálního pracovníka a vykonávají činnosti sociálnímu pracovníkovi vyhrazené </a:t>
            </a:r>
            <a:r>
              <a:rPr lang="cs-CZ" sz="1600" dirty="false"/>
              <a:t>(§ 109 a 110 zákona č. 108/2006 Sb., o sociálních službách) při výkonu povinností uložených úřadu dle § 92 a 93 zákona o sociálních službách a zákona č. 111/2006 Sb., o pomoci v hmotné nouzi, tj. </a:t>
            </a:r>
            <a:r>
              <a:rPr lang="cs-CZ" sz="1600" b="true" dirty="false"/>
              <a:t>vzdělávání se zaměřeném na uplatnění metod sociální práce při řešení nepříznivé sociální situace osob ohrožených i sociálně vyloučených</a:t>
            </a:r>
            <a:r>
              <a:rPr lang="cs-CZ" sz="1600" dirty="false"/>
              <a:t>. 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489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/>
              <a:t>Vzdělávání sociálních pracovníků a pracovníků v sociálních službách – </a:t>
            </a:r>
            <a:r>
              <a:rPr lang="cs-CZ" sz="1800" dirty="false" smtClean="false"/>
              <a:t>IV.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/>
              <a:t>b) Akreditované/certifikované sebezkušenostní výcviky za níže uvedených podmínek</a:t>
            </a:r>
            <a:r>
              <a:rPr lang="cs-CZ" sz="1600" b="true" dirty="false" smtClean="false"/>
              <a:t>:</a:t>
            </a:r>
            <a:r>
              <a:rPr lang="cs-CZ" sz="1600" b="true" dirty="false"/>
              <a:t> 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Akreditace/certifikace výcviku od příslušné organizace. 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Akreditovaných výcviků se mohou účastnit pouze sociální pracovníci a pracovníci v sociálních službách.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Minimálním rozsah 100 hodin.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Výcvik musí být celý absolvován v době realizace projektu (pracovník musí zahájit</a:t>
            </a:r>
            <a:br>
              <a:rPr lang="cs-CZ" sz="1600" dirty="false"/>
            </a:br>
            <a:r>
              <a:rPr lang="cs-CZ" sz="1600" dirty="false"/>
              <a:t>i ukončit svou účast ve výcviku během realizace projektu) a ukončen certifikátem či jiným dokladem o absolvování.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 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Nelze podpořit projekty zaměřené výhradně na vzdělávání cílových skupin v rámci bodu 1 výzvy.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16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2. Podpora pečujících osob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Podpora neformálních pečovatelů (fyzických osob, které poskytují pomoc příjemci příspěvku na péči a dalších osob v rámci sociálního prostředí příjemce příspěvku na péči) a asistentů péče. </a:t>
            </a:r>
            <a:r>
              <a:rPr lang="cs-CZ" sz="1600" dirty="false" smtClean="false"/>
              <a:t>V</a:t>
            </a:r>
            <a:r>
              <a:rPr lang="cs-CZ" sz="1600" dirty="false"/>
              <a:t> rámci projektu je možné podpořit níže uvedené činnosti</a:t>
            </a:r>
            <a:r>
              <a:rPr lang="cs-CZ" sz="1600" dirty="false" smtClean="false"/>
              <a:t>:</a:t>
            </a:r>
            <a:r>
              <a:rPr lang="cs-CZ" sz="1600" dirty="false"/>
              <a:t> 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Identifikace potřeb neformálně pečujících osob.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Svépomocné skupiny a podpora psychohygieny neformálních pečujících.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Procesy řešení krizových situací v neformální péči.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Procesy vedoucí k zastupování neformálně pečujících osob a sdílené péči.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Podpora vzdělávání neformálních pečovatelů prostřednictvím akreditovaných kurzů MPSV dle §117a zákona č. 108/2006 Sb., o sociálních službách, ve znění pozdějších předpisů. Rozhodující je přímá vazba vzdělávání na péči o příjemce příspěvku na péči. Nejedná se o vzdělávání související se získáním zaměstnání a zapojením na trh práce.  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Podpora rozvoje spolupráce veřejné správy působící v sociální a rodinné oblasti</a:t>
            </a:r>
            <a:br>
              <a:rPr lang="cs-CZ" sz="1600" dirty="false"/>
            </a:br>
            <a:r>
              <a:rPr lang="cs-CZ" sz="1600" dirty="false"/>
              <a:t>s neformálními pečujícími nebo organizacemi je zastřešujícími.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8708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V RÁMCI VÝZVY NEBUDE PODPOROVÁNO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491200"/>
          </a:xfrm>
        </p:spPr>
        <p:txBody>
          <a:bodyPr/>
          <a:lstStyle/>
          <a:p>
            <a:pPr lvl="0" algn="just"/>
            <a:r>
              <a:rPr lang="cs-CZ" sz="2000" dirty="false" smtClean="false"/>
              <a:t>Supervizní </a:t>
            </a:r>
            <a:r>
              <a:rPr lang="cs-CZ" sz="2000" dirty="false"/>
              <a:t>výcviky. </a:t>
            </a:r>
          </a:p>
          <a:p>
            <a:pPr lvl="0" algn="just"/>
            <a:r>
              <a:rPr lang="cs-CZ" sz="2000" dirty="false"/>
              <a:t>Tvorba nových vzdělávacích programů/kurzů. </a:t>
            </a:r>
          </a:p>
          <a:p>
            <a:pPr lvl="0" algn="just"/>
            <a:r>
              <a:rPr lang="cs-CZ" sz="2000" dirty="false"/>
              <a:t>Vytvoření e-</a:t>
            </a:r>
            <a:r>
              <a:rPr lang="cs-CZ" sz="2000" dirty="false" err="true"/>
              <a:t>learningu</a:t>
            </a:r>
            <a:r>
              <a:rPr lang="cs-CZ" sz="2000" dirty="false"/>
              <a:t> (obsahová část, vytvoření textů, technická část, softwarové zpracování, hardware). </a:t>
            </a:r>
          </a:p>
          <a:p>
            <a:pPr lvl="0" algn="just"/>
            <a:r>
              <a:rPr lang="cs-CZ" sz="2000" dirty="false"/>
              <a:t>Počítačové kurzy a jazykové kurzy.  </a:t>
            </a:r>
          </a:p>
          <a:p>
            <a:pPr lvl="0" algn="just"/>
            <a:r>
              <a:rPr lang="cs-CZ" sz="2000" dirty="false"/>
              <a:t>Komunitní plánování. </a:t>
            </a:r>
          </a:p>
          <a:p>
            <a:pPr lvl="0" algn="just"/>
            <a:r>
              <a:rPr lang="cs-CZ" sz="2000" dirty="false"/>
              <a:t>Mzdové příspěvky na náhradu mzdy zaměstnavateli pro pracovníka po dobu jeho účasti v dalším vzdělávání.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41514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- obecně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 smtClean="false"/>
              <a:t>Dvě místa pro evidenci/zápis indikátorů </a:t>
            </a:r>
            <a:r>
              <a:rPr lang="cs-CZ" sz="1400" dirty="false" smtClean="false"/>
              <a:t>- </a:t>
            </a:r>
            <a:r>
              <a:rPr lang="cs-CZ" sz="1400" dirty="false"/>
              <a:t>IS ESF 2014+ </a:t>
            </a:r>
            <a:r>
              <a:rPr lang="cs-CZ" sz="1400" dirty="false" smtClean="false"/>
              <a:t>a v rámci zprávy o realizaci projektu v          IS </a:t>
            </a:r>
            <a:r>
              <a:rPr lang="cs-CZ" sz="1400" dirty="false"/>
              <a:t>KP14+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Podrobnější evidence podpořených osob – </a:t>
            </a:r>
            <a:r>
              <a:rPr lang="cs-CZ" sz="1400" b="true" dirty="false" smtClean="false"/>
              <a:t>Monitorovací list </a:t>
            </a:r>
            <a:r>
              <a:rPr lang="cs-CZ" sz="1400" dirty="false" smtClean="false"/>
              <a:t>(pohlaví; postavení na trhu práce; vzdělání; </a:t>
            </a:r>
            <a:r>
              <a:rPr lang="cs-CZ" sz="1400" dirty="false"/>
              <a:t>znevýhodnění; přístup k bydlení; sektor ekonomiky, kde osoba působí; specifikace působení ve veřejném </a:t>
            </a:r>
            <a:r>
              <a:rPr lang="cs-CZ" sz="1400" dirty="false" smtClean="false"/>
              <a:t>sektoru; situace po ukončení účasti v projektu – např. získali kvalifikace atd.) </a:t>
            </a:r>
            <a:r>
              <a:rPr lang="cs-CZ" sz="1400" dirty="false"/>
              <a:t>	</a:t>
            </a:r>
            <a:endParaRPr lang="cs-CZ" sz="1400" dirty="false" smtClean="false"/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Bagatelní podpora účastníka </a:t>
            </a:r>
            <a:r>
              <a:rPr lang="cs-CZ" sz="1400" b="true" dirty="false" smtClean="false"/>
              <a:t>projektu </a:t>
            </a:r>
            <a:r>
              <a:rPr lang="cs-CZ" sz="1400" dirty="false" smtClean="false"/>
              <a:t>- účastníkem/podpořenou </a:t>
            </a:r>
            <a:r>
              <a:rPr lang="cs-CZ" sz="1400" dirty="false"/>
              <a:t>osobou </a:t>
            </a:r>
            <a:r>
              <a:rPr lang="cs-CZ" sz="1400" dirty="false" smtClean="false"/>
              <a:t>je </a:t>
            </a:r>
            <a:r>
              <a:rPr lang="cs-CZ" sz="1400" dirty="false"/>
              <a:t>pouze osoba, která: </a:t>
            </a:r>
            <a:endParaRPr lang="cs-CZ" sz="1400" dirty="false" smtClean="false"/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400" dirty="false" smtClean="false"/>
              <a:t>získala </a:t>
            </a:r>
            <a:r>
              <a:rPr lang="cs-CZ" sz="1400" dirty="false"/>
              <a:t>v daném projektu podporu v rozsahu </a:t>
            </a:r>
            <a:r>
              <a:rPr lang="cs-CZ" sz="1400" b="true" dirty="false"/>
              <a:t>minimálně 40 hodin </a:t>
            </a:r>
            <a:r>
              <a:rPr lang="cs-CZ" sz="1400" dirty="false"/>
              <a:t>(bez ohledu na počet dílčích podpor, tj. počet dílčích zapojení do projektu) a zároveň 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400" dirty="false" smtClean="false"/>
              <a:t>alespoň </a:t>
            </a:r>
            <a:r>
              <a:rPr lang="cs-CZ" sz="1400" dirty="false"/>
              <a:t>20 hodin z podpory, kterou osoba v daném projektu získala, nemá charakter elektronického vzdělávání </a:t>
            </a: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Hodina je považována jako </a:t>
            </a:r>
            <a:r>
              <a:rPr lang="cs-CZ" sz="1400" b="true" dirty="false"/>
              <a:t>60 minut</a:t>
            </a:r>
            <a:r>
              <a:rPr lang="cs-CZ" sz="1400" dirty="false"/>
              <a:t>. </a:t>
            </a:r>
            <a:r>
              <a:rPr lang="cs-CZ" sz="1400" dirty="false" smtClean="false"/>
              <a:t>Výukové hodiny v délce např. 45 minut je </a:t>
            </a:r>
            <a:r>
              <a:rPr lang="cs-CZ" sz="1400" dirty="false"/>
              <a:t>nutné přepočítat.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Pozor při stanovení hodnoty indikátoru podpořených osob! </a:t>
            </a:r>
            <a:r>
              <a:rPr lang="cs-CZ" sz="1400" b="true" dirty="false" smtClean="false"/>
              <a:t>Účastníci s bagatelní podporou se do hodnoty nezapočítávají</a:t>
            </a:r>
            <a:r>
              <a:rPr lang="cs-CZ" sz="1400" dirty="false" smtClean="false"/>
              <a:t>. Evidence o těchto osobách ale musí být vedena. </a:t>
            </a:r>
            <a:endParaRPr lang="cs-CZ" sz="1400" dirty="false"/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Podrobné </a:t>
            </a:r>
            <a:r>
              <a:rPr lang="cs-CZ" sz="1400" dirty="false"/>
              <a:t>informace viz Obecná část pravidel pro žadatele a příjemce v rámci </a:t>
            </a:r>
            <a:r>
              <a:rPr lang="cs-CZ" sz="1400" dirty="false" smtClean="false"/>
              <a:t>OPZ</a:t>
            </a: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se závazkem – přehled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400" dirty="false"/>
              <a:t>V žádosti o podporu žadatel uvede </a:t>
            </a:r>
            <a:r>
              <a:rPr lang="cs-CZ" sz="1400" b="true" dirty="false"/>
              <a:t>cílovou hodnotu </a:t>
            </a:r>
            <a:r>
              <a:rPr lang="cs-CZ" sz="1400" dirty="false"/>
              <a:t>(tj. hodnotu, která se chápe jako </a:t>
            </a:r>
            <a:r>
              <a:rPr lang="cs-CZ" sz="1400" b="true" dirty="false"/>
              <a:t>závazek</a:t>
            </a:r>
            <a:r>
              <a:rPr lang="cs-CZ" sz="1400" dirty="false"/>
              <a:t> žadatele, kterého má dosáhnout díky realizaci projektu uvedeného v žádosti o podporu) k následujícím indikátorům</a:t>
            </a:r>
            <a:r>
              <a:rPr lang="cs-CZ" sz="1400" dirty="false" smtClean="false"/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400" dirty="false"/>
              <a:t>Pro každý projekt </a:t>
            </a:r>
            <a:r>
              <a:rPr lang="cs-CZ" sz="1400" dirty="false" smtClean="false"/>
              <a:t>musí být </a:t>
            </a:r>
            <a:r>
              <a:rPr lang="cs-CZ" sz="1400" dirty="false"/>
              <a:t>stanovena </a:t>
            </a:r>
            <a:r>
              <a:rPr lang="cs-CZ" sz="1400" b="true" dirty="false"/>
              <a:t>cílová hodnota pro minimálně jeden výstupový hlavní indikátor</a:t>
            </a:r>
            <a:r>
              <a:rPr lang="cs-CZ" sz="1400" dirty="false"/>
              <a:t>. </a:t>
            </a:r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535935921"/>
              </p:ext>
            </p:extLst>
          </p:nvPr>
        </p:nvGraphicFramePr>
        <p:xfrm>
          <a:off x="1419860" y="2924944"/>
          <a:ext cx="6464508" cy="194421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847884"/>
                <a:gridCol w="3475831"/>
                <a:gridCol w="1060673"/>
                <a:gridCol w="1080120"/>
              </a:tblGrid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6 00 00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8 05 00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Dokumenty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ostatní – přehled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11256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200" dirty="false"/>
              <a:t>V případě, že projekt podporu získá, bude mít žadatel povinnost kromě indikátorů se závazkem vykazovat dosažené hodnoty také pro: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200" dirty="false" smtClean="false"/>
              <a:t>a) všechny </a:t>
            </a:r>
            <a:r>
              <a:rPr lang="cs-CZ" sz="1200" b="true" dirty="false"/>
              <a:t>indikátory výstupu, které se týkají účastníků </a:t>
            </a:r>
            <a:r>
              <a:rPr lang="cs-CZ" sz="1200" dirty="false"/>
              <a:t>(rozuměno ty indikátory, které navazují na charakteristiky účastníků jako je např. věk, postavení na trhu práce, případné znevýhodnění, atd</a:t>
            </a:r>
            <a:r>
              <a:rPr lang="cs-CZ" sz="1200" dirty="false" smtClean="false"/>
              <a:t>.);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200" dirty="false" smtClean="false"/>
              <a:t>b) indikátory </a:t>
            </a:r>
            <a:r>
              <a:rPr lang="cs-CZ" sz="1200" dirty="false"/>
              <a:t>z následující tabulky: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17182401"/>
              </p:ext>
            </p:extLst>
          </p:nvPr>
        </p:nvGraphicFramePr>
        <p:xfrm>
          <a:off x="1403648" y="2996952"/>
          <a:ext cx="6304280" cy="353646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876"/>
                <a:gridCol w="3547839"/>
                <a:gridCol w="990600"/>
                <a:gridCol w="989965"/>
              </a:tblGrid>
              <a:tr h="395188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</a:t>
                      </a:r>
                    </a:p>
                  </a:txBody>
                  <a:tcPr marL="0" marR="0" marT="0" marB="0"/>
                </a:tc>
              </a:tr>
              <a:tr h="62101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6 25 00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 procesu vzdělávání / odborné přípravy po ukončení své </a:t>
                      </a: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účasti</a:t>
                      </a:r>
                    </a:p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</a:tr>
              <a:tr h="62101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6 26 00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po ukončení své účasti </a:t>
                      </a:r>
                      <a:endParaRPr lang="cs-CZ" sz="1300" b="true" kern="120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</a:tr>
              <a:tr h="117145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6 28 00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  <a:endParaRPr lang="cs-CZ" sz="1300" b="true" kern="120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</a:tr>
              <a:tr h="503708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6 70 01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definice 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sz="1400" b="true" u="sng" dirty="false" smtClean="false"/>
              <a:t>6 00 00 - Celkový </a:t>
            </a:r>
            <a:r>
              <a:rPr lang="cs-CZ" sz="1400" b="true" u="sng" dirty="false"/>
              <a:t>počet </a:t>
            </a:r>
            <a:r>
              <a:rPr lang="cs-CZ" sz="1400" b="true" u="sng" dirty="false" smtClean="false"/>
              <a:t>účastníků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Celkový počet osob/účastníků (zaměstnanců, pracovníků implementační struktury, osob cílových skupin apod.), které v rámci projektu </a:t>
            </a:r>
            <a:r>
              <a:rPr lang="cs-CZ" sz="1200" b="true" i="true" dirty="false"/>
              <a:t>získaly jakoukoliv formu podpory, bez ohledu na počet poskytnutých podpor</a:t>
            </a:r>
            <a:r>
              <a:rPr lang="cs-CZ" sz="1200" i="true" dirty="false"/>
              <a:t>. Každá podpořená osoba se v rámci projektu </a:t>
            </a:r>
            <a:r>
              <a:rPr lang="cs-CZ" sz="1200" b="true" i="true" dirty="false"/>
              <a:t>započítává pouze jednou </a:t>
            </a:r>
            <a:r>
              <a:rPr lang="cs-CZ" sz="1200" i="true" dirty="false"/>
              <a:t>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 	</a:t>
            </a:r>
            <a:r>
              <a:rPr lang="cs-CZ" sz="1400" i="true" dirty="false"/>
              <a:t>	</a:t>
            </a:r>
            <a:endParaRPr lang="cs-CZ" sz="1400" u="sng" dirty="false" smtClean="false"/>
          </a:p>
          <a:p>
            <a:pPr algn="just">
              <a:lnSpc>
                <a:spcPct val="100000"/>
              </a:lnSpc>
            </a:pPr>
            <a:r>
              <a:rPr lang="cs-CZ" sz="1400" b="true" u="sng" dirty="false"/>
              <a:t>8 05 00 - Počet napsaných a zveřejněných analytických a strategických dokumentů (vč. evaluačních)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Počet </a:t>
            </a:r>
            <a:r>
              <a:rPr lang="cs-CZ" sz="1200" b="true" i="true" dirty="false"/>
              <a:t>napsaných a zveřejněných</a:t>
            </a:r>
            <a:r>
              <a:rPr lang="cs-CZ" sz="1200" i="true" dirty="false"/>
              <a:t> analýz,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„Napsaný“ znamená vytvoření obsahu materiálu (tj. nejedná se o počet kopií, které byly vytisknuty). „Zveřejněný“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K tomu, aby byl dokument započítán do indikátoru jako jedna jednotka, je třeba, aby byl jak napsaný, tak zveřejněný. V případě více samostatných výstupů je možno započítat každý výstup samostatně. Započítávají se dokumenty vytvořené interně i externě. </a:t>
            </a:r>
            <a:r>
              <a:rPr lang="cs-CZ" sz="1200" dirty="false"/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>
                <a:solidFill>
                  <a:srgbClr val="FF0000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u="sng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29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ÚVOD - OPZ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Operační program zaměstnanost </a:t>
            </a:r>
            <a:r>
              <a:rPr lang="cs-CZ" sz="2000" dirty="false"/>
              <a:t>(OPZ) na období 2014 – </a:t>
            </a:r>
            <a:r>
              <a:rPr lang="cs-CZ" sz="2000" dirty="false" smtClean="false"/>
              <a:t>2020:  priority </a:t>
            </a:r>
            <a:r>
              <a:rPr lang="cs-CZ" sz="2000" dirty="false"/>
              <a:t>pro podporu zaměstnanosti, sociálního začleňování a efektivní veřejné správy z Evropského sociálního </a:t>
            </a:r>
            <a:r>
              <a:rPr lang="cs-CZ" sz="2000" dirty="false" smtClean="false"/>
              <a:t>fondu.</a:t>
            </a:r>
            <a:endParaRPr lang="cs-CZ" sz="2000" dirty="false"/>
          </a:p>
          <a:p>
            <a:pPr algn="just"/>
            <a:r>
              <a:rPr lang="cs-CZ" sz="2000" dirty="false"/>
              <a:t>OPZ vymezuje čtyři základní věcné prioritní </a:t>
            </a:r>
            <a:r>
              <a:rPr lang="cs-CZ" sz="2000" dirty="false" smtClean="false"/>
              <a:t>osy.</a:t>
            </a:r>
          </a:p>
          <a:p>
            <a:pPr algn="just"/>
            <a:r>
              <a:rPr lang="cs-CZ" sz="2000" dirty="false" smtClean="false"/>
              <a:t>Výzva č. 71 je realizována v </a:t>
            </a:r>
            <a:r>
              <a:rPr lang="cs-CZ" sz="2000" dirty="false"/>
              <a:t>rámci p</a:t>
            </a:r>
            <a:r>
              <a:rPr lang="cs-CZ" sz="2000" dirty="false" smtClean="false"/>
              <a:t>rioritní osy </a:t>
            </a:r>
            <a:r>
              <a:rPr lang="cs-CZ" sz="2000" dirty="false"/>
              <a:t>2 Sociální začleňování a boj s </a:t>
            </a:r>
            <a:r>
              <a:rPr lang="cs-CZ" sz="2000" dirty="false" smtClean="false"/>
              <a:t>chudobou.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Oddělení 874 vystupuje v roli řídícího orgánu (v OP LZZ zprostředkující subjekt</a:t>
            </a:r>
            <a:r>
              <a:rPr lang="cs-CZ" sz="2000" dirty="false" smtClean="false"/>
              <a:t>).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05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definice </a:t>
            </a:r>
            <a:r>
              <a:rPr lang="cs-CZ" dirty="false" smtClean="false"/>
              <a:t>–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/>
            <a:r>
              <a:rPr lang="cs-CZ" sz="1400" b="true" u="sng" dirty="false" smtClean="false"/>
              <a:t>6 </a:t>
            </a:r>
            <a:r>
              <a:rPr lang="cs-CZ" sz="1400" b="true" u="sng" dirty="false"/>
              <a:t>25 00 - Účastníci v procesu vzdělávání </a:t>
            </a:r>
            <a:r>
              <a:rPr lang="cs-CZ" sz="1400" b="true" u="sng" dirty="false" smtClean="false"/>
              <a:t>/odborné </a:t>
            </a:r>
            <a:r>
              <a:rPr lang="cs-CZ" sz="1400" b="true" u="sng" dirty="false"/>
              <a:t>přípravy po ukončení své účasti </a:t>
            </a:r>
            <a:endParaRPr lang="cs-CZ" sz="1400" b="true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Účastníci intervence ESF, kteří jsou nově zapojení do vzdělávání (celoživotní učení, formální vzdělávání) či odborné přípravy (jak v rámci práce, tak mimo ni, odborné vzdělávání, atp.). Indikátor započítává účastníky ihned po ukončení jejich účasti v projektu. „Po ukončení své účasti“ znamená do doby čtyř týdnů od data ukončení účasti na projektu. </a:t>
            </a:r>
            <a:r>
              <a:rPr lang="cs-CZ" sz="1200" dirty="false"/>
              <a:t>	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Indikátor bude typický spíše pro jiné výzvy. Např. pro uživatele sociální služby nebo poradenství v oblasti zaměstnanosti. Osoba ukončí účast v projektu a díky poskytnutému poradenství se bude dále mimo projekt vzdělávat. Vzdělávání mimo projekt je „výsledkem“ účasti v projektu.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	</a:t>
            </a:r>
            <a:endParaRPr lang="cs-CZ" sz="1200" i="true" dirty="false" smtClean="false"/>
          </a:p>
          <a:p>
            <a:pPr algn="just">
              <a:lnSpc>
                <a:spcPct val="100000"/>
              </a:lnSpc>
            </a:pPr>
            <a:r>
              <a:rPr lang="cs-CZ" sz="1400" b="true" u="sng" dirty="false" smtClean="false"/>
              <a:t>6 </a:t>
            </a:r>
            <a:r>
              <a:rPr lang="cs-CZ" sz="1400" b="true" u="sng" dirty="false"/>
              <a:t>26 00 - Účastníci, kteří získali kvalifikaci po ukončení své účasti </a:t>
            </a:r>
            <a:endParaRPr lang="cs-CZ" sz="1400" b="true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Účastníci intervence ESF, kteří získali potvrzení o kvalifikaci v rámci účasti na ESF projektu. Potvrzení o kvalifikaci je udíleno na základě formálního prověření znalostí, které ukázalo, že účastník získal kvalifikaci dle předem nastavených standardů. V rámci výzev může být specifikováno, jaké druhy kvalifikací a potvrzení kvalifikací jsou přípustné pro naplňování indikátoru v dané výzvě. Účastník je v indikátoru započítán pouze jednou bez ohledu na počet získaných kvalifikací. „Po ukončení své účasti“ znamená do doby čtyř týdnů od data ukončení účasti na projektu. </a:t>
            </a:r>
            <a:r>
              <a:rPr lang="cs-CZ" sz="1200" dirty="false"/>
              <a:t>	</a:t>
            </a:r>
            <a:endParaRPr lang="cs-CZ" sz="14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Pro výzvu č. 71 = </a:t>
            </a:r>
            <a:r>
              <a:rPr lang="cs-CZ" sz="1200" b="true" dirty="false"/>
              <a:t>účastníci akreditovaných kurzů a výcviků</a:t>
            </a:r>
            <a:r>
              <a:rPr lang="cs-CZ" sz="1200" dirty="false"/>
              <a:t>, kteří získali kvalifikaci = zkouška, osvědčení apod. Každý účastník se </a:t>
            </a:r>
            <a:r>
              <a:rPr lang="cs-CZ" sz="1200" b="true" dirty="false"/>
              <a:t>započte pouze jednou</a:t>
            </a:r>
            <a:r>
              <a:rPr lang="cs-CZ" sz="1200" dirty="false"/>
              <a:t>. Rozdíl oproti OP LZZ, kde v MI 07.46.13 byl každý účastník započten tolikrát, kolikrát úspěšně ukončil kurz.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5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</a:t>
            </a:r>
            <a:r>
              <a:rPr lang="cs-CZ" dirty="false" smtClean="false"/>
              <a:t>definice</a:t>
            </a:r>
            <a:r>
              <a:rPr lang="cs-CZ" dirty="false"/>
              <a:t> </a:t>
            </a:r>
            <a:r>
              <a:rPr lang="cs-CZ" dirty="false" smtClean="false"/>
              <a:t>– III.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4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1400" b="true" u="sng" dirty="false" smtClean="false"/>
              <a:t>6 </a:t>
            </a:r>
            <a:r>
              <a:rPr lang="cs-CZ" sz="1400" b="true" u="sng" dirty="false"/>
              <a:t>28 00 - Znevýhodnění účastníci, kteří po ukončení své účasti hledají zaměstnání, jsou v procesu vzdělávání /odborné přípravy, rozšiřují si kvalifikaci nebo jsou zaměstnaní, a to i OSVČ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Definice je dlouhá – viz Obecná část pravidel pro žadatele a příjemce v rámci OPZ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Indikátor </a:t>
            </a:r>
            <a:r>
              <a:rPr lang="cs-CZ" sz="1200" dirty="false"/>
              <a:t>typický spíše pro jiné výzvy (v případě uživatelů SSL apod.). Může být ale relevantní i ve výzvě č. 71. </a:t>
            </a:r>
            <a:endParaRPr lang="cs-CZ" sz="12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Za </a:t>
            </a:r>
            <a:r>
              <a:rPr lang="cs-CZ" sz="1200" b="true" dirty="false" smtClean="false"/>
              <a:t>„znevýhodněné osoby“ </a:t>
            </a:r>
            <a:r>
              <a:rPr lang="cs-CZ" sz="1200" dirty="false" smtClean="false"/>
              <a:t>jsou v rámci indikátoru 6 28 00 považovány osoby, které jsou při vstupu do projektu zařazené v rámci indikátorů:  </a:t>
            </a:r>
          </a:p>
          <a:p>
            <a:pPr marL="619125" indent="-17145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200" dirty="false" smtClean="false"/>
              <a:t>6 </a:t>
            </a:r>
            <a:r>
              <a:rPr lang="cs-CZ" sz="1200" dirty="false"/>
              <a:t>12 00 - Účastníci žijící v domácnostech, jejichž žádný člen není zaměstnán </a:t>
            </a:r>
          </a:p>
          <a:p>
            <a:pPr marL="619125" indent="-17145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200" dirty="false"/>
              <a:t>6 14 00 - Účastníci žijící v domácnostech, mezi jejímiž členy je pouze jedna dospělá osoba a jejichž členy jsou i vyživované děti </a:t>
            </a:r>
          </a:p>
          <a:p>
            <a:pPr marL="619125" indent="-17145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200" dirty="false"/>
              <a:t>6 15 00 - Migranti, lidé, kteří jsou původem cizinci, menšiny (včetně </a:t>
            </a:r>
            <a:r>
              <a:rPr lang="cs-CZ" sz="1200" dirty="false" err="true"/>
              <a:t>marginalizovaných</a:t>
            </a:r>
            <a:r>
              <a:rPr lang="cs-CZ" sz="1200" dirty="false"/>
              <a:t> společenství, jako jsou Romové)</a:t>
            </a:r>
          </a:p>
          <a:p>
            <a:pPr marL="619125" indent="-17145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200" dirty="false"/>
              <a:t>6 16 00 - Zdravotně postižení účastníci</a:t>
            </a:r>
          </a:p>
          <a:p>
            <a:pPr marL="619125" indent="-17145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200" dirty="false" smtClean="false">
                <a:solidFill>
                  <a:srgbClr val="FF0000"/>
                </a:solidFill>
              </a:rPr>
              <a:t> </a:t>
            </a:r>
            <a:r>
              <a:rPr lang="cs-CZ" sz="1200" dirty="false"/>
              <a:t>6 17 00 - Jiné znevýhodněné osoby </a:t>
            </a:r>
          </a:p>
          <a:p>
            <a:pPr marL="0" indent="0">
              <a:buNone/>
            </a:pPr>
            <a:endParaRPr lang="cs-CZ" sz="1200" dirty="false"/>
          </a:p>
          <a:p>
            <a:pPr marL="0" indent="0"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5562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definice </a:t>
            </a:r>
            <a:r>
              <a:rPr lang="cs-CZ" dirty="false" smtClean="false"/>
              <a:t>– Iv.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4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1400" b="true" u="sng" dirty="false" smtClean="false"/>
              <a:t>6 </a:t>
            </a:r>
            <a:r>
              <a:rPr lang="cs-CZ" sz="1400" b="true" u="sng" dirty="false"/>
              <a:t>70 01 - Kapacita podpořených </a:t>
            </a:r>
            <a:r>
              <a:rPr lang="cs-CZ" sz="1400" b="true" u="sng" dirty="false" smtClean="false"/>
              <a:t>služeb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u="sng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"Kapacita" je maximální počet osob, které může podpořená služba v danou chvíli obsloužit. Toto číslo bývá omezeno velikostí personálu či fyzickým místem.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"Služba/program" je poskytování pomoci a podpory fyzickým osobám v nepříznivé sociální či zdravotní situaci. "Podpořené" znamená, že dostaly finanční podporu z ESF.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6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Indikátor typický spíše pro jiné výzvy. Ve výzvě č. 71 relevantní např. v případě pilotních ověření v rámci SSL. </a:t>
            </a:r>
            <a:r>
              <a:rPr lang="cs-CZ" sz="1600" dirty="false"/>
              <a:t>	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400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593645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</a:t>
            </a:r>
            <a:r>
              <a:rPr lang="cs-CZ" dirty="false" smtClean="false"/>
              <a:t>– I.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942354931"/>
              </p:ext>
            </p:extLst>
          </p:nvPr>
        </p:nvGraphicFramePr>
        <p:xfrm>
          <a:off x="827584" y="1628800"/>
          <a:ext cx="7560840" cy="459283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482709"/>
                <a:gridCol w="5078131"/>
              </a:tblGrid>
              <a:tr h="2273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69340" algn="ctr"/>
                          <a:tab pos="2139315" algn="r"/>
                        </a:tabLst>
                      </a:pPr>
                      <a:r>
                        <a:rPr lang="cs-CZ" sz="1400" dirty="false">
                          <a:effectLst/>
                        </a:rPr>
                        <a:t>	Kategorie CS	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8608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Poskytovatelé a zadavatelé sociálních služeb, služeb pro rodiny a děti a dalších služeb na podporu sociálního začleňování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poskytovatelé sociálních služeb zapsaní v registru poskytovatelů sociálních služeb dle zákona č. 108/2006 Sb., o sociálních službách,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další pracovníci poskytovatelů sociálních služeb při dodržení podmínek výzvy,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pracovníci krajských a obecních úřadů, kteří působí v oblasti sociálních služeb a sociálního začleňování,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poskytovatelé služeb sociálně-právní ochrany dětí </a:t>
                      </a:r>
                      <a:r>
                        <a:rPr lang="cs-CZ" sz="1400" dirty="false" smtClean="false">
                          <a:effectLst/>
                        </a:rPr>
                        <a:t>dle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zákona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č</a:t>
                      </a:r>
                      <a:r>
                        <a:rPr lang="cs-CZ" sz="1400" dirty="false">
                          <a:effectLst/>
                        </a:rPr>
                        <a:t>. 359/1999 Sb., o sociálně-právní ochraně dětí – pouze § 4 odst. 1 písm. a), b) a c) a § 4 odst. 2 písm. a), b) a d).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821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Sociální pracovníci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Pracovníci, na které se vztahuje §109 a 110 zákona č. </a:t>
                      </a:r>
                      <a:r>
                        <a:rPr lang="cs-CZ" sz="1400" dirty="false" smtClean="false">
                          <a:effectLst/>
                        </a:rPr>
                        <a:t>108/2006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Sb.,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o </a:t>
                      </a:r>
                      <a:r>
                        <a:rPr lang="cs-CZ" sz="1400" dirty="false">
                          <a:effectLst/>
                        </a:rPr>
                        <a:t>sociálních službách.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095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Pracovníci v sociálních službách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Pracovníci v sociálních službách, na které se vztahuje § 116 zákona č. 108/2006 Sb., o sociálních službách.</a:t>
                      </a:r>
                    </a:p>
                    <a:p>
                      <a:pPr marL="145415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3221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</a:t>
            </a:r>
            <a:r>
              <a:rPr lang="cs-CZ" dirty="false" smtClean="false"/>
              <a:t>– II. </a:t>
            </a:r>
            <a:endParaRPr lang="cs-CZ" dirty="false"/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121855641"/>
              </p:ext>
            </p:extLst>
          </p:nvPr>
        </p:nvGraphicFramePr>
        <p:xfrm>
          <a:off x="971600" y="1700808"/>
          <a:ext cx="7488832" cy="426720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448272"/>
                <a:gridCol w="5040560"/>
              </a:tblGrid>
              <a:tr h="36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r>
                        <a:rPr lang="cs-CZ" sz="1400" dirty="false" smtClean="false">
                          <a:effectLst/>
                        </a:rPr>
                        <a:t>Kategorie CS</a:t>
                      </a: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 smtClean="false">
                          <a:effectLst/>
                        </a:rPr>
                        <a:t>Definice</a:t>
                      </a:r>
                      <a:endParaRPr lang="cs-CZ" sz="1400" dirty="false" smtClean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</a:tr>
              <a:tr h="397510"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 smtClean="false">
                          <a:effectLst/>
                        </a:rPr>
                        <a:t>Zaměstnanci veřejné správy, kteří se věnují sociální, rodinné nebo zdravotní problematice</a:t>
                      </a:r>
                      <a:endParaRPr lang="cs-CZ" sz="1400" dirty="false" smtClean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Zaměstnanci krajů a obcí (a jimi zřizovaných organizací), Úřadu práce ČR, OSS, kteří se věnují sociální a rodinné problematice, soudci a vyšší soudní úředníci zejména v projektech zaměřených na multidisciplinární a interdisciplinární spolupráci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75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Neformální pečovatelé a dobrovolníci působící v oblasti sociálních služeb a sociální integrace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osoby vykonávající nezbytnou péči o fyzickou osobu, která se podle zákona č. 108/2006 Sb., o sociálních službách považuje za osobu závislou na pomoci jiné fyzické osoby,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dobrovolníci podle § 115 odst. 2 zákona č. 108/2006 Sb., o sociálních službách, a podle § 3 zákona č. 198/2002 Sb., o dobrovolnické </a:t>
                      </a:r>
                      <a:r>
                        <a:rPr lang="cs-CZ" sz="1400" dirty="false" smtClean="false">
                          <a:effectLst/>
                        </a:rPr>
                        <a:t>službě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a </a:t>
                      </a:r>
                      <a:r>
                        <a:rPr lang="cs-CZ" sz="1400" dirty="false">
                          <a:effectLst/>
                        </a:rPr>
                        <a:t>o změně některých zákonů.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75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Osoby sociálně vyloučené a osoby sociálním vyloučením ohrožené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Osoby vyčleněné nebo ohrožené vyčleněním mimo běžný život společnosti, které se do něj v důsledku nepříznivé sociální situace nemohou zapojit.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Územní způsobilost 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600" b="true" u="sng" dirty="false" smtClean="false"/>
              <a:t>Programová </a:t>
            </a:r>
            <a:r>
              <a:rPr lang="cs-CZ" sz="1600" b="true" u="sng" dirty="false"/>
              <a:t>oblast a území dopadu</a:t>
            </a:r>
            <a:r>
              <a:rPr lang="cs-CZ" sz="1600" dirty="false"/>
              <a:t>: </a:t>
            </a:r>
            <a:r>
              <a:rPr lang="cs-CZ" sz="1600" b="true" dirty="false"/>
              <a:t>ČR bez hl. m. Prahy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b="true" dirty="false"/>
              <a:t>Programová oblast </a:t>
            </a:r>
            <a:r>
              <a:rPr lang="cs-CZ" sz="1600" dirty="false"/>
              <a:t>je území, z jehož alokace je daná výzva/projekt financován/a.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Území dopadu </a:t>
            </a:r>
            <a:r>
              <a:rPr lang="cs-CZ" sz="1600" dirty="false"/>
              <a:t>je území, které má z realizace projektu prospěch. Území dopadu může zahrnovat pouze programovou oblast</a:t>
            </a:r>
            <a:r>
              <a:rPr lang="cs-CZ" sz="1600" dirty="false" smtClean="false"/>
              <a:t>.</a:t>
            </a:r>
          </a:p>
          <a:p>
            <a:endParaRPr lang="cs-CZ" sz="1400" b="true" u="sng" dirty="false" smtClean="false"/>
          </a:p>
          <a:p>
            <a:r>
              <a:rPr lang="cs-CZ" sz="1600" b="true" u="sng" dirty="false" smtClean="false"/>
              <a:t>Místo </a:t>
            </a:r>
            <a:r>
              <a:rPr lang="cs-CZ" sz="1600" b="true" u="sng" dirty="false"/>
              <a:t>realizace</a:t>
            </a:r>
            <a:r>
              <a:rPr lang="cs-CZ" sz="1600" dirty="false"/>
              <a:t>: </a:t>
            </a:r>
            <a:r>
              <a:rPr lang="cs-CZ" sz="1600" b="true" dirty="false"/>
              <a:t>celá ČR a EU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Místo realizace </a:t>
            </a:r>
            <a:r>
              <a:rPr lang="cs-CZ" sz="1600" dirty="false"/>
              <a:t>je místo, na kterém jsou realizovány aktivity projektu ve prospěch cílových skupin, příp. v případě projektů, kde nedochází k práci s cílovou skupinou, je tímto místem lokalita, kde vznikají výstupy či výsledky projektu</a:t>
            </a:r>
            <a:r>
              <a:rPr lang="cs-CZ" sz="1600" dirty="false" smtClean="false"/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způsobilost </a:t>
            </a:r>
            <a:r>
              <a:rPr lang="cs-CZ" dirty="false" smtClean="false"/>
              <a:t>– 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Pokud je </a:t>
            </a:r>
            <a:r>
              <a:rPr lang="cs-CZ" sz="1800" b="true" dirty="false"/>
              <a:t>projekt realizován v programové </a:t>
            </a:r>
            <a:r>
              <a:rPr lang="cs-CZ" sz="1800" b="true" dirty="false" smtClean="false"/>
              <a:t>oblasti </a:t>
            </a:r>
            <a:r>
              <a:rPr lang="cs-CZ" sz="1800" dirty="false" smtClean="false"/>
              <a:t>(ve výzvě č. </a:t>
            </a:r>
            <a:r>
              <a:rPr lang="cs-CZ" sz="1800" dirty="false"/>
              <a:t>71 </a:t>
            </a:r>
            <a:r>
              <a:rPr lang="cs-CZ" sz="1800" dirty="false" smtClean="false"/>
              <a:t>v ČR mimo hl. m. Prahu), </a:t>
            </a:r>
            <a:r>
              <a:rPr lang="cs-CZ" sz="1800" dirty="false"/>
              <a:t>pak je </a:t>
            </a:r>
            <a:r>
              <a:rPr lang="cs-CZ" sz="1800" b="true" dirty="false"/>
              <a:t>územím dopadu místo realizace projektu</a:t>
            </a:r>
            <a:r>
              <a:rPr lang="cs-CZ" sz="1800" dirty="false"/>
              <a:t>. V tomto případě </a:t>
            </a:r>
            <a:r>
              <a:rPr lang="cs-CZ" sz="1800" u="sng" dirty="false"/>
              <a:t>není třeba dále posuzovat, jaká je vazba cílové skupiny na programové území</a:t>
            </a:r>
            <a:r>
              <a:rPr lang="cs-CZ" sz="1800" u="sng" dirty="false" smtClean="false"/>
              <a:t>.</a:t>
            </a: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Pokud je </a:t>
            </a:r>
            <a:r>
              <a:rPr lang="cs-CZ" sz="1800" b="true" dirty="false"/>
              <a:t>projekt</a:t>
            </a:r>
            <a:r>
              <a:rPr lang="cs-CZ" sz="1800" dirty="false"/>
              <a:t> </a:t>
            </a:r>
            <a:r>
              <a:rPr lang="cs-CZ" sz="1800" b="true" dirty="false"/>
              <a:t>realizován</a:t>
            </a:r>
            <a:r>
              <a:rPr lang="cs-CZ" sz="1800" dirty="false"/>
              <a:t> zčásti nebo zcela </a:t>
            </a:r>
            <a:r>
              <a:rPr lang="cs-CZ" sz="1800" b="true" dirty="false"/>
              <a:t>mimo programovou oblast</a:t>
            </a:r>
            <a:r>
              <a:rPr lang="cs-CZ" sz="1800" dirty="false"/>
              <a:t>, pak je územím dopadu území, se kterým je </a:t>
            </a:r>
            <a:r>
              <a:rPr lang="cs-CZ" sz="1800" dirty="false" smtClean="false"/>
              <a:t>propojena </a:t>
            </a:r>
            <a:r>
              <a:rPr lang="cs-CZ" sz="1800" dirty="false"/>
              <a:t>cílová </a:t>
            </a:r>
            <a:r>
              <a:rPr lang="cs-CZ" sz="1800" dirty="false" smtClean="false"/>
              <a:t>skupina (ve výzvě č. 71 realizace v Praze.) </a:t>
            </a:r>
            <a:r>
              <a:rPr lang="cs-CZ" sz="1800" u="sng" dirty="false" smtClean="false"/>
              <a:t>Nutné sledovat vazbu cílové skupiny na programovou oblast. </a:t>
            </a:r>
          </a:p>
          <a:p>
            <a:pPr lvl="0" algn="just">
              <a:lnSpc>
                <a:spcPct val="100000"/>
              </a:lnSpc>
            </a:pPr>
            <a:endParaRPr lang="cs-CZ" sz="1800" u="sng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Obecná část pravidel pro žadatele a příjemce – stanoveno vymezení vazby cílové skupiny na programovou oblast (např. zaměstnanci musí z více než 50 % vykonávat svou činnost v programové oblasti, </a:t>
            </a:r>
            <a:r>
              <a:rPr lang="cs-CZ" sz="1800" dirty="false"/>
              <a:t>z</a:t>
            </a:r>
            <a:r>
              <a:rPr lang="cs-CZ" sz="1800" dirty="false" smtClean="false"/>
              <a:t>aměstnavatelé</a:t>
            </a:r>
            <a:r>
              <a:rPr lang="cs-CZ" sz="1800" dirty="false"/>
              <a:t>, resp. organizace</a:t>
            </a:r>
            <a:r>
              <a:rPr lang="cs-CZ" sz="1800" b="true" dirty="false"/>
              <a:t> </a:t>
            </a:r>
            <a:r>
              <a:rPr lang="cs-CZ" sz="1800" dirty="false"/>
              <a:t>– musí mít sídlo v programové oblasti</a:t>
            </a:r>
            <a:r>
              <a:rPr lang="cs-CZ" sz="1800" dirty="false" smtClean="false"/>
              <a:t>). Dále viz </a:t>
            </a:r>
            <a:r>
              <a:rPr lang="cs-CZ" sz="1800" dirty="false"/>
              <a:t>Obecná část pravidel pro žadatele a příjemce v rámci </a:t>
            </a:r>
            <a:r>
              <a:rPr lang="cs-CZ" sz="1800" dirty="false" smtClean="false"/>
              <a:t>OPZ.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8187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 smtClean="false"/>
          </a:p>
          <a:p>
            <a:pPr marL="0" indent="0" algn="ctr">
              <a:buNone/>
            </a:pPr>
            <a:endParaRPr lang="cs-CZ" sz="4400" b="true" dirty="false" smtClean="false"/>
          </a:p>
          <a:p>
            <a:pPr marL="0" indent="0" algn="ctr">
              <a:buNone/>
            </a:pPr>
            <a:endParaRPr lang="cs-CZ" sz="4400" b="true" dirty="false" smtClean="false"/>
          </a:p>
          <a:p>
            <a:pPr marL="0" indent="0" algn="ctr">
              <a:buNone/>
            </a:pPr>
            <a: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VEŘEJNÁ PODPORA </a:t>
            </a:r>
          </a:p>
          <a:p>
            <a:pPr marL="0" indent="0" algn="ctr">
              <a:buNone/>
            </a:pPr>
            <a:endParaRPr lang="cs-CZ" sz="3200" b="true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826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 smtClean="false"/>
              <a:t>Veřejná podpora 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9511" y="1124744"/>
            <a:ext cx="87865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true" dirty="false" smtClean="false"/>
          </a:p>
          <a:p>
            <a:pPr algn="just"/>
            <a:r>
              <a:rPr lang="cs-CZ" b="true" dirty="false"/>
              <a:t>Zdroj informací o podmínkách veřejné podpory: </a:t>
            </a:r>
            <a:endParaRPr lang="cs-CZ" b="true" dirty="false" smtClean="false"/>
          </a:p>
          <a:p>
            <a:pPr algn="just"/>
            <a:endParaRPr lang="cs-CZ" b="true" dirty="false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O</a:t>
            </a:r>
            <a:r>
              <a:rPr lang="cs-CZ" dirty="false" smtClean="false"/>
              <a:t>becné </a:t>
            </a:r>
            <a:r>
              <a:rPr lang="cs-CZ" dirty="false"/>
              <a:t>informace   -  Obecná část pravidel pro žadatele a příjemce, kap. 21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S</a:t>
            </a:r>
            <a:r>
              <a:rPr lang="cs-CZ" dirty="false" smtClean="false"/>
              <a:t>pecifické </a:t>
            </a:r>
            <a:r>
              <a:rPr lang="cs-CZ" dirty="false"/>
              <a:t>informace k výzvě č. 71 - Příloha č. 1 - Informace o podmínkách veřejné podpory (doplnění bodu 3.8 výzvy). </a:t>
            </a:r>
          </a:p>
          <a:p>
            <a:pPr algn="just"/>
            <a:endParaRPr lang="cs-CZ" b="true" dirty="false"/>
          </a:p>
          <a:p>
            <a:pPr algn="just"/>
            <a:r>
              <a:rPr lang="cs-CZ" b="true" dirty="false"/>
              <a:t>Druhy veřejné podpory možné </a:t>
            </a:r>
            <a:r>
              <a:rPr lang="cs-CZ" b="true" dirty="false" smtClean="false"/>
              <a:t>aplikovat ve výzvě </a:t>
            </a:r>
            <a:r>
              <a:rPr lang="cs-CZ" b="true" dirty="false"/>
              <a:t>č. </a:t>
            </a:r>
            <a:r>
              <a:rPr lang="cs-CZ" b="true" dirty="false" smtClean="false"/>
              <a:t>71:</a:t>
            </a:r>
            <a:endParaRPr lang="cs-CZ" b="true" dirty="false"/>
          </a:p>
          <a:p>
            <a:pPr algn="just"/>
            <a:endParaRPr lang="cs-CZ" dirty="false"/>
          </a:p>
          <a:p>
            <a:pPr marL="285750" lvl="1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Rozhodnutí Komise (2012/21/EU) o použití čl. 106/2 SFEU na státní podporu ve formě vyrovnávací platby za závazek veřejné služby udělené určitým podnikům pověřeným poskytováním </a:t>
            </a:r>
            <a:r>
              <a:rPr lang="cs-CZ" dirty="false" smtClean="false"/>
              <a:t>SGEI</a:t>
            </a:r>
            <a:endParaRPr lang="cs-CZ" dirty="false"/>
          </a:p>
          <a:p>
            <a:pPr marL="285750" lvl="1" indent="-285750" algn="just">
              <a:buFont typeface="Wingdings" panose="05000000000000000000" pitchFamily="2" charset="2"/>
              <a:buChar char="Ø"/>
            </a:pPr>
            <a:r>
              <a:rPr lang="cs-CZ" dirty="false" smtClean="false"/>
              <a:t>Obecná </a:t>
            </a:r>
            <a:r>
              <a:rPr lang="cs-CZ" dirty="false"/>
              <a:t>podpora de </a:t>
            </a:r>
            <a:r>
              <a:rPr lang="cs-CZ" dirty="false" err="true"/>
              <a:t>minimis</a:t>
            </a:r>
            <a:r>
              <a:rPr lang="cs-CZ" dirty="false"/>
              <a:t> (podpora dle nařízení č. 1407/2013) </a:t>
            </a:r>
            <a:r>
              <a:rPr lang="cs-CZ" dirty="false" smtClean="false"/>
              <a:t>– podmínky uvádí kap. 21.4 Obecných pravidel pro žadatele a příjemce.</a:t>
            </a:r>
          </a:p>
          <a:p>
            <a:pPr marL="285750" lvl="1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Volba vhodného typu veřejné podpory se odvíjí od druhu aktivit</a:t>
            </a:r>
          </a:p>
          <a:p>
            <a:pPr marL="0" lvl="1" algn="just"/>
            <a:endParaRPr lang="cs-CZ" dirty="false"/>
          </a:p>
          <a:p>
            <a:pPr marL="0" lvl="1" algn="just"/>
            <a:r>
              <a:rPr lang="cs-CZ" b="true" dirty="false" smtClean="false"/>
              <a:t>Příjemce </a:t>
            </a:r>
            <a:r>
              <a:rPr lang="cs-CZ" b="true" dirty="false"/>
              <a:t>veřejné podpory může být:</a:t>
            </a:r>
          </a:p>
          <a:p>
            <a:pPr marL="285750" lvl="1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Příjemce</a:t>
            </a:r>
          </a:p>
          <a:p>
            <a:pPr marL="285750" lvl="1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Partner s finančním příspěvkem</a:t>
            </a:r>
          </a:p>
          <a:p>
            <a:pPr marL="285750" lvl="1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Další subjekty (partner bez finančního příspěvku a další zapojené subjekty)</a:t>
            </a:r>
          </a:p>
        </p:txBody>
      </p:sp>
    </p:spTree>
    <p:extLst>
      <p:ext uri="{BB962C8B-B14F-4D97-AF65-F5344CB8AC3E}">
        <p14:creationId xmlns:p14="http://schemas.microsoft.com/office/powerpoint/2010/main" val="1592004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476672"/>
            <a:ext cx="7365504" cy="288032"/>
          </a:xfrm>
        </p:spPr>
        <p:txBody>
          <a:bodyPr>
            <a:noAutofit/>
          </a:bodyPr>
          <a:lstStyle/>
          <a:p>
            <a:pPr lvl="0" algn="ctr"/>
            <a:r>
              <a:rPr lang="cs-CZ" sz="2400" dirty="false"/>
              <a:t>vymezení podporovaných aktivit výzvy z pohledu pravidel veřejné </a:t>
            </a:r>
            <a:r>
              <a:rPr lang="cs-CZ" sz="2400" dirty="false" smtClean="false"/>
              <a:t>podpory</a:t>
            </a:r>
            <a:r>
              <a:rPr lang="cs-CZ" sz="2400" dirty="false"/>
              <a:t/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5" name="Obdélník 4"/>
          <p:cNvSpPr/>
          <p:nvPr/>
        </p:nvSpPr>
        <p:spPr>
          <a:xfrm>
            <a:off x="539552" y="1412776"/>
            <a:ext cx="828092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true" dirty="false"/>
              <a:t>Aktivity, které </a:t>
            </a:r>
            <a:r>
              <a:rPr lang="cs-CZ" sz="1600" b="true" u="sng" dirty="false"/>
              <a:t>nenaplňují</a:t>
            </a:r>
            <a:r>
              <a:rPr lang="cs-CZ" sz="1600" b="true" dirty="false"/>
              <a:t> kumulativně znaky veřejné </a:t>
            </a:r>
            <a:r>
              <a:rPr lang="cs-CZ" sz="1600" b="true" dirty="false" smtClean="false"/>
              <a:t>podpory: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rozvoj oblasti sociální práce ve veřejné správě,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vzdělávání sociálních pracovníků působících na úřadech (obecní úřady, krajské úřady, Úřad práce ČR, apod.),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propagace sociální práce,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rozvoj a zkvalitňování sociálně právní ochrany dětí (mimo registrovanou sociální službu – tedy u organizací, které neposkytují sociální služby dle zákona č. 108/2006 Sb., o sociálních službách, ve znění pozdějších předpisů),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rozvoj a zkvalitňování sociální práce (mimo registrovanou sociální službu – tedy u organizací, které neposkytují sociální služby dle zákona č. 108/2006 Sb., o sociálních službách, ve znění pozdějších předpisů),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zavádění komplexních programů, zavádění nástrojů mezioborové a meziresortní spolupráce,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podpora pečujících osob</a:t>
            </a:r>
            <a:r>
              <a:rPr lang="cs-CZ" sz="1400" dirty="false" smtClean="false"/>
              <a:t>.</a:t>
            </a:r>
          </a:p>
          <a:p>
            <a:pPr lvl="0"/>
            <a:endParaRPr lang="cs-CZ" sz="1400" dirty="false"/>
          </a:p>
          <a:p>
            <a:r>
              <a:rPr lang="cs-CZ" sz="1600" b="true" dirty="false"/>
              <a:t>Aktivity, které </a:t>
            </a:r>
            <a:r>
              <a:rPr lang="cs-CZ" sz="1600" b="true" u="sng" dirty="false"/>
              <a:t>naplňují</a:t>
            </a:r>
            <a:r>
              <a:rPr lang="cs-CZ" sz="1600" b="true" dirty="false"/>
              <a:t> kumulativně znaky veřejné podpory (tzv. rozvojové aktivity):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podpora kvality a standardizace sociálních </a:t>
            </a:r>
            <a:r>
              <a:rPr lang="cs-CZ" sz="1400" dirty="false" smtClean="false"/>
              <a:t>služeb,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1400" dirty="false" smtClean="false"/>
              <a:t>nová </a:t>
            </a:r>
            <a:r>
              <a:rPr lang="cs-CZ" sz="1400" dirty="false"/>
              <a:t>řešení v oblasti sociálních služeb,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vzdělávání sociálních pracovníků a pracovníků v sociálních službách (akreditované kurzy, kvalifikační kurzy pro pracovníky v sociálních službách a odborné stáže dle zákona č. 108/2006 Sb., o sociálních službách, ve znění pozdějších předpisů a akreditované/certifikované sebezkušenostní výcviky).</a:t>
            </a:r>
            <a:endParaRPr lang="cs-CZ" sz="1400" b="true" dirty="false"/>
          </a:p>
          <a:p>
            <a:pPr lvl="0"/>
            <a:endParaRPr lang="cs-CZ" sz="1400" dirty="false"/>
          </a:p>
          <a:p>
            <a:r>
              <a:rPr lang="cs-CZ" dirty="false" smtClean="false"/>
              <a:t>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0172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INFORMAČNÍ SYSTÉMY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IS </a:t>
            </a:r>
            <a:r>
              <a:rPr lang="cs-CZ" sz="1800" b="true" dirty="false"/>
              <a:t>KP14+ </a:t>
            </a:r>
            <a:r>
              <a:rPr lang="cs-CZ" sz="1800" dirty="false" smtClean="false"/>
              <a:t>(v OP - LZZ Benefit) – předkládání žádosti v elektronické podobě, Zprávy o realizaci, komunikace s ŘO atd.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false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b="true" u="sng" dirty="false" smtClean="false"/>
              <a:t>Zdroje informací pro vyplnění žádosti v IS KP14+</a:t>
            </a:r>
          </a:p>
          <a:p>
            <a:pPr>
              <a:lnSpc>
                <a:spcPct val="100000"/>
              </a:lnSpc>
            </a:pPr>
            <a:r>
              <a:rPr lang="cs-CZ" sz="1800" b="true" dirty="false"/>
              <a:t>Pokyny pro vyplnění formuláře žádosti o podporu z </a:t>
            </a:r>
            <a:r>
              <a:rPr lang="cs-CZ" sz="1800" b="true" dirty="false" smtClean="false"/>
              <a:t>OPZ v </a:t>
            </a:r>
            <a:r>
              <a:rPr lang="cs-CZ" sz="1800" b="true" dirty="false"/>
              <a:t>IS KP14+ </a:t>
            </a:r>
            <a:r>
              <a:rPr lang="cs-CZ" sz="1800" dirty="false"/>
              <a:t>- </a:t>
            </a:r>
            <a:r>
              <a:rPr lang="cs-CZ" sz="1800" dirty="false">
                <a:hlinkClick r:id="rId3"/>
              </a:rPr>
              <a:t>https://</a:t>
            </a:r>
            <a:r>
              <a:rPr lang="cs-CZ" sz="1800" dirty="false" smtClean="false">
                <a:hlinkClick r:id="rId3"/>
              </a:rPr>
              <a:t>www.esfcr.cz/formulare-a-pokyny-potrebne-v-ramci-pripravy-zadosti-o-podporu-opz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Instruktážní videa MMR </a:t>
            </a:r>
            <a:r>
              <a:rPr lang="cs-CZ" sz="1800" dirty="false" smtClean="false"/>
              <a:t>- </a:t>
            </a:r>
            <a:r>
              <a:rPr lang="cs-CZ" sz="1800" dirty="false" smtClean="false">
                <a:hlinkClick r:id="rId4"/>
              </a:rPr>
              <a:t>http://www.strukturalni-fondy.cz/cs/Jak-na-projekt/Elektronicka-zadost/Edukacni-videa</a:t>
            </a:r>
            <a:endParaRPr lang="cs-CZ" sz="1800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>
                <a:solidFill>
                  <a:srgbClr val="FF0000"/>
                </a:solidFill>
              </a:rPr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42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280472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dirty="false"/>
              <a:t>Obecné podmínky: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poskytování SSL je v souladu se strategickým dokumentem, který zahrnuje otázku rozvoje SSL na daném území a stanovuje potřebnost této služby,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poskytovatel SSL musí být pověřen objednatelem k poskytování sociální služby obecného hospodářského zájmu v souladu s Rozhodnutím č. 2012/21/EU tj. musí mít vydané platné Pověření na dobu realizace aktivity v projektu, která zakládá veřejnou podporu.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sz="15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dirty="false"/>
              <a:t>Při podání žádosti: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doložit „Vyjádření objednatele sociální služby“ (příloha č. 1a) týkající se podpory projektu a rozšíření stávajícího pověření ze strany MPSV (platí pro příjemce, příp. partnera s finančním příspěvkem)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5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dirty="false"/>
              <a:t>Před vydáním Rozhodnutí o poskytnutí dotace: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doložit kopii Pověření k zajišťování služby obecného hospodářského zájmu, který vydal veřejný Objednatel (kraj, obec, MPSV) - platí pro příjemce, příp. partnera s finančním příspěvkem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Vyplněný dokument Finanční rámec veřejné podpory (příloha č. 1c-1f), ve kterém dojde k rozdělení rozpočtu dle typu veřejné podpory a dle subjektu, kterému veřejná podpora náleží. Rozdělení rozpočtu je v podrobnosti na jednotlivé položky – platí pro všechny projekty v rámci, kterých je veřejná podpora bez ohledu na typ VP a subjektu, kterému náleží.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5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dirty="false"/>
              <a:t>V době realizace projektu: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k 31.3. následujícího roku předložit Přehled čerpání vyrovnávací platby (příloha č. 1g).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doložit aktuálně platné Pověření a informovat o veškerých změnách platného Pověření.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 smtClean="false"/>
              <a:t>v </a:t>
            </a:r>
            <a:r>
              <a:rPr lang="cs-CZ" sz="1500" dirty="false"/>
              <a:t>případě přenosu VP dalšímu subjektu podat žádost o poskytnutí veřejné podpory dalšímu </a:t>
            </a:r>
            <a:r>
              <a:rPr lang="cs-CZ" sz="1500" dirty="false" smtClean="false"/>
              <a:t>subjektu.</a:t>
            </a:r>
            <a:endParaRPr lang="cs-CZ" sz="1500" dirty="false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2000" dirty="false" smtClean="false">
              <a:solidFill>
                <a:srgbClr val="FF0000"/>
              </a:solidFill>
            </a:endParaRPr>
          </a:p>
        </p:txBody>
      </p:sp>
      <p:sp>
        <p:nvSpPr>
          <p:cNvPr id="4" name="Nadpis 3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Podmínky poskytnutí </a:t>
            </a:r>
            <a:r>
              <a:rPr lang="cs-CZ" smtClean="false"/>
              <a:t>veřejné podpory (VP) </a:t>
            </a:r>
            <a:r>
              <a:rPr lang="cs-CZ" dirty="false" smtClean="false"/>
              <a:t>v režimu SGEI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6392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512400" y="1556792"/>
            <a:ext cx="806400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Doložit </a:t>
            </a:r>
            <a:r>
              <a:rPr lang="cs-CZ" sz="1400" b="true" dirty="false"/>
              <a:t>„Vyjádření objednatele sociální služby“ (příloha č. 1a</a:t>
            </a:r>
            <a:r>
              <a:rPr lang="cs-CZ" sz="1400" b="true" dirty="false" smtClean="false"/>
              <a:t>):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pro každou SSL, na kterou budou zaměřeny rozvojové </a:t>
            </a:r>
            <a:r>
              <a:rPr lang="cs-CZ" sz="1400" dirty="false" smtClean="false"/>
              <a:t>aktivity žadatele nebo partnera s finančním příspěvkem</a:t>
            </a:r>
            <a:endParaRPr lang="cs-CZ" sz="1400" dirty="false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pro další subjekty (partnera bez finančního příspěvku, jiné zapojené subjekty) se </a:t>
            </a:r>
            <a:r>
              <a:rPr lang="cs-CZ" sz="1400" dirty="false" smtClean="false"/>
              <a:t>dokládá v průběhu realizace projektu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Objednatel ve Vyjádření  vyjadřuje svůj souhlas: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s</a:t>
            </a:r>
            <a:r>
              <a:rPr lang="cs-CZ" sz="1400" dirty="false" smtClean="false"/>
              <a:t> podporou rozvoje a zkvalitňování SSL prostřednictvím projektu OPZ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 smtClean="false"/>
              <a:t>s přistoupením Řídícího orgánu OPZ (MPSV, odbor realizace programů ESF – sociální začleňování) k Pověření Objednatele,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s</a:t>
            </a:r>
            <a:r>
              <a:rPr lang="cs-CZ" sz="1400" dirty="false" smtClean="false"/>
              <a:t> rozšířením Pověření objednatele nad jeho rámec o aktivity směřující k rozvoji a zkvalitnění SSL uvedené v projektu. Rozšíření provede MPSV, odbor 87 vydáním Rozvojového pověření jako přílohu Rozhodnutí o poskytnutí dotace.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Vyjádření objednatele ani Rozvojové pověření nezavazuje Objednatele k financování SSL v rámci Rozvojového pověření tj. aktivit projektu.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b="true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Pokud příjemce nedodá kladné Vyjádření, projekt nemůže být podpořen.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b="true" dirty="false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dirty="false" smtClean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u="sng" dirty="false"/>
          </a:p>
        </p:txBody>
      </p:sp>
      <p:sp>
        <p:nvSpPr>
          <p:cNvPr id="6" name="Nadpis 1"/>
          <p:cNvSpPr txBox="true">
            <a:spLocks/>
          </p:cNvSpPr>
          <p:nvPr/>
        </p:nvSpPr>
        <p:spPr>
          <a:xfrm>
            <a:off x="512400" y="15240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rmAutofit/>
          </a:bodyPr>
          <a:lstStyle>
            <a:lvl1pPr algn="l" defTabSz="914400" rtl="false" eaLnBrk="true" latinLnBrk="false" hangingPunct="true">
              <a:lnSpc>
                <a:spcPct val="100000"/>
              </a:lnSpc>
              <a:spcBef>
                <a:spcPct val="0"/>
              </a:spcBef>
              <a:buNone/>
              <a:defRPr sz="3200" b="true" kern="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000" dirty="false" smtClean="false"/>
              <a:t>Podmínky poskytnutí veřejné podpory v režimu SGEI při podání žádosti o podporu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419512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>
            <a:normAutofit/>
          </a:bodyPr>
          <a:lstStyle/>
          <a:p>
            <a:pPr algn="ctr"/>
            <a:r>
              <a:rPr lang="cs-CZ" sz="2000" dirty="false"/>
              <a:t>Podmínky poskytnutí veřejné podpory </a:t>
            </a:r>
            <a:r>
              <a:rPr lang="cs-CZ" sz="2000" dirty="false" smtClean="false"/>
              <a:t>před vydáním rozhodnutí o poskytnutí dotace</a:t>
            </a:r>
            <a:endParaRPr lang="cs-CZ" sz="2000" b="true" dirty="false"/>
          </a:p>
        </p:txBody>
      </p:sp>
      <p:sp>
        <p:nvSpPr>
          <p:cNvPr id="10" name="TextovéPole 9"/>
          <p:cNvSpPr txBox="true"/>
          <p:nvPr/>
        </p:nvSpPr>
        <p:spPr>
          <a:xfrm>
            <a:off x="395536" y="1268760"/>
            <a:ext cx="8424936" cy="550920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 smtClean="false"/>
              <a:t>V případě služeb SGEI příjemce doloží:</a:t>
            </a:r>
          </a:p>
          <a:p>
            <a:endParaRPr lang="cs-CZ" sz="1400" dirty="false" smtClean="false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b="true" dirty="false" smtClean="false"/>
              <a:t>kopii Pověření </a:t>
            </a:r>
            <a:r>
              <a:rPr lang="cs-CZ" sz="1400" dirty="false" smtClean="false"/>
              <a:t>k zajišťování služby/</a:t>
            </a:r>
            <a:r>
              <a:rPr lang="cs-CZ" sz="1400" dirty="false" err="true" smtClean="false"/>
              <a:t>eb</a:t>
            </a:r>
            <a:r>
              <a:rPr lang="cs-CZ" sz="1400" dirty="false" smtClean="false"/>
              <a:t> obecného hospodářského zájmu, které vydal veřejný Objednatel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false" smtClean="false"/>
              <a:t>Vypracovaný </a:t>
            </a:r>
            <a:r>
              <a:rPr lang="cs-CZ" sz="1400" b="true" dirty="false" smtClean="false"/>
              <a:t>Finanční rámec veřejné podpory </a:t>
            </a:r>
            <a:r>
              <a:rPr lang="cs-CZ" sz="1400" dirty="false" smtClean="false"/>
              <a:t>(zvolí z přílohy č. 1c-1f), ve kterém příjemce: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 smtClean="false"/>
              <a:t>identifikuje typ veřejné podpory (vyrovnávací platba, de </a:t>
            </a:r>
            <a:r>
              <a:rPr lang="cs-CZ" sz="1400" dirty="false" err="true" smtClean="false"/>
              <a:t>minimis</a:t>
            </a:r>
            <a:r>
              <a:rPr lang="cs-CZ" sz="1400" dirty="false" smtClean="false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/>
              <a:t>i</a:t>
            </a:r>
            <a:r>
              <a:rPr lang="cs-CZ" sz="1400" dirty="false" smtClean="false"/>
              <a:t>dentifikuje subjekt, kterému veřejná podpora náleží (příjemce, partner s finančním příspěvkem, další subjekty)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 smtClean="false"/>
              <a:t>zvolí způsob rozdělení nákladů mezi jednotlivé subjekty a typy VP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 smtClean="false"/>
              <a:t>na základě výše uvedených údajů rozdělí jednotlivé položky rozpočtu</a:t>
            </a:r>
          </a:p>
          <a:p>
            <a:endParaRPr lang="cs-CZ" sz="1400" dirty="false" smtClean="false"/>
          </a:p>
          <a:p>
            <a:r>
              <a:rPr lang="cs-CZ" sz="1400" b="true" dirty="false" smtClean="false"/>
              <a:t>V případě De </a:t>
            </a:r>
            <a:r>
              <a:rPr lang="cs-CZ" sz="1400" b="true" dirty="false" err="true" smtClean="false"/>
              <a:t>minimis</a:t>
            </a:r>
            <a:r>
              <a:rPr lang="cs-CZ" sz="1400" b="true" dirty="false" smtClean="false"/>
              <a:t> příjemce doloží: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false"/>
              <a:t>Čestné prohlášení žadatele o podporu de </a:t>
            </a:r>
            <a:r>
              <a:rPr lang="cs-CZ" sz="1400" dirty="false" err="true"/>
              <a:t>minimis</a:t>
            </a:r>
            <a:r>
              <a:rPr lang="cs-CZ" sz="1400" dirty="false"/>
              <a:t> podle nařízení </a:t>
            </a:r>
            <a:r>
              <a:rPr lang="cs-CZ" sz="1400" dirty="false" smtClean="false"/>
              <a:t>č</a:t>
            </a:r>
            <a:r>
              <a:rPr lang="cs-CZ" sz="1400" dirty="false"/>
              <a:t>. </a:t>
            </a:r>
            <a:r>
              <a:rPr lang="cs-CZ" sz="1400" dirty="false" smtClean="false"/>
              <a:t>1407/2013 (formulář k dispozici na www.esfcr.cz)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b="true" dirty="false" smtClean="false"/>
              <a:t>Finanční </a:t>
            </a:r>
            <a:r>
              <a:rPr lang="cs-CZ" sz="1400" b="true" dirty="false"/>
              <a:t>rámec veřejné podpory </a:t>
            </a:r>
            <a:r>
              <a:rPr lang="cs-CZ" sz="1400" dirty="false"/>
              <a:t>(zvolí z přílohy č. 1c-1f)</a:t>
            </a:r>
          </a:p>
          <a:p>
            <a:endParaRPr lang="cs-CZ" sz="1400" dirty="false" smtClean="false"/>
          </a:p>
          <a:p>
            <a:r>
              <a:rPr lang="cs-CZ" sz="1400" dirty="false" smtClean="false"/>
              <a:t>Finanční rámec veřejné podpory je podklad pro stanovení výše vyrovnávací platby, příp. výše de </a:t>
            </a:r>
            <a:r>
              <a:rPr lang="cs-CZ" sz="1400" dirty="false" err="true" smtClean="false"/>
              <a:t>minimis</a:t>
            </a:r>
            <a:r>
              <a:rPr lang="cs-CZ" sz="1400" dirty="false" smtClean="false"/>
              <a:t> nebo části rozpočtu nezakládající veřejnou podporu. Tyto údaje budou následně uvedeny v Rozhodnutí o poskytnutí dotace</a:t>
            </a:r>
            <a:r>
              <a:rPr lang="cs-CZ" dirty="false" smtClean="false"/>
              <a:t>.</a:t>
            </a:r>
          </a:p>
          <a:p>
            <a:endParaRPr lang="cs-CZ" dirty="false" smtClean="false"/>
          </a:p>
          <a:p>
            <a:r>
              <a:rPr lang="cs-CZ" sz="1400" dirty="false" smtClean="false"/>
              <a:t>O </a:t>
            </a:r>
            <a:r>
              <a:rPr lang="cs-CZ" sz="1400" dirty="false"/>
              <a:t>doložení potřebných </a:t>
            </a:r>
            <a:r>
              <a:rPr lang="cs-CZ" sz="1400" dirty="false" smtClean="false"/>
              <a:t>dokumentů </a:t>
            </a:r>
            <a:r>
              <a:rPr lang="cs-CZ" sz="1400" dirty="false"/>
              <a:t>bude příjemce informován ve Výzvě k poskytnutí podkladů pro přípravu právního </a:t>
            </a:r>
            <a:r>
              <a:rPr lang="cs-CZ" sz="1400" dirty="false" smtClean="false"/>
              <a:t>aktu.</a:t>
            </a:r>
            <a:endParaRPr lang="cs-CZ" sz="1400" dirty="false"/>
          </a:p>
          <a:p>
            <a:endParaRPr lang="cs-CZ" dirty="false" smtClean="false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762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Přenos veřejné podpory partnerovi či dalšímu subjektu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568952" cy="547260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200" b="true" dirty="false" smtClean="false"/>
              <a:t>Přenos VP je v případě, kdy se na realizaci aktivit, které zakládají veřejnou podporu podílí: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partner s finančním příspěvkem  - VP je přenesena již v Rozhodnutí o poskytnutí dotace (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), a to v detailu na jednotlivé SSL (Vyjádření objednatele je dokládáno k Žádosti o podporu, Pověření je dokládáno před vydáním 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další subjekty (partner bez finančního příspěvku, další zapojené subjekty) </a:t>
            </a:r>
            <a:r>
              <a:rPr lang="cs-CZ" sz="1200" dirty="false" smtClean="false"/>
              <a:t>– v 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 je stanovena celková částka rozpočtu, která připadne na další subjekty. </a:t>
            </a:r>
            <a:r>
              <a:rPr lang="cs-CZ" sz="1200" dirty="false"/>
              <a:t>VP </a:t>
            </a:r>
            <a:r>
              <a:rPr lang="cs-CZ" sz="1200" dirty="false" smtClean="false"/>
              <a:t> je </a:t>
            </a:r>
            <a:r>
              <a:rPr lang="cs-CZ" sz="1200" dirty="false"/>
              <a:t>přenesena </a:t>
            </a:r>
            <a:r>
              <a:rPr lang="cs-CZ" sz="1200" dirty="false" smtClean="false"/>
              <a:t> dalším subjektům v </a:t>
            </a:r>
            <a:r>
              <a:rPr lang="cs-CZ" sz="1200" dirty="false"/>
              <a:t>průběhu realizace projektu na základě žádosti o poskytnutí veřejné podpory dalšímu </a:t>
            </a:r>
            <a:r>
              <a:rPr lang="cs-CZ" sz="1200" dirty="false" smtClean="false"/>
              <a:t>subjektu (viz kap. 21.6.1 Obecných pravidel pro žadatele a příjemce) – Identifikace dalších subjektů, Vyjádření objednatele a  Pověření těchto subjektů je dokládáno až při podání této žádosti.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200" b="true" dirty="false"/>
              <a:t>Konečným příjemcem VP je </a:t>
            </a:r>
            <a:r>
              <a:rPr lang="cs-CZ" sz="1200" b="true" dirty="false" smtClean="false"/>
              <a:t> </a:t>
            </a:r>
            <a:r>
              <a:rPr lang="cs-CZ" sz="1200" b="true" dirty="false"/>
              <a:t>ten subjekt, který má z dané aktivity </a:t>
            </a:r>
            <a:r>
              <a:rPr lang="cs-CZ" sz="1200" b="true" dirty="false" smtClean="false"/>
              <a:t>prospěch. </a:t>
            </a:r>
            <a:r>
              <a:rPr lang="cs-CZ" sz="1200" dirty="false" smtClean="false"/>
              <a:t>Partner s finančním příspěvkem i další subjekty musí splnit podmínky výzvy pro poskytnutí veřejné podpory.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200" dirty="false" smtClean="false"/>
              <a:t> Základní typy přenosu VP v rámci projektů: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Příjemce realizuje rozvojové aktivity pro jiný subjekt – konečným příjemcem VP je jiný subjekt – příjemce převede veškeré přímé náklady související s rozvojovými aktivitami na jiný subjekt, příjemce nemá VP. Rozpočet rozdělí v tabulce Finanční rámec veřejné podpory (např. příjemce je NNO, která vytváří metodické materiály pro domov pro seniory)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Příjemce realizuje část rozvojových aktivit pro sebe  a část pro jiný subjekt (např. domov pro seniory vzdělává své zaměstnance a zároveň zaměstnance jiného domova pro seniory). V tomto případě jsou příjemci veřejné podpory oba subjekty a je nutné určit v tabulce </a:t>
            </a:r>
            <a:r>
              <a:rPr lang="cs-CZ" sz="1200" dirty="false"/>
              <a:t>Finanční rámec veřejné podpory </a:t>
            </a:r>
            <a:r>
              <a:rPr lang="cs-CZ" sz="1200" dirty="false" smtClean="false"/>
              <a:t>část rozpočtu zakládající VP příjemci a jinému subjektu. Jedná-li se o příjemce a partnera s finančním příspěvkem, kteří mají více SSL, je nutné rozdělit </a:t>
            </a:r>
            <a:r>
              <a:rPr lang="cs-CZ" sz="1200" dirty="false"/>
              <a:t>příslušné položky rozpočtu na jednotlivé služby.</a:t>
            </a:r>
            <a:endParaRPr lang="cs-CZ" sz="12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Příjemce realizuje rozvojové aktivity pro jiný subjekt, ale část PN které souvisejí s těmito aktivitami nepřenese na jiný subjekt a není možné je jednoznačně přiřadit na sociální službu příjemce nebo jiného subjektu zapojeného v projektu. Část, kterou nelze přenést na jednotlivé SSL se stává de </a:t>
            </a:r>
            <a:r>
              <a:rPr lang="cs-CZ" sz="1200" dirty="false" err="true"/>
              <a:t>minimis</a:t>
            </a:r>
            <a:r>
              <a:rPr lang="cs-CZ" sz="1200" dirty="false"/>
              <a:t> pro daný subjekt.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200" dirty="false" smtClean="false"/>
          </a:p>
          <a:p>
            <a:pPr marL="0" indent="0">
              <a:buNone/>
            </a:pPr>
            <a:endParaRPr lang="cs-CZ" sz="1200" dirty="false"/>
          </a:p>
          <a:p>
            <a:pPr marL="0" indent="0"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74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Přílohy žádosti o podporu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buAutoNum type="arabicPeriod"/>
            </a:pPr>
            <a:endParaRPr lang="cs-CZ" sz="2000" dirty="false" smtClean="false"/>
          </a:p>
          <a:p>
            <a:pPr marL="342900" lvl="0" indent="-342900" algn="just">
              <a:lnSpc>
                <a:spcPct val="100000"/>
              </a:lnSpc>
              <a:buAutoNum type="arabicPeriod"/>
            </a:pPr>
            <a:r>
              <a:rPr lang="cs-CZ" sz="2000" dirty="false" smtClean="false"/>
              <a:t>Žadatel o podporu, který není fyzickou osobou nebo právnickou osobou veřejného práva, musí ve formě čestného prohlášení k žádosti o podporu přiložit </a:t>
            </a:r>
            <a:r>
              <a:rPr lang="cs-CZ" sz="2000" b="true" dirty="false" smtClean="false"/>
              <a:t>identifikaci svých skutečných majitelů </a:t>
            </a:r>
            <a:r>
              <a:rPr lang="cs-CZ" sz="2000" dirty="false" smtClean="false"/>
              <a:t>ve smyslu zákona č. 253/2008 Sb., o některých opatřeních proti legalizaci výnosů z trestné činnosti. Formulář pro vyplnění čestného prohlášení je k dispozici na portálu OPZ v sekci </a:t>
            </a:r>
            <a:r>
              <a:rPr lang="cs-CZ" sz="2000" dirty="false" smtClean="false">
                <a:hlinkClick r:id="rId3"/>
              </a:rPr>
              <a:t>https://www.esfcr.cz/formulare-a-pokyny-potrebne-v-ramci-pripravy-zadosti-o-podporu-opz</a:t>
            </a:r>
            <a:endParaRPr lang="cs-CZ" sz="2000" b="true" dirty="false" smtClean="false"/>
          </a:p>
          <a:p>
            <a:pPr marL="342900" lvl="0" indent="-342900" algn="just">
              <a:lnSpc>
                <a:spcPct val="100000"/>
              </a:lnSpc>
              <a:buAutoNum type="arabicPeriod"/>
            </a:pPr>
            <a:r>
              <a:rPr lang="cs-CZ" sz="2000" b="true" dirty="false" smtClean="false"/>
              <a:t>Vyjádření objednatele sociální služby </a:t>
            </a:r>
            <a:r>
              <a:rPr lang="cs-CZ" sz="2000" dirty="false" smtClean="false"/>
              <a:t>k projektu (relevantní pro projekty s vyrovnávací platbou pro žadatele či partnera s finančním příspěvkem; vzor – viz příloha č. 1a výzvy; kapitola 11 výzvy). 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1256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Přílohy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36504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sz="1600" dirty="false"/>
              <a:t>Příloha č. 1 - Informace o podmínkách veřejné podpory (doplnění bodu 3.8 výzvy)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1a – Vzor - Vyjádření objednatele sociální služby k projektu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1b – Vzor - Pověření SGEI - Rozvojové pověření vydané v rámci projektu registrační číslo…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1c – Vzor – Finanční rámec veřejné podpory - příjemce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1d – Vzor - Finanční rámec veřejné podpory – příjemce a partner s finančním příspěvkem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1e – Vzor - Finanční rámec veřejné podpory – příjemce a další subjekt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1f – Vzor - Finanční rámec veřejné podpory – příjemce, partner s finančním příspěvkem a další subjekt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1g  – Vzor - Přehled čerpání vyrovnávací platby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906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4400" dirty="false" smtClean="false"/>
          </a:p>
          <a:p>
            <a:pPr marL="0" indent="0">
              <a:buNone/>
            </a:pPr>
            <a:endParaRPr lang="cs-CZ" sz="4400" dirty="false"/>
          </a:p>
          <a:p>
            <a:pPr marL="0" indent="0">
              <a:buNone/>
            </a:pPr>
            <a:endParaRPr lang="cs-CZ" sz="4400" dirty="false" smtClean="false"/>
          </a:p>
          <a:p>
            <a:pPr marL="0" indent="0" algn="ctr">
              <a:buNone/>
            </a:pPr>
            <a:r>
              <a:rPr lang="cs-CZ" sz="4400" b="true" dirty="false" smtClean="false"/>
              <a:t>FINANČNÍ  ČÁST </a:t>
            </a:r>
            <a:endParaRPr lang="cs-CZ" sz="4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7372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br>
              <a:rPr lang="cs-CZ" dirty="false" smtClean="false"/>
            </a:br>
            <a:r>
              <a:rPr lang="cs-CZ" dirty="false" smtClean="false"/>
              <a:t>1/2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dirty="false"/>
              <a:t>Výdaj je způsobilý za podmínek</a:t>
            </a:r>
            <a:r>
              <a:rPr lang="cs-CZ" sz="2000" dirty="false" smtClean="false"/>
              <a:t>:</a:t>
            </a:r>
            <a:endParaRPr lang="cs-CZ" sz="2000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právními předpisy (legislativa EU a ČR)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pravidly programu OPZ a s podmínkami v právním aktu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přiměřený (zásada hospodárnosti, účelnosti a efektivnosti) - přehled obvyklých cen a obvyklé výše mezd/platů je zveřejněný na portálu </a:t>
            </a:r>
            <a:r>
              <a:rPr lang="cs-CZ" dirty="false">
                <a:hlinkClick r:id="rId3"/>
              </a:rPr>
              <a:t>www.esfcr.cz</a:t>
            </a:r>
            <a:r>
              <a:rPr lang="cs-CZ" dirty="false"/>
              <a:t>, lze využít i informační systém o průměrném výdělku (ISPV) na stránkách </a:t>
            </a:r>
            <a:r>
              <a:rPr lang="cs-CZ" dirty="false">
                <a:hlinkClick r:id="rId4"/>
              </a:rPr>
              <a:t>www.mpsv.cz/ISPV.php</a:t>
            </a:r>
            <a:r>
              <a:rPr lang="cs-CZ" dirty="false"/>
              <a:t>  </a:t>
            </a:r>
          </a:p>
          <a:p>
            <a:pPr marL="432000" lvl="3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(na rozdíl od předchozího období nejsou v OPZ v rámci výzvy stanovené závazné limity pro ceny zařízení a vybavení a pro výši mezd a platů pracovníků, v OPZ je potřeba dodržovat ceny obvyklé)</a:t>
            </a:r>
          </a:p>
          <a:p>
            <a:pPr marL="234000" lvl="1" indent="0">
              <a:buNone/>
            </a:pPr>
            <a:endParaRPr lang="cs-CZ" dirty="false" smtClean="false"/>
          </a:p>
          <a:p>
            <a:pPr marL="691200" lvl="1" indent="-457200">
              <a:buFont typeface="+mj-lt"/>
              <a:buAutoNum type="arabicPeriod"/>
            </a:pP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03068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br>
              <a:rPr lang="cs-CZ" dirty="false" smtClean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vznikl v době realizace projektu  a musí být příjemcem (partnerem) skutečně zaplacený 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splňuje podmínky územní způsobilosti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řádně identifikovatelný, prokazatelný a doložitelný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Podrobné informace </a:t>
            </a:r>
            <a:r>
              <a:rPr lang="cs-CZ" dirty="false" smtClean="false"/>
              <a:t>ke </a:t>
            </a:r>
            <a:r>
              <a:rPr lang="cs-CZ" dirty="false"/>
              <a:t>způsobilosti výdajů jsou uvedené v příručce „Specifická část pravidel pro žadatele a příjemce v rámci OPZ pro projekty se skutečně vzniklými výdaji a případně také s nepřímými náklady“.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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67442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Rozpočet projektu – struktura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r>
              <a:rPr lang="cs-CZ" sz="1900" dirty="false" smtClean="false"/>
              <a:t>celkové </a:t>
            </a:r>
            <a:r>
              <a:rPr lang="cs-CZ" sz="1900" dirty="false"/>
              <a:t>způsobilé náklady projektu = přímé náklady + nepřímé náklady</a:t>
            </a:r>
          </a:p>
          <a:p>
            <a:r>
              <a:rPr lang="cs-CZ" sz="1900" dirty="false" smtClean="false"/>
              <a:t>přímé </a:t>
            </a:r>
            <a:r>
              <a:rPr lang="cs-CZ" sz="1900" dirty="false"/>
              <a:t>náklady – vykazují se v rámci jednotlivých položek (podpoložek) příslušných kapitol rozpočtu. Ve výzvě </a:t>
            </a:r>
            <a:r>
              <a:rPr lang="cs-CZ" sz="1900" dirty="false" smtClean="false"/>
              <a:t>č.71 jsou </a:t>
            </a:r>
            <a:r>
              <a:rPr lang="cs-CZ" sz="1900" dirty="false"/>
              <a:t>to zejména tyto kategorie výdajů: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900" dirty="false"/>
              <a:t>1. Osobní náklady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900" dirty="false"/>
              <a:t>2. Cestovné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900" dirty="false"/>
              <a:t>3. Zařízení a vybavení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900" dirty="false"/>
              <a:t>4. Nákup služeb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900" dirty="false"/>
              <a:t>6. Přímá podpora </a:t>
            </a:r>
          </a:p>
          <a:p>
            <a:pPr marL="414000" lvl="1" indent="0">
              <a:buNone/>
            </a:pPr>
            <a:r>
              <a:rPr lang="cs-CZ" sz="1900" dirty="false" smtClean="false"/>
              <a:t>Křížové </a:t>
            </a:r>
            <a:r>
              <a:rPr lang="cs-CZ" sz="1900" dirty="false"/>
              <a:t>financování není pro výzvu č. </a:t>
            </a:r>
            <a:r>
              <a:rPr lang="cs-CZ" sz="1900" dirty="false" smtClean="false"/>
              <a:t>71 </a:t>
            </a:r>
            <a:r>
              <a:rPr lang="cs-CZ" sz="1900" dirty="false"/>
              <a:t>relevantní (nábytek, který byl v OP LZZ v křížovém financování, patří nyní do kapitoly zařízení a vybavení.</a:t>
            </a:r>
          </a:p>
          <a:p>
            <a:pPr marL="414000" lvl="1" indent="0">
              <a:buNone/>
            </a:pPr>
            <a:endParaRPr lang="cs-CZ" sz="2400" dirty="false" smtClean="false"/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 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35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sz="4800" b="true" dirty="false" smtClean="false"/>
              <a:t>VÝZVA Č. </a:t>
            </a:r>
            <a:r>
              <a:rPr lang="cs-CZ" sz="4800" b="true" dirty="false"/>
              <a:t>03_17_071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4135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– Osobní náklady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mzdy a platy pracovníků (členů RT), kteří přímo pracují s cílovou skupinou, nebo zajišťují výstup, který je určený k přímému využití cílovou skupinou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mzdy pracovníků musí respektovat obvyklé mzdy a platy v místě, čase a oboru – informace na stránkách </a:t>
            </a:r>
            <a:r>
              <a:rPr lang="cs-CZ" dirty="false">
                <a:hlinkClick r:id="rId3"/>
              </a:rPr>
              <a:t>www.mpsv.cz/ISPV.php</a:t>
            </a:r>
            <a:r>
              <a:rPr lang="cs-CZ" dirty="false"/>
              <a:t> nebo na </a:t>
            </a:r>
            <a:r>
              <a:rPr lang="cs-CZ" dirty="false" smtClean="false">
                <a:hlinkClick r:id="rId4"/>
              </a:rPr>
              <a:t>www.esfcr.cz</a:t>
            </a:r>
            <a:r>
              <a:rPr lang="cs-CZ" dirty="false" smtClean="false"/>
              <a:t> (pokud je překročí, je nutné zdůvodnění)</a:t>
            </a: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mzdy pracovníků v kapitole osobní náklady představují </a:t>
            </a:r>
            <a:r>
              <a:rPr lang="cs-CZ" dirty="false" err="true"/>
              <a:t>superhrubou</a:t>
            </a:r>
            <a:r>
              <a:rPr lang="cs-CZ" dirty="false"/>
              <a:t> mzdu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úvazek pracovníka v OPZ může být maximálně 1,0 celkem, tj. součet všech úvazků pracovníka u zaměstnavatele a partnera včetně příp. DPP a DPČ nesmí překročit jeden pracovní úvazek a to po celou dobu zapojení do projektu (změna oproti OP LZZ, kde byl povolený úvazek max. 1,0 u zaměstnavatele)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3566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Cestovné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dirty="false" smtClean="false"/>
              <a:t>výdaje členů RT na zahraniční pracovní cesty  - dle vyhlášky MF o základních sazbách stravného v cizí měně platné pro daný rok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 smtClean="false"/>
              <a:t> cestovní náhrady pro zahraniční pracovníky (experty) v projektu - náhrady pro cizince v ČR tzv. „per </a:t>
            </a:r>
            <a:r>
              <a:rPr lang="cs-CZ" dirty="false" err="true" smtClean="false"/>
              <a:t>diems</a:t>
            </a:r>
            <a:r>
              <a:rPr lang="cs-CZ" dirty="false" smtClean="false"/>
              <a:t>“ se stanovují podle sazeb EU uveřejněných na stránce </a:t>
            </a:r>
            <a:r>
              <a:rPr lang="cs-CZ" dirty="false">
                <a:hlinkClick r:id="rId3"/>
              </a:rPr>
              <a:t>http://</a:t>
            </a:r>
            <a:r>
              <a:rPr lang="cs-CZ" dirty="false" smtClean="false">
                <a:hlinkClick r:id="rId3"/>
              </a:rPr>
              <a:t>ec.europa.eu/europeaid/perdiem_en</a:t>
            </a:r>
            <a:endParaRPr lang="cs-CZ" dirty="false"/>
          </a:p>
          <a:p>
            <a:pPr marL="414000" lvl="1" indent="0">
              <a:buNone/>
            </a:pPr>
            <a:r>
              <a:rPr lang="cs-CZ" dirty="false" smtClean="false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 smtClean="false"/>
          </a:p>
          <a:p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57373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Zařízení a vybavení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investiční výdaje - odpisovaný hmotný majetek (pořizovací hodnota vyšší než 40 tis. Kč) a nehmotný majetek (pořizovací cena vyšší než 60 tis. Kč)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neinvestiční výdaje – neodpisovaný hmotný pořizovací hodnota nižší než 40 tis. Kč) a nehmotný majetek (pořizovací cena nižší než 60 tis. Kč)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zařízení a vybavení pro členy RT, kteří přímo pracují s cílovou skupinou nebo zajišťují výstup, který je určený k přímému využití cílovou skupinou, (náklady na zařízení a vybavení pro pracovníky, jejíchž mzdy jsou hrazené z nepřímých nákladů, patří do nepřímých nákladů)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altLang="cs-CZ" dirty="false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36193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Zařízení a vybavení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99592" y="1772816"/>
            <a:ext cx="8064000" cy="432000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pro pracovníky RT lze pořídit pouze takový počet kusů zařízení a vybavení, který odpovídá výši úvazků členů RT (úvazky členů RT lze sčítat),  např. na 1,0 úvazek = max.1 ks zařízení a vybavení, pokud je úvazek členů RT nižší, lze nárokovat pouze poměrnou část, např. 0,3 úvazek = max. 0,3 ks zařízení a vybavení 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nábytek (rozdíl oproti  OP </a:t>
            </a:r>
            <a:r>
              <a:rPr lang="cs-CZ" altLang="cs-CZ" dirty="false" smtClean="false"/>
              <a:t>LZZ, </a:t>
            </a:r>
            <a:r>
              <a:rPr lang="cs-CZ" altLang="cs-CZ" dirty="false"/>
              <a:t>kde byl nábytek zařazený v kapitole křížové </a:t>
            </a:r>
            <a:r>
              <a:rPr lang="cs-CZ" altLang="cs-CZ" dirty="false" smtClean="false"/>
              <a:t>financování)</a:t>
            </a:r>
            <a:endParaRPr lang="cs-CZ" altLang="cs-CZ" dirty="false"/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65444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Nákup služeb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84784"/>
            <a:ext cx="8064000" cy="432000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false" smtClean="false"/>
              <a:t>předmětem nákupu služeb jsou např. zpracování analýz, lektorské služby, školení a kurzy, vytvoření publikací, školících materiálů, pronájem prostor pro cílovou </a:t>
            </a:r>
            <a:r>
              <a:rPr lang="cs-CZ" altLang="cs-CZ" dirty="false"/>
              <a:t>skupinu, nákup evaluačních </a:t>
            </a:r>
            <a:r>
              <a:rPr lang="cs-CZ" altLang="cs-CZ" dirty="false" smtClean="false"/>
              <a:t>činností apod.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způsobilými </a:t>
            </a:r>
            <a:r>
              <a:rPr lang="cs-CZ" dirty="false"/>
              <a:t>výdaji nejsou výdaje na nákup lektorských </a:t>
            </a:r>
            <a:r>
              <a:rPr lang="cs-CZ" dirty="false" smtClean="false"/>
              <a:t>služeb/školení/kurzů, na </a:t>
            </a:r>
            <a:r>
              <a:rPr lang="cs-CZ" dirty="false"/>
              <a:t>které má příjemce či partner platnou akreditaci. U těchto kurzů se má za to, že zapojení externího dodavatele nenaplňuje podmínku </a:t>
            </a:r>
            <a:r>
              <a:rPr lang="cs-CZ" dirty="false" smtClean="false"/>
              <a:t>hospodárnosti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false" smtClean="false"/>
              <a:t>při výběru dodavatele je nutné postupovat v souladu s příručkou „</a:t>
            </a:r>
            <a:r>
              <a:rPr lang="cs-CZ" dirty="false" smtClean="false"/>
              <a:t>Pravidla </a:t>
            </a:r>
            <a:r>
              <a:rPr lang="cs-CZ" dirty="false"/>
              <a:t>pro zadávání zakázek - Obecná část pravidel pro žadatele a příjemce v rámci </a:t>
            </a:r>
            <a:r>
              <a:rPr lang="cs-CZ" dirty="false" smtClean="false"/>
              <a:t>OPZ“ 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 smtClean="false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59342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Nákup služeb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 smtClean="false"/>
              <a:t>podíl kapitoly nákup služeb na přímých způsobilých nákladech v OPZ může přesáhnout 60% (rozdíl oproti OP LZZ, kde byl podíl nákupu služeb závazný)</a:t>
            </a:r>
          </a:p>
          <a:p>
            <a:r>
              <a:rPr lang="cs-CZ" sz="2000" dirty="false" smtClean="false"/>
              <a:t>pokud podíl </a:t>
            </a:r>
            <a:r>
              <a:rPr lang="cs-CZ" sz="2000" dirty="false"/>
              <a:t>kapitoly nákup služeb na přímých způsobilých nákladech </a:t>
            </a:r>
            <a:r>
              <a:rPr lang="cs-CZ" sz="2000" dirty="false" smtClean="false"/>
              <a:t>překročí 60%, bude kráceno procento nepřímých nákladů v projektu 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8941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280"/>
              </a:lnSpc>
            </a:pPr>
            <a:r>
              <a:rPr lang="cs-CZ" sz="1900" dirty="false" smtClean="false"/>
              <a:t>cestovné a ubytování cílové </a:t>
            </a:r>
            <a:r>
              <a:rPr lang="cs-CZ" sz="1900" dirty="false"/>
              <a:t>skupiny </a:t>
            </a:r>
            <a:r>
              <a:rPr lang="cs-CZ" sz="1900" dirty="false" smtClean="false"/>
              <a:t>– jedná se zejména </a:t>
            </a:r>
            <a:r>
              <a:rPr lang="cs-CZ" sz="1900" dirty="false"/>
              <a:t>o výdaje na: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900" dirty="false"/>
              <a:t>jízdní výdaje a ubytování pro cílovou skupinu - zaměstnance příjemce (nebo </a:t>
            </a:r>
            <a:r>
              <a:rPr lang="cs-CZ" sz="1900" dirty="false" smtClean="false"/>
              <a:t>partnera) v </a:t>
            </a:r>
            <a:r>
              <a:rPr lang="cs-CZ" sz="1900" dirty="false"/>
              <a:t>souvislosti s </a:t>
            </a:r>
            <a:r>
              <a:rPr lang="cs-CZ" sz="1900" dirty="false" smtClean="false"/>
              <a:t>pracovními cestami 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900" dirty="false" smtClean="false"/>
              <a:t>jízdní výdaje a </a:t>
            </a:r>
            <a:r>
              <a:rPr lang="cs-CZ" sz="1900" dirty="false"/>
              <a:t>ubytování pro cílovou skupinu </a:t>
            </a:r>
            <a:r>
              <a:rPr lang="cs-CZ" sz="1900" dirty="false" smtClean="false"/>
              <a:t>– účastníky</a:t>
            </a:r>
            <a:r>
              <a:rPr lang="cs-CZ" sz="1900" dirty="false"/>
              <a:t>, kteří nejsou zaměstnanci příjemce (nebo partnera</a:t>
            </a:r>
            <a:r>
              <a:rPr lang="cs-CZ" sz="1900" dirty="false" smtClean="false"/>
              <a:t>) 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900" dirty="false" smtClean="false"/>
              <a:t>ubytování lze hradit v cenách místně obvyklých (maximálně do výše limitu ubytování z přímé podpory)</a:t>
            </a:r>
          </a:p>
          <a:p>
            <a:pPr marL="432000" lvl="1" indent="-432000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dirty="false" smtClean="false"/>
              <a:t>příspěvek na péči o dítě a další závislé osoby pro úhradu nutných nákladů spojených s péčí o děti, nebo o jiné závislé osoby např. po dobu účasti na školení apod.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536922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Nepřímé náklady  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109257313"/>
              </p:ext>
            </p:extLst>
          </p:nvPr>
        </p:nvGraphicFramePr>
        <p:xfrm>
          <a:off x="683568" y="1484784"/>
          <a:ext cx="7992888" cy="226825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28196"/>
                <a:gridCol w="5064692"/>
              </a:tblGrid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Objem 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% nepřímých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Do 10 mil. Kč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25 %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Nad 10 mil. Kč a do 15 mil. Kč včetně</a:t>
                      </a:r>
                      <a:endParaRPr lang="cs-CZ" sz="1800" b="true" kern="1200" dirty="fals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20 %</a:t>
                      </a:r>
                      <a:endParaRPr lang="cs-CZ" sz="1800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687333014"/>
              </p:ext>
            </p:extLst>
          </p:nvPr>
        </p:nvGraphicFramePr>
        <p:xfrm>
          <a:off x="683568" y="3861048"/>
          <a:ext cx="8064896" cy="259530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686391"/>
                <a:gridCol w="4378505"/>
              </a:tblGrid>
              <a:tr h="86409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Podíl nákupu služeb na celkových přímých způsobilých nákladech projektu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podílu nepřímých nákladů oproti výše uvedené tabulce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45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Do 60 %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Platí základní podíly nepřímých nákladů </a:t>
                      </a:r>
                      <a:r>
                        <a:rPr lang="cs-CZ" sz="1800" dirty="false" smtClean="false">
                          <a:effectLst/>
                        </a:rPr>
                        <a:t>tj. 25 %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39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Více než 60 % a méně než 90 %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na 3/5 (60 %) základního podílu, tj. 15 </a:t>
                      </a:r>
                      <a:r>
                        <a:rPr lang="cs-CZ" sz="1800" dirty="false" smtClean="false">
                          <a:effectLst/>
                        </a:rPr>
                        <a:t>% resp. 12 %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665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90 % a výše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na 1/5 (20 %) základního podílu, tj. 5 % </a:t>
                      </a:r>
                      <a:r>
                        <a:rPr lang="cs-CZ" sz="1800" dirty="false" smtClean="false">
                          <a:effectLst/>
                        </a:rPr>
                        <a:t>resp. 4 %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3450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Nepřímé náklady – Vymezení v OPZ</a:t>
            </a:r>
            <a:br>
              <a:rPr lang="cs-CZ" dirty="false" smtClean="false"/>
            </a:br>
            <a:r>
              <a:rPr lang="cs-CZ" dirty="false" smtClean="false"/>
              <a:t>1/3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 smtClean="false"/>
              <a:t>Mezi nepřímé náklady patří zejména:</a:t>
            </a:r>
          </a:p>
          <a:p>
            <a:pPr algn="just"/>
            <a:r>
              <a:rPr lang="cs-CZ" sz="2000" dirty="false" smtClean="false"/>
              <a:t>osobní </a:t>
            </a:r>
            <a:r>
              <a:rPr lang="cs-CZ" sz="2000" dirty="false"/>
              <a:t>náklady na </a:t>
            </a:r>
            <a:r>
              <a:rPr lang="cs-CZ" sz="2000" dirty="false" smtClean="false"/>
              <a:t>pracovníky, </a:t>
            </a:r>
            <a:r>
              <a:rPr lang="cs-CZ" sz="2000" dirty="false"/>
              <a:t>kteří </a:t>
            </a:r>
            <a:r>
              <a:rPr lang="cs-CZ" sz="2000" dirty="false" smtClean="false"/>
              <a:t>přímo nepracují s </a:t>
            </a:r>
            <a:r>
              <a:rPr lang="cs-CZ" sz="2000" dirty="false"/>
              <a:t>cílovou </a:t>
            </a:r>
            <a:r>
              <a:rPr lang="cs-CZ" sz="2000" dirty="false" smtClean="false"/>
              <a:t>skupinou ani nezajišťují výstup, který je určený k přímému využití cílovou skupinou</a:t>
            </a:r>
          </a:p>
          <a:p>
            <a:pPr marL="486000" lvl="2" indent="0" algn="just">
              <a:buNone/>
            </a:pPr>
            <a:r>
              <a:rPr lang="cs-CZ" dirty="false" smtClean="false"/>
              <a:t>výjimku </a:t>
            </a:r>
            <a:r>
              <a:rPr lang="cs-CZ" dirty="false"/>
              <a:t>představují </a:t>
            </a:r>
            <a:r>
              <a:rPr lang="cs-CZ" b="true" dirty="false"/>
              <a:t>evaluační činnosti, </a:t>
            </a:r>
            <a:r>
              <a:rPr lang="cs-CZ" dirty="false"/>
              <a:t>které patří do </a:t>
            </a:r>
            <a:r>
              <a:rPr lang="cs-CZ" b="true" dirty="false"/>
              <a:t>přímých nákladů</a:t>
            </a:r>
            <a:r>
              <a:rPr lang="cs-CZ" dirty="false"/>
              <a:t>, ačkoli se v tomto případě nejedná </a:t>
            </a:r>
            <a:r>
              <a:rPr lang="cs-CZ" dirty="false" smtClean="false"/>
              <a:t>o přímé </a:t>
            </a:r>
            <a:r>
              <a:rPr lang="cs-CZ" dirty="false"/>
              <a:t>využití výstupů cílovou </a:t>
            </a:r>
            <a:r>
              <a:rPr lang="cs-CZ" dirty="false" smtClean="false"/>
              <a:t>skupinou</a:t>
            </a:r>
          </a:p>
          <a:p>
            <a:pPr algn="just"/>
            <a:r>
              <a:rPr lang="cs-CZ" sz="2000" dirty="false" smtClean="false"/>
              <a:t>náklady na zařízení a vybavení pracovníků, </a:t>
            </a:r>
            <a:r>
              <a:rPr lang="cs-CZ" sz="2000" dirty="false"/>
              <a:t>kteří přímo nepracují s cílovou </a:t>
            </a:r>
            <a:r>
              <a:rPr lang="cs-CZ" sz="2000" dirty="false" smtClean="false"/>
              <a:t>skupinou, </a:t>
            </a:r>
            <a:r>
              <a:rPr lang="cs-CZ" sz="2000" dirty="false"/>
              <a:t>ani nezajišťují výstup, který je určený k přímému využití cílovou </a:t>
            </a:r>
            <a:r>
              <a:rPr lang="cs-CZ" sz="2000" dirty="false" smtClean="false"/>
              <a:t>skupinou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endParaRPr lang="cs-CZ" sz="2000" dirty="false" smtClean="false"/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2474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 smtClean="false"/>
              <a:t>2/3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náklady na jakékoli stravování (občerstvení, ale i stravné) cílové skupiny i realizačního týmu (kromě per </a:t>
            </a:r>
            <a:r>
              <a:rPr lang="cs-CZ" sz="2000" dirty="false" err="true"/>
              <a:t>diems</a:t>
            </a:r>
            <a:r>
              <a:rPr lang="cs-CZ" sz="2000" dirty="false"/>
              <a:t> a cestovních náhrad při zahraničních pracovních cestách) - rozdíl oproti OP LZZ, kde stravné bylo v přímých </a:t>
            </a:r>
            <a:r>
              <a:rPr lang="cs-CZ" sz="2000" dirty="false" smtClean="false"/>
              <a:t>nákladech</a:t>
            </a:r>
          </a:p>
          <a:p>
            <a:r>
              <a:rPr lang="cs-CZ" sz="2000" dirty="false" smtClean="false"/>
              <a:t>administrativa</a:t>
            </a:r>
            <a:r>
              <a:rPr lang="cs-CZ" sz="2000" dirty="false"/>
              <a:t>, řízení projektu (včetně finančního), účetnictví, personalistika, komunikační a informační opatření, organizační zabezpečení a podpůrné procesy pro provoz projektu </a:t>
            </a:r>
          </a:p>
          <a:p>
            <a:r>
              <a:rPr lang="cs-CZ" sz="2000" dirty="false"/>
              <a:t>cestovní náhrady spojené s pracovními cestami realizačního týmu v rámci ČR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884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Identifikace výzvy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683137560"/>
              </p:ext>
            </p:extLst>
          </p:nvPr>
        </p:nvGraphicFramePr>
        <p:xfrm>
          <a:off x="1187624" y="1700808"/>
          <a:ext cx="6912768" cy="452748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47015"/>
                <a:gridCol w="4165753"/>
              </a:tblGrid>
              <a:tr h="6797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Investiční priorita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2.2 Zlepšování přístupu k dostupným, udržitelným a vysoce kvalitním službám, včetně zdravotnictví a sociálních služeb obecného zájmu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3237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Specifický cíl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SC 1 Zvýšit kvalitu a udržitelnost systému sociálních služeb, služeb pro rodiny a děti a dalších navazujících služeb podporujících sociální začleňování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Číslo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03_17_071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Název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Podpora procesů ve službách a podpora rozvoje sociální práce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Druh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Kolová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23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Určení z hlediska konkurence mezi projekty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Otevřená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Určení, zda se jedná o synergickou nebo komplementární výzvu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Není relevantní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Model hodnocení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Jednokolový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 smtClean="false"/>
              <a:t>3/3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spotřební materiál, zařízení a vybavení (např. papír</a:t>
            </a:r>
            <a:r>
              <a:rPr lang="cs-CZ" sz="2000" dirty="false" smtClean="false"/>
              <a:t>, kancelářský materiál, nosiče dat apod.)</a:t>
            </a:r>
          </a:p>
          <a:p>
            <a:r>
              <a:rPr lang="cs-CZ" sz="2000" dirty="false" smtClean="false"/>
              <a:t>prostory </a:t>
            </a:r>
            <a:r>
              <a:rPr lang="cs-CZ" sz="2000" dirty="false"/>
              <a:t>pro realizaci projektu (např. nájemné za prostory k administraci projektu, vodné, stočné, </a:t>
            </a:r>
            <a:r>
              <a:rPr lang="cs-CZ" sz="2000" dirty="false" smtClean="false"/>
              <a:t>energie apod.) </a:t>
            </a:r>
            <a:endParaRPr lang="cs-CZ" sz="2000" dirty="false"/>
          </a:p>
          <a:p>
            <a:r>
              <a:rPr lang="cs-CZ" sz="2000" dirty="false"/>
              <a:t>ostatní provozní výdaje (např. internet, poštovné, </a:t>
            </a:r>
            <a:r>
              <a:rPr lang="cs-CZ" sz="2000" dirty="false" smtClean="false"/>
              <a:t>telefon apod.)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/>
              <a:t>Podrobnější informace </a:t>
            </a:r>
            <a:r>
              <a:rPr lang="cs-CZ" dirty="false"/>
              <a:t>k </a:t>
            </a:r>
            <a:r>
              <a:rPr lang="cs-CZ" dirty="false" smtClean="false"/>
              <a:t>přímým a nepřímým výdajům jsou </a:t>
            </a:r>
            <a:r>
              <a:rPr lang="cs-CZ" dirty="false"/>
              <a:t>uvedené v příručce „Specifická část pravidel pro žadatele a příjemce v rámci OPZ pro projekty se skutečně vzniklými výdaji a případně také s nepřímými náklady“.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02477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Veřejné zakázky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endParaRPr lang="cs-CZ" sz="1500" dirty="false" smtClean="false"/>
          </a:p>
          <a:p>
            <a:pPr lvl="0" algn="just">
              <a:lnSpc>
                <a:spcPct val="100000"/>
              </a:lnSpc>
            </a:pPr>
            <a:r>
              <a:rPr lang="cs-CZ" sz="1500" dirty="false" smtClean="false"/>
              <a:t>Pravidla </a:t>
            </a:r>
            <a:r>
              <a:rPr lang="cs-CZ" sz="1500" dirty="false"/>
              <a:t>pro zadávání zakázek - Obecná část pravidel pro žadatele a příjemce v rámci OPZ </a:t>
            </a:r>
          </a:p>
          <a:p>
            <a:pPr algn="just">
              <a:lnSpc>
                <a:spcPct val="100000"/>
              </a:lnSpc>
            </a:pPr>
            <a:r>
              <a:rPr lang="cs-CZ" sz="1500" b="true" dirty="false"/>
              <a:t>Povinnost součinnosti příjemce ve věci prověřování zadávání </a:t>
            </a:r>
            <a:r>
              <a:rPr lang="cs-CZ" sz="1500" b="true" dirty="false" smtClean="false"/>
              <a:t>zakázek </a:t>
            </a:r>
            <a:r>
              <a:rPr lang="cs-CZ" sz="1500" dirty="false" smtClean="false"/>
              <a:t>– pozor: počítat s </a:t>
            </a:r>
            <a:r>
              <a:rPr lang="cs-CZ" sz="1500" dirty="false"/>
              <a:t>časem n</a:t>
            </a:r>
            <a:r>
              <a:rPr lang="pl-PL" sz="1500" dirty="false"/>
              <a:t>ezbytným na kontroly prováděné </a:t>
            </a:r>
            <a:r>
              <a:rPr lang="pl-PL" sz="1500" dirty="false" smtClean="false"/>
              <a:t>ŘO</a:t>
            </a:r>
            <a:r>
              <a:rPr lang="cs-CZ" sz="1500" dirty="false" smtClean="false"/>
              <a:t>: </a:t>
            </a:r>
            <a:endParaRPr lang="cs-CZ" sz="15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dirty="false"/>
              <a:t>Příjemce zasílá dokumentaci k zadávacímu řízení </a:t>
            </a:r>
            <a:r>
              <a:rPr lang="cs-CZ" sz="1500" dirty="false" smtClean="false"/>
              <a:t>v </a:t>
            </a:r>
            <a:r>
              <a:rPr lang="cs-CZ" sz="1500" dirty="false"/>
              <a:t>těchto okamžicích: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dirty="false"/>
              <a:t>a) </a:t>
            </a:r>
            <a:r>
              <a:rPr lang="cs-CZ" sz="1500" b="true" dirty="false"/>
              <a:t>před vyhlášením zadávacího řízení </a:t>
            </a:r>
            <a:r>
              <a:rPr lang="cs-CZ" sz="1500" dirty="false"/>
              <a:t>(tj. kontrole podléhá výzva k podání </a:t>
            </a:r>
            <a:r>
              <a:rPr lang="cs-CZ" sz="1500" dirty="false" smtClean="false"/>
              <a:t>nabídek); </a:t>
            </a:r>
            <a:endParaRPr lang="cs-CZ" sz="15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dirty="false"/>
              <a:t>b) </a:t>
            </a:r>
            <a:r>
              <a:rPr lang="cs-CZ" sz="1500" b="true" dirty="false"/>
              <a:t>před podpisem smlouvy s vybraným dodavatelem </a:t>
            </a:r>
            <a:r>
              <a:rPr lang="cs-CZ" sz="1500" dirty="false"/>
              <a:t>poté, co zadavatel provedl posouzení a hodnocení nabídek (tj. kontrole podléhá: zveřejnění výzvy k podání </a:t>
            </a:r>
            <a:r>
              <a:rPr lang="cs-CZ" sz="1500" dirty="false" smtClean="false"/>
              <a:t>nabídek, </a:t>
            </a:r>
            <a:r>
              <a:rPr lang="cs-CZ" sz="1500" dirty="false"/>
              <a:t>případné poskytování dodatečných informací, provedení posouzení a hodnocení nabídek a připravená smlouva s dodavatelem);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dirty="false"/>
              <a:t>c) </a:t>
            </a:r>
            <a:r>
              <a:rPr lang="cs-CZ" sz="1500" b="true" dirty="false"/>
              <a:t>před podpisem dodatku ke smlouvě s dodavatelem </a:t>
            </a:r>
            <a:r>
              <a:rPr lang="cs-CZ" sz="1500" dirty="false"/>
              <a:t>(tj. kontrole podléhá připravený dodatek ke smlouvě s dodavatelem).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61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>Způsob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Žádost </a:t>
            </a:r>
            <a:r>
              <a:rPr lang="cs-CZ" sz="2000" dirty="false"/>
              <a:t>o podporu z OPZ se zpracovává v elektronickém formuláři v IS KP14</a:t>
            </a:r>
            <a:r>
              <a:rPr lang="cs-CZ" sz="2000" dirty="false" smtClean="false"/>
              <a:t>+. </a:t>
            </a:r>
            <a:endParaRPr lang="cs-CZ" sz="20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Elektronický podpis statutárního zástupce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Žádost se předkládá pouze v elektronické podobě.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572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konzultace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Elektronický komunikační nástroj „ESF Fórum“ – Klub pro výzvu č. 71 – </a:t>
            </a:r>
            <a:r>
              <a:rPr lang="cs-CZ" sz="2000" dirty="false">
                <a:hlinkClick r:id="rId3"/>
              </a:rPr>
              <a:t>https://</a:t>
            </a:r>
            <a:r>
              <a:rPr lang="cs-CZ" sz="2000" dirty="false" smtClean="false">
                <a:hlinkClick r:id="rId3"/>
              </a:rPr>
              <a:t>www.esfcr.cz/vyzva-03_17_071</a:t>
            </a:r>
            <a:endParaRPr lang="cs-CZ" sz="20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Nebudou poskytovány osobní konzultace a nebudou konzultovány celé projekty; pouze konkrétní dotazy k projektům (telefonicky,            e-mailem a přes ESF fórum).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02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Hodnocení a výběr projektů</a:t>
            </a:r>
            <a:r>
              <a:rPr lang="cs-CZ" dirty="false"/>
              <a:t> </a:t>
            </a:r>
            <a:r>
              <a:rPr lang="cs-CZ" dirty="false" smtClean="false"/>
              <a:t>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500" b="true" u="sng" dirty="false"/>
              <a:t>Formální hodnocení a hodnocení přijatelnosti</a:t>
            </a:r>
          </a:p>
          <a:p>
            <a:pPr algn="just">
              <a:lnSpc>
                <a:spcPct val="100000"/>
              </a:lnSpc>
            </a:pPr>
            <a:r>
              <a:rPr lang="cs-CZ" sz="1500" dirty="false"/>
              <a:t>Náprava nedostatků identifikovaných ve formálním hodnocení je možná pouze jednou. </a:t>
            </a:r>
          </a:p>
          <a:p>
            <a:pPr algn="just">
              <a:lnSpc>
                <a:spcPct val="100000"/>
              </a:lnSpc>
            </a:pPr>
            <a:r>
              <a:rPr lang="cs-CZ" sz="1500" dirty="false"/>
              <a:t>Náprava nedostatků identifikovaných v hodnocení přijatelnosti není možná.</a:t>
            </a:r>
          </a:p>
          <a:p>
            <a:pPr algn="just">
              <a:lnSpc>
                <a:spcPct val="100000"/>
              </a:lnSpc>
            </a:pPr>
            <a:r>
              <a:rPr lang="cs-CZ" sz="1500" dirty="false"/>
              <a:t>Kritéria FH a HP viz Specifická část pravidel pro žadatele a příjemce v rámci OPZ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u="sng" dirty="false" smtClean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b="true" u="sng" dirty="false"/>
              <a:t>Věcné hodnocení </a:t>
            </a:r>
          </a:p>
          <a:p>
            <a:pPr algn="just">
              <a:lnSpc>
                <a:spcPct val="100000"/>
              </a:lnSpc>
            </a:pPr>
            <a:r>
              <a:rPr lang="cs-CZ" sz="1500" dirty="false" smtClean="false"/>
              <a:t>Dva individuální hodnotitelé - Databáze hodnotitelů</a:t>
            </a:r>
            <a:endParaRPr lang="cs-CZ" sz="1500" dirty="false"/>
          </a:p>
          <a:p>
            <a:pPr algn="just">
              <a:lnSpc>
                <a:spcPct val="100000"/>
              </a:lnSpc>
            </a:pPr>
            <a:r>
              <a:rPr lang="cs-CZ" sz="1500" dirty="false"/>
              <a:t>Příručka pro hodnotitele - </a:t>
            </a:r>
            <a:r>
              <a:rPr lang="cs-CZ" sz="1500" dirty="false">
                <a:hlinkClick r:id="rId3"/>
              </a:rPr>
              <a:t>https://www.esfcr.cz/prirucka-pro-hodnotitele-opz</a:t>
            </a:r>
            <a:r>
              <a:rPr lang="cs-CZ" sz="1500" dirty="false"/>
              <a:t> - kritéria hodnocení </a:t>
            </a:r>
          </a:p>
          <a:p>
            <a:pPr algn="just">
              <a:lnSpc>
                <a:spcPct val="100000"/>
              </a:lnSpc>
            </a:pPr>
            <a:r>
              <a:rPr lang="cs-CZ" sz="1500" dirty="false"/>
              <a:t>Pozor - zdůvodněná potřebnost, účelnost, stanovení cíle na základě reálného problému a jeho ověření!</a:t>
            </a:r>
          </a:p>
          <a:p>
            <a:pPr algn="just">
              <a:lnSpc>
                <a:spcPct val="100000"/>
              </a:lnSpc>
            </a:pPr>
            <a:r>
              <a:rPr lang="cs-CZ" sz="1500" dirty="false"/>
              <a:t>Pokud se první dvě zpracovaná věcná hodnocení žádosti o podporu  významně liší - arbitrážní hodnocení vypracováno způsobem, kdy arbitr vychází z těchto dvou už zpracovaných věcných hodnocení.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500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57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Hodnocení a výběr </a:t>
            </a:r>
            <a:r>
              <a:rPr lang="cs-CZ" dirty="false" smtClean="false"/>
              <a:t>projektů</a:t>
            </a:r>
            <a:r>
              <a:rPr lang="cs-CZ" dirty="false"/>
              <a:t> </a:t>
            </a:r>
            <a:r>
              <a:rPr lang="cs-CZ" dirty="false" smtClean="false"/>
              <a:t>–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352928" cy="4563208"/>
          </a:xfrm>
        </p:spPr>
        <p:txBody>
          <a:bodyPr/>
          <a:lstStyle/>
          <a:p>
            <a:endParaRPr lang="cs-CZ" sz="2000" b="true" dirty="false" smtClean="false"/>
          </a:p>
          <a:p>
            <a:r>
              <a:rPr lang="cs-CZ" sz="2000" b="true" dirty="false" smtClean="false"/>
              <a:t>Výběrová komise</a:t>
            </a:r>
            <a:endParaRPr lang="cs-CZ" sz="2000" b="true" dirty="false"/>
          </a:p>
          <a:p>
            <a:pPr lvl="0"/>
            <a:r>
              <a:rPr lang="cs-CZ" sz="2000" b="true" dirty="false"/>
              <a:t>Příprava a vydání právního aktu o poskytnutí </a:t>
            </a:r>
            <a:r>
              <a:rPr lang="cs-CZ" sz="2000" b="true" dirty="false" smtClean="false"/>
              <a:t>podpory</a:t>
            </a:r>
          </a:p>
          <a:p>
            <a:pPr lvl="0"/>
            <a:endParaRPr lang="cs-CZ" sz="2000" i="true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Rozhodnutí o poskytnutí dotace by mělo být vystaveno nejpozději do konce března 2018. Nejdříve možný termín pro zahájení realizace je </a:t>
            </a:r>
            <a:r>
              <a:rPr lang="cs-CZ" sz="2000" b="true" dirty="false"/>
              <a:t>duben 2018</a:t>
            </a:r>
            <a:r>
              <a:rPr lang="cs-CZ" sz="2000" dirty="false"/>
              <a:t>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6340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KAPACITA ŽADATELE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 smtClean="false"/>
              <a:t>Žadatel uvede v žádosti o podporu údaje </a:t>
            </a:r>
            <a:r>
              <a:rPr lang="cs-CZ" sz="2000" dirty="false"/>
              <a:t>o </a:t>
            </a:r>
            <a:r>
              <a:rPr lang="cs-CZ" sz="2000" b="true" dirty="false"/>
              <a:t>počtu zaměstnanců a roční </a:t>
            </a:r>
            <a:r>
              <a:rPr lang="cs-CZ" sz="2000" b="true" dirty="false" smtClean="false"/>
              <a:t>obrat</a:t>
            </a:r>
            <a:r>
              <a:rPr lang="cs-CZ" sz="2000" dirty="false"/>
              <a:t>. Dále </a:t>
            </a:r>
            <a:r>
              <a:rPr lang="cs-CZ" sz="2000" dirty="false" smtClean="false"/>
              <a:t>je nutné popsat </a:t>
            </a:r>
            <a:r>
              <a:rPr lang="cs-CZ" sz="2000" b="true" dirty="false" smtClean="false"/>
              <a:t>odbornou kapacitu</a:t>
            </a:r>
            <a:r>
              <a:rPr lang="cs-CZ" sz="2000" dirty="false" smtClean="false"/>
              <a:t> žadatele (případně realizačního týmu).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Uvádí </a:t>
            </a:r>
            <a:r>
              <a:rPr lang="cs-CZ" sz="2000" dirty="false"/>
              <a:t>se údaje za </a:t>
            </a:r>
            <a:r>
              <a:rPr lang="cs-CZ" sz="2000" b="true" dirty="false"/>
              <a:t>poslední uzavřené účetní období</a:t>
            </a:r>
            <a:r>
              <a:rPr lang="cs-CZ" sz="2000" dirty="false" smtClean="false"/>
              <a:t>.</a:t>
            </a:r>
            <a:endParaRPr lang="cs-CZ" sz="2000" b="true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H</a:t>
            </a:r>
            <a:r>
              <a:rPr lang="cs-CZ" sz="2000" dirty="false" smtClean="false"/>
              <a:t>odnotitelé </a:t>
            </a:r>
            <a:r>
              <a:rPr lang="cs-CZ" sz="2000" dirty="false"/>
              <a:t>v rámci věcného hodnocení posoudí </a:t>
            </a:r>
            <a:r>
              <a:rPr lang="cs-CZ" sz="2000" dirty="false" smtClean="false"/>
              <a:t>administrativní</a:t>
            </a:r>
            <a:r>
              <a:rPr lang="cs-CZ" sz="2000" dirty="false"/>
              <a:t>, finanční a provozní </a:t>
            </a:r>
            <a:r>
              <a:rPr lang="cs-CZ" sz="2000" dirty="false" smtClean="false"/>
              <a:t>kapacitu vzhledem ke schopnosti realizovat projekt </a:t>
            </a:r>
            <a:r>
              <a:rPr lang="cs-CZ" sz="2000" dirty="false"/>
              <a:t>(nebodované </a:t>
            </a:r>
            <a:r>
              <a:rPr lang="cs-CZ" sz="2000" dirty="false" smtClean="false"/>
              <a:t>kritérium).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U </a:t>
            </a:r>
            <a:r>
              <a:rPr lang="cs-CZ" sz="2000" b="true" dirty="false"/>
              <a:t>projektů s celkovými způsobilými výdaji nepřevyšujícími </a:t>
            </a:r>
            <a:r>
              <a:rPr lang="cs-CZ" sz="2000" b="true" dirty="false" smtClean="false"/>
              <a:t>      2 </a:t>
            </a:r>
            <a:r>
              <a:rPr lang="cs-CZ" sz="2000" b="true" dirty="false"/>
              <a:t>miliony korun je kapacita žadatele vždy dostatečná. 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351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Kde hledat informace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Webový </a:t>
            </a:r>
            <a:r>
              <a:rPr lang="cs-CZ" sz="1800" dirty="false"/>
              <a:t>portál ESF v ČR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Odkazy na příručky a další dokumenty ve výzvě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ESF </a:t>
            </a:r>
            <a:r>
              <a:rPr lang="cs-CZ" sz="1800" dirty="false" smtClean="false"/>
              <a:t>Fórum – klub výzvy č. 71: </a:t>
            </a:r>
            <a:r>
              <a:rPr lang="cs-CZ" sz="1800" u="sng" dirty="false">
                <a:hlinkClick r:id="rId4"/>
              </a:rPr>
              <a:t>https://www.esfcr.cz/vyzva-03_17_071 </a:t>
            </a:r>
            <a:endParaRPr lang="cs-CZ" sz="1800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 rámci Operačního programu Zaměstnanost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Specifické části pravidel pro žadatele a příjemce v rámci OPZ pro projekty se skutečně vzniklými výdaji a případně také s nepřímými náklady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lvl="0" indent="0">
              <a:buNone/>
            </a:pPr>
            <a:endParaRPr lang="cs-CZ" sz="1600" dirty="false" smtClean="false"/>
          </a:p>
          <a:p>
            <a:pPr lvl="0"/>
            <a:r>
              <a:rPr lang="cs-CZ" sz="1600" dirty="false" smtClean="false"/>
              <a:t>Mgr</a:t>
            </a:r>
            <a:r>
              <a:rPr lang="cs-CZ" sz="1600" dirty="false"/>
              <a:t>. </a:t>
            </a:r>
            <a:r>
              <a:rPr lang="cs-CZ" sz="1600" dirty="false" smtClean="false"/>
              <a:t>Lenka </a:t>
            </a:r>
            <a:r>
              <a:rPr lang="cs-CZ" sz="1600" dirty="false"/>
              <a:t>Veverková, </a:t>
            </a:r>
            <a:r>
              <a:rPr lang="cs-CZ" sz="1600" dirty="false">
                <a:hlinkClick r:id="rId3"/>
              </a:rPr>
              <a:t>lenka.veverkova@mpsv.cz</a:t>
            </a:r>
            <a:r>
              <a:rPr lang="cs-CZ" sz="1600" dirty="false"/>
              <a:t>, 221 923 301</a:t>
            </a:r>
          </a:p>
          <a:p>
            <a:pPr lvl="0"/>
            <a:r>
              <a:rPr lang="cs-CZ" sz="1600" dirty="false"/>
              <a:t>Mgr. Tereza Zahálková, </a:t>
            </a:r>
            <a:r>
              <a:rPr lang="cs-CZ" sz="1600" dirty="false">
                <a:hlinkClick r:id="rId4"/>
              </a:rPr>
              <a:t>tereza.zahalkova@mpsv.cz</a:t>
            </a:r>
            <a:r>
              <a:rPr lang="cs-CZ" sz="1600" dirty="false"/>
              <a:t>, 221 923 899</a:t>
            </a:r>
          </a:p>
          <a:p>
            <a:pPr lvl="0"/>
            <a:r>
              <a:rPr lang="cs-CZ" sz="1600" dirty="false"/>
              <a:t>Mgr. Dita Tondlová, </a:t>
            </a:r>
            <a:r>
              <a:rPr lang="cs-CZ" sz="1600" dirty="false">
                <a:hlinkClick r:id="rId5"/>
              </a:rPr>
              <a:t>dita.tondlova@mpsv.cz</a:t>
            </a:r>
            <a:r>
              <a:rPr lang="cs-CZ" sz="1600" dirty="false"/>
              <a:t>, 221 922 </a:t>
            </a:r>
            <a:r>
              <a:rPr lang="cs-CZ" sz="1600" dirty="false" smtClean="false"/>
              <a:t>034</a:t>
            </a:r>
          </a:p>
          <a:p>
            <a:pPr lvl="0"/>
            <a:r>
              <a:rPr lang="cs-CZ" sz="1600" dirty="false" smtClean="false"/>
              <a:t>Ing</a:t>
            </a:r>
            <a:r>
              <a:rPr lang="cs-CZ" sz="1600" dirty="false"/>
              <a:t>. Ondřej Remeš, </a:t>
            </a:r>
            <a:r>
              <a:rPr lang="cs-CZ" sz="1600" dirty="false" smtClean="false">
                <a:hlinkClick r:id="rId6"/>
              </a:rPr>
              <a:t>ondrej.remes@mpsv.cz</a:t>
            </a:r>
            <a:r>
              <a:rPr lang="cs-CZ" sz="1600" dirty="false" smtClean="false"/>
              <a:t>, </a:t>
            </a:r>
            <a:r>
              <a:rPr lang="cs-CZ" sz="1600" dirty="false"/>
              <a:t>221 923 302</a:t>
            </a:r>
          </a:p>
          <a:p>
            <a:pPr lvl="0"/>
            <a:r>
              <a:rPr lang="cs-CZ" sz="1600" dirty="false"/>
              <a:t>Ing. Viera Hudecová, </a:t>
            </a:r>
            <a:r>
              <a:rPr lang="cs-CZ" sz="1600" dirty="false">
                <a:hlinkClick r:id="rId7"/>
              </a:rPr>
              <a:t>viera.hudecova@mpsv.cz</a:t>
            </a:r>
            <a:r>
              <a:rPr lang="cs-CZ" sz="1600" dirty="false"/>
              <a:t>, 221 922 </a:t>
            </a:r>
            <a:r>
              <a:rPr lang="cs-CZ" sz="1600" dirty="false" smtClean="false"/>
              <a:t>859</a:t>
            </a:r>
          </a:p>
          <a:p>
            <a:r>
              <a:rPr lang="cs-CZ" sz="1600" dirty="false"/>
              <a:t>Mgr. Iveta Marcinová, </a:t>
            </a:r>
            <a:r>
              <a:rPr lang="cs-CZ" sz="1600" dirty="false">
                <a:hlinkClick r:id="rId8"/>
              </a:rPr>
              <a:t>iveta.marcinova@mpsv.cz</a:t>
            </a:r>
            <a:endParaRPr lang="cs-CZ" sz="1600" dirty="false"/>
          </a:p>
          <a:p>
            <a:pPr marL="0" lvl="0" indent="0">
              <a:buNone/>
            </a:pPr>
            <a:endParaRPr lang="cs-CZ" sz="1600" dirty="false" smtClean="false"/>
          </a:p>
          <a:p>
            <a:pPr lvl="0"/>
            <a:endParaRPr 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421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28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endParaRPr lang="cs-CZ" sz="2800" b="true" dirty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800" b="true" smtClean="false"/>
              <a:t>DĚKUJEME </a:t>
            </a:r>
            <a:r>
              <a:rPr lang="cs-CZ" sz="2800" b="true" dirty="false" smtClean="false"/>
              <a:t>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Časové </a:t>
            </a:r>
            <a:r>
              <a:rPr lang="cs-CZ" dirty="false"/>
              <a:t>nastavení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590698653"/>
              </p:ext>
            </p:extLst>
          </p:nvPr>
        </p:nvGraphicFramePr>
        <p:xfrm>
          <a:off x="1187624" y="1772816"/>
          <a:ext cx="6214110" cy="344040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89250"/>
                <a:gridCol w="3324860"/>
              </a:tblGrid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28.</a:t>
                      </a:r>
                      <a:r>
                        <a:rPr lang="cs-CZ" sz="1400" baseline="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dubna 2017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28. dubna 2017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 dubna 2017, 8:00 hodin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července 2017, 12:00 hodin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24 měsíců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prosinec 2020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Alokace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dirty="false" smtClean="false"/>
          </a:p>
          <a:p>
            <a:pPr algn="just"/>
            <a:r>
              <a:rPr lang="cs-CZ" dirty="false" smtClean="false"/>
              <a:t>Finanční </a:t>
            </a:r>
            <a:r>
              <a:rPr lang="cs-CZ" dirty="false"/>
              <a:t>alokace výzvy (rozhodná pro výběr projektů k financování): </a:t>
            </a:r>
            <a:r>
              <a:rPr lang="cs-CZ" b="true" dirty="false"/>
              <a:t>250 000 000  </a:t>
            </a:r>
            <a:r>
              <a:rPr lang="cs-CZ" b="true" dirty="false" smtClean="false"/>
              <a:t>CZK </a:t>
            </a:r>
            <a:r>
              <a:rPr lang="cs-CZ" dirty="false" smtClean="false"/>
              <a:t>– včetně vlastních zdrojů</a:t>
            </a:r>
            <a:endParaRPr lang="cs-CZ" dirty="false"/>
          </a:p>
          <a:p>
            <a:pPr lvl="0" algn="just"/>
            <a:endParaRPr lang="cs-CZ" dirty="false"/>
          </a:p>
          <a:p>
            <a:pPr lvl="0" algn="just"/>
            <a:r>
              <a:rPr lang="cs-CZ" dirty="false"/>
              <a:t>Finanční alokace výzvy (podpora): </a:t>
            </a:r>
            <a:r>
              <a:rPr lang="cs-CZ" b="true" dirty="false"/>
              <a:t>242 500 000 </a:t>
            </a:r>
            <a:r>
              <a:rPr lang="cs-CZ" b="true" dirty="false" smtClean="false"/>
              <a:t>CZK </a:t>
            </a:r>
            <a:r>
              <a:rPr lang="cs-CZ" dirty="false" smtClean="false"/>
              <a:t>- odhad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 - obecně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osoba </a:t>
            </a:r>
            <a:r>
              <a:rPr lang="cs-CZ" sz="1800" dirty="false"/>
              <a:t>(právnická nebo fyzická), která je </a:t>
            </a:r>
            <a:r>
              <a:rPr lang="cs-CZ" sz="1800" b="true" dirty="false"/>
              <a:t>registrovaným subjektem v ČR</a:t>
            </a:r>
            <a:r>
              <a:rPr lang="cs-CZ" sz="1800" dirty="false"/>
              <a:t>, tj. osoba, která má vlastní identifikační číslo (tzv. IČO někdy také IČ); </a:t>
            </a:r>
            <a:endParaRPr lang="cs-CZ" sz="18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má </a:t>
            </a:r>
            <a:r>
              <a:rPr lang="cs-CZ" sz="1800" b="true" dirty="false"/>
              <a:t>aktivní datovou schránku</a:t>
            </a:r>
            <a:r>
              <a:rPr lang="cs-CZ" sz="1800" dirty="false"/>
              <a:t>; </a:t>
            </a:r>
            <a:endParaRPr lang="cs-CZ" sz="1800" dirty="false" smtClean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</a:t>
            </a:r>
            <a:r>
              <a:rPr lang="cs-CZ" sz="1800" b="true" dirty="false"/>
              <a:t>nepatří mezi subjekty, které se nemohou výzvy účastnit </a:t>
            </a:r>
            <a:r>
              <a:rPr lang="cs-CZ" sz="1800" dirty="false"/>
              <a:t>z důvodů insolvence, pokut, dluhu aj. </a:t>
            </a:r>
            <a:r>
              <a:rPr lang="cs-CZ" sz="1800" dirty="false" smtClean="false"/>
              <a:t>dle bližšího vymezení ve výzvě (likvidace, inkasní příkaz…)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59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4776</properties:Words>
  <properties:PresentationFormat>Předvádění na obrazovce (4:3)</properties:PresentationFormat>
  <properties:Paragraphs>729</properties:Paragraphs>
  <properties:Slides>69</properties:Slides>
  <properties:Notes>57</properties:Notes>
  <properties:TotalTime>4391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69</vt:i4>
      </vt:variant>
    </vt:vector>
  </properties:HeadingPairs>
  <properties:TitlesOfParts>
    <vt:vector baseType="lpstr" size="70">
      <vt:lpstr>prezentace</vt:lpstr>
      <vt:lpstr>Výzva č. 03_17_071 Podpora procesů ve službách  a podpora rozvoje sociální práce   </vt:lpstr>
      <vt:lpstr>OBSAH SEMINÁŘE</vt:lpstr>
      <vt:lpstr>ÚVOD - OPZ </vt:lpstr>
      <vt:lpstr>INFORMAČNÍ SYSTÉMY</vt:lpstr>
      <vt:lpstr>Prezentace aplikace PowerPoint</vt:lpstr>
      <vt:lpstr>Identifikace výzvy </vt:lpstr>
      <vt:lpstr> Časové nastavení </vt:lpstr>
      <vt:lpstr>Alokace výzvy</vt:lpstr>
      <vt:lpstr> Oprávnění žadatelé  - obecně </vt:lpstr>
      <vt:lpstr> Oprávnění žadatelé ve výzvě č. 71  </vt:lpstr>
      <vt:lpstr>Oprávnění partneři</vt:lpstr>
      <vt:lpstr>Míra podpory –  rozpad zdrojů financování</vt:lpstr>
      <vt:lpstr>Maximální a minimální výše celkových způsobilých výdajů </vt:lpstr>
      <vt:lpstr>Aktivity – přehled</vt:lpstr>
      <vt:lpstr>OBECNÉ PODMÍNKY PRO CELOU VÝZVU</vt:lpstr>
      <vt:lpstr>   1. Rozvíjení a zkvalitňování sociálních služeb, sociální práce a sociálně-právní ochrany dětí – I.     </vt:lpstr>
      <vt:lpstr>1. Rozvíjení a zkvalitňování sociálních služeb, sociální práce a sociálně-právní ochrany dětí – II. </vt:lpstr>
      <vt:lpstr>1. Rozvíjení a zkvalitňování sociálních služeb, sociální práce a sociálně-právní ochrany dětí – III. </vt:lpstr>
      <vt:lpstr> 1. Rozvíjení a zkvalitňování sociálních služeb, sociální práce a sociálně-právní ochrany dětí – Iv.  </vt:lpstr>
      <vt:lpstr> Vzdělávání sociálních pracovníků a pracovníků v sociálních službách – I.   </vt:lpstr>
      <vt:lpstr>Vzdělávání sociálních pracovníků a pracovníků v sociálních službách – II.</vt:lpstr>
      <vt:lpstr>Vzdělávání sociálních pracovníků a pracovníků v sociálních službách – III.</vt:lpstr>
      <vt:lpstr> Vzdělávání sociálních pracovníků a pracovníků v sociálních službách – IV. </vt:lpstr>
      <vt:lpstr>2. Podpora pečujících osob</vt:lpstr>
      <vt:lpstr>V RÁMCI VÝZVY NEBUDE PODPOROVÁNO</vt:lpstr>
      <vt:lpstr>Indikátory - obecně</vt:lpstr>
      <vt:lpstr>Indikátory se závazkem – přehled </vt:lpstr>
      <vt:lpstr>Indikátory ostatní – přehled </vt:lpstr>
      <vt:lpstr>Indikátory definice – I. </vt:lpstr>
      <vt:lpstr>Indikátory definice – II.</vt:lpstr>
      <vt:lpstr>Indikátory definice – III. </vt:lpstr>
      <vt:lpstr>Indikátory definice – Iv.</vt:lpstr>
      <vt:lpstr>Cílové skupiny – I.</vt:lpstr>
      <vt:lpstr>Cílové skupiny – II. </vt:lpstr>
      <vt:lpstr>Územní způsobilost – I. </vt:lpstr>
      <vt:lpstr>Územní způsobilost – II. </vt:lpstr>
      <vt:lpstr>Prezentace aplikace PowerPoint</vt:lpstr>
      <vt:lpstr>Veřejná podpora  </vt:lpstr>
      <vt:lpstr>vymezení podporovaných aktivit výzvy z pohledu pravidel veřejné podpory </vt:lpstr>
      <vt:lpstr>Podmínky poskytnutí veřejné podpory (VP) v režimu SGEI </vt:lpstr>
      <vt:lpstr>Prezentace aplikace PowerPoint</vt:lpstr>
      <vt:lpstr>Podmínky poskytnutí veřejné podpory před vydáním rozhodnutí o poskytnutí dotace</vt:lpstr>
      <vt:lpstr>Přenos veřejné podpory partnerovi či dalšímu subjektu</vt:lpstr>
      <vt:lpstr>Přílohy žádosti o podporu</vt:lpstr>
      <vt:lpstr>Přílohy výzvy</vt:lpstr>
      <vt:lpstr>Prezentace aplikace PowerPoint</vt:lpstr>
      <vt:lpstr>Způsobilost výdajů 1/2 </vt:lpstr>
      <vt:lpstr>Způsobilost výdajů 2/2</vt:lpstr>
      <vt:lpstr>Rozpočet projektu – struktura  </vt:lpstr>
      <vt:lpstr>Přímé náklady – Osobní náklady</vt:lpstr>
      <vt:lpstr>Přímé náklady - Cestovné</vt:lpstr>
      <vt:lpstr>Přímé náklady - Zařízení a vybavení 1/2</vt:lpstr>
      <vt:lpstr>Přímé náklady - Zařízení a vybavení 2/2</vt:lpstr>
      <vt:lpstr>Přímé náklady - Nákup služeb 1/2</vt:lpstr>
      <vt:lpstr>Přímé náklady - Nákup služeb 2/2</vt:lpstr>
      <vt:lpstr>Přímé náklady - Přímá podpora</vt:lpstr>
      <vt:lpstr>Nepřímé náklady  </vt:lpstr>
      <vt:lpstr>Nepřímé náklady – Vymezení v OPZ 1/3 </vt:lpstr>
      <vt:lpstr>Nepřímé náklady – Vymezení v OPZ 2/3 </vt:lpstr>
      <vt:lpstr>Nepřímé náklady – Vymezení v OPZ 3/3</vt:lpstr>
      <vt:lpstr>Veřejné zakázky</vt:lpstr>
      <vt:lpstr>Způsob podání žádosti</vt:lpstr>
      <vt:lpstr>konzultace</vt:lpstr>
      <vt:lpstr>Hodnocení a výběr projektů – I. </vt:lpstr>
      <vt:lpstr>Hodnocení a výběr projektů – II.</vt:lpstr>
      <vt:lpstr>KAPACITA ŽADATELE</vt:lpstr>
      <vt:lpstr>Kde hledat informace</vt:lpstr>
      <vt:lpstr>KONTAKTY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2017-05-12T05:51:50Z</dcterms:modified>
  <cp:revision>483</cp:revision>
  <dc:title>Prezentace aplikace PowerPoint</dc:title>
</cp:coreProperties>
</file>