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3">
  <p:sldMasterIdLst>
    <p:sldMasterId id="2147483671" r:id="rId1"/>
  </p:sldMasterIdLst>
  <p:notesMasterIdLst>
    <p:notesMasterId r:id="rId71"/>
  </p:notesMasterIdLst>
  <p:handoutMasterIdLst>
    <p:handoutMasterId r:id="rId72"/>
  </p:handoutMasterIdLst>
  <p:sldIdLst>
    <p:sldId id="323" r:id="rId2"/>
    <p:sldId id="415" r:id="rId3"/>
    <p:sldId id="414" r:id="rId4"/>
    <p:sldId id="336" r:id="rId5"/>
    <p:sldId id="342" r:id="rId6"/>
    <p:sldId id="345" r:id="rId7"/>
    <p:sldId id="347" r:id="rId8"/>
    <p:sldId id="515" r:id="rId9"/>
    <p:sldId id="572" r:id="rId10"/>
    <p:sldId id="578" r:id="rId11"/>
    <p:sldId id="579" r:id="rId12"/>
    <p:sldId id="580" r:id="rId13"/>
    <p:sldId id="582" r:id="rId14"/>
    <p:sldId id="581" r:id="rId15"/>
    <p:sldId id="558" r:id="rId16"/>
    <p:sldId id="568" r:id="rId17"/>
    <p:sldId id="344" r:id="rId18"/>
    <p:sldId id="573" r:id="rId19"/>
    <p:sldId id="574" r:id="rId20"/>
    <p:sldId id="575" r:id="rId21"/>
    <p:sldId id="576" r:id="rId22"/>
    <p:sldId id="413" r:id="rId23"/>
    <p:sldId id="364" r:id="rId24"/>
    <p:sldId id="519" r:id="rId25"/>
    <p:sldId id="517" r:id="rId26"/>
    <p:sldId id="362" r:id="rId27"/>
    <p:sldId id="416" r:id="rId28"/>
    <p:sldId id="513" r:id="rId29"/>
    <p:sldId id="512" r:id="rId30"/>
    <p:sldId id="367" r:id="rId31"/>
    <p:sldId id="368" r:id="rId32"/>
    <p:sldId id="520" r:id="rId33"/>
    <p:sldId id="521" r:id="rId34"/>
    <p:sldId id="522" r:id="rId35"/>
    <p:sldId id="523" r:id="rId36"/>
    <p:sldId id="524" r:id="rId37"/>
    <p:sldId id="525" r:id="rId38"/>
    <p:sldId id="526" r:id="rId39"/>
    <p:sldId id="527" r:id="rId40"/>
    <p:sldId id="528" r:id="rId41"/>
    <p:sldId id="529" r:id="rId42"/>
    <p:sldId id="530" r:id="rId43"/>
    <p:sldId id="531" r:id="rId44"/>
    <p:sldId id="532" r:id="rId45"/>
    <p:sldId id="533" r:id="rId46"/>
    <p:sldId id="534" r:id="rId47"/>
    <p:sldId id="535" r:id="rId48"/>
    <p:sldId id="536" r:id="rId49"/>
    <p:sldId id="419" r:id="rId50"/>
    <p:sldId id="537" r:id="rId51"/>
    <p:sldId id="538" r:id="rId52"/>
    <p:sldId id="539" r:id="rId53"/>
    <p:sldId id="540" r:id="rId54"/>
    <p:sldId id="541" r:id="rId55"/>
    <p:sldId id="542" r:id="rId56"/>
    <p:sldId id="543" r:id="rId57"/>
    <p:sldId id="544" r:id="rId58"/>
    <p:sldId id="545" r:id="rId59"/>
    <p:sldId id="546" r:id="rId60"/>
    <p:sldId id="547" r:id="rId61"/>
    <p:sldId id="548" r:id="rId62"/>
    <p:sldId id="549" r:id="rId63"/>
    <p:sldId id="551" r:id="rId64"/>
    <p:sldId id="552" r:id="rId65"/>
    <p:sldId id="553" r:id="rId66"/>
    <p:sldId id="554" r:id="rId67"/>
    <p:sldId id="321" r:id="rId68"/>
    <p:sldId id="348" r:id="rId69"/>
    <p:sldId id="341" r:id="rId70"/>
  </p:sldIdLst>
  <p:sldSz cx="9144000" cy="6858000" type="screen4x3"/>
  <p:notesSz cx="6784975" cy="9906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or" initials="A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98133" autoAdjust="0"/>
  </p:normalViewPr>
  <p:slideViewPr>
    <p:cSldViewPr showGuides="1">
      <p:cViewPr varScale="1">
        <p:scale>
          <a:sx n="78" d="100"/>
          <a:sy n="78" d="100"/>
        </p:scale>
        <p:origin x="-126" y="-102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392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1880"/>
    </p:cViewPr>
  </p:sorterViewPr>
  <p:notesViewPr>
    <p:cSldViewPr>
      <p:cViewPr varScale="1">
        <p:scale>
          <a:sx n="82" d="100"/>
          <a:sy n="82" d="100"/>
        </p:scale>
        <p:origin x="-3954" y="-60"/>
      </p:cViewPr>
      <p:guideLst>
        <p:guide orient="horz" pos="3120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0895" cy="495855"/>
          </a:xfrm>
          <a:prstGeom prst="rect">
            <a:avLst/>
          </a:prstGeom>
        </p:spPr>
        <p:txBody>
          <a:bodyPr vert="horz" lIns="91238" tIns="45619" rIns="91238" bIns="4561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2497" y="1"/>
            <a:ext cx="2940895" cy="495855"/>
          </a:xfrm>
          <a:prstGeom prst="rect">
            <a:avLst/>
          </a:prstGeom>
        </p:spPr>
        <p:txBody>
          <a:bodyPr vert="horz" lIns="91238" tIns="45619" rIns="91238" bIns="45619" rtlCol="0"/>
          <a:lstStyle>
            <a:lvl1pPr algn="r">
              <a:defRPr sz="1200"/>
            </a:lvl1pPr>
          </a:lstStyle>
          <a:p>
            <a:fld id="{0160B359-50B4-4BC9-880E-98F18A6C7756}" type="datetimeFigureOut">
              <a:rPr lang="cs-CZ" smtClean="0"/>
              <a:pPr/>
              <a:t>16.8.2017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08562"/>
            <a:ext cx="2940895" cy="495854"/>
          </a:xfrm>
          <a:prstGeom prst="rect">
            <a:avLst/>
          </a:prstGeom>
        </p:spPr>
        <p:txBody>
          <a:bodyPr vert="horz" lIns="91238" tIns="45619" rIns="91238" bIns="4561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2497" y="9408562"/>
            <a:ext cx="2940895" cy="495854"/>
          </a:xfrm>
          <a:prstGeom prst="rect">
            <a:avLst/>
          </a:prstGeom>
        </p:spPr>
        <p:txBody>
          <a:bodyPr vert="horz" lIns="91238" tIns="45619" rIns="91238" bIns="45619" rtlCol="0" anchor="b"/>
          <a:lstStyle>
            <a:lvl1pPr algn="r">
              <a:defRPr sz="1200"/>
            </a:lvl1pPr>
          </a:lstStyle>
          <a:p>
            <a:fld id="{6C58E3B5-F936-41C1-A2B7-9998FE680A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657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0156" cy="495300"/>
          </a:xfrm>
          <a:prstGeom prst="rect">
            <a:avLst/>
          </a:prstGeom>
        </p:spPr>
        <p:txBody>
          <a:bodyPr vert="horz" lIns="91238" tIns="45619" rIns="91238" bIns="4561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3252" y="0"/>
            <a:ext cx="2940156" cy="495300"/>
          </a:xfrm>
          <a:prstGeom prst="rect">
            <a:avLst/>
          </a:prstGeom>
        </p:spPr>
        <p:txBody>
          <a:bodyPr vert="horz" lIns="91238" tIns="45619" rIns="91238" bIns="45619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16.8.2017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38" tIns="45619" rIns="91238" bIns="4561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1238" tIns="45619" rIns="91238" bIns="45619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08981"/>
            <a:ext cx="2940156" cy="495300"/>
          </a:xfrm>
          <a:prstGeom prst="rect">
            <a:avLst/>
          </a:prstGeom>
        </p:spPr>
        <p:txBody>
          <a:bodyPr vert="horz" lIns="91238" tIns="45619" rIns="91238" bIns="4561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3252" y="9408981"/>
            <a:ext cx="2940156" cy="495300"/>
          </a:xfrm>
          <a:prstGeom prst="rect">
            <a:avLst/>
          </a:prstGeom>
        </p:spPr>
        <p:txBody>
          <a:bodyPr vert="horz" lIns="91238" tIns="45619" rIns="91238" bIns="45619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3278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327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4046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1092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9835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67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3949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68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394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895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895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895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40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sfcr.cz/file/9143/" TargetMode="External"/><Relationship Id="rId3" Type="http://schemas.openxmlformats.org/officeDocument/2006/relationships/hyperlink" Target="http://www.esfcr.cz/vyzva-061-opz" TargetMode="External"/><Relationship Id="rId7" Type="http://schemas.openxmlformats.org/officeDocument/2006/relationships/hyperlink" Target="http://www.esfcr.cz/file/9115/" TargetMode="External"/><Relationship Id="rId2" Type="http://schemas.openxmlformats.org/officeDocument/2006/relationships/hyperlink" Target="esfcr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sfcr.cz/file/9003/" TargetMode="External"/><Relationship Id="rId5" Type="http://schemas.openxmlformats.org/officeDocument/2006/relationships/hyperlink" Target="http://www.esfcr.cz/file/9002/" TargetMode="External"/><Relationship Id="rId4" Type="http://schemas.openxmlformats.org/officeDocument/2006/relationships/hyperlink" Target="https://forum.esfcr.cz/node/119/vyzva-c-6162-ad-hoc-projekty/qa/" TargetMode="External"/><Relationship Id="rId9" Type="http://schemas.openxmlformats.org/officeDocument/2006/relationships/hyperlink" Target="https://www.szif.cz/cs/CmDocument?rid=/apa_anon/cs/dokumenty_ke_stazeni/eafrd/1404198915011.pdf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file/9102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esfcr.cz/file/9115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obvykle-ceny-a-mzdy-platy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file/9003/" TargetMode="Externa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forum.esfcr.cz/node/119/vyzva-c-6162-ad-hoc-projekty/qa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1882408" y="4788768"/>
            <a:ext cx="5930356" cy="1656184"/>
          </a:xfrm>
        </p:spPr>
        <p:txBody>
          <a:bodyPr/>
          <a:lstStyle/>
          <a:p>
            <a:pPr algn="ctr"/>
            <a:r>
              <a:rPr lang="cs-CZ" sz="2400" dirty="0" smtClean="0"/>
              <a:t>  </a:t>
            </a:r>
            <a:r>
              <a:rPr lang="cs-CZ" sz="2000" dirty="0" smtClean="0"/>
              <a:t>Výzva 1. </a:t>
            </a:r>
            <a:r>
              <a:rPr lang="cs-CZ" sz="2000" dirty="0"/>
              <a:t>investiční priority </a:t>
            </a:r>
            <a:r>
              <a:rPr lang="cs-CZ" sz="2000" dirty="0" smtClean="0"/>
              <a:t>1.2 </a:t>
            </a:r>
            <a:r>
              <a:rPr lang="cs-CZ" sz="2000" dirty="0"/>
              <a:t>OPZ</a:t>
            </a:r>
            <a:endParaRPr lang="cs-CZ" sz="2400" dirty="0"/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5373216"/>
            <a:ext cx="540000" cy="540000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060848"/>
            <a:ext cx="7704856" cy="1440160"/>
          </a:xfrm>
        </p:spPr>
        <p:txBody>
          <a:bodyPr/>
          <a:lstStyle/>
          <a:p>
            <a:pPr algn="ctr"/>
            <a:r>
              <a:rPr lang="cs-CZ" dirty="0"/>
              <a:t>Implementace doporučení genderového auditu u zaměstnavatelů</a:t>
            </a:r>
            <a:endParaRPr lang="cs-CZ" sz="2800" b="0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206990" y="4221088"/>
            <a:ext cx="7281192" cy="567680"/>
          </a:xfrm>
          <a:prstGeom prst="rect">
            <a:avLst/>
          </a:prstGeom>
        </p:spPr>
        <p:txBody>
          <a:bodyPr vert="horz" lIns="36000" tIns="0" rIns="36000" bIns="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kern="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800" b="0" cap="none" dirty="0"/>
              <a:t>Seminář pro žadatele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295794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výzev – </a:t>
            </a:r>
            <a:br>
              <a:rPr lang="pl-PL" b="0" dirty="0"/>
            </a:br>
            <a:r>
              <a:rPr lang="pl-PL" b="0" cap="none" dirty="0" smtClean="0"/>
              <a:t>podmínky realizace auditu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80920" cy="4680520"/>
          </a:xfrm>
        </p:spPr>
        <p:txBody>
          <a:bodyPr/>
          <a:lstStyle/>
          <a:p>
            <a:r>
              <a:rPr lang="cs-CZ" sz="2000" dirty="0" smtClean="0"/>
              <a:t>Organizace s alespoň 10-ti zaměstnanci</a:t>
            </a:r>
            <a:endParaRPr lang="cs-CZ" sz="2000" dirty="0"/>
          </a:p>
          <a:p>
            <a:r>
              <a:rPr lang="cs-CZ" sz="2000" dirty="0" smtClean="0"/>
              <a:t>Aktivity projektu vycházejí </a:t>
            </a:r>
            <a:r>
              <a:rPr lang="cs-CZ" sz="2000" dirty="0"/>
              <a:t>z výstupů provedeného genderového auditu </a:t>
            </a:r>
            <a:r>
              <a:rPr lang="cs-CZ" sz="2000" dirty="0" smtClean="0"/>
              <a:t>- odpovídajícího </a:t>
            </a:r>
            <a:r>
              <a:rPr lang="cs-CZ" sz="2000" dirty="0"/>
              <a:t>standardu </a:t>
            </a:r>
            <a:r>
              <a:rPr lang="cs-CZ" sz="2000" dirty="0" smtClean="0"/>
              <a:t>GA (viz. Příloha č. 1)  provedeného</a:t>
            </a:r>
            <a:r>
              <a:rPr lang="cs-CZ" sz="2000" dirty="0"/>
              <a:t> v posledních </a:t>
            </a:r>
            <a:r>
              <a:rPr lang="cs-CZ" sz="2000" b="1" dirty="0"/>
              <a:t>3 </a:t>
            </a:r>
            <a:r>
              <a:rPr lang="cs-CZ" sz="2000" b="1" dirty="0" smtClean="0"/>
              <a:t>letech (</a:t>
            </a:r>
            <a:r>
              <a:rPr lang="cs-CZ" sz="2000" dirty="0" smtClean="0"/>
              <a:t>k datu podání žádosti)</a:t>
            </a:r>
            <a:endParaRPr lang="cs-CZ" sz="2000" dirty="0" smtClean="0"/>
          </a:p>
          <a:p>
            <a:r>
              <a:rPr lang="cs-CZ" sz="2000" dirty="0" smtClean="0"/>
              <a:t>Audit odpovídá standardu zpracovanému Úřadem vlády (viz. příloha č. 1)</a:t>
            </a:r>
          </a:p>
          <a:p>
            <a:r>
              <a:rPr lang="cs-CZ" sz="2000" dirty="0"/>
              <a:t>Pokud žadatelem o podporu není přímo podporovaný </a:t>
            </a:r>
            <a:r>
              <a:rPr lang="cs-CZ" sz="2000" dirty="0" smtClean="0"/>
              <a:t>zaměstnavatel</a:t>
            </a:r>
            <a:r>
              <a:rPr lang="cs-CZ" sz="2000" dirty="0"/>
              <a:t>, ale jiný subjekt, musí být mezi ním a organizací, na který je podpora cílena, uzavřeno </a:t>
            </a:r>
            <a:r>
              <a:rPr lang="cs-CZ" sz="2000" b="1" dirty="0"/>
              <a:t>partnerství</a:t>
            </a:r>
            <a:r>
              <a:rPr lang="cs-CZ" sz="2000" dirty="0"/>
              <a:t>, které žadatel doloží </a:t>
            </a:r>
            <a:r>
              <a:rPr lang="cs-CZ" sz="2000" b="1" dirty="0"/>
              <a:t>prohlášením o partnerství</a:t>
            </a:r>
            <a:r>
              <a:rPr lang="cs-CZ" sz="2000" dirty="0"/>
              <a:t> přiloženým k projektové žádosti (příloha č. 3).</a:t>
            </a: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0194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výzev – </a:t>
            </a:r>
            <a:br>
              <a:rPr lang="pl-PL" b="0" dirty="0"/>
            </a:br>
            <a:r>
              <a:rPr lang="pl-PL" b="0" cap="none" dirty="0" smtClean="0"/>
              <a:t>Povinná aktivita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80920" cy="4680520"/>
          </a:xfrm>
        </p:spPr>
        <p:txBody>
          <a:bodyPr/>
          <a:lstStyle/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Genderový re-audit </a:t>
            </a:r>
          </a:p>
          <a:p>
            <a:r>
              <a:rPr lang="cs-CZ" sz="2000" dirty="0" smtClean="0"/>
              <a:t>provedený </a:t>
            </a:r>
            <a:r>
              <a:rPr lang="cs-CZ" sz="2000" dirty="0"/>
              <a:t>dle Standardu genderového </a:t>
            </a:r>
            <a:r>
              <a:rPr lang="cs-CZ" sz="2000" dirty="0" smtClean="0"/>
              <a:t>auditu </a:t>
            </a:r>
            <a:r>
              <a:rPr lang="cs-CZ" sz="2000" dirty="0"/>
              <a:t>po zavedení plánovaných </a:t>
            </a:r>
            <a:r>
              <a:rPr lang="cs-CZ" sz="2000" dirty="0" smtClean="0"/>
              <a:t>opatření</a:t>
            </a:r>
          </a:p>
          <a:p>
            <a:r>
              <a:rPr lang="cs-CZ" sz="2000" dirty="0" smtClean="0"/>
              <a:t>Účelem je: </a:t>
            </a:r>
          </a:p>
          <a:p>
            <a:pPr lvl="1"/>
            <a:r>
              <a:rPr lang="cs-CZ" sz="1600" dirty="0" smtClean="0"/>
              <a:t>zjistit dopad aktivit projektu</a:t>
            </a:r>
          </a:p>
          <a:p>
            <a:pPr lvl="1"/>
            <a:r>
              <a:rPr lang="cs-CZ" sz="1600" dirty="0" smtClean="0"/>
              <a:t>definovat další prostor pro zlepšení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577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výzev – </a:t>
            </a:r>
            <a:br>
              <a:rPr lang="pl-PL" b="0" dirty="0"/>
            </a:br>
            <a:r>
              <a:rPr lang="pl-PL" b="0" cap="none" dirty="0" smtClean="0"/>
              <a:t>Podporované aktivity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80920" cy="4680520"/>
          </a:xfrm>
        </p:spPr>
        <p:txBody>
          <a:bodyPr/>
          <a:lstStyle/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cs-CZ" sz="1400" dirty="0"/>
              <a:t>Průběžné informování zaměstnanců o opatřeních zaváděných v rámci projektu</a:t>
            </a:r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cs-CZ" sz="1400" dirty="0"/>
              <a:t>Zavádění a rozšiřování flexibilních forem práce</a:t>
            </a:r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cs-CZ" sz="1400" dirty="0"/>
              <a:t>Aktivity směřující k vyšší transparentnosti odměňování v rámci organizace</a:t>
            </a:r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cs-CZ" sz="1400" dirty="0"/>
              <a:t>Aktivity přispívající k proměně vnitřní kultury organizace ve vztahu k rovným příležitostem žen a mužů a slaďování pracovního a soukromého života (úprava pravidel pro vnitřní i vnější komunikaci, přístup zaměstnanců k benefitům, nábor, propouštění a povyšování zaměstnanců, apod.)</a:t>
            </a:r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cs-CZ" sz="1400" dirty="0"/>
              <a:t>Aktivity směřující k vyrovnanému zastoupení žen a mužů ve vedoucích funkcích</a:t>
            </a:r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cs-CZ" sz="1400" dirty="0"/>
              <a:t>Vznik strategie rozvoje podmínek pro uplatňování rovnosti žen a mužů v organizaci</a:t>
            </a:r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cs-CZ" sz="1400" dirty="0"/>
              <a:t>Zavádění opatření usnadňujících zaměstnancům sladění práce s rodinným a soukromým životem</a:t>
            </a:r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cs-CZ" sz="1400" dirty="0"/>
              <a:t>Zavádění opatření usnadňujících rodičům návrat z mateřské / rodičovské dovolené </a:t>
            </a:r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cs-CZ" sz="1400" dirty="0"/>
              <a:t>Zřízení příležitostného hlídání dětí zaměstnanců (dětského koutku)</a:t>
            </a:r>
          </a:p>
          <a:p>
            <a:pPr marL="0" indent="0">
              <a:buNone/>
            </a:pPr>
            <a:endParaRPr lang="cs-CZ" sz="1400" b="1" dirty="0"/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2961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výzev – </a:t>
            </a:r>
            <a:br>
              <a:rPr lang="pl-PL" b="0" dirty="0"/>
            </a:br>
            <a:r>
              <a:rPr lang="pl-PL" b="0" cap="none" dirty="0" smtClean="0"/>
              <a:t>Doplňkové a nepodporované aktivity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80920" cy="4680520"/>
          </a:xfrm>
        </p:spPr>
        <p:txBody>
          <a:bodyPr/>
          <a:lstStyle/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cs-CZ" sz="1600" b="1" dirty="0"/>
              <a:t>náklady nesmí přesahovat 30 % přímých nákladů </a:t>
            </a:r>
            <a:r>
              <a:rPr lang="cs-CZ" sz="1600" b="1" dirty="0" smtClean="0"/>
              <a:t>projektu</a:t>
            </a:r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cs-CZ" sz="1600" dirty="0"/>
              <a:t>Profesní vzdělávání osob vracejících se po mateřské / rodičovské dovolené</a:t>
            </a:r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cs-CZ" sz="1600" dirty="0"/>
              <a:t>Vzdělávání zaměstnanců v oblasti rovných příležitostí žen a mužů, prevenci diskriminace a možností slaďování pracovního a soukromého života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sz="1600" dirty="0"/>
              <a:t>Profesní vzdělávání zaměstnanců/kyň za účelem snížení horizontální a vertikální segregace práce v podniku</a:t>
            </a:r>
            <a:endParaRPr lang="cs-CZ" sz="1600" dirty="0" smtClean="0"/>
          </a:p>
          <a:p>
            <a:pPr lvl="0">
              <a:spcBef>
                <a:spcPts val="300"/>
              </a:spcBef>
              <a:spcAft>
                <a:spcPts val="300"/>
              </a:spcAft>
            </a:pPr>
            <a:endParaRPr lang="cs-CZ" sz="1400" dirty="0" smtClean="0"/>
          </a:p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800" dirty="0" smtClean="0">
                <a:solidFill>
                  <a:srgbClr val="FF0000"/>
                </a:solidFill>
              </a:rPr>
              <a:t>Nepodporované aktivity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sz="1600" dirty="0">
                <a:solidFill>
                  <a:srgbClr val="FF0000"/>
                </a:solidFill>
              </a:rPr>
              <a:t>služby péče o děti (s výjimkou výše uvedeného dětského koutku)</a:t>
            </a:r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3125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Materiály k prostudování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 zveřejněno na </a:t>
            </a:r>
            <a:r>
              <a:rPr lang="cs-CZ" dirty="0" smtClean="0">
                <a:hlinkClick r:id="rId2" action="ppaction://hlinkfile"/>
              </a:rPr>
              <a:t>esfcr.cz</a:t>
            </a:r>
            <a:r>
              <a:rPr lang="cs-CZ" dirty="0" smtClean="0"/>
              <a:t>: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Text výzvy a jejích příloh (</a:t>
            </a:r>
            <a:r>
              <a:rPr lang="cs-CZ" u="sng" dirty="0" smtClean="0">
                <a:hlinkClick r:id="rId3"/>
              </a:rPr>
              <a:t>výzva č. </a:t>
            </a:r>
            <a:r>
              <a:rPr lang="cs-CZ" u="sng" dirty="0" smtClean="0"/>
              <a:t>130</a:t>
            </a:r>
            <a:r>
              <a:rPr lang="cs-CZ" dirty="0" smtClean="0"/>
              <a:t>, </a:t>
            </a:r>
            <a:r>
              <a:rPr lang="cs-CZ" u="sng" dirty="0" smtClean="0">
                <a:hlinkClick r:id="rId3"/>
              </a:rPr>
              <a:t>výzva č. </a:t>
            </a:r>
            <a:r>
              <a:rPr lang="cs-CZ" u="sng" dirty="0" smtClean="0"/>
              <a:t>131</a:t>
            </a:r>
            <a:r>
              <a:rPr lang="cs-CZ" dirty="0" smtClean="0"/>
              <a:t>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hlinkClick r:id="rId4"/>
              </a:rPr>
              <a:t>Diskuzní klub</a:t>
            </a:r>
            <a:r>
              <a:rPr lang="cs-CZ" dirty="0"/>
              <a:t> na ESF Fóru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hlinkClick r:id="rId5"/>
              </a:rPr>
              <a:t>Obecná část pravidel pro žadatele a příjemce</a:t>
            </a:r>
            <a:endParaRPr lang="cs-CZ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hlinkClick r:id="rId6"/>
              </a:rPr>
              <a:t>Specifická část pravidel pro žadatele a příjemce</a:t>
            </a:r>
            <a:endParaRPr lang="cs-CZ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hlinkClick r:id="rId7"/>
              </a:rPr>
              <a:t>Tabulka obvyklých cen a mez/platů</a:t>
            </a:r>
            <a:endParaRPr lang="cs-CZ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hlinkClick r:id="rId8"/>
              </a:rPr>
              <a:t>Pokyny k vyplnění žádosti v IS KP14+ </a:t>
            </a:r>
            <a:endParaRPr lang="cs-CZ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hlinkClick r:id="rId9"/>
              </a:rPr>
              <a:t>Metodická příručka k aplikaci pojmu „jeden podnik“ z pohledu pravidel podpory de </a:t>
            </a:r>
            <a:r>
              <a:rPr lang="cs-CZ" dirty="0" smtClean="0">
                <a:hlinkClick r:id="rId9"/>
              </a:rPr>
              <a:t>minimis</a:t>
            </a:r>
            <a:r>
              <a:rPr lang="cs-CZ" dirty="0" smtClean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6473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331640" y="5301208"/>
            <a:ext cx="7272000" cy="540000"/>
          </a:xfrm>
        </p:spPr>
        <p:txBody>
          <a:bodyPr/>
          <a:lstStyle/>
          <a:p>
            <a:r>
              <a:rPr lang="cs-CZ" sz="2400" dirty="0" smtClean="0"/>
              <a:t>  </a:t>
            </a:r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Standard genderového auditu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152666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Genderový 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dirty="0" smtClean="0"/>
              <a:t>Typ sociálního auditu</a:t>
            </a:r>
          </a:p>
          <a:p>
            <a:r>
              <a:rPr lang="cs-CZ" dirty="0" smtClean="0"/>
              <a:t>Jeden z nástrojů gender </a:t>
            </a:r>
            <a:r>
              <a:rPr lang="cs-CZ" dirty="0" err="1" smtClean="0"/>
              <a:t>mainstreamingu</a:t>
            </a:r>
            <a:endParaRPr lang="cs-CZ" dirty="0" smtClean="0"/>
          </a:p>
          <a:p>
            <a:r>
              <a:rPr lang="cs-CZ" dirty="0" smtClean="0"/>
              <a:t>Analyzuje vnitřní procesy a strukturu organizace z genderové perspektivy</a:t>
            </a:r>
          </a:p>
          <a:p>
            <a:r>
              <a:rPr lang="cs-CZ" dirty="0" smtClean="0"/>
              <a:t>Měl by být nástrojem pro nasměrování změn v organizaci a po určité době opakován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67249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 smtClean="0"/>
              <a:t>Cíle Genderového auditu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5871479"/>
          </a:xfrm>
        </p:spPr>
        <p:txBody>
          <a:bodyPr>
            <a:spAutoFit/>
          </a:bodyPr>
          <a:lstStyle/>
          <a:p>
            <a:r>
              <a:rPr lang="pt-BR" sz="1900" dirty="0" smtClean="0"/>
              <a:t>Prosazovat </a:t>
            </a:r>
            <a:r>
              <a:rPr lang="pt-BR" sz="1900" dirty="0"/>
              <a:t>genderovou rovnost na trhu práce; </a:t>
            </a:r>
          </a:p>
          <a:p>
            <a:r>
              <a:rPr lang="cs-CZ" sz="1900" dirty="0" smtClean="0"/>
              <a:t>Motivovat </a:t>
            </a:r>
            <a:r>
              <a:rPr lang="cs-CZ" sz="1900" dirty="0"/>
              <a:t>zaměstnavatele/</a:t>
            </a:r>
            <a:r>
              <a:rPr lang="cs-CZ" sz="1900" dirty="0" err="1"/>
              <a:t>ky</a:t>
            </a:r>
            <a:r>
              <a:rPr lang="cs-CZ" sz="1900" dirty="0"/>
              <a:t> v ČR k uplatňování principů genderové rovnosti; </a:t>
            </a:r>
          </a:p>
          <a:p>
            <a:r>
              <a:rPr lang="cs-CZ" sz="1900" dirty="0" smtClean="0"/>
              <a:t>Motivovat </a:t>
            </a:r>
            <a:r>
              <a:rPr lang="cs-CZ" sz="1900" dirty="0"/>
              <a:t>zaměstnance/</a:t>
            </a:r>
            <a:r>
              <a:rPr lang="cs-CZ" sz="1900" dirty="0" err="1"/>
              <a:t>kyně</a:t>
            </a:r>
            <a:r>
              <a:rPr lang="cs-CZ" sz="1900" dirty="0"/>
              <a:t> ke změně zažitých genderových stereotypů; </a:t>
            </a:r>
          </a:p>
          <a:p>
            <a:r>
              <a:rPr lang="cs-CZ" sz="1900" dirty="0" smtClean="0"/>
              <a:t>Analyzovat </a:t>
            </a:r>
            <a:r>
              <a:rPr lang="cs-CZ" sz="1900" dirty="0"/>
              <a:t>vnitřní organizační procesy a strukturu organizace z genderové perspektivy; </a:t>
            </a:r>
          </a:p>
          <a:p>
            <a:r>
              <a:rPr lang="cs-CZ" sz="1900" dirty="0" smtClean="0"/>
              <a:t>Navrhnout </a:t>
            </a:r>
            <a:r>
              <a:rPr lang="cs-CZ" sz="1900" dirty="0"/>
              <a:t>organizaci konkrétní realizovatelné změny, které povedou k prosazování genderové rovnosti v praxi; </a:t>
            </a:r>
          </a:p>
          <a:p>
            <a:r>
              <a:rPr lang="pt-BR" sz="1900" dirty="0" smtClean="0"/>
              <a:t>Identifikovat </a:t>
            </a:r>
            <a:r>
              <a:rPr lang="pt-BR" sz="1900" dirty="0"/>
              <a:t>dobrou praxi ve způsobech prosazování genderové rovnosti; </a:t>
            </a:r>
          </a:p>
          <a:p>
            <a:r>
              <a:rPr lang="cs-CZ" sz="1900" dirty="0" smtClean="0"/>
              <a:t>Zvyšovat </a:t>
            </a:r>
            <a:r>
              <a:rPr lang="cs-CZ" sz="1900" dirty="0"/>
              <a:t>citlivost organizace v otázce genderu. </a:t>
            </a:r>
          </a:p>
          <a:p>
            <a:pPr lvl="0"/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03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 smtClean="0"/>
              <a:t>Opatřen vyplývající z auditu směřují k: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5066452"/>
          </a:xfrm>
        </p:spPr>
        <p:txBody>
          <a:bodyPr>
            <a:spAutoFit/>
          </a:bodyPr>
          <a:lstStyle/>
          <a:p>
            <a:r>
              <a:rPr lang="pt-BR" sz="1900" dirty="0"/>
              <a:t>Zlepšení spokojenosti a loajality zaměstnaných osob;</a:t>
            </a:r>
          </a:p>
          <a:p>
            <a:r>
              <a:rPr lang="pt-BR" sz="1900" dirty="0" smtClean="0"/>
              <a:t>výkonnosti </a:t>
            </a:r>
            <a:r>
              <a:rPr lang="pt-BR" sz="1900" dirty="0"/>
              <a:t>a efektivity práce zaměstnaných osob;</a:t>
            </a:r>
          </a:p>
          <a:p>
            <a:r>
              <a:rPr lang="pt-BR" sz="1900" dirty="0" smtClean="0"/>
              <a:t>Pozitivní </a:t>
            </a:r>
            <a:r>
              <a:rPr lang="pt-BR" sz="1900" dirty="0"/>
              <a:t>atmosféře v pracovním týmu;</a:t>
            </a:r>
          </a:p>
          <a:p>
            <a:r>
              <a:rPr lang="pt-BR" sz="1900" dirty="0" smtClean="0"/>
              <a:t>Zlepšení </a:t>
            </a:r>
            <a:r>
              <a:rPr lang="pt-BR" sz="1900" dirty="0"/>
              <a:t>motivace zaměstnaných osob;</a:t>
            </a:r>
          </a:p>
          <a:p>
            <a:r>
              <a:rPr lang="pt-BR" sz="1900" dirty="0" smtClean="0"/>
              <a:t>Pozitivnímu </a:t>
            </a:r>
            <a:r>
              <a:rPr lang="pt-BR" sz="1900" dirty="0"/>
              <a:t>vlivu na snížení fluktuace zaměstnanců/kyň;</a:t>
            </a:r>
          </a:p>
          <a:p>
            <a:r>
              <a:rPr lang="pt-BR" sz="1900" dirty="0" smtClean="0"/>
              <a:t>Snižování </a:t>
            </a:r>
            <a:r>
              <a:rPr lang="pt-BR" sz="1900" dirty="0"/>
              <a:t>nákladů na nábor nových pracovníků/ic;</a:t>
            </a:r>
          </a:p>
          <a:p>
            <a:r>
              <a:rPr lang="pt-BR" sz="1900" dirty="0" smtClean="0"/>
              <a:t>Ztotožnění </a:t>
            </a:r>
            <a:r>
              <a:rPr lang="pt-BR" sz="1900" dirty="0"/>
              <a:t>zaměstnance/kyně s vykonávanou prací;</a:t>
            </a:r>
          </a:p>
          <a:p>
            <a:r>
              <a:rPr lang="pt-BR" sz="1900" dirty="0" smtClean="0"/>
              <a:t>Lepší </a:t>
            </a:r>
            <a:r>
              <a:rPr lang="pt-BR" sz="1900" dirty="0"/>
              <a:t>pozici v oblasti získávání zaměstnanců/kyň;</a:t>
            </a:r>
          </a:p>
          <a:p>
            <a:r>
              <a:rPr lang="pt-BR" sz="1900" dirty="0" smtClean="0"/>
              <a:t>Zvýšení </a:t>
            </a:r>
            <a:r>
              <a:rPr lang="pt-BR" sz="1900" dirty="0"/>
              <a:t>zisků organizace v dlouhodobém horizontu;</a:t>
            </a:r>
          </a:p>
          <a:p>
            <a:r>
              <a:rPr lang="pt-BR" sz="1900" dirty="0" smtClean="0"/>
              <a:t>Dobré </a:t>
            </a:r>
            <a:r>
              <a:rPr lang="pt-BR" sz="1900" dirty="0"/>
              <a:t>pověsti organizace.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240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 smtClean="0"/>
              <a:t>Oblasti auditu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4873129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Cíle </a:t>
            </a:r>
            <a:r>
              <a:rPr lang="cs-CZ" sz="2000" dirty="0" smtClean="0"/>
              <a:t>organizace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Mise, vize a strategické cíle organizace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 smtClean="0"/>
              <a:t>Specifické </a:t>
            </a:r>
            <a:r>
              <a:rPr lang="cs-CZ" sz="1600" dirty="0"/>
              <a:t>cíle v oblasti prosazování genderové rovnosti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Institucionální zajištění politiky genderové </a:t>
            </a:r>
            <a:r>
              <a:rPr lang="cs-CZ" sz="2000" dirty="0" smtClean="0"/>
              <a:t>rovnosti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Prostředí – přátelské, bezpečné a motivující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 smtClean="0"/>
              <a:t>Nulová </a:t>
            </a:r>
            <a:r>
              <a:rPr lang="cs-CZ" sz="1600" dirty="0"/>
              <a:t>tolerance sexuálního obtěžování, šikany a diskriminace </a:t>
            </a:r>
            <a:endParaRPr lang="cs-CZ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Personální </a:t>
            </a:r>
            <a:r>
              <a:rPr lang="cs-CZ" sz="2000" dirty="0" smtClean="0"/>
              <a:t>politika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Nábor zaměstnanců/kyň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 smtClean="0"/>
              <a:t>Propouštění </a:t>
            </a:r>
            <a:r>
              <a:rPr lang="cs-CZ" sz="1600" dirty="0"/>
              <a:t>zaměstnanců/kyň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 smtClean="0"/>
              <a:t>Zastoupení </a:t>
            </a:r>
            <a:r>
              <a:rPr lang="cs-CZ" sz="1600" dirty="0"/>
              <a:t>žen a mužů ve struktuře organizace a diverzita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 smtClean="0"/>
              <a:t>Kariérní </a:t>
            </a:r>
            <a:r>
              <a:rPr lang="cs-CZ" sz="1600" dirty="0"/>
              <a:t>růst a cirkulace zaměstnaných osob, zastupitelnost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 smtClean="0"/>
              <a:t>Rozvoj </a:t>
            </a:r>
            <a:r>
              <a:rPr lang="cs-CZ" sz="1600" dirty="0"/>
              <a:t>a vzdělávání </a:t>
            </a:r>
            <a:endParaRPr lang="cs-CZ" sz="16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Spravedlivé </a:t>
            </a:r>
            <a:r>
              <a:rPr lang="cs-CZ" sz="1600" dirty="0" smtClean="0"/>
              <a:t>odměňování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Slaďování práce a osobního </a:t>
            </a:r>
            <a:r>
              <a:rPr lang="cs-CZ" sz="1600" dirty="0" smtClean="0"/>
              <a:t>života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Kultura organizace </a:t>
            </a:r>
            <a:r>
              <a:rPr lang="cs-CZ" sz="2000" dirty="0" smtClean="0"/>
              <a:t>(komunikace, vztahy, CSR)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775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</a:t>
            </a:r>
            <a:r>
              <a:rPr lang="cs-CZ" baseline="0" dirty="0" smtClean="0"/>
              <a:t> Semináře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547664" y="1800000"/>
            <a:ext cx="7056784" cy="4077272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smtClean="0"/>
              <a:t>Představení výzev</a:t>
            </a:r>
            <a:endParaRPr lang="cs-CZ" sz="2000" dirty="0" smtClean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dirty="0" smtClean="0"/>
              <a:t>Indikátory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dirty="0" smtClean="0"/>
              <a:t>Partnerství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baseline="0" dirty="0" smtClean="0"/>
              <a:t>Rozpočet projektů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baseline="0" dirty="0" smtClean="0"/>
              <a:t>Hodnocení a výběr projektů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baseline="0" dirty="0" smtClean="0"/>
              <a:t>Dotazy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0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 smtClean="0"/>
              <a:t>Požadavky na auditorský tým 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179536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cs-CZ" sz="1900" b="1" dirty="0" smtClean="0"/>
              <a:t>Vedoucí týmu</a:t>
            </a:r>
          </a:p>
          <a:p>
            <a:r>
              <a:rPr lang="pt-BR" sz="1900" dirty="0" smtClean="0"/>
              <a:t>ukončené </a:t>
            </a:r>
            <a:r>
              <a:rPr lang="pt-BR" sz="1900" dirty="0"/>
              <a:t>vzdělání minimálně magisterského stupně a</a:t>
            </a:r>
          </a:p>
          <a:p>
            <a:r>
              <a:rPr lang="pt-BR" sz="1900" dirty="0" smtClean="0"/>
              <a:t>mít </a:t>
            </a:r>
            <a:r>
              <a:rPr lang="pt-BR" sz="1900" dirty="0"/>
              <a:t>zkušenost s realizací minimálně 3 genderových auditů v libovolném typu organizace..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39552" y="3212976"/>
            <a:ext cx="8064000" cy="164147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cs-CZ" sz="1900" b="1" dirty="0" smtClean="0"/>
              <a:t>Auditorský tým</a:t>
            </a:r>
            <a:endParaRPr lang="cs-CZ" sz="2000" dirty="0"/>
          </a:p>
          <a:p>
            <a:r>
              <a:rPr lang="cs-CZ" sz="2000" dirty="0"/>
              <a:t>ukončené vysokoškolské vzdělání minimálně bakalářského stupně </a:t>
            </a:r>
            <a:r>
              <a:rPr lang="cs-CZ" sz="2000" i="1" dirty="0"/>
              <a:t>a </a:t>
            </a:r>
            <a:r>
              <a:rPr lang="cs-CZ" sz="2000" dirty="0" smtClean="0"/>
              <a:t>prokazatelná tříletá praxe, nebo publikační činnost </a:t>
            </a:r>
            <a:r>
              <a:rPr lang="cs-CZ" sz="2000" dirty="0"/>
              <a:t>v oblasti rovnosti žen a mužů 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68687" y="5216525"/>
            <a:ext cx="8064000" cy="126957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cs-CZ" sz="1900" b="1" dirty="0" smtClean="0"/>
              <a:t>Podpůrný tým</a:t>
            </a:r>
          </a:p>
          <a:p>
            <a:r>
              <a:rPr lang="cs-CZ" sz="2000" dirty="0" smtClean="0"/>
              <a:t>Administrace </a:t>
            </a:r>
            <a:r>
              <a:rPr lang="cs-CZ" sz="2000" dirty="0"/>
              <a:t>auditu </a:t>
            </a:r>
            <a:r>
              <a:rPr lang="cs-CZ" sz="2000" dirty="0" smtClean="0"/>
              <a:t>(archivace </a:t>
            </a:r>
            <a:r>
              <a:rPr lang="cs-CZ" sz="2000" dirty="0"/>
              <a:t>dat, přepis rozhovorů, příprava smluv/dohod s auditovanou organizací apod</a:t>
            </a:r>
            <a:r>
              <a:rPr lang="cs-CZ" sz="2000" dirty="0" smtClean="0"/>
              <a:t>.)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8658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 smtClean="0"/>
              <a:t>Uznán může být audit u kterého proběhne: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5538055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/>
              <a:t>Sběr a analýza nezbytných dokumentů (viz Dokumenty);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1 </a:t>
            </a:r>
            <a:r>
              <a:rPr lang="cs-CZ" sz="1800" dirty="0"/>
              <a:t>úvodní jednání s vedením auditované organizace;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2 </a:t>
            </a:r>
            <a:r>
              <a:rPr lang="cs-CZ" sz="1800" dirty="0"/>
              <a:t>rozhovory s vedoucími pracovníky/pracovnicemi (</a:t>
            </a:r>
            <a:r>
              <a:rPr lang="cs-CZ" sz="1800" dirty="0" err="1"/>
              <a:t>polostrukturované</a:t>
            </a:r>
            <a:r>
              <a:rPr lang="cs-CZ" sz="1800" dirty="0"/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2 </a:t>
            </a:r>
            <a:r>
              <a:rPr lang="cs-CZ" sz="1800" dirty="0"/>
              <a:t>skupinové diskuse (či více v závislosti na velikosti organizace)42;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4 </a:t>
            </a:r>
            <a:r>
              <a:rPr lang="cs-CZ" sz="1800" dirty="0"/>
              <a:t>individuální hloubkové rozhovory A / NEBO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/>
              <a:t>1 dotazníkové šetření se zajištěním maximální možné návratnosti dotazníků;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1 </a:t>
            </a:r>
            <a:r>
              <a:rPr lang="cs-CZ" sz="1800" dirty="0"/>
              <a:t>prezentace výsledků závěrečné jednání s vedením společnosti – zhodnocení realizace genderového auditu, možnosti implementace doporučení do Akčního plánu společnosti (případně dohoda na vytvoření zvláštního Akčního plánu pro genderovou rovnost), apod.;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u </a:t>
            </a:r>
            <a:r>
              <a:rPr lang="cs-CZ" sz="1800" dirty="0"/>
              <a:t>kterého je zpracována Závěrečná zpráva (viz Příloha č. 2 Struktura zprávy z auditu) s návrhy a doporučeními na změnu, které prokazatelně vedou ke zlepšení genderové citlivosti organizace a k prosazování genderové rovnosti v organizaci (či společnosti).</a:t>
            </a:r>
            <a:endParaRPr lang="cs-CZ" sz="1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967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331640" y="5301208"/>
            <a:ext cx="7272000" cy="540000"/>
          </a:xfrm>
        </p:spPr>
        <p:txBody>
          <a:bodyPr/>
          <a:lstStyle/>
          <a:p>
            <a:r>
              <a:rPr lang="cs-CZ" sz="2400" dirty="0" smtClean="0"/>
              <a:t>  </a:t>
            </a:r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INDIKÁTORY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136081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INDIKÁTORY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Pravidla volby závazných indikátorů a jejich sledování </a:t>
            </a:r>
          </a:p>
          <a:p>
            <a:r>
              <a:rPr lang="cs-CZ" sz="2200" dirty="0" smtClean="0"/>
              <a:t>žadatel volí pouze ty indikátory z výzvy, které jsou relevantní pro jeho projekt.</a:t>
            </a:r>
            <a:endParaRPr lang="cs-CZ" sz="2200" dirty="0">
              <a:solidFill>
                <a:srgbClr val="FF0000"/>
              </a:solidFill>
            </a:endParaRPr>
          </a:p>
          <a:p>
            <a:r>
              <a:rPr lang="cs-CZ" sz="2200" dirty="0" smtClean="0"/>
              <a:t>uvádí se kumulativní odhad za celé období realizace projektu.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23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Indikátory se závazkem - hodnota</a:t>
            </a:r>
            <a:r>
              <a:rPr lang="cs-CZ" dirty="0"/>
              <a:t>, která se chápe jako závazek žadatele, kterého má dosáhnout díky realizaci </a:t>
            </a:r>
            <a:r>
              <a:rPr lang="cs-CZ" dirty="0" smtClean="0"/>
              <a:t>projektu.</a:t>
            </a:r>
          </a:p>
          <a:p>
            <a:endParaRPr lang="cs-CZ" dirty="0"/>
          </a:p>
          <a:p>
            <a:r>
              <a:rPr lang="cs-CZ" dirty="0" smtClean="0"/>
              <a:t>Indikátory bez závazku - </a:t>
            </a:r>
            <a:r>
              <a:rPr lang="cs-CZ" dirty="0"/>
              <a:t>hodnoty, které nepředstavují závazek žadatele, ale které je nutné </a:t>
            </a:r>
            <a:r>
              <a:rPr lang="cs-CZ" dirty="0" smtClean="0"/>
              <a:t>sledovat.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28843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 smtClean="0"/>
              <a:t>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000" cy="4320000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Závazný indikátor (je třeba vyplnit v ISKP):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25</a:t>
            </a:fld>
            <a:endParaRPr lang="cs-CZ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55763" y="312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889129"/>
              </p:ext>
            </p:extLst>
          </p:nvPr>
        </p:nvGraphicFramePr>
        <p:xfrm>
          <a:off x="611560" y="2780928"/>
          <a:ext cx="7704857" cy="19032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1087"/>
                <a:gridCol w="4740014"/>
                <a:gridCol w="973290"/>
                <a:gridCol w="1280466"/>
              </a:tblGrid>
              <a:tr h="31907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Číslo</a:t>
                      </a:r>
                      <a:endParaRPr lang="cs-CZ" sz="14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Název indikátoru</a:t>
                      </a:r>
                      <a:endParaRPr lang="cs-CZ" sz="14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Jednotka</a:t>
                      </a:r>
                      <a:endParaRPr lang="cs-CZ" sz="14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</a:t>
                      </a:r>
                      <a:endParaRPr lang="cs-CZ" sz="14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907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6 00 00</a:t>
                      </a:r>
                      <a:endParaRPr lang="cs-CZ" sz="14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Celkový počet účastníků</a:t>
                      </a:r>
                      <a:endParaRPr lang="cs-CZ" sz="14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Účastníci</a:t>
                      </a:r>
                      <a:endParaRPr lang="cs-CZ" sz="14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Výstup</a:t>
                      </a:r>
                      <a:endParaRPr lang="cs-CZ" sz="14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0604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8 05 00</a:t>
                      </a:r>
                      <a:endParaRPr lang="cs-CZ" sz="14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Počet napsaných a zveřejněných analytických a strategických dokumentů (vč. evaluačních)</a:t>
                      </a:r>
                      <a:endParaRPr lang="cs-CZ" sz="14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Dokumenty</a:t>
                      </a:r>
                      <a:endParaRPr lang="cs-CZ" sz="14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Výstup</a:t>
                      </a:r>
                      <a:endParaRPr lang="cs-CZ" sz="14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302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5 01 05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Počet zaměstnavatelů, kteří podporují flexibilní formy práce</a:t>
                      </a:r>
                      <a:endParaRPr lang="cs-CZ" sz="14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Podniky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Výstup</a:t>
                      </a:r>
                      <a:endParaRPr lang="cs-CZ" sz="14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302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6 26 00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Účastníci, kteří získali kvalifikaci po ukončení své účasti</a:t>
                      </a:r>
                      <a:endParaRPr lang="cs-CZ" sz="14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Účastníci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Výsledek</a:t>
                      </a:r>
                      <a:endParaRPr lang="cs-CZ" sz="14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302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5 01 30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Počet osob pracujících v rámci flexibilních forem práce</a:t>
                      </a:r>
                      <a:endParaRPr lang="cs-CZ" sz="14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Osoby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Výsledek</a:t>
                      </a:r>
                      <a:endParaRPr lang="cs-CZ" sz="14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185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Indikátory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     Sankce při nesplnění závazků týkajících se indikátorů</a:t>
            </a:r>
          </a:p>
          <a:p>
            <a:pPr>
              <a:buNone/>
            </a:pPr>
            <a:r>
              <a:rPr lang="cs-CZ" b="1" dirty="0" smtClean="0"/>
              <a:t>     </a:t>
            </a:r>
            <a:r>
              <a:rPr lang="cs-CZ" dirty="0" smtClean="0"/>
              <a:t>Celková míra naplnění indikátorů            Sankce </a:t>
            </a:r>
            <a:br>
              <a:rPr lang="cs-CZ" dirty="0" smtClean="0"/>
            </a:br>
            <a:r>
              <a:rPr lang="cs-CZ" dirty="0" smtClean="0"/>
              <a:t>výstupů vzhledem k závazkům </a:t>
            </a:r>
            <a:br>
              <a:rPr lang="cs-CZ" dirty="0" smtClean="0"/>
            </a:br>
            <a:r>
              <a:rPr lang="cs-CZ" dirty="0" smtClean="0"/>
              <a:t>dle právního aktu 	</a:t>
            </a:r>
          </a:p>
          <a:p>
            <a:pPr>
              <a:buNone/>
            </a:pPr>
            <a:r>
              <a:rPr lang="cs-CZ" dirty="0" smtClean="0"/>
              <a:t>     méně než 85 % a zároveň alespoň 70 %       15 % 	</a:t>
            </a:r>
          </a:p>
          <a:p>
            <a:pPr>
              <a:buNone/>
            </a:pPr>
            <a:r>
              <a:rPr lang="cs-CZ" dirty="0" smtClean="0"/>
              <a:t>     méně než 70 % a zároveň alespoň 55 % 	 20 % 	</a:t>
            </a:r>
          </a:p>
          <a:p>
            <a:pPr>
              <a:buNone/>
            </a:pPr>
            <a:r>
              <a:rPr lang="cs-CZ" dirty="0" smtClean="0"/>
              <a:t>     méně než 55 % a zároveň alespoň 40 % 	 30 % 	</a:t>
            </a:r>
          </a:p>
          <a:p>
            <a:pPr>
              <a:buNone/>
            </a:pPr>
            <a:r>
              <a:rPr lang="cs-CZ" dirty="0" smtClean="0"/>
              <a:t>     méně než 40 % 	                                             50 % 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26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10000"/>
            <a:ext cx="7272000" cy="1224000"/>
          </a:xfrm>
        </p:spPr>
        <p:txBody>
          <a:bodyPr/>
          <a:lstStyle/>
          <a:p>
            <a:pPr algn="ctr"/>
            <a:r>
              <a:rPr lang="cs-CZ" dirty="0" smtClean="0"/>
              <a:t>Partnerství v projektech</a:t>
            </a:r>
            <a:endParaRPr lang="cs-CZ" sz="2800" b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4"/>
          </p:nvPr>
        </p:nvSpPr>
        <p:spPr>
          <a:xfrm>
            <a:off x="1043608" y="4885200"/>
            <a:ext cx="7272000" cy="540000"/>
          </a:xfrm>
        </p:spPr>
        <p:txBody>
          <a:bodyPr/>
          <a:lstStyle/>
          <a:p>
            <a:pPr algn="ctr"/>
            <a:r>
              <a:rPr lang="cs-CZ" i="1" dirty="0" smtClean="0"/>
              <a:t> 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52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PARTNERSTVÍ V PROJEKTECH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204864"/>
            <a:ext cx="3960000" cy="4320000"/>
          </a:xfrm>
        </p:spPr>
        <p:txBody>
          <a:bodyPr/>
          <a:lstStyle/>
          <a:p>
            <a:pPr lvl="1"/>
            <a:r>
              <a:rPr lang="cs-CZ" dirty="0" smtClean="0"/>
              <a:t>obchodní </a:t>
            </a:r>
            <a:r>
              <a:rPr lang="cs-CZ" dirty="0"/>
              <a:t>korporace</a:t>
            </a:r>
          </a:p>
          <a:p>
            <a:pPr lvl="1"/>
            <a:r>
              <a:rPr lang="cs-CZ" dirty="0"/>
              <a:t>OSVČ</a:t>
            </a:r>
          </a:p>
          <a:p>
            <a:pPr lvl="1"/>
            <a:r>
              <a:rPr lang="cs-CZ" dirty="0"/>
              <a:t>státní podniky</a:t>
            </a:r>
          </a:p>
          <a:p>
            <a:pPr lvl="1"/>
            <a:r>
              <a:rPr lang="cs-CZ" dirty="0"/>
              <a:t>NNO</a:t>
            </a:r>
          </a:p>
          <a:p>
            <a:pPr lvl="1"/>
            <a:r>
              <a:rPr lang="cs-CZ" dirty="0"/>
              <a:t>poradenské a vzdělávací instituce</a:t>
            </a:r>
          </a:p>
          <a:p>
            <a:pPr lvl="1"/>
            <a:r>
              <a:rPr lang="cs-CZ" dirty="0"/>
              <a:t>profesní a podnikatelská sdružení</a:t>
            </a:r>
          </a:p>
          <a:p>
            <a:pPr lvl="1"/>
            <a:r>
              <a:rPr lang="cs-CZ" dirty="0"/>
              <a:t>veřejné výzkumné organizace</a:t>
            </a:r>
          </a:p>
          <a:p>
            <a:pPr lvl="1"/>
            <a:r>
              <a:rPr lang="cs-CZ" dirty="0"/>
              <a:t>kraje</a:t>
            </a:r>
          </a:p>
          <a:p>
            <a:pPr lvl="1"/>
            <a:r>
              <a:rPr lang="cs-CZ" dirty="0"/>
              <a:t>organizace zřizované </a:t>
            </a:r>
            <a:r>
              <a:rPr lang="cs-CZ" dirty="0" smtClean="0"/>
              <a:t>kraji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0"/>
          </p:nvPr>
        </p:nvSpPr>
        <p:spPr>
          <a:xfrm>
            <a:off x="539552" y="1340768"/>
            <a:ext cx="8064448" cy="692896"/>
          </a:xfrm>
        </p:spPr>
        <p:txBody>
          <a:bodyPr/>
          <a:lstStyle/>
          <a:p>
            <a:r>
              <a:rPr lang="cs-CZ" dirty="0"/>
              <a:t>Oprávnění partneři musí patřit do některé ve výzvě uvedené skupiny oprávněných žadatelů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28</a:t>
            </a:fld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860032" y="2204864"/>
            <a:ext cx="3960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dirty="0" smtClean="0"/>
              <a:t>obce</a:t>
            </a:r>
          </a:p>
          <a:p>
            <a:pPr lvl="1"/>
            <a:r>
              <a:rPr lang="cs-CZ" dirty="0" smtClean="0"/>
              <a:t>organizace zřizované obcemi</a:t>
            </a:r>
          </a:p>
          <a:p>
            <a:pPr lvl="1"/>
            <a:r>
              <a:rPr lang="cs-CZ" dirty="0" smtClean="0"/>
              <a:t>dobrovolné svazky obcí</a:t>
            </a:r>
          </a:p>
          <a:p>
            <a:pPr lvl="1"/>
            <a:r>
              <a:rPr lang="cs-CZ" dirty="0" smtClean="0"/>
              <a:t>právnické osoby vykonávající podnikatelskou činnost zřízené zvláštním zákonem</a:t>
            </a:r>
          </a:p>
          <a:p>
            <a:pPr lvl="1"/>
            <a:r>
              <a:rPr lang="cs-CZ" dirty="0" smtClean="0"/>
              <a:t>školy a školská zařízení</a:t>
            </a:r>
          </a:p>
          <a:p>
            <a:pPr lvl="1"/>
            <a:r>
              <a:rPr lang="cs-CZ" dirty="0" smtClean="0"/>
              <a:t>vysoké školy</a:t>
            </a:r>
          </a:p>
          <a:p>
            <a:endParaRPr lang="cs-CZ" sz="2000" dirty="0" smtClean="0"/>
          </a:p>
          <a:p>
            <a:pPr marL="0" indent="0">
              <a:buFont typeface="Wingdings" panose="05000000000000000000" pitchFamily="2" charset="2"/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800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PARTNERSTVÍ V PROJEKTECH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Základní principy partnerství</a:t>
            </a:r>
          </a:p>
          <a:p>
            <a:r>
              <a:rPr lang="pl-PL" dirty="0"/>
              <a:t>Partneři se musí podílet na realizaci věcných aktivit projektu</a:t>
            </a:r>
          </a:p>
          <a:p>
            <a:r>
              <a:rPr lang="cs-CZ" dirty="0"/>
              <a:t>Partnerství nesmí </a:t>
            </a:r>
            <a:r>
              <a:rPr lang="cs-CZ" dirty="0" smtClean="0"/>
              <a:t>nahrazovat: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zabezpečení běžné administrace projektu </a:t>
            </a:r>
            <a:r>
              <a:rPr lang="cs-CZ" dirty="0" smtClean="0"/>
              <a:t>(např. </a:t>
            </a:r>
            <a:r>
              <a:rPr lang="cs-CZ" dirty="0"/>
              <a:t>zpracování zpráv o realizaci projektu, finanční řízení projektu, účetnictví, administrativní agendu apod</a:t>
            </a:r>
            <a:r>
              <a:rPr lang="cs-CZ" dirty="0" smtClean="0"/>
              <a:t>.)</a:t>
            </a:r>
          </a:p>
          <a:p>
            <a:pPr lvl="1"/>
            <a:r>
              <a:rPr lang="cs-CZ" dirty="0" smtClean="0"/>
              <a:t>poskytování </a:t>
            </a:r>
            <a:r>
              <a:rPr lang="cs-CZ" dirty="0"/>
              <a:t>běžných služeb (publicita projektu, IT služby, účetní služby apod</a:t>
            </a:r>
            <a:r>
              <a:rPr lang="cs-CZ" dirty="0" smtClean="0"/>
              <a:t>.)</a:t>
            </a:r>
          </a:p>
          <a:p>
            <a:pPr lvl="1"/>
            <a:r>
              <a:rPr lang="cs-CZ" dirty="0" smtClean="0"/>
              <a:t>dodání zboží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Realizace principu partnerství nesmí být zneužito k obcházení zákona o veřejných </a:t>
            </a:r>
            <a:r>
              <a:rPr lang="cs-CZ" sz="2400" dirty="0" smtClean="0"/>
              <a:t>zakázkách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pl-PL" sz="2400" dirty="0"/>
              <a:t>Odpovědnost za realizaci projektu </a:t>
            </a:r>
            <a:r>
              <a:rPr lang="pl-PL" sz="2400" dirty="0" smtClean="0"/>
              <a:t>je vždy </a:t>
            </a:r>
            <a:r>
              <a:rPr lang="pl-PL" sz="2400" dirty="0"/>
              <a:t>na příjemci!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95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043608" y="4797152"/>
            <a:ext cx="6984776" cy="900040"/>
          </a:xfrm>
        </p:spPr>
        <p:txBody>
          <a:bodyPr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Lukáš Müller</a:t>
            </a:r>
          </a:p>
          <a:p>
            <a:pPr algn="ctr"/>
            <a:r>
              <a:rPr lang="cs-CZ" sz="2400" b="1" i="1" dirty="0" err="1" smtClean="0">
                <a:solidFill>
                  <a:schemeClr val="tx1"/>
                </a:solidFill>
              </a:rPr>
              <a:t>lukas.muller@mpsv</a:t>
            </a:r>
            <a:endParaRPr lang="cs-CZ" sz="2400" b="1" i="1" dirty="0" smtClean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PŘEDSTAVENÍ VÝZEV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288294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PARTNERSTVÍ V PROJEKTECH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Partner </a:t>
            </a:r>
            <a:r>
              <a:rPr lang="cs-CZ" b="1" dirty="0"/>
              <a:t>s finančním </a:t>
            </a:r>
            <a:r>
              <a:rPr lang="cs-CZ" b="1" dirty="0" smtClean="0"/>
              <a:t>příspěvkem</a:t>
            </a:r>
          </a:p>
          <a:p>
            <a:pPr lvl="1"/>
            <a:r>
              <a:rPr lang="cs-CZ" sz="2400" dirty="0" smtClean="0"/>
              <a:t>nutná </a:t>
            </a:r>
            <a:r>
              <a:rPr lang="cs-CZ" sz="2400" dirty="0"/>
              <a:t>smlouva o partnerství mezi žadatelem a </a:t>
            </a:r>
            <a:r>
              <a:rPr lang="cs-CZ" sz="2400" dirty="0" smtClean="0"/>
              <a:t>partnerem nebo </a:t>
            </a:r>
            <a:r>
              <a:rPr lang="cs-CZ" sz="2400" dirty="0"/>
              <a:t>prohlášení o </a:t>
            </a:r>
            <a:r>
              <a:rPr lang="cs-CZ" sz="2400" dirty="0" smtClean="0"/>
              <a:t>partnerství – </a:t>
            </a:r>
            <a:r>
              <a:rPr lang="cs-CZ" sz="2400" b="1" u="sng" dirty="0" smtClean="0"/>
              <a:t>nedokládá</a:t>
            </a:r>
            <a:r>
              <a:rPr lang="cs-CZ" sz="2400" dirty="0" smtClean="0"/>
              <a:t> </a:t>
            </a:r>
            <a:r>
              <a:rPr lang="cs-CZ" sz="2400" b="1" u="sng" dirty="0" smtClean="0"/>
              <a:t>se</a:t>
            </a:r>
            <a:r>
              <a:rPr lang="cs-CZ" sz="2400" dirty="0" smtClean="0"/>
              <a:t> k žádosti o podporu.</a:t>
            </a:r>
            <a:endParaRPr lang="cs-CZ" sz="2400" dirty="0"/>
          </a:p>
          <a:p>
            <a:r>
              <a:rPr lang="cs-CZ" b="1" dirty="0" smtClean="0"/>
              <a:t>Partner </a:t>
            </a:r>
            <a:r>
              <a:rPr lang="cs-CZ" b="1" dirty="0"/>
              <a:t>bez finančního </a:t>
            </a:r>
            <a:r>
              <a:rPr lang="cs-CZ" b="1" dirty="0" smtClean="0"/>
              <a:t>příspěvku</a:t>
            </a:r>
            <a:endParaRPr lang="cs-CZ" b="1" dirty="0"/>
          </a:p>
          <a:p>
            <a:pPr lvl="1"/>
            <a:r>
              <a:rPr lang="cs-CZ" sz="2400" dirty="0" smtClean="0"/>
              <a:t>pravidla </a:t>
            </a:r>
            <a:r>
              <a:rPr lang="cs-CZ" sz="2400" dirty="0"/>
              <a:t>OPZ nevyžadují zakotvit závazky </a:t>
            </a:r>
            <a:r>
              <a:rPr lang="cs-CZ" sz="2400" dirty="0" smtClean="0"/>
              <a:t>partnera.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98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PARTNERSTVÍ V PROJEKTECH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/>
              <a:t>Způsobilé výdaje vzniklé </a:t>
            </a:r>
            <a:r>
              <a:rPr lang="cs-CZ" b="1" dirty="0" smtClean="0"/>
              <a:t>partnerovi</a:t>
            </a:r>
          </a:p>
          <a:p>
            <a:pPr lvl="1"/>
            <a:r>
              <a:rPr lang="cs-CZ" dirty="0" smtClean="0"/>
              <a:t>uvádí se v rozpočtu </a:t>
            </a:r>
            <a:r>
              <a:rPr lang="cs-CZ" dirty="0"/>
              <a:t>projektu, pokud splňují pravidla </a:t>
            </a:r>
            <a:r>
              <a:rPr lang="cs-CZ" dirty="0" smtClean="0"/>
              <a:t>způsobilosti.</a:t>
            </a:r>
          </a:p>
          <a:p>
            <a:r>
              <a:rPr lang="cs-CZ" b="1" dirty="0" smtClean="0"/>
              <a:t>Změna partnera </a:t>
            </a:r>
          </a:p>
          <a:p>
            <a:pPr lvl="1"/>
            <a:r>
              <a:rPr lang="cs-CZ" dirty="0" smtClean="0"/>
              <a:t>možná ve výjimečných a </a:t>
            </a:r>
            <a:r>
              <a:rPr lang="cs-CZ" dirty="0"/>
              <a:t>odůvodněných </a:t>
            </a:r>
            <a:r>
              <a:rPr lang="cs-CZ" dirty="0" smtClean="0"/>
              <a:t>případech,</a:t>
            </a:r>
          </a:p>
          <a:p>
            <a:pPr lvl="1"/>
            <a:r>
              <a:rPr lang="cs-CZ" dirty="0" smtClean="0"/>
              <a:t>formou podstatné změny</a:t>
            </a:r>
          </a:p>
          <a:p>
            <a:r>
              <a:rPr lang="cs-CZ" b="1" dirty="0"/>
              <a:t>Veřejná podpora </a:t>
            </a:r>
            <a:endParaRPr lang="cs-CZ" b="1" dirty="0" smtClean="0"/>
          </a:p>
          <a:p>
            <a:pPr lvl="1"/>
            <a:r>
              <a:rPr lang="cs-CZ" dirty="0"/>
              <a:t>limit případné veřejné podpory je počítán i pro partnera s finančním příspěvkem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24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140968"/>
            <a:ext cx="7272808" cy="1584176"/>
          </a:xfrm>
        </p:spPr>
        <p:txBody>
          <a:bodyPr/>
          <a:lstStyle/>
          <a:p>
            <a:pPr algn="ctr"/>
            <a:r>
              <a:rPr lang="cs-CZ" dirty="0" smtClean="0"/>
              <a:t>Hodnocení a výběr projektů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291439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800" b="1" dirty="0" smtClean="0"/>
              <a:t>Definice </a:t>
            </a:r>
            <a:r>
              <a:rPr lang="cs-CZ" sz="2800" b="1" dirty="0"/>
              <a:t>a úprava</a:t>
            </a:r>
          </a:p>
          <a:p>
            <a:pPr lvl="1"/>
            <a:r>
              <a:rPr lang="cs-CZ" sz="2400" dirty="0"/>
              <a:t>problematika hodnocení přijatelnosti a formálních náležitostí, věcného hodnocení a výběrové komise </a:t>
            </a:r>
            <a:br>
              <a:rPr lang="cs-CZ" sz="2400" dirty="0"/>
            </a:br>
            <a:r>
              <a:rPr lang="cs-CZ" dirty="0" smtClean="0"/>
              <a:t>(</a:t>
            </a:r>
            <a:r>
              <a:rPr lang="cs-CZ" i="1" dirty="0" smtClean="0"/>
              <a:t>Specifická </a:t>
            </a:r>
            <a:r>
              <a:rPr lang="cs-CZ" i="1" dirty="0"/>
              <a:t>část pravidel pro žadatele a příjemce pro projekty se skutečně vzniklými výdaji a případně také s nepřímými </a:t>
            </a:r>
            <a:r>
              <a:rPr lang="cs-CZ" i="1" dirty="0" smtClean="0"/>
              <a:t>náklady)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sz="2400" dirty="0" smtClean="0"/>
              <a:t>příprava </a:t>
            </a:r>
            <a:r>
              <a:rPr lang="cs-CZ" sz="2400" dirty="0"/>
              <a:t>a vydání právního aktu o poskytnutí podpory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i="1" dirty="0" smtClean="0"/>
              <a:t>Obecná </a:t>
            </a:r>
            <a:r>
              <a:rPr lang="cs-CZ" i="1" dirty="0"/>
              <a:t>část pravidel pro žadatele a </a:t>
            </a:r>
            <a:r>
              <a:rPr lang="cs-CZ" i="1" dirty="0" smtClean="0"/>
              <a:t>příjemce)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sz="2400" dirty="0" smtClean="0"/>
              <a:t>oba </a:t>
            </a:r>
            <a:r>
              <a:rPr lang="cs-CZ" sz="2400" dirty="0"/>
              <a:t>dokumenty </a:t>
            </a:r>
            <a:r>
              <a:rPr lang="cs-CZ" sz="2400" dirty="0" smtClean="0"/>
              <a:t>ke stažení </a:t>
            </a:r>
            <a:r>
              <a:rPr lang="cs-CZ" sz="2400" dirty="0"/>
              <a:t>na </a:t>
            </a:r>
            <a:r>
              <a:rPr lang="cs-CZ" sz="2400" dirty="0" smtClean="0">
                <a:hlinkClick r:id="rId3"/>
              </a:rPr>
              <a:t>www.esfcr.cz</a:t>
            </a:r>
            <a:r>
              <a:rPr lang="cs-CZ" sz="2400" dirty="0" smtClean="0"/>
              <a:t> – Dokumenty – Dokumenty OPZ - </a:t>
            </a:r>
            <a:r>
              <a:rPr lang="it-IT" sz="2400" dirty="0"/>
              <a:t>Pravidla pro žadatele a příjemce</a:t>
            </a:r>
            <a:endParaRPr lang="cs-CZ" dirty="0"/>
          </a:p>
          <a:p>
            <a:pPr marL="414000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38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projektů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532440" y="6381328"/>
            <a:ext cx="468000" cy="180000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34</a:t>
            </a:fld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52646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Ukončení příjmu žádostí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979712" y="2996952"/>
            <a:ext cx="144016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Formální / přijatelnost   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41078" y="2996952"/>
            <a:ext cx="1224136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Věcné hodnocení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940152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Výběrová komise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7812360" y="2980409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Právní akt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1232766" y="4005064"/>
            <a:ext cx="21871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331640" y="4055468"/>
            <a:ext cx="2088232" cy="360040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r>
              <a:rPr lang="cs-CZ" dirty="0" smtClean="0"/>
              <a:t>Do 30 pracovních dní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1232766" y="4581128"/>
            <a:ext cx="40324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195737" y="4673686"/>
            <a:ext cx="2326826" cy="360040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cs-CZ" dirty="0" smtClean="0"/>
              <a:t>Do 80 pracovních dní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265214" y="4581128"/>
            <a:ext cx="17550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494671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50 dní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934831" y="4581128"/>
            <a:ext cx="19576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7265582" y="4673686"/>
            <a:ext cx="1482881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3 měsíců</a:t>
            </a:r>
            <a:endParaRPr lang="cs-CZ" dirty="0"/>
          </a:p>
        </p:txBody>
      </p:sp>
      <p:cxnSp>
        <p:nvCxnSpPr>
          <p:cNvPr id="31" name="Přímá spojnice 30"/>
          <p:cNvCxnSpPr>
            <a:stCxn id="5" idx="3"/>
          </p:cNvCxnSpPr>
          <p:nvPr/>
        </p:nvCxnSpPr>
        <p:spPr>
          <a:xfrm>
            <a:off x="1232766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6" idx="3"/>
          </p:cNvCxnSpPr>
          <p:nvPr/>
        </p:nvCxnSpPr>
        <p:spPr>
          <a:xfrm>
            <a:off x="3419872" y="3320988"/>
            <a:ext cx="0" cy="684076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5265214" y="3374994"/>
            <a:ext cx="0" cy="1206134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7020272" y="3304445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900108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790815" y="4581128"/>
            <a:ext cx="373473" cy="936104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5307933" y="5517232"/>
            <a:ext cx="2936475" cy="864096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Vyjádření žadateli do 10 pracovních dní od schválení zápisu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3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352480" cy="3933256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Obecná pravidla pro hodnocení a výběr </a:t>
            </a:r>
            <a:r>
              <a:rPr lang="cs-CZ" sz="2800" b="1" dirty="0" smtClean="0"/>
              <a:t>projektů </a:t>
            </a:r>
            <a:endParaRPr lang="cs-CZ" sz="2000" dirty="0" smtClean="0"/>
          </a:p>
          <a:p>
            <a:pPr lvl="1"/>
            <a:r>
              <a:rPr lang="cs-CZ" dirty="0"/>
              <a:t>p</a:t>
            </a:r>
            <a:r>
              <a:rPr lang="cs-CZ" dirty="0" smtClean="0"/>
              <a:t>roces hodnocení a výběru projektů zajišťuje ŘO OPZ</a:t>
            </a:r>
            <a:br>
              <a:rPr lang="cs-CZ" dirty="0" smtClean="0"/>
            </a:br>
            <a:r>
              <a:rPr lang="cs-CZ" sz="1600" dirty="0" smtClean="0"/>
              <a:t>(= Řídicí orgán Operačního programu zaměstnanost)</a:t>
            </a:r>
          </a:p>
          <a:p>
            <a:pPr lvl="1"/>
            <a:r>
              <a:rPr lang="cs-CZ" dirty="0" smtClean="0"/>
              <a:t>žádosti </a:t>
            </a:r>
            <a:r>
              <a:rPr lang="cs-CZ" dirty="0"/>
              <a:t>předložené jiným způsobem a v jiném termínu, než umožňuje </a:t>
            </a:r>
            <a:r>
              <a:rPr lang="cs-CZ" dirty="0" smtClean="0"/>
              <a:t>výzva</a:t>
            </a:r>
            <a:r>
              <a:rPr lang="cs-CZ" dirty="0"/>
              <a:t>, nejsou </a:t>
            </a:r>
            <a:r>
              <a:rPr lang="cs-CZ" dirty="0" smtClean="0"/>
              <a:t>akceptovány (žádosti se podávají pouze elektronicky, stvrzené el. podpisem, nutnost mít datovou schránku)</a:t>
            </a:r>
            <a:endParaRPr lang="cs-CZ" dirty="0"/>
          </a:p>
          <a:p>
            <a:pPr marL="414000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88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projektů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532440" y="6381328"/>
            <a:ext cx="468000" cy="180000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36</a:t>
            </a:fld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52646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Ukončení příjmu žádostí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979712" y="2996952"/>
            <a:ext cx="1440160" cy="64807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Formální / přijatelnost   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41078" y="2996952"/>
            <a:ext cx="1224136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Věcné hodnocení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940152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Výběrová komise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7812360" y="2980409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Právní akt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1232766" y="4005064"/>
            <a:ext cx="21871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331640" y="4055468"/>
            <a:ext cx="2088232" cy="360040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r>
              <a:rPr lang="cs-CZ" dirty="0" smtClean="0"/>
              <a:t>Do 30 pracovních dní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1232766" y="4581128"/>
            <a:ext cx="40324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195737" y="4673686"/>
            <a:ext cx="2326826" cy="360040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cs-CZ" dirty="0" smtClean="0"/>
              <a:t>Do 80 pracovních dní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265214" y="4581128"/>
            <a:ext cx="17550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494671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50 dní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934831" y="4581128"/>
            <a:ext cx="19576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7265582" y="4673686"/>
            <a:ext cx="1482881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3 měsíců</a:t>
            </a:r>
            <a:endParaRPr lang="cs-CZ" dirty="0"/>
          </a:p>
        </p:txBody>
      </p:sp>
      <p:cxnSp>
        <p:nvCxnSpPr>
          <p:cNvPr id="31" name="Přímá spojnice 30"/>
          <p:cNvCxnSpPr>
            <a:stCxn id="5" idx="3"/>
          </p:cNvCxnSpPr>
          <p:nvPr/>
        </p:nvCxnSpPr>
        <p:spPr>
          <a:xfrm>
            <a:off x="1232766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6" idx="3"/>
          </p:cNvCxnSpPr>
          <p:nvPr/>
        </p:nvCxnSpPr>
        <p:spPr>
          <a:xfrm>
            <a:off x="3419872" y="3320988"/>
            <a:ext cx="0" cy="684076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5265214" y="3374994"/>
            <a:ext cx="0" cy="1206134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7020272" y="3304445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900108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790815" y="4581128"/>
            <a:ext cx="373473" cy="936104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5307933" y="5517232"/>
            <a:ext cx="2936475" cy="864096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Vyjádření žadateli do 10 pracovních dní od schválení zápisu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23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1. fáze hodnocení projektů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- </a:t>
            </a:r>
            <a:r>
              <a:rPr lang="cs-CZ" b="1" dirty="0"/>
              <a:t>hodnocení přijatelnosti a formálních náležitostí</a:t>
            </a:r>
            <a:endParaRPr lang="cs-CZ" dirty="0"/>
          </a:p>
          <a:p>
            <a:pPr lvl="1"/>
            <a:r>
              <a:rPr lang="cs-CZ" dirty="0"/>
              <a:t>p</a:t>
            </a:r>
            <a:r>
              <a:rPr lang="cs-CZ" dirty="0" smtClean="0"/>
              <a:t>osouzení </a:t>
            </a:r>
            <a:r>
              <a:rPr lang="cs-CZ" dirty="0"/>
              <a:t>základních věcných požadavků, </a:t>
            </a:r>
            <a:r>
              <a:rPr lang="cs-CZ" dirty="0" err="1"/>
              <a:t>hodnotitelnosti</a:t>
            </a:r>
            <a:r>
              <a:rPr lang="cs-CZ" dirty="0"/>
              <a:t> žádosti o podporu a naplnění </a:t>
            </a:r>
            <a:r>
              <a:rPr lang="cs-CZ" dirty="0" smtClean="0"/>
              <a:t>administrativních požadavků</a:t>
            </a:r>
            <a:endParaRPr lang="cs-CZ" dirty="0"/>
          </a:p>
          <a:p>
            <a:pPr lvl="1"/>
            <a:r>
              <a:rPr lang="cs-CZ" dirty="0" smtClean="0"/>
              <a:t>max</a:t>
            </a:r>
            <a:r>
              <a:rPr lang="cs-CZ" dirty="0"/>
              <a:t>. </a:t>
            </a:r>
            <a:r>
              <a:rPr lang="cs-CZ" b="1" dirty="0"/>
              <a:t>30 pracovních dnů</a:t>
            </a:r>
            <a:r>
              <a:rPr lang="cs-CZ" dirty="0"/>
              <a:t> od uzávěrky příjmu žádostí ve </a:t>
            </a:r>
            <a:r>
              <a:rPr lang="cs-CZ" dirty="0" smtClean="0"/>
              <a:t>Výzvě (více než 250 žádostí = + 10 pracovních dnů)</a:t>
            </a:r>
            <a:endParaRPr lang="cs-CZ" dirty="0"/>
          </a:p>
          <a:p>
            <a:pPr lvl="1"/>
            <a:r>
              <a:rPr lang="cs-CZ" b="1" dirty="0" smtClean="0"/>
              <a:t>náprava </a:t>
            </a:r>
            <a:r>
              <a:rPr lang="cs-CZ" b="1" dirty="0"/>
              <a:t>nedostatků v hodnocení přijatelnosti není </a:t>
            </a:r>
            <a:r>
              <a:rPr lang="cs-CZ" b="1" dirty="0" smtClean="0"/>
              <a:t>možná</a:t>
            </a:r>
            <a:endParaRPr lang="cs-CZ" dirty="0"/>
          </a:p>
          <a:p>
            <a:pPr lvl="1"/>
            <a:r>
              <a:rPr lang="cs-CZ" dirty="0"/>
              <a:t>n</a:t>
            </a:r>
            <a:r>
              <a:rPr lang="cs-CZ" dirty="0" smtClean="0"/>
              <a:t>áprava </a:t>
            </a:r>
            <a:r>
              <a:rPr lang="cs-CZ" dirty="0"/>
              <a:t>formálních </a:t>
            </a:r>
            <a:r>
              <a:rPr lang="cs-CZ" dirty="0" smtClean="0"/>
              <a:t>náležitostí </a:t>
            </a:r>
            <a:r>
              <a:rPr lang="cs-CZ" b="1" dirty="0" smtClean="0"/>
              <a:t>max</a:t>
            </a:r>
            <a:r>
              <a:rPr lang="cs-CZ" b="1" dirty="0"/>
              <a:t>. 1 </a:t>
            </a:r>
            <a:r>
              <a:rPr lang="cs-CZ" b="1" dirty="0" smtClean="0"/>
              <a:t>x - </a:t>
            </a:r>
            <a:r>
              <a:rPr lang="cs-CZ" dirty="0" smtClean="0"/>
              <a:t>pouze pokud žádost vyhoví v hodnocení</a:t>
            </a:r>
            <a:r>
              <a:rPr lang="cs-CZ" dirty="0"/>
              <a:t> přijatelnosti (v IS KP14+ výzva k nápravě - podrobný popis ve Specifických pravidlech v kapitole 4.2</a:t>
            </a:r>
            <a:r>
              <a:rPr lang="cs-CZ" dirty="0" smtClean="0"/>
              <a:t>). </a:t>
            </a:r>
          </a:p>
          <a:p>
            <a:pPr lvl="1"/>
            <a:r>
              <a:rPr lang="cs-CZ" dirty="0" smtClean="0"/>
              <a:t>hodnotí se podle kontrolních otázek uvedených pro každé kritérium, na otázky se odpovídá ANO / NE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76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Kritéria hodnocení </a:t>
            </a:r>
            <a:r>
              <a:rPr lang="cs-CZ" b="1" dirty="0" smtClean="0"/>
              <a:t>přijatelnosti:</a:t>
            </a:r>
            <a:endParaRPr lang="cs-CZ" dirty="0"/>
          </a:p>
          <a:p>
            <a:pPr lvl="1"/>
            <a:r>
              <a:rPr lang="cs-CZ" dirty="0" smtClean="0"/>
              <a:t>oprávněnost žadatele</a:t>
            </a:r>
            <a:endParaRPr lang="cs-CZ" dirty="0"/>
          </a:p>
          <a:p>
            <a:pPr lvl="1"/>
            <a:r>
              <a:rPr lang="cs-CZ" dirty="0" smtClean="0"/>
              <a:t>partnerství</a:t>
            </a:r>
            <a:endParaRPr lang="cs-CZ" dirty="0"/>
          </a:p>
          <a:p>
            <a:pPr lvl="1"/>
            <a:r>
              <a:rPr lang="cs-CZ" dirty="0" smtClean="0"/>
              <a:t>cílové skupiny</a:t>
            </a:r>
            <a:endParaRPr lang="cs-CZ" dirty="0"/>
          </a:p>
          <a:p>
            <a:pPr lvl="1"/>
            <a:r>
              <a:rPr lang="cs-CZ" dirty="0" smtClean="0"/>
              <a:t>celkové </a:t>
            </a:r>
            <a:r>
              <a:rPr lang="cs-CZ" dirty="0"/>
              <a:t>způsobilé </a:t>
            </a:r>
            <a:r>
              <a:rPr lang="cs-CZ" dirty="0" smtClean="0"/>
              <a:t>výdaje</a:t>
            </a:r>
            <a:endParaRPr lang="cs-CZ" dirty="0"/>
          </a:p>
          <a:p>
            <a:pPr lvl="1"/>
            <a:r>
              <a:rPr lang="cs-CZ" dirty="0" smtClean="0"/>
              <a:t>aktivity v souladu s textem výzvy</a:t>
            </a:r>
            <a:endParaRPr lang="cs-CZ" dirty="0"/>
          </a:p>
          <a:p>
            <a:pPr lvl="1"/>
            <a:r>
              <a:rPr lang="cs-CZ" dirty="0" smtClean="0"/>
              <a:t>horizontální principy</a:t>
            </a:r>
            <a:endParaRPr lang="cs-CZ" dirty="0"/>
          </a:p>
          <a:p>
            <a:pPr lvl="1"/>
            <a:r>
              <a:rPr lang="cs-CZ" dirty="0" smtClean="0"/>
              <a:t>trestní bezúhonnost statutárního zástupce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84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7704408" cy="350120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Kritéria </a:t>
            </a:r>
            <a:r>
              <a:rPr lang="cs-CZ" b="1" dirty="0"/>
              <a:t>formálních </a:t>
            </a:r>
            <a:r>
              <a:rPr lang="cs-CZ" b="1" dirty="0" smtClean="0"/>
              <a:t>náležitostí:</a:t>
            </a:r>
            <a:endParaRPr lang="cs-CZ" dirty="0"/>
          </a:p>
          <a:p>
            <a:pPr lvl="1"/>
            <a:r>
              <a:rPr lang="cs-CZ" dirty="0" smtClean="0"/>
              <a:t>úplnost </a:t>
            </a:r>
            <a:r>
              <a:rPr lang="cs-CZ" dirty="0"/>
              <a:t>a forma </a:t>
            </a:r>
            <a:r>
              <a:rPr lang="cs-CZ" dirty="0" smtClean="0"/>
              <a:t>žádosti</a:t>
            </a:r>
            <a:endParaRPr lang="cs-CZ" dirty="0"/>
          </a:p>
          <a:p>
            <a:pPr lvl="1"/>
            <a:r>
              <a:rPr lang="cs-CZ" dirty="0" smtClean="0"/>
              <a:t>podpis žádosti oprávněnou osobou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733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0" kern="0" cap="all" baseline="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Představení výzev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tabLst>
                <a:tab pos="358775" algn="l"/>
              </a:tabLst>
            </a:pPr>
            <a:r>
              <a:rPr lang="cs-CZ" dirty="0"/>
              <a:t>Implementace doporučení genderového auditu u zaměstnavatelů</a:t>
            </a:r>
            <a:r>
              <a:rPr lang="cs-CZ" dirty="0" smtClean="0"/>
              <a:t>	mimo hl. m. Praha</a:t>
            </a:r>
          </a:p>
          <a:p>
            <a:pPr algn="just">
              <a:tabLst>
                <a:tab pos="358775" algn="l"/>
              </a:tabLst>
            </a:pPr>
            <a:r>
              <a:rPr lang="cs-CZ" dirty="0" smtClean="0"/>
              <a:t>Číslo </a:t>
            </a:r>
            <a:r>
              <a:rPr lang="cs-CZ" dirty="0"/>
              <a:t>výzvy </a:t>
            </a:r>
            <a:r>
              <a:rPr lang="cs-CZ" dirty="0" smtClean="0"/>
              <a:t>03_17_130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     Alokace </a:t>
            </a:r>
            <a:r>
              <a:rPr lang="cs-CZ" dirty="0" smtClean="0"/>
              <a:t>180 </a:t>
            </a:r>
            <a:r>
              <a:rPr lang="cs-CZ" dirty="0"/>
              <a:t>mil. Kč</a:t>
            </a:r>
          </a:p>
          <a:p>
            <a:pPr algn="just"/>
            <a:r>
              <a:rPr lang="cs-CZ" dirty="0"/>
              <a:t>Implementace doporučení genderového auditu u zaměstnavatelů v hl. m. </a:t>
            </a:r>
            <a:r>
              <a:rPr lang="cs-CZ" dirty="0" smtClean="0"/>
              <a:t>Praze</a:t>
            </a:r>
          </a:p>
          <a:p>
            <a:pPr algn="just">
              <a:tabLst>
                <a:tab pos="358775" algn="l"/>
              </a:tabLst>
            </a:pPr>
            <a:r>
              <a:rPr lang="cs-CZ" dirty="0" smtClean="0"/>
              <a:t>Číslo výzvy 03_17_131</a:t>
            </a: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      Alokace 30 mil. Kč</a:t>
            </a:r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828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projektů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532440" y="6381328"/>
            <a:ext cx="468000" cy="180000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40</a:t>
            </a:fld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52646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Ukončení příjmu žádostí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979712" y="2996952"/>
            <a:ext cx="1440160" cy="648072"/>
          </a:xfrm>
          <a:prstGeom prst="roundRect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Formální / přijatelnost   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41078" y="2996952"/>
            <a:ext cx="1224136" cy="64807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Věcné hodnocení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940152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Výběrová komise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7812360" y="2980409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Právní akt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1232766" y="4005064"/>
            <a:ext cx="21871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331640" y="4055468"/>
            <a:ext cx="2088232" cy="360040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r>
              <a:rPr lang="cs-CZ" dirty="0" smtClean="0"/>
              <a:t>Do 30 pracovních dní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1232766" y="4581128"/>
            <a:ext cx="40324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195737" y="4673686"/>
            <a:ext cx="2326826" cy="360040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cs-CZ" dirty="0" smtClean="0"/>
              <a:t>Do 80 pracovních dní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265214" y="4581128"/>
            <a:ext cx="17550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494671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50 dní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934831" y="4581128"/>
            <a:ext cx="19576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7265582" y="4673686"/>
            <a:ext cx="1482881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3 měsíců</a:t>
            </a:r>
            <a:endParaRPr lang="cs-CZ" dirty="0"/>
          </a:p>
        </p:txBody>
      </p:sp>
      <p:cxnSp>
        <p:nvCxnSpPr>
          <p:cNvPr id="31" name="Přímá spojnice 30"/>
          <p:cNvCxnSpPr>
            <a:stCxn id="5" idx="3"/>
          </p:cNvCxnSpPr>
          <p:nvPr/>
        </p:nvCxnSpPr>
        <p:spPr>
          <a:xfrm>
            <a:off x="1232766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6" idx="3"/>
          </p:cNvCxnSpPr>
          <p:nvPr/>
        </p:nvCxnSpPr>
        <p:spPr>
          <a:xfrm>
            <a:off x="3419872" y="3320988"/>
            <a:ext cx="0" cy="684076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5265214" y="3374994"/>
            <a:ext cx="0" cy="1206134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7020272" y="3304445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900108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790815" y="4581128"/>
            <a:ext cx="373473" cy="936104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5307933" y="5517232"/>
            <a:ext cx="2936475" cy="864096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Vyjádření žadateli do 10 pracovních dní od schválení zápisu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99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448" cy="468052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2. fáze hodnocení projektů </a:t>
            </a:r>
            <a:r>
              <a:rPr lang="cs-CZ" b="1" dirty="0" smtClean="0"/>
              <a:t>- </a:t>
            </a:r>
            <a:r>
              <a:rPr lang="cs-CZ" b="1" dirty="0"/>
              <a:t>věcné hodnocení</a:t>
            </a:r>
            <a:endParaRPr lang="cs-CZ" dirty="0"/>
          </a:p>
          <a:p>
            <a:pPr lvl="1"/>
            <a:r>
              <a:rPr lang="cs-CZ" dirty="0" smtClean="0"/>
              <a:t>hodnocení kvality - ohled </a:t>
            </a:r>
            <a:r>
              <a:rPr lang="cs-CZ" dirty="0"/>
              <a:t>na naplňování věcných cílů </a:t>
            </a:r>
            <a:r>
              <a:rPr lang="cs-CZ" dirty="0" smtClean="0"/>
              <a:t>programu</a:t>
            </a:r>
            <a:endParaRPr lang="cs-CZ" dirty="0"/>
          </a:p>
          <a:p>
            <a:pPr lvl="1"/>
            <a:r>
              <a:rPr lang="cs-CZ" dirty="0" smtClean="0"/>
              <a:t>příručka </a:t>
            </a:r>
            <a:r>
              <a:rPr lang="cs-CZ" dirty="0"/>
              <a:t>pro hodnotitele </a:t>
            </a:r>
            <a:r>
              <a:rPr lang="cs-CZ" dirty="0" smtClean="0"/>
              <a:t>(</a:t>
            </a:r>
            <a:r>
              <a:rPr lang="cs-CZ" dirty="0">
                <a:hlinkClick r:id="rId3"/>
              </a:rPr>
              <a:t>http://www.esfcr.cz/</a:t>
            </a:r>
            <a:r>
              <a:rPr lang="cs-CZ" dirty="0" err="1">
                <a:hlinkClick r:id="rId3"/>
              </a:rPr>
              <a:t>file</a:t>
            </a:r>
            <a:r>
              <a:rPr lang="cs-CZ" dirty="0">
                <a:hlinkClick r:id="rId3"/>
              </a:rPr>
              <a:t>/9102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 smtClean="0"/>
              <a:t>pouze </a:t>
            </a:r>
            <a:r>
              <a:rPr lang="cs-CZ" dirty="0"/>
              <a:t>žádosti o podporu, které uspěly v </a:t>
            </a:r>
            <a:r>
              <a:rPr lang="cs-CZ" dirty="0" smtClean="0"/>
              <a:t>1. fázi hodnocení</a:t>
            </a:r>
            <a:endParaRPr lang="cs-CZ" dirty="0"/>
          </a:p>
          <a:p>
            <a:pPr lvl="1"/>
            <a:r>
              <a:rPr lang="cs-CZ" dirty="0"/>
              <a:t>minimálně 2 externí hodnotitelé, výsledný počet bodů je průměrem bodů přidělených v těchto </a:t>
            </a:r>
            <a:r>
              <a:rPr lang="cs-CZ" dirty="0" smtClean="0"/>
              <a:t>hodnoceních</a:t>
            </a:r>
          </a:p>
          <a:p>
            <a:pPr lvl="1"/>
            <a:r>
              <a:rPr lang="cs-CZ" dirty="0"/>
              <a:t>arbitrážní hodnocení (pokud jeden z hodnotitelů označí některou část projektu za nedostatečnou)</a:t>
            </a:r>
          </a:p>
          <a:p>
            <a:pPr lvl="1"/>
            <a:r>
              <a:rPr lang="cs-CZ" dirty="0" smtClean="0"/>
              <a:t>žádost </a:t>
            </a:r>
            <a:r>
              <a:rPr lang="cs-CZ" dirty="0"/>
              <a:t>o podporu uspěje, pokud v žádném z kritérií </a:t>
            </a:r>
            <a:r>
              <a:rPr lang="cs-CZ" dirty="0" smtClean="0"/>
              <a:t>neobdrží </a:t>
            </a:r>
            <a:r>
              <a:rPr lang="cs-CZ" dirty="0"/>
              <a:t>eliminační deskriptor a získá minimálně 50 </a:t>
            </a:r>
            <a:r>
              <a:rPr lang="cs-CZ" dirty="0" smtClean="0"/>
              <a:t>bodů</a:t>
            </a:r>
            <a:endParaRPr lang="cs-CZ" dirty="0"/>
          </a:p>
          <a:p>
            <a:pPr lvl="1"/>
            <a:r>
              <a:rPr lang="cs-CZ" dirty="0" smtClean="0"/>
              <a:t>věcné </a:t>
            </a:r>
            <a:r>
              <a:rPr lang="cs-CZ" dirty="0"/>
              <a:t>hodnocení musí být dokončeno do 80 pracovních dnů od uzávěrky příjmu žádostí ve Výzvě </a:t>
            </a:r>
            <a:r>
              <a:rPr lang="cs-CZ" dirty="0" smtClean="0"/>
              <a:t>(více </a:t>
            </a:r>
            <a:r>
              <a:rPr lang="cs-CZ" dirty="0"/>
              <a:t>než 250 žádostí = + </a:t>
            </a:r>
            <a:r>
              <a:rPr lang="cs-CZ" dirty="0" smtClean="0"/>
              <a:t>20 </a:t>
            </a:r>
            <a:r>
              <a:rPr lang="cs-CZ" dirty="0"/>
              <a:t>pracovních dnů)</a:t>
            </a:r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030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8064448" cy="44912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Kritéria věcného hodnocení</a:t>
            </a:r>
            <a:endParaRPr lang="cs-CZ" sz="2800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42</a:t>
            </a:fld>
            <a:endParaRPr lang="cs-CZ" dirty="0"/>
          </a:p>
        </p:txBody>
      </p:sp>
      <p:pic>
        <p:nvPicPr>
          <p:cNvPr id="5" name="Obrázek 4" descr="C:\Users\jan.jelinek1\AppData\Local\Microsoft\Windows\Temporary Internet Files\Content.Word\Kriteria věcného hodnocení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75840"/>
            <a:ext cx="6984776" cy="3889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813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projektů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532440" y="6381328"/>
            <a:ext cx="468000" cy="180000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43</a:t>
            </a:fld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52646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Ukončení příjmu žádostí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979712" y="2996952"/>
            <a:ext cx="1440160" cy="648072"/>
          </a:xfrm>
          <a:prstGeom prst="roundRect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Formální / přijatelnost   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41078" y="2996952"/>
            <a:ext cx="1224136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Věcné hodnocení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940152" y="2996952"/>
            <a:ext cx="1080120" cy="64807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Výběrová komise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7812360" y="2980409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Právní akt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1232766" y="4005064"/>
            <a:ext cx="21871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331640" y="4055468"/>
            <a:ext cx="2088232" cy="360040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r>
              <a:rPr lang="cs-CZ" dirty="0" smtClean="0"/>
              <a:t>Do 30 pracovních dní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1232766" y="4581128"/>
            <a:ext cx="40324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195737" y="4673686"/>
            <a:ext cx="2326826" cy="360040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cs-CZ" dirty="0" smtClean="0"/>
              <a:t>Do 80 pracovních dní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265214" y="4581128"/>
            <a:ext cx="17550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494671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50 dní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934831" y="4581128"/>
            <a:ext cx="19576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7265582" y="4673686"/>
            <a:ext cx="1482881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3 měsíců</a:t>
            </a:r>
            <a:endParaRPr lang="cs-CZ" dirty="0"/>
          </a:p>
        </p:txBody>
      </p:sp>
      <p:cxnSp>
        <p:nvCxnSpPr>
          <p:cNvPr id="31" name="Přímá spojnice 30"/>
          <p:cNvCxnSpPr>
            <a:stCxn id="5" idx="3"/>
          </p:cNvCxnSpPr>
          <p:nvPr/>
        </p:nvCxnSpPr>
        <p:spPr>
          <a:xfrm>
            <a:off x="1232766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6" idx="3"/>
          </p:cNvCxnSpPr>
          <p:nvPr/>
        </p:nvCxnSpPr>
        <p:spPr>
          <a:xfrm>
            <a:off x="3419872" y="3320988"/>
            <a:ext cx="0" cy="684076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5265214" y="3374994"/>
            <a:ext cx="0" cy="1206134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7020272" y="3304445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900108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790815" y="4581128"/>
            <a:ext cx="373473" cy="936104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5307933" y="5517232"/>
            <a:ext cx="2936475" cy="864096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Vyjádření žadateli do 10 pracovních dní od schválení zápisu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10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3. </a:t>
            </a:r>
            <a:r>
              <a:rPr lang="cs-CZ" sz="2800" b="1" dirty="0"/>
              <a:t>fáze hodnocení projektů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b="1" dirty="0" smtClean="0"/>
              <a:t>- </a:t>
            </a:r>
            <a:r>
              <a:rPr lang="cs-CZ" b="1" dirty="0"/>
              <a:t>Výběrová </a:t>
            </a:r>
            <a:r>
              <a:rPr lang="cs-CZ" b="1" dirty="0" smtClean="0"/>
              <a:t>komise</a:t>
            </a:r>
            <a:endParaRPr lang="cs-CZ" dirty="0"/>
          </a:p>
          <a:p>
            <a:pPr lvl="1"/>
            <a:r>
              <a:rPr lang="cs-CZ" dirty="0" smtClean="0"/>
              <a:t>minimálně 5 osob</a:t>
            </a:r>
            <a:r>
              <a:rPr lang="cs-CZ" dirty="0"/>
              <a:t>, které nebyly zapojeny do věcného </a:t>
            </a:r>
            <a:r>
              <a:rPr lang="cs-CZ" dirty="0" smtClean="0"/>
              <a:t>hodnocení</a:t>
            </a:r>
            <a:endParaRPr lang="cs-CZ" dirty="0"/>
          </a:p>
          <a:p>
            <a:pPr lvl="1"/>
            <a:r>
              <a:rPr lang="cs-CZ" dirty="0"/>
              <a:t>projednává žádosti o podporu, které uspěly v předchozích fázích hodnocení a výběru, a rozhoduje o tom, zda žádost bude doporučena nebo nedoporučena k </a:t>
            </a:r>
            <a:r>
              <a:rPr lang="cs-CZ" dirty="0" smtClean="0"/>
              <a:t>financování</a:t>
            </a:r>
            <a:endParaRPr lang="cs-CZ" dirty="0"/>
          </a:p>
          <a:p>
            <a:pPr lvl="1"/>
            <a:r>
              <a:rPr lang="cs-CZ" dirty="0" smtClean="0"/>
              <a:t>žádosti </a:t>
            </a:r>
            <a:r>
              <a:rPr lang="cs-CZ" dirty="0"/>
              <a:t>mohou být doporučeny k financování s výhradou – udělení podmínky </a:t>
            </a:r>
            <a:r>
              <a:rPr lang="cs-CZ" dirty="0" smtClean="0"/>
              <a:t>realizace</a:t>
            </a:r>
            <a:endParaRPr lang="cs-CZ" dirty="0"/>
          </a:p>
          <a:p>
            <a:pPr lvl="1"/>
            <a:r>
              <a:rPr lang="cs-CZ" dirty="0" smtClean="0"/>
              <a:t>zahájena do </a:t>
            </a:r>
            <a:r>
              <a:rPr lang="cs-CZ" dirty="0"/>
              <a:t>20 pracovních dnů od ukončení věcného hodnocení všech žádostí o podporu v rámci </a:t>
            </a:r>
            <a:r>
              <a:rPr lang="cs-CZ" dirty="0" smtClean="0"/>
              <a:t>výzvy</a:t>
            </a:r>
          </a:p>
          <a:p>
            <a:pPr lvl="1"/>
            <a:r>
              <a:rPr lang="cs-CZ" dirty="0" smtClean="0"/>
              <a:t>uzavřena do 30 dnů od prvního zasedání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97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Důvody pro nedoporučení projektu k podpoře výběrovou komisí</a:t>
            </a:r>
          </a:p>
          <a:p>
            <a:pPr lvl="1"/>
            <a:r>
              <a:rPr lang="cs-CZ" dirty="0" smtClean="0"/>
              <a:t>více </a:t>
            </a:r>
            <a:r>
              <a:rPr lang="cs-CZ" dirty="0"/>
              <a:t>projektů zaměřených na realizaci obdobných aktivit pro stejnou cílovou skupinu ve stejném regionu (přesah absorpční </a:t>
            </a:r>
            <a:r>
              <a:rPr lang="cs-CZ" dirty="0" smtClean="0"/>
              <a:t>schopnosti)</a:t>
            </a:r>
            <a:endParaRPr lang="cs-CZ" dirty="0"/>
          </a:p>
          <a:p>
            <a:pPr lvl="1"/>
            <a:r>
              <a:rPr lang="cs-CZ" dirty="0" smtClean="0"/>
              <a:t>překryv </a:t>
            </a:r>
            <a:r>
              <a:rPr lang="cs-CZ" dirty="0"/>
              <a:t>projektu s jiným již běžícím </a:t>
            </a:r>
            <a:r>
              <a:rPr lang="cs-CZ" dirty="0" smtClean="0"/>
              <a:t>projektem</a:t>
            </a:r>
            <a:endParaRPr lang="cs-CZ" dirty="0"/>
          </a:p>
          <a:p>
            <a:pPr lvl="1"/>
            <a:r>
              <a:rPr lang="cs-CZ" dirty="0"/>
              <a:t>nedostatečná kapacita </a:t>
            </a:r>
            <a:r>
              <a:rPr lang="cs-CZ" dirty="0" smtClean="0"/>
              <a:t>žadatele</a:t>
            </a:r>
            <a:endParaRPr lang="cs-CZ" dirty="0"/>
          </a:p>
          <a:p>
            <a:pPr lvl="1"/>
            <a:r>
              <a:rPr lang="cs-CZ" dirty="0"/>
              <a:t>žadatel prokazatelně opakovaně neplnil své povinnosti v jiném projektu financovaném z veřejných </a:t>
            </a:r>
            <a:r>
              <a:rPr lang="cs-CZ" dirty="0" smtClean="0"/>
              <a:t>prostředků</a:t>
            </a:r>
            <a:endParaRPr lang="cs-CZ" dirty="0"/>
          </a:p>
          <a:p>
            <a:pPr lvl="1"/>
            <a:r>
              <a:rPr lang="cs-CZ" dirty="0"/>
              <a:t>disponibilní prostředky ve výzvě neumožní projekt podpořit v dostatečném </a:t>
            </a:r>
            <a:r>
              <a:rPr lang="cs-CZ" dirty="0" smtClean="0"/>
              <a:t>rozsahu</a:t>
            </a:r>
            <a:endParaRPr lang="cs-CZ" dirty="0"/>
          </a:p>
          <a:p>
            <a:pPr lvl="1"/>
            <a:r>
              <a:rPr lang="cs-CZ" dirty="0"/>
              <a:t>limity dané </a:t>
            </a:r>
            <a:r>
              <a:rPr lang="cs-CZ" dirty="0" smtClean="0"/>
              <a:t>výzvou</a:t>
            </a:r>
            <a:endParaRPr lang="cs-CZ" dirty="0"/>
          </a:p>
          <a:p>
            <a:pPr marL="414000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978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3573216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Informování </a:t>
            </a:r>
            <a:r>
              <a:rPr lang="cs-CZ" sz="2800" b="1" dirty="0"/>
              <a:t>žadatele o výsledku žádosti v jednotlivých fázích hodnocení a </a:t>
            </a:r>
            <a:r>
              <a:rPr lang="cs-CZ" sz="2800" b="1" dirty="0" smtClean="0"/>
              <a:t>výběru</a:t>
            </a:r>
            <a:br>
              <a:rPr lang="cs-CZ" sz="2800" b="1" dirty="0" smtClean="0"/>
            </a:br>
            <a:endParaRPr lang="cs-CZ" sz="2800" dirty="0"/>
          </a:p>
          <a:p>
            <a:pPr lvl="1"/>
            <a:r>
              <a:rPr lang="cs-CZ" dirty="0" smtClean="0"/>
              <a:t>vyrozumění </a:t>
            </a:r>
            <a:r>
              <a:rPr lang="cs-CZ" dirty="0"/>
              <a:t>o výsledku žádosti vždy po dokončení dané fáze hodnocení a </a:t>
            </a:r>
            <a:r>
              <a:rPr lang="cs-CZ" dirty="0" smtClean="0"/>
              <a:t>výběru</a:t>
            </a:r>
            <a:endParaRPr lang="cs-CZ" dirty="0"/>
          </a:p>
          <a:p>
            <a:pPr lvl="1"/>
            <a:r>
              <a:rPr lang="cs-CZ" dirty="0" smtClean="0"/>
              <a:t>změna </a:t>
            </a:r>
            <a:r>
              <a:rPr lang="cs-CZ" dirty="0"/>
              <a:t>stavu projektu v IS KP14</a:t>
            </a:r>
            <a:r>
              <a:rPr lang="cs-CZ" dirty="0" smtClean="0"/>
              <a:t>+</a:t>
            </a:r>
            <a:endParaRPr lang="cs-CZ" dirty="0"/>
          </a:p>
          <a:p>
            <a:pPr lvl="1"/>
            <a:r>
              <a:rPr lang="cs-CZ" dirty="0" smtClean="0"/>
              <a:t>výsledky </a:t>
            </a:r>
            <a:r>
              <a:rPr lang="cs-CZ" dirty="0"/>
              <a:t>hodnocení k dispozici v IS KP14</a:t>
            </a:r>
            <a:r>
              <a:rPr lang="cs-CZ" dirty="0" smtClean="0"/>
              <a:t>+</a:t>
            </a:r>
            <a:endParaRPr lang="cs-CZ" dirty="0"/>
          </a:p>
          <a:p>
            <a:pPr lvl="1"/>
            <a:r>
              <a:rPr lang="cs-CZ" dirty="0" smtClean="0"/>
              <a:t>neúspěšní </a:t>
            </a:r>
            <a:r>
              <a:rPr lang="cs-CZ" dirty="0"/>
              <a:t>žadatelé v IS KP14+ - oznámení, odůvodnění a informace o opravných </a:t>
            </a:r>
            <a:r>
              <a:rPr lang="cs-CZ" dirty="0" smtClean="0"/>
              <a:t>prostředních</a:t>
            </a:r>
            <a:endParaRPr lang="cs-CZ" dirty="0"/>
          </a:p>
          <a:p>
            <a:pPr marL="414000" lvl="1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013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projektů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532440" y="6381328"/>
            <a:ext cx="468000" cy="180000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47</a:t>
            </a:fld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52646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Ukončení příjmu žádostí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979712" y="2996952"/>
            <a:ext cx="1440160" cy="648072"/>
          </a:xfrm>
          <a:prstGeom prst="roundRect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Formální / přijatelnost   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41078" y="2996952"/>
            <a:ext cx="1224136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Věcné hodnocení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940152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Výběrová komise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7812360" y="2980409"/>
            <a:ext cx="1080120" cy="64807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Právní akt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1232766" y="4005064"/>
            <a:ext cx="21871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331640" y="4055468"/>
            <a:ext cx="2088232" cy="360040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r>
              <a:rPr lang="cs-CZ" dirty="0" smtClean="0"/>
              <a:t>Do 30 pracovních dní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1232766" y="4581128"/>
            <a:ext cx="40324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195737" y="4673686"/>
            <a:ext cx="2326826" cy="360040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cs-CZ" dirty="0" smtClean="0"/>
              <a:t>Do 80 pracovních dní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265214" y="4581128"/>
            <a:ext cx="17550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494671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50 dní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934831" y="4581128"/>
            <a:ext cx="19576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7265582" y="4673686"/>
            <a:ext cx="1482881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3 měsíců</a:t>
            </a:r>
            <a:endParaRPr lang="cs-CZ" dirty="0"/>
          </a:p>
        </p:txBody>
      </p:sp>
      <p:cxnSp>
        <p:nvCxnSpPr>
          <p:cNvPr id="31" name="Přímá spojnice 30"/>
          <p:cNvCxnSpPr>
            <a:stCxn id="5" idx="3"/>
          </p:cNvCxnSpPr>
          <p:nvPr/>
        </p:nvCxnSpPr>
        <p:spPr>
          <a:xfrm>
            <a:off x="1232766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6" idx="3"/>
          </p:cNvCxnSpPr>
          <p:nvPr/>
        </p:nvCxnSpPr>
        <p:spPr>
          <a:xfrm>
            <a:off x="3419872" y="3320988"/>
            <a:ext cx="0" cy="684076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5265214" y="3374994"/>
            <a:ext cx="0" cy="1206134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7020272" y="3304445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900108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790815" y="4581128"/>
            <a:ext cx="373473" cy="936104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5307933" y="5517232"/>
            <a:ext cx="2936475" cy="864096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Vyjádření žadateli do 10 pracovních dní od schválení zápisu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54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7992440" cy="44912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Vydání </a:t>
            </a:r>
            <a:r>
              <a:rPr lang="cs-CZ" sz="2800" b="1" dirty="0"/>
              <a:t>právního aktu o poskytnutí podpory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endParaRPr lang="cs-CZ" sz="2800" b="1" dirty="0" smtClean="0"/>
          </a:p>
          <a:p>
            <a:pPr lvl="1"/>
            <a:r>
              <a:rPr lang="cs-CZ" dirty="0" smtClean="0"/>
              <a:t>v případě, </a:t>
            </a:r>
            <a:r>
              <a:rPr lang="cs-CZ" dirty="0"/>
              <a:t>že </a:t>
            </a:r>
            <a:r>
              <a:rPr lang="cs-CZ" dirty="0" smtClean="0"/>
              <a:t>žádost </a:t>
            </a:r>
            <a:r>
              <a:rPr lang="cs-CZ" dirty="0"/>
              <a:t>o </a:t>
            </a:r>
            <a:r>
              <a:rPr lang="cs-CZ" dirty="0" smtClean="0"/>
              <a:t>podporu uspěla v </a:t>
            </a:r>
            <a:r>
              <a:rPr lang="cs-CZ" dirty="0"/>
              <a:t>hodnocení a </a:t>
            </a:r>
            <a:r>
              <a:rPr lang="cs-CZ" dirty="0" smtClean="0"/>
              <a:t>výběru</a:t>
            </a:r>
          </a:p>
          <a:p>
            <a:pPr lvl="1"/>
            <a:r>
              <a:rPr lang="cs-CZ" dirty="0" smtClean="0"/>
              <a:t>vydání do 3 měsíců </a:t>
            </a:r>
            <a:r>
              <a:rPr lang="cs-CZ" dirty="0"/>
              <a:t>od schválení příslušné žádosti o podporu </a:t>
            </a:r>
            <a:r>
              <a:rPr lang="cs-CZ" dirty="0" smtClean="0"/>
              <a:t>při dodržení 7 </a:t>
            </a:r>
            <a:r>
              <a:rPr lang="cs-CZ" dirty="0"/>
              <a:t>měsíců pro celkový proces hodnocení a </a:t>
            </a:r>
            <a:r>
              <a:rPr lang="cs-CZ" dirty="0" smtClean="0"/>
              <a:t>výběru</a:t>
            </a:r>
          </a:p>
          <a:p>
            <a:pPr lvl="1"/>
            <a:r>
              <a:rPr lang="cs-CZ" dirty="0" smtClean="0"/>
              <a:t>výzva </a:t>
            </a:r>
            <a:r>
              <a:rPr lang="cs-CZ" dirty="0"/>
              <a:t>k poskytnutí podkladů pro přípravu právního </a:t>
            </a:r>
            <a:r>
              <a:rPr lang="cs-CZ" dirty="0" smtClean="0"/>
              <a:t>aktu</a:t>
            </a:r>
          </a:p>
          <a:p>
            <a:pPr lvl="1"/>
            <a:r>
              <a:rPr lang="cs-CZ" dirty="0" smtClean="0"/>
              <a:t>neposkytnutí </a:t>
            </a:r>
            <a:r>
              <a:rPr lang="cs-CZ" dirty="0"/>
              <a:t>součinnosti v procesu přípravy právního aktu </a:t>
            </a:r>
            <a:r>
              <a:rPr lang="cs-CZ" dirty="0" smtClean="0"/>
              <a:t>- podpora </a:t>
            </a:r>
            <a:r>
              <a:rPr lang="cs-CZ" dirty="0"/>
              <a:t>na projekt poskytnuta </a:t>
            </a:r>
            <a:r>
              <a:rPr lang="cs-CZ" dirty="0" smtClean="0"/>
              <a:t>nebude</a:t>
            </a:r>
          </a:p>
          <a:p>
            <a:pPr lvl="1"/>
            <a:r>
              <a:rPr lang="cs-CZ" dirty="0" smtClean="0"/>
              <a:t>ŘO připravuje návrh právního aktu na základě doložených podkladů</a:t>
            </a:r>
          </a:p>
          <a:p>
            <a:pPr lvl="1"/>
            <a:r>
              <a:rPr lang="cs-CZ" dirty="0" smtClean="0"/>
              <a:t>akceptováním textu právního </a:t>
            </a:r>
            <a:r>
              <a:rPr lang="cs-CZ" dirty="0"/>
              <a:t>aktu </a:t>
            </a:r>
            <a:r>
              <a:rPr lang="cs-CZ" dirty="0" smtClean="0"/>
              <a:t>se </a:t>
            </a:r>
            <a:r>
              <a:rPr lang="cs-CZ" dirty="0"/>
              <a:t>žadatel stává příjemcem </a:t>
            </a:r>
            <a:r>
              <a:rPr lang="cs-CZ" dirty="0" smtClean="0"/>
              <a:t>podpory</a:t>
            </a:r>
            <a:endParaRPr lang="cs-CZ" dirty="0"/>
          </a:p>
          <a:p>
            <a:pPr marL="414000" lvl="1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143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Rozpočet projektů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176752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1080000"/>
          </a:xfrm>
        </p:spPr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- </a:t>
            </a:r>
            <a:r>
              <a:rPr lang="pl-PL" b="0" cap="none" dirty="0" smtClean="0"/>
              <a:t>základní informace</a:t>
            </a:r>
            <a:endParaRPr lang="cs-CZ" b="0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Prioritní osa 1: </a:t>
            </a:r>
            <a:r>
              <a:rPr lang="cs-CZ" dirty="0" smtClean="0"/>
              <a:t>Podpora zaměstnanosti a adaptability pracovní síly</a:t>
            </a:r>
          </a:p>
          <a:p>
            <a:pPr marL="0" indent="0">
              <a:buNone/>
            </a:pPr>
            <a:r>
              <a:rPr lang="cs-CZ" b="1" dirty="0" smtClean="0"/>
              <a:t>Investiční priorita 1.2: </a:t>
            </a:r>
            <a:r>
              <a:rPr lang="cs-CZ" dirty="0" smtClean="0"/>
              <a:t>Rovnost žen a mužů ve všech oblastech, a to i pokud jde o přístup k zaměstnání a kariérní postup, sladění pracovního a soukromého života a podpora stejné odměny za stejnou práci.</a:t>
            </a:r>
          </a:p>
          <a:p>
            <a:pPr marL="0" indent="0">
              <a:buNone/>
            </a:pPr>
            <a:r>
              <a:rPr lang="cs-CZ" b="1" dirty="0" smtClean="0"/>
              <a:t>Vyhlašovatel výzvy: </a:t>
            </a:r>
            <a:r>
              <a:rPr lang="cs-CZ" dirty="0" smtClean="0"/>
              <a:t>MPSV, odbor realizace programů ESF – adaptabilita a rovné příležitosti</a:t>
            </a:r>
          </a:p>
          <a:p>
            <a:pPr marL="0" indent="0">
              <a:buNone/>
            </a:pPr>
            <a:r>
              <a:rPr lang="cs-CZ" b="1" dirty="0" smtClean="0"/>
              <a:t>Vyhlášení výzev: </a:t>
            </a:r>
            <a:r>
              <a:rPr lang="cs-CZ" dirty="0" smtClean="0"/>
              <a:t>19. 4. 2017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Ukončení příjmu projektových žádostí</a:t>
            </a:r>
            <a:r>
              <a:rPr lang="cs-CZ" dirty="0" smtClean="0"/>
              <a:t>: 21. 12. 2018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08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Všechny výdaje musejí splňovat podmínku</a:t>
            </a:r>
          </a:p>
          <a:p>
            <a:pPr lvl="1"/>
            <a:r>
              <a:rPr lang="cs-CZ" dirty="0" smtClean="0"/>
              <a:t>Hospodárnosti</a:t>
            </a:r>
          </a:p>
          <a:p>
            <a:pPr lvl="1"/>
            <a:r>
              <a:rPr lang="cs-CZ" dirty="0" smtClean="0"/>
              <a:t>Efektivnosti</a:t>
            </a:r>
          </a:p>
          <a:p>
            <a:pPr lvl="1"/>
            <a:r>
              <a:rPr lang="cs-CZ" dirty="0" smtClean="0"/>
              <a:t>Účelnosti</a:t>
            </a:r>
          </a:p>
          <a:p>
            <a:pPr lvl="1"/>
            <a:r>
              <a:rPr lang="cs-CZ" dirty="0" smtClean="0"/>
              <a:t>Vznikly v době realizace projektu</a:t>
            </a:r>
          </a:p>
          <a:p>
            <a:r>
              <a:rPr lang="cs-CZ" sz="1600" dirty="0"/>
              <a:t>Režim </a:t>
            </a:r>
            <a:r>
              <a:rPr lang="cs-CZ" sz="1600" b="1" dirty="0"/>
              <a:t>financování projektu metodou skutečně vzniklých výdajů </a:t>
            </a:r>
            <a:r>
              <a:rPr lang="cs-CZ" sz="1600" dirty="0"/>
              <a:t>je založen na tom, že ke stanovení výše způsobilých výdajů projektu dochází na základě vykázání skutečně vzniklých a uhrazených výdajů prostřednictvím jejich doložení účetním, daňovým či jiným dokladem</a:t>
            </a:r>
          </a:p>
          <a:p>
            <a:r>
              <a:rPr lang="cs-CZ" sz="1600" dirty="0" smtClean="0"/>
              <a:t>Řídicí orgán (ŘO) </a:t>
            </a:r>
            <a:r>
              <a:rPr lang="cs-CZ" sz="1600" dirty="0"/>
              <a:t>je oprávněn si od příjemce vyžádat jakýkoli dokument, který je nezbytný pro ověření způsobilosti výdajů v rámci projektu (a může se jednat i o dokument, který vznikl v době před zahájením realizace projektu</a:t>
            </a:r>
            <a:r>
              <a:rPr lang="cs-CZ" sz="1600" dirty="0" smtClean="0"/>
              <a:t>).</a:t>
            </a: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. </a:t>
            </a:r>
            <a:endParaRPr lang="cs-CZ" sz="16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36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Osobní náklady- </a:t>
            </a:r>
            <a:r>
              <a:rPr lang="cs-CZ" sz="2200" dirty="0" smtClean="0"/>
              <a:t>mzdy a platy členů realizačního týmu (RT)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pracovní smlouvy (</a:t>
            </a:r>
            <a:r>
              <a:rPr lang="cs-CZ" dirty="0" smtClean="0"/>
              <a:t>PS)</a:t>
            </a:r>
          </a:p>
          <a:p>
            <a:pPr lvl="1"/>
            <a:r>
              <a:rPr lang="cs-CZ" dirty="0" smtClean="0"/>
              <a:t>dohoda </a:t>
            </a:r>
            <a:r>
              <a:rPr lang="cs-CZ" dirty="0"/>
              <a:t>o pracovní činnosti (</a:t>
            </a:r>
            <a:r>
              <a:rPr lang="cs-CZ" dirty="0" smtClean="0"/>
              <a:t>DPČ)</a:t>
            </a:r>
            <a:endParaRPr lang="cs-CZ" dirty="0"/>
          </a:p>
          <a:p>
            <a:pPr lvl="2"/>
            <a:r>
              <a:rPr lang="cs-CZ" sz="1800" dirty="0" smtClean="0"/>
              <a:t>týdenní </a:t>
            </a:r>
            <a:r>
              <a:rPr lang="cs-CZ" sz="1800" dirty="0"/>
              <a:t>rozsah nesmí v průměru překračovat 20 hodin, a to maximálně za dobu 52 týdnů. </a:t>
            </a:r>
            <a:r>
              <a:rPr lang="cs-CZ" sz="1800" dirty="0" smtClean="0"/>
              <a:t>Do částky 2499 Kč za měsíc zaměstnanec ani zaměstnavatel zdravotní a sociální pojištění neplatí. Od částky 2500 Kč za měsíc vzniká povinnost platby zdravotního a sociálního pojištění. </a:t>
            </a:r>
          </a:p>
          <a:p>
            <a:pPr lvl="1"/>
            <a:r>
              <a:rPr lang="cs-CZ" dirty="0" smtClean="0"/>
              <a:t>dohoda </a:t>
            </a:r>
            <a:r>
              <a:rPr lang="cs-CZ" dirty="0"/>
              <a:t>o </a:t>
            </a:r>
            <a:r>
              <a:rPr lang="cs-CZ" dirty="0" smtClean="0"/>
              <a:t>provedení </a:t>
            </a:r>
            <a:r>
              <a:rPr lang="cs-CZ" dirty="0"/>
              <a:t>práce (</a:t>
            </a:r>
            <a:r>
              <a:rPr lang="cs-CZ" dirty="0" smtClean="0"/>
              <a:t>DPP)</a:t>
            </a:r>
            <a:endParaRPr lang="cs-CZ" sz="2400" dirty="0"/>
          </a:p>
          <a:p>
            <a:pPr lvl="2"/>
            <a:r>
              <a:rPr lang="cs-CZ" sz="1800" b="0" i="0" u="none" strike="noStrike" kern="1200" baseline="0" dirty="0" smtClean="0">
                <a:solidFill>
                  <a:schemeClr val="tx1"/>
                </a:solidFill>
              </a:rPr>
              <a:t>rozsah práce</a:t>
            </a:r>
            <a:r>
              <a:rPr lang="cs-CZ" sz="1800" b="0" i="0" u="none" strike="noStrike" kern="1200" dirty="0" smtClean="0">
                <a:solidFill>
                  <a:schemeClr val="tx1"/>
                </a:solidFill>
              </a:rPr>
              <a:t> </a:t>
            </a:r>
            <a:r>
              <a:rPr lang="cs-CZ" sz="1800" b="0" i="0" u="none" strike="noStrike" kern="1200" baseline="0" dirty="0" smtClean="0">
                <a:solidFill>
                  <a:schemeClr val="tx1"/>
                </a:solidFill>
              </a:rPr>
              <a:t>nesmí překročit 300 hodin v kalendářním roce u jednoho zaměstnavatele. Zdravotní a sociální pojištění se platní jen pokud odměna přesáhne 10 000 Kč (včetně). 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167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Ostatní osobní náklady</a:t>
            </a:r>
          </a:p>
          <a:p>
            <a:pPr lvl="1"/>
            <a:r>
              <a:rPr lang="cs-CZ" dirty="0" smtClean="0"/>
              <a:t>prostředky </a:t>
            </a:r>
            <a:r>
              <a:rPr lang="cs-CZ" dirty="0"/>
              <a:t>na případné odvody z </a:t>
            </a:r>
            <a:r>
              <a:rPr lang="cs-CZ" dirty="0" smtClean="0"/>
              <a:t>DPP</a:t>
            </a:r>
          </a:p>
          <a:p>
            <a:pPr lvl="1"/>
            <a:r>
              <a:rPr lang="cs-CZ" dirty="0" smtClean="0"/>
              <a:t>prostředky na </a:t>
            </a:r>
            <a:r>
              <a:rPr lang="cs-CZ" dirty="0"/>
              <a:t>vyplácení odměn (Odměny jsou způsobilým výdajem za podmínky, že jsou odměnou za splnění mimořádného nebo zvlášť významného úkolu. Součet poskytnutých odměn člena realizačního týmu v daném kalendářním roce však nesmí překročit 25 % jeho mzdy nebo platu za rok), </a:t>
            </a:r>
          </a:p>
          <a:p>
            <a:pPr lvl="1"/>
            <a:r>
              <a:rPr lang="cs-CZ" dirty="0" smtClean="0"/>
              <a:t>prostředky na </a:t>
            </a:r>
            <a:r>
              <a:rPr lang="cs-CZ" dirty="0"/>
              <a:t>úhradu výdajů, které překračují jednotkovou cenu rozpočtu z důvodu čerpání dovolené (průměr pro výpočet dovolené může být vyšší a to ovlivní celkovou výši </a:t>
            </a:r>
            <a:r>
              <a:rPr lang="cs-CZ" dirty="0" smtClean="0"/>
              <a:t>náhrady)</a:t>
            </a:r>
          </a:p>
          <a:p>
            <a:pPr lvl="1"/>
            <a:r>
              <a:rPr lang="cs-CZ" dirty="0" smtClean="0"/>
              <a:t>Při </a:t>
            </a:r>
            <a:r>
              <a:rPr lang="cs-CZ" dirty="0"/>
              <a:t>převodu z DPP na DPČ je třeba počítat s odvody na soc. a zdravotní pojištění ve výši 34 % z odměny z dohody.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96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064000" cy="4320000"/>
          </a:xfrm>
        </p:spPr>
        <p:txBody>
          <a:bodyPr/>
          <a:lstStyle/>
          <a:p>
            <a:r>
              <a:rPr lang="cs-CZ" dirty="0" smtClean="0"/>
              <a:t>Stanovení výše osobních nákladů</a:t>
            </a:r>
            <a:endParaRPr lang="cs-CZ" dirty="0"/>
          </a:p>
          <a:p>
            <a:pPr lvl="1"/>
            <a:r>
              <a:rPr lang="cs-CZ" dirty="0" smtClean="0"/>
              <a:t>dle </a:t>
            </a:r>
            <a:r>
              <a:rPr lang="cs-CZ" dirty="0"/>
              <a:t>„</a:t>
            </a:r>
            <a:r>
              <a:rPr lang="cs-CZ" dirty="0" smtClean="0">
                <a:hlinkClick r:id="rId2"/>
              </a:rPr>
              <a:t>Tabulky </a:t>
            </a:r>
            <a:r>
              <a:rPr lang="cs-CZ" dirty="0">
                <a:hlinkClick r:id="rId2"/>
              </a:rPr>
              <a:t>obvyklých cen, mezd a platů</a:t>
            </a:r>
            <a:r>
              <a:rPr lang="cs-CZ" dirty="0" smtClean="0"/>
              <a:t>“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53</a:t>
            </a:fld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7954542" cy="3859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019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výše hodinové sazby</a:t>
            </a:r>
          </a:p>
          <a:p>
            <a:pPr lvl="1"/>
            <a:r>
              <a:rPr lang="cs-CZ" dirty="0"/>
              <a:t>Při stanovení výše hodinové sazby za práci pro projekt u osob, které vykonávají stejnou či obdobnou práci i mimo realizaci projektu, je příjemce povinen brát v úvahu výši sazeb těchto zaměstnanců za činnosti mimo projekt. Pokud zaměstnanec zajišťuje v projektu stejnou či obdobnou činnost, jakou vykonává mimo projekt, pak se výše sazby za práci pro projekt a za stejnou či obdobnou práci bez vazby na projekt </a:t>
            </a:r>
            <a:r>
              <a:rPr lang="cs-CZ" b="1" dirty="0"/>
              <a:t>nemohou lišit. </a:t>
            </a:r>
            <a:r>
              <a:rPr lang="cs-CZ" dirty="0"/>
              <a:t>Vyšší hodinová sazba za práci pro projekt může být stanovena pouze v odůvodněných případech a s ohledem na charakter vykonávané činnosti s projektem nesouvisející.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197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Výše úvazku – maximálně 1,0</a:t>
            </a:r>
          </a:p>
          <a:p>
            <a:pPr lvl="1"/>
            <a:r>
              <a:rPr lang="cs-CZ" dirty="0"/>
              <a:t>Pracovní úvazky zaměstnance se nesmí překrývat a není možné, aby byl placen za stejnou práci vícekrát. Úvazek osoby, u které je odměňování i jen částečně hrazeno z prostředků projektu OPZ, může být </a:t>
            </a:r>
            <a:r>
              <a:rPr lang="cs-CZ" b="1" dirty="0"/>
              <a:t>maximálně 1,0 dohromady u všech subjektů </a:t>
            </a:r>
            <a:r>
              <a:rPr lang="cs-CZ" dirty="0"/>
              <a:t>(příjemce a partneři) zapojených do daného projektu (tj. součet veškerých úvazků zaměstnance u zaměstnavatele/ů včetně případných DPP a DPČ nesmí překročit jeden pracovní úvazek), a to po celou dobu zapojení daného pracovníka do realizace projektu OPZ.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57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Odstupné</a:t>
            </a:r>
          </a:p>
          <a:p>
            <a:pPr lvl="1"/>
            <a:r>
              <a:rPr lang="cs-CZ" dirty="0"/>
              <a:t>U zaměstnance, u něhož dochází k rozvázání pracovního poměru, v některých případech zákon stanoví povinnost úhrady odstupného, a to včetně stanovení jeho minimální výše. Způsobilým výdajem je odstupné pouze do zákonem uvedené </a:t>
            </a:r>
            <a:r>
              <a:rPr lang="cs-CZ" dirty="0" smtClean="0"/>
              <a:t>minimální </a:t>
            </a:r>
            <a:r>
              <a:rPr lang="cs-CZ" dirty="0"/>
              <a:t>výše. </a:t>
            </a:r>
            <a:endParaRPr lang="cs-CZ" dirty="0" smtClean="0"/>
          </a:p>
          <a:p>
            <a:r>
              <a:rPr lang="cs-CZ" dirty="0" smtClean="0"/>
              <a:t>Překrytí </a:t>
            </a:r>
            <a:r>
              <a:rPr lang="cs-CZ" dirty="0" err="1" smtClean="0"/>
              <a:t>prac</a:t>
            </a:r>
            <a:r>
              <a:rPr lang="cs-CZ" dirty="0" smtClean="0"/>
              <a:t>. poměrů</a:t>
            </a:r>
          </a:p>
          <a:p>
            <a:pPr lvl="1"/>
            <a:r>
              <a:rPr lang="cs-CZ" dirty="0" smtClean="0"/>
              <a:t>Při nahrazení jednoho druhým je způsobilé překrytí max. po dobu 2 měsíců.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298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Pracovní pozice hrazené z nepřímých nákladů (NN)</a:t>
            </a:r>
          </a:p>
          <a:p>
            <a:pPr lvl="1"/>
            <a:r>
              <a:rPr lang="cs-CZ" dirty="0" smtClean="0"/>
              <a:t>Pozice hrazené z NN se do rozpočtu projektu neuvádějí</a:t>
            </a:r>
          </a:p>
          <a:p>
            <a:pPr marL="414000" lvl="1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pPr lvl="1"/>
            <a:r>
              <a:rPr lang="cs-CZ" dirty="0" smtClean="0"/>
              <a:t>Projektový manažer</a:t>
            </a:r>
          </a:p>
          <a:p>
            <a:pPr lvl="1"/>
            <a:r>
              <a:rPr lang="cs-CZ" dirty="0" smtClean="0"/>
              <a:t>Finanční manažer</a:t>
            </a:r>
          </a:p>
          <a:p>
            <a:pPr lvl="1"/>
            <a:r>
              <a:rPr lang="cs-CZ" dirty="0" smtClean="0"/>
              <a:t>Koordinátor projektu</a:t>
            </a:r>
          </a:p>
          <a:p>
            <a:pPr lvl="2"/>
            <a:r>
              <a:rPr lang="pl-PL" dirty="0" smtClean="0"/>
              <a:t>nepracují </a:t>
            </a:r>
            <a:r>
              <a:rPr lang="pl-PL" dirty="0"/>
              <a:t>přímo s cílovou skupinou </a:t>
            </a:r>
            <a:r>
              <a:rPr lang="pl-PL" dirty="0" smtClean="0"/>
              <a:t>projektu nebo </a:t>
            </a:r>
            <a:endParaRPr lang="pl-PL" dirty="0"/>
          </a:p>
          <a:p>
            <a:pPr lvl="2"/>
            <a:r>
              <a:rPr lang="cs-CZ" dirty="0" smtClean="0"/>
              <a:t>nezajišťují </a:t>
            </a:r>
            <a:r>
              <a:rPr lang="cs-CZ" dirty="0"/>
              <a:t>výstup, který je určen k přímému využití cílovou skupinou </a:t>
            </a:r>
            <a:r>
              <a:rPr lang="cs-CZ" dirty="0" smtClean="0"/>
              <a:t>projektu</a:t>
            </a:r>
          </a:p>
          <a:p>
            <a:pPr marL="666000" lvl="2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092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Cestovné</a:t>
            </a:r>
          </a:p>
          <a:p>
            <a:pPr lvl="1"/>
            <a:r>
              <a:rPr lang="cs-CZ" dirty="0" smtClean="0"/>
              <a:t>členové RT </a:t>
            </a:r>
          </a:p>
          <a:p>
            <a:pPr lvl="2"/>
            <a:r>
              <a:rPr lang="cs-CZ" smtClean="0"/>
              <a:t> vnitrostátní </a:t>
            </a:r>
            <a:r>
              <a:rPr lang="cs-CZ" dirty="0" smtClean="0"/>
              <a:t>cestovné (NN), </a:t>
            </a:r>
          </a:p>
          <a:p>
            <a:pPr lvl="2"/>
            <a:r>
              <a:rPr lang="cs-CZ" dirty="0"/>
              <a:t> </a:t>
            </a:r>
            <a:r>
              <a:rPr lang="cs-CZ" dirty="0" smtClean="0"/>
              <a:t>zahraniční cesta (PN)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Zahraniční experti – „per </a:t>
            </a:r>
            <a:r>
              <a:rPr lang="cs-CZ" dirty="0" err="1" smtClean="0"/>
              <a:t>diems</a:t>
            </a:r>
            <a:r>
              <a:rPr lang="cs-CZ" dirty="0" smtClean="0"/>
              <a:t>“</a:t>
            </a:r>
            <a:endParaRPr lang="cs-CZ" dirty="0"/>
          </a:p>
          <a:p>
            <a:pPr lvl="2"/>
            <a:r>
              <a:rPr lang="cs-CZ" dirty="0" smtClean="0"/>
              <a:t>Ubytování, stravné a cestovné na území ČR</a:t>
            </a:r>
            <a:endParaRPr lang="cs-CZ" dirty="0"/>
          </a:p>
          <a:p>
            <a:pPr marL="414000" lvl="1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60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Nákup zařízení a vybavení </a:t>
            </a:r>
            <a:endParaRPr lang="cs-CZ" dirty="0" smtClean="0"/>
          </a:p>
          <a:p>
            <a:pPr lvl="1"/>
            <a:r>
              <a:rPr lang="cs-CZ" dirty="0" smtClean="0"/>
              <a:t>Nárokovat </a:t>
            </a:r>
            <a:r>
              <a:rPr lang="cs-CZ" dirty="0"/>
              <a:t>a proplácet </a:t>
            </a:r>
            <a:r>
              <a:rPr lang="cs-CZ" dirty="0" smtClean="0"/>
              <a:t>z přímých nákladů lze </a:t>
            </a:r>
            <a:r>
              <a:rPr lang="cs-CZ" dirty="0"/>
              <a:t>pouze takovou výši nákladů na zařízení a </a:t>
            </a:r>
            <a:r>
              <a:rPr lang="cs-CZ" dirty="0" smtClean="0"/>
              <a:t>vybavení pro realizační tým, </a:t>
            </a:r>
            <a:r>
              <a:rPr lang="cs-CZ" dirty="0"/>
              <a:t>která odpovídá předpokládané výši úvazku člena realizačního týmu ve vztahu k jeho zapojení do realizace projektu. </a:t>
            </a:r>
            <a:endParaRPr lang="cs-CZ" dirty="0" smtClean="0"/>
          </a:p>
          <a:p>
            <a:pPr lvl="1"/>
            <a:r>
              <a:rPr lang="cs-CZ" dirty="0" smtClean="0"/>
              <a:t>Pro pracovní </a:t>
            </a:r>
            <a:r>
              <a:rPr lang="cs-CZ" dirty="0"/>
              <a:t>pozice, jejichž osobní náklady patří do nepřímých </a:t>
            </a:r>
            <a:r>
              <a:rPr lang="cs-CZ" dirty="0" smtClean="0"/>
              <a:t>nákladů, není </a:t>
            </a:r>
            <a:r>
              <a:rPr lang="cs-CZ" dirty="0"/>
              <a:t>možné </a:t>
            </a:r>
            <a:r>
              <a:rPr lang="cs-CZ" dirty="0" smtClean="0"/>
              <a:t>pořizovat vybavení </a:t>
            </a:r>
            <a:r>
              <a:rPr lang="cs-CZ" dirty="0"/>
              <a:t>a zařízení v rámci rozpočtu přímých způsobilých výdajů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/>
              <a:t>Způsobilým </a:t>
            </a:r>
            <a:r>
              <a:rPr lang="cs-CZ" dirty="0"/>
              <a:t>výdajem projektu je vybavení </a:t>
            </a:r>
            <a:r>
              <a:rPr lang="cs-CZ" dirty="0" smtClean="0"/>
              <a:t>prostor, kde budou probíhat projektové aktivity. </a:t>
            </a:r>
            <a:r>
              <a:rPr lang="cs-CZ" b="1" dirty="0"/>
              <a:t>Pozor na kancelářské potřeby, které spadají do nepřímých nákladů.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37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r>
              <a:rPr lang="pl-PL" b="0" cap="none" dirty="0" smtClean="0"/>
              <a:t>temíny  a alokace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/>
              <a:t>Minimální výše celkových uznatelných nákladů na projekt:  1 000 000 Kč</a:t>
            </a:r>
          </a:p>
          <a:p>
            <a:r>
              <a:rPr lang="cs-CZ" dirty="0" smtClean="0"/>
              <a:t>Maximální výše </a:t>
            </a:r>
            <a:r>
              <a:rPr lang="cs-CZ" dirty="0"/>
              <a:t>celkových uznatelných nákladů na </a:t>
            </a:r>
            <a:r>
              <a:rPr lang="cs-CZ" dirty="0" smtClean="0"/>
              <a:t>projekt: 8 000 000 Kč</a:t>
            </a:r>
          </a:p>
          <a:p>
            <a:endParaRPr lang="cs-CZ" dirty="0"/>
          </a:p>
          <a:p>
            <a:r>
              <a:rPr lang="cs-CZ" dirty="0" smtClean="0"/>
              <a:t>Maximální délka trvání projektu: </a:t>
            </a:r>
            <a:r>
              <a:rPr lang="cs-CZ" dirty="0" smtClean="0"/>
              <a:t>36</a:t>
            </a:r>
            <a:r>
              <a:rPr lang="cs-CZ" dirty="0" smtClean="0"/>
              <a:t> </a:t>
            </a:r>
            <a:r>
              <a:rPr lang="cs-CZ" dirty="0" smtClean="0"/>
              <a:t>měsíců</a:t>
            </a:r>
          </a:p>
          <a:p>
            <a:r>
              <a:rPr lang="cs-CZ" dirty="0" smtClean="0"/>
              <a:t>Nejzazší termín ukončení projektu: 31. 12. 2021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4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Nákup zařízení a </a:t>
            </a:r>
            <a:r>
              <a:rPr lang="cs-CZ" dirty="0" smtClean="0"/>
              <a:t>vybavení</a:t>
            </a:r>
          </a:p>
          <a:p>
            <a:pPr lvl="1"/>
            <a:r>
              <a:rPr lang="cs-CZ" dirty="0" smtClean="0"/>
              <a:t>dle </a:t>
            </a:r>
            <a:r>
              <a:rPr lang="cs-CZ" dirty="0"/>
              <a:t>„</a:t>
            </a:r>
            <a:r>
              <a:rPr lang="cs-CZ" dirty="0">
                <a:hlinkClick r:id="rId2"/>
              </a:rPr>
              <a:t>Tabulky obvyklých cen, mezd a platů</a:t>
            </a:r>
            <a:r>
              <a:rPr lang="cs-CZ" dirty="0" smtClean="0"/>
              <a:t>“</a:t>
            </a:r>
          </a:p>
          <a:p>
            <a:pPr lvl="1"/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60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059436"/>
              </p:ext>
            </p:extLst>
          </p:nvPr>
        </p:nvGraphicFramePr>
        <p:xfrm>
          <a:off x="539750" y="2836311"/>
          <a:ext cx="8064500" cy="2750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7661"/>
                <a:gridCol w="670453"/>
                <a:gridCol w="754655"/>
                <a:gridCol w="4501731"/>
              </a:tblGrid>
              <a:tr h="5504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Položka zařízení/nábytku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Cena bez DPH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Cena s DPH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Parametry*/Poznámky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37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Sestava stolní PC</a:t>
                      </a:r>
                      <a:r>
                        <a:rPr lang="cs-CZ" sz="900" baseline="30000" dirty="0">
                          <a:effectLst/>
                        </a:rPr>
                        <a:t>1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13 223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</a:rPr>
                        <a:t>16 000</a:t>
                      </a:r>
                      <a:endParaRPr lang="cs-CZ" sz="11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2,3 GHz, 4 GB RAM, 500 GB HDD, monitor 23,8" 1920 x 1080, klávesnice, myš, operační systém**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37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Notebook</a:t>
                      </a:r>
                      <a:r>
                        <a:rPr lang="cs-CZ" sz="900" baseline="30000" dirty="0">
                          <a:effectLst/>
                        </a:rPr>
                        <a:t>1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14 050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17 000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2,3 GHz, 4 GB RAM, 500 GB HDD, 15,6" Full HD 1920 x 1080, myš, operační systém**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389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Tablet</a:t>
                      </a:r>
                      <a:r>
                        <a:rPr lang="cs-CZ" sz="900" baseline="300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5 372</a:t>
                      </a: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6 500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1,3 GHz,  RAM 1 GB, interní 16 GB, </a:t>
                      </a:r>
                      <a:r>
                        <a:rPr lang="cs-CZ" sz="900" dirty="0" err="1">
                          <a:effectLst/>
                        </a:rPr>
                        <a:t>wifi</a:t>
                      </a:r>
                      <a:r>
                        <a:rPr lang="cs-CZ" sz="900" dirty="0">
                          <a:effectLst/>
                        </a:rPr>
                        <a:t>, </a:t>
                      </a:r>
                      <a:r>
                        <a:rPr lang="cs-CZ" sz="900" dirty="0" err="1">
                          <a:effectLst/>
                        </a:rPr>
                        <a:t>bluetooth</a:t>
                      </a:r>
                      <a:r>
                        <a:rPr lang="cs-CZ" sz="900" dirty="0">
                          <a:effectLst/>
                        </a:rPr>
                        <a:t>, 3G modem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37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Kancelářský balík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5 372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6 500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MS Office 2013 (Pro podnikatele) - obsahuje Word, Excel, </a:t>
                      </a:r>
                      <a:r>
                        <a:rPr lang="cs-CZ" sz="900" dirty="0" err="1">
                          <a:effectLst/>
                        </a:rPr>
                        <a:t>Powerpoint</a:t>
                      </a:r>
                      <a:r>
                        <a:rPr lang="cs-CZ" sz="900" dirty="0">
                          <a:effectLst/>
                        </a:rPr>
                        <a:t>, Outlook, </a:t>
                      </a:r>
                      <a:r>
                        <a:rPr lang="cs-CZ" sz="900" dirty="0" err="1">
                          <a:effectLst/>
                        </a:rPr>
                        <a:t>One</a:t>
                      </a:r>
                      <a:r>
                        <a:rPr lang="cs-CZ" sz="900" dirty="0">
                          <a:effectLst/>
                        </a:rPr>
                        <a:t> </a:t>
                      </a:r>
                      <a:r>
                        <a:rPr lang="cs-CZ" sz="900" dirty="0" err="1">
                          <a:effectLst/>
                        </a:rPr>
                        <a:t>Note</a:t>
                      </a:r>
                      <a:r>
                        <a:rPr lang="cs-CZ" sz="900" dirty="0">
                          <a:effectLst/>
                        </a:rPr>
                        <a:t> (OEM - PKC verze)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317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Mobilní telefon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4 132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+mn-lt"/>
                          <a:ea typeface="+mn-ea"/>
                        </a:rPr>
                        <a:t>5 000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LTE, interní paměť 8 GB, displej (800*480/1280*720), operační paměť 1 GB***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37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Běžná tiskárna pro 1 PC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4 132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5 000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černobílá/barevná laserová/inkoustová, 1200x1200 dpi, manuální duplex, rychlost cca 20 </a:t>
                      </a:r>
                      <a:r>
                        <a:rPr lang="cs-CZ" sz="900" dirty="0" smtClean="0">
                          <a:effectLst/>
                        </a:rPr>
                        <a:t>str./</a:t>
                      </a:r>
                      <a:r>
                        <a:rPr lang="cs-CZ" sz="900" dirty="0">
                          <a:effectLst/>
                        </a:rPr>
                        <a:t>min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511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Nákup</a:t>
            </a:r>
            <a:r>
              <a:rPr lang="cs-CZ" b="1" dirty="0"/>
              <a:t> </a:t>
            </a:r>
            <a:r>
              <a:rPr lang="cs-CZ" dirty="0"/>
              <a:t>služeb </a:t>
            </a:r>
            <a:endParaRPr lang="cs-CZ" dirty="0" smtClean="0"/>
          </a:p>
          <a:p>
            <a:pPr lvl="1"/>
            <a:r>
              <a:rPr lang="cs-CZ" dirty="0"/>
              <a:t>Dodání služby musí být nezbytné k realizaci projektu a musí vytvářet novou hodnotu. </a:t>
            </a:r>
            <a:endParaRPr lang="cs-CZ" dirty="0" smtClean="0"/>
          </a:p>
          <a:p>
            <a:pPr lvl="1"/>
            <a:r>
              <a:rPr lang="cs-CZ" b="1" dirty="0" smtClean="0"/>
              <a:t>Pronájem </a:t>
            </a:r>
            <a:r>
              <a:rPr lang="cs-CZ" b="1" dirty="0"/>
              <a:t>prostor nutných pro realizaci projektu </a:t>
            </a:r>
            <a:r>
              <a:rPr lang="cs-CZ" dirty="0"/>
              <a:t>(kromě kancelářských prostor určených pro práci projektového či finančního manažera a koordinátora projektu nebo jiných administrativních pozic. Náklady na nájem těchto prostor spadají do nepřímých nákladů</a:t>
            </a:r>
            <a:r>
              <a:rPr lang="cs-CZ" dirty="0" smtClean="0"/>
              <a:t>).</a:t>
            </a:r>
          </a:p>
          <a:p>
            <a:pPr lvl="1"/>
            <a:r>
              <a:rPr lang="cs-CZ" b="1" dirty="0" smtClean="0"/>
              <a:t>Vzdělávací, motivační a osvětové aktivity (kurzy)</a:t>
            </a:r>
            <a:endParaRPr lang="cs-CZ" dirty="0" smtClean="0"/>
          </a:p>
          <a:p>
            <a:pPr lvl="1"/>
            <a:r>
              <a:rPr lang="cs-CZ" b="1" dirty="0" smtClean="0"/>
              <a:t>Tvorba publikací, školících materiálů</a:t>
            </a:r>
          </a:p>
          <a:p>
            <a:pPr lvl="1"/>
            <a:r>
              <a:rPr lang="cs-CZ" b="1" dirty="0" smtClean="0"/>
              <a:t>Zpracování analýz, studií</a:t>
            </a:r>
          </a:p>
          <a:p>
            <a:pPr lvl="1"/>
            <a:r>
              <a:rPr lang="cs-CZ" b="1" dirty="0" smtClean="0"/>
              <a:t>Lektorské služby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755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Drobné stavební úpravy</a:t>
            </a:r>
          </a:p>
          <a:p>
            <a:pPr lvl="1"/>
            <a:r>
              <a:rPr lang="cs-CZ" b="1" dirty="0"/>
              <a:t>Výdaje na drobné stavební úpravy </a:t>
            </a:r>
            <a:r>
              <a:rPr lang="cs-CZ" dirty="0"/>
              <a:t>jsou způsobilé pouze tehdy, pokud cena všech dokončených stavebních úprav v jednom zdaňovacím období nepřesáhne v úhrnu 40.000 Kč na každou jednotlivou účetní položku majetku (např. výdaje spojené s úpravou pracovního místa nebo které usnadní přístup osobám zdravotně postiženým). Účetní položkou se rozumí jeden objekt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Z přímých nákladů je možno financovat stavební úpravy prostor zařízení určených pro </a:t>
            </a:r>
            <a:r>
              <a:rPr lang="cs-CZ" dirty="0" smtClean="0"/>
              <a:t>projektové aktivity.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V </a:t>
            </a:r>
            <a:r>
              <a:rPr lang="cs-CZ" dirty="0"/>
              <a:t>případě stavebních úprav pro projekt samotný (např. pracoviště projektového manažera) by se jednalo o nepřímé náklady.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219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Přímá podpora cílové skupiny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Mzdové příspěvky CS </a:t>
            </a:r>
          </a:p>
          <a:p>
            <a:pPr lvl="1"/>
            <a:endParaRPr lang="cs-CZ" dirty="0" smtClean="0"/>
          </a:p>
          <a:p>
            <a:pPr lvl="1"/>
            <a:r>
              <a:rPr lang="cs-CZ" dirty="0"/>
              <a:t>Jízdné, </a:t>
            </a:r>
            <a:r>
              <a:rPr lang="cs-CZ" dirty="0" smtClean="0"/>
              <a:t>ubytování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Příspěvek na péči o dítě a další závislé osoby</a:t>
            </a:r>
          </a:p>
          <a:p>
            <a:pPr marL="414000" lvl="1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931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653336"/>
          </a:xfrm>
        </p:spPr>
        <p:txBody>
          <a:bodyPr/>
          <a:lstStyle/>
          <a:p>
            <a:r>
              <a:rPr lang="cs-CZ" dirty="0" smtClean="0"/>
              <a:t>Nepřímé náklady</a:t>
            </a:r>
          </a:p>
          <a:p>
            <a:pPr lvl="1"/>
            <a:r>
              <a:rPr lang="cs-CZ" dirty="0" smtClean="0"/>
              <a:t>Přesný výčet položek, které spadají do nepřímých nákladů, uvádí příručka „</a:t>
            </a:r>
            <a:r>
              <a:rPr lang="cs-CZ" dirty="0" smtClean="0">
                <a:hlinkClick r:id="rId2"/>
              </a:rPr>
              <a:t>Specifická část pravidel pro žadatele a příjemce pro projekty se skutečně vzniklými výdaji a případně také s nepřímými náklady (verze 3)</a:t>
            </a:r>
            <a:r>
              <a:rPr lang="cs-CZ" dirty="0" smtClean="0"/>
              <a:t>“</a:t>
            </a:r>
          </a:p>
          <a:p>
            <a:pPr lvl="1"/>
            <a:r>
              <a:rPr lang="cs-CZ" dirty="0" smtClean="0"/>
              <a:t>Administrativa</a:t>
            </a:r>
            <a:r>
              <a:rPr lang="cs-CZ" dirty="0"/>
              <a:t>, řízení projektu (včetně finančního), účetnictví, personalistika, komunikační a informační opatření, občerstvení a stravování a podpůrné procesy pro provoz projektu. </a:t>
            </a:r>
            <a:endParaRPr lang="cs-CZ" dirty="0" smtClean="0"/>
          </a:p>
          <a:p>
            <a:pPr lvl="1"/>
            <a:r>
              <a:rPr lang="pl-PL" dirty="0" smtClean="0"/>
              <a:t>Nájemné </a:t>
            </a:r>
            <a:r>
              <a:rPr lang="pl-PL" dirty="0"/>
              <a:t>za prostory využívané k administraci </a:t>
            </a:r>
            <a:r>
              <a:rPr lang="pl-PL" dirty="0" smtClean="0"/>
              <a:t>projektu. </a:t>
            </a:r>
            <a:endParaRPr lang="pl-PL" dirty="0"/>
          </a:p>
          <a:p>
            <a:pPr lvl="1"/>
            <a:r>
              <a:rPr lang="cs-CZ" dirty="0" smtClean="0"/>
              <a:t>Energie</a:t>
            </a:r>
            <a:r>
              <a:rPr lang="cs-CZ" dirty="0"/>
              <a:t>, vodné, stočné v prostorech kanceláře projektu a dalších pronajímaných nemovitostech využívaných k realizaci </a:t>
            </a:r>
            <a:r>
              <a:rPr lang="cs-CZ" dirty="0" smtClean="0"/>
              <a:t>projektu.</a:t>
            </a:r>
          </a:p>
          <a:p>
            <a:pPr lvl="1"/>
            <a:r>
              <a:rPr lang="cs-CZ" dirty="0" smtClean="0"/>
              <a:t>Internetové </a:t>
            </a:r>
            <a:r>
              <a:rPr lang="cs-CZ" dirty="0"/>
              <a:t>a telefonické připojení, poštovné, dopravné, </a:t>
            </a:r>
            <a:r>
              <a:rPr lang="cs-CZ" dirty="0" smtClean="0"/>
              <a:t>balné.</a:t>
            </a:r>
          </a:p>
          <a:p>
            <a:pPr lvl="1"/>
            <a:r>
              <a:rPr lang="cs-CZ" dirty="0" smtClean="0"/>
              <a:t>Bankovní poplatky. 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pl-PL" dirty="0"/>
          </a:p>
          <a:p>
            <a:pPr marL="414000" lvl="1" indent="0">
              <a:buNone/>
            </a:pP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954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dirty="0" smtClean="0"/>
              <a:t>Nepřímé náklady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65</a:t>
            </a:fld>
            <a:endParaRPr lang="cs-CZ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353620"/>
              </p:ext>
            </p:extLst>
          </p:nvPr>
        </p:nvGraphicFramePr>
        <p:xfrm>
          <a:off x="395536" y="2348880"/>
          <a:ext cx="8136904" cy="3519747"/>
        </p:xfrm>
        <a:graphic>
          <a:graphicData uri="http://schemas.openxmlformats.org/drawingml/2006/table">
            <a:tbl>
              <a:tblPr/>
              <a:tblGrid>
                <a:gridCol w="3204197"/>
                <a:gridCol w="4932707"/>
              </a:tblGrid>
              <a:tr h="12454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000" b="1" kern="1200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Podíl nákupu služeb na celkových přímých způsobilých nákladech </a:t>
                      </a:r>
                      <a:r>
                        <a:rPr lang="cs-CZ" sz="2000" b="1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projektu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000" b="1" kern="1200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Snížení podílu nepřímých nákladů vyhlášeného ve </a:t>
                      </a:r>
                      <a:r>
                        <a:rPr lang="cs-CZ" sz="2000" b="1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výzvě</a:t>
                      </a:r>
                    </a:p>
                    <a:p>
                      <a:pPr marL="0" algn="ctr" defTabSz="914400" rtl="0" eaLnBrk="1" fontAlgn="ctr" latinLnBrk="0" hangingPunct="1"/>
                      <a:endParaRPr lang="cs-CZ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75808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 60% včetně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Platí základní podíly nepřímých nákladů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0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Více než 60% a méně než 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Snížení na 3/5 (60%) základního podílu, tj. 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08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90% a výše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Snížení na 1/5 (20%) základního podílu, tj. 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56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a způsob 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Aplikován režim Ex-ante / Ex-post</a:t>
            </a:r>
          </a:p>
          <a:p>
            <a:r>
              <a:rPr lang="cs-CZ" dirty="0" smtClean="0"/>
              <a:t>Zálohové platby dle finančního plánu</a:t>
            </a:r>
          </a:p>
          <a:p>
            <a:pPr lvl="1"/>
            <a:r>
              <a:rPr lang="cs-CZ" dirty="0" smtClean="0"/>
              <a:t>1.zálohová platba ve výši </a:t>
            </a:r>
            <a:r>
              <a:rPr lang="cs-CZ" dirty="0" smtClean="0"/>
              <a:t>25 %</a:t>
            </a:r>
            <a:endParaRPr lang="cs-CZ" dirty="0" smtClean="0"/>
          </a:p>
          <a:p>
            <a:pPr lvl="1"/>
            <a:r>
              <a:rPr lang="cs-CZ" dirty="0" smtClean="0"/>
              <a:t>Další zálohové platby ve výši </a:t>
            </a:r>
            <a:r>
              <a:rPr lang="cs-CZ" dirty="0" smtClean="0"/>
              <a:t>předchozího vyúčtování</a:t>
            </a:r>
            <a:endParaRPr lang="cs-CZ" dirty="0" smtClean="0"/>
          </a:p>
          <a:p>
            <a:pPr lvl="1"/>
            <a:r>
              <a:rPr lang="cs-CZ" dirty="0" smtClean="0"/>
              <a:t>Závěrečná platba/vratka dle vyúčtování zálohových plateb a skutečně prokázaných výdajů.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484668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43608" y="3501008"/>
            <a:ext cx="7272000" cy="746992"/>
          </a:xfrm>
        </p:spPr>
        <p:txBody>
          <a:bodyPr/>
          <a:lstStyle/>
          <a:p>
            <a:pPr algn="ctr"/>
            <a:r>
              <a:rPr lang="cs-CZ" sz="2800" dirty="0" smtClean="0"/>
              <a:t>Prostor</a:t>
            </a:r>
            <a:r>
              <a:rPr lang="cs-CZ" sz="2800" baseline="0" dirty="0" smtClean="0"/>
              <a:t> pro dotazy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358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43608" y="1772816"/>
            <a:ext cx="7272000" cy="4248472"/>
          </a:xfrm>
        </p:spPr>
        <p:txBody>
          <a:bodyPr/>
          <a:lstStyle/>
          <a:p>
            <a:pPr algn="ctr"/>
            <a:r>
              <a:rPr lang="cs-CZ" sz="2800" dirty="0" smtClean="0"/>
              <a:t>Další dotazy směřujte prosím </a:t>
            </a:r>
            <a:br>
              <a:rPr lang="cs-CZ" sz="2800" dirty="0" smtClean="0"/>
            </a:br>
            <a:r>
              <a:rPr lang="cs-CZ" sz="2800" dirty="0" smtClean="0"/>
              <a:t>do diskusního klubu </a:t>
            </a:r>
            <a:br>
              <a:rPr lang="cs-CZ" sz="2800" dirty="0" smtClean="0"/>
            </a:br>
            <a:r>
              <a:rPr lang="cs-CZ" sz="2800" dirty="0" smtClean="0"/>
              <a:t>na webu </a:t>
            </a:r>
            <a:r>
              <a:rPr lang="cs-CZ" sz="2800" u="sng" dirty="0" smtClean="0">
                <a:hlinkClick r:id="rId3"/>
              </a:rPr>
              <a:t>ESF Fóra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400" b="0" cap="none" dirty="0" smtClean="0"/>
              <a:t/>
            </a:r>
            <a:br>
              <a:rPr lang="cs-CZ" sz="2400" b="0" cap="none" dirty="0" smtClean="0"/>
            </a:br>
            <a:r>
              <a:rPr lang="cs-CZ" sz="2800" b="0" cap="none" dirty="0" smtClean="0"/>
              <a:t/>
            </a:r>
            <a:br>
              <a:rPr lang="cs-CZ" sz="2800" b="0" cap="none" dirty="0" smtClean="0"/>
            </a:br>
            <a:r>
              <a:rPr lang="cs-CZ" sz="2800" cap="none" dirty="0" smtClean="0"/>
              <a:t>NEBO VYUŽIJTE OSOBNÍCH </a:t>
            </a:r>
            <a:r>
              <a:rPr lang="cs-CZ" sz="2800" cap="none" smtClean="0"/>
              <a:t>KONZULTACÍ </a:t>
            </a:r>
            <a:br>
              <a:rPr lang="cs-CZ" sz="2800" cap="none" smtClean="0"/>
            </a:br>
            <a:r>
              <a:rPr lang="cs-CZ" sz="2800" b="0" cap="none" smtClean="0"/>
              <a:t>(</a:t>
            </a:r>
            <a:r>
              <a:rPr lang="cs-CZ" sz="2800" b="0" cap="none" dirty="0" smtClean="0"/>
              <a:t>odkaz na rezervaci termínů na stránkách výzvy)</a:t>
            </a:r>
            <a:r>
              <a:rPr lang="cs-CZ" sz="2800" cap="none" dirty="0" smtClean="0"/>
              <a:t/>
            </a:r>
            <a:br>
              <a:rPr lang="cs-CZ" sz="2800" cap="none" dirty="0" smtClean="0"/>
            </a:b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359821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3501008"/>
            <a:ext cx="7272000" cy="1080120"/>
          </a:xfrm>
        </p:spPr>
        <p:txBody>
          <a:bodyPr/>
          <a:lstStyle/>
          <a:p>
            <a:pPr algn="ctr"/>
            <a:r>
              <a:rPr lang="cs-CZ" sz="2800" dirty="0" smtClean="0"/>
              <a:t>Děkujeme za pozornost </a:t>
            </a:r>
            <a:br>
              <a:rPr lang="cs-CZ" sz="2800" dirty="0" smtClean="0"/>
            </a:br>
            <a:r>
              <a:rPr lang="cs-CZ" sz="2800" dirty="0" smtClean="0"/>
              <a:t>a Těšíme se na spolupráci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81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br>
              <a:rPr lang="pl-PL" b="0" dirty="0" smtClean="0"/>
            </a:br>
            <a:r>
              <a:rPr lang="pl-PL" b="0" cap="none" dirty="0" smtClean="0"/>
              <a:t>oprávnění žadatelé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3960000" cy="5112568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cs-CZ" sz="2900" dirty="0" smtClean="0"/>
              <a:t>Obec</a:t>
            </a:r>
            <a:endParaRPr lang="cs-CZ" sz="2900" dirty="0"/>
          </a:p>
          <a:p>
            <a:pPr lvl="1"/>
            <a:r>
              <a:rPr lang="cs-CZ" sz="2900" dirty="0" smtClean="0"/>
              <a:t>Organizace zřizované obcemi</a:t>
            </a:r>
          </a:p>
          <a:p>
            <a:pPr lvl="1"/>
            <a:r>
              <a:rPr lang="cs-CZ" sz="2900" dirty="0" smtClean="0"/>
              <a:t>Dobrovolné svazky obcí</a:t>
            </a:r>
          </a:p>
          <a:p>
            <a:pPr lvl="1"/>
            <a:r>
              <a:rPr lang="cs-CZ" sz="2900" dirty="0" smtClean="0"/>
              <a:t>Kraj</a:t>
            </a:r>
          </a:p>
          <a:p>
            <a:pPr lvl="1"/>
            <a:r>
              <a:rPr lang="cs-CZ" sz="2900" dirty="0" smtClean="0"/>
              <a:t>Organizace zřizované krajem</a:t>
            </a:r>
          </a:p>
          <a:p>
            <a:pPr lvl="1"/>
            <a:r>
              <a:rPr lang="cs-CZ" sz="2900" dirty="0" smtClean="0"/>
              <a:t>NNO</a:t>
            </a:r>
          </a:p>
          <a:p>
            <a:pPr lvl="1"/>
            <a:r>
              <a:rPr lang="cs-CZ" sz="2900" dirty="0" smtClean="0"/>
              <a:t>Obchodní korporace</a:t>
            </a:r>
          </a:p>
          <a:p>
            <a:pPr lvl="1"/>
            <a:r>
              <a:rPr lang="cs-CZ" sz="2900" dirty="0"/>
              <a:t>OSVČ</a:t>
            </a:r>
          </a:p>
          <a:p>
            <a:pPr lvl="1"/>
            <a:r>
              <a:rPr lang="cs-CZ" sz="2900" dirty="0"/>
              <a:t>Státní podniky</a:t>
            </a:r>
          </a:p>
          <a:p>
            <a:pPr lvl="1"/>
            <a:r>
              <a:rPr lang="cs-CZ" sz="2900" dirty="0"/>
              <a:t>O</a:t>
            </a:r>
            <a:r>
              <a:rPr lang="cs-CZ" sz="2900" dirty="0" smtClean="0"/>
              <a:t>rganizační </a:t>
            </a:r>
            <a:r>
              <a:rPr lang="cs-CZ" sz="2900" dirty="0"/>
              <a:t>složky státu</a:t>
            </a:r>
          </a:p>
          <a:p>
            <a:pPr lvl="1"/>
            <a:r>
              <a:rPr lang="cs-CZ" sz="2900" dirty="0" smtClean="0"/>
              <a:t>Příspěvkové </a:t>
            </a:r>
            <a:r>
              <a:rPr lang="cs-CZ" sz="2900" dirty="0"/>
              <a:t>organizace zřízené organizačními složkami státu</a:t>
            </a:r>
          </a:p>
          <a:p>
            <a:pPr lvl="1"/>
            <a:endParaRPr lang="cs-CZ" sz="2400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0"/>
          </p:nvPr>
        </p:nvSpPr>
        <p:spPr>
          <a:xfrm>
            <a:off x="4572000" y="1484784"/>
            <a:ext cx="4032008" cy="5040560"/>
          </a:xfrm>
        </p:spPr>
        <p:txBody>
          <a:bodyPr/>
          <a:lstStyle/>
          <a:p>
            <a:pPr lvl="1"/>
            <a:r>
              <a:rPr lang="cs-CZ" dirty="0"/>
              <a:t>Příspěvkové organizace zřízené organizačními složkami </a:t>
            </a:r>
            <a:r>
              <a:rPr lang="cs-CZ" dirty="0" smtClean="0"/>
              <a:t>státu</a:t>
            </a:r>
            <a:endParaRPr lang="cs-CZ" dirty="0"/>
          </a:p>
          <a:p>
            <a:pPr lvl="1"/>
            <a:r>
              <a:rPr lang="cs-CZ" dirty="0" smtClean="0"/>
              <a:t>Poradenské </a:t>
            </a:r>
            <a:r>
              <a:rPr lang="cs-CZ" dirty="0"/>
              <a:t>a vzdělávací instituce</a:t>
            </a:r>
          </a:p>
          <a:p>
            <a:pPr lvl="1"/>
            <a:r>
              <a:rPr lang="cs-CZ" dirty="0"/>
              <a:t>Profesní a podnikatelská sdružení</a:t>
            </a:r>
          </a:p>
          <a:p>
            <a:pPr lvl="1"/>
            <a:r>
              <a:rPr lang="cs-CZ" dirty="0"/>
              <a:t>Veřejné výzkumné organizace</a:t>
            </a:r>
          </a:p>
          <a:p>
            <a:pPr lvl="1"/>
            <a:r>
              <a:rPr lang="cs-CZ" dirty="0"/>
              <a:t>Právnické osoby vykonávající podnikatelskou činnost zřízené zvláštním zákonem</a:t>
            </a:r>
          </a:p>
          <a:p>
            <a:pPr lvl="1"/>
            <a:r>
              <a:rPr lang="cs-CZ" dirty="0"/>
              <a:t>Školy a školská zařízení</a:t>
            </a:r>
          </a:p>
          <a:p>
            <a:pPr lvl="1"/>
            <a:r>
              <a:rPr lang="cs-CZ" dirty="0"/>
              <a:t>Vysoké školy</a:t>
            </a:r>
          </a:p>
          <a:p>
            <a:pPr marL="414000" lvl="1" indent="0"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výzev – </a:t>
            </a:r>
            <a:br>
              <a:rPr lang="pl-PL" b="0" dirty="0"/>
            </a:br>
            <a:r>
              <a:rPr lang="pl-PL" b="0" cap="none" dirty="0" smtClean="0"/>
              <a:t>cílové </a:t>
            </a:r>
            <a:r>
              <a:rPr lang="pl-PL" b="0" cap="none" dirty="0"/>
              <a:t>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Zaměstnanci</a:t>
            </a:r>
          </a:p>
          <a:p>
            <a:pPr lvl="1"/>
            <a:r>
              <a:rPr lang="cs-CZ" dirty="0"/>
              <a:t>Osoby, které jsou v pracovněprávním nebo obdobném vztahu nebo služebním poměru k organizaci. 	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Zaměstnavatelé</a:t>
            </a:r>
          </a:p>
          <a:p>
            <a:pPr lvl="1"/>
            <a:r>
              <a:rPr lang="cs-CZ" dirty="0"/>
              <a:t>Zaměstnavateli se pro účely této výzvy rozumí právnické či fyzické osoby, které zaměstnávají alespoň 10 zaměstnanců 	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0668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výzev – </a:t>
            </a:r>
            <a:br>
              <a:rPr lang="pl-PL" b="0" dirty="0"/>
            </a:br>
            <a:r>
              <a:rPr lang="pl-PL" b="0" cap="none" dirty="0" smtClean="0"/>
              <a:t>veřejná podpora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064000" cy="3555096"/>
          </a:xfrm>
        </p:spPr>
        <p:txBody>
          <a:bodyPr/>
          <a:lstStyle/>
          <a:p>
            <a:r>
              <a:rPr lang="cs-CZ" dirty="0" smtClean="0"/>
              <a:t>Podpora projektů z výzev č. 130 a 131 obecně </a:t>
            </a:r>
            <a:r>
              <a:rPr lang="cs-CZ" b="1" dirty="0" smtClean="0"/>
              <a:t>zakládá veřejnou podporu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VP je připisována ve výši části podpory z veřejných prostředků a </a:t>
            </a:r>
            <a:r>
              <a:rPr lang="cs-CZ" dirty="0"/>
              <a:t>bude se řídit právními předpisy ČR a </a:t>
            </a:r>
            <a:r>
              <a:rPr lang="cs-CZ" dirty="0" smtClean="0"/>
              <a:t>EU</a:t>
            </a:r>
          </a:p>
          <a:p>
            <a:r>
              <a:rPr lang="cs-CZ" dirty="0" smtClean="0"/>
              <a:t>Pro podporu v režimu de minimis je uplatňováno pravidlo „jednoho podniku“</a:t>
            </a:r>
            <a:endParaRPr lang="cs-CZ" dirty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41933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3235</Words>
  <Application>Microsoft Office PowerPoint</Application>
  <PresentationFormat>Předvádění na obrazovce (4:3)</PresentationFormat>
  <Paragraphs>601</Paragraphs>
  <Slides>69</Slides>
  <Notes>18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69</vt:i4>
      </vt:variant>
    </vt:vector>
  </HeadingPairs>
  <TitlesOfParts>
    <vt:vector size="70" baseType="lpstr">
      <vt:lpstr>prezentace</vt:lpstr>
      <vt:lpstr>Implementace doporučení genderového auditu u zaměstnavatelů</vt:lpstr>
      <vt:lpstr>Program Semináře</vt:lpstr>
      <vt:lpstr>PŘEDSTAVENÍ VÝZEV</vt:lpstr>
      <vt:lpstr>Představení výzev</vt:lpstr>
      <vt:lpstr>Představení výzev - základní informace</vt:lpstr>
      <vt:lpstr>Představení výzev – temíny  a alokace</vt:lpstr>
      <vt:lpstr>Představení výzev –  oprávnění žadatelé</vt:lpstr>
      <vt:lpstr>Představení výzev –  cílové skupiny</vt:lpstr>
      <vt:lpstr>Představení výzev –  veřejná podpora </vt:lpstr>
      <vt:lpstr>Představení výzev –  podmínky realizace auditu </vt:lpstr>
      <vt:lpstr>Představení výzev –  Povinná aktivita </vt:lpstr>
      <vt:lpstr>Představení výzev –  Podporované aktivity </vt:lpstr>
      <vt:lpstr>Představení výzev –  Doplňkové a nepodporované aktivity </vt:lpstr>
      <vt:lpstr>Materiály k prostudování</vt:lpstr>
      <vt:lpstr>Standard genderového auditu</vt:lpstr>
      <vt:lpstr>Genderový audit</vt:lpstr>
      <vt:lpstr>Cíle Genderového auditu</vt:lpstr>
      <vt:lpstr>Opatřen vyplývající z auditu směřují k:</vt:lpstr>
      <vt:lpstr>Oblasti auditu</vt:lpstr>
      <vt:lpstr>Požadavky na auditorský tým :</vt:lpstr>
      <vt:lpstr>Uznán může být audit u kterého proběhne:</vt:lpstr>
      <vt:lpstr>INDIKÁTORY</vt:lpstr>
      <vt:lpstr>INDIKÁTORY</vt:lpstr>
      <vt:lpstr>INDIKÁTORY </vt:lpstr>
      <vt:lpstr>INDIKÁTORY</vt:lpstr>
      <vt:lpstr>Indikátory</vt:lpstr>
      <vt:lpstr>Partnerství v projektech</vt:lpstr>
      <vt:lpstr>PARTNERSTVÍ V PROJEKTECH</vt:lpstr>
      <vt:lpstr>PARTNERSTVÍ V PROJEKTECH</vt:lpstr>
      <vt:lpstr>PARTNERSTVÍ V PROJEKTECH</vt:lpstr>
      <vt:lpstr>PARTNERSTVÍ V PROJEKTECH</vt:lpstr>
      <vt:lpstr>Hodnocení a výběr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Rozpočet projektů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Rozpočet a způsob financování</vt:lpstr>
      <vt:lpstr>Prostor pro dotazy</vt:lpstr>
      <vt:lpstr>Další dotazy směřujte prosím  do diskusního klubu  na webu ESF Fóra    NEBO VYUŽIJTE OSOBNÍCH KONZULTACÍ  (odkaz na rezervaci termínů na stránkách výzvy) </vt:lpstr>
      <vt:lpstr>Děkujeme za pozornost  a Těšíme se na spolupráci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2017-08-16T08:23:08Z</dcterms:modified>
</cp:coreProperties>
</file>