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4">
  <p:sldMasterIdLst>
    <p:sldMasterId id="2147483671" r:id="rId4"/>
  </p:sldMasterIdLst>
  <p:notesMasterIdLst>
    <p:notesMasterId r:id="rId73"/>
  </p:notesMasterIdLst>
  <p:handoutMasterIdLst>
    <p:handoutMasterId r:id="rId74"/>
  </p:handoutMasterIdLst>
  <p:sldIdLst>
    <p:sldId id="256" r:id="rId5"/>
    <p:sldId id="517" r:id="rId6"/>
    <p:sldId id="551" r:id="rId7"/>
    <p:sldId id="611" r:id="rId8"/>
    <p:sldId id="562" r:id="rId9"/>
    <p:sldId id="561" r:id="rId10"/>
    <p:sldId id="698" r:id="rId11"/>
    <p:sldId id="693" r:id="rId12"/>
    <p:sldId id="694" r:id="rId13"/>
    <p:sldId id="703" r:id="rId14"/>
    <p:sldId id="794" r:id="rId15"/>
    <p:sldId id="700" r:id="rId16"/>
    <p:sldId id="699" r:id="rId17"/>
    <p:sldId id="752" r:id="rId18"/>
    <p:sldId id="753" r:id="rId19"/>
    <p:sldId id="754" r:id="rId20"/>
    <p:sldId id="755" r:id="rId21"/>
    <p:sldId id="756" r:id="rId22"/>
    <p:sldId id="757" r:id="rId23"/>
    <p:sldId id="758" r:id="rId24"/>
    <p:sldId id="713" r:id="rId25"/>
    <p:sldId id="714" r:id="rId26"/>
    <p:sldId id="715" r:id="rId27"/>
    <p:sldId id="716" r:id="rId28"/>
    <p:sldId id="717" r:id="rId29"/>
    <p:sldId id="718" r:id="rId30"/>
    <p:sldId id="719" r:id="rId31"/>
    <p:sldId id="720" r:id="rId32"/>
    <p:sldId id="721" r:id="rId33"/>
    <p:sldId id="723" r:id="rId34"/>
    <p:sldId id="724" r:id="rId35"/>
    <p:sldId id="759" r:id="rId36"/>
    <p:sldId id="760" r:id="rId37"/>
    <p:sldId id="795" r:id="rId38"/>
    <p:sldId id="762" r:id="rId39"/>
    <p:sldId id="763" r:id="rId40"/>
    <p:sldId id="764" r:id="rId41"/>
    <p:sldId id="767" r:id="rId42"/>
    <p:sldId id="774" r:id="rId43"/>
    <p:sldId id="751" r:id="rId44"/>
    <p:sldId id="729" r:id="rId45"/>
    <p:sldId id="730" r:id="rId46"/>
    <p:sldId id="731" r:id="rId47"/>
    <p:sldId id="732" r:id="rId48"/>
    <p:sldId id="733" r:id="rId49"/>
    <p:sldId id="734" r:id="rId50"/>
    <p:sldId id="735" r:id="rId51"/>
    <p:sldId id="736" r:id="rId52"/>
    <p:sldId id="737" r:id="rId53"/>
    <p:sldId id="738" r:id="rId54"/>
    <p:sldId id="796" r:id="rId55"/>
    <p:sldId id="797" r:id="rId56"/>
    <p:sldId id="745" r:id="rId57"/>
    <p:sldId id="563" r:id="rId58"/>
    <p:sldId id="609" r:id="rId59"/>
    <p:sldId id="565" r:id="rId60"/>
    <p:sldId id="608" r:id="rId61"/>
    <p:sldId id="602" r:id="rId62"/>
    <p:sldId id="566" r:id="rId63"/>
    <p:sldId id="610" r:id="rId64"/>
    <p:sldId id="568" r:id="rId65"/>
    <p:sldId id="725" r:id="rId66"/>
    <p:sldId id="726" r:id="rId67"/>
    <p:sldId id="787" r:id="rId68"/>
    <p:sldId id="789" r:id="rId69"/>
    <p:sldId id="790" r:id="rId70"/>
    <p:sldId id="792" r:id="rId71"/>
    <p:sldId id="793" r:id="rId7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3982" autoAdjust="0"/>
  </p:normalViewPr>
  <p:slideViewPr>
    <p:cSldViewPr showGuides="1">
      <p:cViewPr>
        <p:scale>
          <a:sx n="110" d="100"/>
          <a:sy n="110" d="100"/>
        </p:scale>
        <p:origin x="-1644" y="-8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2597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presProps" Target="presProp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handoutMaster" Target="handoutMasters/handoutMaster1.xml"/><Relationship Id="rId79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notesMaster" Target="notesMasters/notesMaster1.xml"/><Relationship Id="rId78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3.6.2019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3.6.2019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37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47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895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" TargetMode="External"/><Relationship Id="rId2" Type="http://schemas.openxmlformats.org/officeDocument/2006/relationships/hyperlink" Target="http://www.esfcr.cz/file/9002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formulare-z-oblasti-verejne-podpory-a-podpory-de-minimis-op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kumenty-opz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 smtClean="0"/>
              <a:t>implementace </a:t>
            </a:r>
            <a:r>
              <a:rPr lang="cs-CZ" sz="3200" dirty="0"/>
              <a:t>doporučení genderového auditu u zaměstnavatelů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příjemce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(indikátory)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635216"/>
          </a:xfrm>
        </p:spPr>
        <p:txBody>
          <a:bodyPr/>
          <a:lstStyle/>
          <a:p>
            <a:r>
              <a:rPr lang="cs-CZ" dirty="0" smtClean="0"/>
              <a:t>Indikátory jsou vykazovány </a:t>
            </a:r>
            <a:r>
              <a:rPr lang="cs-CZ" dirty="0"/>
              <a:t>v rámci </a:t>
            </a:r>
            <a:r>
              <a:rPr lang="cs-CZ" dirty="0" smtClean="0"/>
              <a:t>každé zprávy </a:t>
            </a:r>
            <a:r>
              <a:rPr lang="cs-CZ" dirty="0"/>
              <a:t>o </a:t>
            </a:r>
            <a:r>
              <a:rPr lang="cs-CZ" dirty="0" smtClean="0"/>
              <a:t>realizaci.</a:t>
            </a:r>
            <a:endParaRPr lang="cs-CZ" dirty="0"/>
          </a:p>
          <a:p>
            <a:r>
              <a:rPr lang="cs-CZ" dirty="0" smtClean="0"/>
              <a:t>Dosažení indikátorů </a:t>
            </a:r>
            <a:r>
              <a:rPr lang="cs-CZ" dirty="0"/>
              <a:t>se </a:t>
            </a:r>
            <a:r>
              <a:rPr lang="cs-CZ" dirty="0" smtClean="0"/>
              <a:t>opírá </a:t>
            </a:r>
            <a:r>
              <a:rPr lang="cs-CZ" dirty="0"/>
              <a:t>o průkaznou evidenci </a:t>
            </a:r>
            <a:r>
              <a:rPr lang="cs-CZ" dirty="0" smtClean="0"/>
              <a:t>(vykazované </a:t>
            </a:r>
            <a:r>
              <a:rPr lang="cs-CZ" dirty="0"/>
              <a:t>hodnoty musí být prokazatelné a ověřitelné případnou kontrolou</a:t>
            </a:r>
            <a:r>
              <a:rPr lang="cs-CZ" dirty="0" smtClean="0"/>
              <a:t>).</a:t>
            </a:r>
          </a:p>
          <a:p>
            <a:r>
              <a:rPr lang="cs-CZ" dirty="0" smtClean="0">
                <a:solidFill>
                  <a:schemeClr val="accent1"/>
                </a:solidFill>
              </a:rPr>
              <a:t>Výstupy z indikátorů 80 500 musí být povinně zveřejněny. Například v Databázi produktů.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72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EVALUAČNÍ ZPRÁVA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923248"/>
          </a:xfrm>
        </p:spPr>
        <p:txBody>
          <a:bodyPr/>
          <a:lstStyle/>
          <a:p>
            <a:r>
              <a:rPr lang="cs-CZ" dirty="0" smtClean="0"/>
              <a:t>Relevantní pouze pro projekty počítající s evaluací v rámci KA .</a:t>
            </a:r>
          </a:p>
          <a:p>
            <a:r>
              <a:rPr lang="cs-CZ" dirty="0" smtClean="0"/>
              <a:t>Nejedná se o shrnutí aktivit a průběhu projektu.</a:t>
            </a:r>
          </a:p>
          <a:p>
            <a:r>
              <a:rPr lang="cs-CZ" dirty="0" smtClean="0"/>
              <a:t>Evaluace </a:t>
            </a:r>
            <a:r>
              <a:rPr lang="cs-CZ" dirty="0"/>
              <a:t>by měla </a:t>
            </a:r>
            <a:r>
              <a:rPr lang="cs-CZ" b="1" dirty="0" smtClean="0"/>
              <a:t>zhodnotit dosažení cílů projektu </a:t>
            </a:r>
            <a:r>
              <a:rPr lang="cs-CZ" dirty="0" smtClean="0"/>
              <a:t>na základě </a:t>
            </a:r>
            <a:r>
              <a:rPr lang="cs-CZ" b="1" dirty="0" smtClean="0"/>
              <a:t>analýzy objektivních kritérií.</a:t>
            </a:r>
          </a:p>
          <a:p>
            <a:r>
              <a:rPr lang="cs-CZ" dirty="0" smtClean="0"/>
              <a:t>Doporučujeme konzultovat evaluaci s ŘO před jejím zahájením.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917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výstupů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4078200"/>
              </p:ext>
            </p:extLst>
          </p:nvPr>
        </p:nvGraphicFramePr>
        <p:xfrm>
          <a:off x="539750" y="2060848"/>
          <a:ext cx="80645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626368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85 % a zároveň alespoň 70 %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70 % a zároveň alespoň 55 %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55 % a zároveň alespoň 40 %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27276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(sankce)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1872208"/>
          </a:xfrm>
        </p:spPr>
        <p:txBody>
          <a:bodyPr/>
          <a:lstStyle/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je </a:t>
            </a:r>
            <a:r>
              <a:rPr lang="cs-CZ" sz="2000" dirty="0" smtClean="0"/>
              <a:t>odpovídající poměr (např. v závěru projektu vyčerpáno 80 % CZV, splněno 80 % cílové hodnoty indikátorů).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pic>
        <p:nvPicPr>
          <p:cNvPr id="1028" name="Picture 4" descr="Výsledek obrázku pro palec dol&amp;uring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48" b="89937" l="9111" r="90000">
                        <a14:foregroundMark x1="9111" y1="57233" x2="9111" y2="57233"/>
                        <a14:backgroundMark x1="27778" y1="65409" x2="27778" y2="65409"/>
                        <a14:backgroundMark x1="24000" y1="49057" x2="24000" y2="49057"/>
                        <a14:backgroundMark x1="30667" y1="48428" x2="30667" y2="484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18" t="17091" r="51612" b="16939"/>
          <a:stretch/>
        </p:blipFill>
        <p:spPr bwMode="auto">
          <a:xfrm>
            <a:off x="0" y="1844824"/>
            <a:ext cx="1212478" cy="116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80" b="95763" l="3540" r="89381">
                        <a14:foregroundMark x1="14159" y1="6780" x2="14159" y2="6780"/>
                        <a14:foregroundMark x1="63717" y1="95763" x2="63717" y2="957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105250"/>
            <a:ext cx="10763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3645024"/>
            <a:ext cx="7560840" cy="22322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je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odpovídající poměr (např. v závěru projektu vyčerpáno 100 % CZV, splněno 80 % cílové hodnoty indikátorů).</a:t>
            </a:r>
          </a:p>
        </p:txBody>
      </p:sp>
    </p:spTree>
    <p:extLst>
      <p:ext uri="{BB962C8B-B14F-4D97-AF65-F5344CB8AC3E}">
        <p14:creationId xmlns:p14="http://schemas.microsoft.com/office/powerpoint/2010/main" val="24800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Standard genderového auditu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42065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Genderový audit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4320000"/>
          </a:xfrm>
        </p:spPr>
        <p:txBody>
          <a:bodyPr numCol="1"/>
          <a:lstStyle/>
          <a:p>
            <a:r>
              <a:rPr lang="cs-CZ" dirty="0" smtClean="0"/>
              <a:t>Typ sociálního auditu.</a:t>
            </a:r>
          </a:p>
          <a:p>
            <a:r>
              <a:rPr lang="cs-CZ" dirty="0" smtClean="0"/>
              <a:t>Jeden z nástrojů gender </a:t>
            </a:r>
            <a:r>
              <a:rPr lang="cs-CZ" dirty="0" err="1" smtClean="0"/>
              <a:t>mainstreamingu</a:t>
            </a:r>
            <a:r>
              <a:rPr lang="cs-CZ" dirty="0" smtClean="0"/>
              <a:t>.</a:t>
            </a:r>
          </a:p>
          <a:p>
            <a:r>
              <a:rPr lang="cs-CZ" dirty="0" smtClean="0"/>
              <a:t>Analyzuje vnitřní procesy a strukturu organizace z genderové perspektivy.</a:t>
            </a:r>
          </a:p>
          <a:p>
            <a:r>
              <a:rPr lang="cs-CZ" dirty="0" smtClean="0"/>
              <a:t>Měl by být nástrojem pro nasměrování změn v organizaci a po určité době opakován.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Cíle Genderového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327099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dirty="0" smtClean="0"/>
              <a:t>Prosazovat </a:t>
            </a:r>
            <a:r>
              <a:rPr lang="pt-BR" sz="2000" dirty="0"/>
              <a:t>genderovou rovnost na trhu práce; </a:t>
            </a:r>
          </a:p>
          <a:p>
            <a:pPr>
              <a:lnSpc>
                <a:spcPct val="100000"/>
              </a:lnSpc>
            </a:pPr>
            <a:r>
              <a:rPr lang="cs-CZ" sz="2000" dirty="0" smtClean="0"/>
              <a:t>Motivovat </a:t>
            </a:r>
            <a:r>
              <a:rPr lang="cs-CZ" sz="2000" dirty="0"/>
              <a:t>zaměstnavatele/</a:t>
            </a:r>
            <a:r>
              <a:rPr lang="cs-CZ" sz="2000" dirty="0" err="1"/>
              <a:t>ky</a:t>
            </a:r>
            <a:r>
              <a:rPr lang="cs-CZ" sz="2000" dirty="0"/>
              <a:t> v ČR k uplatňování principů genderové rovnosti; </a:t>
            </a:r>
          </a:p>
          <a:p>
            <a:pPr>
              <a:lnSpc>
                <a:spcPct val="100000"/>
              </a:lnSpc>
            </a:pPr>
            <a:r>
              <a:rPr lang="cs-CZ" sz="2000" dirty="0" smtClean="0"/>
              <a:t>Motivovat </a:t>
            </a:r>
            <a:r>
              <a:rPr lang="cs-CZ" sz="2000" dirty="0"/>
              <a:t>zaměstnance/</a:t>
            </a:r>
            <a:r>
              <a:rPr lang="cs-CZ" sz="2000" dirty="0" err="1"/>
              <a:t>kyně</a:t>
            </a:r>
            <a:r>
              <a:rPr lang="cs-CZ" sz="2000" dirty="0"/>
              <a:t> ke změně zažitých genderových stereotypů; </a:t>
            </a:r>
          </a:p>
          <a:p>
            <a:pPr>
              <a:lnSpc>
                <a:spcPct val="100000"/>
              </a:lnSpc>
            </a:pPr>
            <a:r>
              <a:rPr lang="cs-CZ" sz="2000" dirty="0" smtClean="0"/>
              <a:t>Analyzovat </a:t>
            </a:r>
            <a:r>
              <a:rPr lang="cs-CZ" sz="2000" dirty="0"/>
              <a:t>vnitřní organizační procesy a strukturu organizace z genderové perspektivy; </a:t>
            </a:r>
          </a:p>
          <a:p>
            <a:pPr>
              <a:lnSpc>
                <a:spcPct val="100000"/>
              </a:lnSpc>
            </a:pPr>
            <a:r>
              <a:rPr lang="cs-CZ" sz="2000" dirty="0" smtClean="0"/>
              <a:t>Navrhnout </a:t>
            </a:r>
            <a:r>
              <a:rPr lang="cs-CZ" sz="2000" dirty="0"/>
              <a:t>organizaci konkrétní realizovatelné změny, které povedou k prosazování genderové rovnosti v praxi; </a:t>
            </a:r>
          </a:p>
          <a:p>
            <a:pPr>
              <a:lnSpc>
                <a:spcPct val="100000"/>
              </a:lnSpc>
            </a:pPr>
            <a:r>
              <a:rPr lang="pt-BR" sz="2000" dirty="0" smtClean="0"/>
              <a:t>Identifikovat </a:t>
            </a:r>
            <a:r>
              <a:rPr lang="pt-BR" sz="2000" dirty="0"/>
              <a:t>dobrou praxi ve způsobech prosazování genderové rovnosti; </a:t>
            </a:r>
          </a:p>
          <a:p>
            <a:pPr>
              <a:lnSpc>
                <a:spcPct val="100000"/>
              </a:lnSpc>
            </a:pPr>
            <a:r>
              <a:rPr lang="cs-CZ" sz="2000" dirty="0" smtClean="0"/>
              <a:t>Zvyšovat </a:t>
            </a:r>
            <a:r>
              <a:rPr lang="cs-CZ" sz="2000" dirty="0"/>
              <a:t>citlivost organizace v otázce genderu. </a:t>
            </a:r>
          </a:p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57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Opatření vyplývající z auditu směřují k: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447645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pt-BR" dirty="0"/>
              <a:t>Zlepšení spokojenosti a loajality zaměstnaných osob;</a:t>
            </a:r>
          </a:p>
          <a:p>
            <a:pPr>
              <a:lnSpc>
                <a:spcPct val="100000"/>
              </a:lnSpc>
            </a:pPr>
            <a:r>
              <a:rPr lang="cs-CZ" dirty="0" smtClean="0"/>
              <a:t>Zvýšení v</a:t>
            </a:r>
            <a:r>
              <a:rPr lang="pt-BR" dirty="0" smtClean="0"/>
              <a:t>ýkonnosti </a:t>
            </a:r>
            <a:r>
              <a:rPr lang="pt-BR" dirty="0"/>
              <a:t>a efektivity práce zaměstnaných osob;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Pozitivní </a:t>
            </a:r>
            <a:r>
              <a:rPr lang="pt-BR" dirty="0"/>
              <a:t>atmosféře v pracovním týmu;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Zlepšení </a:t>
            </a:r>
            <a:r>
              <a:rPr lang="pt-BR" dirty="0"/>
              <a:t>motivace zaměstnaných osob;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Pozitivnímu </a:t>
            </a:r>
            <a:r>
              <a:rPr lang="pt-BR" dirty="0"/>
              <a:t>vlivu na snížení fluktuace zaměstnanců/kyň;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Snižování </a:t>
            </a:r>
            <a:r>
              <a:rPr lang="pt-BR" dirty="0"/>
              <a:t>nákladů na nábor nových pracovníků/ic;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Ztotožnění </a:t>
            </a:r>
            <a:r>
              <a:rPr lang="pt-BR" dirty="0"/>
              <a:t>zaměstnance/kyně s vykonávanou prací;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Lepší </a:t>
            </a:r>
            <a:r>
              <a:rPr lang="pt-BR" dirty="0"/>
              <a:t>pozici v oblasti získávání zaměstnanců/kyň;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Zvýšení </a:t>
            </a:r>
            <a:r>
              <a:rPr lang="pt-BR" dirty="0"/>
              <a:t>zisků organizace v dlouhodobém horizontu;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Dobré </a:t>
            </a:r>
            <a:r>
              <a:rPr lang="pt-BR" dirty="0"/>
              <a:t>pověsti organizace.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5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Oblasti auditu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4873129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Cíle </a:t>
            </a:r>
            <a:r>
              <a:rPr lang="cs-CZ" dirty="0" smtClean="0"/>
              <a:t>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Mise, vize a strategické cíle organizace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Specifické </a:t>
            </a:r>
            <a:r>
              <a:rPr lang="cs-CZ" sz="1800" dirty="0"/>
              <a:t>cíle v oblasti prosazování genderové rovnosti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Institucionální zajištění politiky genderové </a:t>
            </a:r>
            <a:r>
              <a:rPr lang="cs-CZ" dirty="0" smtClean="0"/>
              <a:t>rovnosti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Prostředí – přátelské, bezpečné a motivující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Nulová </a:t>
            </a:r>
            <a:r>
              <a:rPr lang="cs-CZ" sz="1800" dirty="0"/>
              <a:t>tolerance sexuálního obtěžování, šikany a diskriminace </a:t>
            </a:r>
            <a:endParaRPr lang="cs-CZ" sz="1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Personální </a:t>
            </a:r>
            <a:r>
              <a:rPr lang="cs-CZ" dirty="0" smtClean="0"/>
              <a:t>politika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Nábor 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Propouštění </a:t>
            </a:r>
            <a:r>
              <a:rPr lang="cs-CZ" sz="1800" dirty="0"/>
              <a:t>zaměstnanců/kyň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Zastoupení </a:t>
            </a:r>
            <a:r>
              <a:rPr lang="cs-CZ" sz="1800" dirty="0"/>
              <a:t>žen a mužů ve struktuře organizace a diverzita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Kariérní </a:t>
            </a:r>
            <a:r>
              <a:rPr lang="cs-CZ" sz="1800" dirty="0"/>
              <a:t>růst a cirkulace zaměstnaných osob, zastupitelnost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Rozvoj </a:t>
            </a:r>
            <a:r>
              <a:rPr lang="cs-CZ" sz="1800" dirty="0"/>
              <a:t>a vzdělávání </a:t>
            </a:r>
            <a:endParaRPr lang="cs-CZ" sz="18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Spravedlivé </a:t>
            </a:r>
            <a:r>
              <a:rPr lang="cs-CZ" sz="1800" dirty="0" smtClean="0"/>
              <a:t>odměňování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Slaďování práce a osobního </a:t>
            </a:r>
            <a:r>
              <a:rPr lang="cs-CZ" sz="1800" dirty="0" smtClean="0"/>
              <a:t>života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Kultura organizace </a:t>
            </a:r>
            <a:r>
              <a:rPr lang="cs-CZ" dirty="0" smtClean="0"/>
              <a:t>(komunikace, vztahy, CSR)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626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Požadavky na auditorský tým: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1641475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cs-CZ" b="1" dirty="0" smtClean="0"/>
              <a:t>Vedoucí týmu</a:t>
            </a:r>
          </a:p>
          <a:p>
            <a:r>
              <a:rPr lang="cs-CZ" dirty="0"/>
              <a:t>U</a:t>
            </a:r>
            <a:r>
              <a:rPr lang="pt-BR" dirty="0" smtClean="0"/>
              <a:t>končené </a:t>
            </a:r>
            <a:r>
              <a:rPr lang="pt-BR" dirty="0"/>
              <a:t>vzdělání minimálně magisterského stupně </a:t>
            </a:r>
            <a:r>
              <a:rPr lang="pt-BR" dirty="0" smtClean="0"/>
              <a:t>a</a:t>
            </a:r>
            <a:r>
              <a:rPr lang="cs-CZ" dirty="0"/>
              <a:t> </a:t>
            </a:r>
            <a:r>
              <a:rPr lang="pt-BR" dirty="0" smtClean="0"/>
              <a:t>mít </a:t>
            </a:r>
            <a:r>
              <a:rPr lang="pt-BR" dirty="0"/>
              <a:t>zkušenost s realizací minimálně 3 genderových auditů v libovolném typu </a:t>
            </a:r>
            <a:r>
              <a:rPr lang="pt-BR" dirty="0" smtClean="0"/>
              <a:t>organizace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39552" y="3212976"/>
            <a:ext cx="8064000" cy="1641475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b="1" dirty="0" smtClean="0"/>
              <a:t>Auditorský tým</a:t>
            </a:r>
            <a:endParaRPr lang="cs-CZ" dirty="0"/>
          </a:p>
          <a:p>
            <a:r>
              <a:rPr lang="cs-CZ" dirty="0"/>
              <a:t>U</a:t>
            </a:r>
            <a:r>
              <a:rPr lang="cs-CZ" dirty="0" smtClean="0"/>
              <a:t>končené </a:t>
            </a:r>
            <a:r>
              <a:rPr lang="cs-CZ" dirty="0"/>
              <a:t>vysokoškolské vzdělání minimálně bakalářského stupně a </a:t>
            </a:r>
            <a:r>
              <a:rPr lang="cs-CZ" dirty="0" smtClean="0"/>
              <a:t>prokazatelná tříletá praxe, nebo publikační činnost </a:t>
            </a:r>
            <a:r>
              <a:rPr lang="cs-CZ" dirty="0"/>
              <a:t>v oblasti rovnosti žen a mužů 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68687" y="5216525"/>
            <a:ext cx="8064000" cy="126957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cs-CZ" b="1" dirty="0" smtClean="0"/>
              <a:t>Podpůrný tým</a:t>
            </a:r>
          </a:p>
          <a:p>
            <a:r>
              <a:rPr lang="cs-CZ" dirty="0" smtClean="0"/>
              <a:t>Administrace auditu (archivace </a:t>
            </a:r>
            <a:r>
              <a:rPr lang="cs-CZ" dirty="0"/>
              <a:t>dat, přepis rozhovorů, příprava smluv/dohod s auditovanou organizací apod</a:t>
            </a:r>
            <a:r>
              <a:rPr lang="cs-CZ" dirty="0" smtClean="0"/>
              <a:t>.).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190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Závazné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Monitorovací indikátory</a:t>
            </a:r>
            <a:endParaRPr lang="cs-CZ" sz="1700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Standard genderového auditu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Finanční řízení projektu – způsobilé a nezpůsobilé výdaje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Veřejná podpora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Veřejné zakázky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Změny </a:t>
            </a:r>
            <a:r>
              <a:rPr lang="cs-CZ" sz="1700" dirty="0"/>
              <a:t>projektu (podstatné a nepodstatné)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Zpráva o realizaci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Uznán může být audit u kterého proběhne: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20655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/>
              <a:t>Sběr a analýza nezbytných dokumentů (viz Dokumenty);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úvodní jednání s vedením auditované organizace;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rozhovory s vedoucími pracovníky/pracovnicemi (</a:t>
            </a:r>
            <a:r>
              <a:rPr lang="cs-CZ" sz="1800" dirty="0" err="1"/>
              <a:t>polostrukturované</a:t>
            </a:r>
            <a:r>
              <a:rPr lang="cs-CZ" sz="1800" dirty="0"/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2 </a:t>
            </a:r>
            <a:r>
              <a:rPr lang="cs-CZ" sz="1800" dirty="0"/>
              <a:t>skupinové diskuse (či více v závislosti na velikosti </a:t>
            </a:r>
            <a:r>
              <a:rPr lang="cs-CZ" sz="1800" dirty="0" smtClean="0"/>
              <a:t>organizace);</a:t>
            </a:r>
            <a:endParaRPr lang="cs-CZ" sz="1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4 </a:t>
            </a:r>
            <a:r>
              <a:rPr lang="cs-CZ" sz="1800" dirty="0"/>
              <a:t>individuální hloubkové rozhovory A / </a:t>
            </a:r>
            <a:r>
              <a:rPr lang="cs-CZ" sz="1800" dirty="0" smtClean="0"/>
              <a:t>NEBO 1 </a:t>
            </a:r>
            <a:r>
              <a:rPr lang="cs-CZ" sz="1800" dirty="0"/>
              <a:t>dotazníkové šetření se zajištěním maximální možné návratnosti dotazníků;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800" dirty="0" smtClean="0"/>
              <a:t>1 </a:t>
            </a:r>
            <a:r>
              <a:rPr lang="cs-CZ" sz="1800" dirty="0"/>
              <a:t>prezentace výsledků závěrečné jednání s vedením společnosti – zhodnocení realizace genderového auditu, možnosti implementace doporučení do Akčního plánu společnosti (případně dohoda na vytvoření zvláštního Akčního plánu pro genderovou rovnost), </a:t>
            </a:r>
            <a:r>
              <a:rPr lang="cs-CZ" sz="1800"/>
              <a:t>apod</a:t>
            </a:r>
            <a:r>
              <a:rPr lang="cs-CZ" sz="1800" smtClean="0"/>
              <a:t>.; u </a:t>
            </a:r>
            <a:r>
              <a:rPr lang="cs-CZ" sz="1800" dirty="0"/>
              <a:t>kterého je zpracována Závěrečná zpráva (viz Příloha č. 2 Struktura zprávy z auditu) s návrhy a doporučeními na změnu, které prokazatelně vedou ke zlepšení genderové citlivosti organizace a k prosazování genderové rovnosti v organizaci (či společnosti).</a:t>
            </a: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06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Způsobilé a nezpůsobilé výdaje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0524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456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2000" dirty="0" smtClean="0"/>
              <a:t>Řídicí orgán (ŘO) </a:t>
            </a:r>
            <a:r>
              <a:rPr lang="cs-CZ" sz="20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2000" dirty="0" smtClean="0"/>
              <a:t>).</a:t>
            </a:r>
            <a:endParaRPr lang="cs-CZ" sz="20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výdajů;</a:t>
            </a:r>
          </a:p>
          <a:p>
            <a:pPr lvl="1"/>
            <a:r>
              <a:rPr lang="cs-CZ" dirty="0" smtClean="0"/>
              <a:t> způsobilé výdaje na základě doložení účetního, daňové či jiného dokladu.</a:t>
            </a:r>
          </a:p>
          <a:p>
            <a:r>
              <a:rPr lang="cs-CZ" dirty="0"/>
              <a:t>Časová způsobilost – datum vzniku nákladu musí spadat do období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</a:t>
            </a:r>
            <a:r>
              <a:rPr lang="cs-CZ" dirty="0" smtClean="0"/>
              <a:t>výdaje.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0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Dokladování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7704408" cy="4536504"/>
          </a:xfrm>
        </p:spPr>
        <p:txBody>
          <a:bodyPr/>
          <a:lstStyle/>
          <a:p>
            <a:r>
              <a:rPr lang="cs-CZ" dirty="0" smtClean="0"/>
              <a:t>Vše co spadá do přímých nákladů musí být příjemce schopen doložit.</a:t>
            </a:r>
          </a:p>
          <a:p>
            <a:r>
              <a:rPr lang="cs-CZ" dirty="0" smtClean="0"/>
              <a:t>Originály dokladů musí být označeny registračním číslem projektu.</a:t>
            </a:r>
          </a:p>
          <a:p>
            <a:r>
              <a:rPr lang="cs-CZ" dirty="0" smtClean="0"/>
              <a:t>Do IS KP2014+ je třeba naskenovat všechny doklady, z nichž je nárokována částka přesahující 10 000 Kč, a s nimi také doklady o zaplacení.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Účetní doklady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5040560"/>
          </a:xfrm>
        </p:spPr>
        <p:txBody>
          <a:bodyPr/>
          <a:lstStyle/>
          <a:p>
            <a:r>
              <a:rPr lang="cs-CZ" dirty="0" smtClean="0"/>
              <a:t>Označení (faktura, příjmový doklad, výdajový doklad).</a:t>
            </a:r>
          </a:p>
          <a:p>
            <a:r>
              <a:rPr lang="cs-CZ" dirty="0" smtClean="0"/>
              <a:t>Obsah účetního případu.</a:t>
            </a:r>
          </a:p>
          <a:p>
            <a:r>
              <a:rPr lang="cs-CZ" dirty="0" smtClean="0"/>
              <a:t>Účastníci účetního případu.</a:t>
            </a:r>
          </a:p>
          <a:p>
            <a:r>
              <a:rPr lang="cs-CZ" dirty="0" smtClean="0"/>
              <a:t>Peněžní částka (cena za měrnou jednotku/cena celkem).</a:t>
            </a:r>
          </a:p>
          <a:p>
            <a:r>
              <a:rPr lang="cs-CZ" dirty="0" smtClean="0"/>
              <a:t>Okamžik vyhotovení účetního dokladu a okamžik uskutečnění účetního plnění.</a:t>
            </a:r>
          </a:p>
          <a:p>
            <a:r>
              <a:rPr lang="cs-CZ" dirty="0" smtClean="0"/>
              <a:t>Podpisový záznam osoby odpovědné za </a:t>
            </a:r>
            <a:r>
              <a:rPr lang="cs-CZ" dirty="0"/>
              <a:t>účetního plnění.</a:t>
            </a:r>
            <a:endParaRPr lang="cs-CZ" dirty="0" smtClean="0"/>
          </a:p>
          <a:p>
            <a:r>
              <a:rPr lang="cs-CZ" dirty="0" smtClean="0"/>
              <a:t>Podpisový záznam osoby odpovědné za zaúčtování.</a:t>
            </a:r>
          </a:p>
          <a:p>
            <a:r>
              <a:rPr lang="cs-CZ" dirty="0" smtClean="0"/>
              <a:t>Číslo projektu a název projektu.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2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Pracovní smlouvy, DPČ a DPP.</a:t>
            </a:r>
          </a:p>
          <a:p>
            <a:pPr lvl="1"/>
            <a:r>
              <a:rPr lang="cs-CZ" dirty="0" smtClean="0"/>
              <a:t>Popis pracovní činnosti vykonávané pro projekt.</a:t>
            </a:r>
          </a:p>
          <a:p>
            <a:pPr lvl="1"/>
            <a:r>
              <a:rPr lang="cs-CZ" dirty="0" smtClean="0"/>
              <a:t>Identifikace projektu (název či </a:t>
            </a:r>
            <a:r>
              <a:rPr lang="cs-CZ" dirty="0" err="1" smtClean="0"/>
              <a:t>reg</a:t>
            </a:r>
            <a:r>
              <a:rPr lang="cs-CZ" dirty="0" smtClean="0"/>
              <a:t>. číslo).</a:t>
            </a:r>
          </a:p>
          <a:p>
            <a:pPr lvl="1"/>
            <a:r>
              <a:rPr lang="cs-CZ" dirty="0" smtClean="0"/>
              <a:t>Výše úvazku či počet hodin za časovou jednotku.</a:t>
            </a:r>
          </a:p>
          <a:p>
            <a:pPr lvl="1"/>
            <a:r>
              <a:rPr lang="cs-CZ" dirty="0" smtClean="0"/>
              <a:t>Výše odměny.</a:t>
            </a:r>
          </a:p>
          <a:p>
            <a:pPr lvl="1"/>
            <a:r>
              <a:rPr lang="cs-CZ" dirty="0" smtClean="0"/>
              <a:t>Další zákonem stanovené náležitosti:</a:t>
            </a:r>
          </a:p>
          <a:p>
            <a:pPr lvl="2"/>
            <a:r>
              <a:rPr lang="cs-CZ" dirty="0" smtClean="0"/>
              <a:t>Pracovní smlouvy (místo výkonu, den nástupu do práce, nárok na dovolenou, způsob výpovědi apod.).</a:t>
            </a:r>
          </a:p>
          <a:p>
            <a:pPr lvl="2"/>
            <a:r>
              <a:rPr lang="cs-CZ" dirty="0" smtClean="0"/>
              <a:t>DPP, DPČ (doba na kterou se dohoda uzavírá).</a:t>
            </a:r>
          </a:p>
          <a:p>
            <a:pPr marL="0" indent="0">
              <a:buNone/>
            </a:pPr>
            <a:r>
              <a:rPr lang="cs-CZ" dirty="0" smtClean="0"/>
              <a:t>	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68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280472" cy="4608512"/>
          </a:xfrm>
        </p:spPr>
        <p:txBody>
          <a:bodyPr/>
          <a:lstStyle/>
          <a:p>
            <a:r>
              <a:rPr lang="cs-CZ" dirty="0" smtClean="0"/>
              <a:t>Vykazují se v soupisce lidských zdrojů.</a:t>
            </a:r>
            <a:endParaRPr lang="cs-CZ" dirty="0"/>
          </a:p>
          <a:p>
            <a:r>
              <a:rPr lang="cs-CZ" dirty="0" smtClean="0"/>
              <a:t>Jako přílohu je třeba nahrát kopie výpisů z bankovního účtu, případně výpis </a:t>
            </a:r>
            <a:r>
              <a:rPr lang="cs-CZ" smtClean="0"/>
              <a:t>pokladního dokladu.</a:t>
            </a:r>
            <a:endParaRPr lang="cs-CZ" dirty="0"/>
          </a:p>
          <a:p>
            <a:r>
              <a:rPr lang="cs-CZ" dirty="0" smtClean="0"/>
              <a:t>Pracovní výkaz</a:t>
            </a:r>
          </a:p>
          <a:p>
            <a:pPr lvl="1"/>
            <a:r>
              <a:rPr lang="cs-CZ" dirty="0" smtClean="0"/>
              <a:t>podepsán pracovníkem a nadřízeným pracovníkem;</a:t>
            </a:r>
          </a:p>
          <a:p>
            <a:pPr lvl="1"/>
            <a:r>
              <a:rPr lang="cs-CZ" dirty="0" err="1" smtClean="0"/>
              <a:t>scan</a:t>
            </a:r>
            <a:r>
              <a:rPr lang="cs-CZ" dirty="0" smtClean="0"/>
              <a:t> pracovního výkazu nahrát do systému.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072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</a:t>
            </a:r>
          </a:p>
          <a:p>
            <a:pPr lvl="1"/>
            <a:r>
              <a:rPr lang="cs-CZ" dirty="0" smtClean="0"/>
              <a:t>Pracovník/</a:t>
            </a:r>
            <a:r>
              <a:rPr lang="cs-CZ" dirty="0" err="1" smtClean="0"/>
              <a:t>ce</a:t>
            </a:r>
            <a:r>
              <a:rPr lang="cs-CZ" dirty="0" smtClean="0"/>
              <a:t> vykonává činnost pro projekt i mimo projekt.</a:t>
            </a:r>
          </a:p>
          <a:p>
            <a:pPr lvl="1"/>
            <a:r>
              <a:rPr lang="cs-CZ" dirty="0" smtClean="0"/>
              <a:t>Pracovník/</a:t>
            </a:r>
            <a:r>
              <a:rPr lang="cs-CZ" dirty="0" err="1" smtClean="0"/>
              <a:t>ce</a:t>
            </a:r>
            <a:r>
              <a:rPr lang="cs-CZ" dirty="0" smtClean="0"/>
              <a:t> vykonává činnosti, které spadají do přímých i nepřímých nákladů.</a:t>
            </a:r>
          </a:p>
          <a:p>
            <a:pPr lvl="1"/>
            <a:r>
              <a:rPr lang="cs-CZ" dirty="0" smtClean="0"/>
              <a:t>Pracovník/</a:t>
            </a:r>
            <a:r>
              <a:rPr lang="cs-CZ" dirty="0" err="1" smtClean="0"/>
              <a:t>ce</a:t>
            </a:r>
            <a:r>
              <a:rPr lang="cs-CZ" dirty="0" smtClean="0"/>
              <a:t> vykonává činnosti pouze pro projekt, ale na více pozicích a za různé mzdy.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  <a:p>
            <a:r>
              <a:rPr lang="cs-CZ" dirty="0" smtClean="0"/>
              <a:t>Výkazy se zpracovávají </a:t>
            </a:r>
            <a:r>
              <a:rPr lang="cs-CZ" smtClean="0"/>
              <a:t>za jednotlivé kalendářní </a:t>
            </a:r>
            <a:r>
              <a:rPr lang="cs-CZ" dirty="0" smtClean="0"/>
              <a:t>měsíce</a:t>
            </a:r>
          </a:p>
          <a:p>
            <a:pPr lvl="1"/>
            <a:r>
              <a:rPr lang="cs-CZ" dirty="0" smtClean="0"/>
              <a:t>ne po dnech, ale po skupinách činností.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9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poměru.</a:t>
            </a:r>
          </a:p>
          <a:p>
            <a:r>
              <a:rPr lang="cs-CZ" dirty="0" smtClean="0"/>
              <a:t>Nejčastěji 25 % přímých nákladů.</a:t>
            </a:r>
          </a:p>
          <a:p>
            <a:r>
              <a:rPr lang="cs-CZ" dirty="0" smtClean="0"/>
              <a:t>Na základě závěrečného vyúčtování se může % nepřímých nákladů změnit směrem dolů.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0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3672408"/>
          </a:xfrm>
        </p:spPr>
        <p:txBody>
          <a:bodyPr/>
          <a:lstStyle/>
          <a:p>
            <a:r>
              <a:rPr lang="cs-CZ" sz="2200" dirty="0" smtClean="0">
                <a:hlinkClick r:id="rId2"/>
              </a:rPr>
              <a:t>Obecná část pravidel pro žadatele a příjemce</a:t>
            </a:r>
            <a:endParaRPr lang="cs-CZ" sz="2200" dirty="0" smtClean="0"/>
          </a:p>
          <a:p>
            <a:r>
              <a:rPr lang="cs-CZ" sz="2200" dirty="0" smtClean="0">
                <a:hlinkClick r:id="rId3"/>
              </a:rPr>
              <a:t>Specifická část pravidel pro žadatele a příjemce</a:t>
            </a:r>
            <a:endParaRPr lang="cs-CZ" sz="2200" dirty="0" smtClean="0"/>
          </a:p>
          <a:p>
            <a:r>
              <a:rPr lang="cs-CZ" sz="2200" dirty="0" smtClean="0"/>
              <a:t>Rozhodnutí o poskytnutí dotace</a:t>
            </a:r>
          </a:p>
          <a:p>
            <a:r>
              <a:rPr lang="cs-CZ" sz="2200" dirty="0" smtClean="0"/>
              <a:t>Text výzvy a její přílohy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2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4320000"/>
          </a:xfrm>
        </p:spPr>
        <p:txBody>
          <a:bodyPr/>
          <a:lstStyle/>
          <a:p>
            <a:r>
              <a:rPr lang="cs-CZ" dirty="0" smtClean="0"/>
              <a:t>Aplikovány režimy Ex-ante i Ex-post.</a:t>
            </a:r>
          </a:p>
          <a:p>
            <a:r>
              <a:rPr lang="cs-CZ" dirty="0" smtClean="0"/>
              <a:t>Zálohové platby dle finančního plánu: </a:t>
            </a:r>
          </a:p>
          <a:p>
            <a:pPr lvl="1"/>
            <a:r>
              <a:rPr lang="cs-CZ" dirty="0" smtClean="0"/>
              <a:t>1. zálohová platba ve výši 25 %,</a:t>
            </a:r>
          </a:p>
          <a:p>
            <a:pPr lvl="1"/>
            <a:r>
              <a:rPr lang="cs-CZ" dirty="0"/>
              <a:t>D</a:t>
            </a:r>
            <a:r>
              <a:rPr lang="cs-CZ" dirty="0" smtClean="0"/>
              <a:t>alší zálohové platby: </a:t>
            </a:r>
          </a:p>
          <a:p>
            <a:pPr lvl="2"/>
            <a:r>
              <a:rPr lang="cs-CZ" dirty="0"/>
              <a:t>S</a:t>
            </a:r>
            <a:r>
              <a:rPr lang="cs-CZ" dirty="0" smtClean="0"/>
              <a:t>oučet vzniklých a zároveň vyúčtovaných způsobilých výdajů.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0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8064000" cy="4320000"/>
          </a:xfrm>
        </p:spPr>
        <p:txBody>
          <a:bodyPr/>
          <a:lstStyle/>
          <a:p>
            <a:r>
              <a:rPr lang="cs-CZ" dirty="0" smtClean="0"/>
              <a:t>Změny v rozpočtu jsou možné.</a:t>
            </a:r>
          </a:p>
          <a:p>
            <a:r>
              <a:rPr lang="cs-CZ" dirty="0" smtClean="0"/>
              <a:t>Každou změnu je třeba zdůvodnit.</a:t>
            </a:r>
          </a:p>
          <a:p>
            <a:r>
              <a:rPr lang="cs-CZ" dirty="0" smtClean="0"/>
              <a:t>Při změně se podívat do „specifické části pravidel“ zda se jedná o podstatnou či nepodstatnou změnu.</a:t>
            </a:r>
          </a:p>
          <a:p>
            <a:r>
              <a:rPr lang="cs-CZ" dirty="0" smtClean="0"/>
              <a:t>Celková výše rozpočtu </a:t>
            </a:r>
            <a:r>
              <a:rPr lang="cs-CZ" b="1" dirty="0" smtClean="0"/>
              <a:t>nemůže</a:t>
            </a:r>
            <a:r>
              <a:rPr lang="cs-CZ" dirty="0" smtClean="0"/>
              <a:t> být navýšena.</a:t>
            </a:r>
          </a:p>
          <a:p>
            <a:r>
              <a:rPr lang="cs-CZ" dirty="0" smtClean="0"/>
              <a:t>Dodržování rozpočtu:</a:t>
            </a:r>
          </a:p>
          <a:p>
            <a:pPr lvl="1"/>
            <a:r>
              <a:rPr lang="cs-CZ" b="1" dirty="0"/>
              <a:t>Č</a:t>
            </a:r>
            <a:r>
              <a:rPr lang="cs-CZ" b="1" dirty="0" smtClean="0"/>
              <a:t>erpání z položek nemůže být vyšší než je jejich výše</a:t>
            </a:r>
            <a:r>
              <a:rPr lang="cs-CZ" dirty="0" smtClean="0"/>
              <a:t>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4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Veřejná podpora</a:t>
            </a: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55051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</a:t>
            </a:r>
            <a:r>
              <a:rPr lang="cs-CZ" dirty="0" smtClean="0"/>
              <a:t>podpora</a:t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7992888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Definice pojmu veřejná podpora</a:t>
            </a:r>
          </a:p>
          <a:p>
            <a:pPr marL="0" indent="0">
              <a:buNone/>
            </a:pPr>
            <a:r>
              <a:rPr lang="cs-CZ" dirty="0" smtClean="0"/>
              <a:t>Aby poskytnutá veřejná podpora měla charakter veřejné podpory, musí být uvedeny </a:t>
            </a:r>
            <a:r>
              <a:rPr lang="cs-CZ" u="sng" dirty="0" smtClean="0"/>
              <a:t>souběžně 4 znaky</a:t>
            </a:r>
            <a:r>
              <a:rPr lang="cs-CZ" dirty="0" smtClean="0"/>
              <a:t>: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podpora poskytovaná </a:t>
            </a:r>
            <a:r>
              <a:rPr lang="cs-CZ" sz="2000" dirty="0"/>
              <a:t>v jakékoliv formě </a:t>
            </a:r>
            <a:r>
              <a:rPr lang="cs-CZ" sz="2000" dirty="0" smtClean="0"/>
              <a:t>státem </a:t>
            </a:r>
            <a:r>
              <a:rPr lang="cs-CZ" sz="2000" dirty="0"/>
              <a:t>nebo ze státních </a:t>
            </a:r>
            <a:r>
              <a:rPr lang="cs-CZ" sz="2000" dirty="0" smtClean="0"/>
              <a:t>prostředků;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p</a:t>
            </a:r>
            <a:r>
              <a:rPr lang="cs-CZ" sz="2000" dirty="0" smtClean="0"/>
              <a:t>oskytnutá podpora zvýhodňuje určitý podnik (tj. umožní příjemci této podpory snížit náklady na realizaci záměru, který by si jinak hradil z vlastních prostředků);</a:t>
            </a:r>
          </a:p>
          <a:p>
            <a:pPr marL="0">
              <a:lnSpc>
                <a:spcPct val="100000"/>
              </a:lnSpc>
            </a:pPr>
            <a:r>
              <a:rPr lang="cs-CZ" sz="2000" dirty="0" smtClean="0"/>
              <a:t>ovlivnění obchodu mezi členskými státy EU (při poskytnutí podpory se předpokládá téměř automaticky);</a:t>
            </a:r>
          </a:p>
          <a:p>
            <a:pPr marL="0">
              <a:lnSpc>
                <a:spcPct val="100000"/>
              </a:lnSpc>
            </a:pPr>
            <a:r>
              <a:rPr lang="cs-CZ" sz="2000" dirty="0"/>
              <a:t>n</a:t>
            </a:r>
            <a:r>
              <a:rPr lang="cs-CZ" sz="2000" dirty="0" smtClean="0"/>
              <a:t>arušení hospodářské soutěže </a:t>
            </a:r>
            <a:r>
              <a:rPr lang="cs-CZ" sz="2000" dirty="0"/>
              <a:t>(při poskytnutí podpory </a:t>
            </a:r>
            <a:r>
              <a:rPr lang="cs-CZ" sz="2000" dirty="0" smtClean="0"/>
              <a:t>se předpokládá </a:t>
            </a:r>
            <a:r>
              <a:rPr lang="cs-CZ" sz="2000" dirty="0"/>
              <a:t>téměř </a:t>
            </a:r>
            <a:r>
              <a:rPr lang="cs-CZ" sz="2000" dirty="0" smtClean="0"/>
              <a:t>automaticky – postačí pouhé potenciální narušení).</a:t>
            </a:r>
            <a:endParaRPr lang="cs-CZ" sz="2000" dirty="0"/>
          </a:p>
          <a:p>
            <a:pPr marL="0">
              <a:lnSpc>
                <a:spcPct val="100000"/>
              </a:lnSpc>
            </a:pPr>
            <a:endParaRPr lang="cs-CZ" sz="2200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0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</a:t>
            </a:r>
            <a:r>
              <a:rPr lang="cs-CZ" dirty="0" smtClean="0"/>
              <a:t>podpora</a:t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7992888" cy="5112568"/>
          </a:xfrm>
        </p:spPr>
        <p:txBody>
          <a:bodyPr/>
          <a:lstStyle/>
          <a:p>
            <a:pPr marL="180000" indent="0">
              <a:buNone/>
            </a:pPr>
            <a:r>
              <a:rPr lang="cs-CZ" b="1" dirty="0"/>
              <a:t>Podnik a jeho zvýhodnění</a:t>
            </a:r>
          </a:p>
          <a:p>
            <a:pPr marL="0">
              <a:lnSpc>
                <a:spcPct val="100000"/>
              </a:lnSpc>
            </a:pPr>
            <a:r>
              <a:rPr lang="cs-CZ" dirty="0"/>
              <a:t>podnikem je kdokoli, kdo vykonává </a:t>
            </a:r>
            <a:r>
              <a:rPr lang="cs-CZ" b="1" dirty="0"/>
              <a:t>ekonomickou aktivitu </a:t>
            </a:r>
            <a:r>
              <a:rPr lang="cs-CZ" dirty="0"/>
              <a:t>– nezáleží na jeho právní </a:t>
            </a:r>
            <a:r>
              <a:rPr lang="cs-CZ" dirty="0" smtClean="0"/>
              <a:t>formě;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ekonomická </a:t>
            </a:r>
            <a:r>
              <a:rPr lang="cs-CZ" dirty="0"/>
              <a:t>aktivita = jakákoli činnost, která je nabízena na příslušném konkurenčním </a:t>
            </a:r>
            <a:r>
              <a:rPr lang="cs-CZ" dirty="0" smtClean="0"/>
              <a:t>trhu;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nehraje </a:t>
            </a:r>
            <a:r>
              <a:rPr lang="cs-CZ" dirty="0"/>
              <a:t>roli, zda příjemce nabízí plnění zákazníkům s cenou zahrnující předpokládaný zisk či bezplatně, podstatný je charakter nabízeného plnění, tj. „Je či není nabízené plnění předmětem hospodářské soutěže</a:t>
            </a:r>
            <a:r>
              <a:rPr lang="cs-CZ" dirty="0" smtClean="0"/>
              <a:t>?“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podnikem </a:t>
            </a:r>
            <a:r>
              <a:rPr lang="cs-CZ" dirty="0"/>
              <a:t>nikdy nejsou jednotlivci, tj. nepodnikající fyzické </a:t>
            </a:r>
            <a:r>
              <a:rPr lang="cs-CZ" dirty="0" smtClean="0"/>
              <a:t>osoby.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000" dirty="0"/>
          </a:p>
          <a:p>
            <a:pPr marL="0">
              <a:lnSpc>
                <a:spcPct val="100000"/>
              </a:lnSpc>
            </a:pPr>
            <a:endParaRPr lang="cs-CZ" sz="2200" dirty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0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</a:t>
            </a:r>
            <a:r>
              <a:rPr lang="cs-CZ" dirty="0" smtClean="0"/>
              <a:t>podpora</a:t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000" cy="468052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Pojem zvýhodnění jako důsledek poskytnutí </a:t>
            </a:r>
            <a:r>
              <a:rPr lang="cs-CZ" b="1" dirty="0" smtClean="0"/>
              <a:t>veřejné </a:t>
            </a:r>
            <a:r>
              <a:rPr lang="cs-CZ" b="1" dirty="0"/>
              <a:t>podpory má dva prvky:</a:t>
            </a:r>
          </a:p>
          <a:p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příjemce </a:t>
            </a:r>
            <a:r>
              <a:rPr lang="cs-CZ" dirty="0" smtClean="0"/>
              <a:t>veřejné podpory </a:t>
            </a:r>
            <a:r>
              <a:rPr lang="cs-CZ" dirty="0"/>
              <a:t>znamená získání podpory: </a:t>
            </a:r>
            <a:r>
              <a:rPr lang="cs-CZ" b="1" dirty="0" smtClean="0"/>
              <a:t>zvýšení zisku, </a:t>
            </a:r>
            <a:r>
              <a:rPr lang="cs-CZ" b="1" dirty="0"/>
              <a:t>snížení nákladů, nemusí vynaložit </a:t>
            </a:r>
            <a:r>
              <a:rPr lang="cs-CZ" b="1" dirty="0" smtClean="0"/>
              <a:t>žádné vlastní náklady;</a:t>
            </a:r>
          </a:p>
          <a:p>
            <a:r>
              <a:rPr lang="cs-CZ" dirty="0"/>
              <a:t>r</a:t>
            </a:r>
            <a:r>
              <a:rPr lang="cs-CZ" dirty="0" smtClean="0"/>
              <a:t>ozhodování poskytovatele o udělení podpory je založeno na selektivnosti, tj. je na uvážení veřejného subjektu, zda podporu poskytne či nikoliv, příjemce nemá na udělení podpory nárok.</a:t>
            </a:r>
          </a:p>
          <a:p>
            <a:pPr marL="0" indent="0">
              <a:buNone/>
            </a:pPr>
            <a:r>
              <a:rPr lang="cs-CZ" dirty="0" smtClean="0"/>
              <a:t>Obecně lze říci, že </a:t>
            </a:r>
            <a:r>
              <a:rPr lang="cs-CZ" dirty="0"/>
              <a:t>z</a:t>
            </a:r>
            <a:r>
              <a:rPr lang="cs-CZ" dirty="0" smtClean="0"/>
              <a:t>výhodnění </a:t>
            </a:r>
            <a:r>
              <a:rPr lang="cs-CZ" dirty="0"/>
              <a:t>představuje stav, který by za běžných tržních podmínek </a:t>
            </a:r>
            <a:r>
              <a:rPr lang="cs-CZ" dirty="0" smtClean="0"/>
              <a:t>nenastal.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19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</a:t>
            </a:r>
            <a:r>
              <a:rPr lang="cs-CZ" dirty="0" smtClean="0"/>
              <a:t>podpora</a:t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352928" cy="54006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Platí, že: 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příjemcem </a:t>
            </a:r>
            <a:r>
              <a:rPr lang="cs-CZ" dirty="0"/>
              <a:t>veřejné podpory nebo podpory de minimis může být především příjemce podpory z OPZ nebo jeho </a:t>
            </a:r>
            <a:r>
              <a:rPr lang="cs-CZ" dirty="0" smtClean="0"/>
              <a:t>partneři;</a:t>
            </a:r>
            <a:endParaRPr lang="cs-CZ" dirty="0"/>
          </a:p>
          <a:p>
            <a:pPr marL="0">
              <a:lnSpc>
                <a:spcPct val="100000"/>
              </a:lnSpc>
            </a:pPr>
            <a:r>
              <a:rPr lang="cs-CZ" dirty="0" smtClean="0"/>
              <a:t>příjemcem </a:t>
            </a:r>
            <a:r>
              <a:rPr lang="cs-CZ" dirty="0"/>
              <a:t>veřejné podpory </a:t>
            </a:r>
            <a:r>
              <a:rPr lang="cs-CZ" dirty="0" smtClean="0"/>
              <a:t>jsou také </a:t>
            </a:r>
            <a:r>
              <a:rPr lang="cs-CZ" b="1" dirty="0" smtClean="0"/>
              <a:t>podniky</a:t>
            </a:r>
            <a:r>
              <a:rPr lang="cs-CZ" b="1" dirty="0"/>
              <a:t>, které získávají podporu </a:t>
            </a:r>
            <a:r>
              <a:rPr lang="cs-CZ" b="1" dirty="0" smtClean="0"/>
              <a:t>z OPZ </a:t>
            </a:r>
            <a:r>
              <a:rPr lang="cs-CZ" b="1" dirty="0"/>
              <a:t>na snížení mzdových nákladů spojených se zaměstnáváním osob z cílových skupin </a:t>
            </a:r>
            <a:r>
              <a:rPr lang="cs-CZ" b="1" dirty="0" smtClean="0"/>
              <a:t>projektů</a:t>
            </a:r>
            <a:r>
              <a:rPr lang="cs-CZ" dirty="0" smtClean="0"/>
              <a:t>, příjemcem </a:t>
            </a:r>
            <a:r>
              <a:rPr lang="cs-CZ" dirty="0"/>
              <a:t>veřejné podpory však nejsou samotní zaměstnanci podpořených </a:t>
            </a:r>
            <a:r>
              <a:rPr lang="cs-CZ" dirty="0" smtClean="0"/>
              <a:t>podniků;</a:t>
            </a:r>
            <a:endParaRPr lang="cs-CZ" dirty="0"/>
          </a:p>
          <a:p>
            <a:pPr marL="0">
              <a:lnSpc>
                <a:spcPct val="100000"/>
              </a:lnSpc>
            </a:pPr>
            <a:r>
              <a:rPr lang="cs-CZ" dirty="0" smtClean="0"/>
              <a:t>příjemcem </a:t>
            </a:r>
            <a:r>
              <a:rPr lang="cs-CZ" dirty="0"/>
              <a:t>veřejné podpory je rovněž jakýkoli třetí subjekt, na který původní </a:t>
            </a:r>
            <a:r>
              <a:rPr lang="cs-CZ" dirty="0" smtClean="0"/>
              <a:t>příjemce veřejné podpory výhodu převede.</a:t>
            </a:r>
          </a:p>
          <a:p>
            <a:pPr marL="0">
              <a:lnSpc>
                <a:spcPct val="100000"/>
              </a:lnSpc>
            </a:pPr>
            <a:endParaRPr lang="cs-CZ" sz="22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2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Veřejná podpora a podpora </a:t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 smtClean="0"/>
              <a:t>minimis</a:t>
            </a:r>
            <a:r>
              <a:rPr lang="cs-CZ" dirty="0" smtClean="0"/>
              <a:t>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640960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b="1" dirty="0" smtClean="0"/>
              <a:t>Příjemce a veřejná podpora (VP):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Při </a:t>
            </a:r>
            <a:r>
              <a:rPr lang="cs-CZ" dirty="0"/>
              <a:t>poskytování veřejné podpory a podpory de minimis v rámci projektů OPZ jsou </a:t>
            </a:r>
            <a:r>
              <a:rPr lang="cs-CZ" b="1" dirty="0"/>
              <a:t>konkrétní podmínky </a:t>
            </a:r>
            <a:r>
              <a:rPr lang="cs-CZ" dirty="0"/>
              <a:t>jejich čerpání stanoveny právním aktem o poskytnutí podpory (rozhodnutím o poskytnutí dotace</a:t>
            </a:r>
            <a:r>
              <a:rPr lang="cs-CZ" dirty="0" smtClean="0"/>
              <a:t>).</a:t>
            </a:r>
          </a:p>
          <a:p>
            <a:pPr marL="0">
              <a:lnSpc>
                <a:spcPct val="100000"/>
              </a:lnSpc>
            </a:pPr>
            <a:r>
              <a:rPr lang="cs-CZ" dirty="0" smtClean="0"/>
              <a:t>Konkrétní výši přidělené veřejné podpory/podpory de minimis určuje: </a:t>
            </a:r>
          </a:p>
          <a:p>
            <a:pPr marL="738000" lvl="3">
              <a:lnSpc>
                <a:spcPct val="100000"/>
              </a:lnSpc>
            </a:pPr>
            <a:r>
              <a:rPr lang="cs-CZ" dirty="0" smtClean="0">
                <a:solidFill>
                  <a:srgbClr val="FF0000"/>
                </a:solidFill>
              </a:rPr>
              <a:t>Pro příjemce podpory OPZ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dirty="0" smtClean="0">
                <a:solidFill>
                  <a:srgbClr val="FF0000"/>
                </a:solidFill>
              </a:rPr>
              <a:t>pro partnera – rozhodnutí o poskytnutí dotace,</a:t>
            </a:r>
          </a:p>
          <a:p>
            <a:pPr marL="738000" lvl="3">
              <a:lnSpc>
                <a:spcPct val="100000"/>
              </a:lnSpc>
            </a:pPr>
            <a:r>
              <a:rPr lang="cs-CZ" dirty="0" smtClean="0"/>
              <a:t>pro další subjekt – rozhodnutí o přidělení podpory de minimis.</a:t>
            </a:r>
            <a:endParaRPr lang="cs-CZ" dirty="0"/>
          </a:p>
          <a:p>
            <a:pPr marL="0">
              <a:lnSpc>
                <a:spcPct val="100000"/>
              </a:lnSpc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89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Veřejná podpora a </a:t>
            </a:r>
            <a:r>
              <a:rPr lang="pt-BR" dirty="0" smtClean="0"/>
              <a:t>podpora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pt-BR" dirty="0" smtClean="0"/>
              <a:t>de </a:t>
            </a:r>
            <a:r>
              <a:rPr lang="pt-BR" dirty="0"/>
              <a:t>minimis v OPZ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000" cy="4680520"/>
          </a:xfrm>
        </p:spPr>
        <p:txBody>
          <a:bodyPr/>
          <a:lstStyle/>
          <a:p>
            <a:pPr marL="0" indent="0">
              <a:buNone/>
            </a:pPr>
            <a:r>
              <a:rPr lang="pl-PL" b="1" dirty="0"/>
              <a:t>Postup </a:t>
            </a:r>
            <a:r>
              <a:rPr lang="pl-PL" b="1" dirty="0" smtClean="0"/>
              <a:t>při přerozdělení částky veřejné podpory/ podpory de minimis mezi příjemce a další subjekty v projektu (partner, třetí subjekt).</a:t>
            </a:r>
          </a:p>
          <a:p>
            <a:r>
              <a:rPr lang="pl-PL" dirty="0" smtClean="0"/>
              <a:t>Rozdělení částky veřejné podpory/podpory de minimis stanoví rozhodnutí o poskytnutí podpory OPZ.</a:t>
            </a:r>
            <a:endParaRPr lang="pl-PL" dirty="0"/>
          </a:p>
          <a:p>
            <a:r>
              <a:rPr lang="cs-CZ" dirty="0" smtClean="0"/>
              <a:t>Přerozdělení částky veřejné podpory = žádost o podstatnou změnu vyžadující změnu právního aktu. </a:t>
            </a:r>
          </a:p>
          <a:p>
            <a:r>
              <a:rPr lang="cs-CZ" dirty="0" smtClean="0"/>
              <a:t>Příjemce dokládá: </a:t>
            </a:r>
          </a:p>
          <a:p>
            <a:pPr lvl="1"/>
            <a:r>
              <a:rPr lang="cs-CZ" dirty="0" smtClean="0"/>
              <a:t>Žádost o změnu v systému IS KP14+,</a:t>
            </a:r>
          </a:p>
          <a:p>
            <a:pPr lvl="1"/>
            <a:r>
              <a:rPr lang="cs-CZ" dirty="0" smtClean="0"/>
              <a:t>tabulku s rozdělením </a:t>
            </a:r>
            <a:r>
              <a:rPr lang="cs-CZ" dirty="0"/>
              <a:t>veřejné podpory/podpory de minimis v rámci </a:t>
            </a:r>
            <a:r>
              <a:rPr lang="cs-CZ" dirty="0" smtClean="0"/>
              <a:t>projektu, včetně metodiky výpočtu částek pro jednotlivé subjekty (elektronicky podepsáno).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38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47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Veřejná podpora a podpora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de </a:t>
            </a:r>
            <a:r>
              <a:rPr lang="cs-CZ" dirty="0" err="1"/>
              <a:t>minimis</a:t>
            </a:r>
            <a:r>
              <a:rPr lang="cs-CZ" dirty="0"/>
              <a:t> v OPZ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Prokazování mzdových příspěvků</a:t>
            </a:r>
          </a:p>
          <a:p>
            <a:r>
              <a:rPr lang="cs-CZ" b="1" dirty="0" smtClean="0"/>
              <a:t>tabulka</a:t>
            </a:r>
            <a:r>
              <a:rPr lang="cs-CZ" dirty="0" smtClean="0"/>
              <a:t> – výdaje na mzdové příspěvky cílové skupině </a:t>
            </a:r>
            <a:r>
              <a:rPr lang="cs-CZ" sz="2000" dirty="0" smtClean="0"/>
              <a:t>(odevzdává se spolu se zprávou o realizaci/žádostí o platbu)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www.esfcr.cz/formulare-z-oblasti-verejne-podpory-a-podpory-de-minimis-opz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80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630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Veřejné zakázky</a:t>
            </a: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91064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-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b="1" dirty="0" smtClean="0"/>
              <a:t>Veřejné zakázky v OPZ</a:t>
            </a:r>
          </a:p>
          <a:p>
            <a:pPr algn="just"/>
            <a:r>
              <a:rPr lang="cs-CZ" dirty="0" smtClean="0"/>
              <a:t>Příručka</a:t>
            </a:r>
            <a:r>
              <a:rPr lang="cs-CZ" b="1" dirty="0" smtClean="0"/>
              <a:t> Obecná část pravidel pro žadatele a příjemce v rámci OPZ (v textu jen „OČP“)</a:t>
            </a:r>
            <a:r>
              <a:rPr lang="cs-CZ" dirty="0" smtClean="0"/>
              <a:t>, kapitola </a:t>
            </a:r>
            <a:r>
              <a:rPr lang="cs-CZ" b="1" dirty="0" smtClean="0"/>
              <a:t>20</a:t>
            </a:r>
            <a:r>
              <a:rPr lang="cs-CZ" dirty="0" smtClean="0"/>
              <a:t> </a:t>
            </a:r>
            <a:r>
              <a:rPr lang="cs-CZ" b="1" dirty="0" smtClean="0"/>
              <a:t>Pravidla pro zadávání zakázek </a:t>
            </a:r>
            <a:r>
              <a:rPr lang="cs-CZ" dirty="0" smtClean="0"/>
              <a:t>– upraveno vše od pojmů až po sankce za případné porušení pravidel.</a:t>
            </a:r>
          </a:p>
          <a:p>
            <a:pPr algn="just"/>
            <a:r>
              <a:rPr lang="cs-CZ" b="1" dirty="0" smtClean="0"/>
              <a:t>Zákon č. 134/2016 Sb., o zadávání veřejných zakázek, </a:t>
            </a:r>
            <a:r>
              <a:rPr lang="cs-CZ" dirty="0" smtClean="0"/>
              <a:t>účinný od 1. 10. 2016 a další podzákonné předpisy.</a:t>
            </a:r>
          </a:p>
          <a:p>
            <a:pPr marL="0" indent="0"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veřejná zakázka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692896"/>
          </a:xfrm>
        </p:spPr>
        <p:txBody>
          <a:bodyPr/>
          <a:lstStyle/>
          <a:p>
            <a:r>
              <a:rPr lang="cs-CZ" b="1" dirty="0" smtClean="0"/>
              <a:t>Veřejná zakázka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>
          <a:xfrm>
            <a:off x="540000" y="2636912"/>
            <a:ext cx="8064000" cy="3483088"/>
          </a:xfrm>
        </p:spPr>
        <p:txBody>
          <a:bodyPr/>
          <a:lstStyle/>
          <a:p>
            <a:r>
              <a:rPr lang="cs-CZ" dirty="0" smtClean="0"/>
              <a:t>Plnění musí být </a:t>
            </a:r>
            <a:r>
              <a:rPr lang="cs-CZ" dirty="0"/>
              <a:t>nezbytné pro projekt a příjemce jej není schopen zajistit z vlastních kapacit.</a:t>
            </a:r>
          </a:p>
          <a:p>
            <a:r>
              <a:rPr lang="cs-CZ" dirty="0" smtClean="0"/>
              <a:t>§ 2  odst. 1 ZZVZ </a:t>
            </a:r>
          </a:p>
          <a:p>
            <a:pPr lvl="1" algn="just"/>
            <a:r>
              <a:rPr lang="cs-CZ" sz="2400" dirty="0" smtClean="0"/>
              <a:t>Zadáním veřejné zakázky </a:t>
            </a:r>
            <a:r>
              <a:rPr lang="cs-CZ" sz="2400" dirty="0"/>
              <a:t>je </a:t>
            </a:r>
            <a:r>
              <a:rPr lang="cs-CZ" sz="2400" dirty="0" smtClean="0"/>
              <a:t>uzavření úplatné smlouvy mezi </a:t>
            </a:r>
            <a:r>
              <a:rPr lang="cs-CZ" sz="2400" dirty="0"/>
              <a:t>zadavatelem a </a:t>
            </a:r>
            <a:r>
              <a:rPr lang="cs-CZ" sz="2400" dirty="0" smtClean="0"/>
              <a:t>dodavatelem, z níž vyplývá povinnost dodavatele poskytnout dodávky, služby či stavební práce</a:t>
            </a:r>
            <a:r>
              <a:rPr lang="cs-CZ" dirty="0" smtClean="0"/>
              <a:t>. </a:t>
            </a:r>
          </a:p>
          <a:p>
            <a:pPr marL="414000" lvl="1" indent="0" algn="just">
              <a:buNone/>
            </a:pPr>
            <a:r>
              <a:rPr lang="cs-CZ" dirty="0" smtClean="0"/>
              <a:t>Podle Pravidel OPZ musí být veřejná zakázka realizována </a:t>
            </a:r>
            <a:r>
              <a:rPr lang="cs-CZ" dirty="0"/>
              <a:t>na základě písemné </a:t>
            </a:r>
            <a:r>
              <a:rPr lang="cs-CZ" dirty="0" smtClean="0"/>
              <a:t>smlouvy (či objednávky).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80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cs-CZ" dirty="0"/>
              <a:t>Rozdělení VZ: </a:t>
            </a:r>
            <a:r>
              <a:rPr lang="cs-CZ" dirty="0" smtClean="0"/>
              <a:t>(kap. </a:t>
            </a:r>
            <a:r>
              <a:rPr lang="cs-CZ" dirty="0"/>
              <a:t>20.1 </a:t>
            </a:r>
            <a:r>
              <a:rPr lang="cs-CZ" dirty="0" smtClean="0"/>
              <a:t>ob. č. prav.)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611560" y="1340768"/>
            <a:ext cx="7991992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900" dirty="0" smtClean="0"/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endParaRPr lang="cs-CZ" altLang="cs-CZ" b="1" kern="0" dirty="0" smtClean="0">
              <a:solidFill>
                <a:srgbClr val="14407E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cs-CZ" altLang="cs-CZ" b="1" kern="0" dirty="0" smtClean="0">
                <a:solidFill>
                  <a:srgbClr val="14407E"/>
                </a:solidFill>
              </a:rPr>
              <a:t>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dodávky </a:t>
            </a:r>
            <a:r>
              <a:rPr lang="cs-CZ" altLang="cs-CZ" kern="0" dirty="0">
                <a:solidFill>
                  <a:srgbClr val="14407E"/>
                </a:solidFill>
              </a:rPr>
              <a:t>- § </a:t>
            </a:r>
            <a:r>
              <a:rPr lang="cs-CZ" altLang="cs-CZ" kern="0" dirty="0" smtClean="0">
                <a:solidFill>
                  <a:srgbClr val="14407E"/>
                </a:solidFill>
              </a:rPr>
              <a:t>14 odst. 1 ZZVZ</a:t>
            </a:r>
            <a:endParaRPr lang="cs-CZ" altLang="cs-CZ" kern="0" dirty="0">
              <a:solidFill>
                <a:srgbClr val="14407E"/>
              </a:solidFill>
            </a:endParaRPr>
          </a:p>
          <a:p>
            <a:pPr mar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cs-CZ" altLang="cs-CZ" sz="2000" kern="0" dirty="0" smtClean="0">
                <a:solidFill>
                  <a:srgbClr val="14407E"/>
                </a:solidFill>
              </a:rPr>
              <a:t>pořízení věcí, zvířat nebo ovladatelných přírodních sil, pokud nejsou součástí VZ na stavební práce (pořízení=  koupě, nájem nebo pacht).</a:t>
            </a:r>
          </a:p>
          <a:p>
            <a:pPr mar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endParaRPr lang="cs-CZ" altLang="cs-CZ" sz="2000" kern="0" dirty="0" smtClean="0">
              <a:solidFill>
                <a:srgbClr val="14407E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cs-CZ" altLang="cs-CZ" b="1" kern="0" dirty="0" smtClean="0">
                <a:solidFill>
                  <a:srgbClr val="14407E"/>
                </a:solidFill>
              </a:rPr>
              <a:t>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služby </a:t>
            </a:r>
            <a:r>
              <a:rPr lang="cs-CZ" altLang="cs-CZ" kern="0" dirty="0">
                <a:solidFill>
                  <a:srgbClr val="14407E"/>
                </a:solidFill>
              </a:rPr>
              <a:t>- § 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2 ZZVZ</a:t>
            </a:r>
          </a:p>
          <a:p>
            <a:pPr mar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cs-CZ" altLang="cs-CZ" sz="2000" kern="0" dirty="0">
                <a:solidFill>
                  <a:srgbClr val="14407E"/>
                </a:solidFill>
              </a:rPr>
              <a:t>veřejnou zakázkou na služby je poskytování jiných činností, než jsou stavební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práce.</a:t>
            </a:r>
            <a:endParaRPr lang="cs-CZ" altLang="cs-CZ" sz="2000" kern="0" dirty="0">
              <a:solidFill>
                <a:srgbClr val="14407E"/>
              </a:solidFill>
            </a:endParaRPr>
          </a:p>
          <a:p>
            <a:pPr marL="0" lvl="0" indent="-45720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 startAt="2"/>
            </a:pPr>
            <a:endParaRPr lang="cs-CZ" altLang="cs-CZ" b="1" kern="0" dirty="0" smtClean="0">
              <a:solidFill>
                <a:srgbClr val="14407E"/>
              </a:solidFill>
            </a:endParaRPr>
          </a:p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cs-CZ" altLang="cs-CZ" b="1" kern="0" dirty="0" smtClean="0">
                <a:solidFill>
                  <a:srgbClr val="14407E"/>
                </a:solidFill>
              </a:rPr>
              <a:t>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stavební </a:t>
            </a:r>
            <a:r>
              <a:rPr lang="cs-CZ" altLang="cs-CZ" b="1" kern="0" dirty="0" smtClean="0">
                <a:solidFill>
                  <a:srgbClr val="14407E"/>
                </a:solidFill>
              </a:rPr>
              <a:t>práce</a:t>
            </a:r>
            <a:endParaRPr lang="cs-CZ" altLang="cs-CZ" kern="0" dirty="0">
              <a:solidFill>
                <a:srgbClr val="14407E"/>
              </a:solidFill>
            </a:endParaRPr>
          </a:p>
          <a:p>
            <a:pPr marL="0" fontAlgn="bas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cs-CZ" altLang="cs-CZ" kern="0" dirty="0" smtClean="0">
                <a:solidFill>
                  <a:srgbClr val="14407E"/>
                </a:solidFill>
              </a:rPr>
              <a:t>§ </a:t>
            </a:r>
            <a:r>
              <a:rPr lang="cs-CZ" altLang="cs-CZ" kern="0" dirty="0">
                <a:solidFill>
                  <a:srgbClr val="14407E"/>
                </a:solidFill>
              </a:rPr>
              <a:t>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3 ZZVZ –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přímo vyjmenované činnosti.</a:t>
            </a:r>
            <a:endParaRPr lang="cs-CZ" sz="2000" dirty="0" smtClean="0"/>
          </a:p>
          <a:p>
            <a:pPr marL="0" lvl="1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 smtClean="0"/>
          </a:p>
          <a:p>
            <a:pPr marL="0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45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467544" y="1412776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Zásady zadávání v OPZ</a:t>
            </a:r>
            <a:r>
              <a:rPr lang="cs-CZ" dirty="0" smtClean="0"/>
              <a:t> → </a:t>
            </a:r>
            <a:r>
              <a:rPr lang="cs-CZ" dirty="0"/>
              <a:t>p</a:t>
            </a:r>
            <a:r>
              <a:rPr lang="cs-CZ" dirty="0" smtClean="0"/>
              <a:t>latí bez ohledu na hodnotu pro všechny zakázky – i do 400 / 500 tisíc Kč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cs-CZ" sz="2400" b="1" dirty="0"/>
              <a:t>hospodárnost, efektivnost, účelnost</a:t>
            </a:r>
            <a:r>
              <a:rPr lang="cs-CZ" sz="2400" dirty="0"/>
              <a:t> → nezbytnost pro </a:t>
            </a:r>
            <a:r>
              <a:rPr lang="cs-CZ" sz="2400" dirty="0" smtClean="0"/>
              <a:t>projekt,</a:t>
            </a:r>
            <a:endParaRPr lang="cs-CZ" sz="2400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Arial" pitchFamily="34" charset="0"/>
              <a:buChar char="•"/>
            </a:pPr>
            <a:r>
              <a:rPr lang="cs-CZ" sz="2400" b="1" dirty="0"/>
              <a:t>transparentnost a přiměřenost</a:t>
            </a:r>
            <a:r>
              <a:rPr lang="cs-CZ" sz="2400" dirty="0"/>
              <a:t>, rovné zacházení, a </a:t>
            </a:r>
            <a:r>
              <a:rPr lang="cs-CZ" sz="2400" b="1" dirty="0"/>
              <a:t>zákaz diskriminace </a:t>
            </a:r>
            <a:r>
              <a:rPr lang="cs-CZ" sz="2400" dirty="0"/>
              <a:t>vůči </a:t>
            </a:r>
            <a:r>
              <a:rPr lang="cs-CZ" sz="2400" dirty="0" smtClean="0"/>
              <a:t>dodavatelům,</a:t>
            </a:r>
            <a:endParaRPr lang="cs-CZ" sz="2400" dirty="0"/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povinnosti</a:t>
            </a:r>
            <a:r>
              <a:rPr lang="cs-CZ" b="1" dirty="0"/>
              <a:t>: archivace</a:t>
            </a:r>
            <a:r>
              <a:rPr lang="cs-CZ" dirty="0"/>
              <a:t> </a:t>
            </a:r>
            <a:r>
              <a:rPr lang="cs-CZ" b="1" dirty="0"/>
              <a:t>– 10 let - </a:t>
            </a:r>
            <a:r>
              <a:rPr lang="cs-CZ" dirty="0"/>
              <a:t>má ji příjemce, ne dodavatel+ rozhodující dále údaj uvedený v právním aktu, </a:t>
            </a:r>
          </a:p>
          <a:p>
            <a:pPr>
              <a:buFont typeface="Arial" pitchFamily="34" charset="0"/>
              <a:buChar char="•"/>
            </a:pPr>
            <a:r>
              <a:rPr lang="cs-CZ" dirty="0"/>
              <a:t>informační povinnost, </a:t>
            </a:r>
            <a:r>
              <a:rPr lang="cs-CZ" dirty="0" smtClean="0"/>
              <a:t>součinnost,</a:t>
            </a:r>
          </a:p>
          <a:p>
            <a:pPr>
              <a:buFont typeface="Arial" pitchFamily="34" charset="0"/>
              <a:buChar char="•"/>
            </a:pPr>
            <a:r>
              <a:rPr lang="cs-CZ" sz="2400" b="1" dirty="0" smtClean="0"/>
              <a:t>zákaz střetu zájmů </a:t>
            </a:r>
            <a:r>
              <a:rPr lang="cs-CZ" sz="2400" dirty="0" smtClean="0"/>
              <a:t>(výslovně pro VZMR).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86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39552" y="1268760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transparentnosti </a:t>
            </a:r>
            <a:endParaRPr lang="cs-CZ" b="1" dirty="0" smtClean="0"/>
          </a:p>
          <a:p>
            <a:pPr algn="just">
              <a:buFont typeface="Arial" pitchFamily="34" charset="0"/>
              <a:buChar char="•"/>
            </a:pPr>
            <a:r>
              <a:rPr lang="cs-CZ" dirty="0" smtClean="0"/>
              <a:t>spočívá </a:t>
            </a:r>
            <a:r>
              <a:rPr lang="cs-CZ" dirty="0"/>
              <a:t>v </a:t>
            </a:r>
            <a:r>
              <a:rPr lang="cs-CZ" dirty="0" smtClean="0"/>
              <a:t>povinnosti zajistit </a:t>
            </a:r>
            <a:r>
              <a:rPr lang="cs-CZ" dirty="0"/>
              <a:t>co největší </a:t>
            </a:r>
            <a:r>
              <a:rPr lang="cs-CZ" dirty="0" smtClean="0"/>
              <a:t>průhlednost řízení a umožnit přezkoumatelnost </a:t>
            </a:r>
            <a:r>
              <a:rPr lang="cs-CZ" dirty="0"/>
              <a:t>celého řízení.</a:t>
            </a:r>
          </a:p>
          <a:p>
            <a:pPr marL="0" indent="0" algn="just">
              <a:buNone/>
            </a:pPr>
            <a:r>
              <a:rPr lang="cs-CZ" u="sng" dirty="0"/>
              <a:t>Naplnění této zásady</a:t>
            </a:r>
            <a:r>
              <a:rPr lang="cs-CZ" dirty="0"/>
              <a:t> lze spatřovat zejména v povinnosti: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/>
              <a:t>o </a:t>
            </a:r>
            <a:r>
              <a:rPr lang="cs-CZ" dirty="0"/>
              <a:t>všech významných úkonech souvisejících s výběrem dodavatele </a:t>
            </a:r>
            <a:r>
              <a:rPr lang="cs-CZ" dirty="0" smtClean="0"/>
              <a:t>pořizovat a </a:t>
            </a:r>
            <a:r>
              <a:rPr lang="cs-CZ" dirty="0"/>
              <a:t>uchovávat písemnou dokumentaci v dostatečném rozsahu, který </a:t>
            </a:r>
            <a:r>
              <a:rPr lang="cs-CZ" dirty="0" smtClean="0"/>
              <a:t>umožní úkony </a:t>
            </a:r>
            <a:r>
              <a:rPr lang="cs-CZ" dirty="0"/>
              <a:t>zadavatele přezkoumat;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/>
              <a:t>opatřit </a:t>
            </a:r>
            <a:r>
              <a:rPr lang="cs-CZ" dirty="0"/>
              <a:t>všechna rozhodnutí řádným odůvodněním;</a:t>
            </a:r>
          </a:p>
          <a:p>
            <a:pPr algn="just">
              <a:buFont typeface="Arial" pitchFamily="34" charset="0"/>
              <a:buChar char="•"/>
            </a:pPr>
            <a:r>
              <a:rPr lang="cs-CZ" dirty="0" smtClean="0"/>
              <a:t>definování </a:t>
            </a:r>
            <a:r>
              <a:rPr lang="cs-CZ" dirty="0"/>
              <a:t>přesných podmínek tak, aby všichni potenciální dodavatelé </a:t>
            </a:r>
            <a:r>
              <a:rPr lang="cs-CZ" b="1" dirty="0" smtClean="0"/>
              <a:t>předem</a:t>
            </a:r>
            <a:r>
              <a:rPr lang="cs-CZ" dirty="0" smtClean="0"/>
              <a:t> věděli</a:t>
            </a:r>
            <a:r>
              <a:rPr lang="cs-CZ" dirty="0"/>
              <a:t>, jak bude řízení probíhat </a:t>
            </a:r>
            <a:r>
              <a:rPr lang="cs-CZ" dirty="0" smtClean="0"/>
              <a:t>(např. hodnocení nabídek).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35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přiměřenosti</a:t>
            </a:r>
            <a:endParaRPr lang="cs-CZ" dirty="0"/>
          </a:p>
          <a:p>
            <a:pPr algn="just"/>
            <a:r>
              <a:rPr lang="cs-CZ" dirty="0" smtClean="0"/>
              <a:t>zadavatel </a:t>
            </a:r>
            <a:r>
              <a:rPr lang="cs-CZ" dirty="0"/>
              <a:t>je povinen </a:t>
            </a:r>
            <a:r>
              <a:rPr lang="cs-CZ" dirty="0" smtClean="0"/>
              <a:t>nastavit parametry řízení tak, aby byly přiměřené charakteru a předmětu zakázky (např. rozsah kvalifikace).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/>
              <a:t>Zásada rovného zacházení</a:t>
            </a:r>
            <a:r>
              <a:rPr lang="cs-CZ" dirty="0"/>
              <a:t> </a:t>
            </a:r>
            <a:endParaRPr lang="cs-CZ" dirty="0" smtClean="0"/>
          </a:p>
          <a:p>
            <a:pPr algn="just"/>
            <a:r>
              <a:rPr lang="cs-CZ" dirty="0" smtClean="0"/>
              <a:t>zadavatel </a:t>
            </a:r>
            <a:r>
              <a:rPr lang="cs-CZ" dirty="0"/>
              <a:t>je povinen přistupovat stejným způsobem ke všem dodavatelům, kteří mohou podat či podávají nabídky.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1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39552" y="1268760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zákazu diskriminace </a:t>
            </a:r>
            <a:endParaRPr lang="cs-CZ" b="1" dirty="0" smtClean="0"/>
          </a:p>
          <a:p>
            <a:pPr algn="just"/>
            <a:r>
              <a:rPr lang="cs-CZ" dirty="0"/>
              <a:t>Z</a:t>
            </a:r>
            <a:r>
              <a:rPr lang="cs-CZ" dirty="0" smtClean="0"/>
              <a:t>adavatel </a:t>
            </a:r>
            <a:r>
              <a:rPr lang="cs-CZ" dirty="0"/>
              <a:t>je povinen </a:t>
            </a:r>
            <a:r>
              <a:rPr lang="cs-CZ" dirty="0" smtClean="0"/>
              <a:t>postupovat vždy </a:t>
            </a:r>
            <a:r>
              <a:rPr lang="cs-CZ" dirty="0"/>
              <a:t>tak, aby jeho jednáním nedošlo k diskriminaci žádného z dodavatelů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Podmínky </a:t>
            </a:r>
            <a:r>
              <a:rPr lang="cs-CZ" dirty="0"/>
              <a:t>pro zadání zakázky musí </a:t>
            </a:r>
            <a:r>
              <a:rPr lang="cs-CZ" dirty="0" smtClean="0"/>
              <a:t>umožňovat </a:t>
            </a:r>
            <a:r>
              <a:rPr lang="cs-CZ" dirty="0"/>
              <a:t>výběr nejvhodnějšího dodavatele, ale na druhé </a:t>
            </a:r>
            <a:r>
              <a:rPr lang="cs-CZ" dirty="0" smtClean="0"/>
              <a:t>straně neuzavírat </a:t>
            </a:r>
            <a:r>
              <a:rPr lang="cs-CZ" dirty="0"/>
              <a:t>přístup jinému dodavateli do řízení z důvodů, které </a:t>
            </a:r>
            <a:r>
              <a:rPr lang="cs-CZ" dirty="0" smtClean="0"/>
              <a:t>nesouvisejí s </a:t>
            </a:r>
            <a:r>
              <a:rPr lang="cs-CZ" dirty="0"/>
              <a:t>předmětem zakázky</a:t>
            </a:r>
            <a:r>
              <a:rPr lang="cs-CZ" dirty="0" smtClean="0"/>
              <a:t>. </a:t>
            </a:r>
          </a:p>
          <a:p>
            <a:pPr algn="just"/>
            <a:r>
              <a:rPr lang="cs-CZ" i="1" dirty="0" smtClean="0"/>
              <a:t>Časté pochybení: Nepřiměřený požadavek na délku praxe.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13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Zákaz střetu zájmů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1" dirty="0" smtClean="0">
                <a:solidFill>
                  <a:srgbClr val="FF0000"/>
                </a:solidFill>
              </a:rPr>
              <a:t>níže uvedené osoby nesmí získat osobní výhodu nebo snížit majetkový či jiný prospěch zadavatele: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i="1" dirty="0" smtClean="0"/>
              <a:t>zaměstnanci</a:t>
            </a:r>
            <a:r>
              <a:rPr lang="cs-CZ" sz="1400" i="1" dirty="0" smtClean="0"/>
              <a:t> zadavatele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i="1" dirty="0" smtClean="0"/>
              <a:t>členové statutárního orgánu </a:t>
            </a:r>
            <a:r>
              <a:rPr lang="cs-CZ" sz="1400" i="1" dirty="0" smtClean="0"/>
              <a:t>zadavatele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i="1" dirty="0" smtClean="0"/>
              <a:t>prokuristé</a:t>
            </a:r>
            <a:r>
              <a:rPr lang="cs-CZ" sz="1400" i="1" dirty="0" smtClean="0"/>
              <a:t> zatupující zadavatele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i="1" dirty="0" smtClean="0"/>
              <a:t>členové </a:t>
            </a:r>
            <a:r>
              <a:rPr lang="cs-CZ" sz="1400" b="1" i="1" dirty="0" smtClean="0"/>
              <a:t>realizačního týmu projektu</a:t>
            </a:r>
            <a:r>
              <a:rPr lang="cs-CZ" sz="1400" i="1" dirty="0" smtClean="0"/>
              <a:t>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1400" b="1" i="1" dirty="0" smtClean="0"/>
              <a:t>osoby podílející se na přípravě</a:t>
            </a:r>
            <a:r>
              <a:rPr lang="cs-CZ" sz="1400" i="1" dirty="0" smtClean="0"/>
              <a:t> </a:t>
            </a:r>
            <a:r>
              <a:rPr lang="cs-CZ" sz="1400" b="1" i="1" dirty="0" smtClean="0"/>
              <a:t>nebo zadávání předmětné zakázky</a:t>
            </a:r>
            <a:r>
              <a:rPr lang="cs-CZ" sz="1400" i="1" dirty="0" smtClean="0"/>
              <a:t> nebo na </a:t>
            </a:r>
            <a:r>
              <a:rPr lang="cs-CZ" sz="1400" b="1" i="1" dirty="0" smtClean="0"/>
              <a:t>zpracování žádosti o podporu</a:t>
            </a:r>
            <a:r>
              <a:rPr lang="cs-CZ" sz="1400" i="1" dirty="0" smtClean="0"/>
              <a:t> na projekt, v němž je realizována předmětná zakázka se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1800" b="1" dirty="0" smtClean="0">
                <a:solidFill>
                  <a:srgbClr val="FF0000"/>
                </a:solidFill>
              </a:rPr>
              <a:t>nesmí se </a:t>
            </a:r>
            <a:r>
              <a:rPr lang="cs-CZ" sz="1800" b="1" dirty="0">
                <a:solidFill>
                  <a:srgbClr val="FF0000"/>
                </a:solidFill>
              </a:rPr>
              <a:t>podílet na zpracování nabídky,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1800" b="1" dirty="0" smtClean="0">
                <a:solidFill>
                  <a:srgbClr val="FF0000"/>
                </a:solidFill>
              </a:rPr>
              <a:t>nesmí </a:t>
            </a:r>
            <a:r>
              <a:rPr lang="cs-CZ" sz="1800" b="1" dirty="0">
                <a:solidFill>
                  <a:srgbClr val="FF0000"/>
                </a:solidFill>
              </a:rPr>
              <a:t>podat nabídku a být tak uchazečem o zakázku či uchazečem ve sdružení ani působit jako </a:t>
            </a:r>
            <a:r>
              <a:rPr lang="cs-CZ" sz="1800" b="1" dirty="0" smtClean="0">
                <a:solidFill>
                  <a:srgbClr val="FF0000"/>
                </a:solidFill>
              </a:rPr>
              <a:t>poddodavatel,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cs-CZ" sz="1800" b="1" dirty="0" smtClean="0">
                <a:solidFill>
                  <a:srgbClr val="FF0000"/>
                </a:solidFill>
              </a:rPr>
              <a:t>nesmí být </a:t>
            </a:r>
            <a:r>
              <a:rPr lang="cs-CZ" sz="1800" b="1" dirty="0">
                <a:solidFill>
                  <a:srgbClr val="FF0000"/>
                </a:solidFill>
              </a:rPr>
              <a:t>statutárním orgánem uchazeče, resp. jeho </a:t>
            </a:r>
            <a:r>
              <a:rPr lang="cs-CZ" sz="1800" b="1" dirty="0" smtClean="0">
                <a:solidFill>
                  <a:srgbClr val="FF0000"/>
                </a:solidFill>
              </a:rPr>
              <a:t>členem či prokuristou.</a:t>
            </a:r>
            <a:r>
              <a:rPr lang="cs-CZ" sz="1800" dirty="0" smtClean="0"/>
              <a:t> </a:t>
            </a:r>
            <a:endParaRPr lang="cs-CZ" sz="1800" i="1" dirty="0"/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6342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zahájením výběrového řízení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algn="just"/>
            <a:r>
              <a:rPr lang="cs-CZ" b="1" dirty="0"/>
              <a:t>U</a:t>
            </a:r>
            <a:r>
              <a:rPr lang="cs-CZ" b="1" dirty="0" smtClean="0"/>
              <a:t>rčení předmětu VZ</a:t>
            </a:r>
            <a:r>
              <a:rPr lang="cs-CZ" dirty="0" smtClean="0"/>
              <a:t> → všechna plnění, která tvoří jeden funkční celek a zadavatel je zamýšlí zadat  během realizace projektu. </a:t>
            </a:r>
          </a:p>
          <a:p>
            <a:pPr algn="just"/>
            <a:r>
              <a:rPr lang="cs-CZ" b="1" dirty="0"/>
              <a:t>S</a:t>
            </a:r>
            <a:r>
              <a:rPr lang="cs-CZ" b="1" dirty="0" smtClean="0"/>
              <a:t>tanovení předpokládané hodnoty </a:t>
            </a:r>
            <a:r>
              <a:rPr lang="cs-CZ" dirty="0" smtClean="0"/>
              <a:t>= cena obvyklá v místě a čase </a:t>
            </a:r>
            <a:r>
              <a:rPr lang="cs-CZ" dirty="0"/>
              <a:t>→ </a:t>
            </a:r>
            <a:r>
              <a:rPr lang="cs-CZ" dirty="0" smtClean="0"/>
              <a:t> ke dni zahájení zadávání či před </a:t>
            </a:r>
            <a:r>
              <a:rPr lang="cs-CZ" dirty="0"/>
              <a:t>zadáním → </a:t>
            </a:r>
            <a:r>
              <a:rPr lang="cs-CZ" dirty="0" smtClean="0"/>
              <a:t>předchozí zkušenost/ průzkum trhu/ jiným vhodným způsobem → </a:t>
            </a:r>
            <a:r>
              <a:rPr lang="cs-CZ" b="1" u="sng" dirty="0" smtClean="0"/>
              <a:t>doklad o stanovení !!!</a:t>
            </a:r>
            <a:r>
              <a:rPr lang="cs-CZ" dirty="0" smtClean="0"/>
              <a:t> → v Kč bez DPH.</a:t>
            </a:r>
          </a:p>
          <a:p>
            <a:pPr algn="just"/>
            <a:r>
              <a:rPr lang="cs-CZ" b="1" dirty="0" smtClean="0"/>
              <a:t>Určení režimu podle předpokládané hodnoty</a:t>
            </a:r>
            <a:r>
              <a:rPr lang="cs-CZ" dirty="0" smtClean="0"/>
              <a:t>, limity viz níže.</a:t>
            </a:r>
          </a:p>
          <a:p>
            <a:pPr algn="just"/>
            <a:r>
              <a:rPr lang="cs-CZ" b="1" dirty="0" smtClean="0"/>
              <a:t>Pozor na dělení předmětu VZ </a:t>
            </a:r>
            <a:r>
              <a:rPr lang="cs-CZ" dirty="0" smtClean="0"/>
              <a:t>a snižování limitu pro postup v řízení !!!</a:t>
            </a:r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3936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pro zadávání – LIMITY STANOVENY MMR</a:t>
            </a: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4311405"/>
              </p:ext>
            </p:extLst>
          </p:nvPr>
        </p:nvGraphicFramePr>
        <p:xfrm>
          <a:off x="323528" y="1268760"/>
          <a:ext cx="8280920" cy="51095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2520280"/>
                <a:gridCol w="3168352"/>
              </a:tblGrid>
              <a:tr h="1442708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</a:t>
                      </a:r>
                      <a:r>
                        <a:rPr lang="cs-CZ" baseline="0" dirty="0" smtClean="0"/>
                        <a:t> 400 / 500 tis. Kč bez DPH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Od </a:t>
                      </a:r>
                      <a:r>
                        <a:rPr lang="cs-CZ" baseline="0" dirty="0" smtClean="0"/>
                        <a:t>400 / 500 tis. Kč bez DPH a do 2 / 6 mil. Kč bez DPH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 režimu zákona o zadávání veřejných zakázek</a:t>
                      </a:r>
                      <a:endParaRPr lang="cs-CZ" dirty="0"/>
                    </a:p>
                  </a:txBody>
                  <a:tcPr/>
                </a:tc>
              </a:tr>
              <a:tr h="3666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dirty="0" smtClean="0"/>
                        <a:t>Neprovádí</a:t>
                      </a:r>
                      <a:r>
                        <a:rPr lang="cs-CZ" sz="1700" baseline="0" dirty="0" smtClean="0"/>
                        <a:t> se výběrové řízení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7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Smlouva (objednávka) vychází z dříve získaných info o situaci na trhu (resp. cenách) z průzkumu trhu</a:t>
                      </a:r>
                      <a:endParaRPr lang="cs-CZ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výběrové řízení</a:t>
                      </a:r>
                    </a:p>
                    <a:p>
                      <a:endParaRPr lang="cs-CZ" sz="1700" dirty="0" smtClean="0"/>
                    </a:p>
                    <a:p>
                      <a:r>
                        <a:rPr lang="cs-CZ" sz="1700" dirty="0" smtClean="0"/>
                        <a:t>Povinné zveřejnění výzvy k</a:t>
                      </a:r>
                      <a:r>
                        <a:rPr lang="cs-CZ" sz="1700" baseline="0" dirty="0" smtClean="0"/>
                        <a:t> podání nabídek na webu esfcr.cz (min. 10 dní)</a:t>
                      </a:r>
                    </a:p>
                    <a:p>
                      <a:endParaRPr lang="cs-CZ" sz="1700" baseline="0" dirty="0" smtClean="0"/>
                    </a:p>
                    <a:p>
                      <a:endParaRPr lang="cs-CZ" sz="17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zadávací řízení uskutečněné dle pravidel stanovených zejm. v ZZVZ</a:t>
                      </a:r>
                    </a:p>
                    <a:p>
                      <a:endParaRPr lang="cs-CZ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12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výzvě k podání nabídek I.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352480" cy="518457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1" dirty="0" smtClean="0"/>
              <a:t>Výzva </a:t>
            </a:r>
            <a:r>
              <a:rPr lang="cs-CZ" sz="2000" b="1" dirty="0"/>
              <a:t>k podání nabídek </a:t>
            </a:r>
            <a:r>
              <a:rPr lang="cs-CZ" sz="2000" dirty="0"/>
              <a:t>musí obsahovat zejména tyto </a:t>
            </a:r>
            <a:r>
              <a:rPr lang="cs-CZ" sz="2000" dirty="0" smtClean="0"/>
              <a:t>údaje:</a:t>
            </a:r>
          </a:p>
          <a:p>
            <a:pPr algn="just">
              <a:lnSpc>
                <a:spcPct val="100000"/>
              </a:lnSpc>
            </a:pPr>
            <a:r>
              <a:rPr lang="cs-CZ" sz="1800" dirty="0" smtClean="0"/>
              <a:t>Název </a:t>
            </a:r>
            <a:r>
              <a:rPr lang="cs-CZ" sz="1800" dirty="0"/>
              <a:t>/ obchodní firmu, IČ / DIČ a sídlo </a:t>
            </a:r>
            <a:r>
              <a:rPr lang="cs-CZ" sz="1800" dirty="0" smtClean="0"/>
              <a:t>zadavatele</a:t>
            </a:r>
          </a:p>
          <a:p>
            <a:pPr algn="just">
              <a:lnSpc>
                <a:spcPct val="100000"/>
              </a:lnSpc>
            </a:pPr>
            <a:r>
              <a:rPr lang="cs-CZ" sz="1800" dirty="0" smtClean="0"/>
              <a:t>Název </a:t>
            </a:r>
            <a:r>
              <a:rPr lang="cs-CZ" sz="1800" dirty="0"/>
              <a:t>a druh </a:t>
            </a:r>
            <a:r>
              <a:rPr lang="cs-CZ" sz="1800" dirty="0" smtClean="0"/>
              <a:t>zakázky</a:t>
            </a:r>
          </a:p>
          <a:p>
            <a:pPr algn="just">
              <a:lnSpc>
                <a:spcPct val="100000"/>
              </a:lnSpc>
            </a:pPr>
            <a:r>
              <a:rPr lang="cs-CZ" sz="1800" dirty="0" smtClean="0"/>
              <a:t>Lhůtu </a:t>
            </a:r>
            <a:r>
              <a:rPr lang="cs-CZ" sz="1800" dirty="0"/>
              <a:t>pro podání nabídek, která musí být dostatečná </a:t>
            </a:r>
            <a:endParaRPr lang="cs-CZ" sz="1800" dirty="0" smtClean="0"/>
          </a:p>
          <a:p>
            <a:pPr algn="just">
              <a:lnSpc>
                <a:spcPct val="100000"/>
              </a:lnSpc>
            </a:pPr>
            <a:r>
              <a:rPr lang="cs-CZ" sz="1800" dirty="0" smtClean="0"/>
              <a:t>Místo </a:t>
            </a:r>
            <a:r>
              <a:rPr lang="cs-CZ" sz="1800" dirty="0"/>
              <a:t>pro podání nabídek a místo dodání / převzetí </a:t>
            </a:r>
            <a:r>
              <a:rPr lang="cs-CZ" sz="1800" dirty="0" smtClean="0"/>
              <a:t>plnění</a:t>
            </a:r>
          </a:p>
          <a:p>
            <a:pPr algn="just">
              <a:lnSpc>
                <a:spcPct val="100000"/>
              </a:lnSpc>
            </a:pPr>
            <a:r>
              <a:rPr lang="cs-CZ" sz="1800" b="1" dirty="0" smtClean="0"/>
              <a:t>Popis </a:t>
            </a:r>
            <a:r>
              <a:rPr lang="cs-CZ" sz="1800" dirty="0"/>
              <a:t>(specifikaci) </a:t>
            </a:r>
            <a:r>
              <a:rPr lang="cs-CZ" sz="1800" b="1" dirty="0"/>
              <a:t>předmětu zakázky</a:t>
            </a:r>
            <a:r>
              <a:rPr lang="cs-CZ" sz="1800" dirty="0"/>
              <a:t> – dostatečně konkrétní</a:t>
            </a:r>
            <a:r>
              <a:rPr lang="cs-CZ" sz="1800" dirty="0" smtClean="0"/>
              <a:t>!!!</a:t>
            </a:r>
          </a:p>
          <a:p>
            <a:pPr algn="just">
              <a:lnSpc>
                <a:spcPct val="100000"/>
              </a:lnSpc>
            </a:pPr>
            <a:r>
              <a:rPr lang="cs-CZ" sz="1800" dirty="0" smtClean="0"/>
              <a:t>Lhůtu </a:t>
            </a:r>
            <a:r>
              <a:rPr lang="cs-CZ" sz="1800" dirty="0"/>
              <a:t>dodání / časový harmonogram plnění / dobu trvání </a:t>
            </a:r>
            <a:r>
              <a:rPr lang="cs-CZ" sz="1800" dirty="0" smtClean="0"/>
              <a:t>zakázky</a:t>
            </a:r>
          </a:p>
          <a:p>
            <a:pPr algn="just">
              <a:lnSpc>
                <a:spcPct val="100000"/>
              </a:lnSpc>
            </a:pPr>
            <a:r>
              <a:rPr lang="cs-CZ" sz="1800" b="1" dirty="0" smtClean="0"/>
              <a:t>Kvalifikační </a:t>
            </a:r>
            <a:r>
              <a:rPr lang="cs-CZ" sz="1800" b="1" dirty="0"/>
              <a:t>předpoklady </a:t>
            </a:r>
            <a:endParaRPr lang="cs-CZ" sz="1800" b="1" dirty="0" smtClean="0"/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b="1" dirty="0" smtClean="0"/>
              <a:t>povinné </a:t>
            </a:r>
            <a:r>
              <a:rPr lang="cs-CZ" sz="1800" b="1" dirty="0"/>
              <a:t>náležitosti nutno požadovat!, pozor: stanoveny i požadavky pro VZ zadávané v režimu ZZVZ </a:t>
            </a:r>
            <a:endParaRPr lang="cs-CZ" sz="1800" b="1" dirty="0" smtClean="0"/>
          </a:p>
          <a:p>
            <a:pPr algn="just">
              <a:lnSpc>
                <a:spcPct val="100000"/>
              </a:lnSpc>
            </a:pPr>
            <a:r>
              <a:rPr lang="cs-CZ" sz="1800" b="1" dirty="0" smtClean="0"/>
              <a:t>Pravidla </a:t>
            </a:r>
            <a:r>
              <a:rPr lang="cs-CZ" sz="1800" b="1" dirty="0"/>
              <a:t>pro hodnocení nabídek </a:t>
            </a:r>
            <a:r>
              <a:rPr lang="cs-CZ" sz="1800" dirty="0"/>
              <a:t>(kritéria + metoda + váha/vztah mezi kritérii)</a:t>
            </a:r>
          </a:p>
          <a:p>
            <a:pPr marL="414000" lvl="1" indent="0">
              <a:lnSpc>
                <a:spcPct val="100000"/>
              </a:lnSpc>
              <a:buNone/>
            </a:pPr>
            <a:r>
              <a:rPr lang="cs-CZ" sz="1800" b="1" dirty="0"/>
              <a:t>neplátce – </a:t>
            </a:r>
            <a:r>
              <a:rPr lang="cs-CZ" sz="1800" dirty="0"/>
              <a:t>hodnotí s DPH</a:t>
            </a:r>
            <a:r>
              <a:rPr lang="cs-CZ" sz="1800" b="1" dirty="0"/>
              <a:t>/ plátce  - </a:t>
            </a:r>
            <a:r>
              <a:rPr lang="cs-CZ" sz="1800" dirty="0"/>
              <a:t>bez DPH</a:t>
            </a:r>
          </a:p>
          <a:p>
            <a:pPr marL="414000" lvl="1" indent="0">
              <a:lnSpc>
                <a:spcPct val="100000"/>
              </a:lnSpc>
              <a:buNone/>
            </a:pPr>
            <a:r>
              <a:rPr lang="cs-CZ" sz="1800" b="1" dirty="0"/>
              <a:t>vždy cena</a:t>
            </a:r>
            <a:r>
              <a:rPr lang="cs-CZ" sz="1800" dirty="0"/>
              <a:t>, možná další kritéria, viz </a:t>
            </a:r>
            <a:r>
              <a:rPr lang="cs-CZ" sz="1800" dirty="0" smtClean="0"/>
              <a:t>výčet.</a:t>
            </a:r>
            <a:endParaRPr lang="cs-CZ" sz="1800" dirty="0"/>
          </a:p>
          <a:p>
            <a:pPr algn="just"/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8537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 výzvě k podání nabídek </a:t>
            </a:r>
            <a:r>
              <a:rPr lang="cs-CZ" dirty="0" smtClean="0"/>
              <a:t>II.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395536" y="1340768"/>
            <a:ext cx="8352480" cy="504056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b="1" dirty="0" smtClean="0"/>
              <a:t>Výzva </a:t>
            </a:r>
            <a:r>
              <a:rPr lang="cs-CZ" b="1" dirty="0"/>
              <a:t>k podání nabídek </a:t>
            </a:r>
            <a:r>
              <a:rPr lang="cs-CZ" dirty="0"/>
              <a:t>musí obsahovat zejména tyto </a:t>
            </a:r>
            <a:r>
              <a:rPr lang="cs-CZ" dirty="0" smtClean="0"/>
              <a:t>údaje:</a:t>
            </a:r>
          </a:p>
          <a:p>
            <a:pPr lvl="1" algn="just">
              <a:lnSpc>
                <a:spcPct val="100000"/>
              </a:lnSpc>
            </a:pPr>
            <a:r>
              <a:rPr lang="cs-CZ" dirty="0" smtClean="0"/>
              <a:t>Zapracování </a:t>
            </a:r>
            <a:r>
              <a:rPr lang="cs-CZ" dirty="0"/>
              <a:t>dalších požadavků zadavatele, které mají být předmětem posouzení kvalifikace/hodnocení, do podmínek </a:t>
            </a:r>
            <a:r>
              <a:rPr lang="cs-CZ" dirty="0" smtClean="0"/>
              <a:t>výzvy.</a:t>
            </a:r>
          </a:p>
          <a:p>
            <a:pPr lvl="1" algn="just">
              <a:lnSpc>
                <a:spcPct val="100000"/>
              </a:lnSpc>
            </a:pPr>
            <a:r>
              <a:rPr lang="cs-CZ" dirty="0" smtClean="0"/>
              <a:t>Požadavek </a:t>
            </a:r>
            <a:r>
              <a:rPr lang="cs-CZ" dirty="0"/>
              <a:t>na písemnou </a:t>
            </a:r>
            <a:r>
              <a:rPr lang="cs-CZ" dirty="0" smtClean="0"/>
              <a:t>formu.</a:t>
            </a:r>
          </a:p>
          <a:p>
            <a:pPr lvl="1" algn="just">
              <a:lnSpc>
                <a:spcPct val="100000"/>
              </a:lnSpc>
            </a:pPr>
            <a:r>
              <a:rPr lang="cs-CZ" dirty="0" smtClean="0"/>
              <a:t>Pravidla </a:t>
            </a:r>
            <a:r>
              <a:rPr lang="cs-CZ" dirty="0"/>
              <a:t>pro vysvětlení zadávacích </a:t>
            </a:r>
            <a:r>
              <a:rPr lang="cs-CZ" dirty="0" smtClean="0"/>
              <a:t>podmínek.</a:t>
            </a:r>
          </a:p>
          <a:p>
            <a:pPr lvl="1" algn="just">
              <a:lnSpc>
                <a:spcPct val="100000"/>
              </a:lnSpc>
            </a:pPr>
            <a:r>
              <a:rPr lang="cs-CZ" dirty="0" smtClean="0"/>
              <a:t>Kontaktní údaje.</a:t>
            </a:r>
          </a:p>
          <a:p>
            <a:pPr lvl="1" algn="just">
              <a:lnSpc>
                <a:spcPct val="100000"/>
              </a:lnSpc>
            </a:pPr>
            <a:r>
              <a:rPr lang="cs-CZ" dirty="0" smtClean="0"/>
              <a:t>Informaci </a:t>
            </a:r>
            <a:r>
              <a:rPr lang="cs-CZ" dirty="0"/>
              <a:t>o tom, že lze podat pouze jednu nabídku (ne varianty</a:t>
            </a:r>
            <a:r>
              <a:rPr lang="cs-CZ" dirty="0" smtClean="0"/>
              <a:t>).</a:t>
            </a:r>
            <a:endParaRPr lang="cs-CZ" dirty="0"/>
          </a:p>
          <a:p>
            <a:pPr marL="414000" lvl="1" indent="0">
              <a:buNone/>
            </a:pPr>
            <a:endParaRPr lang="cs-CZ" sz="1900" dirty="0"/>
          </a:p>
          <a:p>
            <a:pPr marL="414000" lvl="1" indent="0">
              <a:buNone/>
            </a:pPr>
            <a:r>
              <a:rPr lang="cs-CZ" sz="1900" b="1" dirty="0"/>
              <a:t>NOVĚ JIŽ NEMUSÍ OBSAHOVAT PRVKY VIZUÁLNÍ IDENTITY OPZ</a:t>
            </a:r>
          </a:p>
          <a:p>
            <a:pPr algn="just">
              <a:lnSpc>
                <a:spcPct val="100000"/>
              </a:lnSpc>
            </a:pPr>
            <a:endParaRPr lang="cs-CZ" sz="1800" dirty="0" smtClean="0"/>
          </a:p>
          <a:p>
            <a:pPr algn="just"/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74898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 ante kontrola (kap 20.13 OČP)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2160240"/>
          </a:xfrm>
        </p:spPr>
        <p:txBody>
          <a:bodyPr/>
          <a:lstStyle/>
          <a:p>
            <a:pPr marL="414000" lvl="1" indent="0" fontAlgn="base" hangingPunct="0">
              <a:buNone/>
            </a:pPr>
            <a:r>
              <a:rPr lang="cs-CZ" dirty="0" smtClean="0"/>
              <a:t>OPZ</a:t>
            </a:r>
            <a:r>
              <a:rPr lang="cs-CZ" dirty="0"/>
              <a:t>: </a:t>
            </a:r>
            <a:r>
              <a:rPr lang="cs-CZ" b="1" dirty="0" smtClean="0"/>
              <a:t>všechny zakázky </a:t>
            </a:r>
            <a:r>
              <a:rPr lang="cs-CZ" dirty="0" smtClean="0"/>
              <a:t>od 400 / 500 tis. Kč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a) před </a:t>
            </a:r>
            <a:r>
              <a:rPr lang="cs-CZ" dirty="0"/>
              <a:t>vyhlášením </a:t>
            </a:r>
            <a:r>
              <a:rPr lang="cs-CZ" dirty="0" smtClean="0"/>
              <a:t>výběrového/zadávacího řízení,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b) před </a:t>
            </a:r>
            <a:r>
              <a:rPr lang="cs-CZ" dirty="0"/>
              <a:t>podpisem </a:t>
            </a:r>
            <a:r>
              <a:rPr lang="cs-CZ" dirty="0" smtClean="0"/>
              <a:t>smlouvy,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c) před </a:t>
            </a:r>
            <a:r>
              <a:rPr lang="cs-CZ" dirty="0"/>
              <a:t>podpisem </a:t>
            </a:r>
            <a:r>
              <a:rPr lang="cs-CZ" dirty="0" smtClean="0"/>
              <a:t>dodatku</a:t>
            </a:r>
          </a:p>
          <a:p>
            <a:pPr lvl="1" fontAlgn="base" hangingPunct="0"/>
            <a:r>
              <a:rPr lang="cs-CZ" b="1" dirty="0" smtClean="0"/>
              <a:t>Lhůty pro ex ante kontroly</a:t>
            </a:r>
            <a:r>
              <a:rPr lang="cs-CZ" dirty="0" smtClean="0"/>
              <a:t>: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pozor: </a:t>
            </a:r>
            <a:r>
              <a:rPr lang="cs-CZ" b="1" u="sng" dirty="0" smtClean="0"/>
              <a:t>nutno zohlednit při přípravě výběrového/zadávacího řízení</a:t>
            </a:r>
            <a:r>
              <a:rPr lang="cs-CZ" dirty="0" smtClean="0"/>
              <a:t> !!!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  <p:graphicFrame>
        <p:nvGraphicFramePr>
          <p:cNvPr id="5" name="Zástupný symbol pro obsah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085356"/>
              </p:ext>
            </p:extLst>
          </p:nvPr>
        </p:nvGraphicFramePr>
        <p:xfrm>
          <a:off x="467544" y="3645023"/>
          <a:ext cx="8280920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3971"/>
                <a:gridCol w="2271757"/>
                <a:gridCol w="2125192"/>
              </a:tblGrid>
              <a:tr h="770384">
                <a:tc>
                  <a:txBody>
                    <a:bodyPr/>
                    <a:lstStyle/>
                    <a:p>
                      <a:r>
                        <a:rPr lang="cs-CZ" i="0" dirty="0" smtClean="0"/>
                        <a:t>Typ zakázky / </a:t>
                      </a:r>
                    </a:p>
                    <a:p>
                      <a:r>
                        <a:rPr lang="cs-CZ" i="0" dirty="0" smtClean="0"/>
                        <a:t>specifikace</a:t>
                      </a:r>
                      <a:r>
                        <a:rPr lang="cs-CZ" i="0" baseline="0" dirty="0" smtClean="0"/>
                        <a:t> kontroly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 režim ZZVZ či přes e-tržiště (od 100 tis.</a:t>
                      </a:r>
                      <a:r>
                        <a:rPr lang="cs-CZ" sz="18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Kč)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režimu ZZVZ</a:t>
                      </a:r>
                      <a:endParaRPr lang="cs-CZ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vyhlášením výběrového/zadávacího řízení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smlouvy s vybraným 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dodatku ke smlouvě s 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2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424936" cy="43924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u="sng" dirty="0"/>
              <a:t>N</a:t>
            </a:r>
            <a:r>
              <a:rPr lang="cs-CZ" b="1" u="sng" dirty="0" smtClean="0"/>
              <a:t>epodstatné změny </a:t>
            </a:r>
            <a:r>
              <a:rPr lang="cs-CZ" b="1" dirty="0" smtClean="0"/>
              <a:t>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změny, o kterých je potřeba informovat ŘO bez zbytečného prodlení od data provedení </a:t>
            </a:r>
            <a:r>
              <a:rPr lang="cs-CZ" dirty="0" smtClean="0"/>
              <a:t>změny;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změny, o kterých je potřeba informovat ŘO </a:t>
            </a:r>
            <a:r>
              <a:rPr lang="cs-CZ" dirty="0" smtClean="0"/>
              <a:t>10 dnů před předložením zprávy </a:t>
            </a:r>
            <a:r>
              <a:rPr lang="cs-CZ" dirty="0"/>
              <a:t>o realizaci </a:t>
            </a:r>
            <a:r>
              <a:rPr lang="cs-CZ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změny, </a:t>
            </a:r>
            <a:r>
              <a:rPr lang="cs-CZ" dirty="0"/>
              <a:t>o kterých je potřeba informovat ŘO spolu se zprávou o realizaci </a:t>
            </a:r>
            <a:r>
              <a:rPr lang="cs-CZ" dirty="0" smtClean="0"/>
              <a:t>projektu.</a:t>
            </a:r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85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změny:</a:t>
            </a:r>
          </a:p>
          <a:p>
            <a:pPr lvl="1"/>
            <a:r>
              <a:rPr lang="cs-CZ" sz="1800" dirty="0" smtClean="0"/>
              <a:t>kontaktní osoby projektu (vč. kontaktních údajů, adresy pro doručení);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orgánů 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10 dnů před předložením </a:t>
            </a:r>
            <a:r>
              <a:rPr lang="cs-CZ" sz="2400" b="1" dirty="0" err="1" smtClean="0"/>
              <a:t>ZoR</a:t>
            </a:r>
            <a:r>
              <a:rPr lang="cs-CZ" sz="2400" b="1" dirty="0" smtClean="0"/>
              <a:t>:</a:t>
            </a:r>
          </a:p>
          <a:p>
            <a:pPr lvl="1"/>
            <a:r>
              <a:rPr lang="cs-CZ" sz="1800" dirty="0"/>
              <a:t>změna finančního </a:t>
            </a:r>
            <a:r>
              <a:rPr lang="cs-CZ" sz="1800" dirty="0" smtClean="0"/>
              <a:t>plánu;</a:t>
            </a:r>
            <a:endParaRPr lang="cs-CZ" sz="1800" dirty="0"/>
          </a:p>
          <a:p>
            <a:pPr lvl="1"/>
            <a:r>
              <a:rPr lang="cs-CZ" sz="1800" dirty="0"/>
              <a:t>změna rozpočtu v rámci jedné kapitoly (přesun mezi položkami, nové položky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/>
            <a:r>
              <a:rPr lang="cs-CZ" sz="1800" dirty="0"/>
              <a:t>přesun prostředků mezi kapitolami rozpočtu do výše </a:t>
            </a:r>
            <a:r>
              <a:rPr lang="cs-CZ" sz="1800" dirty="0" smtClean="0"/>
              <a:t>20 % </a:t>
            </a:r>
            <a:r>
              <a:rPr lang="cs-CZ" sz="1800" dirty="0"/>
              <a:t>celkových způsobilých výdajů projektu (počítá se kumulovaně od vydání právního aktu či poslední podstatné změny, nelze navýšit </a:t>
            </a:r>
            <a:r>
              <a:rPr lang="cs-CZ" sz="1800" dirty="0" smtClean="0"/>
              <a:t>křížové financování).</a:t>
            </a:r>
            <a:endParaRPr lang="cs-CZ" sz="1800" dirty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5040560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spolu se zprávou o realizaci </a:t>
            </a:r>
            <a:r>
              <a:rPr lang="cs-CZ" sz="2400" b="1" dirty="0" smtClean="0"/>
              <a:t>projektu:</a:t>
            </a:r>
          </a:p>
          <a:p>
            <a:pPr lvl="1"/>
            <a:r>
              <a:rPr lang="cs-CZ" dirty="0" smtClean="0"/>
              <a:t>změna místa realizace nebo území dopadu (jen případy bez vlivu na způsobilost výdajů);</a:t>
            </a:r>
          </a:p>
          <a:p>
            <a:pPr lvl="1"/>
            <a:r>
              <a:rPr lang="cs-CZ" dirty="0"/>
              <a:t>z</a:t>
            </a:r>
            <a:r>
              <a:rPr lang="cs-CZ" dirty="0" smtClean="0"/>
              <a:t>měna ve způsobu provádění KA bez vlivu na plnění cílů (technické aspekty – harmonogram, rozfázování aktivity, změna v počtu plánovaných činností, změna záběru v počtu účastníku, lokality);</a:t>
            </a:r>
          </a:p>
          <a:p>
            <a:pPr lvl="1"/>
            <a:r>
              <a:rPr lang="cs-CZ" dirty="0" smtClean="0"/>
              <a:t>navýšení počtu zapojených osob CS;</a:t>
            </a:r>
          </a:p>
          <a:p>
            <a:pPr lvl="1"/>
            <a:r>
              <a:rPr lang="cs-CZ" dirty="0" smtClean="0"/>
              <a:t>změna složení realizačního týmu;</a:t>
            </a:r>
          </a:p>
          <a:p>
            <a:pPr lvl="1"/>
            <a:r>
              <a:rPr lang="cs-CZ" dirty="0" smtClean="0"/>
              <a:t>změny smluv o partnerství;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ypuštění partnera z realizace projektu (zánik partnerské </a:t>
            </a:r>
            <a:r>
              <a:rPr lang="cs-CZ" dirty="0" err="1" smtClean="0"/>
              <a:t>org</a:t>
            </a:r>
            <a:r>
              <a:rPr lang="cs-CZ" dirty="0" smtClean="0"/>
              <a:t>., bez vlivu na VP);</a:t>
            </a:r>
          </a:p>
          <a:p>
            <a:pPr lvl="1"/>
            <a:r>
              <a:rPr lang="cs-CZ" dirty="0"/>
              <a:t>z</a:t>
            </a:r>
            <a:r>
              <a:rPr lang="cs-CZ" dirty="0" smtClean="0"/>
              <a:t>měna plátcovství DPH příjemce či partnera s finančním příspěvkem.</a:t>
            </a: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Podstatné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424936" cy="50405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u="sng" dirty="0" smtClean="0"/>
              <a:t>Podstatné změny</a:t>
            </a:r>
            <a:r>
              <a:rPr lang="cs-CZ" b="1" dirty="0" smtClean="0"/>
              <a:t>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Mají vliv </a:t>
            </a:r>
            <a:r>
              <a:rPr lang="cs-CZ" dirty="0"/>
              <a:t>na </a:t>
            </a:r>
            <a:r>
              <a:rPr lang="cs-CZ" b="1" dirty="0"/>
              <a:t>charakter projektu, splnění cílů </a:t>
            </a:r>
            <a:r>
              <a:rPr lang="cs-CZ" dirty="0"/>
              <a:t>nebo</a:t>
            </a:r>
            <a:r>
              <a:rPr lang="cs-CZ" b="1" dirty="0"/>
              <a:t> dobu realizace </a:t>
            </a:r>
            <a:r>
              <a:rPr lang="cs-CZ" b="1" dirty="0" smtClean="0"/>
              <a:t>projektu.</a:t>
            </a:r>
            <a:endParaRPr lang="cs-CZ" b="1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ŘO </a:t>
            </a:r>
            <a:r>
              <a:rPr lang="cs-CZ" dirty="0"/>
              <a:t>má na posouzení změny </a:t>
            </a:r>
            <a:r>
              <a:rPr lang="cs-CZ" b="1" dirty="0"/>
              <a:t>20 pracovních dnů </a:t>
            </a:r>
            <a:r>
              <a:rPr lang="cs-CZ" dirty="0"/>
              <a:t>(od předložení žádosti o změnu</a:t>
            </a:r>
            <a:r>
              <a:rPr lang="cs-CZ" dirty="0" smtClean="0"/>
              <a:t>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</a:t>
            </a:r>
            <a:r>
              <a:rPr lang="cs-CZ" dirty="0" smtClean="0"/>
              <a:t>měna </a:t>
            </a:r>
            <a:r>
              <a:rPr lang="cs-CZ" dirty="0"/>
              <a:t>nesmí být provedena před schválením ze strany ŘO, resp. před vydáním změnového právního </a:t>
            </a:r>
            <a:r>
              <a:rPr lang="cs-CZ" dirty="0" smtClean="0"/>
              <a:t>aktu.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b="1" dirty="0" smtClean="0"/>
          </a:p>
          <a:p>
            <a:pPr>
              <a:spcBef>
                <a:spcPts val="0"/>
              </a:spcBef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511256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Nevyžadující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dirty="0" smtClean="0"/>
              <a:t>změny v KA (vyjma technických aspektů), př. zrušení či přidání KA;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dirty="0" smtClean="0"/>
              <a:t>přesun prostředků mezi kapitolami rozpočtu v objemu nad 20 % CZV (kumulovaně od vydání práv. aktu nebo minulé podstatné změny);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mtClean="0"/>
              <a:t>změna </a:t>
            </a:r>
            <a:r>
              <a:rPr lang="cs-CZ" dirty="0" smtClean="0"/>
              <a:t>bankovního účtu projektu /projektů;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dirty="0"/>
              <a:t>z</a:t>
            </a:r>
            <a:r>
              <a:rPr lang="cs-CZ" dirty="0" smtClean="0"/>
              <a:t>měna vymezení monitorovacích období (bez vlivu na termín konce projektu);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dirty="0"/>
              <a:t>z</a:t>
            </a:r>
            <a:r>
              <a:rPr lang="cs-CZ" dirty="0" smtClean="0"/>
              <a:t>měna v termínech dílčích kroků (tam, kde právní akt tyto termíny a kroky obsahuje).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. </a:t>
            </a:r>
          </a:p>
          <a:p>
            <a:r>
              <a:rPr lang="cs-CZ" dirty="0"/>
              <a:t>Po celou dobu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budovy: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místech.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příjemce.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511256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Vyžadující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změna </a:t>
            </a:r>
            <a:r>
              <a:rPr lang="cs-CZ" dirty="0" smtClean="0"/>
              <a:t>plánovaných výstupů a výsledků projektu (</a:t>
            </a:r>
            <a:r>
              <a:rPr lang="cs-CZ" dirty="0"/>
              <a:t>indikátorů</a:t>
            </a:r>
            <a:r>
              <a:rPr lang="cs-CZ" dirty="0" smtClean="0"/>
              <a:t>);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změna </a:t>
            </a:r>
            <a:r>
              <a:rPr lang="cs-CZ" dirty="0"/>
              <a:t>termínu ukončení realizace </a:t>
            </a:r>
            <a:r>
              <a:rPr lang="cs-CZ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n</a:t>
            </a:r>
            <a:r>
              <a:rPr lang="cs-CZ" dirty="0" smtClean="0"/>
              <a:t>ahrazení partnera </a:t>
            </a:r>
            <a:r>
              <a:rPr lang="cs-CZ" dirty="0"/>
              <a:t>jiným subjektem;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 smtClean="0"/>
              <a:t>nahrazení </a:t>
            </a:r>
            <a:r>
              <a:rPr lang="cs-CZ" dirty="0"/>
              <a:t>partnera projektu jiným subjektem / jinými subjekty;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/>
              <a:t>vypuštění partnera z realizace projektu z důvodu jeho </a:t>
            </a:r>
            <a:r>
              <a:rPr lang="cs-CZ" dirty="0" smtClean="0"/>
              <a:t>zániku </a:t>
            </a:r>
            <a:r>
              <a:rPr lang="cs-CZ" dirty="0"/>
              <a:t>(pokud </a:t>
            </a:r>
            <a:r>
              <a:rPr lang="cs-CZ" dirty="0" smtClean="0"/>
              <a:t>dochází </a:t>
            </a:r>
            <a:r>
              <a:rPr lang="cs-CZ" dirty="0"/>
              <a:t>k navýšení veřejné podpory).</a:t>
            </a:r>
          </a:p>
          <a:p>
            <a:pPr marL="4140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dirty="0" smtClean="0"/>
              <a:t>Žádost o změnu je možno stáhnout do doby jejího schválení/odmítnutí.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290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Změny v osobě příjemce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>
                <a:solidFill>
                  <a:srgbClr val="00B050"/>
                </a:solidFill>
              </a:rPr>
              <a:t>změna právní formy příjemce podpory (NZ)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pl-PL" sz="2000" dirty="0" smtClean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přeměna </a:t>
            </a:r>
            <a:r>
              <a:rPr lang="cs-CZ" sz="2000" dirty="0">
                <a:solidFill>
                  <a:srgbClr val="F1AB45"/>
                </a:solidFill>
              </a:rPr>
              <a:t>obchodní společnosti nebo </a:t>
            </a:r>
            <a:r>
              <a:rPr lang="cs-CZ" sz="2000" dirty="0" smtClean="0">
                <a:solidFill>
                  <a:srgbClr val="F1AB45"/>
                </a:solidFill>
              </a:rPr>
              <a:t>družstva dle zákona 125/2008 Sb., o přeměnách obch. společností a družstev – fúze, rozdělení převod (PZ předem, bez nového právního aktu)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slučování</a:t>
            </a:r>
            <a:r>
              <a:rPr lang="cs-CZ" sz="2000" dirty="0">
                <a:solidFill>
                  <a:srgbClr val="F1AB45"/>
                </a:solidFill>
              </a:rPr>
              <a:t>, splývání a rozdělování školských právnických osob (PZ předem, bez nového právního aktu</a:t>
            </a:r>
            <a:r>
              <a:rPr lang="cs-CZ" sz="2000" dirty="0" smtClean="0">
                <a:solidFill>
                  <a:srgbClr val="F1AB45"/>
                </a:solidFill>
              </a:rPr>
              <a:t>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00B050"/>
                </a:solidFill>
              </a:rPr>
              <a:t>změna </a:t>
            </a:r>
            <a:r>
              <a:rPr lang="cs-CZ" sz="2000" dirty="0">
                <a:solidFill>
                  <a:srgbClr val="00B050"/>
                </a:solidFill>
              </a:rPr>
              <a:t>příjemce ze zákona, kdy od určitého data dojde k jeho přejmenování či změně právní formy </a:t>
            </a:r>
            <a:r>
              <a:rPr lang="cs-CZ" sz="2000" dirty="0" smtClean="0">
                <a:solidFill>
                  <a:srgbClr val="00B050"/>
                </a:solidFill>
              </a:rPr>
              <a:t>(NZ, ŘO bere na vědomí)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cs-CZ" sz="2000" dirty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příjemce, kdy na základě změny zákona, usnesení vlády apod. dojde od určitého data k přenosu agendy, které se projekt týká, z jednoho subjektu na jiný </a:t>
            </a:r>
            <a:r>
              <a:rPr lang="cs-CZ" sz="2000" dirty="0" smtClean="0"/>
              <a:t>(bez souhlasu ŘO předem, ale změnový právní akt)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změna </a:t>
            </a:r>
            <a:r>
              <a:rPr lang="cs-CZ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nelze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mezi </a:t>
            </a:r>
            <a:r>
              <a:rPr lang="cs-CZ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růz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subjekty, z FO na PO,  při prodeji či propachtování organizace či její části.</a:t>
            </a:r>
            <a:endParaRPr lang="cs-CZ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Zpráva o realizaci</a:t>
            </a:r>
            <a:br>
              <a:rPr lang="cs-CZ" dirty="0" smtClean="0"/>
            </a:br>
            <a:r>
              <a:rPr lang="cs-CZ" dirty="0" smtClean="0"/>
              <a:t>Žádost o platbu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8579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(ZoR)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563208"/>
          </a:xfrm>
        </p:spPr>
        <p:txBody>
          <a:bodyPr/>
          <a:lstStyle/>
          <a:p>
            <a:r>
              <a:rPr lang="cs-CZ" dirty="0" smtClean="0"/>
              <a:t>Předkládá se prostřednictvím ISKP14+ </a:t>
            </a:r>
            <a:r>
              <a:rPr lang="cs-CZ" dirty="0"/>
              <a:t>pravidelně po šesti měsících realizace do </a:t>
            </a:r>
            <a:r>
              <a:rPr lang="cs-CZ" b="1" dirty="0"/>
              <a:t>30 dnů po ukončení monitorovaného období, závěrečná zpráva o realizaci do 60 dnů.</a:t>
            </a:r>
          </a:p>
          <a:p>
            <a:r>
              <a:rPr lang="cs-CZ" dirty="0" smtClean="0"/>
              <a:t>Je </a:t>
            </a:r>
            <a:r>
              <a:rPr lang="cs-CZ" b="1" dirty="0" smtClean="0"/>
              <a:t>možno požádat o prodloužení termínu </a:t>
            </a:r>
            <a:r>
              <a:rPr lang="cs-CZ" dirty="0" smtClean="0"/>
              <a:t>pro předložení žádosti před vypršením 30denní lhůty.</a:t>
            </a:r>
          </a:p>
          <a:p>
            <a:r>
              <a:rPr lang="cs-CZ" dirty="0"/>
              <a:t>Příjemce předkládá zprávy o realizaci projektu i  žádosti o platbu prostřednictvím IS KP14+ podepsané elektronicky osobou oprávněnou jednat za příjemce.</a:t>
            </a:r>
          </a:p>
          <a:p>
            <a:endParaRPr lang="cs-CZ" dirty="0" smtClean="0"/>
          </a:p>
          <a:p>
            <a:pPr marL="0" indent="0"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78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Závěrečná zpráva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064000" cy="3987144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řidává se vyplněný </a:t>
            </a:r>
            <a:r>
              <a:rPr lang="cs-CZ" dirty="0"/>
              <a:t>z</a:t>
            </a:r>
            <a:r>
              <a:rPr lang="cs-CZ" dirty="0" smtClean="0"/>
              <a:t>ávěrečný </a:t>
            </a:r>
            <a:r>
              <a:rPr lang="cs-CZ" dirty="0"/>
              <a:t>dotazník o výsledcích </a:t>
            </a:r>
            <a:r>
              <a:rPr lang="cs-CZ" dirty="0" smtClean="0"/>
              <a:t>(dotazník </a:t>
            </a:r>
            <a:r>
              <a:rPr lang="cs-CZ" dirty="0"/>
              <a:t>dostupný na stránkách </a:t>
            </a:r>
            <a:r>
              <a:rPr lang="cs-CZ" dirty="0" smtClean="0"/>
              <a:t>ESF).</a:t>
            </a:r>
          </a:p>
          <a:p>
            <a:r>
              <a:rPr lang="cs-CZ" dirty="0" smtClean="0"/>
              <a:t>Věnujte zvýšenou pozornost vykázání indikátorů </a:t>
            </a:r>
            <a:br>
              <a:rPr lang="cs-CZ" dirty="0" smtClean="0"/>
            </a:br>
            <a:r>
              <a:rPr lang="cs-CZ" dirty="0" smtClean="0"/>
              <a:t>s odpovídajícím komentářem.</a:t>
            </a:r>
            <a:endParaRPr lang="cs-CZ" dirty="0"/>
          </a:p>
          <a:p>
            <a:r>
              <a:rPr lang="cs-CZ" dirty="0" smtClean="0"/>
              <a:t>Posléze je na </a:t>
            </a:r>
            <a:r>
              <a:rPr lang="cs-CZ" dirty="0"/>
              <a:t>základě závěrečného vyúčtování vyplacen doplatek </a:t>
            </a:r>
            <a:r>
              <a:rPr lang="cs-CZ" dirty="0" smtClean="0"/>
              <a:t>příjemci/nebo po příjemci požadovaná </a:t>
            </a:r>
            <a:r>
              <a:rPr lang="cs-CZ" dirty="0"/>
              <a:t>vratka nevyúčtovaných </a:t>
            </a:r>
            <a:r>
              <a:rPr lang="cs-CZ" dirty="0" smtClean="0"/>
              <a:t>prostředků.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142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/>
              <a:t>Závěr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 smtClean="0"/>
              <a:t>Základem administrace projektu je </a:t>
            </a:r>
            <a:r>
              <a:rPr lang="cs-CZ" b="1" dirty="0" smtClean="0"/>
              <a:t>hospodárné nakládání s finančními prostředky</a:t>
            </a:r>
            <a:r>
              <a:rPr lang="cs-CZ" dirty="0" smtClean="0"/>
              <a:t>, které je podložené </a:t>
            </a:r>
            <a:r>
              <a:rPr lang="cs-CZ" b="1" dirty="0" smtClean="0"/>
              <a:t>povinnou dokumentací.</a:t>
            </a:r>
            <a:r>
              <a:rPr lang="cs-CZ" dirty="0" smtClean="0"/>
              <a:t> </a:t>
            </a:r>
            <a:r>
              <a:rPr lang="cs-CZ" dirty="0"/>
              <a:t>C</a:t>
            </a:r>
            <a:r>
              <a:rPr lang="cs-CZ" dirty="0" smtClean="0"/>
              <a:t>ílem je dosáhnout měřitelnou míru poskytnuté podpory cílové skupině klíčovými aktivitami projektu.</a:t>
            </a:r>
          </a:p>
          <a:p>
            <a:pPr>
              <a:spcBef>
                <a:spcPts val="0"/>
              </a:spcBef>
            </a:pPr>
            <a:r>
              <a:rPr lang="cs-CZ" dirty="0" smtClean="0"/>
              <a:t>Dohlédněte na </a:t>
            </a:r>
            <a:r>
              <a:rPr lang="cs-CZ" b="1" dirty="0" smtClean="0"/>
              <a:t>uchování a řádné vyplnění veškeré potřebné dokumentace k projektu</a:t>
            </a:r>
            <a:r>
              <a:rPr lang="cs-CZ" dirty="0" smtClean="0"/>
              <a:t>. V případě, </a:t>
            </a:r>
            <a:br>
              <a:rPr lang="cs-CZ" dirty="0" smtClean="0"/>
            </a:br>
            <a:r>
              <a:rPr lang="cs-CZ" dirty="0" smtClean="0"/>
              <a:t>že v daných dokumentech budou při kontrolách zjištěny nedostatky, bude příjemce vyzván k jejich nápravě. Pokud nebude náprava možná nebo dostatečná, bude odvod za jednotlivá porušení rozpočtové kázně vyměřen dle § 44a odst. 4 písm. a) rozpočtových pravidel ve výši 0,5 % z celkové částky dotace.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31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2636912"/>
            <a:ext cx="7560840" cy="410445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Obecná část pravidel pro žadatele a příjemce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Specifická část pravidel pro žadatele a příjemce </a:t>
            </a:r>
            <a:r>
              <a:rPr lang="cs-CZ" sz="2400" dirty="0" smtClean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Pokyny </a:t>
            </a:r>
            <a:r>
              <a:rPr lang="cs-CZ" sz="2400" dirty="0"/>
              <a:t>pro vyplnění zprávy o realizaci projektu </a:t>
            </a:r>
            <a:r>
              <a:rPr lang="cs-CZ" sz="2400" dirty="0" smtClean="0"/>
              <a:t> </a:t>
            </a:r>
            <a:br>
              <a:rPr lang="cs-CZ" sz="2400" dirty="0" smtClean="0"/>
            </a:br>
            <a:r>
              <a:rPr lang="cs-CZ" sz="2400" dirty="0" smtClean="0"/>
              <a:t>a </a:t>
            </a:r>
            <a:r>
              <a:rPr lang="cs-CZ" sz="2400" dirty="0"/>
              <a:t>žádosti o platbu v IS KP14</a:t>
            </a:r>
            <a:r>
              <a:rPr lang="cs-CZ" sz="2400" dirty="0" smtClean="0"/>
              <a:t>+</a:t>
            </a: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Pokyny </a:t>
            </a:r>
            <a:r>
              <a:rPr lang="cs-CZ" sz="2400" dirty="0"/>
              <a:t>ke zpracování žádosti o změnu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v </a:t>
            </a:r>
            <a:r>
              <a:rPr lang="cs-CZ" sz="2400" dirty="0"/>
              <a:t>IS KP14</a:t>
            </a:r>
            <a:r>
              <a:rPr lang="cs-CZ" sz="2400" dirty="0" smtClean="0"/>
              <a:t>+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484784"/>
            <a:ext cx="7776864" cy="936104"/>
          </a:xfrm>
        </p:spPr>
        <p:txBody>
          <a:bodyPr/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Dokumenty k </a:t>
            </a:r>
            <a:r>
              <a:rPr lang="cs-CZ" sz="2800" dirty="0" smtClean="0"/>
              <a:t>prostudování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>
                <a:solidFill>
                  <a:srgbClr val="FF0000"/>
                </a:solidFill>
                <a:hlinkClick r:id="rId3"/>
              </a:rPr>
              <a:t>https://</a:t>
            </a:r>
            <a:r>
              <a:rPr lang="cs-CZ" sz="2800" dirty="0" smtClean="0">
                <a:solidFill>
                  <a:srgbClr val="FF0000"/>
                </a:solidFill>
                <a:hlinkClick r:id="rId3"/>
              </a:rPr>
              <a:t>www.esfcr.cz/dokumenty-opz</a:t>
            </a:r>
            <a:r>
              <a:rPr lang="cs-CZ" sz="2800" dirty="0" smtClean="0"/>
              <a:t/>
            </a:r>
            <a:br>
              <a:rPr lang="cs-CZ" sz="2800" dirty="0" smtClean="0"/>
            </a:br>
            <a:endParaRPr lang="cs-CZ" sz="3800" b="0" dirty="0"/>
          </a:p>
        </p:txBody>
      </p:sp>
    </p:spTree>
    <p:extLst>
      <p:ext uri="{BB962C8B-B14F-4D97-AF65-F5344CB8AC3E}">
        <p14:creationId xmlns:p14="http://schemas.microsoft.com/office/powerpoint/2010/main" val="250192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3200" dirty="0"/>
              <a:t>Prostor</a:t>
            </a:r>
            <a:r>
              <a:rPr lang="cs-CZ" sz="3200" baseline="0" dirty="0"/>
              <a:t> pro dotazy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279335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3200" dirty="0"/>
              <a:t>Děkujeme za pozornost </a:t>
            </a:r>
            <a:br>
              <a:rPr lang="cs-CZ" sz="3200" dirty="0"/>
            </a:br>
            <a:r>
              <a:rPr lang="cs-CZ" sz="3200" dirty="0"/>
              <a:t>a Těšíme se na spolupráci</a:t>
            </a: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426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Web projektu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/>
              <a:t>Logo ESF na webových stránkách projektu, včetně příp. profilů projektu na sociálních sítích. </a:t>
            </a:r>
          </a:p>
          <a:p>
            <a:r>
              <a:rPr lang="cs-CZ" dirty="0" smtClean="0"/>
              <a:t>Logo ESF na viditelném místě v horní části obrazovky bez nutnosti rolovat. </a:t>
            </a:r>
          </a:p>
          <a:p>
            <a:r>
              <a:rPr lang="cs-CZ" dirty="0" smtClean="0"/>
              <a:t>Při umístění více log v řadě, logo ESF zcela vlevo.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Monitorovací Indikátory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052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se závazkem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064000" cy="1466864"/>
          </a:xfrm>
        </p:spPr>
        <p:txBody>
          <a:bodyPr/>
          <a:lstStyle/>
          <a:p>
            <a:r>
              <a:rPr lang="cs-CZ" dirty="0" smtClean="0"/>
              <a:t>Výše závazku dána právním aktem</a:t>
            </a:r>
            <a:endParaRPr lang="cs-CZ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6893356"/>
              </p:ext>
            </p:extLst>
          </p:nvPr>
        </p:nvGraphicFramePr>
        <p:xfrm>
          <a:off x="467544" y="2492896"/>
          <a:ext cx="8136903" cy="23762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0961"/>
                <a:gridCol w="5005809"/>
                <a:gridCol w="1027865"/>
                <a:gridCol w="1352268"/>
              </a:tblGrid>
              <a:tr h="59406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Měrná jednotka</a:t>
                      </a:r>
                      <a:endParaRPr lang="cs-CZ" sz="10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Typ indikátoru</a:t>
                      </a:r>
                      <a:endParaRPr lang="cs-CZ" sz="10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970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6 00 00</a:t>
                      </a:r>
                      <a:endParaRPr lang="cs-CZ" sz="10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b="1" dirty="0">
                          <a:effectLst/>
                        </a:rPr>
                        <a:t>Celkový počet účastníků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Účastníci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59406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8 05 00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b="1" dirty="0">
                          <a:effectLst/>
                        </a:rPr>
                        <a:t>Počet napsaných a zveřejněných analytických a strategických dokumentů </a:t>
                      </a:r>
                      <a:r>
                        <a:rPr lang="cs-CZ" sz="1000" b="1" dirty="0" smtClean="0">
                          <a:effectLst/>
                        </a:rPr>
                        <a:t/>
                      </a:r>
                      <a:br>
                        <a:rPr lang="cs-CZ" sz="1000" b="1" dirty="0" smtClean="0">
                          <a:effectLst/>
                        </a:rPr>
                      </a:br>
                      <a:r>
                        <a:rPr lang="cs-CZ" sz="1000" b="1" dirty="0" smtClean="0">
                          <a:effectLst/>
                        </a:rPr>
                        <a:t>(</a:t>
                      </a:r>
                      <a:r>
                        <a:rPr lang="cs-CZ" sz="1000" b="1" dirty="0">
                          <a:effectLst/>
                        </a:rPr>
                        <a:t>vč. evaluačních)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Dokumenty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970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5 01 05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b="1" dirty="0">
                          <a:effectLst/>
                        </a:rPr>
                        <a:t>Počet zaměstnavatelů, kteří podporují flexibilní formy práce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Podniky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970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6 26 00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b="1" dirty="0">
                          <a:effectLst/>
                        </a:rPr>
                        <a:t>Účastníci, kteří získali kvalifikaci po ukončení své účasti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Účastníci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Výsledek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29703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5 01 30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b="1" dirty="0">
                          <a:effectLst/>
                        </a:rPr>
                        <a:t>Počet osob pracujících v rámci flexibilních forem práce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Osoby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Výsledek</a:t>
                      </a:r>
                      <a:endParaRPr lang="cs-CZ" sz="10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89100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U:\1_2_ROVNOST_ŽEN_A_MUŽŮ\Nová struktura W\VÝZVA 50\02 Semináře\02 Seminář po uzavření právního aktu\Seminář pro příjemce 50_51 final.pptx</AC_OriginalFileName>
  </documentManagement>
</p:properties>
</file>

<file path=customXml/itemProps1.xml><?xml version="1.0" encoding="utf-8"?>
<ds:datastoreItem xmlns:ds="http://schemas.openxmlformats.org/officeDocument/2006/customXml" ds:itemID="{CFA34DEE-AB9D-47F2-8F4B-284593CBD9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8C7A0D-18E9-4609-BFF3-AFEBFEED8F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24FBF5-959C-4ED1-90A2-489AD9E473B7}">
  <ds:schemaRefs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c48c8a8-2045-474d-b0fb-3ee17ecadba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4039</Words>
  <Application>Microsoft Office PowerPoint</Application>
  <PresentationFormat>Předvádění na obrazovce (4:3)</PresentationFormat>
  <Paragraphs>549</Paragraphs>
  <Slides>68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68</vt:i4>
      </vt:variant>
    </vt:vector>
  </HeadingPairs>
  <TitlesOfParts>
    <vt:vector size="69" baseType="lpstr">
      <vt:lpstr>prezentace</vt:lpstr>
      <vt:lpstr>implementace doporučení genderového auditu u zaměstnavatelů   Seminář pro příjemce</vt:lpstr>
      <vt:lpstr>Program semináře</vt:lpstr>
      <vt:lpstr>ZÁVAZNÉ DOKUMENTY</vt:lpstr>
      <vt:lpstr> Publicita   </vt:lpstr>
      <vt:lpstr>VIZUÁLNÍ IDENTITA - použití</vt:lpstr>
      <vt:lpstr>Povinný plakát</vt:lpstr>
      <vt:lpstr>Web projektu</vt:lpstr>
      <vt:lpstr> Monitorovací Indikátory   </vt:lpstr>
      <vt:lpstr>Monitorování projektu  indikátory se závazkem</vt:lpstr>
      <vt:lpstr>Monitorování projektu (indikátory)</vt:lpstr>
      <vt:lpstr>EVALUAČNÍ ZPRÁVA</vt:lpstr>
      <vt:lpstr>Monitorování projektu  sankce – indikátory výstupů</vt:lpstr>
      <vt:lpstr>Monitorování projektu (sankce)</vt:lpstr>
      <vt:lpstr>Standard genderového auditu</vt:lpstr>
      <vt:lpstr>Genderový audit</vt:lpstr>
      <vt:lpstr>Cíle Genderového auditu</vt:lpstr>
      <vt:lpstr>Opatření vyplývající z auditu směřují k:</vt:lpstr>
      <vt:lpstr>Oblasti auditu</vt:lpstr>
      <vt:lpstr>Požadavky na auditorský tým:</vt:lpstr>
      <vt:lpstr>Uznán může být audit u kterého proběhne:</vt:lpstr>
      <vt:lpstr>Způsobilé a nezpůsobilé výdaje</vt:lpstr>
      <vt:lpstr>Způsobilé výdaje</vt:lpstr>
      <vt:lpstr>Reálné vykazování výdajů</vt:lpstr>
      <vt:lpstr>Dokladování výdajů</vt:lpstr>
      <vt:lpstr>Účetní doklady</vt:lpstr>
      <vt:lpstr>Osobní náklady</vt:lpstr>
      <vt:lpstr>Osobní náklady</vt:lpstr>
      <vt:lpstr>Pracovní výkazy</vt:lpstr>
      <vt:lpstr>Nepřímé náklady</vt:lpstr>
      <vt:lpstr>způsob financování</vt:lpstr>
      <vt:lpstr>Rozpočet projektu</vt:lpstr>
      <vt:lpstr> Veřejná podpora</vt:lpstr>
      <vt:lpstr>Veřejná podpora a podpora de minimis v OPZ</vt:lpstr>
      <vt:lpstr>Veřejná podpora a podpora de minimis v OPZ</vt:lpstr>
      <vt:lpstr>Veřejná podpora a podpora de minimis v OPZ</vt:lpstr>
      <vt:lpstr>Veřejná podpora a podpora de minimis v OPZ</vt:lpstr>
      <vt:lpstr>Veřejná podpora a podpora  de minimis v OPZ</vt:lpstr>
      <vt:lpstr>Veřejná podpora a podpora de minimis v OPZ</vt:lpstr>
      <vt:lpstr>Veřejná podpora a podpora  de minimis v OPZ</vt:lpstr>
      <vt:lpstr> Veřejné zakázky   </vt:lpstr>
      <vt:lpstr>Základní informace - předpisy</vt:lpstr>
      <vt:lpstr>Pojem veřejná zakázka</vt:lpstr>
      <vt:lpstr>Rozdělení VZ: (kap. 20.1 ob. č. prav.)</vt:lpstr>
      <vt:lpstr>Základní ZÁSADY</vt:lpstr>
      <vt:lpstr>Základní ZÁSADY – kap. 20.2 OČP</vt:lpstr>
      <vt:lpstr>Základní ZÁSADY – kap. 20.2 OČP</vt:lpstr>
      <vt:lpstr>Základní ZÁSADY – kap. 20.2 OČP</vt:lpstr>
      <vt:lpstr>Základní ZÁSADY – kap. 20.2 OČP</vt:lpstr>
      <vt:lpstr>Před zahájením výběrového řízení</vt:lpstr>
      <vt:lpstr>Kategorie pro zadávání – LIMITY STANOVENY MMR</vt:lpstr>
      <vt:lpstr>K výzvě k podání nabídek I.</vt:lpstr>
      <vt:lpstr>K výzvě k podání nabídek II.</vt:lpstr>
      <vt:lpstr>Ex ante kontrola (kap 20.13 OČP)</vt:lpstr>
      <vt:lpstr> Změny projektu (podstatné a nepodstatné)   </vt:lpstr>
      <vt:lpstr>Změny projektu</vt:lpstr>
      <vt:lpstr>Nepodstatné změny</vt:lpstr>
      <vt:lpstr>Nepodstatné změny</vt:lpstr>
      <vt:lpstr>Podstatné Změny</vt:lpstr>
      <vt:lpstr>Podstatné Změny</vt:lpstr>
      <vt:lpstr>Podstatné Změny</vt:lpstr>
      <vt:lpstr>Podstatné a nepodstatné změny v rámci změn v osobě příjemce </vt:lpstr>
      <vt:lpstr> Zpráva o realizaci Žádost o platbu   </vt:lpstr>
      <vt:lpstr>Zpráva o realizaci (ZoR)</vt:lpstr>
      <vt:lpstr>Závěrečná zpráva </vt:lpstr>
      <vt:lpstr>Závěr </vt:lpstr>
      <vt:lpstr>Dokumenty k prostudování https://www.esfcr.cz/dokumenty-opz </vt:lpstr>
      <vt:lpstr>Prostor pro dotazy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2019-06-03T09:03:56Z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