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commentAuthors+xml" PartName="/ppt/commentAuthors.xml"/>
  <Override ContentType="application/vnd.openxmlformats-officedocument.drawingml.diagramColors+xml" PartName="/ppt/diagrams/colors1.xml"/>
  <Override ContentType="application/vnd.openxmlformats-officedocument.drawingml.diagramColors+xml" PartName="/ppt/diagrams/colors2.xml"/>
  <Override ContentType="application/vnd.openxmlformats-officedocument.drawingml.diagramColors+xml" PartName="/ppt/diagrams/colors3.xml"/>
  <Override ContentType="application/vnd.openxmlformats-officedocument.drawingml.diagramColors+xml" PartName="/ppt/diagrams/colors4.xml"/>
  <Override ContentType="application/vnd.openxmlformats-officedocument.drawingml.diagramData+xml" PartName="/ppt/diagrams/data1.xml"/>
  <Override ContentType="application/vnd.openxmlformats-officedocument.drawingml.diagramData+xml" PartName="/ppt/diagrams/data2.xml"/>
  <Override ContentType="application/vnd.openxmlformats-officedocument.drawingml.diagramData+xml" PartName="/ppt/diagrams/data3.xml"/>
  <Override ContentType="application/vnd.openxmlformats-officedocument.drawingml.diagramData+xml" PartName="/ppt/diagrams/data4.xml"/>
  <Override ContentType="application/vnd.ms-office.drawingml.diagramDrawing+xml" PartName="/ppt/diagrams/drawing1.xml"/>
  <Override ContentType="application/vnd.ms-office.drawingml.diagramDrawing+xml" PartName="/ppt/diagrams/drawing2.xml"/>
  <Override ContentType="application/vnd.ms-office.drawingml.diagramDrawing+xml" PartName="/ppt/diagrams/drawing3.xml"/>
  <Override ContentType="application/vnd.ms-office.drawingml.diagramDrawing+xml" PartName="/ppt/diagrams/drawing4.xml"/>
  <Override ContentType="application/vnd.openxmlformats-officedocument.drawingml.diagramLayout+xml" PartName="/ppt/diagrams/layout1.xml"/>
  <Override ContentType="application/vnd.openxmlformats-officedocument.drawingml.diagramLayout+xml" PartName="/ppt/diagrams/layout2.xml"/>
  <Override ContentType="application/vnd.openxmlformats-officedocument.drawingml.diagramLayout+xml" PartName="/ppt/diagrams/layout3.xml"/>
  <Override ContentType="application/vnd.openxmlformats-officedocument.drawingml.diagramLayout+xml" PartName="/ppt/diagrams/layout4.xml"/>
  <Override ContentType="application/vnd.openxmlformats-officedocument.drawingml.diagramStyle+xml" PartName="/ppt/diagrams/quickStyle1.xml"/>
  <Override ContentType="application/vnd.openxmlformats-officedocument.drawingml.diagramStyle+xml" PartName="/ppt/diagrams/quickStyle2.xml"/>
  <Override ContentType="application/vnd.openxmlformats-officedocument.drawingml.diagramStyle+xml" PartName="/ppt/diagrams/quickStyle3.xml"/>
  <Override ContentType="application/vnd.openxmlformats-officedocument.drawingml.diagramStyle+xml" PartName="/ppt/diagrams/quickStyle4.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00.xml"/>
  <Override ContentType="application/vnd.openxmlformats-officedocument.presentationml.slide+xml" PartName="/ppt/slides/slide101.xml"/>
  <Override ContentType="application/vnd.openxmlformats-officedocument.presentationml.slide+xml" PartName="/ppt/slides/slide102.xml"/>
  <Override ContentType="application/vnd.openxmlformats-officedocument.presentationml.slide+xml" PartName="/ppt/slides/slide103.xml"/>
  <Override ContentType="application/vnd.openxmlformats-officedocument.presentationml.slide+xml" PartName="/ppt/slides/slide104.xml"/>
  <Override ContentType="application/vnd.openxmlformats-officedocument.presentationml.slide+xml" PartName="/ppt/slides/slide105.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presentationml.viewProps+xml" PartName="/ppt/viewProps.xml"/>
</Types>
</file>

<file path=_rels/.rels><?xml version="1.0" encoding="UTF-8" standalone="yes"?>
<Relationships xmlns="http://schemas.openxmlformats.org/package/2006/relationships">
    <Relationship Target="docProps/core.xml" Type="http://schemas.openxmlformats.org/package/2006/relationships/metadata/core-properties" Id="rId3"/>
    <Relationship Target="docProps/thumbnail.jpeg" Type="http://schemas.openxmlformats.org/package/2006/relationships/metadata/thumbnail" Id="rId2"/>
    <Relationship Target="ppt/presentation.xml" Type="http://schemas.openxmlformats.org/officeDocument/2006/relationships/officeDocument" Id="rId1"/>
    <Relationship Target="docProps/app.xml" Type="http://schemas.openxmlformats.org/officeDocument/2006/relationships/extended-properties" Id="rId4"/>
</Relationships>

</file>

<file path=ppt/presentation.xml><?xml version="1.0" encoding="utf-8"?>
<p:presentation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showSpecialPlsOnTitleSld="false" saveSubsetFonts="true" bookmarkIdSeed="2">
  <p:sldMasterIdLst>
    <p:sldMasterId id="2147483671" r:id="rId1"/>
  </p:sldMasterIdLst>
  <p:notesMasterIdLst>
    <p:notesMasterId r:id="rId107"/>
  </p:notesMasterIdLst>
  <p:handoutMasterIdLst>
    <p:handoutMasterId r:id="rId108"/>
  </p:handoutMasterIdLst>
  <p:sldIdLst>
    <p:sldId id="277" r:id="rId2"/>
    <p:sldId id="279" r:id="rId3"/>
    <p:sldId id="290" r:id="rId4"/>
    <p:sldId id="319" r:id="rId5"/>
    <p:sldId id="346" r:id="rId6"/>
    <p:sldId id="396" r:id="rId7"/>
    <p:sldId id="371" r:id="rId8"/>
    <p:sldId id="370" r:id="rId9"/>
    <p:sldId id="317" r:id="rId10"/>
    <p:sldId id="355" r:id="rId11"/>
    <p:sldId id="318" r:id="rId12"/>
    <p:sldId id="291" r:id="rId13"/>
    <p:sldId id="345" r:id="rId14"/>
    <p:sldId id="310" r:id="rId15"/>
    <p:sldId id="311" r:id="rId16"/>
    <p:sldId id="312" r:id="rId17"/>
    <p:sldId id="313" r:id="rId18"/>
    <p:sldId id="421" r:id="rId19"/>
    <p:sldId id="314" r:id="rId20"/>
    <p:sldId id="315" r:id="rId21"/>
    <p:sldId id="369" r:id="rId22"/>
    <p:sldId id="392" r:id="rId23"/>
    <p:sldId id="325" r:id="rId24"/>
    <p:sldId id="326" r:id="rId25"/>
    <p:sldId id="327" r:id="rId26"/>
    <p:sldId id="328" r:id="rId27"/>
    <p:sldId id="329" r:id="rId28"/>
    <p:sldId id="292" r:id="rId29"/>
    <p:sldId id="320" r:id="rId30"/>
    <p:sldId id="323" r:id="rId31"/>
    <p:sldId id="324" r:id="rId32"/>
    <p:sldId id="321" r:id="rId33"/>
    <p:sldId id="330" r:id="rId34"/>
    <p:sldId id="331" r:id="rId35"/>
    <p:sldId id="336" r:id="rId36"/>
    <p:sldId id="293" r:id="rId37"/>
    <p:sldId id="356" r:id="rId38"/>
    <p:sldId id="357" r:id="rId39"/>
    <p:sldId id="358" r:id="rId40"/>
    <p:sldId id="359" r:id="rId41"/>
    <p:sldId id="373" r:id="rId42"/>
    <p:sldId id="360" r:id="rId43"/>
    <p:sldId id="361" r:id="rId44"/>
    <p:sldId id="362" r:id="rId45"/>
    <p:sldId id="363" r:id="rId46"/>
    <p:sldId id="294" r:id="rId47"/>
    <p:sldId id="350" r:id="rId48"/>
    <p:sldId id="401" r:id="rId49"/>
    <p:sldId id="397" r:id="rId50"/>
    <p:sldId id="348" r:id="rId51"/>
    <p:sldId id="349" r:id="rId52"/>
    <p:sldId id="402" r:id="rId53"/>
    <p:sldId id="403" r:id="rId54"/>
    <p:sldId id="405" r:id="rId55"/>
    <p:sldId id="295" r:id="rId56"/>
    <p:sldId id="352" r:id="rId57"/>
    <p:sldId id="353" r:id="rId58"/>
    <p:sldId id="354" r:id="rId59"/>
    <p:sldId id="389" r:id="rId60"/>
    <p:sldId id="390" r:id="rId61"/>
    <p:sldId id="391" r:id="rId62"/>
    <p:sldId id="384" r:id="rId63"/>
    <p:sldId id="297" r:id="rId64"/>
    <p:sldId id="435" r:id="rId65"/>
    <p:sldId id="436" r:id="rId66"/>
    <p:sldId id="437" r:id="rId67"/>
    <p:sldId id="438" r:id="rId68"/>
    <p:sldId id="439" r:id="rId69"/>
    <p:sldId id="440" r:id="rId70"/>
    <p:sldId id="441" r:id="rId71"/>
    <p:sldId id="442" r:id="rId72"/>
    <p:sldId id="296" r:id="rId73"/>
    <p:sldId id="286" r:id="rId74"/>
    <p:sldId id="282" r:id="rId75"/>
    <p:sldId id="283" r:id="rId76"/>
    <p:sldId id="284" r:id="rId77"/>
    <p:sldId id="285" r:id="rId78"/>
    <p:sldId id="287" r:id="rId79"/>
    <p:sldId id="343" r:id="rId80"/>
    <p:sldId id="407" r:id="rId81"/>
    <p:sldId id="408" r:id="rId82"/>
    <p:sldId id="409" r:id="rId83"/>
    <p:sldId id="288" r:id="rId84"/>
    <p:sldId id="289" r:id="rId85"/>
    <p:sldId id="434" r:id="rId86"/>
    <p:sldId id="422" r:id="rId87"/>
    <p:sldId id="423" r:id="rId88"/>
    <p:sldId id="424" r:id="rId89"/>
    <p:sldId id="425" r:id="rId90"/>
    <p:sldId id="426" r:id="rId91"/>
    <p:sldId id="427" r:id="rId92"/>
    <p:sldId id="428" r:id="rId93"/>
    <p:sldId id="429" r:id="rId94"/>
    <p:sldId id="430" r:id="rId95"/>
    <p:sldId id="431" r:id="rId96"/>
    <p:sldId id="432" r:id="rId97"/>
    <p:sldId id="433" r:id="rId98"/>
    <p:sldId id="416" r:id="rId99"/>
    <p:sldId id="417" r:id="rId100"/>
    <p:sldId id="418" r:id="rId101"/>
    <p:sldId id="419" r:id="rId102"/>
    <p:sldId id="420" r:id="rId103"/>
    <p:sldId id="394" r:id="rId104"/>
    <p:sldId id="395" r:id="rId105"/>
    <p:sldId id="372" r:id="rId106"/>
  </p:sldIdLst>
  <p:sldSz cx="9144000" cy="6858000" type="screen4x3"/>
  <p:notesSz cx="6784975" cy="9906000"/>
  <p:defaultText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mAuthor id="0" name="Alexová Markéta, Ing.Arch. (MPSV)" initials="AM" lastIdx="3" clrIdx="0"/>
</p:cmAuthorLst>
</file>

<file path=ppt/presProps.xml><?xml version="1.0" encoding="utf-8"?>
<p:presentation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o="urn:schemas-microsoft-com:office:office" xmlns:xvml="urn:schemas-microsoft-com:office:excel"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16DA210-FB5B-4158-B5E0-FEB733F419BA}" styleName="Styl Světlá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Světlý styl 3 – zvýraznění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Světlý styl 3 – zvýraznění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Střední styl 4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lastView="sldThumbnailView">
  <p:normalViewPr vertBarState="maximized">
    <p:restoredLeft sz="34587" autoAdjust="false"/>
    <p:restoredTop sz="88571" autoAdjust="false"/>
  </p:normalViewPr>
  <p:slideViewPr>
    <p:cSldViewPr showGuides="true">
      <p:cViewPr>
        <p:scale>
          <a:sx n="100" d="100"/>
          <a:sy n="100" d="100"/>
        </p:scale>
        <p:origin x="-1842" y="-72"/>
      </p:cViewPr>
      <p:guideLst>
        <p:guide orient="horz" pos="913"/>
        <p:guide orient="horz" pos="3884"/>
        <p:guide pos="5420"/>
        <p:guide pos="3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
    <Relationship Target="slides/slide25.xml" Type="http://schemas.openxmlformats.org/officeDocument/2006/relationships/slide" Id="rId26"/>
    <Relationship Target="slides/slide20.xml" Type="http://schemas.openxmlformats.org/officeDocument/2006/relationships/slide" Id="rId21"/>
    <Relationship Target="slides/slide41.xml" Type="http://schemas.openxmlformats.org/officeDocument/2006/relationships/slide" Id="rId42"/>
    <Relationship Target="slides/slide46.xml" Type="http://schemas.openxmlformats.org/officeDocument/2006/relationships/slide" Id="rId47"/>
    <Relationship Target="slides/slide62.xml" Type="http://schemas.openxmlformats.org/officeDocument/2006/relationships/slide" Id="rId63"/>
    <Relationship Target="slides/slide67.xml" Type="http://schemas.openxmlformats.org/officeDocument/2006/relationships/slide" Id="rId68"/>
    <Relationship Target="slides/slide83.xml" Type="http://schemas.openxmlformats.org/officeDocument/2006/relationships/slide" Id="rId84"/>
    <Relationship Target="slides/slide88.xml" Type="http://schemas.openxmlformats.org/officeDocument/2006/relationships/slide" Id="rId89"/>
    <Relationship Target="theme/theme1.xml" Type="http://schemas.openxmlformats.org/officeDocument/2006/relationships/theme" Id="rId112"/>
    <Relationship Target="slides/slide1.xml" Type="http://schemas.openxmlformats.org/officeDocument/2006/relationships/slide" Id="rId2"/>
    <Relationship Target="slides/slide15.xml" Type="http://schemas.openxmlformats.org/officeDocument/2006/relationships/slide" Id="rId16"/>
    <Relationship Target="slides/slide28.xml" Type="http://schemas.openxmlformats.org/officeDocument/2006/relationships/slide" Id="rId29"/>
    <Relationship Target="notesMasters/notesMaster1.xml" Type="http://schemas.openxmlformats.org/officeDocument/2006/relationships/notesMaster" Id="rId107"/>
    <Relationship Target="slides/slide10.xml" Type="http://schemas.openxmlformats.org/officeDocument/2006/relationships/slide" Id="rId11"/>
    <Relationship Target="slides/slide23.xml" Type="http://schemas.openxmlformats.org/officeDocument/2006/relationships/slide" Id="rId24"/>
    <Relationship Target="slides/slide31.xml" Type="http://schemas.openxmlformats.org/officeDocument/2006/relationships/slide" Id="rId32"/>
    <Relationship Target="slides/slide36.xml" Type="http://schemas.openxmlformats.org/officeDocument/2006/relationships/slide" Id="rId37"/>
    <Relationship Target="slides/slide39.xml" Type="http://schemas.openxmlformats.org/officeDocument/2006/relationships/slide" Id="rId40"/>
    <Relationship Target="slides/slide44.xml" Type="http://schemas.openxmlformats.org/officeDocument/2006/relationships/slide" Id="rId45"/>
    <Relationship Target="slides/slide52.xml" Type="http://schemas.openxmlformats.org/officeDocument/2006/relationships/slide" Id="rId53"/>
    <Relationship Target="slides/slide57.xml" Type="http://schemas.openxmlformats.org/officeDocument/2006/relationships/slide" Id="rId58"/>
    <Relationship Target="slides/slide65.xml" Type="http://schemas.openxmlformats.org/officeDocument/2006/relationships/slide" Id="rId66"/>
    <Relationship Target="slides/slide73.xml" Type="http://schemas.openxmlformats.org/officeDocument/2006/relationships/slide" Id="rId74"/>
    <Relationship Target="slides/slide78.xml" Type="http://schemas.openxmlformats.org/officeDocument/2006/relationships/slide" Id="rId79"/>
    <Relationship Target="slides/slide86.xml" Type="http://schemas.openxmlformats.org/officeDocument/2006/relationships/slide" Id="rId87"/>
    <Relationship Target="slides/slide101.xml" Type="http://schemas.openxmlformats.org/officeDocument/2006/relationships/slide" Id="rId102"/>
    <Relationship Target="presProps.xml" Type="http://schemas.openxmlformats.org/officeDocument/2006/relationships/presProps" Id="rId110"/>
    <Relationship Target="slides/slide4.xml" Type="http://schemas.openxmlformats.org/officeDocument/2006/relationships/slide" Id="rId5"/>
    <Relationship Target="slides/slide60.xml" Type="http://schemas.openxmlformats.org/officeDocument/2006/relationships/slide" Id="rId61"/>
    <Relationship Target="slides/slide81.xml" Type="http://schemas.openxmlformats.org/officeDocument/2006/relationships/slide" Id="rId82"/>
    <Relationship Target="slides/slide89.xml" Type="http://schemas.openxmlformats.org/officeDocument/2006/relationships/slide" Id="rId90"/>
    <Relationship Target="slides/slide94.xml" Type="http://schemas.openxmlformats.org/officeDocument/2006/relationships/slide" Id="rId95"/>
    <Relationship Target="slides/slide18.xml" Type="http://schemas.openxmlformats.org/officeDocument/2006/relationships/slide" Id="rId19"/>
    <Relationship Target="slides/slide13.xml" Type="http://schemas.openxmlformats.org/officeDocument/2006/relationships/slide" Id="rId14"/>
    <Relationship Target="slides/slide21.xml" Type="http://schemas.openxmlformats.org/officeDocument/2006/relationships/slide" Id="rId22"/>
    <Relationship Target="slides/slide26.xml" Type="http://schemas.openxmlformats.org/officeDocument/2006/relationships/slide" Id="rId27"/>
    <Relationship Target="slides/slide29.xml" Type="http://schemas.openxmlformats.org/officeDocument/2006/relationships/slide" Id="rId30"/>
    <Relationship Target="slides/slide34.xml" Type="http://schemas.openxmlformats.org/officeDocument/2006/relationships/slide" Id="rId35"/>
    <Relationship Target="slides/slide42.xml" Type="http://schemas.openxmlformats.org/officeDocument/2006/relationships/slide" Id="rId43"/>
    <Relationship Target="slides/slide47.xml" Type="http://schemas.openxmlformats.org/officeDocument/2006/relationships/slide" Id="rId48"/>
    <Relationship Target="slides/slide55.xml" Type="http://schemas.openxmlformats.org/officeDocument/2006/relationships/slide" Id="rId56"/>
    <Relationship Target="slides/slide63.xml" Type="http://schemas.openxmlformats.org/officeDocument/2006/relationships/slide" Id="rId64"/>
    <Relationship Target="slides/slide68.xml" Type="http://schemas.openxmlformats.org/officeDocument/2006/relationships/slide" Id="rId69"/>
    <Relationship Target="slides/slide76.xml" Type="http://schemas.openxmlformats.org/officeDocument/2006/relationships/slide" Id="rId77"/>
    <Relationship Target="slides/slide99.xml" Type="http://schemas.openxmlformats.org/officeDocument/2006/relationships/slide" Id="rId100"/>
    <Relationship Target="slides/slide104.xml" Type="http://schemas.openxmlformats.org/officeDocument/2006/relationships/slide" Id="rId105"/>
    <Relationship Target="tableStyles.xml" Type="http://schemas.openxmlformats.org/officeDocument/2006/relationships/tableStyles" Id="rId113"/>
    <Relationship Target="slides/slide7.xml" Type="http://schemas.openxmlformats.org/officeDocument/2006/relationships/slide" Id="rId8"/>
    <Relationship Target="slides/slide50.xml" Type="http://schemas.openxmlformats.org/officeDocument/2006/relationships/slide" Id="rId51"/>
    <Relationship Target="slides/slide71.xml" Type="http://schemas.openxmlformats.org/officeDocument/2006/relationships/slide" Id="rId72"/>
    <Relationship Target="slides/slide79.xml" Type="http://schemas.openxmlformats.org/officeDocument/2006/relationships/slide" Id="rId80"/>
    <Relationship Target="slides/slide84.xml" Type="http://schemas.openxmlformats.org/officeDocument/2006/relationships/slide" Id="rId85"/>
    <Relationship Target="slides/slide92.xml" Type="http://schemas.openxmlformats.org/officeDocument/2006/relationships/slide" Id="rId93"/>
    <Relationship Target="slides/slide97.xml" Type="http://schemas.openxmlformats.org/officeDocument/2006/relationships/slide" Id="rId98"/>
    <Relationship Target="slides/slide2.xml" Type="http://schemas.openxmlformats.org/officeDocument/2006/relationships/slide" Id="rId3"/>
    <Relationship Target="slides/slide11.xml" Type="http://schemas.openxmlformats.org/officeDocument/2006/relationships/slide" Id="rId12"/>
    <Relationship Target="slides/slide16.xml" Type="http://schemas.openxmlformats.org/officeDocument/2006/relationships/slide" Id="rId17"/>
    <Relationship Target="slides/slide24.xml" Type="http://schemas.openxmlformats.org/officeDocument/2006/relationships/slide" Id="rId25"/>
    <Relationship Target="slides/slide32.xml" Type="http://schemas.openxmlformats.org/officeDocument/2006/relationships/slide" Id="rId33"/>
    <Relationship Target="slides/slide37.xml" Type="http://schemas.openxmlformats.org/officeDocument/2006/relationships/slide" Id="rId38"/>
    <Relationship Target="slides/slide45.xml" Type="http://schemas.openxmlformats.org/officeDocument/2006/relationships/slide" Id="rId46"/>
    <Relationship Target="slides/slide58.xml" Type="http://schemas.openxmlformats.org/officeDocument/2006/relationships/slide" Id="rId59"/>
    <Relationship Target="slides/slide66.xml" Type="http://schemas.openxmlformats.org/officeDocument/2006/relationships/slide" Id="rId67"/>
    <Relationship Target="slides/slide102.xml" Type="http://schemas.openxmlformats.org/officeDocument/2006/relationships/slide" Id="rId103"/>
    <Relationship Target="handoutMasters/handoutMaster1.xml" Type="http://schemas.openxmlformats.org/officeDocument/2006/relationships/handoutMaster" Id="rId108"/>
    <Relationship Target="slides/slide19.xml" Type="http://schemas.openxmlformats.org/officeDocument/2006/relationships/slide" Id="rId20"/>
    <Relationship Target="slides/slide40.xml" Type="http://schemas.openxmlformats.org/officeDocument/2006/relationships/slide" Id="rId41"/>
    <Relationship Target="slides/slide53.xml" Type="http://schemas.openxmlformats.org/officeDocument/2006/relationships/slide" Id="rId54"/>
    <Relationship Target="slides/slide61.xml" Type="http://schemas.openxmlformats.org/officeDocument/2006/relationships/slide" Id="rId62"/>
    <Relationship Target="slides/slide69.xml" Type="http://schemas.openxmlformats.org/officeDocument/2006/relationships/slide" Id="rId70"/>
    <Relationship Target="slides/slide74.xml" Type="http://schemas.openxmlformats.org/officeDocument/2006/relationships/slide" Id="rId75"/>
    <Relationship Target="slides/slide82.xml" Type="http://schemas.openxmlformats.org/officeDocument/2006/relationships/slide" Id="rId83"/>
    <Relationship Target="slides/slide87.xml" Type="http://schemas.openxmlformats.org/officeDocument/2006/relationships/slide" Id="rId88"/>
    <Relationship Target="slides/slide90.xml" Type="http://schemas.openxmlformats.org/officeDocument/2006/relationships/slide" Id="rId91"/>
    <Relationship Target="slides/slide95.xml" Type="http://schemas.openxmlformats.org/officeDocument/2006/relationships/slide" Id="rId96"/>
    <Relationship Target="viewProps.xml" Type="http://schemas.openxmlformats.org/officeDocument/2006/relationships/viewProps" Id="rId111"/>
    <Relationship Target="slideMasters/slideMaster1.xml" Type="http://schemas.openxmlformats.org/officeDocument/2006/relationships/slideMaster" Id="rId1"/>
    <Relationship Target="slides/slide5.xml" Type="http://schemas.openxmlformats.org/officeDocument/2006/relationships/slide" Id="rId6"/>
    <Relationship Target="slides/slide14.xml" Type="http://schemas.openxmlformats.org/officeDocument/2006/relationships/slide" Id="rId15"/>
    <Relationship Target="slides/slide22.xml" Type="http://schemas.openxmlformats.org/officeDocument/2006/relationships/slide" Id="rId23"/>
    <Relationship Target="slides/slide27.xml" Type="http://schemas.openxmlformats.org/officeDocument/2006/relationships/slide" Id="rId28"/>
    <Relationship Target="slides/slide35.xml" Type="http://schemas.openxmlformats.org/officeDocument/2006/relationships/slide" Id="rId36"/>
    <Relationship Target="slides/slide48.xml" Type="http://schemas.openxmlformats.org/officeDocument/2006/relationships/slide" Id="rId49"/>
    <Relationship Target="slides/slide56.xml" Type="http://schemas.openxmlformats.org/officeDocument/2006/relationships/slide" Id="rId57"/>
    <Relationship Target="slides/slide105.xml" Type="http://schemas.openxmlformats.org/officeDocument/2006/relationships/slide" Id="rId106"/>
    <Relationship Target="slides/slide9.xml" Type="http://schemas.openxmlformats.org/officeDocument/2006/relationships/slide" Id="rId10"/>
    <Relationship Target="slides/slide30.xml" Type="http://schemas.openxmlformats.org/officeDocument/2006/relationships/slide" Id="rId31"/>
    <Relationship Target="slides/slide43.xml" Type="http://schemas.openxmlformats.org/officeDocument/2006/relationships/slide" Id="rId44"/>
    <Relationship Target="slides/slide51.xml" Type="http://schemas.openxmlformats.org/officeDocument/2006/relationships/slide" Id="rId52"/>
    <Relationship Target="slides/slide59.xml" Type="http://schemas.openxmlformats.org/officeDocument/2006/relationships/slide" Id="rId60"/>
    <Relationship Target="slides/slide64.xml" Type="http://schemas.openxmlformats.org/officeDocument/2006/relationships/slide" Id="rId65"/>
    <Relationship Target="slides/slide72.xml" Type="http://schemas.openxmlformats.org/officeDocument/2006/relationships/slide" Id="rId73"/>
    <Relationship Target="slides/slide77.xml" Type="http://schemas.openxmlformats.org/officeDocument/2006/relationships/slide" Id="rId78"/>
    <Relationship Target="slides/slide80.xml" Type="http://schemas.openxmlformats.org/officeDocument/2006/relationships/slide" Id="rId81"/>
    <Relationship Target="slides/slide85.xml" Type="http://schemas.openxmlformats.org/officeDocument/2006/relationships/slide" Id="rId86"/>
    <Relationship Target="slides/slide93.xml" Type="http://schemas.openxmlformats.org/officeDocument/2006/relationships/slide" Id="rId94"/>
    <Relationship Target="slides/slide98.xml" Type="http://schemas.openxmlformats.org/officeDocument/2006/relationships/slide" Id="rId99"/>
    <Relationship Target="slides/slide100.xml" Type="http://schemas.openxmlformats.org/officeDocument/2006/relationships/slide" Id="rId101"/>
    <Relationship Target="slides/slide3.xml" Type="http://schemas.openxmlformats.org/officeDocument/2006/relationships/slide" Id="rId4"/>
    <Relationship Target="slides/slide8.xml" Type="http://schemas.openxmlformats.org/officeDocument/2006/relationships/slide" Id="rId9"/>
    <Relationship Target="slides/slide12.xml" Type="http://schemas.openxmlformats.org/officeDocument/2006/relationships/slide" Id="rId13"/>
    <Relationship Target="slides/slide17.xml" Type="http://schemas.openxmlformats.org/officeDocument/2006/relationships/slide" Id="rId18"/>
    <Relationship Target="slides/slide38.xml" Type="http://schemas.openxmlformats.org/officeDocument/2006/relationships/slide" Id="rId39"/>
    <Relationship Target="commentAuthors.xml" Type="http://schemas.openxmlformats.org/officeDocument/2006/relationships/commentAuthors" Id="rId109"/>
    <Relationship Target="slides/slide33.xml" Type="http://schemas.openxmlformats.org/officeDocument/2006/relationships/slide" Id="rId34"/>
    <Relationship Target="slides/slide49.xml" Type="http://schemas.openxmlformats.org/officeDocument/2006/relationships/slide" Id="rId50"/>
    <Relationship Target="slides/slide54.xml" Type="http://schemas.openxmlformats.org/officeDocument/2006/relationships/slide" Id="rId55"/>
    <Relationship Target="slides/slide75.xml" Type="http://schemas.openxmlformats.org/officeDocument/2006/relationships/slide" Id="rId76"/>
    <Relationship Target="slides/slide96.xml" Type="http://schemas.openxmlformats.org/officeDocument/2006/relationships/slide" Id="rId97"/>
    <Relationship Target="slides/slide103.xml" Type="http://schemas.openxmlformats.org/officeDocument/2006/relationships/slide" Id="rId104"/>
    <Relationship Target="slides/slide6.xml" Type="http://schemas.openxmlformats.org/officeDocument/2006/relationships/slide" Id="rId7"/>
    <Relationship Target="slides/slide70.xml" Type="http://schemas.openxmlformats.org/officeDocument/2006/relationships/slide" Id="rId71"/>
    <Relationship Target="slides/slide91.xml" Type="http://schemas.openxmlformats.org/officeDocument/2006/relationships/slide" Id="rId92"/>
</Relationships>

</file>

<file path=ppt/diagrams/colors1.xml><?xml version="1.0" encoding="utf-8"?>
<dgm:colors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o="urn:schemas-microsoft-com:office:office" xmlns:xvml="urn:schemas-microsoft-com:office:excel"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o="urn:schemas-microsoft-com:office:office" xmlns:xvml="urn:schemas-microsoft-com:office:excel"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o="urn:schemas-microsoft-com:office:office" xmlns:xvml="urn:schemas-microsoft-com:office:excel"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o="urn:schemas-microsoft-com:office:office" xmlns:xvml="urn:schemas-microsoft-com:office:excel"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o="urn:schemas-microsoft-com:office:office" xmlns:xvml="urn:schemas-microsoft-com:office:excel"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gm:ptLst>
    <dgm:pt modelId="{B4408769-F17C-46BA-B177-8FD593E56593}" type="doc">
      <dgm:prSet loTypeId="urn:microsoft.com/office/officeart/2005/8/layout/hList1" loCatId="list" qsTypeId="urn:microsoft.com/office/officeart/2005/8/quickstyle/simple1" qsCatId="simple" csTypeId="urn:microsoft.com/office/officeart/2005/8/colors/accent1_2" csCatId="accent1" phldr="true"/>
      <dgm:spPr/>
      <dgm:t>
        <a:bodyPr/>
        <a:lstStyle/>
        <a:p>
          <a:endParaRPr lang="cs-CZ"/>
        </a:p>
      </dgm:t>
    </dgm:pt>
    <dgm:pt modelId="{5BA7BDBE-A40A-4E45-9623-5C861436CB93}">
      <dgm:prSet phldrT="[Text]"/>
      <dgm:spPr/>
      <dgm:t>
        <a:bodyPr/>
        <a:lstStyle/>
        <a:p>
          <a:r>
            <a:rPr lang="cs-CZ" dirty="false" smtClean="false"/>
            <a:t>Partner s finančním příspěvkem</a:t>
          </a:r>
          <a:endParaRPr lang="cs-CZ" dirty="false"/>
        </a:p>
      </dgm:t>
    </dgm:pt>
    <dgm:pt modelId="{4DFBA3AB-DD16-4DCE-AE67-129207DCE455}" type="parTrans" cxnId="{F56EED76-71C8-4A23-A833-818A8B71737F}">
      <dgm:prSet/>
      <dgm:spPr/>
      <dgm:t>
        <a:bodyPr/>
        <a:lstStyle/>
        <a:p>
          <a:endParaRPr lang="cs-CZ"/>
        </a:p>
      </dgm:t>
    </dgm:pt>
    <dgm:pt modelId="{616D4DC6-7637-48F9-AA69-CB2A57EB3FAE}" type="sibTrans" cxnId="{F56EED76-71C8-4A23-A833-818A8B71737F}">
      <dgm:prSet/>
      <dgm:spPr/>
      <dgm:t>
        <a:bodyPr/>
        <a:lstStyle/>
        <a:p>
          <a:endParaRPr lang="cs-CZ"/>
        </a:p>
      </dgm:t>
    </dgm:pt>
    <dgm:pt modelId="{F77C91FF-DC99-4D2F-AA5A-988F4DD6FE6D}">
      <dgm:prSet phldrT="[Text]"/>
      <dgm:spPr/>
      <dgm:t>
        <a:bodyPr/>
        <a:lstStyle/>
        <a:p>
          <a:r>
            <a:rPr lang="cs-CZ" dirty="false" smtClean="false"/>
            <a:t>Zaměstnanec partnera</a:t>
          </a:r>
          <a:endParaRPr lang="cs-CZ" dirty="false"/>
        </a:p>
      </dgm:t>
    </dgm:pt>
    <dgm:pt modelId="{1B0ED340-3486-4468-BF71-C9020136C183}" type="parTrans" cxnId="{499F6667-4BD9-4060-BF99-E45960CCFCEB}">
      <dgm:prSet/>
      <dgm:spPr/>
      <dgm:t>
        <a:bodyPr/>
        <a:lstStyle/>
        <a:p>
          <a:endParaRPr lang="cs-CZ"/>
        </a:p>
      </dgm:t>
    </dgm:pt>
    <dgm:pt modelId="{3439414D-610C-42CC-B385-AB565F8F1155}" type="sibTrans" cxnId="{499F6667-4BD9-4060-BF99-E45960CCFCEB}">
      <dgm:prSet/>
      <dgm:spPr/>
      <dgm:t>
        <a:bodyPr/>
        <a:lstStyle/>
        <a:p>
          <a:endParaRPr lang="cs-CZ"/>
        </a:p>
      </dgm:t>
    </dgm:pt>
    <dgm:pt modelId="{FFCBFC6A-F5DF-45A7-98AE-5619067BC924}">
      <dgm:prSet phldrT="[Text]"/>
      <dgm:spPr/>
      <dgm:t>
        <a:bodyPr/>
        <a:lstStyle/>
        <a:p>
          <a:r>
            <a:rPr lang="cs-CZ" dirty="false" smtClean="false"/>
            <a:t>PS či dodatek u svého zaměstnavatele</a:t>
          </a:r>
          <a:endParaRPr lang="cs-CZ" dirty="false"/>
        </a:p>
      </dgm:t>
    </dgm:pt>
    <dgm:pt modelId="{1C59F505-3DBF-4C29-A3F4-2916C042C251}" type="parTrans" cxnId="{7ABE6E6F-150D-4CB7-8739-CD3965C5B6C6}">
      <dgm:prSet/>
      <dgm:spPr/>
      <dgm:t>
        <a:bodyPr/>
        <a:lstStyle/>
        <a:p>
          <a:endParaRPr lang="cs-CZ"/>
        </a:p>
      </dgm:t>
    </dgm:pt>
    <dgm:pt modelId="{E87AC5A4-AAF3-4D4B-9915-580480B81FD4}" type="sibTrans" cxnId="{7ABE6E6F-150D-4CB7-8739-CD3965C5B6C6}">
      <dgm:prSet/>
      <dgm:spPr/>
      <dgm:t>
        <a:bodyPr/>
        <a:lstStyle/>
        <a:p>
          <a:endParaRPr lang="cs-CZ"/>
        </a:p>
      </dgm:t>
    </dgm:pt>
    <dgm:pt modelId="{0177D2AD-E797-4F06-8611-A6EC1BAA4E5E}">
      <dgm:prSet phldrT="[Text]"/>
      <dgm:spPr/>
      <dgm:t>
        <a:bodyPr/>
        <a:lstStyle/>
        <a:p>
          <a:r>
            <a:rPr lang="cs-CZ" dirty="false" smtClean="false"/>
            <a:t>Partner bez finančního příspěvku</a:t>
          </a:r>
          <a:endParaRPr lang="cs-CZ" dirty="false"/>
        </a:p>
      </dgm:t>
    </dgm:pt>
    <dgm:pt modelId="{0E385C2B-09D8-487E-ABD3-AA86E0F5D1B3}" type="parTrans" cxnId="{AA22EC0B-16EE-4238-BB02-81FD2123E155}">
      <dgm:prSet/>
      <dgm:spPr/>
      <dgm:t>
        <a:bodyPr/>
        <a:lstStyle/>
        <a:p>
          <a:endParaRPr lang="cs-CZ"/>
        </a:p>
      </dgm:t>
    </dgm:pt>
    <dgm:pt modelId="{0F6AAD86-CB64-4E05-9732-AD0A3254045B}" type="sibTrans" cxnId="{AA22EC0B-16EE-4238-BB02-81FD2123E155}">
      <dgm:prSet/>
      <dgm:spPr/>
      <dgm:t>
        <a:bodyPr/>
        <a:lstStyle/>
        <a:p>
          <a:endParaRPr lang="cs-CZ"/>
        </a:p>
      </dgm:t>
    </dgm:pt>
    <dgm:pt modelId="{86E99528-D7B2-4019-AA44-411B052F7380}">
      <dgm:prSet phldrT="[Text]"/>
      <dgm:spPr/>
      <dgm:t>
        <a:bodyPr/>
        <a:lstStyle/>
        <a:p>
          <a:r>
            <a:rPr lang="cs-CZ" dirty="false" smtClean="false"/>
            <a:t>Zaměstnanec příjemce</a:t>
          </a:r>
          <a:endParaRPr lang="cs-CZ" dirty="false"/>
        </a:p>
      </dgm:t>
    </dgm:pt>
    <dgm:pt modelId="{B33C4CF1-482B-4AA9-95E7-45F9D2E0F1CE}" type="parTrans" cxnId="{FF22D93E-9EEE-4F1C-855B-BB070ED8D0CD}">
      <dgm:prSet/>
      <dgm:spPr/>
      <dgm:t>
        <a:bodyPr/>
        <a:lstStyle/>
        <a:p>
          <a:endParaRPr lang="cs-CZ"/>
        </a:p>
      </dgm:t>
    </dgm:pt>
    <dgm:pt modelId="{2BE22883-7588-485C-961D-C4A68BF33AC6}" type="sibTrans" cxnId="{FF22D93E-9EEE-4F1C-855B-BB070ED8D0CD}">
      <dgm:prSet/>
      <dgm:spPr/>
      <dgm:t>
        <a:bodyPr/>
        <a:lstStyle/>
        <a:p>
          <a:endParaRPr lang="cs-CZ"/>
        </a:p>
      </dgm:t>
    </dgm:pt>
    <dgm:pt modelId="{923A1E4C-B244-4623-8CA6-80F6B6A3FB57}">
      <dgm:prSet phldrT="[Text]"/>
      <dgm:spPr/>
      <dgm:t>
        <a:bodyPr/>
        <a:lstStyle/>
        <a:p>
          <a:r>
            <a:rPr lang="cs-CZ" dirty="false" smtClean="false"/>
            <a:t>PS či dodatek u příjemce</a:t>
          </a:r>
          <a:endParaRPr lang="cs-CZ" dirty="false"/>
        </a:p>
      </dgm:t>
    </dgm:pt>
    <dgm:pt modelId="{842715C0-F979-4816-A886-7C3B44BDA04C}" type="parTrans" cxnId="{3EF1C616-295C-4429-BEE0-FFE8A080F8B6}">
      <dgm:prSet/>
      <dgm:spPr/>
      <dgm:t>
        <a:bodyPr/>
        <a:lstStyle/>
        <a:p>
          <a:endParaRPr lang="cs-CZ"/>
        </a:p>
      </dgm:t>
    </dgm:pt>
    <dgm:pt modelId="{DFCFA1E6-E1BC-4545-95ED-CA925EC05552}" type="sibTrans" cxnId="{3EF1C616-295C-4429-BEE0-FFE8A080F8B6}">
      <dgm:prSet/>
      <dgm:spPr/>
      <dgm:t>
        <a:bodyPr/>
        <a:lstStyle/>
        <a:p>
          <a:endParaRPr lang="cs-CZ"/>
        </a:p>
      </dgm:t>
    </dgm:pt>
    <dgm:pt modelId="{2521C768-0B18-4E65-86C9-0692A107643E}">
      <dgm:prSet phldrT="[Text]"/>
      <dgm:spPr/>
      <dgm:t>
        <a:bodyPr/>
        <a:lstStyle/>
        <a:p>
          <a:r>
            <a:rPr lang="cs-CZ" dirty="false" smtClean="false"/>
            <a:t>Mzdový výdaj partnera - refundace mzdových výdajů mezi příjemcem a partnerem</a:t>
          </a:r>
          <a:endParaRPr lang="cs-CZ" dirty="false"/>
        </a:p>
      </dgm:t>
    </dgm:pt>
    <dgm:pt modelId="{FC05B30B-0B57-4E59-820B-8E51857A9731}" type="parTrans" cxnId="{FFFEA3FF-F9CF-428F-9293-407B26C11112}">
      <dgm:prSet/>
      <dgm:spPr/>
      <dgm:t>
        <a:bodyPr/>
        <a:lstStyle/>
        <a:p>
          <a:endParaRPr lang="cs-CZ"/>
        </a:p>
      </dgm:t>
    </dgm:pt>
    <dgm:pt modelId="{A4E45BB4-81E0-435A-B3E2-7D4DD6BDC104}" type="sibTrans" cxnId="{FFFEA3FF-F9CF-428F-9293-407B26C11112}">
      <dgm:prSet/>
      <dgm:spPr/>
      <dgm:t>
        <a:bodyPr/>
        <a:lstStyle/>
        <a:p>
          <a:endParaRPr lang="cs-CZ"/>
        </a:p>
      </dgm:t>
    </dgm:pt>
    <dgm:pt modelId="{AA11C719-5E6D-41A1-97E0-2FAD51A0F614}">
      <dgm:prSet phldrT="[Text]"/>
      <dgm:spPr/>
      <dgm:t>
        <a:bodyPr/>
        <a:lstStyle/>
        <a:p>
          <a:r>
            <a:rPr lang="cs-CZ" dirty="false" smtClean="false"/>
            <a:t>Mzdový výdaj příjemce</a:t>
          </a:r>
          <a:endParaRPr lang="cs-CZ" dirty="false"/>
        </a:p>
      </dgm:t>
    </dgm:pt>
    <dgm:pt modelId="{20469065-1D6A-4E1D-B6F0-3D01EFA060EB}" type="parTrans" cxnId="{0C2FABE8-E5DF-485C-8023-D6D411D6EDE7}">
      <dgm:prSet/>
      <dgm:spPr/>
      <dgm:t>
        <a:bodyPr/>
        <a:lstStyle/>
        <a:p>
          <a:endParaRPr lang="cs-CZ"/>
        </a:p>
      </dgm:t>
    </dgm:pt>
    <dgm:pt modelId="{29348AE7-5EE8-4156-9325-2D31DEB34E4F}" type="sibTrans" cxnId="{0C2FABE8-E5DF-485C-8023-D6D411D6EDE7}">
      <dgm:prSet/>
      <dgm:spPr/>
      <dgm:t>
        <a:bodyPr/>
        <a:lstStyle/>
        <a:p>
          <a:endParaRPr lang="cs-CZ"/>
        </a:p>
      </dgm:t>
    </dgm:pt>
    <dgm:pt modelId="{1CC24F09-9A56-4DB6-A065-EB6FBEBDFE67}" type="pres">
      <dgm:prSet presAssocID="{B4408769-F17C-46BA-B177-8FD593E56593}" presName="Name0" presStyleCnt="0">
        <dgm:presLayoutVars>
          <dgm:dir/>
          <dgm:animLvl val="lvl"/>
          <dgm:resizeHandles val="exact"/>
        </dgm:presLayoutVars>
      </dgm:prSet>
      <dgm:spPr/>
      <dgm:t>
        <a:bodyPr/>
        <a:lstStyle/>
        <a:p>
          <a:endParaRPr lang="cs-CZ"/>
        </a:p>
      </dgm:t>
    </dgm:pt>
    <dgm:pt modelId="{49F98733-59CB-4FAB-A213-58C9F9990968}" type="pres">
      <dgm:prSet presAssocID="{5BA7BDBE-A40A-4E45-9623-5C861436CB93}" presName="composite" presStyleCnt="0"/>
      <dgm:spPr/>
    </dgm:pt>
    <dgm:pt modelId="{E2A2A984-7C6E-4C60-8E8C-F4915F7C0223}" type="pres">
      <dgm:prSet presAssocID="{5BA7BDBE-A40A-4E45-9623-5C861436CB93}" presName="parTx" presStyleLbl="alignNode1" presStyleIdx="0" presStyleCnt="2">
        <dgm:presLayoutVars>
          <dgm:chMax val="0"/>
          <dgm:chPref val="0"/>
          <dgm:bulletEnabled val="true"/>
        </dgm:presLayoutVars>
      </dgm:prSet>
      <dgm:spPr/>
      <dgm:t>
        <a:bodyPr/>
        <a:lstStyle/>
        <a:p>
          <a:endParaRPr lang="cs-CZ"/>
        </a:p>
      </dgm:t>
    </dgm:pt>
    <dgm:pt modelId="{A57DE831-8BA0-4678-946D-6B574F1146A6}" type="pres">
      <dgm:prSet presAssocID="{5BA7BDBE-A40A-4E45-9623-5C861436CB93}" presName="desTx" presStyleLbl="alignAccFollowNode1" presStyleIdx="0" presStyleCnt="2">
        <dgm:presLayoutVars>
          <dgm:bulletEnabled val="true"/>
        </dgm:presLayoutVars>
      </dgm:prSet>
      <dgm:spPr/>
      <dgm:t>
        <a:bodyPr/>
        <a:lstStyle/>
        <a:p>
          <a:endParaRPr lang="cs-CZ"/>
        </a:p>
      </dgm:t>
    </dgm:pt>
    <dgm:pt modelId="{D475EA2F-A5A6-4DA9-AD0C-6C5F59E61960}" type="pres">
      <dgm:prSet presAssocID="{616D4DC6-7637-48F9-AA69-CB2A57EB3FAE}" presName="space" presStyleCnt="0"/>
      <dgm:spPr/>
    </dgm:pt>
    <dgm:pt modelId="{23F63A47-9DBD-419B-A2E1-011D0703980A}" type="pres">
      <dgm:prSet presAssocID="{0177D2AD-E797-4F06-8611-A6EC1BAA4E5E}" presName="composite" presStyleCnt="0"/>
      <dgm:spPr/>
    </dgm:pt>
    <dgm:pt modelId="{FDF0CEC2-8D65-4AAD-A38A-41FB5D461337}" type="pres">
      <dgm:prSet presAssocID="{0177D2AD-E797-4F06-8611-A6EC1BAA4E5E}" presName="parTx" presStyleLbl="alignNode1" presStyleIdx="1" presStyleCnt="2">
        <dgm:presLayoutVars>
          <dgm:chMax val="0"/>
          <dgm:chPref val="0"/>
          <dgm:bulletEnabled val="true"/>
        </dgm:presLayoutVars>
      </dgm:prSet>
      <dgm:spPr/>
      <dgm:t>
        <a:bodyPr/>
        <a:lstStyle/>
        <a:p>
          <a:endParaRPr lang="cs-CZ"/>
        </a:p>
      </dgm:t>
    </dgm:pt>
    <dgm:pt modelId="{FC17E0D4-9CF8-4B35-B61A-24900B1D2CD2}" type="pres">
      <dgm:prSet presAssocID="{0177D2AD-E797-4F06-8611-A6EC1BAA4E5E}" presName="desTx" presStyleLbl="alignAccFollowNode1" presStyleIdx="1" presStyleCnt="2">
        <dgm:presLayoutVars>
          <dgm:bulletEnabled val="true"/>
        </dgm:presLayoutVars>
      </dgm:prSet>
      <dgm:spPr/>
      <dgm:t>
        <a:bodyPr/>
        <a:lstStyle/>
        <a:p>
          <a:endParaRPr lang="cs-CZ"/>
        </a:p>
      </dgm:t>
    </dgm:pt>
  </dgm:ptLst>
  <dgm:cxnLst>
    <dgm:cxn modelId="{FF22D93E-9EEE-4F1C-855B-BB070ED8D0CD}" srcId="{0177D2AD-E797-4F06-8611-A6EC1BAA4E5E}" destId="{86E99528-D7B2-4019-AA44-411B052F7380}" srcOrd="0" destOrd="0" parTransId="{B33C4CF1-482B-4AA9-95E7-45F9D2E0F1CE}" sibTransId="{2BE22883-7588-485C-961D-C4A68BF33AC6}"/>
    <dgm:cxn modelId="{3EF1C616-295C-4429-BEE0-FFE8A080F8B6}" srcId="{0177D2AD-E797-4F06-8611-A6EC1BAA4E5E}" destId="{923A1E4C-B244-4623-8CA6-80F6B6A3FB57}" srcOrd="1" destOrd="0" parTransId="{842715C0-F979-4816-A886-7C3B44BDA04C}" sibTransId="{DFCFA1E6-E1BC-4545-95ED-CA925EC05552}"/>
    <dgm:cxn modelId="{E506F0E8-0319-45E6-968E-9B0D313DA600}" type="presOf" srcId="{AA11C719-5E6D-41A1-97E0-2FAD51A0F614}" destId="{FC17E0D4-9CF8-4B35-B61A-24900B1D2CD2}" srcOrd="0" destOrd="2" presId="urn:microsoft.com/office/officeart/2005/8/layout/hList1"/>
    <dgm:cxn modelId="{4DEFC08F-68F0-4BD5-9425-5A0CE7244C3B}" type="presOf" srcId="{2521C768-0B18-4E65-86C9-0692A107643E}" destId="{A57DE831-8BA0-4678-946D-6B574F1146A6}" srcOrd="0" destOrd="2" presId="urn:microsoft.com/office/officeart/2005/8/layout/hList1"/>
    <dgm:cxn modelId="{47191E45-929D-4E98-ADD1-6DCDD76CA9F1}" type="presOf" srcId="{0177D2AD-E797-4F06-8611-A6EC1BAA4E5E}" destId="{FDF0CEC2-8D65-4AAD-A38A-41FB5D461337}" srcOrd="0" destOrd="0" presId="urn:microsoft.com/office/officeart/2005/8/layout/hList1"/>
    <dgm:cxn modelId="{F56EED76-71C8-4A23-A833-818A8B71737F}" srcId="{B4408769-F17C-46BA-B177-8FD593E56593}" destId="{5BA7BDBE-A40A-4E45-9623-5C861436CB93}" srcOrd="0" destOrd="0" parTransId="{4DFBA3AB-DD16-4DCE-AE67-129207DCE455}" sibTransId="{616D4DC6-7637-48F9-AA69-CB2A57EB3FAE}"/>
    <dgm:cxn modelId="{517057DA-7958-4C24-AA59-BD803B8611B5}" type="presOf" srcId="{923A1E4C-B244-4623-8CA6-80F6B6A3FB57}" destId="{FC17E0D4-9CF8-4B35-B61A-24900B1D2CD2}" srcOrd="0" destOrd="1" presId="urn:microsoft.com/office/officeart/2005/8/layout/hList1"/>
    <dgm:cxn modelId="{ACFB7719-B007-4068-B772-A533A26B56E9}" type="presOf" srcId="{86E99528-D7B2-4019-AA44-411B052F7380}" destId="{FC17E0D4-9CF8-4B35-B61A-24900B1D2CD2}" srcOrd="0" destOrd="0" presId="urn:microsoft.com/office/officeart/2005/8/layout/hList1"/>
    <dgm:cxn modelId="{727C1380-6E3B-4EDD-97FF-E49C4022DE20}" type="presOf" srcId="{B4408769-F17C-46BA-B177-8FD593E56593}" destId="{1CC24F09-9A56-4DB6-A065-EB6FBEBDFE67}" srcOrd="0" destOrd="0" presId="urn:microsoft.com/office/officeart/2005/8/layout/hList1"/>
    <dgm:cxn modelId="{7ABE6E6F-150D-4CB7-8739-CD3965C5B6C6}" srcId="{5BA7BDBE-A40A-4E45-9623-5C861436CB93}" destId="{FFCBFC6A-F5DF-45A7-98AE-5619067BC924}" srcOrd="1" destOrd="0" parTransId="{1C59F505-3DBF-4C29-A3F4-2916C042C251}" sibTransId="{E87AC5A4-AAF3-4D4B-9915-580480B81FD4}"/>
    <dgm:cxn modelId="{FFFEA3FF-F9CF-428F-9293-407B26C11112}" srcId="{5BA7BDBE-A40A-4E45-9623-5C861436CB93}" destId="{2521C768-0B18-4E65-86C9-0692A107643E}" srcOrd="2" destOrd="0" parTransId="{FC05B30B-0B57-4E59-820B-8E51857A9731}" sibTransId="{A4E45BB4-81E0-435A-B3E2-7D4DD6BDC104}"/>
    <dgm:cxn modelId="{0C2FABE8-E5DF-485C-8023-D6D411D6EDE7}" srcId="{0177D2AD-E797-4F06-8611-A6EC1BAA4E5E}" destId="{AA11C719-5E6D-41A1-97E0-2FAD51A0F614}" srcOrd="2" destOrd="0" parTransId="{20469065-1D6A-4E1D-B6F0-3D01EFA060EB}" sibTransId="{29348AE7-5EE8-4156-9325-2D31DEB34E4F}"/>
    <dgm:cxn modelId="{7DE54B31-2F2A-4DF7-AD7C-CE2D6E76B916}" type="presOf" srcId="{5BA7BDBE-A40A-4E45-9623-5C861436CB93}" destId="{E2A2A984-7C6E-4C60-8E8C-F4915F7C0223}" srcOrd="0" destOrd="0" presId="urn:microsoft.com/office/officeart/2005/8/layout/hList1"/>
    <dgm:cxn modelId="{9D7340B5-7467-49BB-97B1-2C462F1C3F29}" type="presOf" srcId="{FFCBFC6A-F5DF-45A7-98AE-5619067BC924}" destId="{A57DE831-8BA0-4678-946D-6B574F1146A6}" srcOrd="0" destOrd="1" presId="urn:microsoft.com/office/officeart/2005/8/layout/hList1"/>
    <dgm:cxn modelId="{E2A7EB8C-4118-4BE1-BAF2-4500C4DA4E49}" type="presOf" srcId="{F77C91FF-DC99-4D2F-AA5A-988F4DD6FE6D}" destId="{A57DE831-8BA0-4678-946D-6B574F1146A6}" srcOrd="0" destOrd="0" presId="urn:microsoft.com/office/officeart/2005/8/layout/hList1"/>
    <dgm:cxn modelId="{AA22EC0B-16EE-4238-BB02-81FD2123E155}" srcId="{B4408769-F17C-46BA-B177-8FD593E56593}" destId="{0177D2AD-E797-4F06-8611-A6EC1BAA4E5E}" srcOrd="1" destOrd="0" parTransId="{0E385C2B-09D8-487E-ABD3-AA86E0F5D1B3}" sibTransId="{0F6AAD86-CB64-4E05-9732-AD0A3254045B}"/>
    <dgm:cxn modelId="{499F6667-4BD9-4060-BF99-E45960CCFCEB}" srcId="{5BA7BDBE-A40A-4E45-9623-5C861436CB93}" destId="{F77C91FF-DC99-4D2F-AA5A-988F4DD6FE6D}" srcOrd="0" destOrd="0" parTransId="{1B0ED340-3486-4468-BF71-C9020136C183}" sibTransId="{3439414D-610C-42CC-B385-AB565F8F1155}"/>
    <dgm:cxn modelId="{E833F8BA-510E-453D-82A4-6108E270CD3A}" type="presParOf" srcId="{1CC24F09-9A56-4DB6-A065-EB6FBEBDFE67}" destId="{49F98733-59CB-4FAB-A213-58C9F9990968}" srcOrd="0" destOrd="0" presId="urn:microsoft.com/office/officeart/2005/8/layout/hList1"/>
    <dgm:cxn modelId="{8C275650-4F31-48CF-90A3-EF9361DC0D55}" type="presParOf" srcId="{49F98733-59CB-4FAB-A213-58C9F9990968}" destId="{E2A2A984-7C6E-4C60-8E8C-F4915F7C0223}" srcOrd="0" destOrd="0" presId="urn:microsoft.com/office/officeart/2005/8/layout/hList1"/>
    <dgm:cxn modelId="{AA776C82-0C60-48D6-A8D2-282F7BA9055A}" type="presParOf" srcId="{49F98733-59CB-4FAB-A213-58C9F9990968}" destId="{A57DE831-8BA0-4678-946D-6B574F1146A6}" srcOrd="1" destOrd="0" presId="urn:microsoft.com/office/officeart/2005/8/layout/hList1"/>
    <dgm:cxn modelId="{9CBD2F43-A95B-4B6B-A0A0-C71DE1D98ED0}" type="presParOf" srcId="{1CC24F09-9A56-4DB6-A065-EB6FBEBDFE67}" destId="{D475EA2F-A5A6-4DA9-AD0C-6C5F59E61960}" srcOrd="1" destOrd="0" presId="urn:microsoft.com/office/officeart/2005/8/layout/hList1"/>
    <dgm:cxn modelId="{CF1F0085-1B36-465E-8A7D-C35C1299CC81}" type="presParOf" srcId="{1CC24F09-9A56-4DB6-A065-EB6FBEBDFE67}" destId="{23F63A47-9DBD-419B-A2E1-011D0703980A}" srcOrd="2" destOrd="0" presId="urn:microsoft.com/office/officeart/2005/8/layout/hList1"/>
    <dgm:cxn modelId="{83416FF1-D19B-485C-854D-7BB6E74F708D}" type="presParOf" srcId="{23F63A47-9DBD-419B-A2E1-011D0703980A}" destId="{FDF0CEC2-8D65-4AAD-A38A-41FB5D461337}" srcOrd="0" destOrd="0" presId="urn:microsoft.com/office/officeart/2005/8/layout/hList1"/>
    <dgm:cxn modelId="{13B84C13-4724-42F7-9AD1-F0A8B1451535}" type="presParOf" srcId="{23F63A47-9DBD-419B-A2E1-011D0703980A}" destId="{FC17E0D4-9CF8-4B35-B61A-24900B1D2CD2}" srcOrd="1" destOrd="0" presId="urn:microsoft.com/office/officeart/2005/8/layout/hList1"/>
  </dgm:cxnLst>
  <dgm:bg/>
  <dgm:whole/>
  <dgm:extLst>
    <a:ext uri="http://schemas.microsoft.com/office/drawing/2008/diagram">
      <dsp:dataModelExt relId="rId7" minVer="http://schemas.openxmlformats.org/drawingml/2006/diagram"/>
    </a:ext>
  </dgm:extLst>
</dgm:dataModel>
</file>

<file path=ppt/diagrams/data2.xml><?xml version="1.0" encoding="utf-8"?>
<dgm:dataModel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o="urn:schemas-microsoft-com:office:office" xmlns:xvml="urn:schemas-microsoft-com:office:excel"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gm:ptLst>
    <dgm:pt modelId="{F54C4FA8-342C-4F6C-8B32-5269EAC4862A}" type="doc">
      <dgm:prSet loTypeId="urn:microsoft.com/office/officeart/2005/8/layout/hierarchy1" loCatId="hierarchy" qsTypeId="urn:microsoft.com/office/officeart/2005/8/quickstyle/simple1" qsCatId="simple" csTypeId="urn:microsoft.com/office/officeart/2005/8/colors/accent1_2" csCatId="accent1" phldr="true"/>
      <dgm:spPr/>
      <dgm:t>
        <a:bodyPr/>
        <a:lstStyle/>
        <a:p>
          <a:endParaRPr lang="cs-CZ"/>
        </a:p>
      </dgm:t>
    </dgm:pt>
    <dgm:pt modelId="{2FD16077-F533-4583-9492-CD4DD20DF173}">
      <dgm:prSet phldrT="[Text]"/>
      <dgm:spPr/>
      <dgm:t>
        <a:bodyPr/>
        <a:lstStyle/>
        <a:p>
          <a:r>
            <a:rPr lang="cs-CZ" dirty="false" smtClean="false"/>
            <a:t>změna</a:t>
          </a:r>
          <a:endParaRPr lang="cs-CZ" dirty="false"/>
        </a:p>
      </dgm:t>
    </dgm:pt>
    <dgm:pt modelId="{C59A9944-805A-4D2D-B3E2-95264FE5FAB2}" type="parTrans" cxnId="{88A622D1-DCC6-48A3-BA3F-6ADE4EEBED28}">
      <dgm:prSet/>
      <dgm:spPr/>
      <dgm:t>
        <a:bodyPr/>
        <a:lstStyle/>
        <a:p>
          <a:endParaRPr lang="cs-CZ"/>
        </a:p>
      </dgm:t>
    </dgm:pt>
    <dgm:pt modelId="{D7619BB3-8B7D-4E5D-B493-9BE3947239D1}" type="sibTrans" cxnId="{88A622D1-DCC6-48A3-BA3F-6ADE4EEBED28}">
      <dgm:prSet/>
      <dgm:spPr/>
      <dgm:t>
        <a:bodyPr/>
        <a:lstStyle/>
        <a:p>
          <a:endParaRPr lang="cs-CZ"/>
        </a:p>
      </dgm:t>
    </dgm:pt>
    <dgm:pt modelId="{272B1AEC-B744-4D24-91CA-5F5075C3AA26}">
      <dgm:prSet phldrT="[Text]"/>
      <dgm:spPr/>
      <dgm:t>
        <a:bodyPr/>
        <a:lstStyle/>
        <a:p>
          <a:r>
            <a:rPr lang="cs-CZ" dirty="false" smtClean="false"/>
            <a:t>nepodstatná</a:t>
          </a:r>
          <a:endParaRPr lang="cs-CZ" dirty="false"/>
        </a:p>
      </dgm:t>
    </dgm:pt>
    <dgm:pt modelId="{4C2052B0-EC9D-4080-92FB-F04679AB4877}" type="parTrans" cxnId="{598FA02F-17E1-4632-B95B-06273EFBCE9F}">
      <dgm:prSet/>
      <dgm:spPr/>
      <dgm:t>
        <a:bodyPr/>
        <a:lstStyle/>
        <a:p>
          <a:endParaRPr lang="cs-CZ"/>
        </a:p>
      </dgm:t>
    </dgm:pt>
    <dgm:pt modelId="{4E90C29A-10FF-4399-B959-B450FA8C554E}" type="sibTrans" cxnId="{598FA02F-17E1-4632-B95B-06273EFBCE9F}">
      <dgm:prSet/>
      <dgm:spPr/>
      <dgm:t>
        <a:bodyPr/>
        <a:lstStyle/>
        <a:p>
          <a:endParaRPr lang="cs-CZ"/>
        </a:p>
      </dgm:t>
    </dgm:pt>
    <dgm:pt modelId="{7E93F150-708D-4ED4-9BE1-A85D439DB5B0}">
      <dgm:prSet phldrT="[Text]"/>
      <dgm:spPr/>
      <dgm:t>
        <a:bodyPr/>
        <a:lstStyle/>
        <a:p>
          <a:r>
            <a:rPr lang="cs-CZ" dirty="false" smtClean="false"/>
            <a:t>neprodlené oznámení</a:t>
          </a:r>
          <a:endParaRPr lang="cs-CZ" dirty="false"/>
        </a:p>
      </dgm:t>
    </dgm:pt>
    <dgm:pt modelId="{7C6B14B1-C039-4B52-8102-30CCC5EADA91}" type="parTrans" cxnId="{77C932B1-EFBA-48C4-9410-A09D6D9B9EC4}">
      <dgm:prSet/>
      <dgm:spPr/>
      <dgm:t>
        <a:bodyPr/>
        <a:lstStyle/>
        <a:p>
          <a:endParaRPr lang="cs-CZ"/>
        </a:p>
      </dgm:t>
    </dgm:pt>
    <dgm:pt modelId="{16CBEB82-0BE2-475C-A6C1-05E356A74C50}" type="sibTrans" cxnId="{77C932B1-EFBA-48C4-9410-A09D6D9B9EC4}">
      <dgm:prSet/>
      <dgm:spPr/>
      <dgm:t>
        <a:bodyPr/>
        <a:lstStyle/>
        <a:p>
          <a:endParaRPr lang="cs-CZ"/>
        </a:p>
      </dgm:t>
    </dgm:pt>
    <dgm:pt modelId="{2CFE6007-14A7-4916-8479-6BA275507795}">
      <dgm:prSet phldrT="[Text]"/>
      <dgm:spPr/>
      <dgm:t>
        <a:bodyPr/>
        <a:lstStyle/>
        <a:p>
          <a:r>
            <a:rPr lang="cs-CZ" dirty="false" smtClean="false"/>
            <a:t>oznámení spolu se </a:t>
          </a:r>
          <a:r>
            <a:rPr lang="cs-CZ" dirty="false" err="true" smtClean="false"/>
            <a:t>ZoR</a:t>
          </a:r>
          <a:endParaRPr lang="cs-CZ" dirty="false"/>
        </a:p>
      </dgm:t>
    </dgm:pt>
    <dgm:pt modelId="{6A2D7788-4233-475D-BABC-A420A9953AFD}" type="parTrans" cxnId="{64A7CFFF-D357-433B-860F-6F014BF1D45C}">
      <dgm:prSet/>
      <dgm:spPr/>
      <dgm:t>
        <a:bodyPr/>
        <a:lstStyle/>
        <a:p>
          <a:endParaRPr lang="cs-CZ"/>
        </a:p>
      </dgm:t>
    </dgm:pt>
    <dgm:pt modelId="{2C40770A-9FED-4CA5-9D02-FACBDA602F18}" type="sibTrans" cxnId="{64A7CFFF-D357-433B-860F-6F014BF1D45C}">
      <dgm:prSet/>
      <dgm:spPr/>
      <dgm:t>
        <a:bodyPr/>
        <a:lstStyle/>
        <a:p>
          <a:endParaRPr lang="cs-CZ"/>
        </a:p>
      </dgm:t>
    </dgm:pt>
    <dgm:pt modelId="{F6999510-03DF-4CBF-8D6A-6734196CABA4}">
      <dgm:prSet phldrT="[Text]"/>
      <dgm:spPr/>
      <dgm:t>
        <a:bodyPr/>
        <a:lstStyle/>
        <a:p>
          <a:r>
            <a:rPr lang="cs-CZ" dirty="false" smtClean="false"/>
            <a:t>podstatná</a:t>
          </a:r>
          <a:endParaRPr lang="cs-CZ" dirty="false"/>
        </a:p>
      </dgm:t>
    </dgm:pt>
    <dgm:pt modelId="{B6F5A02B-9C19-4FA2-8435-8477A804C8DF}" type="parTrans" cxnId="{07F5ED7B-9461-4B80-A9A9-74B82A5E9F9E}">
      <dgm:prSet/>
      <dgm:spPr/>
      <dgm:t>
        <a:bodyPr/>
        <a:lstStyle/>
        <a:p>
          <a:endParaRPr lang="cs-CZ"/>
        </a:p>
      </dgm:t>
    </dgm:pt>
    <dgm:pt modelId="{C1119B84-1EE9-4CBE-89DD-C3745DD18523}" type="sibTrans" cxnId="{07F5ED7B-9461-4B80-A9A9-74B82A5E9F9E}">
      <dgm:prSet/>
      <dgm:spPr/>
      <dgm:t>
        <a:bodyPr/>
        <a:lstStyle/>
        <a:p>
          <a:endParaRPr lang="cs-CZ"/>
        </a:p>
      </dgm:t>
    </dgm:pt>
    <dgm:pt modelId="{DB02CAE2-113E-4E3E-804E-BD56FB17AFA0}">
      <dgm:prSet phldrT="[Text]"/>
      <dgm:spPr/>
      <dgm:t>
        <a:bodyPr/>
        <a:lstStyle/>
        <a:p>
          <a:r>
            <a:rPr lang="cs-CZ" dirty="false" smtClean="false"/>
            <a:t>vyžaduje změnu PA</a:t>
          </a:r>
          <a:endParaRPr lang="cs-CZ" dirty="false"/>
        </a:p>
      </dgm:t>
    </dgm:pt>
    <dgm:pt modelId="{4A3C598F-762A-48A9-ACF3-3CF4A87F7E80}" type="parTrans" cxnId="{39574F7E-D059-402D-8A23-06E3F3AE8DC5}">
      <dgm:prSet/>
      <dgm:spPr/>
      <dgm:t>
        <a:bodyPr/>
        <a:lstStyle/>
        <a:p>
          <a:endParaRPr lang="cs-CZ"/>
        </a:p>
      </dgm:t>
    </dgm:pt>
    <dgm:pt modelId="{1CB45C44-C763-4269-9406-1F4F8F1D77DC}" type="sibTrans" cxnId="{39574F7E-D059-402D-8A23-06E3F3AE8DC5}">
      <dgm:prSet/>
      <dgm:spPr/>
      <dgm:t>
        <a:bodyPr/>
        <a:lstStyle/>
        <a:p>
          <a:endParaRPr lang="cs-CZ"/>
        </a:p>
      </dgm:t>
    </dgm:pt>
    <dgm:pt modelId="{9B77E21C-6561-4FD3-ABFD-0198F99C3E4F}">
      <dgm:prSet phldrT="[Text]"/>
      <dgm:spPr/>
      <dgm:t>
        <a:bodyPr/>
        <a:lstStyle/>
        <a:p>
          <a:r>
            <a:rPr lang="cs-CZ" dirty="false" smtClean="false"/>
            <a:t>oznámení nejpozději 10 dní před </a:t>
          </a:r>
          <a:r>
            <a:rPr lang="cs-CZ" dirty="false" err="true" smtClean="false"/>
            <a:t>ZoR</a:t>
          </a:r>
          <a:endParaRPr lang="cs-CZ" dirty="false"/>
        </a:p>
      </dgm:t>
    </dgm:pt>
    <dgm:pt modelId="{0F1907CA-5FFB-4FE0-80D4-3ECFE1BCCE28}" type="parTrans" cxnId="{8B6F634F-A62E-48CD-8DEE-6A482D3928E5}">
      <dgm:prSet/>
      <dgm:spPr/>
      <dgm:t>
        <a:bodyPr/>
        <a:lstStyle/>
        <a:p>
          <a:endParaRPr lang="cs-CZ"/>
        </a:p>
      </dgm:t>
    </dgm:pt>
    <dgm:pt modelId="{3EA3EF80-BFB4-42AC-8864-A7391927F4AD}" type="sibTrans" cxnId="{8B6F634F-A62E-48CD-8DEE-6A482D3928E5}">
      <dgm:prSet/>
      <dgm:spPr/>
      <dgm:t>
        <a:bodyPr/>
        <a:lstStyle/>
        <a:p>
          <a:endParaRPr lang="cs-CZ"/>
        </a:p>
      </dgm:t>
    </dgm:pt>
    <dgm:pt modelId="{67B26093-2354-498D-84BF-ABE5CA5E2190}">
      <dgm:prSet phldrT="[Text]"/>
      <dgm:spPr/>
      <dgm:t>
        <a:bodyPr/>
        <a:lstStyle/>
        <a:p>
          <a:r>
            <a:rPr lang="cs-CZ" dirty="false" smtClean="false"/>
            <a:t>nevyžaduje změnu PA</a:t>
          </a:r>
          <a:endParaRPr lang="cs-CZ" dirty="false"/>
        </a:p>
      </dgm:t>
    </dgm:pt>
    <dgm:pt modelId="{2B5D929B-BC9F-4A17-BD8B-B8413E846752}" type="parTrans" cxnId="{3C710E28-97ED-4907-92B4-94120B4D7850}">
      <dgm:prSet/>
      <dgm:spPr/>
      <dgm:t>
        <a:bodyPr/>
        <a:lstStyle/>
        <a:p>
          <a:endParaRPr lang="cs-CZ"/>
        </a:p>
      </dgm:t>
    </dgm:pt>
    <dgm:pt modelId="{7BFE07D3-9997-4041-9E0B-0A82B525CB33}" type="sibTrans" cxnId="{3C710E28-97ED-4907-92B4-94120B4D7850}">
      <dgm:prSet/>
      <dgm:spPr/>
      <dgm:t>
        <a:bodyPr/>
        <a:lstStyle/>
        <a:p>
          <a:endParaRPr lang="cs-CZ"/>
        </a:p>
      </dgm:t>
    </dgm:pt>
    <dgm:pt modelId="{5D183DE9-47F8-4268-AE80-44F04879DFDA}" type="pres">
      <dgm:prSet presAssocID="{F54C4FA8-342C-4F6C-8B32-5269EAC4862A}" presName="hierChild1" presStyleCnt="0">
        <dgm:presLayoutVars>
          <dgm:chPref val="1"/>
          <dgm:dir/>
          <dgm:animOne val="branch"/>
          <dgm:animLvl val="lvl"/>
          <dgm:resizeHandles/>
        </dgm:presLayoutVars>
      </dgm:prSet>
      <dgm:spPr/>
      <dgm:t>
        <a:bodyPr/>
        <a:lstStyle/>
        <a:p>
          <a:endParaRPr lang="cs-CZ"/>
        </a:p>
      </dgm:t>
    </dgm:pt>
    <dgm:pt modelId="{4681159A-6421-49EC-9DE8-E10804FCCA8C}" type="pres">
      <dgm:prSet presAssocID="{2FD16077-F533-4583-9492-CD4DD20DF173}" presName="hierRoot1" presStyleCnt="0"/>
      <dgm:spPr/>
    </dgm:pt>
    <dgm:pt modelId="{7C220B6C-69E1-4856-9305-82E223C1A406}" type="pres">
      <dgm:prSet presAssocID="{2FD16077-F533-4583-9492-CD4DD20DF173}" presName="composite" presStyleCnt="0"/>
      <dgm:spPr/>
    </dgm:pt>
    <dgm:pt modelId="{8145F1FC-9A84-453C-A254-8C41806FB2EA}" type="pres">
      <dgm:prSet presAssocID="{2FD16077-F533-4583-9492-CD4DD20DF173}" presName="background" presStyleLbl="node0" presStyleIdx="0" presStyleCnt="1"/>
      <dgm:spPr/>
    </dgm:pt>
    <dgm:pt modelId="{6B1EF571-7AE7-4E46-89CC-F4B5459F9FAA}" type="pres">
      <dgm:prSet presAssocID="{2FD16077-F533-4583-9492-CD4DD20DF173}" presName="text" presStyleLbl="fgAcc0" presStyleIdx="0" presStyleCnt="1">
        <dgm:presLayoutVars>
          <dgm:chPref val="3"/>
        </dgm:presLayoutVars>
      </dgm:prSet>
      <dgm:spPr/>
      <dgm:t>
        <a:bodyPr/>
        <a:lstStyle/>
        <a:p>
          <a:endParaRPr lang="cs-CZ"/>
        </a:p>
      </dgm:t>
    </dgm:pt>
    <dgm:pt modelId="{DAD20EC4-BC7E-4BBE-A043-5F1122079EE0}" type="pres">
      <dgm:prSet presAssocID="{2FD16077-F533-4583-9492-CD4DD20DF173}" presName="hierChild2" presStyleCnt="0"/>
      <dgm:spPr/>
    </dgm:pt>
    <dgm:pt modelId="{0522B667-0D20-4011-99F8-74CAC78DDCF0}" type="pres">
      <dgm:prSet presAssocID="{4C2052B0-EC9D-4080-92FB-F04679AB4877}" presName="Name10" presStyleLbl="parChTrans1D2" presStyleIdx="0" presStyleCnt="2"/>
      <dgm:spPr/>
      <dgm:t>
        <a:bodyPr/>
        <a:lstStyle/>
        <a:p>
          <a:endParaRPr lang="cs-CZ"/>
        </a:p>
      </dgm:t>
    </dgm:pt>
    <dgm:pt modelId="{FC3DCAEC-5C04-4905-8332-DA82E3C02C43}" type="pres">
      <dgm:prSet presAssocID="{272B1AEC-B744-4D24-91CA-5F5075C3AA26}" presName="hierRoot2" presStyleCnt="0"/>
      <dgm:spPr/>
    </dgm:pt>
    <dgm:pt modelId="{8B3A694F-BED7-4DD9-A38D-A177DC26C36F}" type="pres">
      <dgm:prSet presAssocID="{272B1AEC-B744-4D24-91CA-5F5075C3AA26}" presName="composite2" presStyleCnt="0"/>
      <dgm:spPr/>
    </dgm:pt>
    <dgm:pt modelId="{455635BB-0ED8-427C-ADE9-FD6E4E31BCD0}" type="pres">
      <dgm:prSet presAssocID="{272B1AEC-B744-4D24-91CA-5F5075C3AA26}" presName="background2" presStyleLbl="node2" presStyleIdx="0" presStyleCnt="2"/>
      <dgm:spPr/>
    </dgm:pt>
    <dgm:pt modelId="{E825839F-234D-4A90-B2B1-13F4A35F0BF0}" type="pres">
      <dgm:prSet presAssocID="{272B1AEC-B744-4D24-91CA-5F5075C3AA26}" presName="text2" presStyleLbl="fgAcc2" presStyleIdx="0" presStyleCnt="2">
        <dgm:presLayoutVars>
          <dgm:chPref val="3"/>
        </dgm:presLayoutVars>
      </dgm:prSet>
      <dgm:spPr/>
      <dgm:t>
        <a:bodyPr/>
        <a:lstStyle/>
        <a:p>
          <a:endParaRPr lang="cs-CZ"/>
        </a:p>
      </dgm:t>
    </dgm:pt>
    <dgm:pt modelId="{C5563EB9-F734-4C87-86C9-C87AB0C208FB}" type="pres">
      <dgm:prSet presAssocID="{272B1AEC-B744-4D24-91CA-5F5075C3AA26}" presName="hierChild3" presStyleCnt="0"/>
      <dgm:spPr/>
    </dgm:pt>
    <dgm:pt modelId="{180E0A72-109B-40F2-A9ED-06866C6B47FD}" type="pres">
      <dgm:prSet presAssocID="{7C6B14B1-C039-4B52-8102-30CCC5EADA91}" presName="Name17" presStyleLbl="parChTrans1D3" presStyleIdx="0" presStyleCnt="5"/>
      <dgm:spPr/>
      <dgm:t>
        <a:bodyPr/>
        <a:lstStyle/>
        <a:p>
          <a:endParaRPr lang="cs-CZ"/>
        </a:p>
      </dgm:t>
    </dgm:pt>
    <dgm:pt modelId="{0D840909-76E8-4C20-AAE6-2031C00752EB}" type="pres">
      <dgm:prSet presAssocID="{7E93F150-708D-4ED4-9BE1-A85D439DB5B0}" presName="hierRoot3" presStyleCnt="0"/>
      <dgm:spPr/>
    </dgm:pt>
    <dgm:pt modelId="{8E393715-2238-438D-80E5-41A846D03158}" type="pres">
      <dgm:prSet presAssocID="{7E93F150-708D-4ED4-9BE1-A85D439DB5B0}" presName="composite3" presStyleCnt="0"/>
      <dgm:spPr/>
    </dgm:pt>
    <dgm:pt modelId="{BFFA7DAC-A963-495C-98A2-5E3D87050E5D}" type="pres">
      <dgm:prSet presAssocID="{7E93F150-708D-4ED4-9BE1-A85D439DB5B0}" presName="background3" presStyleLbl="node3" presStyleIdx="0" presStyleCnt="5"/>
      <dgm:spPr/>
    </dgm:pt>
    <dgm:pt modelId="{EFBF7F63-5B39-4287-B99F-1552ECBDF06D}" type="pres">
      <dgm:prSet presAssocID="{7E93F150-708D-4ED4-9BE1-A85D439DB5B0}" presName="text3" presStyleLbl="fgAcc3" presStyleIdx="0" presStyleCnt="5">
        <dgm:presLayoutVars>
          <dgm:chPref val="3"/>
        </dgm:presLayoutVars>
      </dgm:prSet>
      <dgm:spPr/>
      <dgm:t>
        <a:bodyPr/>
        <a:lstStyle/>
        <a:p>
          <a:endParaRPr lang="cs-CZ"/>
        </a:p>
      </dgm:t>
    </dgm:pt>
    <dgm:pt modelId="{090C26A3-E992-4117-B886-54F0885638FA}" type="pres">
      <dgm:prSet presAssocID="{7E93F150-708D-4ED4-9BE1-A85D439DB5B0}" presName="hierChild4" presStyleCnt="0"/>
      <dgm:spPr/>
    </dgm:pt>
    <dgm:pt modelId="{78BF9682-62AA-4C2B-A0A5-639EC494FF46}" type="pres">
      <dgm:prSet presAssocID="{0F1907CA-5FFB-4FE0-80D4-3ECFE1BCCE28}" presName="Name17" presStyleLbl="parChTrans1D3" presStyleIdx="1" presStyleCnt="5"/>
      <dgm:spPr/>
      <dgm:t>
        <a:bodyPr/>
        <a:lstStyle/>
        <a:p>
          <a:endParaRPr lang="cs-CZ"/>
        </a:p>
      </dgm:t>
    </dgm:pt>
    <dgm:pt modelId="{232F29C6-917B-44E4-A006-42B87859FF08}" type="pres">
      <dgm:prSet presAssocID="{9B77E21C-6561-4FD3-ABFD-0198F99C3E4F}" presName="hierRoot3" presStyleCnt="0"/>
      <dgm:spPr/>
    </dgm:pt>
    <dgm:pt modelId="{3D3AE2AF-8634-4CC5-8007-6FB5938FFC58}" type="pres">
      <dgm:prSet presAssocID="{9B77E21C-6561-4FD3-ABFD-0198F99C3E4F}" presName="composite3" presStyleCnt="0"/>
      <dgm:spPr/>
    </dgm:pt>
    <dgm:pt modelId="{A30ACC11-984C-4E00-A97F-442E199894A5}" type="pres">
      <dgm:prSet presAssocID="{9B77E21C-6561-4FD3-ABFD-0198F99C3E4F}" presName="background3" presStyleLbl="node3" presStyleIdx="1" presStyleCnt="5"/>
      <dgm:spPr/>
    </dgm:pt>
    <dgm:pt modelId="{2665A3BC-1C32-44AB-ADA2-FB6F41E3E46D}" type="pres">
      <dgm:prSet presAssocID="{9B77E21C-6561-4FD3-ABFD-0198F99C3E4F}" presName="text3" presStyleLbl="fgAcc3" presStyleIdx="1" presStyleCnt="5">
        <dgm:presLayoutVars>
          <dgm:chPref val="3"/>
        </dgm:presLayoutVars>
      </dgm:prSet>
      <dgm:spPr/>
      <dgm:t>
        <a:bodyPr/>
        <a:lstStyle/>
        <a:p>
          <a:endParaRPr lang="cs-CZ"/>
        </a:p>
      </dgm:t>
    </dgm:pt>
    <dgm:pt modelId="{25EECC1B-76AB-4C23-AB98-F4EFC43CD0A1}" type="pres">
      <dgm:prSet presAssocID="{9B77E21C-6561-4FD3-ABFD-0198F99C3E4F}" presName="hierChild4" presStyleCnt="0"/>
      <dgm:spPr/>
    </dgm:pt>
    <dgm:pt modelId="{E30DA224-6AD0-4E78-85A5-3C657F2EDA5C}" type="pres">
      <dgm:prSet presAssocID="{6A2D7788-4233-475D-BABC-A420A9953AFD}" presName="Name17" presStyleLbl="parChTrans1D3" presStyleIdx="2" presStyleCnt="5"/>
      <dgm:spPr/>
      <dgm:t>
        <a:bodyPr/>
        <a:lstStyle/>
        <a:p>
          <a:endParaRPr lang="cs-CZ"/>
        </a:p>
      </dgm:t>
    </dgm:pt>
    <dgm:pt modelId="{668C5F93-8F9C-4B13-BF93-43250E271805}" type="pres">
      <dgm:prSet presAssocID="{2CFE6007-14A7-4916-8479-6BA275507795}" presName="hierRoot3" presStyleCnt="0"/>
      <dgm:spPr/>
    </dgm:pt>
    <dgm:pt modelId="{9AB62198-5833-4FFF-93AA-1993D72B52BB}" type="pres">
      <dgm:prSet presAssocID="{2CFE6007-14A7-4916-8479-6BA275507795}" presName="composite3" presStyleCnt="0"/>
      <dgm:spPr/>
    </dgm:pt>
    <dgm:pt modelId="{FDE48088-25F1-4205-85F9-34F914C54C36}" type="pres">
      <dgm:prSet presAssocID="{2CFE6007-14A7-4916-8479-6BA275507795}" presName="background3" presStyleLbl="node3" presStyleIdx="2" presStyleCnt="5"/>
      <dgm:spPr/>
    </dgm:pt>
    <dgm:pt modelId="{B7AEF872-F8D3-4CA7-BFFC-8B7D82189BC0}" type="pres">
      <dgm:prSet presAssocID="{2CFE6007-14A7-4916-8479-6BA275507795}" presName="text3" presStyleLbl="fgAcc3" presStyleIdx="2" presStyleCnt="5">
        <dgm:presLayoutVars>
          <dgm:chPref val="3"/>
        </dgm:presLayoutVars>
      </dgm:prSet>
      <dgm:spPr/>
      <dgm:t>
        <a:bodyPr/>
        <a:lstStyle/>
        <a:p>
          <a:endParaRPr lang="cs-CZ"/>
        </a:p>
      </dgm:t>
    </dgm:pt>
    <dgm:pt modelId="{C0606D8A-149D-4FD6-B71A-DAFC0D7B2CA3}" type="pres">
      <dgm:prSet presAssocID="{2CFE6007-14A7-4916-8479-6BA275507795}" presName="hierChild4" presStyleCnt="0"/>
      <dgm:spPr/>
    </dgm:pt>
    <dgm:pt modelId="{DC2C69D7-CF8F-4517-BF86-BE46A979E87B}" type="pres">
      <dgm:prSet presAssocID="{B6F5A02B-9C19-4FA2-8435-8477A804C8DF}" presName="Name10" presStyleLbl="parChTrans1D2" presStyleIdx="1" presStyleCnt="2"/>
      <dgm:spPr/>
      <dgm:t>
        <a:bodyPr/>
        <a:lstStyle/>
        <a:p>
          <a:endParaRPr lang="cs-CZ"/>
        </a:p>
      </dgm:t>
    </dgm:pt>
    <dgm:pt modelId="{46B76D3A-CC1B-4C15-8F6D-F6854F281717}" type="pres">
      <dgm:prSet presAssocID="{F6999510-03DF-4CBF-8D6A-6734196CABA4}" presName="hierRoot2" presStyleCnt="0"/>
      <dgm:spPr/>
    </dgm:pt>
    <dgm:pt modelId="{767E0C03-C08F-40E0-A741-33F333B8EF8E}" type="pres">
      <dgm:prSet presAssocID="{F6999510-03DF-4CBF-8D6A-6734196CABA4}" presName="composite2" presStyleCnt="0"/>
      <dgm:spPr/>
    </dgm:pt>
    <dgm:pt modelId="{792C28CA-1DB6-48EE-84CC-48B9BF61AB99}" type="pres">
      <dgm:prSet presAssocID="{F6999510-03DF-4CBF-8D6A-6734196CABA4}" presName="background2" presStyleLbl="node2" presStyleIdx="1" presStyleCnt="2"/>
      <dgm:spPr/>
    </dgm:pt>
    <dgm:pt modelId="{904B80CC-D842-487B-A9F5-1471FDAF92A5}" type="pres">
      <dgm:prSet presAssocID="{F6999510-03DF-4CBF-8D6A-6734196CABA4}" presName="text2" presStyleLbl="fgAcc2" presStyleIdx="1" presStyleCnt="2">
        <dgm:presLayoutVars>
          <dgm:chPref val="3"/>
        </dgm:presLayoutVars>
      </dgm:prSet>
      <dgm:spPr/>
      <dgm:t>
        <a:bodyPr/>
        <a:lstStyle/>
        <a:p>
          <a:endParaRPr lang="cs-CZ"/>
        </a:p>
      </dgm:t>
    </dgm:pt>
    <dgm:pt modelId="{A332DC15-617E-4B2D-9909-91ED54A94CF7}" type="pres">
      <dgm:prSet presAssocID="{F6999510-03DF-4CBF-8D6A-6734196CABA4}" presName="hierChild3" presStyleCnt="0"/>
      <dgm:spPr/>
    </dgm:pt>
    <dgm:pt modelId="{C78C2829-A805-4851-880F-3F8329CA699F}" type="pres">
      <dgm:prSet presAssocID="{4A3C598F-762A-48A9-ACF3-3CF4A87F7E80}" presName="Name17" presStyleLbl="parChTrans1D3" presStyleIdx="3" presStyleCnt="5"/>
      <dgm:spPr/>
      <dgm:t>
        <a:bodyPr/>
        <a:lstStyle/>
        <a:p>
          <a:endParaRPr lang="cs-CZ"/>
        </a:p>
      </dgm:t>
    </dgm:pt>
    <dgm:pt modelId="{D43F8A87-16DF-4FA7-B61F-A27BB7BA7274}" type="pres">
      <dgm:prSet presAssocID="{DB02CAE2-113E-4E3E-804E-BD56FB17AFA0}" presName="hierRoot3" presStyleCnt="0"/>
      <dgm:spPr/>
    </dgm:pt>
    <dgm:pt modelId="{CEF281A1-A931-4C8D-9348-BBB4DDF56362}" type="pres">
      <dgm:prSet presAssocID="{DB02CAE2-113E-4E3E-804E-BD56FB17AFA0}" presName="composite3" presStyleCnt="0"/>
      <dgm:spPr/>
    </dgm:pt>
    <dgm:pt modelId="{556BA387-3EE9-4690-AC5C-0C00C05AD42B}" type="pres">
      <dgm:prSet presAssocID="{DB02CAE2-113E-4E3E-804E-BD56FB17AFA0}" presName="background3" presStyleLbl="node3" presStyleIdx="3" presStyleCnt="5"/>
      <dgm:spPr/>
    </dgm:pt>
    <dgm:pt modelId="{4694D36B-3BE6-48C5-9E80-571DCBCAA38B}" type="pres">
      <dgm:prSet presAssocID="{DB02CAE2-113E-4E3E-804E-BD56FB17AFA0}" presName="text3" presStyleLbl="fgAcc3" presStyleIdx="3" presStyleCnt="5">
        <dgm:presLayoutVars>
          <dgm:chPref val="3"/>
        </dgm:presLayoutVars>
      </dgm:prSet>
      <dgm:spPr/>
      <dgm:t>
        <a:bodyPr/>
        <a:lstStyle/>
        <a:p>
          <a:endParaRPr lang="cs-CZ"/>
        </a:p>
      </dgm:t>
    </dgm:pt>
    <dgm:pt modelId="{5FA3A1D6-E26F-4980-9E9F-D78F3E605EB0}" type="pres">
      <dgm:prSet presAssocID="{DB02CAE2-113E-4E3E-804E-BD56FB17AFA0}" presName="hierChild4" presStyleCnt="0"/>
      <dgm:spPr/>
    </dgm:pt>
    <dgm:pt modelId="{762495B3-13EF-4D90-A45A-7EAEC230B284}" type="pres">
      <dgm:prSet presAssocID="{2B5D929B-BC9F-4A17-BD8B-B8413E846752}" presName="Name17" presStyleLbl="parChTrans1D3" presStyleIdx="4" presStyleCnt="5"/>
      <dgm:spPr/>
      <dgm:t>
        <a:bodyPr/>
        <a:lstStyle/>
        <a:p>
          <a:endParaRPr lang="cs-CZ"/>
        </a:p>
      </dgm:t>
    </dgm:pt>
    <dgm:pt modelId="{C080CEC1-7699-4822-AA28-C15B6B95B76F}" type="pres">
      <dgm:prSet presAssocID="{67B26093-2354-498D-84BF-ABE5CA5E2190}" presName="hierRoot3" presStyleCnt="0"/>
      <dgm:spPr/>
    </dgm:pt>
    <dgm:pt modelId="{34588185-8A06-4C69-8DBC-22B0FBCFB0E3}" type="pres">
      <dgm:prSet presAssocID="{67B26093-2354-498D-84BF-ABE5CA5E2190}" presName="composite3" presStyleCnt="0"/>
      <dgm:spPr/>
    </dgm:pt>
    <dgm:pt modelId="{A2A91916-FB0D-4CB1-8F68-B8A2B42BFAAB}" type="pres">
      <dgm:prSet presAssocID="{67B26093-2354-498D-84BF-ABE5CA5E2190}" presName="background3" presStyleLbl="node3" presStyleIdx="4" presStyleCnt="5"/>
      <dgm:spPr/>
    </dgm:pt>
    <dgm:pt modelId="{181DC7EB-0FE8-4E97-9B79-B68D0E1292CA}" type="pres">
      <dgm:prSet presAssocID="{67B26093-2354-498D-84BF-ABE5CA5E2190}" presName="text3" presStyleLbl="fgAcc3" presStyleIdx="4" presStyleCnt="5">
        <dgm:presLayoutVars>
          <dgm:chPref val="3"/>
        </dgm:presLayoutVars>
      </dgm:prSet>
      <dgm:spPr/>
      <dgm:t>
        <a:bodyPr/>
        <a:lstStyle/>
        <a:p>
          <a:endParaRPr lang="cs-CZ"/>
        </a:p>
      </dgm:t>
    </dgm:pt>
    <dgm:pt modelId="{9F64B666-C58D-47D8-92E2-67D2D2426599}" type="pres">
      <dgm:prSet presAssocID="{67B26093-2354-498D-84BF-ABE5CA5E2190}" presName="hierChild4" presStyleCnt="0"/>
      <dgm:spPr/>
    </dgm:pt>
  </dgm:ptLst>
  <dgm:cxnLst>
    <dgm:cxn modelId="{E824FEE0-3F05-4E62-ADE9-5336C35386BB}" type="presOf" srcId="{0F1907CA-5FFB-4FE0-80D4-3ECFE1BCCE28}" destId="{78BF9682-62AA-4C2B-A0A5-639EC494FF46}" srcOrd="0" destOrd="0" presId="urn:microsoft.com/office/officeart/2005/8/layout/hierarchy1"/>
    <dgm:cxn modelId="{A3377C28-768D-41BF-A501-9B87CECC45A8}" type="presOf" srcId="{4C2052B0-EC9D-4080-92FB-F04679AB4877}" destId="{0522B667-0D20-4011-99F8-74CAC78DDCF0}" srcOrd="0" destOrd="0" presId="urn:microsoft.com/office/officeart/2005/8/layout/hierarchy1"/>
    <dgm:cxn modelId="{1230AE4D-EDCD-4462-AAF1-C81047582ED2}" type="presOf" srcId="{67B26093-2354-498D-84BF-ABE5CA5E2190}" destId="{181DC7EB-0FE8-4E97-9B79-B68D0E1292CA}" srcOrd="0" destOrd="0" presId="urn:microsoft.com/office/officeart/2005/8/layout/hierarchy1"/>
    <dgm:cxn modelId="{5B4EA33E-99F6-4075-9CBE-DA88D5AF0096}" type="presOf" srcId="{272B1AEC-B744-4D24-91CA-5F5075C3AA26}" destId="{E825839F-234D-4A90-B2B1-13F4A35F0BF0}" srcOrd="0" destOrd="0" presId="urn:microsoft.com/office/officeart/2005/8/layout/hierarchy1"/>
    <dgm:cxn modelId="{598FA02F-17E1-4632-B95B-06273EFBCE9F}" srcId="{2FD16077-F533-4583-9492-CD4DD20DF173}" destId="{272B1AEC-B744-4D24-91CA-5F5075C3AA26}" srcOrd="0" destOrd="0" parTransId="{4C2052B0-EC9D-4080-92FB-F04679AB4877}" sibTransId="{4E90C29A-10FF-4399-B959-B450FA8C554E}"/>
    <dgm:cxn modelId="{3B20C2A1-3DB9-4519-8D6C-30116BDBD531}" type="presOf" srcId="{6A2D7788-4233-475D-BABC-A420A9953AFD}" destId="{E30DA224-6AD0-4E78-85A5-3C657F2EDA5C}" srcOrd="0" destOrd="0" presId="urn:microsoft.com/office/officeart/2005/8/layout/hierarchy1"/>
    <dgm:cxn modelId="{8B6F634F-A62E-48CD-8DEE-6A482D3928E5}" srcId="{272B1AEC-B744-4D24-91CA-5F5075C3AA26}" destId="{9B77E21C-6561-4FD3-ABFD-0198F99C3E4F}" srcOrd="1" destOrd="0" parTransId="{0F1907CA-5FFB-4FE0-80D4-3ECFE1BCCE28}" sibTransId="{3EA3EF80-BFB4-42AC-8864-A7391927F4AD}"/>
    <dgm:cxn modelId="{07F5ED7B-9461-4B80-A9A9-74B82A5E9F9E}" srcId="{2FD16077-F533-4583-9492-CD4DD20DF173}" destId="{F6999510-03DF-4CBF-8D6A-6734196CABA4}" srcOrd="1" destOrd="0" parTransId="{B6F5A02B-9C19-4FA2-8435-8477A804C8DF}" sibTransId="{C1119B84-1EE9-4CBE-89DD-C3745DD18523}"/>
    <dgm:cxn modelId="{77C932B1-EFBA-48C4-9410-A09D6D9B9EC4}" srcId="{272B1AEC-B744-4D24-91CA-5F5075C3AA26}" destId="{7E93F150-708D-4ED4-9BE1-A85D439DB5B0}" srcOrd="0" destOrd="0" parTransId="{7C6B14B1-C039-4B52-8102-30CCC5EADA91}" sibTransId="{16CBEB82-0BE2-475C-A6C1-05E356A74C50}"/>
    <dgm:cxn modelId="{F55CB1E9-9DF3-4EA3-9D76-245F270E8AA7}" type="presOf" srcId="{2B5D929B-BC9F-4A17-BD8B-B8413E846752}" destId="{762495B3-13EF-4D90-A45A-7EAEC230B284}" srcOrd="0" destOrd="0" presId="urn:microsoft.com/office/officeart/2005/8/layout/hierarchy1"/>
    <dgm:cxn modelId="{840678C3-8ADA-4403-9CFF-BB0125675CD0}" type="presOf" srcId="{F6999510-03DF-4CBF-8D6A-6734196CABA4}" destId="{904B80CC-D842-487B-A9F5-1471FDAF92A5}" srcOrd="0" destOrd="0" presId="urn:microsoft.com/office/officeart/2005/8/layout/hierarchy1"/>
    <dgm:cxn modelId="{D3E49135-5AAE-4435-AEAB-743F596F3135}" type="presOf" srcId="{B6F5A02B-9C19-4FA2-8435-8477A804C8DF}" destId="{DC2C69D7-CF8F-4517-BF86-BE46A979E87B}" srcOrd="0" destOrd="0" presId="urn:microsoft.com/office/officeart/2005/8/layout/hierarchy1"/>
    <dgm:cxn modelId="{357EFEDF-1D26-440C-974C-DA852AE5D217}" type="presOf" srcId="{7E93F150-708D-4ED4-9BE1-A85D439DB5B0}" destId="{EFBF7F63-5B39-4287-B99F-1552ECBDF06D}" srcOrd="0" destOrd="0" presId="urn:microsoft.com/office/officeart/2005/8/layout/hierarchy1"/>
    <dgm:cxn modelId="{88A622D1-DCC6-48A3-BA3F-6ADE4EEBED28}" srcId="{F54C4FA8-342C-4F6C-8B32-5269EAC4862A}" destId="{2FD16077-F533-4583-9492-CD4DD20DF173}" srcOrd="0" destOrd="0" parTransId="{C59A9944-805A-4D2D-B3E2-95264FE5FAB2}" sibTransId="{D7619BB3-8B7D-4E5D-B493-9BE3947239D1}"/>
    <dgm:cxn modelId="{64A7CFFF-D357-433B-860F-6F014BF1D45C}" srcId="{272B1AEC-B744-4D24-91CA-5F5075C3AA26}" destId="{2CFE6007-14A7-4916-8479-6BA275507795}" srcOrd="2" destOrd="0" parTransId="{6A2D7788-4233-475D-BABC-A420A9953AFD}" sibTransId="{2C40770A-9FED-4CA5-9D02-FACBDA602F18}"/>
    <dgm:cxn modelId="{C37D1403-5091-4F22-8364-B5392252744C}" type="presOf" srcId="{7C6B14B1-C039-4B52-8102-30CCC5EADA91}" destId="{180E0A72-109B-40F2-A9ED-06866C6B47FD}" srcOrd="0" destOrd="0" presId="urn:microsoft.com/office/officeart/2005/8/layout/hierarchy1"/>
    <dgm:cxn modelId="{51F496F3-AB99-4F8A-BBB4-231F8DEC804F}" type="presOf" srcId="{2FD16077-F533-4583-9492-CD4DD20DF173}" destId="{6B1EF571-7AE7-4E46-89CC-F4B5459F9FAA}" srcOrd="0" destOrd="0" presId="urn:microsoft.com/office/officeart/2005/8/layout/hierarchy1"/>
    <dgm:cxn modelId="{1AFCFAB0-8675-4F05-AC92-E4DB791C84F5}" type="presOf" srcId="{9B77E21C-6561-4FD3-ABFD-0198F99C3E4F}" destId="{2665A3BC-1C32-44AB-ADA2-FB6F41E3E46D}" srcOrd="0" destOrd="0" presId="urn:microsoft.com/office/officeart/2005/8/layout/hierarchy1"/>
    <dgm:cxn modelId="{D4AB0AEC-AA73-4D2B-B5C4-4FB6334C9875}" type="presOf" srcId="{2CFE6007-14A7-4916-8479-6BA275507795}" destId="{B7AEF872-F8D3-4CA7-BFFC-8B7D82189BC0}" srcOrd="0" destOrd="0" presId="urn:microsoft.com/office/officeart/2005/8/layout/hierarchy1"/>
    <dgm:cxn modelId="{3C710E28-97ED-4907-92B4-94120B4D7850}" srcId="{F6999510-03DF-4CBF-8D6A-6734196CABA4}" destId="{67B26093-2354-498D-84BF-ABE5CA5E2190}" srcOrd="1" destOrd="0" parTransId="{2B5D929B-BC9F-4A17-BD8B-B8413E846752}" sibTransId="{7BFE07D3-9997-4041-9E0B-0A82B525CB33}"/>
    <dgm:cxn modelId="{39574F7E-D059-402D-8A23-06E3F3AE8DC5}" srcId="{F6999510-03DF-4CBF-8D6A-6734196CABA4}" destId="{DB02CAE2-113E-4E3E-804E-BD56FB17AFA0}" srcOrd="0" destOrd="0" parTransId="{4A3C598F-762A-48A9-ACF3-3CF4A87F7E80}" sibTransId="{1CB45C44-C763-4269-9406-1F4F8F1D77DC}"/>
    <dgm:cxn modelId="{4EB6B2BF-9E50-40CB-9A5B-B1C445C908D6}" type="presOf" srcId="{DB02CAE2-113E-4E3E-804E-BD56FB17AFA0}" destId="{4694D36B-3BE6-48C5-9E80-571DCBCAA38B}" srcOrd="0" destOrd="0" presId="urn:microsoft.com/office/officeart/2005/8/layout/hierarchy1"/>
    <dgm:cxn modelId="{CA89F841-6244-4553-AED0-0CE2DDD5A3D6}" type="presOf" srcId="{4A3C598F-762A-48A9-ACF3-3CF4A87F7E80}" destId="{C78C2829-A805-4851-880F-3F8329CA699F}" srcOrd="0" destOrd="0" presId="urn:microsoft.com/office/officeart/2005/8/layout/hierarchy1"/>
    <dgm:cxn modelId="{1550471C-3B21-4530-830F-9B00FAD879D9}" type="presOf" srcId="{F54C4FA8-342C-4F6C-8B32-5269EAC4862A}" destId="{5D183DE9-47F8-4268-AE80-44F04879DFDA}" srcOrd="0" destOrd="0" presId="urn:microsoft.com/office/officeart/2005/8/layout/hierarchy1"/>
    <dgm:cxn modelId="{13184BB0-1B7B-41F6-B10F-E5B9925ED01B}" type="presParOf" srcId="{5D183DE9-47F8-4268-AE80-44F04879DFDA}" destId="{4681159A-6421-49EC-9DE8-E10804FCCA8C}" srcOrd="0" destOrd="0" presId="urn:microsoft.com/office/officeart/2005/8/layout/hierarchy1"/>
    <dgm:cxn modelId="{550BDB28-F5E5-4BE6-804B-DA210D42F091}" type="presParOf" srcId="{4681159A-6421-49EC-9DE8-E10804FCCA8C}" destId="{7C220B6C-69E1-4856-9305-82E223C1A406}" srcOrd="0" destOrd="0" presId="urn:microsoft.com/office/officeart/2005/8/layout/hierarchy1"/>
    <dgm:cxn modelId="{C726315A-A24E-429F-BA73-62FDE424D00E}" type="presParOf" srcId="{7C220B6C-69E1-4856-9305-82E223C1A406}" destId="{8145F1FC-9A84-453C-A254-8C41806FB2EA}" srcOrd="0" destOrd="0" presId="urn:microsoft.com/office/officeart/2005/8/layout/hierarchy1"/>
    <dgm:cxn modelId="{F95AA55D-529D-4110-8A95-555AC52214D2}" type="presParOf" srcId="{7C220B6C-69E1-4856-9305-82E223C1A406}" destId="{6B1EF571-7AE7-4E46-89CC-F4B5459F9FAA}" srcOrd="1" destOrd="0" presId="urn:microsoft.com/office/officeart/2005/8/layout/hierarchy1"/>
    <dgm:cxn modelId="{1CF21828-984B-4DA6-A3FF-97AB9501A677}" type="presParOf" srcId="{4681159A-6421-49EC-9DE8-E10804FCCA8C}" destId="{DAD20EC4-BC7E-4BBE-A043-5F1122079EE0}" srcOrd="1" destOrd="0" presId="urn:microsoft.com/office/officeart/2005/8/layout/hierarchy1"/>
    <dgm:cxn modelId="{D8607D8F-3D18-4F06-B339-CCBEB407A648}" type="presParOf" srcId="{DAD20EC4-BC7E-4BBE-A043-5F1122079EE0}" destId="{0522B667-0D20-4011-99F8-74CAC78DDCF0}" srcOrd="0" destOrd="0" presId="urn:microsoft.com/office/officeart/2005/8/layout/hierarchy1"/>
    <dgm:cxn modelId="{AB849AF6-FEFF-4AA1-9B3A-A73CEBA275AB}" type="presParOf" srcId="{DAD20EC4-BC7E-4BBE-A043-5F1122079EE0}" destId="{FC3DCAEC-5C04-4905-8332-DA82E3C02C43}" srcOrd="1" destOrd="0" presId="urn:microsoft.com/office/officeart/2005/8/layout/hierarchy1"/>
    <dgm:cxn modelId="{7BBEF955-CD35-4286-BA94-B5388F36BE9A}" type="presParOf" srcId="{FC3DCAEC-5C04-4905-8332-DA82E3C02C43}" destId="{8B3A694F-BED7-4DD9-A38D-A177DC26C36F}" srcOrd="0" destOrd="0" presId="urn:microsoft.com/office/officeart/2005/8/layout/hierarchy1"/>
    <dgm:cxn modelId="{DAA7CCA7-CFE6-4C45-B4C7-2A350F9C8318}" type="presParOf" srcId="{8B3A694F-BED7-4DD9-A38D-A177DC26C36F}" destId="{455635BB-0ED8-427C-ADE9-FD6E4E31BCD0}" srcOrd="0" destOrd="0" presId="urn:microsoft.com/office/officeart/2005/8/layout/hierarchy1"/>
    <dgm:cxn modelId="{4460EBD2-8E82-40AC-AF7C-54DBB2CF32AF}" type="presParOf" srcId="{8B3A694F-BED7-4DD9-A38D-A177DC26C36F}" destId="{E825839F-234D-4A90-B2B1-13F4A35F0BF0}" srcOrd="1" destOrd="0" presId="urn:microsoft.com/office/officeart/2005/8/layout/hierarchy1"/>
    <dgm:cxn modelId="{F841BBF6-C95C-40D6-884A-F516E1F4F75B}" type="presParOf" srcId="{FC3DCAEC-5C04-4905-8332-DA82E3C02C43}" destId="{C5563EB9-F734-4C87-86C9-C87AB0C208FB}" srcOrd="1" destOrd="0" presId="urn:microsoft.com/office/officeart/2005/8/layout/hierarchy1"/>
    <dgm:cxn modelId="{1288413E-46F6-4B9C-B803-317EF457923C}" type="presParOf" srcId="{C5563EB9-F734-4C87-86C9-C87AB0C208FB}" destId="{180E0A72-109B-40F2-A9ED-06866C6B47FD}" srcOrd="0" destOrd="0" presId="urn:microsoft.com/office/officeart/2005/8/layout/hierarchy1"/>
    <dgm:cxn modelId="{F20C42F3-9B2C-4C35-B581-7CB858F5362C}" type="presParOf" srcId="{C5563EB9-F734-4C87-86C9-C87AB0C208FB}" destId="{0D840909-76E8-4C20-AAE6-2031C00752EB}" srcOrd="1" destOrd="0" presId="urn:microsoft.com/office/officeart/2005/8/layout/hierarchy1"/>
    <dgm:cxn modelId="{33E3FEC6-1252-41DC-BC7B-0E3CFE420776}" type="presParOf" srcId="{0D840909-76E8-4C20-AAE6-2031C00752EB}" destId="{8E393715-2238-438D-80E5-41A846D03158}" srcOrd="0" destOrd="0" presId="urn:microsoft.com/office/officeart/2005/8/layout/hierarchy1"/>
    <dgm:cxn modelId="{B1C0F29B-8109-493D-9FED-C7A3B10946B9}" type="presParOf" srcId="{8E393715-2238-438D-80E5-41A846D03158}" destId="{BFFA7DAC-A963-495C-98A2-5E3D87050E5D}" srcOrd="0" destOrd="0" presId="urn:microsoft.com/office/officeart/2005/8/layout/hierarchy1"/>
    <dgm:cxn modelId="{6B89713B-22C8-4D1A-BB12-36D18207059C}" type="presParOf" srcId="{8E393715-2238-438D-80E5-41A846D03158}" destId="{EFBF7F63-5B39-4287-B99F-1552ECBDF06D}" srcOrd="1" destOrd="0" presId="urn:microsoft.com/office/officeart/2005/8/layout/hierarchy1"/>
    <dgm:cxn modelId="{055EB12A-9F63-426D-B3B4-1CD3FE87ED3E}" type="presParOf" srcId="{0D840909-76E8-4C20-AAE6-2031C00752EB}" destId="{090C26A3-E992-4117-B886-54F0885638FA}" srcOrd="1" destOrd="0" presId="urn:microsoft.com/office/officeart/2005/8/layout/hierarchy1"/>
    <dgm:cxn modelId="{D4790FD4-30DE-42DC-9462-DE469FA991D4}" type="presParOf" srcId="{C5563EB9-F734-4C87-86C9-C87AB0C208FB}" destId="{78BF9682-62AA-4C2B-A0A5-639EC494FF46}" srcOrd="2" destOrd="0" presId="urn:microsoft.com/office/officeart/2005/8/layout/hierarchy1"/>
    <dgm:cxn modelId="{A28C56D8-59B5-4C91-B55F-F9C84E8A21BA}" type="presParOf" srcId="{C5563EB9-F734-4C87-86C9-C87AB0C208FB}" destId="{232F29C6-917B-44E4-A006-42B87859FF08}" srcOrd="3" destOrd="0" presId="urn:microsoft.com/office/officeart/2005/8/layout/hierarchy1"/>
    <dgm:cxn modelId="{C0C2AFA8-1EEE-45E3-A671-75D62E92DD76}" type="presParOf" srcId="{232F29C6-917B-44E4-A006-42B87859FF08}" destId="{3D3AE2AF-8634-4CC5-8007-6FB5938FFC58}" srcOrd="0" destOrd="0" presId="urn:microsoft.com/office/officeart/2005/8/layout/hierarchy1"/>
    <dgm:cxn modelId="{24D72E2E-DA6A-4E5D-9404-48C51C900A4C}" type="presParOf" srcId="{3D3AE2AF-8634-4CC5-8007-6FB5938FFC58}" destId="{A30ACC11-984C-4E00-A97F-442E199894A5}" srcOrd="0" destOrd="0" presId="urn:microsoft.com/office/officeart/2005/8/layout/hierarchy1"/>
    <dgm:cxn modelId="{5773185E-EB4D-4000-B441-54863D76729F}" type="presParOf" srcId="{3D3AE2AF-8634-4CC5-8007-6FB5938FFC58}" destId="{2665A3BC-1C32-44AB-ADA2-FB6F41E3E46D}" srcOrd="1" destOrd="0" presId="urn:microsoft.com/office/officeart/2005/8/layout/hierarchy1"/>
    <dgm:cxn modelId="{519C21E2-D258-4A4F-BC34-493C3C390EB0}" type="presParOf" srcId="{232F29C6-917B-44E4-A006-42B87859FF08}" destId="{25EECC1B-76AB-4C23-AB98-F4EFC43CD0A1}" srcOrd="1" destOrd="0" presId="urn:microsoft.com/office/officeart/2005/8/layout/hierarchy1"/>
    <dgm:cxn modelId="{98477F44-0049-4645-8757-F01B7FA22FF8}" type="presParOf" srcId="{C5563EB9-F734-4C87-86C9-C87AB0C208FB}" destId="{E30DA224-6AD0-4E78-85A5-3C657F2EDA5C}" srcOrd="4" destOrd="0" presId="urn:microsoft.com/office/officeart/2005/8/layout/hierarchy1"/>
    <dgm:cxn modelId="{6D6DD103-E2AE-4615-BE93-E351E1611086}" type="presParOf" srcId="{C5563EB9-F734-4C87-86C9-C87AB0C208FB}" destId="{668C5F93-8F9C-4B13-BF93-43250E271805}" srcOrd="5" destOrd="0" presId="urn:microsoft.com/office/officeart/2005/8/layout/hierarchy1"/>
    <dgm:cxn modelId="{5DCD3333-3027-45F8-BC3F-E48B940C454D}" type="presParOf" srcId="{668C5F93-8F9C-4B13-BF93-43250E271805}" destId="{9AB62198-5833-4FFF-93AA-1993D72B52BB}" srcOrd="0" destOrd="0" presId="urn:microsoft.com/office/officeart/2005/8/layout/hierarchy1"/>
    <dgm:cxn modelId="{E380F4CC-A896-41CC-9F5F-95C37B8B4F9B}" type="presParOf" srcId="{9AB62198-5833-4FFF-93AA-1993D72B52BB}" destId="{FDE48088-25F1-4205-85F9-34F914C54C36}" srcOrd="0" destOrd="0" presId="urn:microsoft.com/office/officeart/2005/8/layout/hierarchy1"/>
    <dgm:cxn modelId="{03A0F036-A6E8-43F2-A825-F651FEFD0190}" type="presParOf" srcId="{9AB62198-5833-4FFF-93AA-1993D72B52BB}" destId="{B7AEF872-F8D3-4CA7-BFFC-8B7D82189BC0}" srcOrd="1" destOrd="0" presId="urn:microsoft.com/office/officeart/2005/8/layout/hierarchy1"/>
    <dgm:cxn modelId="{77C14384-45B1-4DAB-A0A5-DE748BCA048E}" type="presParOf" srcId="{668C5F93-8F9C-4B13-BF93-43250E271805}" destId="{C0606D8A-149D-4FD6-B71A-DAFC0D7B2CA3}" srcOrd="1" destOrd="0" presId="urn:microsoft.com/office/officeart/2005/8/layout/hierarchy1"/>
    <dgm:cxn modelId="{B26AD703-4230-43AE-8F47-6BC440B3AC66}" type="presParOf" srcId="{DAD20EC4-BC7E-4BBE-A043-5F1122079EE0}" destId="{DC2C69D7-CF8F-4517-BF86-BE46A979E87B}" srcOrd="2" destOrd="0" presId="urn:microsoft.com/office/officeart/2005/8/layout/hierarchy1"/>
    <dgm:cxn modelId="{FDC6A2FD-A6D7-43FB-BFE5-BB81F5467D75}" type="presParOf" srcId="{DAD20EC4-BC7E-4BBE-A043-5F1122079EE0}" destId="{46B76D3A-CC1B-4C15-8F6D-F6854F281717}" srcOrd="3" destOrd="0" presId="urn:microsoft.com/office/officeart/2005/8/layout/hierarchy1"/>
    <dgm:cxn modelId="{142F205D-8E2C-427B-B52D-D68213CA70BF}" type="presParOf" srcId="{46B76D3A-CC1B-4C15-8F6D-F6854F281717}" destId="{767E0C03-C08F-40E0-A741-33F333B8EF8E}" srcOrd="0" destOrd="0" presId="urn:microsoft.com/office/officeart/2005/8/layout/hierarchy1"/>
    <dgm:cxn modelId="{DADC5635-FA70-4A58-A32D-63211375704D}" type="presParOf" srcId="{767E0C03-C08F-40E0-A741-33F333B8EF8E}" destId="{792C28CA-1DB6-48EE-84CC-48B9BF61AB99}" srcOrd="0" destOrd="0" presId="urn:microsoft.com/office/officeart/2005/8/layout/hierarchy1"/>
    <dgm:cxn modelId="{5D2D9DAD-3957-4C9E-B3D4-31BFE7B839BD}" type="presParOf" srcId="{767E0C03-C08F-40E0-A741-33F333B8EF8E}" destId="{904B80CC-D842-487B-A9F5-1471FDAF92A5}" srcOrd="1" destOrd="0" presId="urn:microsoft.com/office/officeart/2005/8/layout/hierarchy1"/>
    <dgm:cxn modelId="{F18D46AA-1782-404B-AB5D-D09CE20B0333}" type="presParOf" srcId="{46B76D3A-CC1B-4C15-8F6D-F6854F281717}" destId="{A332DC15-617E-4B2D-9909-91ED54A94CF7}" srcOrd="1" destOrd="0" presId="urn:microsoft.com/office/officeart/2005/8/layout/hierarchy1"/>
    <dgm:cxn modelId="{12E9E803-BC27-4A9A-B589-BBD1EE43A506}" type="presParOf" srcId="{A332DC15-617E-4B2D-9909-91ED54A94CF7}" destId="{C78C2829-A805-4851-880F-3F8329CA699F}" srcOrd="0" destOrd="0" presId="urn:microsoft.com/office/officeart/2005/8/layout/hierarchy1"/>
    <dgm:cxn modelId="{D2D44E8B-E4F6-4784-8457-3CEBC4EF7368}" type="presParOf" srcId="{A332DC15-617E-4B2D-9909-91ED54A94CF7}" destId="{D43F8A87-16DF-4FA7-B61F-A27BB7BA7274}" srcOrd="1" destOrd="0" presId="urn:microsoft.com/office/officeart/2005/8/layout/hierarchy1"/>
    <dgm:cxn modelId="{7A3E4F83-AFF0-41B5-8C16-7808DD1D97C4}" type="presParOf" srcId="{D43F8A87-16DF-4FA7-B61F-A27BB7BA7274}" destId="{CEF281A1-A931-4C8D-9348-BBB4DDF56362}" srcOrd="0" destOrd="0" presId="urn:microsoft.com/office/officeart/2005/8/layout/hierarchy1"/>
    <dgm:cxn modelId="{B31E8BDA-F4E1-441F-8808-8A890E638174}" type="presParOf" srcId="{CEF281A1-A931-4C8D-9348-BBB4DDF56362}" destId="{556BA387-3EE9-4690-AC5C-0C00C05AD42B}" srcOrd="0" destOrd="0" presId="urn:microsoft.com/office/officeart/2005/8/layout/hierarchy1"/>
    <dgm:cxn modelId="{FC1BFA61-68E3-43CE-A1FA-74D3FD5500FB}" type="presParOf" srcId="{CEF281A1-A931-4C8D-9348-BBB4DDF56362}" destId="{4694D36B-3BE6-48C5-9E80-571DCBCAA38B}" srcOrd="1" destOrd="0" presId="urn:microsoft.com/office/officeart/2005/8/layout/hierarchy1"/>
    <dgm:cxn modelId="{5CCC952D-471A-4743-B54E-EF3D9C859E6D}" type="presParOf" srcId="{D43F8A87-16DF-4FA7-B61F-A27BB7BA7274}" destId="{5FA3A1D6-E26F-4980-9E9F-D78F3E605EB0}" srcOrd="1" destOrd="0" presId="urn:microsoft.com/office/officeart/2005/8/layout/hierarchy1"/>
    <dgm:cxn modelId="{0B29C6C1-5909-4F7E-9499-C361AA793FA1}" type="presParOf" srcId="{A332DC15-617E-4B2D-9909-91ED54A94CF7}" destId="{762495B3-13EF-4D90-A45A-7EAEC230B284}" srcOrd="2" destOrd="0" presId="urn:microsoft.com/office/officeart/2005/8/layout/hierarchy1"/>
    <dgm:cxn modelId="{303ABC00-3C70-47B9-AB89-F32940F800D6}" type="presParOf" srcId="{A332DC15-617E-4B2D-9909-91ED54A94CF7}" destId="{C080CEC1-7699-4822-AA28-C15B6B95B76F}" srcOrd="3" destOrd="0" presId="urn:microsoft.com/office/officeart/2005/8/layout/hierarchy1"/>
    <dgm:cxn modelId="{DE76892C-E67C-4B3B-AD80-7F137B725280}" type="presParOf" srcId="{C080CEC1-7699-4822-AA28-C15B6B95B76F}" destId="{34588185-8A06-4C69-8DBC-22B0FBCFB0E3}" srcOrd="0" destOrd="0" presId="urn:microsoft.com/office/officeart/2005/8/layout/hierarchy1"/>
    <dgm:cxn modelId="{9D75BEE1-6DA8-432D-8741-CE2C4AD1F19E}" type="presParOf" srcId="{34588185-8A06-4C69-8DBC-22B0FBCFB0E3}" destId="{A2A91916-FB0D-4CB1-8F68-B8A2B42BFAAB}" srcOrd="0" destOrd="0" presId="urn:microsoft.com/office/officeart/2005/8/layout/hierarchy1"/>
    <dgm:cxn modelId="{79842938-6C22-46B6-9B8D-A01929989F43}" type="presParOf" srcId="{34588185-8A06-4C69-8DBC-22B0FBCFB0E3}" destId="{181DC7EB-0FE8-4E97-9B79-B68D0E1292CA}" srcOrd="1" destOrd="0" presId="urn:microsoft.com/office/officeart/2005/8/layout/hierarchy1"/>
    <dgm:cxn modelId="{B990DC6A-A51B-4E3E-93C4-585F9AF057AE}" type="presParOf" srcId="{C080CEC1-7699-4822-AA28-C15B6B95B76F}" destId="{9F64B666-C58D-47D8-92E2-67D2D2426599}" srcOrd="1" destOrd="0" presId="urn:microsoft.com/office/officeart/2005/8/layout/hierarchy1"/>
  </dgm:cxnLst>
  <dgm:bg/>
  <dgm:whole/>
  <dgm:extLst>
    <a:ext uri="http://schemas.microsoft.com/office/drawing/2008/diagram">
      <dsp:dataModelExt relId="rId6" minVer="http://schemas.openxmlformats.org/drawingml/2006/diagram"/>
    </a:ext>
  </dgm:extLst>
</dgm:dataModel>
</file>

<file path=ppt/diagrams/data3.xml><?xml version="1.0" encoding="utf-8"?>
<dgm:dataModel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o="urn:schemas-microsoft-com:office:office" xmlns:xvml="urn:schemas-microsoft-com:office:excel"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gm:ptLst>
    <dgm:pt modelId="{78B5E4F9-5A86-4A74-A18C-7BC8F1839A86}" type="doc">
      <dgm:prSet loTypeId="urn:microsoft.com/office/officeart/2005/8/layout/hProcess9" loCatId="process" qsTypeId="urn:microsoft.com/office/officeart/2005/8/quickstyle/simple1" qsCatId="simple" csTypeId="urn:microsoft.com/office/officeart/2005/8/colors/accent1_2" csCatId="accent1" phldr="true"/>
      <dgm:spPr/>
    </dgm:pt>
    <dgm:pt modelId="{E058A35E-5A8A-4ECF-ADC4-5FD9C94A9430}">
      <dgm:prSet phldrT="[Text]" custT="true"/>
      <dgm:spPr/>
      <dgm:t>
        <a:bodyPr/>
        <a:lstStyle/>
        <a:p>
          <a:r>
            <a:rPr lang="cs-CZ" sz="1000" dirty="false" smtClean="false"/>
            <a:t>Zpracovat Výzvu k podání nabídek</a:t>
          </a:r>
          <a:endParaRPr lang="cs-CZ" sz="1000" dirty="false"/>
        </a:p>
      </dgm:t>
    </dgm:pt>
    <dgm:pt modelId="{4857DEB3-A444-4D9D-B1DF-AC6F2BF6DC4C}" type="parTrans" cxnId="{E68F2C02-AF22-43E5-868C-1DA6A65952CD}">
      <dgm:prSet/>
      <dgm:spPr/>
      <dgm:t>
        <a:bodyPr/>
        <a:lstStyle/>
        <a:p>
          <a:endParaRPr lang="cs-CZ"/>
        </a:p>
      </dgm:t>
    </dgm:pt>
    <dgm:pt modelId="{59CAF4CA-A45D-4B03-B2A3-E0E45FF36987}" type="sibTrans" cxnId="{E68F2C02-AF22-43E5-868C-1DA6A65952CD}">
      <dgm:prSet/>
      <dgm:spPr/>
      <dgm:t>
        <a:bodyPr/>
        <a:lstStyle/>
        <a:p>
          <a:endParaRPr lang="cs-CZ"/>
        </a:p>
      </dgm:t>
    </dgm:pt>
    <dgm:pt modelId="{845F2D37-79F2-4B24-8AA3-19899B52E109}">
      <dgm:prSet phldrT="[Text]" custT="true"/>
      <dgm:spPr>
        <a:solidFill>
          <a:schemeClr val="accent6">
            <a:lumMod val="40000"/>
            <a:lumOff val="60000"/>
          </a:schemeClr>
        </a:solidFill>
      </dgm:spPr>
      <dgm:t>
        <a:bodyPr/>
        <a:lstStyle/>
        <a:p>
          <a:r>
            <a:rPr lang="cs-CZ" sz="1000" dirty="false" smtClean="false"/>
            <a:t>Poslat Výzvu a dokumenty ke schválení na ŘO</a:t>
          </a:r>
          <a:endParaRPr lang="cs-CZ" sz="1000" dirty="false"/>
        </a:p>
      </dgm:t>
    </dgm:pt>
    <dgm:pt modelId="{C55D608E-EFAE-44AA-B083-7E07AEB42DDB}" type="parTrans" cxnId="{A83E3A91-A284-43DA-832A-2652D229A846}">
      <dgm:prSet/>
      <dgm:spPr/>
      <dgm:t>
        <a:bodyPr/>
        <a:lstStyle/>
        <a:p>
          <a:endParaRPr lang="cs-CZ"/>
        </a:p>
      </dgm:t>
    </dgm:pt>
    <dgm:pt modelId="{A65D8A52-8955-4712-A769-0BB8CDA62826}" type="sibTrans" cxnId="{A83E3A91-A284-43DA-832A-2652D229A846}">
      <dgm:prSet/>
      <dgm:spPr/>
      <dgm:t>
        <a:bodyPr/>
        <a:lstStyle/>
        <a:p>
          <a:endParaRPr lang="cs-CZ"/>
        </a:p>
      </dgm:t>
    </dgm:pt>
    <dgm:pt modelId="{59870516-710F-4B6F-B336-911C9BD1A240}">
      <dgm:prSet phldrT="[Text]" custT="true"/>
      <dgm:spPr/>
      <dgm:t>
        <a:bodyPr/>
        <a:lstStyle/>
        <a:p>
          <a:r>
            <a:rPr lang="cs-CZ" sz="1000" dirty="false" smtClean="false"/>
            <a:t>Vyvěsit výzvu a dokumenty na </a:t>
          </a:r>
          <a:r>
            <a:rPr lang="cs-CZ" sz="1000" dirty="false" err="true" smtClean="false"/>
            <a:t>esfcr</a:t>
          </a:r>
          <a:endParaRPr lang="cs-CZ" sz="1000" dirty="false"/>
        </a:p>
      </dgm:t>
    </dgm:pt>
    <dgm:pt modelId="{0AEE0877-C5EE-4A94-B101-D4A85EA22095}" type="parTrans" cxnId="{E07E4614-F951-4EA4-A972-536421815C1A}">
      <dgm:prSet/>
      <dgm:spPr/>
      <dgm:t>
        <a:bodyPr/>
        <a:lstStyle/>
        <a:p>
          <a:endParaRPr lang="cs-CZ"/>
        </a:p>
      </dgm:t>
    </dgm:pt>
    <dgm:pt modelId="{5389AC81-631E-4AEE-8FF1-32E685B6B3D7}" type="sibTrans" cxnId="{E07E4614-F951-4EA4-A972-536421815C1A}">
      <dgm:prSet/>
      <dgm:spPr/>
      <dgm:t>
        <a:bodyPr/>
        <a:lstStyle/>
        <a:p>
          <a:endParaRPr lang="cs-CZ"/>
        </a:p>
      </dgm:t>
    </dgm:pt>
    <dgm:pt modelId="{2A1BF1A6-4D1A-4369-897C-445448ED49A1}">
      <dgm:prSet phldrT="[Text]" custT="true"/>
      <dgm:spPr>
        <a:solidFill>
          <a:schemeClr val="bg1">
            <a:lumMod val="75000"/>
          </a:schemeClr>
        </a:solidFill>
      </dgm:spPr>
      <dgm:t>
        <a:bodyPr/>
        <a:lstStyle/>
        <a:p>
          <a:r>
            <a:rPr lang="cs-CZ" sz="1000" dirty="false" smtClean="false">
              <a:solidFill>
                <a:schemeClr val="accent5">
                  <a:lumMod val="10000"/>
                </a:schemeClr>
              </a:solidFill>
            </a:rPr>
            <a:t>Opravu Výzvy dát na </a:t>
          </a:r>
          <a:r>
            <a:rPr lang="cs-CZ" sz="1000" dirty="false" err="true" smtClean="false">
              <a:solidFill>
                <a:schemeClr val="accent5">
                  <a:lumMod val="10000"/>
                </a:schemeClr>
              </a:solidFill>
            </a:rPr>
            <a:t>esfcr</a:t>
          </a:r>
          <a:endParaRPr lang="cs-CZ" sz="1000" dirty="false">
            <a:solidFill>
              <a:schemeClr val="accent5">
                <a:lumMod val="10000"/>
              </a:schemeClr>
            </a:solidFill>
          </a:endParaRPr>
        </a:p>
      </dgm:t>
    </dgm:pt>
    <dgm:pt modelId="{CAA81683-9275-474F-BEEF-D31568A8CC18}" type="parTrans" cxnId="{879871E4-1B6C-4C8E-80C2-6D9BCAFF9F16}">
      <dgm:prSet/>
      <dgm:spPr/>
      <dgm:t>
        <a:bodyPr/>
        <a:lstStyle/>
        <a:p>
          <a:endParaRPr lang="cs-CZ"/>
        </a:p>
      </dgm:t>
    </dgm:pt>
    <dgm:pt modelId="{79429311-955C-4AD1-8587-25B245A58F53}" type="sibTrans" cxnId="{879871E4-1B6C-4C8E-80C2-6D9BCAFF9F16}">
      <dgm:prSet/>
      <dgm:spPr/>
      <dgm:t>
        <a:bodyPr/>
        <a:lstStyle/>
        <a:p>
          <a:endParaRPr lang="cs-CZ"/>
        </a:p>
      </dgm:t>
    </dgm:pt>
    <dgm:pt modelId="{706A6731-C5DF-4719-9CE7-3E6472C1F01D}">
      <dgm:prSet phldrT="[Text]" custT="true"/>
      <dgm:spPr/>
      <dgm:t>
        <a:bodyPr/>
        <a:lstStyle/>
        <a:p>
          <a:r>
            <a:rPr lang="cs-CZ" sz="1000" dirty="false" smtClean="false"/>
            <a:t>Sestavit komisi</a:t>
          </a:r>
          <a:endParaRPr lang="cs-CZ" sz="1000" dirty="false"/>
        </a:p>
      </dgm:t>
    </dgm:pt>
    <dgm:pt modelId="{E5BAE37C-E30A-4291-B634-F59B39375F93}" type="parTrans" cxnId="{5DB1319B-0525-47FA-AB1D-6C6600888B6B}">
      <dgm:prSet/>
      <dgm:spPr/>
      <dgm:t>
        <a:bodyPr/>
        <a:lstStyle/>
        <a:p>
          <a:endParaRPr lang="cs-CZ"/>
        </a:p>
      </dgm:t>
    </dgm:pt>
    <dgm:pt modelId="{905C3D72-DF85-49D4-8CFD-09387B7A3316}" type="sibTrans" cxnId="{5DB1319B-0525-47FA-AB1D-6C6600888B6B}">
      <dgm:prSet/>
      <dgm:spPr/>
      <dgm:t>
        <a:bodyPr/>
        <a:lstStyle/>
        <a:p>
          <a:endParaRPr lang="cs-CZ"/>
        </a:p>
      </dgm:t>
    </dgm:pt>
    <dgm:pt modelId="{66648836-57F3-425A-BA93-30C1EFAE587E}">
      <dgm:prSet phldrT="[Text]" custT="true"/>
      <dgm:spPr/>
      <dgm:t>
        <a:bodyPr/>
        <a:lstStyle/>
        <a:p>
          <a:r>
            <a:rPr lang="cs-CZ" sz="1000" dirty="false" err="true" smtClean="false"/>
            <a:t>Odpověd</a:t>
          </a:r>
          <a:r>
            <a:rPr lang="cs-CZ" sz="1000" dirty="false" smtClean="false"/>
            <a:t> na dotazy do 4 </a:t>
          </a:r>
          <a:r>
            <a:rPr lang="cs-CZ" sz="1000" dirty="false" err="true" smtClean="false"/>
            <a:t>prac</a:t>
          </a:r>
          <a:r>
            <a:rPr lang="cs-CZ" sz="1000" dirty="false" smtClean="false"/>
            <a:t>. dnů  před lhůtou</a:t>
          </a:r>
          <a:endParaRPr lang="cs-CZ" sz="1000" dirty="false"/>
        </a:p>
      </dgm:t>
    </dgm:pt>
    <dgm:pt modelId="{FD9A05EC-1DED-43F1-9EAD-AC924E5A2D8E}" type="parTrans" cxnId="{54A3C05A-7134-4EAF-A1FE-296C7F010974}">
      <dgm:prSet/>
      <dgm:spPr/>
      <dgm:t>
        <a:bodyPr/>
        <a:lstStyle/>
        <a:p>
          <a:endParaRPr lang="cs-CZ"/>
        </a:p>
      </dgm:t>
    </dgm:pt>
    <dgm:pt modelId="{FBFA8859-6CB1-4AF4-8608-DE46EAB36A5F}" type="sibTrans" cxnId="{54A3C05A-7134-4EAF-A1FE-296C7F010974}">
      <dgm:prSet/>
      <dgm:spPr/>
      <dgm:t>
        <a:bodyPr/>
        <a:lstStyle/>
        <a:p>
          <a:endParaRPr lang="cs-CZ"/>
        </a:p>
      </dgm:t>
    </dgm:pt>
    <dgm:pt modelId="{5AD76895-87D6-4952-938C-467D3A8D3138}">
      <dgm:prSet phldrT="[Text]" custT="true"/>
      <dgm:spPr/>
      <dgm:t>
        <a:bodyPr/>
        <a:lstStyle/>
        <a:p>
          <a:r>
            <a:rPr lang="cs-CZ" sz="1000" dirty="false" smtClean="false"/>
            <a:t>Určit předmět zakázky</a:t>
          </a:r>
          <a:endParaRPr lang="cs-CZ" sz="1000" dirty="false"/>
        </a:p>
      </dgm:t>
    </dgm:pt>
    <dgm:pt modelId="{1CBC5FEC-2390-406B-A278-D46B8C790058}" type="parTrans" cxnId="{95CEFD20-4641-4AC5-A51B-164B75BE2B8B}">
      <dgm:prSet/>
      <dgm:spPr/>
      <dgm:t>
        <a:bodyPr/>
        <a:lstStyle/>
        <a:p>
          <a:endParaRPr lang="cs-CZ"/>
        </a:p>
      </dgm:t>
    </dgm:pt>
    <dgm:pt modelId="{437B38D9-B9B4-4FEB-81EB-9D11AD090294}" type="sibTrans" cxnId="{95CEFD20-4641-4AC5-A51B-164B75BE2B8B}">
      <dgm:prSet/>
      <dgm:spPr/>
      <dgm:t>
        <a:bodyPr/>
        <a:lstStyle/>
        <a:p>
          <a:endParaRPr lang="cs-CZ"/>
        </a:p>
      </dgm:t>
    </dgm:pt>
    <dgm:pt modelId="{D70795DE-A70E-4B16-BB47-C42CB51A3746}" type="pres">
      <dgm:prSet presAssocID="{78B5E4F9-5A86-4A74-A18C-7BC8F1839A86}" presName="CompostProcess" presStyleCnt="0">
        <dgm:presLayoutVars>
          <dgm:dir/>
          <dgm:resizeHandles val="exact"/>
        </dgm:presLayoutVars>
      </dgm:prSet>
      <dgm:spPr/>
    </dgm:pt>
    <dgm:pt modelId="{885D6702-D0D1-4E24-B24F-04DBDB7AB1DE}" type="pres">
      <dgm:prSet presAssocID="{78B5E4F9-5A86-4A74-A18C-7BC8F1839A86}" presName="arrow" presStyleLbl="bgShp" presStyleIdx="0" presStyleCnt="1"/>
      <dgm:spPr/>
    </dgm:pt>
    <dgm:pt modelId="{DF534F83-24EE-4CF7-AF27-2894685A4FDB}" type="pres">
      <dgm:prSet presAssocID="{78B5E4F9-5A86-4A74-A18C-7BC8F1839A86}" presName="linearProcess" presStyleCnt="0"/>
      <dgm:spPr/>
    </dgm:pt>
    <dgm:pt modelId="{7AA15D7C-BFDF-4770-BA39-099B76B9591E}" type="pres">
      <dgm:prSet presAssocID="{5AD76895-87D6-4952-938C-467D3A8D3138}" presName="textNode" presStyleLbl="node1" presStyleIdx="0" presStyleCnt="7" custScaleX="122055" custScaleY="117247" custLinFactX="26690" custLinFactNeighborX="100000" custLinFactNeighborY="-671">
        <dgm:presLayoutVars>
          <dgm:bulletEnabled val="true"/>
        </dgm:presLayoutVars>
      </dgm:prSet>
      <dgm:spPr/>
      <dgm:t>
        <a:bodyPr/>
        <a:lstStyle/>
        <a:p>
          <a:endParaRPr lang="cs-CZ"/>
        </a:p>
      </dgm:t>
    </dgm:pt>
    <dgm:pt modelId="{B398867B-D724-46F5-ABC7-188FC7B3AD55}" type="pres">
      <dgm:prSet presAssocID="{437B38D9-B9B4-4FEB-81EB-9D11AD090294}" presName="sibTrans" presStyleCnt="0"/>
      <dgm:spPr/>
    </dgm:pt>
    <dgm:pt modelId="{ADF813B0-5941-453E-96FF-BF491273CD07}" type="pres">
      <dgm:prSet presAssocID="{E058A35E-5A8A-4ECF-ADC4-5FD9C94A9430}" presName="textNode" presStyleLbl="node1" presStyleIdx="1" presStyleCnt="7" custScaleX="166416" custScaleY="117777" custLinFactX="19718" custLinFactNeighborX="100000" custLinFactNeighborY="-406">
        <dgm:presLayoutVars>
          <dgm:bulletEnabled val="true"/>
        </dgm:presLayoutVars>
      </dgm:prSet>
      <dgm:spPr/>
      <dgm:t>
        <a:bodyPr/>
        <a:lstStyle/>
        <a:p>
          <a:endParaRPr lang="cs-CZ"/>
        </a:p>
      </dgm:t>
    </dgm:pt>
    <dgm:pt modelId="{011E7F07-77C6-47E1-885C-ADB1DB14DC71}" type="pres">
      <dgm:prSet presAssocID="{59CAF4CA-A45D-4B03-B2A3-E0E45FF36987}" presName="sibTrans" presStyleCnt="0"/>
      <dgm:spPr/>
    </dgm:pt>
    <dgm:pt modelId="{30DC7736-E5CD-45E6-9D4F-C795C19B44D6}" type="pres">
      <dgm:prSet presAssocID="{845F2D37-79F2-4B24-8AA3-19899B52E109}" presName="textNode" presStyleLbl="node1" presStyleIdx="2" presStyleCnt="7" custScaleX="157586" custScaleY="117247" custLinFactX="9752" custLinFactNeighborX="100000" custLinFactNeighborY="-671">
        <dgm:presLayoutVars>
          <dgm:bulletEnabled val="true"/>
        </dgm:presLayoutVars>
      </dgm:prSet>
      <dgm:spPr/>
      <dgm:t>
        <a:bodyPr/>
        <a:lstStyle/>
        <a:p>
          <a:endParaRPr lang="cs-CZ"/>
        </a:p>
      </dgm:t>
    </dgm:pt>
    <dgm:pt modelId="{5FF477E4-CFF6-4C1D-8641-4D05DC1B0FE0}" type="pres">
      <dgm:prSet presAssocID="{A65D8A52-8955-4712-A769-0BB8CDA62826}" presName="sibTrans" presStyleCnt="0"/>
      <dgm:spPr/>
    </dgm:pt>
    <dgm:pt modelId="{B80E7E3B-3D70-4CAC-B3F0-E967F43A4A1A}" type="pres">
      <dgm:prSet presAssocID="{59870516-710F-4B6F-B336-911C9BD1A240}" presName="textNode" presStyleLbl="node1" presStyleIdx="3" presStyleCnt="7" custScaleX="158347" custScaleY="117246" custLinFactX="748" custLinFactNeighborX="100000" custLinFactNeighborY="-672">
        <dgm:presLayoutVars>
          <dgm:bulletEnabled val="true"/>
        </dgm:presLayoutVars>
      </dgm:prSet>
      <dgm:spPr/>
      <dgm:t>
        <a:bodyPr/>
        <a:lstStyle/>
        <a:p>
          <a:endParaRPr lang="cs-CZ"/>
        </a:p>
      </dgm:t>
    </dgm:pt>
    <dgm:pt modelId="{A1294BD8-BEF8-4EFD-AB3D-6E70EC5A8F39}" type="pres">
      <dgm:prSet presAssocID="{5389AC81-631E-4AEE-8FF1-32E685B6B3D7}" presName="sibTrans" presStyleCnt="0"/>
      <dgm:spPr/>
    </dgm:pt>
    <dgm:pt modelId="{C9A4D623-B7CD-4CDB-B769-9C99DD5E8FD8}" type="pres">
      <dgm:prSet presAssocID="{2A1BF1A6-4D1A-4369-897C-445448ED49A1}" presName="textNode" presStyleLbl="node1" presStyleIdx="4" presStyleCnt="7" custScaleX="88770" custScaleY="101534" custLinFactNeighborX="-21599" custLinFactNeighborY="-68892">
        <dgm:presLayoutVars>
          <dgm:bulletEnabled val="true"/>
        </dgm:presLayoutVars>
      </dgm:prSet>
      <dgm:spPr/>
      <dgm:t>
        <a:bodyPr/>
        <a:lstStyle/>
        <a:p>
          <a:endParaRPr lang="cs-CZ"/>
        </a:p>
      </dgm:t>
    </dgm:pt>
    <dgm:pt modelId="{9FF657D0-7AA4-4063-A42E-F6350615909C}" type="pres">
      <dgm:prSet presAssocID="{79429311-955C-4AD1-8587-25B245A58F53}" presName="sibTrans" presStyleCnt="0"/>
      <dgm:spPr/>
    </dgm:pt>
    <dgm:pt modelId="{D79D2F1B-CFF5-4126-B95D-5EB0365D1026}" type="pres">
      <dgm:prSet presAssocID="{706A6731-C5DF-4719-9CE7-3E6472C1F01D}" presName="textNode" presStyleLbl="node1" presStyleIdx="5" presStyleCnt="7" custScaleX="150506" custScaleY="108735" custLinFactX="111813" custLinFactNeighborX="200000" custLinFactNeighborY="-4927">
        <dgm:presLayoutVars>
          <dgm:bulletEnabled val="true"/>
        </dgm:presLayoutVars>
      </dgm:prSet>
      <dgm:spPr/>
      <dgm:t>
        <a:bodyPr/>
        <a:lstStyle/>
        <a:p>
          <a:endParaRPr lang="cs-CZ"/>
        </a:p>
      </dgm:t>
    </dgm:pt>
    <dgm:pt modelId="{6B86E826-E45B-4B20-B1B2-8199BBFBC2B9}" type="pres">
      <dgm:prSet presAssocID="{905C3D72-DF85-49D4-8CFD-09387B7A3316}" presName="sibTrans" presStyleCnt="0"/>
      <dgm:spPr/>
    </dgm:pt>
    <dgm:pt modelId="{2169CF6D-FE60-4707-8D54-1AFCA92451C7}" type="pres">
      <dgm:prSet presAssocID="{66648836-57F3-425A-BA93-30C1EFAE587E}" presName="textNode" presStyleLbl="node1" presStyleIdx="6" presStyleCnt="7" custScaleX="164891" custScaleY="113897" custLinFactX="-155227" custLinFactNeighborX="-200000" custLinFactNeighborY="-2346">
        <dgm:presLayoutVars>
          <dgm:bulletEnabled val="true"/>
        </dgm:presLayoutVars>
      </dgm:prSet>
      <dgm:spPr/>
      <dgm:t>
        <a:bodyPr/>
        <a:lstStyle/>
        <a:p>
          <a:endParaRPr lang="cs-CZ"/>
        </a:p>
      </dgm:t>
    </dgm:pt>
  </dgm:ptLst>
  <dgm:cxnLst>
    <dgm:cxn modelId="{313EC23B-E77C-4C36-B800-8FD9C878AB2F}" type="presOf" srcId="{E058A35E-5A8A-4ECF-ADC4-5FD9C94A9430}" destId="{ADF813B0-5941-453E-96FF-BF491273CD07}" srcOrd="0" destOrd="0" presId="urn:microsoft.com/office/officeart/2005/8/layout/hProcess9"/>
    <dgm:cxn modelId="{879871E4-1B6C-4C8E-80C2-6D9BCAFF9F16}" srcId="{78B5E4F9-5A86-4A74-A18C-7BC8F1839A86}" destId="{2A1BF1A6-4D1A-4369-897C-445448ED49A1}" srcOrd="4" destOrd="0" parTransId="{CAA81683-9275-474F-BEEF-D31568A8CC18}" sibTransId="{79429311-955C-4AD1-8587-25B245A58F53}"/>
    <dgm:cxn modelId="{A83E3A91-A284-43DA-832A-2652D229A846}" srcId="{78B5E4F9-5A86-4A74-A18C-7BC8F1839A86}" destId="{845F2D37-79F2-4B24-8AA3-19899B52E109}" srcOrd="2" destOrd="0" parTransId="{C55D608E-EFAE-44AA-B083-7E07AEB42DDB}" sibTransId="{A65D8A52-8955-4712-A769-0BB8CDA62826}"/>
    <dgm:cxn modelId="{E07E4614-F951-4EA4-A972-536421815C1A}" srcId="{78B5E4F9-5A86-4A74-A18C-7BC8F1839A86}" destId="{59870516-710F-4B6F-B336-911C9BD1A240}" srcOrd="3" destOrd="0" parTransId="{0AEE0877-C5EE-4A94-B101-D4A85EA22095}" sibTransId="{5389AC81-631E-4AEE-8FF1-32E685B6B3D7}"/>
    <dgm:cxn modelId="{95CEFD20-4641-4AC5-A51B-164B75BE2B8B}" srcId="{78B5E4F9-5A86-4A74-A18C-7BC8F1839A86}" destId="{5AD76895-87D6-4952-938C-467D3A8D3138}" srcOrd="0" destOrd="0" parTransId="{1CBC5FEC-2390-406B-A278-D46B8C790058}" sibTransId="{437B38D9-B9B4-4FEB-81EB-9D11AD090294}"/>
    <dgm:cxn modelId="{5DB1319B-0525-47FA-AB1D-6C6600888B6B}" srcId="{78B5E4F9-5A86-4A74-A18C-7BC8F1839A86}" destId="{706A6731-C5DF-4719-9CE7-3E6472C1F01D}" srcOrd="5" destOrd="0" parTransId="{E5BAE37C-E30A-4291-B634-F59B39375F93}" sibTransId="{905C3D72-DF85-49D4-8CFD-09387B7A3316}"/>
    <dgm:cxn modelId="{10FD340F-F498-4465-9D01-BF213E0307E8}" type="presOf" srcId="{706A6731-C5DF-4719-9CE7-3E6472C1F01D}" destId="{D79D2F1B-CFF5-4126-B95D-5EB0365D1026}" srcOrd="0" destOrd="0" presId="urn:microsoft.com/office/officeart/2005/8/layout/hProcess9"/>
    <dgm:cxn modelId="{E68F2C02-AF22-43E5-868C-1DA6A65952CD}" srcId="{78B5E4F9-5A86-4A74-A18C-7BC8F1839A86}" destId="{E058A35E-5A8A-4ECF-ADC4-5FD9C94A9430}" srcOrd="1" destOrd="0" parTransId="{4857DEB3-A444-4D9D-B1DF-AC6F2BF6DC4C}" sibTransId="{59CAF4CA-A45D-4B03-B2A3-E0E45FF36987}"/>
    <dgm:cxn modelId="{B30407A3-C571-4324-AD48-C1AC16B280F5}" type="presOf" srcId="{5AD76895-87D6-4952-938C-467D3A8D3138}" destId="{7AA15D7C-BFDF-4770-BA39-099B76B9591E}" srcOrd="0" destOrd="0" presId="urn:microsoft.com/office/officeart/2005/8/layout/hProcess9"/>
    <dgm:cxn modelId="{66B368CA-882E-49FB-811D-0DD9BA2063D3}" type="presOf" srcId="{78B5E4F9-5A86-4A74-A18C-7BC8F1839A86}" destId="{D70795DE-A70E-4B16-BB47-C42CB51A3746}" srcOrd="0" destOrd="0" presId="urn:microsoft.com/office/officeart/2005/8/layout/hProcess9"/>
    <dgm:cxn modelId="{D11601EB-B4AE-4C1D-9F35-D72E736F56E4}" type="presOf" srcId="{66648836-57F3-425A-BA93-30C1EFAE587E}" destId="{2169CF6D-FE60-4707-8D54-1AFCA92451C7}" srcOrd="0" destOrd="0" presId="urn:microsoft.com/office/officeart/2005/8/layout/hProcess9"/>
    <dgm:cxn modelId="{54A3C05A-7134-4EAF-A1FE-296C7F010974}" srcId="{78B5E4F9-5A86-4A74-A18C-7BC8F1839A86}" destId="{66648836-57F3-425A-BA93-30C1EFAE587E}" srcOrd="6" destOrd="0" parTransId="{FD9A05EC-1DED-43F1-9EAD-AC924E5A2D8E}" sibTransId="{FBFA8859-6CB1-4AF4-8608-DE46EAB36A5F}"/>
    <dgm:cxn modelId="{784012FF-F4F9-4232-BAAA-F60FF5BD91D2}" type="presOf" srcId="{2A1BF1A6-4D1A-4369-897C-445448ED49A1}" destId="{C9A4D623-B7CD-4CDB-B769-9C99DD5E8FD8}" srcOrd="0" destOrd="0" presId="urn:microsoft.com/office/officeart/2005/8/layout/hProcess9"/>
    <dgm:cxn modelId="{514C67F2-ADFE-4158-AF6A-1B0DF7CB9582}" type="presOf" srcId="{59870516-710F-4B6F-B336-911C9BD1A240}" destId="{B80E7E3B-3D70-4CAC-B3F0-E967F43A4A1A}" srcOrd="0" destOrd="0" presId="urn:microsoft.com/office/officeart/2005/8/layout/hProcess9"/>
    <dgm:cxn modelId="{00051DA5-5986-4D88-B57A-6DF8E868E429}" type="presOf" srcId="{845F2D37-79F2-4B24-8AA3-19899B52E109}" destId="{30DC7736-E5CD-45E6-9D4F-C795C19B44D6}" srcOrd="0" destOrd="0" presId="urn:microsoft.com/office/officeart/2005/8/layout/hProcess9"/>
    <dgm:cxn modelId="{C28FA15D-DE13-4A06-BA25-484524CC4AEA}" type="presParOf" srcId="{D70795DE-A70E-4B16-BB47-C42CB51A3746}" destId="{885D6702-D0D1-4E24-B24F-04DBDB7AB1DE}" srcOrd="0" destOrd="0" presId="urn:microsoft.com/office/officeart/2005/8/layout/hProcess9"/>
    <dgm:cxn modelId="{F439C803-4DA2-40B4-912F-D536F68F9318}" type="presParOf" srcId="{D70795DE-A70E-4B16-BB47-C42CB51A3746}" destId="{DF534F83-24EE-4CF7-AF27-2894685A4FDB}" srcOrd="1" destOrd="0" presId="urn:microsoft.com/office/officeart/2005/8/layout/hProcess9"/>
    <dgm:cxn modelId="{0BDEE0DE-FB49-4F20-9972-3C8A974C9A99}" type="presParOf" srcId="{DF534F83-24EE-4CF7-AF27-2894685A4FDB}" destId="{7AA15D7C-BFDF-4770-BA39-099B76B9591E}" srcOrd="0" destOrd="0" presId="urn:microsoft.com/office/officeart/2005/8/layout/hProcess9"/>
    <dgm:cxn modelId="{2E2DB954-BB3C-48B0-B3A1-AFBB43725275}" type="presParOf" srcId="{DF534F83-24EE-4CF7-AF27-2894685A4FDB}" destId="{B398867B-D724-46F5-ABC7-188FC7B3AD55}" srcOrd="1" destOrd="0" presId="urn:microsoft.com/office/officeart/2005/8/layout/hProcess9"/>
    <dgm:cxn modelId="{DD54309B-DF55-4B78-831A-42E45AD1BC11}" type="presParOf" srcId="{DF534F83-24EE-4CF7-AF27-2894685A4FDB}" destId="{ADF813B0-5941-453E-96FF-BF491273CD07}" srcOrd="2" destOrd="0" presId="urn:microsoft.com/office/officeart/2005/8/layout/hProcess9"/>
    <dgm:cxn modelId="{FD2C6E74-E1D7-47A6-839C-84B141F3200A}" type="presParOf" srcId="{DF534F83-24EE-4CF7-AF27-2894685A4FDB}" destId="{011E7F07-77C6-47E1-885C-ADB1DB14DC71}" srcOrd="3" destOrd="0" presId="urn:microsoft.com/office/officeart/2005/8/layout/hProcess9"/>
    <dgm:cxn modelId="{E91A7B4E-1691-45BF-B770-3FB1ECCE9BE2}" type="presParOf" srcId="{DF534F83-24EE-4CF7-AF27-2894685A4FDB}" destId="{30DC7736-E5CD-45E6-9D4F-C795C19B44D6}" srcOrd="4" destOrd="0" presId="urn:microsoft.com/office/officeart/2005/8/layout/hProcess9"/>
    <dgm:cxn modelId="{B9F27201-9006-430C-A6C5-3D66117D1FF7}" type="presParOf" srcId="{DF534F83-24EE-4CF7-AF27-2894685A4FDB}" destId="{5FF477E4-CFF6-4C1D-8641-4D05DC1B0FE0}" srcOrd="5" destOrd="0" presId="urn:microsoft.com/office/officeart/2005/8/layout/hProcess9"/>
    <dgm:cxn modelId="{EA47A27F-8B6F-4A87-9614-A150BC4752AB}" type="presParOf" srcId="{DF534F83-24EE-4CF7-AF27-2894685A4FDB}" destId="{B80E7E3B-3D70-4CAC-B3F0-E967F43A4A1A}" srcOrd="6" destOrd="0" presId="urn:microsoft.com/office/officeart/2005/8/layout/hProcess9"/>
    <dgm:cxn modelId="{54518C22-827B-4814-9C37-1DA9AF006382}" type="presParOf" srcId="{DF534F83-24EE-4CF7-AF27-2894685A4FDB}" destId="{A1294BD8-BEF8-4EFD-AB3D-6E70EC5A8F39}" srcOrd="7" destOrd="0" presId="urn:microsoft.com/office/officeart/2005/8/layout/hProcess9"/>
    <dgm:cxn modelId="{225163E2-383E-4197-91E7-623A178AEEF6}" type="presParOf" srcId="{DF534F83-24EE-4CF7-AF27-2894685A4FDB}" destId="{C9A4D623-B7CD-4CDB-B769-9C99DD5E8FD8}" srcOrd="8" destOrd="0" presId="urn:microsoft.com/office/officeart/2005/8/layout/hProcess9"/>
    <dgm:cxn modelId="{0BF6288C-7F9F-4897-AB56-47D13B189226}" type="presParOf" srcId="{DF534F83-24EE-4CF7-AF27-2894685A4FDB}" destId="{9FF657D0-7AA4-4063-A42E-F6350615909C}" srcOrd="9" destOrd="0" presId="urn:microsoft.com/office/officeart/2005/8/layout/hProcess9"/>
    <dgm:cxn modelId="{8E691D05-100E-4315-9D1A-9239630D0920}" type="presParOf" srcId="{DF534F83-24EE-4CF7-AF27-2894685A4FDB}" destId="{D79D2F1B-CFF5-4126-B95D-5EB0365D1026}" srcOrd="10" destOrd="0" presId="urn:microsoft.com/office/officeart/2005/8/layout/hProcess9"/>
    <dgm:cxn modelId="{4A274A49-7F71-4946-A22E-7C315D3ACCD2}" type="presParOf" srcId="{DF534F83-24EE-4CF7-AF27-2894685A4FDB}" destId="{6B86E826-E45B-4B20-B1B2-8199BBFBC2B9}" srcOrd="11" destOrd="0" presId="urn:microsoft.com/office/officeart/2005/8/layout/hProcess9"/>
    <dgm:cxn modelId="{B9FEF09C-936B-4F44-9B53-3BD1FDA79E3C}" type="presParOf" srcId="{DF534F83-24EE-4CF7-AF27-2894685A4FDB}" destId="{2169CF6D-FE60-4707-8D54-1AFCA92451C7}" srcOrd="12" destOrd="0" presId="urn:microsoft.com/office/officeart/2005/8/layout/hProcess9"/>
  </dgm:cxnLst>
  <dgm:bg/>
  <dgm:whole/>
  <dgm:extLst>
    <a:ext uri="http://schemas.microsoft.com/office/drawing/2008/diagram">
      <dsp:dataModelExt relId="rId6" minVer="http://schemas.openxmlformats.org/drawingml/2006/diagram"/>
    </a:ext>
  </dgm:extLst>
</dgm:dataModel>
</file>

<file path=ppt/diagrams/data4.xml><?xml version="1.0" encoding="utf-8"?>
<dgm:dataModel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o="urn:schemas-microsoft-com:office:office" xmlns:xvml="urn:schemas-microsoft-com:office:excel"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gm:ptLst>
    <dgm:pt modelId="{271DFBE3-B699-4D8A-9FB9-50D6DB6FEE2A}" type="doc">
      <dgm:prSet loTypeId="urn:microsoft.com/office/officeart/2005/8/layout/hProcess9" loCatId="process" qsTypeId="urn:microsoft.com/office/officeart/2005/8/quickstyle/simple1" qsCatId="simple" csTypeId="urn:microsoft.com/office/officeart/2005/8/colors/accent1_2" csCatId="accent1" phldr="true"/>
      <dgm:spPr/>
    </dgm:pt>
    <dgm:pt modelId="{693942BC-C3E8-45D1-8B4A-9AA42F214495}">
      <dgm:prSet phldrT="[Text]" custT="true"/>
      <dgm:spPr/>
      <dgm:t>
        <a:bodyPr/>
        <a:lstStyle/>
        <a:p>
          <a:r>
            <a:rPr lang="cs-CZ" sz="1000" dirty="false" smtClean="false"/>
            <a:t>Posoudit nabídky</a:t>
          </a:r>
          <a:endParaRPr lang="cs-CZ" sz="1000" dirty="false"/>
        </a:p>
      </dgm:t>
    </dgm:pt>
    <dgm:pt modelId="{D8022110-80D3-4AAC-BC2A-EE381EAC5AAF}" type="parTrans" cxnId="{EC82D36D-BFFB-487A-99EB-016822F91327}">
      <dgm:prSet/>
      <dgm:spPr/>
      <dgm:t>
        <a:bodyPr/>
        <a:lstStyle/>
        <a:p>
          <a:endParaRPr lang="cs-CZ"/>
        </a:p>
      </dgm:t>
    </dgm:pt>
    <dgm:pt modelId="{C129FB51-41DD-49C5-8E43-32C68724009E}" type="sibTrans" cxnId="{EC82D36D-BFFB-487A-99EB-016822F91327}">
      <dgm:prSet/>
      <dgm:spPr/>
      <dgm:t>
        <a:bodyPr/>
        <a:lstStyle/>
        <a:p>
          <a:endParaRPr lang="cs-CZ"/>
        </a:p>
      </dgm:t>
    </dgm:pt>
    <dgm:pt modelId="{C179B434-C92A-4240-B50F-C763D09C809D}">
      <dgm:prSet phldrT="[Text]" custT="true"/>
      <dgm:spPr>
        <a:solidFill>
          <a:schemeClr val="bg1">
            <a:lumMod val="75000"/>
          </a:schemeClr>
        </a:solidFill>
      </dgm:spPr>
      <dgm:t>
        <a:bodyPr/>
        <a:lstStyle/>
        <a:p>
          <a:r>
            <a:rPr lang="cs-CZ" sz="1000" dirty="false" smtClean="false">
              <a:solidFill>
                <a:schemeClr val="accent5">
                  <a:lumMod val="10000"/>
                </a:schemeClr>
              </a:solidFill>
            </a:rPr>
            <a:t>Vyloučené dodavatele na esfcr.do 5 </a:t>
          </a:r>
          <a:r>
            <a:rPr lang="cs-CZ" sz="1000" dirty="false" err="true" smtClean="false">
              <a:solidFill>
                <a:schemeClr val="accent5">
                  <a:lumMod val="10000"/>
                </a:schemeClr>
              </a:solidFill>
            </a:rPr>
            <a:t>prac</a:t>
          </a:r>
          <a:r>
            <a:rPr lang="cs-CZ" sz="1000" dirty="false" smtClean="false">
              <a:solidFill>
                <a:schemeClr val="accent5">
                  <a:lumMod val="10000"/>
                </a:schemeClr>
              </a:solidFill>
            </a:rPr>
            <a:t>. dnů</a:t>
          </a:r>
          <a:endParaRPr lang="cs-CZ" sz="1000" dirty="false">
            <a:solidFill>
              <a:schemeClr val="accent5">
                <a:lumMod val="10000"/>
              </a:schemeClr>
            </a:solidFill>
          </a:endParaRPr>
        </a:p>
      </dgm:t>
    </dgm:pt>
    <dgm:pt modelId="{BADA76C3-461C-4B26-B247-C3F38DEB9999}" type="parTrans" cxnId="{C05F27CA-67C9-45CB-893C-392F74F79A2F}">
      <dgm:prSet/>
      <dgm:spPr/>
      <dgm:t>
        <a:bodyPr/>
        <a:lstStyle/>
        <a:p>
          <a:endParaRPr lang="cs-CZ"/>
        </a:p>
      </dgm:t>
    </dgm:pt>
    <dgm:pt modelId="{33616285-75DA-493E-90D6-AE39BAEA3A0A}" type="sibTrans" cxnId="{C05F27CA-67C9-45CB-893C-392F74F79A2F}">
      <dgm:prSet/>
      <dgm:spPr/>
      <dgm:t>
        <a:bodyPr/>
        <a:lstStyle/>
        <a:p>
          <a:endParaRPr lang="cs-CZ"/>
        </a:p>
      </dgm:t>
    </dgm:pt>
    <dgm:pt modelId="{F9C9EABC-DA96-4A63-969F-3D58D44913FC}">
      <dgm:prSet phldrT="[Text]" custT="true"/>
      <dgm:spPr/>
      <dgm:t>
        <a:bodyPr/>
        <a:lstStyle/>
        <a:p>
          <a:r>
            <a:rPr lang="cs-CZ" sz="1000" dirty="false" smtClean="false"/>
            <a:t>Hodnocení nabídek, zápis hodnocení</a:t>
          </a:r>
          <a:endParaRPr lang="cs-CZ" sz="1000" dirty="false"/>
        </a:p>
      </dgm:t>
    </dgm:pt>
    <dgm:pt modelId="{25599925-9492-4652-84E1-FC7017ADA001}" type="parTrans" cxnId="{8A5BEC72-C199-484E-97E3-50755A93F616}">
      <dgm:prSet/>
      <dgm:spPr/>
      <dgm:t>
        <a:bodyPr/>
        <a:lstStyle/>
        <a:p>
          <a:endParaRPr lang="cs-CZ"/>
        </a:p>
      </dgm:t>
    </dgm:pt>
    <dgm:pt modelId="{1A64CB9D-82FB-43BA-8250-D9F7432D0E3F}" type="sibTrans" cxnId="{8A5BEC72-C199-484E-97E3-50755A93F616}">
      <dgm:prSet/>
      <dgm:spPr/>
      <dgm:t>
        <a:bodyPr/>
        <a:lstStyle/>
        <a:p>
          <a:endParaRPr lang="cs-CZ"/>
        </a:p>
      </dgm:t>
    </dgm:pt>
    <dgm:pt modelId="{1A128509-84C0-44E0-B2CC-AEF49B39839C}">
      <dgm:prSet phldrT="[Text]" custT="true"/>
      <dgm:spPr/>
      <dgm:t>
        <a:bodyPr/>
        <a:lstStyle/>
        <a:p>
          <a:r>
            <a:rPr lang="cs-CZ" sz="1000" dirty="false" smtClean="false"/>
            <a:t>Výsledky hodnocení na </a:t>
          </a:r>
          <a:r>
            <a:rPr lang="cs-CZ" sz="1000" dirty="false" err="true" smtClean="false"/>
            <a:t>esfcr</a:t>
          </a:r>
          <a:r>
            <a:rPr lang="cs-CZ" sz="1000" dirty="false" smtClean="false"/>
            <a:t> do 10 </a:t>
          </a:r>
          <a:r>
            <a:rPr lang="cs-CZ" sz="1000" dirty="false" err="true" smtClean="false"/>
            <a:t>prac</a:t>
          </a:r>
          <a:r>
            <a:rPr lang="cs-CZ" sz="1000" dirty="false" smtClean="false"/>
            <a:t>. dnů</a:t>
          </a:r>
          <a:endParaRPr lang="cs-CZ" sz="1000" dirty="false"/>
        </a:p>
      </dgm:t>
    </dgm:pt>
    <dgm:pt modelId="{3EA41D26-51A7-4AF1-BF7B-1CACBDEA46BA}" type="parTrans" cxnId="{AE361D14-7B53-416C-9A16-65276FD080D7}">
      <dgm:prSet/>
      <dgm:spPr/>
      <dgm:t>
        <a:bodyPr/>
        <a:lstStyle/>
        <a:p>
          <a:endParaRPr lang="cs-CZ"/>
        </a:p>
      </dgm:t>
    </dgm:pt>
    <dgm:pt modelId="{DC8C6F6F-F712-4CF4-BAA4-83D3325A25BE}" type="sibTrans" cxnId="{AE361D14-7B53-416C-9A16-65276FD080D7}">
      <dgm:prSet/>
      <dgm:spPr/>
      <dgm:t>
        <a:bodyPr/>
        <a:lstStyle/>
        <a:p>
          <a:endParaRPr lang="cs-CZ"/>
        </a:p>
      </dgm:t>
    </dgm:pt>
    <dgm:pt modelId="{EED732A7-AE7A-44D0-AAD7-B9222DE638F1}">
      <dgm:prSet phldrT="[Text]" custT="true"/>
      <dgm:spPr>
        <a:solidFill>
          <a:schemeClr val="bg1">
            <a:lumMod val="75000"/>
          </a:schemeClr>
        </a:solidFill>
      </dgm:spPr>
      <dgm:t>
        <a:bodyPr/>
        <a:lstStyle/>
        <a:p>
          <a:r>
            <a:rPr lang="cs-CZ" sz="1000" dirty="false" smtClean="false">
              <a:solidFill>
                <a:schemeClr val="accent5">
                  <a:lumMod val="10000"/>
                </a:schemeClr>
              </a:solidFill>
            </a:rPr>
            <a:t>Zrušení VŘ do 3 </a:t>
          </a:r>
          <a:r>
            <a:rPr lang="cs-CZ" sz="1000" dirty="false" err="true" smtClean="false">
              <a:solidFill>
                <a:schemeClr val="accent5">
                  <a:lumMod val="10000"/>
                </a:schemeClr>
              </a:solidFill>
            </a:rPr>
            <a:t>prac</a:t>
          </a:r>
          <a:r>
            <a:rPr lang="cs-CZ" sz="1000" dirty="false" smtClean="false">
              <a:solidFill>
                <a:schemeClr val="accent5">
                  <a:lumMod val="10000"/>
                </a:schemeClr>
              </a:solidFill>
            </a:rPr>
            <a:t>. dnů na </a:t>
          </a:r>
          <a:r>
            <a:rPr lang="cs-CZ" sz="1000" dirty="false" err="true" smtClean="false">
              <a:solidFill>
                <a:schemeClr val="accent5">
                  <a:lumMod val="10000"/>
                </a:schemeClr>
              </a:solidFill>
            </a:rPr>
            <a:t>esfcr</a:t>
          </a:r>
          <a:endParaRPr lang="cs-CZ" sz="1000" dirty="false">
            <a:solidFill>
              <a:schemeClr val="accent5">
                <a:lumMod val="10000"/>
              </a:schemeClr>
            </a:solidFill>
          </a:endParaRPr>
        </a:p>
      </dgm:t>
    </dgm:pt>
    <dgm:pt modelId="{01EF3DFB-88CC-413E-86D1-87BAFB83D7FB}" type="parTrans" cxnId="{346C2344-EB22-447E-B45C-540462688A84}">
      <dgm:prSet/>
      <dgm:spPr/>
      <dgm:t>
        <a:bodyPr/>
        <a:lstStyle/>
        <a:p>
          <a:endParaRPr lang="cs-CZ"/>
        </a:p>
      </dgm:t>
    </dgm:pt>
    <dgm:pt modelId="{7F70DBC6-2593-488F-B9C0-0B2150DB2A17}" type="sibTrans" cxnId="{346C2344-EB22-447E-B45C-540462688A84}">
      <dgm:prSet/>
      <dgm:spPr/>
      <dgm:t>
        <a:bodyPr/>
        <a:lstStyle/>
        <a:p>
          <a:endParaRPr lang="cs-CZ"/>
        </a:p>
      </dgm:t>
    </dgm:pt>
    <dgm:pt modelId="{86F13FF0-D46B-4430-8095-1E6E44D4D486}">
      <dgm:prSet phldrT="[Text]" custT="true"/>
      <dgm:spPr>
        <a:solidFill>
          <a:schemeClr val="accent6">
            <a:lumMod val="40000"/>
            <a:lumOff val="60000"/>
          </a:schemeClr>
        </a:solidFill>
      </dgm:spPr>
      <dgm:t>
        <a:bodyPr/>
        <a:lstStyle/>
        <a:p>
          <a:r>
            <a:rPr lang="cs-CZ" sz="1000" dirty="false" smtClean="false"/>
            <a:t>Návrh smlouvy na ŘO ke kontrole</a:t>
          </a:r>
          <a:endParaRPr lang="cs-CZ" sz="1000" dirty="false"/>
        </a:p>
      </dgm:t>
    </dgm:pt>
    <dgm:pt modelId="{C88EB43F-37FF-496F-9A2B-A2A444DBE6A1}" type="parTrans" cxnId="{62D502D3-D2E3-4505-8E23-3E47CBF4F9DC}">
      <dgm:prSet/>
      <dgm:spPr/>
      <dgm:t>
        <a:bodyPr/>
        <a:lstStyle/>
        <a:p>
          <a:endParaRPr lang="cs-CZ"/>
        </a:p>
      </dgm:t>
    </dgm:pt>
    <dgm:pt modelId="{3AE65832-6F50-4263-B524-9C75F1377B9B}" type="sibTrans" cxnId="{62D502D3-D2E3-4505-8E23-3E47CBF4F9DC}">
      <dgm:prSet/>
      <dgm:spPr/>
      <dgm:t>
        <a:bodyPr/>
        <a:lstStyle/>
        <a:p>
          <a:endParaRPr lang="cs-CZ"/>
        </a:p>
      </dgm:t>
    </dgm:pt>
    <dgm:pt modelId="{B4247B92-7B62-4DA9-9CF1-6836AAC58C52}">
      <dgm:prSet phldrT="[Text]" custT="true"/>
      <dgm:spPr/>
      <dgm:t>
        <a:bodyPr/>
        <a:lstStyle/>
        <a:p>
          <a:r>
            <a:rPr lang="cs-CZ" sz="1000" dirty="false" smtClean="false"/>
            <a:t>Po podpisu dát smlouvu na </a:t>
          </a:r>
          <a:r>
            <a:rPr lang="cs-CZ" sz="1000" dirty="false" err="true" smtClean="false"/>
            <a:t>esfcr</a:t>
          </a:r>
          <a:r>
            <a:rPr lang="cs-CZ" sz="1000" dirty="false" smtClean="false"/>
            <a:t> do 10 </a:t>
          </a:r>
          <a:r>
            <a:rPr lang="cs-CZ" sz="1000" dirty="false" err="true" smtClean="false"/>
            <a:t>prac</a:t>
          </a:r>
          <a:r>
            <a:rPr lang="cs-CZ" sz="1000" dirty="false" smtClean="false"/>
            <a:t>. dnů</a:t>
          </a:r>
          <a:endParaRPr lang="cs-CZ" sz="1000" dirty="false"/>
        </a:p>
      </dgm:t>
    </dgm:pt>
    <dgm:pt modelId="{6CD013F4-A2A8-457C-A486-17699C8649FE}" type="parTrans" cxnId="{AE959C33-BDBD-43F9-B500-B69740C21D97}">
      <dgm:prSet/>
      <dgm:spPr/>
      <dgm:t>
        <a:bodyPr/>
        <a:lstStyle/>
        <a:p>
          <a:endParaRPr lang="cs-CZ"/>
        </a:p>
      </dgm:t>
    </dgm:pt>
    <dgm:pt modelId="{90B67E34-E22A-4E30-B747-704D6A8EC195}" type="sibTrans" cxnId="{AE959C33-BDBD-43F9-B500-B69740C21D97}">
      <dgm:prSet/>
      <dgm:spPr/>
      <dgm:t>
        <a:bodyPr/>
        <a:lstStyle/>
        <a:p>
          <a:endParaRPr lang="cs-CZ"/>
        </a:p>
      </dgm:t>
    </dgm:pt>
    <dgm:pt modelId="{C6C0B260-963D-46B7-94FC-B1DEA249D426}">
      <dgm:prSet phldrT="[Text]" custT="true"/>
      <dgm:spPr/>
      <dgm:t>
        <a:bodyPr/>
        <a:lstStyle/>
        <a:p>
          <a:r>
            <a:rPr lang="cs-CZ" sz="1000" dirty="false" smtClean="false"/>
            <a:t>Zbytek dokumentů poslat ŘO se </a:t>
          </a:r>
          <a:r>
            <a:rPr lang="cs-CZ" sz="1000" dirty="false" err="true" smtClean="false"/>
            <a:t>ZoR</a:t>
          </a:r>
          <a:endParaRPr lang="cs-CZ" sz="1000" dirty="false"/>
        </a:p>
      </dgm:t>
    </dgm:pt>
    <dgm:pt modelId="{492FB1B2-ADBE-4566-8387-6E095A34B694}" type="parTrans" cxnId="{18AE02F2-2365-4480-A5F8-B2385AE9F6E7}">
      <dgm:prSet/>
      <dgm:spPr/>
      <dgm:t>
        <a:bodyPr/>
        <a:lstStyle/>
        <a:p>
          <a:endParaRPr lang="cs-CZ"/>
        </a:p>
      </dgm:t>
    </dgm:pt>
    <dgm:pt modelId="{401BACAA-5A17-4589-A0B5-D1D04E0D0BDC}" type="sibTrans" cxnId="{18AE02F2-2365-4480-A5F8-B2385AE9F6E7}">
      <dgm:prSet/>
      <dgm:spPr/>
      <dgm:t>
        <a:bodyPr/>
        <a:lstStyle/>
        <a:p>
          <a:endParaRPr lang="cs-CZ"/>
        </a:p>
      </dgm:t>
    </dgm:pt>
    <dgm:pt modelId="{7CA27171-825A-4567-9E53-2FE14A4E8F1C}" type="pres">
      <dgm:prSet presAssocID="{271DFBE3-B699-4D8A-9FB9-50D6DB6FEE2A}" presName="CompostProcess" presStyleCnt="0">
        <dgm:presLayoutVars>
          <dgm:dir/>
          <dgm:resizeHandles val="exact"/>
        </dgm:presLayoutVars>
      </dgm:prSet>
      <dgm:spPr/>
    </dgm:pt>
    <dgm:pt modelId="{1F1928A4-3B5A-4140-AC37-5FCFA25E39DF}" type="pres">
      <dgm:prSet presAssocID="{271DFBE3-B699-4D8A-9FB9-50D6DB6FEE2A}" presName="arrow" presStyleLbl="bgShp" presStyleIdx="0" presStyleCnt="1"/>
      <dgm:spPr/>
    </dgm:pt>
    <dgm:pt modelId="{628391F1-7C51-409B-A3B0-1093EDFF0D05}" type="pres">
      <dgm:prSet presAssocID="{271DFBE3-B699-4D8A-9FB9-50D6DB6FEE2A}" presName="linearProcess" presStyleCnt="0"/>
      <dgm:spPr/>
    </dgm:pt>
    <dgm:pt modelId="{2C7D19E9-1C49-4251-9D29-56132C7A3E5B}" type="pres">
      <dgm:prSet presAssocID="{693942BC-C3E8-45D1-8B4A-9AA42F214495}" presName="textNode" presStyleLbl="node1" presStyleIdx="0" presStyleCnt="8" custScaleX="197883" custScaleY="126060" custLinFactX="-9820" custLinFactNeighborX="-100000" custLinFactNeighborY="3762">
        <dgm:presLayoutVars>
          <dgm:bulletEnabled val="true"/>
        </dgm:presLayoutVars>
      </dgm:prSet>
      <dgm:spPr/>
      <dgm:t>
        <a:bodyPr/>
        <a:lstStyle/>
        <a:p>
          <a:endParaRPr lang="cs-CZ"/>
        </a:p>
      </dgm:t>
    </dgm:pt>
    <dgm:pt modelId="{9919FBF9-7D86-404C-9A16-F119AFA5107A}" type="pres">
      <dgm:prSet presAssocID="{C129FB51-41DD-49C5-8E43-32C68724009E}" presName="sibTrans" presStyleCnt="0"/>
      <dgm:spPr/>
    </dgm:pt>
    <dgm:pt modelId="{D2C98845-F683-407A-8AEC-C0DA96C06A65}" type="pres">
      <dgm:prSet presAssocID="{C179B434-C92A-4240-B50F-C763D09C809D}" presName="textNode" presStyleLbl="node1" presStyleIdx="1" presStyleCnt="8" custScaleX="174142" custScaleY="100319" custLinFactX="-4608" custLinFactNeighborX="-100000" custLinFactNeighborY="-74840">
        <dgm:presLayoutVars>
          <dgm:bulletEnabled val="true"/>
        </dgm:presLayoutVars>
      </dgm:prSet>
      <dgm:spPr/>
      <dgm:t>
        <a:bodyPr/>
        <a:lstStyle/>
        <a:p>
          <a:endParaRPr lang="cs-CZ"/>
        </a:p>
      </dgm:t>
    </dgm:pt>
    <dgm:pt modelId="{FEF3925A-62C5-41B8-952A-478C5A7AFC25}" type="pres">
      <dgm:prSet presAssocID="{33616285-75DA-493E-90D6-AE39BAEA3A0A}" presName="sibTrans" presStyleCnt="0"/>
      <dgm:spPr/>
    </dgm:pt>
    <dgm:pt modelId="{9A130206-F00C-4335-8D09-C55D2AFDF7A9}" type="pres">
      <dgm:prSet presAssocID="{F9C9EABC-DA96-4A63-969F-3D58D44913FC}" presName="textNode" presStyleLbl="node1" presStyleIdx="2" presStyleCnt="8" custScaleX="197447" custScaleY="133180" custLinFactX="-19033" custLinFactNeighborX="-100000" custLinFactNeighborY="3494">
        <dgm:presLayoutVars>
          <dgm:bulletEnabled val="true"/>
        </dgm:presLayoutVars>
      </dgm:prSet>
      <dgm:spPr/>
      <dgm:t>
        <a:bodyPr/>
        <a:lstStyle/>
        <a:p>
          <a:endParaRPr lang="cs-CZ"/>
        </a:p>
      </dgm:t>
    </dgm:pt>
    <dgm:pt modelId="{8F58167F-CEB8-4784-B3D9-3BEF4986B47F}" type="pres">
      <dgm:prSet presAssocID="{1A64CB9D-82FB-43BA-8250-D9F7432D0E3F}" presName="sibTrans" presStyleCnt="0"/>
      <dgm:spPr/>
    </dgm:pt>
    <dgm:pt modelId="{D5D1F187-D4C5-404F-A6F7-86E3DEB2DF24}" type="pres">
      <dgm:prSet presAssocID="{1A128509-84C0-44E0-B2CC-AEF49B39839C}" presName="textNode" presStyleLbl="node1" presStyleIdx="3" presStyleCnt="8" custScaleX="196887" custScaleY="123626" custLinFactX="-20174" custLinFactNeighborX="-100000" custLinFactNeighborY="2545">
        <dgm:presLayoutVars>
          <dgm:bulletEnabled val="true"/>
        </dgm:presLayoutVars>
      </dgm:prSet>
      <dgm:spPr/>
      <dgm:t>
        <a:bodyPr/>
        <a:lstStyle/>
        <a:p>
          <a:endParaRPr lang="cs-CZ"/>
        </a:p>
      </dgm:t>
    </dgm:pt>
    <dgm:pt modelId="{4426F39B-8144-41FE-BFD7-DDE25A4A0980}" type="pres">
      <dgm:prSet presAssocID="{DC8C6F6F-F712-4CF4-BAA4-83D3325A25BE}" presName="sibTrans" presStyleCnt="0"/>
      <dgm:spPr/>
    </dgm:pt>
    <dgm:pt modelId="{4DC94D5E-1233-4C36-A9BC-F28F30D853EF}" type="pres">
      <dgm:prSet presAssocID="{EED732A7-AE7A-44D0-AAD7-B9222DE638F1}" presName="textNode" presStyleLbl="node1" presStyleIdx="4" presStyleCnt="8" custScaleX="131238" custScaleY="102372" custLinFactX="-39775" custLinFactNeighborX="-100000" custLinFactNeighborY="-77070">
        <dgm:presLayoutVars>
          <dgm:bulletEnabled val="true"/>
        </dgm:presLayoutVars>
      </dgm:prSet>
      <dgm:spPr/>
      <dgm:t>
        <a:bodyPr/>
        <a:lstStyle/>
        <a:p>
          <a:endParaRPr lang="cs-CZ"/>
        </a:p>
      </dgm:t>
    </dgm:pt>
    <dgm:pt modelId="{64D685CD-15E4-4542-81CB-1DDD3F761269}" type="pres">
      <dgm:prSet presAssocID="{7F70DBC6-2593-488F-B9C0-0B2150DB2A17}" presName="sibTrans" presStyleCnt="0"/>
      <dgm:spPr/>
    </dgm:pt>
    <dgm:pt modelId="{17BBF3E5-0D4F-4C46-A887-A09628261024}" type="pres">
      <dgm:prSet presAssocID="{86F13FF0-D46B-4430-8095-1E6E44D4D486}" presName="textNode" presStyleLbl="node1" presStyleIdx="5" presStyleCnt="8" custScaleX="214089" custScaleY="117832" custLinFactX="-73542" custLinFactNeighborX="-100000" custLinFactNeighborY="-352">
        <dgm:presLayoutVars>
          <dgm:bulletEnabled val="true"/>
        </dgm:presLayoutVars>
      </dgm:prSet>
      <dgm:spPr/>
      <dgm:t>
        <a:bodyPr/>
        <a:lstStyle/>
        <a:p>
          <a:endParaRPr lang="cs-CZ"/>
        </a:p>
      </dgm:t>
    </dgm:pt>
    <dgm:pt modelId="{B466F7CD-1789-4C8E-90F9-EFAE29314E17}" type="pres">
      <dgm:prSet presAssocID="{3AE65832-6F50-4263-B524-9C75F1377B9B}" presName="sibTrans" presStyleCnt="0"/>
      <dgm:spPr/>
    </dgm:pt>
    <dgm:pt modelId="{08773240-C0E0-40D0-A724-DE9CBE3A706F}" type="pres">
      <dgm:prSet presAssocID="{B4247B92-7B62-4DA9-9CF1-6836AAC58C52}" presName="textNode" presStyleLbl="node1" presStyleIdx="6" presStyleCnt="8" custScaleX="180289" custScaleY="117832" custLinFactX="-95135" custLinFactNeighborX="-100000" custLinFactNeighborY="-352">
        <dgm:presLayoutVars>
          <dgm:bulletEnabled val="true"/>
        </dgm:presLayoutVars>
      </dgm:prSet>
      <dgm:spPr/>
      <dgm:t>
        <a:bodyPr/>
        <a:lstStyle/>
        <a:p>
          <a:endParaRPr lang="cs-CZ"/>
        </a:p>
      </dgm:t>
    </dgm:pt>
    <dgm:pt modelId="{26BAFA8D-B491-4157-8AFD-EB80AB64F290}" type="pres">
      <dgm:prSet presAssocID="{90B67E34-E22A-4E30-B747-704D6A8EC195}" presName="sibTrans" presStyleCnt="0"/>
      <dgm:spPr/>
    </dgm:pt>
    <dgm:pt modelId="{121B49B8-13C9-4183-A2DE-715054A95FE5}" type="pres">
      <dgm:prSet presAssocID="{C6C0B260-963D-46B7-94FC-B1DEA249D426}" presName="textNode" presStyleLbl="node1" presStyleIdx="7" presStyleCnt="8" custScaleX="193263" custScaleY="117830" custLinFactX="-100000" custLinFactNeighborX="-185730" custLinFactNeighborY="-353">
        <dgm:presLayoutVars>
          <dgm:bulletEnabled val="true"/>
        </dgm:presLayoutVars>
      </dgm:prSet>
      <dgm:spPr/>
      <dgm:t>
        <a:bodyPr/>
        <a:lstStyle/>
        <a:p>
          <a:endParaRPr lang="cs-CZ"/>
        </a:p>
      </dgm:t>
    </dgm:pt>
  </dgm:ptLst>
  <dgm:cxnLst>
    <dgm:cxn modelId="{C05F27CA-67C9-45CB-893C-392F74F79A2F}" srcId="{271DFBE3-B699-4D8A-9FB9-50D6DB6FEE2A}" destId="{C179B434-C92A-4240-B50F-C763D09C809D}" srcOrd="1" destOrd="0" parTransId="{BADA76C3-461C-4B26-B247-C3F38DEB9999}" sibTransId="{33616285-75DA-493E-90D6-AE39BAEA3A0A}"/>
    <dgm:cxn modelId="{0C2D0362-47E3-4F84-B438-D10E75B8F6DE}" type="presOf" srcId="{F9C9EABC-DA96-4A63-969F-3D58D44913FC}" destId="{9A130206-F00C-4335-8D09-C55D2AFDF7A9}" srcOrd="0" destOrd="0" presId="urn:microsoft.com/office/officeart/2005/8/layout/hProcess9"/>
    <dgm:cxn modelId="{AB730CD4-26C6-4057-A794-38CA543D5079}" type="presOf" srcId="{B4247B92-7B62-4DA9-9CF1-6836AAC58C52}" destId="{08773240-C0E0-40D0-A724-DE9CBE3A706F}" srcOrd="0" destOrd="0" presId="urn:microsoft.com/office/officeart/2005/8/layout/hProcess9"/>
    <dgm:cxn modelId="{18AE02F2-2365-4480-A5F8-B2385AE9F6E7}" srcId="{271DFBE3-B699-4D8A-9FB9-50D6DB6FEE2A}" destId="{C6C0B260-963D-46B7-94FC-B1DEA249D426}" srcOrd="7" destOrd="0" parTransId="{492FB1B2-ADBE-4566-8387-6E095A34B694}" sibTransId="{401BACAA-5A17-4589-A0B5-D1D04E0D0BDC}"/>
    <dgm:cxn modelId="{CFCA0C18-CFE9-423F-BAA5-9AB6787EF248}" type="presOf" srcId="{86F13FF0-D46B-4430-8095-1E6E44D4D486}" destId="{17BBF3E5-0D4F-4C46-A887-A09628261024}" srcOrd="0" destOrd="0" presId="urn:microsoft.com/office/officeart/2005/8/layout/hProcess9"/>
    <dgm:cxn modelId="{346C2344-EB22-447E-B45C-540462688A84}" srcId="{271DFBE3-B699-4D8A-9FB9-50D6DB6FEE2A}" destId="{EED732A7-AE7A-44D0-AAD7-B9222DE638F1}" srcOrd="4" destOrd="0" parTransId="{01EF3DFB-88CC-413E-86D1-87BAFB83D7FB}" sibTransId="{7F70DBC6-2593-488F-B9C0-0B2150DB2A17}"/>
    <dgm:cxn modelId="{62D502D3-D2E3-4505-8E23-3E47CBF4F9DC}" srcId="{271DFBE3-B699-4D8A-9FB9-50D6DB6FEE2A}" destId="{86F13FF0-D46B-4430-8095-1E6E44D4D486}" srcOrd="5" destOrd="0" parTransId="{C88EB43F-37FF-496F-9A2B-A2A444DBE6A1}" sibTransId="{3AE65832-6F50-4263-B524-9C75F1377B9B}"/>
    <dgm:cxn modelId="{AE959C33-BDBD-43F9-B500-B69740C21D97}" srcId="{271DFBE3-B699-4D8A-9FB9-50D6DB6FEE2A}" destId="{B4247B92-7B62-4DA9-9CF1-6836AAC58C52}" srcOrd="6" destOrd="0" parTransId="{6CD013F4-A2A8-457C-A486-17699C8649FE}" sibTransId="{90B67E34-E22A-4E30-B747-704D6A8EC195}"/>
    <dgm:cxn modelId="{8172E4BF-81C2-427E-A780-0FAACECDEE38}" type="presOf" srcId="{C179B434-C92A-4240-B50F-C763D09C809D}" destId="{D2C98845-F683-407A-8AEC-C0DA96C06A65}" srcOrd="0" destOrd="0" presId="urn:microsoft.com/office/officeart/2005/8/layout/hProcess9"/>
    <dgm:cxn modelId="{8A5BEC72-C199-484E-97E3-50755A93F616}" srcId="{271DFBE3-B699-4D8A-9FB9-50D6DB6FEE2A}" destId="{F9C9EABC-DA96-4A63-969F-3D58D44913FC}" srcOrd="2" destOrd="0" parTransId="{25599925-9492-4652-84E1-FC7017ADA001}" sibTransId="{1A64CB9D-82FB-43BA-8250-D9F7432D0E3F}"/>
    <dgm:cxn modelId="{FB741439-8962-485F-B64E-549E5722AB09}" type="presOf" srcId="{1A128509-84C0-44E0-B2CC-AEF49B39839C}" destId="{D5D1F187-D4C5-404F-A6F7-86E3DEB2DF24}" srcOrd="0" destOrd="0" presId="urn:microsoft.com/office/officeart/2005/8/layout/hProcess9"/>
    <dgm:cxn modelId="{B12ABBB6-93C0-46D5-9DF0-44AF4C4672D6}" type="presOf" srcId="{EED732A7-AE7A-44D0-AAD7-B9222DE638F1}" destId="{4DC94D5E-1233-4C36-A9BC-F28F30D853EF}" srcOrd="0" destOrd="0" presId="urn:microsoft.com/office/officeart/2005/8/layout/hProcess9"/>
    <dgm:cxn modelId="{AE361D14-7B53-416C-9A16-65276FD080D7}" srcId="{271DFBE3-B699-4D8A-9FB9-50D6DB6FEE2A}" destId="{1A128509-84C0-44E0-B2CC-AEF49B39839C}" srcOrd="3" destOrd="0" parTransId="{3EA41D26-51A7-4AF1-BF7B-1CACBDEA46BA}" sibTransId="{DC8C6F6F-F712-4CF4-BAA4-83D3325A25BE}"/>
    <dgm:cxn modelId="{3297692D-8A87-4A3A-8E29-64BFD1ACAAE1}" type="presOf" srcId="{C6C0B260-963D-46B7-94FC-B1DEA249D426}" destId="{121B49B8-13C9-4183-A2DE-715054A95FE5}" srcOrd="0" destOrd="0" presId="urn:microsoft.com/office/officeart/2005/8/layout/hProcess9"/>
    <dgm:cxn modelId="{EC82D36D-BFFB-487A-99EB-016822F91327}" srcId="{271DFBE3-B699-4D8A-9FB9-50D6DB6FEE2A}" destId="{693942BC-C3E8-45D1-8B4A-9AA42F214495}" srcOrd="0" destOrd="0" parTransId="{D8022110-80D3-4AAC-BC2A-EE381EAC5AAF}" sibTransId="{C129FB51-41DD-49C5-8E43-32C68724009E}"/>
    <dgm:cxn modelId="{0158DD09-F592-4C82-9941-906BA953913C}" type="presOf" srcId="{693942BC-C3E8-45D1-8B4A-9AA42F214495}" destId="{2C7D19E9-1C49-4251-9D29-56132C7A3E5B}" srcOrd="0" destOrd="0" presId="urn:microsoft.com/office/officeart/2005/8/layout/hProcess9"/>
    <dgm:cxn modelId="{E83252E4-F9D1-4B02-989C-CF270D006C3C}" type="presOf" srcId="{271DFBE3-B699-4D8A-9FB9-50D6DB6FEE2A}" destId="{7CA27171-825A-4567-9E53-2FE14A4E8F1C}" srcOrd="0" destOrd="0" presId="urn:microsoft.com/office/officeart/2005/8/layout/hProcess9"/>
    <dgm:cxn modelId="{6CF1E1BF-B624-4DBA-AAD2-2A48A29CED9E}" type="presParOf" srcId="{7CA27171-825A-4567-9E53-2FE14A4E8F1C}" destId="{1F1928A4-3B5A-4140-AC37-5FCFA25E39DF}" srcOrd="0" destOrd="0" presId="urn:microsoft.com/office/officeart/2005/8/layout/hProcess9"/>
    <dgm:cxn modelId="{F0938CF7-DC8C-4763-8B1C-5087AB148515}" type="presParOf" srcId="{7CA27171-825A-4567-9E53-2FE14A4E8F1C}" destId="{628391F1-7C51-409B-A3B0-1093EDFF0D05}" srcOrd="1" destOrd="0" presId="urn:microsoft.com/office/officeart/2005/8/layout/hProcess9"/>
    <dgm:cxn modelId="{C04FD5AA-6A6E-4485-94F0-1E3D257F1029}" type="presParOf" srcId="{628391F1-7C51-409B-A3B0-1093EDFF0D05}" destId="{2C7D19E9-1C49-4251-9D29-56132C7A3E5B}" srcOrd="0" destOrd="0" presId="urn:microsoft.com/office/officeart/2005/8/layout/hProcess9"/>
    <dgm:cxn modelId="{2F122CCC-BADC-4CBE-B2E2-59EF8424AC4A}" type="presParOf" srcId="{628391F1-7C51-409B-A3B0-1093EDFF0D05}" destId="{9919FBF9-7D86-404C-9A16-F119AFA5107A}" srcOrd="1" destOrd="0" presId="urn:microsoft.com/office/officeart/2005/8/layout/hProcess9"/>
    <dgm:cxn modelId="{843CD472-F5AA-4FE2-B438-65AB5C53B74D}" type="presParOf" srcId="{628391F1-7C51-409B-A3B0-1093EDFF0D05}" destId="{D2C98845-F683-407A-8AEC-C0DA96C06A65}" srcOrd="2" destOrd="0" presId="urn:microsoft.com/office/officeart/2005/8/layout/hProcess9"/>
    <dgm:cxn modelId="{C3F2A609-5A07-41B8-895C-E6C7159141EF}" type="presParOf" srcId="{628391F1-7C51-409B-A3B0-1093EDFF0D05}" destId="{FEF3925A-62C5-41B8-952A-478C5A7AFC25}" srcOrd="3" destOrd="0" presId="urn:microsoft.com/office/officeart/2005/8/layout/hProcess9"/>
    <dgm:cxn modelId="{860A474C-04FF-4FA9-83FE-7214BD11A978}" type="presParOf" srcId="{628391F1-7C51-409B-A3B0-1093EDFF0D05}" destId="{9A130206-F00C-4335-8D09-C55D2AFDF7A9}" srcOrd="4" destOrd="0" presId="urn:microsoft.com/office/officeart/2005/8/layout/hProcess9"/>
    <dgm:cxn modelId="{72558EA2-7BAF-4514-9B64-081C59F0DE50}" type="presParOf" srcId="{628391F1-7C51-409B-A3B0-1093EDFF0D05}" destId="{8F58167F-CEB8-4784-B3D9-3BEF4986B47F}" srcOrd="5" destOrd="0" presId="urn:microsoft.com/office/officeart/2005/8/layout/hProcess9"/>
    <dgm:cxn modelId="{53E2AC7A-4210-445E-AFBC-E7A52B78003E}" type="presParOf" srcId="{628391F1-7C51-409B-A3B0-1093EDFF0D05}" destId="{D5D1F187-D4C5-404F-A6F7-86E3DEB2DF24}" srcOrd="6" destOrd="0" presId="urn:microsoft.com/office/officeart/2005/8/layout/hProcess9"/>
    <dgm:cxn modelId="{7489F719-61FC-4ADB-8F54-676A2E7C5CEE}" type="presParOf" srcId="{628391F1-7C51-409B-A3B0-1093EDFF0D05}" destId="{4426F39B-8144-41FE-BFD7-DDE25A4A0980}" srcOrd="7" destOrd="0" presId="urn:microsoft.com/office/officeart/2005/8/layout/hProcess9"/>
    <dgm:cxn modelId="{98695018-B347-4285-9692-68B3843871CF}" type="presParOf" srcId="{628391F1-7C51-409B-A3B0-1093EDFF0D05}" destId="{4DC94D5E-1233-4C36-A9BC-F28F30D853EF}" srcOrd="8" destOrd="0" presId="urn:microsoft.com/office/officeart/2005/8/layout/hProcess9"/>
    <dgm:cxn modelId="{3841419B-AFCF-4D1F-8023-598F34190288}" type="presParOf" srcId="{628391F1-7C51-409B-A3B0-1093EDFF0D05}" destId="{64D685CD-15E4-4542-81CB-1DDD3F761269}" srcOrd="9" destOrd="0" presId="urn:microsoft.com/office/officeart/2005/8/layout/hProcess9"/>
    <dgm:cxn modelId="{7400A27E-EDC5-4312-AB81-3A22A32A4453}" type="presParOf" srcId="{628391F1-7C51-409B-A3B0-1093EDFF0D05}" destId="{17BBF3E5-0D4F-4C46-A887-A09628261024}" srcOrd="10" destOrd="0" presId="urn:microsoft.com/office/officeart/2005/8/layout/hProcess9"/>
    <dgm:cxn modelId="{414663BC-9922-4783-8A4F-FA55C7E68703}" type="presParOf" srcId="{628391F1-7C51-409B-A3B0-1093EDFF0D05}" destId="{B466F7CD-1789-4C8E-90F9-EFAE29314E17}" srcOrd="11" destOrd="0" presId="urn:microsoft.com/office/officeart/2005/8/layout/hProcess9"/>
    <dgm:cxn modelId="{0FF021E7-D77F-454B-A0BD-8ADC13D9D300}" type="presParOf" srcId="{628391F1-7C51-409B-A3B0-1093EDFF0D05}" destId="{08773240-C0E0-40D0-A724-DE9CBE3A706F}" srcOrd="12" destOrd="0" presId="urn:microsoft.com/office/officeart/2005/8/layout/hProcess9"/>
    <dgm:cxn modelId="{CBAE6854-2486-4458-8313-71ECF9990459}" type="presParOf" srcId="{628391F1-7C51-409B-A3B0-1093EDFF0D05}" destId="{26BAFA8D-B491-4157-8AFD-EB80AB64F290}" srcOrd="13" destOrd="0" presId="urn:microsoft.com/office/officeart/2005/8/layout/hProcess9"/>
    <dgm:cxn modelId="{B76A35EA-AEDD-4D39-A467-479D2D44D7E4}" type="presParOf" srcId="{628391F1-7C51-409B-A3B0-1093EDFF0D05}" destId="{121B49B8-13C9-4183-A2DE-715054A95FE5}" srcOrd="14" destOrd="0" presId="urn:microsoft.com/office/officeart/2005/8/layout/hProcess9"/>
  </dgm:cxnLst>
  <dgm:bg/>
  <dgm:whole/>
  <dgm:extLst>
    <a:ext uri="http://schemas.microsoft.com/office/drawing/2008/diagram">
      <dsp:dataModelExt relId="rId11" minVer="http://schemas.openxmlformats.org/drawingml/2006/diagram"/>
    </a:ext>
  </dgm:extLst>
</dgm:dataModel>
</file>

<file path=ppt/diagrams/drawing1.xml><?xml version="1.0" encoding="utf-8"?>
<dsp:drawing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o="urn:schemas-microsoft-com:office:office" xmlns:xvml="urn:schemas-microsoft-com:office:excel"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sp:spTree>
    <dsp:nvGrpSpPr>
      <dsp:cNvPr id="0" name=""/>
      <dsp:cNvGrpSpPr/>
    </dsp:nvGrpSpPr>
    <dsp:grpSpPr/>
    <dsp:sp modelId="{E2A2A984-7C6E-4C60-8E8C-F4915F7C0223}">
      <dsp:nvSpPr>
        <dsp:cNvPr id="0" name=""/>
        <dsp:cNvSpPr/>
      </dsp:nvSpPr>
      <dsp:spPr>
        <a:xfrm>
          <a:off x="40" y="83753"/>
          <a:ext cx="3835810"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135128" tIns="77216" rIns="135128" bIns="77216" numCol="1" spcCol="1270" anchor="ctr" anchorCtr="false">
          <a:noAutofit/>
        </a:bodyPr>
        <a:lstStyle/>
        <a:p>
          <a:pPr lvl="0" algn="ctr" defTabSz="844550">
            <a:lnSpc>
              <a:spcPct val="90000"/>
            </a:lnSpc>
            <a:spcBef>
              <a:spcPct val="0"/>
            </a:spcBef>
            <a:spcAft>
              <a:spcPct val="35000"/>
            </a:spcAft>
          </a:pPr>
          <a:r>
            <a:rPr lang="cs-CZ" sz="1900" kern="1200" dirty="false" smtClean="false"/>
            <a:t>Partner s finančním příspěvkem</a:t>
          </a:r>
          <a:endParaRPr lang="cs-CZ" sz="1900" kern="1200" dirty="false"/>
        </a:p>
      </dsp:txBody>
      <dsp:txXfrm>
        <a:off x="40" y="83753"/>
        <a:ext cx="3835810" cy="547200"/>
      </dsp:txXfrm>
    </dsp:sp>
    <dsp:sp modelId="{A57DE831-8BA0-4678-946D-6B574F1146A6}">
      <dsp:nvSpPr>
        <dsp:cNvPr id="0" name=""/>
        <dsp:cNvSpPr/>
      </dsp:nvSpPr>
      <dsp:spPr>
        <a:xfrm>
          <a:off x="40" y="630953"/>
          <a:ext cx="3835810" cy="18775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101346" tIns="101346" rIns="135128" bIns="152019" numCol="1" spcCol="1270" anchor="t" anchorCtr="false">
          <a:noAutofit/>
        </a:bodyPr>
        <a:lstStyle/>
        <a:p>
          <a:pPr marL="171450" lvl="1" indent="-171450" algn="l" defTabSz="844550">
            <a:lnSpc>
              <a:spcPct val="90000"/>
            </a:lnSpc>
            <a:spcBef>
              <a:spcPct val="0"/>
            </a:spcBef>
            <a:spcAft>
              <a:spcPct val="15000"/>
            </a:spcAft>
            <a:buChar char="••"/>
          </a:pPr>
          <a:r>
            <a:rPr lang="cs-CZ" sz="1900" kern="1200" dirty="false" smtClean="false"/>
            <a:t>Zaměstnanec partnera</a:t>
          </a:r>
          <a:endParaRPr lang="cs-CZ" sz="1900" kern="1200" dirty="false"/>
        </a:p>
        <a:p>
          <a:pPr marL="171450" lvl="1" indent="-171450" algn="l" defTabSz="844550">
            <a:lnSpc>
              <a:spcPct val="90000"/>
            </a:lnSpc>
            <a:spcBef>
              <a:spcPct val="0"/>
            </a:spcBef>
            <a:spcAft>
              <a:spcPct val="15000"/>
            </a:spcAft>
            <a:buChar char="••"/>
          </a:pPr>
          <a:r>
            <a:rPr lang="cs-CZ" sz="1900" kern="1200" dirty="false" smtClean="false"/>
            <a:t>PS či dodatek u svého zaměstnavatele</a:t>
          </a:r>
          <a:endParaRPr lang="cs-CZ" sz="1900" kern="1200" dirty="false"/>
        </a:p>
        <a:p>
          <a:pPr marL="171450" lvl="1" indent="-171450" algn="l" defTabSz="844550">
            <a:lnSpc>
              <a:spcPct val="90000"/>
            </a:lnSpc>
            <a:spcBef>
              <a:spcPct val="0"/>
            </a:spcBef>
            <a:spcAft>
              <a:spcPct val="15000"/>
            </a:spcAft>
            <a:buChar char="••"/>
          </a:pPr>
          <a:r>
            <a:rPr lang="cs-CZ" sz="1900" kern="1200" dirty="false" smtClean="false"/>
            <a:t>Mzdový výdaj partnera - refundace mzdových výdajů mezi příjemcem a partnerem</a:t>
          </a:r>
          <a:endParaRPr lang="cs-CZ" sz="1900" kern="1200" dirty="false"/>
        </a:p>
      </dsp:txBody>
      <dsp:txXfrm>
        <a:off x="40" y="630953"/>
        <a:ext cx="3835810" cy="1877579"/>
      </dsp:txXfrm>
    </dsp:sp>
    <dsp:sp modelId="{FDF0CEC2-8D65-4AAD-A38A-41FB5D461337}">
      <dsp:nvSpPr>
        <dsp:cNvPr id="0" name=""/>
        <dsp:cNvSpPr/>
      </dsp:nvSpPr>
      <dsp:spPr>
        <a:xfrm>
          <a:off x="4372863" y="83753"/>
          <a:ext cx="3835810"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135128" tIns="77216" rIns="135128" bIns="77216" numCol="1" spcCol="1270" anchor="ctr" anchorCtr="false">
          <a:noAutofit/>
        </a:bodyPr>
        <a:lstStyle/>
        <a:p>
          <a:pPr lvl="0" algn="ctr" defTabSz="844550">
            <a:lnSpc>
              <a:spcPct val="90000"/>
            </a:lnSpc>
            <a:spcBef>
              <a:spcPct val="0"/>
            </a:spcBef>
            <a:spcAft>
              <a:spcPct val="35000"/>
            </a:spcAft>
          </a:pPr>
          <a:r>
            <a:rPr lang="cs-CZ" sz="1900" kern="1200" dirty="false" smtClean="false"/>
            <a:t>Partner bez finančního příspěvku</a:t>
          </a:r>
          <a:endParaRPr lang="cs-CZ" sz="1900" kern="1200" dirty="false"/>
        </a:p>
      </dsp:txBody>
      <dsp:txXfrm>
        <a:off x="4372863" y="83753"/>
        <a:ext cx="3835810" cy="547200"/>
      </dsp:txXfrm>
    </dsp:sp>
    <dsp:sp modelId="{FC17E0D4-9CF8-4B35-B61A-24900B1D2CD2}">
      <dsp:nvSpPr>
        <dsp:cNvPr id="0" name=""/>
        <dsp:cNvSpPr/>
      </dsp:nvSpPr>
      <dsp:spPr>
        <a:xfrm>
          <a:off x="4372863" y="630953"/>
          <a:ext cx="3835810" cy="18775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101346" tIns="101346" rIns="135128" bIns="152019" numCol="1" spcCol="1270" anchor="t" anchorCtr="false">
          <a:noAutofit/>
        </a:bodyPr>
        <a:lstStyle/>
        <a:p>
          <a:pPr marL="171450" lvl="1" indent="-171450" algn="l" defTabSz="844550">
            <a:lnSpc>
              <a:spcPct val="90000"/>
            </a:lnSpc>
            <a:spcBef>
              <a:spcPct val="0"/>
            </a:spcBef>
            <a:spcAft>
              <a:spcPct val="15000"/>
            </a:spcAft>
            <a:buChar char="••"/>
          </a:pPr>
          <a:r>
            <a:rPr lang="cs-CZ" sz="1900" kern="1200" dirty="false" smtClean="false"/>
            <a:t>Zaměstnanec příjemce</a:t>
          </a:r>
          <a:endParaRPr lang="cs-CZ" sz="1900" kern="1200" dirty="false"/>
        </a:p>
        <a:p>
          <a:pPr marL="171450" lvl="1" indent="-171450" algn="l" defTabSz="844550">
            <a:lnSpc>
              <a:spcPct val="90000"/>
            </a:lnSpc>
            <a:spcBef>
              <a:spcPct val="0"/>
            </a:spcBef>
            <a:spcAft>
              <a:spcPct val="15000"/>
            </a:spcAft>
            <a:buChar char="••"/>
          </a:pPr>
          <a:r>
            <a:rPr lang="cs-CZ" sz="1900" kern="1200" dirty="false" smtClean="false"/>
            <a:t>PS či dodatek u příjemce</a:t>
          </a:r>
          <a:endParaRPr lang="cs-CZ" sz="1900" kern="1200" dirty="false"/>
        </a:p>
        <a:p>
          <a:pPr marL="171450" lvl="1" indent="-171450" algn="l" defTabSz="844550">
            <a:lnSpc>
              <a:spcPct val="90000"/>
            </a:lnSpc>
            <a:spcBef>
              <a:spcPct val="0"/>
            </a:spcBef>
            <a:spcAft>
              <a:spcPct val="15000"/>
            </a:spcAft>
            <a:buChar char="••"/>
          </a:pPr>
          <a:r>
            <a:rPr lang="cs-CZ" sz="1900" kern="1200" dirty="false" smtClean="false"/>
            <a:t>Mzdový výdaj příjemce</a:t>
          </a:r>
          <a:endParaRPr lang="cs-CZ" sz="1900" kern="1200" dirty="false"/>
        </a:p>
      </dsp:txBody>
      <dsp:txXfrm>
        <a:off x="4372863" y="630953"/>
        <a:ext cx="3835810" cy="1877579"/>
      </dsp:txXfrm>
    </dsp:sp>
  </dsp:spTree>
</dsp:drawing>
</file>

<file path=ppt/diagrams/drawing2.xml><?xml version="1.0" encoding="utf-8"?>
<dsp:drawing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o="urn:schemas-microsoft-com:office:office" xmlns:xvml="urn:schemas-microsoft-com:office:excel"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sp:spTree>
    <dsp:nvGrpSpPr>
      <dsp:cNvPr id="0" name=""/>
      <dsp:cNvGrpSpPr/>
    </dsp:nvGrpSpPr>
    <dsp:grpSpPr/>
    <dsp:sp modelId="{762495B3-13EF-4D90-A45A-7EAEC230B284}">
      <dsp:nvSpPr>
        <dsp:cNvPr id="0" name=""/>
        <dsp:cNvSpPr/>
      </dsp:nvSpPr>
      <dsp:spPr>
        <a:xfrm>
          <a:off x="6420098" y="2515359"/>
          <a:ext cx="820822" cy="390637"/>
        </a:xfrm>
        <a:custGeom>
          <a:avLst/>
          <a:gdLst/>
          <a:ahLst/>
          <a:cxnLst/>
          <a:rect l="0" t="0" r="0" b="0"/>
          <a:pathLst>
            <a:path>
              <a:moveTo>
                <a:pt x="0" y="0"/>
              </a:moveTo>
              <a:lnTo>
                <a:pt x="0" y="266207"/>
              </a:lnTo>
              <a:lnTo>
                <a:pt x="820822" y="266207"/>
              </a:lnTo>
              <a:lnTo>
                <a:pt x="820822" y="3906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8C2829-A805-4851-880F-3F8329CA699F}">
      <dsp:nvSpPr>
        <dsp:cNvPr id="0" name=""/>
        <dsp:cNvSpPr/>
      </dsp:nvSpPr>
      <dsp:spPr>
        <a:xfrm>
          <a:off x="5599275" y="2515359"/>
          <a:ext cx="820822" cy="390637"/>
        </a:xfrm>
        <a:custGeom>
          <a:avLst/>
          <a:gdLst/>
          <a:ahLst/>
          <a:cxnLst/>
          <a:rect l="0" t="0" r="0" b="0"/>
          <a:pathLst>
            <a:path>
              <a:moveTo>
                <a:pt x="820822" y="0"/>
              </a:moveTo>
              <a:lnTo>
                <a:pt x="820822" y="266207"/>
              </a:lnTo>
              <a:lnTo>
                <a:pt x="0" y="266207"/>
              </a:lnTo>
              <a:lnTo>
                <a:pt x="0" y="3906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2C69D7-CF8F-4517-BF86-BE46A979E87B}">
      <dsp:nvSpPr>
        <dsp:cNvPr id="0" name=""/>
        <dsp:cNvSpPr/>
      </dsp:nvSpPr>
      <dsp:spPr>
        <a:xfrm>
          <a:off x="4368041" y="1271813"/>
          <a:ext cx="2052056" cy="390637"/>
        </a:xfrm>
        <a:custGeom>
          <a:avLst/>
          <a:gdLst/>
          <a:ahLst/>
          <a:cxnLst/>
          <a:rect l="0" t="0" r="0" b="0"/>
          <a:pathLst>
            <a:path>
              <a:moveTo>
                <a:pt x="0" y="0"/>
              </a:moveTo>
              <a:lnTo>
                <a:pt x="0" y="266207"/>
              </a:lnTo>
              <a:lnTo>
                <a:pt x="2052056" y="266207"/>
              </a:lnTo>
              <a:lnTo>
                <a:pt x="2052056" y="3906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0DA224-6AD0-4E78-85A5-3C657F2EDA5C}">
      <dsp:nvSpPr>
        <dsp:cNvPr id="0" name=""/>
        <dsp:cNvSpPr/>
      </dsp:nvSpPr>
      <dsp:spPr>
        <a:xfrm>
          <a:off x="2315984" y="2515359"/>
          <a:ext cx="1641645" cy="390637"/>
        </a:xfrm>
        <a:custGeom>
          <a:avLst/>
          <a:gdLst/>
          <a:ahLst/>
          <a:cxnLst/>
          <a:rect l="0" t="0" r="0" b="0"/>
          <a:pathLst>
            <a:path>
              <a:moveTo>
                <a:pt x="0" y="0"/>
              </a:moveTo>
              <a:lnTo>
                <a:pt x="0" y="266207"/>
              </a:lnTo>
              <a:lnTo>
                <a:pt x="1641645" y="266207"/>
              </a:lnTo>
              <a:lnTo>
                <a:pt x="1641645" y="3906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BF9682-62AA-4C2B-A0A5-639EC494FF46}">
      <dsp:nvSpPr>
        <dsp:cNvPr id="0" name=""/>
        <dsp:cNvSpPr/>
      </dsp:nvSpPr>
      <dsp:spPr>
        <a:xfrm>
          <a:off x="2270264" y="2515359"/>
          <a:ext cx="91440" cy="390637"/>
        </a:xfrm>
        <a:custGeom>
          <a:avLst/>
          <a:gdLst/>
          <a:ahLst/>
          <a:cxnLst/>
          <a:rect l="0" t="0" r="0" b="0"/>
          <a:pathLst>
            <a:path>
              <a:moveTo>
                <a:pt x="45720" y="0"/>
              </a:moveTo>
              <a:lnTo>
                <a:pt x="45720" y="3906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0E0A72-109B-40F2-A9ED-06866C6B47FD}">
      <dsp:nvSpPr>
        <dsp:cNvPr id="0" name=""/>
        <dsp:cNvSpPr/>
      </dsp:nvSpPr>
      <dsp:spPr>
        <a:xfrm>
          <a:off x="674338" y="2515359"/>
          <a:ext cx="1641645" cy="390637"/>
        </a:xfrm>
        <a:custGeom>
          <a:avLst/>
          <a:gdLst/>
          <a:ahLst/>
          <a:cxnLst/>
          <a:rect l="0" t="0" r="0" b="0"/>
          <a:pathLst>
            <a:path>
              <a:moveTo>
                <a:pt x="1641645" y="0"/>
              </a:moveTo>
              <a:lnTo>
                <a:pt x="1641645" y="266207"/>
              </a:lnTo>
              <a:lnTo>
                <a:pt x="0" y="266207"/>
              </a:lnTo>
              <a:lnTo>
                <a:pt x="0" y="3906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22B667-0D20-4011-99F8-74CAC78DDCF0}">
      <dsp:nvSpPr>
        <dsp:cNvPr id="0" name=""/>
        <dsp:cNvSpPr/>
      </dsp:nvSpPr>
      <dsp:spPr>
        <a:xfrm>
          <a:off x="2315984" y="1271813"/>
          <a:ext cx="2052056" cy="390637"/>
        </a:xfrm>
        <a:custGeom>
          <a:avLst/>
          <a:gdLst/>
          <a:ahLst/>
          <a:cxnLst/>
          <a:rect l="0" t="0" r="0" b="0"/>
          <a:pathLst>
            <a:path>
              <a:moveTo>
                <a:pt x="2052056" y="0"/>
              </a:moveTo>
              <a:lnTo>
                <a:pt x="2052056" y="266207"/>
              </a:lnTo>
              <a:lnTo>
                <a:pt x="0" y="266207"/>
              </a:lnTo>
              <a:lnTo>
                <a:pt x="0" y="3906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45F1FC-9A84-453C-A254-8C41806FB2EA}">
      <dsp:nvSpPr>
        <dsp:cNvPr id="0" name=""/>
        <dsp:cNvSpPr/>
      </dsp:nvSpPr>
      <dsp:spPr>
        <a:xfrm>
          <a:off x="3696458" y="418903"/>
          <a:ext cx="1343164" cy="852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1EF571-7AE7-4E46-89CC-F4B5459F9FAA}">
      <dsp:nvSpPr>
        <dsp:cNvPr id="0" name=""/>
        <dsp:cNvSpPr/>
      </dsp:nvSpPr>
      <dsp:spPr>
        <a:xfrm>
          <a:off x="3845699" y="560682"/>
          <a:ext cx="1343164" cy="852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57150" tIns="57150" rIns="57150" bIns="57150" numCol="1" spcCol="1270" anchor="ctr" anchorCtr="false">
          <a:noAutofit/>
        </a:bodyPr>
        <a:lstStyle/>
        <a:p>
          <a:pPr lvl="0" algn="ctr" defTabSz="666750">
            <a:lnSpc>
              <a:spcPct val="90000"/>
            </a:lnSpc>
            <a:spcBef>
              <a:spcPct val="0"/>
            </a:spcBef>
            <a:spcAft>
              <a:spcPct val="35000"/>
            </a:spcAft>
          </a:pPr>
          <a:r>
            <a:rPr lang="cs-CZ" sz="1500" kern="1200" dirty="false" smtClean="false"/>
            <a:t>změna</a:t>
          </a:r>
          <a:endParaRPr lang="cs-CZ" sz="1500" kern="1200" dirty="false"/>
        </a:p>
      </dsp:txBody>
      <dsp:txXfrm>
        <a:off x="3870680" y="585663"/>
        <a:ext cx="1293202" cy="802947"/>
      </dsp:txXfrm>
    </dsp:sp>
    <dsp:sp modelId="{455635BB-0ED8-427C-ADE9-FD6E4E31BCD0}">
      <dsp:nvSpPr>
        <dsp:cNvPr id="0" name=""/>
        <dsp:cNvSpPr/>
      </dsp:nvSpPr>
      <dsp:spPr>
        <a:xfrm>
          <a:off x="1644401" y="1662450"/>
          <a:ext cx="1343164" cy="852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25839F-234D-4A90-B2B1-13F4A35F0BF0}">
      <dsp:nvSpPr>
        <dsp:cNvPr id="0" name=""/>
        <dsp:cNvSpPr/>
      </dsp:nvSpPr>
      <dsp:spPr>
        <a:xfrm>
          <a:off x="1793642" y="1804228"/>
          <a:ext cx="1343164" cy="852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57150" tIns="57150" rIns="57150" bIns="57150" numCol="1" spcCol="1270" anchor="ctr" anchorCtr="false">
          <a:noAutofit/>
        </a:bodyPr>
        <a:lstStyle/>
        <a:p>
          <a:pPr lvl="0" algn="ctr" defTabSz="666750">
            <a:lnSpc>
              <a:spcPct val="90000"/>
            </a:lnSpc>
            <a:spcBef>
              <a:spcPct val="0"/>
            </a:spcBef>
            <a:spcAft>
              <a:spcPct val="35000"/>
            </a:spcAft>
          </a:pPr>
          <a:r>
            <a:rPr lang="cs-CZ" sz="1500" kern="1200" dirty="false" smtClean="false"/>
            <a:t>nepodstatná</a:t>
          </a:r>
          <a:endParaRPr lang="cs-CZ" sz="1500" kern="1200" dirty="false"/>
        </a:p>
      </dsp:txBody>
      <dsp:txXfrm>
        <a:off x="1818623" y="1829209"/>
        <a:ext cx="1293202" cy="802947"/>
      </dsp:txXfrm>
    </dsp:sp>
    <dsp:sp modelId="{BFFA7DAC-A963-495C-98A2-5E3D87050E5D}">
      <dsp:nvSpPr>
        <dsp:cNvPr id="0" name=""/>
        <dsp:cNvSpPr/>
      </dsp:nvSpPr>
      <dsp:spPr>
        <a:xfrm>
          <a:off x="2756" y="2905996"/>
          <a:ext cx="1343164" cy="852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BF7F63-5B39-4287-B99F-1552ECBDF06D}">
      <dsp:nvSpPr>
        <dsp:cNvPr id="0" name=""/>
        <dsp:cNvSpPr/>
      </dsp:nvSpPr>
      <dsp:spPr>
        <a:xfrm>
          <a:off x="151996" y="3047774"/>
          <a:ext cx="1343164" cy="852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57150" tIns="57150" rIns="57150" bIns="57150" numCol="1" spcCol="1270" anchor="ctr" anchorCtr="false">
          <a:noAutofit/>
        </a:bodyPr>
        <a:lstStyle/>
        <a:p>
          <a:pPr lvl="0" algn="ctr" defTabSz="666750">
            <a:lnSpc>
              <a:spcPct val="90000"/>
            </a:lnSpc>
            <a:spcBef>
              <a:spcPct val="0"/>
            </a:spcBef>
            <a:spcAft>
              <a:spcPct val="35000"/>
            </a:spcAft>
          </a:pPr>
          <a:r>
            <a:rPr lang="cs-CZ" sz="1500" kern="1200" dirty="false" smtClean="false"/>
            <a:t>neprodlené oznámení</a:t>
          </a:r>
          <a:endParaRPr lang="cs-CZ" sz="1500" kern="1200" dirty="false"/>
        </a:p>
      </dsp:txBody>
      <dsp:txXfrm>
        <a:off x="176977" y="3072755"/>
        <a:ext cx="1293202" cy="802947"/>
      </dsp:txXfrm>
    </dsp:sp>
    <dsp:sp modelId="{A30ACC11-984C-4E00-A97F-442E199894A5}">
      <dsp:nvSpPr>
        <dsp:cNvPr id="0" name=""/>
        <dsp:cNvSpPr/>
      </dsp:nvSpPr>
      <dsp:spPr>
        <a:xfrm>
          <a:off x="1644401" y="2905996"/>
          <a:ext cx="1343164" cy="852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65A3BC-1C32-44AB-ADA2-FB6F41E3E46D}">
      <dsp:nvSpPr>
        <dsp:cNvPr id="0" name=""/>
        <dsp:cNvSpPr/>
      </dsp:nvSpPr>
      <dsp:spPr>
        <a:xfrm>
          <a:off x="1793642" y="3047774"/>
          <a:ext cx="1343164" cy="852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57150" tIns="57150" rIns="57150" bIns="57150" numCol="1" spcCol="1270" anchor="ctr" anchorCtr="false">
          <a:noAutofit/>
        </a:bodyPr>
        <a:lstStyle/>
        <a:p>
          <a:pPr lvl="0" algn="ctr" defTabSz="666750">
            <a:lnSpc>
              <a:spcPct val="90000"/>
            </a:lnSpc>
            <a:spcBef>
              <a:spcPct val="0"/>
            </a:spcBef>
            <a:spcAft>
              <a:spcPct val="35000"/>
            </a:spcAft>
          </a:pPr>
          <a:r>
            <a:rPr lang="cs-CZ" sz="1500" kern="1200" dirty="false" smtClean="false"/>
            <a:t>oznámení nejpozději 10 dní před </a:t>
          </a:r>
          <a:r>
            <a:rPr lang="cs-CZ" sz="1500" kern="1200" dirty="false" err="true" smtClean="false"/>
            <a:t>ZoR</a:t>
          </a:r>
          <a:endParaRPr lang="cs-CZ" sz="1500" kern="1200" dirty="false"/>
        </a:p>
      </dsp:txBody>
      <dsp:txXfrm>
        <a:off x="1818623" y="3072755"/>
        <a:ext cx="1293202" cy="802947"/>
      </dsp:txXfrm>
    </dsp:sp>
    <dsp:sp modelId="{FDE48088-25F1-4205-85F9-34F914C54C36}">
      <dsp:nvSpPr>
        <dsp:cNvPr id="0" name=""/>
        <dsp:cNvSpPr/>
      </dsp:nvSpPr>
      <dsp:spPr>
        <a:xfrm>
          <a:off x="3286047" y="2905996"/>
          <a:ext cx="1343164" cy="852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AEF872-F8D3-4CA7-BFFC-8B7D82189BC0}">
      <dsp:nvSpPr>
        <dsp:cNvPr id="0" name=""/>
        <dsp:cNvSpPr/>
      </dsp:nvSpPr>
      <dsp:spPr>
        <a:xfrm>
          <a:off x="3435287" y="3047774"/>
          <a:ext cx="1343164" cy="852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57150" tIns="57150" rIns="57150" bIns="57150" numCol="1" spcCol="1270" anchor="ctr" anchorCtr="false">
          <a:noAutofit/>
        </a:bodyPr>
        <a:lstStyle/>
        <a:p>
          <a:pPr lvl="0" algn="ctr" defTabSz="666750">
            <a:lnSpc>
              <a:spcPct val="90000"/>
            </a:lnSpc>
            <a:spcBef>
              <a:spcPct val="0"/>
            </a:spcBef>
            <a:spcAft>
              <a:spcPct val="35000"/>
            </a:spcAft>
          </a:pPr>
          <a:r>
            <a:rPr lang="cs-CZ" sz="1500" kern="1200" dirty="false" smtClean="false"/>
            <a:t>oznámení spolu se </a:t>
          </a:r>
          <a:r>
            <a:rPr lang="cs-CZ" sz="1500" kern="1200" dirty="false" err="true" smtClean="false"/>
            <a:t>ZoR</a:t>
          </a:r>
          <a:endParaRPr lang="cs-CZ" sz="1500" kern="1200" dirty="false"/>
        </a:p>
      </dsp:txBody>
      <dsp:txXfrm>
        <a:off x="3460268" y="3072755"/>
        <a:ext cx="1293202" cy="802947"/>
      </dsp:txXfrm>
    </dsp:sp>
    <dsp:sp modelId="{792C28CA-1DB6-48EE-84CC-48B9BF61AB99}">
      <dsp:nvSpPr>
        <dsp:cNvPr id="0" name=""/>
        <dsp:cNvSpPr/>
      </dsp:nvSpPr>
      <dsp:spPr>
        <a:xfrm>
          <a:off x="5748515" y="1662450"/>
          <a:ext cx="1343164" cy="852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4B80CC-D842-487B-A9F5-1471FDAF92A5}">
      <dsp:nvSpPr>
        <dsp:cNvPr id="0" name=""/>
        <dsp:cNvSpPr/>
      </dsp:nvSpPr>
      <dsp:spPr>
        <a:xfrm>
          <a:off x="5897756" y="1804228"/>
          <a:ext cx="1343164" cy="852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57150" tIns="57150" rIns="57150" bIns="57150" numCol="1" spcCol="1270" anchor="ctr" anchorCtr="false">
          <a:noAutofit/>
        </a:bodyPr>
        <a:lstStyle/>
        <a:p>
          <a:pPr lvl="0" algn="ctr" defTabSz="666750">
            <a:lnSpc>
              <a:spcPct val="90000"/>
            </a:lnSpc>
            <a:spcBef>
              <a:spcPct val="0"/>
            </a:spcBef>
            <a:spcAft>
              <a:spcPct val="35000"/>
            </a:spcAft>
          </a:pPr>
          <a:r>
            <a:rPr lang="cs-CZ" sz="1500" kern="1200" dirty="false" smtClean="false"/>
            <a:t>podstatná</a:t>
          </a:r>
          <a:endParaRPr lang="cs-CZ" sz="1500" kern="1200" dirty="false"/>
        </a:p>
      </dsp:txBody>
      <dsp:txXfrm>
        <a:off x="5922737" y="1829209"/>
        <a:ext cx="1293202" cy="802947"/>
      </dsp:txXfrm>
    </dsp:sp>
    <dsp:sp modelId="{556BA387-3EE9-4690-AC5C-0C00C05AD42B}">
      <dsp:nvSpPr>
        <dsp:cNvPr id="0" name=""/>
        <dsp:cNvSpPr/>
      </dsp:nvSpPr>
      <dsp:spPr>
        <a:xfrm>
          <a:off x="4927693" y="2905996"/>
          <a:ext cx="1343164" cy="852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94D36B-3BE6-48C5-9E80-571DCBCAA38B}">
      <dsp:nvSpPr>
        <dsp:cNvPr id="0" name=""/>
        <dsp:cNvSpPr/>
      </dsp:nvSpPr>
      <dsp:spPr>
        <a:xfrm>
          <a:off x="5076933" y="3047774"/>
          <a:ext cx="1343164" cy="852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57150" tIns="57150" rIns="57150" bIns="57150" numCol="1" spcCol="1270" anchor="ctr" anchorCtr="false">
          <a:noAutofit/>
        </a:bodyPr>
        <a:lstStyle/>
        <a:p>
          <a:pPr lvl="0" algn="ctr" defTabSz="666750">
            <a:lnSpc>
              <a:spcPct val="90000"/>
            </a:lnSpc>
            <a:spcBef>
              <a:spcPct val="0"/>
            </a:spcBef>
            <a:spcAft>
              <a:spcPct val="35000"/>
            </a:spcAft>
          </a:pPr>
          <a:r>
            <a:rPr lang="cs-CZ" sz="1500" kern="1200" dirty="false" smtClean="false"/>
            <a:t>vyžaduje změnu PA</a:t>
          </a:r>
          <a:endParaRPr lang="cs-CZ" sz="1500" kern="1200" dirty="false"/>
        </a:p>
      </dsp:txBody>
      <dsp:txXfrm>
        <a:off x="5101914" y="3072755"/>
        <a:ext cx="1293202" cy="802947"/>
      </dsp:txXfrm>
    </dsp:sp>
    <dsp:sp modelId="{A2A91916-FB0D-4CB1-8F68-B8A2B42BFAAB}">
      <dsp:nvSpPr>
        <dsp:cNvPr id="0" name=""/>
        <dsp:cNvSpPr/>
      </dsp:nvSpPr>
      <dsp:spPr>
        <a:xfrm>
          <a:off x="6569338" y="2905996"/>
          <a:ext cx="1343164" cy="852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1DC7EB-0FE8-4E97-9B79-B68D0E1292CA}">
      <dsp:nvSpPr>
        <dsp:cNvPr id="0" name=""/>
        <dsp:cNvSpPr/>
      </dsp:nvSpPr>
      <dsp:spPr>
        <a:xfrm>
          <a:off x="6718579" y="3047774"/>
          <a:ext cx="1343164" cy="8529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false" vert="horz" wrap="square" lIns="57150" tIns="57150" rIns="57150" bIns="57150" numCol="1" spcCol="1270" anchor="ctr" anchorCtr="false">
          <a:noAutofit/>
        </a:bodyPr>
        <a:lstStyle/>
        <a:p>
          <a:pPr lvl="0" algn="ctr" defTabSz="666750">
            <a:lnSpc>
              <a:spcPct val="90000"/>
            </a:lnSpc>
            <a:spcBef>
              <a:spcPct val="0"/>
            </a:spcBef>
            <a:spcAft>
              <a:spcPct val="35000"/>
            </a:spcAft>
          </a:pPr>
          <a:r>
            <a:rPr lang="cs-CZ" sz="1500" kern="1200" dirty="false" smtClean="false"/>
            <a:t>nevyžaduje změnu PA</a:t>
          </a:r>
          <a:endParaRPr lang="cs-CZ" sz="1500" kern="1200" dirty="false"/>
        </a:p>
      </dsp:txBody>
      <dsp:txXfrm>
        <a:off x="6743560" y="3072755"/>
        <a:ext cx="1293202" cy="802947"/>
      </dsp:txXfrm>
    </dsp:sp>
  </dsp:spTree>
</dsp:drawing>
</file>

<file path=ppt/diagrams/drawing3.xml><?xml version="1.0" encoding="utf-8"?>
<dsp:drawing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o="urn:schemas-microsoft-com:office:office" xmlns:xvml="urn:schemas-microsoft-com:office:excel"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sp:spTree>
    <dsp:nvGrpSpPr>
      <dsp:cNvPr id="0" name=""/>
      <dsp:cNvGrpSpPr/>
    </dsp:nvGrpSpPr>
    <dsp:grpSpPr/>
  </dsp:spTree>
</dsp:drawing>
</file>

<file path=ppt/diagrams/drawing4.xml><?xml version="1.0" encoding="utf-8"?>
<dsp:drawing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o="urn:schemas-microsoft-com:office:office" xmlns:xvml="urn:schemas-microsoft-com:office:excel"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sp:spTree>
    <dsp:nvGrpSpPr>
      <dsp:cNvPr id="0" name=""/>
      <dsp:cNvGrpSpPr/>
    </dsp:nvGrpSpPr>
    <dsp:grpSpPr/>
  </dsp:spTree>
</dsp:drawing>
</file>

<file path=ppt/diagrams/layout1.xml><?xml version="1.0" encoding="utf-8"?>
<dgm:layout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o="urn:schemas-microsoft-com:office:office" xmlns:xvml="urn:schemas-microsoft-com:office:excel"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layout/hList1">
  <dgm:title val=""/>
  <dgm:desc val=""/>
  <dgm:catLst>
    <dgm:cat type="list" pri="5000"/>
    <dgm:cat type="convert" pri="5000"/>
  </dgm:catLst>
  <dgm:sampData>
    <dgm:dataModel>
      <dgm:ptLst>
        <dgm:pt modelId="0" type="doc"/>
        <dgm:pt modelId="1">
          <dgm:prSet phldr="true"/>
        </dgm:pt>
        <dgm:pt modelId="11">
          <dgm:prSet phldr="true"/>
        </dgm:pt>
        <dgm:pt modelId="12">
          <dgm:prSet phldr="true"/>
        </dgm:pt>
        <dgm:pt modelId="2">
          <dgm:prSet phldr="true"/>
        </dgm:pt>
        <dgm:pt modelId="21">
          <dgm:prSet phldr="true"/>
        </dgm:pt>
        <dgm:pt modelId="22">
          <dgm:prSet phldr="true"/>
        </dgm:pt>
        <dgm:pt modelId="3">
          <dgm:prSet phldr="true"/>
        </dgm:pt>
        <dgm:pt modelId="31">
          <dgm:prSet phldr="true"/>
        </dgm:pt>
        <dgm:pt modelId="32">
          <dgm:prSet phldr="true"/>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true"/>
        </dgm:pt>
        <dgm:pt modelId="2">
          <dgm:prSet phldr="true"/>
        </dgm:pt>
      </dgm:ptLst>
      <dgm:cxnLst>
        <dgm:cxn modelId="3" srcId="0" destId="1" srcOrd="0" destOrd="0"/>
        <dgm:cxn modelId="4" srcId="0" destId="2" srcOrd="1" destOrd="0"/>
      </dgm:cxnLst>
      <dgm:bg/>
      <dgm:whole/>
    </dgm:dataModel>
  </dgm:styleData>
  <dgm:clrData>
    <dgm:dataModel>
      <dgm:ptLst>
        <dgm:pt modelId="0" type="doc"/>
        <dgm:pt modelId="1">
          <dgm:prSet phldr="true"/>
        </dgm:pt>
        <dgm:pt modelId="2">
          <dgm:prSet phldr="true"/>
        </dgm:pt>
        <dgm:pt modelId="3">
          <dgm:prSet phldr="true"/>
        </dgm:pt>
        <dgm:pt modelId="4">
          <dgm:prSet phldr="true"/>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axis="" ptType="" hideLastTrans="" st="" cnt="" step="">
        <dgm:alg type="lin"/>
      </dgm:if>
      <dgm:else name="Name3">
        <dgm:alg type="lin">
          <dgm:param type="linDir" val="fromR"/>
        </dgm:alg>
      </dgm:else>
    </dgm:choose>
    <dgm:shape r:blip="">
      <dgm:adjLst/>
    </dgm:shape>
    <dgm:presOf axis="" ptType="" hideLastTrans="" st="" cnt="" step=""/>
    <dgm:constrLst>
      <dgm:constr type="h" for="ch" forName="composite" refType="h"/>
      <dgm:constr type="w" for="ch" forName="composite" refType="w"/>
      <dgm:constr type="w" for="des" forName="parTx"/>
      <dgm:constr op="equ" type="h" for="des" forName="parTx"/>
      <dgm:constr type="w" for="des" forName="desTx"/>
      <dgm:constr op="equ" type="h" for="des" forName="desTx"/>
      <dgm:constr val="65.0" type="primFontSz" for="des" forName="parTx"/>
      <dgm:constr op="equ" type="secFontSz" for="des" forName="desTx" refType="primFontSz" refFor="des" refForName="parTx"/>
      <dgm:constr fact="0.8" type="h" for="des" forName="parTx" refType="primFontSz" refFor="des" refForName="parTx"/>
      <dgm:constr fact="1.22" type="h" for="des" forName="desTx" refType="primFontSz" refFor="des" refForName="parTx"/>
      <dgm:constr op="equ" fact="0.14" type="w" for="ch" forName="space" refType="w" refFor="ch" refForName="composite"/>
    </dgm:constrLst>
    <dgm:ruleLst>
      <dgm:rule val="0.0" fact="NaN" max="NaN" type="w" for="ch" forName="composite"/>
      <dgm:rule val="5.0" fact="NaN" max="NaN" type="primFontSz" for="des" forName="parTx"/>
    </dgm:ruleLst>
    <dgm:forEach name="Name4" axis="ch" ptType="node" hideLastTrans="" st="" cnt="" step="">
      <dgm:layoutNode name="composite">
        <dgm:alg type="composite"/>
        <dgm:shape r:blip="">
          <dgm:adjLst/>
        </dgm:shape>
        <dgm:presOf axis="" ptType="" hideLastTrans="" st="" cnt="" step=""/>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val="INF" fact="NaN" max="NaN" type="h"/>
        </dgm:ruleLst>
        <dgm:layoutNode name="parTx" styleLbl="alignNode1">
          <dgm:varLst>
            <dgm:chMax val="0"/>
            <dgm:chPref val="0"/>
            <dgm:bulletEnabled val="true"/>
          </dgm:varLst>
          <dgm:alg type="tx"/>
          <dgm:shape type="rect" r:blip="">
            <dgm:adjLst/>
          </dgm:shape>
          <dgm:presOf axis="self" ptType="node" hideLastTrans="" st="" cnt="" step=""/>
          <dgm:constrLst>
            <dgm:constr op="lte" fact="0.4" type="h" refType="w"/>
            <dgm:constr type="h"/>
            <dgm:constr fact="0.32" type="tMarg" refType="primFontSz"/>
            <dgm:constr fact="0.32" type="bMarg" refType="primFontSz"/>
          </dgm:constrLst>
          <dgm:ruleLst>
            <dgm:rule val="INF" fact="NaN" max="NaN" type="h"/>
          </dgm:ruleLst>
        </dgm:layoutNode>
        <dgm:layoutNode name="desTx" styleLbl="alignAccFollowNode1">
          <dgm:varLst>
            <dgm:bulletEnabled val="true"/>
          </dgm:varLst>
          <dgm:alg type="tx">
            <dgm:param type="stBulletLvl" val="1"/>
          </dgm:alg>
          <dgm:shape type="rect" r:blip="">
            <dgm:adjLst/>
          </dgm:shape>
          <dgm:presOf axis="des" ptType="node" hideLastTrans="" st="" cnt="" step=""/>
          <dgm:constrLst>
            <dgm:constr val="65.0" type="secFontSz"/>
            <dgm:constr type="primFontSz" refType="secFontSz"/>
            <dgm:constr type="h"/>
            <dgm:constr fact="0.42" type="lMarg" refType="primFontSz"/>
            <dgm:constr fact="0.42" type="tMarg" refType="primFontSz"/>
            <dgm:constr fact="0.63" type="bMarg" refType="primFontSz"/>
          </dgm:constrLst>
          <dgm:ruleLst>
            <dgm:rule val="INF" fact="NaN" max="NaN" type="h"/>
          </dgm:ruleLst>
        </dgm:layoutNode>
      </dgm:layoutNode>
      <dgm:forEach name="Name5" axis="followSib" ptType="sibTrans" hideLastTrans="" st="" cnt="1" step="">
        <dgm:layoutNode name="space">
          <dgm:alg type="sp"/>
          <dgm:shape r:blip="">
            <dgm:adjLst/>
          </dgm:shape>
          <dgm:presOf axis="" ptType="" hideLastTrans="" st="" cnt="" step=""/>
          <dgm:constrLst/>
          <dgm:ruleLst/>
        </dgm:layoutNode>
      </dgm:forEach>
    </dgm:forEach>
  </dgm:layoutNode>
</dgm:layoutDef>
</file>

<file path=ppt/diagrams/layout2.xml><?xml version="1.0" encoding="utf-8"?>
<dgm:layout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o="urn:schemas-microsoft-com:office:office" xmlns:xvml="urn:schemas-microsoft-com:office:excel"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layout/hierarchy1">
  <dgm:title val=""/>
  <dgm:desc val=""/>
  <dgm:catLst>
    <dgm:cat type="hierarchy" pri="2000"/>
  </dgm:catLst>
  <dgm:sampData>
    <dgm:dataModel>
      <dgm:ptLst>
        <dgm:pt modelId="0" type="doc"/>
        <dgm:pt modelId="1">
          <dgm:prSet phldr="true"/>
        </dgm:pt>
        <dgm:pt modelId="2">
          <dgm:prSet phldr="true"/>
        </dgm:pt>
        <dgm:pt modelId="21">
          <dgm:prSet phldr="true"/>
        </dgm:pt>
        <dgm:pt modelId="22">
          <dgm:prSet phldr="true"/>
        </dgm:pt>
        <dgm:pt modelId="3">
          <dgm:prSet phldr="true"/>
        </dgm:pt>
        <dgm:pt modelId="31">
          <dgm:prSet phldr="true"/>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axis="" ptType="" hideLastTrans="" st="" cnt="" step="">
        <dgm:alg type="hierChild">
          <dgm:param type="linDir" val="fromL"/>
        </dgm:alg>
      </dgm:if>
      <dgm:else name="Name2">
        <dgm:alg type="hierChild">
          <dgm:param type="linDir" val="fromR"/>
        </dgm:alg>
      </dgm:else>
    </dgm:choose>
    <dgm:shape r:blip="">
      <dgm:adjLst/>
    </dgm:shape>
    <dgm:presOf axis="" ptType="" hideLastTrans="" st="" cnt="" step=""/>
    <dgm:constrLst>
      <dgm:constr op="equ" val="65.0" type="primFontSz" for="des" ptType="node"/>
      <dgm:constr type="w" for="des" forName="composite" refType="w"/>
      <dgm:constr fact="0.667" type="h" for="des" forName="composite" refType="w" refFor="des" refForName="composite"/>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fact="0.1" type="sibSp" refType="w" refFor="des" refForName="composite"/>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fact="0.25" type="sp" for="des" forName="hierRoot1" refType="h" refFor="des" refForName="composite"/>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ptType="" hideLastTrans="" st="" cnt="" step="">
      <dgm:forEach name="Name4" axis="self" ptType="node" hideLastTrans="" st="" cnt="" step="">
        <dgm:layoutNode name="hierRoot1">
          <dgm:alg type="hierRoot"/>
          <dgm:shape r:blip="">
            <dgm:adjLst/>
          </dgm:shape>
          <dgm:presOf axis="" ptType="" hideLastTrans="" st="" cnt="" step=""/>
          <dgm:constrLst>
            <dgm:constr fact="0.5" type="bendDist" for="des" ptType="parTrans" refType="sp"/>
          </dgm:constrLst>
          <dgm:ruleLst/>
          <dgm:layoutNode name="composite">
            <dgm:alg type="composite"/>
            <dgm:shape r:blip="">
              <dgm:adjLst/>
            </dgm:shape>
            <dgm:presOf axis="" ptType="" hideLastTrans="" st="" cnt="" step=""/>
            <dgm:constrLst>
              <dgm:constr fact="0.9" type="w" for="ch" forName="background" refType="w"/>
              <dgm:constr fact="0.635" type="h" for="ch" forName="background" refType="w" refFor="ch" refForName="background"/>
              <dgm:constr type="t" for="ch" forName="background"/>
              <dgm:constr type="l" for="ch" forName="background"/>
              <dgm:constr fact="0.9" type="w" for="ch" forName="text" refType="w"/>
              <dgm:constr fact="0.635" type="h" for="ch" forName="text" refType="w" refFor="ch" refForName="text"/>
              <dgm:constr fact="0.095" type="t" for="ch" forName="text" refType="w"/>
              <dgm:constr fact="0.1" type="l" for="ch" forName="text" refType="w"/>
            </dgm:constrLst>
            <dgm:ruleLst/>
            <dgm:layoutNode name="background" styleLbl="node0" moveWith="text">
              <dgm:alg type="sp"/>
              <dgm:shape type="roundRect" r:blip="">
                <dgm:adjLst>
                  <dgm:adj idx="1" val="0.1"/>
                </dgm:adjLst>
              </dgm:shape>
              <dgm:presOf axis="" ptType="" hideLastTrans="" st="" cnt="" step=""/>
              <dgm:constrLst/>
              <dgm:ruleLst/>
            </dgm:layoutNode>
            <dgm:layoutNode name="text" styleLbl="fgAcc0">
              <dgm:varLst>
                <dgm:chPref val="3"/>
              </dgm:varLst>
              <dgm:alg type="tx"/>
              <dgm:shape type="roundRect" r:blip="">
                <dgm:adjLst>
                  <dgm:adj idx="1" val="0.1"/>
                </dgm:adjLst>
              </dgm:shape>
              <dgm:presOf axis="self" ptType="" hideLastTrans="" st="" cnt="" step=""/>
              <dgm:constrLst>
                <dgm:constr fact="0.3" type="tMarg" refType="primFontSz"/>
                <dgm:constr fact="0.3" type="bMarg" refType="primFontSz"/>
                <dgm:constr fact="0.3" type="lMarg" refType="primFontSz"/>
                <dgm:constr fact="0.3" type="rMarg" refType="primFontSz"/>
              </dgm:constrLst>
              <dgm:ruleLst>
                <dgm:rule val="5.0" fact="NaN" max="NaN" type="primFontSz"/>
              </dgm:ruleLst>
            </dgm:layoutNode>
          </dgm:layoutNode>
          <dgm:layoutNode name="hierChild2">
            <dgm:choose name="Name5">
              <dgm:if name="Name6" func="var" arg="dir" op="equ" val="norm" axis="" ptType="" hideLastTrans="" st="" cnt="" step="">
                <dgm:alg type="hierChild">
                  <dgm:param type="linDir" val="fromL"/>
                </dgm:alg>
              </dgm:if>
              <dgm:else name="Name7">
                <dgm:alg type="hierChild">
                  <dgm:param type="linDir" val="fromR"/>
                </dgm:alg>
              </dgm:else>
            </dgm:choose>
            <dgm:shape r:blip="">
              <dgm:adjLst/>
            </dgm:shape>
            <dgm:presOf axis="" ptType="" hideLastTrans="" st="" cnt="" step=""/>
            <dgm:constrLst/>
            <dgm:ruleLst/>
            <dgm:forEach name="Name8" axis="ch" ptType="" hideLastTrans="" st="" cnt="" step="">
              <dgm:forEach name="Name9" axis="self" ptType="parTrans" hideLastTrans="" st="" cnt="1" step="">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type="conn" r:blip="" zOrderOff="-999">
                    <dgm:adjLst/>
                  </dgm:shape>
                  <dgm:presOf axis="self" ptType="" hideLastTrans="" st="" cnt="" step=""/>
                  <dgm:constrLst>
                    <dgm:constr type="begPad"/>
                    <dgm:constr type="endPad"/>
                  </dgm:constrLst>
                  <dgm:ruleLst/>
                </dgm:layoutNode>
              </dgm:forEach>
              <dgm:forEach name="Name11" axis="self" ptType="node" hideLastTrans="" st="" cnt="" step="">
                <dgm:layoutNode name="hierRoot2">
                  <dgm:alg type="hierRoot"/>
                  <dgm:shape r:blip="">
                    <dgm:adjLst/>
                  </dgm:shape>
                  <dgm:presOf axis="" ptType="" hideLastTrans="" st="" cnt="" step=""/>
                  <dgm:constrLst>
                    <dgm:constr fact="0.5" type="bendDist" for="des" ptType="parTrans" refType="sp"/>
                  </dgm:constrLst>
                  <dgm:ruleLst/>
                  <dgm:layoutNode name="composite2">
                    <dgm:alg type="composite"/>
                    <dgm:shape r:blip="">
                      <dgm:adjLst/>
                    </dgm:shape>
                    <dgm:presOf axis="" ptType="" hideLastTrans="" st="" cnt="" step=""/>
                    <dgm:constrLst>
                      <dgm:constr fact="0.9" type="w" for="ch" forName="background2" refType="w"/>
                      <dgm:constr fact="0.635" type="h" for="ch" forName="background2" refType="w" refFor="ch" refForName="background2"/>
                      <dgm:constr type="t" for="ch" forName="background2"/>
                      <dgm:constr type="l" for="ch" forName="background2"/>
                      <dgm:constr fact="0.9" type="w" for="ch" forName="text2" refType="w"/>
                      <dgm:constr fact="0.635" type="h" for="ch" forName="text2" refType="w" refFor="ch" refForName="text2"/>
                      <dgm:constr fact="0.095" type="t" for="ch" forName="text2" refType="w"/>
                      <dgm:constr fact="0.1" type="l" for="ch" forName="text2" refType="w"/>
                    </dgm:constrLst>
                    <dgm:ruleLst/>
                    <dgm:layoutNode name="background2" moveWith="text2">
                      <dgm:alg type="sp"/>
                      <dgm:shape type="roundRect" r:blip="">
                        <dgm:adjLst>
                          <dgm:adj idx="1" val="0.1"/>
                        </dgm:adjLst>
                      </dgm:shape>
                      <dgm:presOf axis="" ptType="" hideLastTrans="" st="" cnt="" step=""/>
                      <dgm:constrLst/>
                      <dgm:ruleLst/>
                    </dgm:layoutNode>
                    <dgm:layoutNode name="text2" styleLbl="fgAcc2">
                      <dgm:varLst>
                        <dgm:chPref val="3"/>
                      </dgm:varLst>
                      <dgm:alg type="tx"/>
                      <dgm:shape type="roundRect" r:blip="">
                        <dgm:adjLst>
                          <dgm:adj idx="1" val="0.1"/>
                        </dgm:adjLst>
                      </dgm:shape>
                      <dgm:presOf axis="self" ptType="" hideLastTrans="" st="" cnt="" step=""/>
                      <dgm:constrLst>
                        <dgm:constr fact="0.3" type="tMarg" refType="primFontSz"/>
                        <dgm:constr fact="0.3" type="bMarg" refType="primFontSz"/>
                        <dgm:constr fact="0.3" type="lMarg" refType="primFontSz"/>
                        <dgm:constr fact="0.3" type="rMarg" refType="primFontSz"/>
                      </dgm:constrLst>
                      <dgm:ruleLst>
                        <dgm:rule val="5.0" fact="NaN" max="NaN" type="primFontSz"/>
                      </dgm:ruleLst>
                    </dgm:layoutNode>
                  </dgm:layoutNode>
                  <dgm:layoutNode name="hierChild3">
                    <dgm:choose name="Name12">
                      <dgm:if name="Name13" func="var" arg="dir" op="equ" val="norm" axis="" ptType="" hideLastTrans="" st="" cnt="" step="">
                        <dgm:alg type="hierChild">
                          <dgm:param type="linDir" val="fromL"/>
                        </dgm:alg>
                      </dgm:if>
                      <dgm:else name="Name14">
                        <dgm:alg type="hierChild">
                          <dgm:param type="linDir" val="fromR"/>
                        </dgm:alg>
                      </dgm:else>
                    </dgm:choose>
                    <dgm:shape r:blip="">
                      <dgm:adjLst/>
                    </dgm:shape>
                    <dgm:presOf axis="" ptType="" hideLastTrans="" st="" cnt="" step=""/>
                    <dgm:constrLst/>
                    <dgm:ruleLst/>
                    <dgm:forEach name="Name15" axis="ch" ptType="" hideLastTrans="" st="" cnt="" step="">
                      <dgm:forEach name="Name16" axis="self" ptType="parTrans" hideLastTrans="" st="" cnt="1" step="">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type="conn" r:blip="" zOrderOff="-999">
                            <dgm:adjLst/>
                          </dgm:shape>
                          <dgm:presOf axis="self" ptType="" hideLastTrans="" st="" cnt="" step=""/>
                          <dgm:constrLst>
                            <dgm:constr type="begPad"/>
                            <dgm:constr type="endPad"/>
                          </dgm:constrLst>
                          <dgm:ruleLst/>
                        </dgm:layoutNode>
                      </dgm:forEach>
                      <dgm:forEach name="Name18" axis="self" ptType="node" hideLastTrans="" st="" cnt="" step="">
                        <dgm:layoutNode name="hierRoot3">
                          <dgm:alg type="hierRoot"/>
                          <dgm:shape r:blip="">
                            <dgm:adjLst/>
                          </dgm:shape>
                          <dgm:presOf axis="" ptType="" hideLastTrans="" st="" cnt="" step=""/>
                          <dgm:constrLst>
                            <dgm:constr fact="0.5" type="bendDist" for="des" ptType="parTrans" refType="sp"/>
                          </dgm:constrLst>
                          <dgm:ruleLst/>
                          <dgm:layoutNode name="composite3">
                            <dgm:alg type="composite"/>
                            <dgm:shape r:blip="">
                              <dgm:adjLst/>
                            </dgm:shape>
                            <dgm:presOf axis="" ptType="" hideLastTrans="" st="" cnt="" step=""/>
                            <dgm:constrLst>
                              <dgm:constr fact="0.9" type="w" for="ch" forName="background3" refType="w"/>
                              <dgm:constr fact="0.635" type="h" for="ch" forName="background3" refType="w" refFor="ch" refForName="background3"/>
                              <dgm:constr type="t" for="ch" forName="background3"/>
                              <dgm:constr type="l" for="ch" forName="background3"/>
                              <dgm:constr fact="0.9" type="w" for="ch" forName="text3" refType="w"/>
                              <dgm:constr fact="0.635" type="h" for="ch" forName="text3" refType="w" refFor="ch" refForName="text3"/>
                              <dgm:constr fact="0.095" type="t" for="ch" forName="text3" refType="w"/>
                              <dgm:constr fact="0.1" type="l" for="ch" forName="text3" refType="w"/>
                            </dgm:constrLst>
                            <dgm:ruleLst/>
                            <dgm:layoutNode name="background3" moveWith="text3">
                              <dgm:alg type="sp"/>
                              <dgm:shape type="roundRect" r:blip="">
                                <dgm:adjLst>
                                  <dgm:adj idx="1" val="0.1"/>
                                </dgm:adjLst>
                              </dgm:shape>
                              <dgm:presOf axis="" ptType="" hideLastTrans="" st="" cnt="" step=""/>
                              <dgm:constrLst/>
                              <dgm:ruleLst/>
                            </dgm:layoutNode>
                            <dgm:layoutNode name="text3" styleLbl="fgAcc3">
                              <dgm:varLst>
                                <dgm:chPref val="3"/>
                              </dgm:varLst>
                              <dgm:alg type="tx"/>
                              <dgm:shape type="roundRect" r:blip="">
                                <dgm:adjLst>
                                  <dgm:adj idx="1" val="0.1"/>
                                </dgm:adjLst>
                              </dgm:shape>
                              <dgm:presOf axis="self" ptType="" hideLastTrans="" st="" cnt="" step=""/>
                              <dgm:constrLst>
                                <dgm:constr fact="0.3" type="tMarg" refType="primFontSz"/>
                                <dgm:constr fact="0.3" type="bMarg" refType="primFontSz"/>
                                <dgm:constr fact="0.3" type="lMarg" refType="primFontSz"/>
                                <dgm:constr fact="0.3" type="rMarg" refType="primFontSz"/>
                              </dgm:constrLst>
                              <dgm:ruleLst>
                                <dgm:rule val="5.0" fact="NaN" max="NaN" type="primFontSz"/>
                              </dgm:ruleLst>
                            </dgm:layoutNode>
                          </dgm:layoutNode>
                          <dgm:layoutNode name="hierChild4">
                            <dgm:choose name="Name19">
                              <dgm:if name="Name20" func="var" arg="dir" op="equ" val="norm" axis="" ptType="" hideLastTrans="" st="" cnt="" step="">
                                <dgm:alg type="hierChild">
                                  <dgm:param type="linDir" val="fromL"/>
                                </dgm:alg>
                              </dgm:if>
                              <dgm:else name="Name21">
                                <dgm:alg type="hierChild">
                                  <dgm:param type="linDir" val="fromR"/>
                                </dgm:alg>
                              </dgm:else>
                            </dgm:choose>
                            <dgm:shape r:blip="">
                              <dgm:adjLst/>
                            </dgm:shape>
                            <dgm:presOf axis="" ptType="" hideLastTrans="" st="" cnt="" step=""/>
                            <dgm:constrLst/>
                            <dgm:ruleLst/>
                            <dgm:forEach name="repeat" axis="ch" ptType="" hideLastTrans="" st="" cnt="" step="">
                              <dgm:forEach name="Name22" axis="self" ptType="parTrans" hideLastTrans="" st="" cnt="1" step="">
                                <dgm:layoutNode name="Name23">
                                  <dgm:choose name="Name24">
                                    <dgm:if name="Name25" func="depth" op="lte" val="4" axis="self" ptType="" hideLastTrans="" st="" cnt="" step="">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type="conn" r:blip="" zOrderOff="-999">
                                    <dgm:adjLst/>
                                  </dgm:shape>
                                  <dgm:presOf axis="self" ptType="" hideLastTrans="" st="" cnt="" step=""/>
                                  <dgm:constrLst>
                                    <dgm:constr type="begPad"/>
                                    <dgm:constr type="endPad"/>
                                  </dgm:constrLst>
                                  <dgm:ruleLst/>
                                </dgm:layoutNode>
                              </dgm:forEach>
                              <dgm:forEach name="Name27" axis="self" ptType="node" hideLastTrans="" st="" cnt="" step="">
                                <dgm:layoutNode name="hierRoot4">
                                  <dgm:alg type="hierRoot"/>
                                  <dgm:shape r:blip="">
                                    <dgm:adjLst/>
                                  </dgm:shape>
                                  <dgm:presOf axis="" ptType="" hideLastTrans="" st="" cnt="" step=""/>
                                  <dgm:constrLst>
                                    <dgm:constr fact="0.5" type="bendDist" for="des" ptType="parTrans" refType="sp"/>
                                  </dgm:constrLst>
                                  <dgm:ruleLst/>
                                  <dgm:layoutNode name="composite4">
                                    <dgm:alg type="composite"/>
                                    <dgm:shape r:blip="">
                                      <dgm:adjLst/>
                                    </dgm:shape>
                                    <dgm:presOf axis="" ptType="" hideLastTrans="" st="" cnt="" step=""/>
                                    <dgm:constrLst>
                                      <dgm:constr fact="0.9" type="w" for="ch" forName="background4" refType="w"/>
                                      <dgm:constr fact="0.635" type="h" for="ch" forName="background4" refType="w" refFor="ch" refForName="background4"/>
                                      <dgm:constr type="t" for="ch" forName="background4"/>
                                      <dgm:constr type="l" for="ch" forName="background4"/>
                                      <dgm:constr fact="0.9" type="w" for="ch" forName="text4" refType="w"/>
                                      <dgm:constr fact="0.635" type="h" for="ch" forName="text4" refType="w" refFor="ch" refForName="text4"/>
                                      <dgm:constr fact="0.095" type="t" for="ch" forName="text4" refType="w"/>
                                      <dgm:constr fact="0.1" type="l" for="ch" forName="text4" refType="w"/>
                                    </dgm:constrLst>
                                    <dgm:ruleLst/>
                                    <dgm:layoutNode name="background4" moveWith="text4">
                                      <dgm:alg type="sp"/>
                                      <dgm:shape type="roundRect" r:blip="">
                                        <dgm:adjLst>
                                          <dgm:adj idx="1" val="0.1"/>
                                        </dgm:adjLst>
                                      </dgm:shape>
                                      <dgm:presOf axis="" ptType="" hideLastTrans="" st="" cnt="" step=""/>
                                      <dgm:constrLst/>
                                      <dgm:ruleLst/>
                                    </dgm:layoutNode>
                                    <dgm:layoutNode name="text4" styleLbl="fgAcc4">
                                      <dgm:varLst>
                                        <dgm:chPref val="3"/>
                                      </dgm:varLst>
                                      <dgm:alg type="tx"/>
                                      <dgm:shape type="roundRect" r:blip="">
                                        <dgm:adjLst>
                                          <dgm:adj idx="1" val="0.1"/>
                                        </dgm:adjLst>
                                      </dgm:shape>
                                      <dgm:presOf axis="self" ptType="" hideLastTrans="" st="" cnt="" step=""/>
                                      <dgm:constrLst>
                                        <dgm:constr fact="0.3" type="tMarg" refType="primFontSz"/>
                                        <dgm:constr fact="0.3" type="bMarg" refType="primFontSz"/>
                                        <dgm:constr fact="0.3" type="lMarg" refType="primFontSz"/>
                                        <dgm:constr fact="0.3" type="rMarg" refType="primFontSz"/>
                                      </dgm:constrLst>
                                      <dgm:ruleLst>
                                        <dgm:rule val="5.0" fact="NaN" max="NaN" type="primFontSz"/>
                                      </dgm:ruleLst>
                                    </dgm:layoutNode>
                                  </dgm:layoutNode>
                                  <dgm:layoutNode name="hierChild5">
                                    <dgm:choose name="Name28">
                                      <dgm:if name="Name29" func="var" arg="dir" op="equ" val="norm" axis="" ptType="" hideLastTrans="" st="" cnt="" step="">
                                        <dgm:alg type="hierChild">
                                          <dgm:param type="linDir" val="fromL"/>
                                        </dgm:alg>
                                      </dgm:if>
                                      <dgm:else name="Name30">
                                        <dgm:alg type="hierChild">
                                          <dgm:param type="linDir" val="fromR"/>
                                        </dgm:alg>
                                      </dgm:else>
                                    </dgm:choose>
                                    <dgm:shape r:blip="">
                                      <dgm:adjLst/>
                                    </dgm:shape>
                                    <dgm:presOf axis="" ptType="" hideLastTrans="" st="" cnt="" step=""/>
                                    <dgm:constrLst/>
                                    <dgm:ruleLst/>
                                    <dgm:forEach name="Name31" ref="repeat" axis="" ptType="" hideLastTrans="" st="" cnt="" step=""/>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o="urn:schemas-microsoft-com:office:office" xmlns:xvml="urn:schemas-microsoft-com:office:excel"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layout/hProcess9">
  <dgm:title val=""/>
  <dgm:desc val=""/>
  <dgm:catLst>
    <dgm:cat type="process" pri="5000"/>
    <dgm:cat type="convert" pri="13000"/>
  </dgm:catLst>
  <dgm:sampData useDef="true">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r:blip="">
      <dgm:adjLst/>
    </dgm:shape>
    <dgm:presOf axis="" ptType="" hideLastTrans="" st="" cnt="" step=""/>
    <dgm:constrLst>
      <dgm:constr fact="0.85" type="w" for="ch" forName="arrow" refType="w"/>
      <dgm:constr type="h" for="ch" forName="arrow" refType="h"/>
      <dgm:constr fact="0.5" type="ctrX" for="ch" forName="arrow" refType="w"/>
      <dgm:constr fact="0.5" type="ctrY" for="ch" forName="arrow" refType="h"/>
      <dgm:constr type="w" for="ch" forName="linearProcess" refType="w"/>
      <dgm:constr fact="0.4" type="h" for="ch" forName="linearProcess" refType="h"/>
      <dgm:constr fact="0.5" type="ctrX" for="ch" forName="linearProcess" refType="w"/>
      <dgm:constr fact="0.5" type="ctrY" for="ch" forName="linearProcess" refType="h"/>
    </dgm:constrLst>
    <dgm:ruleLst/>
    <dgm:layoutNode name="arrow" styleLbl="bgShp">
      <dgm:alg type="sp"/>
      <dgm:choose name="Name0">
        <dgm:if name="Name1" func="var" arg="dir" op="equ" val="norm" axis="" ptType="" hideLastTrans="" st="" cnt="" step="">
          <dgm:shape type="rightArrow" r:blip="">
            <dgm:adjLst/>
          </dgm:shape>
        </dgm:if>
        <dgm:else name="Name2">
          <dgm:shape type="leftArrow" r:blip="">
            <dgm:adjLst/>
          </dgm:shape>
        </dgm:else>
      </dgm:choose>
      <dgm:presOf axis="" ptType="" hideLastTrans="" st="" cnt="" step=""/>
      <dgm:constrLst/>
      <dgm:ruleLst/>
    </dgm:layoutNode>
    <dgm:layoutNode name="linearProcess">
      <dgm:choose name="Name3">
        <dgm:if name="Name4" func="var" arg="dir" op="equ" val="norm" axis="" ptType="" hideLastTrans="" st="" cnt="" step="">
          <dgm:alg type="lin"/>
        </dgm:if>
        <dgm:else name="Name5">
          <dgm:alg type="lin">
            <dgm:param type="linDir" val="fromR"/>
          </dgm:alg>
        </dgm:else>
      </dgm:choose>
      <dgm:shape r:blip="">
        <dgm:adjLst/>
      </dgm:shape>
      <dgm:presOf axis="" ptType="" hideLastTrans="" st="" cnt="" step=""/>
      <dgm:constrLst>
        <dgm:constr type="userA" for="ch" ptType="node" refType="w"/>
        <dgm:constr type="h" for="ch" ptType="node" refType="h"/>
        <dgm:constr op="equ" type="w" for="ch" ptType="node"/>
        <dgm:constr fact="0.05" type="w" for="ch" forName="sibTrans" refType="w"/>
        <dgm:constr op="equ" val="65.0" type="primFontSz" for="ch" ptType="node"/>
      </dgm:constrLst>
      <dgm:ruleLst/>
      <dgm:forEach name="Name6" axis="ch" ptType="node" hideLastTrans="" st="" cnt="" step="">
        <dgm:layoutNode name="textNode" styleLbl="node1">
          <dgm:varLst>
            <dgm:bulletEnabled val="true"/>
          </dgm:varLst>
          <dgm:alg type="tx"/>
          <dgm:shape type="roundRect" r:blip="">
            <dgm:adjLst/>
          </dgm:shape>
          <dgm:presOf axis="desOrSelf" ptType="node" hideLastTrans="" st="" cnt="" step=""/>
          <dgm:constrLst>
            <dgm:constr type="userA"/>
            <dgm:constr fact="0.3" type="w" refType="userA"/>
            <dgm:constr fact="0.3" type="tMarg" refType="primFontSz"/>
            <dgm:constr fact="0.3" type="bMarg" refType="primFontSz"/>
            <dgm:constr fact="0.3" type="lMarg" refType="primFontSz"/>
            <dgm:constr fact="0.3" type="rMarg" refType="primFontSz"/>
          </dgm:constrLst>
          <dgm:ruleLst>
            <dgm:rule val="NaN" fact="1.0" max="NaN" type="w"/>
            <dgm:rule val="5.0" fact="NaN" max="NaN" type="primFontSz"/>
          </dgm:ruleLst>
        </dgm:layoutNode>
        <dgm:forEach name="Name7" axis="followSib" ptType="sibTrans" hideLastTrans="" st="" cnt="1" step="">
          <dgm:layoutNode name="sibTrans">
            <dgm:alg type="sp"/>
            <dgm:shape r:blip="">
              <dgm:adjLst/>
            </dgm:shape>
            <dgm:presOf axis="" ptType="" hideLastTrans="" st="" cnt="" step=""/>
            <dgm:constrLst/>
            <dgm:ruleLst/>
          </dgm:layoutNode>
        </dgm:forEach>
      </dgm:forEach>
    </dgm:layoutNode>
  </dgm:layoutNode>
</dgm:layoutDef>
</file>

<file path=ppt/diagrams/layout4.xml><?xml version="1.0" encoding="utf-8"?>
<dgm:layout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o="urn:schemas-microsoft-com:office:office" xmlns:xvml="urn:schemas-microsoft-com:office:excel"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layout/hProcess9">
  <dgm:title val=""/>
  <dgm:desc val=""/>
  <dgm:catLst>
    <dgm:cat type="process" pri="5000"/>
    <dgm:cat type="convert" pri="13000"/>
  </dgm:catLst>
  <dgm:sampData useDef="true">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r:blip="">
      <dgm:adjLst/>
    </dgm:shape>
    <dgm:presOf axis="" ptType="" hideLastTrans="" st="" cnt="" step=""/>
    <dgm:constrLst>
      <dgm:constr fact="0.85" type="w" for="ch" forName="arrow" refType="w"/>
      <dgm:constr type="h" for="ch" forName="arrow" refType="h"/>
      <dgm:constr fact="0.5" type="ctrX" for="ch" forName="arrow" refType="w"/>
      <dgm:constr fact="0.5" type="ctrY" for="ch" forName="arrow" refType="h"/>
      <dgm:constr type="w" for="ch" forName="linearProcess" refType="w"/>
      <dgm:constr fact="0.4" type="h" for="ch" forName="linearProcess" refType="h"/>
      <dgm:constr fact="0.5" type="ctrX" for="ch" forName="linearProcess" refType="w"/>
      <dgm:constr fact="0.5" type="ctrY" for="ch" forName="linearProcess" refType="h"/>
    </dgm:constrLst>
    <dgm:ruleLst/>
    <dgm:layoutNode name="arrow" styleLbl="bgShp">
      <dgm:alg type="sp"/>
      <dgm:choose name="Name0">
        <dgm:if name="Name1" func="var" arg="dir" op="equ" val="norm" axis="" ptType="" hideLastTrans="" st="" cnt="" step="">
          <dgm:shape type="rightArrow" r:blip="">
            <dgm:adjLst/>
          </dgm:shape>
        </dgm:if>
        <dgm:else name="Name2">
          <dgm:shape type="leftArrow" r:blip="">
            <dgm:adjLst/>
          </dgm:shape>
        </dgm:else>
      </dgm:choose>
      <dgm:presOf axis="" ptType="" hideLastTrans="" st="" cnt="" step=""/>
      <dgm:constrLst/>
      <dgm:ruleLst/>
    </dgm:layoutNode>
    <dgm:layoutNode name="linearProcess">
      <dgm:choose name="Name3">
        <dgm:if name="Name4" func="var" arg="dir" op="equ" val="norm" axis="" ptType="" hideLastTrans="" st="" cnt="" step="">
          <dgm:alg type="lin"/>
        </dgm:if>
        <dgm:else name="Name5">
          <dgm:alg type="lin">
            <dgm:param type="linDir" val="fromR"/>
          </dgm:alg>
        </dgm:else>
      </dgm:choose>
      <dgm:shape r:blip="">
        <dgm:adjLst/>
      </dgm:shape>
      <dgm:presOf axis="" ptType="" hideLastTrans="" st="" cnt="" step=""/>
      <dgm:constrLst>
        <dgm:constr type="userA" for="ch" ptType="node" refType="w"/>
        <dgm:constr type="h" for="ch" ptType="node" refType="h"/>
        <dgm:constr op="equ" type="w" for="ch" ptType="node"/>
        <dgm:constr fact="0.05" type="w" for="ch" forName="sibTrans" refType="w"/>
        <dgm:constr op="equ" val="65.0" type="primFontSz" for="ch" ptType="node"/>
      </dgm:constrLst>
      <dgm:ruleLst/>
      <dgm:forEach name="Name6" axis="ch" ptType="node" hideLastTrans="" st="" cnt="" step="">
        <dgm:layoutNode name="textNode" styleLbl="node1">
          <dgm:varLst>
            <dgm:bulletEnabled val="true"/>
          </dgm:varLst>
          <dgm:alg type="tx"/>
          <dgm:shape type="roundRect" r:blip="">
            <dgm:adjLst/>
          </dgm:shape>
          <dgm:presOf axis="desOrSelf" ptType="node" hideLastTrans="" st="" cnt="" step=""/>
          <dgm:constrLst>
            <dgm:constr type="userA"/>
            <dgm:constr fact="0.3" type="w" refType="userA"/>
            <dgm:constr fact="0.3" type="tMarg" refType="primFontSz"/>
            <dgm:constr fact="0.3" type="bMarg" refType="primFontSz"/>
            <dgm:constr fact="0.3" type="lMarg" refType="primFontSz"/>
            <dgm:constr fact="0.3" type="rMarg" refType="primFontSz"/>
          </dgm:constrLst>
          <dgm:ruleLst>
            <dgm:rule val="NaN" fact="1.0" max="NaN" type="w"/>
            <dgm:rule val="5.0" fact="NaN" max="NaN" type="primFontSz"/>
          </dgm:ruleLst>
        </dgm:layoutNode>
        <dgm:forEach name="Name7" axis="followSib" ptType="sibTrans" hideLastTrans="" st="" cnt="1" step="">
          <dgm:layoutNode name="sibTrans">
            <dgm:alg type="sp"/>
            <dgm:shape r:blip="">
              <dgm:adjLst/>
            </dgm:shape>
            <dgm:presOf axis="" ptType="" hideLastTrans="" st="" cnt="" step=""/>
            <dgm:constrLst/>
            <dgm:ruleLst/>
          </dgm:layoutNode>
        </dgm:forEach>
      </dgm:forEach>
    </dgm:layoutNode>
  </dgm:layoutNode>
</dgm:layoutDef>
</file>

<file path=ppt/diagrams/quickStyle1.xml><?xml version="1.0" encoding="utf-8"?>
<dgm:style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o="urn:schemas-microsoft-com:office:office" xmlns:xvml="urn:schemas-microsoft-com:office:excel"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o="urn:schemas-microsoft-com:office:office" xmlns:xvml="urn:schemas-microsoft-com:office:excel"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o="urn:schemas-microsoft-com:office:office" xmlns:xvml="urn:schemas-microsoft-com:office:excel"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o="urn:schemas-microsoft-com:office:office" xmlns:xvml="urn:schemas-microsoft-com:office:excel"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
    <Relationship Target="../theme/theme3.xml" Type="http://schemas.openxmlformats.org/officeDocument/2006/relationships/theme" Id="rId1"/>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true"/>
          </p:cNvSpPr>
          <p:nvPr>
            <p:ph type="hdr" sz="quarter"/>
          </p:nvPr>
        </p:nvSpPr>
        <p:spPr>
          <a:xfrm>
            <a:off x="0" y="0"/>
            <a:ext cx="2940156" cy="495300"/>
          </a:xfrm>
          <a:prstGeom prst="rect">
            <a:avLst/>
          </a:prstGeom>
        </p:spPr>
        <p:txBody>
          <a:bodyPr vert="horz" lIns="91257" tIns="45629" rIns="91257" bIns="45629" rtlCol="false"/>
          <a:lstStyle>
            <a:lvl1pPr algn="l">
              <a:defRPr sz="1200"/>
            </a:lvl1pPr>
          </a:lstStyle>
          <a:p>
            <a:endParaRPr lang="cs-CZ"/>
          </a:p>
        </p:txBody>
      </p:sp>
      <p:sp>
        <p:nvSpPr>
          <p:cNvPr id="3" name="Zástupný symbol pro datum 2"/>
          <p:cNvSpPr>
            <a:spLocks noGrp="true"/>
          </p:cNvSpPr>
          <p:nvPr>
            <p:ph type="dt" sz="quarter" idx="1"/>
          </p:nvPr>
        </p:nvSpPr>
        <p:spPr>
          <a:xfrm>
            <a:off x="3843250" y="0"/>
            <a:ext cx="2940156" cy="495300"/>
          </a:xfrm>
          <a:prstGeom prst="rect">
            <a:avLst/>
          </a:prstGeom>
        </p:spPr>
        <p:txBody>
          <a:bodyPr vert="horz" lIns="91257" tIns="45629" rIns="91257" bIns="45629" rtlCol="false"/>
          <a:lstStyle>
            <a:lvl1pPr algn="r">
              <a:defRPr sz="1200"/>
            </a:lvl1pPr>
          </a:lstStyle>
          <a:p>
            <a:fld id="{49FE8ABE-46F4-4BD7-B73C-74CFDEA5BDB4}" type="datetimeFigureOut">
              <a:rPr lang="cs-CZ" smtClean="false"/>
              <a:t>26.5.2017</a:t>
            </a:fld>
            <a:endParaRPr lang="cs-CZ"/>
          </a:p>
        </p:txBody>
      </p:sp>
      <p:sp>
        <p:nvSpPr>
          <p:cNvPr id="4" name="Zástupný symbol pro zápatí 3"/>
          <p:cNvSpPr>
            <a:spLocks noGrp="true"/>
          </p:cNvSpPr>
          <p:nvPr>
            <p:ph type="ftr" sz="quarter" idx="2"/>
          </p:nvPr>
        </p:nvSpPr>
        <p:spPr>
          <a:xfrm>
            <a:off x="0" y="9408981"/>
            <a:ext cx="2940156" cy="495300"/>
          </a:xfrm>
          <a:prstGeom prst="rect">
            <a:avLst/>
          </a:prstGeom>
        </p:spPr>
        <p:txBody>
          <a:bodyPr vert="horz" lIns="91257" tIns="45629" rIns="91257" bIns="45629" rtlCol="false" anchor="b"/>
          <a:lstStyle>
            <a:lvl1pPr algn="l">
              <a:defRPr sz="1200"/>
            </a:lvl1pPr>
          </a:lstStyle>
          <a:p>
            <a:endParaRPr lang="cs-CZ"/>
          </a:p>
        </p:txBody>
      </p:sp>
      <p:sp>
        <p:nvSpPr>
          <p:cNvPr id="5" name="Zástupný symbol pro číslo snímku 4"/>
          <p:cNvSpPr>
            <a:spLocks noGrp="true"/>
          </p:cNvSpPr>
          <p:nvPr>
            <p:ph type="sldNum" sz="quarter" idx="3"/>
          </p:nvPr>
        </p:nvSpPr>
        <p:spPr>
          <a:xfrm>
            <a:off x="3843250" y="9408981"/>
            <a:ext cx="2940156" cy="495300"/>
          </a:xfrm>
          <a:prstGeom prst="rect">
            <a:avLst/>
          </a:prstGeom>
        </p:spPr>
        <p:txBody>
          <a:bodyPr vert="horz" lIns="91257" tIns="45629" rIns="91257" bIns="45629" rtlCol="false" anchor="b"/>
          <a:lstStyle>
            <a:lvl1pPr algn="r">
              <a:defRPr sz="1200"/>
            </a:lvl1pPr>
          </a:lstStyle>
          <a:p>
            <a:fld id="{EB447CF6-3169-41C8-9E2E-F1F008208CF9}" type="slidenum">
              <a:rPr lang="cs-CZ" smtClean="false"/>
              <a:t>‹#›</a:t>
            </a:fld>
            <a:endParaRPr lang="cs-CZ"/>
          </a:p>
        </p:txBody>
      </p:sp>
    </p:spTree>
    <p:extLst>
      <p:ext uri="{BB962C8B-B14F-4D97-AF65-F5344CB8AC3E}">
        <p14:creationId xmlns:p14="http://schemas.microsoft.com/office/powerpoint/2010/main" val="2532330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
    <Relationship Target="../theme/theme2.xml" Type="http://schemas.openxmlformats.org/officeDocument/2006/relationships/theme"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true"/>
          </p:cNvSpPr>
          <p:nvPr>
            <p:ph type="hdr" sz="quarter"/>
          </p:nvPr>
        </p:nvSpPr>
        <p:spPr>
          <a:xfrm>
            <a:off x="0" y="0"/>
            <a:ext cx="2940156" cy="495300"/>
          </a:xfrm>
          <a:prstGeom prst="rect">
            <a:avLst/>
          </a:prstGeom>
        </p:spPr>
        <p:txBody>
          <a:bodyPr vert="horz" lIns="91257" tIns="45629" rIns="91257" bIns="45629" rtlCol="false"/>
          <a:lstStyle>
            <a:lvl1pPr algn="l">
              <a:defRPr sz="1200"/>
            </a:lvl1pPr>
          </a:lstStyle>
          <a:p>
            <a:endParaRPr lang="cs-CZ"/>
          </a:p>
        </p:txBody>
      </p:sp>
      <p:sp>
        <p:nvSpPr>
          <p:cNvPr id="3" name="Zástupný symbol pro datum 2"/>
          <p:cNvSpPr>
            <a:spLocks noGrp="true"/>
          </p:cNvSpPr>
          <p:nvPr>
            <p:ph type="dt" idx="1"/>
          </p:nvPr>
        </p:nvSpPr>
        <p:spPr>
          <a:xfrm>
            <a:off x="3843250" y="0"/>
            <a:ext cx="2940156" cy="495300"/>
          </a:xfrm>
          <a:prstGeom prst="rect">
            <a:avLst/>
          </a:prstGeom>
        </p:spPr>
        <p:txBody>
          <a:bodyPr vert="horz" lIns="91257" tIns="45629" rIns="91257" bIns="45629" rtlCol="false"/>
          <a:lstStyle>
            <a:lvl1pPr algn="r">
              <a:defRPr sz="1200"/>
            </a:lvl1pPr>
          </a:lstStyle>
          <a:p>
            <a:fld id="{703916EA-B297-4F0B-851D-BD5704B201B7}" type="datetimeFigureOut">
              <a:rPr lang="cs-CZ" smtClean="false"/>
              <a:t>26.5.2017</a:t>
            </a:fld>
            <a:endParaRPr lang="cs-CZ"/>
          </a:p>
        </p:txBody>
      </p:sp>
      <p:sp>
        <p:nvSpPr>
          <p:cNvPr id="4" name="Zástupný symbol pro obrázek snímku 3"/>
          <p:cNvSpPr>
            <a:spLocks noGrp="true" noRot="true" noChangeAspect="true"/>
          </p:cNvSpPr>
          <p:nvPr>
            <p:ph type="sldImg" idx="2"/>
          </p:nvPr>
        </p:nvSpPr>
        <p:spPr>
          <a:xfrm>
            <a:off x="915988" y="742950"/>
            <a:ext cx="4953000" cy="3714750"/>
          </a:xfrm>
          <a:prstGeom prst="rect">
            <a:avLst/>
          </a:prstGeom>
          <a:noFill/>
          <a:ln w="12700">
            <a:solidFill>
              <a:prstClr val="black"/>
            </a:solidFill>
          </a:ln>
        </p:spPr>
        <p:txBody>
          <a:bodyPr vert="horz" lIns="91257" tIns="45629" rIns="91257" bIns="45629" rtlCol="false" anchor="ctr"/>
          <a:lstStyle/>
          <a:p>
            <a:endParaRPr lang="cs-CZ"/>
          </a:p>
        </p:txBody>
      </p:sp>
      <p:sp>
        <p:nvSpPr>
          <p:cNvPr id="5" name="Zástupný symbol pro poznámky 4"/>
          <p:cNvSpPr>
            <a:spLocks noGrp="true"/>
          </p:cNvSpPr>
          <p:nvPr>
            <p:ph type="body" sz="quarter" idx="3"/>
          </p:nvPr>
        </p:nvSpPr>
        <p:spPr>
          <a:xfrm>
            <a:off x="678498" y="4705350"/>
            <a:ext cx="5427980" cy="4457700"/>
          </a:xfrm>
          <a:prstGeom prst="rect">
            <a:avLst/>
          </a:prstGeom>
        </p:spPr>
        <p:txBody>
          <a:bodyPr vert="horz" lIns="91257" tIns="45629" rIns="91257" bIns="45629" rtlCol="false"/>
          <a:lstStyle/>
          <a:p>
            <a:pPr lvl="0"/>
            <a:r>
              <a:rPr lang="cs-CZ" smtClean="false"/>
              <a:t>Kliknutím lze upravit styly předlohy textu.</a:t>
            </a:r>
          </a:p>
          <a:p>
            <a:pPr lvl="1"/>
            <a:r>
              <a:rPr lang="cs-CZ" smtClean="false"/>
              <a:t>Druhá úroveň</a:t>
            </a:r>
          </a:p>
          <a:p>
            <a:pPr lvl="2"/>
            <a:r>
              <a:rPr lang="cs-CZ" smtClean="false"/>
              <a:t>Třetí úroveň</a:t>
            </a:r>
          </a:p>
          <a:p>
            <a:pPr lvl="3"/>
            <a:r>
              <a:rPr lang="cs-CZ" smtClean="false"/>
              <a:t>Čtvrtá úroveň</a:t>
            </a:r>
          </a:p>
          <a:p>
            <a:pPr lvl="4"/>
            <a:r>
              <a:rPr lang="cs-CZ" smtClean="false"/>
              <a:t>Pátá úroveň</a:t>
            </a:r>
            <a:endParaRPr lang="cs-CZ"/>
          </a:p>
        </p:txBody>
      </p:sp>
      <p:sp>
        <p:nvSpPr>
          <p:cNvPr id="6" name="Zástupný symbol pro zápatí 5"/>
          <p:cNvSpPr>
            <a:spLocks noGrp="true"/>
          </p:cNvSpPr>
          <p:nvPr>
            <p:ph type="ftr" sz="quarter" idx="4"/>
          </p:nvPr>
        </p:nvSpPr>
        <p:spPr>
          <a:xfrm>
            <a:off x="0" y="9408981"/>
            <a:ext cx="2940156" cy="495300"/>
          </a:xfrm>
          <a:prstGeom prst="rect">
            <a:avLst/>
          </a:prstGeom>
        </p:spPr>
        <p:txBody>
          <a:bodyPr vert="horz" lIns="91257" tIns="45629" rIns="91257" bIns="45629" rtlCol="false" anchor="b"/>
          <a:lstStyle>
            <a:lvl1pPr algn="l">
              <a:defRPr sz="1200"/>
            </a:lvl1pPr>
          </a:lstStyle>
          <a:p>
            <a:endParaRPr lang="cs-CZ"/>
          </a:p>
        </p:txBody>
      </p:sp>
      <p:sp>
        <p:nvSpPr>
          <p:cNvPr id="7" name="Zástupný symbol pro číslo snímku 6"/>
          <p:cNvSpPr>
            <a:spLocks noGrp="true"/>
          </p:cNvSpPr>
          <p:nvPr>
            <p:ph type="sldNum" sz="quarter" idx="5"/>
          </p:nvPr>
        </p:nvSpPr>
        <p:spPr>
          <a:xfrm>
            <a:off x="3843250" y="9408981"/>
            <a:ext cx="2940156" cy="495300"/>
          </a:xfrm>
          <a:prstGeom prst="rect">
            <a:avLst/>
          </a:prstGeom>
        </p:spPr>
        <p:txBody>
          <a:bodyPr vert="horz" lIns="91257" tIns="45629" rIns="91257" bIns="45629" rtlCol="false" anchor="b"/>
          <a:lstStyle>
            <a:lvl1pPr algn="r">
              <a:defRPr sz="1200"/>
            </a:lvl1pPr>
          </a:lstStyle>
          <a:p>
            <a:fld id="{53FB31FA-E905-4016-9D4B-970DF0C7EE08}" type="slidenum">
              <a:rPr lang="cs-CZ" smtClean="false"/>
              <a:t>‹#›</a:t>
            </a:fld>
            <a:endParaRPr lang="cs-CZ"/>
          </a:p>
        </p:txBody>
      </p:sp>
    </p:spTree>
    <p:extLst>
      <p:ext uri="{BB962C8B-B14F-4D97-AF65-F5344CB8AC3E}">
        <p14:creationId xmlns:p14="http://schemas.microsoft.com/office/powerpoint/2010/main" val="2861834568"/>
      </p:ext>
    </p:extLst>
  </p:cSld>
  <p:clrMap bg1="lt1" tx1="dk1" bg2="lt2" tx2="dk2" accent1="accent1" accent2="accent2" accent3="accent3" accent4="accent4" accent5="accent5" accent6="accent6" hlink="hlink" folHlink="folHlink"/>
  <p:notesStyle>
    <a:lvl1pPr marL="0" algn="l" defTabSz="914400" rtl="false" eaLnBrk="true" latinLnBrk="false" hangingPunct="true">
      <a:defRPr sz="1200" kern="1200">
        <a:solidFill>
          <a:schemeClr val="tx1"/>
        </a:solidFill>
        <a:latin typeface="+mn-lt"/>
        <a:ea typeface="+mn-ea"/>
        <a:cs typeface="+mn-cs"/>
      </a:defRPr>
    </a:lvl1pPr>
    <a:lvl2pPr marL="457200" algn="l" defTabSz="914400" rtl="false" eaLnBrk="true" latinLnBrk="false" hangingPunct="true">
      <a:defRPr sz="1200" kern="1200">
        <a:solidFill>
          <a:schemeClr val="tx1"/>
        </a:solidFill>
        <a:latin typeface="+mn-lt"/>
        <a:ea typeface="+mn-ea"/>
        <a:cs typeface="+mn-cs"/>
      </a:defRPr>
    </a:lvl2pPr>
    <a:lvl3pPr marL="914400" algn="l" defTabSz="914400" rtl="false" eaLnBrk="true" latinLnBrk="false" hangingPunct="true">
      <a:defRPr sz="1200" kern="1200">
        <a:solidFill>
          <a:schemeClr val="tx1"/>
        </a:solidFill>
        <a:latin typeface="+mn-lt"/>
        <a:ea typeface="+mn-ea"/>
        <a:cs typeface="+mn-cs"/>
      </a:defRPr>
    </a:lvl3pPr>
    <a:lvl4pPr marL="1371600" algn="l" defTabSz="914400" rtl="false" eaLnBrk="true" latinLnBrk="false" hangingPunct="true">
      <a:defRPr sz="1200" kern="1200">
        <a:solidFill>
          <a:schemeClr val="tx1"/>
        </a:solidFill>
        <a:latin typeface="+mn-lt"/>
        <a:ea typeface="+mn-ea"/>
        <a:cs typeface="+mn-cs"/>
      </a:defRPr>
    </a:lvl4pPr>
    <a:lvl5pPr marL="1828800" algn="l" defTabSz="914400" rtl="false" eaLnBrk="true" latinLnBrk="false" hangingPunct="true">
      <a:defRPr sz="1200" kern="1200">
        <a:solidFill>
          <a:schemeClr val="tx1"/>
        </a:solidFill>
        <a:latin typeface="+mn-lt"/>
        <a:ea typeface="+mn-ea"/>
        <a:cs typeface="+mn-cs"/>
      </a:defRPr>
    </a:lvl5pPr>
    <a:lvl6pPr marL="2286000" algn="l" defTabSz="914400" rtl="false" eaLnBrk="true" latinLnBrk="false" hangingPunct="true">
      <a:defRPr sz="1200" kern="1200">
        <a:solidFill>
          <a:schemeClr val="tx1"/>
        </a:solidFill>
        <a:latin typeface="+mn-lt"/>
        <a:ea typeface="+mn-ea"/>
        <a:cs typeface="+mn-cs"/>
      </a:defRPr>
    </a:lvl6pPr>
    <a:lvl7pPr marL="2743200" algn="l" defTabSz="914400" rtl="false" eaLnBrk="true" latinLnBrk="false" hangingPunct="true">
      <a:defRPr sz="1200" kern="1200">
        <a:solidFill>
          <a:schemeClr val="tx1"/>
        </a:solidFill>
        <a:latin typeface="+mn-lt"/>
        <a:ea typeface="+mn-ea"/>
        <a:cs typeface="+mn-cs"/>
      </a:defRPr>
    </a:lvl7pPr>
    <a:lvl8pPr marL="3200400" algn="l" defTabSz="914400" rtl="false" eaLnBrk="true" latinLnBrk="false" hangingPunct="true">
      <a:defRPr sz="1200" kern="1200">
        <a:solidFill>
          <a:schemeClr val="tx1"/>
        </a:solidFill>
        <a:latin typeface="+mn-lt"/>
        <a:ea typeface="+mn-ea"/>
        <a:cs typeface="+mn-cs"/>
      </a:defRPr>
    </a:lvl8pPr>
    <a:lvl9pPr marL="3657600" algn="l" defTabSz="914400" rtl="false" eaLnBrk="true" latinLnBrk="false" hangingPunct="true">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Target="../slides/slide2.xml" Type="http://schemas.openxmlformats.org/officeDocument/2006/relationships/slide" Id="rId2"/>
    <Relationship Target="../notesMasters/notesMaster1.xml" Type="http://schemas.openxmlformats.org/officeDocument/2006/relationships/notesMaster" Id="rId1"/>
</Relationships>

</file>

<file path=ppt/notesSlides/_rels/notesSlide10.xml.rels><?xml version="1.0" encoding="UTF-8" standalone="yes"?>
<Relationships xmlns="http://schemas.openxmlformats.org/package/2006/relationships">
    <Relationship Target="../slides/slide19.xml" Type="http://schemas.openxmlformats.org/officeDocument/2006/relationships/slide" Id="rId2"/>
    <Relationship Target="../notesMasters/notesMaster1.xml" Type="http://schemas.openxmlformats.org/officeDocument/2006/relationships/notesMaster" Id="rId1"/>
</Relationships>

</file>

<file path=ppt/notesSlides/_rels/notesSlide11.xml.rels><?xml version="1.0" encoding="UTF-8" standalone="yes"?>
<Relationships xmlns="http://schemas.openxmlformats.org/package/2006/relationships">
    <Relationship Target="../slides/slide20.xml" Type="http://schemas.openxmlformats.org/officeDocument/2006/relationships/slide" Id="rId2"/>
    <Relationship Target="../notesMasters/notesMaster1.xml" Type="http://schemas.openxmlformats.org/officeDocument/2006/relationships/notesMaster" Id="rId1"/>
</Relationships>

</file>

<file path=ppt/notesSlides/_rels/notesSlide12.xml.rels><?xml version="1.0" encoding="UTF-8" standalone="yes"?>
<Relationships xmlns="http://schemas.openxmlformats.org/package/2006/relationships">
    <Relationship Target="../slides/slide21.xml" Type="http://schemas.openxmlformats.org/officeDocument/2006/relationships/slide" Id="rId2"/>
    <Relationship Target="../notesMasters/notesMaster1.xml" Type="http://schemas.openxmlformats.org/officeDocument/2006/relationships/notesMaster" Id="rId1"/>
</Relationships>

</file>

<file path=ppt/notesSlides/_rels/notesSlide13.xml.rels><?xml version="1.0" encoding="UTF-8" standalone="yes"?>
<Relationships xmlns="http://schemas.openxmlformats.org/package/2006/relationships">
    <Relationship Target="../slides/slide22.xml" Type="http://schemas.openxmlformats.org/officeDocument/2006/relationships/slide" Id="rId2"/>
    <Relationship Target="../notesMasters/notesMaster1.xml" Type="http://schemas.openxmlformats.org/officeDocument/2006/relationships/notesMaster" Id="rId1"/>
</Relationships>

</file>

<file path=ppt/notesSlides/_rels/notesSlide14.xml.rels><?xml version="1.0" encoding="UTF-8" standalone="yes"?>
<Relationships xmlns="http://schemas.openxmlformats.org/package/2006/relationships">
    <Relationship Target="../slides/slide23.xml" Type="http://schemas.openxmlformats.org/officeDocument/2006/relationships/slide" Id="rId2"/>
    <Relationship Target="../notesMasters/notesMaster1.xml" Type="http://schemas.openxmlformats.org/officeDocument/2006/relationships/notesMaster" Id="rId1"/>
</Relationships>

</file>

<file path=ppt/notesSlides/_rels/notesSlide15.xml.rels><?xml version="1.0" encoding="UTF-8" standalone="yes"?>
<Relationships xmlns="http://schemas.openxmlformats.org/package/2006/relationships">
    <Relationship Target="../slides/slide24.xml" Type="http://schemas.openxmlformats.org/officeDocument/2006/relationships/slide" Id="rId2"/>
    <Relationship Target="../notesMasters/notesMaster1.xml" Type="http://schemas.openxmlformats.org/officeDocument/2006/relationships/notesMaster" Id="rId1"/>
</Relationships>

</file>

<file path=ppt/notesSlides/_rels/notesSlide16.xml.rels><?xml version="1.0" encoding="UTF-8" standalone="yes"?>
<Relationships xmlns="http://schemas.openxmlformats.org/package/2006/relationships">
    <Relationship Target="../slides/slide29.xml" Type="http://schemas.openxmlformats.org/officeDocument/2006/relationships/slide" Id="rId2"/>
    <Relationship Target="../notesMasters/notesMaster1.xml" Type="http://schemas.openxmlformats.org/officeDocument/2006/relationships/notesMaster" Id="rId1"/>
</Relationships>

</file>

<file path=ppt/notesSlides/_rels/notesSlide17.xml.rels><?xml version="1.0" encoding="UTF-8" standalone="yes"?>
<Relationships xmlns="http://schemas.openxmlformats.org/package/2006/relationships">
    <Relationship Target="../slides/slide30.xml" Type="http://schemas.openxmlformats.org/officeDocument/2006/relationships/slide" Id="rId2"/>
    <Relationship Target="../notesMasters/notesMaster1.xml" Type="http://schemas.openxmlformats.org/officeDocument/2006/relationships/notesMaster" Id="rId1"/>
</Relationships>

</file>

<file path=ppt/notesSlides/_rels/notesSlide18.xml.rels><?xml version="1.0" encoding="UTF-8" standalone="yes"?>
<Relationships xmlns="http://schemas.openxmlformats.org/package/2006/relationships">
    <Relationship Target="../slides/slide31.xml" Type="http://schemas.openxmlformats.org/officeDocument/2006/relationships/slide" Id="rId2"/>
    <Relationship Target="../notesMasters/notesMaster1.xml" Type="http://schemas.openxmlformats.org/officeDocument/2006/relationships/notesMaster" Id="rId1"/>
</Relationships>

</file>

<file path=ppt/notesSlides/_rels/notesSlide19.xml.rels><?xml version="1.0" encoding="UTF-8" standalone="yes"?>
<Relationships xmlns="http://schemas.openxmlformats.org/package/2006/relationships">
    <Relationship Target="../slides/slide34.xml" Type="http://schemas.openxmlformats.org/officeDocument/2006/relationships/slide" Id="rId2"/>
    <Relationship Target="../notesMasters/notesMaster1.xml" Type="http://schemas.openxmlformats.org/officeDocument/2006/relationships/notesMaster" Id="rId1"/>
</Relationships>

</file>

<file path=ppt/notesSlides/_rels/notesSlide2.xml.rels><?xml version="1.0" encoding="UTF-8" standalone="yes"?>
<Relationships xmlns="http://schemas.openxmlformats.org/package/2006/relationships">
    <Relationship Target="../slides/slide4.xml" Type="http://schemas.openxmlformats.org/officeDocument/2006/relationships/slide" Id="rId2"/>
    <Relationship Target="../notesMasters/notesMaster1.xml" Type="http://schemas.openxmlformats.org/officeDocument/2006/relationships/notesMaster" Id="rId1"/>
</Relationships>

</file>

<file path=ppt/notesSlides/_rels/notesSlide20.xml.rels><?xml version="1.0" encoding="UTF-8" standalone="yes"?>
<Relationships xmlns="http://schemas.openxmlformats.org/package/2006/relationships">
    <Relationship Target="../slides/slide35.xml" Type="http://schemas.openxmlformats.org/officeDocument/2006/relationships/slide" Id="rId2"/>
    <Relationship Target="../notesMasters/notesMaster1.xml" Type="http://schemas.openxmlformats.org/officeDocument/2006/relationships/notesMaster" Id="rId1"/>
</Relationships>

</file>

<file path=ppt/notesSlides/_rels/notesSlide21.xml.rels><?xml version="1.0" encoding="UTF-8" standalone="yes"?>
<Relationships xmlns="http://schemas.openxmlformats.org/package/2006/relationships">
    <Relationship Target="../slides/slide64.xml" Type="http://schemas.openxmlformats.org/officeDocument/2006/relationships/slide" Id="rId2"/>
    <Relationship Target="../notesMasters/notesMaster1.xml" Type="http://schemas.openxmlformats.org/officeDocument/2006/relationships/notesMaster" Id="rId1"/>
</Relationships>

</file>

<file path=ppt/notesSlides/_rels/notesSlide22.xml.rels><?xml version="1.0" encoding="UTF-8" standalone="yes"?>
<Relationships xmlns="http://schemas.openxmlformats.org/package/2006/relationships">
    <Relationship Target="../slides/slide66.xml" Type="http://schemas.openxmlformats.org/officeDocument/2006/relationships/slide" Id="rId2"/>
    <Relationship Target="../notesMasters/notesMaster1.xml" Type="http://schemas.openxmlformats.org/officeDocument/2006/relationships/notesMaster" Id="rId1"/>
</Relationships>

</file>

<file path=ppt/notesSlides/_rels/notesSlide23.xml.rels><?xml version="1.0" encoding="UTF-8" standalone="yes"?>
<Relationships xmlns="http://schemas.openxmlformats.org/package/2006/relationships">
    <Relationship Target="../slides/slide67.xml" Type="http://schemas.openxmlformats.org/officeDocument/2006/relationships/slide" Id="rId2"/>
    <Relationship Target="../notesMasters/notesMaster1.xml" Type="http://schemas.openxmlformats.org/officeDocument/2006/relationships/notesMaster" Id="rId1"/>
</Relationships>

</file>

<file path=ppt/notesSlides/_rels/notesSlide24.xml.rels><?xml version="1.0" encoding="UTF-8" standalone="yes"?>
<Relationships xmlns="http://schemas.openxmlformats.org/package/2006/relationships">
    <Relationship Target="../slides/slide68.xml" Type="http://schemas.openxmlformats.org/officeDocument/2006/relationships/slide" Id="rId2"/>
    <Relationship Target="../notesMasters/notesMaster1.xml" Type="http://schemas.openxmlformats.org/officeDocument/2006/relationships/notesMaster" Id="rId1"/>
</Relationships>

</file>

<file path=ppt/notesSlides/_rels/notesSlide25.xml.rels><?xml version="1.0" encoding="UTF-8" standalone="yes"?>
<Relationships xmlns="http://schemas.openxmlformats.org/package/2006/relationships">
    <Relationship Target="../slides/slide70.xml" Type="http://schemas.openxmlformats.org/officeDocument/2006/relationships/slide" Id="rId2"/>
    <Relationship Target="../notesMasters/notesMaster1.xml" Type="http://schemas.openxmlformats.org/officeDocument/2006/relationships/notesMaster" Id="rId1"/>
</Relationships>

</file>

<file path=ppt/notesSlides/_rels/notesSlide26.xml.rels><?xml version="1.0" encoding="UTF-8" standalone="yes"?>
<Relationships xmlns="http://schemas.openxmlformats.org/package/2006/relationships">
    <Relationship Target="../slides/slide71.xml" Type="http://schemas.openxmlformats.org/officeDocument/2006/relationships/slide" Id="rId2"/>
    <Relationship Target="../notesMasters/notesMaster1.xml" Type="http://schemas.openxmlformats.org/officeDocument/2006/relationships/notesMaster" Id="rId1"/>
</Relationships>

</file>

<file path=ppt/notesSlides/_rels/notesSlide27.xml.rels><?xml version="1.0" encoding="UTF-8" standalone="yes"?>
<Relationships xmlns="http://schemas.openxmlformats.org/package/2006/relationships">
    <Relationship Target="../slides/slide73.xml" Type="http://schemas.openxmlformats.org/officeDocument/2006/relationships/slide" Id="rId2"/>
    <Relationship Target="../notesMasters/notesMaster1.xml" Type="http://schemas.openxmlformats.org/officeDocument/2006/relationships/notesMaster" Id="rId1"/>
</Relationships>

</file>

<file path=ppt/notesSlides/_rels/notesSlide28.xml.rels><?xml version="1.0" encoding="UTF-8" standalone="yes"?>
<Relationships xmlns="http://schemas.openxmlformats.org/package/2006/relationships">
    <Relationship Target="../slides/slide74.xml" Type="http://schemas.openxmlformats.org/officeDocument/2006/relationships/slide" Id="rId2"/>
    <Relationship Target="../notesMasters/notesMaster1.xml" Type="http://schemas.openxmlformats.org/officeDocument/2006/relationships/notesMaster" Id="rId1"/>
</Relationships>

</file>

<file path=ppt/notesSlides/_rels/notesSlide29.xml.rels><?xml version="1.0" encoding="UTF-8" standalone="yes"?>
<Relationships xmlns="http://schemas.openxmlformats.org/package/2006/relationships">
    <Relationship Target="../slides/slide75.xml" Type="http://schemas.openxmlformats.org/officeDocument/2006/relationships/slide" Id="rId2"/>
    <Relationship Target="../notesMasters/notesMaster1.xml" Type="http://schemas.openxmlformats.org/officeDocument/2006/relationships/notesMaster" Id="rId1"/>
</Relationships>

</file>

<file path=ppt/notesSlides/_rels/notesSlide3.xml.rels><?xml version="1.0" encoding="UTF-8" standalone="yes"?>
<Relationships xmlns="http://schemas.openxmlformats.org/package/2006/relationships">
    <Relationship Target="../slides/slide9.xml" Type="http://schemas.openxmlformats.org/officeDocument/2006/relationships/slide" Id="rId2"/>
    <Relationship Target="../notesMasters/notesMaster1.xml" Type="http://schemas.openxmlformats.org/officeDocument/2006/relationships/notesMaster" Id="rId1"/>
</Relationships>

</file>

<file path=ppt/notesSlides/_rels/notesSlide30.xml.rels><?xml version="1.0" encoding="UTF-8" standalone="yes"?>
<Relationships xmlns="http://schemas.openxmlformats.org/package/2006/relationships">
    <Relationship Target="../slides/slide76.xml" Type="http://schemas.openxmlformats.org/officeDocument/2006/relationships/slide" Id="rId2"/>
    <Relationship Target="../notesMasters/notesMaster1.xml" Type="http://schemas.openxmlformats.org/officeDocument/2006/relationships/notesMaster" Id="rId1"/>
</Relationships>

</file>

<file path=ppt/notesSlides/_rels/notesSlide31.xml.rels><?xml version="1.0" encoding="UTF-8" standalone="yes"?>
<Relationships xmlns="http://schemas.openxmlformats.org/package/2006/relationships">
    <Relationship Target="../slides/slide77.xml" Type="http://schemas.openxmlformats.org/officeDocument/2006/relationships/slide" Id="rId2"/>
    <Relationship Target="../notesMasters/notesMaster1.xml" Type="http://schemas.openxmlformats.org/officeDocument/2006/relationships/notesMaster" Id="rId1"/>
</Relationships>

</file>

<file path=ppt/notesSlides/_rels/notesSlide32.xml.rels><?xml version="1.0" encoding="UTF-8" standalone="yes"?>
<Relationships xmlns="http://schemas.openxmlformats.org/package/2006/relationships">
    <Relationship Target="../slides/slide78.xml" Type="http://schemas.openxmlformats.org/officeDocument/2006/relationships/slide" Id="rId2"/>
    <Relationship Target="../notesMasters/notesMaster1.xml" Type="http://schemas.openxmlformats.org/officeDocument/2006/relationships/notesMaster" Id="rId1"/>
</Relationships>

</file>

<file path=ppt/notesSlides/_rels/notesSlide33.xml.rels><?xml version="1.0" encoding="UTF-8" standalone="yes"?>
<Relationships xmlns="http://schemas.openxmlformats.org/package/2006/relationships">
    <Relationship TargetMode="External" Target="http://www.esfcr.cz/sablony-a-vzory-pro-vizualni-identitu" Type="http://schemas.openxmlformats.org/officeDocument/2006/relationships/hyperlink" Id="rId3"/>
    <Relationship Target="../slides/slide79.xml" Type="http://schemas.openxmlformats.org/officeDocument/2006/relationships/slide" Id="rId2"/>
    <Relationship Target="../notesMasters/notesMaster1.xml" Type="http://schemas.openxmlformats.org/officeDocument/2006/relationships/notesMaster" Id="rId1"/>
</Relationships>

</file>

<file path=ppt/notesSlides/_rels/notesSlide34.xml.rels><?xml version="1.0" encoding="UTF-8" standalone="yes"?>
<Relationships xmlns="http://schemas.openxmlformats.org/package/2006/relationships">
    <Relationship Target="../slides/slide89.xml" Type="http://schemas.openxmlformats.org/officeDocument/2006/relationships/slide" Id="rId2"/>
    <Relationship Target="../notesMasters/notesMaster1.xml" Type="http://schemas.openxmlformats.org/officeDocument/2006/relationships/notesMaster" Id="rId1"/>
</Relationships>

</file>

<file path=ppt/notesSlides/_rels/notesSlide4.xml.rels><?xml version="1.0" encoding="UTF-8" standalone="yes"?>
<Relationships xmlns="http://schemas.openxmlformats.org/package/2006/relationships">
    <Relationship Target="../slides/slide10.xml" Type="http://schemas.openxmlformats.org/officeDocument/2006/relationships/slide" Id="rId2"/>
    <Relationship Target="../notesMasters/notesMaster1.xml" Type="http://schemas.openxmlformats.org/officeDocument/2006/relationships/notesMaster" Id="rId1"/>
</Relationships>

</file>

<file path=ppt/notesSlides/_rels/notesSlide5.xml.rels><?xml version="1.0" encoding="UTF-8" standalone="yes"?>
<Relationships xmlns="http://schemas.openxmlformats.org/package/2006/relationships">
    <Relationship Target="../slides/slide11.xml" Type="http://schemas.openxmlformats.org/officeDocument/2006/relationships/slide" Id="rId2"/>
    <Relationship Target="../notesMasters/notesMaster1.xml" Type="http://schemas.openxmlformats.org/officeDocument/2006/relationships/notesMaster" Id="rId1"/>
</Relationships>

</file>

<file path=ppt/notesSlides/_rels/notesSlide6.xml.rels><?xml version="1.0" encoding="UTF-8" standalone="yes"?>
<Relationships xmlns="http://schemas.openxmlformats.org/package/2006/relationships">
    <Relationship Target="../slides/slide14.xml" Type="http://schemas.openxmlformats.org/officeDocument/2006/relationships/slide" Id="rId2"/>
    <Relationship Target="../notesMasters/notesMaster1.xml" Type="http://schemas.openxmlformats.org/officeDocument/2006/relationships/notesMaster" Id="rId1"/>
</Relationships>

</file>

<file path=ppt/notesSlides/_rels/notesSlide7.xml.rels><?xml version="1.0" encoding="UTF-8" standalone="yes"?>
<Relationships xmlns="http://schemas.openxmlformats.org/package/2006/relationships">
    <Relationship Target="../slides/slide15.xml" Type="http://schemas.openxmlformats.org/officeDocument/2006/relationships/slide" Id="rId2"/>
    <Relationship Target="../notesMasters/notesMaster1.xml" Type="http://schemas.openxmlformats.org/officeDocument/2006/relationships/notesMaster" Id="rId1"/>
</Relationships>

</file>

<file path=ppt/notesSlides/_rels/notesSlide8.xml.rels><?xml version="1.0" encoding="UTF-8" standalone="yes"?>
<Relationships xmlns="http://schemas.openxmlformats.org/package/2006/relationships">
    <Relationship Target="../slides/slide16.xml" Type="http://schemas.openxmlformats.org/officeDocument/2006/relationships/slide" Id="rId2"/>
    <Relationship Target="../notesMasters/notesMaster1.xml" Type="http://schemas.openxmlformats.org/officeDocument/2006/relationships/notesMaster" Id="rId1"/>
</Relationships>

</file>

<file path=ppt/notesSlides/_rels/notesSlide9.xml.rels><?xml version="1.0" encoding="UTF-8" standalone="yes"?>
<Relationships xmlns="http://schemas.openxmlformats.org/package/2006/relationships">
    <Relationship Target="../slides/slide17.xml" Type="http://schemas.openxmlformats.org/officeDocument/2006/relationships/slide" Id="rId2"/>
    <Relationship Target="../notesMasters/notesMaster1.xml" Type="http://schemas.openxmlformats.org/officeDocument/2006/relationships/notesMaster" Id="rId1"/>
</Relationships>

</file>

<file path=ppt/notesSlides/notesSlide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a:t>
            </a:fld>
            <a:endParaRPr lang="cs-CZ"/>
          </a:p>
        </p:txBody>
      </p:sp>
    </p:spTree>
    <p:extLst>
      <p:ext uri="{BB962C8B-B14F-4D97-AF65-F5344CB8AC3E}">
        <p14:creationId xmlns:p14="http://schemas.microsoft.com/office/powerpoint/2010/main" val="3004439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KA:</a:t>
            </a:r>
          </a:p>
          <a:p>
            <a:r>
              <a:rPr lang="cs-CZ" dirty="false" smtClean="false"/>
              <a:t>Mezi podstatné změny kromě jiného vždy patří zrušení klíčové aktivity nebo přidání zcela nové klíčové aktivity; </a:t>
            </a:r>
          </a:p>
          <a:p>
            <a:r>
              <a:rPr lang="cs-CZ" dirty="false" smtClean="false"/>
              <a:t>CS:</a:t>
            </a:r>
          </a:p>
          <a:p>
            <a:r>
              <a:rPr lang="cs-CZ" dirty="false" smtClean="false"/>
              <a:t>ŘO může ovšem schválit pouze takovou změnu týkající se cílové skupiny / cílových skupin projektu, která respektuje obsah výzvy k předkládání žádostí o podporu, v rámci které byl projekt podpořen.</a:t>
            </a:r>
          </a:p>
          <a:p>
            <a:r>
              <a:rPr lang="cs-CZ" dirty="false" smtClean="false"/>
              <a:t>Bankovní</a:t>
            </a:r>
            <a:r>
              <a:rPr lang="cs-CZ" baseline="0" dirty="false" smtClean="false"/>
              <a:t> účet:</a:t>
            </a:r>
          </a:p>
          <a:p>
            <a:r>
              <a:rPr lang="cs-CZ" dirty="false" smtClean="false"/>
              <a:t>Výjimku z povinnosti mít podstatnou změnu schválenou před jejím provedením v praxi představuje situace, kdy je změna bankovního účtu vynucena uzavřením bankovních operací banky, u které byl otevřen původní účet.</a:t>
            </a:r>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19</a:t>
            </a:fld>
            <a:endParaRPr lang="cs-CZ"/>
          </a:p>
        </p:txBody>
      </p:sp>
    </p:spTree>
    <p:extLst>
      <p:ext uri="{BB962C8B-B14F-4D97-AF65-F5344CB8AC3E}">
        <p14:creationId xmlns:p14="http://schemas.microsoft.com/office/powerpoint/2010/main" val="4077301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Překročení cílové hodnoty nebo naopak nedosažení cílové hodnoty stanovené pro daný indikátor se nepovažuje za změnu plánovaných výstupů a výsledků</a:t>
            </a:r>
          </a:p>
          <a:p>
            <a:r>
              <a:rPr lang="cs-CZ" dirty="false" smtClean="false"/>
              <a:t>Změna partnera:</a:t>
            </a:r>
          </a:p>
          <a:p>
            <a:r>
              <a:rPr lang="cs-CZ" dirty="false" smtClean="false"/>
              <a:t>Výměna partnera by měla nastat pouze ve výjimečných, individuálně posuzovaných a odůvodněných případech. Standardním řešením situace, kdy partner z realizace projektu vystoupí (příp. zanikne apod.), je převzetí jeho závazku příjemcem nebo ostatními partnery. Teprve pokud není možné, aby odstoupení partnera vyřešilo zapojení příjemce či ostatních partnerů, lze výjimečně přikročit k nahrazení odstupujícího partnera novým partnerem či novými partnery</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20</a:t>
            </a:fld>
            <a:endParaRPr lang="cs-CZ"/>
          </a:p>
        </p:txBody>
      </p:sp>
    </p:spTree>
    <p:extLst>
      <p:ext uri="{BB962C8B-B14F-4D97-AF65-F5344CB8AC3E}">
        <p14:creationId xmlns:p14="http://schemas.microsoft.com/office/powerpoint/2010/main" val="1519163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Lhůta se zastavuje</a:t>
            </a:r>
            <a:r>
              <a:rPr lang="cs-CZ" baseline="0" dirty="false" smtClean="false"/>
              <a:t> na dopracování žádosti</a:t>
            </a:r>
            <a:endParaRPr lang="cs-CZ" dirty="false" smtClean="false"/>
          </a:p>
          <a:p>
            <a:endParaRPr lang="cs-CZ" dirty="false" smtClean="false"/>
          </a:p>
          <a:p>
            <a:r>
              <a:rPr lang="cs-CZ" dirty="false" smtClean="false"/>
              <a:t>Žádosti o změnu podané na ŘO, u nichž ještě nebyla administrace ukončena, mohou, pokud platnost změny zasahuje do monitorovacího období, za které má být předložena zpráva o realizaci (či žádost o platbu), mít dopad na povinnosti příjemce týkající se předkládání zpráv o realizaci (a žádostí o platbu). Tyto souvislosti jsou uvedeny v Obecné části pravidel pro žadatele a příjemce v rámci OPZ, v části věnované zprávám o realizaci projektu.</a:t>
            </a:r>
          </a:p>
          <a:p>
            <a:endParaRPr lang="cs-CZ" dirty="false" smtClean="false"/>
          </a:p>
          <a:p>
            <a:r>
              <a:rPr lang="cs-CZ" dirty="false" smtClean="false"/>
              <a:t>Změny nařízené výběrovou komisí</a:t>
            </a:r>
            <a:r>
              <a:rPr lang="cs-CZ" baseline="0" dirty="false" smtClean="false"/>
              <a:t> již nejsou závazné po celou dobu projektu, lze je v odůvodněných případech posoudit znovu (v metodice to není uvedeno, bylo sděleno na semináři k právním aktům).</a:t>
            </a:r>
            <a:r>
              <a:rPr lang="cs-CZ" dirty="false" smtClean="false"/>
              <a:t> </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21</a:t>
            </a:fld>
            <a:endParaRPr lang="cs-CZ"/>
          </a:p>
        </p:txBody>
      </p:sp>
    </p:spTree>
    <p:extLst>
      <p:ext uri="{BB962C8B-B14F-4D97-AF65-F5344CB8AC3E}">
        <p14:creationId xmlns:p14="http://schemas.microsoft.com/office/powerpoint/2010/main" val="3505669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22</a:t>
            </a:fld>
            <a:endParaRPr lang="cs-CZ"/>
          </a:p>
        </p:txBody>
      </p:sp>
    </p:spTree>
    <p:extLst>
      <p:ext uri="{BB962C8B-B14F-4D97-AF65-F5344CB8AC3E}">
        <p14:creationId xmlns:p14="http://schemas.microsoft.com/office/powerpoint/2010/main" val="1320653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23</a:t>
            </a:fld>
            <a:endParaRPr lang="cs-CZ" dirty="false"/>
          </a:p>
        </p:txBody>
      </p:sp>
    </p:spTree>
    <p:extLst>
      <p:ext uri="{BB962C8B-B14F-4D97-AF65-F5344CB8AC3E}">
        <p14:creationId xmlns:p14="http://schemas.microsoft.com/office/powerpoint/2010/main" val="56512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Přeskočit</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24</a:t>
            </a:fld>
            <a:endParaRPr lang="cs-CZ"/>
          </a:p>
        </p:txBody>
      </p:sp>
    </p:spTree>
    <p:extLst>
      <p:ext uri="{BB962C8B-B14F-4D97-AF65-F5344CB8AC3E}">
        <p14:creationId xmlns:p14="http://schemas.microsoft.com/office/powerpoint/2010/main" val="283444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Přesné vymezení předkládání</a:t>
            </a:r>
            <a:r>
              <a:rPr lang="cs-CZ" baseline="0" dirty="false" smtClean="false"/>
              <a:t> </a:t>
            </a:r>
            <a:r>
              <a:rPr lang="cs-CZ" baseline="0" dirty="false" err="true" smtClean="false"/>
              <a:t>ZoR</a:t>
            </a:r>
            <a:r>
              <a:rPr lang="cs-CZ" baseline="0" dirty="false" smtClean="false"/>
              <a:t> vymezeno v PA</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29</a:t>
            </a:fld>
            <a:endParaRPr lang="cs-CZ"/>
          </a:p>
        </p:txBody>
      </p:sp>
    </p:spTree>
    <p:extLst>
      <p:ext uri="{BB962C8B-B14F-4D97-AF65-F5344CB8AC3E}">
        <p14:creationId xmlns:p14="http://schemas.microsoft.com/office/powerpoint/2010/main" val="3882308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Lhůta se počítá ode dne předložení zprávy. ŘO může požadovat ke zprávě dodatečné informace, případně nápravu nedostatků. Jakmile je nedostatek odstraněn, začíná lhůta běžet znovu od svého počátku.</a:t>
            </a:r>
          </a:p>
          <a:p>
            <a:pPr defTabSz="912571">
              <a:defRPr/>
            </a:pPr>
            <a:r>
              <a:rPr lang="cs-CZ" dirty="false" smtClean="false"/>
              <a:t>Mimořádná</a:t>
            </a:r>
            <a:r>
              <a:rPr lang="cs-CZ" baseline="0" dirty="false" smtClean="false"/>
              <a:t> MZ - </a:t>
            </a:r>
            <a:r>
              <a:rPr lang="cs-CZ" dirty="false" smtClean="false"/>
              <a:t>Tuto zprávu může příjemce předložit v situaci, kdy dosud poskytnuté části dotace nevystačí na financování realizace projektu až do doby, kdy lze očekávat vyplacení další části dotace ve vazbě na zprávu o realizaci projektu předloženou v nejbližším řádném termínu.</a:t>
            </a:r>
          </a:p>
          <a:p>
            <a:pPr defTabSz="912571">
              <a:defRPr/>
            </a:pPr>
            <a:r>
              <a:rPr lang="cs-CZ" dirty="false" smtClean="false"/>
              <a:t>Sankce – uvedeny v PA, </a:t>
            </a:r>
            <a:r>
              <a:rPr lang="cs-CZ" dirty="false"/>
              <a:t>prodlení méně než 7 kalendářních dní není porušení rozpočtové kázně</a:t>
            </a:r>
            <a:endParaRPr lang="cs-CZ" dirty="false" smtClean="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30</a:t>
            </a:fld>
            <a:endParaRPr lang="cs-CZ"/>
          </a:p>
        </p:txBody>
      </p:sp>
    </p:spTree>
    <p:extLst>
      <p:ext uri="{BB962C8B-B14F-4D97-AF65-F5344CB8AC3E}">
        <p14:creationId xmlns:p14="http://schemas.microsoft.com/office/powerpoint/2010/main" val="3738157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V situaci, kdy příjemce rozpracuje zprávu o realizaci projektu či žádost o platbu a teprve následně je schválená žádost o změnu projektu, jejíž platnost spadá do monitorovacího období, ke kterému se rozpracované zpráva o realizaci projektu a žádost o platbu vztahují</a:t>
            </a:r>
            <a:r>
              <a:rPr lang="cs-CZ" smtClean="false"/>
              <a:t>, musí </a:t>
            </a:r>
            <a:r>
              <a:rPr lang="cs-CZ" dirty="false" smtClean="false"/>
              <a:t>příjemce provést aktualizaci dat v rozpracované zprávě o realizaci projektu či žádosti o platbu. </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31</a:t>
            </a:fld>
            <a:endParaRPr lang="cs-CZ"/>
          </a:p>
        </p:txBody>
      </p:sp>
    </p:spTree>
    <p:extLst>
      <p:ext uri="{BB962C8B-B14F-4D97-AF65-F5344CB8AC3E}">
        <p14:creationId xmlns:p14="http://schemas.microsoft.com/office/powerpoint/2010/main" val="2277413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Příjmy – pouze pokud je naplněna definice čistých příjmů přesahujících povinné spolufinancování</a:t>
            </a:r>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34</a:t>
            </a:fld>
            <a:endParaRPr lang="cs-CZ"/>
          </a:p>
        </p:txBody>
      </p:sp>
    </p:spTree>
    <p:extLst>
      <p:ext uri="{BB962C8B-B14F-4D97-AF65-F5344CB8AC3E}">
        <p14:creationId xmlns:p14="http://schemas.microsoft.com/office/powerpoint/2010/main" val="1479178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Zálohová platba – žádost o platbu vytváří</a:t>
            </a:r>
            <a:r>
              <a:rPr lang="cs-CZ" baseline="0" dirty="false" smtClean="false"/>
              <a:t> ŘO, </a:t>
            </a:r>
            <a:r>
              <a:rPr lang="cs-CZ" dirty="false" smtClean="false"/>
              <a:t>30% dotace</a:t>
            </a:r>
            <a:r>
              <a:rPr lang="cs-CZ" baseline="0" dirty="false" smtClean="false"/>
              <a:t> bez spolufinancování, další žádosti o platbu v </a:t>
            </a:r>
            <a:r>
              <a:rPr lang="cs-CZ" baseline="0" dirty="false" err="true" smtClean="false"/>
              <a:t>ZoR</a:t>
            </a:r>
            <a:r>
              <a:rPr lang="cs-CZ" baseline="0" dirty="false" smtClean="false"/>
              <a:t> – žádost o platbu = výše vyúčtování do celkové výše dotace</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4</a:t>
            </a:fld>
            <a:endParaRPr lang="cs-CZ"/>
          </a:p>
        </p:txBody>
      </p:sp>
    </p:spTree>
    <p:extLst>
      <p:ext uri="{BB962C8B-B14F-4D97-AF65-F5344CB8AC3E}">
        <p14:creationId xmlns:p14="http://schemas.microsoft.com/office/powerpoint/2010/main" val="2326311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35</a:t>
            </a:fld>
            <a:endParaRPr lang="cs-CZ"/>
          </a:p>
        </p:txBody>
      </p:sp>
    </p:spTree>
    <p:extLst>
      <p:ext uri="{BB962C8B-B14F-4D97-AF65-F5344CB8AC3E}">
        <p14:creationId xmlns:p14="http://schemas.microsoft.com/office/powerpoint/2010/main" val="1479178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Podobně jako v OP LZZ se započítává</a:t>
            </a:r>
            <a:r>
              <a:rPr lang="cs-CZ" baseline="0" dirty="false" smtClean="false"/>
              <a:t> přeplnění indikátoru jen do výše 120 %.  Pokud nebyla vyčerpána celá dotace, závazek příjemce se úměrně snižuje o procento nedočerpání. Na úrovni projektu se splnění indikátorů počítá jako průměr ze všech </a:t>
            </a:r>
            <a:r>
              <a:rPr lang="cs-CZ" baseline="0" smtClean="false"/>
              <a:t>povinných indikátorů.</a:t>
            </a:r>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64</a:t>
            </a:fld>
            <a:endParaRPr lang="cs-CZ"/>
          </a:p>
        </p:txBody>
      </p:sp>
    </p:spTree>
    <p:extLst>
      <p:ext uri="{BB962C8B-B14F-4D97-AF65-F5344CB8AC3E}">
        <p14:creationId xmlns:p14="http://schemas.microsoft.com/office/powerpoint/2010/main" val="1496847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en-GB"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66</a:t>
            </a:fld>
            <a:endParaRPr lang="cs-CZ"/>
          </a:p>
        </p:txBody>
      </p:sp>
    </p:spTree>
    <p:extLst>
      <p:ext uri="{BB962C8B-B14F-4D97-AF65-F5344CB8AC3E}">
        <p14:creationId xmlns:p14="http://schemas.microsoft.com/office/powerpoint/2010/main" val="1242272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Příklad indikátoru netýkajícího</a:t>
            </a:r>
            <a:r>
              <a:rPr lang="cs-CZ" baseline="0" dirty="false" smtClean="false"/>
              <a:t> se účastníků projektu</a:t>
            </a:r>
          </a:p>
          <a:p>
            <a:pPr defTabSz="912571">
              <a:defRPr/>
            </a:pPr>
            <a:r>
              <a:rPr lang="cs-CZ" dirty="false" smtClean="false"/>
              <a:t>8 05 00 Počet napsaných a zveřejněných analytických a strategických dokumentů (vč. </a:t>
            </a:r>
            <a:r>
              <a:rPr lang="cs-CZ" smtClean="false"/>
              <a:t>evaluačních)</a:t>
            </a:r>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67</a:t>
            </a:fld>
            <a:endParaRPr lang="cs-CZ"/>
          </a:p>
        </p:txBody>
      </p:sp>
    </p:spTree>
    <p:extLst>
      <p:ext uri="{BB962C8B-B14F-4D97-AF65-F5344CB8AC3E}">
        <p14:creationId xmlns:p14="http://schemas.microsoft.com/office/powerpoint/2010/main" val="1942241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V případě předložení MZ v době nefunkčnosti IS ESF 2014+ (do</a:t>
            </a:r>
            <a:r>
              <a:rPr lang="cs-CZ" baseline="0" dirty="false" smtClean="false"/>
              <a:t> předkládání MZ by měl ale systém již fungovat) </a:t>
            </a:r>
            <a:r>
              <a:rPr lang="cs-CZ" dirty="false" smtClean="false"/>
              <a:t> se indikátory</a:t>
            </a:r>
            <a:r>
              <a:rPr lang="cs-CZ" baseline="0" dirty="false" smtClean="false"/>
              <a:t> v MZ nevyplní, až bude systém funkční, </a:t>
            </a:r>
            <a:r>
              <a:rPr lang="cs-CZ" baseline="0" dirty="false" err="true" smtClean="false"/>
              <a:t>dovyplní</a:t>
            </a:r>
            <a:r>
              <a:rPr lang="cs-CZ" baseline="0" dirty="false" smtClean="false"/>
              <a:t> se kumulativně</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68</a:t>
            </a:fld>
            <a:endParaRPr lang="cs-CZ"/>
          </a:p>
        </p:txBody>
      </p:sp>
    </p:spTree>
    <p:extLst>
      <p:ext uri="{BB962C8B-B14F-4D97-AF65-F5344CB8AC3E}">
        <p14:creationId xmlns:p14="http://schemas.microsoft.com/office/powerpoint/2010/main" val="2171553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Vyplňuje</a:t>
            </a:r>
            <a:r>
              <a:rPr lang="cs-CZ" baseline="0" dirty="false" smtClean="false"/>
              <a:t> se jméno, příjmení, bydliště, datum narození – poté se data validují podle registru obyvatel</a:t>
            </a:r>
          </a:p>
          <a:p>
            <a:r>
              <a:rPr lang="cs-CZ" baseline="0" dirty="false" smtClean="false"/>
              <a:t>Po validaci se zadávají další data jako muž/žena, vzdělání, postavení na trhu práce, proto je nutné vést monitorovací list ke každému účastníkovi!</a:t>
            </a:r>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70</a:t>
            </a:fld>
            <a:endParaRPr lang="cs-CZ"/>
          </a:p>
        </p:txBody>
      </p:sp>
    </p:spTree>
    <p:extLst>
      <p:ext uri="{BB962C8B-B14F-4D97-AF65-F5344CB8AC3E}">
        <p14:creationId xmlns:p14="http://schemas.microsoft.com/office/powerpoint/2010/main" val="3263947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Omezení šablony – údaje musí být vyplněny v určitém formátu, jinak nedojde k načtení údajů</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71</a:t>
            </a:fld>
            <a:endParaRPr lang="cs-CZ"/>
          </a:p>
        </p:txBody>
      </p:sp>
    </p:spTree>
    <p:extLst>
      <p:ext uri="{BB962C8B-B14F-4D97-AF65-F5344CB8AC3E}">
        <p14:creationId xmlns:p14="http://schemas.microsoft.com/office/powerpoint/2010/main" val="25340551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v místě realizace projektu (pokud realizuje na více místech, pak nutno více</a:t>
            </a:r>
            <a:r>
              <a:rPr lang="cs-CZ" baseline="0" dirty="false" smtClean="false"/>
              <a:t> plakátu)</a:t>
            </a:r>
            <a:r>
              <a:rPr lang="cs-CZ" dirty="false" smtClean="false"/>
              <a:t> snadno viditelném pro veřejnost, jako jsou vstupní prostory budovy; umístění zajistí v návaznosti na zahájení realizace projektu a bude jej udržovat do termínu dokončení realizace projektu uvedeného v právním aktu</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73</a:t>
            </a:fld>
            <a:endParaRPr lang="cs-CZ"/>
          </a:p>
        </p:txBody>
      </p:sp>
    </p:spTree>
    <p:extLst>
      <p:ext uri="{BB962C8B-B14F-4D97-AF65-F5344CB8AC3E}">
        <p14:creationId xmlns:p14="http://schemas.microsoft.com/office/powerpoint/2010/main" val="19684363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74</a:t>
            </a:fld>
            <a:endParaRPr lang="cs-CZ"/>
          </a:p>
        </p:txBody>
      </p:sp>
    </p:spTree>
    <p:extLst>
      <p:ext uri="{BB962C8B-B14F-4D97-AF65-F5344CB8AC3E}">
        <p14:creationId xmlns:p14="http://schemas.microsoft.com/office/powerpoint/2010/main" val="3388104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75</a:t>
            </a:fld>
            <a:endParaRPr lang="cs-CZ"/>
          </a:p>
        </p:txBody>
      </p:sp>
    </p:spTree>
    <p:extLst>
      <p:ext uri="{BB962C8B-B14F-4D97-AF65-F5344CB8AC3E}">
        <p14:creationId xmlns:p14="http://schemas.microsoft.com/office/powerpoint/2010/main" val="338810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Partner – např. povinnost součinnosti při</a:t>
            </a:r>
            <a:r>
              <a:rPr lang="cs-CZ" baseline="0" dirty="false" smtClean="false"/>
              <a:t> kontrole jeho podílu na realizaci projektu</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9</a:t>
            </a:fld>
            <a:endParaRPr lang="cs-CZ"/>
          </a:p>
        </p:txBody>
      </p:sp>
    </p:spTree>
    <p:extLst>
      <p:ext uri="{BB962C8B-B14F-4D97-AF65-F5344CB8AC3E}">
        <p14:creationId xmlns:p14="http://schemas.microsoft.com/office/powerpoint/2010/main" val="3501526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Plakát – pouze</a:t>
            </a:r>
            <a:r>
              <a:rPr lang="cs-CZ" baseline="0" dirty="false" smtClean="false"/>
              <a:t> logo OPZ! Ne partneři, ne příjemce!</a:t>
            </a:r>
          </a:p>
          <a:p>
            <a:r>
              <a:rPr lang="cs-CZ" dirty="false"/>
              <a:t>Loga se mohou použít odděleně, ale je stanoveno, že logo OPZ musí být vždy největší (nebo min. stejně velké) a první (bráno shora i zdola).</a:t>
            </a:r>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76</a:t>
            </a:fld>
            <a:endParaRPr lang="cs-CZ"/>
          </a:p>
        </p:txBody>
      </p:sp>
    </p:spTree>
    <p:extLst>
      <p:ext uri="{BB962C8B-B14F-4D97-AF65-F5344CB8AC3E}">
        <p14:creationId xmlns:p14="http://schemas.microsoft.com/office/powerpoint/2010/main" val="3388104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77</a:t>
            </a:fld>
            <a:endParaRPr lang="cs-CZ"/>
          </a:p>
        </p:txBody>
      </p:sp>
    </p:spTree>
    <p:extLst>
      <p:ext uri="{BB962C8B-B14F-4D97-AF65-F5344CB8AC3E}">
        <p14:creationId xmlns:p14="http://schemas.microsoft.com/office/powerpoint/2010/main" val="16565620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78</a:t>
            </a:fld>
            <a:endParaRPr lang="cs-CZ"/>
          </a:p>
        </p:txBody>
      </p:sp>
    </p:spTree>
    <p:extLst>
      <p:ext uri="{BB962C8B-B14F-4D97-AF65-F5344CB8AC3E}">
        <p14:creationId xmlns:p14="http://schemas.microsoft.com/office/powerpoint/2010/main" val="31462876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defTabSz="912571">
              <a:defRPr/>
            </a:pPr>
            <a:r>
              <a:rPr lang="cs-CZ" dirty="false"/>
              <a:t>plakát o rozměru min. A3 platí přísnější pravidla než na ostatní propagační materiály (např. „běžné“ plakáty). Obecná pravidla stanovují, že pro vytvoření je třeba využít elektronickou šablonu, kterou zajišťuje MMR, ale bohužel trochu nestíhají, tak to zatím není dostupné (</a:t>
            </a:r>
            <a:r>
              <a:rPr lang="cs-CZ" dirty="false" err="true"/>
              <a:t>info</a:t>
            </a:r>
            <a:r>
              <a:rPr lang="cs-CZ" dirty="false"/>
              <a:t> na webu je zde: </a:t>
            </a:r>
            <a:r>
              <a:rPr lang="cs-CZ" u="sng" dirty="false">
                <a:hlinkClick r:id="rId3"/>
              </a:rPr>
              <a:t>http://www.esfcr.cz/</a:t>
            </a:r>
            <a:r>
              <a:rPr lang="cs-CZ" u="sng" dirty="false" err="true">
                <a:hlinkClick r:id="rId3"/>
              </a:rPr>
              <a:t>sablony</a:t>
            </a:r>
            <a:r>
              <a:rPr lang="cs-CZ" u="sng" dirty="false">
                <a:hlinkClick r:id="rId3"/>
              </a:rPr>
              <a:t>-a-vzory-pro-</a:t>
            </a:r>
            <a:r>
              <a:rPr lang="cs-CZ" u="sng" dirty="false" err="true">
                <a:hlinkClick r:id="rId3"/>
              </a:rPr>
              <a:t>vizualni</a:t>
            </a:r>
            <a:r>
              <a:rPr lang="cs-CZ" u="sng" dirty="false">
                <a:hlinkClick r:id="rId3"/>
              </a:rPr>
              <a:t>-identitu</a:t>
            </a:r>
            <a:r>
              <a:rPr lang="cs-CZ" dirty="false"/>
              <a:t>). A ano, platí, že tam může být jen logo operačního programu.</a:t>
            </a:r>
            <a:endParaRPr lang="cs-CZ" dirty="false" smtClean="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79</a:t>
            </a:fld>
            <a:endParaRPr lang="cs-CZ"/>
          </a:p>
        </p:txBody>
      </p:sp>
    </p:spTree>
    <p:extLst>
      <p:ext uri="{BB962C8B-B14F-4D97-AF65-F5344CB8AC3E}">
        <p14:creationId xmlns:p14="http://schemas.microsoft.com/office/powerpoint/2010/main" val="13625226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solidFill>
                  <a:prstClr val="black"/>
                </a:solidFill>
              </a:rPr>
              <a:pPr/>
              <a:t>89</a:t>
            </a:fld>
            <a:endParaRPr lang="cs-CZ">
              <a:solidFill>
                <a:prstClr val="black"/>
              </a:solidFill>
            </a:endParaRPr>
          </a:p>
        </p:txBody>
      </p:sp>
    </p:spTree>
    <p:extLst>
      <p:ext uri="{BB962C8B-B14F-4D97-AF65-F5344CB8AC3E}">
        <p14:creationId xmlns:p14="http://schemas.microsoft.com/office/powerpoint/2010/main" val="340241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Jde o výdaj zahraničního partnera. Financování by tak mělo probíhat stejně, jako kdyby se jednalo o finančního partnera z řad českých subjektů, tj. příjemce nehradí partnerovi jednotlivé výdaje, ale poskytne mu z obdržené zálohy dotace část prostředků odpovídající odhadované velikosti zapojení partnera do realizace projektu v daném období a partner takto obdržené prostředky vyúčtovává vůči příjemci, který výdaje partnera zahrne do soupisky výdajů, resp. budou na samostatné soupisce. Výdaj je tedy sám o sobě uskutečněn z účtu partnera, který je veden v cizí měně, ale i výdaj sám o sobě je uskutečňován v této méně. Pro přepočet na zařazení výdaje do soupisky se tak bude používat kurz ČNB v den uskutečnění výdaje. Případný kurzový rozdíl mezi dnem poskytnutí zálohy partnerovi a vyúčtováním dílčích výdajů partnera je zcela v režii příjemce a nelze ho nikterak zohlednit mezi přímými výdaji projektu. Jednotkové sazby nejsou závazné. Lze tedy v jednotlivých měsících překračovat uvedenou sazbu s tím, že závazná je celková částka na položce a překročení dané sazby příjemce zdůvodní odkazem na kurz. Případné chybějící prostředky pak bude muset příjemce, příp. partner hradit z vlastních zdrojů.</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10</a:t>
            </a:fld>
            <a:endParaRPr lang="cs-CZ"/>
          </a:p>
        </p:txBody>
      </p:sp>
    </p:spTree>
    <p:extLst>
      <p:ext uri="{BB962C8B-B14F-4D97-AF65-F5344CB8AC3E}">
        <p14:creationId xmlns:p14="http://schemas.microsoft.com/office/powerpoint/2010/main" val="2747566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V průběhu realizace projektu není možné uzavírat partnerské smlouvy s novými partnery, kteří nejsou uvedeni v právním aktu. Za nepodstatnou změnu se považuje i změna partnera s finančním příspěvkem na partnera bez finančního příspěvku. Opačná změna ovšem nepodstatnou změnou není.</a:t>
            </a:r>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11</a:t>
            </a:fld>
            <a:endParaRPr lang="cs-CZ"/>
          </a:p>
        </p:txBody>
      </p:sp>
    </p:spTree>
    <p:extLst>
      <p:ext uri="{BB962C8B-B14F-4D97-AF65-F5344CB8AC3E}">
        <p14:creationId xmlns:p14="http://schemas.microsoft.com/office/powerpoint/2010/main" val="1700616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lvl="1" defTabSz="912571">
              <a:defRPr/>
            </a:pPr>
            <a:r>
              <a:rPr lang="cs-CZ" dirty="false" smtClean="false"/>
              <a:t>Změna</a:t>
            </a:r>
            <a:r>
              <a:rPr lang="cs-CZ" baseline="0" dirty="false" smtClean="false"/>
              <a:t> názvu příjemce – je nepodstatná za </a:t>
            </a:r>
            <a:r>
              <a:rPr lang="cs-CZ" dirty="false" smtClean="false"/>
              <a:t>podmínky dodržení pravidel pro změny příjemce viz kap. 5.1.3 Vymezení podstatných a nepodstatných změn v rámci změn v osobě příjemce,</a:t>
            </a:r>
            <a:r>
              <a:rPr lang="cs-CZ" baseline="0" dirty="false" smtClean="false"/>
              <a:t> může být i změnou podstatnou</a:t>
            </a:r>
            <a:endParaRPr lang="cs-CZ" dirty="false" smtClean="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14</a:t>
            </a:fld>
            <a:endParaRPr lang="cs-CZ"/>
          </a:p>
        </p:txBody>
      </p:sp>
    </p:spTree>
    <p:extLst>
      <p:ext uri="{BB962C8B-B14F-4D97-AF65-F5344CB8AC3E}">
        <p14:creationId xmlns:p14="http://schemas.microsoft.com/office/powerpoint/2010/main" val="1099640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lvl="1" defTabSz="912571">
              <a:defRPr/>
            </a:pPr>
            <a:r>
              <a:rPr lang="cs-CZ" dirty="false" smtClean="false"/>
              <a:t>Změna</a:t>
            </a:r>
            <a:r>
              <a:rPr lang="cs-CZ" baseline="0" dirty="false" smtClean="false"/>
              <a:t> názvu příjemce – je nepodstatná za </a:t>
            </a:r>
            <a:r>
              <a:rPr lang="cs-CZ" dirty="false" err="true" smtClean="false"/>
              <a:t>za</a:t>
            </a:r>
            <a:r>
              <a:rPr lang="cs-CZ" dirty="false" smtClean="false"/>
              <a:t> podmínky dodržení pravidel pro změny příjemce viz kap. 5.1.3 Vymezení podstatných a nepodstatných změn v rámci změn v osobě příjemce,</a:t>
            </a:r>
            <a:r>
              <a:rPr lang="cs-CZ" baseline="0" dirty="false" smtClean="false"/>
              <a:t> může být i změnou podstatnou</a:t>
            </a:r>
            <a:endParaRPr lang="cs-CZ" dirty="false" smtClean="false"/>
          </a:p>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15</a:t>
            </a:fld>
            <a:endParaRPr lang="cs-CZ"/>
          </a:p>
        </p:txBody>
      </p:sp>
    </p:spTree>
    <p:extLst>
      <p:ext uri="{BB962C8B-B14F-4D97-AF65-F5344CB8AC3E}">
        <p14:creationId xmlns:p14="http://schemas.microsoft.com/office/powerpoint/2010/main" val="1099640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16</a:t>
            </a:fld>
            <a:endParaRPr lang="cs-CZ"/>
          </a:p>
        </p:txBody>
      </p:sp>
    </p:spTree>
    <p:extLst>
      <p:ext uri="{BB962C8B-B14F-4D97-AF65-F5344CB8AC3E}">
        <p14:creationId xmlns:p14="http://schemas.microsoft.com/office/powerpoint/2010/main" val="2997065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smtClean="false"/>
              <a:t>Změna klíčových aktivit</a:t>
            </a:r>
            <a:r>
              <a:rPr lang="cs-CZ" baseline="0" dirty="false" smtClean="false"/>
              <a:t> - </a:t>
            </a:r>
            <a:r>
              <a:rPr lang="cs-CZ" dirty="false" smtClean="false"/>
              <a:t>jedná se zejména o technické aspekty, jako jsou:</a:t>
            </a:r>
          </a:p>
          <a:p>
            <a:pPr marL="171107" indent="-171107">
              <a:buFontTx/>
              <a:buChar char="-"/>
            </a:pPr>
            <a:r>
              <a:rPr lang="cs-CZ" dirty="false" smtClean="false"/>
              <a:t>načasování provádění aktivity,</a:t>
            </a:r>
          </a:p>
          <a:p>
            <a:pPr marL="171107" indent="-171107">
              <a:buFontTx/>
              <a:buChar char="-"/>
            </a:pPr>
            <a:r>
              <a:rPr lang="cs-CZ" dirty="false" smtClean="false"/>
              <a:t>rozfázování provádění aktivity,</a:t>
            </a:r>
          </a:p>
          <a:p>
            <a:pPr marL="171107" indent="-171107">
              <a:buFontTx/>
              <a:buChar char="-"/>
            </a:pPr>
            <a:r>
              <a:rPr lang="cs-CZ" dirty="false" smtClean="false"/>
              <a:t>rozšíření/snížení počtu činností, které klíčová aktivita předpokládala původně v menším/větším rozsahu,</a:t>
            </a:r>
          </a:p>
          <a:p>
            <a:pPr marL="171107" indent="-171107">
              <a:buFontTx/>
              <a:buChar char="-"/>
            </a:pPr>
            <a:r>
              <a:rPr lang="cs-CZ" dirty="false" smtClean="false"/>
              <a:t>prodloužení provádění aktivity nad rozsah, který byl původně naplánovaný (ovšem stále v rámci schváleného období realizace projektu),</a:t>
            </a:r>
          </a:p>
          <a:p>
            <a:pPr marL="171107" indent="-171107">
              <a:buFontTx/>
              <a:buChar char="-"/>
            </a:pPr>
            <a:r>
              <a:rPr lang="cs-CZ" dirty="false" smtClean="false"/>
              <a:t>rozšíření/zúžení záběru klíčové aktivity co se týče počtu účastníků nebo lokality; </a:t>
            </a:r>
          </a:p>
          <a:p>
            <a:endParaRPr lang="cs-CZ" dirty="false" smtClean="false"/>
          </a:p>
          <a:p>
            <a:r>
              <a:rPr lang="cs-CZ" dirty="false" smtClean="false"/>
              <a:t>Změny partnerských smluv:</a:t>
            </a:r>
          </a:p>
          <a:p>
            <a:r>
              <a:rPr lang="cs-CZ" dirty="false" smtClean="false"/>
              <a:t>V průběhu realizace projektu není možné uzavírat partnerské smlouvy s novými partnery, kteří nejsou uvedeni v právním aktu. Za nepodstatnou změnu se považuje i změna partnera s finančním příspěvkem na partnera bez finančního příspěvku. Opačná změna ovšem nepodstatnou změnou není.</a:t>
            </a:r>
          </a:p>
          <a:p>
            <a:endParaRPr lang="cs-CZ" dirty="false" smtClean="false"/>
          </a:p>
          <a:p>
            <a:r>
              <a:rPr lang="cs-CZ" dirty="false" smtClean="false"/>
              <a:t>Změna u partnera bez finančního příspěvku není pro projekt relevantní a není třeba o ní vůbec informovat.</a:t>
            </a:r>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t>17</a:t>
            </a:fld>
            <a:endParaRPr lang="cs-CZ"/>
          </a:p>
        </p:txBody>
      </p:sp>
    </p:spTree>
    <p:extLst>
      <p:ext uri="{BB962C8B-B14F-4D97-AF65-F5344CB8AC3E}">
        <p14:creationId xmlns:p14="http://schemas.microsoft.com/office/powerpoint/2010/main" val="3700389316"/>
      </p:ext>
    </p:extLst>
  </p:cSld>
  <p:clrMapOvr>
    <a:masterClrMapping/>
  </p:clrMapOvr>
</p:notes>
</file>

<file path=ppt/slideLayouts/_rels/slideLayout1.xml.rels><?xml version="1.0" encoding="UTF-8" standalone="yes"?>
<Relationships xmlns="http://schemas.openxmlformats.org/package/2006/relationships">
    <Relationship Target="../media/image1.jpeg" Type="http://schemas.openxmlformats.org/officeDocument/2006/relationships/image" Id="rId2"/>
    <Relationship Target="../slideMasters/slideMaster1.xml" Type="http://schemas.openxmlformats.org/officeDocument/2006/relationships/slideMaster" Id="rId1"/>
</Relationships>

</file>

<file path=ppt/slideLayouts/_rels/slideLayout10.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2.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3.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4.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5.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6.xml.rels><?xml version="1.0" encoding="UTF-8" standalone="yes"?>
<Relationships xmlns="http://schemas.openxmlformats.org/package/2006/relationships">
    <Relationship Target="../media/image1.jpeg" Type="http://schemas.openxmlformats.org/officeDocument/2006/relationships/image" Id="rId2"/>
    <Relationship Target="../slideMasters/slideMaster1.xml" Type="http://schemas.openxmlformats.org/officeDocument/2006/relationships/slideMaster" Id="rId1"/>
</Relationships>

</file>

<file path=ppt/slideLayouts/_rels/slideLayout7.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8.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9.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slideLayout1.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Úvodní snímek">
    <p:spTree>
      <p:nvGrpSpPr>
        <p:cNvPr id="1" name=""/>
        <p:cNvGrpSpPr/>
        <p:nvPr/>
      </p:nvGrpSpPr>
      <p:grpSpPr>
        <a:xfrm>
          <a:off x="0" y="0"/>
          <a:ext cx="0" cy="0"/>
          <a:chOff x="0" y="0"/>
          <a:chExt cx="0" cy="0"/>
        </a:xfrm>
      </p:grpSpPr>
      <p:sp>
        <p:nvSpPr>
          <p:cNvPr id="6" name="Zástupný symbol pro datum 5"/>
          <p:cNvSpPr>
            <a:spLocks noGrp="true"/>
          </p:cNvSpPr>
          <p:nvPr>
            <p:ph type="dt" sz="half" idx="10"/>
          </p:nvPr>
        </p:nvSpPr>
        <p:spPr/>
        <p:txBody>
          <a:bodyPr/>
          <a:lstStyle/>
          <a:p>
            <a:endParaRPr lang="cs-CZ" dirty="false"/>
          </a:p>
        </p:txBody>
      </p:sp>
      <p:sp>
        <p:nvSpPr>
          <p:cNvPr id="7" name="Zástupný symbol pro zápatí 6"/>
          <p:cNvSpPr>
            <a:spLocks noGrp="true"/>
          </p:cNvSpPr>
          <p:nvPr>
            <p:ph type="ftr" sz="quarter" idx="11"/>
          </p:nvPr>
        </p:nvSpPr>
        <p:spPr/>
        <p:txBody>
          <a:bodyPr/>
          <a:lstStyle/>
          <a:p>
            <a:endParaRPr lang="cs-CZ" dirty="false"/>
          </a:p>
        </p:txBody>
      </p:sp>
      <p:sp>
        <p:nvSpPr>
          <p:cNvPr id="8" name="Zástupný symbol pro číslo snímku 7"/>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10" name="Obdélník 9"/>
          <p:cNvSpPr/>
          <p:nvPr userDrawn="true"/>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11" name="Nadpis 10"/>
          <p:cNvSpPr>
            <a:spLocks noGrp="true"/>
          </p:cNvSpPr>
          <p:nvPr>
            <p:ph type="title"/>
          </p:nvPr>
        </p:nvSpPr>
        <p:spPr>
          <a:xfrm>
            <a:off x="1512000" y="2610000"/>
            <a:ext cx="7272000" cy="1224000"/>
          </a:xfrm>
        </p:spPr>
        <p:txBody>
          <a:bodyPr anchor="t" anchorCtr="false"/>
          <a:lstStyle>
            <a:lvl1pPr>
              <a:defRPr sz="4000">
                <a:solidFill>
                  <a:schemeClr val="accent1"/>
                </a:solidFill>
              </a:defRPr>
            </a:lvl1pPr>
          </a:lstStyle>
          <a:p>
            <a:r>
              <a:rPr lang="cs-CZ" smtClean="false"/>
              <a:t>Kliknutím lze upravit styl.</a:t>
            </a:r>
            <a:endParaRPr lang="cs-CZ" dirty="false"/>
          </a:p>
        </p:txBody>
      </p:sp>
      <p:sp>
        <p:nvSpPr>
          <p:cNvPr id="13" name="Zástupný symbol pro text 12"/>
          <p:cNvSpPr>
            <a:spLocks noGrp="true"/>
          </p:cNvSpPr>
          <p:nvPr>
            <p:ph type="body" sz="quarter" idx="13" hasCustomPrompt="true"/>
          </p:nvPr>
        </p:nvSpPr>
        <p:spPr>
          <a:xfrm>
            <a:off x="1511299" y="40896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smtClean="false"/>
              <a:t>Kliknutím vložíte jméno</a:t>
            </a:r>
          </a:p>
        </p:txBody>
      </p:sp>
      <p:sp>
        <p:nvSpPr>
          <p:cNvPr id="15" name="Zástupný symbol pro text 14"/>
          <p:cNvSpPr>
            <a:spLocks noGrp="true"/>
          </p:cNvSpPr>
          <p:nvPr>
            <p:ph type="body" sz="quarter" idx="14" hasCustomPrompt="true"/>
          </p:nvPr>
        </p:nvSpPr>
        <p:spPr>
          <a:xfrm>
            <a:off x="1512000" y="48852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smtClean="false"/>
              <a:t>Kliknutím vložíte datum a místo</a:t>
            </a:r>
          </a:p>
        </p:txBody>
      </p:sp>
      <p:sp>
        <p:nvSpPr>
          <p:cNvPr id="5"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smtClean="false"/>
              <a:t>Kliknutím na ikonu přidáte obrázek.</a:t>
            </a:r>
            <a:endParaRPr lang="cs-CZ" dirty="false"/>
          </a:p>
        </p:txBody>
      </p:sp>
      <p:sp>
        <p:nvSpPr>
          <p:cNvPr id="14" name="Zástupný symbol pro obrázek 4"/>
          <p:cNvSpPr>
            <a:spLocks noGrp="true" noChangeAspect="true"/>
          </p:cNvSpPr>
          <p:nvPr>
            <p:ph type="pic" sz="quarter" idx="16"/>
          </p:nvPr>
        </p:nvSpPr>
        <p:spPr>
          <a:xfrm>
            <a:off x="846000" y="4089600"/>
            <a:ext cx="540000" cy="540000"/>
          </a:xfrm>
        </p:spPr>
        <p:txBody>
          <a:bodyPr wrap="none" anchor="ctr" anchorCtr="true"/>
          <a:lstStyle>
            <a:lvl1pPr marL="0" indent="0">
              <a:buFontTx/>
              <a:buNone/>
              <a:defRPr sz="600"/>
            </a:lvl1pPr>
          </a:lstStyle>
          <a:p>
            <a:r>
              <a:rPr lang="cs-CZ" smtClean="false"/>
              <a:t>Kliknutím na ikonu přidáte obrázek.</a:t>
            </a:r>
            <a:endParaRPr lang="cs-CZ" dirty="false"/>
          </a:p>
        </p:txBody>
      </p:sp>
      <p:sp>
        <p:nvSpPr>
          <p:cNvPr id="16" name="Zástupný symbol pro obrázek 4"/>
          <p:cNvSpPr>
            <a:spLocks noGrp="true" noChangeAspect="true"/>
          </p:cNvSpPr>
          <p:nvPr>
            <p:ph type="pic" sz="quarter" idx="17"/>
          </p:nvPr>
        </p:nvSpPr>
        <p:spPr>
          <a:xfrm>
            <a:off x="846000" y="4885200"/>
            <a:ext cx="540000" cy="540000"/>
          </a:xfrm>
        </p:spPr>
        <p:txBody>
          <a:bodyPr wrap="none" anchor="ctr" anchorCtr="true"/>
          <a:lstStyle>
            <a:lvl1pPr marL="0" indent="0">
              <a:buFontTx/>
              <a:buNone/>
              <a:defRPr sz="600"/>
            </a:lvl1pPr>
          </a:lstStyle>
          <a:p>
            <a:r>
              <a:rPr lang="cs-CZ" smtClean="false"/>
              <a:t>Kliknutím na ikonu přidáte obrázek.</a:t>
            </a:r>
            <a:endParaRPr lang="cs-CZ" dirty="false"/>
          </a:p>
        </p:txBody>
      </p:sp>
      <p:sp>
        <p:nvSpPr>
          <p:cNvPr id="20" name="Obdélník 19"/>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pic>
        <p:nvPicPr>
          <p:cNvPr id="2" name="Obrázek 1"/>
          <p:cNvPicPr>
            <a:picLocks noChangeAspect="true"/>
          </p:cNvPicPr>
          <p:nvPr userDrawn="true"/>
        </p:nvPicPr>
        <p:blipFill rotWithShape="true">
          <a:blip cstate="print" r:embed="rId2">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8" name="Přímá spojnice 17"/>
          <p:cNvCxnSpPr/>
          <p:nvPr userDrawn="true"/>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818149"/>
      </p:ext>
    </p:extLst>
  </p:cSld>
  <p:clrMapOvr>
    <a:masterClrMapping/>
  </p:clrMapOvr>
</p:sldLayout>
</file>

<file path=ppt/slideLayouts/slideLayout10.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abulka nebo graf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mtClean="false"/>
              <a:t>Kliknutím lze upravit styl.</a:t>
            </a:r>
            <a:endParaRPr lang="cs-CZ"/>
          </a:p>
        </p:txBody>
      </p:sp>
      <p:sp>
        <p:nvSpPr>
          <p:cNvPr id="3" name="Zástupný symbol pro obsah 2"/>
          <p:cNvSpPr>
            <a:spLocks noGrp="true"/>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false"/>
              <a:t>Kliknutím lze upravit styly předlohy textu.</a:t>
            </a:r>
          </a:p>
          <a:p>
            <a:pPr lvl="1"/>
            <a:r>
              <a:rPr lang="cs-CZ" smtClean="false"/>
              <a:t>Druhá úroveň</a:t>
            </a:r>
          </a:p>
          <a:p>
            <a:pPr lvl="2"/>
            <a:r>
              <a:rPr lang="cs-CZ" smtClean="false"/>
              <a:t>Třetí úroveň</a:t>
            </a:r>
          </a:p>
          <a:p>
            <a:pPr lvl="3"/>
            <a:r>
              <a:rPr lang="cs-CZ" smtClean="false"/>
              <a:t>Čtvrtá úroveň</a:t>
            </a:r>
          </a:p>
          <a:p>
            <a:pPr lvl="4"/>
            <a:r>
              <a:rPr lang="cs-CZ" smtClean="false"/>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text 5"/>
          <p:cNvSpPr>
            <a:spLocks noGrp="true"/>
          </p:cNvSpPr>
          <p:nvPr>
            <p:ph type="body" sz="quarter" idx="13"/>
          </p:nvPr>
        </p:nvSpPr>
        <p:spPr>
          <a:xfrm>
            <a:off x="540000" y="1440000"/>
            <a:ext cx="8064000" cy="360000"/>
          </a:xfrm>
        </p:spPr>
        <p:txBody>
          <a:bodyPr/>
          <a:lstStyle>
            <a:lvl1pPr marL="0" indent="0">
              <a:buFontTx/>
              <a:buNone/>
              <a:defRPr b="true">
                <a:solidFill>
                  <a:schemeClr val="accent2"/>
                </a:solidFill>
              </a:defRPr>
            </a:lvl1pPr>
          </a:lstStyle>
          <a:p>
            <a:pPr lvl="0"/>
            <a:r>
              <a:rPr lang="cs-CZ" smtClean="false"/>
              <a:t>Kliknutím lze upravit styly předlohy textu.</a:t>
            </a:r>
          </a:p>
        </p:txBody>
      </p:sp>
      <p:sp>
        <p:nvSpPr>
          <p:cNvPr id="8" name="Zástupný symbol pro text 5"/>
          <p:cNvSpPr>
            <a:spLocks noGrp="true"/>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smtClean="false"/>
              <a:t>Kliknutím lze upravit styly předlohy textu.</a:t>
            </a:r>
          </a:p>
        </p:txBody>
      </p:sp>
    </p:spTree>
    <p:extLst>
      <p:ext uri="{BB962C8B-B14F-4D97-AF65-F5344CB8AC3E}">
        <p14:creationId xmlns:p14="http://schemas.microsoft.com/office/powerpoint/2010/main" val="1479379370"/>
      </p:ext>
    </p:extLst>
  </p:cSld>
  <p:clrMapOvr>
    <a:masterClrMapping/>
  </p:clrMapOvr>
</p:sldLayout>
</file>

<file path=ppt/slideLayouts/slideLayout2.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 preserve="true">
  <p:cSld name="Jeden obsah">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mtClean="false"/>
              <a:t>Kliknutím lze upravit styl.</a:t>
            </a:r>
            <a:endParaRPr lang="cs-CZ"/>
          </a:p>
        </p:txBody>
      </p:sp>
      <p:sp>
        <p:nvSpPr>
          <p:cNvPr id="3" name="Zástupný symbol pro obsah 2"/>
          <p:cNvSpPr>
            <a:spLocks noGrp="true"/>
          </p:cNvSpPr>
          <p:nvPr>
            <p:ph idx="1"/>
          </p:nvPr>
        </p:nvSpPr>
        <p:spPr/>
        <p:txBody>
          <a:bodyPr/>
          <a:lstStyle/>
          <a:p>
            <a:pPr lvl="0"/>
            <a:r>
              <a:rPr lang="cs-CZ" smtClean="false"/>
              <a:t>Kliknutím lze upravit styly předlohy textu.</a:t>
            </a:r>
          </a:p>
          <a:p>
            <a:pPr lvl="1"/>
            <a:r>
              <a:rPr lang="cs-CZ" smtClean="false"/>
              <a:t>Druhá úroveň</a:t>
            </a:r>
          </a:p>
          <a:p>
            <a:pPr lvl="2"/>
            <a:r>
              <a:rPr lang="cs-CZ" smtClean="false"/>
              <a:t>Třetí úroveň</a:t>
            </a:r>
          </a:p>
          <a:p>
            <a:pPr lvl="3"/>
            <a:r>
              <a:rPr lang="cs-CZ" smtClean="false"/>
              <a:t>Čtvrtá úroveň</a:t>
            </a:r>
          </a:p>
          <a:p>
            <a:pPr lvl="4"/>
            <a:r>
              <a:rPr lang="cs-CZ" smtClean="false"/>
              <a:t>Pátá úroveň</a:t>
            </a:r>
            <a:endParaRPr lang="cs-CZ"/>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812855781"/>
      </p:ext>
    </p:extLst>
  </p:cSld>
  <p:clrMapOvr>
    <a:masterClrMapping/>
  </p:clrMapOvr>
</p:sldLayout>
</file>

<file path=ppt/slideLayouts/slideLayout3.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mtClean="false"/>
              <a:t>Kliknutím lze upravit styl.</a:t>
            </a:r>
            <a:endParaRPr lang="cs-CZ"/>
          </a:p>
        </p:txBody>
      </p:sp>
      <p:sp>
        <p:nvSpPr>
          <p:cNvPr id="3" name="Zástupný symbol pro obsah 2"/>
          <p:cNvSpPr>
            <a:spLocks noGrp="true"/>
          </p:cNvSpPr>
          <p:nvPr>
            <p:ph idx="1"/>
          </p:nvPr>
        </p:nvSpPr>
        <p:spPr>
          <a:xfrm>
            <a:off x="540000" y="1800000"/>
            <a:ext cx="3960000" cy="4320000"/>
          </a:xfrm>
        </p:spPr>
        <p:txBody>
          <a:bodyPr/>
          <a:lstStyle/>
          <a:p>
            <a:pPr lvl="0"/>
            <a:r>
              <a:rPr lang="cs-CZ" smtClean="false"/>
              <a:t>Kliknutím lze upravit styly předlohy textu.</a:t>
            </a:r>
          </a:p>
          <a:p>
            <a:pPr lvl="1"/>
            <a:r>
              <a:rPr lang="cs-CZ" smtClean="false"/>
              <a:t>Druhá úroveň</a:t>
            </a:r>
          </a:p>
          <a:p>
            <a:pPr lvl="2"/>
            <a:r>
              <a:rPr lang="cs-CZ" smtClean="false"/>
              <a:t>Třetí úroveň</a:t>
            </a:r>
          </a:p>
          <a:p>
            <a:pPr lvl="3"/>
            <a:r>
              <a:rPr lang="cs-CZ" smtClean="false"/>
              <a:t>Čtvrtá úroveň</a:t>
            </a:r>
          </a:p>
          <a:p>
            <a:pPr lvl="4"/>
            <a:r>
              <a:rPr lang="cs-CZ" smtClean="false"/>
              <a:t>Pátá úroveň</a:t>
            </a:r>
            <a:endParaRPr lang="cs-CZ" dirty="false"/>
          </a:p>
        </p:txBody>
      </p:sp>
      <p:sp>
        <p:nvSpPr>
          <p:cNvPr id="4" name="Zástupný symbol pro obsah 2"/>
          <p:cNvSpPr>
            <a:spLocks noGrp="true"/>
          </p:cNvSpPr>
          <p:nvPr>
            <p:ph idx="10"/>
          </p:nvPr>
        </p:nvSpPr>
        <p:spPr>
          <a:xfrm>
            <a:off x="4644000" y="1800000"/>
            <a:ext cx="3960000" cy="4320000"/>
          </a:xfrm>
        </p:spPr>
        <p:txBody>
          <a:bodyPr/>
          <a:lstStyle/>
          <a:p>
            <a:pPr lvl="0"/>
            <a:r>
              <a:rPr lang="cs-CZ" smtClean="false"/>
              <a:t>Kliknutím lze upravit styly předlohy textu.</a:t>
            </a:r>
          </a:p>
          <a:p>
            <a:pPr lvl="1"/>
            <a:r>
              <a:rPr lang="cs-CZ" smtClean="false"/>
              <a:t>Druhá úroveň</a:t>
            </a:r>
          </a:p>
          <a:p>
            <a:pPr lvl="2"/>
            <a:r>
              <a:rPr lang="cs-CZ" smtClean="false"/>
              <a:t>Třetí úroveň</a:t>
            </a:r>
          </a:p>
          <a:p>
            <a:pPr lvl="3"/>
            <a:r>
              <a:rPr lang="cs-CZ" smtClean="false"/>
              <a:t>Čtvrtá úroveň</a:t>
            </a:r>
          </a:p>
          <a:p>
            <a:pPr lvl="4"/>
            <a:r>
              <a:rPr lang="cs-CZ" smtClean="false"/>
              <a:t>Pátá úroveň</a:t>
            </a:r>
            <a:endParaRPr lang="cs-CZ"/>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13621811"/>
      </p:ext>
    </p:extLst>
  </p:cSld>
  <p:clrMapOvr>
    <a:masterClrMapping/>
  </p:clrMapOvr>
</p:sldLayout>
</file>

<file path=ppt/slideLayouts/slideLayout4.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nad sebou">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mtClean="false"/>
              <a:t>Kliknutím lze upravit styl.</a:t>
            </a:r>
            <a:endParaRPr lang="cs-CZ"/>
          </a:p>
        </p:txBody>
      </p:sp>
      <p:sp>
        <p:nvSpPr>
          <p:cNvPr id="3" name="Zástupný symbol pro obsah 2"/>
          <p:cNvSpPr>
            <a:spLocks noGrp="true"/>
          </p:cNvSpPr>
          <p:nvPr>
            <p:ph idx="1"/>
          </p:nvPr>
        </p:nvSpPr>
        <p:spPr>
          <a:xfrm>
            <a:off x="540000" y="1800000"/>
            <a:ext cx="8064000" cy="2088000"/>
          </a:xfrm>
        </p:spPr>
        <p:txBody>
          <a:bodyPr/>
          <a:lstStyle/>
          <a:p>
            <a:pPr lvl="0"/>
            <a:r>
              <a:rPr lang="cs-CZ" smtClean="false"/>
              <a:t>Kliknutím lze upravit styly předlohy textu.</a:t>
            </a:r>
          </a:p>
          <a:p>
            <a:pPr lvl="1"/>
            <a:r>
              <a:rPr lang="cs-CZ" smtClean="false"/>
              <a:t>Druhá úroveň</a:t>
            </a:r>
          </a:p>
          <a:p>
            <a:pPr lvl="2"/>
            <a:r>
              <a:rPr lang="cs-CZ" smtClean="false"/>
              <a:t>Třetí úroveň</a:t>
            </a:r>
          </a:p>
          <a:p>
            <a:pPr lvl="3"/>
            <a:r>
              <a:rPr lang="cs-CZ" smtClean="false"/>
              <a:t>Čtvrtá úroveň</a:t>
            </a:r>
          </a:p>
          <a:p>
            <a:pPr lvl="4"/>
            <a:r>
              <a:rPr lang="cs-CZ" smtClean="false"/>
              <a:t>Pátá úroveň</a:t>
            </a:r>
            <a:endParaRPr lang="cs-CZ"/>
          </a:p>
        </p:txBody>
      </p:sp>
      <p:sp>
        <p:nvSpPr>
          <p:cNvPr id="4" name="Zástupný symbol pro obsah 2"/>
          <p:cNvSpPr>
            <a:spLocks noGrp="true"/>
          </p:cNvSpPr>
          <p:nvPr>
            <p:ph idx="10"/>
          </p:nvPr>
        </p:nvSpPr>
        <p:spPr>
          <a:xfrm>
            <a:off x="540000" y="4032000"/>
            <a:ext cx="8064000" cy="2088000"/>
          </a:xfrm>
        </p:spPr>
        <p:txBody>
          <a:bodyPr/>
          <a:lstStyle/>
          <a:p>
            <a:pPr lvl="0"/>
            <a:r>
              <a:rPr lang="cs-CZ" smtClean="false"/>
              <a:t>Kliknutím lze upravit styly předlohy textu.</a:t>
            </a:r>
          </a:p>
          <a:p>
            <a:pPr lvl="1"/>
            <a:r>
              <a:rPr lang="cs-CZ" smtClean="false"/>
              <a:t>Druhá úroveň</a:t>
            </a:r>
          </a:p>
          <a:p>
            <a:pPr lvl="2"/>
            <a:r>
              <a:rPr lang="cs-CZ" smtClean="false"/>
              <a:t>Třetí úroveň</a:t>
            </a:r>
          </a:p>
          <a:p>
            <a:pPr lvl="3"/>
            <a:r>
              <a:rPr lang="cs-CZ" smtClean="false"/>
              <a:t>Čtvrtá úroveň</a:t>
            </a:r>
          </a:p>
          <a:p>
            <a:pPr lvl="4"/>
            <a:r>
              <a:rPr lang="cs-CZ" smtClean="false"/>
              <a:t>Pátá úroveň</a:t>
            </a:r>
            <a:endParaRPr lang="cs-CZ"/>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693027651"/>
      </p:ext>
    </p:extLst>
  </p:cSld>
  <p:clrMapOvr>
    <a:masterClrMapping/>
  </p:clrMapOvr>
</p:sldLayout>
</file>

<file path=ppt/slideLayouts/slideLayout5.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abulka nebo graf">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mtClean="false"/>
              <a:t>Kliknutím lze upravit styl.</a:t>
            </a:r>
            <a:endParaRPr lang="cs-CZ"/>
          </a:p>
        </p:txBody>
      </p:sp>
      <p:sp>
        <p:nvSpPr>
          <p:cNvPr id="4" name="Zástupný symbol pro obsah 2"/>
          <p:cNvSpPr>
            <a:spLocks noGrp="true"/>
          </p:cNvSpPr>
          <p:nvPr>
            <p:ph idx="10"/>
          </p:nvPr>
        </p:nvSpPr>
        <p:spPr>
          <a:xfrm>
            <a:off x="540000" y="2412000"/>
            <a:ext cx="8064000" cy="3744000"/>
          </a:xfrm>
        </p:spPr>
        <p:txBody>
          <a:bodyPr/>
          <a:lstStyle/>
          <a:p>
            <a:pPr lvl="0"/>
            <a:r>
              <a:rPr lang="cs-CZ" smtClean="false"/>
              <a:t>Kliknutím lze upravit styly předlohy textu.</a:t>
            </a:r>
          </a:p>
          <a:p>
            <a:pPr lvl="1"/>
            <a:r>
              <a:rPr lang="cs-CZ" smtClean="false"/>
              <a:t>Druhá úroveň</a:t>
            </a:r>
          </a:p>
          <a:p>
            <a:pPr lvl="2"/>
            <a:r>
              <a:rPr lang="cs-CZ" smtClean="false"/>
              <a:t>Třetí úroveň</a:t>
            </a:r>
          </a:p>
          <a:p>
            <a:pPr lvl="3"/>
            <a:r>
              <a:rPr lang="cs-CZ" smtClean="false"/>
              <a:t>Čtvrtá úroveň</a:t>
            </a:r>
          </a:p>
          <a:p>
            <a:pPr lvl="4"/>
            <a:r>
              <a:rPr lang="cs-CZ" smtClean="false"/>
              <a:t>Pátá úroveň</a:t>
            </a:r>
            <a:endParaRPr lang="cs-CZ"/>
          </a:p>
        </p:txBody>
      </p:sp>
      <p:sp>
        <p:nvSpPr>
          <p:cNvPr id="6" name="Zástupný symbol pro text 5"/>
          <p:cNvSpPr>
            <a:spLocks noGrp="true"/>
          </p:cNvSpPr>
          <p:nvPr>
            <p:ph type="body" sz="quarter" idx="11"/>
          </p:nvPr>
        </p:nvSpPr>
        <p:spPr>
          <a:xfrm>
            <a:off x="540000" y="1440000"/>
            <a:ext cx="8064000" cy="360000"/>
          </a:xfrm>
        </p:spPr>
        <p:txBody>
          <a:bodyPr/>
          <a:lstStyle>
            <a:lvl1pPr marL="0" indent="0">
              <a:buFontTx/>
              <a:buNone/>
              <a:defRPr b="true">
                <a:solidFill>
                  <a:schemeClr val="accent2"/>
                </a:solidFill>
              </a:defRPr>
            </a:lvl1pPr>
          </a:lstStyle>
          <a:p>
            <a:pPr lvl="0"/>
            <a:r>
              <a:rPr lang="cs-CZ" smtClean="false"/>
              <a:t>Kliknutím lze upravit styly předlohy textu.</a:t>
            </a:r>
          </a:p>
        </p:txBody>
      </p:sp>
      <p:sp>
        <p:nvSpPr>
          <p:cNvPr id="7" name="Zástupný symbol pro text 5"/>
          <p:cNvSpPr>
            <a:spLocks noGrp="true"/>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smtClean="false"/>
              <a:t>Kliknutím lze upravit styly předlohy textu.</a:t>
            </a:r>
          </a:p>
        </p:txBody>
      </p:sp>
      <p:sp>
        <p:nvSpPr>
          <p:cNvPr id="3" name="Zástupný symbol pro datum 2"/>
          <p:cNvSpPr>
            <a:spLocks noGrp="true"/>
          </p:cNvSpPr>
          <p:nvPr>
            <p:ph type="dt" sz="half" idx="13"/>
          </p:nvPr>
        </p:nvSpPr>
        <p:spPr/>
        <p:txBody>
          <a:bodyPr/>
          <a:lstStyle/>
          <a:p>
            <a:endParaRPr lang="cs-CZ" dirty="false"/>
          </a:p>
        </p:txBody>
      </p:sp>
      <p:sp>
        <p:nvSpPr>
          <p:cNvPr id="5" name="Zástupný symbol pro zápatí 4"/>
          <p:cNvSpPr>
            <a:spLocks noGrp="true"/>
          </p:cNvSpPr>
          <p:nvPr>
            <p:ph type="ftr" sz="quarter" idx="14"/>
          </p:nvPr>
        </p:nvSpPr>
        <p:spPr/>
        <p:txBody>
          <a:bodyPr/>
          <a:lstStyle/>
          <a:p>
            <a:endParaRPr lang="cs-CZ" dirty="false"/>
          </a:p>
        </p:txBody>
      </p:sp>
      <p:sp>
        <p:nvSpPr>
          <p:cNvPr id="8" name="Zástupný symbol pro číslo snímku 7"/>
          <p:cNvSpPr>
            <a:spLocks noGrp="true"/>
          </p:cNvSpPr>
          <p:nvPr>
            <p:ph type="sldNum" sz="quarter" idx="15"/>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3449879914"/>
      </p:ext>
    </p:extLst>
  </p:cSld>
  <p:clrMapOvr>
    <a:masterClrMapping/>
  </p:clrMapOvr>
</p:sldLayout>
</file>

<file path=ppt/slideLayouts/slideLayout6.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Předěl">
    <p:spTree>
      <p:nvGrpSpPr>
        <p:cNvPr id="1" name=""/>
        <p:cNvGrpSpPr/>
        <p:nvPr/>
      </p:nvGrpSpPr>
      <p:grpSpPr>
        <a:xfrm>
          <a:off x="0" y="0"/>
          <a:ext cx="0" cy="0"/>
          <a:chOff x="0" y="0"/>
          <a:chExt cx="0" cy="0"/>
        </a:xfrm>
      </p:grpSpPr>
      <p:sp>
        <p:nvSpPr>
          <p:cNvPr id="10" name="Obdélník 9"/>
          <p:cNvSpPr/>
          <p:nvPr userDrawn="true"/>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11" name="Nadpis 10"/>
          <p:cNvSpPr>
            <a:spLocks noGrp="true"/>
          </p:cNvSpPr>
          <p:nvPr>
            <p:ph type="title"/>
          </p:nvPr>
        </p:nvSpPr>
        <p:spPr>
          <a:xfrm>
            <a:off x="1512000" y="2610000"/>
            <a:ext cx="7272000" cy="3240000"/>
          </a:xfrm>
        </p:spPr>
        <p:txBody>
          <a:bodyPr anchor="t" anchorCtr="false"/>
          <a:lstStyle>
            <a:lvl1pPr>
              <a:defRPr sz="4000">
                <a:solidFill>
                  <a:schemeClr val="accent1"/>
                </a:solidFill>
              </a:defRPr>
            </a:lvl1pPr>
          </a:lstStyle>
          <a:p>
            <a:r>
              <a:rPr lang="cs-CZ" smtClean="false"/>
              <a:t>Kliknutím lze upravit styl.</a:t>
            </a:r>
            <a:endParaRPr lang="cs-CZ" dirty="false"/>
          </a:p>
        </p:txBody>
      </p:sp>
      <p:sp>
        <p:nvSpPr>
          <p:cNvPr id="9"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smtClean="false"/>
              <a:t>Kliknutím na ikonu přidáte obrázek.</a:t>
            </a:r>
            <a:endParaRPr lang="cs-CZ" dirty="false"/>
          </a:p>
        </p:txBody>
      </p:sp>
      <p:sp>
        <p:nvSpPr>
          <p:cNvPr id="7" name="Obdélník 6"/>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pic>
        <p:nvPicPr>
          <p:cNvPr id="8" name="Obrázek 7"/>
          <p:cNvPicPr>
            <a:picLocks noChangeAspect="true"/>
          </p:cNvPicPr>
          <p:nvPr userDrawn="true"/>
        </p:nvPicPr>
        <p:blipFill rotWithShape="true">
          <a:blip cstate="print" r:embed="rId2">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true"/>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253132"/>
      </p:ext>
    </p:extLst>
  </p:cSld>
  <p:clrMapOvr>
    <a:masterClrMapping/>
  </p:clrMapOvr>
</p:sldLayout>
</file>

<file path=ppt/slideLayouts/slideLayout7.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 preserve="true">
  <p:cSld name="Jeden obsah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mtClean="false"/>
              <a:t>Kliknutím lze upravit styl.</a:t>
            </a:r>
            <a:endParaRPr lang="cs-CZ"/>
          </a:p>
        </p:txBody>
      </p:sp>
      <p:sp>
        <p:nvSpPr>
          <p:cNvPr id="3" name="Zástupný symbol pro obsah 2"/>
          <p:cNvSpPr>
            <a:spLocks noGrp="true"/>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false"/>
              <a:t>Kliknutím lze upravit styly předlohy textu.</a:t>
            </a:r>
          </a:p>
          <a:p>
            <a:pPr lvl="1"/>
            <a:r>
              <a:rPr lang="cs-CZ" smtClean="false"/>
              <a:t>Druhá úroveň</a:t>
            </a:r>
          </a:p>
          <a:p>
            <a:pPr lvl="2"/>
            <a:r>
              <a:rPr lang="cs-CZ" smtClean="false"/>
              <a:t>Třetí úroveň</a:t>
            </a:r>
          </a:p>
          <a:p>
            <a:pPr lvl="3"/>
            <a:r>
              <a:rPr lang="cs-CZ" smtClean="false"/>
              <a:t>Čtvrtá úroveň</a:t>
            </a:r>
          </a:p>
          <a:p>
            <a:pPr lvl="4"/>
            <a:r>
              <a:rPr lang="cs-CZ" smtClean="false"/>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53853182"/>
      </p:ext>
    </p:extLst>
  </p:cSld>
  <p:clrMapOvr>
    <a:masterClrMapping/>
  </p:clrMapOvr>
</p:sldLayout>
</file>

<file path=ppt/slideLayouts/slideLayout8.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mtClean="false"/>
              <a:t>Kliknutím lze upravit styl.</a:t>
            </a:r>
            <a:endParaRPr lang="cs-CZ"/>
          </a:p>
        </p:txBody>
      </p:sp>
      <p:sp>
        <p:nvSpPr>
          <p:cNvPr id="3" name="Zástupný symbol pro obsah 2"/>
          <p:cNvSpPr>
            <a:spLocks noGrp="true"/>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false"/>
              <a:t>Kliknutím lze upravit styly předlohy textu.</a:t>
            </a:r>
          </a:p>
          <a:p>
            <a:pPr lvl="1"/>
            <a:r>
              <a:rPr lang="cs-CZ" smtClean="false"/>
              <a:t>Druhá úroveň</a:t>
            </a:r>
          </a:p>
          <a:p>
            <a:pPr lvl="2"/>
            <a:r>
              <a:rPr lang="cs-CZ" smtClean="false"/>
              <a:t>Třetí úroveň</a:t>
            </a:r>
          </a:p>
          <a:p>
            <a:pPr lvl="3"/>
            <a:r>
              <a:rPr lang="cs-CZ" smtClean="false"/>
              <a:t>Čtvrtá úroveň</a:t>
            </a:r>
          </a:p>
          <a:p>
            <a:pPr lvl="4"/>
            <a:r>
              <a:rPr lang="cs-CZ" smtClean="false"/>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obsah 2"/>
          <p:cNvSpPr>
            <a:spLocks noGrp="true"/>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false"/>
              <a:t>Kliknutím lze upravit styly předlohy textu.</a:t>
            </a:r>
          </a:p>
          <a:p>
            <a:pPr lvl="1"/>
            <a:r>
              <a:rPr lang="cs-CZ" smtClean="false"/>
              <a:t>Druhá úroveň</a:t>
            </a:r>
          </a:p>
          <a:p>
            <a:pPr lvl="2"/>
            <a:r>
              <a:rPr lang="cs-CZ" smtClean="false"/>
              <a:t>Třetí úroveň</a:t>
            </a:r>
          </a:p>
          <a:p>
            <a:pPr lvl="3"/>
            <a:r>
              <a:rPr lang="cs-CZ" smtClean="false"/>
              <a:t>Čtvrtá úroveň</a:t>
            </a:r>
          </a:p>
          <a:p>
            <a:pPr lvl="4"/>
            <a:r>
              <a:rPr lang="cs-CZ" smtClean="false"/>
              <a:t>Pátá úroveň</a:t>
            </a:r>
            <a:endParaRPr lang="cs-CZ" dirty="false"/>
          </a:p>
        </p:txBody>
      </p:sp>
    </p:spTree>
    <p:extLst>
      <p:ext uri="{BB962C8B-B14F-4D97-AF65-F5344CB8AC3E}">
        <p14:creationId xmlns:p14="http://schemas.microsoft.com/office/powerpoint/2010/main" val="2901346852"/>
      </p:ext>
    </p:extLst>
  </p:cSld>
  <p:clrMapOvr>
    <a:masterClrMapping/>
  </p:clrMapOvr>
</p:sldLayout>
</file>

<file path=ppt/slideLayouts/slideLayout9.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nad sebou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mtClean="false"/>
              <a:t>Kliknutím lze upravit styl.</a:t>
            </a:r>
            <a:endParaRPr lang="cs-CZ"/>
          </a:p>
        </p:txBody>
      </p:sp>
      <p:sp>
        <p:nvSpPr>
          <p:cNvPr id="3" name="Zástupný symbol pro obsah 2"/>
          <p:cNvSpPr>
            <a:spLocks noGrp="true"/>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false"/>
              <a:t>Kliknutím lze upravit styly předlohy textu.</a:t>
            </a:r>
          </a:p>
          <a:p>
            <a:pPr lvl="1"/>
            <a:r>
              <a:rPr lang="cs-CZ" smtClean="false"/>
              <a:t>Druhá úroveň</a:t>
            </a:r>
          </a:p>
          <a:p>
            <a:pPr lvl="2"/>
            <a:r>
              <a:rPr lang="cs-CZ" smtClean="false"/>
              <a:t>Třetí úroveň</a:t>
            </a:r>
          </a:p>
          <a:p>
            <a:pPr lvl="3"/>
            <a:r>
              <a:rPr lang="cs-CZ" smtClean="false"/>
              <a:t>Čtvrtá úroveň</a:t>
            </a:r>
          </a:p>
          <a:p>
            <a:pPr lvl="4"/>
            <a:r>
              <a:rPr lang="cs-CZ" smtClean="false"/>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8" name="Zástupný symbol pro obsah 2"/>
          <p:cNvSpPr>
            <a:spLocks noGrp="true"/>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false"/>
              <a:t>Kliknutím lze upravit styly předlohy textu.</a:t>
            </a:r>
          </a:p>
          <a:p>
            <a:pPr lvl="1"/>
            <a:r>
              <a:rPr lang="cs-CZ" smtClean="false"/>
              <a:t>Druhá úroveň</a:t>
            </a:r>
          </a:p>
          <a:p>
            <a:pPr lvl="2"/>
            <a:r>
              <a:rPr lang="cs-CZ" smtClean="false"/>
              <a:t>Třetí úroveň</a:t>
            </a:r>
          </a:p>
          <a:p>
            <a:pPr lvl="3"/>
            <a:r>
              <a:rPr lang="cs-CZ" smtClean="false"/>
              <a:t>Čtvrtá úroveň</a:t>
            </a:r>
          </a:p>
          <a:p>
            <a:pPr lvl="4"/>
            <a:r>
              <a:rPr lang="cs-CZ" smtClean="false"/>
              <a:t>Pátá úroveň</a:t>
            </a:r>
            <a:endParaRPr lang="cs-CZ" dirty="false"/>
          </a:p>
        </p:txBody>
      </p:sp>
    </p:spTree>
    <p:extLst>
      <p:ext uri="{BB962C8B-B14F-4D97-AF65-F5344CB8AC3E}">
        <p14:creationId xmlns:p14="http://schemas.microsoft.com/office/powerpoint/2010/main" val="2861415691"/>
      </p:ext>
    </p:extLst>
  </p:cSld>
  <p:clrMapOvr>
    <a:masterClrMapping/>
  </p:clrMapOvr>
</p:sldLayout>
</file>

<file path=ppt/slideMasters/_rels/slideMaster1.xml.rels><?xml version="1.0" encoding="UTF-8" standalone="yes"?>
<Relationships xmlns="http://schemas.openxmlformats.org/package/2006/relationships">
    <Relationship Target="../slideLayouts/slideLayout8.xml" Type="http://schemas.openxmlformats.org/officeDocument/2006/relationships/slideLayout" Id="rId8"/>
    <Relationship Target="../slideLayouts/slideLayout3.xml" Type="http://schemas.openxmlformats.org/officeDocument/2006/relationships/slideLayout" Id="rId3"/>
    <Relationship Target="../slideLayouts/slideLayout7.xml" Type="http://schemas.openxmlformats.org/officeDocument/2006/relationships/slideLayout" Id="rId7"/>
    <Relationship Target="../slideLayouts/slideLayout2.xml" Type="http://schemas.openxmlformats.org/officeDocument/2006/relationships/slideLayout" Id="rId2"/>
    <Relationship Target="../slideLayouts/slideLayout1.xml" Type="http://schemas.openxmlformats.org/officeDocument/2006/relationships/slideLayout" Id="rId1"/>
    <Relationship Target="../slideLayouts/slideLayout6.xml" Type="http://schemas.openxmlformats.org/officeDocument/2006/relationships/slideLayout" Id="rId6"/>
    <Relationship Target="../theme/theme1.xml" Type="http://schemas.openxmlformats.org/officeDocument/2006/relationships/theme" Id="rId11"/>
    <Relationship Target="../slideLayouts/slideLayout5.xml" Type="http://schemas.openxmlformats.org/officeDocument/2006/relationships/slideLayout" Id="rId5"/>
    <Relationship Target="../slideLayouts/slideLayout10.xml" Type="http://schemas.openxmlformats.org/officeDocument/2006/relationships/slideLayout" Id="rId10"/>
    <Relationship Target="../slideLayouts/slideLayout4.xml" Type="http://schemas.openxmlformats.org/officeDocument/2006/relationships/slideLayout" Id="rId4"/>
    <Relationship Target="../slideLayouts/slideLayout9.xml" Type="http://schemas.openxmlformats.org/officeDocument/2006/relationships/slideLayout" Id="rId9"/>
</Relationships>

</file>

<file path=ppt/slideMasters/slideMaster1.xml><?xml version="1.0" encoding="utf-8"?>
<p:sldMaster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2" name="Zástupný symbol pro nadpis 1"/>
          <p:cNvSpPr>
            <a:spLocks noGrp="true"/>
          </p:cNvSpPr>
          <p:nvPr>
            <p:ph type="title"/>
          </p:nvPr>
        </p:nvSpPr>
        <p:spPr>
          <a:xfrm>
            <a:off x="360000" y="0"/>
            <a:ext cx="8424000" cy="1080000"/>
          </a:xfrm>
          <a:prstGeom prst="rect">
            <a:avLst/>
          </a:prstGeom>
        </p:spPr>
        <p:txBody>
          <a:bodyPr vert="horz" lIns="36000" tIns="0" rIns="36000" bIns="0" rtlCol="false" anchor="ctr" anchorCtr="false">
            <a:noAutofit/>
          </a:bodyPr>
          <a:lstStyle/>
          <a:p>
            <a:r>
              <a:rPr lang="cs-CZ" dirty="false" smtClean="false"/>
              <a:t>Kliknutím lze upravit styl.</a:t>
            </a:r>
            <a:endParaRPr lang="cs-CZ" dirty="false"/>
          </a:p>
        </p:txBody>
      </p:sp>
      <p:sp>
        <p:nvSpPr>
          <p:cNvPr id="3" name="Zástupný symbol pro text 2"/>
          <p:cNvSpPr>
            <a:spLocks noGrp="true"/>
          </p:cNvSpPr>
          <p:nvPr>
            <p:ph type="body" idx="1"/>
          </p:nvPr>
        </p:nvSpPr>
        <p:spPr>
          <a:xfrm>
            <a:off x="540000" y="1800000"/>
            <a:ext cx="8064000" cy="4320000"/>
          </a:xfrm>
          <a:prstGeom prst="rect">
            <a:avLst/>
          </a:prstGeom>
        </p:spPr>
        <p:txBody>
          <a:bodyPr vert="horz" lIns="0" tIns="0" rIns="0" bIns="0" rtlCol="false">
            <a:noAutofit/>
          </a:bodyPr>
          <a:lstStyle/>
          <a:p>
            <a:pPr lvl="0"/>
            <a:r>
              <a:rPr lang="cs-CZ" dirty="false" smtClean="false"/>
              <a:t>Kliknutím lze upravit styly předlohy textu.</a:t>
            </a:r>
          </a:p>
          <a:p>
            <a:pPr lvl="1"/>
            <a:r>
              <a:rPr lang="cs-CZ" dirty="false" smtClean="false"/>
              <a:t>Druhá úroveň</a:t>
            </a:r>
          </a:p>
          <a:p>
            <a:pPr lvl="2"/>
            <a:r>
              <a:rPr lang="cs-CZ" dirty="false" smtClean="false"/>
              <a:t>Třetí úroveň</a:t>
            </a:r>
          </a:p>
          <a:p>
            <a:pPr lvl="3"/>
            <a:r>
              <a:rPr lang="cs-CZ" dirty="false" smtClean="false"/>
              <a:t>Čtvrtá úroveň</a:t>
            </a:r>
          </a:p>
          <a:p>
            <a:pPr lvl="4"/>
            <a:r>
              <a:rPr lang="cs-CZ" dirty="false" smtClean="false"/>
              <a:t>Pátá úroveň</a:t>
            </a:r>
            <a:endParaRPr lang="cs-CZ" dirty="false"/>
          </a:p>
        </p:txBody>
      </p:sp>
      <p:sp>
        <p:nvSpPr>
          <p:cNvPr id="4" name="Zástupný symbol pro datum 3"/>
          <p:cNvSpPr>
            <a:spLocks noGrp="true"/>
          </p:cNvSpPr>
          <p:nvPr>
            <p:ph type="dt" sz="half" idx="2"/>
          </p:nvPr>
        </p:nvSpPr>
        <p:spPr>
          <a:xfrm>
            <a:off x="540000" y="6516000"/>
            <a:ext cx="1116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5" name="Zástupný symbol pro zápatí 4"/>
          <p:cNvSpPr>
            <a:spLocks noGrp="true"/>
          </p:cNvSpPr>
          <p:nvPr>
            <p:ph type="ftr" sz="quarter" idx="3"/>
          </p:nvPr>
        </p:nvSpPr>
        <p:spPr>
          <a:xfrm>
            <a:off x="1692000" y="6516000"/>
            <a:ext cx="6912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6" name="Zástupný symbol pro číslo snímku 5"/>
          <p:cNvSpPr>
            <a:spLocks noGrp="true"/>
          </p:cNvSpPr>
          <p:nvPr>
            <p:ph type="sldNum" sz="quarter" idx="4"/>
          </p:nvPr>
        </p:nvSpPr>
        <p:spPr>
          <a:xfrm>
            <a:off x="8640000" y="6516000"/>
            <a:ext cx="468000" cy="180000"/>
          </a:xfrm>
          <a:prstGeom prst="rect">
            <a:avLst/>
          </a:prstGeom>
        </p:spPr>
        <p:txBody>
          <a:bodyPr vert="horz" lIns="0" tIns="0" rIns="0" bIns="0" rtlCol="false" anchor="ctr"/>
          <a:lstStyle>
            <a:lvl1pPr algn="ctr">
              <a:defRPr sz="1050" b="true">
                <a:solidFill>
                  <a:schemeClr val="tx1"/>
                </a:solidFill>
              </a:defRPr>
            </a:lvl1pPr>
          </a:lstStyle>
          <a:p>
            <a:fld id="{479BF083-4774-43B1-9AB0-5CC1AC5DD8EE}" type="slidenum">
              <a:rPr lang="cs-CZ" smtClean="false"/>
              <a:pPr/>
              <a:t>‹#›</a:t>
            </a:fld>
            <a:endParaRPr lang="cs-CZ" dirty="false"/>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p>
        </p:txBody>
      </p:sp>
    </p:spTree>
    <p:extLst>
      <p:ext uri="{BB962C8B-B14F-4D97-AF65-F5344CB8AC3E}">
        <p14:creationId xmlns:p14="http://schemas.microsoft.com/office/powerpoint/2010/main" val="14257727"/>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6" r:id="rId3"/>
    <p:sldLayoutId id="2147483677" r:id="rId4"/>
    <p:sldLayoutId id="2147483678" r:id="rId5"/>
    <p:sldLayoutId id="2147483673" r:id="rId6"/>
    <p:sldLayoutId id="2147483679" r:id="rId7"/>
    <p:sldLayoutId id="2147483680" r:id="rId8"/>
    <p:sldLayoutId id="2147483681" r:id="rId9"/>
    <p:sldLayoutId id="2147483682" r:id="rId10"/>
  </p:sldLayoutIdLst>
  <p:hf hdr="false" ftr="false" dt="false"/>
  <p:txStyles>
    <p:titleStyle>
      <a:lvl1pPr algn="l" defTabSz="914400" rtl="false" eaLnBrk="true" latinLnBrk="false" hangingPunct="true">
        <a:lnSpc>
          <a:spcPct val="100000"/>
        </a:lnSpc>
        <a:spcBef>
          <a:spcPct val="0"/>
        </a:spcBef>
        <a:buNone/>
        <a:defRPr sz="3200" b="true" kern="0" cap="all" baseline="0">
          <a:solidFill>
            <a:schemeClr val="tx2"/>
          </a:solidFill>
          <a:latin typeface="+mj-lt"/>
          <a:ea typeface="+mj-ea"/>
          <a:cs typeface="+mj-cs"/>
        </a:defRPr>
      </a:lvl1pPr>
    </p:titleStyle>
    <p:body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
    <Relationship Target="../media/image3.png" Type="http://schemas.openxmlformats.org/officeDocument/2006/relationships/image" Id="rId3"/>
    <Relationship Target="../media/image2.png" Type="http://schemas.openxmlformats.org/officeDocument/2006/relationships/image" Id="rId2"/>
    <Relationship Target="../slideLayouts/slideLayout1.xml" Type="http://schemas.openxmlformats.org/officeDocument/2006/relationships/slideLayout" Id="rId1"/>
    <Relationship Target="../media/image4.png" Type="http://schemas.openxmlformats.org/officeDocument/2006/relationships/image" Id="rId4"/>
</Relationships>

</file>

<file path=ppt/slides/_rels/slide10.xml.rels><?xml version="1.0" encoding="UTF-8" standalone="yes"?>
<Relationships xmlns="http://schemas.openxmlformats.org/package/2006/relationships">
    <Relationship Target="../diagrams/data1.xml" Type="http://schemas.openxmlformats.org/officeDocument/2006/relationships/diagramData" Id="rId3"/>
    <Relationship Target="../diagrams/drawing1.xml" Type="http://schemas.microsoft.com/office/2007/relationships/diagramDrawing" Id="rId7"/>
    <Relationship Target="../notesSlides/notesSlide4.xml" Type="http://schemas.openxmlformats.org/officeDocument/2006/relationships/notesSlide" Id="rId2"/>
    <Relationship Target="../slideLayouts/slideLayout2.xml" Type="http://schemas.openxmlformats.org/officeDocument/2006/relationships/slideLayout" Id="rId1"/>
    <Relationship Target="../diagrams/colors1.xml" Type="http://schemas.openxmlformats.org/officeDocument/2006/relationships/diagramColors" Id="rId6"/>
    <Relationship Target="../diagrams/quickStyle1.xml" Type="http://schemas.openxmlformats.org/officeDocument/2006/relationships/diagramQuickStyle" Id="rId5"/>
    <Relationship Target="../diagrams/layout1.xml" Type="http://schemas.openxmlformats.org/officeDocument/2006/relationships/diagramLayout" Id="rId4"/>
</Relationships>

</file>

<file path=ppt/slides/_rels/slide100.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101.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102.xml.rels><?xml version="1.0" encoding="UTF-8" standalone="yes"?>
<Relationships xmlns="http://schemas.openxmlformats.org/package/2006/relationships">
    <Relationship TargetMode="External" Target="mailto:jachym.ruzicka@mpsv.cz" Type="http://schemas.openxmlformats.org/officeDocument/2006/relationships/hyperlink" Id="rId3"/>
    <Relationship TargetMode="External" Target="mailto:veronika.pavlovska@mpsv.cz" Type="http://schemas.openxmlformats.org/officeDocument/2006/relationships/hyperlink" Id="rId2"/>
    <Relationship Target="../slideLayouts/slideLayout2.xml" Type="http://schemas.openxmlformats.org/officeDocument/2006/relationships/slideLayout" Id="rId1"/>
    <Relationship TargetMode="External" Target="mailto:stepan.rezek@mpsv.cz" Type="http://schemas.openxmlformats.org/officeDocument/2006/relationships/hyperlink" Id="rId4"/>
</Relationships>

</file>

<file path=ppt/slides/_rels/slide103.xml.rels><?xml version="1.0" encoding="UTF-8" standalone="yes"?>
<Relationships xmlns="http://schemas.openxmlformats.org/package/2006/relationships">
    <Relationship Target="../media/image3.png" Type="http://schemas.openxmlformats.org/officeDocument/2006/relationships/image" Id="rId2"/>
    <Relationship Target="../slideLayouts/slideLayout1.xml" Type="http://schemas.openxmlformats.org/officeDocument/2006/relationships/slideLayout" Id="rId1"/>
</Relationships>

</file>

<file path=ppt/slides/_rels/slide104.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105.xml.rels><?xml version="1.0" encoding="UTF-8" standalone="yes"?>
<Relationships xmlns="http://schemas.openxmlformats.org/package/2006/relationships">
    <Relationship Target="../media/image3.png" Type="http://schemas.openxmlformats.org/officeDocument/2006/relationships/image" Id="rId2"/>
    <Relationship Target="../slideLayouts/slideLayout1.xml" Type="http://schemas.openxmlformats.org/officeDocument/2006/relationships/slideLayout" Id="rId1"/>
</Relationships>

</file>

<file path=ppt/slides/_rels/slide11.xml.rels><?xml version="1.0" encoding="UTF-8" standalone="yes"?>
<Relationships xmlns="http://schemas.openxmlformats.org/package/2006/relationships">
    <Relationship Target="../media/image8.png" Type="http://schemas.openxmlformats.org/officeDocument/2006/relationships/image" Id="rId3"/>
    <Relationship Target="../notesSlides/notesSlide5.xml" Type="http://schemas.openxmlformats.org/officeDocument/2006/relationships/notesSlide" Id="rId2"/>
    <Relationship Target="../slideLayouts/slideLayout2.xml" Type="http://schemas.openxmlformats.org/officeDocument/2006/relationships/slideLayout" Id="rId1"/>
    <Relationship Target="../media/hdphoto3.wdp" Type="http://schemas.microsoft.com/office/2007/relationships/hdphoto" Id="rId4"/>
</Relationships>

</file>

<file path=ppt/slides/_rels/slide12.xml.rels><?xml version="1.0" encoding="UTF-8" standalone="yes"?>
<Relationships xmlns="http://schemas.openxmlformats.org/package/2006/relationships">
    <Relationship Target="../media/image2.png" Type="http://schemas.openxmlformats.org/officeDocument/2006/relationships/image" Id="rId2"/>
    <Relationship Target="../slideLayouts/slideLayout1.xml" Type="http://schemas.openxmlformats.org/officeDocument/2006/relationships/slideLayout" Id="rId1"/>
</Relationships>

</file>

<file path=ppt/slides/_rels/slide13.xml.rels><?xml version="1.0" encoding="UTF-8" standalone="yes"?>
<Relationships xmlns="http://schemas.openxmlformats.org/package/2006/relationships">
    <Relationship Target="../diagrams/layout2.xml" Type="http://schemas.openxmlformats.org/officeDocument/2006/relationships/diagramLayout" Id="rId3"/>
    <Relationship Target="../diagrams/data2.xml" Type="http://schemas.openxmlformats.org/officeDocument/2006/relationships/diagramData" Id="rId2"/>
    <Relationship Target="../slideLayouts/slideLayout2.xml" Type="http://schemas.openxmlformats.org/officeDocument/2006/relationships/slideLayout" Id="rId1"/>
    <Relationship Target="../diagrams/drawing2.xml" Type="http://schemas.microsoft.com/office/2007/relationships/diagramDrawing" Id="rId6"/>
    <Relationship Target="../diagrams/colors2.xml" Type="http://schemas.openxmlformats.org/officeDocument/2006/relationships/diagramColors" Id="rId5"/>
    <Relationship Target="../diagrams/quickStyle2.xml" Type="http://schemas.openxmlformats.org/officeDocument/2006/relationships/diagramQuickStyle" Id="rId4"/>
</Relationships>

</file>

<file path=ppt/slides/_rels/slide14.xml.rels><?xml version="1.0" encoding="UTF-8" standalone="yes"?>
<Relationships xmlns="http://schemas.openxmlformats.org/package/2006/relationships">
    <Relationship TargetMode="External" Target="http://www.esfcr.cz/file/9003/" Type="http://schemas.openxmlformats.org/officeDocument/2006/relationships/hyperlink" Id="rId3"/>
    <Relationship Target="../notesSlides/notesSlide6.xml" Type="http://schemas.openxmlformats.org/officeDocument/2006/relationships/notesSlide" Id="rId2"/>
    <Relationship Target="../slideLayouts/slideLayout2.xml" Type="http://schemas.openxmlformats.org/officeDocument/2006/relationships/slideLayout" Id="rId1"/>
    <Relationship Target="../media/hdphoto3.wdp" Type="http://schemas.microsoft.com/office/2007/relationships/hdphoto" Id="rId5"/>
    <Relationship Target="../media/image8.png" Type="http://schemas.openxmlformats.org/officeDocument/2006/relationships/image" Id="rId4"/>
</Relationships>

</file>

<file path=ppt/slides/_rels/slide15.xml.rels><?xml version="1.0" encoding="UTF-8" standalone="yes"?>
<Relationships xmlns="http://schemas.openxmlformats.org/package/2006/relationships">
    <Relationship Target="../notesSlides/notesSlide7.xml" Type="http://schemas.openxmlformats.org/officeDocument/2006/relationships/notesSlide" Id="rId2"/>
    <Relationship Target="../slideLayouts/slideLayout2.xml" Type="http://schemas.openxmlformats.org/officeDocument/2006/relationships/slideLayout" Id="rId1"/>
</Relationships>

</file>

<file path=ppt/slides/_rels/slide16.xml.rels><?xml version="1.0" encoding="UTF-8" standalone="yes"?>
<Relationships xmlns="http://schemas.openxmlformats.org/package/2006/relationships">
    <Relationship Target="../notesSlides/notesSlide8.xml" Type="http://schemas.openxmlformats.org/officeDocument/2006/relationships/notesSlide" Id="rId2"/>
    <Relationship Target="../slideLayouts/slideLayout2.xml" Type="http://schemas.openxmlformats.org/officeDocument/2006/relationships/slideLayout" Id="rId1"/>
</Relationships>

</file>

<file path=ppt/slides/_rels/slide17.xml.rels><?xml version="1.0" encoding="UTF-8" standalone="yes"?>
<Relationships xmlns="http://schemas.openxmlformats.org/package/2006/relationships">
    <Relationship Target="../notesSlides/notesSlide9.xml" Type="http://schemas.openxmlformats.org/officeDocument/2006/relationships/notesSlide" Id="rId2"/>
    <Relationship Target="../slideLayouts/slideLayout2.xml" Type="http://schemas.openxmlformats.org/officeDocument/2006/relationships/slideLayout" Id="rId1"/>
</Relationships>

</file>

<file path=ppt/slides/_rels/slide18.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19.xml.rels><?xml version="1.0" encoding="UTF-8" standalone="yes"?>
<Relationships xmlns="http://schemas.openxmlformats.org/package/2006/relationships">
    <Relationship Target="../notesSlides/notesSlide10.xml" Type="http://schemas.openxmlformats.org/officeDocument/2006/relationships/notesSlide" Id="rId2"/>
    <Relationship Target="../slideLayouts/slideLayout2.xml" Type="http://schemas.openxmlformats.org/officeDocument/2006/relationships/slideLayout" Id="rId1"/>
</Relationships>

</file>

<file path=ppt/slides/_rels/slide2.xml.rels><?xml version="1.0" encoding="UTF-8" standalone="yes"?>
<Relationships xmlns="http://schemas.openxmlformats.org/package/2006/relationships">
    <Relationship Target="../media/image5.gif" Type="http://schemas.openxmlformats.org/officeDocument/2006/relationships/image" Id="rId3"/>
    <Relationship Target="../notesSlides/notesSlide1.xml" Type="http://schemas.openxmlformats.org/officeDocument/2006/relationships/notesSlide" Id="rId2"/>
    <Relationship Target="../slideLayouts/slideLayout2.xml" Type="http://schemas.openxmlformats.org/officeDocument/2006/relationships/slideLayout" Id="rId1"/>
</Relationships>

</file>

<file path=ppt/slides/_rels/slide20.xml.rels><?xml version="1.0" encoding="UTF-8" standalone="yes"?>
<Relationships xmlns="http://schemas.openxmlformats.org/package/2006/relationships">
    <Relationship Target="../notesSlides/notesSlide11.xml" Type="http://schemas.openxmlformats.org/officeDocument/2006/relationships/notesSlide" Id="rId2"/>
    <Relationship Target="../slideLayouts/slideLayout2.xml" Type="http://schemas.openxmlformats.org/officeDocument/2006/relationships/slideLayout" Id="rId1"/>
</Relationships>

</file>

<file path=ppt/slides/_rels/slide21.xml.rels><?xml version="1.0" encoding="UTF-8" standalone="yes"?>
<Relationships xmlns="http://schemas.openxmlformats.org/package/2006/relationships">
    <Relationship Target="../notesSlides/notesSlide12.xml" Type="http://schemas.openxmlformats.org/officeDocument/2006/relationships/notesSlide" Id="rId3"/>
    <Relationship Target="../slideLayouts/slideLayout2.xml" Type="http://schemas.openxmlformats.org/officeDocument/2006/relationships/slideLayout" Id="rId2"/>
    <Relationship Target="../theme/themeOverride1.xml" Type="http://schemas.openxmlformats.org/officeDocument/2006/relationships/themeOverride" Id="rId1"/>
    <Relationship Target="../media/hdphoto3.wdp" Type="http://schemas.microsoft.com/office/2007/relationships/hdphoto" Id="rId6"/>
    <Relationship Target="../media/image8.png" Type="http://schemas.openxmlformats.org/officeDocument/2006/relationships/image" Id="rId5"/>
    <Relationship TargetMode="External" Target="http://www.esfcr.cz/file/9973/" Type="http://schemas.openxmlformats.org/officeDocument/2006/relationships/hyperlink" Id="rId4"/>
</Relationships>

</file>

<file path=ppt/slides/_rels/slide22.xml.rels><?xml version="1.0" encoding="UTF-8" standalone="yes"?>
<Relationships xmlns="http://schemas.openxmlformats.org/package/2006/relationships">
    <Relationship Target="../notesSlides/notesSlide13.xml" Type="http://schemas.openxmlformats.org/officeDocument/2006/relationships/notesSlide" Id="rId2"/>
    <Relationship Target="../slideLayouts/slideLayout2.xml" Type="http://schemas.openxmlformats.org/officeDocument/2006/relationships/slideLayout" Id="rId1"/>
</Relationships>

</file>

<file path=ppt/slides/_rels/slide23.xml.rels><?xml version="1.0" encoding="UTF-8" standalone="yes"?>
<Relationships xmlns="http://schemas.openxmlformats.org/package/2006/relationships">
    <Relationship Target="../notesSlides/notesSlide14.xml" Type="http://schemas.openxmlformats.org/officeDocument/2006/relationships/notesSlide" Id="rId2"/>
    <Relationship Target="../slideLayouts/slideLayout1.xml" Type="http://schemas.openxmlformats.org/officeDocument/2006/relationships/slideLayout" Id="rId1"/>
</Relationships>

</file>

<file path=ppt/slides/_rels/slide24.xml.rels><?xml version="1.0" encoding="UTF-8" standalone="yes"?>
<Relationships xmlns="http://schemas.openxmlformats.org/package/2006/relationships">
    <Relationship Target="../notesSlides/notesSlide15.xml" Type="http://schemas.openxmlformats.org/officeDocument/2006/relationships/notesSlide" Id="rId2"/>
    <Relationship Target="../slideLayouts/slideLayout2.xml" Type="http://schemas.openxmlformats.org/officeDocument/2006/relationships/slideLayout" Id="rId1"/>
</Relationships>

</file>

<file path=ppt/slides/_rels/slide25.xml.rels><?xml version="1.0" encoding="UTF-8" standalone="yes"?>
<Relationships xmlns="http://schemas.openxmlformats.org/package/2006/relationships">
    <Relationship TargetMode="External" Target="https://www.esfcr.cz/pokyny-k-vyplneni-zpravy-o-realizaci-zadosti-o-platbu-a-zadosti-o-zmenu-opz/-/dokument/809732" Type="http://schemas.openxmlformats.org/officeDocument/2006/relationships/hyperlink" Id="rId2"/>
    <Relationship Target="../slideLayouts/slideLayout2.xml" Type="http://schemas.openxmlformats.org/officeDocument/2006/relationships/slideLayout" Id="rId1"/>
</Relationships>

</file>

<file path=ppt/slides/_rels/slide26.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7.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8.xml.rels><?xml version="1.0" encoding="UTF-8" standalone="yes"?>
<Relationships xmlns="http://schemas.openxmlformats.org/package/2006/relationships">
    <Relationship Target="../media/image2.png" Type="http://schemas.openxmlformats.org/officeDocument/2006/relationships/image" Id="rId2"/>
    <Relationship Target="../slideLayouts/slideLayout1.xml" Type="http://schemas.openxmlformats.org/officeDocument/2006/relationships/slideLayout" Id="rId1"/>
</Relationships>

</file>

<file path=ppt/slides/_rels/slide29.xml.rels><?xml version="1.0" encoding="UTF-8" standalone="yes"?>
<Relationships xmlns="http://schemas.openxmlformats.org/package/2006/relationships">
    <Relationship Target="../notesSlides/notesSlide16.xml" Type="http://schemas.openxmlformats.org/officeDocument/2006/relationships/notesSlide" Id="rId2"/>
    <Relationship Target="../slideLayouts/slideLayout2.xml" Type="http://schemas.openxmlformats.org/officeDocument/2006/relationships/slideLayout" Id="rId1"/>
</Relationships>

</file>

<file path=ppt/slides/_rels/slide3.xml.rels><?xml version="1.0" encoding="UTF-8" standalone="yes"?>
<Relationships xmlns="http://schemas.openxmlformats.org/package/2006/relationships">
    <Relationship Target="../media/image2.png" Type="http://schemas.openxmlformats.org/officeDocument/2006/relationships/image" Id="rId2"/>
    <Relationship Target="../slideLayouts/slideLayout1.xml" Type="http://schemas.openxmlformats.org/officeDocument/2006/relationships/slideLayout" Id="rId1"/>
</Relationships>

</file>

<file path=ppt/slides/_rels/slide30.xml.rels><?xml version="1.0" encoding="UTF-8" standalone="yes"?>
<Relationships xmlns="http://schemas.openxmlformats.org/package/2006/relationships">
    <Relationship Target="../media/image8.png" Type="http://schemas.openxmlformats.org/officeDocument/2006/relationships/image" Id="rId3"/>
    <Relationship Target="../notesSlides/notesSlide17.xml" Type="http://schemas.openxmlformats.org/officeDocument/2006/relationships/notesSlide" Id="rId2"/>
    <Relationship Target="../slideLayouts/slideLayout2.xml" Type="http://schemas.openxmlformats.org/officeDocument/2006/relationships/slideLayout" Id="rId1"/>
    <Relationship Target="../media/hdphoto3.wdp" Type="http://schemas.microsoft.com/office/2007/relationships/hdphoto" Id="rId4"/>
</Relationships>

</file>

<file path=ppt/slides/_rels/slide31.xml.rels><?xml version="1.0" encoding="UTF-8" standalone="yes"?>
<Relationships xmlns="http://schemas.openxmlformats.org/package/2006/relationships">
    <Relationship Target="../notesSlides/notesSlide18.xml" Type="http://schemas.openxmlformats.org/officeDocument/2006/relationships/notesSlide" Id="rId2"/>
    <Relationship Target="../slideLayouts/slideLayout2.xml" Type="http://schemas.openxmlformats.org/officeDocument/2006/relationships/slideLayout" Id="rId1"/>
</Relationships>

</file>

<file path=ppt/slides/_rels/slide32.xml.rels><?xml version="1.0" encoding="UTF-8" standalone="yes"?>
<Relationships xmlns="http://schemas.openxmlformats.org/package/2006/relationships">
    <Relationship Target="../media/image8.png" Type="http://schemas.openxmlformats.org/officeDocument/2006/relationships/image" Id="rId3"/>
    <Relationship TargetMode="External" Target="http://www.esfcr.cz/pokyny-k-vyplneni-zpravy-o-realizaci-a-zadosti-o-platbu" Type="http://schemas.openxmlformats.org/officeDocument/2006/relationships/hyperlink" Id="rId2"/>
    <Relationship Target="../slideLayouts/slideLayout2.xml" Type="http://schemas.openxmlformats.org/officeDocument/2006/relationships/slideLayout" Id="rId1"/>
    <Relationship Target="../media/hdphoto3.wdp" Type="http://schemas.microsoft.com/office/2007/relationships/hdphoto" Id="rId4"/>
</Relationships>

</file>

<file path=ppt/slides/_rels/slide33.xml.rels><?xml version="1.0" encoding="UTF-8" standalone="yes"?>
<Relationships xmlns="http://schemas.openxmlformats.org/package/2006/relationships">
    <Relationship Target="../slideLayouts/slideLayout3.xml" Type="http://schemas.openxmlformats.org/officeDocument/2006/relationships/slideLayout" Id="rId1"/>
</Relationships>

</file>

<file path=ppt/slides/_rels/slide34.xml.rels><?xml version="1.0" encoding="UTF-8" standalone="yes"?>
<Relationships xmlns="http://schemas.openxmlformats.org/package/2006/relationships">
    <Relationship Target="../notesSlides/notesSlide19.xml" Type="http://schemas.openxmlformats.org/officeDocument/2006/relationships/notesSlide" Id="rId2"/>
    <Relationship Target="../slideLayouts/slideLayout3.xml" Type="http://schemas.openxmlformats.org/officeDocument/2006/relationships/slideLayout" Id="rId1"/>
</Relationships>

</file>

<file path=ppt/slides/_rels/slide35.xml.rels><?xml version="1.0" encoding="UTF-8" standalone="yes"?>
<Relationships xmlns="http://schemas.openxmlformats.org/package/2006/relationships">
    <Relationship Target="../media/image8.png" Type="http://schemas.openxmlformats.org/officeDocument/2006/relationships/image" Id="rId3"/>
    <Relationship Target="../notesSlides/notesSlide20.xml" Type="http://schemas.openxmlformats.org/officeDocument/2006/relationships/notesSlide" Id="rId2"/>
    <Relationship Target="../slideLayouts/slideLayout3.xml" Type="http://schemas.openxmlformats.org/officeDocument/2006/relationships/slideLayout" Id="rId1"/>
    <Relationship Target="../media/hdphoto3.wdp" Type="http://schemas.microsoft.com/office/2007/relationships/hdphoto" Id="rId4"/>
</Relationships>

</file>

<file path=ppt/slides/_rels/slide36.xml.rels><?xml version="1.0" encoding="UTF-8" standalone="yes"?>
<Relationships xmlns="http://schemas.openxmlformats.org/package/2006/relationships">
    <Relationship Target="../media/image2.png" Type="http://schemas.openxmlformats.org/officeDocument/2006/relationships/image" Id="rId2"/>
    <Relationship Target="../slideLayouts/slideLayout1.xml" Type="http://schemas.openxmlformats.org/officeDocument/2006/relationships/slideLayout" Id="rId1"/>
</Relationships>

</file>

<file path=ppt/slides/_rels/slide37.xml.rels><?xml version="1.0" encoding="UTF-8" standalone="yes"?>
<Relationships xmlns="http://schemas.openxmlformats.org/package/2006/relationships">
    <Relationship TargetMode="External" Target="http://www.esfcr.cz/file/9003/" Type="http://schemas.openxmlformats.org/officeDocument/2006/relationships/hyperlink" Id="rId2"/>
    <Relationship Target="../slideLayouts/slideLayout2.xml" Type="http://schemas.openxmlformats.org/officeDocument/2006/relationships/slideLayout" Id="rId1"/>
</Relationships>

</file>

<file path=ppt/slides/_rels/slide38.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39.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4.xml.rels><?xml version="1.0" encoding="UTF-8" standalone="yes"?>
<Relationships xmlns="http://schemas.openxmlformats.org/package/2006/relationships">
    <Relationship Target="../media/image6.png" Type="http://schemas.openxmlformats.org/officeDocument/2006/relationships/image" Id="rId3"/>
    <Relationship Target="../notesSlides/notesSlide2.xml" Type="http://schemas.openxmlformats.org/officeDocument/2006/relationships/notesSlide" Id="rId2"/>
    <Relationship Target="../slideLayouts/slideLayout2.xml" Type="http://schemas.openxmlformats.org/officeDocument/2006/relationships/slideLayout" Id="rId1"/>
    <Relationship Target="../media/hdphoto1.wdp" Type="http://schemas.microsoft.com/office/2007/relationships/hdphoto" Id="rId4"/>
</Relationships>

</file>

<file path=ppt/slides/_rels/slide40.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41.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42.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43.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44.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45.xml.rels><?xml version="1.0" encoding="UTF-8" standalone="yes"?>
<Relationships xmlns="http://schemas.openxmlformats.org/package/2006/relationships">
    <Relationship TargetMode="External" Target="https://ec.europa.eu/europeaid/applicable-rates-diems-framework-ec-funded-external-aid-contracts-18032015_en%20(230" Type="http://schemas.openxmlformats.org/officeDocument/2006/relationships/hyperlink" Id="rId2"/>
    <Relationship Target="../slideLayouts/slideLayout2.xml" Type="http://schemas.openxmlformats.org/officeDocument/2006/relationships/slideLayout" Id="rId1"/>
</Relationships>

</file>

<file path=ppt/slides/_rels/slide46.xml.rels><?xml version="1.0" encoding="UTF-8" standalone="yes"?>
<Relationships xmlns="http://schemas.openxmlformats.org/package/2006/relationships">
    <Relationship Target="../media/image2.png" Type="http://schemas.openxmlformats.org/officeDocument/2006/relationships/image" Id="rId2"/>
    <Relationship Target="../slideLayouts/slideLayout1.xml" Type="http://schemas.openxmlformats.org/officeDocument/2006/relationships/slideLayout" Id="rId1"/>
</Relationships>

</file>

<file path=ppt/slides/_rels/slide47.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48.xml.rels><?xml version="1.0" encoding="UTF-8" standalone="yes"?>
<Relationships xmlns="http://schemas.openxmlformats.org/package/2006/relationships">
    <Relationship Target="../media/image10.jpeg" Type="http://schemas.openxmlformats.org/officeDocument/2006/relationships/image" Id="rId3"/>
    <Relationship Target="../media/image9.jpg" Type="http://schemas.openxmlformats.org/officeDocument/2006/relationships/image" Id="rId2"/>
    <Relationship Target="../slideLayouts/slideLayout2.xml" Type="http://schemas.openxmlformats.org/officeDocument/2006/relationships/slideLayout" Id="rId1"/>
    <Relationship Target="../media/image11.jpg" Type="http://schemas.openxmlformats.org/officeDocument/2006/relationships/image" Id="rId4"/>
</Relationships>

</file>

<file path=ppt/slides/_rels/slide49.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xml.rels><?xml version="1.0" encoding="UTF-8" standalone="yes"?>
<Relationships xmlns="http://schemas.openxmlformats.org/package/2006/relationships">
    <Relationship TargetMode="External" Target="http://www.esfcr.cz/file/9003/" Type="http://schemas.openxmlformats.org/officeDocument/2006/relationships/hyperlink" Id="rId3"/>
    <Relationship TargetMode="External" Target="http://www.esfcr.cz/file/9002/" Type="http://schemas.openxmlformats.org/officeDocument/2006/relationships/hyperlink" Id="rId2"/>
    <Relationship Target="../slideLayouts/slideLayout2.xml" Type="http://schemas.openxmlformats.org/officeDocument/2006/relationships/slideLayout" Id="rId1"/>
    <Relationship Target="../media/hdphoto2.wdp" Type="http://schemas.microsoft.com/office/2007/relationships/hdphoto" Id="rId6"/>
    <Relationship Target="../media/image7.png" Type="http://schemas.openxmlformats.org/officeDocument/2006/relationships/image" Id="rId5"/>
    <Relationship TargetMode="External" Target="mailto:iva.kovandova@mpsv.cz" Type="http://schemas.openxmlformats.org/officeDocument/2006/relationships/hyperlink" Id="rId4"/>
</Relationships>

</file>

<file path=ppt/slides/_rels/slide50.xml.rels><?xml version="1.0" encoding="UTF-8" standalone="yes"?>
<Relationships xmlns="http://schemas.openxmlformats.org/package/2006/relationships">
    <Relationship TargetMode="External" Target="http://www.esfcr.cz/file/9196/" Type="http://schemas.openxmlformats.org/officeDocument/2006/relationships/hyperlink" Id="rId2"/>
    <Relationship Target="../slideLayouts/slideLayout2.xml" Type="http://schemas.openxmlformats.org/officeDocument/2006/relationships/slideLayout" Id="rId1"/>
</Relationships>

</file>

<file path=ppt/slides/_rels/slide51.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2.xml.rels><?xml version="1.0" encoding="UTF-8" standalone="yes"?>
<Relationships xmlns="http://schemas.openxmlformats.org/package/2006/relationships">
    <Relationship Target="../media/image2.png" Type="http://schemas.openxmlformats.org/officeDocument/2006/relationships/image" Id="rId2"/>
    <Relationship Target="../slideLayouts/slideLayout1.xml" Type="http://schemas.openxmlformats.org/officeDocument/2006/relationships/slideLayout" Id="rId1"/>
</Relationships>

</file>

<file path=ppt/slides/_rels/slide53.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4.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5.xml.rels><?xml version="1.0" encoding="UTF-8" standalone="yes"?>
<Relationships xmlns="http://schemas.openxmlformats.org/package/2006/relationships">
    <Relationship Target="../media/image2.png" Type="http://schemas.openxmlformats.org/officeDocument/2006/relationships/image" Id="rId2"/>
    <Relationship Target="../slideLayouts/slideLayout1.xml" Type="http://schemas.openxmlformats.org/officeDocument/2006/relationships/slideLayout" Id="rId1"/>
</Relationships>

</file>

<file path=ppt/slides/_rels/slide56.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7.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8.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9.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6.xml.rels><?xml version="1.0" encoding="UTF-8" standalone="yes"?>
<Relationships xmlns="http://schemas.openxmlformats.org/package/2006/relationships">
    <Relationship TargetMode="External" Target="http://www.czechinvest.org/data/files/uzivatelska-prirucka-p4-is-kp14-v-3-0-final-4723-cz.pdf" Type="http://schemas.openxmlformats.org/officeDocument/2006/relationships/hyperlink" Id="rId3"/>
    <Relationship TargetMode="External" Target="https://www.esfcr.cz/pokyny-k-vyplneni-zpravy-o-realizaci-zadosti-o-platbu-a-zadosti-o-zmenu-opz" Type="http://schemas.openxmlformats.org/officeDocument/2006/relationships/hyperlink" Id="rId2"/>
    <Relationship Target="../slideLayouts/slideLayout2.xml" Type="http://schemas.openxmlformats.org/officeDocument/2006/relationships/slideLayout" Id="rId1"/>
</Relationships>

</file>

<file path=ppt/slides/_rels/slide60.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61.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62.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63.xml.rels><?xml version="1.0" encoding="UTF-8" standalone="yes"?>
<Relationships xmlns="http://schemas.openxmlformats.org/package/2006/relationships">
    <Relationship Target="../media/image2.png" Type="http://schemas.openxmlformats.org/officeDocument/2006/relationships/image" Id="rId2"/>
    <Relationship Target="../slideLayouts/slideLayout1.xml" Type="http://schemas.openxmlformats.org/officeDocument/2006/relationships/slideLayout" Id="rId1"/>
</Relationships>

</file>

<file path=ppt/slides/_rels/slide64.xml.rels><?xml version="1.0" encoding="UTF-8" standalone="yes"?>
<Relationships xmlns="http://schemas.openxmlformats.org/package/2006/relationships">
    <Relationship Target="../notesSlides/notesSlide21.xml" Type="http://schemas.openxmlformats.org/officeDocument/2006/relationships/notesSlide" Id="rId2"/>
    <Relationship Target="../slideLayouts/slideLayout2.xml" Type="http://schemas.openxmlformats.org/officeDocument/2006/relationships/slideLayout" Id="rId1"/>
</Relationships>

</file>

<file path=ppt/slides/_rels/slide65.xml.rels><?xml version="1.0" encoding="UTF-8" standalone="yes"?>
<Relationships xmlns="http://schemas.openxmlformats.org/package/2006/relationships">
    <Relationship TargetMode="External" Target="http://www.esfcr.cz/monitorovani-podporenych-osob" Type="http://schemas.openxmlformats.org/officeDocument/2006/relationships/hyperlink" Id="rId2"/>
    <Relationship Target="../slideLayouts/slideLayout2.xml" Type="http://schemas.openxmlformats.org/officeDocument/2006/relationships/slideLayout" Id="rId1"/>
</Relationships>

</file>

<file path=ppt/slides/_rels/slide66.xml.rels><?xml version="1.0" encoding="UTF-8" standalone="yes"?>
<Relationships xmlns="http://schemas.openxmlformats.org/package/2006/relationships">
    <Relationship Target="../notesSlides/notesSlide22.xml" Type="http://schemas.openxmlformats.org/officeDocument/2006/relationships/notesSlide" Id="rId2"/>
    <Relationship Target="../slideLayouts/slideLayout2.xml" Type="http://schemas.openxmlformats.org/officeDocument/2006/relationships/slideLayout" Id="rId1"/>
</Relationships>

</file>

<file path=ppt/slides/_rels/slide67.xml.rels><?xml version="1.0" encoding="UTF-8" standalone="yes"?>
<Relationships xmlns="http://schemas.openxmlformats.org/package/2006/relationships">
    <Relationship Target="../notesSlides/notesSlide23.xml" Type="http://schemas.openxmlformats.org/officeDocument/2006/relationships/notesSlide" Id="rId2"/>
    <Relationship Target="../slideLayouts/slideLayout2.xml" Type="http://schemas.openxmlformats.org/officeDocument/2006/relationships/slideLayout" Id="rId1"/>
</Relationships>

</file>

<file path=ppt/slides/_rels/slide68.xml.rels><?xml version="1.0" encoding="UTF-8" standalone="yes"?>
<Relationships xmlns="http://schemas.openxmlformats.org/package/2006/relationships">
    <Relationship TargetMode="External" Target="https://esf2014.esfcr.cz/" Type="http://schemas.openxmlformats.org/officeDocument/2006/relationships/hyperlink" Id="rId3"/>
    <Relationship Target="../notesSlides/notesSlide24.xml" Type="http://schemas.openxmlformats.org/officeDocument/2006/relationships/notesSlide" Id="rId2"/>
    <Relationship Target="../slideLayouts/slideLayout2.xml" Type="http://schemas.openxmlformats.org/officeDocument/2006/relationships/slideLayout" Id="rId1"/>
</Relationships>

</file>

<file path=ppt/slides/_rels/slide69.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7.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70.xml.rels><?xml version="1.0" encoding="UTF-8" standalone="yes"?>
<Relationships xmlns="http://schemas.openxmlformats.org/package/2006/relationships">
    <Relationship TargetMode="External" Target="http://www.esfcr.cz/monitorovani-podporenych-osob" Type="http://schemas.openxmlformats.org/officeDocument/2006/relationships/hyperlink" Id="rId3"/>
    <Relationship Target="../notesSlides/notesSlide25.xml" Type="http://schemas.openxmlformats.org/officeDocument/2006/relationships/notesSlide" Id="rId2"/>
    <Relationship Target="../slideLayouts/slideLayout2.xml" Type="http://schemas.openxmlformats.org/officeDocument/2006/relationships/slideLayout" Id="rId1"/>
</Relationships>

</file>

<file path=ppt/slides/_rels/slide71.xml.rels><?xml version="1.0" encoding="UTF-8" standalone="yes"?>
<Relationships xmlns="http://schemas.openxmlformats.org/package/2006/relationships">
    <Relationship Target="../notesSlides/notesSlide26.xml" Type="http://schemas.openxmlformats.org/officeDocument/2006/relationships/notesSlide" Id="rId2"/>
    <Relationship Target="../slideLayouts/slideLayout2.xml" Type="http://schemas.openxmlformats.org/officeDocument/2006/relationships/slideLayout" Id="rId1"/>
</Relationships>

</file>

<file path=ppt/slides/_rels/slide72.xml.rels><?xml version="1.0" encoding="UTF-8" standalone="yes"?>
<Relationships xmlns="http://schemas.openxmlformats.org/package/2006/relationships">
    <Relationship Target="../media/image2.png" Type="http://schemas.openxmlformats.org/officeDocument/2006/relationships/image" Id="rId2"/>
    <Relationship Target="../slideLayouts/slideLayout1.xml" Type="http://schemas.openxmlformats.org/officeDocument/2006/relationships/slideLayout" Id="rId1"/>
</Relationships>

</file>

<file path=ppt/slides/_rels/slide73.xml.rels><?xml version="1.0" encoding="UTF-8" standalone="yes"?>
<Relationships xmlns="http://schemas.openxmlformats.org/package/2006/relationships">
    <Relationship TargetMode="External" Target="http://www.esfcr.cz/" Type="http://schemas.openxmlformats.org/officeDocument/2006/relationships/hyperlink" Id="rId3"/>
    <Relationship Target="../notesSlides/notesSlide27.xml" Type="http://schemas.openxmlformats.org/officeDocument/2006/relationships/notesSlide" Id="rId2"/>
    <Relationship Target="../slideLayouts/slideLayout2.xml" Type="http://schemas.openxmlformats.org/officeDocument/2006/relationships/slideLayout" Id="rId1"/>
</Relationships>

</file>

<file path=ppt/slides/_rels/slide74.xml.rels><?xml version="1.0" encoding="UTF-8" standalone="yes"?>
<Relationships xmlns="http://schemas.openxmlformats.org/package/2006/relationships">
    <Relationship TargetMode="External" Target="http://www.esfcr.cz/sablony-a-vzory-pro-vizualni-identitu" Type="http://schemas.openxmlformats.org/officeDocument/2006/relationships/hyperlink" Id="rId3"/>
    <Relationship Target="../media/image15.jpeg" Type="http://schemas.openxmlformats.org/officeDocument/2006/relationships/image" Id="rId7"/>
    <Relationship Target="../notesSlides/notesSlide28.xml" Type="http://schemas.openxmlformats.org/officeDocument/2006/relationships/notesSlide" Id="rId2"/>
    <Relationship Target="../slideLayouts/slideLayout2.xml" Type="http://schemas.openxmlformats.org/officeDocument/2006/relationships/slideLayout" Id="rId1"/>
    <Relationship Target="../media/image14.jpeg" Type="http://schemas.openxmlformats.org/officeDocument/2006/relationships/image" Id="rId6"/>
    <Relationship Target="../media/image13.jpg" Type="http://schemas.openxmlformats.org/officeDocument/2006/relationships/image" Id="rId5"/>
    <Relationship Target="../media/image12.jpeg" Type="http://schemas.openxmlformats.org/officeDocument/2006/relationships/image" Id="rId4"/>
</Relationships>

</file>

<file path=ppt/slides/_rels/slide75.xml.rels><?xml version="1.0" encoding="UTF-8" standalone="yes"?>
<Relationships xmlns="http://schemas.openxmlformats.org/package/2006/relationships">
    <Relationship Target="../notesSlides/notesSlide29.xml" Type="http://schemas.openxmlformats.org/officeDocument/2006/relationships/notesSlide" Id="rId2"/>
    <Relationship Target="../slideLayouts/slideLayout2.xml" Type="http://schemas.openxmlformats.org/officeDocument/2006/relationships/slideLayout" Id="rId1"/>
</Relationships>

</file>

<file path=ppt/slides/_rels/slide76.xml.rels><?xml version="1.0" encoding="UTF-8" standalone="yes"?>
<Relationships xmlns="http://schemas.openxmlformats.org/package/2006/relationships">
    <Relationship Target="../media/image21.jpeg" Type="http://schemas.openxmlformats.org/officeDocument/2006/relationships/image" Id="rId8"/>
    <Relationship Target="../media/image16.jpeg" Type="http://schemas.openxmlformats.org/officeDocument/2006/relationships/image" Id="rId3"/>
    <Relationship Target="../media/image20.jpeg" Type="http://schemas.openxmlformats.org/officeDocument/2006/relationships/image" Id="rId7"/>
    <Relationship Target="../notesSlides/notesSlide30.xml" Type="http://schemas.openxmlformats.org/officeDocument/2006/relationships/notesSlide" Id="rId2"/>
    <Relationship Target="../slideLayouts/slideLayout2.xml" Type="http://schemas.openxmlformats.org/officeDocument/2006/relationships/slideLayout" Id="rId1"/>
    <Relationship Target="../media/image19.jpeg" Type="http://schemas.openxmlformats.org/officeDocument/2006/relationships/image" Id="rId6"/>
    <Relationship Target="../media/image18.jpeg" Type="http://schemas.openxmlformats.org/officeDocument/2006/relationships/image" Id="rId5"/>
    <Relationship Target="../media/image17.jpeg" Type="http://schemas.openxmlformats.org/officeDocument/2006/relationships/image" Id="rId4"/>
    <Relationship Target="../media/image22.jpeg" Type="http://schemas.openxmlformats.org/officeDocument/2006/relationships/image" Id="rId9"/>
</Relationships>

</file>

<file path=ppt/slides/_rels/slide77.xml.rels><?xml version="1.0" encoding="UTF-8" standalone="yes"?>
<Relationships xmlns="http://schemas.openxmlformats.org/package/2006/relationships">
    <Relationship Target="../notesSlides/notesSlide31.xml" Type="http://schemas.openxmlformats.org/officeDocument/2006/relationships/notesSlide" Id="rId2"/>
    <Relationship Target="../slideLayouts/slideLayout8.xml" Type="http://schemas.openxmlformats.org/officeDocument/2006/relationships/slideLayout" Id="rId1"/>
</Relationships>

</file>

<file path=ppt/slides/_rels/slide78.xml.rels><?xml version="1.0" encoding="UTF-8" standalone="yes"?>
<Relationships xmlns="http://schemas.openxmlformats.org/package/2006/relationships">
    <Relationship Target="../notesSlides/notesSlide32.xml" Type="http://schemas.openxmlformats.org/officeDocument/2006/relationships/notesSlide" Id="rId2"/>
    <Relationship Target="../slideLayouts/slideLayout2.xml" Type="http://schemas.openxmlformats.org/officeDocument/2006/relationships/slideLayout" Id="rId1"/>
</Relationships>

</file>

<file path=ppt/slides/_rels/slide79.xml.rels><?xml version="1.0" encoding="UTF-8" standalone="yes"?>
<Relationships xmlns="http://schemas.openxmlformats.org/package/2006/relationships">
    <Relationship TargetMode="External" Target="https://publicita.dotaceeu.cz/gen/krok1" Type="http://schemas.openxmlformats.org/officeDocument/2006/relationships/hyperlink" Id="rId3"/>
    <Relationship Target="../notesSlides/notesSlide33.xml" Type="http://schemas.openxmlformats.org/officeDocument/2006/relationships/notesSlide" Id="rId2"/>
    <Relationship Target="../slideLayouts/slideLayout2.xml" Type="http://schemas.openxmlformats.org/officeDocument/2006/relationships/slideLayout" Id="rId1"/>
    <Relationship Target="../media/hdphoto3.wdp" Type="http://schemas.microsoft.com/office/2007/relationships/hdphoto" Id="rId5"/>
    <Relationship Target="../media/image8.png" Type="http://schemas.openxmlformats.org/officeDocument/2006/relationships/image" Id="rId4"/>
</Relationships>

</file>

<file path=ppt/slides/_rels/slide8.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80.xml.rels><?xml version="1.0" encoding="UTF-8" standalone="yes"?>
<Relationships xmlns="http://schemas.openxmlformats.org/package/2006/relationships">
    <Relationship Target="../media/image23.png" Type="http://schemas.openxmlformats.org/officeDocument/2006/relationships/image" Id="rId2"/>
    <Relationship Target="../slideLayouts/slideLayout2.xml" Type="http://schemas.openxmlformats.org/officeDocument/2006/relationships/slideLayout" Id="rId1"/>
</Relationships>

</file>

<file path=ppt/slides/_rels/slide81.xml.rels><?xml version="1.0" encoding="UTF-8" standalone="yes"?>
<Relationships xmlns="http://schemas.openxmlformats.org/package/2006/relationships">
    <Relationship Target="../media/image24.png" Type="http://schemas.openxmlformats.org/officeDocument/2006/relationships/image" Id="rId2"/>
    <Relationship Target="../slideLayouts/slideLayout2.xml" Type="http://schemas.openxmlformats.org/officeDocument/2006/relationships/slideLayout" Id="rId1"/>
</Relationships>

</file>

<file path=ppt/slides/_rels/slide82.xml.rels><?xml version="1.0" encoding="UTF-8" standalone="yes"?>
<Relationships xmlns="http://schemas.openxmlformats.org/package/2006/relationships">
    <Relationship Target="../media/image25.png" Type="http://schemas.openxmlformats.org/officeDocument/2006/relationships/image" Id="rId2"/>
    <Relationship Target="../slideLayouts/slideLayout2.xml" Type="http://schemas.openxmlformats.org/officeDocument/2006/relationships/slideLayout" Id="rId1"/>
</Relationships>

</file>

<file path=ppt/slides/_rels/slide83.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84.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85.xml.rels><?xml version="1.0" encoding="UTF-8" standalone="yes"?>
<Relationships xmlns="http://schemas.openxmlformats.org/package/2006/relationships">
    <Relationship TargetMode="External" Target="mailto:iva.kovandova@mpsv.cz" Type="http://schemas.openxmlformats.org/officeDocument/2006/relationships/hyperlink" Id="rId3"/>
    <Relationship Target="../media/image2.png" Type="http://schemas.openxmlformats.org/officeDocument/2006/relationships/image" Id="rId2"/>
    <Relationship Target="../slideLayouts/slideLayout1.xml" Type="http://schemas.openxmlformats.org/officeDocument/2006/relationships/slideLayout" Id="rId1"/>
    <Relationship Target="../media/image3.png" Type="http://schemas.openxmlformats.org/officeDocument/2006/relationships/image" Id="rId4"/>
</Relationships>

</file>

<file path=ppt/slides/_rels/slide86.xml.rels><?xml version="1.0" encoding="UTF-8" standalone="yes"?>
<Relationships xmlns="http://schemas.openxmlformats.org/package/2006/relationships">
    <Relationship Target="../slideLayouts/slideLayout4.xml" Type="http://schemas.openxmlformats.org/officeDocument/2006/relationships/slideLayout" Id="rId1"/>
</Relationships>

</file>

<file path=ppt/slides/_rels/slide87.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88.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89.xml.rels><?xml version="1.0" encoding="UTF-8" standalone="yes"?>
<Relationships xmlns="http://schemas.openxmlformats.org/package/2006/relationships">
    <Relationship Target="../notesSlides/notesSlide34.xml" Type="http://schemas.openxmlformats.org/officeDocument/2006/relationships/notesSlide" Id="rId2"/>
    <Relationship Target="../slideLayouts/slideLayout4.xml" Type="http://schemas.openxmlformats.org/officeDocument/2006/relationships/slideLayout" Id="rId1"/>
</Relationships>

</file>

<file path=ppt/slides/_rels/slide9.xml.rels><?xml version="1.0" encoding="UTF-8" standalone="yes"?>
<Relationships xmlns="http://schemas.openxmlformats.org/package/2006/relationships">
    <Relationship TargetMode="External" Target="https://www.esfcr.cz/formulare-pro-uzavreni-pravniho-aktu-a-vzory-pravnich-aktu-o-poskytnuti-podpory-na-projekt-opz/-/dokument/3749438" Type="http://schemas.openxmlformats.org/officeDocument/2006/relationships/hyperlink" Id="rId3"/>
    <Relationship Target="../notesSlides/notesSlide3.xml" Type="http://schemas.openxmlformats.org/officeDocument/2006/relationships/notesSlide" Id="rId2"/>
    <Relationship Target="../slideLayouts/slideLayout2.xml" Type="http://schemas.openxmlformats.org/officeDocument/2006/relationships/slideLayout" Id="rId1"/>
</Relationships>

</file>

<file path=ppt/slides/_rels/slide90.xml.rels><?xml version="1.0" encoding="UTF-8" standalone="yes"?>
<Relationships xmlns="http://schemas.openxmlformats.org/package/2006/relationships">
    <Relationship Target="../diagrams/layout4.xml" Type="http://schemas.openxmlformats.org/officeDocument/2006/relationships/diagramLayout" Id="rId8"/>
    <Relationship Target="../diagrams/layout3.xml" Type="http://schemas.openxmlformats.org/officeDocument/2006/relationships/diagramLayout" Id="rId3"/>
    <Relationship Target="../diagrams/data4.xml" Type="http://schemas.openxmlformats.org/officeDocument/2006/relationships/diagramData" Id="rId7"/>
    <Relationship Target="../diagrams/data3.xml" Type="http://schemas.openxmlformats.org/officeDocument/2006/relationships/diagramData" Id="rId2"/>
    <Relationship Target="../slideLayouts/slideLayout9.xml" Type="http://schemas.openxmlformats.org/officeDocument/2006/relationships/slideLayout" Id="rId1"/>
    <Relationship Target="../diagrams/drawing3.xml" Type="http://schemas.microsoft.com/office/2007/relationships/diagramDrawing" Id="rId6"/>
    <Relationship Target="../diagrams/drawing4.xml" Type="http://schemas.microsoft.com/office/2007/relationships/diagramDrawing" Id="rId11"/>
    <Relationship Target="../diagrams/colors3.xml" Type="http://schemas.openxmlformats.org/officeDocument/2006/relationships/diagramColors" Id="rId5"/>
    <Relationship Target="../diagrams/colors4.xml" Type="http://schemas.openxmlformats.org/officeDocument/2006/relationships/diagramColors" Id="rId10"/>
    <Relationship Target="../diagrams/quickStyle3.xml" Type="http://schemas.openxmlformats.org/officeDocument/2006/relationships/diagramQuickStyle" Id="rId4"/>
    <Relationship Target="../diagrams/quickStyle4.xml" Type="http://schemas.openxmlformats.org/officeDocument/2006/relationships/diagramQuickStyle" Id="rId9"/>
</Relationships>

</file>

<file path=ppt/slides/_rels/slide91.xml.rels><?xml version="1.0" encoding="UTF-8" standalone="yes"?>
<Relationships xmlns="http://schemas.openxmlformats.org/package/2006/relationships">
    <Relationship Target="../slideLayouts/slideLayout3.xml" Type="http://schemas.openxmlformats.org/officeDocument/2006/relationships/slideLayout" Id="rId1"/>
</Relationships>

</file>

<file path=ppt/slides/_rels/slide92.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93.xml.rels><?xml version="1.0" encoding="UTF-8" standalone="yes"?>
<Relationships xmlns="http://schemas.openxmlformats.org/package/2006/relationships">
    <Relationship Target="../media/image27.emf" Type="http://schemas.openxmlformats.org/officeDocument/2006/relationships/image" Id="rId3"/>
    <Relationship Target="../media/image26.emf" Type="http://schemas.openxmlformats.org/officeDocument/2006/relationships/image" Id="rId2"/>
    <Relationship Target="../slideLayouts/slideLayout2.xml" Type="http://schemas.openxmlformats.org/officeDocument/2006/relationships/slideLayout" Id="rId1"/>
</Relationships>

</file>

<file path=ppt/slides/_rels/slide94.xml.rels><?xml version="1.0" encoding="UTF-8" standalone="yes"?>
<Relationships xmlns="http://schemas.openxmlformats.org/package/2006/relationships">
    <Relationship Target="../media/image28.png" Type="http://schemas.openxmlformats.org/officeDocument/2006/relationships/image" Id="rId2"/>
    <Relationship Target="../slideLayouts/slideLayout2.xml" Type="http://schemas.openxmlformats.org/officeDocument/2006/relationships/slideLayout" Id="rId1"/>
</Relationships>

</file>

<file path=ppt/slides/_rels/slide95.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96.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97.xml.rels><?xml version="1.0" encoding="UTF-8" standalone="yes"?>
<Relationships xmlns="http://schemas.openxmlformats.org/package/2006/relationships">
    <Relationship Target="../media/image29.png" Type="http://schemas.openxmlformats.org/officeDocument/2006/relationships/image" Id="rId2"/>
    <Relationship Target="../slideLayouts/slideLayout2.xml" Type="http://schemas.openxmlformats.org/officeDocument/2006/relationships/slideLayout" Id="rId1"/>
</Relationships>

</file>

<file path=ppt/slides/_rels/slide98.xml.rels><?xml version="1.0" encoding="UTF-8" standalone="yes"?>
<Relationships xmlns="http://schemas.openxmlformats.org/package/2006/relationships">
    <Relationship Target="../media/image2.png" Type="http://schemas.openxmlformats.org/officeDocument/2006/relationships/image" Id="rId2"/>
    <Relationship Target="../slideLayouts/slideLayout1.xml" Type="http://schemas.openxmlformats.org/officeDocument/2006/relationships/slideLayout" Id="rId1"/>
</Relationships>

</file>

<file path=ppt/slides/_rels/slide99.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slide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smtClean="false"/>
              <a:t>Seminář pro příjemce</a:t>
            </a:r>
            <a:endParaRPr lang="cs-CZ" dirty="false"/>
          </a:p>
        </p:txBody>
      </p:sp>
      <p:sp>
        <p:nvSpPr>
          <p:cNvPr id="6" name="Zástupný symbol pro text 5"/>
          <p:cNvSpPr>
            <a:spLocks noGrp="true"/>
          </p:cNvSpPr>
          <p:nvPr>
            <p:ph type="body" sz="quarter" idx="13"/>
          </p:nvPr>
        </p:nvSpPr>
        <p:spPr>
          <a:xfrm>
            <a:off x="1620480" y="4089600"/>
            <a:ext cx="7272000" cy="540000"/>
          </a:xfrm>
        </p:spPr>
        <p:txBody>
          <a:bodyPr/>
          <a:lstStyle/>
          <a:p>
            <a:r>
              <a:rPr lang="cs-CZ" sz="2400" dirty="false"/>
              <a:t>Oddělení projektů sociálních inovací a mezinárodní spolupráce</a:t>
            </a:r>
          </a:p>
        </p:txBody>
      </p:sp>
      <p:sp>
        <p:nvSpPr>
          <p:cNvPr id="7" name="Zástupný symbol pro text 6"/>
          <p:cNvSpPr>
            <a:spLocks noGrp="true"/>
          </p:cNvSpPr>
          <p:nvPr>
            <p:ph type="body" sz="quarter" idx="14"/>
          </p:nvPr>
        </p:nvSpPr>
        <p:spPr/>
        <p:txBody>
          <a:bodyPr/>
          <a:lstStyle/>
          <a:p>
            <a:r>
              <a:rPr lang="cs-CZ" dirty="false" smtClean="false"/>
              <a:t> 26. 5. 2017, Praha</a:t>
            </a:r>
            <a:endParaRPr lang="cs-CZ" dirty="false"/>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pic>
        <p:nvPicPr>
          <p:cNvPr id="9" name="Zástupný symbol pro obrázek 14"/>
          <p:cNvPicPr>
            <a:picLocks noGrp="true" noChangeAspect="true"/>
          </p:cNvPicPr>
          <p:nvPr>
            <p:ph type="pic" sz="quarter" idx="16"/>
          </p:nvPr>
        </p:nvPicPr>
        <p:blipFill>
          <a:blip cstate="print" r:embed="rId3">
            <a:extLst>
              <a:ext uri="{28A0092B-C50C-407E-A947-70E740481C1C}">
                <a14:useLocalDpi xmlns:a14="http://schemas.microsoft.com/office/drawing/2010/main" val="0"/>
              </a:ext>
            </a:extLst>
          </a:blip>
          <a:stretch>
            <a:fillRect/>
          </a:stretch>
        </p:blipFill>
        <p:spPr>
          <a:xfrm>
            <a:off x="842492" y="4077072"/>
            <a:ext cx="540000" cy="540000"/>
          </a:xfrm>
        </p:spPr>
      </p:pic>
      <p:pic>
        <p:nvPicPr>
          <p:cNvPr id="16" name="Zástupný symbol pro obrázek 15"/>
          <p:cNvPicPr>
            <a:picLocks noGrp="true" noChangeAspect="true"/>
          </p:cNvPicPr>
          <p:nvPr>
            <p:ph type="pic" sz="quarter" idx="17"/>
          </p:nvPr>
        </p:nvPicPr>
        <p:blipFill>
          <a:blip cstate="print" r:embed="rId4">
            <a:extLst>
              <a:ext uri="{28A0092B-C50C-407E-A947-70E740481C1C}">
                <a14:useLocalDpi xmlns:a14="http://schemas.microsoft.com/office/drawing/2010/main" val="0"/>
              </a:ext>
            </a:extLst>
          </a:blip>
          <a:srcRect/>
          <a:stretch>
            <a:fillRect/>
          </a:stretch>
        </p:blipFill>
        <p:spPr/>
      </p:pic>
      <p:sp>
        <p:nvSpPr>
          <p:cNvPr id="10" name="Zástupný symbol pro text 5"/>
          <p:cNvSpPr txBox="true">
            <a:spLocks/>
          </p:cNvSpPr>
          <p:nvPr/>
        </p:nvSpPr>
        <p:spPr>
          <a:xfrm>
            <a:off x="1620480" y="3140968"/>
            <a:ext cx="7272000" cy="540000"/>
          </a:xfrm>
          <a:prstGeom prst="rect">
            <a:avLst/>
          </a:prstGeom>
        </p:spPr>
        <p:txBody>
          <a:bodyPr vert="horz" lIns="36000" tIns="0" rIns="36000" bIns="0" rtlCol="false" anchor="ctr" anchorCtr="false">
            <a:noAutofit/>
          </a:bodyPr>
          <a:lstStyle>
            <a:lvl1pPr marL="0" indent="0" algn="l" defTabSz="914400" rtl="false" eaLnBrk="true" latinLnBrk="false" hangingPunct="true">
              <a:lnSpc>
                <a:spcPct val="100000"/>
              </a:lnSpc>
              <a:spcBef>
                <a:spcPts val="0"/>
              </a:spcBef>
              <a:spcAft>
                <a:spcPts val="0"/>
              </a:spcAft>
              <a:buClr>
                <a:schemeClr val="accent2"/>
              </a:buClr>
              <a:buSzPct val="100000"/>
              <a:buFontTx/>
              <a:buNone/>
              <a:defRPr sz="3200" b="false" kern="1200" baseline="0">
                <a:solidFill>
                  <a:schemeClr val="accent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dirty="false"/>
              <a:t>v</a:t>
            </a:r>
            <a:r>
              <a:rPr lang="cs-CZ" dirty="false" smtClean="false"/>
              <a:t>ýzva č. 03_15_124</a:t>
            </a:r>
            <a:endParaRPr lang="cs-CZ" dirty="false"/>
          </a:p>
        </p:txBody>
      </p:sp>
    </p:spTree>
    <p:extLst>
      <p:ext uri="{BB962C8B-B14F-4D97-AF65-F5344CB8AC3E}">
        <p14:creationId xmlns:p14="http://schemas.microsoft.com/office/powerpoint/2010/main" val="21972512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Mzdy / odměna partnera</a:t>
            </a: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10</a:t>
            </a:fld>
            <a:endParaRPr lang="cs-CZ" dirty="false"/>
          </a:p>
        </p:txBody>
      </p:sp>
      <p:graphicFrame>
        <p:nvGraphicFramePr>
          <p:cNvPr id="7" name="Zástupný symbol pro obsah 6"/>
          <p:cNvGraphicFramePr>
            <a:graphicFrameLocks noGrp="true"/>
          </p:cNvGraphicFramePr>
          <p:nvPr>
            <p:ph idx="1"/>
            <p:extLst>
              <p:ext uri="{D42A27DB-BD31-4B8C-83A1-F6EECF244321}">
                <p14:modId xmlns:p14="http://schemas.microsoft.com/office/powerpoint/2010/main" val="1161912446"/>
              </p:ext>
            </p:extLst>
          </p:nvPr>
        </p:nvGraphicFramePr>
        <p:xfrm>
          <a:off x="539552" y="1340769"/>
          <a:ext cx="8208714" cy="2592287"/>
        </p:xfrm>
        <a:graphic>
          <a:graphicData uri="http://schemas.openxmlformats.org/drawingml/2006/diagram">
            <dgm:relIds r:dm="rId3" r:lo="rId4" r:qs="rId5" r:cs="rId6"/>
          </a:graphicData>
        </a:graphic>
      </p:graphicFrame>
      <p:sp>
        <p:nvSpPr>
          <p:cNvPr id="8" name="TextovéPole 7"/>
          <p:cNvSpPr txBox="true"/>
          <p:nvPr/>
        </p:nvSpPr>
        <p:spPr>
          <a:xfrm>
            <a:off x="539552" y="4124106"/>
            <a:ext cx="8208912" cy="2446824"/>
          </a:xfrm>
          <a:prstGeom prst="rect">
            <a:avLst/>
          </a:prstGeom>
          <a:noFill/>
        </p:spPr>
        <p:txBody>
          <a:bodyPr wrap="square" rtlCol="false">
            <a:spAutoFit/>
          </a:bodyPr>
          <a:lstStyle/>
          <a:p>
            <a:pPr marL="285750" indent="-285750" algn="just">
              <a:buFont typeface="Arial" panose="020B0604020202020204" pitchFamily="34" charset="0"/>
              <a:buChar char="•"/>
            </a:pPr>
            <a:r>
              <a:rPr lang="cs-CZ" sz="1700" dirty="false" smtClean="false"/>
              <a:t>Úvazek </a:t>
            </a:r>
            <a:r>
              <a:rPr lang="cs-CZ" sz="1700" dirty="false"/>
              <a:t>může být maximálně 1,0 dohromady u všech subjektů (příjemce a partneři)</a:t>
            </a:r>
          </a:p>
          <a:p>
            <a:pPr marL="285750" indent="-285750" algn="just">
              <a:buFont typeface="Arial" panose="020B0604020202020204" pitchFamily="34" charset="0"/>
              <a:buChar char="•"/>
            </a:pPr>
            <a:r>
              <a:rPr lang="cs-CZ" sz="1700" dirty="false" smtClean="false"/>
              <a:t>V </a:t>
            </a:r>
            <a:r>
              <a:rPr lang="cs-CZ" sz="1700" dirty="false"/>
              <a:t>případě, kdy příjemce poskytne zahraničnímu partnerovi s finančním příspěvkem zálohu na osobní náklady partnera, tak se pro přepočet osobních nákladů zahraničního partnera vyjádřených v cizí měně na českou měnu použije kurz ke dni vyplacení zálohy. Pokud příjemce zálohu neposkytuje, použije se kurz ke dni, ve kterém příjemce poskytl partnerovi prostředky na proplacené mzdy. </a:t>
            </a:r>
          </a:p>
          <a:p>
            <a:pPr marL="285750" indent="-285750" algn="just">
              <a:buFont typeface="Arial" panose="020B0604020202020204" pitchFamily="34" charset="0"/>
              <a:buChar char="•"/>
            </a:pPr>
            <a:r>
              <a:rPr lang="cs-CZ" sz="1700" dirty="false" smtClean="false"/>
              <a:t>Kurzové rozdíly jsou neuznatelným výdajem.</a:t>
            </a:r>
            <a:endParaRPr lang="cs-CZ" sz="1700" dirty="false"/>
          </a:p>
        </p:txBody>
      </p:sp>
    </p:spTree>
    <p:extLst>
      <p:ext uri="{BB962C8B-B14F-4D97-AF65-F5344CB8AC3E}">
        <p14:creationId xmlns:p14="http://schemas.microsoft.com/office/powerpoint/2010/main" val="172048140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Evaluační plán</a:t>
            </a:r>
            <a:endParaRPr lang="cs-CZ" dirty="false"/>
          </a:p>
        </p:txBody>
      </p:sp>
      <p:sp>
        <p:nvSpPr>
          <p:cNvPr id="3" name="Zástupný symbol pro obsah 2"/>
          <p:cNvSpPr>
            <a:spLocks noGrp="true"/>
          </p:cNvSpPr>
          <p:nvPr>
            <p:ph idx="1"/>
          </p:nvPr>
        </p:nvSpPr>
        <p:spPr/>
        <p:txBody>
          <a:bodyPr/>
          <a:lstStyle/>
          <a:p>
            <a:r>
              <a:rPr lang="cs-CZ" dirty="false" smtClean="false"/>
              <a:t>Spolu s první </a:t>
            </a:r>
            <a:r>
              <a:rPr lang="cs-CZ" dirty="false" err="true" smtClean="false"/>
              <a:t>ZoR</a:t>
            </a:r>
            <a:r>
              <a:rPr lang="cs-CZ" dirty="false" smtClean="false"/>
              <a:t> (příloha)</a:t>
            </a:r>
          </a:p>
          <a:p>
            <a:r>
              <a:rPr lang="cs-CZ" dirty="false" smtClean="false"/>
              <a:t>Šablona z výzvy 24 nebo vlastní po dohodě s ŘO</a:t>
            </a:r>
          </a:p>
          <a:p>
            <a:r>
              <a:rPr lang="cs-CZ" dirty="false" smtClean="false"/>
              <a:t>Podle charakteru projektu</a:t>
            </a:r>
          </a:p>
          <a:p>
            <a:r>
              <a:rPr lang="cs-CZ" dirty="false" smtClean="false"/>
              <a:t>EP musí obsahovat informace o:</a:t>
            </a:r>
          </a:p>
          <a:p>
            <a:pPr lvl="1"/>
            <a:r>
              <a:rPr lang="cs-CZ" dirty="false" smtClean="false"/>
              <a:t>Designu evaluace</a:t>
            </a:r>
          </a:p>
          <a:p>
            <a:pPr lvl="1"/>
            <a:r>
              <a:rPr lang="cs-CZ" dirty="false" smtClean="false"/>
              <a:t>Cílech projektu</a:t>
            </a:r>
          </a:p>
          <a:p>
            <a:pPr lvl="1"/>
            <a:r>
              <a:rPr lang="cs-CZ" dirty="false" smtClean="false"/>
              <a:t>Evaluačních metodách</a:t>
            </a:r>
          </a:p>
          <a:p>
            <a:pPr lvl="1"/>
            <a:r>
              <a:rPr lang="cs-CZ" dirty="false" smtClean="false"/>
              <a:t>Sběru dat</a:t>
            </a:r>
          </a:p>
          <a:p>
            <a:pPr lvl="1"/>
            <a:r>
              <a:rPr lang="cs-CZ" dirty="false" smtClean="false"/>
              <a:t>Velikosti a charakteristice CS</a:t>
            </a:r>
          </a:p>
          <a:p>
            <a:pPr lvl="1"/>
            <a:endParaRPr lang="cs-CZ" dirty="false"/>
          </a:p>
          <a:p>
            <a:pPr marL="0" indent="0">
              <a:buNone/>
            </a:pPr>
            <a:endParaRPr lang="cs-CZ" dirty="false" smtClean="false"/>
          </a:p>
          <a:p>
            <a:pPr lvl="1"/>
            <a:endParaRPr lang="cs-CZ" dirty="false" smtClean="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100</a:t>
            </a:fld>
            <a:endParaRPr lang="cs-CZ" dirty="false"/>
          </a:p>
        </p:txBody>
      </p:sp>
    </p:spTree>
    <p:extLst>
      <p:ext uri="{BB962C8B-B14F-4D97-AF65-F5344CB8AC3E}">
        <p14:creationId xmlns:p14="http://schemas.microsoft.com/office/powerpoint/2010/main" val="223768752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Průběžná evaluační </a:t>
            </a:r>
            <a:r>
              <a:rPr lang="cs-CZ" dirty="false" smtClean="false"/>
              <a:t>zpráva a </a:t>
            </a:r>
            <a:r>
              <a:rPr lang="cs-CZ" dirty="false"/>
              <a:t>Souhrnná evaluační zpráva </a:t>
            </a:r>
          </a:p>
        </p:txBody>
      </p:sp>
      <p:sp>
        <p:nvSpPr>
          <p:cNvPr id="3" name="Zástupný symbol pro obsah 2"/>
          <p:cNvSpPr>
            <a:spLocks noGrp="true"/>
          </p:cNvSpPr>
          <p:nvPr>
            <p:ph idx="1"/>
          </p:nvPr>
        </p:nvSpPr>
        <p:spPr/>
        <p:txBody>
          <a:bodyPr/>
          <a:lstStyle/>
          <a:p>
            <a:r>
              <a:rPr lang="cs-CZ" dirty="false" smtClean="false"/>
              <a:t>Není šablona</a:t>
            </a:r>
          </a:p>
          <a:p>
            <a:r>
              <a:rPr lang="cs-CZ" dirty="false" smtClean="false"/>
              <a:t>Vycházejí z designu evaluace z EP</a:t>
            </a:r>
          </a:p>
          <a:p>
            <a:r>
              <a:rPr lang="cs-CZ" dirty="false" smtClean="false"/>
              <a:t>PEZ </a:t>
            </a:r>
          </a:p>
          <a:p>
            <a:pPr lvl="1"/>
            <a:r>
              <a:rPr lang="cs-CZ" dirty="false" smtClean="false"/>
              <a:t>V průběhu projektu (vychází z EP)</a:t>
            </a:r>
          </a:p>
          <a:p>
            <a:pPr lvl="1"/>
            <a:r>
              <a:rPr lang="cs-CZ" dirty="false"/>
              <a:t>P</a:t>
            </a:r>
            <a:r>
              <a:rPr lang="cs-CZ" dirty="false" smtClean="false"/>
              <a:t>očet PEZ a obsah odpovídá charakteru projektu</a:t>
            </a:r>
          </a:p>
          <a:p>
            <a:pPr lvl="1"/>
            <a:r>
              <a:rPr lang="cs-CZ" dirty="false" smtClean="false"/>
              <a:t>Monitoruje průběh projekt a dosažených výsledků/postupů</a:t>
            </a:r>
          </a:p>
          <a:p>
            <a:r>
              <a:rPr lang="cs-CZ" dirty="false" smtClean="false"/>
              <a:t>SEZ</a:t>
            </a:r>
          </a:p>
          <a:p>
            <a:pPr lvl="1"/>
            <a:r>
              <a:rPr lang="cs-CZ" dirty="false" smtClean="false"/>
              <a:t>Spolu se závěrečnou </a:t>
            </a:r>
            <a:r>
              <a:rPr lang="cs-CZ" dirty="false" err="true" smtClean="false"/>
              <a:t>ZoR</a:t>
            </a:r>
            <a:endParaRPr lang="cs-CZ" dirty="false" smtClean="false"/>
          </a:p>
          <a:p>
            <a:pPr lvl="1"/>
            <a:r>
              <a:rPr lang="cs-CZ" dirty="false" smtClean="false"/>
              <a:t>Vychází z nastavení z EP</a:t>
            </a:r>
          </a:p>
          <a:p>
            <a:pPr lvl="1"/>
            <a:r>
              <a:rPr lang="cs-CZ" dirty="false" smtClean="false"/>
              <a:t>Výsledky projektu</a:t>
            </a:r>
          </a:p>
          <a:p>
            <a:pPr lvl="1"/>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101</a:t>
            </a:fld>
            <a:endParaRPr lang="cs-CZ" dirty="false"/>
          </a:p>
        </p:txBody>
      </p:sp>
    </p:spTree>
    <p:extLst>
      <p:ext uri="{BB962C8B-B14F-4D97-AF65-F5344CB8AC3E}">
        <p14:creationId xmlns:p14="http://schemas.microsoft.com/office/powerpoint/2010/main" val="137713660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kontakt</a:t>
            </a:r>
            <a:endParaRPr lang="cs-CZ" dirty="false"/>
          </a:p>
        </p:txBody>
      </p:sp>
      <p:sp>
        <p:nvSpPr>
          <p:cNvPr id="3" name="Zástupný symbol pro obsah 2"/>
          <p:cNvSpPr>
            <a:spLocks noGrp="true"/>
          </p:cNvSpPr>
          <p:nvPr>
            <p:ph idx="1"/>
          </p:nvPr>
        </p:nvSpPr>
        <p:spPr/>
        <p:txBody>
          <a:bodyPr/>
          <a:lstStyle/>
          <a:p>
            <a:r>
              <a:rPr lang="cs-CZ" dirty="false"/>
              <a:t>Ideální komunikace k evaluacím projektu</a:t>
            </a:r>
          </a:p>
          <a:p>
            <a:pPr lvl="1"/>
            <a:r>
              <a:rPr lang="cs-CZ" dirty="false"/>
              <a:t>ŘO</a:t>
            </a:r>
          </a:p>
          <a:p>
            <a:pPr lvl="1"/>
            <a:r>
              <a:rPr lang="cs-CZ" dirty="false"/>
              <a:t>Evaluátor</a:t>
            </a:r>
          </a:p>
          <a:p>
            <a:pPr lvl="1"/>
            <a:r>
              <a:rPr lang="cs-CZ" dirty="false"/>
              <a:t>Věcný manažer projektu</a:t>
            </a:r>
          </a:p>
          <a:p>
            <a:r>
              <a:rPr lang="cs-CZ" dirty="false" smtClean="false"/>
              <a:t>Kontaktní osoby k oblasti evaluací na odd. 833</a:t>
            </a:r>
          </a:p>
          <a:p>
            <a:pPr lvl="1"/>
            <a:r>
              <a:rPr lang="cs-CZ" dirty="false" smtClean="false"/>
              <a:t>Mgr. Veronika Pavlovská – </a:t>
            </a:r>
            <a:r>
              <a:rPr lang="cs-CZ" dirty="false" smtClean="false">
                <a:hlinkClick r:id="rId2"/>
              </a:rPr>
              <a:t>veronika.pavlovska@mpsv.cz</a:t>
            </a:r>
            <a:endParaRPr lang="cs-CZ" dirty="false" smtClean="false"/>
          </a:p>
          <a:p>
            <a:pPr lvl="1"/>
            <a:r>
              <a:rPr lang="cs-CZ" dirty="false" smtClean="false"/>
              <a:t>Mgr. Jáchym Růžička – </a:t>
            </a:r>
            <a:r>
              <a:rPr lang="cs-CZ" dirty="false" smtClean="false">
                <a:hlinkClick r:id="rId3"/>
              </a:rPr>
              <a:t>jachym.ruzicka@mpsv.cz</a:t>
            </a:r>
            <a:endParaRPr lang="cs-CZ" dirty="false" smtClean="false"/>
          </a:p>
          <a:p>
            <a:pPr lvl="1"/>
            <a:r>
              <a:rPr lang="cs-CZ" dirty="false" smtClean="false"/>
              <a:t>Mgr. Štěpán Rezek – </a:t>
            </a:r>
            <a:r>
              <a:rPr lang="cs-CZ" dirty="false" smtClean="false">
                <a:hlinkClick r:id="rId4"/>
              </a:rPr>
              <a:t>stepan.rezek@mpsv.cz</a:t>
            </a:r>
            <a:endParaRPr lang="cs-CZ" dirty="false" smtClean="false"/>
          </a:p>
          <a:p>
            <a:pPr lvl="1"/>
            <a:endParaRPr lang="cs-CZ" dirty="false"/>
          </a:p>
          <a:p>
            <a:r>
              <a:rPr lang="cs-CZ" dirty="false" smtClean="false"/>
              <a:t>Pokud není cokoli jasné obraťte se na ŘO</a:t>
            </a:r>
          </a:p>
          <a:p>
            <a:pPr marL="414000" lvl="1"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102</a:t>
            </a:fld>
            <a:endParaRPr lang="cs-CZ" dirty="false"/>
          </a:p>
        </p:txBody>
      </p:sp>
    </p:spTree>
    <p:extLst>
      <p:ext uri="{BB962C8B-B14F-4D97-AF65-F5344CB8AC3E}">
        <p14:creationId xmlns:p14="http://schemas.microsoft.com/office/powerpoint/2010/main" val="395718472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smtClean="false"/>
              <a:t>Ostatní </a:t>
            </a:r>
            <a:r>
              <a:rPr lang="cs-CZ" dirty="false" err="true" smtClean="false"/>
              <a:t>faq</a:t>
            </a:r>
            <a:endParaRPr lang="cs-CZ" dirty="false"/>
          </a:p>
        </p:txBody>
      </p:sp>
      <p:pic>
        <p:nvPicPr>
          <p:cNvPr id="4" name="Zástupný symbol pro obrázek 14"/>
          <p:cNvPicPr>
            <a:picLocks noGrp="true" noChangeAspect="true"/>
          </p:cNvPicPr>
          <p:nvPr>
            <p:ph type="pic" sz="quarter" idx="16"/>
          </p:nvPr>
        </p:nvPicPr>
        <p:blipFill>
          <a:blip cstate="print" r:embed="rId2">
            <a:extLst>
              <a:ext uri="{28A0092B-C50C-407E-A947-70E740481C1C}">
                <a14:useLocalDpi xmlns:a14="http://schemas.microsoft.com/office/drawing/2010/main" val="0"/>
              </a:ext>
            </a:extLst>
          </a:blip>
          <a:stretch>
            <a:fillRect/>
          </a:stretch>
        </p:blipFill>
        <p:spPr>
          <a:xfrm>
            <a:off x="827584" y="2636912"/>
            <a:ext cx="540000" cy="540000"/>
          </a:xfrm>
        </p:spPr>
      </p:pic>
    </p:spTree>
    <p:extLst>
      <p:ext uri="{BB962C8B-B14F-4D97-AF65-F5344CB8AC3E}">
        <p14:creationId xmlns:p14="http://schemas.microsoft.com/office/powerpoint/2010/main" val="255668998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3" name="Zástupný symbol pro obsah 2"/>
          <p:cNvSpPr>
            <a:spLocks noGrp="true"/>
          </p:cNvSpPr>
          <p:nvPr>
            <p:ph idx="1"/>
          </p:nvPr>
        </p:nvSpPr>
        <p:spPr>
          <a:xfrm>
            <a:off x="540000" y="1556792"/>
            <a:ext cx="8064000" cy="4563208"/>
          </a:xfrm>
        </p:spPr>
        <p:txBody>
          <a:bodyPr/>
          <a:lstStyle/>
          <a:p>
            <a:r>
              <a:rPr lang="cs-CZ" dirty="false" smtClean="false"/>
              <a:t>Může člen realizačního týmu pracovat na DPP?</a:t>
            </a:r>
          </a:p>
          <a:p>
            <a:pPr lvl="1"/>
            <a:r>
              <a:rPr lang="cs-CZ" dirty="false" smtClean="false"/>
              <a:t>Ano, do realizačního týmu spadají zaměstnanci na PS, DPP i DPČ. Změny smluv poměru podléhají </a:t>
            </a:r>
            <a:r>
              <a:rPr lang="cs-CZ" dirty="false" err="true" smtClean="false"/>
              <a:t>ŽoZ</a:t>
            </a:r>
            <a:r>
              <a:rPr lang="cs-CZ" dirty="false" smtClean="false"/>
              <a:t>. </a:t>
            </a:r>
          </a:p>
          <a:p>
            <a:r>
              <a:rPr lang="cs-CZ" dirty="false"/>
              <a:t>Musíme mít pro projekt zřízen zvláštní účet? Pokud ne, jak na výpisy.</a:t>
            </a:r>
          </a:p>
          <a:p>
            <a:pPr lvl="1"/>
            <a:r>
              <a:rPr lang="cs-CZ" dirty="false"/>
              <a:t>Projekt nemusí mít zvláštní účet (doporučeno je spíše nemít), každá platba z účtu musí být potvrzena výpisem z něhož je patrný majitel účtu (nerelevantní položky mohou být začerněny, účet musí být zřízen na organizaci žadatele / partnera s finančním příspěvkem)</a:t>
            </a:r>
          </a:p>
          <a:p>
            <a:pPr lvl="1"/>
            <a:endParaRPr lang="cs-CZ" dirty="false" smtClean="false"/>
          </a:p>
          <a:p>
            <a:pPr marL="414000" lvl="1" indent="0">
              <a:buNone/>
            </a:pPr>
            <a:r>
              <a:rPr lang="cs-CZ" dirty="false">
                <a:solidFill>
                  <a:srgbClr val="FF0000"/>
                </a:solidFill>
              </a:rPr>
              <a:t>	</a:t>
            </a: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104</a:t>
            </a:fld>
            <a:endParaRPr lang="cs-CZ" dirty="false"/>
          </a:p>
        </p:txBody>
      </p:sp>
    </p:spTree>
    <p:extLst>
      <p:ext uri="{BB962C8B-B14F-4D97-AF65-F5344CB8AC3E}">
        <p14:creationId xmlns:p14="http://schemas.microsoft.com/office/powerpoint/2010/main" val="29877015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smtClean="false"/>
              <a:t>Děkujeme za pozornost</a:t>
            </a:r>
            <a:endParaRPr lang="cs-CZ" dirty="false"/>
          </a:p>
        </p:txBody>
      </p:sp>
      <p:pic>
        <p:nvPicPr>
          <p:cNvPr id="4" name="Zástupný symbol pro obrázek 14"/>
          <p:cNvPicPr>
            <a:picLocks noGrp="true" noChangeAspect="true"/>
          </p:cNvPicPr>
          <p:nvPr>
            <p:ph type="pic" sz="quarter" idx="16"/>
          </p:nvPr>
        </p:nvPicPr>
        <p:blipFill>
          <a:blip cstate="print" r:embed="rId2">
            <a:extLst>
              <a:ext uri="{28A0092B-C50C-407E-A947-70E740481C1C}">
                <a14:useLocalDpi xmlns:a14="http://schemas.microsoft.com/office/drawing/2010/main" val="0"/>
              </a:ext>
            </a:extLst>
          </a:blip>
          <a:stretch>
            <a:fillRect/>
          </a:stretch>
        </p:blipFill>
        <p:spPr>
          <a:xfrm>
            <a:off x="827584" y="2636912"/>
            <a:ext cx="540000" cy="540000"/>
          </a:xfrm>
        </p:spPr>
      </p:pic>
    </p:spTree>
    <p:extLst>
      <p:ext uri="{BB962C8B-B14F-4D97-AF65-F5344CB8AC3E}">
        <p14:creationId xmlns:p14="http://schemas.microsoft.com/office/powerpoint/2010/main" val="2047306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Výměna partnera</a:t>
            </a:r>
            <a:endParaRPr lang="cs-CZ" dirty="false"/>
          </a:p>
        </p:txBody>
      </p:sp>
      <p:sp>
        <p:nvSpPr>
          <p:cNvPr id="3" name="Zástupný symbol pro obsah 2"/>
          <p:cNvSpPr>
            <a:spLocks noGrp="true"/>
          </p:cNvSpPr>
          <p:nvPr>
            <p:ph idx="1"/>
          </p:nvPr>
        </p:nvSpPr>
        <p:spPr>
          <a:xfrm>
            <a:off x="540000" y="1628800"/>
            <a:ext cx="8064000" cy="4320000"/>
          </a:xfrm>
        </p:spPr>
        <p:txBody>
          <a:bodyPr/>
          <a:lstStyle/>
          <a:p>
            <a:r>
              <a:rPr lang="cs-CZ" dirty="false" smtClean="false"/>
              <a:t>Podstatná změna projektu</a:t>
            </a:r>
          </a:p>
          <a:p>
            <a:r>
              <a:rPr lang="cs-CZ" dirty="false" smtClean="false"/>
              <a:t>Výměna </a:t>
            </a:r>
            <a:r>
              <a:rPr lang="cs-CZ" dirty="false"/>
              <a:t>partnera by měla nastat pouze ve výjimečných, individuálně posuzovaných a odůvodněných </a:t>
            </a:r>
            <a:r>
              <a:rPr lang="cs-CZ" dirty="false" smtClean="false"/>
              <a:t>případech.</a:t>
            </a:r>
          </a:p>
          <a:p>
            <a:r>
              <a:rPr lang="cs-CZ" dirty="false" smtClean="false"/>
              <a:t>Standardní řešení </a:t>
            </a:r>
            <a:r>
              <a:rPr lang="cs-CZ" dirty="false"/>
              <a:t>situace, kdy partner z realizace projektu vystoupí </a:t>
            </a:r>
            <a:r>
              <a:rPr lang="cs-CZ" dirty="false" smtClean="false"/>
              <a:t>= převzetí </a:t>
            </a:r>
            <a:r>
              <a:rPr lang="cs-CZ" dirty="false"/>
              <a:t>jeho závazku příjemcem nebo ostatními </a:t>
            </a:r>
            <a:r>
              <a:rPr lang="cs-CZ" dirty="false" smtClean="false"/>
              <a:t>partnery.</a:t>
            </a:r>
          </a:p>
          <a:p>
            <a:r>
              <a:rPr lang="cs-CZ" dirty="false" smtClean="false"/>
              <a:t>Teprve </a:t>
            </a:r>
            <a:r>
              <a:rPr lang="cs-CZ" dirty="false"/>
              <a:t>pokud není </a:t>
            </a:r>
            <a:r>
              <a:rPr lang="cs-CZ" dirty="false" smtClean="false"/>
              <a:t>možné odstoupení </a:t>
            </a:r>
            <a:r>
              <a:rPr lang="cs-CZ" dirty="false"/>
              <a:t>partnera </a:t>
            </a:r>
            <a:r>
              <a:rPr lang="cs-CZ" dirty="false" smtClean="false"/>
              <a:t>vyřešit zapojením </a:t>
            </a:r>
            <a:r>
              <a:rPr lang="cs-CZ" dirty="false"/>
              <a:t>příjemce či ostatních partnerů, lze </a:t>
            </a:r>
            <a:r>
              <a:rPr lang="cs-CZ" b="true" dirty="false"/>
              <a:t>výjimečně</a:t>
            </a:r>
            <a:r>
              <a:rPr lang="cs-CZ" dirty="false"/>
              <a:t> přikročit k nahrazení odstupujícího partnera novým partnerem či novými </a:t>
            </a:r>
            <a:r>
              <a:rPr lang="cs-CZ" dirty="false" smtClean="false"/>
              <a:t>partnery.</a:t>
            </a:r>
            <a:endParaRPr lang="cs-CZ"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11</a:t>
            </a:fld>
            <a:endParaRPr lang="cs-CZ" dirty="false"/>
          </a:p>
        </p:txBody>
      </p:sp>
      <p:pic>
        <p:nvPicPr>
          <p:cNvPr id="5" name="Obrázek 4"/>
          <p:cNvPicPr>
            <a:picLocks noChangeAspect="true"/>
          </p:cNvPicPr>
          <p:nvPr/>
        </p:nvPicPr>
        <p:blipFill>
          <a:blip cstate="print" r:embed="rId3">
            <a:extLst>
              <a:ext uri="{BEBA8EAE-BF5A-486C-A8C5-ECC9F3942E4B}">
                <a14:imgProps xmlns:a14="http://schemas.microsoft.com/office/drawing/2010/main">
                  <a14:imgLayer r:embed="rId4">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7740352" y="5085184"/>
            <a:ext cx="1080120" cy="1080120"/>
          </a:xfrm>
          <a:prstGeom prst="rect">
            <a:avLst/>
          </a:prstGeom>
        </p:spPr>
      </p:pic>
    </p:spTree>
    <p:extLst>
      <p:ext uri="{BB962C8B-B14F-4D97-AF65-F5344CB8AC3E}">
        <p14:creationId xmlns:p14="http://schemas.microsoft.com/office/powerpoint/2010/main" val="1676896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smtClean="false"/>
              <a:t>Změny v projektu</a:t>
            </a:r>
            <a:endParaRPr lang="cs-CZ" dirty="false"/>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989354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Změny v projektech</a:t>
            </a: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13</a:t>
            </a:fld>
            <a:endParaRPr lang="cs-CZ" dirty="false"/>
          </a:p>
        </p:txBody>
      </p:sp>
      <p:graphicFrame>
        <p:nvGraphicFramePr>
          <p:cNvPr id="8" name="Zástupný symbol pro obsah 7"/>
          <p:cNvGraphicFramePr>
            <a:graphicFrameLocks noGrp="true"/>
          </p:cNvGraphicFramePr>
          <p:nvPr>
            <p:ph idx="1"/>
            <p:extLst>
              <p:ext uri="{D42A27DB-BD31-4B8C-83A1-F6EECF244321}">
                <p14:modId xmlns:p14="http://schemas.microsoft.com/office/powerpoint/2010/main" val="6421312"/>
              </p:ext>
            </p:extLst>
          </p:nvPr>
        </p:nvGraphicFramePr>
        <p:xfrm>
          <a:off x="539552" y="1340768"/>
          <a:ext cx="8064500" cy="4319588"/>
        </p:xfrm>
        <a:graphic>
          <a:graphicData uri="http://schemas.openxmlformats.org/drawingml/2006/diagram">
            <dgm:relIds r:dm="rId2" r:lo="rId3" r:qs="rId4" r:cs="rId5"/>
          </a:graphicData>
        </a:graphic>
      </p:graphicFrame>
      <p:sp>
        <p:nvSpPr>
          <p:cNvPr id="3" name="TextovéPole 2"/>
          <p:cNvSpPr txBox="true"/>
          <p:nvPr/>
        </p:nvSpPr>
        <p:spPr>
          <a:xfrm>
            <a:off x="1547664" y="5733256"/>
            <a:ext cx="6480720" cy="369332"/>
          </a:xfrm>
          <a:prstGeom prst="rect">
            <a:avLst/>
          </a:prstGeom>
          <a:noFill/>
        </p:spPr>
        <p:txBody>
          <a:bodyPr wrap="square" rtlCol="false">
            <a:spAutoFit/>
          </a:bodyPr>
          <a:lstStyle/>
          <a:p>
            <a:r>
              <a:rPr lang="cs-CZ" dirty="false" smtClean="false"/>
              <a:t>         Druh změny nikde neuvádíte, identifikuje ji Váš PM </a:t>
            </a:r>
            <a:endParaRPr lang="cs-CZ" dirty="false"/>
          </a:p>
        </p:txBody>
      </p:sp>
    </p:spTree>
    <p:extLst>
      <p:ext uri="{BB962C8B-B14F-4D97-AF65-F5344CB8AC3E}">
        <p14:creationId xmlns:p14="http://schemas.microsoft.com/office/powerpoint/2010/main" val="3063394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Podstatné a Nepodstatné změny</a:t>
            </a:r>
            <a:endParaRPr lang="cs-CZ" dirty="false"/>
          </a:p>
        </p:txBody>
      </p:sp>
      <p:sp>
        <p:nvSpPr>
          <p:cNvPr id="3" name="Zástupný symbol pro obsah 2"/>
          <p:cNvSpPr>
            <a:spLocks noGrp="true"/>
          </p:cNvSpPr>
          <p:nvPr>
            <p:ph idx="1"/>
          </p:nvPr>
        </p:nvSpPr>
        <p:spPr>
          <a:xfrm>
            <a:off x="540000" y="1340768"/>
            <a:ext cx="8064000" cy="3986287"/>
          </a:xfrm>
        </p:spPr>
        <p:txBody>
          <a:bodyPr>
            <a:noAutofit/>
          </a:bodyPr>
          <a:lstStyle/>
          <a:p>
            <a:pPr marL="0" indent="0">
              <a:buNone/>
            </a:pPr>
            <a:r>
              <a:rPr lang="cs-CZ" b="true" dirty="false" smtClean="false"/>
              <a:t>Specifická část pravidel - </a:t>
            </a:r>
            <a:r>
              <a:rPr lang="cs-CZ" b="true" dirty="false" smtClean="false">
                <a:hlinkClick r:id="rId3"/>
              </a:rPr>
              <a:t>http</a:t>
            </a:r>
            <a:r>
              <a:rPr lang="cs-CZ" b="true" dirty="false">
                <a:hlinkClick r:id="rId3"/>
              </a:rPr>
              <a:t>://www.esfcr.cz/file/9003</a:t>
            </a:r>
            <a:r>
              <a:rPr lang="cs-CZ" b="true" dirty="false" smtClean="false">
                <a:hlinkClick r:id="rId3"/>
              </a:rPr>
              <a:t>/</a:t>
            </a:r>
            <a:endParaRPr lang="cs-CZ" b="true" dirty="false" smtClean="false"/>
          </a:p>
          <a:p>
            <a:r>
              <a:rPr lang="cs-CZ" b="true" dirty="false" smtClean="false"/>
              <a:t>Nepodstatné změny:</a:t>
            </a:r>
          </a:p>
          <a:p>
            <a:pPr lvl="1"/>
            <a:r>
              <a:rPr lang="cs-CZ" dirty="false"/>
              <a:t>n</a:t>
            </a:r>
            <a:r>
              <a:rPr lang="cs-CZ" dirty="false" smtClean="false"/>
              <a:t>epodléhají předchozímu souhlasu ŘO</a:t>
            </a:r>
            <a:endParaRPr lang="cs-CZ" dirty="false"/>
          </a:p>
          <a:p>
            <a:pPr marL="432000" lvl="1" indent="-432000">
              <a:lnSpc>
                <a:spcPts val="2880"/>
              </a:lnSpc>
              <a:spcBef>
                <a:spcPts val="600"/>
              </a:spcBef>
              <a:spcAft>
                <a:spcPts val="600"/>
              </a:spcAft>
              <a:buSzPct val="100000"/>
              <a:buFont typeface="Wingdings" panose="05000000000000000000" pitchFamily="2" charset="2"/>
              <a:buChar char=""/>
            </a:pPr>
            <a:r>
              <a:rPr lang="cs-CZ" sz="2400" b="true" dirty="false"/>
              <a:t>Podstatné změny</a:t>
            </a:r>
            <a:r>
              <a:rPr lang="cs-CZ" sz="2400" b="true" dirty="false" smtClean="false"/>
              <a:t>:</a:t>
            </a:r>
            <a:endParaRPr lang="cs-CZ" sz="2400" b="true" dirty="false"/>
          </a:p>
          <a:p>
            <a:pPr lvl="1"/>
            <a:r>
              <a:rPr lang="cs-CZ" dirty="false"/>
              <a:t>před jejich provedením nezbytný souhlas </a:t>
            </a:r>
            <a:r>
              <a:rPr lang="cs-CZ" dirty="false" smtClean="false"/>
              <a:t>ŘO</a:t>
            </a:r>
          </a:p>
          <a:p>
            <a:pPr lvl="1"/>
            <a:r>
              <a:rPr lang="cs-CZ" dirty="false" smtClean="false"/>
              <a:t>mají </a:t>
            </a:r>
            <a:r>
              <a:rPr lang="cs-CZ" dirty="false"/>
              <a:t>vliv na charakter projektu, na splnění cílů projektu či dobu realizace </a:t>
            </a:r>
            <a:r>
              <a:rPr lang="cs-CZ" dirty="false" smtClean="false"/>
              <a:t>projektu</a:t>
            </a:r>
          </a:p>
          <a:p>
            <a:pPr marL="252000" lvl="2" indent="0">
              <a:lnSpc>
                <a:spcPts val="2880"/>
              </a:lnSpc>
              <a:spcBef>
                <a:spcPts val="600"/>
              </a:spcBef>
              <a:spcAft>
                <a:spcPts val="600"/>
              </a:spcAft>
              <a:buSzPct val="100000"/>
              <a:buNone/>
            </a:pPr>
            <a:r>
              <a:rPr lang="cs-CZ" dirty="false" smtClean="false">
                <a:solidFill>
                  <a:srgbClr val="FF0000"/>
                </a:solidFill>
              </a:rPr>
              <a:t>POZOR: </a:t>
            </a:r>
            <a:r>
              <a:rPr lang="cs-CZ" dirty="false" smtClean="false"/>
              <a:t>Rozlišení, zda se jedná o podstatnou či nepodstatnou změnu může být někdy problematické. V případě nejistoty konzultovat plánovanou změnu v dostatečném časovém předstihu s kontaktní osobou projektu!</a:t>
            </a:r>
          </a:p>
          <a:p>
            <a:pPr marL="252000" lvl="2" indent="0">
              <a:lnSpc>
                <a:spcPts val="2880"/>
              </a:lnSpc>
              <a:spcBef>
                <a:spcPts val="600"/>
              </a:spcBef>
              <a:spcAft>
                <a:spcPts val="600"/>
              </a:spcAft>
              <a:buSzPct val="100000"/>
              <a:buNone/>
            </a:pPr>
            <a:r>
              <a:rPr lang="cs-CZ" dirty="false" smtClean="false">
                <a:solidFill>
                  <a:srgbClr val="FF0000"/>
                </a:solidFill>
              </a:rPr>
              <a:t>POZOR: </a:t>
            </a:r>
            <a:r>
              <a:rPr lang="cs-CZ" dirty="false"/>
              <a:t>To že nepodstatná změna nevyžaduje schválení ŘO neznamená že je automaticky správně.</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14</a:t>
            </a:fld>
            <a:endParaRPr lang="cs-CZ" dirty="false"/>
          </a:p>
        </p:txBody>
      </p:sp>
      <p:pic>
        <p:nvPicPr>
          <p:cNvPr id="5" name="Obrázek 4"/>
          <p:cNvPicPr>
            <a:picLocks noChangeAspect="true"/>
          </p:cNvPicPr>
          <p:nvPr/>
        </p:nvPicPr>
        <p:blipFill>
          <a:blip cstate="print" r:embed="rId4">
            <a:extLst>
              <a:ext uri="{BEBA8EAE-BF5A-486C-A8C5-ECC9F3942E4B}">
                <a14:imgProps xmlns:a14="http://schemas.microsoft.com/office/drawing/2010/main">
                  <a14:imgLayer r:embed="rId5">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7449430" y="2636912"/>
            <a:ext cx="1080120" cy="1080120"/>
          </a:xfrm>
          <a:prstGeom prst="rect">
            <a:avLst/>
          </a:prstGeom>
        </p:spPr>
      </p:pic>
    </p:spTree>
    <p:extLst>
      <p:ext uri="{BB962C8B-B14F-4D97-AF65-F5344CB8AC3E}">
        <p14:creationId xmlns:p14="http://schemas.microsoft.com/office/powerpoint/2010/main" val="1671218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Nepodstatné změny I</a:t>
            </a:r>
            <a:endParaRPr lang="cs-CZ" dirty="false"/>
          </a:p>
        </p:txBody>
      </p:sp>
      <p:sp>
        <p:nvSpPr>
          <p:cNvPr id="3" name="Zástupný symbol pro obsah 2"/>
          <p:cNvSpPr>
            <a:spLocks noGrp="true"/>
          </p:cNvSpPr>
          <p:nvPr>
            <p:ph idx="1"/>
          </p:nvPr>
        </p:nvSpPr>
        <p:spPr/>
        <p:txBody>
          <a:bodyPr/>
          <a:lstStyle/>
          <a:p>
            <a:r>
              <a:rPr lang="cs-CZ" dirty="false" smtClean="false"/>
              <a:t>Nepodléhají předchozímu souhlasu, informace o změně se podává </a:t>
            </a:r>
            <a:r>
              <a:rPr lang="cs-CZ" b="true" dirty="false" smtClean="false"/>
              <a:t>neprodleně</a:t>
            </a:r>
            <a:r>
              <a:rPr lang="cs-CZ" dirty="false" smtClean="false"/>
              <a:t>:</a:t>
            </a:r>
          </a:p>
          <a:p>
            <a:pPr lvl="1"/>
            <a:r>
              <a:rPr lang="cs-CZ" dirty="false"/>
              <a:t>změna kontaktní osoby projektu (včetně změny kontaktních údajů – telefon, e-mail) či adresy pro doručení </a:t>
            </a:r>
            <a:r>
              <a:rPr lang="cs-CZ" dirty="false" smtClean="false"/>
              <a:t>písemností;</a:t>
            </a:r>
          </a:p>
          <a:p>
            <a:pPr lvl="1"/>
            <a:r>
              <a:rPr lang="cs-CZ" dirty="false" smtClean="false"/>
              <a:t>změna </a:t>
            </a:r>
            <a:r>
              <a:rPr lang="cs-CZ" dirty="false"/>
              <a:t>sídla příjemce </a:t>
            </a:r>
            <a:r>
              <a:rPr lang="cs-CZ" dirty="false" smtClean="false"/>
              <a:t>podpory;</a:t>
            </a:r>
          </a:p>
          <a:p>
            <a:pPr lvl="1"/>
            <a:r>
              <a:rPr lang="cs-CZ" dirty="false" smtClean="false"/>
              <a:t>změna </a:t>
            </a:r>
            <a:r>
              <a:rPr lang="cs-CZ" dirty="false"/>
              <a:t>názvu příjemce </a:t>
            </a:r>
            <a:r>
              <a:rPr lang="cs-CZ" dirty="false" smtClean="false"/>
              <a:t>změna </a:t>
            </a:r>
            <a:r>
              <a:rPr lang="cs-CZ" dirty="false"/>
              <a:t>v osobách vykonávajících funkci statutárního orgánu </a:t>
            </a:r>
            <a:r>
              <a:rPr lang="cs-CZ" dirty="false" smtClean="false"/>
              <a:t>příjemce</a:t>
            </a:r>
            <a:r>
              <a:rPr lang="cs-CZ" dirty="false"/>
              <a:t>.</a:t>
            </a:r>
            <a:endParaRPr lang="cs-CZ" dirty="false" smtClean="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15</a:t>
            </a:fld>
            <a:endParaRPr lang="cs-CZ" dirty="false"/>
          </a:p>
        </p:txBody>
      </p:sp>
    </p:spTree>
    <p:extLst>
      <p:ext uri="{BB962C8B-B14F-4D97-AF65-F5344CB8AC3E}">
        <p14:creationId xmlns:p14="http://schemas.microsoft.com/office/powerpoint/2010/main" val="2464583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Nepodstatné změny II</a:t>
            </a:r>
            <a:endParaRPr lang="cs-CZ" dirty="false"/>
          </a:p>
        </p:txBody>
      </p:sp>
      <p:sp>
        <p:nvSpPr>
          <p:cNvPr id="3" name="Zástupný symbol pro obsah 2"/>
          <p:cNvSpPr>
            <a:spLocks noGrp="true"/>
          </p:cNvSpPr>
          <p:nvPr>
            <p:ph idx="1"/>
          </p:nvPr>
        </p:nvSpPr>
        <p:spPr/>
        <p:txBody>
          <a:bodyPr/>
          <a:lstStyle/>
          <a:p>
            <a:r>
              <a:rPr lang="cs-CZ" dirty="false"/>
              <a:t>Nepodléhají předchozímu souhlasu, informace o změně </a:t>
            </a:r>
            <a:r>
              <a:rPr lang="cs-CZ" dirty="false" smtClean="false"/>
              <a:t>se podává </a:t>
            </a:r>
            <a:r>
              <a:rPr lang="cs-CZ" b="true" dirty="false" smtClean="false"/>
              <a:t>nejpozději 10 pracovních dní před termínem podání nejbližší </a:t>
            </a:r>
            <a:r>
              <a:rPr lang="cs-CZ" b="true" dirty="false" err="true" smtClean="false"/>
              <a:t>ZoR</a:t>
            </a:r>
            <a:r>
              <a:rPr lang="cs-CZ" dirty="false" smtClean="false"/>
              <a:t>:</a:t>
            </a:r>
            <a:endParaRPr lang="cs-CZ" dirty="false"/>
          </a:p>
          <a:p>
            <a:pPr lvl="1"/>
            <a:r>
              <a:rPr lang="cs-CZ" dirty="false"/>
              <a:t>změna finančního plánu projektu; </a:t>
            </a:r>
          </a:p>
          <a:p>
            <a:pPr lvl="1"/>
            <a:r>
              <a:rPr lang="cs-CZ" dirty="false" smtClean="false"/>
              <a:t>změna </a:t>
            </a:r>
            <a:r>
              <a:rPr lang="cs-CZ" dirty="false"/>
              <a:t>rozpočtu projektu (přesun prostředků mezi položkami, vytváření nových položek) v rámci jedné kapitoly </a:t>
            </a:r>
            <a:r>
              <a:rPr lang="cs-CZ" dirty="false" smtClean="false"/>
              <a:t>rozpočtu;</a:t>
            </a:r>
          </a:p>
          <a:p>
            <a:pPr lvl="1"/>
            <a:r>
              <a:rPr lang="cs-CZ" dirty="false" smtClean="false"/>
              <a:t>přesun </a:t>
            </a:r>
            <a:r>
              <a:rPr lang="cs-CZ" dirty="false"/>
              <a:t>prostředků mezi jednotlivými kapitolami rozpočtu do výše 20 % celkových způsobilých výdajů projektu v režimu financování skutečně prokazovaných </a:t>
            </a:r>
            <a:r>
              <a:rPr lang="cs-CZ" dirty="false" smtClean="false"/>
              <a:t>výdajů</a:t>
            </a:r>
            <a:r>
              <a:rPr lang="cs-CZ" dirty="false"/>
              <a:t> </a:t>
            </a:r>
            <a:r>
              <a:rPr lang="cs-CZ" dirty="false" smtClean="false"/>
              <a:t>(kumulovaně).</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16</a:t>
            </a:fld>
            <a:endParaRPr lang="cs-CZ" dirty="false"/>
          </a:p>
        </p:txBody>
      </p:sp>
    </p:spTree>
    <p:extLst>
      <p:ext uri="{BB962C8B-B14F-4D97-AF65-F5344CB8AC3E}">
        <p14:creationId xmlns:p14="http://schemas.microsoft.com/office/powerpoint/2010/main" val="2228841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Nepodstatné změny III</a:t>
            </a:r>
            <a:endParaRPr lang="cs-CZ" dirty="false"/>
          </a:p>
        </p:txBody>
      </p:sp>
      <p:sp>
        <p:nvSpPr>
          <p:cNvPr id="3" name="Zástupný symbol pro obsah 2"/>
          <p:cNvSpPr>
            <a:spLocks noGrp="true"/>
          </p:cNvSpPr>
          <p:nvPr>
            <p:ph idx="1"/>
          </p:nvPr>
        </p:nvSpPr>
        <p:spPr>
          <a:xfrm>
            <a:off x="463800" y="1196752"/>
            <a:ext cx="8064000" cy="5161334"/>
          </a:xfrm>
        </p:spPr>
        <p:txBody>
          <a:bodyPr/>
          <a:lstStyle/>
          <a:p>
            <a:r>
              <a:rPr lang="cs-CZ" sz="2000" dirty="false"/>
              <a:t>Nepodléhají předchozímu souhlasu, informace o změně se podává </a:t>
            </a:r>
            <a:r>
              <a:rPr lang="cs-CZ" sz="2000" b="true" dirty="false" smtClean="false"/>
              <a:t>nejpozději s nejbližší </a:t>
            </a:r>
            <a:r>
              <a:rPr lang="cs-CZ" sz="2000" b="true" dirty="false" err="true" smtClean="false"/>
              <a:t>ZoR</a:t>
            </a:r>
            <a:r>
              <a:rPr lang="cs-CZ" sz="2000" dirty="false" smtClean="false"/>
              <a:t>:</a:t>
            </a:r>
          </a:p>
          <a:p>
            <a:pPr lvl="3"/>
            <a:r>
              <a:rPr lang="cs-CZ" sz="1800" dirty="false" smtClean="false">
                <a:solidFill>
                  <a:srgbClr val="FF0000"/>
                </a:solidFill>
              </a:rPr>
              <a:t>POZOR: </a:t>
            </a:r>
            <a:r>
              <a:rPr lang="cs-CZ" sz="1800" dirty="false" err="true" smtClean="false"/>
              <a:t>ŽoZ</a:t>
            </a:r>
            <a:r>
              <a:rPr lang="cs-CZ" sz="1800" dirty="false" smtClean="false"/>
              <a:t> podat v IS KP14+ před </a:t>
            </a:r>
            <a:r>
              <a:rPr lang="cs-CZ" sz="1800" dirty="false" err="true" smtClean="false"/>
              <a:t>ZoR</a:t>
            </a:r>
            <a:r>
              <a:rPr lang="cs-CZ" sz="1800" dirty="false" smtClean="false"/>
              <a:t> (nejpozději v týž den)</a:t>
            </a:r>
          </a:p>
          <a:p>
            <a:pPr lvl="3"/>
            <a:r>
              <a:rPr lang="cs-CZ" sz="1800" dirty="false" smtClean="false">
                <a:solidFill>
                  <a:srgbClr val="FF0000"/>
                </a:solidFill>
              </a:rPr>
              <a:t>POZOR: </a:t>
            </a:r>
            <a:r>
              <a:rPr lang="cs-CZ" sz="1800" dirty="false" smtClean="false"/>
              <a:t>v </a:t>
            </a:r>
            <a:r>
              <a:rPr lang="cs-CZ" sz="1800" dirty="false" err="true" smtClean="false"/>
              <a:t>ZoR</a:t>
            </a:r>
            <a:r>
              <a:rPr lang="cs-CZ" sz="1800" dirty="false" smtClean="false"/>
              <a:t> nepopisovat žádné změny (x OPLZZ), všechny změny mají být oznámeny pomocí </a:t>
            </a:r>
            <a:r>
              <a:rPr lang="cs-CZ" sz="1800" dirty="false" err="true" smtClean="false"/>
              <a:t>ŽoZ</a:t>
            </a:r>
            <a:r>
              <a:rPr lang="cs-CZ" sz="1800" dirty="false" smtClean="false"/>
              <a:t> </a:t>
            </a:r>
          </a:p>
          <a:p>
            <a:pPr lvl="1"/>
            <a:r>
              <a:rPr lang="cs-CZ" sz="1800" dirty="false"/>
              <a:t>změna místa realizace nebo území dopadu, které nemají dopad na způsobilost </a:t>
            </a:r>
            <a:r>
              <a:rPr lang="cs-CZ" sz="1800" dirty="false" smtClean="false"/>
              <a:t>výdajů;</a:t>
            </a:r>
          </a:p>
          <a:p>
            <a:pPr lvl="1"/>
            <a:r>
              <a:rPr lang="cs-CZ" sz="1800" dirty="false" smtClean="false"/>
              <a:t>změna </a:t>
            </a:r>
            <a:r>
              <a:rPr lang="cs-CZ" sz="1800" dirty="false"/>
              <a:t>ve způsobu provádění klíčových aktivit, která nemá negativní dopad na plnění cílů </a:t>
            </a:r>
            <a:r>
              <a:rPr lang="cs-CZ" sz="1800" dirty="false" smtClean="false"/>
              <a:t>projektu</a:t>
            </a:r>
            <a:r>
              <a:rPr lang="cs-CZ" sz="1800" dirty="false"/>
              <a:t> </a:t>
            </a:r>
            <a:r>
              <a:rPr lang="cs-CZ" sz="1800" dirty="false" smtClean="false"/>
              <a:t>(s </a:t>
            </a:r>
            <a:r>
              <a:rPr lang="cs-CZ" sz="1800" dirty="false" err="true" smtClean="false"/>
              <a:t>ŽoZ</a:t>
            </a:r>
            <a:r>
              <a:rPr lang="cs-CZ" sz="1800" dirty="false" smtClean="false"/>
              <a:t> přikládat v příloze dokument s navrhovaným zněním aktivit – například v režimu změn);</a:t>
            </a:r>
            <a:endParaRPr lang="cs-CZ" sz="1800" dirty="false"/>
          </a:p>
          <a:p>
            <a:pPr lvl="1"/>
            <a:r>
              <a:rPr lang="cs-CZ" sz="1800" dirty="false" smtClean="false"/>
              <a:t>navýšení </a:t>
            </a:r>
            <a:r>
              <a:rPr lang="cs-CZ" sz="1800" dirty="false"/>
              <a:t>počtu osob z cílové skupiny, které jsou do projektu zapojeny; </a:t>
            </a:r>
          </a:p>
          <a:p>
            <a:pPr lvl="1"/>
            <a:r>
              <a:rPr lang="cs-CZ" sz="1800" dirty="false"/>
              <a:t>n</a:t>
            </a:r>
            <a:r>
              <a:rPr lang="cs-CZ" sz="1800" dirty="false" smtClean="false"/>
              <a:t>ěkteré změny </a:t>
            </a:r>
            <a:r>
              <a:rPr lang="cs-CZ" sz="1800" dirty="false"/>
              <a:t>smluv o </a:t>
            </a:r>
            <a:r>
              <a:rPr lang="cs-CZ" sz="1800" dirty="false" smtClean="false"/>
              <a:t>partnerství; </a:t>
            </a:r>
            <a:endParaRPr lang="cs-CZ" sz="1800" dirty="false"/>
          </a:p>
          <a:p>
            <a:pPr lvl="1"/>
            <a:r>
              <a:rPr lang="cs-CZ" sz="1800" dirty="false" smtClean="false"/>
              <a:t>vypuštění </a:t>
            </a:r>
            <a:r>
              <a:rPr lang="cs-CZ" sz="1800" dirty="false"/>
              <a:t>partnera z realizace projektu </a:t>
            </a:r>
            <a:r>
              <a:rPr lang="cs-CZ" sz="1800" dirty="false" smtClean="false"/>
              <a:t>pokud nedojde k navýšení veřejné </a:t>
            </a:r>
            <a:r>
              <a:rPr lang="cs-CZ" sz="1800" dirty="false"/>
              <a:t>podpory příjemce ;</a:t>
            </a:r>
            <a:endParaRPr lang="cs-CZ" sz="1800" dirty="false" smtClean="false"/>
          </a:p>
          <a:p>
            <a:pPr lvl="1"/>
            <a:r>
              <a:rPr lang="cs-CZ" sz="1800" dirty="false" smtClean="false"/>
              <a:t>změna </a:t>
            </a:r>
            <a:r>
              <a:rPr lang="cs-CZ" sz="1800" dirty="false"/>
              <a:t>týkající se plátcovství daně z přidané hodnoty </a:t>
            </a:r>
            <a:r>
              <a:rPr lang="cs-CZ" sz="1800" dirty="false" smtClean="false"/>
              <a:t>u příjemce </a:t>
            </a:r>
            <a:r>
              <a:rPr lang="cs-CZ" sz="1800" dirty="false"/>
              <a:t>či </a:t>
            </a:r>
            <a:r>
              <a:rPr lang="cs-CZ" sz="1800" dirty="false" smtClean="false"/>
              <a:t>u partnera </a:t>
            </a:r>
            <a:r>
              <a:rPr lang="cs-CZ" sz="1800" dirty="false"/>
              <a:t>s finančním příspěvkem</a:t>
            </a:r>
            <a:r>
              <a:rPr lang="cs-CZ" sz="1800" dirty="false" smtClean="false"/>
              <a:t>.</a:t>
            </a:r>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17</a:t>
            </a:fld>
            <a:endParaRPr lang="cs-CZ" dirty="false"/>
          </a:p>
        </p:txBody>
      </p:sp>
    </p:spTree>
    <p:extLst>
      <p:ext uri="{BB962C8B-B14F-4D97-AF65-F5344CB8AC3E}">
        <p14:creationId xmlns:p14="http://schemas.microsoft.com/office/powerpoint/2010/main" val="8504468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změna ve způsobu provádění klíčových aktivit</a:t>
            </a:r>
          </a:p>
        </p:txBody>
      </p:sp>
      <p:sp>
        <p:nvSpPr>
          <p:cNvPr id="3" name="Zástupný symbol pro obsah 2"/>
          <p:cNvSpPr>
            <a:spLocks noGrp="true"/>
          </p:cNvSpPr>
          <p:nvPr>
            <p:ph idx="1"/>
          </p:nvPr>
        </p:nvSpPr>
        <p:spPr>
          <a:xfrm>
            <a:off x="540000" y="1484784"/>
            <a:ext cx="8064000" cy="4635216"/>
          </a:xfrm>
        </p:spPr>
        <p:txBody>
          <a:bodyPr/>
          <a:lstStyle/>
          <a:p>
            <a:r>
              <a:rPr lang="cs-CZ" dirty="false" smtClean="false"/>
              <a:t>jedná </a:t>
            </a:r>
            <a:r>
              <a:rPr lang="cs-CZ" dirty="false"/>
              <a:t>se zejména o technické aspekty, jako jsou:</a:t>
            </a:r>
          </a:p>
          <a:p>
            <a:pPr marL="171450" indent="-171450">
              <a:buFontTx/>
              <a:buChar char="-"/>
            </a:pPr>
            <a:r>
              <a:rPr lang="cs-CZ" dirty="false"/>
              <a:t>načasování provádění aktivity,</a:t>
            </a:r>
          </a:p>
          <a:p>
            <a:pPr marL="171450" indent="-171450">
              <a:buFontTx/>
              <a:buChar char="-"/>
            </a:pPr>
            <a:r>
              <a:rPr lang="cs-CZ" dirty="false"/>
              <a:t>rozfázování provádění aktivity,</a:t>
            </a:r>
          </a:p>
          <a:p>
            <a:pPr marL="171450" indent="-171450">
              <a:buFontTx/>
              <a:buChar char="-"/>
            </a:pPr>
            <a:r>
              <a:rPr lang="cs-CZ" dirty="false"/>
              <a:t>rozšíření/snížení počtu činností, které klíčová aktivita předpokládala původně v menším/větším rozsahu,</a:t>
            </a:r>
          </a:p>
          <a:p>
            <a:pPr marL="171450" indent="-171450">
              <a:buFontTx/>
              <a:buChar char="-"/>
            </a:pPr>
            <a:r>
              <a:rPr lang="cs-CZ" dirty="false"/>
              <a:t>prodloužení provádění aktivity nad rozsah, který byl původně naplánovaný (ovšem stále v rámci schváleného období realizace projektu),</a:t>
            </a:r>
          </a:p>
          <a:p>
            <a:pPr marL="171450" indent="-171450">
              <a:buFontTx/>
              <a:buChar char="-"/>
            </a:pPr>
            <a:r>
              <a:rPr lang="cs-CZ" dirty="false"/>
              <a:t>rozšíření/zúžení záběru klíčové aktivity co se týče počtu účastníků nebo lokality; </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18</a:t>
            </a:fld>
            <a:endParaRPr lang="cs-CZ" dirty="false"/>
          </a:p>
        </p:txBody>
      </p:sp>
    </p:spTree>
    <p:extLst>
      <p:ext uri="{BB962C8B-B14F-4D97-AF65-F5344CB8AC3E}">
        <p14:creationId xmlns:p14="http://schemas.microsoft.com/office/powerpoint/2010/main" val="15971357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Podstatné změny I</a:t>
            </a:r>
            <a:endParaRPr lang="cs-CZ" dirty="false"/>
          </a:p>
        </p:txBody>
      </p:sp>
      <p:sp>
        <p:nvSpPr>
          <p:cNvPr id="3" name="Zástupný symbol pro obsah 2"/>
          <p:cNvSpPr>
            <a:spLocks noGrp="true"/>
          </p:cNvSpPr>
          <p:nvPr>
            <p:ph idx="1"/>
          </p:nvPr>
        </p:nvSpPr>
        <p:spPr>
          <a:xfrm>
            <a:off x="539552" y="1268760"/>
            <a:ext cx="8064000" cy="4320000"/>
          </a:xfrm>
          <a:ln>
            <a:noFill/>
          </a:ln>
        </p:spPr>
        <p:txBody>
          <a:bodyPr/>
          <a:lstStyle/>
          <a:p>
            <a:r>
              <a:rPr lang="cs-CZ" dirty="false"/>
              <a:t>P</a:t>
            </a:r>
            <a:r>
              <a:rPr lang="cs-CZ" dirty="false" smtClean="false"/>
              <a:t>odléhají </a:t>
            </a:r>
            <a:r>
              <a:rPr lang="cs-CZ" dirty="false"/>
              <a:t>předchozímu souhlasu ŘO, </a:t>
            </a:r>
            <a:r>
              <a:rPr lang="cs-CZ" dirty="false" smtClean="false"/>
              <a:t>nevyžadují </a:t>
            </a:r>
            <a:r>
              <a:rPr lang="cs-CZ" dirty="false"/>
              <a:t>vydání změnového právního aktu</a:t>
            </a:r>
            <a:r>
              <a:rPr lang="cs-CZ" dirty="false" smtClean="false"/>
              <a:t>:</a:t>
            </a:r>
            <a:endParaRPr lang="cs-CZ" dirty="false"/>
          </a:p>
          <a:p>
            <a:pPr lvl="1"/>
            <a:r>
              <a:rPr lang="cs-CZ" dirty="false"/>
              <a:t>změny v klíčových aktivitách, kdy se nejedná o technické aspekty spadající do nepodstatných změn; </a:t>
            </a:r>
          </a:p>
          <a:p>
            <a:pPr lvl="1"/>
            <a:r>
              <a:rPr lang="cs-CZ" dirty="false" smtClean="false"/>
              <a:t>zahrnutí </a:t>
            </a:r>
            <a:r>
              <a:rPr lang="cs-CZ" dirty="false"/>
              <a:t>nové cílové skupiny, tj. rozšíření projektu i na osoby, na které projekt původně zaměřen </a:t>
            </a:r>
            <a:r>
              <a:rPr lang="cs-CZ" dirty="false" smtClean="false"/>
              <a:t>nebyl;</a:t>
            </a:r>
          </a:p>
          <a:p>
            <a:pPr lvl="1"/>
            <a:r>
              <a:rPr lang="cs-CZ" dirty="false" smtClean="false"/>
              <a:t>přesun </a:t>
            </a:r>
            <a:r>
              <a:rPr lang="cs-CZ" dirty="false"/>
              <a:t>prostředků mezi jednotlivými kapitolami rozpočtu vyšší než 20 % celkových způsobilých výdajů projektu v režimu financování skutečně prokazovaných výdajů (počítáno </a:t>
            </a:r>
            <a:r>
              <a:rPr lang="cs-CZ" dirty="false" smtClean="false"/>
              <a:t>kumulovaně); </a:t>
            </a:r>
          </a:p>
          <a:p>
            <a:pPr lvl="1"/>
            <a:r>
              <a:rPr lang="cs-CZ" dirty="false" smtClean="false"/>
              <a:t>změna </a:t>
            </a:r>
            <a:r>
              <a:rPr lang="cs-CZ" dirty="false"/>
              <a:t>bankovního účtu </a:t>
            </a:r>
            <a:r>
              <a:rPr lang="cs-CZ" dirty="false" smtClean="false"/>
              <a:t>projektu, prostřednictvím kterého dochází </a:t>
            </a:r>
            <a:r>
              <a:rPr lang="cs-CZ" dirty="false"/>
              <a:t>k poskytování </a:t>
            </a:r>
            <a:r>
              <a:rPr lang="cs-CZ" dirty="false" smtClean="false"/>
              <a:t>podpory;</a:t>
            </a:r>
          </a:p>
          <a:p>
            <a:pPr lvl="1"/>
            <a:r>
              <a:rPr lang="cs-CZ" dirty="false" smtClean="false"/>
              <a:t>změna </a:t>
            </a:r>
            <a:r>
              <a:rPr lang="cs-CZ" dirty="false"/>
              <a:t>ve vymezení monitorovacích období (pokud se nemění termín ukončení realizace projektu);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19</a:t>
            </a:fld>
            <a:endParaRPr lang="cs-CZ" dirty="false"/>
          </a:p>
        </p:txBody>
      </p:sp>
    </p:spTree>
    <p:extLst>
      <p:ext uri="{BB962C8B-B14F-4D97-AF65-F5344CB8AC3E}">
        <p14:creationId xmlns:p14="http://schemas.microsoft.com/office/powerpoint/2010/main" val="3574029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Agenda</a:t>
            </a:r>
            <a:endParaRPr lang="cs-CZ" dirty="false"/>
          </a:p>
        </p:txBody>
      </p:sp>
      <p:sp>
        <p:nvSpPr>
          <p:cNvPr id="3" name="Zástupný symbol pro obsah 2"/>
          <p:cNvSpPr>
            <a:spLocks noGrp="true"/>
          </p:cNvSpPr>
          <p:nvPr>
            <p:ph idx="1"/>
          </p:nvPr>
        </p:nvSpPr>
        <p:spPr>
          <a:xfrm>
            <a:off x="611560" y="1340768"/>
            <a:ext cx="8064000" cy="5229200"/>
          </a:xfrm>
          <a:noFill/>
        </p:spPr>
        <p:txBody>
          <a:bodyPr numCol="2"/>
          <a:lstStyle/>
          <a:p>
            <a:pPr>
              <a:spcAft>
                <a:spcPts val="0"/>
              </a:spcAft>
              <a:defRPr/>
            </a:pPr>
            <a:r>
              <a:rPr lang="cs-CZ" altLang="cs-CZ" sz="2000" dirty="false" smtClean="false">
                <a:solidFill>
                  <a:srgbClr val="14407E"/>
                </a:solidFill>
              </a:rPr>
              <a:t>10:00 – 12:30 hod.</a:t>
            </a:r>
          </a:p>
          <a:p>
            <a:pPr>
              <a:spcAft>
                <a:spcPts val="0"/>
              </a:spcAft>
              <a:defRPr/>
            </a:pPr>
            <a:r>
              <a:rPr lang="cs-CZ" altLang="cs-CZ" sz="2000" dirty="false" smtClean="false">
                <a:solidFill>
                  <a:srgbClr val="14407E"/>
                </a:solidFill>
              </a:rPr>
              <a:t>Obecná část</a:t>
            </a:r>
          </a:p>
          <a:p>
            <a:pPr lvl="1">
              <a:spcAft>
                <a:spcPts val="0"/>
              </a:spcAft>
              <a:defRPr/>
            </a:pPr>
            <a:r>
              <a:rPr lang="cs-CZ" altLang="cs-CZ" sz="1600" dirty="false" smtClean="false">
                <a:solidFill>
                  <a:srgbClr val="14407E"/>
                </a:solidFill>
              </a:rPr>
              <a:t>Realizace projektu</a:t>
            </a:r>
          </a:p>
          <a:p>
            <a:pPr lvl="1">
              <a:spcAft>
                <a:spcPts val="0"/>
              </a:spcAft>
              <a:defRPr/>
            </a:pPr>
            <a:r>
              <a:rPr lang="cs-CZ" altLang="cs-CZ" sz="1600" dirty="false" smtClean="false">
                <a:solidFill>
                  <a:srgbClr val="14407E"/>
                </a:solidFill>
              </a:rPr>
              <a:t>Změny v projektu</a:t>
            </a:r>
          </a:p>
          <a:p>
            <a:pPr lvl="1">
              <a:spcAft>
                <a:spcPts val="0"/>
              </a:spcAft>
              <a:defRPr/>
            </a:pPr>
            <a:r>
              <a:rPr lang="cs-CZ" altLang="cs-CZ" sz="1600" dirty="false" smtClean="false">
                <a:solidFill>
                  <a:srgbClr val="14407E"/>
                </a:solidFill>
              </a:rPr>
              <a:t>Zpráva o realizaci /Žádost o platbu</a:t>
            </a:r>
          </a:p>
          <a:p>
            <a:pPr lvl="1">
              <a:spcAft>
                <a:spcPts val="0"/>
              </a:spcAft>
              <a:defRPr/>
            </a:pPr>
            <a:r>
              <a:rPr lang="cs-CZ" altLang="cs-CZ" sz="1600" dirty="false" smtClean="false">
                <a:solidFill>
                  <a:srgbClr val="14407E"/>
                </a:solidFill>
              </a:rPr>
              <a:t>Přílohy </a:t>
            </a:r>
            <a:r>
              <a:rPr lang="cs-CZ" altLang="cs-CZ" sz="1600" dirty="false" err="true" smtClean="false">
                <a:solidFill>
                  <a:srgbClr val="14407E"/>
                </a:solidFill>
              </a:rPr>
              <a:t>ZoR</a:t>
            </a:r>
            <a:endParaRPr lang="cs-CZ" altLang="cs-CZ" sz="1600" dirty="false" smtClean="false">
              <a:solidFill>
                <a:srgbClr val="14407E"/>
              </a:solidFill>
            </a:endParaRPr>
          </a:p>
          <a:p>
            <a:pPr lvl="1">
              <a:spcAft>
                <a:spcPts val="0"/>
              </a:spcAft>
              <a:defRPr/>
            </a:pPr>
            <a:r>
              <a:rPr lang="cs-CZ" altLang="cs-CZ" sz="1600" dirty="false" smtClean="false">
                <a:solidFill>
                  <a:srgbClr val="14407E"/>
                </a:solidFill>
              </a:rPr>
              <a:t>Pracovní výkazy</a:t>
            </a:r>
          </a:p>
          <a:p>
            <a:pPr lvl="1">
              <a:spcAft>
                <a:spcPts val="0"/>
              </a:spcAft>
              <a:defRPr/>
            </a:pPr>
            <a:r>
              <a:rPr lang="cs-CZ" altLang="cs-CZ" sz="1600" dirty="false" smtClean="false">
                <a:solidFill>
                  <a:srgbClr val="14407E"/>
                </a:solidFill>
              </a:rPr>
              <a:t>Přímá podpora</a:t>
            </a:r>
          </a:p>
          <a:p>
            <a:pPr lvl="1">
              <a:spcAft>
                <a:spcPts val="0"/>
              </a:spcAft>
              <a:defRPr/>
            </a:pPr>
            <a:r>
              <a:rPr lang="cs-CZ" altLang="cs-CZ" sz="1600" dirty="false" smtClean="false">
                <a:solidFill>
                  <a:srgbClr val="14407E"/>
                </a:solidFill>
              </a:rPr>
              <a:t>Přímé a nepřímé náklady</a:t>
            </a:r>
          </a:p>
          <a:p>
            <a:pPr lvl="1">
              <a:spcAft>
                <a:spcPts val="0"/>
              </a:spcAft>
              <a:defRPr/>
            </a:pPr>
            <a:r>
              <a:rPr lang="cs-CZ" altLang="cs-CZ" sz="1600" dirty="false" smtClean="false">
                <a:solidFill>
                  <a:srgbClr val="14407E"/>
                </a:solidFill>
              </a:rPr>
              <a:t>Indikátory</a:t>
            </a:r>
          </a:p>
          <a:p>
            <a:pPr lvl="1">
              <a:spcAft>
                <a:spcPts val="0"/>
              </a:spcAft>
              <a:defRPr/>
            </a:pPr>
            <a:r>
              <a:rPr lang="cs-CZ" altLang="cs-CZ" sz="1600" dirty="false" smtClean="false">
                <a:solidFill>
                  <a:srgbClr val="14407E"/>
                </a:solidFill>
              </a:rPr>
              <a:t>Publicita</a:t>
            </a:r>
          </a:p>
          <a:p>
            <a:pPr marL="414000" lvl="1" indent="0">
              <a:spcAft>
                <a:spcPts val="0"/>
              </a:spcAft>
              <a:buNone/>
              <a:defRPr/>
            </a:pPr>
            <a:endParaRPr lang="cs-CZ" altLang="cs-CZ" sz="1600" dirty="false">
              <a:solidFill>
                <a:srgbClr val="14407E"/>
              </a:solidFill>
            </a:endParaRPr>
          </a:p>
          <a:p>
            <a:pPr marL="414000" lvl="1" indent="0">
              <a:spcAft>
                <a:spcPts val="0"/>
              </a:spcAft>
              <a:buNone/>
              <a:defRPr/>
            </a:pPr>
            <a:endParaRPr lang="cs-CZ" altLang="cs-CZ" sz="1600" dirty="false" smtClean="false">
              <a:solidFill>
                <a:srgbClr val="14407E"/>
              </a:solidFill>
            </a:endParaRPr>
          </a:p>
          <a:p>
            <a:pPr marL="414000" lvl="1" indent="0">
              <a:spcAft>
                <a:spcPts val="0"/>
              </a:spcAft>
              <a:buNone/>
              <a:defRPr/>
            </a:pPr>
            <a:endParaRPr lang="cs-CZ" altLang="cs-CZ" sz="1600" dirty="false" smtClean="false">
              <a:solidFill>
                <a:srgbClr val="14407E"/>
              </a:solidFill>
            </a:endParaRPr>
          </a:p>
          <a:p>
            <a:pPr>
              <a:spcAft>
                <a:spcPts val="0"/>
              </a:spcAft>
              <a:defRPr/>
            </a:pPr>
            <a:r>
              <a:rPr lang="cs-CZ" altLang="cs-CZ" sz="2000" dirty="false" smtClean="false">
                <a:solidFill>
                  <a:srgbClr val="14407E"/>
                </a:solidFill>
              </a:rPr>
              <a:t>12:30 – 13:15 hod.</a:t>
            </a:r>
          </a:p>
          <a:p>
            <a:pPr lvl="1">
              <a:spcAft>
                <a:spcPts val="0"/>
              </a:spcAft>
              <a:defRPr/>
            </a:pPr>
            <a:r>
              <a:rPr lang="cs-CZ" altLang="cs-CZ" sz="1600" dirty="false" smtClean="false">
                <a:solidFill>
                  <a:srgbClr val="14407E"/>
                </a:solidFill>
              </a:rPr>
              <a:t>Přestávka na oběd</a:t>
            </a:r>
          </a:p>
          <a:p>
            <a:pPr marL="414000" lvl="1" indent="0">
              <a:spcAft>
                <a:spcPts val="0"/>
              </a:spcAft>
              <a:buNone/>
              <a:defRPr/>
            </a:pPr>
            <a:endParaRPr lang="cs-CZ" altLang="cs-CZ" sz="1600" dirty="false" smtClean="false">
              <a:solidFill>
                <a:srgbClr val="14407E"/>
              </a:solidFill>
            </a:endParaRPr>
          </a:p>
          <a:p>
            <a:pPr>
              <a:spcAft>
                <a:spcPts val="0"/>
              </a:spcAft>
              <a:defRPr/>
            </a:pPr>
            <a:r>
              <a:rPr lang="cs-CZ" altLang="cs-CZ" sz="2000" dirty="false" smtClean="false">
                <a:solidFill>
                  <a:srgbClr val="14407E"/>
                </a:solidFill>
              </a:rPr>
              <a:t>13:30 – 15:00 hod.</a:t>
            </a:r>
          </a:p>
          <a:p>
            <a:pPr>
              <a:spcAft>
                <a:spcPts val="0"/>
              </a:spcAft>
              <a:defRPr/>
            </a:pPr>
            <a:r>
              <a:rPr lang="cs-CZ" altLang="cs-CZ" sz="2000" dirty="false" smtClean="false">
                <a:solidFill>
                  <a:srgbClr val="14407E"/>
                </a:solidFill>
              </a:rPr>
              <a:t>Specifická část</a:t>
            </a:r>
          </a:p>
          <a:p>
            <a:pPr lvl="1">
              <a:spcAft>
                <a:spcPts val="0"/>
              </a:spcAft>
              <a:defRPr/>
            </a:pPr>
            <a:r>
              <a:rPr lang="cs-CZ" altLang="cs-CZ" sz="1600" dirty="false" smtClean="false">
                <a:solidFill>
                  <a:srgbClr val="14407E"/>
                </a:solidFill>
              </a:rPr>
              <a:t>Zadávání zakázek</a:t>
            </a:r>
          </a:p>
          <a:p>
            <a:pPr lvl="1">
              <a:spcAft>
                <a:spcPts val="0"/>
              </a:spcAft>
              <a:defRPr/>
            </a:pPr>
            <a:r>
              <a:rPr lang="cs-CZ" altLang="cs-CZ" sz="1600" dirty="false">
                <a:solidFill>
                  <a:srgbClr val="14407E"/>
                </a:solidFill>
              </a:rPr>
              <a:t>Evaluace</a:t>
            </a:r>
          </a:p>
          <a:p>
            <a:pPr lvl="1">
              <a:spcAft>
                <a:spcPts val="0"/>
              </a:spcAft>
              <a:defRPr/>
            </a:pPr>
            <a:endParaRPr lang="cs-CZ" altLang="cs-CZ" sz="1600" dirty="false">
              <a:solidFill>
                <a:srgbClr val="14407E"/>
              </a:solidFill>
            </a:endParaRPr>
          </a:p>
          <a:p>
            <a:pPr marL="414000" lvl="1" indent="0">
              <a:spcAft>
                <a:spcPts val="0"/>
              </a:spcAft>
              <a:buNone/>
              <a:defRPr/>
            </a:pPr>
            <a:endParaRPr lang="cs-CZ" altLang="cs-CZ" sz="1600" dirty="false">
              <a:solidFill>
                <a:srgbClr val="14407E"/>
              </a:solidFill>
            </a:endParaRPr>
          </a:p>
          <a:p>
            <a:pPr lvl="1">
              <a:spcAft>
                <a:spcPts val="0"/>
              </a:spcAft>
              <a:defRPr/>
            </a:pPr>
            <a:endParaRPr lang="cs-CZ" altLang="cs-CZ" sz="1600" dirty="false" smtClean="false">
              <a:solidFill>
                <a:srgbClr val="14407E"/>
              </a:solidFill>
            </a:endParaRPr>
          </a:p>
          <a:p>
            <a:pPr marL="414000" lvl="1" indent="0">
              <a:spcAft>
                <a:spcPts val="0"/>
              </a:spcAft>
              <a:buNone/>
              <a:defRPr/>
            </a:pPr>
            <a:endParaRPr lang="cs-CZ" altLang="cs-CZ" sz="1600" dirty="false" smtClean="false">
              <a:solidFill>
                <a:srgbClr val="14407E"/>
              </a:solidFill>
            </a:endParaRPr>
          </a:p>
          <a:p>
            <a:pPr marL="0" lvl="1" indent="0">
              <a:lnSpc>
                <a:spcPts val="2880"/>
              </a:lnSpc>
              <a:spcBef>
                <a:spcPts val="600"/>
              </a:spcBef>
              <a:spcAft>
                <a:spcPts val="0"/>
              </a:spcAft>
              <a:buSzPct val="100000"/>
              <a:buNone/>
              <a:defRPr/>
            </a:pPr>
            <a:endParaRPr lang="cs-CZ" altLang="cs-CZ" sz="1600" dirty="false">
              <a:solidFill>
                <a:srgbClr val="14407E"/>
              </a:solidFill>
            </a:endParaRPr>
          </a:p>
          <a:p>
            <a:pPr marL="414000" lvl="1" indent="0">
              <a:spcAft>
                <a:spcPts val="0"/>
              </a:spcAft>
              <a:buNone/>
              <a:defRPr/>
            </a:pPr>
            <a:endParaRPr lang="cs-CZ" altLang="cs-CZ" sz="1600" dirty="false">
              <a:solidFill>
                <a:srgbClr val="14407E"/>
              </a:solidFill>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a:t>
            </a:fld>
            <a:endParaRPr lang="cs-CZ" dirty="false"/>
          </a:p>
        </p:txBody>
      </p:sp>
      <p:pic>
        <p:nvPicPr>
          <p:cNvPr id="5124" name="Picture 4" descr="C:\Users\kalinovae\AppData\Local\Microsoft\Windows\Temporary Internet Files\Content.IE5\VZYXD3MU\agenda01[1].gif"/>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5220072" y="4509120"/>
            <a:ext cx="1576388"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1397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Podstatné změny II</a:t>
            </a:r>
            <a:endParaRPr lang="cs-CZ" dirty="false"/>
          </a:p>
        </p:txBody>
      </p:sp>
      <p:sp>
        <p:nvSpPr>
          <p:cNvPr id="3" name="Zástupný symbol pro obsah 2"/>
          <p:cNvSpPr>
            <a:spLocks noGrp="true"/>
          </p:cNvSpPr>
          <p:nvPr>
            <p:ph idx="1"/>
          </p:nvPr>
        </p:nvSpPr>
        <p:spPr/>
        <p:txBody>
          <a:bodyPr/>
          <a:lstStyle/>
          <a:p>
            <a:r>
              <a:rPr lang="cs-CZ" dirty="false"/>
              <a:t>Podléhají předchozímu souhlasu ŘO, </a:t>
            </a:r>
            <a:r>
              <a:rPr lang="cs-CZ" dirty="false" smtClean="false"/>
              <a:t>vyžadují </a:t>
            </a:r>
            <a:r>
              <a:rPr lang="cs-CZ" dirty="false"/>
              <a:t>vydání změnového právního </a:t>
            </a:r>
            <a:r>
              <a:rPr lang="cs-CZ" dirty="false" smtClean="false"/>
              <a:t>aktu:</a:t>
            </a:r>
          </a:p>
          <a:p>
            <a:pPr lvl="1"/>
            <a:r>
              <a:rPr lang="cs-CZ" dirty="false" smtClean="false"/>
              <a:t>změna </a:t>
            </a:r>
            <a:r>
              <a:rPr lang="cs-CZ" dirty="false"/>
              <a:t>plánovaných výstupů a výsledků projektu (tj. cílových hodnot indikátorů</a:t>
            </a:r>
            <a:r>
              <a:rPr lang="cs-CZ" dirty="false" smtClean="false"/>
              <a:t>); </a:t>
            </a:r>
          </a:p>
          <a:p>
            <a:pPr lvl="1"/>
            <a:r>
              <a:rPr lang="cs-CZ" dirty="false" smtClean="false"/>
              <a:t>změna </a:t>
            </a:r>
            <a:r>
              <a:rPr lang="cs-CZ" dirty="false"/>
              <a:t>termínu ukončení realizace projektu; </a:t>
            </a:r>
          </a:p>
          <a:p>
            <a:pPr lvl="1"/>
            <a:r>
              <a:rPr lang="cs-CZ" dirty="false" smtClean="false"/>
              <a:t>nahrazení </a:t>
            </a:r>
            <a:r>
              <a:rPr lang="cs-CZ" dirty="false"/>
              <a:t>partnera projektu jiným subjektem / jinými </a:t>
            </a:r>
            <a:r>
              <a:rPr lang="cs-CZ" dirty="false" smtClean="false"/>
              <a:t>subjekty;</a:t>
            </a:r>
          </a:p>
          <a:p>
            <a:pPr lvl="1"/>
            <a:endParaRPr lang="cs-CZ" dirty="false"/>
          </a:p>
          <a:p>
            <a:pPr marL="414000" lvl="1" indent="0">
              <a:buNone/>
            </a:pPr>
            <a:r>
              <a:rPr lang="cs-CZ" dirty="false">
                <a:solidFill>
                  <a:srgbClr val="FF0000"/>
                </a:solidFill>
                <a:sym typeface="Wingdings"/>
              </a:rPr>
              <a:t> </a:t>
            </a:r>
            <a:r>
              <a:rPr lang="cs-CZ" dirty="false" smtClean="false">
                <a:solidFill>
                  <a:srgbClr val="FF0000"/>
                </a:solidFill>
              </a:rPr>
              <a:t>Změny v osobě příjemce </a:t>
            </a:r>
            <a:r>
              <a:rPr lang="cs-CZ" dirty="false" smtClean="false"/>
              <a:t>– řešeno podrobně ve specifických pravidlech – může se jednat jak o podstatnou x nepodstatnou změnu</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20</a:t>
            </a:fld>
            <a:endParaRPr lang="cs-CZ" dirty="false"/>
          </a:p>
        </p:txBody>
      </p:sp>
    </p:spTree>
    <p:extLst>
      <p:ext uri="{BB962C8B-B14F-4D97-AF65-F5344CB8AC3E}">
        <p14:creationId xmlns:p14="http://schemas.microsoft.com/office/powerpoint/2010/main" val="13878539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Ref idx="1001">
        <a:schemeClr val="bg1"/>
      </p:bgRef>
    </p:bg>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Změny projektu</a:t>
            </a:r>
            <a:endParaRPr lang="cs-CZ" dirty="false"/>
          </a:p>
        </p:txBody>
      </p:sp>
      <p:sp>
        <p:nvSpPr>
          <p:cNvPr id="3" name="Zástupný symbol pro obsah 2"/>
          <p:cNvSpPr>
            <a:spLocks noGrp="true"/>
          </p:cNvSpPr>
          <p:nvPr>
            <p:ph idx="1"/>
          </p:nvPr>
        </p:nvSpPr>
        <p:spPr>
          <a:xfrm>
            <a:off x="540000" y="1340768"/>
            <a:ext cx="8424488" cy="4320000"/>
          </a:xfrm>
        </p:spPr>
        <p:txBody>
          <a:bodyPr/>
          <a:lstStyle/>
          <a:p>
            <a:r>
              <a:rPr lang="cs-CZ" dirty="false"/>
              <a:t>Veškeré změny </a:t>
            </a:r>
            <a:r>
              <a:rPr lang="cs-CZ" dirty="false" smtClean="false"/>
              <a:t>projektu </a:t>
            </a:r>
            <a:r>
              <a:rPr lang="cs-CZ" dirty="false"/>
              <a:t>jsou administrovány v MS2014</a:t>
            </a:r>
            <a:r>
              <a:rPr lang="cs-CZ" dirty="false" smtClean="false"/>
              <a:t>+</a:t>
            </a:r>
          </a:p>
          <a:p>
            <a:r>
              <a:rPr lang="cs-CZ" dirty="false" smtClean="false">
                <a:sym typeface="Wingdings"/>
              </a:rPr>
              <a:t> </a:t>
            </a:r>
            <a:r>
              <a:rPr lang="cs-CZ" dirty="false"/>
              <a:t>Pokyny k vyplnění žádosti o změnu</a:t>
            </a:r>
            <a:r>
              <a:rPr lang="cs-CZ" dirty="false" smtClean="false"/>
              <a:t>:</a:t>
            </a:r>
          </a:p>
          <a:p>
            <a:pPr lvl="1"/>
            <a:r>
              <a:rPr lang="cs-CZ" sz="1800" dirty="false">
                <a:hlinkClick r:id="rId4"/>
              </a:rPr>
              <a:t>http://www.esfcr.cz/file/9973/</a:t>
            </a:r>
            <a:endParaRPr lang="cs-CZ" sz="1800" dirty="false"/>
          </a:p>
          <a:p>
            <a:pPr marL="432000" lvl="1" indent="-432000">
              <a:lnSpc>
                <a:spcPts val="2880"/>
              </a:lnSpc>
              <a:spcBef>
                <a:spcPts val="600"/>
              </a:spcBef>
              <a:spcAft>
                <a:spcPts val="600"/>
              </a:spcAft>
              <a:buSzPct val="100000"/>
              <a:buFont typeface="Wingdings" panose="05000000000000000000" pitchFamily="2" charset="2"/>
              <a:buChar char=""/>
            </a:pPr>
            <a:r>
              <a:rPr lang="cs-CZ" sz="2400" dirty="false"/>
              <a:t>ŘO může žádost o změnu: </a:t>
            </a:r>
          </a:p>
          <a:p>
            <a:pPr lvl="1"/>
            <a:r>
              <a:rPr lang="cs-CZ" sz="1800" dirty="false"/>
              <a:t>v případě žádostí o nepodstatnou změnu potvrdit (vzít na vědomí) nebo vrátit k přepracování</a:t>
            </a:r>
            <a:r>
              <a:rPr lang="cs-CZ" sz="1800" dirty="false" smtClean="false"/>
              <a:t>;</a:t>
            </a:r>
          </a:p>
          <a:p>
            <a:pPr lvl="1"/>
            <a:r>
              <a:rPr lang="cs-CZ" sz="1800" dirty="false"/>
              <a:t>v případě žádostí o podstatnou změnu schválit, zamítnout nebo vrátit k </a:t>
            </a:r>
            <a:r>
              <a:rPr lang="cs-CZ" sz="1800" dirty="false" smtClean="false"/>
              <a:t>přepracování;</a:t>
            </a:r>
          </a:p>
          <a:p>
            <a:pPr lvl="1"/>
            <a:r>
              <a:rPr lang="cs-CZ" sz="1800" dirty="false" smtClean="false"/>
              <a:t>ŘO </a:t>
            </a:r>
            <a:r>
              <a:rPr lang="cs-CZ" sz="1800" dirty="false"/>
              <a:t>má na posouzení </a:t>
            </a:r>
            <a:r>
              <a:rPr lang="cs-CZ" sz="1800" dirty="false" smtClean="false"/>
              <a:t>nepodstatné změny </a:t>
            </a:r>
            <a:r>
              <a:rPr lang="cs-CZ" sz="1800" b="true" dirty="false" smtClean="false"/>
              <a:t>5 </a:t>
            </a:r>
            <a:r>
              <a:rPr lang="cs-CZ" sz="1800" b="true" dirty="false"/>
              <a:t>pracovních dnů </a:t>
            </a:r>
            <a:r>
              <a:rPr lang="cs-CZ" sz="1800" dirty="false"/>
              <a:t>(od předložení </a:t>
            </a:r>
            <a:r>
              <a:rPr lang="cs-CZ" sz="1800" dirty="false" smtClean="false"/>
              <a:t>žádosti </a:t>
            </a:r>
            <a:r>
              <a:rPr lang="cs-CZ" sz="1800" dirty="false"/>
              <a:t>o změnu</a:t>
            </a:r>
            <a:r>
              <a:rPr lang="cs-CZ" sz="1800" dirty="false" smtClean="false"/>
              <a:t>), respektive </a:t>
            </a:r>
            <a:r>
              <a:rPr lang="cs-CZ" sz="1800" b="true" dirty="false" smtClean="false"/>
              <a:t>10 až 20 </a:t>
            </a:r>
            <a:r>
              <a:rPr lang="cs-CZ" sz="1800" b="true" dirty="false"/>
              <a:t>dnů na podstatnou </a:t>
            </a:r>
            <a:r>
              <a:rPr lang="cs-CZ" sz="1800" b="true" dirty="false" smtClean="false"/>
              <a:t>změnu</a:t>
            </a:r>
            <a:endParaRPr lang="cs-CZ" sz="1800" b="true" dirty="false"/>
          </a:p>
          <a:p>
            <a:pPr lvl="1"/>
            <a:r>
              <a:rPr lang="cs-CZ" sz="1800" dirty="false"/>
              <a:t>Schválení žádosti o změnu rozpočtu projektu není možné chápat jako souhlas se všemi výdaji, které příjemce do nově vytvořených či navýšených řádků rozpočtu </a:t>
            </a:r>
            <a:r>
              <a:rPr lang="cs-CZ" sz="1800" dirty="false" smtClean="false"/>
              <a:t>zanese. </a:t>
            </a:r>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21</a:t>
            </a:fld>
            <a:endParaRPr lang="cs-CZ" dirty="false"/>
          </a:p>
        </p:txBody>
      </p:sp>
      <p:pic>
        <p:nvPicPr>
          <p:cNvPr id="5" name="Obrázek 4"/>
          <p:cNvPicPr>
            <a:picLocks noChangeAspect="true"/>
          </p:cNvPicPr>
          <p:nvPr/>
        </p:nvPicPr>
        <p:blipFill>
          <a:blip cstate="print" r:embed="rId5">
            <a:extLst>
              <a:ext uri="{BEBA8EAE-BF5A-486C-A8C5-ECC9F3942E4B}">
                <a14:imgProps xmlns:a14="http://schemas.microsoft.com/office/drawing/2010/main">
                  <a14:imgLayer r:embed="rId6">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7812360" y="1772816"/>
            <a:ext cx="1080120" cy="1080120"/>
          </a:xfrm>
          <a:prstGeom prst="rect">
            <a:avLst/>
          </a:prstGeom>
        </p:spPr>
      </p:pic>
    </p:spTree>
    <p:extLst>
      <p:ext uri="{BB962C8B-B14F-4D97-AF65-F5344CB8AC3E}">
        <p14:creationId xmlns:p14="http://schemas.microsoft.com/office/powerpoint/2010/main" val="245102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Změny projektu</a:t>
            </a:r>
          </a:p>
        </p:txBody>
      </p:sp>
      <p:sp>
        <p:nvSpPr>
          <p:cNvPr id="3" name="Zástupný symbol pro obsah 2"/>
          <p:cNvSpPr>
            <a:spLocks noGrp="true"/>
          </p:cNvSpPr>
          <p:nvPr>
            <p:ph idx="1"/>
          </p:nvPr>
        </p:nvSpPr>
        <p:spPr>
          <a:xfrm>
            <a:off x="540000" y="1412776"/>
            <a:ext cx="8064000" cy="4707224"/>
          </a:xfrm>
        </p:spPr>
        <p:txBody>
          <a:bodyPr/>
          <a:lstStyle/>
          <a:p>
            <a:r>
              <a:rPr lang="cs-CZ" sz="2000" b="true" dirty="false"/>
              <a:t>FAQ:</a:t>
            </a:r>
          </a:p>
          <a:p>
            <a:pPr lvl="1"/>
            <a:r>
              <a:rPr lang="cs-CZ" sz="1800" dirty="false"/>
              <a:t>Je možný převod dohod v osobních nákladech mezi DPČ a DPP</a:t>
            </a:r>
          </a:p>
          <a:p>
            <a:pPr lvl="2"/>
            <a:r>
              <a:rPr lang="cs-CZ" sz="1800" dirty="false"/>
              <a:t>Ano, jedna se o nepodstatnou změnu, změna rozpočtu, položky v rámci </a:t>
            </a:r>
            <a:r>
              <a:rPr lang="cs-CZ" sz="1800" dirty="false" smtClean="false"/>
              <a:t>kapitoly – </a:t>
            </a:r>
            <a:r>
              <a:rPr lang="cs-CZ" sz="1800" dirty="false" smtClean="false">
                <a:solidFill>
                  <a:srgbClr val="FF0000"/>
                </a:solidFill>
              </a:rPr>
              <a:t>POZOR:</a:t>
            </a:r>
            <a:r>
              <a:rPr lang="cs-CZ" sz="1800" dirty="false" smtClean="false"/>
              <a:t> rozdílené limity ve mzdách obvyklých</a:t>
            </a:r>
            <a:endParaRPr lang="cs-CZ" sz="1800" dirty="false"/>
          </a:p>
          <a:p>
            <a:pPr lvl="1"/>
            <a:r>
              <a:rPr lang="cs-CZ" sz="1800" dirty="false"/>
              <a:t>Můžeme přesunout </a:t>
            </a:r>
            <a:r>
              <a:rPr lang="cs-CZ" sz="1800" dirty="false" smtClean="false"/>
              <a:t>pracovníky </a:t>
            </a:r>
            <a:r>
              <a:rPr lang="cs-CZ" sz="1800" dirty="false"/>
              <a:t>z osobních nákladů do nákupu služeb? (pro </a:t>
            </a:r>
            <a:r>
              <a:rPr lang="cs-CZ" sz="1800" dirty="false" smtClean="false"/>
              <a:t>OSVČ </a:t>
            </a:r>
            <a:r>
              <a:rPr lang="cs-CZ" sz="1800" dirty="false"/>
              <a:t>by to bylo výhodnější)</a:t>
            </a:r>
          </a:p>
          <a:p>
            <a:pPr lvl="2"/>
            <a:r>
              <a:rPr lang="cs-CZ" sz="1800" dirty="false"/>
              <a:t>Ano, jedná se o nepodstatnou změnu, změna rozpočtu, mezi kapitolami, kumulovaně změny maximálně do 20% způsobilých výdajů projektu</a:t>
            </a:r>
            <a:r>
              <a:rPr lang="cs-CZ" sz="1800" dirty="false" smtClean="false"/>
              <a:t>.</a:t>
            </a:r>
          </a:p>
          <a:p>
            <a:pPr lvl="2"/>
            <a:r>
              <a:rPr lang="cs-CZ" sz="1800" dirty="false" smtClean="false"/>
              <a:t>Pozor, člen realizačního týmu nemůže být zároveň dodavatelem</a:t>
            </a:r>
            <a:endParaRPr lang="cs-CZ" sz="1800" dirty="false"/>
          </a:p>
          <a:p>
            <a:r>
              <a:rPr lang="cs-CZ" sz="1800" dirty="false" smtClean="false"/>
              <a:t>A </a:t>
            </a:r>
            <a:r>
              <a:rPr lang="cs-CZ" sz="1800" dirty="false"/>
              <a:t>další změny, položky v rámci kapitol x změny mezi kapitolami</a:t>
            </a:r>
          </a:p>
          <a:p>
            <a:pPr lvl="1"/>
            <a:endParaRPr lang="cs-CZ" dirty="false" smtClean="false"/>
          </a:p>
          <a:p>
            <a:pPr lvl="2"/>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22</a:t>
            </a:fld>
            <a:endParaRPr lang="cs-CZ" dirty="false"/>
          </a:p>
        </p:txBody>
      </p:sp>
    </p:spTree>
    <p:extLst>
      <p:ext uri="{BB962C8B-B14F-4D97-AF65-F5344CB8AC3E}">
        <p14:creationId xmlns:p14="http://schemas.microsoft.com/office/powerpoint/2010/main" val="21104739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755576" y="2780928"/>
            <a:ext cx="7632040" cy="2088232"/>
          </a:xfrm>
        </p:spPr>
        <p:txBody>
          <a:bodyPr/>
          <a:lstStyle/>
          <a:p>
            <a:pPr algn="ctr"/>
            <a:r>
              <a:rPr lang="cs-CZ" dirty="false" smtClean="false"/>
              <a:t/>
            </a:r>
            <a:br>
              <a:rPr lang="cs-CZ" dirty="false" smtClean="false"/>
            </a:br>
            <a:r>
              <a:rPr lang="cs-CZ" dirty="false" smtClean="false"/>
              <a:t>Změnové </a:t>
            </a:r>
            <a:r>
              <a:rPr lang="cs-CZ" dirty="false"/>
              <a:t>řízení v </a:t>
            </a:r>
            <a:r>
              <a:rPr lang="cs-CZ" dirty="false" smtClean="false"/>
              <a:t>Iskp14</a:t>
            </a:r>
            <a:r>
              <a:rPr lang="cs-CZ" dirty="false"/>
              <a:t>+</a:t>
            </a:r>
            <a:br>
              <a:rPr lang="cs-CZ" dirty="false"/>
            </a:br>
            <a:r>
              <a:rPr lang="cs-CZ" b="false" baseline="0" dirty="false" smtClean="false"/>
              <a:t/>
            </a:r>
            <a:br>
              <a:rPr lang="cs-CZ" b="false" baseline="0" dirty="false" smtClean="false"/>
            </a:br>
            <a:endParaRPr lang="cs-CZ" sz="3200" b="false" cap="none" dirty="false"/>
          </a:p>
        </p:txBody>
      </p:sp>
    </p:spTree>
    <p:extLst>
      <p:ext uri="{BB962C8B-B14F-4D97-AF65-F5344CB8AC3E}">
        <p14:creationId xmlns:p14="http://schemas.microsoft.com/office/powerpoint/2010/main" val="308729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6" name="Nadpis 5"/>
          <p:cNvSpPr>
            <a:spLocks noGrp="true"/>
          </p:cNvSpPr>
          <p:nvPr>
            <p:ph type="title"/>
          </p:nvPr>
        </p:nvSpPr>
        <p:spPr>
          <a:xfrm>
            <a:off x="323528" y="0"/>
            <a:ext cx="8640960" cy="1080000"/>
          </a:xfrm>
        </p:spPr>
        <p:txBody>
          <a:bodyPr/>
          <a:lstStyle/>
          <a:p>
            <a:r>
              <a:rPr lang="cs-CZ" dirty="false" smtClean="false"/>
              <a:t>Změny vyžádané příjemcem – IS KP14+</a:t>
            </a:r>
            <a:endParaRPr lang="cs-CZ" dirty="false"/>
          </a:p>
        </p:txBody>
      </p:sp>
      <p:sp>
        <p:nvSpPr>
          <p:cNvPr id="3" name="Zástupný symbol pro obsah 2"/>
          <p:cNvSpPr>
            <a:spLocks noGrp="true"/>
          </p:cNvSpPr>
          <p:nvPr>
            <p:ph idx="1"/>
          </p:nvPr>
        </p:nvSpPr>
        <p:spPr>
          <a:xfrm>
            <a:off x="683568" y="1196752"/>
            <a:ext cx="7920432" cy="5040560"/>
          </a:xfrm>
        </p:spPr>
        <p:txBody>
          <a:bodyPr/>
          <a:lstStyle/>
          <a:p>
            <a:pPr marL="432000" lvl="2" indent="-432000">
              <a:lnSpc>
                <a:spcPct val="100000"/>
              </a:lnSpc>
              <a:spcBef>
                <a:spcPts val="0"/>
              </a:spcBef>
              <a:spcAft>
                <a:spcPts val="600"/>
              </a:spcAft>
              <a:buSzPct val="100000"/>
              <a:buFont typeface="Wingdings" panose="05000000000000000000" pitchFamily="2" charset="2"/>
              <a:buChar char=""/>
            </a:pPr>
            <a:r>
              <a:rPr lang="cs-CZ" sz="2400" dirty="false" smtClean="false"/>
              <a:t>Záložka Žádost o změnu</a:t>
            </a:r>
          </a:p>
          <a:p>
            <a:pPr marL="684000" lvl="3" indent="-432000">
              <a:lnSpc>
                <a:spcPct val="100000"/>
              </a:lnSpc>
              <a:spcBef>
                <a:spcPts val="600"/>
              </a:spcBef>
              <a:spcAft>
                <a:spcPts val="600"/>
              </a:spcAft>
              <a:buSzPct val="100000"/>
              <a:buFont typeface="Courier New" panose="02070309020205020404" pitchFamily="49" charset="0"/>
              <a:buChar char="o"/>
            </a:pPr>
            <a:r>
              <a:rPr lang="cs-CZ" dirty="false" smtClean="false"/>
              <a:t>Vytvořit </a:t>
            </a:r>
            <a:r>
              <a:rPr lang="cs-CZ" dirty="false"/>
              <a:t>žádost o změnu</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smtClean="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a:t>Účinnost </a:t>
            </a:r>
            <a:r>
              <a:rPr lang="cs-CZ" dirty="false" smtClean="false"/>
              <a:t>změny</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smtClean="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smtClean="false"/>
              <a:t>Výběr obrazovek pro vykázání změn</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smtClean="false"/>
              <a:t>Tlačítko SPUSTIT zcela dole na stránce s výběrem obrazovek</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smtClean="false"/>
              <a:t>Vyplnit odůvodnění </a:t>
            </a:r>
            <a:r>
              <a:rPr lang="cs-CZ" dirty="false" err="true" smtClean="false"/>
              <a:t>ŽoZ</a:t>
            </a:r>
            <a:r>
              <a:rPr lang="cs-CZ" dirty="false" smtClean="false"/>
              <a:t> a Uložit</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a:p>
          <a:p>
            <a:pPr marL="684000" lvl="3" indent="-432000">
              <a:lnSpc>
                <a:spcPct val="100000"/>
              </a:lnSpc>
              <a:spcBef>
                <a:spcPts val="600"/>
              </a:spcBef>
              <a:spcAft>
                <a:spcPts val="600"/>
              </a:spcAft>
              <a:buSzPct val="100000"/>
              <a:buFont typeface="Courier New" panose="02070309020205020404" pitchFamily="49" charset="0"/>
              <a:buChar char="o"/>
            </a:pPr>
            <a:r>
              <a:rPr lang="cs-CZ" dirty="false" smtClean="false"/>
              <a:t>Vykázat změnu, Finalizovat, podepsat</a:t>
            </a:r>
          </a:p>
          <a:p>
            <a:pPr marL="684000" lvl="3" indent="-432000">
              <a:lnSpc>
                <a:spcPct val="100000"/>
              </a:lnSpc>
              <a:spcBef>
                <a:spcPts val="600"/>
              </a:spcBef>
              <a:spcAft>
                <a:spcPts val="600"/>
              </a:spcAft>
              <a:buSzPct val="100000"/>
              <a:buFont typeface="Courier New" panose="02070309020205020404" pitchFamily="49" charset="0"/>
              <a:buChar char="o"/>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24</a:t>
            </a:fld>
            <a:endParaRPr lang="cs-CZ" dirty="false"/>
          </a:p>
        </p:txBody>
      </p:sp>
      <p:cxnSp>
        <p:nvCxnSpPr>
          <p:cNvPr id="5" name="Přímá spojnice se šipkou 4"/>
          <p:cNvCxnSpPr/>
          <p:nvPr/>
        </p:nvCxnSpPr>
        <p:spPr>
          <a:xfrm>
            <a:off x="2627784" y="2060848"/>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 name="Přímá spojnice se šipkou 6"/>
          <p:cNvCxnSpPr/>
          <p:nvPr/>
        </p:nvCxnSpPr>
        <p:spPr>
          <a:xfrm>
            <a:off x="2645718" y="3017143"/>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a:off x="2695951" y="4797152"/>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a:off x="2702450" y="5805264"/>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p:nvPr/>
        </p:nvCxnSpPr>
        <p:spPr>
          <a:xfrm>
            <a:off x="2662118" y="3933056"/>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9494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6" name="Nadpis 5"/>
          <p:cNvSpPr>
            <a:spLocks noGrp="true"/>
          </p:cNvSpPr>
          <p:nvPr>
            <p:ph type="title"/>
          </p:nvPr>
        </p:nvSpPr>
        <p:spPr>
          <a:xfrm>
            <a:off x="323528" y="0"/>
            <a:ext cx="8712968" cy="1080000"/>
          </a:xfrm>
        </p:spPr>
        <p:txBody>
          <a:bodyPr/>
          <a:lstStyle/>
          <a:p>
            <a:r>
              <a:rPr lang="cs-CZ" dirty="false" smtClean="false"/>
              <a:t>Změny </a:t>
            </a:r>
            <a:r>
              <a:rPr lang="cs-CZ" dirty="false"/>
              <a:t>vyžádané příjemcem – IS </a:t>
            </a:r>
            <a:r>
              <a:rPr lang="cs-CZ" dirty="false" smtClean="false"/>
              <a:t>KP14</a:t>
            </a:r>
            <a:r>
              <a:rPr lang="cs-CZ" dirty="false"/>
              <a:t>+</a:t>
            </a:r>
          </a:p>
        </p:txBody>
      </p:sp>
      <p:sp>
        <p:nvSpPr>
          <p:cNvPr id="3" name="Zástupný symbol pro obsah 2"/>
          <p:cNvSpPr>
            <a:spLocks noGrp="true"/>
          </p:cNvSpPr>
          <p:nvPr>
            <p:ph idx="1"/>
          </p:nvPr>
        </p:nvSpPr>
        <p:spPr>
          <a:xfrm>
            <a:off x="683568" y="1484784"/>
            <a:ext cx="7920432" cy="5040560"/>
          </a:xfrm>
        </p:spPr>
        <p:txBody>
          <a:bodyPr/>
          <a:lstStyle/>
          <a:p>
            <a:pPr marL="432000" lvl="2" indent="-432000">
              <a:lnSpc>
                <a:spcPct val="100000"/>
              </a:lnSpc>
              <a:spcBef>
                <a:spcPts val="0"/>
              </a:spcBef>
              <a:spcAft>
                <a:spcPts val="600"/>
              </a:spcAft>
              <a:buSzPct val="100000"/>
              <a:buFont typeface="Wingdings" panose="05000000000000000000" pitchFamily="2" charset="2"/>
              <a:buChar char=""/>
            </a:pPr>
            <a:r>
              <a:rPr lang="cs-CZ" sz="2400" dirty="false" smtClean="false"/>
              <a:t>Vybírat jen obrazovky které chcete vyplnit - nelze rozpracovat dvě </a:t>
            </a:r>
            <a:r>
              <a:rPr lang="cs-CZ" sz="2400" dirty="false" err="true" smtClean="false"/>
              <a:t>ŽoZ</a:t>
            </a:r>
            <a:r>
              <a:rPr lang="cs-CZ" sz="2400" dirty="false" smtClean="false"/>
              <a:t> se stejnými obrazovkami.</a:t>
            </a:r>
          </a:p>
          <a:p>
            <a:pPr marL="432000" lvl="2" indent="-432000">
              <a:lnSpc>
                <a:spcPct val="100000"/>
              </a:lnSpc>
              <a:spcBef>
                <a:spcPts val="0"/>
              </a:spcBef>
              <a:spcAft>
                <a:spcPts val="600"/>
              </a:spcAft>
              <a:buSzPct val="100000"/>
              <a:buFont typeface="Wingdings" panose="05000000000000000000" pitchFamily="2" charset="2"/>
              <a:buChar char=""/>
            </a:pPr>
            <a:r>
              <a:rPr lang="cs-CZ" sz="2400" dirty="false" smtClean="false">
                <a:solidFill>
                  <a:srgbClr val="FF0000"/>
                </a:solidFill>
              </a:rPr>
              <a:t>POZOR: finanční obrazovky – Rozpočet + rozpad financování + finanční plán – jsou provázané, aktivují se všechny dohromady. </a:t>
            </a:r>
          </a:p>
          <a:p>
            <a:pPr marL="432000" lvl="2" indent="-432000">
              <a:lnSpc>
                <a:spcPct val="100000"/>
              </a:lnSpc>
              <a:spcBef>
                <a:spcPts val="0"/>
              </a:spcBef>
              <a:spcAft>
                <a:spcPts val="600"/>
              </a:spcAft>
              <a:buSzPct val="100000"/>
              <a:buFont typeface="Wingdings" panose="05000000000000000000" pitchFamily="2" charset="2"/>
              <a:buChar char=""/>
            </a:pPr>
            <a:r>
              <a:rPr lang="cs-CZ" sz="2400" dirty="false" smtClean="false"/>
              <a:t>Zaslání </a:t>
            </a:r>
            <a:r>
              <a:rPr lang="cs-CZ" sz="2400" dirty="false"/>
              <a:t>na ŘO</a:t>
            </a:r>
          </a:p>
          <a:p>
            <a:pPr marL="684000" lvl="3" indent="-432000">
              <a:lnSpc>
                <a:spcPct val="100000"/>
              </a:lnSpc>
              <a:spcBef>
                <a:spcPts val="0"/>
              </a:spcBef>
              <a:spcAft>
                <a:spcPts val="600"/>
              </a:spcAft>
              <a:buSzPct val="100000"/>
              <a:buFont typeface="Courier New" panose="02070309020205020404" pitchFamily="49" charset="0"/>
              <a:buChar char="o"/>
            </a:pPr>
            <a:r>
              <a:rPr lang="cs-CZ" dirty="false" smtClean="false"/>
              <a:t>Kontrola – finalizace – podpis </a:t>
            </a:r>
            <a:r>
              <a:rPr lang="cs-CZ" dirty="false" err="true" smtClean="false"/>
              <a:t>ŽoZ</a:t>
            </a:r>
            <a:r>
              <a:rPr lang="cs-CZ" dirty="false" smtClean="false"/>
              <a:t> = odeslání na ŘO</a:t>
            </a:r>
            <a:endParaRPr lang="cs-CZ" dirty="false"/>
          </a:p>
          <a:p>
            <a:pPr marL="432000" lvl="2" indent="-432000">
              <a:lnSpc>
                <a:spcPct val="100000"/>
              </a:lnSpc>
              <a:spcBef>
                <a:spcPts val="0"/>
              </a:spcBef>
              <a:spcAft>
                <a:spcPts val="600"/>
              </a:spcAft>
              <a:buSzPct val="100000"/>
              <a:buFont typeface="Wingdings" panose="05000000000000000000" pitchFamily="2" charset="2"/>
              <a:buChar char=""/>
            </a:pPr>
            <a:r>
              <a:rPr lang="cs-CZ" sz="2400" dirty="false" smtClean="false"/>
              <a:t>Návod na esfcr.cz</a:t>
            </a:r>
            <a:endParaRPr lang="cs-CZ" sz="2400" dirty="false"/>
          </a:p>
          <a:p>
            <a:pPr marL="684000" lvl="3" indent="-432000">
              <a:lnSpc>
                <a:spcPct val="100000"/>
              </a:lnSpc>
              <a:spcBef>
                <a:spcPts val="0"/>
              </a:spcBef>
              <a:spcAft>
                <a:spcPts val="600"/>
              </a:spcAft>
              <a:buSzPct val="100000"/>
              <a:buFont typeface="Courier New" panose="02070309020205020404" pitchFamily="49" charset="0"/>
              <a:buChar char="o"/>
            </a:pPr>
            <a:r>
              <a:rPr lang="cs-CZ" dirty="false" smtClean="false">
                <a:hlinkClick r:id="rId2"/>
              </a:rPr>
              <a:t>https</a:t>
            </a:r>
            <a:r>
              <a:rPr lang="cs-CZ" dirty="false">
                <a:hlinkClick r:id="rId2"/>
              </a:rPr>
              <a:t>://www.esfcr.cz/pokyny-k-vyplneni-zpravy-o-realizaci-zadosti-o-platbu-a-zadosti-o-zmenu-opz/-/</a:t>
            </a:r>
            <a:r>
              <a:rPr lang="cs-CZ" dirty="false" smtClean="false">
                <a:hlinkClick r:id="rId2"/>
              </a:rPr>
              <a:t>dokument/809732</a:t>
            </a:r>
            <a:r>
              <a:rPr lang="cs-CZ" dirty="false" smtClean="false"/>
              <a:t> </a:t>
            </a:r>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25</a:t>
            </a:fld>
            <a:endParaRPr lang="cs-CZ" dirty="false"/>
          </a:p>
        </p:txBody>
      </p:sp>
    </p:spTree>
    <p:extLst>
      <p:ext uri="{BB962C8B-B14F-4D97-AF65-F5344CB8AC3E}">
        <p14:creationId xmlns:p14="http://schemas.microsoft.com/office/powerpoint/2010/main" val="19220357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6" name="Nadpis 5"/>
          <p:cNvSpPr>
            <a:spLocks noGrp="true"/>
          </p:cNvSpPr>
          <p:nvPr>
            <p:ph type="title"/>
          </p:nvPr>
        </p:nvSpPr>
        <p:spPr>
          <a:xfrm>
            <a:off x="323528" y="0"/>
            <a:ext cx="8640960" cy="1080000"/>
          </a:xfrm>
        </p:spPr>
        <p:txBody>
          <a:bodyPr/>
          <a:lstStyle/>
          <a:p>
            <a:r>
              <a:rPr lang="cs-CZ" dirty="false" smtClean="false"/>
              <a:t>Změny </a:t>
            </a:r>
            <a:r>
              <a:rPr lang="cs-CZ" dirty="false"/>
              <a:t>vyžádané příjemcem – </a:t>
            </a:r>
            <a:r>
              <a:rPr lang="cs-CZ" dirty="false" smtClean="false"/>
              <a:t>ŘO</a:t>
            </a:r>
            <a:endParaRPr lang="cs-CZ" dirty="false"/>
          </a:p>
        </p:txBody>
      </p:sp>
      <p:sp>
        <p:nvSpPr>
          <p:cNvPr id="3" name="Zástupný symbol pro obsah 2"/>
          <p:cNvSpPr>
            <a:spLocks noGrp="true"/>
          </p:cNvSpPr>
          <p:nvPr>
            <p:ph idx="1"/>
          </p:nvPr>
        </p:nvSpPr>
        <p:spPr>
          <a:xfrm>
            <a:off x="683568" y="1484784"/>
            <a:ext cx="7920432" cy="5040560"/>
          </a:xfrm>
        </p:spPr>
        <p:txBody>
          <a:bodyPr/>
          <a:lstStyle/>
          <a:p>
            <a:pPr marL="432000" lvl="2" indent="-432000">
              <a:lnSpc>
                <a:spcPct val="100000"/>
              </a:lnSpc>
              <a:spcBef>
                <a:spcPts val="0"/>
              </a:spcBef>
              <a:spcAft>
                <a:spcPts val="600"/>
              </a:spcAft>
              <a:buSzPct val="100000"/>
              <a:buFont typeface="Wingdings" panose="05000000000000000000" pitchFamily="2" charset="2"/>
              <a:buChar char=""/>
            </a:pPr>
            <a:r>
              <a:rPr lang="cs-CZ" sz="2400" dirty="false" smtClean="false"/>
              <a:t>ŘO určí druh změny (podstatná se změnou PA, bez změny PA, nepodstatná změna). </a:t>
            </a:r>
          </a:p>
          <a:p>
            <a:pPr marL="432000" lvl="2" indent="-432000">
              <a:lnSpc>
                <a:spcPct val="100000"/>
              </a:lnSpc>
              <a:spcBef>
                <a:spcPts val="0"/>
              </a:spcBef>
              <a:spcAft>
                <a:spcPts val="600"/>
              </a:spcAft>
              <a:buSzPct val="100000"/>
              <a:buFont typeface="Wingdings" panose="05000000000000000000" pitchFamily="2" charset="2"/>
              <a:buChar char=""/>
            </a:pPr>
            <a:r>
              <a:rPr lang="cs-CZ" sz="2400" dirty="false" smtClean="false"/>
              <a:t>V závislosti na druhu změny probíhá schvalovací proces.</a:t>
            </a:r>
          </a:p>
          <a:p>
            <a:pPr marL="432000" lvl="2" indent="-432000">
              <a:lnSpc>
                <a:spcPct val="100000"/>
              </a:lnSpc>
              <a:spcBef>
                <a:spcPts val="0"/>
              </a:spcBef>
              <a:spcAft>
                <a:spcPts val="600"/>
              </a:spcAft>
              <a:buSzPct val="100000"/>
              <a:buFont typeface="Wingdings" panose="05000000000000000000" pitchFamily="2" charset="2"/>
              <a:buChar char=""/>
            </a:pPr>
            <a:r>
              <a:rPr lang="cs-CZ" sz="2400" dirty="false" smtClean="false"/>
              <a:t>Je-li třeba opravy </a:t>
            </a:r>
            <a:r>
              <a:rPr lang="cs-CZ" sz="2400" dirty="false" err="true" smtClean="false"/>
              <a:t>ŽoZ</a:t>
            </a:r>
            <a:r>
              <a:rPr lang="cs-CZ" sz="2400" dirty="false" smtClean="false"/>
              <a:t>, ŘO vrátí k dopracování, jinak bude </a:t>
            </a:r>
            <a:r>
              <a:rPr lang="cs-CZ" sz="2400" dirty="false" err="true" smtClean="false"/>
              <a:t>ŽoZ</a:t>
            </a:r>
            <a:r>
              <a:rPr lang="cs-CZ" sz="2400" dirty="false" smtClean="false"/>
              <a:t> buď akceptována, schválena, nebo neschválena.</a:t>
            </a:r>
            <a:endParaRPr lang="cs-CZ" dirty="false" smtClean="false"/>
          </a:p>
          <a:p>
            <a:pPr marL="0" lvl="2" indent="0">
              <a:lnSpc>
                <a:spcPts val="2880"/>
              </a:lnSpc>
              <a:spcBef>
                <a:spcPts val="600"/>
              </a:spcBef>
              <a:spcAft>
                <a:spcPts val="600"/>
              </a:spcAft>
              <a:buSzPct val="100000"/>
              <a:buNone/>
            </a:pPr>
            <a:endParaRPr lang="cs-CZ" sz="2400"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26</a:t>
            </a:fld>
            <a:endParaRPr lang="cs-CZ" dirty="false"/>
          </a:p>
        </p:txBody>
      </p:sp>
    </p:spTree>
    <p:extLst>
      <p:ext uri="{BB962C8B-B14F-4D97-AF65-F5344CB8AC3E}">
        <p14:creationId xmlns:p14="http://schemas.microsoft.com/office/powerpoint/2010/main" val="15541730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6" name="Nadpis 5"/>
          <p:cNvSpPr>
            <a:spLocks noGrp="true"/>
          </p:cNvSpPr>
          <p:nvPr>
            <p:ph type="title"/>
          </p:nvPr>
        </p:nvSpPr>
        <p:spPr>
          <a:xfrm>
            <a:off x="323528" y="0"/>
            <a:ext cx="8640960" cy="1080000"/>
          </a:xfrm>
        </p:spPr>
        <p:txBody>
          <a:bodyPr/>
          <a:lstStyle/>
          <a:p>
            <a:r>
              <a:rPr lang="cs-CZ" dirty="false" smtClean="false"/>
              <a:t>Změny </a:t>
            </a:r>
            <a:r>
              <a:rPr lang="cs-CZ" dirty="false"/>
              <a:t>vyžádané </a:t>
            </a:r>
            <a:r>
              <a:rPr lang="cs-CZ" dirty="false" smtClean="false"/>
              <a:t>ŘO</a:t>
            </a:r>
            <a:endParaRPr lang="cs-CZ" dirty="false"/>
          </a:p>
        </p:txBody>
      </p:sp>
      <p:sp>
        <p:nvSpPr>
          <p:cNvPr id="3" name="Zástupný symbol pro obsah 2"/>
          <p:cNvSpPr>
            <a:spLocks noGrp="true"/>
          </p:cNvSpPr>
          <p:nvPr>
            <p:ph idx="1"/>
          </p:nvPr>
        </p:nvSpPr>
        <p:spPr>
          <a:xfrm>
            <a:off x="683568" y="1484784"/>
            <a:ext cx="7920432" cy="5040560"/>
          </a:xfrm>
        </p:spPr>
        <p:txBody>
          <a:bodyPr/>
          <a:lstStyle/>
          <a:p>
            <a:pPr marL="432000" lvl="2" indent="-432000">
              <a:lnSpc>
                <a:spcPct val="100000"/>
              </a:lnSpc>
              <a:spcBef>
                <a:spcPts val="0"/>
              </a:spcBef>
              <a:spcAft>
                <a:spcPts val="600"/>
              </a:spcAft>
              <a:buSzPct val="100000"/>
              <a:buFont typeface="Wingdings" panose="05000000000000000000" pitchFamily="2" charset="2"/>
              <a:buChar char=""/>
            </a:pPr>
            <a:r>
              <a:rPr lang="cs-CZ" sz="2400" dirty="false" smtClean="false"/>
              <a:t>ŘO vytvoří </a:t>
            </a:r>
            <a:r>
              <a:rPr lang="cs-CZ" sz="2400" dirty="false" err="true" smtClean="false"/>
              <a:t>ŽoZ</a:t>
            </a:r>
            <a:r>
              <a:rPr lang="cs-CZ" sz="2400" dirty="false" smtClean="false"/>
              <a:t> a zašle příjemci (stav </a:t>
            </a:r>
            <a:r>
              <a:rPr lang="cs-CZ" sz="2400" dirty="false" err="true" smtClean="false"/>
              <a:t>ŽoZ</a:t>
            </a:r>
            <a:r>
              <a:rPr lang="cs-CZ" sz="2400" dirty="false" smtClean="false"/>
              <a:t> – rozpracována). O zaslání </a:t>
            </a:r>
            <a:r>
              <a:rPr lang="cs-CZ" sz="2400" dirty="false" err="true" smtClean="false"/>
              <a:t>ŽoZ</a:t>
            </a:r>
            <a:r>
              <a:rPr lang="cs-CZ" sz="2400" dirty="false" smtClean="false"/>
              <a:t> informuje systémová depeše.</a:t>
            </a:r>
          </a:p>
          <a:p>
            <a:pPr marL="432000" lvl="2" indent="-432000">
              <a:lnSpc>
                <a:spcPct val="100000"/>
              </a:lnSpc>
              <a:spcBef>
                <a:spcPts val="0"/>
              </a:spcBef>
              <a:spcAft>
                <a:spcPts val="600"/>
              </a:spcAft>
              <a:buSzPct val="100000"/>
              <a:buFont typeface="Wingdings" panose="05000000000000000000" pitchFamily="2" charset="2"/>
              <a:buChar char=""/>
            </a:pPr>
            <a:r>
              <a:rPr lang="cs-CZ" sz="2400" dirty="false" smtClean="false"/>
              <a:t>Současně se změnou zašle příjemci depeši s odůvodněním změny a popisem dalšího postupu.</a:t>
            </a:r>
          </a:p>
          <a:p>
            <a:pPr marL="432000" lvl="2" indent="-432000">
              <a:lnSpc>
                <a:spcPct val="100000"/>
              </a:lnSpc>
              <a:spcBef>
                <a:spcPts val="0"/>
              </a:spcBef>
              <a:spcAft>
                <a:spcPts val="600"/>
              </a:spcAft>
              <a:buSzPct val="100000"/>
              <a:buFont typeface="Wingdings" panose="05000000000000000000" pitchFamily="2" charset="2"/>
              <a:buChar char=""/>
            </a:pPr>
            <a:r>
              <a:rPr lang="cs-CZ" sz="2400" dirty="false" smtClean="false"/>
              <a:t>Příjemce se se změnou seznámí, příp. ji dopracuje.</a:t>
            </a:r>
          </a:p>
          <a:p>
            <a:pPr marL="432000" lvl="2" indent="-432000">
              <a:lnSpc>
                <a:spcPct val="100000"/>
              </a:lnSpc>
              <a:spcBef>
                <a:spcPts val="0"/>
              </a:spcBef>
              <a:spcAft>
                <a:spcPts val="600"/>
              </a:spcAft>
              <a:buSzPct val="100000"/>
              <a:buFont typeface="Wingdings" panose="05000000000000000000" pitchFamily="2" charset="2"/>
              <a:buChar char=""/>
            </a:pPr>
            <a:endParaRPr lang="cs-CZ" sz="2400" dirty="false"/>
          </a:p>
          <a:p>
            <a:pPr marL="432000" lvl="2" indent="-432000">
              <a:lnSpc>
                <a:spcPct val="100000"/>
              </a:lnSpc>
              <a:spcBef>
                <a:spcPts val="0"/>
              </a:spcBef>
              <a:spcAft>
                <a:spcPts val="600"/>
              </a:spcAft>
              <a:buSzPct val="100000"/>
              <a:buFont typeface="Wingdings" panose="05000000000000000000" pitchFamily="2" charset="2"/>
              <a:buChar char=""/>
            </a:pPr>
            <a:r>
              <a:rPr lang="cs-CZ" sz="2400" dirty="false" smtClean="false"/>
              <a:t>Kontrola – finalizace – podpis = odeslání na ŘO</a:t>
            </a:r>
          </a:p>
          <a:p>
            <a:pPr marL="432000" lvl="2" indent="-432000">
              <a:lnSpc>
                <a:spcPct val="100000"/>
              </a:lnSpc>
              <a:spcBef>
                <a:spcPts val="0"/>
              </a:spcBef>
              <a:spcAft>
                <a:spcPts val="600"/>
              </a:spcAft>
              <a:buSzPct val="100000"/>
              <a:buFont typeface="Wingdings" panose="05000000000000000000" pitchFamily="2" charset="2"/>
              <a:buChar char=""/>
            </a:pPr>
            <a:endParaRPr lang="cs-CZ" sz="2400" dirty="false"/>
          </a:p>
          <a:p>
            <a:pPr marL="432000" lvl="2" indent="-432000">
              <a:lnSpc>
                <a:spcPct val="100000"/>
              </a:lnSpc>
              <a:spcBef>
                <a:spcPts val="0"/>
              </a:spcBef>
              <a:spcAft>
                <a:spcPts val="600"/>
              </a:spcAft>
              <a:buSzPct val="100000"/>
              <a:buFont typeface="Wingdings" panose="05000000000000000000" pitchFamily="2" charset="2"/>
              <a:buChar char=""/>
            </a:pPr>
            <a:r>
              <a:rPr lang="cs-CZ" sz="2400" dirty="false" smtClean="false"/>
              <a:t>Schvalovací proces na ŘO</a:t>
            </a:r>
            <a:endParaRPr lang="cs-CZ" dirty="false" smtClean="false"/>
          </a:p>
          <a:p>
            <a:pPr marL="0" lvl="2" indent="0">
              <a:lnSpc>
                <a:spcPts val="2880"/>
              </a:lnSpc>
              <a:spcBef>
                <a:spcPts val="600"/>
              </a:spcBef>
              <a:spcAft>
                <a:spcPts val="600"/>
              </a:spcAft>
              <a:buSzPct val="100000"/>
              <a:buNone/>
            </a:pPr>
            <a:endParaRPr lang="cs-CZ" sz="2400"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27</a:t>
            </a:fld>
            <a:endParaRPr lang="cs-CZ" dirty="false"/>
          </a:p>
        </p:txBody>
      </p:sp>
      <p:cxnSp>
        <p:nvCxnSpPr>
          <p:cNvPr id="5" name="Přímá spojnice se šipkou 4"/>
          <p:cNvCxnSpPr/>
          <p:nvPr/>
        </p:nvCxnSpPr>
        <p:spPr>
          <a:xfrm>
            <a:off x="2699792" y="3861048"/>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 name="Přímá spojnice se šipkou 6"/>
          <p:cNvCxnSpPr/>
          <p:nvPr/>
        </p:nvCxnSpPr>
        <p:spPr>
          <a:xfrm>
            <a:off x="2702104" y="4797152"/>
            <a:ext cx="0" cy="43204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5998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smtClean="false"/>
              <a:t>Zpráva o Realizaci (</a:t>
            </a:r>
            <a:r>
              <a:rPr lang="cs-CZ" dirty="false" err="true" smtClean="false"/>
              <a:t>ZoR</a:t>
            </a:r>
            <a:r>
              <a:rPr lang="cs-CZ" dirty="false" smtClean="false"/>
              <a:t>)</a:t>
            </a:r>
            <a:br>
              <a:rPr lang="cs-CZ" dirty="false" smtClean="false"/>
            </a:br>
            <a:r>
              <a:rPr lang="cs-CZ" dirty="false" smtClean="false"/>
              <a:t>žádost o </a:t>
            </a:r>
            <a:r>
              <a:rPr lang="cs-CZ" dirty="false" err="true" smtClean="false"/>
              <a:t>paltbu</a:t>
            </a:r>
            <a:r>
              <a:rPr lang="cs-CZ" dirty="false" smtClean="false"/>
              <a:t> (</a:t>
            </a:r>
            <a:r>
              <a:rPr lang="cs-CZ" dirty="false" err="true" smtClean="false"/>
              <a:t>ŽoP</a:t>
            </a:r>
            <a:r>
              <a:rPr lang="cs-CZ" dirty="false" smtClean="false"/>
              <a:t>)</a:t>
            </a:r>
            <a:br>
              <a:rPr lang="cs-CZ" dirty="false" smtClean="false"/>
            </a:br>
            <a:endParaRPr lang="cs-CZ" dirty="false"/>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9893548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Zpráva o realizaci I</a:t>
            </a:r>
            <a:endParaRPr lang="cs-CZ" dirty="false"/>
          </a:p>
        </p:txBody>
      </p:sp>
      <p:sp>
        <p:nvSpPr>
          <p:cNvPr id="3" name="Zástupný symbol pro obsah 2"/>
          <p:cNvSpPr>
            <a:spLocks noGrp="true"/>
          </p:cNvSpPr>
          <p:nvPr>
            <p:ph idx="1"/>
          </p:nvPr>
        </p:nvSpPr>
        <p:spPr>
          <a:xfrm>
            <a:off x="539552" y="1412776"/>
            <a:ext cx="8064000" cy="4320000"/>
          </a:xfrm>
        </p:spPr>
        <p:txBody>
          <a:bodyPr/>
          <a:lstStyle/>
          <a:p>
            <a:r>
              <a:rPr lang="cs-CZ" dirty="false"/>
              <a:t>Zprávu o realizaci projektu má příjemce za povinnost předložit za každé monitorovací </a:t>
            </a:r>
            <a:r>
              <a:rPr lang="cs-CZ" dirty="false" smtClean="false"/>
              <a:t>období (6 (3) měsíců);</a:t>
            </a:r>
          </a:p>
          <a:p>
            <a:r>
              <a:rPr lang="cs-CZ" dirty="false" smtClean="false"/>
              <a:t>Pro </a:t>
            </a:r>
            <a:r>
              <a:rPr lang="cs-CZ" dirty="false"/>
              <a:t>předložení platí lhůta do konce prvního měsíce následujícího po ukončení období, k němuž se zpráva </a:t>
            </a:r>
            <a:r>
              <a:rPr lang="cs-CZ" dirty="false" smtClean="false"/>
              <a:t>vztahuje </a:t>
            </a:r>
            <a:r>
              <a:rPr lang="cs-CZ" dirty="false" smtClean="false">
                <a:solidFill>
                  <a:srgbClr val="FF0000"/>
                </a:solidFill>
              </a:rPr>
              <a:t>(při nedodržení hrozí sankce)</a:t>
            </a:r>
            <a:r>
              <a:rPr lang="cs-CZ" dirty="false" smtClean="false"/>
              <a:t>; </a:t>
            </a:r>
          </a:p>
          <a:p>
            <a:r>
              <a:rPr lang="cs-CZ" dirty="false" smtClean="false"/>
              <a:t>Závěrečná zpráva musí </a:t>
            </a:r>
            <a:r>
              <a:rPr lang="cs-CZ" dirty="false"/>
              <a:t>být předložena do konce druhého měsíce následujícího po ukončení období, k němuž se </a:t>
            </a:r>
            <a:r>
              <a:rPr lang="cs-CZ" dirty="false" smtClean="false"/>
              <a:t>vztahuje</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29</a:t>
            </a:fld>
            <a:endParaRPr lang="cs-CZ" dirty="false"/>
          </a:p>
        </p:txBody>
      </p:sp>
    </p:spTree>
    <p:extLst>
      <p:ext uri="{BB962C8B-B14F-4D97-AF65-F5344CB8AC3E}">
        <p14:creationId xmlns:p14="http://schemas.microsoft.com/office/powerpoint/2010/main" val="93079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smtClean="false"/>
              <a:t>Realizace</a:t>
            </a:r>
            <a:endParaRPr lang="cs-CZ" dirty="false"/>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9893548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Zpráva o realizaci II</a:t>
            </a:r>
            <a:endParaRPr lang="cs-CZ" dirty="false"/>
          </a:p>
        </p:txBody>
      </p:sp>
      <p:sp>
        <p:nvSpPr>
          <p:cNvPr id="3" name="Zástupný symbol pro obsah 2"/>
          <p:cNvSpPr>
            <a:spLocks noGrp="true"/>
          </p:cNvSpPr>
          <p:nvPr>
            <p:ph idx="1"/>
          </p:nvPr>
        </p:nvSpPr>
        <p:spPr>
          <a:xfrm>
            <a:off x="540000" y="1484784"/>
            <a:ext cx="8064000" cy="4103976"/>
          </a:xfrm>
        </p:spPr>
        <p:txBody>
          <a:bodyPr/>
          <a:lstStyle/>
          <a:p>
            <a:r>
              <a:rPr lang="cs-CZ" dirty="false" smtClean="false"/>
              <a:t>Ve </a:t>
            </a:r>
            <a:r>
              <a:rPr lang="cs-CZ" dirty="false"/>
              <a:t>výjimečných případech může příjemce předložit zprávu o realizaci projektu </a:t>
            </a:r>
            <a:r>
              <a:rPr lang="cs-CZ" dirty="false" smtClean="false"/>
              <a:t>na jiné monitorovací období než 6 měsíců (nutno zažádat formou </a:t>
            </a:r>
            <a:r>
              <a:rPr lang="cs-CZ" dirty="false" err="true" smtClean="false"/>
              <a:t>ŽoZ</a:t>
            </a:r>
            <a:r>
              <a:rPr lang="cs-CZ" dirty="false" smtClean="false"/>
              <a:t> v dostatečném předstihu)</a:t>
            </a:r>
          </a:p>
          <a:p>
            <a:pPr marL="0" indent="0">
              <a:buNone/>
            </a:pPr>
            <a:endParaRPr lang="cs-CZ" dirty="false" smtClean="false"/>
          </a:p>
          <a:p>
            <a:r>
              <a:rPr lang="cs-CZ" dirty="false" smtClean="false"/>
              <a:t>Nedodržení </a:t>
            </a:r>
            <a:r>
              <a:rPr lang="cs-CZ" dirty="false"/>
              <a:t>termínů pro předkládání </a:t>
            </a:r>
            <a:r>
              <a:rPr lang="cs-CZ" dirty="false" err="true" smtClean="false"/>
              <a:t>ZoR</a:t>
            </a:r>
            <a:r>
              <a:rPr lang="cs-CZ" dirty="false" smtClean="false"/>
              <a:t> a </a:t>
            </a:r>
            <a:r>
              <a:rPr lang="cs-CZ" dirty="false" err="true" smtClean="false"/>
              <a:t>ŽoP</a:t>
            </a:r>
            <a:r>
              <a:rPr lang="cs-CZ" dirty="false" smtClean="false"/>
              <a:t> = </a:t>
            </a:r>
            <a:r>
              <a:rPr lang="cs-CZ" dirty="false" smtClean="false">
                <a:solidFill>
                  <a:srgbClr val="FF0000"/>
                </a:solidFill>
              </a:rPr>
              <a:t>sankce! Nelze termín prodloužit! </a:t>
            </a:r>
            <a:endParaRPr lang="cs-CZ" dirty="false">
              <a:solidFill>
                <a:srgbClr val="FF0000"/>
              </a:solidFill>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30</a:t>
            </a:fld>
            <a:endParaRPr lang="cs-CZ" dirty="false"/>
          </a:p>
        </p:txBody>
      </p:sp>
      <p:pic>
        <p:nvPicPr>
          <p:cNvPr id="5" name="Obrázek 4"/>
          <p:cNvPicPr>
            <a:picLocks noChangeAspect="true"/>
          </p:cNvPicPr>
          <p:nvPr/>
        </p:nvPicPr>
        <p:blipFill>
          <a:blip cstate="print" r:embed="rId3">
            <a:extLst>
              <a:ext uri="{BEBA8EAE-BF5A-486C-A8C5-ECC9F3942E4B}">
                <a14:imgProps xmlns:a14="http://schemas.microsoft.com/office/drawing/2010/main">
                  <a14:imgLayer r:embed="rId4">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7407696" y="2708920"/>
            <a:ext cx="1080120" cy="1080120"/>
          </a:xfrm>
          <a:prstGeom prst="rect">
            <a:avLst/>
          </a:prstGeom>
        </p:spPr>
      </p:pic>
    </p:spTree>
    <p:extLst>
      <p:ext uri="{BB962C8B-B14F-4D97-AF65-F5344CB8AC3E}">
        <p14:creationId xmlns:p14="http://schemas.microsoft.com/office/powerpoint/2010/main" val="39357767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Zpráva o realizaci III</a:t>
            </a:r>
            <a:endParaRPr lang="cs-CZ" dirty="false"/>
          </a:p>
        </p:txBody>
      </p:sp>
      <p:sp>
        <p:nvSpPr>
          <p:cNvPr id="3" name="Zástupný symbol pro obsah 2"/>
          <p:cNvSpPr>
            <a:spLocks noGrp="true"/>
          </p:cNvSpPr>
          <p:nvPr>
            <p:ph idx="1"/>
          </p:nvPr>
        </p:nvSpPr>
        <p:spPr>
          <a:xfrm>
            <a:off x="540000" y="1629280"/>
            <a:ext cx="8064000" cy="4320000"/>
          </a:xfrm>
        </p:spPr>
        <p:txBody>
          <a:bodyPr/>
          <a:lstStyle/>
          <a:p>
            <a:r>
              <a:rPr lang="cs-CZ" dirty="false" smtClean="false"/>
              <a:t>V </a:t>
            </a:r>
            <a:r>
              <a:rPr lang="cs-CZ" dirty="false"/>
              <a:t>IS KP14+ lze zprávu o realizaci projektu a také žádost o platbu </a:t>
            </a:r>
            <a:r>
              <a:rPr lang="cs-CZ" dirty="false" smtClean="false"/>
              <a:t>vypracovat teprve poté, co:</a:t>
            </a:r>
          </a:p>
          <a:p>
            <a:pPr lvl="1"/>
            <a:r>
              <a:rPr lang="cs-CZ" dirty="false" smtClean="false"/>
              <a:t>je </a:t>
            </a:r>
            <a:r>
              <a:rPr lang="cs-CZ" dirty="false"/>
              <a:t>ukončena administrace všech </a:t>
            </a:r>
            <a:r>
              <a:rPr lang="cs-CZ" b="true" dirty="false"/>
              <a:t>dříve podaných zpráv </a:t>
            </a:r>
            <a:r>
              <a:rPr lang="cs-CZ" dirty="false"/>
              <a:t>o realizaci projektu a žádostí o </a:t>
            </a:r>
            <a:r>
              <a:rPr lang="cs-CZ" dirty="false" smtClean="false"/>
              <a:t>platbu;</a:t>
            </a:r>
          </a:p>
          <a:p>
            <a:pPr lvl="1"/>
            <a:r>
              <a:rPr lang="cs-CZ" dirty="false" smtClean="false">
                <a:solidFill>
                  <a:srgbClr val="FF0000"/>
                </a:solidFill>
              </a:rPr>
              <a:t>je </a:t>
            </a:r>
            <a:r>
              <a:rPr lang="cs-CZ" dirty="false">
                <a:solidFill>
                  <a:srgbClr val="FF0000"/>
                </a:solidFill>
              </a:rPr>
              <a:t>ukončena administrace všech zahájených </a:t>
            </a:r>
            <a:r>
              <a:rPr lang="cs-CZ" b="true" dirty="false">
                <a:solidFill>
                  <a:srgbClr val="FF0000"/>
                </a:solidFill>
              </a:rPr>
              <a:t>změnových řízení </a:t>
            </a:r>
            <a:r>
              <a:rPr lang="cs-CZ" dirty="false">
                <a:solidFill>
                  <a:srgbClr val="FF0000"/>
                </a:solidFill>
              </a:rPr>
              <a:t>(tj. žádostí o změnu) týkajících se </a:t>
            </a:r>
            <a:r>
              <a:rPr lang="cs-CZ" b="true" dirty="false">
                <a:solidFill>
                  <a:srgbClr val="FF0000"/>
                </a:solidFill>
              </a:rPr>
              <a:t>rozpočtu nebo finančního plánu</a:t>
            </a:r>
            <a:r>
              <a:rPr lang="cs-CZ" dirty="false">
                <a:solidFill>
                  <a:srgbClr val="FF0000"/>
                </a:solidFill>
              </a:rPr>
              <a:t>, u kterých datum změny platnosti spadá do monitorovacího období, za které by měla být podána zpráva o realizaci projektu či žádost o </a:t>
            </a:r>
            <a:r>
              <a:rPr lang="cs-CZ" dirty="false" smtClean="false">
                <a:solidFill>
                  <a:srgbClr val="FF0000"/>
                </a:solidFill>
              </a:rPr>
              <a:t>platbu;</a:t>
            </a:r>
          </a:p>
          <a:p>
            <a:pPr lvl="1"/>
            <a:r>
              <a:rPr lang="cs-CZ" dirty="false" smtClean="false"/>
              <a:t>je </a:t>
            </a:r>
            <a:r>
              <a:rPr lang="cs-CZ" dirty="false"/>
              <a:t>ukončena administrace všech změnových řízení (tj. žádostí o změnu) týkajících se </a:t>
            </a:r>
            <a:r>
              <a:rPr lang="cs-CZ" b="true" dirty="false"/>
              <a:t>jakékoli podstatné změny </a:t>
            </a:r>
            <a:r>
              <a:rPr lang="cs-CZ" dirty="false"/>
              <a:t>projektu, u níž datum platnosti spadá do monitorovacího období, za které by měla být podána zpráva o realizaci projektu či žádost o </a:t>
            </a:r>
            <a:r>
              <a:rPr lang="cs-CZ" dirty="false" smtClean="false"/>
              <a:t>platbu.</a:t>
            </a:r>
            <a:endParaRPr lang="cs-CZ" dirty="false"/>
          </a:p>
          <a:p>
            <a:pPr marL="414000" lvl="1"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31</a:t>
            </a:fld>
            <a:endParaRPr lang="cs-CZ" dirty="false"/>
          </a:p>
        </p:txBody>
      </p:sp>
    </p:spTree>
    <p:extLst>
      <p:ext uri="{BB962C8B-B14F-4D97-AF65-F5344CB8AC3E}">
        <p14:creationId xmlns:p14="http://schemas.microsoft.com/office/powerpoint/2010/main" val="29160537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Zpráva o realizaci IV</a:t>
            </a:r>
            <a:endParaRPr lang="cs-CZ" dirty="false"/>
          </a:p>
        </p:txBody>
      </p:sp>
      <p:sp>
        <p:nvSpPr>
          <p:cNvPr id="3" name="Zástupný symbol pro obsah 2"/>
          <p:cNvSpPr>
            <a:spLocks noGrp="true"/>
          </p:cNvSpPr>
          <p:nvPr>
            <p:ph idx="1"/>
          </p:nvPr>
        </p:nvSpPr>
        <p:spPr/>
        <p:txBody>
          <a:bodyPr/>
          <a:lstStyle/>
          <a:p>
            <a:r>
              <a:rPr lang="cs-CZ" dirty="false"/>
              <a:t>Příjemce předkládá zprávy o realizaci projektu prostřednictvím IS KP14</a:t>
            </a:r>
            <a:r>
              <a:rPr lang="cs-CZ" dirty="false" smtClean="false"/>
              <a:t>+;</a:t>
            </a:r>
          </a:p>
          <a:p>
            <a:r>
              <a:rPr lang="cs-CZ" dirty="false"/>
              <a:t>Součástí zprávy o realizaci projektu je ve formátu žádosti o platbu vždy vyúčtování výdajů spojených s realizací </a:t>
            </a:r>
            <a:r>
              <a:rPr lang="cs-CZ" dirty="false" smtClean="false"/>
              <a:t>projektu;</a:t>
            </a:r>
          </a:p>
          <a:p>
            <a:r>
              <a:rPr lang="cs-CZ" dirty="false" smtClean="false"/>
              <a:t>Pokyny pro vyplnění v IS KP14+:</a:t>
            </a:r>
          </a:p>
          <a:p>
            <a:pPr lvl="1"/>
            <a:r>
              <a:rPr lang="cs-CZ" dirty="false">
                <a:hlinkClick r:id="rId2"/>
              </a:rPr>
              <a:t>http://</a:t>
            </a:r>
            <a:r>
              <a:rPr lang="cs-CZ" dirty="false" smtClean="false">
                <a:hlinkClick r:id="rId2"/>
              </a:rPr>
              <a:t>www.esfcr.cz/pokyny-k-vyplneni-zpravy-o-realizaci-a-zadosti-o-platbu</a:t>
            </a:r>
            <a:endParaRPr lang="cs-CZ" dirty="false" smtClean="false"/>
          </a:p>
          <a:p>
            <a:pPr lvl="1"/>
            <a:r>
              <a:rPr lang="cs-CZ" dirty="false" smtClean="false"/>
              <a:t>Upozornění: používat vždy poslední verzi (častá aktualizace)!</a:t>
            </a:r>
          </a:p>
          <a:p>
            <a:pPr marL="432000" lvl="1" indent="-432000">
              <a:lnSpc>
                <a:spcPts val="2880"/>
              </a:lnSpc>
              <a:spcBef>
                <a:spcPts val="600"/>
              </a:spcBef>
              <a:spcAft>
                <a:spcPts val="600"/>
              </a:spcAft>
              <a:buSzPct val="100000"/>
              <a:buFont typeface="Wingdings" panose="05000000000000000000" pitchFamily="2" charset="2"/>
              <a:buChar char=""/>
            </a:pPr>
            <a:r>
              <a:rPr lang="cs-CZ" sz="2400" dirty="false" smtClean="false"/>
              <a:t>Samostatný </a:t>
            </a:r>
            <a:r>
              <a:rPr lang="cs-CZ" sz="2400" dirty="false"/>
              <a:t>seminář k </a:t>
            </a:r>
            <a:r>
              <a:rPr lang="cs-CZ" sz="2400" dirty="false" err="true" smtClean="false"/>
              <a:t>ZoR-ŽoP</a:t>
            </a:r>
            <a:r>
              <a:rPr lang="cs-CZ" sz="2400" dirty="false" smtClean="false"/>
              <a:t> za měsíc</a:t>
            </a:r>
            <a:endParaRPr lang="cs-CZ" sz="2400" dirty="false"/>
          </a:p>
          <a:p>
            <a:pPr marL="414000" lvl="1"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32</a:t>
            </a:fld>
            <a:endParaRPr lang="cs-CZ" dirty="false"/>
          </a:p>
        </p:txBody>
      </p:sp>
      <p:pic>
        <p:nvPicPr>
          <p:cNvPr id="5" name="Obrázek 4"/>
          <p:cNvPicPr>
            <a:picLocks noChangeAspect="true"/>
          </p:cNvPicPr>
          <p:nvPr/>
        </p:nvPicPr>
        <p:blipFill>
          <a:blip cstate="print" r:embed="rId3">
            <a:extLst>
              <a:ext uri="{BEBA8EAE-BF5A-486C-A8C5-ECC9F3942E4B}">
                <a14:imgProps xmlns:a14="http://schemas.microsoft.com/office/drawing/2010/main">
                  <a14:imgLayer r:embed="rId4">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7812360" y="3861048"/>
            <a:ext cx="1080120" cy="1080120"/>
          </a:xfrm>
          <a:prstGeom prst="rect">
            <a:avLst/>
          </a:prstGeom>
        </p:spPr>
      </p:pic>
    </p:spTree>
    <p:extLst>
      <p:ext uri="{BB962C8B-B14F-4D97-AF65-F5344CB8AC3E}">
        <p14:creationId xmlns:p14="http://schemas.microsoft.com/office/powerpoint/2010/main" val="16888972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smtClean="false"/>
              <a:t>Zpráva o realizaci v ISKP14+</a:t>
            </a:r>
            <a:endParaRPr lang="cs-CZ" dirty="false"/>
          </a:p>
        </p:txBody>
      </p:sp>
      <p:sp>
        <p:nvSpPr>
          <p:cNvPr id="6" name="Zástupný symbol pro obsah 5"/>
          <p:cNvSpPr>
            <a:spLocks noGrp="true"/>
          </p:cNvSpPr>
          <p:nvPr>
            <p:ph idx="1"/>
          </p:nvPr>
        </p:nvSpPr>
        <p:spPr/>
        <p:txBody>
          <a:bodyPr/>
          <a:lstStyle/>
          <a:p>
            <a:r>
              <a:rPr lang="cs-CZ" sz="2000" dirty="false" smtClean="false"/>
              <a:t>Základní </a:t>
            </a:r>
            <a:r>
              <a:rPr lang="cs-CZ" sz="2000" dirty="false"/>
              <a:t>informace o </a:t>
            </a:r>
            <a:r>
              <a:rPr lang="cs-CZ" sz="2000" dirty="false" smtClean="false"/>
              <a:t>projektu a předkládané </a:t>
            </a:r>
            <a:r>
              <a:rPr lang="cs-CZ" sz="2000" dirty="false" err="true" smtClean="false"/>
              <a:t>ZoR</a:t>
            </a:r>
            <a:endParaRPr lang="cs-CZ" sz="2000" dirty="false" smtClean="false"/>
          </a:p>
          <a:p>
            <a:r>
              <a:rPr lang="cs-CZ" sz="2000" dirty="false" smtClean="false"/>
              <a:t>Kontaktní údaje</a:t>
            </a:r>
          </a:p>
          <a:p>
            <a:r>
              <a:rPr lang="cs-CZ" sz="2000" dirty="false" smtClean="false"/>
              <a:t>Pokrok v </a:t>
            </a:r>
            <a:r>
              <a:rPr lang="cs-CZ" sz="2000" dirty="false"/>
              <a:t>realizaci </a:t>
            </a:r>
            <a:r>
              <a:rPr lang="cs-CZ" sz="2000" dirty="false" smtClean="false"/>
              <a:t>KA</a:t>
            </a:r>
          </a:p>
          <a:p>
            <a:r>
              <a:rPr lang="cs-CZ" sz="2000" dirty="false" smtClean="false"/>
              <a:t>Indikátory</a:t>
            </a:r>
          </a:p>
          <a:p>
            <a:r>
              <a:rPr lang="cs-CZ" sz="2000" dirty="false" smtClean="false"/>
              <a:t>Horizontální principy</a:t>
            </a:r>
          </a:p>
          <a:p>
            <a:r>
              <a:rPr lang="cs-CZ" sz="2000" dirty="false" smtClean="false"/>
              <a:t>Příjmy</a:t>
            </a:r>
          </a:p>
          <a:p>
            <a:endParaRPr lang="cs-CZ" sz="2000" dirty="false"/>
          </a:p>
        </p:txBody>
      </p:sp>
      <p:sp>
        <p:nvSpPr>
          <p:cNvPr id="7" name="Zástupný symbol pro obsah 6"/>
          <p:cNvSpPr>
            <a:spLocks noGrp="true"/>
          </p:cNvSpPr>
          <p:nvPr>
            <p:ph idx="10"/>
          </p:nvPr>
        </p:nvSpPr>
        <p:spPr/>
        <p:txBody>
          <a:bodyPr/>
          <a:lstStyle/>
          <a:p>
            <a:r>
              <a:rPr lang="cs-CZ" sz="2000" dirty="false" smtClean="false"/>
              <a:t>Veřejné zakázky </a:t>
            </a:r>
            <a:r>
              <a:rPr lang="cs-CZ" sz="2000" i="true" dirty="false" smtClean="false"/>
              <a:t>(zatím)</a:t>
            </a:r>
          </a:p>
          <a:p>
            <a:r>
              <a:rPr lang="cs-CZ" sz="2000" dirty="false" smtClean="false"/>
              <a:t>Kontroly (mimo </a:t>
            </a:r>
            <a:r>
              <a:rPr lang="cs-CZ" sz="2000" dirty="false"/>
              <a:t>kontrol z úrovně poskytovatele </a:t>
            </a:r>
            <a:r>
              <a:rPr lang="cs-CZ" sz="2000" dirty="false" smtClean="false"/>
              <a:t>podpory)</a:t>
            </a:r>
          </a:p>
          <a:p>
            <a:r>
              <a:rPr lang="cs-CZ" sz="2000" dirty="false" smtClean="false"/>
              <a:t>Povinná publicita</a:t>
            </a:r>
          </a:p>
          <a:p>
            <a:r>
              <a:rPr lang="cs-CZ" sz="2000" dirty="false" smtClean="false"/>
              <a:t>Problémy v realizaci</a:t>
            </a:r>
          </a:p>
          <a:p>
            <a:r>
              <a:rPr lang="cs-CZ" sz="2000" dirty="false" smtClean="false"/>
              <a:t>Čestná prohlášení</a:t>
            </a:r>
          </a:p>
          <a:p>
            <a:r>
              <a:rPr lang="cs-CZ" sz="2000" dirty="false"/>
              <a:t>P</a:t>
            </a:r>
            <a:r>
              <a:rPr lang="cs-CZ" sz="2000" dirty="false" smtClean="false"/>
              <a:t>řílohy</a:t>
            </a:r>
            <a:endParaRPr lang="cs-CZ" sz="2000" dirty="false"/>
          </a:p>
          <a:p>
            <a:endParaRPr lang="cs-CZ" dirty="false"/>
          </a:p>
        </p:txBody>
      </p:sp>
      <p:sp>
        <p:nvSpPr>
          <p:cNvPr id="4" name="Zástupný symbol pro číslo snímku 3"/>
          <p:cNvSpPr>
            <a:spLocks noGrp="true"/>
          </p:cNvSpPr>
          <p:nvPr>
            <p:ph type="sldNum" sz="quarter" idx="13"/>
          </p:nvPr>
        </p:nvSpPr>
        <p:spPr/>
        <p:txBody>
          <a:bodyPr/>
          <a:lstStyle/>
          <a:p>
            <a:fld id="{479BF083-4774-43B1-9AB0-5CC1AC5DD8EE}" type="slidenum">
              <a:rPr lang="cs-CZ" smtClean="false"/>
              <a:pPr/>
              <a:t>33</a:t>
            </a:fld>
            <a:endParaRPr lang="cs-CZ" dirty="false"/>
          </a:p>
        </p:txBody>
      </p:sp>
    </p:spTree>
    <p:extLst>
      <p:ext uri="{BB962C8B-B14F-4D97-AF65-F5344CB8AC3E}">
        <p14:creationId xmlns:p14="http://schemas.microsoft.com/office/powerpoint/2010/main" val="22275913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Žádost o platbu v ISKP14+</a:t>
            </a:r>
            <a:endParaRPr lang="cs-CZ" dirty="false"/>
          </a:p>
        </p:txBody>
      </p:sp>
      <p:sp>
        <p:nvSpPr>
          <p:cNvPr id="3" name="Zástupný symbol pro obsah 2"/>
          <p:cNvSpPr>
            <a:spLocks noGrp="true"/>
          </p:cNvSpPr>
          <p:nvPr>
            <p:ph idx="1"/>
          </p:nvPr>
        </p:nvSpPr>
        <p:spPr/>
        <p:txBody>
          <a:bodyPr/>
          <a:lstStyle/>
          <a:p>
            <a:r>
              <a:rPr lang="cs-CZ" dirty="false" smtClean="false"/>
              <a:t>Identifikační údaje</a:t>
            </a:r>
          </a:p>
          <a:p>
            <a:r>
              <a:rPr lang="cs-CZ" dirty="false" smtClean="false"/>
              <a:t>Souhrnná soupiska</a:t>
            </a:r>
          </a:p>
          <a:p>
            <a:pPr lvl="1"/>
            <a:r>
              <a:rPr lang="cs-CZ" dirty="false" smtClean="false"/>
              <a:t>Účetní /daňové doklady</a:t>
            </a:r>
          </a:p>
          <a:p>
            <a:pPr lvl="1"/>
            <a:r>
              <a:rPr lang="cs-CZ" dirty="false" smtClean="false"/>
              <a:t>Lidské zdroje</a:t>
            </a:r>
          </a:p>
          <a:p>
            <a:pPr lvl="1"/>
            <a:r>
              <a:rPr lang="cs-CZ" dirty="false" smtClean="false"/>
              <a:t>Cestovní náhrady RT</a:t>
            </a:r>
          </a:p>
          <a:p>
            <a:pPr lvl="1"/>
            <a:r>
              <a:rPr lang="cs-CZ" dirty="false" smtClean="false"/>
              <a:t>Soupiska příjmů</a:t>
            </a:r>
          </a:p>
          <a:p>
            <a:pPr marL="432000" lvl="1" indent="-432000">
              <a:lnSpc>
                <a:spcPts val="2880"/>
              </a:lnSpc>
              <a:spcBef>
                <a:spcPts val="600"/>
              </a:spcBef>
              <a:spcAft>
                <a:spcPts val="600"/>
              </a:spcAft>
              <a:buSzPct val="100000"/>
              <a:buFont typeface="Wingdings" panose="05000000000000000000" pitchFamily="2" charset="2"/>
              <a:buChar char=""/>
            </a:pPr>
            <a:r>
              <a:rPr lang="cs-CZ" sz="2400" dirty="false" smtClean="false"/>
              <a:t>Dokumenty</a:t>
            </a:r>
            <a:endParaRPr lang="cs-CZ" sz="2400" dirty="false"/>
          </a:p>
        </p:txBody>
      </p:sp>
      <p:sp>
        <p:nvSpPr>
          <p:cNvPr id="4" name="Zástupný symbol pro obsah 3"/>
          <p:cNvSpPr>
            <a:spLocks noGrp="true"/>
          </p:cNvSpPr>
          <p:nvPr>
            <p:ph idx="10"/>
          </p:nvPr>
        </p:nvSpPr>
        <p:spPr>
          <a:xfrm>
            <a:off x="4572000" y="1772816"/>
            <a:ext cx="3960000" cy="4320000"/>
          </a:xfrm>
        </p:spPr>
        <p:txBody>
          <a:bodyPr/>
          <a:lstStyle/>
          <a:p>
            <a:r>
              <a:rPr lang="cs-CZ" dirty="false" smtClean="false"/>
              <a:t>Žádost o platbu</a:t>
            </a:r>
          </a:p>
          <a:p>
            <a:pPr lvl="1"/>
            <a:r>
              <a:rPr lang="cs-CZ" dirty="false" smtClean="false"/>
              <a:t>Způsobilé výdaje – požadováno</a:t>
            </a:r>
          </a:p>
          <a:p>
            <a:pPr lvl="2"/>
            <a:r>
              <a:rPr lang="cs-CZ" sz="1600" dirty="false"/>
              <a:t>Plní se </a:t>
            </a:r>
            <a:r>
              <a:rPr lang="cs-CZ" sz="1600" dirty="false" smtClean="false"/>
              <a:t>automaticky ze </a:t>
            </a:r>
            <a:r>
              <a:rPr lang="cs-CZ" sz="1600" dirty="false"/>
              <a:t>soupisky</a:t>
            </a:r>
          </a:p>
          <a:p>
            <a:pPr lvl="1"/>
            <a:r>
              <a:rPr lang="cs-CZ" dirty="false" smtClean="false"/>
              <a:t>Částka na krytí výdajů</a:t>
            </a:r>
          </a:p>
          <a:p>
            <a:pPr lvl="3"/>
            <a:r>
              <a:rPr lang="cs-CZ" sz="1600" dirty="false"/>
              <a:t>1. zálohová platba ve výši 30% z celkové části dotace po uzavření PA, </a:t>
            </a:r>
            <a:endParaRPr lang="cs-CZ" sz="1600" dirty="false" smtClean="false"/>
          </a:p>
          <a:p>
            <a:pPr lvl="3"/>
            <a:r>
              <a:rPr lang="cs-CZ" sz="1600" dirty="false" smtClean="false"/>
              <a:t>další části dotace v </a:t>
            </a:r>
            <a:r>
              <a:rPr lang="cs-CZ" sz="1600" dirty="false" err="true" smtClean="false"/>
              <a:t>ŽoP</a:t>
            </a:r>
            <a:r>
              <a:rPr lang="cs-CZ" sz="1600" dirty="false" smtClean="false"/>
              <a:t>= vyúčtované výdaje uznané za způsobilé </a:t>
            </a:r>
          </a:p>
          <a:p>
            <a:pPr lvl="3"/>
            <a:r>
              <a:rPr lang="cs-CZ" sz="1600" dirty="false" smtClean="false"/>
              <a:t>(uvádí se včetně povinného spolufinancování)</a:t>
            </a:r>
          </a:p>
          <a:p>
            <a:pPr lvl="3"/>
            <a:endParaRPr lang="cs-CZ" sz="1600" dirty="false" smtClean="false"/>
          </a:p>
          <a:p>
            <a:pPr lvl="2"/>
            <a:endParaRPr lang="cs-CZ" sz="1600" dirty="false" smtClean="false"/>
          </a:p>
          <a:p>
            <a:pPr marL="666000" lvl="2" indent="0">
              <a:buNone/>
            </a:pPr>
            <a:endParaRPr lang="cs-CZ" sz="1600" dirty="false"/>
          </a:p>
        </p:txBody>
      </p:sp>
      <p:sp>
        <p:nvSpPr>
          <p:cNvPr id="5" name="Zástupný symbol pro číslo snímku 4"/>
          <p:cNvSpPr>
            <a:spLocks noGrp="true"/>
          </p:cNvSpPr>
          <p:nvPr>
            <p:ph type="sldNum" sz="quarter" idx="13"/>
          </p:nvPr>
        </p:nvSpPr>
        <p:spPr/>
        <p:txBody>
          <a:bodyPr/>
          <a:lstStyle/>
          <a:p>
            <a:fld id="{479BF083-4774-43B1-9AB0-5CC1AC5DD8EE}" type="slidenum">
              <a:rPr lang="cs-CZ" smtClean="false"/>
              <a:pPr/>
              <a:t>34</a:t>
            </a:fld>
            <a:endParaRPr lang="cs-CZ" dirty="false"/>
          </a:p>
        </p:txBody>
      </p:sp>
    </p:spTree>
    <p:extLst>
      <p:ext uri="{BB962C8B-B14F-4D97-AF65-F5344CB8AC3E}">
        <p14:creationId xmlns:p14="http://schemas.microsoft.com/office/powerpoint/2010/main" val="38804298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Žádost o platbu v ISKP14+</a:t>
            </a:r>
            <a:endParaRPr lang="cs-CZ" dirty="false"/>
          </a:p>
        </p:txBody>
      </p:sp>
      <p:sp>
        <p:nvSpPr>
          <p:cNvPr id="3" name="Zástupný symbol pro obsah 2"/>
          <p:cNvSpPr>
            <a:spLocks noGrp="true"/>
          </p:cNvSpPr>
          <p:nvPr>
            <p:ph idx="1"/>
          </p:nvPr>
        </p:nvSpPr>
        <p:spPr>
          <a:xfrm>
            <a:off x="540000" y="1800000"/>
            <a:ext cx="7992440" cy="4320000"/>
          </a:xfrm>
        </p:spPr>
        <p:txBody>
          <a:bodyPr/>
          <a:lstStyle/>
          <a:p>
            <a:r>
              <a:rPr lang="cs-CZ" dirty="false" smtClean="false"/>
              <a:t>Žádost o platbu musí být vždy podepsána </a:t>
            </a:r>
            <a:r>
              <a:rPr lang="cs-CZ" b="true" u="sng" dirty="false" smtClean="false"/>
              <a:t>před</a:t>
            </a:r>
            <a:r>
              <a:rPr lang="cs-CZ" dirty="false" smtClean="false"/>
              <a:t> finalizací zprávy o realizaci</a:t>
            </a:r>
          </a:p>
          <a:p>
            <a:endParaRPr lang="cs-CZ" dirty="false" smtClean="false"/>
          </a:p>
          <a:p>
            <a:pPr marL="0" indent="0">
              <a:buNone/>
            </a:pPr>
            <a:endParaRPr lang="cs-CZ" dirty="false"/>
          </a:p>
          <a:p>
            <a:r>
              <a:rPr lang="cs-CZ" dirty="false" smtClean="false"/>
              <a:t>K podání žádosti o platbu na ŘO dojde </a:t>
            </a:r>
            <a:r>
              <a:rPr lang="cs-CZ" b="true" u="sng" dirty="false" smtClean="false"/>
              <a:t>automaticky</a:t>
            </a:r>
            <a:r>
              <a:rPr lang="cs-CZ" dirty="false" smtClean="false"/>
              <a:t> poté, co příjemce podepíše zprávu o realizaci projektu</a:t>
            </a:r>
          </a:p>
          <a:p>
            <a:endParaRPr lang="cs-CZ" dirty="false"/>
          </a:p>
          <a:p>
            <a:pPr marL="0" indent="0">
              <a:buNone/>
            </a:pPr>
            <a:endParaRPr lang="cs-CZ" dirty="false" smtClean="false"/>
          </a:p>
          <a:p>
            <a:pPr marL="0" indent="0">
              <a:buNone/>
            </a:pPr>
            <a:endParaRPr lang="cs-CZ" dirty="false" smtClean="false"/>
          </a:p>
        </p:txBody>
      </p:sp>
      <p:sp>
        <p:nvSpPr>
          <p:cNvPr id="5" name="Zástupný symbol pro číslo snímku 4"/>
          <p:cNvSpPr>
            <a:spLocks noGrp="true"/>
          </p:cNvSpPr>
          <p:nvPr>
            <p:ph type="sldNum" sz="quarter" idx="13"/>
          </p:nvPr>
        </p:nvSpPr>
        <p:spPr/>
        <p:txBody>
          <a:bodyPr/>
          <a:lstStyle/>
          <a:p>
            <a:fld id="{479BF083-4774-43B1-9AB0-5CC1AC5DD8EE}" type="slidenum">
              <a:rPr lang="cs-CZ" smtClean="false"/>
              <a:pPr/>
              <a:t>35</a:t>
            </a:fld>
            <a:endParaRPr lang="cs-CZ" dirty="false"/>
          </a:p>
        </p:txBody>
      </p:sp>
      <p:pic>
        <p:nvPicPr>
          <p:cNvPr id="6" name="Obrázek 5"/>
          <p:cNvPicPr>
            <a:picLocks noChangeAspect="true"/>
          </p:cNvPicPr>
          <p:nvPr/>
        </p:nvPicPr>
        <p:blipFill>
          <a:blip cstate="print" r:embed="rId3">
            <a:extLst>
              <a:ext uri="{BEBA8EAE-BF5A-486C-A8C5-ECC9F3942E4B}">
                <a14:imgProps xmlns:a14="http://schemas.microsoft.com/office/drawing/2010/main">
                  <a14:imgLayer r:embed="rId4">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7268827" y="1772816"/>
            <a:ext cx="1080120" cy="1080120"/>
          </a:xfrm>
          <a:prstGeom prst="rect">
            <a:avLst/>
          </a:prstGeom>
        </p:spPr>
      </p:pic>
    </p:spTree>
    <p:extLst>
      <p:ext uri="{BB962C8B-B14F-4D97-AF65-F5344CB8AC3E}">
        <p14:creationId xmlns:p14="http://schemas.microsoft.com/office/powerpoint/2010/main" val="24183361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smtClean="false"/>
              <a:t>Přílohy </a:t>
            </a:r>
            <a:r>
              <a:rPr lang="cs-CZ" dirty="false" err="true" smtClean="false"/>
              <a:t>ZoR</a:t>
            </a:r>
            <a:endParaRPr lang="cs-CZ" dirty="false"/>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9893548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Dokladování výdajů </a:t>
            </a:r>
            <a:endParaRPr lang="cs-CZ" dirty="false"/>
          </a:p>
        </p:txBody>
      </p:sp>
      <p:sp>
        <p:nvSpPr>
          <p:cNvPr id="3" name="Zástupný symbol pro obsah 2"/>
          <p:cNvSpPr>
            <a:spLocks noGrp="true"/>
          </p:cNvSpPr>
          <p:nvPr>
            <p:ph idx="1"/>
          </p:nvPr>
        </p:nvSpPr>
        <p:spPr>
          <a:xfrm>
            <a:off x="540000" y="1484784"/>
            <a:ext cx="8064000" cy="4635216"/>
          </a:xfrm>
        </p:spPr>
        <p:txBody>
          <a:bodyPr/>
          <a:lstStyle/>
          <a:p>
            <a:r>
              <a:rPr lang="cs-CZ" sz="1800" dirty="false"/>
              <a:t>Všechny </a:t>
            </a:r>
            <a:r>
              <a:rPr lang="cs-CZ" sz="1800" b="true" dirty="false"/>
              <a:t>způsobilé výdaje </a:t>
            </a:r>
            <a:r>
              <a:rPr lang="cs-CZ" sz="1800" dirty="false"/>
              <a:t>projektu, které nepatří do nepřímých nákladů, musí </a:t>
            </a:r>
            <a:r>
              <a:rPr lang="cs-CZ" sz="1800" b="true" dirty="false"/>
              <a:t>být</a:t>
            </a:r>
            <a:r>
              <a:rPr lang="cs-CZ" sz="1800" dirty="false"/>
              <a:t> příjemce </a:t>
            </a:r>
            <a:r>
              <a:rPr lang="cs-CZ" sz="1800" b="true" dirty="false"/>
              <a:t>schopen doložit</a:t>
            </a:r>
            <a:r>
              <a:rPr lang="cs-CZ" sz="1800" dirty="false"/>
              <a:t>. </a:t>
            </a:r>
          </a:p>
          <a:p>
            <a:r>
              <a:rPr lang="cs-CZ" sz="1800" dirty="false"/>
              <a:t>Kopie (příp. </a:t>
            </a:r>
            <a:r>
              <a:rPr lang="cs-CZ" sz="1800" dirty="false" err="true"/>
              <a:t>skeny</a:t>
            </a:r>
            <a:r>
              <a:rPr lang="cs-CZ" sz="1800" dirty="false"/>
              <a:t>) musí být </a:t>
            </a:r>
            <a:r>
              <a:rPr lang="cs-CZ" sz="1800" b="true" dirty="false"/>
              <a:t>k dispozici ŘO</a:t>
            </a:r>
            <a:r>
              <a:rPr lang="cs-CZ" sz="1800" dirty="false"/>
              <a:t>, přičemž </a:t>
            </a:r>
            <a:r>
              <a:rPr lang="cs-CZ" sz="1800" b="true" dirty="false"/>
              <a:t>některé je třeba přiložit</a:t>
            </a:r>
            <a:r>
              <a:rPr lang="cs-CZ" sz="1800" dirty="false"/>
              <a:t> přímo </a:t>
            </a:r>
            <a:r>
              <a:rPr lang="cs-CZ" sz="1800" b="true" dirty="false"/>
              <a:t>k žádosti o platbu</a:t>
            </a:r>
            <a:r>
              <a:rPr lang="cs-CZ" sz="1800" dirty="false"/>
              <a:t>, jiné předloží příjemce v případě kontroly projektu na místě. </a:t>
            </a:r>
          </a:p>
          <a:p>
            <a:r>
              <a:rPr lang="cs-CZ" sz="1800" dirty="false"/>
              <a:t>Za účelem zabránění dvojímu financování je příjemce povinen </a:t>
            </a:r>
            <a:r>
              <a:rPr lang="cs-CZ" sz="1800" b="true" dirty="false"/>
              <a:t>zajistit označení každého originálu </a:t>
            </a:r>
            <a:r>
              <a:rPr lang="cs-CZ" sz="1800" dirty="false"/>
              <a:t>účetního dokladu, který dokládá přímý způsobilý výdaj projektu, </a:t>
            </a:r>
            <a:r>
              <a:rPr lang="cs-CZ" sz="1800" b="true" dirty="false"/>
              <a:t>registračním číslem daného projektu</a:t>
            </a:r>
            <a:r>
              <a:rPr lang="cs-CZ" sz="1800" dirty="false"/>
              <a:t>. Označení může provést </a:t>
            </a:r>
            <a:r>
              <a:rPr lang="cs-CZ" sz="1800" b="true" dirty="false"/>
              <a:t>vepsáním textu, razítkem </a:t>
            </a:r>
            <a:r>
              <a:rPr lang="cs-CZ" sz="1800" dirty="false"/>
              <a:t>apod. </a:t>
            </a:r>
            <a:endParaRPr lang="cs-CZ" sz="1800" dirty="false" smtClean="false"/>
          </a:p>
          <a:p>
            <a:r>
              <a:rPr lang="cs-CZ" sz="1800" dirty="false" smtClean="false">
                <a:hlinkClick r:id="rId2"/>
              </a:rPr>
              <a:t>http</a:t>
            </a:r>
            <a:r>
              <a:rPr lang="cs-CZ" sz="1800" dirty="false">
                <a:hlinkClick r:id="rId2"/>
              </a:rPr>
              <a:t>://www.esfcr.cz/file/9003/</a:t>
            </a:r>
            <a:r>
              <a:rPr lang="cs-CZ" sz="1800" dirty="false"/>
              <a:t> (Specifická pravidla pro žadatele</a:t>
            </a:r>
            <a:r>
              <a:rPr lang="cs-CZ" sz="1800" dirty="false" smtClean="false"/>
              <a:t>)</a:t>
            </a:r>
          </a:p>
          <a:p>
            <a:pPr lvl="1"/>
            <a:r>
              <a:rPr lang="cs-CZ" sz="1400" dirty="false"/>
              <a:t>Tab. č. 8: Pravidla pro dokladování výdajů </a:t>
            </a:r>
          </a:p>
          <a:p>
            <a:pPr lvl="1"/>
            <a:endParaRPr lang="cs-CZ" sz="1400" dirty="false"/>
          </a:p>
          <a:p>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37</a:t>
            </a:fld>
            <a:endParaRPr lang="cs-CZ" dirty="false"/>
          </a:p>
        </p:txBody>
      </p:sp>
    </p:spTree>
    <p:extLst>
      <p:ext uri="{BB962C8B-B14F-4D97-AF65-F5344CB8AC3E}">
        <p14:creationId xmlns:p14="http://schemas.microsoft.com/office/powerpoint/2010/main" val="29904661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Naplnění souhrnné soupisky</a:t>
            </a:r>
            <a:endParaRPr lang="cs-CZ" dirty="false"/>
          </a:p>
        </p:txBody>
      </p:sp>
      <p:sp>
        <p:nvSpPr>
          <p:cNvPr id="3" name="Zástupný symbol pro obsah 2"/>
          <p:cNvSpPr>
            <a:spLocks noGrp="true"/>
          </p:cNvSpPr>
          <p:nvPr>
            <p:ph idx="1"/>
          </p:nvPr>
        </p:nvSpPr>
        <p:spPr>
          <a:xfrm>
            <a:off x="611560" y="1628800"/>
            <a:ext cx="8064000" cy="4320000"/>
          </a:xfrm>
        </p:spPr>
        <p:txBody>
          <a:bodyPr/>
          <a:lstStyle/>
          <a:p>
            <a:pPr marL="0" indent="0">
              <a:lnSpc>
                <a:spcPct val="100000"/>
              </a:lnSpc>
              <a:buNone/>
            </a:pPr>
            <a:r>
              <a:rPr lang="cs-CZ" b="true" dirty="false"/>
              <a:t>Souhrnná </a:t>
            </a:r>
            <a:r>
              <a:rPr lang="cs-CZ" b="true" dirty="false" smtClean="false"/>
              <a:t>soupiska</a:t>
            </a:r>
          </a:p>
          <a:p>
            <a:pPr>
              <a:lnSpc>
                <a:spcPct val="100000"/>
              </a:lnSpc>
              <a:buFont typeface="Courier New" panose="02070309020205020404" pitchFamily="49" charset="0"/>
              <a:buChar char="o"/>
            </a:pPr>
            <a:r>
              <a:rPr lang="cs-CZ" sz="2000" b="true" dirty="false" smtClean="false"/>
              <a:t>SD-1 </a:t>
            </a:r>
            <a:r>
              <a:rPr lang="cs-CZ" sz="2000" b="true" dirty="false"/>
              <a:t>ÚČETNÍ/DAŇOVÉ DOKLADY</a:t>
            </a:r>
            <a:endParaRPr lang="cs-CZ" sz="2000" dirty="false"/>
          </a:p>
          <a:p>
            <a:pPr lvl="1">
              <a:lnSpc>
                <a:spcPct val="100000"/>
              </a:lnSpc>
              <a:buFont typeface="Courier New" panose="02070309020205020404" pitchFamily="49" charset="0"/>
              <a:buChar char="o"/>
            </a:pPr>
            <a:r>
              <a:rPr lang="cs-CZ" sz="1600" dirty="false" smtClean="false"/>
              <a:t>povinný </a:t>
            </a:r>
            <a:r>
              <a:rPr lang="cs-CZ" sz="1600" dirty="false" err="true"/>
              <a:t>sken</a:t>
            </a:r>
            <a:r>
              <a:rPr lang="cs-CZ" sz="1600" dirty="false"/>
              <a:t> dokladů nad 10 000 (včetně </a:t>
            </a:r>
            <a:r>
              <a:rPr lang="cs-CZ" sz="1600" dirty="false" smtClean="false"/>
              <a:t>výpisu z bankovního účtu)</a:t>
            </a:r>
            <a:endParaRPr lang="cs-CZ" sz="1600" dirty="false"/>
          </a:p>
          <a:p>
            <a:pPr lvl="1">
              <a:lnSpc>
                <a:spcPct val="100000"/>
              </a:lnSpc>
              <a:buFont typeface="Courier New" panose="02070309020205020404" pitchFamily="49" charset="0"/>
              <a:buChar char="o"/>
            </a:pPr>
            <a:r>
              <a:rPr lang="cs-CZ" sz="1600" dirty="false" smtClean="false"/>
              <a:t>přímá </a:t>
            </a:r>
            <a:r>
              <a:rPr lang="cs-CZ" sz="1600" dirty="false"/>
              <a:t>podpora jako kumulativní soupis = jeden řádek + kumulativní přehledová tabulka v </a:t>
            </a:r>
            <a:r>
              <a:rPr lang="cs-CZ" sz="1600" dirty="false" err="true"/>
              <a:t>xls</a:t>
            </a:r>
            <a:r>
              <a:rPr lang="cs-CZ" sz="1600" dirty="false"/>
              <a:t> jako doklad</a:t>
            </a:r>
          </a:p>
          <a:p>
            <a:pPr>
              <a:lnSpc>
                <a:spcPct val="100000"/>
              </a:lnSpc>
              <a:buFont typeface="Courier New" panose="02070309020205020404" pitchFamily="49" charset="0"/>
              <a:buChar char="o"/>
            </a:pPr>
            <a:r>
              <a:rPr lang="cs-CZ" sz="2000" b="true" dirty="false" smtClean="false"/>
              <a:t>SD-2 </a:t>
            </a:r>
            <a:r>
              <a:rPr lang="cs-CZ" sz="2000" b="true" dirty="false"/>
              <a:t>LIDSKÉ ZDROJE</a:t>
            </a:r>
            <a:endParaRPr lang="cs-CZ" sz="2000" dirty="false"/>
          </a:p>
          <a:p>
            <a:pPr lvl="1">
              <a:lnSpc>
                <a:spcPct val="100000"/>
              </a:lnSpc>
              <a:buFont typeface="Courier New" panose="02070309020205020404" pitchFamily="49" charset="0"/>
              <a:buChar char="o"/>
            </a:pPr>
            <a:r>
              <a:rPr lang="cs-CZ" sz="1600" dirty="false" smtClean="false"/>
              <a:t>kopie </a:t>
            </a:r>
            <a:r>
              <a:rPr lang="cs-CZ" sz="1600" dirty="false"/>
              <a:t>výpisu z účtu, z něhož byly mzdy uhrazeny</a:t>
            </a:r>
          </a:p>
          <a:p>
            <a:pPr lvl="1">
              <a:lnSpc>
                <a:spcPct val="100000"/>
              </a:lnSpc>
              <a:buFont typeface="Courier New" panose="02070309020205020404" pitchFamily="49" charset="0"/>
              <a:buChar char="o"/>
            </a:pPr>
            <a:r>
              <a:rPr lang="cs-CZ" sz="1600" dirty="false" smtClean="false"/>
              <a:t>výkazy </a:t>
            </a:r>
            <a:r>
              <a:rPr lang="cs-CZ" sz="1600" dirty="false"/>
              <a:t>práce, jsou-li vyžadovány OPZ (2 podmínky)</a:t>
            </a:r>
            <a:endParaRPr lang="en-US" sz="1600" dirty="false"/>
          </a:p>
          <a:p>
            <a:pPr>
              <a:lnSpc>
                <a:spcPct val="100000"/>
              </a:lnSpc>
              <a:buFont typeface="Courier New" panose="02070309020205020404" pitchFamily="49" charset="0"/>
              <a:buChar char="o"/>
            </a:pPr>
            <a:r>
              <a:rPr lang="cs-CZ" sz="2000" b="true" dirty="false" smtClean="false"/>
              <a:t>SD-3 </a:t>
            </a:r>
            <a:r>
              <a:rPr lang="cs-CZ" sz="2000" b="true" dirty="false"/>
              <a:t>CESTOVNÍ NÁHRADY</a:t>
            </a:r>
            <a:endParaRPr lang="cs-CZ" sz="2000" dirty="false"/>
          </a:p>
          <a:p>
            <a:pPr lvl="1">
              <a:lnSpc>
                <a:spcPct val="100000"/>
              </a:lnSpc>
              <a:buFont typeface="Courier New" panose="02070309020205020404" pitchFamily="49" charset="0"/>
              <a:buChar char="o"/>
            </a:pPr>
            <a:r>
              <a:rPr lang="cs-CZ" sz="1600" dirty="false" smtClean="false"/>
              <a:t>povinný </a:t>
            </a:r>
            <a:r>
              <a:rPr lang="cs-CZ" sz="1600" dirty="false" err="true"/>
              <a:t>sken</a:t>
            </a:r>
            <a:r>
              <a:rPr lang="cs-CZ" sz="1600" dirty="false"/>
              <a:t> dokladů nad 10 000 </a:t>
            </a:r>
            <a:r>
              <a:rPr lang="cs-CZ" sz="1600" dirty="false" smtClean="false"/>
              <a:t>(</a:t>
            </a:r>
            <a:r>
              <a:rPr lang="cs-CZ" sz="1600" dirty="false"/>
              <a:t>včetně výpisu z bankovního účtu</a:t>
            </a:r>
            <a:r>
              <a:rPr lang="cs-CZ" sz="1600" dirty="false" smtClean="false"/>
              <a:t>)</a:t>
            </a:r>
            <a:endParaRPr lang="cs-CZ" sz="1600" dirty="false"/>
          </a:p>
          <a:p>
            <a:pPr>
              <a:lnSpc>
                <a:spcPct val="100000"/>
              </a:lnSpc>
              <a:buFont typeface="Courier New" panose="02070309020205020404" pitchFamily="49" charset="0"/>
              <a:buChar char="o"/>
            </a:pPr>
            <a:r>
              <a:rPr lang="cs-CZ" sz="2000" b="true" dirty="false" smtClean="false"/>
              <a:t>Soupiska </a:t>
            </a:r>
            <a:r>
              <a:rPr lang="cs-CZ" sz="2000" b="true" dirty="false"/>
              <a:t>příjmů</a:t>
            </a:r>
            <a:endParaRPr lang="cs-CZ" sz="2000" dirty="false"/>
          </a:p>
          <a:p>
            <a:pPr>
              <a:lnSpc>
                <a:spcPct val="100000"/>
              </a:lnSpc>
            </a:pPr>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38</a:t>
            </a:fld>
            <a:endParaRPr lang="cs-CZ" dirty="false"/>
          </a:p>
        </p:txBody>
      </p:sp>
    </p:spTree>
    <p:extLst>
      <p:ext uri="{BB962C8B-B14F-4D97-AF65-F5344CB8AC3E}">
        <p14:creationId xmlns:p14="http://schemas.microsoft.com/office/powerpoint/2010/main" val="42636677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SD-1 ÚČETNÍ/DAŇOVÉ </a:t>
            </a:r>
            <a:r>
              <a:rPr lang="cs-CZ" dirty="false" smtClean="false"/>
              <a:t>DOKLADY</a:t>
            </a:r>
            <a:endParaRPr lang="cs-CZ" dirty="false"/>
          </a:p>
        </p:txBody>
      </p:sp>
      <p:sp>
        <p:nvSpPr>
          <p:cNvPr id="3" name="Zástupný symbol pro obsah 2"/>
          <p:cNvSpPr>
            <a:spLocks noGrp="true"/>
          </p:cNvSpPr>
          <p:nvPr>
            <p:ph idx="1"/>
          </p:nvPr>
        </p:nvSpPr>
        <p:spPr/>
        <p:txBody>
          <a:bodyPr/>
          <a:lstStyle/>
          <a:p>
            <a:r>
              <a:rPr lang="cs-CZ" dirty="false"/>
              <a:t>K soupisce příjemce POVINNĚ přikládá </a:t>
            </a:r>
            <a:r>
              <a:rPr lang="cs-CZ" dirty="false" err="true"/>
              <a:t>sken</a:t>
            </a:r>
            <a:r>
              <a:rPr lang="cs-CZ" dirty="false"/>
              <a:t> účetních dokladů, u kterých je částka výdaje navržená k zařazení mezi způsobilé výdaje projektu vyšší než 10.000 Kč.</a:t>
            </a:r>
          </a:p>
          <a:p>
            <a:r>
              <a:rPr lang="cs-CZ" dirty="false"/>
              <a:t>Doklady, které toto vymezení nezahrnuje, nejsou předkládány spolu se žádostmi o platbu a jejich případná kontrola probíhá v rámci kontroly na místě. </a:t>
            </a:r>
            <a:endParaRPr lang="cs-CZ" dirty="false" smtClean="false"/>
          </a:p>
          <a:p>
            <a:r>
              <a:rPr lang="cs-CZ" dirty="false" smtClean="false"/>
              <a:t>Pro vykazování nepřímých nákladů je vhodné převést NN z účetnictví projektu OPZ</a:t>
            </a:r>
            <a:endParaRPr lang="cs-CZ"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39</a:t>
            </a:fld>
            <a:endParaRPr lang="cs-CZ" dirty="false"/>
          </a:p>
        </p:txBody>
      </p:sp>
    </p:spTree>
    <p:extLst>
      <p:ext uri="{BB962C8B-B14F-4D97-AF65-F5344CB8AC3E}">
        <p14:creationId xmlns:p14="http://schemas.microsoft.com/office/powerpoint/2010/main" val="809341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Právní akt</a:t>
            </a:r>
            <a:endParaRPr lang="cs-CZ" dirty="false"/>
          </a:p>
        </p:txBody>
      </p:sp>
      <p:sp>
        <p:nvSpPr>
          <p:cNvPr id="3" name="Zástupný symbol pro obsah 2"/>
          <p:cNvSpPr>
            <a:spLocks noGrp="true"/>
          </p:cNvSpPr>
          <p:nvPr>
            <p:ph idx="1"/>
          </p:nvPr>
        </p:nvSpPr>
        <p:spPr>
          <a:xfrm>
            <a:off x="540000" y="1556792"/>
            <a:ext cx="8064000" cy="4320000"/>
          </a:xfrm>
        </p:spPr>
        <p:txBody>
          <a:bodyPr/>
          <a:lstStyle/>
          <a:p>
            <a:r>
              <a:rPr lang="cs-CZ" dirty="false"/>
              <a:t>Akceptováním textu právního </a:t>
            </a:r>
            <a:r>
              <a:rPr lang="cs-CZ" dirty="false" smtClean="false"/>
              <a:t>aktu </a:t>
            </a:r>
            <a:r>
              <a:rPr lang="cs-CZ" dirty="false"/>
              <a:t>o poskytnutí </a:t>
            </a:r>
            <a:r>
              <a:rPr lang="cs-CZ" dirty="false" smtClean="false"/>
              <a:t>podpory (po předchozím podpisu ŘO) se </a:t>
            </a:r>
            <a:r>
              <a:rPr lang="cs-CZ" dirty="false"/>
              <a:t>žadatel stává příjemcem </a:t>
            </a:r>
            <a:r>
              <a:rPr lang="cs-CZ" dirty="false" smtClean="false"/>
              <a:t>podpory;</a:t>
            </a:r>
          </a:p>
          <a:p>
            <a:r>
              <a:rPr lang="cs-CZ" dirty="false" smtClean="false"/>
              <a:t>Po akceptaci právního aktu statutárním zástupcem bude do cca 14 dnů připsána 1. záloha na účet </a:t>
            </a:r>
          </a:p>
          <a:p>
            <a:r>
              <a:rPr lang="cs-CZ" dirty="false" smtClean="false"/>
              <a:t>S textem právního aktu je potřeba se podrobně seznámit!</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a:t>
            </a:fld>
            <a:endParaRPr lang="cs-CZ" dirty="false"/>
          </a:p>
        </p:txBody>
      </p:sp>
      <p:pic>
        <p:nvPicPr>
          <p:cNvPr id="5" name="Obrázek 4"/>
          <p:cNvPicPr>
            <a:picLocks noChangeAspect="true"/>
          </p:cNvPicPr>
          <p:nvPr/>
        </p:nvPicPr>
        <p:blipFill>
          <a:blip cstate="print" r:embed="rId3">
            <a:extLst>
              <a:ext uri="{BEBA8EAE-BF5A-486C-A8C5-ECC9F3942E4B}">
                <a14:imgProps xmlns:a14="http://schemas.microsoft.com/office/drawing/2010/main">
                  <a14:imgLayer r:embed="rId4">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7452320" y="4653136"/>
            <a:ext cx="1187624" cy="1187624"/>
          </a:xfrm>
          <a:prstGeom prst="rect">
            <a:avLst/>
          </a:prstGeom>
        </p:spPr>
      </p:pic>
    </p:spTree>
    <p:extLst>
      <p:ext uri="{BB962C8B-B14F-4D97-AF65-F5344CB8AC3E}">
        <p14:creationId xmlns:p14="http://schemas.microsoft.com/office/powerpoint/2010/main" val="23945023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SD-2 LIDSKÉ ZDROJE</a:t>
            </a:r>
          </a:p>
        </p:txBody>
      </p:sp>
      <p:sp>
        <p:nvSpPr>
          <p:cNvPr id="3" name="Zástupný symbol pro obsah 2"/>
          <p:cNvSpPr>
            <a:spLocks noGrp="true"/>
          </p:cNvSpPr>
          <p:nvPr>
            <p:ph idx="1"/>
          </p:nvPr>
        </p:nvSpPr>
        <p:spPr/>
        <p:txBody>
          <a:bodyPr/>
          <a:lstStyle/>
          <a:p>
            <a:pPr>
              <a:lnSpc>
                <a:spcPct val="100000"/>
              </a:lnSpc>
            </a:pPr>
            <a:r>
              <a:rPr lang="cs-CZ" sz="1800" dirty="false"/>
              <a:t>Osobní náklady – pracovní smlouvy (včetně OSVČ), DPP, DPČ (+odvody)</a:t>
            </a:r>
          </a:p>
          <a:p>
            <a:pPr lvl="1">
              <a:lnSpc>
                <a:spcPct val="100000"/>
              </a:lnSpc>
            </a:pPr>
            <a:r>
              <a:rPr lang="cs-CZ" sz="1800" dirty="false"/>
              <a:t>kopie výpisu z účtu z něhož byly mzdy vyplaceny;</a:t>
            </a:r>
          </a:p>
          <a:p>
            <a:pPr lvl="1">
              <a:lnSpc>
                <a:spcPct val="100000"/>
              </a:lnSpc>
            </a:pPr>
            <a:r>
              <a:rPr lang="cs-CZ" sz="1800" dirty="false" err="true"/>
              <a:t>skeny</a:t>
            </a:r>
            <a:r>
              <a:rPr lang="cs-CZ" sz="1800" dirty="false"/>
              <a:t> pracovních výkazů, jsou-li dle pravidel OPZ vyžadovány</a:t>
            </a:r>
            <a:r>
              <a:rPr lang="cs-CZ" sz="1800" dirty="false" smtClean="false"/>
              <a:t>.</a:t>
            </a:r>
            <a:endParaRPr lang="cs-CZ" sz="1800" dirty="false"/>
          </a:p>
          <a:p>
            <a:pPr>
              <a:lnSpc>
                <a:spcPct val="100000"/>
              </a:lnSpc>
            </a:pPr>
            <a:r>
              <a:rPr lang="cs-CZ" sz="1800" dirty="false"/>
              <a:t>Mzdový náklad za zaměstnance = hrubá mzda + odvody zaměstnavatele na SZP (zvlášť v IS KP14+).</a:t>
            </a:r>
          </a:p>
          <a:p>
            <a:pPr>
              <a:lnSpc>
                <a:spcPct val="100000"/>
              </a:lnSpc>
            </a:pPr>
            <a:r>
              <a:rPr lang="cs-CZ" sz="1800" dirty="false"/>
              <a:t>Odměny jsou způsobilé, když jsou řádně zdůvodněné výjimečným úspěchem – omezená výše,</a:t>
            </a:r>
            <a:r>
              <a:rPr lang="cs-CZ" sz="1800" i="true" dirty="false"/>
              <a:t> viz. Specifická pravidla pro žadatele a příjemce.</a:t>
            </a:r>
            <a:r>
              <a:rPr lang="cs-CZ" sz="1800" dirty="false"/>
              <a:t> </a:t>
            </a:r>
          </a:p>
          <a:p>
            <a:pPr>
              <a:lnSpc>
                <a:spcPct val="100000"/>
              </a:lnSpc>
            </a:pPr>
            <a:r>
              <a:rPr lang="cs-CZ" sz="1800" dirty="false"/>
              <a:t>Max 1,0 </a:t>
            </a:r>
            <a:r>
              <a:rPr lang="cs-CZ" sz="1800" dirty="false" smtClean="false"/>
              <a:t>úvazek </a:t>
            </a:r>
            <a:r>
              <a:rPr lang="cs-CZ" sz="1800" dirty="false"/>
              <a:t>dohromady u všech subjektů (příjemce a partneři</a:t>
            </a:r>
            <a:r>
              <a:rPr lang="cs-CZ" sz="1800" dirty="false" smtClean="false"/>
              <a:t>), </a:t>
            </a:r>
            <a:r>
              <a:rPr lang="cs-CZ" sz="1800" dirty="false"/>
              <a:t>pokud je osoba byť jen částečně hrazena z projektu.</a:t>
            </a:r>
          </a:p>
          <a:p>
            <a:pPr>
              <a:lnSpc>
                <a:spcPct val="100000"/>
              </a:lnSpc>
            </a:pPr>
            <a:r>
              <a:rPr lang="cs-CZ" sz="1800" dirty="false"/>
              <a:t>Mzdy musí být v obvyklé výši v daném místě a čase (ISPV nebo esfcr.cz</a:t>
            </a:r>
            <a:r>
              <a:rPr lang="cs-CZ" sz="1800" dirty="false" smtClean="false"/>
              <a:t>)</a:t>
            </a:r>
          </a:p>
          <a:p>
            <a:pPr>
              <a:lnSpc>
                <a:spcPct val="100000"/>
              </a:lnSpc>
            </a:pPr>
            <a:r>
              <a:rPr lang="cs-CZ" sz="1800" dirty="false" smtClean="false"/>
              <a:t>Nárok na dovolenou – podle délky zapojení a výše úvazku (např. při zahájení projektu v listopadu je nárok na rok 2016 při úvazku 1,0 pouze 4,5 dne (tj. 25 dnů dovolené za rok)  </a:t>
            </a:r>
            <a:endParaRPr lang="cs-CZ" sz="1800" dirty="false"/>
          </a:p>
          <a:p>
            <a:pPr>
              <a:lnSpc>
                <a:spcPct val="100000"/>
              </a:lnSpc>
            </a:pPr>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40</a:t>
            </a:fld>
            <a:endParaRPr lang="cs-CZ" dirty="false"/>
          </a:p>
        </p:txBody>
      </p:sp>
    </p:spTree>
    <p:extLst>
      <p:ext uri="{BB962C8B-B14F-4D97-AF65-F5344CB8AC3E}">
        <p14:creationId xmlns:p14="http://schemas.microsoft.com/office/powerpoint/2010/main" val="35830549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Náležitosti pracovních smluv</a:t>
            </a:r>
            <a:endParaRPr lang="cs-CZ" dirty="false"/>
          </a:p>
        </p:txBody>
      </p:sp>
      <p:sp>
        <p:nvSpPr>
          <p:cNvPr id="3" name="Zástupný symbol pro obsah 2"/>
          <p:cNvSpPr>
            <a:spLocks noGrp="true"/>
          </p:cNvSpPr>
          <p:nvPr>
            <p:ph idx="1"/>
          </p:nvPr>
        </p:nvSpPr>
        <p:spPr>
          <a:xfrm>
            <a:off x="540000" y="1269240"/>
            <a:ext cx="8064000" cy="4320000"/>
          </a:xfrm>
        </p:spPr>
        <p:txBody>
          <a:bodyPr/>
          <a:lstStyle/>
          <a:p>
            <a:r>
              <a:rPr lang="cs-CZ" sz="2200" dirty="false"/>
              <a:t>Pracovní smlouvy a dohody o pracích konaných mimo pracovní poměr musí být uzavřeny v souladu se zákoníkem práce. Povinně musí </a:t>
            </a:r>
            <a:r>
              <a:rPr lang="cs-CZ" sz="2200" dirty="false" smtClean="false"/>
              <a:t>obsahovat:</a:t>
            </a:r>
          </a:p>
          <a:p>
            <a:pPr lvl="1"/>
            <a:r>
              <a:rPr lang="cs-CZ" sz="1800" dirty="false" smtClean="false"/>
              <a:t>popis </a:t>
            </a:r>
            <a:r>
              <a:rPr lang="cs-CZ" sz="1800" dirty="false"/>
              <a:t>pracovní činnosti </a:t>
            </a:r>
            <a:endParaRPr lang="cs-CZ" sz="1800" dirty="false" smtClean="false"/>
          </a:p>
          <a:p>
            <a:pPr lvl="1"/>
            <a:r>
              <a:rPr lang="cs-CZ" sz="1800" dirty="false" smtClean="false"/>
              <a:t>identifikaci </a:t>
            </a:r>
            <a:r>
              <a:rPr lang="cs-CZ" sz="1800" dirty="false"/>
              <a:t>projektu (název či registrační </a:t>
            </a:r>
            <a:r>
              <a:rPr lang="cs-CZ" sz="1800" dirty="false" smtClean="false"/>
              <a:t>číslo)</a:t>
            </a:r>
          </a:p>
          <a:p>
            <a:pPr lvl="1"/>
            <a:r>
              <a:rPr lang="cs-CZ" sz="1800" dirty="false" smtClean="false"/>
              <a:t>rozsah </a:t>
            </a:r>
            <a:r>
              <a:rPr lang="cs-CZ" sz="1800" dirty="false"/>
              <a:t>činnosti, tzn. úvazek či počet hodin za časovou jednotku (měsíc, rok apod.) pro </a:t>
            </a:r>
            <a:r>
              <a:rPr lang="cs-CZ" sz="1800" dirty="false" smtClean="false"/>
              <a:t>projekt</a:t>
            </a:r>
          </a:p>
          <a:p>
            <a:pPr lvl="1"/>
            <a:r>
              <a:rPr lang="cs-CZ" sz="1800" dirty="false" smtClean="false"/>
              <a:t>výši odměny</a:t>
            </a:r>
            <a:endParaRPr lang="cs-CZ" dirty="false"/>
          </a:p>
          <a:p>
            <a:pPr marL="432000" lvl="1" indent="-432000">
              <a:lnSpc>
                <a:spcPts val="2880"/>
              </a:lnSpc>
              <a:spcBef>
                <a:spcPts val="600"/>
              </a:spcBef>
              <a:spcAft>
                <a:spcPts val="600"/>
              </a:spcAft>
              <a:buSzPct val="100000"/>
              <a:buFont typeface="Wingdings" panose="05000000000000000000" pitchFamily="2" charset="2"/>
              <a:buChar char=""/>
            </a:pPr>
            <a:r>
              <a:rPr lang="cs-CZ" sz="2200" dirty="false" smtClean="false"/>
              <a:t>Zahraniční partner s finančním příspěvkem:</a:t>
            </a:r>
          </a:p>
          <a:p>
            <a:pPr lvl="1"/>
            <a:r>
              <a:rPr lang="cs-CZ" sz="1800" dirty="false"/>
              <a:t>Potřebná dokumentace ke mzdám </a:t>
            </a:r>
            <a:r>
              <a:rPr lang="cs-CZ" sz="1800" dirty="false" smtClean="false"/>
              <a:t>musí </a:t>
            </a:r>
            <a:r>
              <a:rPr lang="cs-CZ" sz="1800" dirty="false"/>
              <a:t>být ŘO poskytnuta v angličtině nebo </a:t>
            </a:r>
            <a:r>
              <a:rPr lang="cs-CZ" sz="1800" dirty="false" smtClean="false"/>
              <a:t>češtině.</a:t>
            </a:r>
          </a:p>
          <a:p>
            <a:pPr lvl="1"/>
            <a:r>
              <a:rPr lang="cs-CZ" sz="1800" dirty="false" smtClean="false"/>
              <a:t>V </a:t>
            </a:r>
            <a:r>
              <a:rPr lang="cs-CZ" sz="1800" dirty="false"/>
              <a:t>dokumentu dokládajícím příslušný pracovněprávní vztah nemusí být uvedeno místo výkonu práce.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41</a:t>
            </a:fld>
            <a:endParaRPr lang="cs-CZ" dirty="false"/>
          </a:p>
        </p:txBody>
      </p:sp>
    </p:spTree>
    <p:extLst>
      <p:ext uri="{BB962C8B-B14F-4D97-AF65-F5344CB8AC3E}">
        <p14:creationId xmlns:p14="http://schemas.microsoft.com/office/powerpoint/2010/main" val="25087434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SD-3 CESTOVNÍ NÁHRADY</a:t>
            </a:r>
          </a:p>
        </p:txBody>
      </p:sp>
      <p:sp>
        <p:nvSpPr>
          <p:cNvPr id="3" name="Zástupný symbol pro obsah 2"/>
          <p:cNvSpPr>
            <a:spLocks noGrp="true"/>
          </p:cNvSpPr>
          <p:nvPr>
            <p:ph idx="1"/>
          </p:nvPr>
        </p:nvSpPr>
        <p:spPr/>
        <p:txBody>
          <a:bodyPr/>
          <a:lstStyle/>
          <a:p>
            <a:r>
              <a:rPr lang="cs-CZ" dirty="false" err="true"/>
              <a:t>Skeny</a:t>
            </a:r>
            <a:r>
              <a:rPr lang="cs-CZ" dirty="false"/>
              <a:t> účetních dokladů s částkou nad 10 000 Kč (včetně výpisu z účtu, platí-li se jím</a:t>
            </a:r>
            <a:r>
              <a:rPr lang="cs-CZ" dirty="false" smtClean="false"/>
              <a:t>)</a:t>
            </a:r>
            <a:endParaRPr lang="cs-CZ" dirty="false"/>
          </a:p>
          <a:p>
            <a:r>
              <a:rPr lang="cs-CZ" b="true" dirty="false"/>
              <a:t>Cestovní náhrady pro zaměstnance českých </a:t>
            </a:r>
            <a:r>
              <a:rPr lang="cs-CZ" b="true" dirty="false" smtClean="false"/>
              <a:t>subjektů</a:t>
            </a:r>
            <a:endParaRPr lang="cs-CZ" b="true" dirty="false"/>
          </a:p>
          <a:p>
            <a:pPr lvl="1"/>
            <a:r>
              <a:rPr lang="cs-CZ" dirty="false"/>
              <a:t>týkají se pouze zahraničních pracovních cest </a:t>
            </a:r>
            <a:r>
              <a:rPr lang="cs-CZ" dirty="false" smtClean="false"/>
              <a:t>realizačního týmu (vnitrostátní </a:t>
            </a:r>
            <a:r>
              <a:rPr lang="cs-CZ" dirty="false"/>
              <a:t>= NN</a:t>
            </a:r>
            <a:r>
              <a:rPr lang="cs-CZ" dirty="false" smtClean="false"/>
              <a:t>)</a:t>
            </a:r>
          </a:p>
          <a:p>
            <a:pPr lvl="1"/>
            <a:r>
              <a:rPr lang="cs-CZ" dirty="false" smtClean="false"/>
              <a:t>zahrnují </a:t>
            </a:r>
            <a:r>
              <a:rPr lang="cs-CZ" dirty="false"/>
              <a:t>náhrady za jízdní výdaje, za výdaje za ubytování, za stravné a za nutné vedlejší </a:t>
            </a:r>
            <a:r>
              <a:rPr lang="cs-CZ" dirty="false" smtClean="false"/>
              <a:t>výdaje</a:t>
            </a:r>
          </a:p>
          <a:p>
            <a:pPr lvl="1"/>
            <a:r>
              <a:rPr lang="cs-CZ" dirty="false" smtClean="false"/>
              <a:t>POZOR: Cestovní náhrady pro cílovou skupinu patří do přímé podpory popř. nákupu služeb (nárokování v soupisce SD-1 Účetní doklady)</a:t>
            </a: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42</a:t>
            </a:fld>
            <a:endParaRPr lang="cs-CZ" dirty="false"/>
          </a:p>
        </p:txBody>
      </p:sp>
    </p:spTree>
    <p:extLst>
      <p:ext uri="{BB962C8B-B14F-4D97-AF65-F5344CB8AC3E}">
        <p14:creationId xmlns:p14="http://schemas.microsoft.com/office/powerpoint/2010/main" val="19670036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SD-3 CESTOVNÍ NÁHRADY</a:t>
            </a:r>
          </a:p>
        </p:txBody>
      </p:sp>
      <p:sp>
        <p:nvSpPr>
          <p:cNvPr id="3" name="Zástupný symbol pro obsah 2"/>
          <p:cNvSpPr>
            <a:spLocks noGrp="true"/>
          </p:cNvSpPr>
          <p:nvPr>
            <p:ph idx="1"/>
          </p:nvPr>
        </p:nvSpPr>
        <p:spPr>
          <a:xfrm>
            <a:off x="540000" y="1340768"/>
            <a:ext cx="8064000" cy="4779232"/>
          </a:xfrm>
        </p:spPr>
        <p:txBody>
          <a:bodyPr/>
          <a:lstStyle/>
          <a:p>
            <a:pPr>
              <a:lnSpc>
                <a:spcPct val="100000"/>
              </a:lnSpc>
            </a:pPr>
            <a:r>
              <a:rPr lang="cs-CZ" sz="1800" dirty="false"/>
              <a:t>Jízdní výdaje</a:t>
            </a:r>
          </a:p>
          <a:p>
            <a:pPr lvl="1">
              <a:lnSpc>
                <a:spcPct val="100000"/>
              </a:lnSpc>
            </a:pPr>
            <a:r>
              <a:rPr lang="cs-CZ" sz="1800" dirty="false"/>
              <a:t>výdaje za jízdenky veřejné dopravy, místenky, lehátka nebo lůžka, letenky, použití taxi, jízdenky místní hromadné dopravy, výdaje související s použitím soukromého vozidla </a:t>
            </a:r>
          </a:p>
          <a:p>
            <a:pPr lvl="1">
              <a:lnSpc>
                <a:spcPct val="100000"/>
              </a:lnSpc>
            </a:pPr>
            <a:r>
              <a:rPr lang="cs-CZ" sz="1800" dirty="false"/>
              <a:t>U MHD kupon jen je-li doloženě výhodnější než jednotlivé lístky</a:t>
            </a:r>
          </a:p>
          <a:p>
            <a:pPr lvl="1">
              <a:lnSpc>
                <a:spcPct val="100000"/>
              </a:lnSpc>
            </a:pPr>
            <a:r>
              <a:rPr lang="cs-CZ" sz="1800" dirty="false"/>
              <a:t>Letenka (</a:t>
            </a:r>
            <a:r>
              <a:rPr lang="cs-CZ" sz="1800" dirty="false" err="true"/>
              <a:t>economy</a:t>
            </a:r>
            <a:r>
              <a:rPr lang="cs-CZ" sz="1800" dirty="false"/>
              <a:t>) na cesty nad 500 km, jinak ekvivalent ceny jízdenky 1.třídy vlakem</a:t>
            </a:r>
          </a:p>
          <a:p>
            <a:pPr lvl="1">
              <a:lnSpc>
                <a:spcPct val="100000"/>
              </a:lnSpc>
            </a:pPr>
            <a:r>
              <a:rPr lang="cs-CZ" sz="1800" dirty="false"/>
              <a:t>Při použití soukromého vozidla způsobilé výdaje jsou: </a:t>
            </a:r>
          </a:p>
          <a:p>
            <a:pPr lvl="2">
              <a:lnSpc>
                <a:spcPct val="100000"/>
              </a:lnSpc>
            </a:pPr>
            <a:r>
              <a:rPr lang="cs-CZ" sz="1800" dirty="false"/>
              <a:t>základní náhrada vyjadřující odhad míry </a:t>
            </a:r>
            <a:r>
              <a:rPr lang="cs-CZ" sz="1800" b="true" dirty="false"/>
              <a:t>opotřebení vozidla</a:t>
            </a:r>
            <a:r>
              <a:rPr lang="cs-CZ" sz="1800" dirty="false"/>
              <a:t>, jejíž výše vychází z vyhlášky MPSV; </a:t>
            </a:r>
          </a:p>
          <a:p>
            <a:pPr lvl="2">
              <a:lnSpc>
                <a:spcPct val="100000"/>
              </a:lnSpc>
            </a:pPr>
            <a:r>
              <a:rPr lang="cs-CZ" sz="1800" b="true" dirty="false"/>
              <a:t>náhrada za spotřebované pohonné hmoty</a:t>
            </a:r>
            <a:r>
              <a:rPr lang="cs-CZ" sz="1800" dirty="false"/>
              <a:t>; výše se </a:t>
            </a:r>
            <a:r>
              <a:rPr lang="cs-CZ" sz="1800" b="true" dirty="false"/>
              <a:t>vypočítá z ceny pohonných hmot a spotřeby vozidla </a:t>
            </a:r>
            <a:r>
              <a:rPr lang="cs-CZ" sz="1800" dirty="false"/>
              <a:t>dle § 158, odst. 3 a 4 zákona č. 262/2006 Sb., zákoník práce. </a:t>
            </a:r>
            <a:r>
              <a:rPr lang="cs-CZ" sz="1800" b="true" dirty="false"/>
              <a:t>Neprokáže-li zaměstnanec cenu </a:t>
            </a:r>
            <a:r>
              <a:rPr lang="cs-CZ" sz="1800" dirty="false"/>
              <a:t>pohonné hmoty dokladem o nákupu, </a:t>
            </a:r>
            <a:r>
              <a:rPr lang="cs-CZ" sz="1800" b="true" dirty="false"/>
              <a:t>vypočte se výše náhrady z průměrné ceny pohonné hmoty</a:t>
            </a:r>
            <a:r>
              <a:rPr lang="cs-CZ" sz="1800" dirty="false"/>
              <a:t>, která je stanovena vyhláškou MPSV. Pro údaj o spotřebě vozidla je relevantní technický průkaz. </a:t>
            </a:r>
          </a:p>
          <a:p>
            <a:pPr lvl="1">
              <a:lnSpc>
                <a:spcPct val="100000"/>
              </a:lnSpc>
            </a:pPr>
            <a:endParaRPr lang="cs-CZ" sz="1800" dirty="false"/>
          </a:p>
          <a:p>
            <a:pPr>
              <a:lnSpc>
                <a:spcPct val="100000"/>
              </a:lnSpc>
            </a:pPr>
            <a:endParaRPr lang="cs-CZ" sz="18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43</a:t>
            </a:fld>
            <a:endParaRPr lang="cs-CZ" dirty="false"/>
          </a:p>
        </p:txBody>
      </p:sp>
    </p:spTree>
    <p:extLst>
      <p:ext uri="{BB962C8B-B14F-4D97-AF65-F5344CB8AC3E}">
        <p14:creationId xmlns:p14="http://schemas.microsoft.com/office/powerpoint/2010/main" val="27804830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SD-3 CESTOVNÍ NÁHRADY</a:t>
            </a:r>
          </a:p>
        </p:txBody>
      </p:sp>
      <p:sp>
        <p:nvSpPr>
          <p:cNvPr id="3" name="Zástupný symbol pro obsah 2"/>
          <p:cNvSpPr>
            <a:spLocks noGrp="true"/>
          </p:cNvSpPr>
          <p:nvPr>
            <p:ph idx="1"/>
          </p:nvPr>
        </p:nvSpPr>
        <p:spPr/>
        <p:txBody>
          <a:bodyPr/>
          <a:lstStyle/>
          <a:p>
            <a:r>
              <a:rPr lang="cs-CZ" dirty="false"/>
              <a:t>Ubytování</a:t>
            </a:r>
          </a:p>
          <a:p>
            <a:pPr lvl="1"/>
            <a:r>
              <a:rPr lang="cs-CZ" dirty="false"/>
              <a:t>Musí odpovídat </a:t>
            </a:r>
            <a:r>
              <a:rPr lang="cs-CZ" b="true" dirty="false" smtClean="false"/>
              <a:t>cenám </a:t>
            </a:r>
            <a:r>
              <a:rPr lang="cs-CZ" b="true" dirty="false"/>
              <a:t>v místě obvyklým</a:t>
            </a:r>
          </a:p>
          <a:p>
            <a:r>
              <a:rPr lang="cs-CZ" dirty="false"/>
              <a:t>Stravné</a:t>
            </a:r>
          </a:p>
          <a:p>
            <a:pPr lvl="1"/>
            <a:r>
              <a:rPr lang="cs-CZ" dirty="false"/>
              <a:t>Přísluší zaměstnanci v závislosti na době trvání pracovní cesty. Výši stravného </a:t>
            </a:r>
            <a:r>
              <a:rPr lang="cs-CZ" b="true" dirty="false"/>
              <a:t>na základě zákona č. 262/2006 Sb</a:t>
            </a:r>
            <a:r>
              <a:rPr lang="cs-CZ" dirty="false"/>
              <a:t>., zákoník práce, a prováděcí vyhlášky MF určuje zaměstnavatel zaměstnanci před vysláním na pracovní cestu. </a:t>
            </a:r>
          </a:p>
          <a:p>
            <a:r>
              <a:rPr lang="cs-CZ" dirty="false"/>
              <a:t>Nutné vedlejší výdaje</a:t>
            </a:r>
          </a:p>
          <a:p>
            <a:pPr lvl="1"/>
            <a:r>
              <a:rPr lang="cs-CZ" dirty="false"/>
              <a:t>Způsobilé výdaje: cestovní pojištění, náklady na pronájem prostor v zahraničí pro práci s cílovou skupinou, poplatky za použití telefonu, parkovné, dálniční poplatek, vstupenky na veletrh, poplatky za úschovu zavazadel apod. </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44</a:t>
            </a:fld>
            <a:endParaRPr lang="cs-CZ" dirty="false"/>
          </a:p>
        </p:txBody>
      </p:sp>
    </p:spTree>
    <p:extLst>
      <p:ext uri="{BB962C8B-B14F-4D97-AF65-F5344CB8AC3E}">
        <p14:creationId xmlns:p14="http://schemas.microsoft.com/office/powerpoint/2010/main" val="42324263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SD-3 CESTOVNÍ NÁHRADY</a:t>
            </a:r>
          </a:p>
        </p:txBody>
      </p:sp>
      <p:sp>
        <p:nvSpPr>
          <p:cNvPr id="3" name="Zástupný symbol pro obsah 2"/>
          <p:cNvSpPr>
            <a:spLocks noGrp="true"/>
          </p:cNvSpPr>
          <p:nvPr>
            <p:ph idx="1"/>
          </p:nvPr>
        </p:nvSpPr>
        <p:spPr/>
        <p:txBody>
          <a:bodyPr/>
          <a:lstStyle/>
          <a:p>
            <a:r>
              <a:rPr lang="cs-CZ" b="true" dirty="false"/>
              <a:t>Cestovní náhrady pro zahraniční </a:t>
            </a:r>
            <a:r>
              <a:rPr lang="cs-CZ" b="true" dirty="false" smtClean="false"/>
              <a:t>partnery /experty </a:t>
            </a:r>
            <a:endParaRPr lang="cs-CZ" b="true" dirty="false"/>
          </a:p>
          <a:p>
            <a:pPr lvl="1"/>
            <a:r>
              <a:rPr lang="cs-CZ" b="true" dirty="false"/>
              <a:t>„per </a:t>
            </a:r>
            <a:r>
              <a:rPr lang="cs-CZ" b="true" dirty="false" err="true"/>
              <a:t>diems</a:t>
            </a:r>
            <a:r>
              <a:rPr lang="cs-CZ" b="true" dirty="false"/>
              <a:t>“ - </a:t>
            </a:r>
            <a:r>
              <a:rPr lang="cs-CZ" dirty="false"/>
              <a:t>náklady na </a:t>
            </a:r>
            <a:r>
              <a:rPr lang="cs-CZ" b="true" dirty="false"/>
              <a:t>ubytování, stravné a cestovné v ČR</a:t>
            </a:r>
            <a:r>
              <a:rPr lang="cs-CZ" dirty="false"/>
              <a:t>. Dle sazeb EU publikovaných na: </a:t>
            </a:r>
            <a:r>
              <a:rPr lang="cs-CZ" dirty="false">
                <a:hlinkClick r:id="rId2"/>
              </a:rPr>
              <a:t>https://ec.europa.eu/europeaid/applicable-rates-diems-framework-ec-funded-external-aid-contracts-18032015_en </a:t>
            </a:r>
            <a:r>
              <a:rPr lang="cs-CZ" dirty="false" smtClean="false">
                <a:hlinkClick r:id="rId2"/>
              </a:rPr>
              <a:t>(230</a:t>
            </a:r>
            <a:r>
              <a:rPr lang="cs-CZ" dirty="false" smtClean="false"/>
              <a:t> eur při pobytu </a:t>
            </a:r>
            <a:r>
              <a:rPr lang="cs-CZ" dirty="false"/>
              <a:t>přes noc, jinak </a:t>
            </a:r>
            <a:r>
              <a:rPr lang="cs-CZ" dirty="false" smtClean="false"/>
              <a:t>paušál </a:t>
            </a:r>
            <a:r>
              <a:rPr lang="cs-CZ" dirty="false"/>
              <a:t>75 eur).</a:t>
            </a:r>
          </a:p>
          <a:p>
            <a:pPr lvl="1"/>
            <a:r>
              <a:rPr lang="cs-CZ" dirty="false"/>
              <a:t>Letenka (</a:t>
            </a:r>
            <a:r>
              <a:rPr lang="cs-CZ" dirty="false" err="true"/>
              <a:t>economy</a:t>
            </a:r>
            <a:r>
              <a:rPr lang="cs-CZ" dirty="false"/>
              <a:t>) na cesty nad 500 km, jinak ekvivalent ceny jízdenky 1</a:t>
            </a:r>
            <a:r>
              <a:rPr lang="cs-CZ" dirty="false" smtClean="false"/>
              <a:t>. třídy.</a:t>
            </a:r>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45</a:t>
            </a:fld>
            <a:endParaRPr lang="cs-CZ" dirty="false"/>
          </a:p>
        </p:txBody>
      </p:sp>
    </p:spTree>
    <p:extLst>
      <p:ext uri="{BB962C8B-B14F-4D97-AF65-F5344CB8AC3E}">
        <p14:creationId xmlns:p14="http://schemas.microsoft.com/office/powerpoint/2010/main" val="35249301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smtClean="false"/>
              <a:t>Pracovní Výkazy</a:t>
            </a:r>
            <a:endParaRPr lang="cs-CZ" dirty="false"/>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9893548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Pracovní výkazy – kdy jsou třeba</a:t>
            </a:r>
          </a:p>
        </p:txBody>
      </p:sp>
      <p:sp>
        <p:nvSpPr>
          <p:cNvPr id="3" name="Zástupný symbol pro obsah 2"/>
          <p:cNvSpPr>
            <a:spLocks noGrp="true"/>
          </p:cNvSpPr>
          <p:nvPr>
            <p:ph idx="1"/>
          </p:nvPr>
        </p:nvSpPr>
        <p:spPr>
          <a:xfrm>
            <a:off x="540000" y="1340768"/>
            <a:ext cx="8064000" cy="4320000"/>
          </a:xfrm>
        </p:spPr>
        <p:txBody>
          <a:bodyPr/>
          <a:lstStyle/>
          <a:p>
            <a:r>
              <a:rPr lang="cs-CZ" dirty="false" smtClean="false"/>
              <a:t>Osoby</a:t>
            </a:r>
            <a:r>
              <a:rPr lang="cs-CZ" dirty="false"/>
              <a:t>, jejichž činnost spadá do PN </a:t>
            </a:r>
            <a:r>
              <a:rPr lang="cs-CZ" b="true" dirty="false" smtClean="false"/>
              <a:t>a </a:t>
            </a:r>
            <a:r>
              <a:rPr lang="cs-CZ" dirty="false" smtClean="false"/>
              <a:t>pro </a:t>
            </a:r>
            <a:r>
              <a:rPr lang="cs-CZ" dirty="false"/>
              <a:t>zaměstnavatele vykonávají činnosti pro i mimo projekt </a:t>
            </a:r>
            <a:r>
              <a:rPr lang="cs-CZ" b="true" dirty="false" smtClean="false"/>
              <a:t>nebo</a:t>
            </a:r>
          </a:p>
          <a:p>
            <a:r>
              <a:rPr lang="cs-CZ" dirty="false" smtClean="false"/>
              <a:t>Osoby, jejichž činnost spadá do PN, </a:t>
            </a:r>
            <a:r>
              <a:rPr lang="cs-CZ" dirty="false"/>
              <a:t>v projektu se využívají přímé i nepřímé náklady a u pozic nelze dopředu vyloučit, že osoba vykonává i NN – rozhodne příjemce (možnost konzultace s ŘO přes IS KP14+)</a:t>
            </a:r>
          </a:p>
          <a:p>
            <a:r>
              <a:rPr lang="cs-CZ" dirty="false" smtClean="false"/>
              <a:t>A osoby splňující </a:t>
            </a:r>
            <a:r>
              <a:rPr lang="cs-CZ" dirty="false"/>
              <a:t>alespoň jednu podmínku výše</a:t>
            </a:r>
            <a:r>
              <a:rPr lang="cs-CZ" dirty="false" smtClean="false"/>
              <a:t>, u kterých OPZ neplatí podíl z úvazku, ale z projektu se jim </a:t>
            </a:r>
            <a:r>
              <a:rPr lang="cs-CZ" dirty="false"/>
              <a:t>hradí mimořádná </a:t>
            </a:r>
            <a:r>
              <a:rPr lang="cs-CZ" dirty="false" smtClean="false"/>
              <a:t>odměna</a:t>
            </a:r>
          </a:p>
          <a:p>
            <a:r>
              <a:rPr lang="cs-CZ" dirty="false" smtClean="false">
                <a:solidFill>
                  <a:srgbClr val="FF0000"/>
                </a:solidFill>
              </a:rPr>
              <a:t>Doporučení: ihned po začátku projektu poskytnout seznam pozic a vyjasnit si s PM povinnost vést/nevést pracovní výkaz</a:t>
            </a:r>
            <a:endParaRPr lang="cs-CZ" dirty="false">
              <a:solidFill>
                <a:srgbClr val="FF0000"/>
              </a:solidFill>
            </a:endParaRP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47</a:t>
            </a:fld>
            <a:endParaRPr lang="cs-CZ" dirty="false"/>
          </a:p>
        </p:txBody>
      </p:sp>
    </p:spTree>
    <p:extLst>
      <p:ext uri="{BB962C8B-B14F-4D97-AF65-F5344CB8AC3E}">
        <p14:creationId xmlns:p14="http://schemas.microsoft.com/office/powerpoint/2010/main" val="23058838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lgn="ctr"/>
            <a:r>
              <a:rPr lang="cs-CZ" dirty="false" smtClean="false"/>
              <a:t>Výkaz práce </a:t>
            </a: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48</a:t>
            </a:fld>
            <a:endParaRPr lang="cs-CZ" dirty="false"/>
          </a:p>
        </p:txBody>
      </p:sp>
      <p:pic>
        <p:nvPicPr>
          <p:cNvPr id="3" name="Zástupný symbol pro obsah 2"/>
          <p:cNvPicPr>
            <a:picLocks noGrp="true" noChangeAspect="true"/>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02928" y="1281874"/>
            <a:ext cx="2016224" cy="2477076"/>
          </a:xfrm>
        </p:spPr>
      </p:pic>
      <p:sp>
        <p:nvSpPr>
          <p:cNvPr id="14" name="Svislý svitek 13"/>
          <p:cNvSpPr/>
          <p:nvPr/>
        </p:nvSpPr>
        <p:spPr>
          <a:xfrm>
            <a:off x="5436096" y="1340768"/>
            <a:ext cx="1656183" cy="1877427"/>
          </a:xfrm>
          <a:prstGeom prst="verticalScroll">
            <a:avLst/>
          </a:prstGeom>
        </p:spPr>
        <p:style>
          <a:lnRef idx="2">
            <a:schemeClr val="accent3">
              <a:shade val="50000"/>
            </a:schemeClr>
          </a:lnRef>
          <a:fillRef idx="1">
            <a:schemeClr val="accent3"/>
          </a:fillRef>
          <a:effectRef idx="0">
            <a:schemeClr val="accent3"/>
          </a:effectRef>
          <a:fontRef idx="minor">
            <a:schemeClr val="lt1"/>
          </a:fontRef>
        </p:style>
        <p:txBody>
          <a:bodyPr rtlCol="false" anchor="ctr"/>
          <a:lstStyle/>
          <a:p>
            <a:pPr algn="ctr"/>
            <a:endParaRPr lang="cs-CZ"/>
          </a:p>
        </p:txBody>
      </p:sp>
      <p:sp>
        <p:nvSpPr>
          <p:cNvPr id="15" name="TextovéPole 14"/>
          <p:cNvSpPr txBox="true"/>
          <p:nvPr/>
        </p:nvSpPr>
        <p:spPr>
          <a:xfrm>
            <a:off x="5688123" y="1598157"/>
            <a:ext cx="1152128" cy="1169551"/>
          </a:xfrm>
          <a:prstGeom prst="rect">
            <a:avLst/>
          </a:prstGeom>
          <a:noFill/>
        </p:spPr>
        <p:txBody>
          <a:bodyPr wrap="square" rtlCol="false">
            <a:spAutoFit/>
          </a:bodyPr>
          <a:lstStyle/>
          <a:p>
            <a:pPr algn="ctr"/>
            <a:r>
              <a:rPr lang="cs-CZ" sz="1400" b="true" dirty="false" smtClean="false"/>
              <a:t>Dodatek </a:t>
            </a:r>
          </a:p>
          <a:p>
            <a:endParaRPr lang="cs-CZ" sz="1400" b="true" dirty="false"/>
          </a:p>
          <a:p>
            <a:pPr algn="ctr"/>
            <a:r>
              <a:rPr lang="cs-CZ" sz="1400" b="true" dirty="false" smtClean="false"/>
              <a:t>ke stávající smlouvě v </a:t>
            </a:r>
            <a:r>
              <a:rPr lang="cs-CZ" sz="1400" b="true" dirty="false" err="true" smtClean="false"/>
              <a:t>org</a:t>
            </a:r>
            <a:r>
              <a:rPr lang="cs-CZ" sz="1400" b="true" dirty="false" smtClean="false"/>
              <a:t>.</a:t>
            </a:r>
            <a:endParaRPr lang="cs-CZ" sz="1400" b="true" dirty="false"/>
          </a:p>
        </p:txBody>
      </p:sp>
      <p:pic>
        <p:nvPicPr>
          <p:cNvPr id="18" name="Zástupný symbol pro obsah 2"/>
          <p:cNvPicPr>
            <a:picLocks noChangeAspect="true"/>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1820" y="4224397"/>
            <a:ext cx="2016224" cy="2477076"/>
          </a:xfrm>
          <a:prstGeom prst="rect">
            <a:avLst/>
          </a:prstGeom>
        </p:spPr>
      </p:pic>
      <p:sp>
        <p:nvSpPr>
          <p:cNvPr id="22" name="Svislý svitek 21"/>
          <p:cNvSpPr/>
          <p:nvPr/>
        </p:nvSpPr>
        <p:spPr>
          <a:xfrm>
            <a:off x="1796178" y="1372925"/>
            <a:ext cx="1450333" cy="1845270"/>
          </a:xfrm>
          <a:prstGeom prst="verticalScroll">
            <a:avLst/>
          </a:prstGeom>
        </p:spPr>
        <p:style>
          <a:lnRef idx="1">
            <a:schemeClr val="accent4"/>
          </a:lnRef>
          <a:fillRef idx="2">
            <a:schemeClr val="accent4"/>
          </a:fillRef>
          <a:effectRef idx="1">
            <a:schemeClr val="accent4"/>
          </a:effectRef>
          <a:fontRef idx="minor">
            <a:schemeClr val="dk1"/>
          </a:fontRef>
        </p:style>
        <p:txBody>
          <a:bodyPr rtlCol="false" anchor="ctr"/>
          <a:lstStyle/>
          <a:p>
            <a:endParaRPr lang="cs-CZ" sz="1100" b="true" dirty="false" smtClean="false"/>
          </a:p>
          <a:p>
            <a:endParaRPr lang="cs-CZ" sz="1100" b="true" dirty="false"/>
          </a:p>
          <a:p>
            <a:r>
              <a:rPr lang="cs-CZ" sz="1600" b="true" dirty="false" smtClean="false"/>
              <a:t>Smlouva</a:t>
            </a:r>
            <a:endParaRPr lang="cs-CZ" sz="1600" b="true" dirty="false"/>
          </a:p>
        </p:txBody>
      </p:sp>
      <p:pic>
        <p:nvPicPr>
          <p:cNvPr id="23" name="Obrázek 22"/>
          <p:cNvPicPr>
            <a:picLocks noChangeAspect="true"/>
          </p:cNvPicPr>
          <p:nvPr/>
        </p:nvPicPr>
        <p:blipFill>
          <a:blip cstate="print" r:embed="rId3">
            <a:extLst>
              <a:ext uri="{28A0092B-C50C-407E-A947-70E740481C1C}">
                <a14:useLocalDpi xmlns:a14="http://schemas.microsoft.com/office/drawing/2010/main" val="0"/>
              </a:ext>
            </a:extLst>
          </a:blip>
          <a:stretch>
            <a:fillRect/>
          </a:stretch>
        </p:blipFill>
        <p:spPr>
          <a:xfrm>
            <a:off x="2142645" y="1673964"/>
            <a:ext cx="757399" cy="304902"/>
          </a:xfrm>
          <a:prstGeom prst="rect">
            <a:avLst/>
          </a:prstGeom>
        </p:spPr>
      </p:pic>
      <p:sp>
        <p:nvSpPr>
          <p:cNvPr id="24" name="Obláček 23"/>
          <p:cNvSpPr/>
          <p:nvPr/>
        </p:nvSpPr>
        <p:spPr>
          <a:xfrm>
            <a:off x="3563888" y="1239324"/>
            <a:ext cx="1008112" cy="558284"/>
          </a:xfrm>
          <a:prstGeom prst="cloudCallout">
            <a:avLst/>
          </a:prstGeom>
        </p:spPr>
        <p:style>
          <a:lnRef idx="2">
            <a:schemeClr val="accent3">
              <a:shade val="50000"/>
            </a:schemeClr>
          </a:lnRef>
          <a:fillRef idx="1">
            <a:schemeClr val="accent3"/>
          </a:fillRef>
          <a:effectRef idx="0">
            <a:schemeClr val="accent3"/>
          </a:effectRef>
          <a:fontRef idx="minor">
            <a:schemeClr val="lt1"/>
          </a:fontRef>
        </p:style>
        <p:txBody>
          <a:bodyPr rtlCol="false" anchor="ctr"/>
          <a:lstStyle/>
          <a:p>
            <a:pPr algn="ctr"/>
            <a:endParaRPr lang="cs-CZ"/>
          </a:p>
        </p:txBody>
      </p:sp>
      <p:sp>
        <p:nvSpPr>
          <p:cNvPr id="25" name="Obláček 24"/>
          <p:cNvSpPr/>
          <p:nvPr/>
        </p:nvSpPr>
        <p:spPr>
          <a:xfrm>
            <a:off x="4211960" y="1257500"/>
            <a:ext cx="1008112" cy="558284"/>
          </a:xfrm>
          <a:prstGeom prst="cloudCallout">
            <a:avLst/>
          </a:prstGeom>
        </p:spPr>
        <p:style>
          <a:lnRef idx="2">
            <a:schemeClr val="accent3">
              <a:shade val="50000"/>
            </a:schemeClr>
          </a:lnRef>
          <a:fillRef idx="1">
            <a:schemeClr val="accent3"/>
          </a:fillRef>
          <a:effectRef idx="0">
            <a:schemeClr val="accent3"/>
          </a:effectRef>
          <a:fontRef idx="minor">
            <a:schemeClr val="lt1"/>
          </a:fontRef>
        </p:style>
        <p:txBody>
          <a:bodyPr rtlCol="false" anchor="ctr"/>
          <a:lstStyle/>
          <a:p>
            <a:pPr algn="ctr"/>
            <a:endParaRPr lang="cs-CZ"/>
          </a:p>
        </p:txBody>
      </p:sp>
      <p:sp>
        <p:nvSpPr>
          <p:cNvPr id="26" name="TextovéPole 25"/>
          <p:cNvSpPr txBox="true"/>
          <p:nvPr/>
        </p:nvSpPr>
        <p:spPr>
          <a:xfrm>
            <a:off x="3750568" y="1332317"/>
            <a:ext cx="504056" cy="369332"/>
          </a:xfrm>
          <a:prstGeom prst="rect">
            <a:avLst/>
          </a:prstGeom>
          <a:noFill/>
        </p:spPr>
        <p:txBody>
          <a:bodyPr wrap="square" rtlCol="false">
            <a:spAutoFit/>
          </a:bodyPr>
          <a:lstStyle/>
          <a:p>
            <a:r>
              <a:rPr lang="cs-CZ" dirty="false" smtClean="false"/>
              <a:t>PN</a:t>
            </a:r>
            <a:endParaRPr lang="cs-CZ" dirty="false"/>
          </a:p>
        </p:txBody>
      </p:sp>
      <p:sp>
        <p:nvSpPr>
          <p:cNvPr id="27" name="TextovéPole 26"/>
          <p:cNvSpPr txBox="true"/>
          <p:nvPr/>
        </p:nvSpPr>
        <p:spPr>
          <a:xfrm>
            <a:off x="4375621" y="1340768"/>
            <a:ext cx="680789" cy="369332"/>
          </a:xfrm>
          <a:prstGeom prst="rect">
            <a:avLst/>
          </a:prstGeom>
          <a:noFill/>
        </p:spPr>
        <p:txBody>
          <a:bodyPr wrap="square" rtlCol="false">
            <a:spAutoFit/>
          </a:bodyPr>
          <a:lstStyle/>
          <a:p>
            <a:r>
              <a:rPr lang="cs-CZ" dirty="false"/>
              <a:t>N</a:t>
            </a:r>
            <a:r>
              <a:rPr lang="cs-CZ" dirty="false" smtClean="false"/>
              <a:t>N</a:t>
            </a:r>
            <a:endParaRPr lang="cs-CZ" dirty="false"/>
          </a:p>
        </p:txBody>
      </p:sp>
      <p:sp>
        <p:nvSpPr>
          <p:cNvPr id="28" name="Šipka doleva 27"/>
          <p:cNvSpPr/>
          <p:nvPr/>
        </p:nvSpPr>
        <p:spPr>
          <a:xfrm>
            <a:off x="1023686" y="2322021"/>
            <a:ext cx="540060" cy="360358"/>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false" anchor="ctr"/>
          <a:lstStyle/>
          <a:p>
            <a:pPr algn="ctr"/>
            <a:endParaRPr lang="cs-CZ"/>
          </a:p>
        </p:txBody>
      </p:sp>
      <p:sp>
        <p:nvSpPr>
          <p:cNvPr id="29" name="Šipka doleva 28"/>
          <p:cNvSpPr/>
          <p:nvPr/>
        </p:nvSpPr>
        <p:spPr>
          <a:xfrm rot="10800000">
            <a:off x="7303611" y="4949424"/>
            <a:ext cx="540060" cy="308601"/>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false" anchor="ctr"/>
          <a:lstStyle/>
          <a:p>
            <a:pPr algn="ctr"/>
            <a:endParaRPr lang="cs-CZ"/>
          </a:p>
        </p:txBody>
      </p:sp>
      <p:sp>
        <p:nvSpPr>
          <p:cNvPr id="31" name="Obláček 30"/>
          <p:cNvSpPr/>
          <p:nvPr/>
        </p:nvSpPr>
        <p:spPr>
          <a:xfrm>
            <a:off x="4002596" y="4166860"/>
            <a:ext cx="1008112" cy="558284"/>
          </a:xfrm>
          <a:prstGeom prst="cloudCallout">
            <a:avLst/>
          </a:prstGeom>
        </p:spPr>
        <p:style>
          <a:lnRef idx="2">
            <a:schemeClr val="accent3">
              <a:shade val="50000"/>
            </a:schemeClr>
          </a:lnRef>
          <a:fillRef idx="1">
            <a:schemeClr val="accent3"/>
          </a:fillRef>
          <a:effectRef idx="0">
            <a:schemeClr val="accent3"/>
          </a:effectRef>
          <a:fontRef idx="minor">
            <a:schemeClr val="lt1"/>
          </a:fontRef>
        </p:style>
        <p:txBody>
          <a:bodyPr rtlCol="false" anchor="ctr"/>
          <a:lstStyle/>
          <a:p>
            <a:r>
              <a:rPr lang="cs-CZ" dirty="false">
                <a:solidFill>
                  <a:schemeClr val="accent1"/>
                </a:solidFill>
              </a:rPr>
              <a:t>PN</a:t>
            </a:r>
          </a:p>
        </p:txBody>
      </p:sp>
      <p:sp>
        <p:nvSpPr>
          <p:cNvPr id="34" name="Šipka doleva 33"/>
          <p:cNvSpPr/>
          <p:nvPr/>
        </p:nvSpPr>
        <p:spPr>
          <a:xfrm>
            <a:off x="1155352" y="5074906"/>
            <a:ext cx="540060" cy="360358"/>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false" anchor="ctr"/>
          <a:lstStyle/>
          <a:p>
            <a:pPr algn="ctr"/>
            <a:endParaRPr lang="cs-CZ"/>
          </a:p>
        </p:txBody>
      </p:sp>
      <p:pic>
        <p:nvPicPr>
          <p:cNvPr id="37" name="Obrázek 36"/>
          <p:cNvPicPr>
            <a:picLocks noChangeAspect="true"/>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250" y="1862385"/>
            <a:ext cx="971030" cy="971030"/>
          </a:xfrm>
          <a:prstGeom prst="rect">
            <a:avLst/>
          </a:prstGeom>
        </p:spPr>
      </p:pic>
      <p:pic>
        <p:nvPicPr>
          <p:cNvPr id="38" name="Obrázek 37"/>
          <p:cNvPicPr>
            <a:picLocks noChangeAspect="true"/>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28384" y="1978866"/>
            <a:ext cx="971030" cy="971030"/>
          </a:xfrm>
          <a:prstGeom prst="rect">
            <a:avLst/>
          </a:prstGeom>
        </p:spPr>
      </p:pic>
      <p:pic>
        <p:nvPicPr>
          <p:cNvPr id="39" name="Obrázek 38"/>
          <p:cNvPicPr>
            <a:picLocks noChangeAspect="true"/>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28384" y="4618210"/>
            <a:ext cx="971030" cy="971030"/>
          </a:xfrm>
          <a:prstGeom prst="rect">
            <a:avLst/>
          </a:prstGeom>
        </p:spPr>
      </p:pic>
      <p:sp>
        <p:nvSpPr>
          <p:cNvPr id="40" name="Šipka doleva 39"/>
          <p:cNvSpPr/>
          <p:nvPr/>
        </p:nvSpPr>
        <p:spPr>
          <a:xfrm rot="10800000">
            <a:off x="7303610" y="2347900"/>
            <a:ext cx="540060" cy="308601"/>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false" anchor="ctr"/>
          <a:lstStyle/>
          <a:p>
            <a:pPr algn="ctr"/>
            <a:endParaRPr lang="cs-CZ"/>
          </a:p>
        </p:txBody>
      </p:sp>
      <p:pic>
        <p:nvPicPr>
          <p:cNvPr id="41" name="Obrázek 40"/>
          <p:cNvPicPr>
            <a:picLocks noChangeAspect="true"/>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9675" y="4725144"/>
            <a:ext cx="971030" cy="971030"/>
          </a:xfrm>
          <a:prstGeom prst="rect">
            <a:avLst/>
          </a:prstGeom>
        </p:spPr>
      </p:pic>
      <p:cxnSp>
        <p:nvCxnSpPr>
          <p:cNvPr id="43" name="Přímá spojnice 42"/>
          <p:cNvCxnSpPr/>
          <p:nvPr/>
        </p:nvCxnSpPr>
        <p:spPr>
          <a:xfrm>
            <a:off x="251520" y="4346563"/>
            <a:ext cx="772166" cy="1728192"/>
          </a:xfrm>
          <a:prstGeom prst="line">
            <a:avLst/>
          </a:prstGeom>
        </p:spPr>
        <p:style>
          <a:lnRef idx="3">
            <a:schemeClr val="accent6"/>
          </a:lnRef>
          <a:fillRef idx="0">
            <a:schemeClr val="accent6"/>
          </a:fillRef>
          <a:effectRef idx="2">
            <a:schemeClr val="accent6"/>
          </a:effectRef>
          <a:fontRef idx="minor">
            <a:schemeClr val="tx1"/>
          </a:fontRef>
        </p:style>
      </p:cxnSp>
      <p:sp>
        <p:nvSpPr>
          <p:cNvPr id="44" name="Svislý svitek 43"/>
          <p:cNvSpPr/>
          <p:nvPr/>
        </p:nvSpPr>
        <p:spPr>
          <a:xfrm>
            <a:off x="5472100" y="4316372"/>
            <a:ext cx="1656183" cy="1877427"/>
          </a:xfrm>
          <a:prstGeom prst="verticalScroll">
            <a:avLst/>
          </a:prstGeom>
        </p:spPr>
        <p:style>
          <a:lnRef idx="2">
            <a:schemeClr val="accent3">
              <a:shade val="50000"/>
            </a:schemeClr>
          </a:lnRef>
          <a:fillRef idx="1">
            <a:schemeClr val="accent3"/>
          </a:fillRef>
          <a:effectRef idx="0">
            <a:schemeClr val="accent3"/>
          </a:effectRef>
          <a:fontRef idx="minor">
            <a:schemeClr val="lt1"/>
          </a:fontRef>
        </p:style>
        <p:txBody>
          <a:bodyPr rtlCol="false" anchor="ctr"/>
          <a:lstStyle/>
          <a:p>
            <a:pPr algn="ctr"/>
            <a:endParaRPr lang="cs-CZ"/>
          </a:p>
        </p:txBody>
      </p:sp>
      <p:sp>
        <p:nvSpPr>
          <p:cNvPr id="45" name="TextovéPole 44"/>
          <p:cNvSpPr txBox="true"/>
          <p:nvPr/>
        </p:nvSpPr>
        <p:spPr>
          <a:xfrm>
            <a:off x="5724127" y="4725143"/>
            <a:ext cx="1152128" cy="1169551"/>
          </a:xfrm>
          <a:prstGeom prst="rect">
            <a:avLst/>
          </a:prstGeom>
          <a:noFill/>
        </p:spPr>
        <p:txBody>
          <a:bodyPr wrap="square" rtlCol="false">
            <a:spAutoFit/>
          </a:bodyPr>
          <a:lstStyle/>
          <a:p>
            <a:pPr algn="ctr"/>
            <a:r>
              <a:rPr lang="cs-CZ" sz="1400" b="true" dirty="false" smtClean="false"/>
              <a:t>Dodatek  </a:t>
            </a:r>
          </a:p>
          <a:p>
            <a:endParaRPr lang="cs-CZ" sz="1400" b="true" dirty="false"/>
          </a:p>
          <a:p>
            <a:pPr algn="ctr"/>
            <a:r>
              <a:rPr lang="cs-CZ" sz="1400" b="true" dirty="false" smtClean="false"/>
              <a:t>ke stávající smlouvě v </a:t>
            </a:r>
            <a:r>
              <a:rPr lang="cs-CZ" sz="1400" b="true" dirty="false" err="true" smtClean="false"/>
              <a:t>org</a:t>
            </a:r>
            <a:r>
              <a:rPr lang="cs-CZ" sz="1400" b="true" dirty="false" smtClean="false"/>
              <a:t>.</a:t>
            </a:r>
            <a:endParaRPr lang="cs-CZ" sz="1400" b="true" dirty="false"/>
          </a:p>
        </p:txBody>
      </p:sp>
      <p:sp>
        <p:nvSpPr>
          <p:cNvPr id="46" name="Svislý svitek 45"/>
          <p:cNvSpPr/>
          <p:nvPr/>
        </p:nvSpPr>
        <p:spPr>
          <a:xfrm>
            <a:off x="1831497" y="4283043"/>
            <a:ext cx="1450333" cy="1910756"/>
          </a:xfrm>
          <a:prstGeom prst="verticalScroll">
            <a:avLst/>
          </a:prstGeom>
        </p:spPr>
        <p:style>
          <a:lnRef idx="1">
            <a:schemeClr val="accent4"/>
          </a:lnRef>
          <a:fillRef idx="2">
            <a:schemeClr val="accent4"/>
          </a:fillRef>
          <a:effectRef idx="1">
            <a:schemeClr val="accent4"/>
          </a:effectRef>
          <a:fontRef idx="minor">
            <a:schemeClr val="dk1"/>
          </a:fontRef>
        </p:style>
        <p:txBody>
          <a:bodyPr rtlCol="false" anchor="ctr"/>
          <a:lstStyle/>
          <a:p>
            <a:endParaRPr lang="cs-CZ" sz="1100" b="true" dirty="false" smtClean="false"/>
          </a:p>
          <a:p>
            <a:endParaRPr lang="cs-CZ" sz="1100" b="true" dirty="false"/>
          </a:p>
          <a:p>
            <a:r>
              <a:rPr lang="cs-CZ" sz="1600" b="true" dirty="false" smtClean="false"/>
              <a:t>Smlouva</a:t>
            </a:r>
            <a:endParaRPr lang="cs-CZ" sz="1600" b="true" dirty="false"/>
          </a:p>
        </p:txBody>
      </p:sp>
      <p:pic>
        <p:nvPicPr>
          <p:cNvPr id="47" name="Obrázek 46"/>
          <p:cNvPicPr>
            <a:picLocks noChangeAspect="true"/>
          </p:cNvPicPr>
          <p:nvPr/>
        </p:nvPicPr>
        <p:blipFill>
          <a:blip cstate="print" r:embed="rId3">
            <a:extLst>
              <a:ext uri="{28A0092B-C50C-407E-A947-70E740481C1C}">
                <a14:useLocalDpi xmlns:a14="http://schemas.microsoft.com/office/drawing/2010/main" val="0"/>
              </a:ext>
            </a:extLst>
          </a:blip>
          <a:stretch>
            <a:fillRect/>
          </a:stretch>
        </p:blipFill>
        <p:spPr>
          <a:xfrm>
            <a:off x="2177963" y="4572693"/>
            <a:ext cx="757399" cy="304902"/>
          </a:xfrm>
          <a:prstGeom prst="rect">
            <a:avLst/>
          </a:prstGeom>
        </p:spPr>
      </p:pic>
    </p:spTree>
    <p:extLst>
      <p:ext uri="{BB962C8B-B14F-4D97-AF65-F5344CB8AC3E}">
        <p14:creationId xmlns:p14="http://schemas.microsoft.com/office/powerpoint/2010/main" val="36468379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Pracovní pozice</a:t>
            </a:r>
            <a:endParaRPr lang="cs-CZ" dirty="false"/>
          </a:p>
        </p:txBody>
      </p:sp>
      <p:sp>
        <p:nvSpPr>
          <p:cNvPr id="3" name="Zástupný symbol pro obsah 2"/>
          <p:cNvSpPr>
            <a:spLocks noGrp="true"/>
          </p:cNvSpPr>
          <p:nvPr>
            <p:ph idx="1"/>
          </p:nvPr>
        </p:nvSpPr>
        <p:spPr>
          <a:xfrm>
            <a:off x="540000" y="1700808"/>
            <a:ext cx="8064000" cy="4419192"/>
          </a:xfrm>
        </p:spPr>
        <p:txBody>
          <a:bodyPr/>
          <a:lstStyle/>
          <a:p>
            <a:r>
              <a:rPr lang="cs-CZ" b="true" dirty="false" smtClean="false"/>
              <a:t>FAQ:</a:t>
            </a:r>
          </a:p>
          <a:p>
            <a:pPr lvl="1"/>
            <a:r>
              <a:rPr lang="cs-CZ" dirty="false"/>
              <a:t>Může mít 1 zaměstnanec kumulované 2 funkce v realizačním týmu, tj. projektový manažer na 0,2 úvazku (v nepřímých nákladech) a </a:t>
            </a:r>
            <a:r>
              <a:rPr lang="cs-CZ" dirty="false" smtClean="false"/>
              <a:t>terénní pracovník na </a:t>
            </a:r>
            <a:r>
              <a:rPr lang="cs-CZ" dirty="false"/>
              <a:t>0,3 úvazku (v přímých nákladech)?</a:t>
            </a:r>
          </a:p>
          <a:p>
            <a:pPr lvl="2"/>
            <a:r>
              <a:rPr lang="cs-CZ" dirty="false" smtClean="false"/>
              <a:t>Ano, jedna osoba může zastávat více funkcí. </a:t>
            </a:r>
          </a:p>
          <a:p>
            <a:pPr lvl="2"/>
            <a:r>
              <a:rPr lang="cs-CZ" dirty="false" smtClean="false">
                <a:solidFill>
                  <a:srgbClr val="FF0000"/>
                </a:solidFill>
              </a:rPr>
              <a:t>POZOR:</a:t>
            </a:r>
            <a:r>
              <a:rPr lang="cs-CZ" dirty="false" smtClean="false"/>
              <a:t> u osob zapojených do projektu max. do úvazku 1,0 u zaměstnavatele a partnerů zapojených do projektu</a:t>
            </a:r>
          </a:p>
          <a:p>
            <a:pPr lvl="2"/>
            <a:r>
              <a:rPr lang="cs-CZ" dirty="false" smtClean="false">
                <a:solidFill>
                  <a:srgbClr val="FF0000"/>
                </a:solidFill>
              </a:rPr>
              <a:t>POZOR: </a:t>
            </a:r>
            <a:r>
              <a:rPr lang="cs-CZ" dirty="false" smtClean="false"/>
              <a:t>dle zákoníku práce – druhově podobné činnosti</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49</a:t>
            </a:fld>
            <a:endParaRPr lang="cs-CZ" dirty="false"/>
          </a:p>
        </p:txBody>
      </p:sp>
    </p:spTree>
    <p:extLst>
      <p:ext uri="{BB962C8B-B14F-4D97-AF65-F5344CB8AC3E}">
        <p14:creationId xmlns:p14="http://schemas.microsoft.com/office/powerpoint/2010/main" val="874221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Realizace projektu</a:t>
            </a:r>
            <a:endParaRPr lang="cs-CZ" dirty="false"/>
          </a:p>
        </p:txBody>
      </p:sp>
      <p:sp>
        <p:nvSpPr>
          <p:cNvPr id="3" name="Zástupný symbol pro obsah 2"/>
          <p:cNvSpPr>
            <a:spLocks noGrp="true"/>
          </p:cNvSpPr>
          <p:nvPr>
            <p:ph idx="1"/>
          </p:nvPr>
        </p:nvSpPr>
        <p:spPr>
          <a:xfrm>
            <a:off x="540000" y="1268760"/>
            <a:ext cx="8064000" cy="4392008"/>
          </a:xfrm>
        </p:spPr>
        <p:txBody>
          <a:bodyPr/>
          <a:lstStyle/>
          <a:p>
            <a:r>
              <a:rPr lang="cs-CZ" sz="2000" dirty="false" smtClean="false"/>
              <a:t>Kontaktní osoby za ŘO pro projekt (obdržíte informaci e-mailem/ depeší spolu s prezentací) budou vyvěšeny na webu spolu s prezentací </a:t>
            </a:r>
          </a:p>
          <a:p>
            <a:pPr lvl="1"/>
            <a:r>
              <a:rPr lang="cs-CZ" sz="1600" dirty="false" smtClean="false"/>
              <a:t>Projektový manažer a konzultant evaluace</a:t>
            </a:r>
          </a:p>
          <a:p>
            <a:r>
              <a:rPr lang="cs-CZ" sz="2000" dirty="false" smtClean="false"/>
              <a:t>Základní metodická pravidla:</a:t>
            </a:r>
          </a:p>
          <a:p>
            <a:pPr lvl="1"/>
            <a:r>
              <a:rPr lang="cs-CZ" sz="1600" dirty="false"/>
              <a:t>Obecná část pravidel pro žadatele a příjemce </a:t>
            </a:r>
            <a:r>
              <a:rPr lang="cs-CZ" sz="1600" dirty="false">
                <a:hlinkClick r:id="rId2"/>
              </a:rPr>
              <a:t>http://www.esfcr.cz/file/9002/</a:t>
            </a:r>
            <a:endParaRPr lang="cs-CZ" sz="1600" dirty="false"/>
          </a:p>
          <a:p>
            <a:pPr lvl="1"/>
            <a:r>
              <a:rPr lang="cs-CZ" sz="1600" dirty="false"/>
              <a:t>Specifická část pravidel pro žadatele a příjemce </a:t>
            </a:r>
            <a:r>
              <a:rPr lang="cs-CZ" sz="1600" dirty="false">
                <a:hlinkClick r:id="rId3"/>
              </a:rPr>
              <a:t>http://www.esfcr.cz/file/9003/</a:t>
            </a:r>
            <a:endParaRPr lang="cs-CZ" sz="1600" dirty="false"/>
          </a:p>
          <a:p>
            <a:pPr marL="432000" lvl="1" indent="-432000">
              <a:lnSpc>
                <a:spcPts val="2880"/>
              </a:lnSpc>
              <a:spcBef>
                <a:spcPts val="600"/>
              </a:spcBef>
              <a:spcAft>
                <a:spcPts val="600"/>
              </a:spcAft>
              <a:buSzPct val="100000"/>
              <a:buFont typeface="Wingdings" panose="05000000000000000000" pitchFamily="2" charset="2"/>
              <a:buChar char=""/>
            </a:pPr>
            <a:r>
              <a:rPr lang="cs-CZ" dirty="false"/>
              <a:t>Komunikace s </a:t>
            </a:r>
            <a:r>
              <a:rPr lang="cs-CZ" dirty="false" smtClean="false"/>
              <a:t>kontaktní osobou na ŘO:</a:t>
            </a:r>
            <a:endParaRPr lang="cs-CZ" sz="1800" dirty="false"/>
          </a:p>
          <a:p>
            <a:pPr lvl="1"/>
            <a:r>
              <a:rPr lang="cs-CZ" sz="1600" dirty="false"/>
              <a:t>Interní depeše (auditní stopa</a:t>
            </a:r>
            <a:r>
              <a:rPr lang="cs-CZ" sz="1600" dirty="false" smtClean="false"/>
              <a:t>) – odesílat z projektu</a:t>
            </a:r>
          </a:p>
          <a:p>
            <a:pPr lvl="1"/>
            <a:r>
              <a:rPr lang="cs-CZ" sz="1600" dirty="false" smtClean="false"/>
              <a:t>Telefon </a:t>
            </a:r>
            <a:r>
              <a:rPr lang="cs-CZ" sz="1600" dirty="false"/>
              <a:t>– preference v konzultačních hodinách</a:t>
            </a:r>
          </a:p>
          <a:p>
            <a:pPr lvl="1"/>
            <a:r>
              <a:rPr lang="cs-CZ" sz="1600" dirty="false" smtClean="false"/>
              <a:t>Kontaktní osoba za výzvu : </a:t>
            </a:r>
            <a:r>
              <a:rPr lang="cs-CZ" sz="1600" dirty="false"/>
              <a:t>Iva Kovandová LL.M, </a:t>
            </a:r>
            <a:r>
              <a:rPr lang="cs-CZ" sz="1600" dirty="false" smtClean="false"/>
              <a:t>e-mail: </a:t>
            </a:r>
            <a:r>
              <a:rPr lang="cs-CZ" sz="1600" dirty="false" smtClean="false">
                <a:hlinkClick r:id="rId4"/>
              </a:rPr>
              <a:t>iva.kovandova@mpsv.cz</a:t>
            </a:r>
            <a:r>
              <a:rPr lang="cs-CZ" sz="1600" dirty="false"/>
              <a:t>, tel.: +420 950 192 991</a:t>
            </a:r>
            <a:endParaRPr lang="cs-CZ" sz="1600" dirty="false" smtClean="false"/>
          </a:p>
          <a:p>
            <a:pPr marL="684000" lvl="2" indent="-432000">
              <a:lnSpc>
                <a:spcPts val="2880"/>
              </a:lnSpc>
              <a:spcBef>
                <a:spcPts val="600"/>
              </a:spcBef>
              <a:spcAft>
                <a:spcPts val="600"/>
              </a:spcAft>
              <a:buSzPct val="100000"/>
              <a:buFont typeface="Wingdings" panose="05000000000000000000" pitchFamily="2" charset="2"/>
              <a:buChar char=""/>
            </a:pPr>
            <a:endParaRPr lang="cs-CZ" sz="24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a:t>
            </a:fld>
            <a:endParaRPr lang="cs-CZ" dirty="false"/>
          </a:p>
        </p:txBody>
      </p:sp>
      <p:pic>
        <p:nvPicPr>
          <p:cNvPr id="7" name="Obrázek 6"/>
          <p:cNvPicPr>
            <a:picLocks noChangeAspect="true"/>
          </p:cNvPicPr>
          <p:nvPr/>
        </p:nvPicPr>
        <p:blipFill>
          <a:blip cstate="print" r:embed="rId5">
            <a:extLst>
              <a:ext uri="{BEBA8EAE-BF5A-486C-A8C5-ECC9F3942E4B}">
                <a14:imgProps xmlns:a14="http://schemas.microsoft.com/office/drawing/2010/main">
                  <a14:imgLayer r:embed="rId6">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7884368" y="3255162"/>
            <a:ext cx="947353" cy="947353"/>
          </a:xfrm>
          <a:prstGeom prst="rect">
            <a:avLst/>
          </a:prstGeom>
        </p:spPr>
      </p:pic>
    </p:spTree>
    <p:extLst>
      <p:ext uri="{BB962C8B-B14F-4D97-AF65-F5344CB8AC3E}">
        <p14:creationId xmlns:p14="http://schemas.microsoft.com/office/powerpoint/2010/main" val="19443324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Pracovní výkaz - </a:t>
            </a:r>
            <a:r>
              <a:rPr lang="cs-CZ" dirty="false" smtClean="false"/>
              <a:t>důležité</a:t>
            </a:r>
            <a:endParaRPr lang="cs-CZ" dirty="false"/>
          </a:p>
        </p:txBody>
      </p:sp>
      <p:sp>
        <p:nvSpPr>
          <p:cNvPr id="3" name="Zástupný symbol pro obsah 2"/>
          <p:cNvSpPr>
            <a:spLocks noGrp="true"/>
          </p:cNvSpPr>
          <p:nvPr>
            <p:ph idx="1"/>
          </p:nvPr>
        </p:nvSpPr>
        <p:spPr/>
        <p:txBody>
          <a:bodyPr/>
          <a:lstStyle/>
          <a:p>
            <a:r>
              <a:rPr lang="cs-CZ" dirty="false"/>
              <a:t>Zpracovávají se každý kalendářní měsíc</a:t>
            </a:r>
          </a:p>
          <a:p>
            <a:r>
              <a:rPr lang="cs-CZ" dirty="false"/>
              <a:t>Vyplní se skupina činností tvořící jeden celek nebo jeden výstup a </a:t>
            </a:r>
            <a:r>
              <a:rPr lang="cs-CZ" dirty="false">
                <a:solidFill>
                  <a:srgbClr val="FF0000"/>
                </a:solidFill>
              </a:rPr>
              <a:t>vazba na konkrétní KA</a:t>
            </a:r>
          </a:p>
          <a:p>
            <a:r>
              <a:rPr lang="cs-CZ" dirty="false"/>
              <a:t>Hodnoty strávené prací mimo projekt nebo NN se zahrnou do celkových údajů za </a:t>
            </a:r>
            <a:r>
              <a:rPr lang="cs-CZ" dirty="false" smtClean="false"/>
              <a:t>měsíc (kolonka ‚počet skutečně odpracovaných hodin‘), </a:t>
            </a:r>
            <a:r>
              <a:rPr lang="cs-CZ" dirty="false"/>
              <a:t>ale nevykazuje se popis činnosti</a:t>
            </a:r>
          </a:p>
          <a:p>
            <a:r>
              <a:rPr lang="cs-CZ" dirty="false"/>
              <a:t>Vzor na  </a:t>
            </a:r>
            <a:r>
              <a:rPr lang="cs-CZ" dirty="false">
                <a:hlinkClick r:id="rId2"/>
              </a:rPr>
              <a:t>http://www.esfcr.cz/file/9196/</a:t>
            </a:r>
            <a:endParaRPr lang="cs-CZ"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50</a:t>
            </a:fld>
            <a:endParaRPr lang="cs-CZ" dirty="false"/>
          </a:p>
        </p:txBody>
      </p:sp>
    </p:spTree>
    <p:extLst>
      <p:ext uri="{BB962C8B-B14F-4D97-AF65-F5344CB8AC3E}">
        <p14:creationId xmlns:p14="http://schemas.microsoft.com/office/powerpoint/2010/main" val="16292352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smtClean="false"/>
              <a:t>Pracovní výkaz - obsah</a:t>
            </a:r>
            <a:endParaRPr lang="cs-CZ" dirty="false"/>
          </a:p>
        </p:txBody>
      </p:sp>
      <p:sp>
        <p:nvSpPr>
          <p:cNvPr id="3" name="Zástupný symbol pro obsah 2"/>
          <p:cNvSpPr>
            <a:spLocks noGrp="true"/>
          </p:cNvSpPr>
          <p:nvPr>
            <p:ph idx="1"/>
          </p:nvPr>
        </p:nvSpPr>
        <p:spPr>
          <a:xfrm>
            <a:off x="540000" y="1556792"/>
            <a:ext cx="8064000" cy="4320000"/>
          </a:xfrm>
        </p:spPr>
        <p:txBody>
          <a:bodyPr/>
          <a:lstStyle/>
          <a:p>
            <a:pPr>
              <a:lnSpc>
                <a:spcPct val="100000"/>
              </a:lnSpc>
            </a:pPr>
            <a:r>
              <a:rPr lang="cs-CZ" sz="2000" dirty="false"/>
              <a:t>Identifikace projektu</a:t>
            </a:r>
          </a:p>
          <a:p>
            <a:pPr>
              <a:lnSpc>
                <a:spcPct val="100000"/>
              </a:lnSpc>
            </a:pPr>
            <a:r>
              <a:rPr lang="cs-CZ" sz="2000" dirty="false"/>
              <a:t>Identifikační údaje pracovníka</a:t>
            </a:r>
          </a:p>
          <a:p>
            <a:pPr>
              <a:lnSpc>
                <a:spcPct val="100000"/>
              </a:lnSpc>
            </a:pPr>
            <a:r>
              <a:rPr lang="cs-CZ" sz="2000" dirty="false"/>
              <a:t>Fond pracovní doby v hodinách</a:t>
            </a:r>
          </a:p>
          <a:p>
            <a:pPr>
              <a:lnSpc>
                <a:spcPct val="100000"/>
              </a:lnSpc>
            </a:pPr>
            <a:r>
              <a:rPr lang="cs-CZ" sz="2000" dirty="false"/>
              <a:t>Počet hodin dovolené/nemocenské/ostatních překážek celkem a z toho počet hodin dovolené pro projekt (jen odměňování v režimu skutečně vykazovaných výdajů)</a:t>
            </a:r>
          </a:p>
          <a:p>
            <a:pPr>
              <a:lnSpc>
                <a:spcPct val="100000"/>
              </a:lnSpc>
            </a:pPr>
            <a:r>
              <a:rPr lang="cs-CZ" sz="2000" dirty="false"/>
              <a:t>Počet skutečně odpracovaných hodin a z toho hodin odpracovaných hodin pro projekt</a:t>
            </a:r>
          </a:p>
          <a:p>
            <a:pPr>
              <a:lnSpc>
                <a:spcPct val="100000"/>
              </a:lnSpc>
            </a:pPr>
            <a:r>
              <a:rPr lang="cs-CZ" sz="2000" dirty="false"/>
              <a:t>Vykonané skupiny činností pro projekt + počet hodin (netřeba dodávat konkrétní dny)</a:t>
            </a:r>
          </a:p>
          <a:p>
            <a:pPr>
              <a:lnSpc>
                <a:spcPct val="100000"/>
              </a:lnSpc>
            </a:pPr>
            <a:r>
              <a:rPr lang="cs-CZ" sz="2000" dirty="false"/>
              <a:t>Prohlášení o pravdivosti údajů, podpis a datum zaměstnance a osoby oprávněné potvrdit pravdivost výkazu</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51</a:t>
            </a:fld>
            <a:endParaRPr lang="cs-CZ" dirty="false"/>
          </a:p>
        </p:txBody>
      </p:sp>
    </p:spTree>
    <p:extLst>
      <p:ext uri="{BB962C8B-B14F-4D97-AF65-F5344CB8AC3E}">
        <p14:creationId xmlns:p14="http://schemas.microsoft.com/office/powerpoint/2010/main" val="36774349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smtClean="false"/>
              <a:t>Přímá podpora A Mzdové příspěvky</a:t>
            </a:r>
            <a:endParaRPr lang="cs-CZ" dirty="false"/>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102264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Přímá podpora</a:t>
            </a:r>
            <a:endParaRPr lang="cs-CZ" dirty="false"/>
          </a:p>
        </p:txBody>
      </p:sp>
      <p:sp>
        <p:nvSpPr>
          <p:cNvPr id="3" name="Zástupný symbol pro obsah 2"/>
          <p:cNvSpPr>
            <a:spLocks noGrp="true"/>
          </p:cNvSpPr>
          <p:nvPr>
            <p:ph idx="1"/>
          </p:nvPr>
        </p:nvSpPr>
        <p:spPr>
          <a:xfrm>
            <a:off x="467544" y="1556792"/>
            <a:ext cx="8064000" cy="4320000"/>
          </a:xfrm>
        </p:spPr>
        <p:txBody>
          <a:bodyPr/>
          <a:lstStyle/>
          <a:p>
            <a:r>
              <a:rPr lang="cs-CZ" dirty="false" smtClean="false"/>
              <a:t>Str. 42 Specifických pravidel pro příjemce</a:t>
            </a:r>
          </a:p>
          <a:p>
            <a:r>
              <a:rPr lang="cs-CZ" dirty="false" smtClean="false"/>
              <a:t>Výdaje spojené se zapojením CS do projektu – zejména se zaměstnáváním a vzděláváním CS projektu.</a:t>
            </a:r>
          </a:p>
          <a:p>
            <a:r>
              <a:rPr lang="cs-CZ" dirty="false" smtClean="false"/>
              <a:t>Patří sem:</a:t>
            </a:r>
          </a:p>
          <a:p>
            <a:pPr lvl="1"/>
            <a:r>
              <a:rPr lang="cs-CZ" dirty="false"/>
              <a:t>Mzdové </a:t>
            </a:r>
            <a:r>
              <a:rPr lang="cs-CZ" dirty="false" smtClean="false"/>
              <a:t>příspěvky (za vzdělávání, umístění osoby na trh práce)</a:t>
            </a:r>
            <a:endParaRPr lang="cs-CZ" dirty="false"/>
          </a:p>
          <a:p>
            <a:pPr lvl="1"/>
            <a:r>
              <a:rPr lang="cs-CZ" dirty="false" smtClean="false"/>
              <a:t>Cestovní náhrady, jízdné, stravné CS</a:t>
            </a:r>
          </a:p>
          <a:p>
            <a:pPr lvl="1"/>
            <a:r>
              <a:rPr lang="cs-CZ" dirty="false" smtClean="false"/>
              <a:t>Příspěvek na péči o dítě a další závislé osoby</a:t>
            </a:r>
          </a:p>
          <a:p>
            <a:pPr lvl="1"/>
            <a:r>
              <a:rPr lang="cs-CZ" dirty="false" smtClean="false"/>
              <a:t>Jiné nezbytné náklad CS</a:t>
            </a:r>
          </a:p>
          <a:p>
            <a:pPr lvl="1"/>
            <a:r>
              <a:rPr lang="cs-CZ" dirty="false" smtClean="false"/>
              <a:t>Příspěvek na zapracování</a:t>
            </a:r>
          </a:p>
          <a:p>
            <a:r>
              <a:rPr lang="cs-CZ" dirty="false" smtClean="false"/>
              <a:t>Uvádí se v soupisce faktur a dalších dokladů, SD-1</a:t>
            </a:r>
          </a:p>
          <a:p>
            <a:r>
              <a:rPr lang="cs-CZ" dirty="false" smtClean="false"/>
              <a:t>Kumulativní řádek a </a:t>
            </a:r>
            <a:r>
              <a:rPr lang="cs-CZ" dirty="false" err="true" smtClean="false"/>
              <a:t>xls</a:t>
            </a:r>
            <a:r>
              <a:rPr lang="cs-CZ" dirty="false" smtClean="false"/>
              <a:t> souhrnná tabulka</a:t>
            </a: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53</a:t>
            </a:fld>
            <a:endParaRPr lang="cs-CZ" dirty="false"/>
          </a:p>
        </p:txBody>
      </p:sp>
    </p:spTree>
    <p:extLst>
      <p:ext uri="{BB962C8B-B14F-4D97-AF65-F5344CB8AC3E}">
        <p14:creationId xmlns:p14="http://schemas.microsoft.com/office/powerpoint/2010/main" val="21609327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Přímá podpora</a:t>
            </a:r>
          </a:p>
        </p:txBody>
      </p:sp>
      <p:sp>
        <p:nvSpPr>
          <p:cNvPr id="3" name="Zástupný symbol pro obsah 2"/>
          <p:cNvSpPr>
            <a:spLocks noGrp="true"/>
          </p:cNvSpPr>
          <p:nvPr>
            <p:ph idx="1"/>
          </p:nvPr>
        </p:nvSpPr>
        <p:spPr>
          <a:xfrm>
            <a:off x="540000" y="1556792"/>
            <a:ext cx="8064000" cy="4563208"/>
          </a:xfrm>
        </p:spPr>
        <p:txBody>
          <a:bodyPr/>
          <a:lstStyle/>
          <a:p>
            <a:r>
              <a:rPr lang="cs-CZ" dirty="false"/>
              <a:t>Mzdové náklady za dobu účasti zaměstnance na dalším vzdělávání nebo umístění na trh práce</a:t>
            </a:r>
          </a:p>
          <a:p>
            <a:pPr lvl="1"/>
            <a:r>
              <a:rPr lang="cs-CZ" dirty="false" smtClean="false"/>
              <a:t>Až do výše 100% skutečně vzniklých mzdových nákladů</a:t>
            </a:r>
            <a:r>
              <a:rPr lang="en-US" dirty="false" smtClean="false"/>
              <a:t>;</a:t>
            </a:r>
            <a:endParaRPr lang="cs-CZ" dirty="false" smtClean="false"/>
          </a:p>
          <a:p>
            <a:pPr lvl="1"/>
            <a:r>
              <a:rPr lang="cs-CZ" dirty="false" smtClean="false"/>
              <a:t>nejvýše do trojnásobku základní sazby minimální mzdy (tj. hrubé mzdy včetně zákonných odvodů) za hodinu práce – násobeno délkou vzdělávání.</a:t>
            </a:r>
          </a:p>
          <a:p>
            <a:r>
              <a:rPr lang="cs-CZ" dirty="false"/>
              <a:t>Cestovní náhrady, resp. jízdné (cestovné), ubytování a stravné účastníků projektů (tj. cílové skupiny) </a:t>
            </a:r>
          </a:p>
          <a:p>
            <a:pPr lvl="1"/>
            <a:r>
              <a:rPr lang="cs-CZ" dirty="false"/>
              <a:t>Jízdní výdaje jsou způsobilé ve výši skutečných nákladů na základě předložených cestovních dokladů. Pokud nelze předložit cestovní doklady, lze proplácet nejvýše v ceně jízdenky do 2. třídy vlaku </a:t>
            </a:r>
            <a:endParaRPr lang="cs-CZ" dirty="false" smtClean="false"/>
          </a:p>
          <a:p>
            <a:pPr lvl="1"/>
            <a:r>
              <a:rPr lang="cs-CZ" dirty="false" smtClean="false"/>
              <a:t>Limit na stravné, auto pouze v úsecích bez HD, nebo v ceně vlakové jízdenky</a:t>
            </a:r>
            <a:endParaRPr lang="cs-CZ" dirty="false"/>
          </a:p>
          <a:p>
            <a:pPr lvl="1"/>
            <a:endParaRPr lang="cs-CZ"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54</a:t>
            </a:fld>
            <a:endParaRPr lang="cs-CZ" dirty="false"/>
          </a:p>
        </p:txBody>
      </p:sp>
    </p:spTree>
    <p:extLst>
      <p:ext uri="{BB962C8B-B14F-4D97-AF65-F5344CB8AC3E}">
        <p14:creationId xmlns:p14="http://schemas.microsoft.com/office/powerpoint/2010/main" val="27045687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smtClean="false"/>
              <a:t>Přímé a nepřímé náklady</a:t>
            </a:r>
            <a:endParaRPr lang="cs-CZ" dirty="false"/>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9893548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Přímé a nepřímé náklady - úvod</a:t>
            </a:r>
            <a:endParaRPr lang="cs-CZ" dirty="false"/>
          </a:p>
        </p:txBody>
      </p:sp>
      <p:sp>
        <p:nvSpPr>
          <p:cNvPr id="3" name="Zástupný symbol pro obsah 2"/>
          <p:cNvSpPr>
            <a:spLocks noGrp="true"/>
          </p:cNvSpPr>
          <p:nvPr>
            <p:ph idx="1"/>
          </p:nvPr>
        </p:nvSpPr>
        <p:spPr/>
        <p:txBody>
          <a:bodyPr/>
          <a:lstStyle/>
          <a:p>
            <a:r>
              <a:rPr lang="cs-CZ" dirty="false" smtClean="false"/>
              <a:t>Nepřímé náklady (NN): náklady, které nejsou jednoznačně spojené s konkrétní aktivitou projektu</a:t>
            </a:r>
          </a:p>
          <a:p>
            <a:pPr lvl="1"/>
            <a:r>
              <a:rPr lang="cs-CZ" dirty="false" smtClean="false"/>
              <a:t>Nebo jsou jako NN explicitně označeny specifickými pravidly</a:t>
            </a:r>
          </a:p>
          <a:p>
            <a:r>
              <a:rPr lang="cs-CZ" dirty="false" smtClean="false"/>
              <a:t>NN se nemusí dokládat a jejich rozpis se neuvádí do rozpočtu</a:t>
            </a:r>
          </a:p>
          <a:p>
            <a:r>
              <a:rPr lang="cs-CZ" dirty="false" smtClean="false"/>
              <a:t>NN mohou dosahovat max. 25 % přímých způsobilých nákladů projektu (PN)</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56</a:t>
            </a:fld>
            <a:endParaRPr lang="cs-CZ" dirty="false"/>
          </a:p>
        </p:txBody>
      </p:sp>
    </p:spTree>
    <p:extLst>
      <p:ext uri="{BB962C8B-B14F-4D97-AF65-F5344CB8AC3E}">
        <p14:creationId xmlns:p14="http://schemas.microsoft.com/office/powerpoint/2010/main" val="8468664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Nepřímé náklady - čerpání</a:t>
            </a:r>
            <a:endParaRPr lang="cs-CZ" dirty="false"/>
          </a:p>
        </p:txBody>
      </p:sp>
      <p:sp>
        <p:nvSpPr>
          <p:cNvPr id="3" name="Zástupný symbol pro obsah 2"/>
          <p:cNvSpPr>
            <a:spLocks noGrp="true"/>
          </p:cNvSpPr>
          <p:nvPr>
            <p:ph idx="1"/>
          </p:nvPr>
        </p:nvSpPr>
        <p:spPr/>
        <p:txBody>
          <a:bodyPr/>
          <a:lstStyle/>
          <a:p>
            <a:r>
              <a:rPr lang="cs-CZ" dirty="false" smtClean="false"/>
              <a:t>Prostředky na NN jsou poskytovány průběžně, vždy spolu s prostředky na PN</a:t>
            </a:r>
          </a:p>
          <a:p>
            <a:r>
              <a:rPr lang="cs-CZ" dirty="false" smtClean="false"/>
              <a:t>Podíl pro NN je stanoven fixně na celou dobu realizace projektu, změnit se může až na základě závěrečného vyúčtování na základě % skutečně vzniklých způsobilých výdajů, ale vždy jen ↓ </a:t>
            </a:r>
          </a:p>
          <a:p>
            <a:r>
              <a:rPr lang="cs-CZ" b="true" dirty="false"/>
              <a:t>K</a:t>
            </a:r>
            <a:r>
              <a:rPr lang="cs-CZ" b="true" dirty="false" smtClean="false"/>
              <a:t>dykoliv se snižují PN, sníží se poměrně i NN</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57</a:t>
            </a:fld>
            <a:endParaRPr lang="cs-CZ" dirty="false"/>
          </a:p>
        </p:txBody>
      </p:sp>
    </p:spTree>
    <p:extLst>
      <p:ext uri="{BB962C8B-B14F-4D97-AF65-F5344CB8AC3E}">
        <p14:creationId xmlns:p14="http://schemas.microsoft.com/office/powerpoint/2010/main" val="41113345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Co jsou nepřímé náklady</a:t>
            </a:r>
            <a:endParaRPr lang="cs-CZ" dirty="false"/>
          </a:p>
        </p:txBody>
      </p:sp>
      <p:sp>
        <p:nvSpPr>
          <p:cNvPr id="3" name="Zástupný symbol pro obsah 2"/>
          <p:cNvSpPr>
            <a:spLocks noGrp="true"/>
          </p:cNvSpPr>
          <p:nvPr>
            <p:ph idx="1"/>
          </p:nvPr>
        </p:nvSpPr>
        <p:spPr>
          <a:xfrm>
            <a:off x="323528" y="1800000"/>
            <a:ext cx="8280472" cy="4725344"/>
          </a:xfrm>
        </p:spPr>
        <p:txBody>
          <a:bodyPr/>
          <a:lstStyle/>
          <a:p>
            <a:r>
              <a:rPr lang="cs-CZ" sz="1600" dirty="false" smtClean="false"/>
              <a:t>A. </a:t>
            </a:r>
            <a:r>
              <a:rPr lang="cs-CZ" sz="1600" b="true" dirty="false" smtClean="false"/>
              <a:t>Administrativa, řízení projektu (včetně finančního), účetnictví, personalistika, publicita projektu, občerstvení a stravování, podpůrné procesy projektu </a:t>
            </a:r>
          </a:p>
          <a:p>
            <a:pPr lvl="1">
              <a:buClr>
                <a:srgbClr val="5FBBF5"/>
              </a:buClr>
            </a:pPr>
            <a:r>
              <a:rPr lang="cs-CZ" sz="1600" dirty="false">
                <a:solidFill>
                  <a:srgbClr val="084A8B"/>
                </a:solidFill>
              </a:rPr>
              <a:t>Pro zařazení pracovníka do NN je rozhodující, že nepracuje přímo s CS nebo nezajišťuje výstup určen k přímému využití </a:t>
            </a:r>
            <a:r>
              <a:rPr lang="cs-CZ" sz="1600" dirty="false" smtClean="false">
                <a:solidFill>
                  <a:srgbClr val="084A8B"/>
                </a:solidFill>
              </a:rPr>
              <a:t>CS</a:t>
            </a:r>
            <a:endParaRPr lang="cs-CZ" sz="1600" dirty="false" smtClean="false"/>
          </a:p>
          <a:p>
            <a:pPr>
              <a:lnSpc>
                <a:spcPct val="100000"/>
              </a:lnSpc>
            </a:pPr>
            <a:r>
              <a:rPr lang="cs-CZ" sz="1600" dirty="false" smtClean="false"/>
              <a:t>B. </a:t>
            </a:r>
            <a:r>
              <a:rPr lang="cs-CZ" sz="1600" b="true" dirty="false" smtClean="false"/>
              <a:t>Cestovní náklady spojené s pracovními cestami RT </a:t>
            </a:r>
            <a:r>
              <a:rPr lang="cs-CZ" sz="1200" dirty="false" smtClean="false"/>
              <a:t>(všechny náklady z vnitrostátních cest; náklady ze zahraničních cest sloužících k zajištění publicity projektu)</a:t>
            </a:r>
          </a:p>
          <a:p>
            <a:pPr>
              <a:lnSpc>
                <a:spcPct val="100000"/>
              </a:lnSpc>
            </a:pPr>
            <a:r>
              <a:rPr lang="cs-CZ" sz="1600" dirty="false" smtClean="false"/>
              <a:t>C. </a:t>
            </a:r>
            <a:r>
              <a:rPr lang="cs-CZ" sz="1600" b="true" dirty="false" smtClean="false"/>
              <a:t>Spotřební materiál, zařízení a vybavení </a:t>
            </a:r>
            <a:r>
              <a:rPr lang="cs-CZ" sz="1200" dirty="false" smtClean="false"/>
              <a:t>(kancelářské potřeby, vybavení pracovníků hrazených z NN)</a:t>
            </a:r>
            <a:endParaRPr lang="cs-CZ" sz="1200" b="true" dirty="false" smtClean="false"/>
          </a:p>
          <a:p>
            <a:r>
              <a:rPr lang="cs-CZ" sz="1600" dirty="false" smtClean="false"/>
              <a:t>D. </a:t>
            </a:r>
            <a:r>
              <a:rPr lang="cs-CZ" sz="1600" b="true" dirty="false" smtClean="false"/>
              <a:t>Prostory pro realizaci projektu </a:t>
            </a:r>
            <a:r>
              <a:rPr lang="cs-CZ" sz="1200" dirty="false" smtClean="false"/>
              <a:t>(nikoliv k práci s CS)</a:t>
            </a:r>
          </a:p>
          <a:p>
            <a:r>
              <a:rPr lang="cs-CZ" sz="1600" dirty="false" smtClean="false"/>
              <a:t>E. </a:t>
            </a:r>
            <a:r>
              <a:rPr lang="cs-CZ" sz="1600" b="true" dirty="false" smtClean="false"/>
              <a:t>Ostatní provozní výdaje </a:t>
            </a:r>
            <a:r>
              <a:rPr lang="cs-CZ" sz="1200" dirty="false" smtClean="false"/>
              <a:t>(internet, bankovní poplatky, pojištění atp.)</a:t>
            </a:r>
          </a:p>
          <a:p>
            <a:r>
              <a:rPr lang="cs-CZ" sz="1200" dirty="false" smtClean="false"/>
              <a:t>Podrobněji ve Specifické části pravidel pro žadatele OPZ, kap. 6.4.15 Vymezení nepřímých nákladů v OPZ</a:t>
            </a:r>
          </a:p>
          <a:p>
            <a:endParaRPr lang="cs-CZ" dirty="false" smtClean="false"/>
          </a:p>
          <a:p>
            <a:pPr marL="414000" lvl="1" indent="0">
              <a:buNone/>
            </a:pPr>
            <a:endParaRPr lang="cs-CZ" dirty="false"/>
          </a:p>
          <a:p>
            <a:pPr marL="414000" lvl="1" indent="0">
              <a:buNone/>
            </a:pPr>
            <a:endParaRPr lang="cs-CZ" dirty="false" smtClean="false"/>
          </a:p>
          <a:p>
            <a:pPr lvl="1"/>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58</a:t>
            </a:fld>
            <a:endParaRPr lang="cs-CZ" dirty="false"/>
          </a:p>
        </p:txBody>
      </p:sp>
    </p:spTree>
    <p:extLst>
      <p:ext uri="{BB962C8B-B14F-4D97-AF65-F5344CB8AC3E}">
        <p14:creationId xmlns:p14="http://schemas.microsoft.com/office/powerpoint/2010/main" val="10522171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defRPr/>
            </a:pPr>
            <a:r>
              <a:rPr lang="cs-CZ" dirty="false"/>
              <a:t>PN a NN 1/3</a:t>
            </a:r>
          </a:p>
        </p:txBody>
      </p:sp>
      <p:sp>
        <p:nvSpPr>
          <p:cNvPr id="31747" name="Zástupný symbol pro obsah 2"/>
          <p:cNvSpPr>
            <a:spLocks noGrp="true"/>
          </p:cNvSpPr>
          <p:nvPr>
            <p:ph idx="1"/>
          </p:nvPr>
        </p:nvSpPr>
        <p:spPr>
          <a:xfrm>
            <a:off x="395536" y="1268760"/>
            <a:ext cx="8208714" cy="792088"/>
          </a:xfrm>
        </p:spPr>
        <p:txBody>
          <a:bodyPr/>
          <a:lstStyle/>
          <a:p>
            <a:pPr marL="0" indent="0">
              <a:buFont typeface="Wingdings" pitchFamily="2" charset="2"/>
              <a:buNone/>
            </a:pPr>
            <a:r>
              <a:rPr lang="cs-CZ" altLang="cs-CZ" sz="2000" dirty="false"/>
              <a:t>Rozhodná je náplň práce, ne název pozice! </a:t>
            </a:r>
            <a:r>
              <a:rPr lang="cs-CZ" altLang="cs-CZ" sz="2000" dirty="false" smtClean="false"/>
              <a:t>Pomůcka - pracovník nepracuje s cílovou skupinou nebo pro  ni nepřipravuje výstupy = NN</a:t>
            </a:r>
          </a:p>
        </p:txBody>
      </p:sp>
      <p:sp>
        <p:nvSpPr>
          <p:cNvPr id="4" name="Zástupný symbol pro číslo snímku 3"/>
          <p:cNvSpPr>
            <a:spLocks noGrp="true"/>
          </p:cNvSpPr>
          <p:nvPr>
            <p:ph type="sldNum" sz="quarter" idx="12"/>
          </p:nvPr>
        </p:nvSpPr>
        <p:spPr/>
        <p:txBody>
          <a:bodyPr/>
          <a:lstStyle/>
          <a:p>
            <a:pPr>
              <a:defRPr/>
            </a:pPr>
            <a:fld id="{0D73947B-1F42-45AD-BC3B-4ADC4272B963}" type="slidenum">
              <a:rPr lang="cs-CZ" smtClean="false"/>
              <a:pPr>
                <a:defRPr/>
              </a:pPr>
              <a:t>59</a:t>
            </a:fld>
            <a:endParaRPr lang="cs-CZ" dirty="false"/>
          </a:p>
        </p:txBody>
      </p:sp>
      <p:graphicFrame>
        <p:nvGraphicFramePr>
          <p:cNvPr id="6" name="Zástupný symbol pro obsah 4"/>
          <p:cNvGraphicFramePr>
            <a:graphicFrameLocks/>
          </p:cNvGraphicFramePr>
          <p:nvPr>
            <p:extLst>
              <p:ext uri="{D42A27DB-BD31-4B8C-83A1-F6EECF244321}">
                <p14:modId xmlns:p14="http://schemas.microsoft.com/office/powerpoint/2010/main" val="799915141"/>
              </p:ext>
            </p:extLst>
          </p:nvPr>
        </p:nvGraphicFramePr>
        <p:xfrm>
          <a:off x="395536" y="2132856"/>
          <a:ext cx="8280524" cy="4552600"/>
        </p:xfrm>
        <a:graphic>
          <a:graphicData uri="http://schemas.openxmlformats.org/drawingml/2006/table">
            <a:tbl>
              <a:tblPr firstRow="true" bandRow="true">
                <a:tableStyleId>{21E4AEA4-8DFA-4A89-87EB-49C32662AFE0}</a:tableStyleId>
              </a:tblPr>
              <a:tblGrid>
                <a:gridCol w="4140262"/>
                <a:gridCol w="4140262"/>
              </a:tblGrid>
              <a:tr h="393698">
                <a:tc>
                  <a:txBody>
                    <a:bodyPr/>
                    <a:lstStyle/>
                    <a:p>
                      <a:r>
                        <a:rPr lang="cs-CZ" sz="2000" dirty="false" smtClean="false"/>
                        <a:t>Přímé náklady např.</a:t>
                      </a:r>
                      <a:endParaRPr lang="cs-CZ" sz="2000" dirty="false"/>
                    </a:p>
                  </a:txBody>
                  <a:tcPr marT="45701" marB="45701"/>
                </a:tc>
                <a:tc>
                  <a:txBody>
                    <a:bodyPr/>
                    <a:lstStyle/>
                    <a:p>
                      <a:r>
                        <a:rPr lang="cs-CZ" sz="2000" dirty="false" smtClean="false"/>
                        <a:t>Nepřímé náklady např.</a:t>
                      </a:r>
                      <a:endParaRPr lang="cs-CZ" sz="2000" dirty="false"/>
                    </a:p>
                  </a:txBody>
                  <a:tcPr marT="45701" marB="45701"/>
                </a:tc>
              </a:tr>
              <a:tr h="600320">
                <a:tc>
                  <a:txBody>
                    <a:bodyPr/>
                    <a:lstStyle/>
                    <a:p>
                      <a:pPr>
                        <a:lnSpc>
                          <a:spcPct val="115000"/>
                        </a:lnSpc>
                        <a:spcAft>
                          <a:spcPts val="0"/>
                        </a:spcAft>
                      </a:pPr>
                      <a:r>
                        <a:rPr lang="cs-CZ" sz="1800" dirty="false">
                          <a:effectLst/>
                        </a:rPr>
                        <a:t>Koordinátor cílové skupiny </a:t>
                      </a:r>
                      <a:endParaRPr lang="cs-CZ" sz="1800" dirty="false">
                        <a:solidFill>
                          <a:schemeClr val="tx1"/>
                        </a:solidFill>
                        <a:effectLst/>
                        <a:latin typeface="+mn-lt"/>
                        <a:ea typeface="Calibri"/>
                        <a:cs typeface="Times New Roman"/>
                      </a:endParaRPr>
                    </a:p>
                  </a:txBody>
                  <a:tcPr marL="68580" marR="68580" marT="0" marB="0"/>
                </a:tc>
                <a:tc>
                  <a:txBody>
                    <a:bodyPr/>
                    <a:lstStyle/>
                    <a:p>
                      <a:pPr>
                        <a:lnSpc>
                          <a:spcPct val="115000"/>
                        </a:lnSpc>
                        <a:spcAft>
                          <a:spcPts val="0"/>
                        </a:spcAft>
                      </a:pPr>
                      <a:r>
                        <a:rPr lang="cs-CZ" sz="1800" dirty="false">
                          <a:effectLst/>
                        </a:rPr>
                        <a:t>Projektový manažer / Koordinátor projektu / Vedoucí projektu </a:t>
                      </a:r>
                      <a:endParaRPr lang="cs-CZ" sz="1800" dirty="false">
                        <a:solidFill>
                          <a:schemeClr val="tx1"/>
                        </a:solidFill>
                        <a:effectLst/>
                        <a:latin typeface="+mn-lt"/>
                        <a:ea typeface="Calibri"/>
                        <a:cs typeface="Times New Roman"/>
                      </a:endParaRPr>
                    </a:p>
                  </a:txBody>
                  <a:tcPr marL="68580" marR="68580" marT="0" marB="0"/>
                </a:tc>
              </a:tr>
              <a:tr h="286846">
                <a:tc>
                  <a:txBody>
                    <a:bodyPr/>
                    <a:lstStyle/>
                    <a:p>
                      <a:pPr>
                        <a:lnSpc>
                          <a:spcPct val="115000"/>
                        </a:lnSpc>
                        <a:spcAft>
                          <a:spcPts val="0"/>
                        </a:spcAft>
                      </a:pPr>
                      <a:r>
                        <a:rPr lang="cs-CZ" sz="1800" dirty="false">
                          <a:effectLst/>
                        </a:rPr>
                        <a:t>Lektor pro cílovou skupinu </a:t>
                      </a:r>
                      <a:endParaRPr lang="cs-CZ" sz="1800" dirty="false">
                        <a:solidFill>
                          <a:schemeClr val="tx1"/>
                        </a:solidFill>
                        <a:effectLst/>
                        <a:latin typeface="+mn-lt"/>
                        <a:ea typeface="Calibri"/>
                        <a:cs typeface="Times New Roman"/>
                      </a:endParaRPr>
                    </a:p>
                  </a:txBody>
                  <a:tcPr marL="68580" marR="68580" marT="0" marB="0"/>
                </a:tc>
                <a:tc>
                  <a:txBody>
                    <a:bodyPr/>
                    <a:lstStyle/>
                    <a:p>
                      <a:pPr>
                        <a:lnSpc>
                          <a:spcPct val="115000"/>
                        </a:lnSpc>
                        <a:spcAft>
                          <a:spcPts val="0"/>
                        </a:spcAft>
                      </a:pPr>
                      <a:r>
                        <a:rPr lang="cs-CZ" sz="1800" dirty="false">
                          <a:effectLst/>
                        </a:rPr>
                        <a:t>Finanční manažer </a:t>
                      </a:r>
                      <a:endParaRPr lang="cs-CZ" sz="1800" dirty="false">
                        <a:solidFill>
                          <a:schemeClr val="tx1"/>
                        </a:solidFill>
                        <a:effectLst/>
                        <a:latin typeface="+mn-lt"/>
                        <a:ea typeface="Calibri"/>
                        <a:cs typeface="Times New Roman"/>
                      </a:endParaRPr>
                    </a:p>
                  </a:txBody>
                  <a:tcPr marL="68580" marR="68580" marT="0" marB="0"/>
                </a:tc>
              </a:tr>
              <a:tr h="286846">
                <a:tc>
                  <a:txBody>
                    <a:bodyPr/>
                    <a:lstStyle/>
                    <a:p>
                      <a:pPr>
                        <a:lnSpc>
                          <a:spcPct val="115000"/>
                        </a:lnSpc>
                        <a:spcAft>
                          <a:spcPts val="0"/>
                        </a:spcAft>
                      </a:pPr>
                      <a:r>
                        <a:rPr lang="cs-CZ" sz="1800" dirty="false">
                          <a:effectLst/>
                        </a:rPr>
                        <a:t>Odborný garant pro cílovou skupinu </a:t>
                      </a:r>
                      <a:endParaRPr lang="cs-CZ" sz="1800" dirty="false">
                        <a:solidFill>
                          <a:schemeClr val="tx1"/>
                        </a:solidFill>
                        <a:effectLst/>
                        <a:latin typeface="+mn-lt"/>
                        <a:ea typeface="Calibri"/>
                        <a:cs typeface="Times New Roman"/>
                      </a:endParaRPr>
                    </a:p>
                  </a:txBody>
                  <a:tcPr marL="68580" marR="68580" marT="0" marB="0"/>
                </a:tc>
                <a:tc>
                  <a:txBody>
                    <a:bodyPr/>
                    <a:lstStyle/>
                    <a:p>
                      <a:pPr>
                        <a:lnSpc>
                          <a:spcPct val="115000"/>
                        </a:lnSpc>
                        <a:spcAft>
                          <a:spcPts val="0"/>
                        </a:spcAft>
                      </a:pPr>
                      <a:r>
                        <a:rPr lang="cs-CZ" sz="1800" dirty="false">
                          <a:effectLst/>
                        </a:rPr>
                        <a:t>Administrativní pozice </a:t>
                      </a:r>
                      <a:endParaRPr lang="cs-CZ" sz="1800" dirty="false">
                        <a:solidFill>
                          <a:schemeClr val="tx1"/>
                        </a:solidFill>
                        <a:effectLst/>
                        <a:latin typeface="+mn-lt"/>
                        <a:ea typeface="Calibri"/>
                        <a:cs typeface="Times New Roman"/>
                      </a:endParaRPr>
                    </a:p>
                  </a:txBody>
                  <a:tcPr marL="68580" marR="68580" marT="0" marB="0"/>
                </a:tc>
              </a:tr>
              <a:tr h="286846">
                <a:tc>
                  <a:txBody>
                    <a:bodyPr/>
                    <a:lstStyle/>
                    <a:p>
                      <a:pPr>
                        <a:lnSpc>
                          <a:spcPct val="115000"/>
                        </a:lnSpc>
                        <a:spcAft>
                          <a:spcPts val="0"/>
                        </a:spcAft>
                      </a:pPr>
                      <a:r>
                        <a:rPr lang="cs-CZ" sz="1800" dirty="false" smtClean="false">
                          <a:effectLst/>
                        </a:rPr>
                        <a:t>Evaluátor</a:t>
                      </a:r>
                      <a:endParaRPr lang="cs-CZ" sz="1800" dirty="false">
                        <a:solidFill>
                          <a:schemeClr val="tx1"/>
                        </a:solidFill>
                        <a:effectLst/>
                        <a:latin typeface="+mn-lt"/>
                        <a:ea typeface="Calibri"/>
                        <a:cs typeface="Times New Roman"/>
                      </a:endParaRPr>
                    </a:p>
                  </a:txBody>
                  <a:tcPr marL="68580" marR="68580" marT="0" marB="0"/>
                </a:tc>
                <a:tc>
                  <a:txBody>
                    <a:bodyPr/>
                    <a:lstStyle/>
                    <a:p>
                      <a:pPr>
                        <a:lnSpc>
                          <a:spcPct val="115000"/>
                        </a:lnSpc>
                        <a:spcAft>
                          <a:spcPts val="0"/>
                        </a:spcAft>
                      </a:pPr>
                      <a:r>
                        <a:rPr lang="cs-CZ" sz="1800" dirty="false">
                          <a:effectLst/>
                        </a:rPr>
                        <a:t>Účetní </a:t>
                      </a:r>
                      <a:endParaRPr lang="cs-CZ" sz="1800" dirty="false">
                        <a:solidFill>
                          <a:schemeClr val="tx1"/>
                        </a:solidFill>
                        <a:effectLst/>
                        <a:latin typeface="+mn-lt"/>
                        <a:ea typeface="Calibri"/>
                        <a:cs typeface="Times New Roman"/>
                      </a:endParaRPr>
                    </a:p>
                  </a:txBody>
                  <a:tcPr marL="68580" marR="68580" marT="0" marB="0"/>
                </a:tc>
              </a:tr>
              <a:tr h="286846">
                <a:tc>
                  <a:txBody>
                    <a:bodyPr/>
                    <a:lstStyle/>
                    <a:p>
                      <a:pPr>
                        <a:lnSpc>
                          <a:spcPct val="115000"/>
                        </a:lnSpc>
                        <a:spcAft>
                          <a:spcPts val="0"/>
                        </a:spcAft>
                      </a:pPr>
                      <a:r>
                        <a:rPr lang="cs-CZ" sz="1800" dirty="false">
                          <a:effectLst/>
                        </a:rPr>
                        <a:t>Právník pro cílovou skupinu </a:t>
                      </a:r>
                      <a:endParaRPr lang="cs-CZ" sz="1800" dirty="false">
                        <a:solidFill>
                          <a:schemeClr val="tx1"/>
                        </a:solidFill>
                        <a:effectLst/>
                        <a:latin typeface="+mn-lt"/>
                        <a:ea typeface="Calibri"/>
                        <a:cs typeface="Times New Roman"/>
                      </a:endParaRPr>
                    </a:p>
                  </a:txBody>
                  <a:tcPr marL="68580" marR="68580" marT="0" marB="0"/>
                </a:tc>
                <a:tc>
                  <a:txBody>
                    <a:bodyPr/>
                    <a:lstStyle/>
                    <a:p>
                      <a:pPr>
                        <a:lnSpc>
                          <a:spcPct val="115000"/>
                        </a:lnSpc>
                        <a:spcAft>
                          <a:spcPts val="0"/>
                        </a:spcAft>
                      </a:pPr>
                      <a:r>
                        <a:rPr lang="cs-CZ" sz="1800" dirty="false">
                          <a:effectLst/>
                        </a:rPr>
                        <a:t>Právník pro veřejné zakázky </a:t>
                      </a:r>
                      <a:endParaRPr lang="cs-CZ" sz="1800" dirty="false">
                        <a:solidFill>
                          <a:schemeClr val="tx1"/>
                        </a:solidFill>
                        <a:effectLst/>
                        <a:latin typeface="+mn-lt"/>
                        <a:ea typeface="Calibri"/>
                        <a:cs typeface="Times New Roman"/>
                      </a:endParaRPr>
                    </a:p>
                  </a:txBody>
                  <a:tcPr marL="68580" marR="68580" marT="0" marB="0"/>
                </a:tc>
              </a:tr>
              <a:tr h="286846">
                <a:tc>
                  <a:txBody>
                    <a:bodyPr/>
                    <a:lstStyle/>
                    <a:p>
                      <a:pPr>
                        <a:lnSpc>
                          <a:spcPct val="115000"/>
                        </a:lnSpc>
                        <a:spcAft>
                          <a:spcPts val="0"/>
                        </a:spcAft>
                      </a:pPr>
                      <a:r>
                        <a:rPr lang="cs-CZ" sz="1800" dirty="false">
                          <a:effectLst/>
                        </a:rPr>
                        <a:t>Kouč pro cílovou skupinu </a:t>
                      </a:r>
                      <a:endParaRPr lang="cs-CZ" sz="1800" dirty="false">
                        <a:solidFill>
                          <a:schemeClr val="tx1"/>
                        </a:solidFill>
                        <a:effectLst/>
                        <a:latin typeface="+mn-lt"/>
                        <a:ea typeface="Calibri"/>
                        <a:cs typeface="Times New Roman"/>
                      </a:endParaRPr>
                    </a:p>
                  </a:txBody>
                  <a:tcPr marL="68580" marR="68580" marT="0" marB="0"/>
                </a:tc>
                <a:tc>
                  <a:txBody>
                    <a:bodyPr/>
                    <a:lstStyle/>
                    <a:p>
                      <a:pPr>
                        <a:lnSpc>
                          <a:spcPct val="115000"/>
                        </a:lnSpc>
                        <a:spcAft>
                          <a:spcPts val="0"/>
                        </a:spcAft>
                      </a:pPr>
                      <a:r>
                        <a:rPr lang="cs-CZ" sz="1800" dirty="false">
                          <a:effectLst/>
                        </a:rPr>
                        <a:t>Personalista </a:t>
                      </a:r>
                      <a:endParaRPr lang="cs-CZ" sz="1800" dirty="false">
                        <a:solidFill>
                          <a:schemeClr val="tx1"/>
                        </a:solidFill>
                        <a:effectLst/>
                        <a:latin typeface="+mn-lt"/>
                        <a:ea typeface="Calibri"/>
                        <a:cs typeface="Times New Roman"/>
                      </a:endParaRPr>
                    </a:p>
                  </a:txBody>
                  <a:tcPr marL="68580" marR="68580" marT="0" marB="0"/>
                </a:tc>
              </a:tr>
              <a:tr h="913794">
                <a:tc>
                  <a:txBody>
                    <a:bodyPr/>
                    <a:lstStyle/>
                    <a:p>
                      <a:pPr>
                        <a:lnSpc>
                          <a:spcPct val="115000"/>
                        </a:lnSpc>
                        <a:spcAft>
                          <a:spcPts val="0"/>
                        </a:spcAft>
                      </a:pPr>
                      <a:r>
                        <a:rPr lang="cs-CZ" sz="1800" dirty="false">
                          <a:effectLst/>
                        </a:rPr>
                        <a:t>Mentor pro cílovou skupinu </a:t>
                      </a:r>
                      <a:endParaRPr lang="cs-CZ" sz="1800" dirty="false">
                        <a:solidFill>
                          <a:schemeClr val="tx1"/>
                        </a:solidFill>
                        <a:effectLst/>
                        <a:latin typeface="+mn-lt"/>
                        <a:ea typeface="Calibri"/>
                        <a:cs typeface="Times New Roman"/>
                      </a:endParaRPr>
                    </a:p>
                  </a:txBody>
                  <a:tcPr marL="68580" marR="68580" marT="0" marB="0"/>
                </a:tc>
                <a:tc>
                  <a:txBody>
                    <a:bodyPr/>
                    <a:lstStyle/>
                    <a:p>
                      <a:pPr>
                        <a:lnSpc>
                          <a:spcPct val="115000"/>
                        </a:lnSpc>
                        <a:spcAft>
                          <a:spcPts val="0"/>
                        </a:spcAft>
                      </a:pPr>
                      <a:r>
                        <a:rPr lang="cs-CZ" sz="1800" dirty="false">
                          <a:effectLst/>
                        </a:rPr>
                        <a:t>IT specialista/programátor/technik pro správu počítačových či internetových sítí </a:t>
                      </a:r>
                      <a:endParaRPr lang="cs-CZ" sz="1800" dirty="false">
                        <a:solidFill>
                          <a:schemeClr val="tx1"/>
                        </a:solidFill>
                        <a:effectLst/>
                        <a:latin typeface="+mn-lt"/>
                        <a:ea typeface="Calibri"/>
                        <a:cs typeface="Times New Roman"/>
                      </a:endParaRPr>
                    </a:p>
                  </a:txBody>
                  <a:tcPr marL="68580" marR="68580" marT="0" marB="0"/>
                </a:tc>
              </a:tr>
              <a:tr h="342442">
                <a:tc>
                  <a:txBody>
                    <a:bodyPr/>
                    <a:lstStyle/>
                    <a:p>
                      <a:r>
                        <a:rPr lang="cs-CZ" sz="1800" u="none" strike="noStrike" kern="1200" baseline="0" dirty="false" smtClean="false"/>
                        <a:t>Expert pro cílovou skupinu</a:t>
                      </a:r>
                    </a:p>
                  </a:txBody>
                  <a:tcPr marT="45701" marB="45701"/>
                </a:tc>
                <a:tc>
                  <a:txBody>
                    <a:bodyPr/>
                    <a:lstStyle/>
                    <a:p>
                      <a:endParaRPr lang="cs-CZ" sz="1800" dirty="false">
                        <a:solidFill>
                          <a:schemeClr val="tx1"/>
                        </a:solidFill>
                        <a:latin typeface="+mn-lt"/>
                      </a:endParaRPr>
                    </a:p>
                  </a:txBody>
                  <a:tcPr marT="45701" marB="45701"/>
                </a:tc>
              </a:tr>
              <a:tr h="635996">
                <a:tc>
                  <a:txBody>
                    <a:bodyPr/>
                    <a:lstStyle/>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sz="1800" u="none" strike="noStrike" kern="1200" baseline="0" dirty="false" smtClean="false"/>
                        <a:t>Metodik pro výstup určený pro CS</a:t>
                      </a:r>
                      <a:endParaRPr lang="cs-CZ" sz="1800" dirty="false" smtClean="false">
                        <a:solidFill>
                          <a:schemeClr val="tx1"/>
                        </a:solidFill>
                        <a:latin typeface="+mn-lt"/>
                      </a:endParaRPr>
                    </a:p>
                  </a:txBody>
                  <a:tcPr marT="45701" marB="45701"/>
                </a:tc>
                <a:tc>
                  <a:txBody>
                    <a:bodyPr/>
                    <a:lstStyle/>
                    <a:p>
                      <a:endParaRPr lang="cs-CZ" sz="1800" dirty="false">
                        <a:solidFill>
                          <a:schemeClr val="tx1"/>
                        </a:solidFill>
                        <a:latin typeface="+mn-lt"/>
                      </a:endParaRPr>
                    </a:p>
                  </a:txBody>
                  <a:tcPr marT="45701" marB="45701"/>
                </a:tc>
              </a:tr>
            </a:tbl>
          </a:graphicData>
        </a:graphic>
      </p:graphicFrame>
    </p:spTree>
    <p:extLst>
      <p:ext uri="{BB962C8B-B14F-4D97-AF65-F5344CB8AC3E}">
        <p14:creationId xmlns:p14="http://schemas.microsoft.com/office/powerpoint/2010/main" val="563544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IS KP14+</a:t>
            </a:r>
            <a:endParaRPr lang="cs-CZ" dirty="false"/>
          </a:p>
        </p:txBody>
      </p:sp>
      <p:sp>
        <p:nvSpPr>
          <p:cNvPr id="3" name="Zástupný symbol pro obsah 2"/>
          <p:cNvSpPr>
            <a:spLocks noGrp="true"/>
          </p:cNvSpPr>
          <p:nvPr>
            <p:ph idx="1"/>
          </p:nvPr>
        </p:nvSpPr>
        <p:spPr>
          <a:xfrm>
            <a:off x="540000" y="1196752"/>
            <a:ext cx="8064000" cy="4923248"/>
          </a:xfrm>
        </p:spPr>
        <p:txBody>
          <a:bodyPr/>
          <a:lstStyle/>
          <a:p>
            <a:r>
              <a:rPr lang="cs-CZ" sz="2000" b="true" dirty="false" smtClean="false"/>
              <a:t>Příručky OPZ</a:t>
            </a:r>
            <a:r>
              <a:rPr lang="cs-CZ" sz="2000" b="true" dirty="false"/>
              <a:t>: </a:t>
            </a:r>
            <a:r>
              <a:rPr lang="cs-CZ" sz="2000" dirty="false">
                <a:hlinkClick r:id="rId2"/>
              </a:rPr>
              <a:t>https://</a:t>
            </a:r>
            <a:r>
              <a:rPr lang="cs-CZ" sz="2000" dirty="false" smtClean="false">
                <a:hlinkClick r:id="rId2"/>
              </a:rPr>
              <a:t>www.esfcr.cz/pokyny-k-vyplneni-zpravy-o-realizaci-zadosti-o-platbu-a-zadosti-o-zmenu-opz</a:t>
            </a:r>
            <a:endParaRPr lang="cs-CZ" sz="2000" dirty="false" smtClean="false"/>
          </a:p>
          <a:p>
            <a:r>
              <a:rPr lang="cs-CZ" sz="2000" dirty="false"/>
              <a:t>Uživatelská příručka: </a:t>
            </a:r>
          </a:p>
          <a:p>
            <a:pPr lvl="1"/>
            <a:r>
              <a:rPr lang="cs-CZ" dirty="false">
                <a:hlinkClick r:id="rId3"/>
              </a:rPr>
              <a:t>http://</a:t>
            </a:r>
            <a:r>
              <a:rPr lang="cs-CZ" dirty="false" smtClean="false">
                <a:hlinkClick r:id="rId3"/>
              </a:rPr>
              <a:t>www.czechinvest.org/data/files/uzivatelska-prirucka-p4-is-kp14-v-3-0-final-4723-cz.pdf</a:t>
            </a:r>
            <a:endParaRPr lang="cs-CZ" sz="2000" dirty="false" smtClean="false"/>
          </a:p>
          <a:p>
            <a:r>
              <a:rPr lang="cs-CZ" sz="2000" b="true" dirty="false" smtClean="false"/>
              <a:t>Upozornění</a:t>
            </a:r>
            <a:r>
              <a:rPr lang="cs-CZ" sz="2000" b="true" dirty="false"/>
              <a:t>:</a:t>
            </a:r>
          </a:p>
          <a:p>
            <a:pPr lvl="1"/>
            <a:r>
              <a:rPr lang="cs-CZ" dirty="false"/>
              <a:t>Komunikovat primárně depešemi (archivují se, přechod mezi PM)</a:t>
            </a:r>
          </a:p>
          <a:p>
            <a:pPr lvl="1"/>
            <a:r>
              <a:rPr lang="cs-CZ" dirty="false"/>
              <a:t>Depeši odesílat z projektu (Nástěnka-Žadatel-“projekt“-Profil-objektu-Nová depeše a koncepty)</a:t>
            </a:r>
          </a:p>
          <a:p>
            <a:pPr lvl="1"/>
            <a:r>
              <a:rPr lang="cs-CZ" dirty="false"/>
              <a:t>Na projektového manažera + </a:t>
            </a:r>
            <a:r>
              <a:rPr lang="cs-CZ" dirty="false" err="true"/>
              <a:t>int</a:t>
            </a:r>
            <a:endParaRPr lang="cs-CZ" dirty="false"/>
          </a:p>
          <a:p>
            <a:r>
              <a:rPr lang="cs-CZ" sz="2000" b="true" dirty="false"/>
              <a:t>FAQ:</a:t>
            </a:r>
          </a:p>
          <a:p>
            <a:pPr lvl="1"/>
            <a:r>
              <a:rPr lang="cs-CZ" dirty="false"/>
              <a:t>Je možnost automatického upozornění na depeši?</a:t>
            </a:r>
          </a:p>
          <a:p>
            <a:pPr lvl="2"/>
            <a:r>
              <a:rPr lang="cs-CZ" dirty="false"/>
              <a:t>Ano, IS KP14+, Profil uživatele-Kontaktní údaje-nastavit komunikační kanál pro notifikaci (SMS, email</a:t>
            </a:r>
            <a:r>
              <a:rPr lang="cs-CZ" dirty="false" smtClean="false"/>
              <a:t>)</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a:t>
            </a:fld>
            <a:endParaRPr lang="cs-CZ" dirty="false"/>
          </a:p>
        </p:txBody>
      </p:sp>
    </p:spTree>
    <p:extLst>
      <p:ext uri="{BB962C8B-B14F-4D97-AF65-F5344CB8AC3E}">
        <p14:creationId xmlns:p14="http://schemas.microsoft.com/office/powerpoint/2010/main" val="30473197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defRPr/>
            </a:pPr>
            <a:r>
              <a:rPr lang="cs-CZ" dirty="false"/>
              <a:t>PN a NN 2/3</a:t>
            </a:r>
          </a:p>
        </p:txBody>
      </p:sp>
      <p:graphicFrame>
        <p:nvGraphicFramePr>
          <p:cNvPr id="5" name="Zástupný symbol pro obsah 4"/>
          <p:cNvGraphicFramePr>
            <a:graphicFrameLocks noGrp="true"/>
          </p:cNvGraphicFramePr>
          <p:nvPr>
            <p:ph idx="1"/>
            <p:extLst>
              <p:ext uri="{D42A27DB-BD31-4B8C-83A1-F6EECF244321}">
                <p14:modId xmlns:p14="http://schemas.microsoft.com/office/powerpoint/2010/main" val="4292102348"/>
              </p:ext>
            </p:extLst>
          </p:nvPr>
        </p:nvGraphicFramePr>
        <p:xfrm>
          <a:off x="0" y="1196752"/>
          <a:ext cx="9143999" cy="5365323"/>
        </p:xfrm>
        <a:graphic>
          <a:graphicData uri="http://schemas.openxmlformats.org/drawingml/2006/table">
            <a:tbl>
              <a:tblPr firstRow="true" bandRow="true">
                <a:tableStyleId>{21E4AEA4-8DFA-4A89-87EB-49C32662AFE0}</a:tableStyleId>
              </a:tblPr>
              <a:tblGrid>
                <a:gridCol w="1635111"/>
                <a:gridCol w="3945001"/>
                <a:gridCol w="3563887"/>
              </a:tblGrid>
              <a:tr h="325226">
                <a:tc>
                  <a:txBody>
                    <a:bodyPr/>
                    <a:lstStyle/>
                    <a:p>
                      <a:endParaRPr lang="cs-CZ" sz="1900" dirty="false"/>
                    </a:p>
                  </a:txBody>
                  <a:tcPr marL="91436" marR="91436" marT="45734" marB="45734"/>
                </a:tc>
                <a:tc>
                  <a:txBody>
                    <a:bodyPr/>
                    <a:lstStyle/>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sz="1900" dirty="false" smtClean="false"/>
                        <a:t>Přímé náklady např.</a:t>
                      </a:r>
                    </a:p>
                  </a:txBody>
                  <a:tcPr marL="91436" marR="91436" marT="45734" marB="45734"/>
                </a:tc>
                <a:tc>
                  <a:txBody>
                    <a:bodyPr/>
                    <a:lstStyle/>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sz="1900" dirty="false" smtClean="false"/>
                        <a:t>Nepřímé náklady např.</a:t>
                      </a:r>
                    </a:p>
                  </a:txBody>
                  <a:tcPr marL="91436" marR="91436" marT="45734" marB="45734"/>
                </a:tc>
              </a:tr>
              <a:tr h="561200">
                <a:tc>
                  <a:txBody>
                    <a:bodyPr/>
                    <a:lstStyle/>
                    <a:p>
                      <a:r>
                        <a:rPr lang="cs-CZ" sz="1900" dirty="false" smtClean="false"/>
                        <a:t>Cílová skupina</a:t>
                      </a:r>
                      <a:endParaRPr lang="cs-CZ" sz="1900" b="true" dirty="false"/>
                    </a:p>
                  </a:txBody>
                  <a:tcPr marL="91436" marR="91436" marT="45734" marB="45734"/>
                </a:tc>
                <a:tc>
                  <a:txBody>
                    <a:bodyPr/>
                    <a:lstStyle/>
                    <a:p>
                      <a:r>
                        <a:rPr lang="cs-CZ" sz="1900" dirty="false" smtClean="false"/>
                        <a:t>Jízdné</a:t>
                      </a:r>
                      <a:r>
                        <a:rPr lang="cs-CZ" sz="1900" baseline="0" dirty="false" smtClean="false"/>
                        <a:t> a ubytování v ČR</a:t>
                      </a:r>
                      <a:endParaRPr lang="cs-CZ" sz="1900" dirty="false"/>
                    </a:p>
                  </a:txBody>
                  <a:tcPr marL="91436" marR="91436" marT="45734" marB="45734"/>
                </a:tc>
                <a:tc>
                  <a:txBody>
                    <a:bodyPr/>
                    <a:lstStyle/>
                    <a:p>
                      <a:endParaRPr lang="cs-CZ" sz="1900" dirty="false"/>
                    </a:p>
                  </a:txBody>
                  <a:tcPr marL="91436" marR="91436" marT="45734" marB="45734"/>
                </a:tc>
              </a:tr>
              <a:tr h="938320">
                <a:tc>
                  <a:txBody>
                    <a:bodyPr/>
                    <a:lstStyle/>
                    <a:p>
                      <a:endParaRPr lang="cs-CZ" sz="1900" dirty="false"/>
                    </a:p>
                  </a:txBody>
                  <a:tcPr marL="91436" marR="91436" marT="45734" marB="45734"/>
                </a:tc>
                <a:tc>
                  <a:txBody>
                    <a:bodyPr/>
                    <a:lstStyle/>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sz="1900" dirty="false" smtClean="false"/>
                        <a:t>Doprava, </a:t>
                      </a:r>
                      <a:r>
                        <a:rPr lang="cs-CZ" sz="1900" baseline="0" dirty="false" smtClean="false"/>
                        <a:t>stravné a ubytování v zahraničí, místní doprava a kapesné</a:t>
                      </a:r>
                      <a:endParaRPr lang="cs-CZ" sz="1900" dirty="false"/>
                    </a:p>
                  </a:txBody>
                  <a:tcPr marL="91436" marR="91436" marT="45734" marB="45734"/>
                </a:tc>
                <a:tc>
                  <a:txBody>
                    <a:bodyPr/>
                    <a:lstStyle/>
                    <a:p>
                      <a:endParaRPr lang="cs-CZ" sz="1900" dirty="false"/>
                    </a:p>
                  </a:txBody>
                  <a:tcPr marL="91436" marR="91436" marT="45734" marB="45734"/>
                </a:tc>
              </a:tr>
              <a:tr h="631428">
                <a:tc>
                  <a:txBody>
                    <a:bodyPr/>
                    <a:lstStyle/>
                    <a:p>
                      <a:endParaRPr lang="cs-CZ" sz="1900" dirty="false"/>
                    </a:p>
                  </a:txBody>
                  <a:tcPr marL="91436" marR="91436" marT="45734" marB="45734"/>
                </a:tc>
                <a:tc>
                  <a:txBody>
                    <a:bodyPr/>
                    <a:lstStyle/>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sz="1900" dirty="false" smtClean="false"/>
                        <a:t>Cestovní pojištění do zahraničí</a:t>
                      </a:r>
                      <a:endParaRPr lang="cs-CZ" sz="1900" dirty="false"/>
                    </a:p>
                  </a:txBody>
                  <a:tcPr marL="91436" marR="91436" marT="45734" marB="45734"/>
                </a:tc>
                <a:tc>
                  <a:txBody>
                    <a:bodyPr/>
                    <a:lstStyle/>
                    <a:p>
                      <a:r>
                        <a:rPr lang="cs-CZ" sz="1900" dirty="false" smtClean="false"/>
                        <a:t>Občerstvení a stravné v</a:t>
                      </a:r>
                      <a:r>
                        <a:rPr lang="cs-CZ" sz="1900" baseline="0" dirty="false" smtClean="false"/>
                        <a:t> ČR</a:t>
                      </a:r>
                      <a:endParaRPr lang="cs-CZ" sz="1900" dirty="false"/>
                    </a:p>
                  </a:txBody>
                  <a:tcPr marL="91436" marR="91436" marT="45734" marB="45734"/>
                </a:tc>
              </a:tr>
              <a:tr h="801835">
                <a:tc>
                  <a:txBody>
                    <a:bodyPr/>
                    <a:lstStyle/>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sz="1900" dirty="false" smtClean="false"/>
                        <a:t>Realizační</a:t>
                      </a:r>
                      <a:r>
                        <a:rPr lang="cs-CZ" sz="1900" baseline="0" dirty="false" smtClean="false"/>
                        <a:t> tým</a:t>
                      </a:r>
                      <a:endParaRPr lang="cs-CZ" sz="1900" dirty="false" smtClean="false"/>
                    </a:p>
                    <a:p>
                      <a:endParaRPr lang="cs-CZ" sz="1900" dirty="false"/>
                    </a:p>
                  </a:txBody>
                  <a:tcPr marL="91436" marR="91436" marT="45734" marB="45734"/>
                </a:tc>
                <a:tc>
                  <a:txBody>
                    <a:bodyPr/>
                    <a:lstStyle/>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sz="1900" dirty="false" smtClean="false"/>
                        <a:t>Cestovní náklady spojené se zahraničními pracovními cestami</a:t>
                      </a:r>
                      <a:endParaRPr lang="cs-CZ" sz="1900" dirty="false"/>
                    </a:p>
                  </a:txBody>
                  <a:tcPr marL="91436" marR="91436" marT="45734" marB="45734"/>
                </a:tc>
                <a:tc>
                  <a:txBody>
                    <a:bodyPr/>
                    <a:lstStyle/>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sz="1900" dirty="false" smtClean="false"/>
                        <a:t>Cestovní náklady spojené s</a:t>
                      </a:r>
                      <a:r>
                        <a:rPr lang="cs-CZ" sz="1900" baseline="0" dirty="false" smtClean="false"/>
                        <a:t> vnitrostátními</a:t>
                      </a:r>
                      <a:r>
                        <a:rPr lang="cs-CZ" sz="1900" dirty="false" smtClean="false"/>
                        <a:t> pracovními cestami</a:t>
                      </a:r>
                      <a:endParaRPr lang="cs-CZ" sz="1900" dirty="false"/>
                    </a:p>
                  </a:txBody>
                  <a:tcPr marL="91436" marR="91436" marT="45734" marB="45734"/>
                </a:tc>
              </a:tr>
              <a:tr h="801928">
                <a:tc>
                  <a:txBody>
                    <a:bodyPr/>
                    <a:lstStyle/>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sz="1900" dirty="false" smtClean="false"/>
                        <a:t>Zahraniční partner</a:t>
                      </a:r>
                    </a:p>
                    <a:p>
                      <a:endParaRPr lang="cs-CZ" sz="1900" b="true" dirty="false"/>
                    </a:p>
                  </a:txBody>
                  <a:tcPr marL="91436" marR="91436" marT="45734" marB="45734"/>
                </a:tc>
                <a:tc>
                  <a:txBody>
                    <a:bodyPr/>
                    <a:lstStyle/>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sz="1900" dirty="false" smtClean="false"/>
                        <a:t>Per diems, resp. paušál na úhradu</a:t>
                      </a:r>
                      <a:r>
                        <a:rPr lang="cs-CZ" sz="1900" baseline="0" dirty="false" smtClean="false"/>
                        <a:t> výdajů spojených s pobytem v ČR</a:t>
                      </a:r>
                      <a:endParaRPr lang="cs-CZ" sz="1900" dirty="false"/>
                    </a:p>
                  </a:txBody>
                  <a:tcPr marL="91436" marR="91436" marT="45734" marB="45734"/>
                </a:tc>
                <a:tc>
                  <a:txBody>
                    <a:bodyPr/>
                    <a:lstStyle/>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sz="1900" dirty="false" smtClean="false"/>
                        <a:t>Veškeré cestovní výdaje spojené</a:t>
                      </a:r>
                      <a:r>
                        <a:rPr lang="cs-CZ" sz="1900" baseline="0" dirty="false" smtClean="false"/>
                        <a:t> s vnitrostátními (v zemi partnera) prac. cestami</a:t>
                      </a:r>
                      <a:endParaRPr lang="cs-CZ" sz="1900" dirty="false"/>
                    </a:p>
                  </a:txBody>
                  <a:tcPr marL="91436" marR="91436" marT="45734" marB="45734"/>
                </a:tc>
              </a:tr>
              <a:tr h="801835">
                <a:tc>
                  <a:txBody>
                    <a:bodyPr/>
                    <a:lstStyle/>
                    <a:p>
                      <a:endParaRPr lang="cs-CZ" sz="1900" b="true" dirty="false"/>
                    </a:p>
                  </a:txBody>
                  <a:tcPr marL="91436" marR="91436" marT="45734" marB="45734"/>
                </a:tc>
                <a:tc>
                  <a:txBody>
                    <a:bodyPr/>
                    <a:lstStyle/>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sz="1900" dirty="false" smtClean="false"/>
                        <a:t>Cestovní náklady spojené se zahr.</a:t>
                      </a:r>
                      <a:r>
                        <a:rPr lang="cs-CZ" sz="1900" baseline="0" dirty="false" smtClean="false"/>
                        <a:t> prac. cestami (tj. např. do ČR)</a:t>
                      </a:r>
                      <a:endParaRPr lang="cs-CZ" sz="1900" dirty="false"/>
                    </a:p>
                  </a:txBody>
                  <a:tcPr marL="91436" marR="91436" marT="45734" marB="45734"/>
                </a:tc>
                <a:tc>
                  <a:txBody>
                    <a:bodyPr/>
                    <a:lstStyle/>
                    <a:p>
                      <a:endParaRPr lang="cs-CZ" sz="1900" dirty="false"/>
                    </a:p>
                  </a:txBody>
                  <a:tcPr marL="91436" marR="91436" marT="45734" marB="45734"/>
                </a:tc>
              </a:tr>
            </a:tbl>
          </a:graphicData>
        </a:graphic>
      </p:graphicFrame>
      <p:sp>
        <p:nvSpPr>
          <p:cNvPr id="4" name="Zástupný symbol pro číslo snímku 3"/>
          <p:cNvSpPr>
            <a:spLocks noGrp="true"/>
          </p:cNvSpPr>
          <p:nvPr>
            <p:ph type="sldNum" sz="quarter" idx="12"/>
          </p:nvPr>
        </p:nvSpPr>
        <p:spPr/>
        <p:txBody>
          <a:bodyPr/>
          <a:lstStyle/>
          <a:p>
            <a:pPr>
              <a:defRPr/>
            </a:pPr>
            <a:fld id="{C5651218-D688-4623-BA0C-19AE8B531900}" type="slidenum">
              <a:rPr lang="cs-CZ" smtClean="false"/>
              <a:pPr>
                <a:defRPr/>
              </a:pPr>
              <a:t>60</a:t>
            </a:fld>
            <a:endParaRPr lang="cs-CZ" dirty="false"/>
          </a:p>
        </p:txBody>
      </p:sp>
    </p:spTree>
    <p:extLst>
      <p:ext uri="{BB962C8B-B14F-4D97-AF65-F5344CB8AC3E}">
        <p14:creationId xmlns:p14="http://schemas.microsoft.com/office/powerpoint/2010/main" val="40248925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a:defRPr/>
            </a:pPr>
            <a:r>
              <a:rPr lang="cs-CZ" dirty="false"/>
              <a:t>PN a NN 3/3</a:t>
            </a:r>
          </a:p>
        </p:txBody>
      </p:sp>
      <p:graphicFrame>
        <p:nvGraphicFramePr>
          <p:cNvPr id="5" name="Zástupný symbol pro obsah 4"/>
          <p:cNvGraphicFramePr>
            <a:graphicFrameLocks noGrp="true"/>
          </p:cNvGraphicFramePr>
          <p:nvPr>
            <p:ph idx="1"/>
            <p:extLst>
              <p:ext uri="{D42A27DB-BD31-4B8C-83A1-F6EECF244321}">
                <p14:modId xmlns:p14="http://schemas.microsoft.com/office/powerpoint/2010/main" val="2783538433"/>
              </p:ext>
            </p:extLst>
          </p:nvPr>
        </p:nvGraphicFramePr>
        <p:xfrm>
          <a:off x="395536" y="1412776"/>
          <a:ext cx="8208714" cy="3936340"/>
        </p:xfrm>
        <a:graphic>
          <a:graphicData uri="http://schemas.openxmlformats.org/drawingml/2006/table">
            <a:tbl>
              <a:tblPr firstRow="true" bandRow="true">
                <a:tableStyleId>{21E4AEA4-8DFA-4A89-87EB-49C32662AFE0}</a:tableStyleId>
              </a:tblPr>
              <a:tblGrid>
                <a:gridCol w="4104357"/>
                <a:gridCol w="4104357"/>
              </a:tblGrid>
              <a:tr h="457501">
                <a:tc>
                  <a:txBody>
                    <a:bodyPr/>
                    <a:lstStyle/>
                    <a:p>
                      <a:r>
                        <a:rPr lang="cs-CZ" sz="2400" dirty="false" smtClean="false"/>
                        <a:t>Přímé náklady např.</a:t>
                      </a:r>
                      <a:endParaRPr lang="cs-CZ" sz="2400" dirty="false"/>
                    </a:p>
                  </a:txBody>
                  <a:tcPr marT="45645" marB="45645"/>
                </a:tc>
                <a:tc>
                  <a:txBody>
                    <a:bodyPr/>
                    <a:lstStyle/>
                    <a:p>
                      <a:r>
                        <a:rPr lang="cs-CZ" sz="2400" dirty="false" smtClean="false"/>
                        <a:t>Nepřímé náklady např.</a:t>
                      </a:r>
                      <a:endParaRPr lang="cs-CZ" sz="2400" dirty="false"/>
                    </a:p>
                  </a:txBody>
                  <a:tcPr marT="45645" marB="45645"/>
                </a:tc>
              </a:tr>
              <a:tr h="1558723">
                <a:tc>
                  <a:txBody>
                    <a:bodyPr/>
                    <a:lstStyle/>
                    <a:p>
                      <a:r>
                        <a:rPr lang="cs-CZ" sz="2400" dirty="false" smtClean="false"/>
                        <a:t>Pokud je prokázána vazba na cílovou skupinu</a:t>
                      </a:r>
                      <a:endParaRPr lang="cs-CZ" sz="2400" dirty="false"/>
                    </a:p>
                  </a:txBody>
                  <a:tcPr marT="45658" marB="45658"/>
                </a:tc>
                <a:tc>
                  <a:txBody>
                    <a:bodyPr/>
                    <a:lstStyle/>
                    <a:p>
                      <a:r>
                        <a:rPr lang="cs-CZ" sz="2400" dirty="false" smtClean="false"/>
                        <a:t>Vybavení</a:t>
                      </a:r>
                      <a:r>
                        <a:rPr lang="cs-CZ" sz="2400" baseline="0" dirty="false" smtClean="false"/>
                        <a:t> do místností, kde se administruje projekt, nosiče záznamu dat, spotřební materiál</a:t>
                      </a:r>
                      <a:endParaRPr lang="cs-CZ" sz="2400" dirty="false"/>
                    </a:p>
                  </a:txBody>
                  <a:tcPr marT="45658" marB="45658"/>
                </a:tc>
              </a:tr>
              <a:tr h="1372881">
                <a:tc>
                  <a:txBody>
                    <a:bodyPr/>
                    <a:lstStyle/>
                    <a:p>
                      <a:r>
                        <a:rPr lang="cs-CZ" sz="2400" dirty="false" smtClean="false"/>
                        <a:t>Výdaje za vybavení pro pracovní pozice, jejichž osobní náklady jsou hrazeny z PN, patří taktéž do PN</a:t>
                      </a:r>
                      <a:endParaRPr lang="cs-CZ" sz="2400" dirty="false"/>
                    </a:p>
                  </a:txBody>
                  <a:tcPr marT="45658" marB="45658"/>
                </a:tc>
                <a:tc>
                  <a:txBody>
                    <a:bodyPr/>
                    <a:lstStyle/>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sz="2400" dirty="false" smtClean="false"/>
                        <a:t>Výdaje za vybavení pro pracovní pozice, jejichž osobní náklady jsou hrazeny z NN, patří taktéž do NN</a:t>
                      </a:r>
                    </a:p>
                    <a:p>
                      <a:endParaRPr lang="cs-CZ" sz="2400" dirty="false"/>
                    </a:p>
                  </a:txBody>
                  <a:tcPr marT="45658" marB="45658"/>
                </a:tc>
              </a:tr>
            </a:tbl>
          </a:graphicData>
        </a:graphic>
      </p:graphicFrame>
      <p:sp>
        <p:nvSpPr>
          <p:cNvPr id="4" name="Zástupný symbol pro číslo snímku 3"/>
          <p:cNvSpPr>
            <a:spLocks noGrp="true"/>
          </p:cNvSpPr>
          <p:nvPr>
            <p:ph type="sldNum" sz="quarter" idx="12"/>
          </p:nvPr>
        </p:nvSpPr>
        <p:spPr/>
        <p:txBody>
          <a:bodyPr/>
          <a:lstStyle/>
          <a:p>
            <a:pPr>
              <a:defRPr/>
            </a:pPr>
            <a:fld id="{989BE7A2-9231-484D-8C53-E5C998FC9A63}" type="slidenum">
              <a:rPr lang="cs-CZ" smtClean="false"/>
              <a:pPr>
                <a:defRPr/>
              </a:pPr>
              <a:t>61</a:t>
            </a:fld>
            <a:endParaRPr lang="cs-CZ" dirty="false"/>
          </a:p>
        </p:txBody>
      </p:sp>
    </p:spTree>
    <p:extLst>
      <p:ext uri="{BB962C8B-B14F-4D97-AF65-F5344CB8AC3E}">
        <p14:creationId xmlns:p14="http://schemas.microsoft.com/office/powerpoint/2010/main" val="15557904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FÚ a </a:t>
            </a:r>
            <a:r>
              <a:rPr lang="cs-CZ" smtClean="false"/>
              <a:t>nn</a:t>
            </a:r>
            <a:endParaRPr lang="cs-CZ"/>
          </a:p>
        </p:txBody>
      </p:sp>
      <p:sp>
        <p:nvSpPr>
          <p:cNvPr id="3" name="Zástupný symbol pro obsah 2"/>
          <p:cNvSpPr>
            <a:spLocks noGrp="true"/>
          </p:cNvSpPr>
          <p:nvPr>
            <p:ph idx="1"/>
          </p:nvPr>
        </p:nvSpPr>
        <p:spPr/>
        <p:txBody>
          <a:bodyPr/>
          <a:lstStyle/>
          <a:p>
            <a:pPr marL="0" indent="0">
              <a:lnSpc>
                <a:spcPct val="100000"/>
              </a:lnSpc>
              <a:buNone/>
            </a:pPr>
            <a:r>
              <a:rPr lang="cs-CZ" sz="1400" dirty="false" smtClean="false"/>
              <a:t>Stanovisko </a:t>
            </a:r>
            <a:r>
              <a:rPr lang="cs-CZ" sz="1400" dirty="false"/>
              <a:t>Generálního finančního ředitelství (GFŘ) k postupu při kontrole projektů se zjednodušeným vykazováním výdajů. </a:t>
            </a:r>
            <a:r>
              <a:rPr lang="cs-CZ" sz="1400" dirty="false" smtClean="false"/>
              <a:t>Základním </a:t>
            </a:r>
            <a:r>
              <a:rPr lang="cs-CZ" sz="1400" dirty="false"/>
              <a:t>východiskem kontroly jsou podmínky stanovené právním aktem.</a:t>
            </a:r>
          </a:p>
          <a:p>
            <a:pPr>
              <a:lnSpc>
                <a:spcPct val="100000"/>
              </a:lnSpc>
            </a:pPr>
            <a:r>
              <a:rPr lang="cs-CZ" sz="1400" dirty="false" smtClean="false"/>
              <a:t>V </a:t>
            </a:r>
            <a:r>
              <a:rPr lang="cs-CZ" sz="1400" dirty="false"/>
              <a:t>projektech se zjednodušeným vykazováním nemusí příjemce prostředky spadající pod definici zjednodušeného vykazování (nepřímé náklady, jednotky) prokazovat a finanční úřad tyto náklady nekontroluje. </a:t>
            </a:r>
          </a:p>
          <a:p>
            <a:pPr>
              <a:lnSpc>
                <a:spcPct val="100000"/>
              </a:lnSpc>
            </a:pPr>
            <a:r>
              <a:rPr lang="cs-CZ" sz="1400" dirty="false" smtClean="false"/>
              <a:t>U </a:t>
            </a:r>
            <a:r>
              <a:rPr lang="cs-CZ" sz="1400" dirty="false"/>
              <a:t>projektů s nepřímými náklady finanční úřad zjišťuje skutečnost, zda byly přímé náklady použity v souladu s právním aktem a zda tedy vznikl nárok na příslušnou část nepřímých nákladů.</a:t>
            </a:r>
          </a:p>
          <a:p>
            <a:pPr>
              <a:lnSpc>
                <a:spcPct val="100000"/>
              </a:lnSpc>
            </a:pPr>
            <a:r>
              <a:rPr lang="cs-CZ" sz="1400" dirty="false" smtClean="false"/>
              <a:t>U </a:t>
            </a:r>
            <a:r>
              <a:rPr lang="cs-CZ" sz="1400" dirty="false"/>
              <a:t>projektů s jednotkami kontroluje finanční úřad, zda byly splněny stanovené jednotky a zda tedy vznikl příjemci nárok na jejich proplacení. V případě,  že je v právním aktu stanoven i časový harmonogram dosažení jednotek, je ověřován i tento časový harmonogram.</a:t>
            </a:r>
          </a:p>
          <a:p>
            <a:pPr>
              <a:lnSpc>
                <a:spcPct val="100000"/>
              </a:lnSpc>
            </a:pPr>
            <a:r>
              <a:rPr lang="cs-CZ" sz="1400" dirty="false" smtClean="false"/>
              <a:t>Vzhledem </a:t>
            </a:r>
            <a:r>
              <a:rPr lang="cs-CZ" sz="1400" dirty="false"/>
              <a:t>k tomu, že příjemce nemá v právním aktu stanovenou povinnost účtovat o nepřímých nákladech, je vyrovnanost účetnictví projektu ověřována pouze na nákladech přímých.</a:t>
            </a:r>
          </a:p>
          <a:p>
            <a:pPr marL="0" indent="0">
              <a:lnSpc>
                <a:spcPct val="100000"/>
              </a:lnSpc>
              <a:buNone/>
            </a:pPr>
            <a:endParaRPr lang="cs-CZ" sz="1400" dirty="false" smtClean="false"/>
          </a:p>
          <a:p>
            <a:pPr marL="0" indent="0">
              <a:lnSpc>
                <a:spcPct val="100000"/>
              </a:lnSpc>
              <a:buNone/>
            </a:pPr>
            <a:r>
              <a:rPr lang="cs-CZ" sz="1400" dirty="false" smtClean="false"/>
              <a:t>V případě, že FÚ nebude postupovat dle výše zmíněného nahlaste tuto skutečnost svému PM.</a:t>
            </a:r>
            <a:endParaRPr lang="cs-CZ" sz="14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62</a:t>
            </a:fld>
            <a:endParaRPr lang="cs-CZ" dirty="false"/>
          </a:p>
        </p:txBody>
      </p:sp>
    </p:spTree>
    <p:extLst>
      <p:ext uri="{BB962C8B-B14F-4D97-AF65-F5344CB8AC3E}">
        <p14:creationId xmlns:p14="http://schemas.microsoft.com/office/powerpoint/2010/main" val="31760116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smtClean="false"/>
              <a:t>Indikátory</a:t>
            </a:r>
            <a:endParaRPr lang="cs-CZ" dirty="false"/>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9893548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 Indikátory</a:t>
            </a:r>
            <a:endParaRPr lang="cs-CZ" dirty="false"/>
          </a:p>
        </p:txBody>
      </p:sp>
      <p:sp>
        <p:nvSpPr>
          <p:cNvPr id="3" name="Zástupný symbol pro obsah 2"/>
          <p:cNvSpPr>
            <a:spLocks noGrp="true"/>
          </p:cNvSpPr>
          <p:nvPr>
            <p:ph idx="1"/>
          </p:nvPr>
        </p:nvSpPr>
        <p:spPr>
          <a:xfrm>
            <a:off x="539552" y="1124744"/>
            <a:ext cx="8064448" cy="5472608"/>
          </a:xfrm>
        </p:spPr>
        <p:txBody>
          <a:bodyPr/>
          <a:lstStyle/>
          <a:p>
            <a:pPr marL="0" indent="0">
              <a:buNone/>
            </a:pPr>
            <a:r>
              <a:rPr lang="cs-CZ" b="true" dirty="false" smtClean="false"/>
              <a:t>Závazné indikátory ve výzvě č. 124 a 24:</a:t>
            </a:r>
          </a:p>
          <a:p>
            <a:pPr marL="0" indent="0">
              <a:buNone/>
            </a:pPr>
            <a:endParaRPr lang="cs-CZ" b="true" dirty="false"/>
          </a:p>
          <a:p>
            <a:pPr marL="0" indent="0">
              <a:buNone/>
            </a:pPr>
            <a:endParaRPr lang="cs-CZ" b="true" dirty="false" smtClean="false"/>
          </a:p>
          <a:p>
            <a:pPr marL="0" indent="0">
              <a:buNone/>
            </a:pPr>
            <a:r>
              <a:rPr lang="cs-CZ" b="true" dirty="false" smtClean="false"/>
              <a:t/>
            </a:r>
            <a:br>
              <a:rPr lang="cs-CZ" b="true" dirty="false" smtClean="false"/>
            </a:br>
            <a:r>
              <a:rPr lang="cs-CZ" b="true" dirty="false" smtClean="false"/>
              <a:t>Cílové hodnoty závazné, snižovat lze jen podstatnou změnou (navýšení není nutné řešit změnou)</a:t>
            </a:r>
          </a:p>
          <a:p>
            <a:pPr marL="0" indent="0">
              <a:buNone/>
            </a:pPr>
            <a:r>
              <a:rPr lang="cs-CZ" b="true" dirty="false" smtClean="false"/>
              <a:t>Sankce při nenaplnění cílových hodnot</a:t>
            </a:r>
          </a:p>
          <a:p>
            <a:r>
              <a:rPr lang="cs-CZ" dirty="false" smtClean="false"/>
              <a:t>Výše odvodu v procentech z dotace podle míry nenaplnění všech povinných indikátorů (průměr)</a:t>
            </a:r>
          </a:p>
          <a:p>
            <a:r>
              <a:rPr lang="cs-CZ" dirty="false" smtClean="false"/>
              <a:t>Sankce při naplnění 85% a méně (viz tabulka v </a:t>
            </a:r>
            <a:r>
              <a:rPr lang="cs-CZ" dirty="false" err="true" smtClean="false"/>
              <a:t>RoD</a:t>
            </a:r>
            <a:r>
              <a:rPr lang="cs-CZ" dirty="false" smtClean="false"/>
              <a:t>)</a:t>
            </a:r>
          </a:p>
          <a:p>
            <a:pPr marL="0" indent="0">
              <a:buNone/>
            </a:pPr>
            <a:endParaRPr lang="cs-CZ" b="true" dirty="false" smtClean="false"/>
          </a:p>
          <a:p>
            <a:pPr marL="0" indent="0">
              <a:buNone/>
            </a:pPr>
            <a:endParaRPr lang="cs-CZ" dirty="false" smtClean="false"/>
          </a:p>
          <a:p>
            <a:pPr marL="0" indent="0">
              <a:buNone/>
            </a:pPr>
            <a:endParaRPr lang="cs-CZ"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64</a:t>
            </a:fld>
            <a:endParaRPr lang="cs-CZ" dirty="false"/>
          </a:p>
        </p:txBody>
      </p:sp>
      <p:graphicFrame>
        <p:nvGraphicFramePr>
          <p:cNvPr id="13" name="Tabulka 12"/>
          <p:cNvGraphicFramePr>
            <a:graphicFrameLocks noGrp="true"/>
          </p:cNvGraphicFramePr>
          <p:nvPr>
            <p:extLst>
              <p:ext uri="{D42A27DB-BD31-4B8C-83A1-F6EECF244321}">
                <p14:modId xmlns:p14="http://schemas.microsoft.com/office/powerpoint/2010/main" val="3653640590"/>
              </p:ext>
            </p:extLst>
          </p:nvPr>
        </p:nvGraphicFramePr>
        <p:xfrm>
          <a:off x="395536" y="1484784"/>
          <a:ext cx="7848871" cy="1407408"/>
        </p:xfrm>
        <a:graphic>
          <a:graphicData uri="http://schemas.openxmlformats.org/drawingml/2006/table">
            <a:tbl>
              <a:tblPr firstRow="true" firstCol="true" bandRow="true">
                <a:tableStyleId>{8A107856-5554-42FB-B03E-39F5DBC370BA}</a:tableStyleId>
              </a:tblPr>
              <a:tblGrid>
                <a:gridCol w="1008111"/>
                <a:gridCol w="4544880"/>
                <a:gridCol w="991481"/>
                <a:gridCol w="1304399"/>
              </a:tblGrid>
              <a:tr h="432048">
                <a:tc>
                  <a:txBody>
                    <a:bodyPr/>
                    <a:lstStyle/>
                    <a:p>
                      <a:pPr marL="36195" marR="36195">
                        <a:spcBef>
                          <a:spcPts val="300"/>
                        </a:spcBef>
                        <a:spcAft>
                          <a:spcPts val="300"/>
                        </a:spcAft>
                      </a:pPr>
                      <a:r>
                        <a:rPr lang="cs-CZ" sz="1600" dirty="false">
                          <a:effectLst/>
                        </a:rPr>
                        <a:t>6 00 00</a:t>
                      </a:r>
                      <a:endParaRPr lang="cs-CZ" sz="1600" dirty="false">
                        <a:solidFill>
                          <a:srgbClr val="080808"/>
                        </a:solidFill>
                        <a:effectLst/>
                        <a:latin typeface="Arial"/>
                        <a:ea typeface="Arial"/>
                        <a:cs typeface="Times New Roman"/>
                      </a:endParaRPr>
                    </a:p>
                  </a:txBody>
                  <a:tcPr marL="0" marR="0" marT="0" marB="0"/>
                </a:tc>
                <a:tc>
                  <a:txBody>
                    <a:bodyPr/>
                    <a:lstStyle/>
                    <a:p>
                      <a:pPr marL="36195" marR="36195">
                        <a:spcBef>
                          <a:spcPts val="300"/>
                        </a:spcBef>
                        <a:spcAft>
                          <a:spcPts val="300"/>
                        </a:spcAft>
                      </a:pPr>
                      <a:r>
                        <a:rPr lang="cs-CZ" sz="1600" dirty="false">
                          <a:effectLst/>
                        </a:rPr>
                        <a:t>Celkový počet účastníků</a:t>
                      </a:r>
                      <a:endParaRPr lang="cs-CZ" sz="1600" dirty="false">
                        <a:solidFill>
                          <a:srgbClr val="080808"/>
                        </a:solidFill>
                        <a:effectLst/>
                        <a:latin typeface="Arial"/>
                        <a:ea typeface="Arial"/>
                        <a:cs typeface="Times New Roman"/>
                      </a:endParaRPr>
                    </a:p>
                  </a:txBody>
                  <a:tcPr marL="0" marR="0" marT="0" marB="0"/>
                </a:tc>
                <a:tc>
                  <a:txBody>
                    <a:bodyPr/>
                    <a:lstStyle/>
                    <a:p>
                      <a:pPr marL="36195" marR="36195">
                        <a:spcBef>
                          <a:spcPts val="300"/>
                        </a:spcBef>
                        <a:spcAft>
                          <a:spcPts val="300"/>
                        </a:spcAft>
                      </a:pPr>
                      <a:r>
                        <a:rPr lang="cs-CZ" sz="1600" dirty="false">
                          <a:effectLst/>
                        </a:rPr>
                        <a:t>Účastníci</a:t>
                      </a:r>
                      <a:endParaRPr lang="cs-CZ" sz="1600" dirty="false">
                        <a:solidFill>
                          <a:srgbClr val="080808"/>
                        </a:solidFill>
                        <a:effectLst/>
                        <a:latin typeface="Arial"/>
                        <a:ea typeface="Arial"/>
                        <a:cs typeface="Times New Roman"/>
                      </a:endParaRPr>
                    </a:p>
                  </a:txBody>
                  <a:tcPr marL="0" marR="0" marT="0" marB="0"/>
                </a:tc>
                <a:tc>
                  <a:txBody>
                    <a:bodyPr/>
                    <a:lstStyle/>
                    <a:p>
                      <a:pPr marL="36195" marR="36195">
                        <a:spcBef>
                          <a:spcPts val="300"/>
                        </a:spcBef>
                        <a:spcAft>
                          <a:spcPts val="300"/>
                        </a:spcAft>
                      </a:pPr>
                      <a:r>
                        <a:rPr lang="cs-CZ" sz="1600" dirty="false">
                          <a:effectLst/>
                        </a:rPr>
                        <a:t>Výstup</a:t>
                      </a:r>
                      <a:endParaRPr lang="cs-CZ" sz="1600" dirty="false">
                        <a:solidFill>
                          <a:srgbClr val="080808"/>
                        </a:solidFill>
                        <a:effectLst/>
                        <a:latin typeface="Arial"/>
                        <a:ea typeface="Arial"/>
                        <a:cs typeface="Times New Roman"/>
                      </a:endParaRPr>
                    </a:p>
                  </a:txBody>
                  <a:tcPr marL="0" marR="0" marT="0" marB="0"/>
                </a:tc>
              </a:tr>
              <a:tr h="432048">
                <a:tc>
                  <a:txBody>
                    <a:bodyPr/>
                    <a:lstStyle/>
                    <a:p>
                      <a:pPr marL="36195" marR="36195" algn="l" defTabSz="914400" rtl="false" eaLnBrk="true" latinLnBrk="false" hangingPunct="true">
                        <a:spcBef>
                          <a:spcPts val="300"/>
                        </a:spcBef>
                        <a:spcAft>
                          <a:spcPts val="300"/>
                        </a:spcAft>
                      </a:pPr>
                      <a:r>
                        <a:rPr lang="cs-CZ" sz="1600" b="true" kern="1200" dirty="false">
                          <a:solidFill>
                            <a:schemeClr val="dk1"/>
                          </a:solidFill>
                          <a:effectLst/>
                          <a:latin typeface="+mn-lt"/>
                          <a:ea typeface="+mn-ea"/>
                          <a:cs typeface="+mn-cs"/>
                        </a:rPr>
                        <a:t>6 93 01</a:t>
                      </a:r>
                    </a:p>
                  </a:txBody>
                  <a:tcPr marL="0" marR="0" marT="0" marB="0"/>
                </a:tc>
                <a:tc>
                  <a:txBody>
                    <a:bodyPr/>
                    <a:lstStyle/>
                    <a:p>
                      <a:pPr marL="36195" marR="36195" algn="l" defTabSz="914400" rtl="false" eaLnBrk="true" latinLnBrk="false" hangingPunct="true">
                        <a:spcBef>
                          <a:spcPts val="300"/>
                        </a:spcBef>
                        <a:spcAft>
                          <a:spcPts val="300"/>
                        </a:spcAft>
                      </a:pPr>
                      <a:r>
                        <a:rPr lang="cs-CZ" sz="1600" b="true" kern="1200" dirty="false">
                          <a:solidFill>
                            <a:schemeClr val="dk1"/>
                          </a:solidFill>
                          <a:effectLst/>
                          <a:latin typeface="+mn-lt"/>
                          <a:ea typeface="+mn-ea"/>
                          <a:cs typeface="+mn-cs"/>
                        </a:rPr>
                        <a:t>Počet experimentálně či kvazi-experimentálně ověřených nových nástrojů</a:t>
                      </a:r>
                    </a:p>
                  </a:txBody>
                  <a:tcPr marL="0" marR="0" marT="0" marB="0"/>
                </a:tc>
                <a:tc>
                  <a:txBody>
                    <a:bodyPr/>
                    <a:lstStyle/>
                    <a:p>
                      <a:pPr marL="36195" marR="36195" algn="l" defTabSz="914400" rtl="false" eaLnBrk="true" latinLnBrk="false" hangingPunct="true">
                        <a:spcBef>
                          <a:spcPts val="300"/>
                        </a:spcBef>
                        <a:spcAft>
                          <a:spcPts val="300"/>
                        </a:spcAft>
                      </a:pPr>
                      <a:r>
                        <a:rPr lang="cs-CZ" sz="1600" b="true" kern="1200">
                          <a:solidFill>
                            <a:schemeClr val="dk1"/>
                          </a:solidFill>
                          <a:effectLst/>
                          <a:latin typeface="+mn-lt"/>
                          <a:ea typeface="+mn-ea"/>
                          <a:cs typeface="+mn-cs"/>
                        </a:rPr>
                        <a:t>Nástroje</a:t>
                      </a:r>
                    </a:p>
                  </a:txBody>
                  <a:tcPr marL="0" marR="0" marT="0" marB="0"/>
                </a:tc>
                <a:tc>
                  <a:txBody>
                    <a:bodyPr/>
                    <a:lstStyle/>
                    <a:p>
                      <a:pPr marL="36195" marR="36195" algn="l" defTabSz="914400" rtl="false" eaLnBrk="true" latinLnBrk="false" hangingPunct="true">
                        <a:spcBef>
                          <a:spcPts val="300"/>
                        </a:spcBef>
                        <a:spcAft>
                          <a:spcPts val="300"/>
                        </a:spcAft>
                      </a:pPr>
                      <a:r>
                        <a:rPr lang="cs-CZ" sz="1600" b="true" kern="1200" dirty="false" smtClean="false">
                          <a:solidFill>
                            <a:schemeClr val="dk1"/>
                          </a:solidFill>
                          <a:effectLst/>
                          <a:latin typeface="+mn-lt"/>
                          <a:ea typeface="+mn-ea"/>
                          <a:cs typeface="+mn-cs"/>
                        </a:rPr>
                        <a:t>Výstup</a:t>
                      </a:r>
                      <a:endParaRPr lang="cs-CZ" sz="1600" b="true" kern="1200" dirty="false">
                        <a:solidFill>
                          <a:schemeClr val="dk1"/>
                        </a:solidFill>
                        <a:effectLst/>
                        <a:latin typeface="+mn-lt"/>
                        <a:ea typeface="+mn-ea"/>
                        <a:cs typeface="+mn-cs"/>
                      </a:endParaRPr>
                    </a:p>
                  </a:txBody>
                  <a:tcPr marL="0" marR="0" marT="0" marB="0"/>
                </a:tc>
              </a:tr>
              <a:tr h="432048">
                <a:tc>
                  <a:txBody>
                    <a:bodyPr/>
                    <a:lstStyle/>
                    <a:p>
                      <a:pPr marL="36195" marR="36195" algn="l" defTabSz="914400" rtl="false" eaLnBrk="true" latinLnBrk="false" hangingPunct="true">
                        <a:spcBef>
                          <a:spcPts val="300"/>
                        </a:spcBef>
                        <a:spcAft>
                          <a:spcPts val="300"/>
                        </a:spcAft>
                      </a:pPr>
                      <a:r>
                        <a:rPr lang="cs-CZ" sz="1600" b="true" kern="1200">
                          <a:solidFill>
                            <a:schemeClr val="dk1"/>
                          </a:solidFill>
                          <a:effectLst/>
                          <a:latin typeface="+mn-lt"/>
                          <a:ea typeface="+mn-ea"/>
                          <a:cs typeface="+mn-cs"/>
                        </a:rPr>
                        <a:t>8 05 00</a:t>
                      </a:r>
                    </a:p>
                  </a:txBody>
                  <a:tcPr marL="0" marR="0" marT="0" marB="0"/>
                </a:tc>
                <a:tc>
                  <a:txBody>
                    <a:bodyPr/>
                    <a:lstStyle/>
                    <a:p>
                      <a:pPr marL="36195" marR="36195" algn="l" defTabSz="914400" rtl="false" eaLnBrk="true" latinLnBrk="false" hangingPunct="true">
                        <a:spcBef>
                          <a:spcPts val="300"/>
                        </a:spcBef>
                        <a:spcAft>
                          <a:spcPts val="300"/>
                        </a:spcAft>
                      </a:pPr>
                      <a:r>
                        <a:rPr lang="cs-CZ" sz="1600" b="true" kern="1200" dirty="false">
                          <a:solidFill>
                            <a:schemeClr val="dk1"/>
                          </a:solidFill>
                          <a:effectLst/>
                          <a:latin typeface="+mn-lt"/>
                          <a:ea typeface="+mn-ea"/>
                          <a:cs typeface="+mn-cs"/>
                        </a:rPr>
                        <a:t>Počet napsaných a zveřejněných analytických a strategických dokumentů (vč. evaluačních)</a:t>
                      </a:r>
                    </a:p>
                  </a:txBody>
                  <a:tcPr marL="0" marR="0" marT="0" marB="0"/>
                </a:tc>
                <a:tc>
                  <a:txBody>
                    <a:bodyPr/>
                    <a:lstStyle/>
                    <a:p>
                      <a:pPr marL="36195" marR="36195" algn="l" defTabSz="914400" rtl="false" eaLnBrk="true" latinLnBrk="false" hangingPunct="true">
                        <a:spcBef>
                          <a:spcPts val="300"/>
                        </a:spcBef>
                        <a:spcAft>
                          <a:spcPts val="300"/>
                        </a:spcAft>
                      </a:pPr>
                      <a:r>
                        <a:rPr lang="cs-CZ" sz="1600" b="true" kern="1200" dirty="false">
                          <a:solidFill>
                            <a:schemeClr val="dk1"/>
                          </a:solidFill>
                          <a:effectLst/>
                          <a:latin typeface="+mn-lt"/>
                          <a:ea typeface="+mn-ea"/>
                          <a:cs typeface="+mn-cs"/>
                        </a:rPr>
                        <a:t>Dokumenty</a:t>
                      </a:r>
                    </a:p>
                  </a:txBody>
                  <a:tcPr marL="0" marR="0" marT="0" marB="0"/>
                </a:tc>
                <a:tc>
                  <a:txBody>
                    <a:bodyPr/>
                    <a:lstStyle/>
                    <a:p>
                      <a:pPr marL="36195" marR="36195" algn="l" defTabSz="914400" rtl="false" eaLnBrk="true" latinLnBrk="false" hangingPunct="true">
                        <a:spcBef>
                          <a:spcPts val="300"/>
                        </a:spcBef>
                        <a:spcAft>
                          <a:spcPts val="300"/>
                        </a:spcAft>
                      </a:pPr>
                      <a:r>
                        <a:rPr lang="cs-CZ" sz="1600" b="true" kern="1200" dirty="false">
                          <a:solidFill>
                            <a:schemeClr val="dk1"/>
                          </a:solidFill>
                          <a:effectLst/>
                          <a:latin typeface="+mn-lt"/>
                          <a:ea typeface="+mn-ea"/>
                          <a:cs typeface="+mn-cs"/>
                        </a:rPr>
                        <a:t>Výstup</a:t>
                      </a:r>
                    </a:p>
                  </a:txBody>
                  <a:tcPr marL="0" marR="0" marT="0" marB="0"/>
                </a:tc>
              </a:tr>
            </a:tbl>
          </a:graphicData>
        </a:graphic>
      </p:graphicFrame>
    </p:spTree>
    <p:extLst>
      <p:ext uri="{BB962C8B-B14F-4D97-AF65-F5344CB8AC3E}">
        <p14:creationId xmlns:p14="http://schemas.microsoft.com/office/powerpoint/2010/main" val="26772942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Evidence k cílové skupině</a:t>
            </a:r>
            <a:endParaRPr lang="cs-CZ" dirty="false"/>
          </a:p>
        </p:txBody>
      </p:sp>
      <p:sp>
        <p:nvSpPr>
          <p:cNvPr id="3" name="Zástupný symbol pro obsah 2"/>
          <p:cNvSpPr>
            <a:spLocks noGrp="true"/>
          </p:cNvSpPr>
          <p:nvPr>
            <p:ph idx="1"/>
          </p:nvPr>
        </p:nvSpPr>
        <p:spPr/>
        <p:txBody>
          <a:bodyPr/>
          <a:lstStyle/>
          <a:p>
            <a:r>
              <a:rPr lang="pl-PL" dirty="false"/>
              <a:t>Pokyny pro evidenci rozsahu a typu podpory jednotlivým podpořeným osobám</a:t>
            </a:r>
          </a:p>
          <a:p>
            <a:pPr marL="0" indent="0">
              <a:buNone/>
            </a:pPr>
            <a:r>
              <a:rPr lang="cs-CZ" dirty="false">
                <a:hlinkClick r:id="rId2"/>
              </a:rPr>
              <a:t>http://www.esfcr.cz/monitorovani-podporenych-osob</a:t>
            </a:r>
            <a:endParaRPr lang="cs-CZ" dirty="false"/>
          </a:p>
          <a:p>
            <a:r>
              <a:rPr lang="cs-CZ" b="true" dirty="false" smtClean="false"/>
              <a:t>Monitorovací </a:t>
            </a:r>
            <a:r>
              <a:rPr lang="cs-CZ" b="true" dirty="false"/>
              <a:t>list </a:t>
            </a:r>
            <a:r>
              <a:rPr lang="cs-CZ" dirty="false"/>
              <a:t>– </a:t>
            </a:r>
            <a:r>
              <a:rPr lang="cs-CZ" dirty="false" smtClean="false"/>
              <a:t>min. rozsah údajů, nezávazný vzor </a:t>
            </a:r>
            <a:endParaRPr lang="cs-CZ" dirty="false"/>
          </a:p>
          <a:p>
            <a:r>
              <a:rPr lang="cs-CZ" b="true" dirty="false" smtClean="false"/>
              <a:t>Prezenční </a:t>
            </a:r>
            <a:r>
              <a:rPr lang="cs-CZ" b="true" dirty="false"/>
              <a:t>listina</a:t>
            </a:r>
            <a:r>
              <a:rPr lang="cs-CZ" dirty="false"/>
              <a:t> </a:t>
            </a:r>
            <a:r>
              <a:rPr lang="cs-CZ" dirty="false" smtClean="false"/>
              <a:t>minimálně </a:t>
            </a:r>
            <a:r>
              <a:rPr lang="cs-CZ" dirty="false"/>
              <a:t>tyto náležitosti – identifikační údaje účastníka akce, časovou dotaci akce, všechny prvky povinného minima publicity OPZ. Dále pak např. informaci o způsobu využití osobních údajů cílové skupiny </a:t>
            </a:r>
            <a:r>
              <a:rPr lang="cs-CZ" dirty="false" smtClean="false"/>
              <a:t>apod.</a:t>
            </a:r>
          </a:p>
          <a:p>
            <a:pPr marL="0" indent="0">
              <a:buNone/>
            </a:pPr>
            <a:endParaRPr lang="cs-CZ"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65</a:t>
            </a:fld>
            <a:endParaRPr lang="cs-CZ" dirty="false"/>
          </a:p>
        </p:txBody>
      </p:sp>
    </p:spTree>
    <p:extLst>
      <p:ext uri="{BB962C8B-B14F-4D97-AF65-F5344CB8AC3E}">
        <p14:creationId xmlns:p14="http://schemas.microsoft.com/office/powerpoint/2010/main" val="342132414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Zpráva o realizaci - Indikátory</a:t>
            </a:r>
            <a:endParaRPr lang="cs-CZ" dirty="false"/>
          </a:p>
        </p:txBody>
      </p:sp>
      <p:sp>
        <p:nvSpPr>
          <p:cNvPr id="3" name="Zástupný symbol pro obsah 2"/>
          <p:cNvSpPr>
            <a:spLocks noGrp="true"/>
          </p:cNvSpPr>
          <p:nvPr>
            <p:ph idx="1"/>
          </p:nvPr>
        </p:nvSpPr>
        <p:spPr>
          <a:xfrm>
            <a:off x="539552" y="1484784"/>
            <a:ext cx="8064448" cy="5112568"/>
          </a:xfrm>
        </p:spPr>
        <p:txBody>
          <a:bodyPr/>
          <a:lstStyle/>
          <a:p>
            <a:pPr marL="0" indent="0">
              <a:buNone/>
            </a:pPr>
            <a:r>
              <a:rPr lang="cs-CZ" sz="3200" b="true" dirty="false" smtClean="false"/>
              <a:t>Indikátory</a:t>
            </a:r>
          </a:p>
          <a:p>
            <a:pPr marL="0" indent="0">
              <a:buNone/>
            </a:pPr>
            <a:r>
              <a:rPr lang="cs-CZ" dirty="false" smtClean="false"/>
              <a:t>Na záložce v ISKP  je uveden seznam všech indikátorů relevantních </a:t>
            </a:r>
            <a:r>
              <a:rPr lang="cs-CZ" dirty="false"/>
              <a:t>pro </a:t>
            </a:r>
            <a:r>
              <a:rPr lang="cs-CZ" dirty="false" smtClean="false"/>
              <a:t>projekt, které vykazuje příjemce v </a:t>
            </a:r>
            <a:r>
              <a:rPr lang="cs-CZ" dirty="false" err="true" smtClean="false"/>
              <a:t>ZoR</a:t>
            </a:r>
            <a:r>
              <a:rPr lang="cs-CZ" dirty="false" smtClean="false"/>
              <a:t>.</a:t>
            </a:r>
          </a:p>
          <a:p>
            <a:pPr marL="0" indent="0">
              <a:buNone/>
            </a:pPr>
            <a:r>
              <a:rPr lang="cs-CZ" b="true" dirty="false" smtClean="false"/>
              <a:t>Způsoby vykázání dosažených hodnot</a:t>
            </a:r>
          </a:p>
          <a:p>
            <a:r>
              <a:rPr lang="cs-CZ" dirty="false" smtClean="false"/>
              <a:t>Přímá editace hodnot v </a:t>
            </a:r>
            <a:r>
              <a:rPr lang="cs-CZ" dirty="false" smtClean="false">
                <a:solidFill>
                  <a:srgbClr val="FF0000"/>
                </a:solidFill>
              </a:rPr>
              <a:t>IS KP 14+ </a:t>
            </a:r>
            <a:r>
              <a:rPr lang="cs-CZ" dirty="false" smtClean="false"/>
              <a:t>pro indikátory, které nesledují účastníky projektů;</a:t>
            </a:r>
          </a:p>
          <a:p>
            <a:r>
              <a:rPr lang="cs-CZ" dirty="false" smtClean="false"/>
              <a:t>Automatické dotažení hodnot ze systému IS ESF 2014+ pro indikátory, které sledují účastníky projektů.</a:t>
            </a:r>
          </a:p>
          <a:p>
            <a:pPr marL="0" indent="0">
              <a:buNone/>
            </a:pPr>
            <a:endParaRPr lang="cs-CZ" dirty="false" smtClean="false"/>
          </a:p>
          <a:p>
            <a:pPr marL="0" indent="0">
              <a:buNone/>
            </a:pPr>
            <a:endParaRPr lang="cs-CZ"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66</a:t>
            </a:fld>
            <a:endParaRPr lang="cs-CZ" dirty="false"/>
          </a:p>
        </p:txBody>
      </p:sp>
    </p:spTree>
    <p:extLst>
      <p:ext uri="{BB962C8B-B14F-4D97-AF65-F5344CB8AC3E}">
        <p14:creationId xmlns:p14="http://schemas.microsoft.com/office/powerpoint/2010/main" val="39067664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Zpráva o realizaci - indikátory </a:t>
            </a:r>
            <a:endParaRPr lang="cs-CZ" dirty="false"/>
          </a:p>
        </p:txBody>
      </p:sp>
      <p:sp>
        <p:nvSpPr>
          <p:cNvPr id="3" name="Zástupný symbol pro obsah 2"/>
          <p:cNvSpPr>
            <a:spLocks noGrp="true"/>
          </p:cNvSpPr>
          <p:nvPr>
            <p:ph idx="1"/>
          </p:nvPr>
        </p:nvSpPr>
        <p:spPr>
          <a:xfrm>
            <a:off x="539552" y="1268760"/>
            <a:ext cx="8064448" cy="5112568"/>
          </a:xfrm>
        </p:spPr>
        <p:txBody>
          <a:bodyPr/>
          <a:lstStyle/>
          <a:p>
            <a:pPr marL="0" indent="0">
              <a:buNone/>
            </a:pPr>
            <a:r>
              <a:rPr lang="cs-CZ" sz="3200" b="true" dirty="false" smtClean="false"/>
              <a:t>Indikátory editovatelné příjemcem v IS KP 14+</a:t>
            </a:r>
          </a:p>
          <a:p>
            <a:pPr marL="0" indent="0">
              <a:buNone/>
            </a:pPr>
            <a:r>
              <a:rPr lang="cs-CZ" dirty="false" smtClean="false"/>
              <a:t>Indikátory, které se netýkají účastníků projektu</a:t>
            </a:r>
          </a:p>
          <a:p>
            <a:pPr marL="0" indent="0">
              <a:buNone/>
            </a:pPr>
            <a:r>
              <a:rPr lang="cs-CZ" dirty="false" smtClean="false"/>
              <a:t>Nejprve </a:t>
            </a:r>
            <a:r>
              <a:rPr lang="cs-CZ" dirty="false"/>
              <a:t>je nutno </a:t>
            </a:r>
            <a:r>
              <a:rPr lang="cs-CZ" dirty="false" smtClean="false"/>
              <a:t>označit konkrétní indikátor a </a:t>
            </a:r>
            <a:r>
              <a:rPr lang="cs-CZ" dirty="false"/>
              <a:t>poté kliknout na tlačítko </a:t>
            </a:r>
            <a:r>
              <a:rPr lang="cs-CZ" b="true" dirty="false"/>
              <a:t>Vykázat změnu/přírůstek</a:t>
            </a:r>
          </a:p>
          <a:p>
            <a:pPr lvl="0"/>
            <a:r>
              <a:rPr lang="cs-CZ" dirty="false"/>
              <a:t>PŘÍRŮSTKOVÁ HODNOTA – tj. o kolik narostla dosažená hodnota (za projekt) v daném období</a:t>
            </a:r>
          </a:p>
          <a:p>
            <a:pPr lvl="0"/>
            <a:r>
              <a:rPr lang="cs-CZ" dirty="false"/>
              <a:t>DATUM PŘÍRŮSTKOVÉ HODNOTY</a:t>
            </a:r>
          </a:p>
          <a:p>
            <a:pPr lvl="0"/>
            <a:r>
              <a:rPr lang="cs-CZ" dirty="false"/>
              <a:t>KOMENTÁŘ – uveďte podrobnosti k vykazovanému přírůstku v dosažené hodnotě indikátoru ve sledovaném období</a:t>
            </a:r>
          </a:p>
          <a:p>
            <a:pPr marL="0" indent="0">
              <a:buNone/>
            </a:pPr>
            <a:endParaRPr lang="cs-CZ" dirty="false" smtClean="false"/>
          </a:p>
          <a:p>
            <a:pPr marL="0" indent="0">
              <a:buNone/>
            </a:pPr>
            <a:endParaRPr lang="cs-CZ"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67</a:t>
            </a:fld>
            <a:endParaRPr lang="cs-CZ" dirty="false"/>
          </a:p>
        </p:txBody>
      </p:sp>
    </p:spTree>
    <p:extLst>
      <p:ext uri="{BB962C8B-B14F-4D97-AF65-F5344CB8AC3E}">
        <p14:creationId xmlns:p14="http://schemas.microsoft.com/office/powerpoint/2010/main" val="23970555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Indikátory v IS ESF 2014+</a:t>
            </a:r>
            <a:endParaRPr lang="cs-CZ" dirty="false"/>
          </a:p>
        </p:txBody>
      </p:sp>
      <p:sp>
        <p:nvSpPr>
          <p:cNvPr id="3" name="Zástupný symbol pro obsah 2"/>
          <p:cNvSpPr>
            <a:spLocks noGrp="true"/>
          </p:cNvSpPr>
          <p:nvPr>
            <p:ph idx="1"/>
          </p:nvPr>
        </p:nvSpPr>
        <p:spPr>
          <a:xfrm>
            <a:off x="540000" y="1484784"/>
            <a:ext cx="8064000" cy="4635216"/>
          </a:xfrm>
        </p:spPr>
        <p:txBody>
          <a:bodyPr/>
          <a:lstStyle/>
          <a:p>
            <a:pPr marL="0" indent="0">
              <a:buNone/>
            </a:pPr>
            <a:r>
              <a:rPr lang="cs-CZ" sz="3200" b="true" dirty="false" smtClean="false"/>
              <a:t>Provoz a systémové požadavky</a:t>
            </a:r>
          </a:p>
          <a:p>
            <a:pPr marL="0" indent="0">
              <a:buNone/>
            </a:pPr>
            <a:r>
              <a:rPr lang="cs-CZ" dirty="false" smtClean="false"/>
              <a:t>Přístup on-line přes portál ESF </a:t>
            </a:r>
            <a:r>
              <a:rPr lang="cs-CZ" b="true" u="sng" dirty="false" smtClean="false">
                <a:hlinkClick r:id="rId3"/>
              </a:rPr>
              <a:t>https://esf2014.esfcr.cz</a:t>
            </a:r>
            <a:endParaRPr lang="cs-CZ" b="true" u="sng" dirty="false" smtClean="false"/>
          </a:p>
          <a:p>
            <a:r>
              <a:rPr lang="cs-CZ" dirty="false"/>
              <a:t>Bezproblémové fungování aplikace </a:t>
            </a:r>
            <a:r>
              <a:rPr lang="cs-CZ" dirty="false" smtClean="false"/>
              <a:t>v </a:t>
            </a:r>
            <a:r>
              <a:rPr lang="cs-CZ" dirty="false"/>
              <a:t>prohlížečích Internet Explorer od verze 10 a novější, Google Chrome, </a:t>
            </a:r>
            <a:r>
              <a:rPr lang="cs-CZ" dirty="false" err="true"/>
              <a:t>Mozilla</a:t>
            </a:r>
            <a:r>
              <a:rPr lang="cs-CZ" dirty="false"/>
              <a:t> </a:t>
            </a:r>
            <a:r>
              <a:rPr lang="cs-CZ" dirty="false" err="true"/>
              <a:t>Firefox</a:t>
            </a:r>
            <a:r>
              <a:rPr lang="cs-CZ" dirty="false"/>
              <a:t> a Safari, a to vždy v aktuální verzi nebo nejbližší předchozí verzi.</a:t>
            </a:r>
          </a:p>
          <a:p>
            <a:r>
              <a:rPr lang="cs-CZ" dirty="false"/>
              <a:t>Žádné speciální hardwarové požadavky pro uživatele stanoveny nejsou</a:t>
            </a:r>
            <a:r>
              <a:rPr lang="cs-CZ" dirty="false" smtClean="false"/>
              <a:t>.</a:t>
            </a:r>
          </a:p>
          <a:p>
            <a:pPr marL="0" indent="0">
              <a:buNone/>
            </a:pPr>
            <a:endParaRPr lang="cs-CZ" dirty="false" smtClean="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68</a:t>
            </a:fld>
            <a:endParaRPr lang="cs-CZ" dirty="false"/>
          </a:p>
        </p:txBody>
      </p:sp>
    </p:spTree>
    <p:extLst>
      <p:ext uri="{BB962C8B-B14F-4D97-AF65-F5344CB8AC3E}">
        <p14:creationId xmlns:p14="http://schemas.microsoft.com/office/powerpoint/2010/main" val="426730214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IS ESF 2014+</a:t>
            </a:r>
            <a:endParaRPr lang="cs-CZ" dirty="false"/>
          </a:p>
        </p:txBody>
      </p:sp>
      <p:sp>
        <p:nvSpPr>
          <p:cNvPr id="3" name="Zástupný symbol pro obsah 2"/>
          <p:cNvSpPr>
            <a:spLocks noGrp="true"/>
          </p:cNvSpPr>
          <p:nvPr>
            <p:ph idx="1"/>
          </p:nvPr>
        </p:nvSpPr>
        <p:spPr>
          <a:xfrm>
            <a:off x="467544" y="1268760"/>
            <a:ext cx="8064000" cy="4851240"/>
          </a:xfrm>
        </p:spPr>
        <p:txBody>
          <a:bodyPr/>
          <a:lstStyle/>
          <a:p>
            <a:pPr marL="0" indent="0">
              <a:buNone/>
            </a:pPr>
            <a:r>
              <a:rPr lang="cs-CZ" sz="3200" b="true" dirty="false" smtClean="false"/>
              <a:t>Registrace </a:t>
            </a:r>
          </a:p>
          <a:p>
            <a:pPr marL="0" indent="0">
              <a:buNone/>
            </a:pPr>
            <a:r>
              <a:rPr lang="cs-CZ" dirty="false" smtClean="false"/>
              <a:t>Podmínka: každý uživatel musí být v systému registrován</a:t>
            </a:r>
          </a:p>
          <a:p>
            <a:pPr marL="0" indent="0">
              <a:buNone/>
            </a:pPr>
            <a:r>
              <a:rPr lang="cs-CZ" b="true" dirty="false" smtClean="false"/>
              <a:t>Zjednodušená registrace do IS ESF 2014+</a:t>
            </a:r>
          </a:p>
          <a:p>
            <a:r>
              <a:rPr lang="cs-CZ" dirty="false"/>
              <a:t>p</a:t>
            </a:r>
            <a:r>
              <a:rPr lang="cs-CZ" dirty="false" smtClean="false"/>
              <a:t>ro kontaktní osoby uvedené v IS KP 14+ systém automaticky založí uživatelský účet</a:t>
            </a:r>
          </a:p>
          <a:p>
            <a:r>
              <a:rPr lang="cs-CZ" dirty="false"/>
              <a:t>e</a:t>
            </a:r>
            <a:r>
              <a:rPr lang="cs-CZ" dirty="false" smtClean="false"/>
              <a:t>mailem informuje osobu o uživatelském jménu a jednorázovém heslu pro přihlášení</a:t>
            </a:r>
          </a:p>
          <a:p>
            <a:r>
              <a:rPr lang="cs-CZ" dirty="false"/>
              <a:t>a</a:t>
            </a:r>
            <a:r>
              <a:rPr lang="cs-CZ" dirty="false" smtClean="false"/>
              <a:t>ktivační kód zaslán do datové schránky příjemce</a:t>
            </a:r>
          </a:p>
          <a:p>
            <a:pPr lvl="1"/>
            <a:r>
              <a:rPr lang="cs-CZ" dirty="false">
                <a:solidFill>
                  <a:srgbClr val="FF0000"/>
                </a:solidFill>
              </a:rPr>
              <a:t>Platnost kódu </a:t>
            </a:r>
            <a:r>
              <a:rPr lang="cs-CZ" smtClean="false">
                <a:solidFill>
                  <a:srgbClr val="FF0000"/>
                </a:solidFill>
              </a:rPr>
              <a:t>20 kalendářních dní</a:t>
            </a:r>
            <a:r>
              <a:rPr lang="cs-CZ" dirty="false">
                <a:solidFill>
                  <a:srgbClr val="FF0000"/>
                </a:solidFill>
              </a:rPr>
              <a:t>! </a:t>
            </a:r>
            <a:endParaRPr lang="cs-CZ" dirty="false" smtClean="false"/>
          </a:p>
          <a:p>
            <a:pPr marL="0" indent="0">
              <a:buNone/>
            </a:pPr>
            <a:r>
              <a:rPr lang="cs-CZ" b="true" dirty="false" smtClean="false"/>
              <a:t>Standardní registrace přes portál ESFCR</a:t>
            </a:r>
          </a:p>
          <a:p>
            <a:pPr marL="0" indent="0">
              <a:buNone/>
            </a:pPr>
            <a:r>
              <a:rPr lang="cs-CZ" dirty="false" smtClean="false"/>
              <a:t>Hlavní kontaktní osoba spravuje přístupy ostatním uživatelům</a:t>
            </a: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69</a:t>
            </a:fld>
            <a:endParaRPr lang="cs-CZ" dirty="false"/>
          </a:p>
        </p:txBody>
      </p:sp>
    </p:spTree>
    <p:extLst>
      <p:ext uri="{BB962C8B-B14F-4D97-AF65-F5344CB8AC3E}">
        <p14:creationId xmlns:p14="http://schemas.microsoft.com/office/powerpoint/2010/main" val="617321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Monitorovací návštěvy</a:t>
            </a:r>
            <a:endParaRPr lang="cs-CZ" dirty="false"/>
          </a:p>
        </p:txBody>
      </p:sp>
      <p:sp>
        <p:nvSpPr>
          <p:cNvPr id="3" name="Zástupný symbol pro obsah 2"/>
          <p:cNvSpPr>
            <a:spLocks noGrp="true"/>
          </p:cNvSpPr>
          <p:nvPr>
            <p:ph idx="1"/>
          </p:nvPr>
        </p:nvSpPr>
        <p:spPr>
          <a:xfrm>
            <a:off x="539552" y="1628800"/>
            <a:ext cx="8064000" cy="4320000"/>
          </a:xfrm>
        </p:spPr>
        <p:txBody>
          <a:bodyPr/>
          <a:lstStyle/>
          <a:p>
            <a:r>
              <a:rPr lang="cs-CZ" sz="2000" dirty="false" smtClean="false"/>
              <a:t>Povinnost dodat plán aktivit projektu na stanovené období, a to na základě vyžádání</a:t>
            </a:r>
          </a:p>
          <a:p>
            <a:pPr lvl="1"/>
            <a:r>
              <a:rPr lang="cs-CZ" sz="1800" dirty="false"/>
              <a:t>v</a:t>
            </a:r>
            <a:r>
              <a:rPr lang="cs-CZ" sz="1800" dirty="false" smtClean="false"/>
              <a:t>yžádání na určité časové období nebo na celou dobu projektu</a:t>
            </a:r>
          </a:p>
          <a:p>
            <a:pPr lvl="1"/>
            <a:r>
              <a:rPr lang="cs-CZ" sz="1800" dirty="false"/>
              <a:t>d</a:t>
            </a:r>
            <a:r>
              <a:rPr lang="cs-CZ" sz="1800" dirty="false" smtClean="false"/>
              <a:t>élka období zahrnutá v jednom plánu 1 až 6 měsíců, určuje ŘO ve svém požadavku</a:t>
            </a:r>
          </a:p>
          <a:p>
            <a:pPr lvl="1"/>
            <a:r>
              <a:rPr lang="cs-CZ" sz="1800" dirty="false"/>
              <a:t>m</a:t>
            </a:r>
            <a:r>
              <a:rPr lang="cs-CZ" sz="1800" dirty="false" smtClean="false"/>
              <a:t>usí obsahovat konkrétní datum </a:t>
            </a:r>
          </a:p>
          <a:p>
            <a:pPr lvl="1"/>
            <a:r>
              <a:rPr lang="cs-CZ" sz="1800" dirty="false"/>
              <a:t>m</a:t>
            </a:r>
            <a:r>
              <a:rPr lang="cs-CZ" sz="1800" dirty="false" smtClean="false"/>
              <a:t>usí obsahovat všechna skupinová školení</a:t>
            </a:r>
          </a:p>
          <a:p>
            <a:pPr lvl="1"/>
            <a:r>
              <a:rPr lang="cs-CZ" sz="1800" dirty="false"/>
              <a:t>i</a:t>
            </a:r>
            <a:r>
              <a:rPr lang="cs-CZ" sz="1800" dirty="false" smtClean="false"/>
              <a:t>ndividuální školení s expertem popište pod tabulku - např. v úterý</a:t>
            </a:r>
          </a:p>
          <a:p>
            <a:pPr lvl="1"/>
            <a:r>
              <a:rPr lang="cs-CZ" sz="1800" dirty="false"/>
              <a:t>a</a:t>
            </a:r>
            <a:r>
              <a:rPr lang="cs-CZ" sz="1800" dirty="false" smtClean="false"/>
              <a:t>ktualizaci je nutné dodat nejpozději 3 dny před plánovanou aktivitou</a:t>
            </a:r>
          </a:p>
          <a:p>
            <a:pPr lvl="1"/>
            <a:r>
              <a:rPr lang="cs-CZ" sz="1800" dirty="false"/>
              <a:t>n</a:t>
            </a:r>
            <a:r>
              <a:rPr lang="cs-CZ" sz="1800" dirty="false" smtClean="false"/>
              <a:t>edodání plánu či včasné nenahlášení aktualizace je pod sankcí (viz PA)</a:t>
            </a:r>
          </a:p>
          <a:p>
            <a:pPr marL="432000" lvl="1" indent="-432000">
              <a:lnSpc>
                <a:spcPts val="2880"/>
              </a:lnSpc>
              <a:spcBef>
                <a:spcPts val="600"/>
              </a:spcBef>
              <a:spcAft>
                <a:spcPts val="600"/>
              </a:spcAft>
              <a:buSzPct val="100000"/>
              <a:buFont typeface="Wingdings" panose="05000000000000000000" pitchFamily="2" charset="2"/>
              <a:buChar char=""/>
            </a:pPr>
            <a:r>
              <a:rPr lang="cs-CZ" dirty="false"/>
              <a:t>Na základě předloženého plánu aktivit bude možné provádět monitorovací </a:t>
            </a:r>
            <a:r>
              <a:rPr lang="cs-CZ" dirty="false" smtClean="false"/>
              <a:t>návštěvy / neohlášené kontroly.</a:t>
            </a:r>
          </a:p>
          <a:p>
            <a:pPr marL="0" lvl="1" indent="0">
              <a:lnSpc>
                <a:spcPts val="2880"/>
              </a:lnSpc>
              <a:spcBef>
                <a:spcPts val="600"/>
              </a:spcBef>
              <a:spcAft>
                <a:spcPts val="600"/>
              </a:spcAft>
              <a:buSzPct val="100000"/>
              <a:buNone/>
            </a:pPr>
            <a:endParaRPr lang="cs-CZ" sz="2400" dirty="false"/>
          </a:p>
          <a:p>
            <a:pPr marL="0" lvl="1" indent="0">
              <a:lnSpc>
                <a:spcPts val="2880"/>
              </a:lnSpc>
              <a:spcBef>
                <a:spcPts val="600"/>
              </a:spcBef>
              <a:spcAft>
                <a:spcPts val="600"/>
              </a:spcAft>
              <a:buSzPct val="100000"/>
              <a:buNone/>
            </a:pPr>
            <a:endParaRPr lang="cs-CZ" sz="24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a:t>
            </a:fld>
            <a:endParaRPr lang="cs-CZ" dirty="false"/>
          </a:p>
        </p:txBody>
      </p:sp>
    </p:spTree>
    <p:extLst>
      <p:ext uri="{BB962C8B-B14F-4D97-AF65-F5344CB8AC3E}">
        <p14:creationId xmlns:p14="http://schemas.microsoft.com/office/powerpoint/2010/main" val="249473385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IS ESF 2014+</a:t>
            </a:r>
            <a:endParaRPr lang="cs-CZ" dirty="false"/>
          </a:p>
        </p:txBody>
      </p:sp>
      <p:sp>
        <p:nvSpPr>
          <p:cNvPr id="3" name="Zástupný symbol pro obsah 2"/>
          <p:cNvSpPr>
            <a:spLocks noGrp="true"/>
          </p:cNvSpPr>
          <p:nvPr>
            <p:ph idx="1"/>
          </p:nvPr>
        </p:nvSpPr>
        <p:spPr>
          <a:xfrm>
            <a:off x="540000" y="1268760"/>
            <a:ext cx="8064000" cy="4635216"/>
          </a:xfrm>
        </p:spPr>
        <p:txBody>
          <a:bodyPr/>
          <a:lstStyle/>
          <a:p>
            <a:pPr marL="0" lvl="1" indent="0">
              <a:lnSpc>
                <a:spcPts val="2880"/>
              </a:lnSpc>
              <a:spcBef>
                <a:spcPts val="600"/>
              </a:spcBef>
              <a:spcAft>
                <a:spcPts val="600"/>
              </a:spcAft>
              <a:buSzPct val="100000"/>
              <a:buNone/>
            </a:pPr>
            <a:r>
              <a:rPr lang="cs-CZ" sz="2400" b="true" dirty="false"/>
              <a:t>Záznam vedený pro každého účastníka</a:t>
            </a:r>
            <a:endParaRPr lang="cs-CZ" sz="2400" dirty="false" smtClean="false"/>
          </a:p>
          <a:p>
            <a:pPr marL="432000" lvl="1" indent="-432000">
              <a:lnSpc>
                <a:spcPts val="2880"/>
              </a:lnSpc>
              <a:spcBef>
                <a:spcPts val="600"/>
              </a:spcBef>
              <a:spcAft>
                <a:spcPts val="600"/>
              </a:spcAft>
              <a:buSzPct val="100000"/>
              <a:buFont typeface="Wingdings" panose="05000000000000000000" pitchFamily="2" charset="2"/>
              <a:buChar char=""/>
            </a:pPr>
            <a:r>
              <a:rPr lang="cs-CZ" sz="2400" dirty="false" smtClean="false"/>
              <a:t>Rozsah </a:t>
            </a:r>
            <a:r>
              <a:rPr lang="cs-CZ" sz="2400" dirty="false"/>
              <a:t>sledovaných údajů (viz Obecná pravidla pro žadatele a </a:t>
            </a:r>
            <a:r>
              <a:rPr lang="cs-CZ" sz="2400" dirty="false" smtClean="false"/>
              <a:t>příjemce a </a:t>
            </a:r>
            <a:r>
              <a:rPr lang="cs-CZ" sz="2400" dirty="false">
                <a:hlinkClick r:id="rId3"/>
              </a:rPr>
              <a:t>http://</a:t>
            </a:r>
            <a:r>
              <a:rPr lang="cs-CZ" sz="2400" dirty="false" smtClean="false">
                <a:hlinkClick r:id="rId3"/>
              </a:rPr>
              <a:t>www.esfcr.cz/</a:t>
            </a:r>
            <a:r>
              <a:rPr lang="cs-CZ" sz="2400" dirty="false" err="true" smtClean="false">
                <a:hlinkClick r:id="rId3"/>
              </a:rPr>
              <a:t>monitorovani</a:t>
            </a:r>
            <a:r>
              <a:rPr lang="cs-CZ" sz="2400" dirty="false" smtClean="false">
                <a:hlinkClick r:id="rId3"/>
              </a:rPr>
              <a:t>-</a:t>
            </a:r>
            <a:r>
              <a:rPr lang="cs-CZ" sz="2400" dirty="false" err="true" smtClean="false">
                <a:hlinkClick r:id="rId3"/>
              </a:rPr>
              <a:t>podporenych</a:t>
            </a:r>
            <a:r>
              <a:rPr lang="cs-CZ" sz="2400" dirty="false" smtClean="false">
                <a:hlinkClick r:id="rId3"/>
              </a:rPr>
              <a:t>-osob</a:t>
            </a:r>
            <a:r>
              <a:rPr lang="cs-CZ" sz="2400" dirty="false" smtClean="false"/>
              <a:t>)</a:t>
            </a:r>
          </a:p>
          <a:p>
            <a:pPr marL="432000" lvl="1" indent="-432000">
              <a:lnSpc>
                <a:spcPts val="2880"/>
              </a:lnSpc>
              <a:spcBef>
                <a:spcPts val="600"/>
              </a:spcBef>
              <a:spcAft>
                <a:spcPts val="600"/>
              </a:spcAft>
              <a:buSzPct val="100000"/>
              <a:buFont typeface="Wingdings" panose="05000000000000000000" pitchFamily="2" charset="2"/>
              <a:buChar char=""/>
            </a:pPr>
            <a:r>
              <a:rPr lang="cs-CZ" sz="2400" dirty="false"/>
              <a:t>Evidence poskytnutých podpor (typ podpory a rozsah podpory - k dispozici výběr z číselníku - zveřejněn na webu OPZ</a:t>
            </a:r>
            <a:r>
              <a:rPr lang="cs-CZ" sz="2400" dirty="false" smtClean="false"/>
              <a:t>)</a:t>
            </a:r>
          </a:p>
          <a:p>
            <a:pPr marL="0" lvl="1" indent="0">
              <a:lnSpc>
                <a:spcPts val="2880"/>
              </a:lnSpc>
              <a:spcBef>
                <a:spcPts val="600"/>
              </a:spcBef>
              <a:spcAft>
                <a:spcPts val="600"/>
              </a:spcAft>
              <a:buSzPct val="100000"/>
              <a:buNone/>
            </a:pPr>
            <a:r>
              <a:rPr lang="cs-CZ" sz="2400" dirty="false"/>
              <a:t>IS automaticky hlídá u jednotlivých osob limit bagatelní </a:t>
            </a:r>
            <a:r>
              <a:rPr lang="cs-CZ" sz="2400" dirty="false" smtClean="false"/>
              <a:t>podpory</a:t>
            </a:r>
          </a:p>
          <a:p>
            <a:pPr marL="0" lvl="1" indent="0">
              <a:lnSpc>
                <a:spcPts val="2880"/>
              </a:lnSpc>
              <a:spcBef>
                <a:spcPts val="600"/>
              </a:spcBef>
              <a:spcAft>
                <a:spcPts val="600"/>
              </a:spcAft>
              <a:buSzPct val="100000"/>
              <a:buNone/>
            </a:pPr>
            <a:r>
              <a:rPr lang="cs-CZ" sz="2400" dirty="false"/>
              <a:t>IS z vyplněných údajů generuje hodnoty pro všechny indikátory týkající se účastníků a přenáší hodnoty do IS KP14+</a:t>
            </a:r>
          </a:p>
          <a:p>
            <a:pPr marL="432000" lvl="1" indent="-432000">
              <a:lnSpc>
                <a:spcPts val="2880"/>
              </a:lnSpc>
              <a:spcBef>
                <a:spcPts val="600"/>
              </a:spcBef>
              <a:spcAft>
                <a:spcPts val="600"/>
              </a:spcAft>
              <a:buSzPct val="100000"/>
              <a:buFont typeface="Wingdings" panose="05000000000000000000" pitchFamily="2" charset="2"/>
              <a:buChar char=""/>
            </a:pPr>
            <a:endParaRPr lang="cs-CZ" sz="2400" dirty="false"/>
          </a:p>
          <a:p>
            <a:pPr marL="432000" lvl="1" indent="-432000">
              <a:lnSpc>
                <a:spcPts val="2880"/>
              </a:lnSpc>
              <a:spcBef>
                <a:spcPts val="600"/>
              </a:spcBef>
              <a:spcAft>
                <a:spcPts val="600"/>
              </a:spcAft>
              <a:buSzPct val="100000"/>
              <a:buFont typeface="Wingdings" panose="05000000000000000000" pitchFamily="2" charset="2"/>
              <a:buChar char=""/>
            </a:pPr>
            <a:endParaRPr lang="cs-CZ" sz="2400" dirty="false"/>
          </a:p>
          <a:p>
            <a:pPr marL="432000" lvl="1" indent="-432000">
              <a:lnSpc>
                <a:spcPts val="2880"/>
              </a:lnSpc>
              <a:spcBef>
                <a:spcPts val="600"/>
              </a:spcBef>
              <a:spcAft>
                <a:spcPts val="600"/>
              </a:spcAft>
              <a:buSzPct val="100000"/>
              <a:buFont typeface="Wingdings" panose="05000000000000000000" pitchFamily="2" charset="2"/>
              <a:buChar char=""/>
            </a:pPr>
            <a:endParaRPr lang="cs-CZ" sz="2400"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70</a:t>
            </a:fld>
            <a:endParaRPr lang="cs-CZ" dirty="false"/>
          </a:p>
        </p:txBody>
      </p:sp>
    </p:spTree>
    <p:extLst>
      <p:ext uri="{BB962C8B-B14F-4D97-AF65-F5344CB8AC3E}">
        <p14:creationId xmlns:p14="http://schemas.microsoft.com/office/powerpoint/2010/main" val="51200320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IS ESF 2014+</a:t>
            </a:r>
            <a:endParaRPr lang="cs-CZ" dirty="false"/>
          </a:p>
        </p:txBody>
      </p:sp>
      <p:sp>
        <p:nvSpPr>
          <p:cNvPr id="3" name="Zástupný symbol pro obsah 2"/>
          <p:cNvSpPr>
            <a:spLocks noGrp="true"/>
          </p:cNvSpPr>
          <p:nvPr>
            <p:ph idx="1"/>
          </p:nvPr>
        </p:nvSpPr>
        <p:spPr>
          <a:xfrm>
            <a:off x="540000" y="1412776"/>
            <a:ext cx="8064000" cy="4491200"/>
          </a:xfrm>
        </p:spPr>
        <p:txBody>
          <a:bodyPr/>
          <a:lstStyle/>
          <a:p>
            <a:pPr marL="0" indent="0">
              <a:buNone/>
            </a:pPr>
            <a:r>
              <a:rPr lang="cs-CZ" sz="3200" b="true" dirty="false" smtClean="false"/>
              <a:t>Způsob zápisu údajů o podpořené osobě</a:t>
            </a:r>
          </a:p>
          <a:p>
            <a:pPr marL="0" indent="0">
              <a:buNone/>
            </a:pPr>
            <a:r>
              <a:rPr lang="cs-CZ" dirty="false" smtClean="false"/>
              <a:t>Dvě možnosti</a:t>
            </a:r>
          </a:p>
          <a:p>
            <a:r>
              <a:rPr lang="cs-CZ" dirty="false" smtClean="false"/>
              <a:t>Příjemce zakládá každou podpořenou osobu jednotlivě </a:t>
            </a:r>
            <a:r>
              <a:rPr lang="cs-CZ" dirty="false" smtClean="false"/>
              <a:t>v IS ESF a </a:t>
            </a:r>
            <a:r>
              <a:rPr lang="cs-CZ" dirty="false" smtClean="false"/>
              <a:t>údaje o ní edituje </a:t>
            </a:r>
            <a:endParaRPr lang="cs-CZ" dirty="false" smtClean="false"/>
          </a:p>
          <a:p>
            <a:r>
              <a:rPr lang="cs-CZ" dirty="false" smtClean="false"/>
              <a:t>Příjemce </a:t>
            </a:r>
            <a:r>
              <a:rPr lang="cs-CZ" dirty="false" smtClean="false"/>
              <a:t>hromadně importuje údaje vyplněné ve stažené šabloně </a:t>
            </a:r>
            <a:r>
              <a:rPr lang="cs-CZ" dirty="false"/>
              <a:t>(</a:t>
            </a:r>
            <a:r>
              <a:rPr lang="cs-CZ" dirty="false" smtClean="false"/>
              <a:t>formát </a:t>
            </a:r>
            <a:r>
              <a:rPr lang="cs-CZ" dirty="false" err="true" smtClean="false"/>
              <a:t>csv</a:t>
            </a:r>
            <a:r>
              <a:rPr lang="cs-CZ" dirty="false"/>
              <a:t>)</a:t>
            </a:r>
            <a:r>
              <a:rPr lang="cs-CZ" dirty="false" smtClean="false"/>
              <a:t> a dále edituje informace o čerpané podpoře</a:t>
            </a:r>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71</a:t>
            </a:fld>
            <a:endParaRPr lang="cs-CZ" dirty="false"/>
          </a:p>
        </p:txBody>
      </p:sp>
    </p:spTree>
    <p:extLst>
      <p:ext uri="{BB962C8B-B14F-4D97-AF65-F5344CB8AC3E}">
        <p14:creationId xmlns:p14="http://schemas.microsoft.com/office/powerpoint/2010/main" val="159867638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smtClean="false"/>
              <a:t>PUBLICITA</a:t>
            </a:r>
            <a:endParaRPr lang="cs-CZ" dirty="false"/>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98935488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POVINNOSTI PŘÍJEMCŮ</a:t>
            </a:r>
            <a:endParaRPr lang="cs-CZ" dirty="false"/>
          </a:p>
        </p:txBody>
      </p:sp>
      <p:sp>
        <p:nvSpPr>
          <p:cNvPr id="3" name="Zástupný symbol pro obsah 2"/>
          <p:cNvSpPr>
            <a:spLocks noGrp="true"/>
          </p:cNvSpPr>
          <p:nvPr>
            <p:ph idx="1"/>
          </p:nvPr>
        </p:nvSpPr>
        <p:spPr/>
        <p:txBody>
          <a:bodyPr/>
          <a:lstStyle/>
          <a:p>
            <a:r>
              <a:rPr lang="cs-CZ" dirty="false" smtClean="false"/>
              <a:t>Spravovat prezentaci o projektu na </a:t>
            </a:r>
            <a:r>
              <a:rPr lang="cs-CZ" dirty="false" smtClean="false">
                <a:hlinkClick r:id="rId3"/>
              </a:rPr>
              <a:t>www.esfcr.cz</a:t>
            </a:r>
            <a:r>
              <a:rPr lang="cs-CZ" dirty="false" smtClean="false"/>
              <a:t> </a:t>
            </a:r>
            <a:r>
              <a:rPr lang="cs-CZ" dirty="false" smtClean="false">
                <a:solidFill>
                  <a:srgbClr val="FF0000"/>
                </a:solidFill>
              </a:rPr>
              <a:t>(prozatím neplatí)</a:t>
            </a:r>
          </a:p>
          <a:p>
            <a:r>
              <a:rPr lang="cs-CZ" dirty="false"/>
              <a:t>Vložit na web příjemce informace </a:t>
            </a:r>
            <a:r>
              <a:rPr lang="cs-CZ" dirty="false" smtClean="false"/>
              <a:t>o projektu včetně informace o poskytnutí finanční podpory EU – logo musí být barevné a viditelné bez nutnosti rolovat dolů</a:t>
            </a:r>
          </a:p>
          <a:p>
            <a:r>
              <a:rPr lang="cs-CZ" dirty="false"/>
              <a:t>I</a:t>
            </a:r>
            <a:r>
              <a:rPr lang="cs-CZ" dirty="false" smtClean="false"/>
              <a:t>nformovat partnery a účastníky projektu o financování  z ESF/OPZ (vizuální identita, příp. ústní informace)</a:t>
            </a:r>
          </a:p>
          <a:p>
            <a:r>
              <a:rPr lang="cs-CZ" dirty="false"/>
              <a:t>Součinnost při realizaci komunikačních aktivit ŘO</a:t>
            </a:r>
          </a:p>
          <a:p>
            <a:r>
              <a:rPr lang="cs-CZ" dirty="false" smtClean="false"/>
              <a:t>Vyvěšení povinného plakátu (šablona MMR)</a:t>
            </a: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73</a:t>
            </a:fld>
            <a:endParaRPr lang="cs-CZ" dirty="false"/>
          </a:p>
        </p:txBody>
      </p:sp>
    </p:spTree>
    <p:extLst>
      <p:ext uri="{BB962C8B-B14F-4D97-AF65-F5344CB8AC3E}">
        <p14:creationId xmlns:p14="http://schemas.microsoft.com/office/powerpoint/2010/main" val="401599645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Vizuální identita</a:t>
            </a:r>
            <a:endParaRPr lang="cs-CZ" dirty="false"/>
          </a:p>
        </p:txBody>
      </p:sp>
      <p:sp>
        <p:nvSpPr>
          <p:cNvPr id="3" name="Zástupný symbol pro obsah 2"/>
          <p:cNvSpPr>
            <a:spLocks noGrp="true"/>
          </p:cNvSpPr>
          <p:nvPr>
            <p:ph idx="1"/>
          </p:nvPr>
        </p:nvSpPr>
        <p:spPr/>
        <p:txBody>
          <a:bodyPr/>
          <a:lstStyle/>
          <a:p>
            <a:r>
              <a:rPr lang="cs-CZ" dirty="false" smtClean="false"/>
              <a:t>Základní zobrazení loga a povinných odkazů:</a:t>
            </a:r>
          </a:p>
          <a:p>
            <a:pPr marL="0" indent="0">
              <a:buNone/>
            </a:pPr>
            <a:r>
              <a:rPr lang="cs-CZ" sz="900" dirty="false" smtClean="false"/>
              <a:t> </a:t>
            </a:r>
            <a:endParaRPr lang="cs-CZ" dirty="false" smtClean="false"/>
          </a:p>
          <a:p>
            <a:pPr marL="0" indent="0">
              <a:buNone/>
            </a:pPr>
            <a:endParaRPr lang="cs-CZ" dirty="false" smtClean="false"/>
          </a:p>
          <a:p>
            <a:pPr lvl="1"/>
            <a:r>
              <a:rPr lang="cs-CZ" dirty="false" smtClean="false"/>
              <a:t> Malé propagační předměty</a:t>
            </a:r>
          </a:p>
          <a:p>
            <a:pPr lvl="1"/>
            <a:endParaRPr lang="cs-CZ" dirty="false" smtClean="false"/>
          </a:p>
          <a:p>
            <a:pPr marL="0" indent="0">
              <a:buNone/>
            </a:pPr>
            <a:endParaRPr lang="cs-CZ" dirty="false" smtClean="false"/>
          </a:p>
          <a:p>
            <a:r>
              <a:rPr lang="cs-CZ" dirty="false" smtClean="false">
                <a:hlinkClick r:id="rId3"/>
              </a:rPr>
              <a:t>http</a:t>
            </a:r>
            <a:r>
              <a:rPr lang="cs-CZ" dirty="false">
                <a:hlinkClick r:id="rId3"/>
              </a:rPr>
              <a:t>://</a:t>
            </a:r>
            <a:r>
              <a:rPr lang="cs-CZ" dirty="false" smtClean="false">
                <a:hlinkClick r:id="rId3"/>
              </a:rPr>
              <a:t>www.esfcr.cz/sablony-a-vzory-pro-vizualni-identitu</a:t>
            </a:r>
            <a:r>
              <a:rPr lang="cs-CZ" dirty="false" smtClean="false"/>
              <a:t>  </a:t>
            </a: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74</a:t>
            </a:fld>
            <a:endParaRPr lang="cs-CZ" dirty="false"/>
          </a:p>
        </p:txBody>
      </p:sp>
      <p:pic>
        <p:nvPicPr>
          <p:cNvPr id="5" name="Obrázek 4"/>
          <p:cNvPicPr>
            <a:picLocks noChangeAspect="true"/>
          </p:cNvPicPr>
          <p:nvPr/>
        </p:nvPicPr>
        <p:blipFill>
          <a:blip cstate="print" r:embed="rId4">
            <a:extLst>
              <a:ext uri="{28A0092B-C50C-407E-A947-70E740481C1C}">
                <a14:useLocalDpi xmlns:a14="http://schemas.microsoft.com/office/drawing/2010/main" val="0"/>
              </a:ext>
            </a:extLst>
          </a:blip>
          <a:stretch>
            <a:fillRect/>
          </a:stretch>
        </p:blipFill>
        <p:spPr>
          <a:xfrm>
            <a:off x="598638" y="2204864"/>
            <a:ext cx="3821324" cy="792088"/>
          </a:xfrm>
          <a:prstGeom prst="rect">
            <a:avLst/>
          </a:prstGeom>
        </p:spPr>
      </p:pic>
      <p:pic>
        <p:nvPicPr>
          <p:cNvPr id="6" name="Obrázek 5"/>
          <p:cNvPicPr>
            <a:picLocks noChangeAspect="true"/>
          </p:cNvPicPr>
          <p:nvPr/>
        </p:nvPicPr>
        <p:blipFill>
          <a:blip cstate="print" r:embed="rId5">
            <a:extLst>
              <a:ext uri="{28A0092B-C50C-407E-A947-70E740481C1C}">
                <a14:useLocalDpi xmlns:a14="http://schemas.microsoft.com/office/drawing/2010/main" val="0"/>
              </a:ext>
            </a:extLst>
          </a:blip>
          <a:stretch>
            <a:fillRect/>
          </a:stretch>
        </p:blipFill>
        <p:spPr>
          <a:xfrm>
            <a:off x="4571999" y="2204864"/>
            <a:ext cx="3850181" cy="792088"/>
          </a:xfrm>
          <a:prstGeom prst="rect">
            <a:avLst/>
          </a:prstGeom>
        </p:spPr>
      </p:pic>
      <p:pic>
        <p:nvPicPr>
          <p:cNvPr id="9" name="Obrázek 8"/>
          <p:cNvPicPr>
            <a:picLocks noChangeAspect="true"/>
          </p:cNvPicPr>
          <p:nvPr/>
        </p:nvPicPr>
        <p:blipFill>
          <a:blip cstate="print" r:embed="rId6">
            <a:extLst>
              <a:ext uri="{28A0092B-C50C-407E-A947-70E740481C1C}">
                <a14:useLocalDpi xmlns:a14="http://schemas.microsoft.com/office/drawing/2010/main" val="0"/>
              </a:ext>
            </a:extLst>
          </a:blip>
          <a:stretch>
            <a:fillRect/>
          </a:stretch>
        </p:blipFill>
        <p:spPr>
          <a:xfrm>
            <a:off x="804761" y="3789040"/>
            <a:ext cx="742493" cy="648072"/>
          </a:xfrm>
          <a:prstGeom prst="rect">
            <a:avLst/>
          </a:prstGeom>
        </p:spPr>
      </p:pic>
      <p:pic>
        <p:nvPicPr>
          <p:cNvPr id="10" name="Obrázek 9"/>
          <p:cNvPicPr>
            <a:picLocks noChangeAspect="true"/>
          </p:cNvPicPr>
          <p:nvPr/>
        </p:nvPicPr>
        <p:blipFill>
          <a:blip cstate="print" r:embed="rId7">
            <a:extLst>
              <a:ext uri="{28A0092B-C50C-407E-A947-70E740481C1C}">
                <a14:useLocalDpi xmlns:a14="http://schemas.microsoft.com/office/drawing/2010/main" val="0"/>
              </a:ext>
            </a:extLst>
          </a:blip>
          <a:stretch>
            <a:fillRect/>
          </a:stretch>
        </p:blipFill>
        <p:spPr>
          <a:xfrm>
            <a:off x="1691680" y="3778002"/>
            <a:ext cx="756594" cy="659110"/>
          </a:xfrm>
          <a:prstGeom prst="rect">
            <a:avLst/>
          </a:prstGeom>
        </p:spPr>
      </p:pic>
    </p:spTree>
    <p:extLst>
      <p:ext uri="{BB962C8B-B14F-4D97-AF65-F5344CB8AC3E}">
        <p14:creationId xmlns:p14="http://schemas.microsoft.com/office/powerpoint/2010/main" val="4504779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Vizuální identita</a:t>
            </a:r>
            <a:endParaRPr lang="cs-CZ" dirty="false"/>
          </a:p>
        </p:txBody>
      </p:sp>
      <p:sp>
        <p:nvSpPr>
          <p:cNvPr id="3" name="Zástupný symbol pro obsah 2"/>
          <p:cNvSpPr>
            <a:spLocks noGrp="true"/>
          </p:cNvSpPr>
          <p:nvPr>
            <p:ph idx="1"/>
          </p:nvPr>
        </p:nvSpPr>
        <p:spPr>
          <a:xfrm>
            <a:off x="539552" y="1484784"/>
            <a:ext cx="8064000" cy="4320000"/>
          </a:xfrm>
        </p:spPr>
        <p:txBody>
          <a:bodyPr/>
          <a:lstStyle/>
          <a:p>
            <a:r>
              <a:rPr lang="cs-CZ" dirty="false" smtClean="false"/>
              <a:t>Barevnost loga EU</a:t>
            </a:r>
          </a:p>
          <a:p>
            <a:pPr lvl="1"/>
            <a:r>
              <a:rPr lang="cs-CZ" dirty="false" smtClean="false"/>
              <a:t>Na webových stránkách příjemce povinně barevné logo</a:t>
            </a:r>
          </a:p>
          <a:p>
            <a:pPr lvl="1"/>
            <a:r>
              <a:rPr lang="cs-CZ" dirty="false" smtClean="false"/>
              <a:t>V ostatních případech se barevné </a:t>
            </a:r>
            <a:r>
              <a:rPr lang="cs-CZ" dirty="false"/>
              <a:t>provedení </a:t>
            </a:r>
            <a:r>
              <a:rPr lang="cs-CZ" dirty="false" smtClean="false"/>
              <a:t>použije</a:t>
            </a:r>
            <a:r>
              <a:rPr lang="cs-CZ" dirty="false"/>
              <a:t>, kdykoli je to </a:t>
            </a:r>
            <a:r>
              <a:rPr lang="cs-CZ" dirty="false" smtClean="false"/>
              <a:t>možné</a:t>
            </a:r>
          </a:p>
          <a:p>
            <a:pPr lvl="1"/>
            <a:r>
              <a:rPr lang="cs-CZ" dirty="false" smtClean="false"/>
              <a:t>Jednobarevnou </a:t>
            </a:r>
            <a:r>
              <a:rPr lang="cs-CZ" dirty="false"/>
              <a:t>verzi lze použít </a:t>
            </a:r>
            <a:r>
              <a:rPr lang="cs-CZ" dirty="false" smtClean="false"/>
              <a:t>jen v</a:t>
            </a:r>
            <a:r>
              <a:rPr lang="cs-CZ" dirty="false"/>
              <a:t> odůvodněných případech </a:t>
            </a:r>
            <a:r>
              <a:rPr lang="cs-CZ" dirty="false" smtClean="false"/>
              <a:t>(tisk </a:t>
            </a:r>
            <a:r>
              <a:rPr lang="cs-CZ" dirty="false"/>
              <a:t>na běžných tiskárnách a další případy, kdy je </a:t>
            </a:r>
            <a:r>
              <a:rPr lang="cs-CZ" dirty="false" smtClean="false"/>
              <a:t>barevná verze nehospodárná, neekologická </a:t>
            </a:r>
            <a:r>
              <a:rPr lang="cs-CZ" dirty="false"/>
              <a:t>či </a:t>
            </a:r>
            <a:r>
              <a:rPr lang="cs-CZ" dirty="false" smtClean="false"/>
              <a:t>neestetická)</a:t>
            </a:r>
          </a:p>
          <a:p>
            <a:pPr lvl="1"/>
            <a:r>
              <a:rPr lang="cs-CZ" dirty="false"/>
              <a:t>Pořízení černobílé kopie barevného originálu se nepovažuje za nedodržení pravidel publicity</a:t>
            </a:r>
          </a:p>
          <a:p>
            <a:r>
              <a:rPr lang="cs-CZ" dirty="false" smtClean="false"/>
              <a:t>Velikost loga EU</a:t>
            </a:r>
          </a:p>
          <a:p>
            <a:pPr lvl="1"/>
            <a:r>
              <a:rPr lang="cs-CZ" dirty="false" smtClean="false"/>
              <a:t>Znak </a:t>
            </a:r>
            <a:r>
              <a:rPr lang="cs-CZ" dirty="false"/>
              <a:t>EU a povinné </a:t>
            </a:r>
            <a:r>
              <a:rPr lang="cs-CZ" dirty="false" smtClean="false"/>
              <a:t>odkazy </a:t>
            </a:r>
            <a:r>
              <a:rPr lang="cs-CZ" dirty="false"/>
              <a:t>musí být umístěn tak, aby byl zřetelně </a:t>
            </a:r>
            <a:r>
              <a:rPr lang="cs-CZ" dirty="false" smtClean="false"/>
              <a:t>viditelný, velikost </a:t>
            </a:r>
            <a:r>
              <a:rPr lang="cs-CZ" dirty="false"/>
              <a:t>musí být úměrná rozměrům použitého </a:t>
            </a:r>
            <a:r>
              <a:rPr lang="cs-CZ" dirty="false" smtClean="false"/>
              <a:t>materiálu</a:t>
            </a: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75</a:t>
            </a:fld>
            <a:endParaRPr lang="cs-CZ" dirty="false"/>
          </a:p>
        </p:txBody>
      </p:sp>
    </p:spTree>
    <p:extLst>
      <p:ext uri="{BB962C8B-B14F-4D97-AF65-F5344CB8AC3E}">
        <p14:creationId xmlns:p14="http://schemas.microsoft.com/office/powerpoint/2010/main" val="164666777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Vizuální identita</a:t>
            </a:r>
            <a:endParaRPr lang="cs-CZ" dirty="false"/>
          </a:p>
        </p:txBody>
      </p:sp>
      <p:sp>
        <p:nvSpPr>
          <p:cNvPr id="3" name="Zástupný symbol pro obsah 2"/>
          <p:cNvSpPr>
            <a:spLocks noGrp="true"/>
          </p:cNvSpPr>
          <p:nvPr>
            <p:ph idx="1"/>
          </p:nvPr>
        </p:nvSpPr>
        <p:spPr>
          <a:xfrm>
            <a:off x="539552" y="1484784"/>
            <a:ext cx="8064000" cy="4320000"/>
          </a:xfrm>
        </p:spPr>
        <p:txBody>
          <a:bodyPr/>
          <a:lstStyle/>
          <a:p>
            <a:r>
              <a:rPr lang="cs-CZ" dirty="false" smtClean="false"/>
              <a:t>Další </a:t>
            </a:r>
            <a:r>
              <a:rPr lang="cs-CZ" dirty="false"/>
              <a:t>loga použít lze, ale nesmí být větší </a:t>
            </a:r>
            <a:r>
              <a:rPr lang="cs-CZ" dirty="false" smtClean="false"/>
              <a:t>ani první</a:t>
            </a:r>
          </a:p>
          <a:p>
            <a:pPr lvl="1"/>
            <a:r>
              <a:rPr lang="cs-CZ" dirty="false" smtClean="false"/>
              <a:t>Lze použít logo příjemce</a:t>
            </a:r>
            <a:r>
              <a:rPr lang="cs-CZ" dirty="false"/>
              <a:t>, projektu, partnerů apod</a:t>
            </a:r>
            <a:r>
              <a:rPr lang="cs-CZ" dirty="false" smtClean="false"/>
              <a:t>.</a:t>
            </a:r>
          </a:p>
          <a:p>
            <a:pPr lvl="1"/>
            <a:r>
              <a:rPr lang="cs-CZ" dirty="false" smtClean="false"/>
              <a:t>Výjimku </a:t>
            </a:r>
            <a:r>
              <a:rPr lang="cs-CZ" dirty="false"/>
              <a:t>tvoří povinný plakát, </a:t>
            </a:r>
            <a:r>
              <a:rPr lang="cs-CZ" dirty="false" smtClean="false"/>
              <a:t>dočasná/stálá deska/billboard (viz dále), pro </a:t>
            </a:r>
            <a:r>
              <a:rPr lang="cs-CZ" dirty="false"/>
              <a:t>které </a:t>
            </a:r>
            <a:r>
              <a:rPr lang="cs-CZ" dirty="false" smtClean="false"/>
              <a:t>jsou povinné elektronické šablony z webu</a:t>
            </a:r>
            <a:endParaRPr lang="cs-CZ" dirty="false"/>
          </a:p>
          <a:p>
            <a:pPr lvl="1"/>
            <a:endParaRPr lang="cs-CZ" dirty="false"/>
          </a:p>
          <a:p>
            <a:pPr lvl="1"/>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76</a:t>
            </a:fld>
            <a:endParaRPr lang="cs-CZ" dirty="false"/>
          </a:p>
        </p:txBody>
      </p:sp>
      <p:pic>
        <p:nvPicPr>
          <p:cNvPr id="1026" name="Picture 2" descr="C:\Users\michala.trlicikova\Desktop\logo_spatne_01.jpg"/>
          <p:cNvPicPr>
            <a:picLocks noChangeAspect="true" noChangeArrowheads="true"/>
          </p:cNvPicPr>
          <p:nvPr/>
        </p:nvPicPr>
        <p:blipFill>
          <a:blip cstate="print" r:embed="rId3">
            <a:extLst>
              <a:ext uri="{28A0092B-C50C-407E-A947-70E740481C1C}">
                <a14:useLocalDpi xmlns:a14="http://schemas.microsoft.com/office/drawing/2010/main" val="0"/>
              </a:ext>
            </a:extLst>
          </a:blip>
          <a:srcRect/>
          <a:stretch>
            <a:fillRect/>
          </a:stretch>
        </p:blipFill>
        <p:spPr bwMode="auto">
          <a:xfrm>
            <a:off x="1080481" y="4684624"/>
            <a:ext cx="2437428" cy="61395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ichala.trlicikova\Desktop\logo_spatne_02.jpg"/>
          <p:cNvPicPr>
            <a:picLocks noChangeAspect="true" noChangeArrowheads="true"/>
          </p:cNvPicPr>
          <p:nvPr/>
        </p:nvPicPr>
        <p:blipFill>
          <a:blip cstate="print" r:embed="rId4">
            <a:extLst>
              <a:ext uri="{28A0092B-C50C-407E-A947-70E740481C1C}">
                <a14:useLocalDpi xmlns:a14="http://schemas.microsoft.com/office/drawing/2010/main" val="0"/>
              </a:ext>
            </a:extLst>
          </a:blip>
          <a:srcRect/>
          <a:stretch>
            <a:fillRect/>
          </a:stretch>
        </p:blipFill>
        <p:spPr bwMode="auto">
          <a:xfrm>
            <a:off x="1043608" y="3163346"/>
            <a:ext cx="2579316" cy="6294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ichala.trlicikova\Desktop\loga_dobre.jpg"/>
          <p:cNvPicPr>
            <a:picLocks noChangeAspect="true" noChangeArrowheads="true"/>
          </p:cNvPicPr>
          <p:nvPr/>
        </p:nvPicPr>
        <p:blipFill>
          <a:blip cstate="print" r:embed="rId5">
            <a:extLst>
              <a:ext uri="{28A0092B-C50C-407E-A947-70E740481C1C}">
                <a14:useLocalDpi xmlns:a14="http://schemas.microsoft.com/office/drawing/2010/main" val="0"/>
              </a:ext>
            </a:extLst>
          </a:blip>
          <a:srcRect/>
          <a:stretch>
            <a:fillRect/>
          </a:stretch>
        </p:blipFill>
        <p:spPr bwMode="auto">
          <a:xfrm>
            <a:off x="675991" y="5517232"/>
            <a:ext cx="4007391" cy="70542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ichala.trlicikova\Desktop\logo_spatne_03.jpg"/>
          <p:cNvPicPr>
            <a:picLocks noChangeAspect="true" noChangeArrowheads="true"/>
          </p:cNvPicPr>
          <p:nvPr/>
        </p:nvPicPr>
        <p:blipFill>
          <a:blip cstate="print" r:embed="rId6">
            <a:extLst>
              <a:ext uri="{28A0092B-C50C-407E-A947-70E740481C1C}">
                <a14:useLocalDpi xmlns:a14="http://schemas.microsoft.com/office/drawing/2010/main" val="0"/>
              </a:ext>
            </a:extLst>
          </a:blip>
          <a:srcRect/>
          <a:stretch>
            <a:fillRect/>
          </a:stretch>
        </p:blipFill>
        <p:spPr bwMode="auto">
          <a:xfrm>
            <a:off x="1004400" y="3927460"/>
            <a:ext cx="2589590" cy="6576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ichala.trlicikova\Desktop\logo_dobre_01.jpg"/>
          <p:cNvPicPr>
            <a:picLocks noChangeAspect="true" noChangeArrowheads="true"/>
          </p:cNvPicPr>
          <p:nvPr/>
        </p:nvPicPr>
        <p:blipFill>
          <a:blip cstate="print" r:embed="rId7">
            <a:extLst>
              <a:ext uri="{28A0092B-C50C-407E-A947-70E740481C1C}">
                <a14:useLocalDpi xmlns:a14="http://schemas.microsoft.com/office/drawing/2010/main" val="0"/>
              </a:ext>
            </a:extLst>
          </a:blip>
          <a:srcRect/>
          <a:stretch>
            <a:fillRect/>
          </a:stretch>
        </p:blipFill>
        <p:spPr bwMode="auto">
          <a:xfrm>
            <a:off x="5076056" y="4991600"/>
            <a:ext cx="3256209" cy="125266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michala.trlicikova\Desktop\logo_spatne_04.jpg"/>
          <p:cNvPicPr>
            <a:picLocks noChangeAspect="true" noChangeArrowheads="true"/>
          </p:cNvPicPr>
          <p:nvPr/>
        </p:nvPicPr>
        <p:blipFill>
          <a:blip cstate="print" r:embed="rId8">
            <a:extLst>
              <a:ext uri="{28A0092B-C50C-407E-A947-70E740481C1C}">
                <a14:useLocalDpi xmlns:a14="http://schemas.microsoft.com/office/drawing/2010/main" val="0"/>
              </a:ext>
            </a:extLst>
          </a:blip>
          <a:srcRect/>
          <a:stretch>
            <a:fillRect/>
          </a:stretch>
        </p:blipFill>
        <p:spPr bwMode="auto">
          <a:xfrm>
            <a:off x="4283968" y="3492165"/>
            <a:ext cx="2239617" cy="10539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michala.trlicikova\Desktop\logo_spatne_06.jpg"/>
          <p:cNvPicPr>
            <a:picLocks noChangeAspect="true" noChangeArrowheads="true"/>
          </p:cNvPicPr>
          <p:nvPr/>
        </p:nvPicPr>
        <p:blipFill>
          <a:blip cstate="print" r:embed="rId9">
            <a:extLst>
              <a:ext uri="{28A0092B-C50C-407E-A947-70E740481C1C}">
                <a14:useLocalDpi xmlns:a14="http://schemas.microsoft.com/office/drawing/2010/main" val="0"/>
              </a:ext>
            </a:extLst>
          </a:blip>
          <a:srcRect/>
          <a:stretch>
            <a:fillRect/>
          </a:stretch>
        </p:blipFill>
        <p:spPr bwMode="auto">
          <a:xfrm>
            <a:off x="6737646" y="3314757"/>
            <a:ext cx="1940796" cy="1225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90907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smtClean="false"/>
              <a:t>VIZUÁLNÍ IDENTITA - použití</a:t>
            </a:r>
            <a:endParaRPr lang="cs-CZ" dirty="false"/>
          </a:p>
        </p:txBody>
      </p:sp>
      <p:sp>
        <p:nvSpPr>
          <p:cNvPr id="6" name="Zástupný symbol pro obsah 5"/>
          <p:cNvSpPr>
            <a:spLocks noGrp="true"/>
          </p:cNvSpPr>
          <p:nvPr>
            <p:ph idx="1"/>
          </p:nvPr>
        </p:nvSpPr>
        <p:spPr/>
        <p:txBody>
          <a:bodyPr/>
          <a:lstStyle/>
          <a:p>
            <a:pPr lvl="0">
              <a:lnSpc>
                <a:spcPct val="100000"/>
              </a:lnSpc>
              <a:spcBef>
                <a:spcPts val="0"/>
              </a:spcBef>
            </a:pPr>
            <a:r>
              <a:rPr lang="cs-CZ" sz="1200" dirty="false"/>
              <a:t>povinný plakát, </a:t>
            </a:r>
            <a:r>
              <a:rPr lang="cs-CZ" sz="1200" dirty="false" smtClean="false"/>
              <a:t>dočasná/stála deska nebo billboard</a:t>
            </a:r>
            <a:endParaRPr lang="cs-CZ" sz="1200" dirty="false"/>
          </a:p>
          <a:p>
            <a:pPr lvl="0">
              <a:lnSpc>
                <a:spcPct val="100000"/>
              </a:lnSpc>
              <a:spcBef>
                <a:spcPts val="0"/>
              </a:spcBef>
            </a:pPr>
            <a:r>
              <a:rPr lang="cs-CZ" sz="1200" dirty="false" smtClean="false"/>
              <a:t>weby, </a:t>
            </a:r>
            <a:r>
              <a:rPr lang="cs-CZ" sz="1200" dirty="false" err="true"/>
              <a:t>microsity</a:t>
            </a:r>
            <a:r>
              <a:rPr lang="cs-CZ" sz="1200" dirty="false"/>
              <a:t>, sociální média </a:t>
            </a:r>
            <a:r>
              <a:rPr lang="cs-CZ" sz="1200" dirty="false" smtClean="false"/>
              <a:t>projektu</a:t>
            </a:r>
            <a:endParaRPr lang="cs-CZ" sz="1200" dirty="false"/>
          </a:p>
          <a:p>
            <a:pPr lvl="0">
              <a:lnSpc>
                <a:spcPct val="100000"/>
              </a:lnSpc>
              <a:spcBef>
                <a:spcPts val="0"/>
              </a:spcBef>
            </a:pPr>
            <a:r>
              <a:rPr lang="cs-CZ" sz="1200" dirty="false"/>
              <a:t>propagační tiskoviny (brožury, letáky, plakáty, publikace, školicí materiály</a:t>
            </a:r>
            <a:r>
              <a:rPr lang="cs-CZ" sz="1200" dirty="false" smtClean="false"/>
              <a:t>) a </a:t>
            </a:r>
            <a:r>
              <a:rPr lang="cs-CZ" sz="1200" dirty="false"/>
              <a:t>propagační </a:t>
            </a:r>
            <a:r>
              <a:rPr lang="cs-CZ" sz="1200" dirty="false" smtClean="false"/>
              <a:t>předměty</a:t>
            </a:r>
            <a:endParaRPr lang="cs-CZ" sz="1200" dirty="false"/>
          </a:p>
          <a:p>
            <a:pPr lvl="0">
              <a:lnSpc>
                <a:spcPct val="100000"/>
              </a:lnSpc>
              <a:spcBef>
                <a:spcPts val="0"/>
              </a:spcBef>
            </a:pPr>
            <a:r>
              <a:rPr lang="cs-CZ" sz="1200" dirty="false"/>
              <a:t>propagační audiovizuální materiály (reklamní spoty, </a:t>
            </a:r>
            <a:r>
              <a:rPr lang="cs-CZ" sz="1200" dirty="false" err="true"/>
              <a:t>product</a:t>
            </a:r>
            <a:r>
              <a:rPr lang="cs-CZ" sz="1200" dirty="false"/>
              <a:t> </a:t>
            </a:r>
            <a:r>
              <a:rPr lang="cs-CZ" sz="1200" dirty="false" err="true"/>
              <a:t>placement</a:t>
            </a:r>
            <a:r>
              <a:rPr lang="cs-CZ" sz="1200" dirty="false"/>
              <a:t>, sponzorské vzkazy, reportáže, pořady</a:t>
            </a:r>
            <a:r>
              <a:rPr lang="cs-CZ" sz="1200" dirty="false" smtClean="false"/>
              <a:t>)</a:t>
            </a:r>
            <a:endParaRPr lang="cs-CZ" sz="1200" dirty="false"/>
          </a:p>
          <a:p>
            <a:pPr lvl="0">
              <a:lnSpc>
                <a:spcPct val="100000"/>
              </a:lnSpc>
              <a:spcBef>
                <a:spcPts val="0"/>
              </a:spcBef>
            </a:pPr>
            <a:r>
              <a:rPr lang="cs-CZ" sz="1200" dirty="false"/>
              <a:t>inzerce (internet, tisk, </a:t>
            </a:r>
            <a:r>
              <a:rPr lang="cs-CZ" sz="1200" dirty="false" err="true"/>
              <a:t>outdoor</a:t>
            </a:r>
            <a:r>
              <a:rPr lang="cs-CZ" sz="1200" dirty="false" smtClean="false"/>
              <a:t>) </a:t>
            </a:r>
            <a:endParaRPr lang="cs-CZ" sz="1200" dirty="false"/>
          </a:p>
          <a:p>
            <a:pPr lvl="0">
              <a:lnSpc>
                <a:spcPct val="100000"/>
              </a:lnSpc>
              <a:spcBef>
                <a:spcPts val="0"/>
              </a:spcBef>
            </a:pPr>
            <a:r>
              <a:rPr lang="cs-CZ" sz="1200" dirty="false"/>
              <a:t>soutěže (s výjimkou cen do soutěží</a:t>
            </a:r>
            <a:r>
              <a:rPr lang="cs-CZ" sz="1200" dirty="false" smtClean="false"/>
              <a:t>)</a:t>
            </a:r>
            <a:endParaRPr lang="cs-CZ" sz="1200" dirty="false"/>
          </a:p>
          <a:p>
            <a:pPr lvl="0">
              <a:lnSpc>
                <a:spcPct val="100000"/>
              </a:lnSpc>
              <a:spcBef>
                <a:spcPts val="0"/>
              </a:spcBef>
            </a:pPr>
            <a:r>
              <a:rPr lang="cs-CZ" sz="1200" dirty="false"/>
              <a:t>komunikační akce (semináře, workshopy, konference, tiskové konference, výstavy, </a:t>
            </a:r>
            <a:r>
              <a:rPr lang="cs-CZ" sz="1200" dirty="false" smtClean="false"/>
              <a:t>veletrhy)</a:t>
            </a:r>
            <a:endParaRPr lang="cs-CZ" sz="1200" dirty="false"/>
          </a:p>
          <a:p>
            <a:pPr lvl="0">
              <a:lnSpc>
                <a:spcPct val="100000"/>
              </a:lnSpc>
              <a:spcBef>
                <a:spcPts val="0"/>
              </a:spcBef>
            </a:pPr>
            <a:r>
              <a:rPr lang="cs-CZ" sz="1200" dirty="false"/>
              <a:t>PR výstupy při jejich distribuci (tiskové zprávy, informace pro média</a:t>
            </a:r>
            <a:r>
              <a:rPr lang="cs-CZ" sz="1200" dirty="false" smtClean="false"/>
              <a:t>)</a:t>
            </a:r>
            <a:endParaRPr lang="cs-CZ" sz="1200" dirty="false"/>
          </a:p>
          <a:p>
            <a:pPr lvl="0">
              <a:lnSpc>
                <a:spcPct val="100000"/>
              </a:lnSpc>
              <a:spcBef>
                <a:spcPts val="0"/>
              </a:spcBef>
            </a:pPr>
            <a:r>
              <a:rPr lang="cs-CZ" sz="1200" dirty="false"/>
              <a:t>dokumenty </a:t>
            </a:r>
            <a:r>
              <a:rPr lang="cs-CZ" sz="1200" dirty="false" smtClean="false"/>
              <a:t>pro </a:t>
            </a:r>
            <a:r>
              <a:rPr lang="cs-CZ" sz="1200" dirty="false"/>
              <a:t>veřejnost či cílové </a:t>
            </a:r>
            <a:r>
              <a:rPr lang="cs-CZ" sz="1200" dirty="false" smtClean="false"/>
              <a:t>skupiny (vstupní</a:t>
            </a:r>
            <a:r>
              <a:rPr lang="cs-CZ" sz="1200" dirty="false"/>
              <a:t>, výstupní/závěrečné zprávy, analýzy, certifikáty, prezenční listiny apod</a:t>
            </a:r>
            <a:r>
              <a:rPr lang="cs-CZ" sz="1200" dirty="false" smtClean="false"/>
              <a:t>.)</a:t>
            </a:r>
            <a:endParaRPr lang="cs-CZ" sz="1200" dirty="false"/>
          </a:p>
          <a:p>
            <a:pPr lvl="0">
              <a:lnSpc>
                <a:spcPct val="100000"/>
              </a:lnSpc>
              <a:spcBef>
                <a:spcPts val="0"/>
              </a:spcBef>
            </a:pPr>
            <a:r>
              <a:rPr lang="cs-CZ" sz="1200" dirty="false"/>
              <a:t>výzva k podání nabídek/zadávací dokumentace </a:t>
            </a:r>
            <a:r>
              <a:rPr lang="cs-CZ" sz="1200" dirty="false" smtClean="false"/>
              <a:t>zakázek</a:t>
            </a:r>
            <a:endParaRPr lang="cs-CZ" sz="12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77</a:t>
            </a:fld>
            <a:endParaRPr lang="cs-CZ" dirty="false"/>
          </a:p>
        </p:txBody>
      </p:sp>
      <p:sp>
        <p:nvSpPr>
          <p:cNvPr id="7" name="Zástupný symbol pro obsah 6"/>
          <p:cNvSpPr>
            <a:spLocks noGrp="true"/>
          </p:cNvSpPr>
          <p:nvPr>
            <p:ph idx="13"/>
          </p:nvPr>
        </p:nvSpPr>
        <p:spPr/>
        <p:txBody>
          <a:bodyPr/>
          <a:lstStyle/>
          <a:p>
            <a:pPr lvl="0">
              <a:lnSpc>
                <a:spcPct val="100000"/>
              </a:lnSpc>
              <a:spcBef>
                <a:spcPts val="0"/>
              </a:spcBef>
            </a:pPr>
            <a:r>
              <a:rPr lang="cs-CZ" sz="1200" dirty="false"/>
              <a:t>interní </a:t>
            </a:r>
            <a:r>
              <a:rPr lang="cs-CZ" sz="1200" dirty="false" smtClean="false"/>
              <a:t>dokumenty</a:t>
            </a:r>
            <a:endParaRPr lang="cs-CZ" sz="1200" dirty="false"/>
          </a:p>
          <a:p>
            <a:pPr lvl="0">
              <a:lnSpc>
                <a:spcPct val="100000"/>
              </a:lnSpc>
              <a:spcBef>
                <a:spcPts val="0"/>
              </a:spcBef>
            </a:pPr>
            <a:r>
              <a:rPr lang="cs-CZ" sz="1200" dirty="false"/>
              <a:t>archivační </a:t>
            </a:r>
            <a:r>
              <a:rPr lang="cs-CZ" sz="1200" dirty="false" smtClean="false"/>
              <a:t>šanony</a:t>
            </a:r>
            <a:endParaRPr lang="cs-CZ" sz="1200" dirty="false"/>
          </a:p>
          <a:p>
            <a:pPr lvl="0">
              <a:lnSpc>
                <a:spcPct val="100000"/>
              </a:lnSpc>
              <a:spcBef>
                <a:spcPts val="0"/>
              </a:spcBef>
            </a:pPr>
            <a:r>
              <a:rPr lang="cs-CZ" sz="1200" dirty="false"/>
              <a:t>elektronická i listinná </a:t>
            </a:r>
            <a:r>
              <a:rPr lang="cs-CZ" sz="1200" dirty="false" smtClean="false"/>
              <a:t>komunikace</a:t>
            </a:r>
            <a:endParaRPr lang="cs-CZ" sz="1200" dirty="false"/>
          </a:p>
          <a:p>
            <a:pPr lvl="0">
              <a:lnSpc>
                <a:spcPct val="100000"/>
              </a:lnSpc>
              <a:spcBef>
                <a:spcPts val="0"/>
              </a:spcBef>
            </a:pPr>
            <a:r>
              <a:rPr lang="cs-CZ" sz="1200" dirty="false"/>
              <a:t>pracovní smlouvy, smlouvy s dodavateli, dalšími příjemci, partnery apod</a:t>
            </a:r>
            <a:r>
              <a:rPr lang="cs-CZ" sz="1200" dirty="false" smtClean="false"/>
              <a:t>.</a:t>
            </a:r>
            <a:endParaRPr lang="cs-CZ" sz="1200" dirty="false"/>
          </a:p>
          <a:p>
            <a:pPr lvl="0">
              <a:lnSpc>
                <a:spcPct val="100000"/>
              </a:lnSpc>
              <a:spcBef>
                <a:spcPts val="0"/>
              </a:spcBef>
            </a:pPr>
            <a:r>
              <a:rPr lang="cs-CZ" sz="1200" dirty="false"/>
              <a:t>účetní doklady </a:t>
            </a:r>
            <a:r>
              <a:rPr lang="cs-CZ" sz="1200" dirty="false" smtClean="false"/>
              <a:t>vztahující se </a:t>
            </a:r>
            <a:r>
              <a:rPr lang="cs-CZ" sz="1200" dirty="false"/>
              <a:t>k výdajům </a:t>
            </a:r>
            <a:r>
              <a:rPr lang="cs-CZ" sz="1200" dirty="false" smtClean="false"/>
              <a:t>projektu</a:t>
            </a:r>
            <a:endParaRPr lang="cs-CZ" sz="1200" dirty="false"/>
          </a:p>
          <a:p>
            <a:pPr lvl="0">
              <a:lnSpc>
                <a:spcPct val="100000"/>
              </a:lnSpc>
              <a:spcBef>
                <a:spcPts val="0"/>
              </a:spcBef>
            </a:pPr>
            <a:r>
              <a:rPr lang="cs-CZ" sz="1200" dirty="false"/>
              <a:t>vybavení pořízené z prostředků projektu (s výjimkou propagačních předmětů</a:t>
            </a:r>
            <a:r>
              <a:rPr lang="cs-CZ" sz="1200" dirty="false" smtClean="false"/>
              <a:t>)</a:t>
            </a:r>
            <a:endParaRPr lang="cs-CZ" sz="1200" dirty="false"/>
          </a:p>
          <a:p>
            <a:pPr lvl="0">
              <a:lnSpc>
                <a:spcPct val="100000"/>
              </a:lnSpc>
              <a:spcBef>
                <a:spcPts val="0"/>
              </a:spcBef>
            </a:pPr>
            <a:r>
              <a:rPr lang="cs-CZ" sz="1200" dirty="false"/>
              <a:t>neplacené PR články a převzaté PR výstupy (např. médii</a:t>
            </a:r>
            <a:r>
              <a:rPr lang="cs-CZ" sz="1200" dirty="false" smtClean="false"/>
              <a:t>)</a:t>
            </a:r>
            <a:endParaRPr lang="cs-CZ" sz="1200" dirty="false"/>
          </a:p>
          <a:p>
            <a:pPr lvl="0">
              <a:lnSpc>
                <a:spcPct val="100000"/>
              </a:lnSpc>
              <a:spcBef>
                <a:spcPts val="0"/>
              </a:spcBef>
            </a:pPr>
            <a:r>
              <a:rPr lang="cs-CZ" sz="1200" dirty="false"/>
              <a:t>ceny do </a:t>
            </a:r>
            <a:r>
              <a:rPr lang="cs-CZ" sz="1200" dirty="false" smtClean="false"/>
              <a:t>soutěží</a:t>
            </a:r>
            <a:endParaRPr lang="cs-CZ" sz="1200" dirty="false"/>
          </a:p>
          <a:p>
            <a:pPr lvl="0">
              <a:lnSpc>
                <a:spcPct val="100000"/>
              </a:lnSpc>
              <a:spcBef>
                <a:spcPts val="0"/>
              </a:spcBef>
            </a:pPr>
            <a:r>
              <a:rPr lang="cs-CZ" sz="1200" dirty="false"/>
              <a:t>výstupy, kde to není technicky možné (např. strojově generované objednávky, faktury</a:t>
            </a:r>
            <a:r>
              <a:rPr lang="cs-CZ" sz="1200" dirty="false" smtClean="false"/>
              <a:t>)</a:t>
            </a:r>
            <a:endParaRPr lang="cs-CZ" sz="1200" dirty="false"/>
          </a:p>
        </p:txBody>
      </p:sp>
      <p:sp>
        <p:nvSpPr>
          <p:cNvPr id="8" name="TextovéPole 7"/>
          <p:cNvSpPr txBox="true"/>
          <p:nvPr/>
        </p:nvSpPr>
        <p:spPr>
          <a:xfrm>
            <a:off x="467544" y="1372126"/>
            <a:ext cx="1368152" cy="369332"/>
          </a:xfrm>
          <a:prstGeom prst="rect">
            <a:avLst/>
          </a:prstGeom>
          <a:noFill/>
        </p:spPr>
        <p:txBody>
          <a:bodyPr wrap="square" rtlCol="false">
            <a:spAutoFit/>
          </a:bodyPr>
          <a:lstStyle/>
          <a:p>
            <a:r>
              <a:rPr lang="cs-CZ" b="true" dirty="false" smtClean="false"/>
              <a:t>ANO</a:t>
            </a:r>
            <a:endParaRPr lang="cs-CZ" b="true" dirty="false"/>
          </a:p>
        </p:txBody>
      </p:sp>
      <p:sp>
        <p:nvSpPr>
          <p:cNvPr id="9" name="TextovéPole 8"/>
          <p:cNvSpPr txBox="true"/>
          <p:nvPr/>
        </p:nvSpPr>
        <p:spPr>
          <a:xfrm>
            <a:off x="4529708" y="1372126"/>
            <a:ext cx="1368152" cy="369332"/>
          </a:xfrm>
          <a:prstGeom prst="rect">
            <a:avLst/>
          </a:prstGeom>
          <a:noFill/>
        </p:spPr>
        <p:txBody>
          <a:bodyPr wrap="square" rtlCol="false">
            <a:spAutoFit/>
          </a:bodyPr>
          <a:lstStyle/>
          <a:p>
            <a:r>
              <a:rPr lang="cs-CZ" b="true" dirty="false" smtClean="false"/>
              <a:t>NE</a:t>
            </a:r>
            <a:endParaRPr lang="cs-CZ" b="true" dirty="false"/>
          </a:p>
        </p:txBody>
      </p:sp>
    </p:spTree>
    <p:extLst>
      <p:ext uri="{BB962C8B-B14F-4D97-AF65-F5344CB8AC3E}">
        <p14:creationId xmlns:p14="http://schemas.microsoft.com/office/powerpoint/2010/main" val="429207181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Povinný plakát I</a:t>
            </a:r>
            <a:endParaRPr lang="cs-CZ" dirty="false"/>
          </a:p>
        </p:txBody>
      </p:sp>
      <p:sp>
        <p:nvSpPr>
          <p:cNvPr id="3" name="Zástupný symbol pro obsah 2"/>
          <p:cNvSpPr>
            <a:spLocks noGrp="true"/>
          </p:cNvSpPr>
          <p:nvPr>
            <p:ph idx="1"/>
          </p:nvPr>
        </p:nvSpPr>
        <p:spPr/>
        <p:txBody>
          <a:bodyPr/>
          <a:lstStyle/>
          <a:p>
            <a:r>
              <a:rPr lang="cs-CZ" dirty="false" smtClean="false"/>
              <a:t>Alespoň </a:t>
            </a:r>
            <a:r>
              <a:rPr lang="cs-CZ" dirty="false"/>
              <a:t>1 povinný plakát </a:t>
            </a:r>
            <a:r>
              <a:rPr lang="cs-CZ" dirty="false" smtClean="false"/>
              <a:t>min. </a:t>
            </a:r>
            <a:r>
              <a:rPr lang="cs-CZ" dirty="false"/>
              <a:t>A3 s informacemi o </a:t>
            </a:r>
            <a:r>
              <a:rPr lang="cs-CZ" dirty="false" smtClean="false"/>
              <a:t>projektu</a:t>
            </a:r>
          </a:p>
          <a:p>
            <a:r>
              <a:rPr lang="cs-CZ" dirty="false"/>
              <a:t>Po celou dobu realizace projektu</a:t>
            </a:r>
          </a:p>
          <a:p>
            <a:r>
              <a:rPr lang="cs-CZ" dirty="false" smtClean="false"/>
              <a:t>V </a:t>
            </a:r>
            <a:r>
              <a:rPr lang="cs-CZ" dirty="false"/>
              <a:t>místě realizace </a:t>
            </a:r>
            <a:r>
              <a:rPr lang="cs-CZ" dirty="false" smtClean="false"/>
              <a:t>projektu </a:t>
            </a:r>
            <a:r>
              <a:rPr lang="cs-CZ" dirty="false"/>
              <a:t>snadno viditelném pro veřejnost, jako jsou vstupní prostory </a:t>
            </a:r>
            <a:r>
              <a:rPr lang="cs-CZ" dirty="false" smtClean="false"/>
              <a:t>budovy</a:t>
            </a:r>
          </a:p>
          <a:p>
            <a:pPr lvl="1"/>
            <a:r>
              <a:rPr lang="cs-CZ" dirty="false" smtClean="false"/>
              <a:t>Pokud </a:t>
            </a:r>
            <a:r>
              <a:rPr lang="cs-CZ" dirty="false"/>
              <a:t>je projekt realizován na více místech, bude </a:t>
            </a:r>
            <a:r>
              <a:rPr lang="cs-CZ" dirty="false" smtClean="false"/>
              <a:t>umístěn </a:t>
            </a:r>
            <a:r>
              <a:rPr lang="cs-CZ" dirty="false"/>
              <a:t>na všech těchto </a:t>
            </a:r>
            <a:r>
              <a:rPr lang="cs-CZ" dirty="false" smtClean="false"/>
              <a:t>místech</a:t>
            </a:r>
          </a:p>
          <a:p>
            <a:pPr lvl="1"/>
            <a:r>
              <a:rPr lang="cs-CZ" dirty="false" smtClean="false"/>
              <a:t>Pokud nelze umístit </a:t>
            </a:r>
            <a:r>
              <a:rPr lang="cs-CZ" dirty="false"/>
              <a:t>plakát v místě realizace projektu, bude umístěn v sídle </a:t>
            </a:r>
            <a:r>
              <a:rPr lang="cs-CZ" dirty="false" smtClean="false"/>
              <a:t>příjemce</a:t>
            </a:r>
          </a:p>
          <a:p>
            <a:pPr lvl="1"/>
            <a:r>
              <a:rPr lang="cs-CZ" dirty="false" smtClean="false"/>
              <a:t>Pokud </a:t>
            </a:r>
            <a:r>
              <a:rPr lang="cs-CZ" dirty="false"/>
              <a:t>příjemce realizuje více projektů </a:t>
            </a:r>
            <a:r>
              <a:rPr lang="cs-CZ" dirty="false" smtClean="false"/>
              <a:t>OPZ v </a:t>
            </a:r>
            <a:r>
              <a:rPr lang="cs-CZ" dirty="false"/>
              <a:t>jednom místě, je možné </a:t>
            </a:r>
            <a:r>
              <a:rPr lang="cs-CZ" dirty="false" smtClean="false"/>
              <a:t>pro všechny </a:t>
            </a:r>
            <a:r>
              <a:rPr lang="cs-CZ" dirty="false"/>
              <a:t>tyto projekty umístit pouze jeden </a:t>
            </a:r>
            <a:r>
              <a:rPr lang="cs-CZ" dirty="false" smtClean="false"/>
              <a:t>plakát</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78</a:t>
            </a:fld>
            <a:endParaRPr lang="cs-CZ" dirty="false"/>
          </a:p>
        </p:txBody>
      </p:sp>
    </p:spTree>
    <p:extLst>
      <p:ext uri="{BB962C8B-B14F-4D97-AF65-F5344CB8AC3E}">
        <p14:creationId xmlns:p14="http://schemas.microsoft.com/office/powerpoint/2010/main" val="375145732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Povinný plakát II</a:t>
            </a:r>
            <a:endParaRPr lang="cs-CZ" dirty="false"/>
          </a:p>
        </p:txBody>
      </p:sp>
      <p:sp>
        <p:nvSpPr>
          <p:cNvPr id="3" name="Zástupný symbol pro obsah 2"/>
          <p:cNvSpPr>
            <a:spLocks noGrp="true"/>
          </p:cNvSpPr>
          <p:nvPr>
            <p:ph idx="1"/>
          </p:nvPr>
        </p:nvSpPr>
        <p:spPr>
          <a:xfrm>
            <a:off x="540000" y="1628800"/>
            <a:ext cx="8064000" cy="4320000"/>
          </a:xfrm>
        </p:spPr>
        <p:txBody>
          <a:bodyPr/>
          <a:lstStyle/>
          <a:p>
            <a:r>
              <a:rPr lang="cs-CZ" dirty="false"/>
              <a:t>P</a:t>
            </a:r>
            <a:r>
              <a:rPr lang="cs-CZ" dirty="false" smtClean="false"/>
              <a:t>ro </a:t>
            </a:r>
            <a:r>
              <a:rPr lang="cs-CZ" dirty="false"/>
              <a:t>vytvoření je třeba využít elektronickou </a:t>
            </a:r>
            <a:r>
              <a:rPr lang="cs-CZ" dirty="false" smtClean="false"/>
              <a:t>šablonu, která je na webu </a:t>
            </a:r>
            <a:r>
              <a:rPr lang="cs-CZ" dirty="false"/>
              <a:t>je zde: </a:t>
            </a:r>
            <a:r>
              <a:rPr lang="cs-CZ" u="sng" dirty="false">
                <a:hlinkClick r:id="rId3"/>
              </a:rPr>
              <a:t>https://</a:t>
            </a:r>
            <a:r>
              <a:rPr lang="cs-CZ" u="sng" dirty="false" smtClean="false">
                <a:hlinkClick r:id="rId3"/>
              </a:rPr>
              <a:t>publicita.dotaceeu.cz/gen/krok1</a:t>
            </a:r>
            <a:endParaRPr lang="cs-CZ" u="sng" dirty="false" smtClean="false"/>
          </a:p>
          <a:p>
            <a:r>
              <a:rPr lang="cs-CZ" dirty="false" smtClean="false"/>
              <a:t>Na plakátu </a:t>
            </a:r>
            <a:r>
              <a:rPr lang="cs-CZ" dirty="false"/>
              <a:t>může být </a:t>
            </a:r>
            <a:r>
              <a:rPr lang="cs-CZ" b="true" dirty="false"/>
              <a:t>jen</a:t>
            </a:r>
            <a:r>
              <a:rPr lang="cs-CZ" dirty="false"/>
              <a:t> logo operačního </a:t>
            </a:r>
            <a:r>
              <a:rPr lang="cs-CZ" dirty="false" smtClean="false"/>
              <a:t>programu a MPSV </a:t>
            </a:r>
            <a:r>
              <a:rPr lang="cs-CZ" dirty="false" smtClean="false">
                <a:solidFill>
                  <a:srgbClr val="FF0000"/>
                </a:solidFill>
              </a:rPr>
              <a:t>(ne logo projektu, příjemce, partnera)</a:t>
            </a:r>
          </a:p>
          <a:p>
            <a:r>
              <a:rPr lang="cs-CZ" dirty="false" smtClean="false"/>
              <a:t>na </a:t>
            </a:r>
            <a:r>
              <a:rPr lang="cs-CZ" dirty="false"/>
              <a:t>plakátu </a:t>
            </a:r>
            <a:r>
              <a:rPr lang="cs-CZ" dirty="false" smtClean="false"/>
              <a:t>uvést: 1) název projektu; 2) cíle projektu (např. „Cílem projektu je profesionalizace organizace“.)</a:t>
            </a: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79</a:t>
            </a:fld>
            <a:endParaRPr lang="cs-CZ" dirty="false"/>
          </a:p>
        </p:txBody>
      </p:sp>
      <p:pic>
        <p:nvPicPr>
          <p:cNvPr id="5" name="Obrázek 4"/>
          <p:cNvPicPr>
            <a:picLocks noChangeAspect="true"/>
          </p:cNvPicPr>
          <p:nvPr/>
        </p:nvPicPr>
        <p:blipFill>
          <a:blip cstate="print" r:embed="rId4">
            <a:extLst>
              <a:ext uri="{BEBA8EAE-BF5A-486C-A8C5-ECC9F3942E4B}">
                <a14:imgProps xmlns:a14="http://schemas.microsoft.com/office/drawing/2010/main">
                  <a14:imgLayer r:embed="rId5">
                    <a14:imgEffect>
                      <a14:backgroundRemoval b="98833" l="10000" r="90000" t="167"/>
                    </a14:imgEffect>
                  </a14:imgLayer>
                </a14:imgProps>
              </a:ext>
              <a:ext uri="{28A0092B-C50C-407E-A947-70E740481C1C}">
                <a14:useLocalDpi xmlns:a14="http://schemas.microsoft.com/office/drawing/2010/main" val="0"/>
              </a:ext>
            </a:extLst>
          </a:blip>
          <a:stretch>
            <a:fillRect/>
          </a:stretch>
        </p:blipFill>
        <p:spPr>
          <a:xfrm>
            <a:off x="7092280" y="4725144"/>
            <a:ext cx="1080120" cy="1080120"/>
          </a:xfrm>
          <a:prstGeom prst="rect">
            <a:avLst/>
          </a:prstGeom>
        </p:spPr>
      </p:pic>
    </p:spTree>
    <p:extLst>
      <p:ext uri="{BB962C8B-B14F-4D97-AF65-F5344CB8AC3E}">
        <p14:creationId xmlns:p14="http://schemas.microsoft.com/office/powerpoint/2010/main" val="20452646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Kontroly na místě</a:t>
            </a:r>
            <a:endParaRPr lang="cs-CZ" dirty="false"/>
          </a:p>
        </p:txBody>
      </p:sp>
      <p:sp>
        <p:nvSpPr>
          <p:cNvPr id="3" name="Zástupný symbol pro obsah 2"/>
          <p:cNvSpPr>
            <a:spLocks noGrp="true"/>
          </p:cNvSpPr>
          <p:nvPr>
            <p:ph idx="1"/>
          </p:nvPr>
        </p:nvSpPr>
        <p:spPr>
          <a:xfrm>
            <a:off x="540000" y="1340768"/>
            <a:ext cx="8064000" cy="4320000"/>
          </a:xfrm>
        </p:spPr>
        <p:txBody>
          <a:bodyPr/>
          <a:lstStyle/>
          <a:p>
            <a:r>
              <a:rPr lang="cs-CZ" dirty="false" smtClean="false"/>
              <a:t>Kontroly na místě</a:t>
            </a:r>
          </a:p>
          <a:p>
            <a:pPr lvl="1"/>
            <a:r>
              <a:rPr lang="cs-CZ" sz="1800" dirty="false" smtClean="false"/>
              <a:t>Příjemce </a:t>
            </a:r>
            <a:r>
              <a:rPr lang="cs-CZ" sz="1800" dirty="false"/>
              <a:t>povinen </a:t>
            </a:r>
            <a:r>
              <a:rPr lang="cs-CZ" sz="1800" dirty="false" smtClean="false"/>
              <a:t>umožnit ověření skutečností, </a:t>
            </a:r>
            <a:r>
              <a:rPr lang="cs-CZ" sz="1800" dirty="false"/>
              <a:t>které popisuje v žádosti o podporu a zprávách o realizaci projektu či dalších </a:t>
            </a:r>
            <a:r>
              <a:rPr lang="cs-CZ" sz="1800" dirty="false" smtClean="false"/>
              <a:t>dokumentech;</a:t>
            </a:r>
          </a:p>
          <a:p>
            <a:pPr lvl="1"/>
            <a:r>
              <a:rPr lang="cs-CZ" sz="1800" dirty="false" smtClean="false"/>
              <a:t>Dopředu informace o </a:t>
            </a:r>
            <a:r>
              <a:rPr lang="cs-CZ" sz="1800" dirty="false"/>
              <a:t>připravované kontrole </a:t>
            </a:r>
            <a:r>
              <a:rPr lang="cs-CZ" sz="1800" dirty="false" smtClean="false"/>
              <a:t>a poskytnut seznam </a:t>
            </a:r>
            <a:r>
              <a:rPr lang="cs-CZ" sz="1800" dirty="false"/>
              <a:t>potřebné dokumentace a časový harmonogram </a:t>
            </a:r>
            <a:r>
              <a:rPr lang="cs-CZ" sz="1800" dirty="false" smtClean="false"/>
              <a:t>kontroly; </a:t>
            </a:r>
          </a:p>
          <a:p>
            <a:pPr lvl="1"/>
            <a:r>
              <a:rPr lang="cs-CZ" sz="1800" dirty="false"/>
              <a:t>Příjemce musí umožnit vstup kontrolou pověřeným osobám, včetně přístupu k veškeré dokumentaci týkající se projektu, a </a:t>
            </a:r>
            <a:r>
              <a:rPr lang="cs-CZ" sz="1800" dirty="false" smtClean="false"/>
              <a:t>během </a:t>
            </a:r>
            <a:r>
              <a:rPr lang="cs-CZ" sz="1800" dirty="false"/>
              <a:t>realizace projektu, ale také po celou dobu, po kterou je povinen uchovávat dokumentaci </a:t>
            </a:r>
            <a:r>
              <a:rPr lang="cs-CZ" sz="1800" dirty="false" smtClean="false"/>
              <a:t>projektu;</a:t>
            </a:r>
          </a:p>
          <a:p>
            <a:pPr lvl="1"/>
            <a:r>
              <a:rPr lang="cs-CZ" sz="1800" dirty="false" smtClean="false"/>
              <a:t>Také </a:t>
            </a:r>
            <a:r>
              <a:rPr lang="cs-CZ" sz="1800" dirty="false"/>
              <a:t>partner je povinen poskytnout stejný rozsah součinnosti kontrolujícímu </a:t>
            </a:r>
            <a:r>
              <a:rPr lang="cs-CZ" sz="1800" dirty="false" smtClean="false"/>
              <a:t>orgánu;</a:t>
            </a:r>
          </a:p>
          <a:p>
            <a:pPr lvl="1" algn="just"/>
            <a:r>
              <a:rPr lang="cs-CZ" sz="1800" dirty="false"/>
              <a:t>K</a:t>
            </a:r>
            <a:r>
              <a:rPr lang="cs-CZ" sz="1800" dirty="false" smtClean="false"/>
              <a:t> </a:t>
            </a:r>
            <a:r>
              <a:rPr lang="cs-CZ" sz="1800" dirty="false"/>
              <a:t>provádění kontrol na místě / k provádění auditů oprávněny také Ministerstvo financí, orgány finanční správy, Evropská komise nebo Evropský účetní dvůr a Nejvyšší kontrolní úřad, popř. je mohou doprovázet další přizvané osoby.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8</a:t>
            </a:fld>
            <a:endParaRPr lang="cs-CZ" dirty="false"/>
          </a:p>
        </p:txBody>
      </p:sp>
    </p:spTree>
    <p:extLst>
      <p:ext uri="{BB962C8B-B14F-4D97-AF65-F5344CB8AC3E}">
        <p14:creationId xmlns:p14="http://schemas.microsoft.com/office/powerpoint/2010/main" val="154521218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Povinný </a:t>
            </a:r>
            <a:r>
              <a:rPr lang="cs-CZ" dirty="false" smtClean="false"/>
              <a:t>plakát – návod I</a:t>
            </a: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80</a:t>
            </a:fld>
            <a:endParaRPr lang="cs-CZ" dirty="false"/>
          </a:p>
        </p:txBody>
      </p:sp>
      <p:pic>
        <p:nvPicPr>
          <p:cNvPr id="1026" name="Picture 2"/>
          <p:cNvPicPr>
            <a:picLocks noGrp="true" noChangeAspect="true" noChangeArrowheads="true"/>
          </p:cNvPicPr>
          <p:nvPr>
            <p:ph idx="1"/>
          </p:nvPr>
        </p:nvPicPr>
        <p:blipFill rotWithShape="true">
          <a:blip r:embed="rId2">
            <a:extLst>
              <a:ext uri="{28A0092B-C50C-407E-A947-70E740481C1C}">
                <a14:useLocalDpi xmlns:a14="http://schemas.microsoft.com/office/drawing/2010/main" val="0"/>
              </a:ext>
            </a:extLst>
          </a:blip>
          <a:srcRect l="18146" t="9206" r="17435" b="19496"/>
          <a:stretch/>
        </p:blipFill>
        <p:spPr bwMode="auto">
          <a:xfrm>
            <a:off x="971600" y="1556792"/>
            <a:ext cx="7128792" cy="4438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15970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Povinný plakát – návod </a:t>
            </a:r>
            <a:r>
              <a:rPr lang="cs-CZ" dirty="false" smtClean="false"/>
              <a:t>II</a:t>
            </a: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81</a:t>
            </a:fld>
            <a:endParaRPr lang="cs-CZ" dirty="false"/>
          </a:p>
        </p:txBody>
      </p:sp>
      <p:pic>
        <p:nvPicPr>
          <p:cNvPr id="2050" name="Picture 2"/>
          <p:cNvPicPr>
            <a:picLocks noGrp="true" noChangeAspect="true" noChangeArrowheads="true"/>
          </p:cNvPicPr>
          <p:nvPr>
            <p:ph idx="1"/>
          </p:nvPr>
        </p:nvPicPr>
        <p:blipFill rotWithShape="true">
          <a:blip r:embed="rId2">
            <a:extLst>
              <a:ext uri="{28A0092B-C50C-407E-A947-70E740481C1C}">
                <a14:useLocalDpi xmlns:a14="http://schemas.microsoft.com/office/drawing/2010/main" val="0"/>
              </a:ext>
            </a:extLst>
          </a:blip>
          <a:srcRect l="31643" t="18743" r="17999" b="4079"/>
          <a:stretch/>
        </p:blipFill>
        <p:spPr bwMode="auto">
          <a:xfrm>
            <a:off x="1619672" y="1279996"/>
            <a:ext cx="6251659" cy="5389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81293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Povinný plakát – </a:t>
            </a:r>
            <a:r>
              <a:rPr lang="cs-CZ"/>
              <a:t>návod </a:t>
            </a:r>
            <a:r>
              <a:rPr lang="cs-CZ" smtClean="false"/>
              <a:t>III</a:t>
            </a: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82</a:t>
            </a:fld>
            <a:endParaRPr lang="cs-CZ" dirty="false"/>
          </a:p>
        </p:txBody>
      </p:sp>
      <p:pic>
        <p:nvPicPr>
          <p:cNvPr id="3074" name="Picture 2"/>
          <p:cNvPicPr>
            <a:picLocks noGrp="true" noChangeAspect="true" noChangeArrowheads="true"/>
          </p:cNvPicPr>
          <p:nvPr>
            <p:ph idx="1"/>
          </p:nvPr>
        </p:nvPicPr>
        <p:blipFill rotWithShape="true">
          <a:blip r:embed="rId2">
            <a:extLst>
              <a:ext uri="{28A0092B-C50C-407E-A947-70E740481C1C}">
                <a14:useLocalDpi xmlns:a14="http://schemas.microsoft.com/office/drawing/2010/main" val="0"/>
              </a:ext>
            </a:extLst>
          </a:blip>
          <a:srcRect l="27922" t="18081" r="19115" b="18853"/>
          <a:stretch/>
        </p:blipFill>
        <p:spPr bwMode="auto">
          <a:xfrm>
            <a:off x="1592746" y="1844824"/>
            <a:ext cx="6450506"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90475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sankce</a:t>
            </a:r>
            <a:endParaRPr lang="cs-CZ" dirty="false"/>
          </a:p>
        </p:txBody>
      </p:sp>
      <p:sp>
        <p:nvSpPr>
          <p:cNvPr id="3" name="Zástupný symbol pro obsah 2"/>
          <p:cNvSpPr>
            <a:spLocks noGrp="true"/>
          </p:cNvSpPr>
          <p:nvPr>
            <p:ph idx="1"/>
          </p:nvPr>
        </p:nvSpPr>
        <p:spPr/>
        <p:txBody>
          <a:bodyPr/>
          <a:lstStyle/>
          <a:p>
            <a:r>
              <a:rPr lang="cs-CZ" dirty="false"/>
              <a:t>Při nedodržení pravidel </a:t>
            </a:r>
            <a:r>
              <a:rPr lang="cs-CZ" dirty="false" smtClean="false"/>
              <a:t>publicity na povinných i nepovinných nástrojích mohou </a:t>
            </a:r>
            <a:r>
              <a:rPr lang="cs-CZ" dirty="false"/>
              <a:t>být uděleny </a:t>
            </a:r>
            <a:r>
              <a:rPr lang="cs-CZ" dirty="false" smtClean="false"/>
              <a:t>sankce</a:t>
            </a:r>
          </a:p>
          <a:p>
            <a:pPr lvl="1"/>
            <a:r>
              <a:rPr lang="cs-CZ" dirty="false" smtClean="false"/>
              <a:t>pochybení musí </a:t>
            </a:r>
            <a:r>
              <a:rPr lang="cs-CZ" dirty="false"/>
              <a:t>být viditelné/rozpoznatelné pouhým okem </a:t>
            </a:r>
            <a:r>
              <a:rPr lang="cs-CZ" dirty="false" smtClean="false"/>
              <a:t>(nedostatky</a:t>
            </a:r>
            <a:r>
              <a:rPr lang="cs-CZ" dirty="false"/>
              <a:t>, které nejsou pouhým okem rozpoznatelné, nejsou sankcionovány</a:t>
            </a:r>
            <a:r>
              <a:rPr lang="cs-CZ" dirty="false" smtClean="false"/>
              <a:t>)</a:t>
            </a:r>
            <a:endParaRPr lang="cs-CZ" dirty="false"/>
          </a:p>
          <a:p>
            <a:pPr lvl="1"/>
            <a:r>
              <a:rPr lang="cs-CZ" dirty="false" smtClean="false"/>
              <a:t>vždy </a:t>
            </a:r>
            <a:r>
              <a:rPr lang="cs-CZ" dirty="false"/>
              <a:t>je </a:t>
            </a:r>
            <a:r>
              <a:rPr lang="cs-CZ" dirty="false" smtClean="false"/>
              <a:t>stanovena </a:t>
            </a:r>
            <a:r>
              <a:rPr lang="cs-CZ" dirty="false"/>
              <a:t>přiměřená </a:t>
            </a:r>
            <a:r>
              <a:rPr lang="cs-CZ" dirty="false" smtClean="false"/>
              <a:t>lhůta k </a:t>
            </a:r>
            <a:r>
              <a:rPr lang="cs-CZ" dirty="false"/>
              <a:t>nápravě </a:t>
            </a:r>
          </a:p>
          <a:p>
            <a:pPr lvl="1"/>
            <a:r>
              <a:rPr lang="cs-CZ" dirty="false" smtClean="false"/>
              <a:t>maximální </a:t>
            </a:r>
            <a:r>
              <a:rPr lang="cs-CZ" dirty="false"/>
              <a:t>výše všech sankcí </a:t>
            </a:r>
            <a:r>
              <a:rPr lang="cs-CZ" dirty="false" smtClean="false"/>
              <a:t>v </a:t>
            </a:r>
            <a:r>
              <a:rPr lang="cs-CZ" dirty="false"/>
              <a:t>oblasti </a:t>
            </a:r>
            <a:r>
              <a:rPr lang="cs-CZ" dirty="false" smtClean="false"/>
              <a:t>publicity na </a:t>
            </a:r>
            <a:r>
              <a:rPr lang="cs-CZ" dirty="false"/>
              <a:t>jeden projekt je 1.000.000 </a:t>
            </a:r>
            <a:r>
              <a:rPr lang="cs-CZ" dirty="false" smtClean="false"/>
              <a:t>Kč</a:t>
            </a:r>
            <a:endParaRPr lang="cs-CZ" dirty="false"/>
          </a:p>
          <a:p>
            <a:pPr lvl="1"/>
            <a:r>
              <a:rPr lang="cs-CZ" dirty="false" smtClean="false"/>
              <a:t>sankce </a:t>
            </a:r>
            <a:r>
              <a:rPr lang="cs-CZ" dirty="false"/>
              <a:t>je vyměřena procentem z celkové částky </a:t>
            </a:r>
            <a:r>
              <a:rPr lang="cs-CZ" dirty="false" smtClean="false"/>
              <a:t>podpory</a:t>
            </a:r>
          </a:p>
          <a:p>
            <a:pPr lvl="1"/>
            <a:r>
              <a:rPr lang="cs-CZ" dirty="false" smtClean="false"/>
              <a:t>veškerá </a:t>
            </a:r>
            <a:r>
              <a:rPr lang="cs-CZ" dirty="false"/>
              <a:t>dokumentace (výzvy k nápravě, sdělení pochybení apod.) je zajišťována </a:t>
            </a:r>
            <a:r>
              <a:rPr lang="cs-CZ" dirty="false" smtClean="false"/>
              <a:t>prostřednictvím </a:t>
            </a:r>
            <a:r>
              <a:rPr lang="cs-CZ" dirty="false"/>
              <a:t>IS </a:t>
            </a:r>
            <a:r>
              <a:rPr lang="cs-CZ" dirty="false" smtClean="false"/>
              <a:t>KP14+</a:t>
            </a:r>
            <a:endParaRPr lang="cs-CZ" dirty="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83</a:t>
            </a:fld>
            <a:endParaRPr lang="cs-CZ" dirty="false"/>
          </a:p>
        </p:txBody>
      </p:sp>
    </p:spTree>
    <p:extLst>
      <p:ext uri="{BB962C8B-B14F-4D97-AF65-F5344CB8AC3E}">
        <p14:creationId xmlns:p14="http://schemas.microsoft.com/office/powerpoint/2010/main" val="274242429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Www.esfcr.cz</a:t>
            </a:r>
            <a:endParaRPr lang="cs-CZ" dirty="false"/>
          </a:p>
        </p:txBody>
      </p:sp>
      <p:sp>
        <p:nvSpPr>
          <p:cNvPr id="3" name="Zástupný symbol pro obsah 2"/>
          <p:cNvSpPr>
            <a:spLocks noGrp="true"/>
          </p:cNvSpPr>
          <p:nvPr>
            <p:ph idx="1"/>
          </p:nvPr>
        </p:nvSpPr>
        <p:spPr>
          <a:xfrm>
            <a:off x="539552" y="1412776"/>
            <a:ext cx="8064000" cy="4320000"/>
          </a:xfrm>
        </p:spPr>
        <p:txBody>
          <a:bodyPr/>
          <a:lstStyle/>
          <a:p>
            <a:r>
              <a:rPr lang="cs-CZ" dirty="false" smtClean="false"/>
              <a:t>Od 2016 inovovaný integrovaný portál </a:t>
            </a:r>
          </a:p>
          <a:p>
            <a:pPr lvl="1"/>
            <a:r>
              <a:rPr lang="cs-CZ" dirty="false" smtClean="false"/>
              <a:t>Jedna doména (internetová adresa) a jeden design</a:t>
            </a:r>
          </a:p>
          <a:p>
            <a:pPr lvl="1"/>
            <a:r>
              <a:rPr lang="cs-CZ" dirty="false" smtClean="false"/>
              <a:t>Rozcestník do více online aplikací (formuláře, databáze, fórum)</a:t>
            </a:r>
          </a:p>
          <a:p>
            <a:pPr lvl="1"/>
            <a:r>
              <a:rPr lang="cs-CZ" dirty="false"/>
              <a:t>Jeden uživatelský účet</a:t>
            </a:r>
          </a:p>
          <a:p>
            <a:pPr lvl="1"/>
            <a:r>
              <a:rPr lang="cs-CZ" dirty="false"/>
              <a:t>Sledování novinek ve vybraných sekcích</a:t>
            </a:r>
          </a:p>
          <a:p>
            <a:pPr lvl="1"/>
            <a:r>
              <a:rPr lang="cs-CZ" dirty="false"/>
              <a:t>Větší interaktivita (hodnocení, komentáře, štítky)</a:t>
            </a:r>
          </a:p>
          <a:p>
            <a:pPr lvl="1"/>
            <a:r>
              <a:rPr lang="cs-CZ" dirty="false" smtClean="false"/>
              <a:t>Lepší vyhledávání</a:t>
            </a:r>
            <a:endParaRPr lang="cs-CZ" dirty="false"/>
          </a:p>
          <a:p>
            <a:r>
              <a:rPr lang="cs-CZ" dirty="false" smtClean="false"/>
              <a:t>Informace o OPZ, ale i dřívějších programech MPSV</a:t>
            </a:r>
          </a:p>
          <a:p>
            <a:r>
              <a:rPr lang="cs-CZ" dirty="false" smtClean="false"/>
              <a:t>Kvalitní </a:t>
            </a:r>
            <a:r>
              <a:rPr lang="cs-CZ" dirty="false"/>
              <a:t>obsah nejen pro žadatele a příjemce, ale i potenciální účastníky projektů (zejména vytvořením mapy projektů a konkrétních aktivit</a:t>
            </a:r>
            <a:r>
              <a:rPr lang="cs-CZ" dirty="false" smtClean="false"/>
              <a:t>)</a:t>
            </a:r>
          </a:p>
          <a:p>
            <a:endParaRPr lang="cs-CZ" dirty="false" smtClean="false"/>
          </a:p>
          <a:p>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84</a:t>
            </a:fld>
            <a:endParaRPr lang="cs-CZ" dirty="false"/>
          </a:p>
        </p:txBody>
      </p:sp>
    </p:spTree>
    <p:extLst>
      <p:ext uri="{BB962C8B-B14F-4D97-AF65-F5344CB8AC3E}">
        <p14:creationId xmlns:p14="http://schemas.microsoft.com/office/powerpoint/2010/main" val="63014046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smtClean="false"/>
              <a:t>Zadávání zakázek</a:t>
            </a:r>
            <a:endParaRPr lang="cs-CZ" dirty="false"/>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
        <p:nvSpPr>
          <p:cNvPr id="4" name="Zástupný symbol pro text 5"/>
          <p:cNvSpPr>
            <a:spLocks noGrp="true"/>
          </p:cNvSpPr>
          <p:nvPr>
            <p:ph type="body" sz="quarter" idx="13"/>
          </p:nvPr>
        </p:nvSpPr>
        <p:spPr>
          <a:xfrm>
            <a:off x="1511299" y="4089600"/>
            <a:ext cx="7272000" cy="540000"/>
          </a:xfrm>
        </p:spPr>
        <p:txBody>
          <a:bodyPr/>
          <a:lstStyle/>
          <a:p>
            <a:r>
              <a:rPr lang="cs-CZ" dirty="false" smtClean="false"/>
              <a:t>Iva Kovandová, </a:t>
            </a:r>
            <a:r>
              <a:rPr lang="cs-CZ" dirty="false" smtClean="false">
                <a:hlinkClick r:id="rId3"/>
              </a:rPr>
              <a:t>iva.kovandova@mpsv.cz</a:t>
            </a:r>
            <a:endParaRPr lang="cs-CZ" dirty="false" smtClean="false"/>
          </a:p>
          <a:p>
            <a:endParaRPr lang="cs-CZ" dirty="false"/>
          </a:p>
        </p:txBody>
      </p:sp>
      <p:pic>
        <p:nvPicPr>
          <p:cNvPr id="6" name="Zástupný symbol pro obrázek 14"/>
          <p:cNvPicPr>
            <a:picLocks noGrp="true" noChangeAspect="true"/>
          </p:cNvPicPr>
          <p:nvPr>
            <p:ph type="pic" sz="quarter" idx="16"/>
          </p:nvPr>
        </p:nvPicPr>
        <p:blipFill>
          <a:blip cstate="print" r:embed="rId4">
            <a:extLst>
              <a:ext uri="{28A0092B-C50C-407E-A947-70E740481C1C}">
                <a14:useLocalDpi xmlns:a14="http://schemas.microsoft.com/office/drawing/2010/main" val="0"/>
              </a:ext>
            </a:extLst>
          </a:blip>
          <a:srcRect/>
          <a:stretch>
            <a:fillRect/>
          </a:stretch>
        </p:blipFill>
        <p:spPr>
          <a:xfrm>
            <a:off x="846000" y="4089600"/>
            <a:ext cx="540000" cy="540000"/>
          </a:xfrm>
        </p:spPr>
      </p:pic>
    </p:spTree>
    <p:extLst>
      <p:ext uri="{BB962C8B-B14F-4D97-AF65-F5344CB8AC3E}">
        <p14:creationId xmlns:p14="http://schemas.microsoft.com/office/powerpoint/2010/main" val="312888258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Kategorie pro zadávání – LIMITY STANOVENY MMR</a:t>
            </a:r>
            <a:endParaRPr lang="cs-CZ" dirty="false"/>
          </a:p>
        </p:txBody>
      </p:sp>
      <p:graphicFrame>
        <p:nvGraphicFramePr>
          <p:cNvPr id="8" name="Zástupný symbol pro obsah 7"/>
          <p:cNvGraphicFramePr>
            <a:graphicFrameLocks noGrp="true"/>
          </p:cNvGraphicFramePr>
          <p:nvPr>
            <p:ph idx="10"/>
            <p:extLst>
              <p:ext uri="{D42A27DB-BD31-4B8C-83A1-F6EECF244321}">
                <p14:modId xmlns:p14="http://schemas.microsoft.com/office/powerpoint/2010/main" val="3952423932"/>
              </p:ext>
            </p:extLst>
          </p:nvPr>
        </p:nvGraphicFramePr>
        <p:xfrm>
          <a:off x="323528" y="1268760"/>
          <a:ext cx="8568952" cy="5425440"/>
        </p:xfrm>
        <a:graphic>
          <a:graphicData uri="http://schemas.openxmlformats.org/drawingml/2006/table">
            <a:tbl>
              <a:tblPr firstRow="true" bandRow="true">
                <a:tableStyleId>{21E4AEA4-8DFA-4A89-87EB-49C32662AFE0}</a:tableStyleId>
              </a:tblPr>
              <a:tblGrid>
                <a:gridCol w="2682455"/>
                <a:gridCol w="2607942"/>
                <a:gridCol w="3278555"/>
              </a:tblGrid>
              <a:tr h="977525">
                <a:tc>
                  <a:txBody>
                    <a:bodyPr/>
                    <a:lstStyle/>
                    <a:p>
                      <a:r>
                        <a:rPr lang="cs-CZ" dirty="false" smtClean="false"/>
                        <a:t>Méně než </a:t>
                      </a:r>
                      <a:r>
                        <a:rPr lang="cs-CZ" baseline="0" dirty="false" smtClean="false"/>
                        <a:t> 400 / 500 tis. Kč bez DPH</a:t>
                      </a:r>
                      <a:endParaRPr lang="cs-CZ" dirty="false"/>
                    </a:p>
                  </a:txBody>
                  <a:tcPr/>
                </a:tc>
                <a:tc>
                  <a:txBody>
                    <a:bodyPr/>
                    <a:lstStyle/>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dirty="false" smtClean="false"/>
                        <a:t>Od </a:t>
                      </a:r>
                      <a:r>
                        <a:rPr lang="cs-CZ" baseline="0" dirty="false" smtClean="false"/>
                        <a:t>400 / 500 tis. Kč bez DPH a méně než 2 / 6 mil. Kč bez DPH</a:t>
                      </a:r>
                      <a:endParaRPr lang="cs-CZ" dirty="false" smtClean="false"/>
                    </a:p>
                  </a:txBody>
                  <a:tcPr/>
                </a:tc>
                <a:tc>
                  <a:txBody>
                    <a:bodyPr/>
                    <a:lstStyle/>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dirty="false" smtClean="false"/>
                        <a:t>V režimu zákona o veřejných zakázkách – nad 2 mil. Kč bez DPH, resp. 6 mil. Kč bez DPH</a:t>
                      </a:r>
                      <a:endParaRPr lang="cs-CZ" dirty="false"/>
                    </a:p>
                  </a:txBody>
                  <a:tcPr/>
                </a:tc>
              </a:tr>
              <a:tr h="3270947">
                <a:tc>
                  <a:txBody>
                    <a:bodyPr/>
                    <a:lstStyle/>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sz="1700" dirty="false" smtClean="false"/>
                        <a:t>Neprovádí</a:t>
                      </a:r>
                      <a:r>
                        <a:rPr lang="cs-CZ" sz="1700" baseline="0" dirty="false" smtClean="false"/>
                        <a:t> se výběrové řízení</a:t>
                      </a:r>
                    </a:p>
                    <a:p>
                      <a:pPr marL="0" marR="0" indent="0" algn="l" defTabSz="914400" rtl="false" eaLnBrk="true" fontAlgn="auto" latinLnBrk="false" hangingPunct="true">
                        <a:lnSpc>
                          <a:spcPct val="100000"/>
                        </a:lnSpc>
                        <a:spcBef>
                          <a:spcPts val="0"/>
                        </a:spcBef>
                        <a:spcAft>
                          <a:spcPts val="0"/>
                        </a:spcAft>
                        <a:buClrTx/>
                        <a:buSzTx/>
                        <a:buFontTx/>
                        <a:buNone/>
                        <a:tabLst/>
                        <a:defRPr/>
                      </a:pPr>
                      <a:endParaRPr lang="cs-CZ" sz="1700" baseline="0" dirty="false" smtClean="false"/>
                    </a:p>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sz="1700" baseline="0" dirty="false" smtClean="false"/>
                        <a:t>Smlouva (objednávka) vychází z dříve získaných info o situaci na trhu (resp. cenách) z průzkumu trhu</a:t>
                      </a:r>
                    </a:p>
                    <a:p>
                      <a:pPr marL="0" marR="0" indent="0" algn="l" defTabSz="914400" rtl="false" eaLnBrk="true" fontAlgn="auto" latinLnBrk="false" hangingPunct="true">
                        <a:lnSpc>
                          <a:spcPct val="100000"/>
                        </a:lnSpc>
                        <a:spcBef>
                          <a:spcPts val="0"/>
                        </a:spcBef>
                        <a:spcAft>
                          <a:spcPts val="0"/>
                        </a:spcAft>
                        <a:buClrTx/>
                        <a:buSzTx/>
                        <a:buFontTx/>
                        <a:buNone/>
                        <a:tabLst/>
                        <a:defRPr/>
                      </a:pPr>
                      <a:endParaRPr lang="cs-CZ" sz="1700" baseline="0" dirty="false" smtClean="false"/>
                    </a:p>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sz="1700" baseline="0" dirty="false" smtClean="false"/>
                        <a:t>POZOR – nutno dodržovat zákl. zásady  - např. není možné pronajmout vlastní prostory či prostory partnera projektu</a:t>
                      </a:r>
                    </a:p>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sz="1700" baseline="0" dirty="false" smtClean="false"/>
                        <a:t>+ obecné zásady</a:t>
                      </a:r>
                    </a:p>
                  </a:txBody>
                  <a:tcPr/>
                </a:tc>
                <a:tc>
                  <a:txBody>
                    <a:bodyPr/>
                    <a:lstStyle/>
                    <a:p>
                      <a:pPr marL="0" marR="0" indent="0" algn="l" defTabSz="914400" rtl="false" eaLnBrk="true" fontAlgn="auto" latinLnBrk="false" hangingPunct="true">
                        <a:lnSpc>
                          <a:spcPct val="100000"/>
                        </a:lnSpc>
                        <a:spcBef>
                          <a:spcPts val="0"/>
                        </a:spcBef>
                        <a:spcAft>
                          <a:spcPts val="0"/>
                        </a:spcAft>
                        <a:buClrTx/>
                        <a:buSzTx/>
                        <a:buFontTx/>
                        <a:buNone/>
                        <a:tabLst/>
                        <a:defRPr/>
                      </a:pPr>
                      <a:r>
                        <a:rPr lang="cs-CZ" sz="1700" baseline="0" dirty="false" smtClean="false"/>
                        <a:t>Nutnost výběrového řízení</a:t>
                      </a:r>
                    </a:p>
                    <a:p>
                      <a:endParaRPr lang="cs-CZ" sz="1700" dirty="false" smtClean="false"/>
                    </a:p>
                    <a:p>
                      <a:r>
                        <a:rPr lang="cs-CZ" sz="1700" dirty="false" smtClean="false"/>
                        <a:t>Povinné zveřejnění výzvy k</a:t>
                      </a:r>
                      <a:r>
                        <a:rPr lang="cs-CZ" sz="1700" baseline="0" dirty="false" smtClean="false"/>
                        <a:t> podání nabídek na webu esfcr.cz (min. 10 dní)</a:t>
                      </a:r>
                    </a:p>
                    <a:p>
                      <a:endParaRPr lang="cs-CZ" sz="1700" baseline="0" dirty="false" smtClean="false"/>
                    </a:p>
                    <a:p>
                      <a:r>
                        <a:rPr lang="cs-CZ" sz="1700" baseline="0" dirty="false" smtClean="false"/>
                        <a:t>Kapitola 20 Specifické části pravidel OPZ</a:t>
                      </a:r>
                    </a:p>
                  </a:txBody>
                  <a:tcPr/>
                </a:tc>
                <a:tc>
                  <a:txBody>
                    <a:bodyPr/>
                    <a:lstStyle/>
                    <a:p>
                      <a:pPr marL="0" lvl="1" algn="l" defTabSz="914400" rtl="false" eaLnBrk="true" latinLnBrk="false" hangingPunct="true"/>
                      <a:r>
                        <a:rPr lang="cs-CZ" sz="1700" kern="1200" dirty="false" smtClean="false">
                          <a:solidFill>
                            <a:schemeClr val="dk1"/>
                          </a:solidFill>
                          <a:latin typeface="+mn-lt"/>
                          <a:ea typeface="+mn-ea"/>
                          <a:cs typeface="+mn-cs"/>
                        </a:rPr>
                        <a:t>Řídí se podle zákona č. 134/2016 Sb. o zadávání veřejných zakázek</a:t>
                      </a:r>
                    </a:p>
                    <a:p>
                      <a:endParaRPr lang="cs-CZ" sz="1700" dirty="false" smtClean="false"/>
                    </a:p>
                  </a:txBody>
                  <a:tcPr/>
                </a:tc>
              </a:tr>
            </a:tbl>
          </a:graphicData>
        </a:graphic>
      </p:graphicFrame>
      <p:sp>
        <p:nvSpPr>
          <p:cNvPr id="5" name="Zástupný symbol pro číslo snímku 4"/>
          <p:cNvSpPr>
            <a:spLocks noGrp="true"/>
          </p:cNvSpPr>
          <p:nvPr>
            <p:ph type="sldNum" sz="quarter" idx="13"/>
          </p:nvPr>
        </p:nvSpPr>
        <p:spPr/>
        <p:txBody>
          <a:bodyPr/>
          <a:lstStyle/>
          <a:p>
            <a:fld id="{479BF083-4774-43B1-9AB0-5CC1AC5DD8EE}" type="slidenum">
              <a:rPr lang="cs-CZ" smtClean="false">
                <a:solidFill>
                  <a:srgbClr val="084A8B"/>
                </a:solidFill>
              </a:rPr>
              <a:pPr/>
              <a:t>86</a:t>
            </a:fld>
            <a:endParaRPr lang="cs-CZ" dirty="false">
              <a:solidFill>
                <a:srgbClr val="084A8B"/>
              </a:solidFill>
            </a:endParaRPr>
          </a:p>
        </p:txBody>
      </p:sp>
    </p:spTree>
    <p:extLst>
      <p:ext uri="{BB962C8B-B14F-4D97-AF65-F5344CB8AC3E}">
        <p14:creationId xmlns:p14="http://schemas.microsoft.com/office/powerpoint/2010/main" val="155937286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Pozor!</a:t>
            </a:r>
            <a:endParaRPr lang="cs-CZ" dirty="false"/>
          </a:p>
        </p:txBody>
      </p:sp>
      <p:sp>
        <p:nvSpPr>
          <p:cNvPr id="3" name="Zástupný symbol pro obsah 2"/>
          <p:cNvSpPr>
            <a:spLocks noGrp="true"/>
          </p:cNvSpPr>
          <p:nvPr>
            <p:ph idx="1"/>
          </p:nvPr>
        </p:nvSpPr>
        <p:spPr/>
        <p:txBody>
          <a:bodyPr/>
          <a:lstStyle/>
          <a:p>
            <a:r>
              <a:rPr lang="cs-CZ" dirty="false" smtClean="false"/>
              <a:t>Není rozhodující, jak jsou rozděleny položky v rozpočtu</a:t>
            </a:r>
          </a:p>
          <a:p>
            <a:r>
              <a:rPr lang="cs-CZ" dirty="false" smtClean="false"/>
              <a:t>Pokud může nějakou službu dodat jeden dodavatel, musí se různé položky sečíst</a:t>
            </a:r>
          </a:p>
          <a:p>
            <a:r>
              <a:rPr lang="cs-CZ" dirty="false" smtClean="false"/>
              <a:t>Např. položka 1.1.4.3 pronájem místnosti na konference za 250 000 Kč a položka 1.1.4.5. pronájem místnosti na workshopy za 300 000 Kč se musí soutěžit společně jako jedna zakázka</a:t>
            </a:r>
          </a:p>
          <a:p>
            <a:r>
              <a:rPr lang="cs-CZ" dirty="false" smtClean="false"/>
              <a:t>Ale možnost vnitřního rozdělení zakázky – musí se soutěžit, ale na různé části můžou být různí dodavatelé</a:t>
            </a: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87</a:t>
            </a:fld>
            <a:endParaRPr lang="cs-CZ" dirty="false">
              <a:solidFill>
                <a:srgbClr val="084A8B"/>
              </a:solidFill>
            </a:endParaRPr>
          </a:p>
        </p:txBody>
      </p:sp>
    </p:spTree>
    <p:extLst>
      <p:ext uri="{BB962C8B-B14F-4D97-AF65-F5344CB8AC3E}">
        <p14:creationId xmlns:p14="http://schemas.microsoft.com/office/powerpoint/2010/main" val="385808721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Obecné zásady</a:t>
            </a:r>
            <a:endParaRPr lang="cs-CZ" dirty="false"/>
          </a:p>
        </p:txBody>
      </p:sp>
      <p:sp>
        <p:nvSpPr>
          <p:cNvPr id="6" name="Zástupný symbol pro obsah 5"/>
          <p:cNvSpPr>
            <a:spLocks noGrp="true"/>
          </p:cNvSpPr>
          <p:nvPr>
            <p:ph idx="1"/>
          </p:nvPr>
        </p:nvSpPr>
        <p:spPr>
          <a:xfrm>
            <a:off x="540000" y="1800000"/>
            <a:ext cx="8064000" cy="4581328"/>
          </a:xfrm>
        </p:spPr>
        <p:txBody>
          <a:bodyPr/>
          <a:lstStyle/>
          <a:p>
            <a:r>
              <a:rPr lang="cs-CZ" spc="300" dirty="false" smtClean="false"/>
              <a:t>Hospodárnost, efektivnost a účelnost</a:t>
            </a:r>
          </a:p>
          <a:p>
            <a:r>
              <a:rPr lang="cs-CZ" spc="300" dirty="false" smtClean="false"/>
              <a:t>Transparentnost, přiměřenost, zákaz diskriminace</a:t>
            </a:r>
          </a:p>
          <a:p>
            <a:r>
              <a:rPr lang="cs-CZ" spc="300" dirty="false" smtClean="false"/>
              <a:t>Respektování volného pohybu zboží a služeb</a:t>
            </a:r>
          </a:p>
          <a:p>
            <a:r>
              <a:rPr lang="cs-CZ" spc="300" dirty="false" smtClean="false"/>
              <a:t>Zákaz střetu zájmů</a:t>
            </a:r>
            <a:endParaRPr lang="cs-CZ" spc="300" dirty="false"/>
          </a:p>
        </p:txBody>
      </p:sp>
      <p:sp>
        <p:nvSpPr>
          <p:cNvPr id="5" name="Zástupný symbol pro číslo snímku 4"/>
          <p:cNvSpPr>
            <a:spLocks noGrp="true"/>
          </p:cNvSpPr>
          <p:nvPr>
            <p:ph type="sldNum" sz="quarter" idx="12"/>
          </p:nvPr>
        </p:nvSpPr>
        <p:spPr/>
        <p:txBody>
          <a:bodyPr/>
          <a:lstStyle/>
          <a:p>
            <a:fld id="{479BF083-4774-43B1-9AB0-5CC1AC5DD8EE}" type="slidenum">
              <a:rPr lang="cs-CZ" smtClean="false">
                <a:solidFill>
                  <a:srgbClr val="084A8B"/>
                </a:solidFill>
              </a:rPr>
              <a:pPr/>
              <a:t>88</a:t>
            </a:fld>
            <a:endParaRPr lang="cs-CZ" dirty="false">
              <a:solidFill>
                <a:srgbClr val="084A8B"/>
              </a:solidFill>
            </a:endParaRPr>
          </a:p>
        </p:txBody>
      </p:sp>
    </p:spTree>
    <p:extLst>
      <p:ext uri="{BB962C8B-B14F-4D97-AF65-F5344CB8AC3E}">
        <p14:creationId xmlns:p14="http://schemas.microsoft.com/office/powerpoint/2010/main" val="394244446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Kapitola 20 specifické </a:t>
            </a:r>
            <a:r>
              <a:rPr lang="cs-CZ" smtClean="false"/>
              <a:t>části pravidel OPZ</a:t>
            </a:r>
            <a:endParaRPr lang="cs-CZ" dirty="false"/>
          </a:p>
        </p:txBody>
      </p:sp>
      <p:sp>
        <p:nvSpPr>
          <p:cNvPr id="5" name="Zástupný symbol pro číslo snímku 4"/>
          <p:cNvSpPr>
            <a:spLocks noGrp="true"/>
          </p:cNvSpPr>
          <p:nvPr>
            <p:ph type="sldNum" sz="quarter" idx="13"/>
          </p:nvPr>
        </p:nvSpPr>
        <p:spPr/>
        <p:txBody>
          <a:bodyPr/>
          <a:lstStyle/>
          <a:p>
            <a:fld id="{479BF083-4774-43B1-9AB0-5CC1AC5DD8EE}" type="slidenum">
              <a:rPr lang="cs-CZ" smtClean="false">
                <a:solidFill>
                  <a:srgbClr val="084A8B"/>
                </a:solidFill>
              </a:rPr>
              <a:pPr/>
              <a:t>89</a:t>
            </a:fld>
            <a:endParaRPr lang="cs-CZ" dirty="false">
              <a:solidFill>
                <a:srgbClr val="084A8B"/>
              </a:solidFill>
            </a:endParaRPr>
          </a:p>
        </p:txBody>
      </p:sp>
      <p:sp>
        <p:nvSpPr>
          <p:cNvPr id="3" name="Zástupný symbol pro obsah 2"/>
          <p:cNvSpPr>
            <a:spLocks noGrp="true"/>
          </p:cNvSpPr>
          <p:nvPr>
            <p:ph idx="10"/>
          </p:nvPr>
        </p:nvSpPr>
        <p:spPr>
          <a:xfrm>
            <a:off x="540000" y="1340768"/>
            <a:ext cx="8208464" cy="5517232"/>
          </a:xfrm>
        </p:spPr>
        <p:txBody>
          <a:bodyPr numCol="2"/>
          <a:lstStyle/>
          <a:p>
            <a:r>
              <a:rPr lang="cs-CZ" sz="1800" b="true" dirty="false"/>
              <a:t>Obsah: </a:t>
            </a:r>
          </a:p>
          <a:p>
            <a:pPr lvl="1"/>
            <a:r>
              <a:rPr lang="cs-CZ" sz="1800" dirty="false" smtClean="false"/>
              <a:t>20.1 Společná ustanovení</a:t>
            </a:r>
          </a:p>
          <a:p>
            <a:pPr lvl="1"/>
            <a:r>
              <a:rPr lang="cs-CZ" sz="1800" dirty="false" smtClean="false"/>
              <a:t>20.2 Zásady zadávání zakázek v OPZ</a:t>
            </a:r>
          </a:p>
          <a:p>
            <a:pPr lvl="1"/>
            <a:r>
              <a:rPr lang="cs-CZ" sz="1800" dirty="false" smtClean="false"/>
              <a:t>20.3 Určení předmětu a předpokládané hodnoty</a:t>
            </a:r>
          </a:p>
          <a:p>
            <a:pPr lvl="1"/>
            <a:r>
              <a:rPr lang="cs-CZ" sz="1800" dirty="false" smtClean="false"/>
              <a:t>20.4 Rozdělení zakázek</a:t>
            </a:r>
          </a:p>
          <a:p>
            <a:pPr lvl="1"/>
            <a:r>
              <a:rPr lang="cs-CZ" sz="1800" dirty="false" smtClean="false"/>
              <a:t>20.5 Zakázky, na které se nevztahuje ZZVZ</a:t>
            </a:r>
          </a:p>
          <a:p>
            <a:pPr lvl="1"/>
            <a:r>
              <a:rPr lang="cs-CZ" sz="1800" dirty="false" smtClean="false"/>
              <a:t>20.6 Výzva k podání nabídek</a:t>
            </a:r>
          </a:p>
          <a:p>
            <a:pPr lvl="1"/>
            <a:r>
              <a:rPr lang="cs-CZ" sz="1800" dirty="false" smtClean="false"/>
              <a:t>20.7 Jmenování komise</a:t>
            </a:r>
          </a:p>
          <a:p>
            <a:pPr lvl="1"/>
            <a:endParaRPr lang="cs-CZ" sz="1800" dirty="false"/>
          </a:p>
          <a:p>
            <a:pPr lvl="1"/>
            <a:endParaRPr lang="cs-CZ" sz="1800" dirty="false" smtClean="false"/>
          </a:p>
          <a:p>
            <a:pPr lvl="1"/>
            <a:endParaRPr lang="cs-CZ" sz="1800" dirty="false"/>
          </a:p>
          <a:p>
            <a:pPr lvl="1"/>
            <a:endParaRPr lang="cs-CZ" sz="1800" dirty="false" smtClean="false"/>
          </a:p>
          <a:p>
            <a:pPr lvl="1"/>
            <a:endParaRPr lang="cs-CZ" sz="1800" dirty="false"/>
          </a:p>
          <a:p>
            <a:pPr lvl="1"/>
            <a:endParaRPr lang="cs-CZ" sz="1800" dirty="false" smtClean="false"/>
          </a:p>
          <a:p>
            <a:pPr marL="414000" lvl="1" indent="0">
              <a:buNone/>
            </a:pPr>
            <a:endParaRPr lang="cs-CZ" sz="1800" dirty="false" smtClean="false"/>
          </a:p>
          <a:p>
            <a:pPr marL="414000" lvl="1" indent="0">
              <a:buNone/>
            </a:pPr>
            <a:endParaRPr lang="cs-CZ" sz="1800" dirty="false" smtClean="false"/>
          </a:p>
          <a:p>
            <a:pPr lvl="1"/>
            <a:r>
              <a:rPr lang="cs-CZ" sz="1800" dirty="false" smtClean="false"/>
              <a:t>20.8 Posouzení a hodnocení nabídek</a:t>
            </a:r>
          </a:p>
          <a:p>
            <a:pPr lvl="1"/>
            <a:r>
              <a:rPr lang="cs-CZ" sz="1800" dirty="false" smtClean="false"/>
              <a:t>20.9 Smlouva s dodavatelem</a:t>
            </a:r>
          </a:p>
          <a:p>
            <a:pPr lvl="1"/>
            <a:r>
              <a:rPr lang="cs-CZ" sz="1800" dirty="false" smtClean="false"/>
              <a:t>20.10 Zrušení výběrového řízení</a:t>
            </a:r>
          </a:p>
          <a:p>
            <a:pPr lvl="1"/>
            <a:r>
              <a:rPr lang="cs-CZ" sz="1800" dirty="false" smtClean="false"/>
              <a:t>20.11 Zvláštní způsoby zadání zakázky</a:t>
            </a:r>
          </a:p>
          <a:p>
            <a:pPr lvl="1"/>
            <a:r>
              <a:rPr lang="cs-CZ" sz="1800" dirty="false" smtClean="false"/>
              <a:t>20.12 Zadávání VŘ podle zákona</a:t>
            </a:r>
          </a:p>
          <a:p>
            <a:pPr lvl="1"/>
            <a:r>
              <a:rPr lang="cs-CZ" sz="1800" dirty="false" smtClean="false"/>
              <a:t>20.13 Povinnosti vůči ŘO</a:t>
            </a:r>
          </a:p>
          <a:p>
            <a:pPr lvl="1"/>
            <a:r>
              <a:rPr lang="cs-CZ" sz="1800" smtClean="false"/>
              <a:t>20.14 Sankce</a:t>
            </a:r>
            <a:endParaRPr lang="cs-CZ" sz="1800" dirty="false" smtClean="false"/>
          </a:p>
        </p:txBody>
      </p:sp>
    </p:spTree>
    <p:extLst>
      <p:ext uri="{BB962C8B-B14F-4D97-AF65-F5344CB8AC3E}">
        <p14:creationId xmlns:p14="http://schemas.microsoft.com/office/powerpoint/2010/main" val="909260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Smlouvy s Partnerem</a:t>
            </a:r>
            <a:endParaRPr lang="cs-CZ" dirty="false"/>
          </a:p>
        </p:txBody>
      </p:sp>
      <p:sp>
        <p:nvSpPr>
          <p:cNvPr id="3" name="Zástupný symbol pro obsah 2"/>
          <p:cNvSpPr>
            <a:spLocks noGrp="true"/>
          </p:cNvSpPr>
          <p:nvPr>
            <p:ph idx="1"/>
          </p:nvPr>
        </p:nvSpPr>
        <p:spPr>
          <a:xfrm>
            <a:off x="540000" y="1412776"/>
            <a:ext cx="8064000" cy="4320000"/>
          </a:xfrm>
        </p:spPr>
        <p:txBody>
          <a:bodyPr/>
          <a:lstStyle/>
          <a:p>
            <a:r>
              <a:rPr lang="cs-CZ" dirty="false"/>
              <a:t>V průběhu realizace projektu není možné uzavírat partnerské smlouvy s novými </a:t>
            </a:r>
            <a:r>
              <a:rPr lang="cs-CZ" dirty="false" smtClean="false"/>
              <a:t>partnery;</a:t>
            </a:r>
          </a:p>
          <a:p>
            <a:r>
              <a:rPr lang="cs-CZ" dirty="false" smtClean="false"/>
              <a:t>Zapojení </a:t>
            </a:r>
            <a:r>
              <a:rPr lang="cs-CZ" dirty="false"/>
              <a:t>partnera s finančním příspěvkem vyžaduje, aby se tento partner zavázal k plnění </a:t>
            </a:r>
            <a:r>
              <a:rPr lang="cs-CZ" dirty="false" smtClean="false"/>
              <a:t>povinností (výčet </a:t>
            </a:r>
            <a:r>
              <a:rPr lang="cs-CZ" dirty="false"/>
              <a:t>těchto povinností upravuje právní </a:t>
            </a:r>
            <a:r>
              <a:rPr lang="cs-CZ" dirty="false" smtClean="false"/>
              <a:t>akt);</a:t>
            </a:r>
          </a:p>
          <a:p>
            <a:r>
              <a:rPr lang="cs-CZ" dirty="false" smtClean="false"/>
              <a:t>Závazek partnera s finančním příspěvkem musí být zakotven ve smlouvě o partnerství / o mezinárodní spolupráci uzavřené mezi příjemcem a partnerem;</a:t>
            </a:r>
          </a:p>
          <a:p>
            <a:pPr marL="432000" lvl="1" indent="-432000">
              <a:lnSpc>
                <a:spcPts val="2880"/>
              </a:lnSpc>
              <a:spcBef>
                <a:spcPts val="600"/>
              </a:spcBef>
              <a:spcAft>
                <a:spcPts val="600"/>
              </a:spcAft>
              <a:buSzPct val="100000"/>
              <a:buFont typeface="Wingdings" panose="05000000000000000000" pitchFamily="2" charset="2"/>
              <a:buChar char=""/>
            </a:pPr>
            <a:r>
              <a:rPr lang="cs-CZ" sz="2400" dirty="false" smtClean="false"/>
              <a:t>Povinnost předložení </a:t>
            </a:r>
            <a:r>
              <a:rPr lang="cs-CZ" sz="2400" dirty="false"/>
              <a:t>kopie </a:t>
            </a:r>
            <a:r>
              <a:rPr lang="cs-CZ" sz="2400" dirty="false" smtClean="false"/>
              <a:t>smlouvy </a:t>
            </a:r>
            <a:r>
              <a:rPr lang="cs-CZ" sz="2400" dirty="false"/>
              <a:t>o mezinárodní spolupráci s první </a:t>
            </a:r>
            <a:r>
              <a:rPr lang="cs-CZ" sz="2400" dirty="false" err="true" smtClean="false"/>
              <a:t>ZoR</a:t>
            </a:r>
            <a:r>
              <a:rPr lang="cs-CZ" sz="2400" dirty="false" smtClean="false"/>
              <a:t>.</a:t>
            </a:r>
          </a:p>
          <a:p>
            <a:pPr marL="936000" lvl="3" indent="-432000">
              <a:lnSpc>
                <a:spcPts val="2880"/>
              </a:lnSpc>
              <a:spcBef>
                <a:spcPts val="600"/>
              </a:spcBef>
              <a:spcAft>
                <a:spcPts val="600"/>
              </a:spcAft>
              <a:buSzPct val="100000"/>
              <a:buFont typeface="Wingdings" panose="05000000000000000000" pitchFamily="2" charset="2"/>
              <a:buChar char=""/>
            </a:pPr>
            <a:r>
              <a:rPr lang="cs-CZ" sz="2400" dirty="false" smtClean="false"/>
              <a:t>Ke stažení </a:t>
            </a:r>
            <a:r>
              <a:rPr lang="cs-CZ" sz="2400" dirty="false" smtClean="false">
                <a:hlinkClick r:id="rId3"/>
              </a:rPr>
              <a:t>zde</a:t>
            </a:r>
            <a:r>
              <a:rPr lang="cs-CZ" sz="2400" dirty="false" smtClean="false"/>
              <a:t> (pro partnery s finančním příspěvkem)</a:t>
            </a:r>
            <a:endParaRPr lang="cs-CZ" sz="240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9</a:t>
            </a:fld>
            <a:endParaRPr lang="cs-CZ" dirty="false"/>
          </a:p>
        </p:txBody>
      </p:sp>
    </p:spTree>
    <p:extLst>
      <p:ext uri="{BB962C8B-B14F-4D97-AF65-F5344CB8AC3E}">
        <p14:creationId xmlns:p14="http://schemas.microsoft.com/office/powerpoint/2010/main" val="283224063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13" name="Nadpis 12"/>
          <p:cNvSpPr>
            <a:spLocks noGrp="true"/>
          </p:cNvSpPr>
          <p:nvPr>
            <p:ph type="title"/>
          </p:nvPr>
        </p:nvSpPr>
        <p:spPr/>
        <p:txBody>
          <a:bodyPr/>
          <a:lstStyle/>
          <a:p>
            <a:r>
              <a:rPr lang="cs-CZ" dirty="false" smtClean="false"/>
              <a:t>Proces zadání veřejné zakázky</a:t>
            </a:r>
            <a:endParaRPr lang="cs-CZ" dirty="false"/>
          </a:p>
        </p:txBody>
      </p:sp>
      <p:graphicFrame>
        <p:nvGraphicFramePr>
          <p:cNvPr id="12" name="Zástupný symbol pro obsah 11"/>
          <p:cNvGraphicFramePr>
            <a:graphicFrameLocks noGrp="true"/>
          </p:cNvGraphicFramePr>
          <p:nvPr>
            <p:ph idx="1"/>
            <p:extLst>
              <p:ext uri="{D42A27DB-BD31-4B8C-83A1-F6EECF244321}">
                <p14:modId xmlns:p14="http://schemas.microsoft.com/office/powerpoint/2010/main" val="3521963274"/>
              </p:ext>
            </p:extLst>
          </p:nvPr>
        </p:nvGraphicFramePr>
        <p:xfrm>
          <a:off x="539750" y="1800225"/>
          <a:ext cx="8064500" cy="2087563"/>
        </p:xfrm>
        <a:graphic>
          <a:graphicData uri="http://schemas.openxmlformats.org/drawingml/2006/diagram">
            <dgm:relIds r:dm="rId2" r:lo="rId3" r:qs="rId4" r:cs="rId5"/>
          </a:graphicData>
        </a:graphic>
      </p:graphicFrame>
      <p:sp>
        <p:nvSpPr>
          <p:cNvPr id="5" name="Zástupný symbol pro číslo snímku 4"/>
          <p:cNvSpPr>
            <a:spLocks noGrp="true"/>
          </p:cNvSpPr>
          <p:nvPr>
            <p:ph type="sldNum" sz="quarter" idx="12"/>
          </p:nvPr>
        </p:nvSpPr>
        <p:spPr/>
        <p:txBody>
          <a:bodyPr/>
          <a:lstStyle/>
          <a:p>
            <a:fld id="{479BF083-4774-43B1-9AB0-5CC1AC5DD8EE}" type="slidenum">
              <a:rPr lang="cs-CZ" smtClean="false">
                <a:solidFill>
                  <a:srgbClr val="084A8B"/>
                </a:solidFill>
              </a:rPr>
              <a:pPr/>
              <a:t>90</a:t>
            </a:fld>
            <a:endParaRPr lang="cs-CZ" dirty="false">
              <a:solidFill>
                <a:srgbClr val="084A8B"/>
              </a:solidFill>
            </a:endParaRPr>
          </a:p>
        </p:txBody>
      </p:sp>
      <p:graphicFrame>
        <p:nvGraphicFramePr>
          <p:cNvPr id="15" name="Zástupný symbol pro obsah 14"/>
          <p:cNvGraphicFramePr>
            <a:graphicFrameLocks noGrp="true"/>
          </p:cNvGraphicFramePr>
          <p:nvPr>
            <p:ph idx="13"/>
            <p:extLst>
              <p:ext uri="{D42A27DB-BD31-4B8C-83A1-F6EECF244321}">
                <p14:modId xmlns:p14="http://schemas.microsoft.com/office/powerpoint/2010/main" val="3813493611"/>
              </p:ext>
            </p:extLst>
          </p:nvPr>
        </p:nvGraphicFramePr>
        <p:xfrm>
          <a:off x="539750" y="4032250"/>
          <a:ext cx="8064500" cy="2087563"/>
        </p:xfrm>
        <a:graphic>
          <a:graphicData uri="http://schemas.openxmlformats.org/drawingml/2006/diagram">
            <dgm:relIds r:dm="rId7" r:lo="rId8" r:qs="rId9" r:cs="rId10"/>
          </a:graphicData>
        </a:graphic>
      </p:graphicFrame>
    </p:spTree>
    <p:extLst>
      <p:ext uri="{BB962C8B-B14F-4D97-AF65-F5344CB8AC3E}">
        <p14:creationId xmlns:p14="http://schemas.microsoft.com/office/powerpoint/2010/main" val="21391468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Co má obsahovat výzva k podání nabídek</a:t>
            </a:r>
            <a:endParaRPr lang="cs-CZ" dirty="false"/>
          </a:p>
        </p:txBody>
      </p:sp>
      <p:sp>
        <p:nvSpPr>
          <p:cNvPr id="3" name="Zástupný symbol pro obsah 2"/>
          <p:cNvSpPr>
            <a:spLocks noGrp="true"/>
          </p:cNvSpPr>
          <p:nvPr>
            <p:ph idx="1"/>
          </p:nvPr>
        </p:nvSpPr>
        <p:spPr>
          <a:xfrm>
            <a:off x="540000" y="1340768"/>
            <a:ext cx="3960000" cy="5256584"/>
          </a:xfrm>
        </p:spPr>
        <p:txBody>
          <a:bodyPr/>
          <a:lstStyle/>
          <a:p>
            <a:pPr algn="just">
              <a:lnSpc>
                <a:spcPct val="100000"/>
              </a:lnSpc>
            </a:pPr>
            <a:r>
              <a:rPr lang="cs-CZ" sz="1600" b="true" dirty="false" smtClean="false"/>
              <a:t>Povinné:</a:t>
            </a:r>
          </a:p>
          <a:p>
            <a:pPr lvl="1" algn="just">
              <a:lnSpc>
                <a:spcPct val="100000"/>
              </a:lnSpc>
            </a:pPr>
            <a:r>
              <a:rPr lang="cs-CZ" sz="1450" dirty="false" smtClean="false"/>
              <a:t>Název, sídlo, IČ a DIČ zadavatele</a:t>
            </a:r>
          </a:p>
          <a:p>
            <a:pPr lvl="1" algn="just">
              <a:lnSpc>
                <a:spcPct val="100000"/>
              </a:lnSpc>
            </a:pPr>
            <a:r>
              <a:rPr lang="cs-CZ" sz="1450" dirty="false" smtClean="false"/>
              <a:t>Název a druh zakázky</a:t>
            </a:r>
          </a:p>
          <a:p>
            <a:pPr lvl="1" algn="just">
              <a:lnSpc>
                <a:spcPct val="100000"/>
              </a:lnSpc>
            </a:pPr>
            <a:r>
              <a:rPr lang="cs-CZ" sz="1450" dirty="false" smtClean="false"/>
              <a:t>Lhůtu a místo pro podání nabídek</a:t>
            </a:r>
          </a:p>
          <a:p>
            <a:pPr lvl="1" algn="just">
              <a:lnSpc>
                <a:spcPct val="100000"/>
              </a:lnSpc>
            </a:pPr>
            <a:r>
              <a:rPr lang="cs-CZ" sz="1450" dirty="false" smtClean="false"/>
              <a:t>Popis předmětu zakázky</a:t>
            </a:r>
          </a:p>
          <a:p>
            <a:pPr lvl="1" algn="just">
              <a:lnSpc>
                <a:spcPct val="100000"/>
              </a:lnSpc>
            </a:pPr>
            <a:r>
              <a:rPr lang="cs-CZ" sz="1450" dirty="false" smtClean="false"/>
              <a:t>Lhůtu a místo dodání zakázky</a:t>
            </a:r>
          </a:p>
          <a:p>
            <a:pPr lvl="1" algn="just">
              <a:lnSpc>
                <a:spcPct val="100000"/>
              </a:lnSpc>
            </a:pPr>
            <a:r>
              <a:rPr lang="cs-CZ" sz="1450" dirty="false" smtClean="false"/>
              <a:t>Pravidla pro hodnocení nabídek</a:t>
            </a:r>
          </a:p>
          <a:p>
            <a:pPr lvl="1" algn="just">
              <a:lnSpc>
                <a:spcPct val="100000"/>
              </a:lnSpc>
            </a:pPr>
            <a:r>
              <a:rPr lang="cs-CZ" sz="1450" dirty="false" smtClean="false"/>
              <a:t>Požadavky na zpracování nabídky a způsob zpracování nabídkové ceny</a:t>
            </a:r>
          </a:p>
          <a:p>
            <a:pPr lvl="1" algn="just">
              <a:lnSpc>
                <a:spcPct val="100000"/>
              </a:lnSpc>
            </a:pPr>
            <a:r>
              <a:rPr lang="cs-CZ" sz="1450" dirty="false" smtClean="false"/>
              <a:t>Požadavky na prokázání kvalifikace dodavatele (min. doklad o oprávnění podnikání, čestné prohlášení o tom, že nemá nedoplatky)</a:t>
            </a:r>
          </a:p>
          <a:p>
            <a:pPr lvl="1" algn="just">
              <a:lnSpc>
                <a:spcPct val="100000"/>
              </a:lnSpc>
            </a:pPr>
            <a:r>
              <a:rPr lang="cs-CZ" sz="1450" dirty="false" smtClean="false"/>
              <a:t>Požadavek na písemnou formu nabídky</a:t>
            </a:r>
          </a:p>
          <a:p>
            <a:pPr lvl="1" algn="just">
              <a:lnSpc>
                <a:spcPct val="100000"/>
              </a:lnSpc>
            </a:pPr>
            <a:r>
              <a:rPr lang="cs-CZ" sz="1450" dirty="false" smtClean="false"/>
              <a:t>Uvedení kontaktní osoby dodavatele a zadavatele</a:t>
            </a:r>
          </a:p>
          <a:p>
            <a:pPr lvl="1" algn="just">
              <a:lnSpc>
                <a:spcPct val="100000"/>
              </a:lnSpc>
            </a:pPr>
            <a:r>
              <a:rPr lang="cs-CZ" sz="1450" dirty="false" smtClean="false"/>
              <a:t>Informaci o tom, že každý dodavatel může podat jenom jednu nabídku a o tom, že všechno </a:t>
            </a:r>
            <a:r>
              <a:rPr lang="cs-CZ" sz="1450" dirty="false" err="true" smtClean="false"/>
              <a:t>info</a:t>
            </a:r>
            <a:r>
              <a:rPr lang="cs-CZ" sz="1450" dirty="false" smtClean="false"/>
              <a:t> bude na esfcr.cz</a:t>
            </a:r>
          </a:p>
          <a:p>
            <a:pPr algn="just">
              <a:lnSpc>
                <a:spcPct val="100000"/>
              </a:lnSpc>
            </a:pPr>
            <a:endParaRPr lang="cs-CZ" sz="1200" dirty="false" smtClean="false"/>
          </a:p>
          <a:p>
            <a:pPr marL="0" indent="0" algn="just">
              <a:lnSpc>
                <a:spcPct val="100000"/>
              </a:lnSpc>
              <a:buNone/>
            </a:pPr>
            <a:endParaRPr lang="cs-CZ" sz="1200" dirty="false" smtClean="false"/>
          </a:p>
          <a:p>
            <a:pPr algn="just">
              <a:lnSpc>
                <a:spcPct val="100000"/>
              </a:lnSpc>
            </a:pPr>
            <a:endParaRPr lang="cs-CZ" sz="1200" dirty="false" smtClean="false"/>
          </a:p>
          <a:p>
            <a:pPr marL="0" indent="0" algn="just">
              <a:buNone/>
            </a:pPr>
            <a:endParaRPr lang="cs-CZ" sz="1200" dirty="false" smtClean="false"/>
          </a:p>
          <a:p>
            <a:pPr algn="just"/>
            <a:endParaRPr lang="cs-CZ" sz="1200" dirty="false" smtClean="false"/>
          </a:p>
          <a:p>
            <a:pPr marL="0" indent="0" algn="just">
              <a:buNone/>
            </a:pPr>
            <a:r>
              <a:rPr lang="cs-CZ" dirty="false" smtClean="false"/>
              <a:t>	</a:t>
            </a:r>
          </a:p>
          <a:p>
            <a:pPr lvl="1"/>
            <a:endParaRPr lang="cs-CZ" dirty="false" smtClean="false"/>
          </a:p>
        </p:txBody>
      </p:sp>
      <p:sp>
        <p:nvSpPr>
          <p:cNvPr id="4" name="Zástupný symbol pro obsah 3"/>
          <p:cNvSpPr>
            <a:spLocks noGrp="true"/>
          </p:cNvSpPr>
          <p:nvPr>
            <p:ph idx="10"/>
          </p:nvPr>
        </p:nvSpPr>
        <p:spPr>
          <a:xfrm>
            <a:off x="4644000" y="1340768"/>
            <a:ext cx="3960000" cy="5256584"/>
          </a:xfrm>
        </p:spPr>
        <p:txBody>
          <a:bodyPr/>
          <a:lstStyle/>
          <a:p>
            <a:r>
              <a:rPr lang="cs-CZ" sz="1600" b="true" dirty="false" smtClean="false"/>
              <a:t>Nepovinné: </a:t>
            </a:r>
          </a:p>
          <a:p>
            <a:pPr lvl="1" algn="just">
              <a:lnSpc>
                <a:spcPct val="100000"/>
              </a:lnSpc>
            </a:pPr>
            <a:r>
              <a:rPr lang="cs-CZ" sz="1450" dirty="false"/>
              <a:t>Předpokládaná hodnota zakázky</a:t>
            </a:r>
          </a:p>
          <a:p>
            <a:pPr lvl="1" algn="just">
              <a:lnSpc>
                <a:spcPct val="100000"/>
              </a:lnSpc>
            </a:pPr>
            <a:r>
              <a:rPr lang="cs-CZ" sz="1450" dirty="false"/>
              <a:t>Platební podmínky</a:t>
            </a:r>
          </a:p>
          <a:p>
            <a:pPr lvl="1" algn="just">
              <a:lnSpc>
                <a:spcPct val="100000"/>
              </a:lnSpc>
            </a:pPr>
            <a:r>
              <a:rPr lang="cs-CZ" sz="1450" dirty="false"/>
              <a:t>Možnost navýšení ceny v objektivně daných případech</a:t>
            </a:r>
          </a:p>
          <a:p>
            <a:pPr lvl="1" algn="just">
              <a:lnSpc>
                <a:spcPct val="100000"/>
              </a:lnSpc>
            </a:pPr>
            <a:r>
              <a:rPr lang="cs-CZ" sz="1450" dirty="false"/>
              <a:t>Povinnost dodavatele předložit návrh smlouvy</a:t>
            </a:r>
          </a:p>
          <a:p>
            <a:pPr lvl="1" algn="just">
              <a:lnSpc>
                <a:spcPct val="100000"/>
              </a:lnSpc>
            </a:pPr>
            <a:r>
              <a:rPr lang="cs-CZ" sz="1450" dirty="false"/>
              <a:t>Výši případné smluvní pokuty</a:t>
            </a:r>
          </a:p>
          <a:p>
            <a:pPr lvl="1" algn="just">
              <a:lnSpc>
                <a:spcPct val="100000"/>
              </a:lnSpc>
            </a:pPr>
            <a:r>
              <a:rPr lang="cs-CZ" sz="1450" dirty="false"/>
              <a:t>Požadavky na formu nabídky</a:t>
            </a:r>
          </a:p>
          <a:p>
            <a:pPr lvl="1" algn="just">
              <a:lnSpc>
                <a:spcPct val="100000"/>
              </a:lnSpc>
            </a:pPr>
            <a:r>
              <a:rPr lang="cs-CZ" sz="1450" dirty="false"/>
              <a:t>Informace k variantnímu řešení nabídek</a:t>
            </a:r>
          </a:p>
          <a:p>
            <a:pPr lvl="1" algn="just">
              <a:lnSpc>
                <a:spcPct val="100000"/>
              </a:lnSpc>
            </a:pPr>
            <a:r>
              <a:rPr lang="cs-CZ" sz="1450" dirty="false"/>
              <a:t>Požadavky na specifikaci případných poddodavatelů</a:t>
            </a:r>
          </a:p>
          <a:p>
            <a:pPr lvl="1" algn="just">
              <a:lnSpc>
                <a:spcPct val="100000"/>
              </a:lnSpc>
            </a:pPr>
            <a:r>
              <a:rPr lang="cs-CZ" sz="1450" dirty="false"/>
              <a:t>Požadavky na společensky odpovědnou veřejnou zakázku</a:t>
            </a:r>
          </a:p>
          <a:p>
            <a:pPr marL="414000" lvl="1" indent="0">
              <a:buNone/>
            </a:pPr>
            <a:endParaRPr lang="cs-CZ" sz="1200" dirty="false" smtClean="false"/>
          </a:p>
          <a:p>
            <a:pPr lvl="1"/>
            <a:endParaRPr lang="cs-CZ" sz="1200" dirty="false"/>
          </a:p>
        </p:txBody>
      </p:sp>
      <p:sp>
        <p:nvSpPr>
          <p:cNvPr id="5" name="Zástupný symbol pro číslo snímku 4"/>
          <p:cNvSpPr>
            <a:spLocks noGrp="true"/>
          </p:cNvSpPr>
          <p:nvPr>
            <p:ph type="sldNum" sz="quarter" idx="13"/>
          </p:nvPr>
        </p:nvSpPr>
        <p:spPr/>
        <p:txBody>
          <a:bodyPr/>
          <a:lstStyle/>
          <a:p>
            <a:fld id="{479BF083-4774-43B1-9AB0-5CC1AC5DD8EE}" type="slidenum">
              <a:rPr lang="cs-CZ" smtClean="false">
                <a:solidFill>
                  <a:srgbClr val="084A8B"/>
                </a:solidFill>
              </a:rPr>
              <a:pPr/>
              <a:t>91</a:t>
            </a:fld>
            <a:endParaRPr lang="cs-CZ" dirty="false">
              <a:solidFill>
                <a:srgbClr val="084A8B"/>
              </a:solidFill>
            </a:endParaRPr>
          </a:p>
        </p:txBody>
      </p:sp>
    </p:spTree>
    <p:extLst>
      <p:ext uri="{BB962C8B-B14F-4D97-AF65-F5344CB8AC3E}">
        <p14:creationId xmlns:p14="http://schemas.microsoft.com/office/powerpoint/2010/main" val="222946734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6" name="Nadpis 5"/>
          <p:cNvSpPr>
            <a:spLocks noGrp="true"/>
          </p:cNvSpPr>
          <p:nvPr>
            <p:ph type="title"/>
          </p:nvPr>
        </p:nvSpPr>
        <p:spPr/>
        <p:txBody>
          <a:bodyPr/>
          <a:lstStyle/>
          <a:p>
            <a:r>
              <a:rPr lang="cs-CZ" dirty="false" smtClean="false"/>
              <a:t>Komise a posouzení nabídek</a:t>
            </a:r>
            <a:endParaRPr lang="cs-CZ" dirty="false"/>
          </a:p>
        </p:txBody>
      </p:sp>
      <p:sp>
        <p:nvSpPr>
          <p:cNvPr id="7" name="Zástupný symbol pro obsah 6"/>
          <p:cNvSpPr>
            <a:spLocks noGrp="true"/>
          </p:cNvSpPr>
          <p:nvPr>
            <p:ph idx="1"/>
          </p:nvPr>
        </p:nvSpPr>
        <p:spPr>
          <a:xfrm>
            <a:off x="540000" y="1412776"/>
            <a:ext cx="8064000" cy="5112568"/>
          </a:xfrm>
        </p:spPr>
        <p:txBody>
          <a:bodyPr/>
          <a:lstStyle/>
          <a:p>
            <a:r>
              <a:rPr lang="cs-CZ" sz="1600" dirty="false" smtClean="false"/>
              <a:t>Komise se musí skládat z min. 3 členů, kteří byli písemně zadavatelem pověřeni. Členové musí podepsat čestné prohlášení, že nejsou ve střetu zájmů a závazek mlčenlivosti.</a:t>
            </a:r>
          </a:p>
          <a:p>
            <a:r>
              <a:rPr lang="cs-CZ" sz="1600" dirty="false" smtClean="false"/>
              <a:t>Komise nejdřív provede posouzení nabídek, jestli jsou v souladu se zadávacími podmínkami a mohou požádat o doplnění či vysvětlení, popř. upřesnění moc nízké nabídkové ceny – ale nejde upravovat věci důležité pro rozhodování (např. cenu)</a:t>
            </a:r>
          </a:p>
          <a:p>
            <a:r>
              <a:rPr lang="cs-CZ" sz="1600" dirty="false" smtClean="false"/>
              <a:t>Možnost vyloučit dodavatele pro nezpůsobilost, když by:</a:t>
            </a:r>
          </a:p>
          <a:p>
            <a:pPr lvl="1">
              <a:lnSpc>
                <a:spcPct val="100000"/>
              </a:lnSpc>
            </a:pPr>
            <a:r>
              <a:rPr lang="cs-CZ" sz="1400" dirty="false"/>
              <a:t>P</a:t>
            </a:r>
            <a:r>
              <a:rPr lang="cs-CZ" sz="1400" dirty="false" smtClean="false"/>
              <a:t>lnění zakázky bylo v rozporu s předpisy</a:t>
            </a:r>
          </a:p>
          <a:p>
            <a:pPr lvl="1">
              <a:lnSpc>
                <a:spcPct val="100000"/>
              </a:lnSpc>
            </a:pPr>
            <a:r>
              <a:rPr lang="cs-CZ" sz="1400" dirty="false"/>
              <a:t>D</a:t>
            </a:r>
            <a:r>
              <a:rPr lang="cs-CZ" sz="1400" dirty="false" smtClean="false"/>
              <a:t>ošlo k narušení hospodářské soutěže</a:t>
            </a:r>
          </a:p>
          <a:p>
            <a:pPr lvl="1">
              <a:lnSpc>
                <a:spcPct val="100000"/>
              </a:lnSpc>
            </a:pPr>
            <a:r>
              <a:rPr lang="cs-CZ" sz="1400" dirty="false" smtClean="false"/>
              <a:t>Se dodavatel dopustil v předchozích 3 letech závažných pochybení při plnění smlouvy s tímto nebo jiným zadavatelem</a:t>
            </a:r>
          </a:p>
          <a:p>
            <a:pPr lvl="1">
              <a:lnSpc>
                <a:spcPct val="100000"/>
              </a:lnSpc>
            </a:pPr>
            <a:r>
              <a:rPr lang="cs-CZ" sz="1400" dirty="false" smtClean="false"/>
              <a:t>Se dodavatel pokusil ovlivnit rozhodnutí zadavatele nebo se pokusil získat neveřejné informace</a:t>
            </a:r>
          </a:p>
          <a:p>
            <a:pPr lvl="1">
              <a:lnSpc>
                <a:spcPct val="100000"/>
              </a:lnSpc>
            </a:pPr>
            <a:r>
              <a:rPr lang="cs-CZ" sz="1400" dirty="false" smtClean="false"/>
              <a:t>Se dodavatel dopustil v posledních 3 letech závažného profesního pochybení</a:t>
            </a:r>
          </a:p>
          <a:p>
            <a:pPr lvl="1"/>
            <a:endParaRPr lang="cs-CZ" sz="1200" dirty="false"/>
          </a:p>
        </p:txBody>
      </p:sp>
      <p:sp>
        <p:nvSpPr>
          <p:cNvPr id="5" name="Zástupný symbol pro číslo snímku 4"/>
          <p:cNvSpPr>
            <a:spLocks noGrp="true"/>
          </p:cNvSpPr>
          <p:nvPr>
            <p:ph type="sldNum" sz="quarter" idx="12"/>
          </p:nvPr>
        </p:nvSpPr>
        <p:spPr/>
        <p:txBody>
          <a:bodyPr/>
          <a:lstStyle/>
          <a:p>
            <a:fld id="{479BF083-4774-43B1-9AB0-5CC1AC5DD8EE}" type="slidenum">
              <a:rPr lang="cs-CZ" smtClean="false">
                <a:solidFill>
                  <a:srgbClr val="084A8B"/>
                </a:solidFill>
              </a:rPr>
              <a:pPr/>
              <a:t>92</a:t>
            </a:fld>
            <a:endParaRPr lang="cs-CZ" dirty="false">
              <a:solidFill>
                <a:srgbClr val="084A8B"/>
              </a:solidFill>
            </a:endParaRPr>
          </a:p>
        </p:txBody>
      </p:sp>
    </p:spTree>
    <p:extLst>
      <p:ext uri="{BB962C8B-B14F-4D97-AF65-F5344CB8AC3E}">
        <p14:creationId xmlns:p14="http://schemas.microsoft.com/office/powerpoint/2010/main" val="390363697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Hodnocení nabídek I</a:t>
            </a:r>
            <a:endParaRPr lang="cs-CZ" dirty="false"/>
          </a:p>
        </p:txBody>
      </p:sp>
      <p:sp>
        <p:nvSpPr>
          <p:cNvPr id="3" name="Zástupný symbol pro obsah 2"/>
          <p:cNvSpPr>
            <a:spLocks noGrp="true"/>
          </p:cNvSpPr>
          <p:nvPr>
            <p:ph idx="1"/>
          </p:nvPr>
        </p:nvSpPr>
        <p:spPr>
          <a:xfrm>
            <a:off x="540000" y="1412776"/>
            <a:ext cx="8064000" cy="4707224"/>
          </a:xfrm>
        </p:spPr>
        <p:txBody>
          <a:bodyPr/>
          <a:lstStyle/>
          <a:p>
            <a:r>
              <a:rPr lang="cs-CZ" dirty="false" smtClean="false"/>
              <a:t>Nejvhodnější nabídka je ta, která nabídne pro dané kritérium nejnižší hodnotu (např. cenu)</a:t>
            </a:r>
          </a:p>
          <a:p>
            <a:pPr marL="457200" indent="-457200">
              <a:buFont typeface="+mj-lt"/>
              <a:buAutoNum type="alphaLcPeriod"/>
            </a:pPr>
            <a:endParaRPr lang="cs-CZ" dirty="false" smtClean="false"/>
          </a:p>
          <a:p>
            <a:pPr marL="457200" indent="-457200">
              <a:buFont typeface="+mj-lt"/>
              <a:buAutoNum type="alphaLcPeriod"/>
            </a:pPr>
            <a:endParaRPr lang="cs-CZ" dirty="false"/>
          </a:p>
          <a:p>
            <a:pPr marL="457200" indent="-457200">
              <a:buFont typeface="+mj-lt"/>
              <a:buAutoNum type="alphaLcPeriod"/>
            </a:pPr>
            <a:endParaRPr lang="cs-CZ" dirty="false"/>
          </a:p>
          <a:p>
            <a:r>
              <a:rPr lang="cs-CZ" dirty="false" smtClean="false"/>
              <a:t>Nejvhodnější nabídka je ta, která nabídne pro dané kritérium nejvyšší hodnotu (např. záruku)</a:t>
            </a:r>
          </a:p>
          <a:p>
            <a:pPr marL="457200" indent="-457200">
              <a:buFont typeface="+mj-lt"/>
              <a:buAutoNum type="alphaLcPeriod"/>
            </a:pPr>
            <a:endParaRPr lang="cs-CZ" dirty="false" smtClean="false"/>
          </a:p>
          <a:p>
            <a:pPr marL="457200" indent="-457200">
              <a:buFont typeface="+mj-lt"/>
              <a:buAutoNum type="alphaLcPeriod"/>
            </a:pPr>
            <a:endParaRPr lang="cs-CZ" dirty="false" smtClean="false"/>
          </a:p>
          <a:p>
            <a:pPr marL="457200" indent="-457200">
              <a:buFont typeface="+mj-lt"/>
              <a:buAutoNum type="alphaLcPeriod"/>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93</a:t>
            </a:fld>
            <a:endParaRPr lang="cs-CZ" dirty="false">
              <a:solidFill>
                <a:srgbClr val="084A8B"/>
              </a:solidFill>
            </a:endParaRPr>
          </a:p>
        </p:txBody>
      </p:sp>
      <p:pic>
        <p:nvPicPr>
          <p:cNvPr id="5" name="Picture 2"/>
          <p:cNvPicPr>
            <a:picLocks noChangeAspect="true" noChangeArrowheads="true"/>
          </p:cNvPicPr>
          <p:nvPr/>
        </p:nvPicPr>
        <p:blipFill>
          <a:blip cstate="print" r:embed="rId2">
            <a:extLst>
              <a:ext uri="{28A0092B-C50C-407E-A947-70E740481C1C}">
                <a14:useLocalDpi xmlns:a14="http://schemas.microsoft.com/office/drawing/2010/main" val="0"/>
              </a:ext>
            </a:extLst>
          </a:blip>
          <a:srcRect/>
          <a:stretch>
            <a:fillRect/>
          </a:stretch>
        </p:blipFill>
        <p:spPr bwMode="auto">
          <a:xfrm>
            <a:off x="1907704" y="2506617"/>
            <a:ext cx="5400998" cy="1035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pic>
        <p:nvPicPr>
          <p:cNvPr id="6" name="Picture 3"/>
          <p:cNvPicPr>
            <a:picLocks noChangeAspect="true" noChangeArrowheads="true"/>
          </p:cNvPicPr>
          <p:nvPr/>
        </p:nvPicPr>
        <p:blipFill>
          <a:blip cstate="print" r:embed="rId3">
            <a:extLst>
              <a:ext uri="{28A0092B-C50C-407E-A947-70E740481C1C}">
                <a14:useLocalDpi xmlns:a14="http://schemas.microsoft.com/office/drawing/2010/main" val="0"/>
              </a:ext>
            </a:extLst>
          </a:blip>
          <a:srcRect/>
          <a:stretch>
            <a:fillRect/>
          </a:stretch>
        </p:blipFill>
        <p:spPr bwMode="auto">
          <a:xfrm>
            <a:off x="1619672" y="4869160"/>
            <a:ext cx="5773737"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Tree>
    <p:extLst>
      <p:ext uri="{BB962C8B-B14F-4D97-AF65-F5344CB8AC3E}">
        <p14:creationId xmlns:p14="http://schemas.microsoft.com/office/powerpoint/2010/main" val="112496005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Hodnocení nabídek </a:t>
            </a:r>
            <a:r>
              <a:rPr lang="cs-CZ" dirty="false" err="true" smtClean="false"/>
              <a:t>ii</a:t>
            </a:r>
            <a:endParaRPr lang="cs-CZ" dirty="false"/>
          </a:p>
        </p:txBody>
      </p:sp>
      <p:sp>
        <p:nvSpPr>
          <p:cNvPr id="3" name="Zástupný symbol pro obsah 2"/>
          <p:cNvSpPr>
            <a:spLocks noGrp="true"/>
          </p:cNvSpPr>
          <p:nvPr>
            <p:ph idx="1"/>
          </p:nvPr>
        </p:nvSpPr>
        <p:spPr>
          <a:xfrm>
            <a:off x="540000" y="1484784"/>
            <a:ext cx="8064000" cy="5112568"/>
          </a:xfrm>
        </p:spPr>
        <p:txBody>
          <a:bodyPr/>
          <a:lstStyle/>
          <a:p>
            <a:r>
              <a:rPr lang="cs-CZ" dirty="false" smtClean="false"/>
              <a:t>Subjektivní kritéria:</a:t>
            </a:r>
          </a:p>
          <a:p>
            <a:pPr lvl="1"/>
            <a:r>
              <a:rPr lang="cs-CZ" dirty="false" smtClean="false"/>
              <a:t>Bodová stupnice 1 až 100, nejlepší nabídce vždy přiděleno 100 bodů</a:t>
            </a:r>
          </a:p>
          <a:p>
            <a:pPr lvl="1"/>
            <a:r>
              <a:rPr lang="cs-CZ" dirty="false" smtClean="false"/>
              <a:t>Komise musí do zápisu zdůvodnit své hodnocení</a:t>
            </a:r>
          </a:p>
          <a:p>
            <a:pPr lvl="1"/>
            <a:r>
              <a:rPr lang="cs-CZ" dirty="false" smtClean="false"/>
              <a:t>Výpočet jednotlivých kritérií:</a:t>
            </a:r>
          </a:p>
          <a:p>
            <a:pPr marL="414000" lvl="1" indent="0">
              <a:buNone/>
            </a:pPr>
            <a:endParaRPr lang="cs-CZ" dirty="false" smtClean="false"/>
          </a:p>
          <a:p>
            <a:pPr marL="414000" lvl="1" indent="0">
              <a:buNone/>
            </a:pPr>
            <a:endParaRPr lang="cs-CZ" dirty="false" smtClean="false"/>
          </a:p>
          <a:p>
            <a:r>
              <a:rPr lang="cs-CZ" dirty="false" smtClean="false"/>
              <a:t>O posouzení a úplnosti je třeba sepsat zápis, kde musí být: seznam doručených nabídek, seznam dodavatelů vyzvaných k doplnění, seznam vyloučených dodavatelů a zdůvodnění, popis metody a způsobu hodnocení nabídek, hodnocení jednotlivých nabídek, údaje o složení komise</a:t>
            </a:r>
          </a:p>
          <a:p>
            <a:pPr marL="0" indent="0">
              <a:buNone/>
            </a:pPr>
            <a:endParaRPr lang="cs-CZ"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94</a:t>
            </a:fld>
            <a:endParaRPr lang="cs-CZ" dirty="false">
              <a:solidFill>
                <a:srgbClr val="084A8B"/>
              </a:solidFill>
            </a:endParaRPr>
          </a:p>
        </p:txBody>
      </p:sp>
      <p:pic>
        <p:nvPicPr>
          <p:cNvPr id="3074" name="Picture 2"/>
          <p:cNvPicPr>
            <a:picLocks noChangeAspect="true" noChangeArrowheads="true"/>
          </p:cNvPicPr>
          <p:nvPr/>
        </p:nvPicPr>
        <p:blipFill>
          <a:blip r:embed="rId2">
            <a:extLst>
              <a:ext uri="{28A0092B-C50C-407E-A947-70E740481C1C}">
                <a14:useLocalDpi xmlns:a14="http://schemas.microsoft.com/office/drawing/2010/main" val="0"/>
              </a:ext>
            </a:extLst>
          </a:blip>
          <a:srcRect/>
          <a:stretch>
            <a:fillRect/>
          </a:stretch>
        </p:blipFill>
        <p:spPr bwMode="auto">
          <a:xfrm>
            <a:off x="899591" y="3429000"/>
            <a:ext cx="6914661"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Tree>
    <p:extLst>
      <p:ext uri="{BB962C8B-B14F-4D97-AF65-F5344CB8AC3E}">
        <p14:creationId xmlns:p14="http://schemas.microsoft.com/office/powerpoint/2010/main" val="276666670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Jak má vypadat smlouva s dodavatelem</a:t>
            </a:r>
            <a:endParaRPr lang="cs-CZ" dirty="false"/>
          </a:p>
        </p:txBody>
      </p:sp>
      <p:sp>
        <p:nvSpPr>
          <p:cNvPr id="6" name="Zástupný symbol pro obsah 5"/>
          <p:cNvSpPr>
            <a:spLocks noGrp="true"/>
          </p:cNvSpPr>
          <p:nvPr>
            <p:ph idx="1"/>
          </p:nvPr>
        </p:nvSpPr>
        <p:spPr>
          <a:xfrm>
            <a:off x="540000" y="1484784"/>
            <a:ext cx="8064000" cy="5112568"/>
          </a:xfrm>
        </p:spPr>
        <p:txBody>
          <a:bodyPr/>
          <a:lstStyle/>
          <a:p>
            <a:r>
              <a:rPr lang="cs-CZ" dirty="false" smtClean="false"/>
              <a:t>Nutné náležitosti:</a:t>
            </a:r>
          </a:p>
          <a:p>
            <a:pPr lvl="1"/>
            <a:r>
              <a:rPr lang="cs-CZ" dirty="false" smtClean="false"/>
              <a:t>Písemná forma</a:t>
            </a:r>
          </a:p>
          <a:p>
            <a:pPr lvl="1"/>
            <a:r>
              <a:rPr lang="cs-CZ" dirty="false" smtClean="false"/>
              <a:t>Identifikační údaje stran včetně IČ a DIČ</a:t>
            </a:r>
          </a:p>
          <a:p>
            <a:pPr lvl="1"/>
            <a:r>
              <a:rPr lang="cs-CZ" dirty="false" smtClean="false"/>
              <a:t>Cenu bez DPH a informaci, zda je dodavatel plátce</a:t>
            </a:r>
          </a:p>
          <a:p>
            <a:pPr lvl="1"/>
            <a:r>
              <a:rPr lang="cs-CZ" dirty="false" smtClean="false"/>
              <a:t>Platební podmínky</a:t>
            </a:r>
          </a:p>
          <a:p>
            <a:pPr lvl="1"/>
            <a:r>
              <a:rPr lang="cs-CZ" dirty="false" smtClean="false"/>
              <a:t>Lhůtu dodání nebo harmonogram plnění</a:t>
            </a:r>
          </a:p>
          <a:p>
            <a:pPr lvl="1"/>
            <a:r>
              <a:rPr lang="cs-CZ" dirty="false" smtClean="false"/>
              <a:t>Místo dodání/převzetí zboží</a:t>
            </a:r>
          </a:p>
          <a:p>
            <a:pPr lvl="1"/>
            <a:r>
              <a:rPr lang="cs-CZ" dirty="false" smtClean="false"/>
              <a:t>Závazek dodavatele předkládat k proplacení pouze faktury obsahující název a číslo projektu</a:t>
            </a:r>
          </a:p>
          <a:p>
            <a:pPr lvl="1"/>
            <a:r>
              <a:rPr lang="cs-CZ" dirty="false" smtClean="false"/>
              <a:t>Zapracování údajů z nabídky, které byly předmětem posouzení/hodnocení kvalifikace</a:t>
            </a:r>
          </a:p>
          <a:p>
            <a:pPr marL="414000" lvl="1" indent="0">
              <a:buNone/>
            </a:pPr>
            <a:r>
              <a:rPr lang="cs-CZ" dirty="false" smtClean="false"/>
              <a:t>Volitelné</a:t>
            </a:r>
            <a:r>
              <a:rPr lang="cs-CZ" dirty="false"/>
              <a:t>: </a:t>
            </a:r>
            <a:r>
              <a:rPr lang="cs-CZ" dirty="false" smtClean="false"/>
              <a:t>smluvní pokuta, povinnost poskytnout zadavateli podklady pro </a:t>
            </a:r>
            <a:r>
              <a:rPr lang="cs-CZ" dirty="false" err="true" smtClean="false"/>
              <a:t>ZoR</a:t>
            </a:r>
            <a:r>
              <a:rPr lang="cs-CZ" dirty="false" smtClean="false"/>
              <a:t>, povinnost mlčenlivosti atd.</a:t>
            </a:r>
            <a:endParaRPr lang="cs-CZ" dirty="false"/>
          </a:p>
          <a:p>
            <a:pPr marL="414000" lvl="1" indent="0">
              <a:buNone/>
            </a:pPr>
            <a:endParaRPr lang="cs-CZ" dirty="false" smtClean="false"/>
          </a:p>
          <a:p>
            <a:pPr lvl="1"/>
            <a:endParaRPr lang="cs-CZ" dirty="false"/>
          </a:p>
        </p:txBody>
      </p:sp>
      <p:sp>
        <p:nvSpPr>
          <p:cNvPr id="5" name="Zástupný symbol pro číslo snímku 4"/>
          <p:cNvSpPr>
            <a:spLocks noGrp="true"/>
          </p:cNvSpPr>
          <p:nvPr>
            <p:ph type="sldNum" sz="quarter" idx="12"/>
          </p:nvPr>
        </p:nvSpPr>
        <p:spPr/>
        <p:txBody>
          <a:bodyPr/>
          <a:lstStyle/>
          <a:p>
            <a:fld id="{479BF083-4774-43B1-9AB0-5CC1AC5DD8EE}" type="slidenum">
              <a:rPr lang="cs-CZ" smtClean="false">
                <a:solidFill>
                  <a:srgbClr val="084A8B"/>
                </a:solidFill>
              </a:rPr>
              <a:pPr/>
              <a:t>95</a:t>
            </a:fld>
            <a:endParaRPr lang="cs-CZ" dirty="false">
              <a:solidFill>
                <a:srgbClr val="084A8B"/>
              </a:solidFill>
            </a:endParaRPr>
          </a:p>
        </p:txBody>
      </p:sp>
    </p:spTree>
    <p:extLst>
      <p:ext uri="{BB962C8B-B14F-4D97-AF65-F5344CB8AC3E}">
        <p14:creationId xmlns:p14="http://schemas.microsoft.com/office/powerpoint/2010/main" val="211793676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Kontrola </a:t>
            </a:r>
            <a:r>
              <a:rPr lang="cs-CZ" dirty="false" err="true" smtClean="false"/>
              <a:t>řo</a:t>
            </a:r>
            <a:endParaRPr lang="cs-CZ" dirty="false"/>
          </a:p>
        </p:txBody>
      </p:sp>
      <p:sp>
        <p:nvSpPr>
          <p:cNvPr id="3" name="Zástupný symbol pro obsah 2"/>
          <p:cNvSpPr>
            <a:spLocks noGrp="true"/>
          </p:cNvSpPr>
          <p:nvPr>
            <p:ph idx="1"/>
          </p:nvPr>
        </p:nvSpPr>
        <p:spPr>
          <a:xfrm>
            <a:off x="323528" y="1268760"/>
            <a:ext cx="8568952" cy="2160240"/>
          </a:xfrm>
        </p:spPr>
        <p:txBody>
          <a:bodyPr/>
          <a:lstStyle/>
          <a:p>
            <a:pPr marL="414000" lvl="1" indent="0" fontAlgn="base" hangingPunct="false">
              <a:buNone/>
            </a:pPr>
            <a:r>
              <a:rPr lang="cs-CZ" dirty="false" smtClean="false"/>
              <a:t>OPZ</a:t>
            </a:r>
            <a:r>
              <a:rPr lang="cs-CZ" dirty="false"/>
              <a:t>: </a:t>
            </a:r>
            <a:r>
              <a:rPr lang="cs-CZ" b="true" dirty="false" smtClean="false"/>
              <a:t>všechny zakázky </a:t>
            </a:r>
            <a:r>
              <a:rPr lang="cs-CZ" dirty="false" smtClean="false"/>
              <a:t>od 400 / 500 tis. Kč </a:t>
            </a:r>
          </a:p>
          <a:p>
            <a:pPr marL="414000" lvl="1" indent="0" fontAlgn="base" hangingPunct="false">
              <a:buNone/>
            </a:pPr>
            <a:r>
              <a:rPr lang="cs-CZ" dirty="false" smtClean="false"/>
              <a:t>a) před </a:t>
            </a:r>
            <a:r>
              <a:rPr lang="cs-CZ" dirty="false"/>
              <a:t>vyhlášením </a:t>
            </a:r>
            <a:r>
              <a:rPr lang="cs-CZ" dirty="false" smtClean="false"/>
              <a:t>výběrového/zadávacího řízení, </a:t>
            </a:r>
          </a:p>
          <a:p>
            <a:pPr marL="414000" lvl="1" indent="0" fontAlgn="base" hangingPunct="false">
              <a:buNone/>
            </a:pPr>
            <a:r>
              <a:rPr lang="cs-CZ" dirty="false" smtClean="false"/>
              <a:t>b) před </a:t>
            </a:r>
            <a:r>
              <a:rPr lang="cs-CZ" dirty="false"/>
              <a:t>podpisem </a:t>
            </a:r>
            <a:r>
              <a:rPr lang="cs-CZ" dirty="false" smtClean="false"/>
              <a:t>smlouvy, </a:t>
            </a:r>
          </a:p>
          <a:p>
            <a:pPr marL="414000" lvl="1" indent="0" fontAlgn="base" hangingPunct="false">
              <a:buNone/>
            </a:pPr>
            <a:r>
              <a:rPr lang="cs-CZ" dirty="false" smtClean="false"/>
              <a:t>c) před </a:t>
            </a:r>
            <a:r>
              <a:rPr lang="cs-CZ" dirty="false"/>
              <a:t>podpisem </a:t>
            </a:r>
            <a:r>
              <a:rPr lang="cs-CZ" dirty="false" smtClean="false"/>
              <a:t>dodatku</a:t>
            </a:r>
          </a:p>
          <a:p>
            <a:pPr lvl="1" fontAlgn="base" hangingPunct="false"/>
            <a:r>
              <a:rPr lang="cs-CZ" b="true" dirty="false" smtClean="false"/>
              <a:t>Lhůty pro ex ante kontroly</a:t>
            </a:r>
            <a:r>
              <a:rPr lang="cs-CZ" dirty="false" smtClean="false"/>
              <a:t>:</a:t>
            </a:r>
          </a:p>
          <a:p>
            <a:pPr marL="414000" lvl="1" indent="0" fontAlgn="base" hangingPunct="false">
              <a:buNone/>
            </a:pPr>
            <a:r>
              <a:rPr lang="cs-CZ" dirty="false" smtClean="false"/>
              <a:t>→ pozor: nutno zohlednit při přípravě výběrového/zadávacího řízení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96</a:t>
            </a:fld>
            <a:endParaRPr lang="cs-CZ" dirty="false">
              <a:solidFill>
                <a:srgbClr val="084A8B"/>
              </a:solidFill>
            </a:endParaRPr>
          </a:p>
        </p:txBody>
      </p:sp>
      <p:graphicFrame>
        <p:nvGraphicFramePr>
          <p:cNvPr id="5" name="Zástupný symbol pro obsah 7"/>
          <p:cNvGraphicFramePr>
            <a:graphicFrameLocks/>
          </p:cNvGraphicFramePr>
          <p:nvPr>
            <p:extLst>
              <p:ext uri="{D42A27DB-BD31-4B8C-83A1-F6EECF244321}">
                <p14:modId xmlns:p14="http://schemas.microsoft.com/office/powerpoint/2010/main" val="3928702788"/>
              </p:ext>
            </p:extLst>
          </p:nvPr>
        </p:nvGraphicFramePr>
        <p:xfrm>
          <a:off x="467544" y="3645023"/>
          <a:ext cx="8280920" cy="2743200"/>
        </p:xfrm>
        <a:graphic>
          <a:graphicData uri="http://schemas.openxmlformats.org/drawingml/2006/table">
            <a:tbl>
              <a:tblPr firstRow="true" bandRow="true">
                <a:tableStyleId>{21E4AEA4-8DFA-4A89-87EB-49C32662AFE0}</a:tableStyleId>
              </a:tblPr>
              <a:tblGrid>
                <a:gridCol w="3883971"/>
                <a:gridCol w="2271757"/>
                <a:gridCol w="2125192"/>
              </a:tblGrid>
              <a:tr h="770384">
                <a:tc>
                  <a:txBody>
                    <a:bodyPr/>
                    <a:lstStyle/>
                    <a:p>
                      <a:r>
                        <a:rPr lang="cs-CZ" i="false" dirty="false" smtClean="false"/>
                        <a:t>Typ zakázky / </a:t>
                      </a:r>
                    </a:p>
                    <a:p>
                      <a:r>
                        <a:rPr lang="cs-CZ" i="false" dirty="false" smtClean="false"/>
                        <a:t>specifikace</a:t>
                      </a:r>
                      <a:r>
                        <a:rPr lang="cs-CZ" i="false" baseline="0" dirty="false" smtClean="false"/>
                        <a:t> kontroly</a:t>
                      </a:r>
                      <a:endParaRPr lang="cs-CZ" i="false" dirty="false"/>
                    </a:p>
                  </a:txBody>
                  <a:tcPr/>
                </a:tc>
                <a:tc>
                  <a:txBody>
                    <a:bodyPr/>
                    <a:lstStyle/>
                    <a:p>
                      <a:r>
                        <a:rPr lang="cs-CZ" sz="1800" b="true" i="false" kern="1200" dirty="false" smtClean="false">
                          <a:solidFill>
                            <a:schemeClr val="lt1"/>
                          </a:solidFill>
                          <a:effectLst/>
                          <a:latin typeface="+mn-lt"/>
                          <a:ea typeface="+mn-ea"/>
                          <a:cs typeface="+mn-cs"/>
                        </a:rPr>
                        <a:t>Mimo režim zákona </a:t>
                      </a:r>
                      <a:r>
                        <a:rPr lang="cs-CZ" sz="1200" b="true" i="false" kern="1200" dirty="false" smtClean="false">
                          <a:solidFill>
                            <a:schemeClr val="lt1"/>
                          </a:solidFill>
                          <a:effectLst/>
                          <a:latin typeface="+mn-lt"/>
                          <a:ea typeface="+mn-ea"/>
                          <a:cs typeface="+mn-cs"/>
                        </a:rPr>
                        <a:t>(či přes e-tržiště  nad 100 tis. Kč)</a:t>
                      </a:r>
                      <a:endParaRPr lang="cs-CZ" sz="1200" i="false" dirty="false"/>
                    </a:p>
                  </a:txBody>
                  <a:tcPr/>
                </a:tc>
                <a:tc>
                  <a:txBody>
                    <a:bodyPr/>
                    <a:lstStyle/>
                    <a:p>
                      <a:r>
                        <a:rPr lang="cs-CZ" sz="1800" b="true" i="false" kern="1200" dirty="false" smtClean="false">
                          <a:solidFill>
                            <a:schemeClr val="lt1"/>
                          </a:solidFill>
                          <a:effectLst/>
                          <a:latin typeface="+mn-lt"/>
                          <a:ea typeface="+mn-ea"/>
                          <a:cs typeface="+mn-cs"/>
                        </a:rPr>
                        <a:t>V režimu zákona</a:t>
                      </a:r>
                      <a:endParaRPr lang="cs-CZ" i="false" dirty="false"/>
                    </a:p>
                  </a:txBody>
                  <a:tcPr/>
                </a:tc>
              </a:tr>
              <a:tr h="370840">
                <a:tc>
                  <a:txBody>
                    <a:bodyPr/>
                    <a:lstStyle/>
                    <a:p>
                      <a:r>
                        <a:rPr lang="cs-CZ" sz="1800" i="false" kern="1200" dirty="false" smtClean="false">
                          <a:solidFill>
                            <a:schemeClr val="dk1"/>
                          </a:solidFill>
                          <a:effectLst/>
                          <a:latin typeface="+mn-lt"/>
                          <a:ea typeface="+mn-ea"/>
                          <a:cs typeface="+mn-cs"/>
                        </a:rPr>
                        <a:t>Kontrola před vyhlášením výběrového/zadávacího řízení</a:t>
                      </a:r>
                      <a:endParaRPr lang="cs-CZ" i="false" dirty="false"/>
                    </a:p>
                  </a:txBody>
                  <a:tcPr/>
                </a:tc>
                <a:tc>
                  <a:txBody>
                    <a:bodyPr/>
                    <a:lstStyle/>
                    <a:p>
                      <a:pPr marL="0" marR="36195" algn="l" defTabSz="914400" rtl="false" eaLnBrk="true" latinLnBrk="false" hangingPunct="true">
                        <a:spcBef>
                          <a:spcPts val="300"/>
                        </a:spcBef>
                        <a:spcAft>
                          <a:spcPts val="300"/>
                        </a:spcAft>
                      </a:pPr>
                      <a:r>
                        <a:rPr lang="cs-CZ" sz="1800" i="false" kern="1200" dirty="false">
                          <a:solidFill>
                            <a:schemeClr val="dk1"/>
                          </a:solidFill>
                          <a:effectLst/>
                          <a:latin typeface="+mn-lt"/>
                          <a:ea typeface="+mn-ea"/>
                          <a:cs typeface="+mn-cs"/>
                        </a:rPr>
                        <a:t>15 pracovních dní</a:t>
                      </a:r>
                    </a:p>
                  </a:txBody>
                  <a:tcPr marL="68580" marR="68580" marT="0" marB="0"/>
                </a:tc>
                <a:tc>
                  <a:txBody>
                    <a:bodyPr/>
                    <a:lstStyle/>
                    <a:p>
                      <a:pPr marL="0" marR="36195" algn="l" defTabSz="914400" rtl="false" eaLnBrk="true" latinLnBrk="false" hangingPunct="true">
                        <a:spcBef>
                          <a:spcPts val="300"/>
                        </a:spcBef>
                        <a:spcAft>
                          <a:spcPts val="300"/>
                        </a:spcAft>
                      </a:pPr>
                      <a:r>
                        <a:rPr lang="cs-CZ" sz="1800" i="false" kern="1200" dirty="false" smtClean="false">
                          <a:solidFill>
                            <a:schemeClr val="dk1"/>
                          </a:solidFill>
                          <a:effectLst/>
                          <a:latin typeface="+mn-lt"/>
                          <a:ea typeface="+mn-ea"/>
                          <a:cs typeface="+mn-cs"/>
                        </a:rPr>
                        <a:t>30 </a:t>
                      </a:r>
                      <a:r>
                        <a:rPr lang="cs-CZ" sz="1800" i="false" kern="1200" dirty="false">
                          <a:solidFill>
                            <a:schemeClr val="dk1"/>
                          </a:solidFill>
                          <a:effectLst/>
                          <a:latin typeface="+mn-lt"/>
                          <a:ea typeface="+mn-ea"/>
                          <a:cs typeface="+mn-cs"/>
                        </a:rPr>
                        <a:t>pracovních dní</a:t>
                      </a:r>
                    </a:p>
                  </a:txBody>
                  <a:tcPr marL="68580" marR="68580" marT="0" marB="0"/>
                </a:tc>
              </a:tr>
              <a:tr h="370840">
                <a:tc>
                  <a:txBody>
                    <a:bodyPr/>
                    <a:lstStyle/>
                    <a:p>
                      <a:r>
                        <a:rPr lang="cs-CZ" sz="1800" i="false" kern="1200" dirty="false" smtClean="false">
                          <a:solidFill>
                            <a:schemeClr val="dk1"/>
                          </a:solidFill>
                          <a:effectLst/>
                          <a:latin typeface="+mn-lt"/>
                          <a:ea typeface="+mn-ea"/>
                          <a:cs typeface="+mn-cs"/>
                        </a:rPr>
                        <a:t>Kontrola před podpisem smlouvy s vybraným dodavatelem</a:t>
                      </a:r>
                      <a:endParaRPr lang="cs-CZ" i="false" dirty="false"/>
                    </a:p>
                  </a:txBody>
                  <a:tcPr/>
                </a:tc>
                <a:tc>
                  <a:txBody>
                    <a:bodyPr/>
                    <a:lstStyle/>
                    <a:p>
                      <a:pPr marL="0" marR="36195" algn="l" defTabSz="914400" rtl="false" eaLnBrk="true" latinLnBrk="false" hangingPunct="true">
                        <a:spcBef>
                          <a:spcPts val="300"/>
                        </a:spcBef>
                        <a:spcAft>
                          <a:spcPts val="300"/>
                        </a:spcAft>
                      </a:pPr>
                      <a:r>
                        <a:rPr lang="cs-CZ" sz="1800" i="false" kern="1200" dirty="false">
                          <a:solidFill>
                            <a:schemeClr val="dk1"/>
                          </a:solidFill>
                          <a:effectLst/>
                          <a:latin typeface="+mn-lt"/>
                          <a:ea typeface="+mn-ea"/>
                          <a:cs typeface="+mn-cs"/>
                        </a:rPr>
                        <a:t>25 pracovních dní</a:t>
                      </a:r>
                    </a:p>
                  </a:txBody>
                  <a:tcPr marL="68580" marR="68580" marT="0" marB="0"/>
                </a:tc>
                <a:tc>
                  <a:txBody>
                    <a:bodyPr/>
                    <a:lstStyle/>
                    <a:p>
                      <a:pPr marL="0" marR="36195" algn="l" defTabSz="914400" rtl="false" eaLnBrk="true" latinLnBrk="false" hangingPunct="true">
                        <a:spcBef>
                          <a:spcPts val="300"/>
                        </a:spcBef>
                        <a:spcAft>
                          <a:spcPts val="300"/>
                        </a:spcAft>
                      </a:pPr>
                      <a:r>
                        <a:rPr lang="cs-CZ" sz="1800" i="false" kern="1200" dirty="false" smtClean="false">
                          <a:solidFill>
                            <a:schemeClr val="dk1"/>
                          </a:solidFill>
                          <a:effectLst/>
                          <a:latin typeface="+mn-lt"/>
                          <a:ea typeface="+mn-ea"/>
                          <a:cs typeface="+mn-cs"/>
                        </a:rPr>
                        <a:t>30 </a:t>
                      </a:r>
                      <a:r>
                        <a:rPr lang="cs-CZ" sz="1800" i="false" kern="1200" dirty="false">
                          <a:solidFill>
                            <a:schemeClr val="dk1"/>
                          </a:solidFill>
                          <a:effectLst/>
                          <a:latin typeface="+mn-lt"/>
                          <a:ea typeface="+mn-ea"/>
                          <a:cs typeface="+mn-cs"/>
                        </a:rPr>
                        <a:t>pracovních dní</a:t>
                      </a:r>
                    </a:p>
                  </a:txBody>
                  <a:tcPr marL="68580" marR="68580" marT="0" marB="0"/>
                </a:tc>
              </a:tr>
              <a:tr h="370840">
                <a:tc>
                  <a:txBody>
                    <a:bodyPr/>
                    <a:lstStyle/>
                    <a:p>
                      <a:r>
                        <a:rPr lang="cs-CZ" sz="1800" i="false" kern="1200" dirty="false" smtClean="false">
                          <a:solidFill>
                            <a:schemeClr val="dk1"/>
                          </a:solidFill>
                          <a:effectLst/>
                          <a:latin typeface="+mn-lt"/>
                          <a:ea typeface="+mn-ea"/>
                          <a:cs typeface="+mn-cs"/>
                        </a:rPr>
                        <a:t>Kontrola před podpisem dodatku ke smlouvě s dodavatelem</a:t>
                      </a:r>
                      <a:endParaRPr lang="cs-CZ" i="false" dirty="false"/>
                    </a:p>
                  </a:txBody>
                  <a:tcPr/>
                </a:tc>
                <a:tc>
                  <a:txBody>
                    <a:bodyPr/>
                    <a:lstStyle/>
                    <a:p>
                      <a:pPr marL="0" marR="36195" algn="l" defTabSz="914400" rtl="false" eaLnBrk="true" latinLnBrk="false" hangingPunct="true">
                        <a:spcBef>
                          <a:spcPts val="300"/>
                        </a:spcBef>
                        <a:spcAft>
                          <a:spcPts val="300"/>
                        </a:spcAft>
                      </a:pPr>
                      <a:r>
                        <a:rPr lang="cs-CZ" sz="1800" i="false" kern="1200" dirty="false">
                          <a:solidFill>
                            <a:schemeClr val="dk1"/>
                          </a:solidFill>
                          <a:effectLst/>
                          <a:latin typeface="+mn-lt"/>
                          <a:ea typeface="+mn-ea"/>
                          <a:cs typeface="+mn-cs"/>
                        </a:rPr>
                        <a:t>15 pracovních dní</a:t>
                      </a:r>
                    </a:p>
                  </a:txBody>
                  <a:tcPr marL="68580" marR="68580" marT="0" marB="0"/>
                </a:tc>
                <a:tc>
                  <a:txBody>
                    <a:bodyPr/>
                    <a:lstStyle/>
                    <a:p>
                      <a:pPr marL="0" marR="36195" algn="l" defTabSz="914400" rtl="false" eaLnBrk="true" latinLnBrk="false" hangingPunct="true">
                        <a:spcBef>
                          <a:spcPts val="300"/>
                        </a:spcBef>
                        <a:spcAft>
                          <a:spcPts val="300"/>
                        </a:spcAft>
                      </a:pPr>
                      <a:r>
                        <a:rPr lang="cs-CZ" sz="1800" i="false" kern="1200" dirty="false">
                          <a:solidFill>
                            <a:schemeClr val="dk1"/>
                          </a:solidFill>
                          <a:effectLst/>
                          <a:latin typeface="+mn-lt"/>
                          <a:ea typeface="+mn-ea"/>
                          <a:cs typeface="+mn-cs"/>
                        </a:rPr>
                        <a:t>15 pracovních dní</a:t>
                      </a:r>
                    </a:p>
                  </a:txBody>
                  <a:tcPr marL="68580" marR="68580" marT="0" marB="0"/>
                </a:tc>
              </a:tr>
            </a:tbl>
          </a:graphicData>
        </a:graphic>
      </p:graphicFrame>
    </p:spTree>
    <p:extLst>
      <p:ext uri="{BB962C8B-B14F-4D97-AF65-F5344CB8AC3E}">
        <p14:creationId xmlns:p14="http://schemas.microsoft.com/office/powerpoint/2010/main" val="353410739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kontrola pozor:</a:t>
            </a:r>
            <a:endParaRPr lang="cs-CZ" dirty="false"/>
          </a:p>
        </p:txBody>
      </p:sp>
      <p:sp>
        <p:nvSpPr>
          <p:cNvPr id="3" name="Zástupný symbol pro obsah 2"/>
          <p:cNvSpPr>
            <a:spLocks noGrp="true"/>
          </p:cNvSpPr>
          <p:nvPr>
            <p:ph idx="1"/>
          </p:nvPr>
        </p:nvSpPr>
        <p:spPr>
          <a:xfrm>
            <a:off x="323528" y="1268760"/>
            <a:ext cx="8568952" cy="5328592"/>
          </a:xfrm>
        </p:spPr>
        <p:txBody>
          <a:bodyPr/>
          <a:lstStyle/>
          <a:p>
            <a:pPr lvl="1" fontAlgn="base" hangingPunct="false">
              <a:buFontTx/>
              <a:buChar char="-"/>
            </a:pPr>
            <a:endParaRPr lang="cs-CZ" dirty="false" smtClean="false"/>
          </a:p>
          <a:p>
            <a:pPr lvl="1" algn="just" fontAlgn="base">
              <a:lnSpc>
                <a:spcPct val="100000"/>
              </a:lnSpc>
              <a:spcBef>
                <a:spcPts val="600"/>
              </a:spcBef>
              <a:spcAft>
                <a:spcPts val="600"/>
              </a:spcAft>
              <a:buSzPct val="100000"/>
              <a:buFont typeface="Courier New" panose="02070309020205020404" pitchFamily="49" charset="0"/>
              <a:buChar char="o"/>
            </a:pPr>
            <a:r>
              <a:rPr lang="cs-CZ" dirty="false"/>
              <a:t>u VZMR do 400 tis. Kč bez DPH, resp. 500 tis. Kč, ex ante kontrola neprobíhá, ALE i tak je zadání kontrolováno – zda jsou dodrženy zásady </a:t>
            </a:r>
            <a:r>
              <a:rPr lang="cs-CZ" dirty="false" smtClean="false"/>
              <a:t>OPZ</a:t>
            </a:r>
            <a:endParaRPr lang="cs-CZ" dirty="false"/>
          </a:p>
          <a:p>
            <a:pPr lvl="1" algn="just" fontAlgn="base">
              <a:lnSpc>
                <a:spcPct val="100000"/>
              </a:lnSpc>
              <a:spcBef>
                <a:spcPts val="600"/>
              </a:spcBef>
              <a:spcAft>
                <a:spcPts val="600"/>
              </a:spcAft>
              <a:buSzPct val="100000"/>
              <a:buFont typeface="Courier New" panose="02070309020205020404" pitchFamily="49" charset="0"/>
              <a:buChar char="o"/>
            </a:pPr>
            <a:r>
              <a:rPr lang="cs-CZ" dirty="false"/>
              <a:t>pokud příjemce nedodá VZ k ex ante kontrole, nehrozí mu za to žádná sankce, ALE vše stejně musí být zkontrolováno, tzn. že tato jeho VZ bude zkontrolována ex </a:t>
            </a:r>
            <a:r>
              <a:rPr lang="cs-CZ" dirty="false" smtClean="false"/>
              <a:t>post</a:t>
            </a:r>
          </a:p>
          <a:p>
            <a:pPr lvl="1" algn="just" fontAlgn="base">
              <a:lnSpc>
                <a:spcPct val="100000"/>
              </a:lnSpc>
              <a:spcBef>
                <a:spcPts val="600"/>
              </a:spcBef>
              <a:spcAft>
                <a:spcPts val="600"/>
              </a:spcAft>
              <a:buSzPct val="100000"/>
              <a:buFont typeface="Courier New" panose="02070309020205020404" pitchFamily="49" charset="0"/>
              <a:buChar char="o"/>
            </a:pPr>
            <a:r>
              <a:rPr lang="cs-CZ" dirty="false" smtClean="false"/>
              <a:t>Zakázka tedy může proběhnout předtím, ale nemůže být proplacena do té doby, než je z naší strany zkontrolována</a:t>
            </a:r>
          </a:p>
          <a:p>
            <a:pPr lvl="4" algn="just" fontAlgn="base">
              <a:lnSpc>
                <a:spcPct val="100000"/>
              </a:lnSpc>
              <a:spcBef>
                <a:spcPts val="600"/>
              </a:spcBef>
              <a:spcAft>
                <a:spcPts val="600"/>
              </a:spcAft>
              <a:buSzPct val="100000"/>
              <a:buFont typeface="Courier New" panose="02070309020205020404" pitchFamily="49" charset="0"/>
              <a:buChar char="o"/>
            </a:pPr>
            <a:endParaRPr lang="cs-CZ" dirty="false" smtClean="false"/>
          </a:p>
          <a:p>
            <a:pPr marL="1170000" lvl="4" indent="0" algn="just" fontAlgn="base">
              <a:lnSpc>
                <a:spcPct val="100000"/>
              </a:lnSpc>
              <a:spcBef>
                <a:spcPts val="600"/>
              </a:spcBef>
              <a:spcAft>
                <a:spcPts val="600"/>
              </a:spcAft>
              <a:buSzPct val="100000"/>
              <a:buNone/>
            </a:pPr>
            <a:r>
              <a:rPr lang="cs-CZ" dirty="false" smtClean="false"/>
              <a:t>Nutnost počítat s tím, že lhůty ŘO budou plně využity</a:t>
            </a: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97</a:t>
            </a:fld>
            <a:endParaRPr lang="cs-CZ" dirty="false">
              <a:solidFill>
                <a:srgbClr val="084A8B"/>
              </a:solidFill>
            </a:endParaRPr>
          </a:p>
        </p:txBody>
      </p:sp>
      <p:pic>
        <p:nvPicPr>
          <p:cNvPr id="1026" name="Picture 2" descr="C:\Users\iva.kovandova\AppData\Local\Microsoft\Windows\Temporary Internet Files\Content.IE5\A7NHWKEN\184px-Exclamation_mark_red[1].png"/>
          <p:cNvPicPr>
            <a:picLocks noChangeAspect="true" noChangeArrowheads="true"/>
          </p:cNvPicPr>
          <p:nvPr/>
        </p:nvPicPr>
        <p:blipFill>
          <a:blip r:embed="rId2">
            <a:extLst>
              <a:ext uri="{28A0092B-C50C-407E-A947-70E740481C1C}">
                <a14:useLocalDpi xmlns:a14="http://schemas.microsoft.com/office/drawing/2010/main" val="0"/>
              </a:ext>
            </a:extLst>
          </a:blip>
          <a:srcRect/>
          <a:stretch>
            <a:fillRect/>
          </a:stretch>
        </p:blipFill>
        <p:spPr bwMode="auto">
          <a:xfrm>
            <a:off x="369109" y="4725144"/>
            <a:ext cx="1368152"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25266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smtClean="false"/>
              <a:t>Evaluace</a:t>
            </a:r>
            <a:endParaRPr lang="cs-CZ" dirty="false"/>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58259728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smtClean="false"/>
              <a:t>Evaluace ve výzvě 124</a:t>
            </a:r>
            <a:endParaRPr lang="cs-CZ" dirty="false"/>
          </a:p>
        </p:txBody>
      </p:sp>
      <p:sp>
        <p:nvSpPr>
          <p:cNvPr id="3" name="Zástupný symbol pro obsah 2"/>
          <p:cNvSpPr>
            <a:spLocks noGrp="true"/>
          </p:cNvSpPr>
          <p:nvPr>
            <p:ph idx="1"/>
          </p:nvPr>
        </p:nvSpPr>
        <p:spPr/>
        <p:txBody>
          <a:bodyPr/>
          <a:lstStyle/>
          <a:p>
            <a:r>
              <a:rPr lang="cs-CZ" dirty="false" smtClean="false"/>
              <a:t>Povinná součást projektů výzvy 124</a:t>
            </a:r>
          </a:p>
          <a:p>
            <a:r>
              <a:rPr lang="cs-CZ" dirty="false" smtClean="false"/>
              <a:t>Příloha č. 5</a:t>
            </a:r>
          </a:p>
          <a:p>
            <a:r>
              <a:rPr lang="cs-CZ" b="true" dirty="false"/>
              <a:t>Povinné evaluační </a:t>
            </a:r>
            <a:r>
              <a:rPr lang="cs-CZ" b="true" dirty="false" smtClean="false"/>
              <a:t>výstupy:</a:t>
            </a:r>
            <a:endParaRPr lang="cs-CZ" dirty="false"/>
          </a:p>
          <a:p>
            <a:pPr lvl="1"/>
            <a:r>
              <a:rPr lang="cs-CZ" dirty="false"/>
              <a:t>Evaluační plán </a:t>
            </a:r>
            <a:r>
              <a:rPr lang="cs-CZ" dirty="false" smtClean="false"/>
              <a:t>– spolu s první </a:t>
            </a:r>
            <a:r>
              <a:rPr lang="cs-CZ" dirty="false" err="true" smtClean="false"/>
              <a:t>ZoR</a:t>
            </a:r>
            <a:r>
              <a:rPr lang="cs-CZ" dirty="false" smtClean="false"/>
              <a:t>/</a:t>
            </a:r>
            <a:r>
              <a:rPr lang="cs-CZ" dirty="false" err="true" smtClean="false"/>
              <a:t>ŽoP</a:t>
            </a:r>
            <a:endParaRPr lang="cs-CZ" dirty="false" smtClean="false"/>
          </a:p>
          <a:p>
            <a:pPr lvl="1"/>
            <a:r>
              <a:rPr lang="cs-CZ" dirty="false"/>
              <a:t>Průběžná evaluační </a:t>
            </a:r>
            <a:r>
              <a:rPr lang="cs-CZ" dirty="false" smtClean="false"/>
              <a:t>zpráva – v průběhu projektu</a:t>
            </a:r>
          </a:p>
          <a:p>
            <a:pPr lvl="1"/>
            <a:r>
              <a:rPr lang="cs-CZ" dirty="false" smtClean="false"/>
              <a:t>Souhrnná </a:t>
            </a:r>
            <a:r>
              <a:rPr lang="cs-CZ" dirty="false"/>
              <a:t>evaluační </a:t>
            </a:r>
            <a:r>
              <a:rPr lang="cs-CZ" dirty="false" smtClean="false"/>
              <a:t>zpráva – spolu se závěrečnou </a:t>
            </a:r>
            <a:r>
              <a:rPr lang="cs-CZ" dirty="false" err="true" smtClean="false"/>
              <a:t>ZoR</a:t>
            </a:r>
            <a:endParaRPr lang="cs-CZ" dirty="false" smtClean="false"/>
          </a:p>
          <a:p>
            <a:r>
              <a:rPr lang="cs-CZ" dirty="false" smtClean="false"/>
              <a:t>Musí být odsouhlaseny ŘO</a:t>
            </a:r>
          </a:p>
          <a:p>
            <a:pPr marL="0" indent="0">
              <a:buNone/>
            </a:pPr>
            <a:endParaRPr lang="cs-CZ" dirty="false" smtClean="false"/>
          </a:p>
          <a:p>
            <a:r>
              <a:rPr lang="cs-CZ" b="true" u="sng" dirty="false" smtClean="false"/>
              <a:t>VĚCNOST A KONKRÉTNOST</a:t>
            </a:r>
            <a:endParaRPr lang="cs-CZ" b="true" u="sng"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99</a:t>
            </a:fld>
            <a:endParaRPr lang="cs-CZ" dirty="false"/>
          </a:p>
        </p:txBody>
      </p:sp>
    </p:spTree>
    <p:extLst>
      <p:ext uri="{BB962C8B-B14F-4D97-AF65-F5344CB8AC3E}">
        <p14:creationId xmlns:p14="http://schemas.microsoft.com/office/powerpoint/2010/main" val="2817231060"/>
      </p:ext>
    </p:extLst>
  </p:cSld>
  <p:clrMapOvr>
    <a:masterClrMapping/>
  </p:clrMapOvr>
</p:sld>
</file>

<file path=ppt/theme/theme1.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o="urn:schemas-microsoft-com:office:office" xmlns:xvml="urn:schemas-microsoft-com:office:excel"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o="urn:schemas-microsoft-com:office:office" xmlns:xvml="urn:schemas-microsoft-com:office:excel"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o="urn:schemas-microsoft-com:office:office" xmlns:xvml="urn:schemas-microsoft-com:office:excel"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o="urn:schemas-microsoft-com:office:office" xmlns:xvml="urn:schemas-microsoft-com:office:excel"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themeOverride>
</file>

<file path=docProps/app.xml><?xml version="1.0" encoding="utf-8"?>
<properties:Properties xmlns:properties="http://schemas.openxmlformats.org/officeDocument/2006/extended-properties" xmlns:vt="http://schemas.openxmlformats.org/officeDocument/2006/docPropsVTypes">
  <properties:Template/>
  <properties:Words>7845</properties:Words>
  <properties:PresentationFormat>Předvádění na obrazovce (4:3)</properties:PresentationFormat>
  <properties:Paragraphs>994</properties:Paragraphs>
  <properties:Slides>105</properties:Slides>
  <properties:Notes>34</properties:Notes>
  <properties:TotalTime>3893</properties:TotalTime>
  <properties:HiddenSlides>0</properties:HiddenSlides>
  <properties:MMClips>0</properties:MMClips>
  <properties:ScaleCrop>false</properties:ScaleCrop>
  <properties:HeadingPairs>
    <vt:vector baseType="variant" size="4">
      <vt:variant>
        <vt:lpstr>Motiv</vt:lpstr>
      </vt:variant>
      <vt:variant>
        <vt:i4>1</vt:i4>
      </vt:variant>
      <vt:variant>
        <vt:lpstr>Nadpisy snímků</vt:lpstr>
      </vt:variant>
      <vt:variant>
        <vt:i4>105</vt:i4>
      </vt:variant>
    </vt:vector>
  </properties:HeadingPairs>
  <properties:TitlesOfParts>
    <vt:vector baseType="lpstr" size="106">
      <vt:lpstr>prezentace</vt:lpstr>
      <vt:lpstr>Seminář pro příjemce</vt:lpstr>
      <vt:lpstr>Agenda</vt:lpstr>
      <vt:lpstr>Realizace</vt:lpstr>
      <vt:lpstr>Právní akt</vt:lpstr>
      <vt:lpstr>Realizace projektu</vt:lpstr>
      <vt:lpstr>IS KP14+</vt:lpstr>
      <vt:lpstr>Monitorovací návštěvy</vt:lpstr>
      <vt:lpstr>Kontroly na místě</vt:lpstr>
      <vt:lpstr>Smlouvy s Partnerem</vt:lpstr>
      <vt:lpstr>Mzdy / odměna partnera</vt:lpstr>
      <vt:lpstr>Výměna partnera</vt:lpstr>
      <vt:lpstr>Změny v projektu</vt:lpstr>
      <vt:lpstr>Změny v projektech</vt:lpstr>
      <vt:lpstr>Podstatné a Nepodstatné změny</vt:lpstr>
      <vt:lpstr>Nepodstatné změny I</vt:lpstr>
      <vt:lpstr>Nepodstatné změny II</vt:lpstr>
      <vt:lpstr>Nepodstatné změny III</vt:lpstr>
      <vt:lpstr>změna ve způsobu provádění klíčových aktivit</vt:lpstr>
      <vt:lpstr>Podstatné změny I</vt:lpstr>
      <vt:lpstr>Podstatné změny II</vt:lpstr>
      <vt:lpstr>Změny projektu</vt:lpstr>
      <vt:lpstr>Změny projektu</vt:lpstr>
      <vt:lpstr> Změnové řízení v Iskp14+  </vt:lpstr>
      <vt:lpstr>Změny vyžádané příjemcem – IS KP14+</vt:lpstr>
      <vt:lpstr>Změny vyžádané příjemcem – IS KP14+</vt:lpstr>
      <vt:lpstr>Změny vyžádané příjemcem – ŘO</vt:lpstr>
      <vt:lpstr>Změny vyžádané ŘO</vt:lpstr>
      <vt:lpstr>Zpráva o Realizaci (ZoR) žádost o paltbu (ŽoP) </vt:lpstr>
      <vt:lpstr>Zpráva o realizaci I</vt:lpstr>
      <vt:lpstr>Zpráva o realizaci II</vt:lpstr>
      <vt:lpstr>Zpráva o realizaci III</vt:lpstr>
      <vt:lpstr>Zpráva o realizaci IV</vt:lpstr>
      <vt:lpstr>Zpráva o realizaci v ISKP14+</vt:lpstr>
      <vt:lpstr>Žádost o platbu v ISKP14+</vt:lpstr>
      <vt:lpstr>Žádost o platbu v ISKP14+</vt:lpstr>
      <vt:lpstr>Přílohy ZoR</vt:lpstr>
      <vt:lpstr>Dokladování výdajů </vt:lpstr>
      <vt:lpstr>Naplnění souhrnné soupisky</vt:lpstr>
      <vt:lpstr>SD-1 ÚČETNÍ/DAŇOVÉ DOKLADY</vt:lpstr>
      <vt:lpstr>SD-2 LIDSKÉ ZDROJE</vt:lpstr>
      <vt:lpstr>Náležitosti pracovních smluv</vt:lpstr>
      <vt:lpstr>SD-3 CESTOVNÍ NÁHRADY</vt:lpstr>
      <vt:lpstr>SD-3 CESTOVNÍ NÁHRADY</vt:lpstr>
      <vt:lpstr>SD-3 CESTOVNÍ NÁHRADY</vt:lpstr>
      <vt:lpstr>SD-3 CESTOVNÍ NÁHRADY</vt:lpstr>
      <vt:lpstr>Pracovní Výkazy</vt:lpstr>
      <vt:lpstr>Pracovní výkazy – kdy jsou třeba</vt:lpstr>
      <vt:lpstr>Výkaz práce </vt:lpstr>
      <vt:lpstr>Pracovní pozice</vt:lpstr>
      <vt:lpstr>Pracovní výkaz - důležité</vt:lpstr>
      <vt:lpstr>Pracovní výkaz - obsah</vt:lpstr>
      <vt:lpstr>Přímá podpora A Mzdové příspěvky</vt:lpstr>
      <vt:lpstr>Přímá podpora</vt:lpstr>
      <vt:lpstr>Přímá podpora</vt:lpstr>
      <vt:lpstr>Přímé a nepřímé náklady</vt:lpstr>
      <vt:lpstr>Přímé a nepřímé náklady - úvod</vt:lpstr>
      <vt:lpstr>Nepřímé náklady - čerpání</vt:lpstr>
      <vt:lpstr>Co jsou nepřímé náklady</vt:lpstr>
      <vt:lpstr>PN a NN 1/3</vt:lpstr>
      <vt:lpstr>PN a NN 2/3</vt:lpstr>
      <vt:lpstr>PN a NN 3/3</vt:lpstr>
      <vt:lpstr>FÚ a nn</vt:lpstr>
      <vt:lpstr>Indikátory</vt:lpstr>
      <vt:lpstr> Indikátory</vt:lpstr>
      <vt:lpstr>Evidence k cílové skupině</vt:lpstr>
      <vt:lpstr>Zpráva o realizaci - Indikátory</vt:lpstr>
      <vt:lpstr>Zpráva o realizaci - indikátory </vt:lpstr>
      <vt:lpstr>Indikátory v IS ESF 2014+</vt:lpstr>
      <vt:lpstr>IS ESF 2014+</vt:lpstr>
      <vt:lpstr>IS ESF 2014+</vt:lpstr>
      <vt:lpstr>IS ESF 2014+</vt:lpstr>
      <vt:lpstr>PUBLICITA</vt:lpstr>
      <vt:lpstr>POVINNOSTI PŘÍJEMCŮ</vt:lpstr>
      <vt:lpstr>Vizuální identita</vt:lpstr>
      <vt:lpstr>Vizuální identita</vt:lpstr>
      <vt:lpstr>Vizuální identita</vt:lpstr>
      <vt:lpstr>VIZUÁLNÍ IDENTITA - použití</vt:lpstr>
      <vt:lpstr>Povinný plakát I</vt:lpstr>
      <vt:lpstr>Povinný plakát II</vt:lpstr>
      <vt:lpstr>Povinný plakát – návod I</vt:lpstr>
      <vt:lpstr>Povinný plakát – návod II</vt:lpstr>
      <vt:lpstr>Povinný plakát – návod III</vt:lpstr>
      <vt:lpstr>sankce</vt:lpstr>
      <vt:lpstr>Www.esfcr.cz</vt:lpstr>
      <vt:lpstr>Zadávání zakázek</vt:lpstr>
      <vt:lpstr>Kategorie pro zadávání – LIMITY STANOVENY MMR</vt:lpstr>
      <vt:lpstr>Pozor!</vt:lpstr>
      <vt:lpstr>Obecné zásady</vt:lpstr>
      <vt:lpstr>Kapitola 20 specifické části pravidel OPZ</vt:lpstr>
      <vt:lpstr>Proces zadání veřejné zakázky</vt:lpstr>
      <vt:lpstr>Co má obsahovat výzva k podání nabídek</vt:lpstr>
      <vt:lpstr>Komise a posouzení nabídek</vt:lpstr>
      <vt:lpstr>Hodnocení nabídek I</vt:lpstr>
      <vt:lpstr>Hodnocení nabídek ii</vt:lpstr>
      <vt:lpstr>Jak má vypadat smlouva s dodavatelem</vt:lpstr>
      <vt:lpstr>Kontrola řo</vt:lpstr>
      <vt:lpstr>kontrola pozor:</vt:lpstr>
      <vt:lpstr>Evaluace</vt:lpstr>
      <vt:lpstr>Evaluace ve výzvě 124</vt:lpstr>
      <vt:lpstr>Evaluační plán</vt:lpstr>
      <vt:lpstr>Průběžná evaluační zpráva a Souhrnná evaluační zpráva </vt:lpstr>
      <vt:lpstr>kontakt</vt:lpstr>
      <vt:lpstr>Ostatní faq</vt:lpstr>
      <vt:lpstr>Prezentace aplikace PowerPoint</vt:lpstr>
      <vt:lpstr>Děkujeme za pozornost</vt:lpstr>
    </vt:vector>
  </properties:TitlesOfParts>
  <properties:LinksUpToDate>false</properties:LinksUpToDate>
  <properties:SharedDoc>false</properties:SharedDoc>
  <properties:HyperlinksChanged>false</properties:HyperlinksChanged>
  <properties:Application>Microsoft Office PowerPoint</properties:Application>
  <properties:AppVersion>14.0000</properties:AppVersion>
</properties:Properties>
</file>

<file path=docProps/core.xml><?xml version="1.0" encoding="utf-8"?>
<cp:coreProperties xmlns:cp="http://schemas.openxmlformats.org/package/2006/metadata/core-properties" xmlns:dcterms="http://purl.org/dc/terms/" xmlns:dc="http://purl.org/dc/elements/1.1/">
  <dcterms:created xmlns:xsi="http://www.w3.org/2001/XMLSchema-instance" xsi:type="dcterms:W3CDTF">2015-02-20T08:23:15Z</dcterms:created>
  <dc:creator/>
  <cp:lastModifiedBy/>
  <cp:lastPrinted>2017-05-25T09:18:09Z</cp:lastPrinted>
  <dcterms:modified xmlns:xsi="http://www.w3.org/2001/XMLSchema-instance" xsi:type="dcterms:W3CDTF">2017-05-26T05:21:13Z</dcterms:modified>
  <cp:revision>268</cp:revision>
  <dc:title>ROZLOŽENÍ SNÍMKŮ A TISK PREZENTACÍ</dc:title>
</cp:coreProperties>
</file>