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16"/>
  </p:notesMasterIdLst>
  <p:sldIdLst>
    <p:sldId id="256" r:id="rId2"/>
    <p:sldId id="270" r:id="rId3"/>
    <p:sldId id="291" r:id="rId4"/>
    <p:sldId id="293" r:id="rId5"/>
    <p:sldId id="297" r:id="rId6"/>
    <p:sldId id="298" r:id="rId7"/>
    <p:sldId id="300" r:id="rId8"/>
    <p:sldId id="299" r:id="rId9"/>
    <p:sldId id="301" r:id="rId10"/>
    <p:sldId id="294" r:id="rId11"/>
    <p:sldId id="295" r:id="rId12"/>
    <p:sldId id="303" r:id="rId13"/>
    <p:sldId id="304" r:id="rId14"/>
    <p:sldId id="29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73" autoAdjust="0"/>
  </p:normalViewPr>
  <p:slideViewPr>
    <p:cSldViewPr showGuides="1">
      <p:cViewPr varScale="1">
        <p:scale>
          <a:sx n="111" d="100"/>
          <a:sy n="111" d="100"/>
        </p:scale>
        <p:origin x="-1614" y="-78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10.5.2017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sfcr.cz/pokyny-k-vyplneni-zpravy-o-realizaci-zadosti-o-platbu-a-zadosti-o-zmenu-opz/-/dokument/334335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475656" y="2060848"/>
            <a:ext cx="7272000" cy="1224000"/>
          </a:xfrm>
        </p:spPr>
        <p:txBody>
          <a:bodyPr/>
          <a:lstStyle/>
          <a:p>
            <a:r>
              <a:rPr lang="cs-CZ" dirty="0" smtClean="0"/>
              <a:t>PLÁN AKTIVIT a kontroly na místě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511299" y="3356992"/>
            <a:ext cx="7272000" cy="648072"/>
          </a:xfrm>
        </p:spPr>
        <p:txBody>
          <a:bodyPr/>
          <a:lstStyle/>
          <a:p>
            <a:r>
              <a:rPr lang="cs-CZ" dirty="0" smtClean="0"/>
              <a:t>Lukáš Žežulka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512000" y="4149080"/>
            <a:ext cx="7272000" cy="540000"/>
          </a:xfrm>
        </p:spPr>
        <p:txBody>
          <a:bodyPr/>
          <a:lstStyle/>
          <a:p>
            <a:r>
              <a:rPr lang="cs-CZ" dirty="0" smtClean="0"/>
              <a:t>Praha, 15. </a:t>
            </a:r>
            <a:r>
              <a:rPr lang="cs-CZ" dirty="0"/>
              <a:t>5</a:t>
            </a:r>
            <a:r>
              <a:rPr lang="cs-CZ" dirty="0" smtClean="0"/>
              <a:t>. 2017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540000" cy="540000"/>
          </a:xfrm>
        </p:spPr>
      </p:pic>
      <p:pic>
        <p:nvPicPr>
          <p:cNvPr id="15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3429000"/>
            <a:ext cx="540000" cy="540000"/>
          </a:xfrm>
        </p:spPr>
      </p:pic>
      <p:pic>
        <p:nvPicPr>
          <p:cNvPr id="16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4149080"/>
            <a:ext cx="540000" cy="540000"/>
          </a:xfrm>
        </p:spPr>
      </p:pic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Porušení 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</a:t>
            </a:r>
            <a:r>
              <a:rPr lang="cs-CZ" dirty="0"/>
              <a:t>V, bod </a:t>
            </a:r>
            <a:r>
              <a:rPr lang="cs-CZ" dirty="0" smtClean="0"/>
              <a:t>3.3 Rozhodnutí: v případě, že dojde </a:t>
            </a:r>
            <a:r>
              <a:rPr lang="cs-CZ" dirty="0"/>
              <a:t>k </a:t>
            </a:r>
            <a:r>
              <a:rPr lang="cs-CZ" b="1" dirty="0"/>
              <a:t>porušení povinnosti předložit poskytovateli plán aktivit </a:t>
            </a:r>
            <a:r>
              <a:rPr lang="cs-CZ" dirty="0"/>
              <a:t>projektu vyžádaný podle Pravidel OPZ (</a:t>
            </a:r>
            <a:r>
              <a:rPr lang="cs-CZ" b="1" dirty="0"/>
              <a:t>netýká se situací, kdy příjemce nemohl z důvodu technických překážek na straně MS2014+ plán aktivit projektu </a:t>
            </a:r>
            <a:r>
              <a:rPr lang="cs-CZ" b="1" dirty="0" smtClean="0"/>
              <a:t>předložit</a:t>
            </a:r>
            <a:r>
              <a:rPr lang="cs-CZ" dirty="0" smtClean="0"/>
              <a:t>).</a:t>
            </a:r>
          </a:p>
          <a:p>
            <a:pPr lvl="1"/>
            <a:r>
              <a:rPr lang="pl-PL" b="1" dirty="0" smtClean="0"/>
              <a:t>Odvod 0,5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90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Porušení </a:t>
            </a:r>
            <a:r>
              <a:rPr lang="cs-CZ" dirty="0" smtClean="0"/>
              <a:t>povinností s </a:t>
            </a:r>
            <a:r>
              <a:rPr lang="cs-CZ" dirty="0" err="1" smtClean="0"/>
              <a:t>prk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ČÁST V, bod 3.8 Rozhodnutí: V</a:t>
            </a:r>
            <a:r>
              <a:rPr lang="cs-CZ" dirty="0"/>
              <a:t> případě, že dojde k </a:t>
            </a:r>
            <a:r>
              <a:rPr lang="cs-CZ" b="1" dirty="0"/>
              <a:t>porušení povinnosti provádět příslušnou aktivitu projektu v souladu s předloženým plánem aktivit projektu</a:t>
            </a:r>
            <a:r>
              <a:rPr lang="cs-CZ" dirty="0"/>
              <a:t>, jež je dle Pravidel OPZ považováno za porušení rozpočtové kázně, bude odvod za porušení rozpočtové kázně vyměřen dle § 44a odst. 4 písm. a) rozpočtových pravidel ve výši stanovené za porušení této povinnosti v Obecné části pravidel pro žadatele a příjemce v rámci OPZ</a:t>
            </a:r>
            <a:r>
              <a:rPr lang="cs-CZ" dirty="0" smtClean="0"/>
              <a:t>.</a:t>
            </a:r>
          </a:p>
          <a:p>
            <a:pPr lvl="1"/>
            <a:r>
              <a:rPr lang="pl-PL" b="1" dirty="0" smtClean="0"/>
              <a:t>Odvod 2 </a:t>
            </a:r>
            <a:r>
              <a:rPr lang="pl-PL" b="1" dirty="0"/>
              <a:t>% </a:t>
            </a:r>
            <a:r>
              <a:rPr lang="pl-PL" dirty="0"/>
              <a:t>z celkové částky </a:t>
            </a:r>
            <a:r>
              <a:rPr lang="pl-PL" dirty="0" smtClean="0"/>
              <a:t>dotace. </a:t>
            </a:r>
            <a:endParaRPr lang="pl-PL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73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Kontroly na místě - rozdělení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Kontroly před vydáním právního aktu</a:t>
            </a:r>
          </a:p>
          <a:p>
            <a:endParaRPr lang="cs-CZ" dirty="0" smtClean="0"/>
          </a:p>
          <a:p>
            <a:r>
              <a:rPr lang="cs-CZ" dirty="0" smtClean="0"/>
              <a:t>Kontroly po vydání právního aktu: </a:t>
            </a:r>
            <a:endParaRPr lang="cs-CZ" dirty="0" smtClean="0"/>
          </a:p>
          <a:p>
            <a:pPr lvl="1"/>
            <a:r>
              <a:rPr lang="cs-CZ" dirty="0" smtClean="0"/>
              <a:t>Ohlášená </a:t>
            </a:r>
            <a:r>
              <a:rPr lang="cs-CZ" dirty="0" smtClean="0"/>
              <a:t>kontrola na místě: Příjemce je dopředu o kontrole informován, je mu poskytnut seznam potřebné dokumentace a časový harmonogram </a:t>
            </a:r>
            <a:r>
              <a:rPr lang="cs-CZ" dirty="0" smtClean="0"/>
              <a:t>kontroly.</a:t>
            </a:r>
          </a:p>
          <a:p>
            <a:pPr lvl="1"/>
            <a:r>
              <a:rPr lang="cs-CZ" dirty="0" smtClean="0"/>
              <a:t>Neohlášená </a:t>
            </a:r>
            <a:r>
              <a:rPr lang="cs-CZ" dirty="0" smtClean="0"/>
              <a:t>kontrola na místě: Příjemce není dopředu informován o kontrole, kontrola se provádí zejména při ověřování aktivit projektu, které mají v rámci realizace projektu proběhnout, nicméně v rámci této kontroly může provést řídící orgán i standardní kontrolu realizace projektu.</a:t>
            </a:r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100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Kontroly na místě – povinnosti příjemce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563208"/>
          </a:xfrm>
        </p:spPr>
        <p:txBody>
          <a:bodyPr/>
          <a:lstStyle/>
          <a:p>
            <a:r>
              <a:rPr lang="cs-CZ" dirty="0"/>
              <a:t>Příjemce musí umožnit vstup kontrolou pověřeným osobám, včetně přístupu k veškeré dokumentaci týkající se projektu, a to nikoli pouze během realizace projektu, ale také po celou dobu, po kterou je povinen uchovávat dokumentaci projektu. Také partner je povinen poskytnout stejný rozsah součinnosti kontrolujícímu orgánu. </a:t>
            </a:r>
            <a:endParaRPr lang="cs-CZ" dirty="0" smtClean="0"/>
          </a:p>
          <a:p>
            <a:r>
              <a:rPr lang="cs-CZ" dirty="0"/>
              <a:t>Kromě </a:t>
            </a:r>
            <a:r>
              <a:rPr lang="cs-CZ" dirty="0" smtClean="0"/>
              <a:t>řídícího orgánu, </a:t>
            </a:r>
            <a:r>
              <a:rPr lang="cs-CZ" dirty="0"/>
              <a:t>resp. poskytovatele podpory, jsou k provádění kontrol na místě / k provádění auditů oprávněny také Ministerstvo financí, orgány finanční správy, Evropská komise nebo Evropský účetní dvůr a Nejvyšší kontrolní úřad, popř. je mohou doprovázet další přizvané osoby.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541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Obecná </a:t>
            </a:r>
            <a:r>
              <a:rPr lang="cs-CZ" dirty="0"/>
              <a:t>část </a:t>
            </a:r>
            <a:r>
              <a:rPr lang="cs-CZ" dirty="0" smtClean="0"/>
              <a:t>pravidel pro žadatele a příjemce v OPZ, kap. 18.2.</a:t>
            </a:r>
          </a:p>
          <a:p>
            <a:r>
              <a:rPr lang="cs-CZ" dirty="0" smtClean="0"/>
              <a:t>Obecná část pravidel pro žadatele a příjemce v OPZ, kap. 27.</a:t>
            </a:r>
          </a:p>
          <a:p>
            <a:r>
              <a:rPr lang="cs-CZ" dirty="0" smtClean="0"/>
              <a:t>Vzorový formulář plánu aktivit (konkrétní odkaz): </a:t>
            </a:r>
            <a:r>
              <a:rPr lang="cs-CZ" dirty="0" smtClean="0">
                <a:hlinkClick r:id="rId2"/>
              </a:rPr>
              <a:t>https</a:t>
            </a:r>
            <a:r>
              <a:rPr lang="cs-CZ" dirty="0">
                <a:hlinkClick r:id="rId2"/>
              </a:rPr>
              <a:t>://www.esfcr.cz/pokyny-k-vyplneni-zpravy-o-realizaci-zadosti-o-platbu-a-zadosti-o-zmenu-opz/-/</a:t>
            </a:r>
            <a:r>
              <a:rPr lang="cs-CZ" dirty="0" smtClean="0">
                <a:hlinkClick r:id="rId2"/>
              </a:rPr>
              <a:t>dokument/3343353</a:t>
            </a:r>
            <a:r>
              <a:rPr lang="cs-CZ" dirty="0" smtClean="0"/>
              <a:t>.</a:t>
            </a:r>
          </a:p>
          <a:p>
            <a:r>
              <a:rPr lang="cs-CZ" dirty="0" smtClean="0"/>
              <a:t>Rozhodnutí o poskytnutí dotace, část </a:t>
            </a:r>
            <a:r>
              <a:rPr lang="cs-CZ" dirty="0"/>
              <a:t>V </a:t>
            </a:r>
            <a:r>
              <a:rPr lang="cs-CZ" dirty="0" smtClean="0"/>
              <a:t>– Sankce.</a:t>
            </a:r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4264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Plán aktivit – proč?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628800"/>
            <a:ext cx="8064000" cy="4491200"/>
          </a:xfrm>
        </p:spPr>
        <p:txBody>
          <a:bodyPr/>
          <a:lstStyle/>
          <a:p>
            <a:r>
              <a:rPr lang="cs-CZ" dirty="0" smtClean="0"/>
              <a:t>Za </a:t>
            </a:r>
            <a:r>
              <a:rPr lang="cs-CZ" dirty="0"/>
              <a:t>účelem realizace </a:t>
            </a:r>
            <a:r>
              <a:rPr lang="cs-CZ" b="1" dirty="0"/>
              <a:t>opatření pro snížení rizika </a:t>
            </a:r>
            <a:r>
              <a:rPr lang="cs-CZ" b="1" dirty="0" smtClean="0"/>
              <a:t>podvodu</a:t>
            </a:r>
            <a:r>
              <a:rPr lang="cs-CZ" dirty="0" smtClean="0"/>
              <a:t>.</a:t>
            </a:r>
          </a:p>
          <a:p>
            <a:pPr lvl="1"/>
            <a:r>
              <a:rPr lang="cs-CZ" dirty="0"/>
              <a:t>Plán aktivit projektu </a:t>
            </a:r>
            <a:r>
              <a:rPr lang="cs-CZ" b="1" dirty="0"/>
              <a:t>slouží ŘO k provádění neohlášených kontrol</a:t>
            </a:r>
            <a:r>
              <a:rPr lang="cs-CZ" dirty="0"/>
              <a:t> realizace jednotlivých projektů.</a:t>
            </a:r>
          </a:p>
          <a:p>
            <a:r>
              <a:rPr lang="cs-CZ" dirty="0" smtClean="0"/>
              <a:t>Žádost o podporu neobsahuje přesné termíny konání aktivit, které mají v rámci realizace projektu proběhnout.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57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Jak často?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ŘO si prostřednictvím interní depeše vyžádá </a:t>
            </a:r>
            <a:r>
              <a:rPr lang="pl-PL" dirty="0"/>
              <a:t>plán aktivit projektu </a:t>
            </a:r>
            <a:r>
              <a:rPr lang="pl-PL" b="1" dirty="0"/>
              <a:t>na stanovené </a:t>
            </a:r>
            <a:r>
              <a:rPr lang="pl-PL" b="1" dirty="0" smtClean="0"/>
              <a:t>období</a:t>
            </a:r>
            <a:r>
              <a:rPr lang="pl-PL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zpracování a předložení plánu aktivit má příjemce vždy nejméně 2 týdny času.</a:t>
            </a:r>
          </a:p>
          <a:p>
            <a:r>
              <a:rPr lang="cs-CZ" b="1" dirty="0" smtClean="0"/>
              <a:t>Délku </a:t>
            </a:r>
            <a:r>
              <a:rPr lang="cs-CZ" b="1" dirty="0"/>
              <a:t>období</a:t>
            </a:r>
            <a:r>
              <a:rPr lang="cs-CZ" dirty="0"/>
              <a:t> zahrnutého v jednom plánu stanoví ŘO ve svém požadavku (</a:t>
            </a:r>
            <a:r>
              <a:rPr lang="cs-CZ" b="1" dirty="0"/>
              <a:t>1 kalendářní měsíc až 6 za sebou navazujících kalendářních měsíců</a:t>
            </a:r>
            <a:r>
              <a:rPr lang="cs-CZ" dirty="0" smtClean="0"/>
              <a:t>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765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</a:t>
            </a:r>
            <a:r>
              <a:rPr lang="cs-CZ" dirty="0" smtClean="0"/>
              <a:t>Forma a 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Pouze prostřednictvím </a:t>
            </a:r>
            <a:r>
              <a:rPr lang="cs-CZ" b="1" dirty="0"/>
              <a:t>MS2014+ </a:t>
            </a:r>
            <a:r>
              <a:rPr lang="cs-CZ" dirty="0"/>
              <a:t>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</a:t>
            </a:r>
            <a:r>
              <a:rPr lang="cs-CZ" dirty="0" smtClean="0"/>
              <a:t>).</a:t>
            </a:r>
          </a:p>
          <a:p>
            <a:r>
              <a:rPr lang="cs-CZ" dirty="0"/>
              <a:t>Plán aktivit je příjemce povinen </a:t>
            </a:r>
            <a:r>
              <a:rPr lang="cs-CZ" b="1" dirty="0"/>
              <a:t>předložit v podobě tabulky ve formátu .</a:t>
            </a:r>
            <a:r>
              <a:rPr lang="cs-CZ" b="1" dirty="0" err="1"/>
              <a:t>xlsx</a:t>
            </a:r>
            <a:r>
              <a:rPr lang="cs-CZ" b="1" dirty="0"/>
              <a:t> (příp. .</a:t>
            </a:r>
            <a:r>
              <a:rPr lang="cs-CZ" b="1" dirty="0" err="1"/>
              <a:t>xls</a:t>
            </a:r>
            <a:r>
              <a:rPr lang="cs-CZ" b="1" dirty="0"/>
              <a:t>)</a:t>
            </a:r>
            <a:r>
              <a:rPr lang="cs-CZ" dirty="0"/>
              <a:t> </a:t>
            </a:r>
            <a:r>
              <a:rPr lang="cs-CZ" b="1" dirty="0"/>
              <a:t>dle vzoru </a:t>
            </a:r>
            <a:r>
              <a:rPr lang="cs-CZ" dirty="0"/>
              <a:t>zveřejněného na </a:t>
            </a:r>
            <a:r>
              <a:rPr lang="cs-CZ" dirty="0" smtClean="0"/>
              <a:t>webovém portálu </a:t>
            </a:r>
            <a:r>
              <a:rPr lang="cs-CZ" dirty="0" smtClean="0">
                <a:hlinkClick r:id="rId2"/>
              </a:rPr>
              <a:t>www.esfcr.cz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Příjemci ve výzvě č. 060 </a:t>
            </a:r>
            <a:r>
              <a:rPr lang="cs-CZ" b="1" dirty="0" smtClean="0"/>
              <a:t>vyplní </a:t>
            </a:r>
            <a:r>
              <a:rPr lang="cs-CZ" b="1" dirty="0"/>
              <a:t>pouze záložku Akce mimo fungování </a:t>
            </a:r>
            <a:r>
              <a:rPr lang="cs-CZ" b="1" dirty="0" smtClean="0"/>
              <a:t>provozoven</a:t>
            </a:r>
            <a:r>
              <a:rPr lang="cs-CZ" dirty="0" smtClean="0"/>
              <a:t>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229200"/>
            <a:ext cx="44005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5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Příjemce </a:t>
            </a:r>
            <a:r>
              <a:rPr lang="cs-CZ" dirty="0"/>
              <a:t>do plánu specifikuje </a:t>
            </a:r>
            <a:r>
              <a:rPr lang="cs-CZ" b="1" dirty="0"/>
              <a:t>minimálně</a:t>
            </a:r>
            <a:r>
              <a:rPr lang="cs-CZ" dirty="0"/>
              <a:t> následující okruh údajů k </a:t>
            </a:r>
            <a:r>
              <a:rPr lang="cs-CZ" dirty="0" smtClean="0"/>
              <a:t>akcím:</a:t>
            </a:r>
            <a:endParaRPr lang="cs-CZ" dirty="0"/>
          </a:p>
          <a:p>
            <a:pPr lvl="1"/>
            <a:r>
              <a:rPr lang="cs-CZ" dirty="0" smtClean="0"/>
              <a:t>datum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zahájení akce; </a:t>
            </a:r>
          </a:p>
          <a:p>
            <a:pPr lvl="1"/>
            <a:r>
              <a:rPr lang="cs-CZ" dirty="0" smtClean="0"/>
              <a:t>čas </a:t>
            </a:r>
            <a:r>
              <a:rPr lang="cs-CZ" dirty="0"/>
              <a:t>ukončení akce; </a:t>
            </a:r>
          </a:p>
          <a:p>
            <a:pPr lvl="1"/>
            <a:r>
              <a:rPr lang="cs-CZ" dirty="0" smtClean="0"/>
              <a:t>plánovaný </a:t>
            </a:r>
            <a:r>
              <a:rPr lang="cs-CZ" dirty="0"/>
              <a:t>čas pro přestávky (přerušení akce) v délce více než 15 minut; </a:t>
            </a:r>
          </a:p>
          <a:p>
            <a:pPr lvl="1"/>
            <a:r>
              <a:rPr lang="cs-CZ" dirty="0" smtClean="0"/>
              <a:t>název </a:t>
            </a:r>
            <a:r>
              <a:rPr lang="cs-CZ" dirty="0"/>
              <a:t>akce a krátký popis obsahu akce; </a:t>
            </a:r>
          </a:p>
          <a:p>
            <a:pPr lvl="1"/>
            <a:r>
              <a:rPr lang="cs-CZ" dirty="0" smtClean="0"/>
              <a:t>místo </a:t>
            </a:r>
            <a:r>
              <a:rPr lang="cs-CZ" dirty="0"/>
              <a:t>konání akce (obec, ulice, číslo popisné, včetně označení místnosti); </a:t>
            </a:r>
          </a:p>
          <a:p>
            <a:pPr lvl="1"/>
            <a:r>
              <a:rPr lang="cs-CZ" dirty="0" smtClean="0"/>
              <a:t>realizátor </a:t>
            </a:r>
            <a:r>
              <a:rPr lang="cs-CZ" dirty="0"/>
              <a:t>akce; </a:t>
            </a:r>
          </a:p>
          <a:p>
            <a:pPr lvl="1"/>
            <a:r>
              <a:rPr lang="cs-CZ" dirty="0" smtClean="0"/>
              <a:t>zda </a:t>
            </a:r>
            <a:r>
              <a:rPr lang="cs-CZ" dirty="0"/>
              <a:t>se jedná o akci pouze pro cílovou skupinu projektu, nebo i pro další </a:t>
            </a:r>
            <a:r>
              <a:rPr lang="cs-CZ" dirty="0" smtClean="0"/>
              <a:t>osoby</a:t>
            </a:r>
            <a:r>
              <a:rPr lang="cs-CZ" dirty="0"/>
              <a:t>.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6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Plán aktivit – Forma a 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 </a:t>
            </a:r>
            <a:r>
              <a:rPr lang="cs-CZ" dirty="0"/>
              <a:t>plánu aktivit projektu je třeba </a:t>
            </a:r>
            <a:r>
              <a:rPr lang="cs-CZ" b="1" dirty="0"/>
              <a:t>zahrnout všechny aktivity projektu realizované v rámci projektu</a:t>
            </a:r>
            <a:r>
              <a:rPr lang="cs-CZ" dirty="0"/>
              <a:t> pro osoby z cílových skupin, ovšem </a:t>
            </a:r>
            <a:r>
              <a:rPr lang="cs-CZ" b="1" dirty="0"/>
              <a:t>s výjimkou aktivit, které probíhají jakožto individuální </a:t>
            </a:r>
            <a:r>
              <a:rPr lang="cs-CZ" b="1" dirty="0" smtClean="0"/>
              <a:t>akce</a:t>
            </a:r>
            <a:r>
              <a:rPr lang="cs-CZ" dirty="0" smtClean="0"/>
              <a:t>.</a:t>
            </a:r>
          </a:p>
          <a:p>
            <a:r>
              <a:rPr lang="cs-CZ" dirty="0" smtClean="0"/>
              <a:t>Zařazuje </a:t>
            </a:r>
            <a:r>
              <a:rPr lang="cs-CZ" dirty="0"/>
              <a:t>se tedy skupinová vzdělávací akce, ale </a:t>
            </a:r>
            <a:r>
              <a:rPr lang="cs-CZ" b="1" dirty="0"/>
              <a:t>není třeba hlásit individuální jazykový kurz apod</a:t>
            </a:r>
            <a:r>
              <a:rPr lang="cs-CZ" dirty="0" smtClean="0"/>
              <a:t>. 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962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Aktualizace plánu aktivit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Pokud došlo ke změně</a:t>
            </a:r>
            <a:r>
              <a:rPr lang="cs-CZ" dirty="0"/>
              <a:t> v plánovaných aktivách a </a:t>
            </a:r>
            <a:r>
              <a:rPr lang="cs-CZ" b="1" dirty="0"/>
              <a:t>týká se to plánu aktivit projektu, který již byl předložen ŘO</a:t>
            </a:r>
            <a:r>
              <a:rPr lang="cs-CZ" dirty="0"/>
              <a:t>, využije příjemce pro aktualizaci plánu aktivit projektu </a:t>
            </a:r>
            <a:r>
              <a:rPr lang="cs-CZ" b="1" dirty="0"/>
              <a:t>stejný formát tabulky jako při prvotním předložení plánu</a:t>
            </a:r>
            <a:r>
              <a:rPr lang="cs-CZ" dirty="0" smtClean="0"/>
              <a:t>. </a:t>
            </a:r>
          </a:p>
          <a:p>
            <a:r>
              <a:rPr lang="cs-CZ" dirty="0" smtClean="0"/>
              <a:t>Při </a:t>
            </a:r>
            <a:r>
              <a:rPr lang="cs-CZ" dirty="0"/>
              <a:t>aktualizaci tedy zasílá všechny aktivity ve stanoveném formátu (viz výše) naplánované na období, na které měl plán aktivit dle výzvy ŘO povinnost předložit (ovšem </a:t>
            </a:r>
            <a:r>
              <a:rPr lang="cs-CZ" b="1" dirty="0"/>
              <a:t>postačuje zařadit pouze aktivity s termíny, které teprve nastanou</a:t>
            </a:r>
            <a:r>
              <a:rPr lang="cs-CZ" dirty="0"/>
              <a:t>). 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889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Příjemce aktualizovaný plán aktivit projektu </a:t>
            </a:r>
            <a:r>
              <a:rPr lang="cs-CZ" b="1" dirty="0"/>
              <a:t>předkládá prostřednictvím MS2014+</a:t>
            </a:r>
            <a:r>
              <a:rPr lang="cs-CZ" dirty="0"/>
              <a:t> (</a:t>
            </a:r>
            <a:r>
              <a:rPr lang="cs-CZ" b="1" dirty="0"/>
              <a:t>opatřený elektronickým podpisem</a:t>
            </a:r>
            <a:r>
              <a:rPr lang="cs-CZ" dirty="0"/>
              <a:t> osoby oprávněné jednat za příjemce vůči ŘO).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34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Aktualizace plánu aktivit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Aktivitu, která je ŘO už nahlášena v podobě plánu aktivit projektu, lze (bez rizika sankce v případě, že kontrola identifikuje nekonání aktivity) změnit </a:t>
            </a:r>
            <a:r>
              <a:rPr lang="cs-CZ" b="1" dirty="0"/>
              <a:t>nejpozději 3 pracovní dny před termínem akce (v plánu, který má ŘO už k dispozici</a:t>
            </a:r>
            <a:r>
              <a:rPr lang="cs-CZ" b="1" dirty="0" smtClean="0"/>
              <a:t>)</a:t>
            </a:r>
            <a:r>
              <a:rPr lang="cs-CZ" dirty="0" smtClean="0"/>
              <a:t>.</a:t>
            </a:r>
          </a:p>
          <a:p>
            <a:pPr lvl="1"/>
            <a:r>
              <a:rPr lang="cs-CZ" b="1" dirty="0" smtClean="0"/>
              <a:t>Na </a:t>
            </a:r>
            <a:r>
              <a:rPr lang="cs-CZ" b="1" dirty="0"/>
              <a:t>pozdější změny plánu aktivit projektu není brán při kontrole zřetel</a:t>
            </a:r>
            <a:r>
              <a:rPr lang="cs-CZ" dirty="0"/>
              <a:t> a kontrolní skupina se řídí údaji uvedenými v řádně nahlášeném plánu aktivit projektu. </a:t>
            </a:r>
            <a:endParaRPr lang="cs-CZ" dirty="0" smtClean="0"/>
          </a:p>
          <a:p>
            <a:pPr lvl="1"/>
            <a:r>
              <a:rPr lang="cs-CZ" i="1" dirty="0" smtClean="0"/>
              <a:t>Příklad</a:t>
            </a:r>
            <a:r>
              <a:rPr lang="cs-CZ" i="1" dirty="0"/>
              <a:t>: Vzdělávací akce je v plánu uvedena na pondělí </a:t>
            </a:r>
            <a:r>
              <a:rPr lang="cs-CZ" i="1" dirty="0" smtClean="0"/>
              <a:t>17.7.2017; </a:t>
            </a:r>
            <a:r>
              <a:rPr lang="cs-CZ" i="1" dirty="0"/>
              <a:t>přímo předcházející dny jsou sobota a neděle </a:t>
            </a:r>
            <a:r>
              <a:rPr lang="cs-CZ" i="1" dirty="0" smtClean="0"/>
              <a:t>15. </a:t>
            </a:r>
            <a:r>
              <a:rPr lang="cs-CZ" i="1" dirty="0"/>
              <a:t>a </a:t>
            </a:r>
            <a:r>
              <a:rPr lang="cs-CZ" i="1" dirty="0" smtClean="0"/>
              <a:t>16.7</a:t>
            </a:r>
            <a:r>
              <a:rPr lang="cs-CZ" i="1" dirty="0"/>
              <a:t>.; předcházející pracovní dny jsou čtvrtek a pátek </a:t>
            </a:r>
            <a:r>
              <a:rPr lang="cs-CZ" i="1" dirty="0" smtClean="0"/>
              <a:t>13. </a:t>
            </a:r>
            <a:r>
              <a:rPr lang="cs-CZ" i="1" dirty="0"/>
              <a:t>a </a:t>
            </a:r>
            <a:r>
              <a:rPr lang="cs-CZ" i="1" dirty="0" smtClean="0"/>
              <a:t>14.7</a:t>
            </a:r>
            <a:r>
              <a:rPr lang="cs-CZ" i="1" dirty="0"/>
              <a:t>., změnu této akce je tedy možné (bez rizika sankce) ŘO oznámit nejpozději ve středu </a:t>
            </a:r>
            <a:r>
              <a:rPr lang="cs-CZ" i="1" dirty="0" smtClean="0"/>
              <a:t>12.7.2017.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537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1472</TotalTime>
  <Words>872</Words>
  <Application>Microsoft Office PowerPoint</Application>
  <PresentationFormat>Předvádění na obrazovce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prezentace</vt:lpstr>
      <vt:lpstr>PLÁN AKTIVIT a kontroly na místě</vt:lpstr>
      <vt:lpstr>Plán aktivit – proč?</vt:lpstr>
      <vt:lpstr>Plán aktivit – Jak často?</vt:lpstr>
      <vt:lpstr>Plán aktivit – Forma a obsah</vt:lpstr>
      <vt:lpstr>Plán aktivit – Forma a obsah</vt:lpstr>
      <vt:lpstr>Plán aktivit – Forma a obsah</vt:lpstr>
      <vt:lpstr>Aktualizace plánu aktivit</vt:lpstr>
      <vt:lpstr>Aktualizace plánu aktivit</vt:lpstr>
      <vt:lpstr>Aktualizace plánu aktivit</vt:lpstr>
      <vt:lpstr>Porušení povinností s prk</vt:lpstr>
      <vt:lpstr>Porušení povinností s prk</vt:lpstr>
      <vt:lpstr>Kontroly na místě - rozdělení</vt:lpstr>
      <vt:lpstr>Kontroly na místě – povinnosti příjemce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Korecký Petr Mgr. (MPSV)</dc:creator>
  <cp:lastModifiedBy>Žežulka Lukáš Ing. (MPSV)</cp:lastModifiedBy>
  <cp:revision>186</cp:revision>
  <dcterms:created xsi:type="dcterms:W3CDTF">2015-02-20T08:23:15Z</dcterms:created>
  <dcterms:modified xsi:type="dcterms:W3CDTF">2017-05-10T12:50:22Z</dcterms:modified>
</cp:coreProperties>
</file>