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71" r:id="rId1"/>
  </p:sldMasterIdLst>
  <p:notesMasterIdLst>
    <p:notesMasterId r:id="rId11"/>
  </p:notesMasterIdLst>
  <p:sldIdLst>
    <p:sldId id="291" r:id="rId2"/>
    <p:sldId id="284" r:id="rId3"/>
    <p:sldId id="287" r:id="rId4"/>
    <p:sldId id="290" r:id="rId5"/>
    <p:sldId id="288" r:id="rId6"/>
    <p:sldId id="282" r:id="rId7"/>
    <p:sldId id="286" r:id="rId8"/>
    <p:sldId id="289" r:id="rId9"/>
    <p:sldId id="292" r:id="rId1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řední styl 2 – zvýraznění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7CE84F3-28C3-443E-9E96-99CF82512B78}" styleName="Tmavý styl 1 – zvýraznění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DCAF9ED-07DC-4A11-8D7F-57B35C25682E}" styleName="Střední styl 1 – zvýraznění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85836" autoAdjust="0"/>
  </p:normalViewPr>
  <p:slideViewPr>
    <p:cSldViewPr showGuides="1">
      <p:cViewPr varScale="1">
        <p:scale>
          <a:sx n="100" d="100"/>
          <a:sy n="100" d="100"/>
        </p:scale>
        <p:origin x="-1944" y="-90"/>
      </p:cViewPr>
      <p:guideLst>
        <p:guide orient="horz" pos="913"/>
        <p:guide orient="horz" pos="3884"/>
        <p:guide pos="5420"/>
        <p:guide pos="3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3916EA-B297-4F0B-851D-BD5704B201B7}" type="datetimeFigureOut">
              <a:rPr lang="cs-CZ" smtClean="0"/>
              <a:t>4.5.2017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FB31FA-E905-4016-9D4B-970DF0C7EE0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61834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88104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88104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88104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Elektronická</a:t>
            </a:r>
            <a:r>
              <a:rPr lang="cs-CZ" baseline="0" dirty="0" smtClean="0"/>
              <a:t> a listinná komunikace – emaily, depeše, čestná prohlášení apod.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565620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Součinnost při</a:t>
            </a:r>
            <a:r>
              <a:rPr lang="cs-CZ" baseline="0" dirty="0" smtClean="0"/>
              <a:t> propagaci realizovaných projektů – zveřejnění seznamu podpořených projektů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684363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datum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zápatí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10" name="Obdélník 9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Nadpis 10"/>
          <p:cNvSpPr>
            <a:spLocks noGrp="1"/>
          </p:cNvSpPr>
          <p:nvPr>
            <p:ph type="title"/>
          </p:nvPr>
        </p:nvSpPr>
        <p:spPr>
          <a:xfrm>
            <a:off x="1512000" y="2610000"/>
            <a:ext cx="7272000" cy="1224000"/>
          </a:xfrm>
        </p:spPr>
        <p:txBody>
          <a:bodyPr anchor="t" anchorCtr="0"/>
          <a:lstStyle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sz="quarter" idx="13" hasCustomPrompt="1"/>
          </p:nvPr>
        </p:nvSpPr>
        <p:spPr>
          <a:xfrm>
            <a:off x="1511299" y="4089600"/>
            <a:ext cx="7272000" cy="540000"/>
          </a:xfrm>
        </p:spPr>
        <p:txBody>
          <a:bodyPr lIns="36000" tIns="0" rIns="36000" bIns="0"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320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 dirty="0" smtClean="0"/>
              <a:t>Kliknutím vložíte jméno</a:t>
            </a:r>
          </a:p>
        </p:txBody>
      </p:sp>
      <p:sp>
        <p:nvSpPr>
          <p:cNvPr id="15" name="Zástupný symbol pro text 14"/>
          <p:cNvSpPr>
            <a:spLocks noGrp="1"/>
          </p:cNvSpPr>
          <p:nvPr>
            <p:ph type="body" sz="quarter" idx="14" hasCustomPrompt="1"/>
          </p:nvPr>
        </p:nvSpPr>
        <p:spPr>
          <a:xfrm>
            <a:off x="1512000" y="4885200"/>
            <a:ext cx="7272000" cy="540000"/>
          </a:xfrm>
        </p:spPr>
        <p:txBody>
          <a:bodyPr lIns="36000" tIns="0" rIns="36000" bIns="0"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320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 dirty="0" smtClean="0"/>
              <a:t>Kliknutím vložíte datum a místo</a:t>
            </a:r>
          </a:p>
        </p:txBody>
      </p:sp>
      <p:sp>
        <p:nvSpPr>
          <p:cNvPr id="5" name="Zástupný symbol pro obrázek 4"/>
          <p:cNvSpPr>
            <a:spLocks noGrp="1" noChangeAspect="1"/>
          </p:cNvSpPr>
          <p:nvPr>
            <p:ph type="pic" sz="quarter" idx="15"/>
          </p:nvPr>
        </p:nvSpPr>
        <p:spPr>
          <a:xfrm>
            <a:off x="846000" y="2636837"/>
            <a:ext cx="540000" cy="540000"/>
          </a:xfrm>
        </p:spPr>
        <p:txBody>
          <a:bodyPr wrap="none" anchor="ctr" anchorCtr="1"/>
          <a:lstStyle>
            <a:lvl1pPr marL="0" indent="0">
              <a:buFontTx/>
              <a:buNone/>
              <a:defRPr sz="600"/>
            </a:lvl1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14" name="Zástupný symbol pro obrázek 4"/>
          <p:cNvSpPr>
            <a:spLocks noGrp="1" noChangeAspect="1"/>
          </p:cNvSpPr>
          <p:nvPr>
            <p:ph type="pic" sz="quarter" idx="16"/>
          </p:nvPr>
        </p:nvSpPr>
        <p:spPr>
          <a:xfrm>
            <a:off x="846000" y="4089600"/>
            <a:ext cx="540000" cy="540000"/>
          </a:xfrm>
        </p:spPr>
        <p:txBody>
          <a:bodyPr wrap="none" anchor="ctr" anchorCtr="1"/>
          <a:lstStyle>
            <a:lvl1pPr marL="0" indent="0">
              <a:buFontTx/>
              <a:buNone/>
              <a:defRPr sz="600"/>
            </a:lvl1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16" name="Zástupný symbol pro obrázek 4"/>
          <p:cNvSpPr>
            <a:spLocks noGrp="1" noChangeAspect="1"/>
          </p:cNvSpPr>
          <p:nvPr>
            <p:ph type="pic" sz="quarter" idx="17"/>
          </p:nvPr>
        </p:nvSpPr>
        <p:spPr>
          <a:xfrm>
            <a:off x="846000" y="4885200"/>
            <a:ext cx="540000" cy="540000"/>
          </a:xfrm>
        </p:spPr>
        <p:txBody>
          <a:bodyPr wrap="none" anchor="ctr" anchorCtr="1"/>
          <a:lstStyle>
            <a:lvl1pPr marL="0" indent="0">
              <a:buFontTx/>
              <a:buNone/>
              <a:defRPr sz="600"/>
            </a:lvl1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20" name="Obdélník 19"/>
          <p:cNvSpPr/>
          <p:nvPr userDrawn="1"/>
        </p:nvSpPr>
        <p:spPr>
          <a:xfrm>
            <a:off x="0" y="0"/>
            <a:ext cx="9144000" cy="1335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2" name="Obrázek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5536" y="202406"/>
            <a:ext cx="3952627" cy="792957"/>
          </a:xfrm>
          <a:prstGeom prst="rect">
            <a:avLst/>
          </a:prstGeom>
        </p:spPr>
      </p:pic>
      <p:cxnSp>
        <p:nvCxnSpPr>
          <p:cNvPr id="18" name="Přímá spojnice 17"/>
          <p:cNvCxnSpPr/>
          <p:nvPr userDrawn="1"/>
        </p:nvCxnSpPr>
        <p:spPr>
          <a:xfrm>
            <a:off x="395536" y="1137600"/>
            <a:ext cx="8352928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88181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ulka nebo graf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2412000"/>
            <a:ext cx="8064000" cy="3744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7" name="Zástupný symbol pro text 5"/>
          <p:cNvSpPr>
            <a:spLocks noGrp="1"/>
          </p:cNvSpPr>
          <p:nvPr>
            <p:ph type="body" sz="quarter" idx="13"/>
          </p:nvPr>
        </p:nvSpPr>
        <p:spPr>
          <a:xfrm>
            <a:off x="540000" y="1440000"/>
            <a:ext cx="8064000" cy="360000"/>
          </a:xfrm>
        </p:spPr>
        <p:txBody>
          <a:bodyPr/>
          <a:lstStyle>
            <a:lvl1pPr marL="0" indent="0">
              <a:buFontTx/>
              <a:buNone/>
              <a:defRPr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8" name="Zástupný symbol pro text 5"/>
          <p:cNvSpPr>
            <a:spLocks noGrp="1"/>
          </p:cNvSpPr>
          <p:nvPr>
            <p:ph type="body" sz="quarter" idx="14"/>
          </p:nvPr>
        </p:nvSpPr>
        <p:spPr>
          <a:xfrm>
            <a:off x="540000" y="1836000"/>
            <a:ext cx="8064000" cy="432000"/>
          </a:xfrm>
        </p:spPr>
        <p:txBody>
          <a:bodyPr/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40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14793793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Jeden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8128557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800000"/>
            <a:ext cx="3960000" cy="4320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4644000" y="1800000"/>
            <a:ext cx="3960000" cy="4320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136218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 nad seb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800000"/>
            <a:ext cx="8064000" cy="2088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540000" y="4032000"/>
            <a:ext cx="8064000" cy="2088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930276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ulka nebo g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540000" y="2412000"/>
            <a:ext cx="8064000" cy="3744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11"/>
          </p:nvPr>
        </p:nvSpPr>
        <p:spPr>
          <a:xfrm>
            <a:off x="540000" y="1440000"/>
            <a:ext cx="8064000" cy="360000"/>
          </a:xfrm>
        </p:spPr>
        <p:txBody>
          <a:bodyPr/>
          <a:lstStyle>
            <a:lvl1pPr marL="0" indent="0">
              <a:buFontTx/>
              <a:buNone/>
              <a:defRPr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Zástupný symbol pro text 5"/>
          <p:cNvSpPr>
            <a:spLocks noGrp="1"/>
          </p:cNvSpPr>
          <p:nvPr>
            <p:ph type="body" sz="quarter" idx="12"/>
          </p:nvPr>
        </p:nvSpPr>
        <p:spPr>
          <a:xfrm>
            <a:off x="540000" y="1836000"/>
            <a:ext cx="8064000" cy="432000"/>
          </a:xfrm>
        </p:spPr>
        <p:txBody>
          <a:bodyPr/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40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498799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ředě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0" y="0"/>
            <a:ext cx="9144000" cy="673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Nadpis 10"/>
          <p:cNvSpPr>
            <a:spLocks noGrp="1"/>
          </p:cNvSpPr>
          <p:nvPr>
            <p:ph type="title"/>
          </p:nvPr>
        </p:nvSpPr>
        <p:spPr>
          <a:xfrm>
            <a:off x="1512000" y="2610000"/>
            <a:ext cx="7272000" cy="3240000"/>
          </a:xfrm>
        </p:spPr>
        <p:txBody>
          <a:bodyPr anchor="t" anchorCtr="0"/>
          <a:lstStyle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9" name="Zástupný symbol pro obrázek 4"/>
          <p:cNvSpPr>
            <a:spLocks noGrp="1" noChangeAspect="1"/>
          </p:cNvSpPr>
          <p:nvPr>
            <p:ph type="pic" sz="quarter" idx="15"/>
          </p:nvPr>
        </p:nvSpPr>
        <p:spPr>
          <a:xfrm>
            <a:off x="846000" y="2636837"/>
            <a:ext cx="540000" cy="540000"/>
          </a:xfrm>
        </p:spPr>
        <p:txBody>
          <a:bodyPr wrap="none" anchor="ctr" anchorCtr="1"/>
          <a:lstStyle>
            <a:lvl1pPr marL="0" indent="0">
              <a:buFontTx/>
              <a:buNone/>
              <a:defRPr sz="600"/>
            </a:lvl1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7" name="Obdélník 6"/>
          <p:cNvSpPr/>
          <p:nvPr userDrawn="1"/>
        </p:nvSpPr>
        <p:spPr>
          <a:xfrm>
            <a:off x="0" y="0"/>
            <a:ext cx="9144000" cy="1335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8" name="Obrázek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5536" y="202406"/>
            <a:ext cx="3952627" cy="792957"/>
          </a:xfrm>
          <a:prstGeom prst="rect">
            <a:avLst/>
          </a:prstGeom>
        </p:spPr>
      </p:pic>
      <p:cxnSp>
        <p:nvCxnSpPr>
          <p:cNvPr id="12" name="Přímá spojnice 11"/>
          <p:cNvCxnSpPr/>
          <p:nvPr userDrawn="1"/>
        </p:nvCxnSpPr>
        <p:spPr>
          <a:xfrm>
            <a:off x="395536" y="1137600"/>
            <a:ext cx="8352928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52531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Jeden obsah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538531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800000"/>
            <a:ext cx="3960000" cy="4320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7" name="Zástupný symbol pro obsah 2"/>
          <p:cNvSpPr>
            <a:spLocks noGrp="1"/>
          </p:cNvSpPr>
          <p:nvPr>
            <p:ph idx="13"/>
          </p:nvPr>
        </p:nvSpPr>
        <p:spPr>
          <a:xfrm>
            <a:off x="4644000" y="1800000"/>
            <a:ext cx="3960000" cy="4320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013468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 nad sebou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800000"/>
            <a:ext cx="8064000" cy="2088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8" name="Zástupný symbol pro obsah 2"/>
          <p:cNvSpPr>
            <a:spLocks noGrp="1"/>
          </p:cNvSpPr>
          <p:nvPr>
            <p:ph idx="13"/>
          </p:nvPr>
        </p:nvSpPr>
        <p:spPr>
          <a:xfrm>
            <a:off x="540000" y="4032000"/>
            <a:ext cx="8064000" cy="2088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61415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délník 14"/>
          <p:cNvSpPr/>
          <p:nvPr/>
        </p:nvSpPr>
        <p:spPr>
          <a:xfrm>
            <a:off x="0" y="1080000"/>
            <a:ext cx="9144000" cy="126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tx2"/>
              </a:solidFill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0" y="0"/>
            <a:ext cx="9144000" cy="108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360000" y="0"/>
            <a:ext cx="8424000" cy="1080000"/>
          </a:xfrm>
          <a:prstGeom prst="rect">
            <a:avLst/>
          </a:prstGeom>
        </p:spPr>
        <p:txBody>
          <a:bodyPr vert="horz" lIns="36000" tIns="0" rIns="36000" bIns="0" rtlCol="0" anchor="ctr" anchorCtr="0">
            <a:no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40000" y="1800000"/>
            <a:ext cx="8064000" cy="432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540000" y="6516000"/>
            <a:ext cx="1116000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1692000" y="6516000"/>
            <a:ext cx="6912000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40000" y="6516000"/>
            <a:ext cx="468000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50" b="1">
                <a:solidFill>
                  <a:schemeClr val="tx1"/>
                </a:solidFill>
              </a:defRPr>
            </a:lvl1pPr>
          </a:lstStyle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18" name="Obdélník 17"/>
          <p:cNvSpPr/>
          <p:nvPr/>
        </p:nvSpPr>
        <p:spPr>
          <a:xfrm>
            <a:off x="0" y="6732000"/>
            <a:ext cx="9144000" cy="126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257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5" r:id="rId2"/>
    <p:sldLayoutId id="2147483676" r:id="rId3"/>
    <p:sldLayoutId id="2147483677" r:id="rId4"/>
    <p:sldLayoutId id="2147483678" r:id="rId5"/>
    <p:sldLayoutId id="2147483673" r:id="rId6"/>
    <p:sldLayoutId id="2147483679" r:id="rId7"/>
    <p:sldLayoutId id="2147483680" r:id="rId8"/>
    <p:sldLayoutId id="2147483681" r:id="rId9"/>
    <p:sldLayoutId id="2147483682" r:id="rId10"/>
  </p:sldLayoutIdLst>
  <p:hf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0" cap="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432000" indent="-432000" algn="l" defTabSz="914400" rtl="0" eaLnBrk="1" latinLnBrk="0" hangingPunct="1">
        <a:lnSpc>
          <a:spcPts val="2880"/>
        </a:lnSpc>
        <a:spcBef>
          <a:spcPts val="600"/>
        </a:spcBef>
        <a:spcAft>
          <a:spcPts val="600"/>
        </a:spcAft>
        <a:buClr>
          <a:schemeClr val="accent2"/>
        </a:buClr>
        <a:buSzPct val="100000"/>
        <a:buFont typeface="Wingdings" panose="05000000000000000000" pitchFamily="2" charset="2"/>
        <a:buChar char=""/>
        <a:defRPr sz="24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666000" indent="-252000" algn="l" defTabSz="914400" rtl="0" eaLnBrk="1" latinLnBrk="0" hangingPunct="1">
        <a:lnSpc>
          <a:spcPts val="2400"/>
        </a:lnSpc>
        <a:spcBef>
          <a:spcPts val="300"/>
        </a:spcBef>
        <a:spcAft>
          <a:spcPts val="300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8000" indent="-252000" algn="l" defTabSz="914400" rtl="0" eaLnBrk="1" latinLnBrk="0" hangingPunct="1">
        <a:lnSpc>
          <a:spcPts val="2400"/>
        </a:lnSpc>
        <a:spcBef>
          <a:spcPts val="300"/>
        </a:spcBef>
        <a:spcAft>
          <a:spcPts val="300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170000" indent="-252000" algn="l" defTabSz="914400" rtl="0" eaLnBrk="1" latinLnBrk="0" hangingPunct="1">
        <a:lnSpc>
          <a:spcPts val="2400"/>
        </a:lnSpc>
        <a:spcBef>
          <a:spcPts val="300"/>
        </a:spcBef>
        <a:spcAft>
          <a:spcPts val="300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lang="cs-CZ" sz="2000" kern="1200" dirty="0" smtClean="0">
          <a:solidFill>
            <a:schemeClr val="tx1"/>
          </a:solidFill>
          <a:latin typeface="+mn-lt"/>
          <a:ea typeface="+mn-ea"/>
          <a:cs typeface="+mn-cs"/>
        </a:defRPr>
      </a:lvl4pPr>
      <a:lvl5pPr marL="1422000" indent="-252000" algn="l" defTabSz="914400" rtl="0" eaLnBrk="1" latinLnBrk="0" hangingPunct="1">
        <a:lnSpc>
          <a:spcPts val="2400"/>
        </a:lnSpc>
        <a:spcBef>
          <a:spcPts val="300"/>
        </a:spcBef>
        <a:spcAft>
          <a:spcPts val="300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sfcr.cz/sablony-a-vzory-pro-vizualni-identitu" TargetMode="External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sfcr.cz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sfcr.cz/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>
          <a:xfrm>
            <a:off x="1577965" y="2708920"/>
            <a:ext cx="7272000" cy="720080"/>
          </a:xfrm>
        </p:spPr>
        <p:txBody>
          <a:bodyPr/>
          <a:lstStyle/>
          <a:p>
            <a:r>
              <a:rPr lang="cs-CZ" dirty="0" smtClean="0"/>
              <a:t>Publicita </a:t>
            </a:r>
            <a:r>
              <a:rPr lang="cs-CZ" dirty="0" err="1" smtClean="0"/>
              <a:t>opz</a:t>
            </a:r>
            <a:endParaRPr lang="cs-CZ" dirty="0"/>
          </a:p>
        </p:txBody>
      </p:sp>
      <p:pic>
        <p:nvPicPr>
          <p:cNvPr id="14" name="Zástupný symbol pro obrázek 13"/>
          <p:cNvPicPr>
            <a:picLocks noGrp="1" noChangeAspect="1"/>
          </p:cNvPicPr>
          <p:nvPr>
            <p:ph type="pic" sz="quarter" idx="1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2780928"/>
            <a:ext cx="540000" cy="540000"/>
          </a:xfrm>
        </p:spPr>
      </p:pic>
      <p:pic>
        <p:nvPicPr>
          <p:cNvPr id="4" name="Zástupný symbol pro obrázek 15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55576" y="5373216"/>
            <a:ext cx="540000" cy="540000"/>
          </a:xfrm>
        </p:spPr>
      </p:pic>
      <p:sp>
        <p:nvSpPr>
          <p:cNvPr id="2" name="TextovéPole 1"/>
          <p:cNvSpPr txBox="1"/>
          <p:nvPr/>
        </p:nvSpPr>
        <p:spPr>
          <a:xfrm>
            <a:off x="1547664" y="5368944"/>
            <a:ext cx="5616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>
                <a:solidFill>
                  <a:srgbClr val="084A8B"/>
                </a:solidFill>
              </a:rPr>
              <a:t>Praha, 15. </a:t>
            </a:r>
            <a:r>
              <a:rPr lang="cs-CZ" sz="3200" smtClean="0">
                <a:solidFill>
                  <a:srgbClr val="084A8B"/>
                </a:solidFill>
              </a:rPr>
              <a:t>5. </a:t>
            </a:r>
            <a:r>
              <a:rPr lang="cs-CZ" sz="3200" dirty="0" smtClean="0">
                <a:solidFill>
                  <a:srgbClr val="084A8B"/>
                </a:solidFill>
              </a:rPr>
              <a:t>2017</a:t>
            </a:r>
            <a:r>
              <a:rPr lang="cs-CZ" dirty="0" smtClean="0">
                <a:solidFill>
                  <a:srgbClr val="084A8B"/>
                </a:solidFill>
              </a:rPr>
              <a:t> </a:t>
            </a:r>
            <a:endParaRPr lang="cs-CZ" dirty="0">
              <a:solidFill>
                <a:srgbClr val="084A8B"/>
              </a:solidFill>
            </a:endParaRPr>
          </a:p>
        </p:txBody>
      </p:sp>
      <p:pic>
        <p:nvPicPr>
          <p:cNvPr id="6" name="Zástupný symbol pro obrázek 14"/>
          <p:cNvPicPr>
            <a:picLocks noGrp="1" noChangeAspect="1"/>
          </p:cNvPicPr>
          <p:nvPr>
            <p:ph type="pic" sz="quarter" idx="16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4221088"/>
            <a:ext cx="540000" cy="540000"/>
          </a:xfrm>
        </p:spPr>
      </p:pic>
      <p:sp>
        <p:nvSpPr>
          <p:cNvPr id="3" name="Obdélník 2"/>
          <p:cNvSpPr/>
          <p:nvPr/>
        </p:nvSpPr>
        <p:spPr>
          <a:xfrm>
            <a:off x="1547664" y="4288740"/>
            <a:ext cx="3600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dirty="0" smtClean="0">
                <a:solidFill>
                  <a:srgbClr val="084A8B"/>
                </a:solidFill>
              </a:rPr>
              <a:t>Vendula Hrstková</a:t>
            </a:r>
            <a:endParaRPr lang="cs-CZ" sz="3200" dirty="0">
              <a:solidFill>
                <a:srgbClr val="084A8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139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Vizuální identita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Základní zobrazení loga a povinných odkazů:</a:t>
            </a:r>
          </a:p>
          <a:p>
            <a:pPr marL="0" indent="0">
              <a:buNone/>
            </a:pPr>
            <a:r>
              <a:rPr lang="cs-CZ" sz="900" dirty="0" smtClean="0"/>
              <a:t> </a:t>
            </a:r>
            <a:endParaRPr lang="cs-CZ" sz="800" dirty="0" smtClean="0"/>
          </a:p>
          <a:p>
            <a:pPr marL="0" indent="0">
              <a:buNone/>
            </a:pPr>
            <a:endParaRPr lang="cs-CZ" dirty="0" smtClean="0"/>
          </a:p>
          <a:p>
            <a:pPr lvl="1"/>
            <a:r>
              <a:rPr lang="cs-CZ" dirty="0" smtClean="0"/>
              <a:t> Malé propagační předměty</a:t>
            </a:r>
          </a:p>
          <a:p>
            <a:pPr lvl="1"/>
            <a:endParaRPr lang="cs-CZ" dirty="0" smtClean="0"/>
          </a:p>
          <a:p>
            <a:pPr marL="0" indent="0">
              <a:buNone/>
            </a:pPr>
            <a:endParaRPr lang="cs-CZ" dirty="0" smtClean="0"/>
          </a:p>
          <a:p>
            <a:r>
              <a:rPr lang="cs-CZ" dirty="0" smtClean="0">
                <a:hlinkClick r:id="rId3"/>
              </a:rPr>
              <a:t>http</a:t>
            </a:r>
            <a:r>
              <a:rPr lang="cs-CZ" dirty="0">
                <a:hlinkClick r:id="rId3"/>
              </a:rPr>
              <a:t>://</a:t>
            </a:r>
            <a:r>
              <a:rPr lang="cs-CZ" dirty="0" smtClean="0">
                <a:hlinkClick r:id="rId3"/>
              </a:rPr>
              <a:t>www.esfcr.cz/sablony-a-vzory-pro-vizualni-identitu</a:t>
            </a:r>
            <a:r>
              <a:rPr lang="cs-CZ" dirty="0" smtClean="0"/>
              <a:t>  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2</a:t>
            </a:fld>
            <a:endParaRPr lang="cs-CZ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638" y="2204864"/>
            <a:ext cx="3821324" cy="792088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99" y="2204864"/>
            <a:ext cx="3850181" cy="792088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2548" y="3789040"/>
            <a:ext cx="742493" cy="648072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3804135"/>
            <a:ext cx="756594" cy="659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9841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Vizuální identita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39552" y="1484784"/>
            <a:ext cx="8064000" cy="4320000"/>
          </a:xfrm>
        </p:spPr>
        <p:txBody>
          <a:bodyPr/>
          <a:lstStyle/>
          <a:p>
            <a:r>
              <a:rPr lang="cs-CZ" dirty="0" smtClean="0"/>
              <a:t>Barevnost loga EU</a:t>
            </a:r>
          </a:p>
          <a:p>
            <a:pPr lvl="1"/>
            <a:r>
              <a:rPr lang="cs-CZ" dirty="0" smtClean="0"/>
              <a:t>Povinně barevné logo na stránkách příjemce</a:t>
            </a:r>
          </a:p>
          <a:p>
            <a:pPr lvl="1"/>
            <a:r>
              <a:rPr lang="cs-CZ" dirty="0" smtClean="0"/>
              <a:t>V </a:t>
            </a:r>
            <a:r>
              <a:rPr lang="cs-CZ" dirty="0" smtClean="0"/>
              <a:t>ostatních </a:t>
            </a:r>
            <a:r>
              <a:rPr lang="cs-CZ" dirty="0" smtClean="0"/>
              <a:t>případech kdykoli je to možné</a:t>
            </a:r>
          </a:p>
          <a:p>
            <a:pPr lvl="1"/>
            <a:r>
              <a:rPr lang="cs-CZ" dirty="0" smtClean="0"/>
              <a:t>Jednobarevná verze v</a:t>
            </a:r>
            <a:r>
              <a:rPr lang="cs-CZ" dirty="0"/>
              <a:t> odůvodněných případech </a:t>
            </a:r>
            <a:r>
              <a:rPr lang="cs-CZ" dirty="0" smtClean="0"/>
              <a:t>(např. tisk </a:t>
            </a:r>
            <a:r>
              <a:rPr lang="cs-CZ" dirty="0"/>
              <a:t>na běžných </a:t>
            </a:r>
            <a:r>
              <a:rPr lang="cs-CZ" dirty="0" smtClean="0"/>
              <a:t>tiskárnách, pokud je barevná verze nehospodárná)</a:t>
            </a:r>
          </a:p>
          <a:p>
            <a:pPr lvl="1"/>
            <a:r>
              <a:rPr lang="cs-CZ" dirty="0" smtClean="0"/>
              <a:t>Nedodržení pravidel publicity nepředstavuje černobílá </a:t>
            </a:r>
            <a:r>
              <a:rPr lang="cs-CZ" dirty="0"/>
              <a:t>kopie barevného </a:t>
            </a:r>
            <a:r>
              <a:rPr lang="cs-CZ" dirty="0" smtClean="0"/>
              <a:t>originálu </a:t>
            </a:r>
          </a:p>
          <a:p>
            <a:r>
              <a:rPr lang="cs-CZ" dirty="0" smtClean="0"/>
              <a:t>Velikost loga EU</a:t>
            </a:r>
          </a:p>
          <a:p>
            <a:pPr lvl="1"/>
            <a:r>
              <a:rPr lang="cs-CZ" dirty="0" smtClean="0"/>
              <a:t>Znak </a:t>
            </a:r>
            <a:r>
              <a:rPr lang="cs-CZ" dirty="0"/>
              <a:t>EU a povinné </a:t>
            </a:r>
            <a:r>
              <a:rPr lang="cs-CZ" dirty="0" smtClean="0"/>
              <a:t>odkazy </a:t>
            </a:r>
            <a:r>
              <a:rPr lang="cs-CZ" dirty="0" smtClean="0"/>
              <a:t>umístěné zřetelně viditelné</a:t>
            </a:r>
          </a:p>
          <a:p>
            <a:pPr lvl="1"/>
            <a:r>
              <a:rPr lang="cs-CZ" dirty="0"/>
              <a:t>V</a:t>
            </a:r>
            <a:r>
              <a:rPr lang="cs-CZ" dirty="0" smtClean="0"/>
              <a:t>elikost loga úměrná </a:t>
            </a:r>
            <a:r>
              <a:rPr lang="cs-CZ" dirty="0"/>
              <a:t>rozměrům použitého </a:t>
            </a:r>
            <a:r>
              <a:rPr lang="cs-CZ" dirty="0" smtClean="0"/>
              <a:t>materiálu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3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42614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Vizuální identita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39552" y="1484784"/>
            <a:ext cx="8064000" cy="4320000"/>
          </a:xfrm>
        </p:spPr>
        <p:txBody>
          <a:bodyPr/>
          <a:lstStyle/>
          <a:p>
            <a:r>
              <a:rPr lang="cs-CZ" dirty="0" smtClean="0"/>
              <a:t>Další loga </a:t>
            </a:r>
            <a:r>
              <a:rPr lang="cs-CZ" dirty="0"/>
              <a:t>použít lze, ale nesmí být větší </a:t>
            </a:r>
            <a:r>
              <a:rPr lang="cs-CZ" dirty="0" smtClean="0"/>
              <a:t>než </a:t>
            </a:r>
            <a:r>
              <a:rPr lang="cs-CZ" dirty="0" smtClean="0"/>
              <a:t>první</a:t>
            </a:r>
          </a:p>
          <a:p>
            <a:pPr lvl="1"/>
            <a:r>
              <a:rPr lang="cs-CZ" dirty="0" smtClean="0"/>
              <a:t>Lze použít logo příjemce</a:t>
            </a:r>
            <a:r>
              <a:rPr lang="cs-CZ" dirty="0"/>
              <a:t>, projektu, partnerů apod</a:t>
            </a:r>
            <a:r>
              <a:rPr lang="cs-CZ" dirty="0" smtClean="0"/>
              <a:t>.</a:t>
            </a:r>
          </a:p>
          <a:p>
            <a:pPr lvl="1"/>
            <a:r>
              <a:rPr lang="cs-CZ" dirty="0" smtClean="0"/>
              <a:t>Výjimku </a:t>
            </a:r>
            <a:r>
              <a:rPr lang="cs-CZ" dirty="0"/>
              <a:t>tvoří povinný plakát, </a:t>
            </a:r>
            <a:r>
              <a:rPr lang="cs-CZ" dirty="0" smtClean="0"/>
              <a:t>dočasná/stálá deska/billboard (viz dále), pro </a:t>
            </a:r>
            <a:r>
              <a:rPr lang="cs-CZ" dirty="0"/>
              <a:t>které </a:t>
            </a:r>
            <a:r>
              <a:rPr lang="cs-CZ" dirty="0" smtClean="0"/>
              <a:t>jsou povinné elektronické šablony z webu</a:t>
            </a:r>
          </a:p>
          <a:p>
            <a:pPr marL="0" indent="0">
              <a:buNone/>
            </a:pPr>
            <a:r>
              <a:rPr lang="cs-CZ" dirty="0" smtClean="0"/>
              <a:t> </a:t>
            </a:r>
            <a:endParaRPr lang="cs-CZ" dirty="0"/>
          </a:p>
          <a:p>
            <a:pPr lvl="1"/>
            <a:endParaRPr lang="cs-CZ" dirty="0"/>
          </a:p>
          <a:p>
            <a:pPr lvl="1"/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4</a:t>
            </a:fld>
            <a:endParaRPr lang="cs-CZ" dirty="0"/>
          </a:p>
        </p:txBody>
      </p:sp>
      <p:pic>
        <p:nvPicPr>
          <p:cNvPr id="1026" name="Picture 2" descr="C:\Users\michala.trlicikova\Desktop\logo_spatne_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481" y="4684624"/>
            <a:ext cx="2437428" cy="613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michala.trlicikova\Desktop\logo_spatne_0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163346"/>
            <a:ext cx="2579316" cy="629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michala.trlicikova\Desktop\loga_dobr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991" y="5517232"/>
            <a:ext cx="4007391" cy="705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michala.trlicikova\Desktop\logo_spatne_0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400" y="3927460"/>
            <a:ext cx="2589590" cy="657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michala.trlicikova\Desktop\logo_dobre_0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991600"/>
            <a:ext cx="3256209" cy="1252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michala.trlicikova\Desktop\logo_spatne_04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492165"/>
            <a:ext cx="2239617" cy="1053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michala.trlicikova\Desktop\logo_spatne_06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7646" y="3314757"/>
            <a:ext cx="1940796" cy="1225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6601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VIZUÁLNÍ IDENTITA - použití</a:t>
            </a:r>
            <a:endParaRPr lang="cs-CZ" dirty="0"/>
          </a:p>
        </p:txBody>
      </p:sp>
      <p:sp>
        <p:nvSpPr>
          <p:cNvPr id="6" name="Zástupný symbol pro obsah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cs-CZ" sz="1200" dirty="0"/>
              <a:t>povinný plakát, </a:t>
            </a:r>
            <a:r>
              <a:rPr lang="cs-CZ" sz="1200" dirty="0" smtClean="0"/>
              <a:t>dočasná/stála deska nebo billboard</a:t>
            </a:r>
            <a:endParaRPr lang="cs-CZ" sz="1200" dirty="0"/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cs-CZ" sz="1200" dirty="0" smtClean="0"/>
              <a:t>weby, </a:t>
            </a:r>
            <a:r>
              <a:rPr lang="cs-CZ" sz="1200" dirty="0" err="1"/>
              <a:t>microsity</a:t>
            </a:r>
            <a:r>
              <a:rPr lang="cs-CZ" sz="1200" dirty="0"/>
              <a:t>, sociální média </a:t>
            </a:r>
            <a:r>
              <a:rPr lang="cs-CZ" sz="1200" dirty="0" smtClean="0"/>
              <a:t>projektu</a:t>
            </a:r>
            <a:endParaRPr lang="cs-CZ" sz="1200" dirty="0"/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cs-CZ" sz="1200" dirty="0"/>
              <a:t>propagační </a:t>
            </a:r>
            <a:r>
              <a:rPr lang="cs-CZ" sz="1200" dirty="0" smtClean="0"/>
              <a:t>tiskoviny </a:t>
            </a:r>
            <a:r>
              <a:rPr lang="cs-CZ" sz="1200" dirty="0" smtClean="0"/>
              <a:t>a </a:t>
            </a:r>
            <a:r>
              <a:rPr lang="cs-CZ" sz="1200" dirty="0"/>
              <a:t>propagační </a:t>
            </a:r>
            <a:r>
              <a:rPr lang="cs-CZ" sz="1200" dirty="0" smtClean="0"/>
              <a:t>předměty</a:t>
            </a:r>
            <a:endParaRPr lang="cs-CZ" sz="1200" dirty="0"/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cs-CZ" sz="1200" dirty="0"/>
              <a:t>propagační audiovizuální </a:t>
            </a:r>
            <a:r>
              <a:rPr lang="cs-CZ" sz="1200" dirty="0" smtClean="0"/>
              <a:t>materiály</a:t>
            </a:r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cs-CZ" sz="1200" dirty="0" smtClean="0"/>
              <a:t>inzerce </a:t>
            </a:r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cs-CZ" sz="1200" dirty="0" smtClean="0"/>
              <a:t>Soutěže</a:t>
            </a:r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cs-CZ" sz="1200" dirty="0" smtClean="0"/>
              <a:t>komunikační akce</a:t>
            </a:r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cs-CZ" sz="1200" dirty="0" smtClean="0"/>
              <a:t>PR </a:t>
            </a:r>
            <a:r>
              <a:rPr lang="cs-CZ" sz="1200" dirty="0"/>
              <a:t>výstupy při jejich </a:t>
            </a:r>
            <a:r>
              <a:rPr lang="cs-CZ" sz="1200" dirty="0" smtClean="0"/>
              <a:t>distribuci</a:t>
            </a:r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cs-CZ" sz="1200" dirty="0" smtClean="0"/>
              <a:t>dokumenty </a:t>
            </a:r>
            <a:r>
              <a:rPr lang="cs-CZ" sz="1200" dirty="0" smtClean="0"/>
              <a:t>pro </a:t>
            </a:r>
            <a:r>
              <a:rPr lang="cs-CZ" sz="1200" dirty="0"/>
              <a:t>veřejnost či cílové </a:t>
            </a:r>
            <a:r>
              <a:rPr lang="cs-CZ" sz="1200" dirty="0" smtClean="0"/>
              <a:t>skupiny</a:t>
            </a:r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cs-CZ" sz="1200" dirty="0" smtClean="0"/>
              <a:t>výzva </a:t>
            </a:r>
            <a:r>
              <a:rPr lang="cs-CZ" sz="1200" dirty="0"/>
              <a:t>k podání nabídek/zadávací dokumentace </a:t>
            </a:r>
            <a:r>
              <a:rPr lang="cs-CZ" sz="1200" dirty="0" smtClean="0"/>
              <a:t>zakázek</a:t>
            </a:r>
            <a:endParaRPr lang="cs-CZ" sz="1200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5</a:t>
            </a:fld>
            <a:endParaRPr lang="cs-CZ" dirty="0"/>
          </a:p>
        </p:txBody>
      </p:sp>
      <p:sp>
        <p:nvSpPr>
          <p:cNvPr id="7" name="Zástupný symbol pro obsah 6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cs-CZ" sz="1200" dirty="0"/>
              <a:t>interní </a:t>
            </a:r>
            <a:r>
              <a:rPr lang="cs-CZ" sz="1200" dirty="0" smtClean="0"/>
              <a:t>dokumenty</a:t>
            </a:r>
            <a:endParaRPr lang="cs-CZ" sz="1200" dirty="0"/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cs-CZ" sz="1200" dirty="0"/>
              <a:t>archivační </a:t>
            </a:r>
            <a:r>
              <a:rPr lang="cs-CZ" sz="1200" dirty="0" smtClean="0"/>
              <a:t>šanony</a:t>
            </a:r>
            <a:endParaRPr lang="cs-CZ" sz="1200" dirty="0"/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cs-CZ" sz="1200" dirty="0"/>
              <a:t>elektronická i listinná </a:t>
            </a:r>
            <a:r>
              <a:rPr lang="cs-CZ" sz="1200" dirty="0" smtClean="0"/>
              <a:t>komunikace</a:t>
            </a:r>
            <a:endParaRPr lang="cs-CZ" sz="1200" dirty="0"/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cs-CZ" sz="1200" dirty="0"/>
              <a:t>pracovní smlouvy, smlouvy s dodavateli, dalšími příjemci, partnery apod</a:t>
            </a:r>
            <a:r>
              <a:rPr lang="cs-CZ" sz="1200" dirty="0" smtClean="0"/>
              <a:t>.</a:t>
            </a:r>
            <a:endParaRPr lang="cs-CZ" sz="1200" dirty="0"/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cs-CZ" sz="1200" dirty="0"/>
              <a:t>účetní doklady </a:t>
            </a:r>
            <a:endParaRPr lang="cs-CZ" sz="1200" dirty="0" smtClean="0"/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cs-CZ" sz="1200" dirty="0" smtClean="0"/>
              <a:t>vybavení </a:t>
            </a:r>
            <a:r>
              <a:rPr lang="cs-CZ" sz="1200" dirty="0"/>
              <a:t>pořízené z prostředků </a:t>
            </a:r>
            <a:r>
              <a:rPr lang="cs-CZ" sz="1200" dirty="0" smtClean="0"/>
              <a:t>projektu</a:t>
            </a:r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cs-CZ" sz="1200" dirty="0" smtClean="0"/>
              <a:t>neplacené </a:t>
            </a:r>
            <a:r>
              <a:rPr lang="cs-CZ" sz="1200" dirty="0"/>
              <a:t>PR články a převzaté PR </a:t>
            </a:r>
            <a:r>
              <a:rPr lang="cs-CZ" sz="1200" dirty="0" smtClean="0"/>
              <a:t>výstupy</a:t>
            </a:r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cs-CZ" sz="1200" dirty="0" smtClean="0"/>
              <a:t>ceny </a:t>
            </a:r>
            <a:r>
              <a:rPr lang="cs-CZ" sz="1200" dirty="0"/>
              <a:t>do </a:t>
            </a:r>
            <a:r>
              <a:rPr lang="cs-CZ" sz="1200" dirty="0" smtClean="0"/>
              <a:t>soutěží</a:t>
            </a:r>
            <a:endParaRPr lang="cs-CZ" sz="1200" dirty="0"/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cs-CZ" sz="1200" dirty="0"/>
              <a:t>výstupy, kde to není technicky </a:t>
            </a:r>
            <a:r>
              <a:rPr lang="cs-CZ" sz="1200" dirty="0" smtClean="0"/>
              <a:t>možné</a:t>
            </a:r>
            <a:endParaRPr lang="cs-CZ" sz="1200" dirty="0"/>
          </a:p>
        </p:txBody>
      </p:sp>
      <p:sp>
        <p:nvSpPr>
          <p:cNvPr id="8" name="TextovéPole 7"/>
          <p:cNvSpPr txBox="1"/>
          <p:nvPr/>
        </p:nvSpPr>
        <p:spPr>
          <a:xfrm>
            <a:off x="467544" y="1372126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/>
              <a:t>ANO</a:t>
            </a:r>
            <a:endParaRPr lang="cs-CZ" b="1" dirty="0"/>
          </a:p>
        </p:txBody>
      </p:sp>
      <p:sp>
        <p:nvSpPr>
          <p:cNvPr id="9" name="TextovéPole 8"/>
          <p:cNvSpPr txBox="1"/>
          <p:nvPr/>
        </p:nvSpPr>
        <p:spPr>
          <a:xfrm>
            <a:off x="4529708" y="1372126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/>
              <a:t>NE</a:t>
            </a:r>
            <a:endParaRPr lang="cs-CZ" b="1" dirty="0"/>
          </a:p>
        </p:txBody>
      </p:sp>
    </p:spTree>
    <p:extLst>
      <p:ext uri="{BB962C8B-B14F-4D97-AF65-F5344CB8AC3E}">
        <p14:creationId xmlns:p14="http://schemas.microsoft.com/office/powerpoint/2010/main" val="1808877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POVINNOSTI PŘÍJEMCŮ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Vkládat na </a:t>
            </a:r>
            <a:r>
              <a:rPr lang="cs-CZ" dirty="0" smtClean="0">
                <a:hlinkClick r:id="rId3"/>
              </a:rPr>
              <a:t>www.esfcr.cz</a:t>
            </a:r>
            <a:r>
              <a:rPr lang="cs-CZ" dirty="0" smtClean="0"/>
              <a:t> projekt, zakázky, produkty </a:t>
            </a:r>
            <a:r>
              <a:rPr lang="cs-CZ" dirty="0" smtClean="0"/>
              <a:t>  (</a:t>
            </a:r>
            <a:r>
              <a:rPr lang="cs-CZ" dirty="0" smtClean="0"/>
              <a:t>on-line formuláře)</a:t>
            </a:r>
          </a:p>
          <a:p>
            <a:r>
              <a:rPr lang="cs-CZ" dirty="0" smtClean="0"/>
              <a:t>Vložit informace o projektu na web příjemce – logo musí být barevné a viditelné bez nutnosti rolovat dolů</a:t>
            </a:r>
          </a:p>
          <a:p>
            <a:r>
              <a:rPr lang="cs-CZ" dirty="0"/>
              <a:t>I</a:t>
            </a:r>
            <a:r>
              <a:rPr lang="cs-CZ" dirty="0" smtClean="0"/>
              <a:t>nformovat partnery a účastníky projektu o financování  z ESF/OPZ (vizuální identita, příp. ústní informace)</a:t>
            </a:r>
          </a:p>
          <a:p>
            <a:r>
              <a:rPr lang="cs-CZ" dirty="0"/>
              <a:t>Součinnost při realizaci komunikačních aktivit ŘO</a:t>
            </a:r>
          </a:p>
          <a:p>
            <a:r>
              <a:rPr lang="cs-CZ" dirty="0" smtClean="0"/>
              <a:t>Vyvěšení povinného plakátu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6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05098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Povinný plakát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Alespoň </a:t>
            </a:r>
            <a:r>
              <a:rPr lang="cs-CZ" dirty="0"/>
              <a:t>1 povinný plakát </a:t>
            </a:r>
            <a:r>
              <a:rPr lang="cs-CZ" dirty="0" smtClean="0"/>
              <a:t>min. </a:t>
            </a:r>
            <a:r>
              <a:rPr lang="cs-CZ" dirty="0"/>
              <a:t>A3 s informacemi o projektu </a:t>
            </a:r>
            <a:r>
              <a:rPr lang="cs-CZ" dirty="0" smtClean="0"/>
              <a:t>– využít je třeba el. šablonu z </a:t>
            </a:r>
            <a:r>
              <a:rPr lang="cs-CZ" dirty="0" smtClean="0">
                <a:hlinkClick r:id="rId2"/>
              </a:rPr>
              <a:t>www.esfcr.cz</a:t>
            </a:r>
            <a:r>
              <a:rPr lang="cs-CZ" dirty="0" smtClean="0"/>
              <a:t> </a:t>
            </a:r>
          </a:p>
          <a:p>
            <a:r>
              <a:rPr lang="cs-CZ" dirty="0"/>
              <a:t>Po celou dobu realizace projektu</a:t>
            </a:r>
          </a:p>
          <a:p>
            <a:r>
              <a:rPr lang="cs-CZ" dirty="0" smtClean="0"/>
              <a:t>V </a:t>
            </a:r>
            <a:r>
              <a:rPr lang="cs-CZ" dirty="0"/>
              <a:t>místě realizace </a:t>
            </a:r>
            <a:r>
              <a:rPr lang="cs-CZ" dirty="0" smtClean="0"/>
              <a:t>projektu </a:t>
            </a:r>
            <a:r>
              <a:rPr lang="cs-CZ" dirty="0"/>
              <a:t>snadno viditelném pro veřejnost, jako jsou vstupní prostory </a:t>
            </a:r>
            <a:r>
              <a:rPr lang="cs-CZ" dirty="0" smtClean="0"/>
              <a:t>budovy</a:t>
            </a:r>
          </a:p>
          <a:p>
            <a:pPr lvl="1"/>
            <a:r>
              <a:rPr lang="cs-CZ" dirty="0" smtClean="0"/>
              <a:t>Pokud </a:t>
            </a:r>
            <a:r>
              <a:rPr lang="cs-CZ" dirty="0"/>
              <a:t>je projekt realizován na více místech, bude </a:t>
            </a:r>
            <a:r>
              <a:rPr lang="cs-CZ" dirty="0" smtClean="0"/>
              <a:t>umístěn </a:t>
            </a:r>
            <a:r>
              <a:rPr lang="cs-CZ" dirty="0"/>
              <a:t>na všech těchto </a:t>
            </a:r>
            <a:r>
              <a:rPr lang="cs-CZ" dirty="0" smtClean="0"/>
              <a:t>místech</a:t>
            </a:r>
          </a:p>
          <a:p>
            <a:pPr lvl="1"/>
            <a:r>
              <a:rPr lang="cs-CZ" dirty="0" smtClean="0"/>
              <a:t>Pokud nelze umístit </a:t>
            </a:r>
            <a:r>
              <a:rPr lang="cs-CZ" dirty="0"/>
              <a:t>plakát v místě realizace projektu, bude umístěn v sídle </a:t>
            </a:r>
            <a:r>
              <a:rPr lang="cs-CZ" dirty="0" smtClean="0"/>
              <a:t>příjemce</a:t>
            </a:r>
          </a:p>
          <a:p>
            <a:pPr lvl="1"/>
            <a:r>
              <a:rPr lang="cs-CZ" dirty="0" smtClean="0"/>
              <a:t>Pokud </a:t>
            </a:r>
            <a:r>
              <a:rPr lang="cs-CZ" dirty="0"/>
              <a:t>příjemce realizuje více projektů </a:t>
            </a:r>
            <a:r>
              <a:rPr lang="cs-CZ" dirty="0" smtClean="0"/>
              <a:t>OPZ v </a:t>
            </a:r>
            <a:r>
              <a:rPr lang="cs-CZ" dirty="0"/>
              <a:t>jednom místě, je možné </a:t>
            </a:r>
            <a:r>
              <a:rPr lang="cs-CZ" dirty="0" smtClean="0"/>
              <a:t>pro všechny </a:t>
            </a:r>
            <a:r>
              <a:rPr lang="cs-CZ" dirty="0"/>
              <a:t>tyto projekty umístit pouze jeden </a:t>
            </a:r>
            <a:r>
              <a:rPr lang="cs-CZ" dirty="0" smtClean="0"/>
              <a:t>plakát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7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52917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sankce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Při nedodržení pravidel </a:t>
            </a:r>
            <a:r>
              <a:rPr lang="cs-CZ" dirty="0" smtClean="0"/>
              <a:t>publicity na povinných </a:t>
            </a:r>
            <a:r>
              <a:rPr lang="cs-CZ" dirty="0" smtClean="0"/>
              <a:t>                i </a:t>
            </a:r>
            <a:r>
              <a:rPr lang="cs-CZ" dirty="0" smtClean="0"/>
              <a:t>nepovinných nástrojích mohou </a:t>
            </a:r>
            <a:r>
              <a:rPr lang="cs-CZ" dirty="0"/>
              <a:t>být uděleny </a:t>
            </a:r>
            <a:r>
              <a:rPr lang="cs-CZ" dirty="0" smtClean="0"/>
              <a:t>sankce</a:t>
            </a:r>
          </a:p>
          <a:p>
            <a:pPr lvl="1"/>
            <a:r>
              <a:rPr lang="cs-CZ" dirty="0" smtClean="0"/>
              <a:t>pochybení musí </a:t>
            </a:r>
            <a:r>
              <a:rPr lang="cs-CZ" dirty="0"/>
              <a:t>být viditelné/rozpoznatelné pouhým okem </a:t>
            </a:r>
            <a:r>
              <a:rPr lang="cs-CZ" dirty="0" smtClean="0"/>
              <a:t>(nedostatky</a:t>
            </a:r>
            <a:r>
              <a:rPr lang="cs-CZ" dirty="0"/>
              <a:t>, které nejsou pouhým okem rozpoznatelné, nejsou sankcionovány</a:t>
            </a:r>
            <a:r>
              <a:rPr lang="cs-CZ" dirty="0" smtClean="0"/>
              <a:t>)</a:t>
            </a:r>
            <a:endParaRPr lang="cs-CZ" dirty="0"/>
          </a:p>
          <a:p>
            <a:pPr lvl="1"/>
            <a:r>
              <a:rPr lang="cs-CZ" dirty="0" smtClean="0"/>
              <a:t>vždy </a:t>
            </a:r>
            <a:r>
              <a:rPr lang="cs-CZ" dirty="0"/>
              <a:t>je </a:t>
            </a:r>
            <a:r>
              <a:rPr lang="cs-CZ" dirty="0" smtClean="0"/>
              <a:t>stanovena </a:t>
            </a:r>
            <a:r>
              <a:rPr lang="cs-CZ" dirty="0"/>
              <a:t>přiměřená </a:t>
            </a:r>
            <a:r>
              <a:rPr lang="cs-CZ" dirty="0" smtClean="0"/>
              <a:t>lhůta k </a:t>
            </a:r>
            <a:r>
              <a:rPr lang="cs-CZ" dirty="0"/>
              <a:t>nápravě </a:t>
            </a:r>
          </a:p>
          <a:p>
            <a:pPr lvl="1"/>
            <a:r>
              <a:rPr lang="cs-CZ" dirty="0" smtClean="0"/>
              <a:t>maximální </a:t>
            </a:r>
            <a:r>
              <a:rPr lang="cs-CZ" dirty="0"/>
              <a:t>výše všech sankcí </a:t>
            </a:r>
            <a:r>
              <a:rPr lang="cs-CZ" dirty="0" smtClean="0"/>
              <a:t>v </a:t>
            </a:r>
            <a:r>
              <a:rPr lang="cs-CZ" dirty="0"/>
              <a:t>oblasti </a:t>
            </a:r>
            <a:r>
              <a:rPr lang="cs-CZ" dirty="0" smtClean="0"/>
              <a:t>publicity na </a:t>
            </a:r>
            <a:r>
              <a:rPr lang="cs-CZ" dirty="0"/>
              <a:t>jeden projekt je 1.000.000 </a:t>
            </a:r>
            <a:r>
              <a:rPr lang="cs-CZ" dirty="0" smtClean="0"/>
              <a:t>Kč</a:t>
            </a:r>
            <a:endParaRPr lang="cs-CZ" dirty="0"/>
          </a:p>
          <a:p>
            <a:pPr lvl="1"/>
            <a:r>
              <a:rPr lang="cs-CZ" dirty="0" smtClean="0"/>
              <a:t>sankce </a:t>
            </a:r>
            <a:r>
              <a:rPr lang="cs-CZ" dirty="0"/>
              <a:t>je vyměřena procentem z celkové částky </a:t>
            </a:r>
            <a:r>
              <a:rPr lang="cs-CZ" dirty="0" smtClean="0"/>
              <a:t>podpory</a:t>
            </a:r>
          </a:p>
          <a:p>
            <a:pPr lvl="1"/>
            <a:r>
              <a:rPr lang="cs-CZ" dirty="0" smtClean="0"/>
              <a:t>veškerá </a:t>
            </a:r>
            <a:r>
              <a:rPr lang="cs-CZ" dirty="0"/>
              <a:t>dokumentace (výzvy k nápravě, sdělení pochybení apod.) je zajišťována </a:t>
            </a:r>
            <a:r>
              <a:rPr lang="cs-CZ" dirty="0" smtClean="0"/>
              <a:t>prostřednictvím </a:t>
            </a:r>
            <a:r>
              <a:rPr lang="cs-CZ" dirty="0"/>
              <a:t>IS </a:t>
            </a:r>
            <a:r>
              <a:rPr lang="cs-CZ" dirty="0" smtClean="0"/>
              <a:t>KP14+</a:t>
            </a:r>
            <a:endParaRPr lang="cs-CZ" dirty="0"/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8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48245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Děkuji za pozornost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11389196"/>
      </p:ext>
    </p:extLst>
  </p:cSld>
  <p:clrMapOvr>
    <a:masterClrMapping/>
  </p:clrMapOvr>
</p:sld>
</file>

<file path=ppt/theme/theme1.xml><?xml version="1.0" encoding="utf-8"?>
<a:theme xmlns:a="http://schemas.openxmlformats.org/drawingml/2006/main" name="prezentace">
  <a:themeElements>
    <a:clrScheme name="MPSV">
      <a:dk1>
        <a:srgbClr val="084A8B"/>
      </a:dk1>
      <a:lt1>
        <a:srgbClr val="F5F5F5"/>
      </a:lt1>
      <a:dk2>
        <a:srgbClr val="AFDDFA"/>
      </a:dk2>
      <a:lt2>
        <a:srgbClr val="F5F5F5"/>
      </a:lt2>
      <a:accent1>
        <a:srgbClr val="084A8B"/>
      </a:accent1>
      <a:accent2>
        <a:srgbClr val="5FBBF5"/>
      </a:accent2>
      <a:accent3>
        <a:srgbClr val="D7EEFC"/>
      </a:accent3>
      <a:accent4>
        <a:srgbClr val="FFCC00"/>
      </a:accent4>
      <a:accent5>
        <a:srgbClr val="AFDDFA"/>
      </a:accent5>
      <a:accent6>
        <a:srgbClr val="AF0100"/>
      </a:accent6>
      <a:hlink>
        <a:srgbClr val="084A8B"/>
      </a:hlink>
      <a:folHlink>
        <a:srgbClr val="084A8B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prezentace</Template>
  <TotalTime>0</TotalTime>
  <Words>413</Words>
  <Application>Microsoft Office PowerPoint</Application>
  <PresentationFormat>Předvádění na obrazovce (4:3)</PresentationFormat>
  <Paragraphs>82</Paragraphs>
  <Slides>9</Slides>
  <Notes>5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0" baseType="lpstr">
      <vt:lpstr>prezentace</vt:lpstr>
      <vt:lpstr>Publicita opz</vt:lpstr>
      <vt:lpstr>Vizuální identita</vt:lpstr>
      <vt:lpstr>Vizuální identita</vt:lpstr>
      <vt:lpstr>Vizuální identita</vt:lpstr>
      <vt:lpstr>VIZUÁLNÍ IDENTITA - použití</vt:lpstr>
      <vt:lpstr>POVINNOSTI PŘÍJEMCŮ</vt:lpstr>
      <vt:lpstr>Povinný plakát</vt:lpstr>
      <vt:lpstr>sankce</vt:lpstr>
      <vt:lpstr>Děkuji za pozornost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2015-02-20T08:23:15Z</dcterms:created>
  <dcterms:modified xsi:type="dcterms:W3CDTF">2017-05-04T13:39:37Z</dcterms:modified>
</cp:coreProperties>
</file>