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1" r:id="rId1"/>
  </p:sldMasterIdLst>
  <p:notesMasterIdLst>
    <p:notesMasterId r:id="rId64"/>
  </p:notesMasterIdLst>
  <p:handoutMasterIdLst>
    <p:handoutMasterId r:id="rId65"/>
  </p:handoutMasterIdLst>
  <p:sldIdLst>
    <p:sldId id="323" r:id="rId2"/>
    <p:sldId id="415" r:id="rId3"/>
    <p:sldId id="414" r:id="rId4"/>
    <p:sldId id="336" r:id="rId5"/>
    <p:sldId id="342" r:id="rId6"/>
    <p:sldId id="505" r:id="rId7"/>
    <p:sldId id="504" r:id="rId8"/>
    <p:sldId id="345" r:id="rId9"/>
    <p:sldId id="506" r:id="rId10"/>
    <p:sldId id="507" r:id="rId11"/>
    <p:sldId id="508" r:id="rId12"/>
    <p:sldId id="356" r:id="rId13"/>
    <p:sldId id="357" r:id="rId14"/>
    <p:sldId id="358" r:id="rId15"/>
    <p:sldId id="360" r:id="rId16"/>
    <p:sldId id="361" r:id="rId17"/>
    <p:sldId id="413" r:id="rId18"/>
    <p:sldId id="363" r:id="rId19"/>
    <p:sldId id="510" r:id="rId20"/>
    <p:sldId id="509" r:id="rId21"/>
    <p:sldId id="362" r:id="rId22"/>
    <p:sldId id="416" r:id="rId23"/>
    <p:sldId id="511" r:id="rId24"/>
    <p:sldId id="367" r:id="rId25"/>
    <p:sldId id="368" r:id="rId26"/>
    <p:sldId id="540" r:id="rId27"/>
    <p:sldId id="541" r:id="rId28"/>
    <p:sldId id="538" r:id="rId29"/>
    <p:sldId id="542" r:id="rId30"/>
    <p:sldId id="512" r:id="rId31"/>
    <p:sldId id="513" r:id="rId32"/>
    <p:sldId id="514" r:id="rId33"/>
    <p:sldId id="515" r:id="rId34"/>
    <p:sldId id="517" r:id="rId35"/>
    <p:sldId id="518" r:id="rId36"/>
    <p:sldId id="519" r:id="rId37"/>
    <p:sldId id="520" r:id="rId38"/>
    <p:sldId id="521" r:id="rId39"/>
    <p:sldId id="522" r:id="rId40"/>
    <p:sldId id="524" r:id="rId41"/>
    <p:sldId id="525" r:id="rId42"/>
    <p:sldId id="526" r:id="rId43"/>
    <p:sldId id="527" r:id="rId44"/>
    <p:sldId id="528" r:id="rId45"/>
    <p:sldId id="502" r:id="rId46"/>
    <p:sldId id="500" r:id="rId47"/>
    <p:sldId id="501" r:id="rId48"/>
    <p:sldId id="529" r:id="rId49"/>
    <p:sldId id="530" r:id="rId50"/>
    <p:sldId id="343" r:id="rId51"/>
    <p:sldId id="531" r:id="rId52"/>
    <p:sldId id="532" r:id="rId53"/>
    <p:sldId id="533" r:id="rId54"/>
    <p:sldId id="534" r:id="rId55"/>
    <p:sldId id="535" r:id="rId56"/>
    <p:sldId id="537" r:id="rId57"/>
    <p:sldId id="422" r:id="rId58"/>
    <p:sldId id="437" r:id="rId59"/>
    <p:sldId id="503" r:id="rId60"/>
    <p:sldId id="321" r:id="rId61"/>
    <p:sldId id="348" r:id="rId62"/>
    <p:sldId id="341" r:id="rId63"/>
  </p:sldIdLst>
  <p:sldSz cx="9144000" cy="6858000" type="screen4x3"/>
  <p:notesSz cx="6784975" cy="9906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340">
          <p15:clr>
            <a:srgbClr val="A4A3A4"/>
          </p15:clr>
        </p15:guide>
      </p15:sldGuideLst>
    </p:ext>
    <p:ext uri="{2D200454-40CA-4A62-9FC3-DE9A4176ACB9}">
      <p15:notesGuideLst xmlns="" xmlns:p15="http://schemas.microsoft.com/office/powerpoint/2012/main">
        <p15:guide id="1" orient="horz" pos="3120">
          <p15:clr>
            <a:srgbClr val="A4A3A4"/>
          </p15:clr>
        </p15:guide>
        <p15:guide id="2" pos="213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or" initials="A"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47" autoAdjust="0"/>
  </p:normalViewPr>
  <p:slideViewPr>
    <p:cSldViewPr showGuides="1">
      <p:cViewPr>
        <p:scale>
          <a:sx n="107" d="100"/>
          <a:sy n="107" d="100"/>
        </p:scale>
        <p:origin x="-1734" y="-72"/>
      </p:cViewPr>
      <p:guideLst>
        <p:guide orient="horz" pos="913"/>
        <p:guide orient="horz" pos="3884"/>
        <p:guide pos="5420"/>
        <p:guide pos="340"/>
      </p:guideLst>
    </p:cSldViewPr>
  </p:slideViewPr>
  <p:outlineViewPr>
    <p:cViewPr>
      <p:scale>
        <a:sx n="33" d="100"/>
        <a:sy n="33" d="100"/>
      </p:scale>
      <p:origin x="0" y="39252"/>
    </p:cViewPr>
  </p:outlineViewPr>
  <p:notesTextViewPr>
    <p:cViewPr>
      <p:scale>
        <a:sx n="1" d="1"/>
        <a:sy n="1" d="1"/>
      </p:scale>
      <p:origin x="0" y="0"/>
    </p:cViewPr>
  </p:notesTextViewPr>
  <p:sorterViewPr>
    <p:cViewPr>
      <p:scale>
        <a:sx n="200" d="100"/>
        <a:sy n="200" d="100"/>
      </p:scale>
      <p:origin x="0" y="0"/>
    </p:cViewPr>
  </p:sorterViewPr>
  <p:notesViewPr>
    <p:cSldViewPr>
      <p:cViewPr varScale="1">
        <p:scale>
          <a:sx n="82" d="100"/>
          <a:sy n="82" d="100"/>
        </p:scale>
        <p:origin x="-3954" y="-60"/>
      </p:cViewPr>
      <p:guideLst>
        <p:guide orient="horz" pos="3120"/>
        <p:guide pos="21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2940895" cy="495855"/>
          </a:xfrm>
          <a:prstGeom prst="rect">
            <a:avLst/>
          </a:prstGeom>
        </p:spPr>
        <p:txBody>
          <a:bodyPr vert="horz" lIns="91238" tIns="45619" rIns="91238" bIns="45619" rtlCol="0"/>
          <a:lstStyle>
            <a:lvl1pPr algn="l">
              <a:defRPr sz="1200"/>
            </a:lvl1pPr>
          </a:lstStyle>
          <a:p>
            <a:endParaRPr lang="cs-CZ"/>
          </a:p>
        </p:txBody>
      </p:sp>
      <p:sp>
        <p:nvSpPr>
          <p:cNvPr id="3" name="Zástupný symbol pro datum 2"/>
          <p:cNvSpPr>
            <a:spLocks noGrp="1"/>
          </p:cNvSpPr>
          <p:nvPr>
            <p:ph type="dt" sz="quarter" idx="1"/>
          </p:nvPr>
        </p:nvSpPr>
        <p:spPr>
          <a:xfrm>
            <a:off x="3842497" y="1"/>
            <a:ext cx="2940895" cy="495855"/>
          </a:xfrm>
          <a:prstGeom prst="rect">
            <a:avLst/>
          </a:prstGeom>
        </p:spPr>
        <p:txBody>
          <a:bodyPr vert="horz" lIns="91238" tIns="45619" rIns="91238" bIns="45619" rtlCol="0"/>
          <a:lstStyle>
            <a:lvl1pPr algn="r">
              <a:defRPr sz="1200"/>
            </a:lvl1pPr>
          </a:lstStyle>
          <a:p>
            <a:fld id="{0160B359-50B4-4BC9-880E-98F18A6C7756}" type="datetimeFigureOut">
              <a:rPr lang="cs-CZ" smtClean="0"/>
              <a:pPr/>
              <a:t>14.8.2017</a:t>
            </a:fld>
            <a:endParaRPr lang="cs-CZ"/>
          </a:p>
        </p:txBody>
      </p:sp>
      <p:sp>
        <p:nvSpPr>
          <p:cNvPr id="4" name="Zástupný symbol pro zápatí 3"/>
          <p:cNvSpPr>
            <a:spLocks noGrp="1"/>
          </p:cNvSpPr>
          <p:nvPr>
            <p:ph type="ftr" sz="quarter" idx="2"/>
          </p:nvPr>
        </p:nvSpPr>
        <p:spPr>
          <a:xfrm>
            <a:off x="0" y="9408562"/>
            <a:ext cx="2940895" cy="495854"/>
          </a:xfrm>
          <a:prstGeom prst="rect">
            <a:avLst/>
          </a:prstGeom>
        </p:spPr>
        <p:txBody>
          <a:bodyPr vert="horz" lIns="91238" tIns="45619" rIns="91238" bIns="45619"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2497" y="9408562"/>
            <a:ext cx="2940895" cy="495854"/>
          </a:xfrm>
          <a:prstGeom prst="rect">
            <a:avLst/>
          </a:prstGeom>
        </p:spPr>
        <p:txBody>
          <a:bodyPr vert="horz" lIns="91238" tIns="45619" rIns="91238" bIns="45619" rtlCol="0" anchor="b"/>
          <a:lstStyle>
            <a:lvl1pPr algn="r">
              <a:defRPr sz="1200"/>
            </a:lvl1pPr>
          </a:lstStyle>
          <a:p>
            <a:fld id="{6C58E3B5-F936-41C1-A2B7-9998FE680AA1}" type="slidenum">
              <a:rPr lang="cs-CZ" smtClean="0"/>
              <a:pPr/>
              <a:t>‹#›</a:t>
            </a:fld>
            <a:endParaRPr lang="cs-CZ"/>
          </a:p>
        </p:txBody>
      </p:sp>
    </p:spTree>
    <p:extLst>
      <p:ext uri="{BB962C8B-B14F-4D97-AF65-F5344CB8AC3E}">
        <p14:creationId xmlns:p14="http://schemas.microsoft.com/office/powerpoint/2010/main" val="24116577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0156" cy="495300"/>
          </a:xfrm>
          <a:prstGeom prst="rect">
            <a:avLst/>
          </a:prstGeom>
        </p:spPr>
        <p:txBody>
          <a:bodyPr vert="horz" lIns="91238" tIns="45619" rIns="91238" bIns="45619" rtlCol="0"/>
          <a:lstStyle>
            <a:lvl1pPr algn="l">
              <a:defRPr sz="1200"/>
            </a:lvl1pPr>
          </a:lstStyle>
          <a:p>
            <a:endParaRPr lang="cs-CZ"/>
          </a:p>
        </p:txBody>
      </p:sp>
      <p:sp>
        <p:nvSpPr>
          <p:cNvPr id="3" name="Zástupný symbol pro datum 2"/>
          <p:cNvSpPr>
            <a:spLocks noGrp="1"/>
          </p:cNvSpPr>
          <p:nvPr>
            <p:ph type="dt" idx="1"/>
          </p:nvPr>
        </p:nvSpPr>
        <p:spPr>
          <a:xfrm>
            <a:off x="3843252" y="0"/>
            <a:ext cx="2940156" cy="495300"/>
          </a:xfrm>
          <a:prstGeom prst="rect">
            <a:avLst/>
          </a:prstGeom>
        </p:spPr>
        <p:txBody>
          <a:bodyPr vert="horz" lIns="91238" tIns="45619" rIns="91238" bIns="45619" rtlCol="0"/>
          <a:lstStyle>
            <a:lvl1pPr algn="r">
              <a:defRPr sz="1200"/>
            </a:lvl1pPr>
          </a:lstStyle>
          <a:p>
            <a:fld id="{703916EA-B297-4F0B-851D-BD5704B201B7}" type="datetimeFigureOut">
              <a:rPr lang="cs-CZ" smtClean="0"/>
              <a:pPr/>
              <a:t>14.8.2017</a:t>
            </a:fld>
            <a:endParaRPr lang="cs-CZ"/>
          </a:p>
        </p:txBody>
      </p:sp>
      <p:sp>
        <p:nvSpPr>
          <p:cNvPr id="4" name="Zástupný symbol pro obrázek snímku 3"/>
          <p:cNvSpPr>
            <a:spLocks noGrp="1" noRot="1" noChangeAspect="1"/>
          </p:cNvSpPr>
          <p:nvPr>
            <p:ph type="sldImg" idx="2"/>
          </p:nvPr>
        </p:nvSpPr>
        <p:spPr>
          <a:xfrm>
            <a:off x="915988" y="742950"/>
            <a:ext cx="4953000" cy="3714750"/>
          </a:xfrm>
          <a:prstGeom prst="rect">
            <a:avLst/>
          </a:prstGeom>
          <a:noFill/>
          <a:ln w="12700">
            <a:solidFill>
              <a:prstClr val="black"/>
            </a:solidFill>
          </a:ln>
        </p:spPr>
        <p:txBody>
          <a:bodyPr vert="horz" lIns="91238" tIns="45619" rIns="91238" bIns="45619" rtlCol="0" anchor="ctr"/>
          <a:lstStyle/>
          <a:p>
            <a:endParaRPr lang="cs-CZ"/>
          </a:p>
        </p:txBody>
      </p:sp>
      <p:sp>
        <p:nvSpPr>
          <p:cNvPr id="5" name="Zástupný symbol pro poznámky 4"/>
          <p:cNvSpPr>
            <a:spLocks noGrp="1"/>
          </p:cNvSpPr>
          <p:nvPr>
            <p:ph type="body" sz="quarter" idx="3"/>
          </p:nvPr>
        </p:nvSpPr>
        <p:spPr>
          <a:xfrm>
            <a:off x="678498" y="4705350"/>
            <a:ext cx="5427980" cy="4457700"/>
          </a:xfrm>
          <a:prstGeom prst="rect">
            <a:avLst/>
          </a:prstGeom>
        </p:spPr>
        <p:txBody>
          <a:bodyPr vert="horz" lIns="91238" tIns="45619" rIns="91238" bIns="45619"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08981"/>
            <a:ext cx="2940156" cy="495300"/>
          </a:xfrm>
          <a:prstGeom prst="rect">
            <a:avLst/>
          </a:prstGeom>
        </p:spPr>
        <p:txBody>
          <a:bodyPr vert="horz" lIns="91238" tIns="45619" rIns="91238" bIns="45619"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3252" y="9408981"/>
            <a:ext cx="2940156" cy="495300"/>
          </a:xfrm>
          <a:prstGeom prst="rect">
            <a:avLst/>
          </a:prstGeom>
        </p:spPr>
        <p:txBody>
          <a:bodyPr vert="horz" lIns="91238" tIns="45619" rIns="91238" bIns="45619" rtlCol="0" anchor="b"/>
          <a:lstStyle>
            <a:lvl1pPr algn="r">
              <a:defRPr sz="1200"/>
            </a:lvl1pPr>
          </a:lstStyle>
          <a:p>
            <a:fld id="{53FB31FA-E905-4016-9D4B-970DF0C7EE08}" type="slidenum">
              <a:rPr lang="cs-CZ" smtClean="0"/>
              <a:pPr/>
              <a:t>‹#›</a:t>
            </a:fld>
            <a:endParaRPr lang="cs-CZ"/>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a:t>
            </a:fld>
            <a:endParaRPr lang="cs-CZ"/>
          </a:p>
        </p:txBody>
      </p:sp>
    </p:spTree>
    <p:extLst>
      <p:ext uri="{BB962C8B-B14F-4D97-AF65-F5344CB8AC3E}">
        <p14:creationId xmlns:p14="http://schemas.microsoft.com/office/powerpoint/2010/main" val="39222697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22</a:t>
            </a:fld>
            <a:endParaRPr lang="cs-CZ"/>
          </a:p>
        </p:txBody>
      </p:sp>
    </p:spTree>
    <p:extLst>
      <p:ext uri="{BB962C8B-B14F-4D97-AF65-F5344CB8AC3E}">
        <p14:creationId xmlns:p14="http://schemas.microsoft.com/office/powerpoint/2010/main" val="39222697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23</a:t>
            </a:fld>
            <a:endParaRPr lang="cs-CZ"/>
          </a:p>
        </p:txBody>
      </p:sp>
    </p:spTree>
    <p:extLst>
      <p:ext uri="{BB962C8B-B14F-4D97-AF65-F5344CB8AC3E}">
        <p14:creationId xmlns:p14="http://schemas.microsoft.com/office/powerpoint/2010/main" val="2770852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24</a:t>
            </a:fld>
            <a:endParaRPr lang="cs-CZ"/>
          </a:p>
        </p:txBody>
      </p:sp>
    </p:spTree>
    <p:extLst>
      <p:ext uri="{BB962C8B-B14F-4D97-AF65-F5344CB8AC3E}">
        <p14:creationId xmlns:p14="http://schemas.microsoft.com/office/powerpoint/2010/main" val="1058327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25</a:t>
            </a:fld>
            <a:endParaRPr lang="cs-CZ"/>
          </a:p>
        </p:txBody>
      </p:sp>
    </p:spTree>
    <p:extLst>
      <p:ext uri="{BB962C8B-B14F-4D97-AF65-F5344CB8AC3E}">
        <p14:creationId xmlns:p14="http://schemas.microsoft.com/office/powerpoint/2010/main" val="734404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26</a:t>
            </a:fld>
            <a:endParaRPr lang="cs-CZ"/>
          </a:p>
        </p:txBody>
      </p:sp>
    </p:spTree>
    <p:extLst>
      <p:ext uri="{BB962C8B-B14F-4D97-AF65-F5344CB8AC3E}">
        <p14:creationId xmlns:p14="http://schemas.microsoft.com/office/powerpoint/2010/main" val="24868903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30</a:t>
            </a:fld>
            <a:endParaRPr lang="cs-CZ"/>
          </a:p>
        </p:txBody>
      </p:sp>
    </p:spTree>
    <p:extLst>
      <p:ext uri="{BB962C8B-B14F-4D97-AF65-F5344CB8AC3E}">
        <p14:creationId xmlns:p14="http://schemas.microsoft.com/office/powerpoint/2010/main" val="24868903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31</a:t>
            </a:fld>
            <a:endParaRPr lang="cs-CZ"/>
          </a:p>
        </p:txBody>
      </p:sp>
    </p:spTree>
    <p:extLst>
      <p:ext uri="{BB962C8B-B14F-4D97-AF65-F5344CB8AC3E}">
        <p14:creationId xmlns:p14="http://schemas.microsoft.com/office/powerpoint/2010/main" val="24311628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38</a:t>
            </a:fld>
            <a:endParaRPr lang="cs-CZ"/>
          </a:p>
        </p:txBody>
      </p:sp>
    </p:spTree>
    <p:extLst>
      <p:ext uri="{BB962C8B-B14F-4D97-AF65-F5344CB8AC3E}">
        <p14:creationId xmlns:p14="http://schemas.microsoft.com/office/powerpoint/2010/main" val="32399546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45</a:t>
            </a:fld>
            <a:endParaRPr lang="cs-CZ"/>
          </a:p>
        </p:txBody>
      </p:sp>
    </p:spTree>
    <p:extLst>
      <p:ext uri="{BB962C8B-B14F-4D97-AF65-F5344CB8AC3E}">
        <p14:creationId xmlns:p14="http://schemas.microsoft.com/office/powerpoint/2010/main" val="3922269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47</a:t>
            </a:fld>
            <a:endParaRPr lang="cs-CZ" dirty="0"/>
          </a:p>
        </p:txBody>
      </p:sp>
    </p:spTree>
    <p:extLst>
      <p:ext uri="{BB962C8B-B14F-4D97-AF65-F5344CB8AC3E}">
        <p14:creationId xmlns:p14="http://schemas.microsoft.com/office/powerpoint/2010/main" val="1656562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a:t>
            </a:fld>
            <a:endParaRPr lang="cs-CZ"/>
          </a:p>
        </p:txBody>
      </p:sp>
    </p:spTree>
    <p:extLst>
      <p:ext uri="{BB962C8B-B14F-4D97-AF65-F5344CB8AC3E}">
        <p14:creationId xmlns:p14="http://schemas.microsoft.com/office/powerpoint/2010/main" val="39222697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48</a:t>
            </a:fld>
            <a:endParaRPr lang="cs-CZ"/>
          </a:p>
        </p:txBody>
      </p:sp>
    </p:spTree>
    <p:extLst>
      <p:ext uri="{BB962C8B-B14F-4D97-AF65-F5344CB8AC3E}">
        <p14:creationId xmlns:p14="http://schemas.microsoft.com/office/powerpoint/2010/main" val="3905074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59</a:t>
            </a:fld>
            <a:endParaRPr lang="cs-CZ"/>
          </a:p>
        </p:txBody>
      </p:sp>
    </p:spTree>
    <p:extLst>
      <p:ext uri="{BB962C8B-B14F-4D97-AF65-F5344CB8AC3E}">
        <p14:creationId xmlns:p14="http://schemas.microsoft.com/office/powerpoint/2010/main" val="39222697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60</a:t>
            </a:fld>
            <a:endParaRPr lang="cs-CZ"/>
          </a:p>
        </p:txBody>
      </p:sp>
    </p:spTree>
    <p:extLst>
      <p:ext uri="{BB962C8B-B14F-4D97-AF65-F5344CB8AC3E}">
        <p14:creationId xmlns:p14="http://schemas.microsoft.com/office/powerpoint/2010/main" val="42373949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61</a:t>
            </a:fld>
            <a:endParaRPr lang="cs-CZ"/>
          </a:p>
        </p:txBody>
      </p:sp>
    </p:spTree>
    <p:extLst>
      <p:ext uri="{BB962C8B-B14F-4D97-AF65-F5344CB8AC3E}">
        <p14:creationId xmlns:p14="http://schemas.microsoft.com/office/powerpoint/2010/main" val="4237394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6</a:t>
            </a:fld>
            <a:endParaRPr lang="cs-CZ" dirty="0"/>
          </a:p>
        </p:txBody>
      </p:sp>
    </p:spTree>
    <p:extLst>
      <p:ext uri="{BB962C8B-B14F-4D97-AF65-F5344CB8AC3E}">
        <p14:creationId xmlns:p14="http://schemas.microsoft.com/office/powerpoint/2010/main" val="59797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7</a:t>
            </a:fld>
            <a:endParaRPr lang="cs-CZ" dirty="0"/>
          </a:p>
        </p:txBody>
      </p:sp>
    </p:spTree>
    <p:extLst>
      <p:ext uri="{BB962C8B-B14F-4D97-AF65-F5344CB8AC3E}">
        <p14:creationId xmlns:p14="http://schemas.microsoft.com/office/powerpoint/2010/main" val="590983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9</a:t>
            </a:fld>
            <a:endParaRPr lang="cs-CZ" dirty="0"/>
          </a:p>
        </p:txBody>
      </p:sp>
    </p:spTree>
    <p:extLst>
      <p:ext uri="{BB962C8B-B14F-4D97-AF65-F5344CB8AC3E}">
        <p14:creationId xmlns:p14="http://schemas.microsoft.com/office/powerpoint/2010/main" val="3225780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10</a:t>
            </a:fld>
            <a:endParaRPr lang="cs-CZ" dirty="0"/>
          </a:p>
        </p:txBody>
      </p:sp>
    </p:spTree>
    <p:extLst>
      <p:ext uri="{BB962C8B-B14F-4D97-AF65-F5344CB8AC3E}">
        <p14:creationId xmlns:p14="http://schemas.microsoft.com/office/powerpoint/2010/main" val="2555939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11</a:t>
            </a:fld>
            <a:endParaRPr lang="cs-CZ" dirty="0"/>
          </a:p>
        </p:txBody>
      </p:sp>
    </p:spTree>
    <p:extLst>
      <p:ext uri="{BB962C8B-B14F-4D97-AF65-F5344CB8AC3E}">
        <p14:creationId xmlns:p14="http://schemas.microsoft.com/office/powerpoint/2010/main" val="12715851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17</a:t>
            </a:fld>
            <a:endParaRPr lang="cs-CZ"/>
          </a:p>
        </p:txBody>
      </p:sp>
    </p:spTree>
    <p:extLst>
      <p:ext uri="{BB962C8B-B14F-4D97-AF65-F5344CB8AC3E}">
        <p14:creationId xmlns:p14="http://schemas.microsoft.com/office/powerpoint/2010/main" val="39222697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20</a:t>
            </a:fld>
            <a:endParaRPr lang="cs-CZ" dirty="0"/>
          </a:p>
        </p:txBody>
      </p:sp>
    </p:spTree>
    <p:extLst>
      <p:ext uri="{BB962C8B-B14F-4D97-AF65-F5344CB8AC3E}">
        <p14:creationId xmlns:p14="http://schemas.microsoft.com/office/powerpoint/2010/main" val="5721559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www.esfcr.cz/"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esfcr.cz/file/9102/"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hyperlink" Target="http://www.esfcr.cz/"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www.esfcr.cz/documents/21802/6344651/P%C5%99%C3%ADloha+3+-+Pom%C5%AFcka+pro+stanoven%C3%AD+osobn%C3%ADch+n%C3%A1klad%C5%AF.docx/c76e0e68-c194-45cb-8560-a62446b3e4a8?t=1495801962712"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3" Type="http://schemas.openxmlformats.org/officeDocument/2006/relationships/hyperlink" Target="https://www.esfcr.cz/vyzvy_03_17_077-078" TargetMode="External"/><Relationship Id="rId2" Type="http://schemas.openxmlformats.org/officeDocument/2006/relationships/notesSlide" Target="../notesSlides/notesSlide23.xml"/><Relationship Id="rId1" Type="http://schemas.openxmlformats.org/officeDocument/2006/relationships/slideLayout" Target="../slideLayouts/slideLayout6.xml"/><Relationship Id="rId4" Type="http://schemas.openxmlformats.org/officeDocument/2006/relationships/hyperlink" Target="mailto:daniel.foch@mpsv.cz"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text 5"/>
          <p:cNvSpPr>
            <a:spLocks noGrp="1"/>
          </p:cNvSpPr>
          <p:nvPr>
            <p:ph type="body" sz="quarter" idx="13"/>
          </p:nvPr>
        </p:nvSpPr>
        <p:spPr>
          <a:xfrm>
            <a:off x="1331640" y="4437112"/>
            <a:ext cx="5930356" cy="1656184"/>
          </a:xfrm>
        </p:spPr>
        <p:txBody>
          <a:bodyPr/>
          <a:lstStyle/>
          <a:p>
            <a:pPr algn="ctr"/>
            <a:r>
              <a:rPr lang="cs-CZ" sz="2400" dirty="0"/>
              <a:t>  </a:t>
            </a:r>
            <a:r>
              <a:rPr lang="cs-CZ" sz="2000" dirty="0"/>
              <a:t>Výzva 1. investiční priority 1.2 OPZ</a:t>
            </a:r>
            <a:endParaRPr lang="cs-CZ" sz="2400" dirty="0"/>
          </a:p>
        </p:txBody>
      </p:sp>
      <p:pic>
        <p:nvPicPr>
          <p:cNvPr id="14" name="Zástupný symbol pro obrázek 13"/>
          <p:cNvPicPr>
            <a:picLocks noGrp="1" noChangeAspect="1"/>
          </p:cNvPicPr>
          <p:nvPr>
            <p:ph type="pic" sz="quarter" idx="15"/>
          </p:nvPr>
        </p:nvPicPr>
        <p:blipFill>
          <a:blip r:embed="rId3" cstate="print">
            <a:extLst>
              <a:ext uri="{28A0092B-C50C-407E-A947-70E740481C1C}">
                <a14:useLocalDpi xmlns:a14="http://schemas.microsoft.com/office/drawing/2010/main" val="0"/>
              </a:ext>
            </a:extLst>
          </a:blip>
          <a:stretch>
            <a:fillRect/>
          </a:stretch>
        </p:blipFill>
        <p:spPr>
          <a:xfrm>
            <a:off x="1331640" y="5013176"/>
            <a:ext cx="540000" cy="540000"/>
          </a:xfrm>
        </p:spPr>
      </p:pic>
      <p:sp>
        <p:nvSpPr>
          <p:cNvPr id="2" name="Nadpis 1"/>
          <p:cNvSpPr>
            <a:spLocks noGrp="1"/>
          </p:cNvSpPr>
          <p:nvPr>
            <p:ph type="title"/>
          </p:nvPr>
        </p:nvSpPr>
        <p:spPr>
          <a:xfrm>
            <a:off x="971600" y="2060848"/>
            <a:ext cx="7272808" cy="1872208"/>
          </a:xfrm>
        </p:spPr>
        <p:txBody>
          <a:bodyPr/>
          <a:lstStyle/>
          <a:p>
            <a:pPr algn="ctr"/>
            <a:r>
              <a:rPr lang="cs-CZ" dirty="0"/>
              <a:t>Zařízení péče o děti </a:t>
            </a:r>
            <a:br>
              <a:rPr lang="cs-CZ" dirty="0"/>
            </a:br>
            <a:r>
              <a:rPr lang="cs-CZ" dirty="0"/>
              <a:t>na 1. stupni </a:t>
            </a:r>
            <a:r>
              <a:rPr lang="cs-CZ" dirty="0" err="1"/>
              <a:t>zš</a:t>
            </a:r>
            <a:r>
              <a:rPr lang="cs-CZ" dirty="0"/>
              <a:t> V DOBĚ </a:t>
            </a:r>
            <a:br>
              <a:rPr lang="cs-CZ" dirty="0"/>
            </a:br>
            <a:r>
              <a:rPr lang="cs-CZ" dirty="0"/>
              <a:t>MIMO ŠKOLNÍ VYUČOVÁNÍ</a:t>
            </a:r>
            <a:br>
              <a:rPr lang="cs-CZ" dirty="0"/>
            </a:br>
            <a:r>
              <a:rPr lang="cs-CZ" sz="2800" b="0" cap="none" dirty="0"/>
              <a:t>Seminář pro žadatele</a:t>
            </a:r>
            <a:endParaRPr lang="cs-CZ" sz="2800" b="0" dirty="0"/>
          </a:p>
        </p:txBody>
      </p:sp>
    </p:spTree>
    <p:extLst>
      <p:ext uri="{BB962C8B-B14F-4D97-AF65-F5344CB8AC3E}">
        <p14:creationId xmlns:p14="http://schemas.microsoft.com/office/powerpoint/2010/main" val="2957940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fontAlgn="base" hangingPunct="0"/>
            <a:r>
              <a:rPr lang="cs-CZ" dirty="0"/>
              <a:t/>
            </a:r>
            <a:br>
              <a:rPr lang="cs-CZ" dirty="0"/>
            </a:br>
            <a:r>
              <a:rPr lang="pl-PL" b="0" dirty="0"/>
              <a:t>Představení výzev – </a:t>
            </a:r>
            <a:r>
              <a:rPr lang="pl-PL" b="0" cap="none" dirty="0"/>
              <a:t>podporované aktivity</a:t>
            </a:r>
            <a:r>
              <a:rPr lang="cs-CZ" dirty="0"/>
              <a:t/>
            </a:r>
            <a:br>
              <a:rPr lang="cs-CZ" dirty="0"/>
            </a:br>
            <a:endParaRPr lang="cs-CZ" dirty="0"/>
          </a:p>
        </p:txBody>
      </p:sp>
      <p:sp>
        <p:nvSpPr>
          <p:cNvPr id="3" name="Zástupný symbol pro obsah 2"/>
          <p:cNvSpPr>
            <a:spLocks noGrp="1"/>
          </p:cNvSpPr>
          <p:nvPr>
            <p:ph idx="1"/>
          </p:nvPr>
        </p:nvSpPr>
        <p:spPr>
          <a:xfrm>
            <a:off x="611560" y="1772816"/>
            <a:ext cx="8064000" cy="4320000"/>
          </a:xfrm>
        </p:spPr>
        <p:txBody>
          <a:bodyPr/>
          <a:lstStyle/>
          <a:p>
            <a:pPr fontAlgn="base" hangingPunct="0"/>
            <a:endParaRPr lang="cs-CZ" dirty="0"/>
          </a:p>
          <a:p>
            <a:pPr marL="0" lvl="1" indent="0">
              <a:lnSpc>
                <a:spcPts val="2880"/>
              </a:lnSpc>
              <a:spcBef>
                <a:spcPts val="600"/>
              </a:spcBef>
              <a:spcAft>
                <a:spcPts val="600"/>
              </a:spcAft>
              <a:buSzPct val="100000"/>
              <a:buNone/>
            </a:pPr>
            <a:r>
              <a:rPr lang="cs-CZ" dirty="0"/>
              <a:t>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10</a:t>
            </a:fld>
            <a:endParaRPr lang="cs-CZ" dirty="0"/>
          </a:p>
        </p:txBody>
      </p:sp>
      <p:sp>
        <p:nvSpPr>
          <p:cNvPr id="7" name="Zástupný symbol pro obsah 2"/>
          <p:cNvSpPr txBox="1">
            <a:spLocks/>
          </p:cNvSpPr>
          <p:nvPr/>
        </p:nvSpPr>
        <p:spPr>
          <a:xfrm>
            <a:off x="395536" y="1268760"/>
            <a:ext cx="8208912" cy="5400600"/>
          </a:xfrm>
          <a:prstGeom prst="rect">
            <a:avLst/>
          </a:prstGeom>
        </p:spPr>
        <p:txBody>
          <a:bodyPr vert="horz" lIns="0" tIns="0" rIns="0" bIns="0" rtlCol="0">
            <a:noAutofit/>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32000" lvl="2" indent="-432000">
              <a:lnSpc>
                <a:spcPts val="2880"/>
              </a:lnSpc>
              <a:spcBef>
                <a:spcPts val="600"/>
              </a:spcBef>
              <a:spcAft>
                <a:spcPts val="600"/>
              </a:spcAft>
              <a:buSzPct val="100000"/>
              <a:buFont typeface="Wingdings" panose="05000000000000000000" pitchFamily="2" charset="2"/>
              <a:buChar char=""/>
            </a:pPr>
            <a:r>
              <a:rPr lang="cs-CZ" sz="2400" b="1" dirty="0"/>
              <a:t>Doplňková aktivita - Příměstský tábor v době školních prázdnin (nepobytový)</a:t>
            </a:r>
          </a:p>
          <a:p>
            <a:pPr>
              <a:buFont typeface="Courier New" panose="02070309020205020404" pitchFamily="49" charset="0"/>
              <a:buChar char="o"/>
            </a:pPr>
            <a:r>
              <a:rPr lang="cs-CZ" sz="2000" dirty="0"/>
              <a:t>Osobní náklady pečujících osob v žádosti o podporu nesmí činit více než 40 % osobních nákladů na realizaci primární aktivity. Přihlášené děti nemusí být zároveň přihlášené v primární aktivitě.</a:t>
            </a:r>
          </a:p>
          <a:p>
            <a:pPr>
              <a:buFont typeface="Courier New" panose="02070309020205020404" pitchFamily="49" charset="0"/>
              <a:buChar char="o"/>
            </a:pPr>
            <a:r>
              <a:rPr lang="cs-CZ" sz="2000" dirty="0"/>
              <a:t>Žadatel stanoví kapacitu zařízení (</a:t>
            </a:r>
            <a:r>
              <a:rPr lang="cs-CZ" sz="2000" b="1" dirty="0"/>
              <a:t>min. 5 dětí</a:t>
            </a:r>
            <a:r>
              <a:rPr lang="cs-CZ" sz="2000" dirty="0"/>
              <a:t>) dle</a:t>
            </a:r>
            <a:r>
              <a:rPr lang="cs-CZ" sz="2000" b="1" dirty="0"/>
              <a:t> </a:t>
            </a:r>
            <a:r>
              <a:rPr lang="cs-CZ" sz="2000" dirty="0"/>
              <a:t>předpokládaného počtu přihlášených dětí a v souladu s požadovaným úvazkem pečujících osob. Dále žadatel uvede provozní dobu zařízení.</a:t>
            </a:r>
            <a:endParaRPr lang="cs-CZ" dirty="0"/>
          </a:p>
          <a:p>
            <a:pPr>
              <a:buFont typeface="Courier New" panose="02070309020205020404" pitchFamily="49" charset="0"/>
              <a:buChar char="o"/>
            </a:pPr>
            <a:r>
              <a:rPr lang="cs-CZ" sz="2000" dirty="0"/>
              <a:t>Příjemce je povinen mít vyplněnou a podepsanou přihlášku od zákonného zástupce dítěte o poskytování služeb péče o děti na každý turnus příměstského tábora. Pro způsobilost osobních nákladů na turnusu příměstského tábora je minimální počet 5 přihlášek. Maximální délka jednoho turnusu je 10 pracovních dní.</a:t>
            </a:r>
            <a:endParaRPr lang="cs-CZ" dirty="0"/>
          </a:p>
          <a:p>
            <a:pPr lvl="0"/>
            <a:endParaRPr lang="cs-CZ" dirty="0"/>
          </a:p>
          <a:p>
            <a:pPr lvl="0" algn="just"/>
            <a:endParaRPr lang="cs-CZ" sz="2800" dirty="0"/>
          </a:p>
          <a:p>
            <a:pPr marL="0" indent="0" fontAlgn="base" hangingPunct="0">
              <a:buFont typeface="Wingdings" panose="05000000000000000000" pitchFamily="2" charset="2"/>
              <a:buNone/>
            </a:pPr>
            <a:endParaRPr lang="cs-CZ" sz="2000" dirty="0"/>
          </a:p>
          <a:p>
            <a:pPr marL="0" indent="0" fontAlgn="base" hangingPunct="0">
              <a:buFont typeface="Wingdings" panose="05000000000000000000" pitchFamily="2" charset="2"/>
              <a:buNone/>
            </a:pPr>
            <a:r>
              <a:rPr lang="cs-CZ" sz="2000" dirty="0"/>
              <a:t> </a:t>
            </a:r>
          </a:p>
          <a:p>
            <a:pPr marL="0" indent="0" fontAlgn="base" hangingPunct="0">
              <a:buFont typeface="Wingdings" panose="05000000000000000000" pitchFamily="2" charset="2"/>
              <a:buNone/>
            </a:pPr>
            <a:r>
              <a:rPr lang="cs-CZ" sz="2000" dirty="0"/>
              <a:t> </a:t>
            </a:r>
          </a:p>
          <a:p>
            <a:pPr fontAlgn="base" hangingPunct="0"/>
            <a:endParaRPr lang="cs-CZ" sz="2000" dirty="0"/>
          </a:p>
          <a:p>
            <a:pPr marL="414000" lvl="1" indent="0">
              <a:buFont typeface="Wingdings" panose="05000000000000000000" pitchFamily="2" charset="2"/>
              <a:buNone/>
            </a:pPr>
            <a:r>
              <a:rPr lang="cs-CZ" dirty="0"/>
              <a:t>  </a:t>
            </a:r>
          </a:p>
        </p:txBody>
      </p:sp>
    </p:spTree>
    <p:extLst>
      <p:ext uri="{BB962C8B-B14F-4D97-AF65-F5344CB8AC3E}">
        <p14:creationId xmlns:p14="http://schemas.microsoft.com/office/powerpoint/2010/main" val="1524512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fontAlgn="base" hangingPunct="0"/>
            <a:r>
              <a:rPr lang="pl-PL" b="0" dirty="0"/>
              <a:t>Představení výzev – </a:t>
            </a:r>
            <a:r>
              <a:rPr lang="pl-PL" b="0" cap="none" dirty="0"/>
              <a:t>podporované aktivity</a:t>
            </a:r>
            <a:endParaRPr lang="cs-CZ" dirty="0"/>
          </a:p>
        </p:txBody>
      </p:sp>
      <p:sp>
        <p:nvSpPr>
          <p:cNvPr id="3" name="Zástupný symbol pro obsah 2"/>
          <p:cNvSpPr>
            <a:spLocks noGrp="1"/>
          </p:cNvSpPr>
          <p:nvPr>
            <p:ph idx="1"/>
          </p:nvPr>
        </p:nvSpPr>
        <p:spPr>
          <a:xfrm>
            <a:off x="611560" y="1772816"/>
            <a:ext cx="8064000" cy="4320000"/>
          </a:xfrm>
        </p:spPr>
        <p:txBody>
          <a:bodyPr/>
          <a:lstStyle/>
          <a:p>
            <a:pPr fontAlgn="base" hangingPunct="0"/>
            <a:endParaRPr lang="cs-CZ" dirty="0"/>
          </a:p>
          <a:p>
            <a:pPr marL="0" lvl="1" indent="0">
              <a:lnSpc>
                <a:spcPts val="2880"/>
              </a:lnSpc>
              <a:spcBef>
                <a:spcPts val="600"/>
              </a:spcBef>
              <a:spcAft>
                <a:spcPts val="600"/>
              </a:spcAft>
              <a:buSzPct val="100000"/>
              <a:buNone/>
            </a:pPr>
            <a:r>
              <a:rPr lang="cs-CZ" dirty="0"/>
              <a:t>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11</a:t>
            </a:fld>
            <a:endParaRPr lang="cs-CZ" dirty="0"/>
          </a:p>
        </p:txBody>
      </p:sp>
      <p:sp>
        <p:nvSpPr>
          <p:cNvPr id="7" name="Zástupný symbol pro obsah 2"/>
          <p:cNvSpPr txBox="1">
            <a:spLocks/>
          </p:cNvSpPr>
          <p:nvPr/>
        </p:nvSpPr>
        <p:spPr>
          <a:xfrm>
            <a:off x="395536" y="1268760"/>
            <a:ext cx="8208912" cy="5400600"/>
          </a:xfrm>
          <a:prstGeom prst="rect">
            <a:avLst/>
          </a:prstGeom>
        </p:spPr>
        <p:txBody>
          <a:bodyPr vert="horz" lIns="0" tIns="0" rIns="0" bIns="0" rtlCol="0">
            <a:noAutofit/>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32000" lvl="2" indent="-432000">
              <a:lnSpc>
                <a:spcPts val="2880"/>
              </a:lnSpc>
              <a:spcBef>
                <a:spcPts val="600"/>
              </a:spcBef>
              <a:spcAft>
                <a:spcPts val="600"/>
              </a:spcAft>
              <a:buSzPct val="100000"/>
              <a:buFont typeface="Wingdings" panose="05000000000000000000" pitchFamily="2" charset="2"/>
              <a:buChar char=""/>
            </a:pPr>
            <a:r>
              <a:rPr lang="cs-CZ" sz="2400" b="1" dirty="0"/>
              <a:t>Doplňková aktivita – Doprovody na kroužky a zájmové aktivity</a:t>
            </a:r>
            <a:r>
              <a:rPr lang="cs-CZ" dirty="0"/>
              <a:t> </a:t>
            </a:r>
          </a:p>
          <a:p>
            <a:pPr fontAlgn="base" hangingPunct="0">
              <a:spcBef>
                <a:spcPts val="1800"/>
              </a:spcBef>
              <a:buFont typeface="Courier New" panose="02070309020205020404" pitchFamily="49" charset="0"/>
              <a:buChar char="o"/>
            </a:pPr>
            <a:r>
              <a:rPr lang="cs-CZ" sz="2000" dirty="0"/>
              <a:t>Osobní náklady pečujících osob v žádosti o podporu nesmí činit více než 10 % osobních nákladů na realizaci primární aktivity. Přihlášené děti musí být zároveň přihlášené v primární aktivitě.</a:t>
            </a:r>
          </a:p>
          <a:p>
            <a:pPr fontAlgn="base" hangingPunct="0">
              <a:spcBef>
                <a:spcPts val="1800"/>
              </a:spcBef>
              <a:buFont typeface="Courier New" panose="02070309020205020404" pitchFamily="49" charset="0"/>
              <a:buChar char="o"/>
            </a:pPr>
            <a:r>
              <a:rPr lang="cs-CZ" sz="2000" dirty="0"/>
              <a:t>Doprovod dětí na kroužky a zájmové aktivity představuje péči o dítě pouze v provozní době primární aktivity. Příjemce musí vést denní evidenci (elektronicky nebo </a:t>
            </a:r>
            <a:r>
              <a:rPr lang="cs-CZ" sz="2000" dirty="0" err="1"/>
              <a:t>listinně</a:t>
            </a:r>
            <a:r>
              <a:rPr lang="cs-CZ" sz="2000" dirty="0"/>
              <a:t>) doprovázených dětí obsahující čas odchodu/příchodu dítěte, adresu místa kam je dítě doprovázeno a jméno a příjmení doprovázející osoby (ověření při kontrole na místě).</a:t>
            </a:r>
          </a:p>
          <a:p>
            <a:pPr fontAlgn="base" hangingPunct="0">
              <a:buFont typeface="Courier New" panose="02070309020205020404" pitchFamily="49" charset="0"/>
              <a:buChar char="o"/>
            </a:pPr>
            <a:endParaRPr lang="cs-CZ" sz="2000" dirty="0"/>
          </a:p>
          <a:p>
            <a:pPr fontAlgn="base" hangingPunct="0"/>
            <a:endParaRPr lang="cs-CZ" sz="2000" dirty="0"/>
          </a:p>
          <a:p>
            <a:pPr marL="414000" lvl="1" indent="0">
              <a:buFont typeface="Wingdings" panose="05000000000000000000" pitchFamily="2" charset="2"/>
              <a:buNone/>
            </a:pPr>
            <a:r>
              <a:rPr lang="cs-CZ" dirty="0"/>
              <a:t>  </a:t>
            </a:r>
          </a:p>
        </p:txBody>
      </p:sp>
    </p:spTree>
    <p:extLst>
      <p:ext uri="{BB962C8B-B14F-4D97-AF65-F5344CB8AC3E}">
        <p14:creationId xmlns:p14="http://schemas.microsoft.com/office/powerpoint/2010/main" val="1909723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0"/>
            <a:ext cx="8856984" cy="1080000"/>
          </a:xfrm>
        </p:spPr>
        <p:txBody>
          <a:bodyPr/>
          <a:lstStyle/>
          <a:p>
            <a:pPr algn="ctr"/>
            <a:r>
              <a:rPr lang="pl-PL" b="0" dirty="0"/>
              <a:t>Představení výzev – </a:t>
            </a:r>
            <a:r>
              <a:rPr lang="pl-PL" b="0" cap="none" dirty="0"/>
              <a:t>povinná dokumentace</a:t>
            </a:r>
            <a:r>
              <a:rPr lang="pl-PL" b="0" dirty="0"/>
              <a:t/>
            </a:r>
            <a:br>
              <a:rPr lang="pl-PL" b="0" dirty="0"/>
            </a:br>
            <a:r>
              <a:rPr lang="pl-PL" b="0" cap="none" dirty="0"/>
              <a:t>doložení vazby cílové skupiny na trh práce</a:t>
            </a:r>
            <a:endParaRPr lang="cs-CZ" cap="none" dirty="0"/>
          </a:p>
        </p:txBody>
      </p:sp>
      <p:sp>
        <p:nvSpPr>
          <p:cNvPr id="3" name="Zástupný symbol pro obsah 2"/>
          <p:cNvSpPr>
            <a:spLocks noGrp="1"/>
          </p:cNvSpPr>
          <p:nvPr>
            <p:ph idx="1"/>
          </p:nvPr>
        </p:nvSpPr>
        <p:spPr>
          <a:xfrm>
            <a:off x="539552" y="1556792"/>
            <a:ext cx="8352928" cy="4752528"/>
          </a:xfrm>
        </p:spPr>
        <p:txBody>
          <a:bodyPr/>
          <a:lstStyle/>
          <a:p>
            <a:r>
              <a:rPr lang="cs-CZ" sz="2200" dirty="0"/>
              <a:t>Rodiče či osoby pečující o dítě budou uvedeny v přihlášce</a:t>
            </a:r>
          </a:p>
          <a:p>
            <a:r>
              <a:rPr lang="cs-CZ" sz="2200" dirty="0"/>
              <a:t>V případě </a:t>
            </a:r>
            <a:r>
              <a:rPr lang="cs-CZ" sz="2200" u="sng" dirty="0"/>
              <a:t>střídavé péče </a:t>
            </a:r>
            <a:r>
              <a:rPr lang="cs-CZ" sz="2200" dirty="0"/>
              <a:t>stačí uvést údaje pro jednu z domácností, kde dítě pobývá</a:t>
            </a:r>
            <a:br>
              <a:rPr lang="cs-CZ" sz="2200" dirty="0"/>
            </a:br>
            <a:endParaRPr lang="cs-CZ" sz="2200" dirty="0"/>
          </a:p>
          <a:p>
            <a:pPr marL="0" indent="0">
              <a:buNone/>
            </a:pPr>
            <a:r>
              <a:rPr lang="cs-CZ" b="1" dirty="0"/>
              <a:t>Rodiče jsou </a:t>
            </a:r>
            <a:r>
              <a:rPr lang="cs-CZ" b="1" u="sng" dirty="0"/>
              <a:t>způsobilou cílovou skupinou </a:t>
            </a:r>
            <a:r>
              <a:rPr lang="cs-CZ" b="1" dirty="0"/>
              <a:t>jen tehdy, </a:t>
            </a:r>
            <a:br>
              <a:rPr lang="cs-CZ" b="1" dirty="0"/>
            </a:br>
            <a:r>
              <a:rPr lang="cs-CZ" b="1" dirty="0"/>
              <a:t>když splní jedno z následujících kritérií: </a:t>
            </a:r>
          </a:p>
          <a:p>
            <a:r>
              <a:rPr lang="cs-CZ" sz="2200" dirty="0"/>
              <a:t>jsou zaměstnaní</a:t>
            </a:r>
          </a:p>
          <a:p>
            <a:r>
              <a:rPr lang="cs-CZ" sz="2200" dirty="0"/>
              <a:t>vykonávají podnikatelskou činnost</a:t>
            </a:r>
          </a:p>
          <a:p>
            <a:r>
              <a:rPr lang="cs-CZ" sz="2200" dirty="0"/>
              <a:t>v případě nezaměstnanosti práci aktivně hledají </a:t>
            </a:r>
          </a:p>
          <a:p>
            <a:r>
              <a:rPr lang="cs-CZ" sz="2200" dirty="0"/>
              <a:t>jsou zapojeni v procesu vzdělávání či rekvalifikace</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12</a:t>
            </a:fld>
            <a:endParaRPr lang="cs-CZ" dirty="0"/>
          </a:p>
        </p:txBody>
      </p:sp>
    </p:spTree>
    <p:extLst>
      <p:ext uri="{BB962C8B-B14F-4D97-AF65-F5344CB8AC3E}">
        <p14:creationId xmlns:p14="http://schemas.microsoft.com/office/powerpoint/2010/main" val="2137910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0"/>
            <a:ext cx="8856984" cy="1080000"/>
          </a:xfrm>
        </p:spPr>
        <p:txBody>
          <a:bodyPr/>
          <a:lstStyle/>
          <a:p>
            <a:pPr algn="ctr"/>
            <a:r>
              <a:rPr lang="pl-PL" b="0" dirty="0"/>
              <a:t>Představení výzev – </a:t>
            </a:r>
            <a:r>
              <a:rPr lang="pl-PL" b="0" cap="none" dirty="0"/>
              <a:t>formy doložení </a:t>
            </a:r>
            <a:br>
              <a:rPr lang="pl-PL" b="0" cap="none" dirty="0"/>
            </a:br>
            <a:r>
              <a:rPr lang="pl-PL" b="0" cap="none" dirty="0"/>
              <a:t>vazby cílové skupiny na trh práce</a:t>
            </a:r>
            <a:endParaRPr lang="cs-CZ" cap="none" dirty="0"/>
          </a:p>
        </p:txBody>
      </p:sp>
      <p:sp>
        <p:nvSpPr>
          <p:cNvPr id="3" name="Zástupný symbol pro obsah 2"/>
          <p:cNvSpPr>
            <a:spLocks noGrp="1"/>
          </p:cNvSpPr>
          <p:nvPr>
            <p:ph idx="1"/>
          </p:nvPr>
        </p:nvSpPr>
        <p:spPr>
          <a:xfrm>
            <a:off x="539552" y="1412776"/>
            <a:ext cx="8280920" cy="4680520"/>
          </a:xfrm>
        </p:spPr>
        <p:txBody>
          <a:bodyPr/>
          <a:lstStyle/>
          <a:p>
            <a:pPr lvl="0"/>
            <a:r>
              <a:rPr lang="cs-CZ" sz="2000" dirty="0"/>
              <a:t>zaměstnaný rodič - potvrzení </a:t>
            </a:r>
            <a:r>
              <a:rPr lang="cs-CZ" sz="2000" dirty="0" smtClean="0"/>
              <a:t>zaměstnavatele o pracovním poměru (rodič vykonává </a:t>
            </a:r>
            <a:r>
              <a:rPr lang="cs-CZ" sz="2000" dirty="0"/>
              <a:t>činnost na základě pracovněprávního nebo obdobného vztahu </a:t>
            </a:r>
            <a:r>
              <a:rPr lang="cs-CZ" sz="2000" dirty="0" smtClean="0"/>
              <a:t>např</a:t>
            </a:r>
            <a:r>
              <a:rPr lang="cs-CZ" sz="2000" dirty="0"/>
              <a:t>. jako </a:t>
            </a:r>
            <a:r>
              <a:rPr lang="cs-CZ" sz="2000" dirty="0" smtClean="0"/>
              <a:t>jednatel </a:t>
            </a:r>
            <a:r>
              <a:rPr lang="cs-CZ" sz="2000" dirty="0"/>
              <a:t>anebo je ve služebním </a:t>
            </a:r>
            <a:r>
              <a:rPr lang="cs-CZ" sz="2000" dirty="0" smtClean="0"/>
              <a:t>poměru, vč</a:t>
            </a:r>
            <a:r>
              <a:rPr lang="cs-CZ" sz="2000" dirty="0"/>
              <a:t>. DPP, </a:t>
            </a:r>
            <a:r>
              <a:rPr lang="cs-CZ" sz="2000" dirty="0" smtClean="0"/>
              <a:t>DPČ) </a:t>
            </a:r>
            <a:r>
              <a:rPr lang="cs-CZ" sz="2000" dirty="0"/>
              <a:t>s uvedením doby trvání pracovní smlouvy</a:t>
            </a:r>
          </a:p>
          <a:p>
            <a:pPr lvl="0"/>
            <a:r>
              <a:rPr lang="cs-CZ" sz="2000" dirty="0"/>
              <a:t>osoba samostatně výdělečně činná - potvrzení ČSSZ </a:t>
            </a:r>
            <a:r>
              <a:rPr lang="cs-CZ" sz="2000" dirty="0" smtClean="0"/>
              <a:t>(nebo obdobné instituce v zahraničí)</a:t>
            </a:r>
            <a:endParaRPr lang="cs-CZ" sz="2000" dirty="0"/>
          </a:p>
          <a:p>
            <a:pPr lvl="0"/>
            <a:r>
              <a:rPr lang="cs-CZ" sz="2000" dirty="0"/>
              <a:t>nezaměstnaný -  potvrzení z úřadu práce o tom, že je rodič (případně jiná pečující osoba) veden v evidenci uchazečů o zaměstnání </a:t>
            </a:r>
          </a:p>
          <a:p>
            <a:pPr lvl="0"/>
            <a:r>
              <a:rPr lang="cs-CZ" sz="2000" dirty="0"/>
              <a:t>osoby v procesu vzdělávání - potvrzení o studiu </a:t>
            </a:r>
          </a:p>
          <a:p>
            <a:pPr lvl="0"/>
            <a:r>
              <a:rPr lang="cs-CZ" sz="2000" dirty="0"/>
              <a:t>osoby absolvující rekvalifikační kurz - potvrzení o účasti na rekvalifikačním kurzu, příp. potvrzení o jeho úspěšném ukončení </a:t>
            </a:r>
          </a:p>
          <a:p>
            <a:endParaRPr lang="cs-CZ" sz="22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13</a:t>
            </a:fld>
            <a:endParaRPr lang="cs-CZ" dirty="0"/>
          </a:p>
        </p:txBody>
      </p:sp>
    </p:spTree>
    <p:extLst>
      <p:ext uri="{BB962C8B-B14F-4D97-AF65-F5344CB8AC3E}">
        <p14:creationId xmlns:p14="http://schemas.microsoft.com/office/powerpoint/2010/main" val="2030494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0"/>
            <a:ext cx="8856984" cy="1080000"/>
          </a:xfrm>
        </p:spPr>
        <p:txBody>
          <a:bodyPr/>
          <a:lstStyle/>
          <a:p>
            <a:pPr algn="ctr"/>
            <a:r>
              <a:rPr lang="pl-PL" b="0" dirty="0"/>
              <a:t>Představení výzev – </a:t>
            </a:r>
            <a:r>
              <a:rPr lang="pl-PL" b="0" cap="none" dirty="0"/>
              <a:t>formy doložení </a:t>
            </a:r>
            <a:br>
              <a:rPr lang="pl-PL" b="0" cap="none" dirty="0"/>
            </a:br>
            <a:r>
              <a:rPr lang="pl-PL" b="0" cap="none" dirty="0"/>
              <a:t>vazby cílové skupiny na trh práce</a:t>
            </a:r>
            <a:endParaRPr lang="cs-CZ" cap="none" dirty="0"/>
          </a:p>
        </p:txBody>
      </p:sp>
      <p:sp>
        <p:nvSpPr>
          <p:cNvPr id="3" name="Zástupný symbol pro obsah 2"/>
          <p:cNvSpPr>
            <a:spLocks noGrp="1"/>
          </p:cNvSpPr>
          <p:nvPr>
            <p:ph idx="1"/>
          </p:nvPr>
        </p:nvSpPr>
        <p:spPr>
          <a:xfrm>
            <a:off x="971600" y="1988840"/>
            <a:ext cx="7776864" cy="3960440"/>
          </a:xfrm>
        </p:spPr>
        <p:txBody>
          <a:bodyPr/>
          <a:lstStyle/>
          <a:p>
            <a:pPr marL="0" lvl="0" indent="0">
              <a:buNone/>
            </a:pPr>
            <a:r>
              <a:rPr lang="cs-CZ" b="1" dirty="0"/>
              <a:t>A</a:t>
            </a:r>
            <a:r>
              <a:rPr lang="cs-CZ" b="1" dirty="0" smtClean="0"/>
              <a:t>ktualizace přihlášek do zařízení</a:t>
            </a:r>
          </a:p>
          <a:p>
            <a:r>
              <a:rPr lang="cs-CZ" sz="2200" dirty="0" smtClean="0"/>
              <a:t>primární aktivita – </a:t>
            </a:r>
            <a:r>
              <a:rPr lang="cs-CZ" sz="2200" dirty="0" smtClean="0"/>
              <a:t>alespoň na </a:t>
            </a:r>
            <a:r>
              <a:rPr lang="cs-CZ" sz="2200" dirty="0" smtClean="0"/>
              <a:t>každý školní rok</a:t>
            </a:r>
          </a:p>
          <a:p>
            <a:r>
              <a:rPr lang="cs-CZ" sz="2200" dirty="0" smtClean="0"/>
              <a:t>příměstský tábor – na každý turnus</a:t>
            </a:r>
          </a:p>
          <a:p>
            <a:pPr marL="0" indent="0">
              <a:buNone/>
            </a:pPr>
            <a:endParaRPr lang="cs-CZ" sz="2200" dirty="0"/>
          </a:p>
          <a:p>
            <a:pPr marL="0" indent="0">
              <a:buNone/>
            </a:pPr>
            <a:r>
              <a:rPr lang="cs-CZ" b="1" dirty="0" smtClean="0"/>
              <a:t>Dokládání vazby </a:t>
            </a:r>
            <a:r>
              <a:rPr lang="cs-CZ" b="1" dirty="0"/>
              <a:t>na trh práce</a:t>
            </a:r>
          </a:p>
          <a:p>
            <a:r>
              <a:rPr lang="cs-CZ" sz="2200" dirty="0" smtClean="0"/>
              <a:t>před přijetím dítěte do zařízení</a:t>
            </a:r>
          </a:p>
          <a:p>
            <a:r>
              <a:rPr lang="cs-CZ" sz="2200" dirty="0" smtClean="0"/>
              <a:t>musí </a:t>
            </a:r>
            <a:r>
              <a:rPr lang="cs-CZ" sz="2200" dirty="0" smtClean="0"/>
              <a:t>pokrývat celé období docházky </a:t>
            </a:r>
            <a:r>
              <a:rPr lang="cs-CZ" sz="2200" dirty="0" smtClean="0"/>
              <a:t>dítěte, nutné upozornit rodiče na povinnost aktualizace v případě změny</a:t>
            </a:r>
            <a:endParaRPr lang="cs-CZ" sz="22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14</a:t>
            </a:fld>
            <a:endParaRPr lang="cs-CZ" dirty="0"/>
          </a:p>
        </p:txBody>
      </p:sp>
    </p:spTree>
    <p:extLst>
      <p:ext uri="{BB962C8B-B14F-4D97-AF65-F5344CB8AC3E}">
        <p14:creationId xmlns:p14="http://schemas.microsoft.com/office/powerpoint/2010/main" val="331601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b="0" dirty="0"/>
              <a:t>Představení výzev – </a:t>
            </a:r>
            <a:r>
              <a:rPr lang="pl-PL" b="0" cap="none" dirty="0"/>
              <a:t>podpořené osoby</a:t>
            </a:r>
            <a:endParaRPr lang="cs-CZ" dirty="0"/>
          </a:p>
        </p:txBody>
      </p:sp>
      <p:sp>
        <p:nvSpPr>
          <p:cNvPr id="3" name="Zástupný symbol pro obsah 2"/>
          <p:cNvSpPr>
            <a:spLocks noGrp="1"/>
          </p:cNvSpPr>
          <p:nvPr>
            <p:ph idx="1"/>
          </p:nvPr>
        </p:nvSpPr>
        <p:spPr>
          <a:xfrm>
            <a:off x="540000" y="1340768"/>
            <a:ext cx="7776416" cy="5112568"/>
          </a:xfrm>
        </p:spPr>
        <p:txBody>
          <a:bodyPr/>
          <a:lstStyle/>
          <a:p>
            <a:pPr>
              <a:buNone/>
            </a:pPr>
            <a:r>
              <a:rPr lang="cs-CZ" b="1" dirty="0"/>
              <a:t>Podpořené osoby:</a:t>
            </a:r>
          </a:p>
          <a:p>
            <a:r>
              <a:rPr lang="cs-CZ" dirty="0"/>
              <a:t>do indikátorů je možno započítat vždy jen jednoho rodičů (resp. osob pečujících o dítě ve společné domácnosti)</a:t>
            </a:r>
          </a:p>
          <a:p>
            <a:r>
              <a:rPr lang="cs-CZ" dirty="0"/>
              <a:t>pokud je v zařízení více sourozenců nebo dítě využívá více služeb, podpořenou osobou započtenou do indikátorů je stále jen jeden z rodičů</a:t>
            </a:r>
          </a:p>
          <a:p>
            <a:r>
              <a:rPr lang="cs-CZ" dirty="0"/>
              <a:t>doporučujeme zařadit do indikátorů toho z rodičů, který je v nevýhodnější pozici vzhledem k trhu práce</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15</a:t>
            </a:fld>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b="0" dirty="0"/>
              <a:t>Představení výzev – </a:t>
            </a:r>
            <a:r>
              <a:rPr lang="pl-PL" b="0" cap="none" dirty="0"/>
              <a:t>podpořené osoby</a:t>
            </a:r>
            <a:endParaRPr lang="cs-CZ" dirty="0"/>
          </a:p>
        </p:txBody>
      </p:sp>
      <p:sp>
        <p:nvSpPr>
          <p:cNvPr id="3" name="Zástupný symbol pro obsah 2"/>
          <p:cNvSpPr>
            <a:spLocks noGrp="1"/>
          </p:cNvSpPr>
          <p:nvPr>
            <p:ph idx="1"/>
          </p:nvPr>
        </p:nvSpPr>
        <p:spPr>
          <a:xfrm>
            <a:off x="540000" y="1800000"/>
            <a:ext cx="8064000" cy="4077272"/>
          </a:xfrm>
        </p:spPr>
        <p:txBody>
          <a:bodyPr/>
          <a:lstStyle/>
          <a:p>
            <a:endParaRPr lang="cs-CZ" dirty="0"/>
          </a:p>
          <a:p>
            <a:r>
              <a:rPr lang="cs-CZ" dirty="0"/>
              <a:t>pro možnost započtení podpořené osoby do indikátorů, musí poskytnutá </a:t>
            </a:r>
            <a:r>
              <a:rPr lang="cs-CZ" b="1" dirty="0"/>
              <a:t>podpora dosáhnout minimální hranice 40 hodin</a:t>
            </a:r>
          </a:p>
          <a:p>
            <a:r>
              <a:rPr lang="cs-CZ" dirty="0"/>
              <a:t>nižší míra poskytnutých služeb je považována za tzv. </a:t>
            </a:r>
            <a:r>
              <a:rPr lang="cs-CZ" b="1" dirty="0"/>
              <a:t>bagatelní podporu</a:t>
            </a:r>
          </a:p>
          <a:p>
            <a:r>
              <a:rPr lang="cs-CZ" dirty="0"/>
              <a:t>osoby, u nichž příjemce ví, že jejich zapojení do projektu zůstane v rozsahu bagatelní podpory, nemusí zapisovat do IS ESF 2014+, ovšem o jejich zapojení do projektu musí i tak mít k dispozici průkazné záznamy.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16</a:t>
            </a:fld>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text 6"/>
          <p:cNvSpPr>
            <a:spLocks noGrp="1"/>
          </p:cNvSpPr>
          <p:nvPr>
            <p:ph type="body" sz="quarter" idx="14"/>
          </p:nvPr>
        </p:nvSpPr>
        <p:spPr>
          <a:xfrm>
            <a:off x="1331640" y="5301208"/>
            <a:ext cx="7272000" cy="540000"/>
          </a:xfrm>
        </p:spPr>
        <p:txBody>
          <a:bodyPr/>
          <a:lstStyle/>
          <a:p>
            <a:r>
              <a:rPr lang="cs-CZ" sz="2400" dirty="0"/>
              <a:t>  </a:t>
            </a:r>
          </a:p>
        </p:txBody>
      </p:sp>
      <p:sp>
        <p:nvSpPr>
          <p:cNvPr id="2" name="Nadpis 1"/>
          <p:cNvSpPr>
            <a:spLocks noGrp="1"/>
          </p:cNvSpPr>
          <p:nvPr>
            <p:ph type="title"/>
          </p:nvPr>
        </p:nvSpPr>
        <p:spPr>
          <a:xfrm>
            <a:off x="971600" y="3429000"/>
            <a:ext cx="7272808" cy="864096"/>
          </a:xfrm>
        </p:spPr>
        <p:txBody>
          <a:bodyPr/>
          <a:lstStyle/>
          <a:p>
            <a:pPr algn="ctr"/>
            <a:r>
              <a:rPr lang="cs-CZ" dirty="0"/>
              <a:t>INDIKÁTORY</a:t>
            </a:r>
            <a:endParaRPr lang="cs-CZ" sz="2800" b="0" dirty="0"/>
          </a:p>
        </p:txBody>
      </p:sp>
    </p:spTree>
    <p:extLst>
      <p:ext uri="{BB962C8B-B14F-4D97-AF65-F5344CB8AC3E}">
        <p14:creationId xmlns:p14="http://schemas.microsoft.com/office/powerpoint/2010/main" val="1360819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0" dirty="0"/>
              <a:t>Indikátory – </a:t>
            </a:r>
            <a:r>
              <a:rPr lang="cs-CZ" b="0" cap="none" dirty="0"/>
              <a:t>podmínky</a:t>
            </a:r>
            <a:endParaRPr lang="cs-CZ" b="0" dirty="0"/>
          </a:p>
        </p:txBody>
      </p:sp>
      <p:sp>
        <p:nvSpPr>
          <p:cNvPr id="3" name="Zástupný symbol pro obsah 2"/>
          <p:cNvSpPr>
            <a:spLocks noGrp="1"/>
          </p:cNvSpPr>
          <p:nvPr>
            <p:ph idx="1"/>
          </p:nvPr>
        </p:nvSpPr>
        <p:spPr/>
        <p:txBody>
          <a:bodyPr/>
          <a:lstStyle/>
          <a:p>
            <a:pPr marL="0" indent="0">
              <a:buNone/>
            </a:pPr>
            <a:r>
              <a:rPr lang="cs-CZ" b="1" dirty="0"/>
              <a:t>Povinnosti související s indikátory: </a:t>
            </a:r>
          </a:p>
          <a:p>
            <a:pPr marL="0" indent="0"/>
            <a:r>
              <a:rPr lang="cs-CZ" dirty="0"/>
              <a:t>povinnost stanovit v žádosti cílové hodnoty indikátorů (včetně popisu způsobu stanovení této hodnoty)</a:t>
            </a:r>
          </a:p>
          <a:p>
            <a:pPr marL="0" indent="0"/>
            <a:r>
              <a:rPr lang="cs-CZ" dirty="0"/>
              <a:t>nastavení závazné (úprava podstatnou změnou, při nesplnění sankce)</a:t>
            </a:r>
          </a:p>
          <a:p>
            <a:pPr marL="0" indent="0"/>
            <a:r>
              <a:rPr lang="cs-CZ" dirty="0"/>
              <a:t> průběžné sledování jejich naplnění </a:t>
            </a:r>
            <a:br>
              <a:rPr lang="cs-CZ" dirty="0"/>
            </a:br>
            <a:r>
              <a:rPr lang="cs-CZ" dirty="0"/>
              <a:t>(ve zprávách o realizaci projektu)</a:t>
            </a:r>
          </a:p>
          <a:p>
            <a:pPr marL="0" indent="0"/>
            <a:r>
              <a:rPr lang="cs-CZ" dirty="0"/>
              <a:t> prokazatelnost vykazovaných hodnot (záznam </a:t>
            </a:r>
            <a:br>
              <a:rPr lang="cs-CZ" dirty="0"/>
            </a:br>
            <a:r>
              <a:rPr lang="cs-CZ" dirty="0"/>
              <a:t>o každé podpořené osobě, monitorovací listy, evidence docházky dětí atd. ověřitelné případnou kontrolou,)</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18</a:t>
            </a:fld>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INDIKÁTORY	</a:t>
            </a:r>
          </a:p>
        </p:txBody>
      </p:sp>
      <p:sp>
        <p:nvSpPr>
          <p:cNvPr id="3" name="Zástupný symbol pro obsah 2"/>
          <p:cNvSpPr>
            <a:spLocks noGrp="1"/>
          </p:cNvSpPr>
          <p:nvPr>
            <p:ph idx="1"/>
          </p:nvPr>
        </p:nvSpPr>
        <p:spPr/>
        <p:txBody>
          <a:bodyPr/>
          <a:lstStyle/>
          <a:p>
            <a:r>
              <a:rPr lang="cs-CZ" dirty="0"/>
              <a:t>Indikátory se závazkem - hodnota, která se chápe jako závazek žadatele, kterého má dosáhnout díky realizaci projektu.</a:t>
            </a:r>
          </a:p>
          <a:p>
            <a:endParaRPr lang="cs-CZ" dirty="0"/>
          </a:p>
          <a:p>
            <a:r>
              <a:rPr lang="cs-CZ" dirty="0"/>
              <a:t>Indikátory bez závazku - hodnoty, které nepředstavují závazek žadatele, ale které je nutné sledovat.</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19</a:t>
            </a:fld>
            <a:endParaRPr lang="cs-CZ" dirty="0"/>
          </a:p>
        </p:txBody>
      </p:sp>
    </p:spTree>
    <p:extLst>
      <p:ext uri="{BB962C8B-B14F-4D97-AF65-F5344CB8AC3E}">
        <p14:creationId xmlns:p14="http://schemas.microsoft.com/office/powerpoint/2010/main" val="762884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r>
              <a:rPr lang="cs-CZ" dirty="0"/>
              <a:t>Program</a:t>
            </a:r>
            <a:r>
              <a:rPr lang="cs-CZ" baseline="0" dirty="0"/>
              <a:t> Semináře</a:t>
            </a:r>
            <a:endParaRPr lang="cs-CZ" dirty="0"/>
          </a:p>
        </p:txBody>
      </p:sp>
      <p:sp>
        <p:nvSpPr>
          <p:cNvPr id="6" name="Zástupný symbol pro obsah 5"/>
          <p:cNvSpPr>
            <a:spLocks noGrp="1"/>
          </p:cNvSpPr>
          <p:nvPr>
            <p:ph idx="1"/>
          </p:nvPr>
        </p:nvSpPr>
        <p:spPr>
          <a:xfrm>
            <a:off x="1547664" y="2276872"/>
            <a:ext cx="7056784" cy="3600400"/>
          </a:xfrm>
        </p:spPr>
        <p:txBody>
          <a:bodyPr/>
          <a:lstStyle/>
          <a:p>
            <a:pPr marL="457200" indent="-457200">
              <a:spcBef>
                <a:spcPts val="0"/>
              </a:spcBef>
              <a:buFont typeface="+mj-lt"/>
              <a:buAutoNum type="arabicPeriod"/>
            </a:pPr>
            <a:r>
              <a:rPr lang="cs-CZ" dirty="0"/>
              <a:t>Představení výzev</a:t>
            </a:r>
          </a:p>
          <a:p>
            <a:pPr marL="457200" indent="-457200">
              <a:spcBef>
                <a:spcPts val="0"/>
              </a:spcBef>
              <a:buFont typeface="+mj-lt"/>
              <a:buAutoNum type="arabicPeriod"/>
            </a:pPr>
            <a:r>
              <a:rPr lang="cs-CZ" dirty="0"/>
              <a:t>Indikátory</a:t>
            </a:r>
          </a:p>
          <a:p>
            <a:pPr marL="457200" indent="-457200">
              <a:spcBef>
                <a:spcPts val="0"/>
              </a:spcBef>
              <a:buFont typeface="+mj-lt"/>
              <a:buAutoNum type="arabicPeriod"/>
            </a:pPr>
            <a:r>
              <a:rPr lang="cs-CZ" dirty="0"/>
              <a:t>Partnerství</a:t>
            </a:r>
            <a:r>
              <a:rPr lang="cs-CZ" baseline="0" dirty="0"/>
              <a:t> v projektech</a:t>
            </a:r>
          </a:p>
          <a:p>
            <a:pPr marL="457200" indent="-457200">
              <a:spcBef>
                <a:spcPts val="0"/>
              </a:spcBef>
              <a:buFont typeface="+mj-lt"/>
              <a:buAutoNum type="arabicPeriod"/>
            </a:pPr>
            <a:r>
              <a:rPr lang="cs-CZ" baseline="0" dirty="0"/>
              <a:t>Hodnocení a výběr projektů</a:t>
            </a:r>
          </a:p>
          <a:p>
            <a:pPr marL="457200" indent="-457200">
              <a:spcBef>
                <a:spcPts val="0"/>
              </a:spcBef>
              <a:buFont typeface="+mj-lt"/>
              <a:buAutoNum type="arabicPeriod"/>
            </a:pPr>
            <a:r>
              <a:rPr lang="cs-CZ" baseline="0" dirty="0"/>
              <a:t>Publicita</a:t>
            </a:r>
          </a:p>
          <a:p>
            <a:pPr marL="457200" indent="-457200">
              <a:spcBef>
                <a:spcPts val="0"/>
              </a:spcBef>
              <a:buFont typeface="+mj-lt"/>
              <a:buAutoNum type="arabicPeriod"/>
            </a:pPr>
            <a:r>
              <a:rPr lang="cs-CZ" baseline="0" dirty="0"/>
              <a:t>Rozpočet projektů</a:t>
            </a:r>
          </a:p>
          <a:p>
            <a:pPr marL="457200" indent="-457200">
              <a:spcBef>
                <a:spcPts val="0"/>
              </a:spcBef>
              <a:buFont typeface="+mj-lt"/>
              <a:buAutoNum type="arabicPeriod"/>
            </a:pPr>
            <a:r>
              <a:rPr lang="cs-CZ" baseline="0" dirty="0"/>
              <a:t>Dotazy</a:t>
            </a: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a:t>
            </a:fld>
            <a:endParaRPr lang="cs-CZ" dirty="0"/>
          </a:p>
        </p:txBody>
      </p:sp>
    </p:spTree>
    <p:extLst>
      <p:ext uri="{BB962C8B-B14F-4D97-AF65-F5344CB8AC3E}">
        <p14:creationId xmlns:p14="http://schemas.microsoft.com/office/powerpoint/2010/main" val="33750182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fontAlgn="base" hangingPunct="0"/>
            <a:r>
              <a:rPr lang="cs-CZ" dirty="0"/>
              <a:t/>
            </a:r>
            <a:br>
              <a:rPr lang="cs-CZ" dirty="0"/>
            </a:br>
            <a:r>
              <a:rPr lang="cs-CZ" b="0" dirty="0"/>
              <a:t>Indikátory</a:t>
            </a:r>
            <a:r>
              <a:rPr lang="cs-CZ" dirty="0"/>
              <a:t/>
            </a:r>
            <a:br>
              <a:rPr lang="cs-CZ" dirty="0"/>
            </a:br>
            <a:endParaRPr lang="cs-CZ" dirty="0"/>
          </a:p>
        </p:txBody>
      </p:sp>
      <p:sp>
        <p:nvSpPr>
          <p:cNvPr id="3" name="Zástupný symbol pro obsah 2"/>
          <p:cNvSpPr>
            <a:spLocks noGrp="1"/>
          </p:cNvSpPr>
          <p:nvPr>
            <p:ph idx="1"/>
          </p:nvPr>
        </p:nvSpPr>
        <p:spPr>
          <a:xfrm>
            <a:off x="611560" y="1772816"/>
            <a:ext cx="8064000" cy="4320000"/>
          </a:xfrm>
        </p:spPr>
        <p:txBody>
          <a:bodyPr/>
          <a:lstStyle/>
          <a:p>
            <a:pPr fontAlgn="base" hangingPunct="0"/>
            <a:endParaRPr lang="cs-CZ" dirty="0"/>
          </a:p>
          <a:p>
            <a:pPr marL="0" lvl="1" indent="0">
              <a:lnSpc>
                <a:spcPts val="2880"/>
              </a:lnSpc>
              <a:spcBef>
                <a:spcPts val="600"/>
              </a:spcBef>
              <a:spcAft>
                <a:spcPts val="600"/>
              </a:spcAft>
              <a:buSzPct val="100000"/>
              <a:buNone/>
            </a:pPr>
            <a:r>
              <a:rPr lang="cs-CZ" dirty="0"/>
              <a:t>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20</a:t>
            </a:fld>
            <a:endParaRPr lang="cs-CZ" dirty="0"/>
          </a:p>
        </p:txBody>
      </p:sp>
      <p:sp>
        <p:nvSpPr>
          <p:cNvPr id="7" name="Zástupný symbol pro obsah 2"/>
          <p:cNvSpPr txBox="1">
            <a:spLocks/>
          </p:cNvSpPr>
          <p:nvPr/>
        </p:nvSpPr>
        <p:spPr>
          <a:xfrm>
            <a:off x="395536" y="1268760"/>
            <a:ext cx="8208912" cy="5400600"/>
          </a:xfrm>
          <a:prstGeom prst="rect">
            <a:avLst/>
          </a:prstGeom>
        </p:spPr>
        <p:txBody>
          <a:bodyPr vert="horz" lIns="0" tIns="0" rIns="0" bIns="0" rtlCol="0">
            <a:noAutofit/>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800" b="1" dirty="0"/>
              <a:t>Monitorovací indikátory závazné</a:t>
            </a:r>
          </a:p>
          <a:p>
            <a:pPr marL="0" indent="0" algn="ctr">
              <a:buNone/>
            </a:pPr>
            <a:endParaRPr lang="cs-CZ" sz="2800" b="1" dirty="0"/>
          </a:p>
          <a:p>
            <a:pPr marL="0" indent="0" algn="ctr">
              <a:buNone/>
            </a:pPr>
            <a:r>
              <a:rPr lang="cs-CZ" sz="2800" b="1" dirty="0"/>
              <a:t> </a:t>
            </a:r>
          </a:p>
          <a:p>
            <a:pPr marL="0" indent="0" fontAlgn="base" hangingPunct="0">
              <a:buFont typeface="Wingdings" panose="05000000000000000000" pitchFamily="2" charset="2"/>
              <a:buNone/>
            </a:pPr>
            <a:endParaRPr lang="cs-CZ" sz="2000" dirty="0"/>
          </a:p>
          <a:p>
            <a:pPr marL="0" indent="0" algn="ctr">
              <a:spcBef>
                <a:spcPts val="1200"/>
              </a:spcBef>
              <a:spcAft>
                <a:spcPts val="0"/>
              </a:spcAft>
              <a:buNone/>
            </a:pPr>
            <a:r>
              <a:rPr lang="cs-CZ" dirty="0"/>
              <a:t>  </a:t>
            </a:r>
            <a:r>
              <a:rPr lang="cs-CZ" sz="2800" b="1" dirty="0"/>
              <a:t>Monitorovací indikátory ke sledování </a:t>
            </a:r>
          </a:p>
          <a:p>
            <a:pPr marL="0" indent="0" fontAlgn="base" hangingPunct="0">
              <a:buNone/>
            </a:pPr>
            <a:endParaRPr lang="cs-CZ" sz="2000" dirty="0"/>
          </a:p>
          <a:p>
            <a:pPr marL="414000" lvl="1" indent="0">
              <a:buNone/>
            </a:pPr>
            <a:r>
              <a:rPr lang="cs-CZ" dirty="0"/>
              <a:t>  </a:t>
            </a:r>
          </a:p>
          <a:p>
            <a:pPr marL="414000" lvl="1" indent="0">
              <a:buFont typeface="Wingdings" panose="05000000000000000000" pitchFamily="2" charset="2"/>
              <a:buNone/>
            </a:pPr>
            <a:endParaRPr lang="cs-CZ" dirty="0"/>
          </a:p>
        </p:txBody>
      </p:sp>
      <p:sp>
        <p:nvSpPr>
          <p:cNvPr id="6" name="Rectangle 1"/>
          <p:cNvSpPr>
            <a:spLocks noChangeArrowheads="1"/>
          </p:cNvSpPr>
          <p:nvPr/>
        </p:nvSpPr>
        <p:spPr bwMode="auto">
          <a:xfrm>
            <a:off x="1689100" y="33512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a:ln>
                  <a:noFill/>
                </a:ln>
                <a:solidFill>
                  <a:schemeClr val="tx1"/>
                </a:solidFill>
                <a:effectLst/>
                <a:latin typeface="Arial" pitchFamily="34" charset="0"/>
                <a:cs typeface="Arial" pitchFamily="34" charset="0"/>
              </a:rPr>
              <a:t/>
            </a:r>
            <a:br>
              <a:rPr kumimoji="0" lang="cs-CZ" altLang="cs-CZ" sz="1800" b="0" i="0" u="none" strike="noStrike" cap="none" normalizeH="0" baseline="0">
                <a:ln>
                  <a:noFill/>
                </a:ln>
                <a:solidFill>
                  <a:schemeClr val="tx1"/>
                </a:solidFill>
                <a:effectLst/>
                <a:latin typeface="Arial" pitchFamily="34" charset="0"/>
                <a:cs typeface="Arial" pitchFamily="34" charset="0"/>
              </a:rPr>
            </a:br>
            <a:endParaRPr kumimoji="0" lang="cs-CZ" altLang="cs-CZ" sz="1800" b="0" i="0" u="none" strike="noStrike" cap="none" normalizeH="0" baseline="0">
              <a:ln>
                <a:noFill/>
              </a:ln>
              <a:solidFill>
                <a:schemeClr val="tx1"/>
              </a:solidFill>
              <a:effectLst/>
              <a:latin typeface="Arial" pitchFamily="34" charset="0"/>
              <a:cs typeface="Arial" pitchFamily="34" charset="0"/>
            </a:endParaRPr>
          </a:p>
        </p:txBody>
      </p:sp>
      <p:sp>
        <p:nvSpPr>
          <p:cNvPr id="9" name="Rectangle 3"/>
          <p:cNvSpPr>
            <a:spLocks noChangeArrowheads="1"/>
          </p:cNvSpPr>
          <p:nvPr/>
        </p:nvSpPr>
        <p:spPr bwMode="auto">
          <a:xfrm>
            <a:off x="6168734" y="34014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12" name="Tabulka 11"/>
          <p:cNvGraphicFramePr>
            <a:graphicFrameLocks noGrp="1"/>
          </p:cNvGraphicFramePr>
          <p:nvPr>
            <p:extLst/>
          </p:nvPr>
        </p:nvGraphicFramePr>
        <p:xfrm>
          <a:off x="776166" y="3969060"/>
          <a:ext cx="7833592" cy="2078220"/>
        </p:xfrm>
        <a:graphic>
          <a:graphicData uri="http://schemas.openxmlformats.org/drawingml/2006/table">
            <a:tbl>
              <a:tblPr firstRow="1" firstCol="1" bandRow="1">
                <a:tableStyleId>{5C22544A-7EE6-4342-B048-85BDC9FD1C3A}</a:tableStyleId>
              </a:tblPr>
              <a:tblGrid>
                <a:gridCol w="722969">
                  <a:extLst>
                    <a:ext uri="{9D8B030D-6E8A-4147-A177-3AD203B41FA5}">
                      <a16:colId xmlns="" xmlns:a16="http://schemas.microsoft.com/office/drawing/2014/main" val="20000"/>
                    </a:ext>
                  </a:extLst>
                </a:gridCol>
                <a:gridCol w="4819212">
                  <a:extLst>
                    <a:ext uri="{9D8B030D-6E8A-4147-A177-3AD203B41FA5}">
                      <a16:colId xmlns="" xmlns:a16="http://schemas.microsoft.com/office/drawing/2014/main" val="20001"/>
                    </a:ext>
                  </a:extLst>
                </a:gridCol>
                <a:gridCol w="989551">
                  <a:extLst>
                    <a:ext uri="{9D8B030D-6E8A-4147-A177-3AD203B41FA5}">
                      <a16:colId xmlns="" xmlns:a16="http://schemas.microsoft.com/office/drawing/2014/main" val="20002"/>
                    </a:ext>
                  </a:extLst>
                </a:gridCol>
                <a:gridCol w="1301860">
                  <a:extLst>
                    <a:ext uri="{9D8B030D-6E8A-4147-A177-3AD203B41FA5}">
                      <a16:colId xmlns="" xmlns:a16="http://schemas.microsoft.com/office/drawing/2014/main" val="20003"/>
                    </a:ext>
                  </a:extLst>
                </a:gridCol>
              </a:tblGrid>
              <a:tr h="576064">
                <a:tc>
                  <a:txBody>
                    <a:bodyPr/>
                    <a:lstStyle/>
                    <a:p>
                      <a:pPr marL="36195" marR="36195" algn="ctr">
                        <a:spcBef>
                          <a:spcPts val="300"/>
                        </a:spcBef>
                        <a:spcAft>
                          <a:spcPts val="300"/>
                        </a:spcAft>
                      </a:pPr>
                      <a:r>
                        <a:rPr lang="cs-CZ" sz="1000" dirty="0">
                          <a:effectLst/>
                        </a:rPr>
                        <a:t>Kód</a:t>
                      </a:r>
                      <a:endParaRPr lang="cs-CZ" sz="1000" b="1" dirty="0">
                        <a:solidFill>
                          <a:srgbClr val="080808"/>
                        </a:solidFill>
                        <a:effectLst/>
                        <a:latin typeface="Arial"/>
                        <a:ea typeface="Arial"/>
                        <a:cs typeface="Times New Roman"/>
                      </a:endParaRPr>
                    </a:p>
                  </a:txBody>
                  <a:tcPr marL="0" marR="0" marT="0" marB="0" anchor="ctr"/>
                </a:tc>
                <a:tc>
                  <a:txBody>
                    <a:bodyPr/>
                    <a:lstStyle/>
                    <a:p>
                      <a:pPr marL="36195" marR="36195" algn="ctr">
                        <a:spcBef>
                          <a:spcPts val="300"/>
                        </a:spcBef>
                        <a:spcAft>
                          <a:spcPts val="300"/>
                        </a:spcAft>
                      </a:pPr>
                      <a:r>
                        <a:rPr lang="cs-CZ" sz="1000" dirty="0">
                          <a:effectLst/>
                        </a:rPr>
                        <a:t>Název indikátoru</a:t>
                      </a:r>
                      <a:endParaRPr lang="cs-CZ" sz="1000" b="1" dirty="0">
                        <a:solidFill>
                          <a:srgbClr val="080808"/>
                        </a:solidFill>
                        <a:effectLst/>
                        <a:latin typeface="Arial"/>
                        <a:ea typeface="Arial"/>
                        <a:cs typeface="Times New Roman"/>
                      </a:endParaRPr>
                    </a:p>
                  </a:txBody>
                  <a:tcPr marL="0" marR="0" marT="0" marB="0" anchor="ctr"/>
                </a:tc>
                <a:tc>
                  <a:txBody>
                    <a:bodyPr/>
                    <a:lstStyle/>
                    <a:p>
                      <a:pPr marL="36195" marR="36195" algn="ctr">
                        <a:spcBef>
                          <a:spcPts val="300"/>
                        </a:spcBef>
                        <a:spcAft>
                          <a:spcPts val="300"/>
                        </a:spcAft>
                      </a:pPr>
                      <a:r>
                        <a:rPr lang="cs-CZ" sz="1000" dirty="0">
                          <a:effectLst/>
                        </a:rPr>
                        <a:t>Měrná jednotka</a:t>
                      </a:r>
                      <a:endParaRPr lang="cs-CZ" sz="1000" b="1" dirty="0">
                        <a:solidFill>
                          <a:srgbClr val="080808"/>
                        </a:solidFill>
                        <a:effectLst/>
                        <a:latin typeface="Arial"/>
                        <a:ea typeface="Arial"/>
                        <a:cs typeface="Times New Roman"/>
                      </a:endParaRPr>
                    </a:p>
                  </a:txBody>
                  <a:tcPr marL="0" marR="0" marT="0" marB="0" anchor="ctr"/>
                </a:tc>
                <a:tc>
                  <a:txBody>
                    <a:bodyPr/>
                    <a:lstStyle/>
                    <a:p>
                      <a:pPr marL="36195" marR="36195" algn="ctr">
                        <a:spcBef>
                          <a:spcPts val="300"/>
                        </a:spcBef>
                        <a:spcAft>
                          <a:spcPts val="300"/>
                        </a:spcAft>
                      </a:pPr>
                      <a:r>
                        <a:rPr lang="cs-CZ" sz="1000" dirty="0">
                          <a:effectLst/>
                        </a:rPr>
                        <a:t>Typ indikátoru</a:t>
                      </a:r>
                      <a:endParaRPr lang="cs-CZ" sz="1000" b="1" dirty="0">
                        <a:solidFill>
                          <a:srgbClr val="080808"/>
                        </a:solidFill>
                        <a:effectLst/>
                        <a:latin typeface="Arial"/>
                        <a:ea typeface="Arial"/>
                        <a:cs typeface="Times New Roman"/>
                      </a:endParaRPr>
                    </a:p>
                  </a:txBody>
                  <a:tcPr marL="0" marR="0" marT="0" marB="0" anchor="ctr"/>
                </a:tc>
                <a:extLst>
                  <a:ext uri="{0D108BD9-81ED-4DB2-BD59-A6C34878D82A}">
                    <a16:rowId xmlns="" xmlns:a16="http://schemas.microsoft.com/office/drawing/2014/main" val="10000"/>
                  </a:ext>
                </a:extLst>
              </a:tr>
              <a:tr h="506058">
                <a:tc>
                  <a:txBody>
                    <a:bodyPr/>
                    <a:lstStyle/>
                    <a:p>
                      <a:pPr marL="36195" marR="36195">
                        <a:spcBef>
                          <a:spcPts val="300"/>
                        </a:spcBef>
                        <a:spcAft>
                          <a:spcPts val="300"/>
                        </a:spcAft>
                      </a:pPr>
                      <a:r>
                        <a:rPr lang="cs-CZ" sz="1000" dirty="0">
                          <a:effectLst/>
                        </a:rPr>
                        <a:t>5 01 30</a:t>
                      </a:r>
                      <a:endParaRPr lang="cs-CZ" sz="1000" dirty="0">
                        <a:solidFill>
                          <a:srgbClr val="080808"/>
                        </a:solidFill>
                        <a:effectLst/>
                        <a:latin typeface="Arial"/>
                        <a:ea typeface="Arial"/>
                        <a:cs typeface="Times New Roman"/>
                      </a:endParaRPr>
                    </a:p>
                  </a:txBody>
                  <a:tcPr marL="0" marR="0" marT="0" marB="0" anchor="ctr"/>
                </a:tc>
                <a:tc>
                  <a:txBody>
                    <a:bodyPr/>
                    <a:lstStyle/>
                    <a:p>
                      <a:pPr marL="36195" marR="36195" algn="l" defTabSz="914400" rtl="0" eaLnBrk="1" latinLnBrk="0" hangingPunct="1">
                        <a:spcBef>
                          <a:spcPts val="300"/>
                        </a:spcBef>
                        <a:spcAft>
                          <a:spcPts val="300"/>
                        </a:spcAft>
                      </a:pPr>
                      <a:r>
                        <a:rPr lang="cs-CZ" sz="1000" kern="1200" dirty="0">
                          <a:solidFill>
                            <a:schemeClr val="dk1"/>
                          </a:solidFill>
                          <a:effectLst/>
                          <a:latin typeface="+mn-lt"/>
                          <a:ea typeface="+mn-ea"/>
                          <a:cs typeface="+mn-cs"/>
                        </a:rPr>
                        <a:t>Počet osob pracujících v rámci flexibilních forem práce</a:t>
                      </a:r>
                    </a:p>
                  </a:txBody>
                  <a:tcPr marL="0" marR="0" marT="0" marB="0" anchor="ctr"/>
                </a:tc>
                <a:tc>
                  <a:txBody>
                    <a:bodyPr/>
                    <a:lstStyle/>
                    <a:p>
                      <a:pPr marL="36195" marR="36195">
                        <a:spcBef>
                          <a:spcPts val="300"/>
                        </a:spcBef>
                        <a:spcAft>
                          <a:spcPts val="300"/>
                        </a:spcAft>
                      </a:pPr>
                      <a:r>
                        <a:rPr lang="cs-CZ" sz="1000" dirty="0">
                          <a:solidFill>
                            <a:schemeClr val="dk1"/>
                          </a:solidFill>
                          <a:effectLst/>
                          <a:latin typeface="+mn-lt"/>
                          <a:ea typeface="+mn-ea"/>
                          <a:cs typeface="+mn-cs"/>
                        </a:rPr>
                        <a:t>Osoby</a:t>
                      </a:r>
                      <a:endParaRPr lang="cs-CZ" sz="1000" dirty="0">
                        <a:solidFill>
                          <a:srgbClr val="080808"/>
                        </a:solidFill>
                        <a:effectLst/>
                        <a:latin typeface="Arial"/>
                        <a:ea typeface="Arial"/>
                        <a:cs typeface="Times New Roman"/>
                      </a:endParaRPr>
                    </a:p>
                  </a:txBody>
                  <a:tcPr marL="0" marR="0" marT="0" marB="0" anchor="ctr"/>
                </a:tc>
                <a:tc>
                  <a:txBody>
                    <a:bodyPr/>
                    <a:lstStyle/>
                    <a:p>
                      <a:pPr marL="36195" marR="36195" indent="0" algn="l" defTabSz="914400" rtl="0" eaLnBrk="1" fontAlgn="auto" latinLnBrk="0" hangingPunct="1">
                        <a:lnSpc>
                          <a:spcPct val="100000"/>
                        </a:lnSpc>
                        <a:spcBef>
                          <a:spcPts val="300"/>
                        </a:spcBef>
                        <a:spcAft>
                          <a:spcPts val="300"/>
                        </a:spcAft>
                        <a:buClrTx/>
                        <a:buSzTx/>
                        <a:buFontTx/>
                        <a:buNone/>
                        <a:tabLst/>
                        <a:defRPr/>
                      </a:pPr>
                      <a:r>
                        <a:rPr lang="cs-CZ" sz="1000" kern="1200" dirty="0">
                          <a:solidFill>
                            <a:schemeClr val="dk1"/>
                          </a:solidFill>
                          <a:effectLst/>
                          <a:latin typeface="+mn-lt"/>
                          <a:ea typeface="+mn-ea"/>
                          <a:cs typeface="+mn-cs"/>
                        </a:rPr>
                        <a:t>Výsledek</a:t>
                      </a:r>
                    </a:p>
                  </a:txBody>
                  <a:tcPr marL="0" marR="0" marT="0" marB="0" anchor="ctr"/>
                </a:tc>
                <a:extLst>
                  <a:ext uri="{0D108BD9-81ED-4DB2-BD59-A6C34878D82A}">
                    <a16:rowId xmlns="" xmlns:a16="http://schemas.microsoft.com/office/drawing/2014/main" val="10001"/>
                  </a:ext>
                </a:extLst>
              </a:tr>
              <a:tr h="498049">
                <a:tc>
                  <a:txBody>
                    <a:bodyPr/>
                    <a:lstStyle/>
                    <a:p>
                      <a:pPr marL="36195" marR="36195">
                        <a:spcBef>
                          <a:spcPts val="300"/>
                        </a:spcBef>
                        <a:spcAft>
                          <a:spcPts val="300"/>
                        </a:spcAft>
                      </a:pPr>
                      <a:r>
                        <a:rPr lang="cs-CZ" sz="1000" dirty="0">
                          <a:effectLst/>
                        </a:rPr>
                        <a:t>6 26 00</a:t>
                      </a:r>
                      <a:endParaRPr lang="cs-CZ" sz="1000" dirty="0">
                        <a:solidFill>
                          <a:srgbClr val="080808"/>
                        </a:solidFill>
                        <a:effectLst/>
                        <a:latin typeface="Arial"/>
                        <a:ea typeface="Arial"/>
                        <a:cs typeface="Times New Roman"/>
                      </a:endParaRPr>
                    </a:p>
                  </a:txBody>
                  <a:tcPr marL="0" marR="0" marT="0" marB="0" anchor="ctr"/>
                </a:tc>
                <a:tc>
                  <a:txBody>
                    <a:bodyPr/>
                    <a:lstStyle/>
                    <a:p>
                      <a:pPr marL="36195" marR="36195" algn="l" defTabSz="914400" rtl="0" eaLnBrk="1" latinLnBrk="0" hangingPunct="1">
                        <a:spcBef>
                          <a:spcPts val="300"/>
                        </a:spcBef>
                        <a:spcAft>
                          <a:spcPts val="300"/>
                        </a:spcAft>
                      </a:pPr>
                      <a:r>
                        <a:rPr lang="cs-CZ" sz="1000" kern="1200" dirty="0">
                          <a:solidFill>
                            <a:schemeClr val="dk1"/>
                          </a:solidFill>
                          <a:effectLst/>
                          <a:latin typeface="+mn-lt"/>
                          <a:ea typeface="+mn-ea"/>
                          <a:cs typeface="+mn-cs"/>
                        </a:rPr>
                        <a:t>Účastníci, kteří získali kvalifikaci po ukončení své účasti </a:t>
                      </a:r>
                    </a:p>
                  </a:txBody>
                  <a:tcPr marL="0" marR="0" marT="0" marB="0" anchor="ctr"/>
                </a:tc>
                <a:tc>
                  <a:txBody>
                    <a:bodyPr/>
                    <a:lstStyle/>
                    <a:p>
                      <a:pPr marL="36195" marR="36195" indent="0" algn="l" defTabSz="914400" rtl="0" eaLnBrk="1" fontAlgn="auto" latinLnBrk="0" hangingPunct="1">
                        <a:lnSpc>
                          <a:spcPct val="100000"/>
                        </a:lnSpc>
                        <a:spcBef>
                          <a:spcPts val="300"/>
                        </a:spcBef>
                        <a:spcAft>
                          <a:spcPts val="300"/>
                        </a:spcAft>
                        <a:buClrTx/>
                        <a:buSzTx/>
                        <a:buFontTx/>
                        <a:buNone/>
                        <a:tabLst/>
                        <a:defRPr/>
                      </a:pPr>
                      <a:r>
                        <a:rPr lang="cs-CZ" sz="1000" dirty="0">
                          <a:effectLst/>
                        </a:rPr>
                        <a:t>Účastníci</a:t>
                      </a:r>
                      <a:endParaRPr lang="cs-CZ" sz="1000" dirty="0">
                        <a:solidFill>
                          <a:srgbClr val="080808"/>
                        </a:solidFill>
                        <a:effectLst/>
                        <a:latin typeface="Arial"/>
                        <a:ea typeface="Arial"/>
                        <a:cs typeface="Times New Roman"/>
                      </a:endParaRPr>
                    </a:p>
                  </a:txBody>
                  <a:tcPr marL="0" marR="0" marT="0" marB="0" anchor="ctr"/>
                </a:tc>
                <a:tc>
                  <a:txBody>
                    <a:bodyPr/>
                    <a:lstStyle/>
                    <a:p>
                      <a:pPr marL="36195" marR="36195" indent="0" algn="l" defTabSz="914400" rtl="0" eaLnBrk="1" fontAlgn="auto" latinLnBrk="0" hangingPunct="1">
                        <a:lnSpc>
                          <a:spcPct val="100000"/>
                        </a:lnSpc>
                        <a:spcBef>
                          <a:spcPts val="300"/>
                        </a:spcBef>
                        <a:spcAft>
                          <a:spcPts val="300"/>
                        </a:spcAft>
                        <a:buClrTx/>
                        <a:buSzTx/>
                        <a:buFontTx/>
                        <a:buNone/>
                        <a:tabLst/>
                        <a:defRPr/>
                      </a:pPr>
                      <a:r>
                        <a:rPr lang="cs-CZ" sz="1000" kern="1200" dirty="0">
                          <a:solidFill>
                            <a:schemeClr val="dk1"/>
                          </a:solidFill>
                          <a:effectLst/>
                          <a:latin typeface="+mn-lt"/>
                          <a:ea typeface="+mn-ea"/>
                          <a:cs typeface="+mn-cs"/>
                        </a:rPr>
                        <a:t>Výsledek</a:t>
                      </a:r>
                    </a:p>
                  </a:txBody>
                  <a:tcPr marL="0" marR="0" marT="0" marB="0" anchor="ctr"/>
                </a:tc>
                <a:extLst>
                  <a:ext uri="{0D108BD9-81ED-4DB2-BD59-A6C34878D82A}">
                    <a16:rowId xmlns="" xmlns:a16="http://schemas.microsoft.com/office/drawing/2014/main" val="10002"/>
                  </a:ext>
                </a:extLst>
              </a:tr>
              <a:tr h="498049">
                <a:tc>
                  <a:txBody>
                    <a:bodyPr/>
                    <a:lstStyle/>
                    <a:p>
                      <a:pPr marL="36195" marR="36195">
                        <a:spcBef>
                          <a:spcPts val="300"/>
                        </a:spcBef>
                        <a:spcAft>
                          <a:spcPts val="300"/>
                        </a:spcAft>
                      </a:pPr>
                      <a:r>
                        <a:rPr lang="cs-CZ" sz="1000" dirty="0">
                          <a:solidFill>
                            <a:schemeClr val="bg1"/>
                          </a:solidFill>
                          <a:effectLst/>
                          <a:latin typeface="Arial"/>
                          <a:ea typeface="Arial"/>
                          <a:cs typeface="Times New Roman"/>
                        </a:rPr>
                        <a:t>6 28 00</a:t>
                      </a:r>
                    </a:p>
                  </a:txBody>
                  <a:tcPr marL="0" marR="0" marT="0" marB="0" anchor="ctr"/>
                </a:tc>
                <a:tc>
                  <a:txBody>
                    <a:bodyPr/>
                    <a:lstStyle/>
                    <a:p>
                      <a:pPr marL="36195" marR="36195" algn="l" defTabSz="914400" rtl="0" eaLnBrk="1" latinLnBrk="0" hangingPunct="1">
                        <a:spcBef>
                          <a:spcPts val="300"/>
                        </a:spcBef>
                        <a:spcAft>
                          <a:spcPts val="300"/>
                        </a:spcAft>
                      </a:pPr>
                      <a:r>
                        <a:rPr lang="cs-CZ" sz="1000" kern="1200" dirty="0">
                          <a:solidFill>
                            <a:schemeClr val="dk1"/>
                          </a:solidFill>
                          <a:effectLst/>
                          <a:latin typeface="+mn-lt"/>
                          <a:ea typeface="+mn-ea"/>
                          <a:cs typeface="+mn-cs"/>
                        </a:rPr>
                        <a:t>Znevýhodnění účastníci, kteří po ukončení své účasti hledají zaměstnání, jsou v procesu vzdělávání /odborné přípravy, rozšiřují si kvalifikaci nebo jsou zaměstnaní, a to i OSVČ</a:t>
                      </a:r>
                    </a:p>
                  </a:txBody>
                  <a:tcPr marL="0" marR="0" marT="0" marB="0" anchor="ctr"/>
                </a:tc>
                <a:tc>
                  <a:txBody>
                    <a:bodyPr/>
                    <a:lstStyle/>
                    <a:p>
                      <a:pPr marL="36195" marR="36195" indent="0" algn="l" defTabSz="914400" rtl="0" eaLnBrk="1" fontAlgn="auto" latinLnBrk="0" hangingPunct="1">
                        <a:lnSpc>
                          <a:spcPct val="100000"/>
                        </a:lnSpc>
                        <a:spcBef>
                          <a:spcPts val="300"/>
                        </a:spcBef>
                        <a:spcAft>
                          <a:spcPts val="300"/>
                        </a:spcAft>
                        <a:buClrTx/>
                        <a:buSzTx/>
                        <a:buFontTx/>
                        <a:buNone/>
                        <a:tabLst/>
                        <a:defRPr/>
                      </a:pPr>
                      <a:r>
                        <a:rPr lang="cs-CZ" sz="1000" dirty="0">
                          <a:effectLst/>
                        </a:rPr>
                        <a:t>Účastníci</a:t>
                      </a:r>
                      <a:endParaRPr lang="cs-CZ" sz="1000" dirty="0">
                        <a:solidFill>
                          <a:srgbClr val="080808"/>
                        </a:solidFill>
                        <a:effectLst/>
                        <a:latin typeface="Arial"/>
                        <a:ea typeface="Arial"/>
                        <a:cs typeface="Times New Roman"/>
                      </a:endParaRPr>
                    </a:p>
                  </a:txBody>
                  <a:tcPr marL="0" marR="0" marT="0" marB="0" anchor="ctr"/>
                </a:tc>
                <a:tc>
                  <a:txBody>
                    <a:bodyPr/>
                    <a:lstStyle/>
                    <a:p>
                      <a:pPr marL="36195" marR="36195" indent="0" algn="l" defTabSz="914400" rtl="0" eaLnBrk="1" fontAlgn="auto" latinLnBrk="0" hangingPunct="1">
                        <a:lnSpc>
                          <a:spcPct val="100000"/>
                        </a:lnSpc>
                        <a:spcBef>
                          <a:spcPts val="300"/>
                        </a:spcBef>
                        <a:spcAft>
                          <a:spcPts val="300"/>
                        </a:spcAft>
                        <a:buClrTx/>
                        <a:buSzTx/>
                        <a:buFontTx/>
                        <a:buNone/>
                        <a:tabLst/>
                        <a:defRPr/>
                      </a:pPr>
                      <a:r>
                        <a:rPr lang="cs-CZ" sz="1000" kern="1200" dirty="0">
                          <a:solidFill>
                            <a:schemeClr val="dk1"/>
                          </a:solidFill>
                          <a:effectLst/>
                          <a:latin typeface="+mn-lt"/>
                          <a:ea typeface="+mn-ea"/>
                          <a:cs typeface="+mn-cs"/>
                        </a:rPr>
                        <a:t>Výsledek</a:t>
                      </a:r>
                    </a:p>
                  </a:txBody>
                  <a:tcPr marL="0" marR="0" marT="0" marB="0" anchor="ctr"/>
                </a:tc>
                <a:extLst>
                  <a:ext uri="{0D108BD9-81ED-4DB2-BD59-A6C34878D82A}">
                    <a16:rowId xmlns="" xmlns:a16="http://schemas.microsoft.com/office/drawing/2014/main" val="10003"/>
                  </a:ext>
                </a:extLst>
              </a:tr>
            </a:tbl>
          </a:graphicData>
        </a:graphic>
      </p:graphicFrame>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273" y="1766888"/>
            <a:ext cx="7840663"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59971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0" dirty="0"/>
              <a:t>Indikátory</a:t>
            </a:r>
          </a:p>
        </p:txBody>
      </p:sp>
      <p:sp>
        <p:nvSpPr>
          <p:cNvPr id="3" name="Zástupný symbol pro obsah 2"/>
          <p:cNvSpPr>
            <a:spLocks noGrp="1"/>
          </p:cNvSpPr>
          <p:nvPr>
            <p:ph idx="1"/>
          </p:nvPr>
        </p:nvSpPr>
        <p:spPr/>
        <p:txBody>
          <a:bodyPr/>
          <a:lstStyle/>
          <a:p>
            <a:pPr>
              <a:buNone/>
            </a:pPr>
            <a:r>
              <a:rPr lang="cs-CZ" b="1" dirty="0"/>
              <a:t>     Sankce při nesplnění závazků týkajících se indikátorů</a:t>
            </a:r>
          </a:p>
          <a:p>
            <a:pPr>
              <a:buNone/>
            </a:pPr>
            <a:r>
              <a:rPr lang="cs-CZ" b="1" dirty="0"/>
              <a:t>     </a:t>
            </a:r>
            <a:r>
              <a:rPr lang="cs-CZ" dirty="0"/>
              <a:t>Celková míra naplnění indikátorů            Sankce </a:t>
            </a:r>
            <a:br>
              <a:rPr lang="cs-CZ" dirty="0"/>
            </a:br>
            <a:r>
              <a:rPr lang="cs-CZ" dirty="0"/>
              <a:t>výstupů vzhledem k závazkům </a:t>
            </a:r>
            <a:br>
              <a:rPr lang="cs-CZ" dirty="0"/>
            </a:br>
            <a:r>
              <a:rPr lang="cs-CZ" dirty="0"/>
              <a:t>dle právního aktu 	</a:t>
            </a:r>
          </a:p>
          <a:p>
            <a:pPr>
              <a:buNone/>
            </a:pPr>
            <a:r>
              <a:rPr lang="cs-CZ" dirty="0"/>
              <a:t>     méně než 85 % a zároveň alespoň 70 %       15 % 	</a:t>
            </a:r>
          </a:p>
          <a:p>
            <a:pPr>
              <a:buNone/>
            </a:pPr>
            <a:r>
              <a:rPr lang="cs-CZ" dirty="0"/>
              <a:t>     méně než 70 % a zároveň alespoň 55 % 	 20 % 	</a:t>
            </a:r>
          </a:p>
          <a:p>
            <a:pPr>
              <a:buNone/>
            </a:pPr>
            <a:r>
              <a:rPr lang="cs-CZ" dirty="0"/>
              <a:t>     méně než 55 % a zároveň alespoň 40 % 	 30 % 	</a:t>
            </a:r>
          </a:p>
          <a:p>
            <a:pPr>
              <a:buNone/>
            </a:pPr>
            <a:r>
              <a:rPr lang="cs-CZ" dirty="0"/>
              <a:t>     méně než 40 % 	                                             50 %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21</a:t>
            </a:fld>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2610000"/>
            <a:ext cx="7272000" cy="1224000"/>
          </a:xfrm>
        </p:spPr>
        <p:txBody>
          <a:bodyPr/>
          <a:lstStyle/>
          <a:p>
            <a:pPr algn="ctr"/>
            <a:r>
              <a:rPr lang="cs-CZ" dirty="0"/>
              <a:t>Partnerství v projektech</a:t>
            </a:r>
            <a:endParaRPr lang="cs-CZ" sz="2800" b="0" dirty="0"/>
          </a:p>
        </p:txBody>
      </p:sp>
    </p:spTree>
    <p:extLst>
      <p:ext uri="{BB962C8B-B14F-4D97-AF65-F5344CB8AC3E}">
        <p14:creationId xmlns:p14="http://schemas.microsoft.com/office/powerpoint/2010/main" val="1767521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0" dirty="0"/>
              <a:t>PARTNERSTVÍ V PROJEKTECH</a:t>
            </a:r>
          </a:p>
        </p:txBody>
      </p:sp>
      <p:sp>
        <p:nvSpPr>
          <p:cNvPr id="3" name="Zástupný symbol pro obsah 2"/>
          <p:cNvSpPr>
            <a:spLocks noGrp="1"/>
          </p:cNvSpPr>
          <p:nvPr>
            <p:ph idx="1"/>
          </p:nvPr>
        </p:nvSpPr>
        <p:spPr>
          <a:xfrm>
            <a:off x="539552" y="1412776"/>
            <a:ext cx="8064000" cy="4320000"/>
          </a:xfrm>
        </p:spPr>
        <p:txBody>
          <a:bodyPr/>
          <a:lstStyle/>
          <a:p>
            <a:pPr marL="0" indent="0">
              <a:buNone/>
            </a:pPr>
            <a:r>
              <a:rPr lang="cs-CZ" b="1" dirty="0"/>
              <a:t>Základní principy partnerství</a:t>
            </a:r>
          </a:p>
          <a:p>
            <a:r>
              <a:rPr lang="cs-CZ" dirty="0"/>
              <a:t>Partnerství nesmí nahrazovat:</a:t>
            </a:r>
          </a:p>
          <a:p>
            <a:pPr marL="0" indent="0">
              <a:buNone/>
            </a:pPr>
            <a:endParaRPr lang="cs-CZ" dirty="0"/>
          </a:p>
          <a:p>
            <a:pPr lvl="1"/>
            <a:r>
              <a:rPr lang="cs-CZ" sz="2400" dirty="0"/>
              <a:t> zabezpečení běžné administrace projektu (např. zpracování zpráv o realizaci projektu, finanční řízení projektu, účetnictví, administrativní agendu apod.)</a:t>
            </a:r>
          </a:p>
          <a:p>
            <a:pPr marL="414000" lvl="1" indent="0">
              <a:buNone/>
            </a:pPr>
            <a:endParaRPr lang="cs-CZ" sz="2400" dirty="0"/>
          </a:p>
          <a:p>
            <a:pPr lvl="1"/>
            <a:r>
              <a:rPr lang="cs-CZ" sz="2400" dirty="0"/>
              <a:t>poskytování běžných služeb (publicita projektu, IT služby, účetní služby apod.)</a:t>
            </a:r>
          </a:p>
          <a:p>
            <a:pPr marL="414000" lvl="1" indent="0">
              <a:buNone/>
            </a:pPr>
            <a:endParaRPr lang="cs-CZ" sz="2400" dirty="0"/>
          </a:p>
          <a:p>
            <a:pPr lvl="1"/>
            <a:r>
              <a:rPr lang="cs-CZ" sz="2400" dirty="0"/>
              <a:t>dodání zboží</a:t>
            </a:r>
          </a:p>
          <a:p>
            <a:pPr marL="0" lvl="1" indent="0">
              <a:lnSpc>
                <a:spcPts val="2880"/>
              </a:lnSpc>
              <a:spcBef>
                <a:spcPts val="600"/>
              </a:spcBef>
              <a:spcAft>
                <a:spcPts val="600"/>
              </a:spcAft>
              <a:buSzPct val="100000"/>
              <a:buNone/>
            </a:pPr>
            <a:endParaRPr lang="cs-CZ" sz="24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23</a:t>
            </a:fld>
            <a:endParaRPr lang="cs-CZ" dirty="0"/>
          </a:p>
        </p:txBody>
      </p:sp>
    </p:spTree>
    <p:extLst>
      <p:ext uri="{BB962C8B-B14F-4D97-AF65-F5344CB8AC3E}">
        <p14:creationId xmlns:p14="http://schemas.microsoft.com/office/powerpoint/2010/main" val="884952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0" dirty="0"/>
              <a:t>PARTNERSTVÍ V PROJEKTECH</a:t>
            </a:r>
          </a:p>
        </p:txBody>
      </p:sp>
      <p:sp>
        <p:nvSpPr>
          <p:cNvPr id="3" name="Zástupný symbol pro obsah 2"/>
          <p:cNvSpPr>
            <a:spLocks noGrp="1"/>
          </p:cNvSpPr>
          <p:nvPr>
            <p:ph idx="1"/>
          </p:nvPr>
        </p:nvSpPr>
        <p:spPr/>
        <p:txBody>
          <a:bodyPr/>
          <a:lstStyle/>
          <a:p>
            <a:r>
              <a:rPr lang="cs-CZ" b="1" dirty="0"/>
              <a:t>Oprávnění partneři </a:t>
            </a:r>
          </a:p>
          <a:p>
            <a:pPr marL="0" indent="0">
              <a:buNone/>
            </a:pPr>
            <a:r>
              <a:rPr lang="cs-CZ" dirty="0"/>
              <a:t>(viz. oprávnění žadatelé výzvy)</a:t>
            </a:r>
          </a:p>
          <a:p>
            <a:r>
              <a:rPr lang="pl-PL" b="1" dirty="0"/>
              <a:t>Odpovědnost za realizaci projektu vždy na příjemci!</a:t>
            </a:r>
          </a:p>
          <a:p>
            <a:pPr marL="0" indent="0">
              <a:buNone/>
            </a:pPr>
            <a:r>
              <a:rPr lang="cs-CZ" dirty="0"/>
              <a:t>(cíle projektu, předkládání zpráv o realizaci, sankce)</a:t>
            </a:r>
          </a:p>
          <a:p>
            <a:r>
              <a:rPr lang="cs-CZ" b="1" dirty="0"/>
              <a:t>Partner s finančním příspěvkem</a:t>
            </a:r>
          </a:p>
          <a:p>
            <a:pPr marL="0" indent="0">
              <a:buNone/>
            </a:pPr>
            <a:r>
              <a:rPr lang="cs-CZ" dirty="0"/>
              <a:t>(nutná smlouva o partnerství žadatel x partner do 1. MZ)</a:t>
            </a:r>
          </a:p>
          <a:p>
            <a:r>
              <a:rPr lang="cs-CZ" b="1" dirty="0"/>
              <a:t>Partner bez finančního příspěvku</a:t>
            </a:r>
          </a:p>
          <a:p>
            <a:pPr marL="0" indent="0">
              <a:buNone/>
            </a:pPr>
            <a:r>
              <a:rPr lang="cs-CZ" dirty="0"/>
              <a:t>(pravidla OPZ nevyžadují zakotvit závazky partnera)</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24</a:t>
            </a:fld>
            <a:endParaRPr lang="cs-CZ" dirty="0"/>
          </a:p>
        </p:txBody>
      </p:sp>
    </p:spTree>
    <p:extLst>
      <p:ext uri="{BB962C8B-B14F-4D97-AF65-F5344CB8AC3E}">
        <p14:creationId xmlns:p14="http://schemas.microsoft.com/office/powerpoint/2010/main" val="41679837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0" dirty="0"/>
              <a:t>PARTNERSTVÍ V PROJEKTECH</a:t>
            </a:r>
            <a:endParaRPr lang="cs-CZ" dirty="0"/>
          </a:p>
        </p:txBody>
      </p:sp>
      <p:sp>
        <p:nvSpPr>
          <p:cNvPr id="3" name="Zástupný symbol pro obsah 2"/>
          <p:cNvSpPr>
            <a:spLocks noGrp="1"/>
          </p:cNvSpPr>
          <p:nvPr>
            <p:ph idx="1"/>
          </p:nvPr>
        </p:nvSpPr>
        <p:spPr>
          <a:xfrm>
            <a:off x="540000" y="2276872"/>
            <a:ext cx="8064000" cy="3843128"/>
          </a:xfrm>
        </p:spPr>
        <p:txBody>
          <a:bodyPr/>
          <a:lstStyle/>
          <a:p>
            <a:endParaRPr lang="cs-CZ" b="1" dirty="0"/>
          </a:p>
          <a:p>
            <a:r>
              <a:rPr lang="cs-CZ" b="1" dirty="0"/>
              <a:t>Způsobilé výdaje vzniklé partnerovi - </a:t>
            </a:r>
            <a:r>
              <a:rPr lang="cs-CZ" dirty="0"/>
              <a:t>(v rozpočtu projektu, pokud splňují pravidla způsobilosti)</a:t>
            </a:r>
          </a:p>
          <a:p>
            <a:endParaRPr lang="cs-CZ" dirty="0"/>
          </a:p>
          <a:p>
            <a:r>
              <a:rPr lang="cs-CZ" b="1" dirty="0"/>
              <a:t>Veřejná podpora - </a:t>
            </a:r>
            <a:r>
              <a:rPr lang="cs-CZ" dirty="0"/>
              <a:t> (limit případné veřejné podpory je počítán i pro partnera s finančním příspěvkem)</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25</a:t>
            </a:fld>
            <a:endParaRPr lang="cs-CZ" dirty="0"/>
          </a:p>
        </p:txBody>
      </p:sp>
    </p:spTree>
    <p:extLst>
      <p:ext uri="{BB962C8B-B14F-4D97-AF65-F5344CB8AC3E}">
        <p14:creationId xmlns:p14="http://schemas.microsoft.com/office/powerpoint/2010/main" val="26392475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3140968"/>
            <a:ext cx="7272808" cy="1584176"/>
          </a:xfrm>
        </p:spPr>
        <p:txBody>
          <a:bodyPr/>
          <a:lstStyle/>
          <a:p>
            <a:pPr algn="ctr"/>
            <a:r>
              <a:rPr lang="cs-CZ" dirty="0"/>
              <a:t>Veřejná podpora</a:t>
            </a:r>
            <a:endParaRPr lang="cs-CZ" sz="2800" b="0" dirty="0"/>
          </a:p>
        </p:txBody>
      </p:sp>
    </p:spTree>
    <p:extLst>
      <p:ext uri="{BB962C8B-B14F-4D97-AF65-F5344CB8AC3E}">
        <p14:creationId xmlns:p14="http://schemas.microsoft.com/office/powerpoint/2010/main" val="23629976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Veřejná podpora</a:t>
            </a:r>
          </a:p>
        </p:txBody>
      </p:sp>
      <p:sp>
        <p:nvSpPr>
          <p:cNvPr id="3" name="Zástupný symbol pro obsah 2"/>
          <p:cNvSpPr>
            <a:spLocks noGrp="1"/>
          </p:cNvSpPr>
          <p:nvPr>
            <p:ph idx="1"/>
          </p:nvPr>
        </p:nvSpPr>
        <p:spPr>
          <a:xfrm>
            <a:off x="540000" y="1484784"/>
            <a:ext cx="8064000" cy="4635216"/>
          </a:xfrm>
        </p:spPr>
        <p:txBody>
          <a:bodyPr/>
          <a:lstStyle/>
          <a:p>
            <a:r>
              <a:rPr lang="cs-CZ" dirty="0"/>
              <a:t>O</a:t>
            </a:r>
            <a:r>
              <a:rPr lang="cs-CZ" dirty="0" smtClean="0"/>
              <a:t>bsah </a:t>
            </a:r>
            <a:r>
              <a:rPr lang="cs-CZ" dirty="0"/>
              <a:t>pojmu veřejná podpora je vyjádřen </a:t>
            </a:r>
            <a:r>
              <a:rPr lang="cs-CZ" dirty="0" smtClean="0"/>
              <a:t>v ustanovení </a:t>
            </a:r>
            <a:r>
              <a:rPr lang="cs-CZ" dirty="0"/>
              <a:t>čl. 107 odst. 1 Smlouvy o fungování </a:t>
            </a:r>
            <a:r>
              <a:rPr lang="cs-CZ" dirty="0" smtClean="0"/>
              <a:t>EU</a:t>
            </a:r>
          </a:p>
          <a:p>
            <a:endParaRPr lang="cs-CZ" dirty="0" smtClean="0"/>
          </a:p>
          <a:p>
            <a:r>
              <a:rPr lang="cs-CZ" dirty="0" smtClean="0"/>
              <a:t>Podpory </a:t>
            </a:r>
            <a:r>
              <a:rPr lang="cs-CZ" dirty="0"/>
              <a:t>poskytované v jakékoli formě státy nebo ze státních </a:t>
            </a:r>
            <a:r>
              <a:rPr lang="cs-CZ" dirty="0" smtClean="0"/>
              <a:t>prostředků, </a:t>
            </a:r>
            <a:r>
              <a:rPr lang="cs-CZ" dirty="0"/>
              <a:t>které narušují nebo hrozí narušit soutěž tím</a:t>
            </a:r>
            <a:r>
              <a:rPr lang="cs-CZ" dirty="0" smtClean="0"/>
              <a:t>, </a:t>
            </a:r>
            <a:r>
              <a:rPr lang="cs-CZ" dirty="0"/>
              <a:t>že zvýhodňují určité podniky nebo určitá odvětví výroby, a jsou, </a:t>
            </a:r>
            <a:r>
              <a:rPr lang="cs-CZ" dirty="0" smtClean="0"/>
              <a:t>pokud </a:t>
            </a:r>
            <a:r>
              <a:rPr lang="cs-CZ" dirty="0"/>
              <a:t>ovlivňují obchod mezi členskými státy, neslučitelné se společným trhem, nestanoví-li tato smlouva </a:t>
            </a:r>
            <a:r>
              <a:rPr lang="cs-CZ" dirty="0" smtClean="0"/>
              <a:t>jinak</a:t>
            </a:r>
          </a:p>
          <a:p>
            <a:endParaRPr lang="cs-CZ" dirty="0" smtClean="0"/>
          </a:p>
          <a:p>
            <a:r>
              <a:rPr lang="cs-CZ" dirty="0"/>
              <a:t>V</a:t>
            </a:r>
            <a:r>
              <a:rPr lang="cs-CZ" dirty="0" smtClean="0"/>
              <a:t>íce viz. Obecná </a:t>
            </a:r>
            <a:r>
              <a:rPr lang="cs-CZ" dirty="0"/>
              <a:t>část pravidel pro žadatele a příjemce</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27</a:t>
            </a:fld>
            <a:endParaRPr lang="cs-CZ" dirty="0"/>
          </a:p>
        </p:txBody>
      </p:sp>
    </p:spTree>
    <p:extLst>
      <p:ext uri="{BB962C8B-B14F-4D97-AF65-F5344CB8AC3E}">
        <p14:creationId xmlns:p14="http://schemas.microsoft.com/office/powerpoint/2010/main" val="31023911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Veřejná </a:t>
            </a:r>
            <a:r>
              <a:rPr lang="cs-CZ" dirty="0" smtClean="0"/>
              <a:t>podpora - výzva 77/78</a:t>
            </a:r>
            <a:endParaRPr lang="cs-CZ" dirty="0"/>
          </a:p>
        </p:txBody>
      </p:sp>
      <p:sp>
        <p:nvSpPr>
          <p:cNvPr id="3" name="Zástupný symbol pro obsah 2"/>
          <p:cNvSpPr>
            <a:spLocks noGrp="1"/>
          </p:cNvSpPr>
          <p:nvPr>
            <p:ph idx="1"/>
          </p:nvPr>
        </p:nvSpPr>
        <p:spPr>
          <a:xfrm>
            <a:off x="540000" y="1340768"/>
            <a:ext cx="8064000" cy="5112568"/>
          </a:xfrm>
        </p:spPr>
        <p:txBody>
          <a:bodyPr/>
          <a:lstStyle/>
          <a:p>
            <a:r>
              <a:rPr lang="cs-CZ" dirty="0" smtClean="0"/>
              <a:t>ANO</a:t>
            </a:r>
            <a:r>
              <a:rPr lang="cs-CZ" dirty="0"/>
              <a:t>, </a:t>
            </a:r>
            <a:r>
              <a:rPr lang="cs-CZ" sz="1600" dirty="0"/>
              <a:t>pokud by šlo o aktivity jen pro děti zaměstnanců určité firmy a daný podnik soutěží na trhu v rámci svých činností poskytovaných za úplatu s jinými subjekty (patří sem zpravidla i veřejná výzkumná instituce, protože naprostá většina z nich vyvíjí podnikatelské činnosti, může být i NNO) </a:t>
            </a:r>
          </a:p>
          <a:p>
            <a:r>
              <a:rPr lang="cs-CZ" dirty="0" smtClean="0"/>
              <a:t>NE</a:t>
            </a:r>
            <a:r>
              <a:rPr lang="cs-CZ" dirty="0"/>
              <a:t>, </a:t>
            </a:r>
            <a:r>
              <a:rPr lang="cs-CZ" sz="1600" dirty="0"/>
              <a:t>pokud by šlo o aktivity jen pro děti zaměstnanců určité firmy, nicméně daný podnik nesoutěží na trhu (např. neziskové organizace, obce, stát aj., které nemají žádné činnosti, při jejichž realizování by soutěžily na komerčním trhu s jinými subjekty, nebo se jedná o soutěžitele v určitém segmentu jeho činností, nicméně školka funguje pro zaměstnance té složky, která nemá vazbu na soutěžení na trhu</a:t>
            </a:r>
            <a:r>
              <a:rPr lang="cs-CZ" sz="1600" dirty="0" smtClean="0"/>
              <a:t>)</a:t>
            </a:r>
            <a:r>
              <a:rPr lang="cs-CZ" sz="1600" dirty="0"/>
              <a:t> </a:t>
            </a:r>
          </a:p>
          <a:p>
            <a:r>
              <a:rPr lang="cs-CZ" dirty="0"/>
              <a:t>NE, </a:t>
            </a:r>
            <a:r>
              <a:rPr lang="cs-CZ" sz="1600" dirty="0"/>
              <a:t>pokud jde o školní družinu či obdobnou činnost zajišťovanou některou ze škol registrovaných ve školském rejstříku dle zákona č. 561/2004 Sb.; evidence škol ve školském rejstříku vyjadřuje, že tyto instituce mají za účel plnění obecné povinnosti veřejné služby vůči veřejnosti</a:t>
            </a:r>
            <a:r>
              <a:rPr lang="cs-CZ" sz="1600" dirty="0" smtClean="0"/>
              <a:t>.</a:t>
            </a:r>
            <a:endParaRPr lang="cs-CZ" sz="16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28</a:t>
            </a:fld>
            <a:endParaRPr lang="cs-CZ" dirty="0"/>
          </a:p>
        </p:txBody>
      </p:sp>
    </p:spTree>
    <p:extLst>
      <p:ext uri="{BB962C8B-B14F-4D97-AF65-F5344CB8AC3E}">
        <p14:creationId xmlns:p14="http://schemas.microsoft.com/office/powerpoint/2010/main" val="27980322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Veřejná podpora - výzva 77/78</a:t>
            </a:r>
          </a:p>
        </p:txBody>
      </p:sp>
      <p:sp>
        <p:nvSpPr>
          <p:cNvPr id="3" name="Zástupný symbol pro obsah 2"/>
          <p:cNvSpPr>
            <a:spLocks noGrp="1"/>
          </p:cNvSpPr>
          <p:nvPr>
            <p:ph idx="1"/>
          </p:nvPr>
        </p:nvSpPr>
        <p:spPr>
          <a:xfrm>
            <a:off x="540000" y="1484784"/>
            <a:ext cx="8064000" cy="4635216"/>
          </a:xfrm>
        </p:spPr>
        <p:txBody>
          <a:bodyPr/>
          <a:lstStyle/>
          <a:p>
            <a:r>
              <a:rPr lang="cs-CZ" dirty="0"/>
              <a:t>NE, </a:t>
            </a:r>
            <a:r>
              <a:rPr lang="cs-CZ" sz="1600" dirty="0"/>
              <a:t>pokud jde o školní družinu či jinak nazvanou aktivitu, která se ovšem obsahově shoduje se školními družinami, zajišťovanou organizací mimo školský rejstřík dle zákona č. 561/2004 Sb. za podmínky, že aktivita není zájmovou činností dětí, tj. nejedná se o narušení trhu se zájmovými kroužky pro děti. </a:t>
            </a:r>
          </a:p>
          <a:p>
            <a:r>
              <a:rPr lang="cs-CZ" dirty="0"/>
              <a:t>Pokud </a:t>
            </a:r>
            <a:r>
              <a:rPr lang="cs-CZ" sz="1600" dirty="0"/>
              <a:t>jde o činnost nespadající do žádného z bodů výše a činnost zajišťuje organizace mimo školský rejstřík dle zákona č. 561/2004 Sb., platí: </a:t>
            </a:r>
          </a:p>
          <a:p>
            <a:pPr lvl="0"/>
            <a:r>
              <a:rPr lang="cs-CZ" dirty="0"/>
              <a:t>ANO </a:t>
            </a:r>
            <a:r>
              <a:rPr lang="cs-CZ" sz="1600" dirty="0"/>
              <a:t>v případě, že činnost provozuje subjekt, který na trhu nabízí tyto aktivity za úplatu a má tuto svou činnost registrovanou jako podnikatelskou (např. v živnostenském rejstříku);</a:t>
            </a:r>
          </a:p>
          <a:p>
            <a:r>
              <a:rPr lang="cs-CZ" dirty="0"/>
              <a:t>NE, </a:t>
            </a:r>
            <a:r>
              <a:rPr lang="cs-CZ" sz="1600" dirty="0"/>
              <a:t>v případě, že činnost provozuje subjekt, který tyto aktivity neprovozuje v rámci své podnikatelské činnosti.</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29</a:t>
            </a:fld>
            <a:endParaRPr lang="cs-CZ" dirty="0"/>
          </a:p>
        </p:txBody>
      </p:sp>
    </p:spTree>
    <p:extLst>
      <p:ext uri="{BB962C8B-B14F-4D97-AF65-F5344CB8AC3E}">
        <p14:creationId xmlns:p14="http://schemas.microsoft.com/office/powerpoint/2010/main" val="1560695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text 6"/>
          <p:cNvSpPr>
            <a:spLocks noGrp="1"/>
          </p:cNvSpPr>
          <p:nvPr>
            <p:ph type="body" sz="quarter" idx="14"/>
          </p:nvPr>
        </p:nvSpPr>
        <p:spPr>
          <a:xfrm>
            <a:off x="1043608" y="4797152"/>
            <a:ext cx="6984776" cy="900040"/>
          </a:xfrm>
        </p:spPr>
        <p:txBody>
          <a:bodyPr/>
          <a:lstStyle/>
          <a:p>
            <a:pPr algn="ctr"/>
            <a:r>
              <a:rPr lang="cs-CZ" sz="2400" b="1" dirty="0"/>
              <a:t>Mgr. Daniel Foch</a:t>
            </a:r>
          </a:p>
          <a:p>
            <a:pPr algn="ctr"/>
            <a:r>
              <a:rPr lang="cs-CZ" sz="2400" i="1" dirty="0"/>
              <a:t>daniel.foch@mpsv.cz</a:t>
            </a:r>
          </a:p>
        </p:txBody>
      </p:sp>
      <p:sp>
        <p:nvSpPr>
          <p:cNvPr id="2" name="Nadpis 1"/>
          <p:cNvSpPr>
            <a:spLocks noGrp="1"/>
          </p:cNvSpPr>
          <p:nvPr>
            <p:ph type="title"/>
          </p:nvPr>
        </p:nvSpPr>
        <p:spPr>
          <a:xfrm>
            <a:off x="971600" y="3429000"/>
            <a:ext cx="7272808" cy="864096"/>
          </a:xfrm>
        </p:spPr>
        <p:txBody>
          <a:bodyPr/>
          <a:lstStyle/>
          <a:p>
            <a:pPr algn="ctr"/>
            <a:r>
              <a:rPr lang="cs-CZ" dirty="0"/>
              <a:t>PŘEDSTAVENÍ VÝZEV</a:t>
            </a:r>
            <a:endParaRPr lang="cs-CZ" sz="2800" b="0" dirty="0"/>
          </a:p>
        </p:txBody>
      </p:sp>
    </p:spTree>
    <p:extLst>
      <p:ext uri="{BB962C8B-B14F-4D97-AF65-F5344CB8AC3E}">
        <p14:creationId xmlns:p14="http://schemas.microsoft.com/office/powerpoint/2010/main" val="28829462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3140968"/>
            <a:ext cx="7272808" cy="1584176"/>
          </a:xfrm>
        </p:spPr>
        <p:txBody>
          <a:bodyPr/>
          <a:lstStyle/>
          <a:p>
            <a:pPr algn="ctr"/>
            <a:r>
              <a:rPr lang="cs-CZ" dirty="0" smtClean="0"/>
              <a:t>Hodnocení a výběr projektů</a:t>
            </a:r>
            <a:endParaRPr lang="cs-CZ" sz="2800" b="0" dirty="0"/>
          </a:p>
        </p:txBody>
      </p:sp>
      <p:sp>
        <p:nvSpPr>
          <p:cNvPr id="3" name="Zástupný symbol pro text 6"/>
          <p:cNvSpPr>
            <a:spLocks noGrp="1"/>
          </p:cNvSpPr>
          <p:nvPr>
            <p:ph type="body" sz="quarter" idx="14"/>
          </p:nvPr>
        </p:nvSpPr>
        <p:spPr>
          <a:xfrm>
            <a:off x="1475656" y="4797152"/>
            <a:ext cx="6264696" cy="1044056"/>
          </a:xfrm>
        </p:spPr>
        <p:txBody>
          <a:bodyPr/>
          <a:lstStyle/>
          <a:p>
            <a:pPr algn="ctr"/>
            <a:r>
              <a:rPr lang="cs-CZ" sz="2400" b="1" dirty="0" smtClean="0"/>
              <a:t>Mgr. Helena Vojtášková</a:t>
            </a:r>
            <a:endParaRPr lang="cs-CZ" sz="2400" b="1" dirty="0"/>
          </a:p>
          <a:p>
            <a:pPr algn="ctr"/>
            <a:r>
              <a:rPr lang="cs-CZ" sz="2400" i="1" dirty="0" smtClean="0"/>
              <a:t>helena.vojtaskova@mpsv.cz</a:t>
            </a:r>
            <a:endParaRPr lang="cs-CZ" sz="2400" i="1" dirty="0"/>
          </a:p>
          <a:p>
            <a:pPr algn="ctr"/>
            <a:endParaRPr lang="cs-CZ" sz="2400" dirty="0"/>
          </a:p>
        </p:txBody>
      </p:sp>
    </p:spTree>
    <p:extLst>
      <p:ext uri="{BB962C8B-B14F-4D97-AF65-F5344CB8AC3E}">
        <p14:creationId xmlns:p14="http://schemas.microsoft.com/office/powerpoint/2010/main" val="2914393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3" name="Zástupný symbol pro obsah 2"/>
          <p:cNvSpPr>
            <a:spLocks noGrp="1"/>
          </p:cNvSpPr>
          <p:nvPr>
            <p:ph idx="1"/>
          </p:nvPr>
        </p:nvSpPr>
        <p:spPr/>
        <p:txBody>
          <a:bodyPr/>
          <a:lstStyle/>
          <a:p>
            <a:pPr marL="0" lvl="0" indent="0">
              <a:buNone/>
            </a:pPr>
            <a:r>
              <a:rPr lang="cs-CZ" sz="2800" b="1" dirty="0"/>
              <a:t>Definice a úprava</a:t>
            </a:r>
          </a:p>
          <a:p>
            <a:pPr lvl="1"/>
            <a:r>
              <a:rPr lang="cs-CZ" sz="2400" dirty="0"/>
              <a:t>problematika hodnocení přijatelnosti a formálních náležitostí, věcného hodnocení a výběrové komise </a:t>
            </a:r>
            <a:br>
              <a:rPr lang="cs-CZ" sz="2400" dirty="0"/>
            </a:br>
            <a:r>
              <a:rPr lang="cs-CZ" dirty="0"/>
              <a:t>(</a:t>
            </a:r>
            <a:r>
              <a:rPr lang="cs-CZ" i="1" dirty="0"/>
              <a:t>Specifická část pravidel pro žadatele a příjemce pro projekty se skutečně vzniklými výdaji a případně také s nepřímými náklady)</a:t>
            </a:r>
            <a:endParaRPr lang="cs-CZ" dirty="0"/>
          </a:p>
          <a:p>
            <a:pPr lvl="1"/>
            <a:endParaRPr lang="cs-CZ" dirty="0"/>
          </a:p>
          <a:p>
            <a:pPr lvl="1"/>
            <a:r>
              <a:rPr lang="cs-CZ" sz="2400" dirty="0"/>
              <a:t>příprava a vydání právního aktu o poskytnutí podpory </a:t>
            </a:r>
            <a:r>
              <a:rPr lang="cs-CZ" dirty="0"/>
              <a:t/>
            </a:r>
            <a:br>
              <a:rPr lang="cs-CZ" dirty="0"/>
            </a:br>
            <a:r>
              <a:rPr lang="cs-CZ" dirty="0"/>
              <a:t>(</a:t>
            </a:r>
            <a:r>
              <a:rPr lang="cs-CZ" i="1" dirty="0"/>
              <a:t>Obecná část pravidel pro žadatele a příjemce)</a:t>
            </a:r>
            <a:endParaRPr lang="cs-CZ" dirty="0"/>
          </a:p>
          <a:p>
            <a:pPr lvl="1"/>
            <a:endParaRPr lang="cs-CZ" dirty="0"/>
          </a:p>
          <a:p>
            <a:pPr lvl="1"/>
            <a:r>
              <a:rPr lang="cs-CZ" sz="2400" dirty="0"/>
              <a:t>oba dokumenty ke stažení na </a:t>
            </a:r>
            <a:r>
              <a:rPr lang="cs-CZ" sz="2400" dirty="0">
                <a:hlinkClick r:id="rId3"/>
              </a:rPr>
              <a:t>www.esfcr.cz</a:t>
            </a:r>
            <a:r>
              <a:rPr lang="cs-CZ" sz="2400" dirty="0"/>
              <a:t> – Dokumenty – Dokumenty OPZ - </a:t>
            </a:r>
            <a:r>
              <a:rPr lang="it-IT" sz="2400" dirty="0"/>
              <a:t>Pravidla pro žadatele a příjemce</a:t>
            </a:r>
            <a:endParaRPr lang="cs-CZ" dirty="0"/>
          </a:p>
          <a:p>
            <a:pPr marL="414000" lvl="1" indent="0">
              <a:buNone/>
            </a:pP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31</a:t>
            </a:fld>
            <a:endParaRPr lang="cs-CZ" dirty="0"/>
          </a:p>
        </p:txBody>
      </p:sp>
    </p:spTree>
    <p:extLst>
      <p:ext uri="{BB962C8B-B14F-4D97-AF65-F5344CB8AC3E}">
        <p14:creationId xmlns:p14="http://schemas.microsoft.com/office/powerpoint/2010/main" val="21263891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4" name="Zástupný symbol pro číslo snímku 3"/>
          <p:cNvSpPr>
            <a:spLocks noGrp="1"/>
          </p:cNvSpPr>
          <p:nvPr>
            <p:ph type="sldNum" sz="quarter" idx="12"/>
          </p:nvPr>
        </p:nvSpPr>
        <p:spPr>
          <a:xfrm>
            <a:off x="8532440" y="6381328"/>
            <a:ext cx="468000" cy="180000"/>
          </a:xfrm>
        </p:spPr>
        <p:txBody>
          <a:bodyPr/>
          <a:lstStyle/>
          <a:p>
            <a:fld id="{479BF083-4774-43B1-9AB0-5CC1AC5DD8EE}" type="slidenum">
              <a:rPr lang="cs-CZ" smtClean="0"/>
              <a:pPr/>
              <a:t>32</a:t>
            </a:fld>
            <a:endParaRPr lang="cs-CZ" dirty="0"/>
          </a:p>
        </p:txBody>
      </p:sp>
      <p:sp>
        <p:nvSpPr>
          <p:cNvPr id="5" name="Zaoblený obdélník 4"/>
          <p:cNvSpPr/>
          <p:nvPr/>
        </p:nvSpPr>
        <p:spPr>
          <a:xfrm>
            <a:off x="152646" y="2996952"/>
            <a:ext cx="1080120" cy="648072"/>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Ukončení příjmu žádostí</a:t>
            </a:r>
          </a:p>
        </p:txBody>
      </p:sp>
      <p:sp>
        <p:nvSpPr>
          <p:cNvPr id="6" name="Zaoblený obdélník 5"/>
          <p:cNvSpPr/>
          <p:nvPr/>
        </p:nvSpPr>
        <p:spPr>
          <a:xfrm>
            <a:off x="1979712" y="2996952"/>
            <a:ext cx="1440160" cy="648072"/>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Formální / přijatelnost   </a:t>
            </a:r>
          </a:p>
        </p:txBody>
      </p:sp>
      <p:sp>
        <p:nvSpPr>
          <p:cNvPr id="7" name="Zaoblený obdélník 6"/>
          <p:cNvSpPr/>
          <p:nvPr/>
        </p:nvSpPr>
        <p:spPr>
          <a:xfrm>
            <a:off x="4041078" y="2996952"/>
            <a:ext cx="1224136" cy="648072"/>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Věcné hodnocení</a:t>
            </a:r>
          </a:p>
        </p:txBody>
      </p:sp>
      <p:sp>
        <p:nvSpPr>
          <p:cNvPr id="8" name="Zaoblený obdélník 7"/>
          <p:cNvSpPr/>
          <p:nvPr/>
        </p:nvSpPr>
        <p:spPr>
          <a:xfrm>
            <a:off x="5940152" y="2996952"/>
            <a:ext cx="1080120" cy="648072"/>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Výběrová komise</a:t>
            </a:r>
          </a:p>
        </p:txBody>
      </p:sp>
      <p:sp>
        <p:nvSpPr>
          <p:cNvPr id="9" name="Zaoblený obdélník 8"/>
          <p:cNvSpPr/>
          <p:nvPr/>
        </p:nvSpPr>
        <p:spPr>
          <a:xfrm>
            <a:off x="7812360" y="2980409"/>
            <a:ext cx="1080120" cy="648072"/>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Právní akt</a:t>
            </a:r>
          </a:p>
        </p:txBody>
      </p:sp>
      <p:cxnSp>
        <p:nvCxnSpPr>
          <p:cNvPr id="11" name="Přímá spojnice se šipkou 10"/>
          <p:cNvCxnSpPr/>
          <p:nvPr/>
        </p:nvCxnSpPr>
        <p:spPr>
          <a:xfrm>
            <a:off x="1232766" y="4005064"/>
            <a:ext cx="218710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ovéPole 11"/>
          <p:cNvSpPr txBox="1"/>
          <p:nvPr/>
        </p:nvSpPr>
        <p:spPr>
          <a:xfrm>
            <a:off x="1331640" y="4055468"/>
            <a:ext cx="2088232" cy="360040"/>
          </a:xfrm>
          <a:prstGeom prst="rect">
            <a:avLst/>
          </a:prstGeom>
          <a:noFill/>
        </p:spPr>
        <p:txBody>
          <a:bodyPr wrap="square" rtlCol="0">
            <a:normAutofit fontScale="85000" lnSpcReduction="10000"/>
          </a:bodyPr>
          <a:lstStyle/>
          <a:p>
            <a:r>
              <a:rPr lang="cs-CZ" dirty="0"/>
              <a:t>Do 30 pracovních dní</a:t>
            </a:r>
          </a:p>
        </p:txBody>
      </p:sp>
      <p:cxnSp>
        <p:nvCxnSpPr>
          <p:cNvPr id="14" name="Přímá spojnice se šipkou 13"/>
          <p:cNvCxnSpPr/>
          <p:nvPr/>
        </p:nvCxnSpPr>
        <p:spPr>
          <a:xfrm>
            <a:off x="1232766" y="4581128"/>
            <a:ext cx="40324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ovéPole 15"/>
          <p:cNvSpPr txBox="1"/>
          <p:nvPr/>
        </p:nvSpPr>
        <p:spPr>
          <a:xfrm>
            <a:off x="1835696" y="4689140"/>
            <a:ext cx="2326826" cy="360040"/>
          </a:xfrm>
          <a:prstGeom prst="rect">
            <a:avLst/>
          </a:prstGeom>
          <a:noFill/>
        </p:spPr>
        <p:txBody>
          <a:bodyPr wrap="square" rtlCol="0">
            <a:normAutofit fontScale="92500"/>
          </a:bodyPr>
          <a:lstStyle/>
          <a:p>
            <a:r>
              <a:rPr lang="cs-CZ" dirty="0"/>
              <a:t>Do 80 pracovních dní</a:t>
            </a:r>
          </a:p>
        </p:txBody>
      </p:sp>
      <p:sp>
        <p:nvSpPr>
          <p:cNvPr id="18" name="Pravá složená závorka 17"/>
          <p:cNvSpPr/>
          <p:nvPr/>
        </p:nvSpPr>
        <p:spPr>
          <a:xfrm rot="16200000">
            <a:off x="4281820" y="-1757724"/>
            <a:ext cx="481486" cy="8739834"/>
          </a:xfrm>
          <a:prstGeom prst="rightBrace">
            <a:avLst/>
          </a:prstGeom>
          <a:ln w="22225"/>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9" name="TextovéPole 18"/>
          <p:cNvSpPr txBox="1"/>
          <p:nvPr/>
        </p:nvSpPr>
        <p:spPr>
          <a:xfrm>
            <a:off x="1627600" y="1556792"/>
            <a:ext cx="5789925" cy="432048"/>
          </a:xfrm>
          <a:prstGeom prst="rect">
            <a:avLst/>
          </a:prstGeom>
          <a:solidFill>
            <a:schemeClr val="bg1"/>
          </a:solidFill>
        </p:spPr>
        <p:txBody>
          <a:bodyPr wrap="square" rtlCol="0">
            <a:normAutofit/>
          </a:bodyPr>
          <a:lstStyle/>
          <a:p>
            <a:r>
              <a:rPr lang="cs-CZ" b="1" dirty="0" smtClean="0"/>
              <a:t>Hodnocení a výběr projektových žádostí k podpoře</a:t>
            </a:r>
            <a:endParaRPr lang="cs-CZ" b="1" dirty="0"/>
          </a:p>
        </p:txBody>
      </p:sp>
      <p:cxnSp>
        <p:nvCxnSpPr>
          <p:cNvPr id="20" name="Přímá spojnice se šipkou 19"/>
          <p:cNvCxnSpPr/>
          <p:nvPr/>
        </p:nvCxnSpPr>
        <p:spPr>
          <a:xfrm>
            <a:off x="5265214" y="4581128"/>
            <a:ext cx="175505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ovéPole 20"/>
          <p:cNvSpPr txBox="1"/>
          <p:nvPr/>
        </p:nvSpPr>
        <p:spPr>
          <a:xfrm>
            <a:off x="5309910" y="4658813"/>
            <a:ext cx="1296144" cy="360040"/>
          </a:xfrm>
          <a:prstGeom prst="rect">
            <a:avLst/>
          </a:prstGeom>
          <a:noFill/>
        </p:spPr>
        <p:txBody>
          <a:bodyPr wrap="square" rtlCol="0">
            <a:normAutofit lnSpcReduction="10000"/>
          </a:bodyPr>
          <a:lstStyle/>
          <a:p>
            <a:r>
              <a:rPr lang="cs-CZ" dirty="0"/>
              <a:t>Do 50 dní</a:t>
            </a:r>
          </a:p>
        </p:txBody>
      </p:sp>
      <p:cxnSp>
        <p:nvCxnSpPr>
          <p:cNvPr id="27" name="Přímá spojnice se šipkou 26"/>
          <p:cNvCxnSpPr/>
          <p:nvPr/>
        </p:nvCxnSpPr>
        <p:spPr>
          <a:xfrm>
            <a:off x="6934831" y="4581128"/>
            <a:ext cx="195764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TextovéPole 28"/>
          <p:cNvSpPr txBox="1"/>
          <p:nvPr/>
        </p:nvSpPr>
        <p:spPr>
          <a:xfrm>
            <a:off x="7020272" y="4658813"/>
            <a:ext cx="1879836" cy="570387"/>
          </a:xfrm>
          <a:prstGeom prst="rect">
            <a:avLst/>
          </a:prstGeom>
          <a:noFill/>
        </p:spPr>
        <p:txBody>
          <a:bodyPr wrap="square" rtlCol="0">
            <a:noAutofit/>
          </a:bodyPr>
          <a:lstStyle/>
          <a:p>
            <a:r>
              <a:rPr lang="cs-CZ" dirty="0" smtClean="0"/>
              <a:t>Zpravidla do </a:t>
            </a:r>
            <a:r>
              <a:rPr lang="cs-CZ" dirty="0"/>
              <a:t>3 měsíců</a:t>
            </a:r>
          </a:p>
        </p:txBody>
      </p:sp>
      <p:cxnSp>
        <p:nvCxnSpPr>
          <p:cNvPr id="31" name="Přímá spojnice 30"/>
          <p:cNvCxnSpPr>
            <a:stCxn id="5" idx="3"/>
          </p:cNvCxnSpPr>
          <p:nvPr/>
        </p:nvCxnSpPr>
        <p:spPr>
          <a:xfrm>
            <a:off x="1232766" y="3320988"/>
            <a:ext cx="0" cy="1260140"/>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 name="Přímá spojnice 35"/>
          <p:cNvCxnSpPr>
            <a:stCxn id="6" idx="3"/>
          </p:cNvCxnSpPr>
          <p:nvPr/>
        </p:nvCxnSpPr>
        <p:spPr>
          <a:xfrm>
            <a:off x="3419872" y="3320988"/>
            <a:ext cx="0" cy="684076"/>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9" name="Přímá spojnice 38"/>
          <p:cNvCxnSpPr/>
          <p:nvPr/>
        </p:nvCxnSpPr>
        <p:spPr>
          <a:xfrm>
            <a:off x="5265214" y="3374994"/>
            <a:ext cx="0" cy="1206134"/>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1" name="Přímá spojnice 40"/>
          <p:cNvCxnSpPr/>
          <p:nvPr/>
        </p:nvCxnSpPr>
        <p:spPr>
          <a:xfrm>
            <a:off x="7020272" y="3304445"/>
            <a:ext cx="0" cy="1260140"/>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2" name="Přímá spojnice 41"/>
          <p:cNvCxnSpPr/>
          <p:nvPr/>
        </p:nvCxnSpPr>
        <p:spPr>
          <a:xfrm>
            <a:off x="8900108" y="3320988"/>
            <a:ext cx="0" cy="1260140"/>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3" name="Přímá spojnice se šipkou 42"/>
          <p:cNvCxnSpPr/>
          <p:nvPr/>
        </p:nvCxnSpPr>
        <p:spPr>
          <a:xfrm flipV="1">
            <a:off x="6790815" y="4581128"/>
            <a:ext cx="373473" cy="936104"/>
          </a:xfrm>
          <a:prstGeom prst="straightConnector1">
            <a:avLst/>
          </a:prstGeom>
          <a:ln w="6350">
            <a:solidFill>
              <a:schemeClr val="tx2">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46" name="TextovéPole 45"/>
          <p:cNvSpPr txBox="1"/>
          <p:nvPr/>
        </p:nvSpPr>
        <p:spPr>
          <a:xfrm>
            <a:off x="5307933" y="5517232"/>
            <a:ext cx="2936475" cy="864096"/>
          </a:xfrm>
          <a:prstGeom prst="rect">
            <a:avLst/>
          </a:prstGeom>
          <a:noFill/>
        </p:spPr>
        <p:txBody>
          <a:bodyPr wrap="square" rtlCol="0">
            <a:normAutofit fontScale="92500" lnSpcReduction="10000"/>
          </a:bodyPr>
          <a:lstStyle/>
          <a:p>
            <a:r>
              <a:rPr lang="cs-CZ" dirty="0">
                <a:solidFill>
                  <a:schemeClr val="tx2">
                    <a:lumMod val="75000"/>
                  </a:schemeClr>
                </a:solidFill>
              </a:rPr>
              <a:t>Vyjádření žadateli do 10 pracovních dní od schválení zápisu</a:t>
            </a:r>
          </a:p>
        </p:txBody>
      </p:sp>
    </p:spTree>
    <p:extLst>
      <p:ext uri="{BB962C8B-B14F-4D97-AF65-F5344CB8AC3E}">
        <p14:creationId xmlns:p14="http://schemas.microsoft.com/office/powerpoint/2010/main" val="791333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3" name="Zástupný symbol pro obsah 2"/>
          <p:cNvSpPr>
            <a:spLocks noGrp="1"/>
          </p:cNvSpPr>
          <p:nvPr>
            <p:ph idx="1"/>
          </p:nvPr>
        </p:nvSpPr>
        <p:spPr>
          <a:xfrm>
            <a:off x="540000" y="1800000"/>
            <a:ext cx="8352480" cy="3933256"/>
          </a:xfrm>
        </p:spPr>
        <p:txBody>
          <a:bodyPr/>
          <a:lstStyle/>
          <a:p>
            <a:pPr marL="0" indent="0">
              <a:buNone/>
            </a:pPr>
            <a:r>
              <a:rPr lang="cs-CZ" sz="2800" b="1" dirty="0"/>
              <a:t>Obecná pravidla pro hodnocení a výběr </a:t>
            </a:r>
            <a:r>
              <a:rPr lang="cs-CZ" sz="2800" b="1" dirty="0" smtClean="0"/>
              <a:t>projektů</a:t>
            </a:r>
          </a:p>
          <a:p>
            <a:pPr marL="0" indent="0">
              <a:buNone/>
            </a:pPr>
            <a:r>
              <a:rPr lang="cs-CZ" sz="2800" b="1" dirty="0" smtClean="0"/>
              <a:t> </a:t>
            </a:r>
            <a:endParaRPr lang="cs-CZ" sz="2000" dirty="0"/>
          </a:p>
          <a:p>
            <a:pPr lvl="1"/>
            <a:r>
              <a:rPr lang="cs-CZ" dirty="0"/>
              <a:t>proces hodnocení a výběru projektů zajišťuje ŘO OPZ</a:t>
            </a:r>
            <a:br>
              <a:rPr lang="cs-CZ" dirty="0"/>
            </a:br>
            <a:r>
              <a:rPr lang="cs-CZ" sz="1600" dirty="0"/>
              <a:t>(= Řídicí orgán Operačního programu zaměstnanost)</a:t>
            </a:r>
          </a:p>
          <a:p>
            <a:pPr lvl="1"/>
            <a:r>
              <a:rPr lang="cs-CZ" dirty="0" smtClean="0"/>
              <a:t>žádosti </a:t>
            </a:r>
            <a:r>
              <a:rPr lang="cs-CZ" dirty="0"/>
              <a:t>předložené jiným způsobem a v jiném termínu, než umožňuje výzva, nejsou akceptovány (žádosti se podávají pouze elektronicky, stvrzené el. podpisem, nutnost mít datovou schránku)</a:t>
            </a:r>
          </a:p>
          <a:p>
            <a:pPr marL="414000" lvl="1" indent="0">
              <a:buNone/>
            </a:pP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33</a:t>
            </a:fld>
            <a:endParaRPr lang="cs-CZ" dirty="0"/>
          </a:p>
        </p:txBody>
      </p:sp>
    </p:spTree>
    <p:extLst>
      <p:ext uri="{BB962C8B-B14F-4D97-AF65-F5344CB8AC3E}">
        <p14:creationId xmlns:p14="http://schemas.microsoft.com/office/powerpoint/2010/main" val="1628856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3" name="Zástupný symbol pro obsah 2"/>
          <p:cNvSpPr>
            <a:spLocks noGrp="1"/>
          </p:cNvSpPr>
          <p:nvPr>
            <p:ph idx="1"/>
          </p:nvPr>
        </p:nvSpPr>
        <p:spPr/>
        <p:txBody>
          <a:bodyPr/>
          <a:lstStyle/>
          <a:p>
            <a:pPr marL="0" indent="0">
              <a:buNone/>
            </a:pPr>
            <a:r>
              <a:rPr lang="cs-CZ" sz="2800" b="1" dirty="0"/>
              <a:t>1. fáze hodnocení projektů </a:t>
            </a:r>
            <a:r>
              <a:rPr lang="cs-CZ" b="1" dirty="0"/>
              <a:t/>
            </a:r>
            <a:br>
              <a:rPr lang="cs-CZ" b="1" dirty="0"/>
            </a:br>
            <a:r>
              <a:rPr lang="cs-CZ" b="1" dirty="0"/>
              <a:t>- hodnocení přijatelnosti a formálních náležitostí</a:t>
            </a:r>
            <a:endParaRPr lang="cs-CZ" dirty="0"/>
          </a:p>
          <a:p>
            <a:pPr lvl="1"/>
            <a:r>
              <a:rPr lang="cs-CZ" dirty="0"/>
              <a:t>posouzení základních věcných požadavků, </a:t>
            </a:r>
            <a:r>
              <a:rPr lang="cs-CZ" dirty="0" err="1"/>
              <a:t>hodnotitelnosti</a:t>
            </a:r>
            <a:r>
              <a:rPr lang="cs-CZ" dirty="0"/>
              <a:t> žádosti o podporu a naplnění administrativních požadavků</a:t>
            </a:r>
          </a:p>
          <a:p>
            <a:pPr lvl="1"/>
            <a:r>
              <a:rPr lang="cs-CZ" dirty="0"/>
              <a:t>max. </a:t>
            </a:r>
            <a:r>
              <a:rPr lang="cs-CZ" b="1" dirty="0"/>
              <a:t>30 pracovních dnů</a:t>
            </a:r>
            <a:r>
              <a:rPr lang="cs-CZ" dirty="0"/>
              <a:t> od uzávěrky příjmu žádostí ve Výzvě (více než 250 žádostí = + 10 pracovních dnů)</a:t>
            </a:r>
          </a:p>
          <a:p>
            <a:pPr lvl="1"/>
            <a:r>
              <a:rPr lang="cs-CZ" b="1" dirty="0"/>
              <a:t>náprava nedostatků v hodnocení přijatelnosti není možná</a:t>
            </a:r>
            <a:endParaRPr lang="cs-CZ" dirty="0"/>
          </a:p>
          <a:p>
            <a:pPr lvl="1"/>
            <a:r>
              <a:rPr lang="cs-CZ" dirty="0"/>
              <a:t>náprava formálních náležitostí </a:t>
            </a:r>
            <a:r>
              <a:rPr lang="cs-CZ" b="1" dirty="0"/>
              <a:t>max. </a:t>
            </a:r>
            <a:r>
              <a:rPr lang="cs-CZ" b="1" dirty="0" smtClean="0"/>
              <a:t>2 </a:t>
            </a:r>
            <a:r>
              <a:rPr lang="cs-CZ" b="1" dirty="0"/>
              <a:t>x - </a:t>
            </a:r>
            <a:r>
              <a:rPr lang="cs-CZ" dirty="0"/>
              <a:t>pouze pokud žádost vyhoví v hodnocení přijatelnosti (v IS KP14+ výzva k nápravě - podrobný popis ve Specifických pravidlech v kapitole 4.2). </a:t>
            </a:r>
          </a:p>
          <a:p>
            <a:pPr lvl="1"/>
            <a:r>
              <a:rPr lang="cs-CZ" dirty="0"/>
              <a:t>hodnotí se podle kontrolních otázek uvedených pro každé kritérium, na otázky se odpovídá ANO / NE</a:t>
            </a:r>
          </a:p>
          <a:p>
            <a:pPr marL="0" indent="0">
              <a:buNone/>
            </a:pPr>
            <a:r>
              <a:rPr lang="cs-CZ" dirty="0"/>
              <a:t> </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34</a:t>
            </a:fld>
            <a:endParaRPr lang="cs-CZ" dirty="0"/>
          </a:p>
        </p:txBody>
      </p:sp>
    </p:spTree>
    <p:extLst>
      <p:ext uri="{BB962C8B-B14F-4D97-AF65-F5344CB8AC3E}">
        <p14:creationId xmlns:p14="http://schemas.microsoft.com/office/powerpoint/2010/main" val="35827663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3" name="Zástupný symbol pro obsah 2"/>
          <p:cNvSpPr>
            <a:spLocks noGrp="1"/>
          </p:cNvSpPr>
          <p:nvPr>
            <p:ph idx="1"/>
          </p:nvPr>
        </p:nvSpPr>
        <p:spPr/>
        <p:txBody>
          <a:bodyPr/>
          <a:lstStyle/>
          <a:p>
            <a:pPr marL="0" indent="0">
              <a:buNone/>
            </a:pPr>
            <a:r>
              <a:rPr lang="cs-CZ" b="1" dirty="0"/>
              <a:t>Kritéria hodnocení přijatelnosti:</a:t>
            </a:r>
            <a:endParaRPr lang="cs-CZ" dirty="0"/>
          </a:p>
          <a:p>
            <a:pPr lvl="1"/>
            <a:r>
              <a:rPr lang="cs-CZ" dirty="0"/>
              <a:t>oprávněnost žadatele</a:t>
            </a:r>
          </a:p>
          <a:p>
            <a:pPr lvl="1"/>
            <a:r>
              <a:rPr lang="cs-CZ" dirty="0"/>
              <a:t>partnerství</a:t>
            </a:r>
          </a:p>
          <a:p>
            <a:pPr lvl="1"/>
            <a:r>
              <a:rPr lang="cs-CZ" dirty="0"/>
              <a:t>cílové skupiny</a:t>
            </a:r>
          </a:p>
          <a:p>
            <a:pPr lvl="1"/>
            <a:r>
              <a:rPr lang="cs-CZ" dirty="0"/>
              <a:t>celkové způsobilé výdaje</a:t>
            </a:r>
          </a:p>
          <a:p>
            <a:pPr lvl="1"/>
            <a:r>
              <a:rPr lang="cs-CZ" dirty="0"/>
              <a:t>aktivity v souladu s textem výzvy</a:t>
            </a:r>
          </a:p>
          <a:p>
            <a:pPr lvl="1"/>
            <a:r>
              <a:rPr lang="cs-CZ" dirty="0"/>
              <a:t>horizontální principy</a:t>
            </a:r>
          </a:p>
          <a:p>
            <a:pPr lvl="1"/>
            <a:r>
              <a:rPr lang="cs-CZ" dirty="0"/>
              <a:t>trestní bezúhonnost statutárního zástupce</a:t>
            </a:r>
          </a:p>
          <a:p>
            <a:pPr lvl="1"/>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35</a:t>
            </a:fld>
            <a:endParaRPr lang="cs-CZ" dirty="0"/>
          </a:p>
        </p:txBody>
      </p:sp>
    </p:spTree>
    <p:extLst>
      <p:ext uri="{BB962C8B-B14F-4D97-AF65-F5344CB8AC3E}">
        <p14:creationId xmlns:p14="http://schemas.microsoft.com/office/powerpoint/2010/main" val="2308491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3" name="Zástupný symbol pro obsah 2"/>
          <p:cNvSpPr>
            <a:spLocks noGrp="1"/>
          </p:cNvSpPr>
          <p:nvPr>
            <p:ph idx="1"/>
          </p:nvPr>
        </p:nvSpPr>
        <p:spPr>
          <a:xfrm>
            <a:off x="539552" y="1772816"/>
            <a:ext cx="7704408" cy="3501208"/>
          </a:xfrm>
        </p:spPr>
        <p:txBody>
          <a:bodyPr/>
          <a:lstStyle/>
          <a:p>
            <a:pPr marL="0" indent="0">
              <a:buNone/>
            </a:pPr>
            <a:r>
              <a:rPr lang="cs-CZ" b="1" dirty="0"/>
              <a:t>Kritéria formálních náležitostí</a:t>
            </a:r>
            <a:r>
              <a:rPr lang="cs-CZ" b="1" dirty="0" smtClean="0"/>
              <a:t>:</a:t>
            </a:r>
          </a:p>
          <a:p>
            <a:pPr marL="0" indent="0">
              <a:buNone/>
            </a:pPr>
            <a:endParaRPr lang="cs-CZ" dirty="0"/>
          </a:p>
          <a:p>
            <a:pPr lvl="1"/>
            <a:r>
              <a:rPr lang="cs-CZ" dirty="0"/>
              <a:t>úplnost a forma žádosti</a:t>
            </a:r>
          </a:p>
          <a:p>
            <a:pPr lvl="1"/>
            <a:r>
              <a:rPr lang="cs-CZ" dirty="0"/>
              <a:t>podpis žádosti oprávněnou osobou</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36</a:t>
            </a:fld>
            <a:endParaRPr lang="cs-CZ" dirty="0"/>
          </a:p>
        </p:txBody>
      </p:sp>
    </p:spTree>
    <p:extLst>
      <p:ext uri="{BB962C8B-B14F-4D97-AF65-F5344CB8AC3E}">
        <p14:creationId xmlns:p14="http://schemas.microsoft.com/office/powerpoint/2010/main" val="8773385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4" name="Zástupný symbol pro číslo snímku 3"/>
          <p:cNvSpPr>
            <a:spLocks noGrp="1"/>
          </p:cNvSpPr>
          <p:nvPr>
            <p:ph type="sldNum" sz="quarter" idx="12"/>
          </p:nvPr>
        </p:nvSpPr>
        <p:spPr>
          <a:xfrm>
            <a:off x="8532440" y="6381328"/>
            <a:ext cx="468000" cy="180000"/>
          </a:xfrm>
        </p:spPr>
        <p:txBody>
          <a:bodyPr/>
          <a:lstStyle/>
          <a:p>
            <a:fld id="{479BF083-4774-43B1-9AB0-5CC1AC5DD8EE}" type="slidenum">
              <a:rPr lang="cs-CZ" smtClean="0"/>
              <a:pPr/>
              <a:t>37</a:t>
            </a:fld>
            <a:endParaRPr lang="cs-CZ" dirty="0"/>
          </a:p>
        </p:txBody>
      </p:sp>
      <p:sp>
        <p:nvSpPr>
          <p:cNvPr id="5" name="Zaoblený obdélník 4"/>
          <p:cNvSpPr/>
          <p:nvPr/>
        </p:nvSpPr>
        <p:spPr>
          <a:xfrm>
            <a:off x="152646" y="2996952"/>
            <a:ext cx="1080120" cy="648072"/>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Ukončení příjmu žádostí</a:t>
            </a:r>
          </a:p>
        </p:txBody>
      </p:sp>
      <p:sp>
        <p:nvSpPr>
          <p:cNvPr id="6" name="Zaoblený obdélník 5"/>
          <p:cNvSpPr/>
          <p:nvPr/>
        </p:nvSpPr>
        <p:spPr>
          <a:xfrm>
            <a:off x="1979712" y="2996952"/>
            <a:ext cx="1440160" cy="648072"/>
          </a:xfrm>
          <a:prstGeom prst="roundRect">
            <a:avLst/>
          </a:prstGeom>
          <a:solidFill>
            <a:schemeClr val="accent5">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Formální / přijatelnost   </a:t>
            </a:r>
          </a:p>
        </p:txBody>
      </p:sp>
      <p:sp>
        <p:nvSpPr>
          <p:cNvPr id="7" name="Zaoblený obdélník 6"/>
          <p:cNvSpPr/>
          <p:nvPr/>
        </p:nvSpPr>
        <p:spPr>
          <a:xfrm>
            <a:off x="4041078" y="2996952"/>
            <a:ext cx="1224136" cy="648072"/>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Věcné hodnocení</a:t>
            </a:r>
          </a:p>
        </p:txBody>
      </p:sp>
      <p:sp>
        <p:nvSpPr>
          <p:cNvPr id="8" name="Zaoblený obdélník 7"/>
          <p:cNvSpPr/>
          <p:nvPr/>
        </p:nvSpPr>
        <p:spPr>
          <a:xfrm>
            <a:off x="5940152" y="2996952"/>
            <a:ext cx="1080120" cy="648072"/>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Výběrová komise</a:t>
            </a:r>
          </a:p>
        </p:txBody>
      </p:sp>
      <p:sp>
        <p:nvSpPr>
          <p:cNvPr id="9" name="Zaoblený obdélník 8"/>
          <p:cNvSpPr/>
          <p:nvPr/>
        </p:nvSpPr>
        <p:spPr>
          <a:xfrm>
            <a:off x="7812360" y="2980409"/>
            <a:ext cx="1080120" cy="648072"/>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Právní akt</a:t>
            </a:r>
          </a:p>
        </p:txBody>
      </p:sp>
      <p:cxnSp>
        <p:nvCxnSpPr>
          <p:cNvPr id="11" name="Přímá spojnice se šipkou 10"/>
          <p:cNvCxnSpPr/>
          <p:nvPr/>
        </p:nvCxnSpPr>
        <p:spPr>
          <a:xfrm>
            <a:off x="1232766" y="4005064"/>
            <a:ext cx="218710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ovéPole 11"/>
          <p:cNvSpPr txBox="1"/>
          <p:nvPr/>
        </p:nvSpPr>
        <p:spPr>
          <a:xfrm>
            <a:off x="1331640" y="4055468"/>
            <a:ext cx="2088232" cy="360040"/>
          </a:xfrm>
          <a:prstGeom prst="rect">
            <a:avLst/>
          </a:prstGeom>
          <a:noFill/>
        </p:spPr>
        <p:txBody>
          <a:bodyPr wrap="square" rtlCol="0">
            <a:normAutofit fontScale="85000" lnSpcReduction="10000"/>
          </a:bodyPr>
          <a:lstStyle/>
          <a:p>
            <a:r>
              <a:rPr lang="cs-CZ" dirty="0"/>
              <a:t>Do 30 pracovních dní</a:t>
            </a:r>
          </a:p>
        </p:txBody>
      </p:sp>
      <p:cxnSp>
        <p:nvCxnSpPr>
          <p:cNvPr id="14" name="Přímá spojnice se šipkou 13"/>
          <p:cNvCxnSpPr/>
          <p:nvPr/>
        </p:nvCxnSpPr>
        <p:spPr>
          <a:xfrm>
            <a:off x="1232766" y="4581128"/>
            <a:ext cx="40324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ovéPole 15"/>
          <p:cNvSpPr txBox="1"/>
          <p:nvPr/>
        </p:nvSpPr>
        <p:spPr>
          <a:xfrm>
            <a:off x="2195737" y="4673686"/>
            <a:ext cx="2326826" cy="360040"/>
          </a:xfrm>
          <a:prstGeom prst="rect">
            <a:avLst/>
          </a:prstGeom>
          <a:noFill/>
        </p:spPr>
        <p:txBody>
          <a:bodyPr wrap="square" rtlCol="0">
            <a:normAutofit fontScale="92500"/>
          </a:bodyPr>
          <a:lstStyle/>
          <a:p>
            <a:r>
              <a:rPr lang="cs-CZ" dirty="0"/>
              <a:t>Do 80 pracovních dní</a:t>
            </a:r>
          </a:p>
        </p:txBody>
      </p:sp>
      <p:sp>
        <p:nvSpPr>
          <p:cNvPr id="18" name="Pravá složená závorka 17"/>
          <p:cNvSpPr/>
          <p:nvPr/>
        </p:nvSpPr>
        <p:spPr>
          <a:xfrm rot="16200000">
            <a:off x="4281820" y="-1757724"/>
            <a:ext cx="481486" cy="8739834"/>
          </a:xfrm>
          <a:prstGeom prst="rightBrace">
            <a:avLst/>
          </a:prstGeom>
          <a:ln w="22225"/>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9" name="TextovéPole 18"/>
          <p:cNvSpPr txBox="1"/>
          <p:nvPr/>
        </p:nvSpPr>
        <p:spPr>
          <a:xfrm>
            <a:off x="3766480" y="1844824"/>
            <a:ext cx="1597608" cy="360040"/>
          </a:xfrm>
          <a:prstGeom prst="rect">
            <a:avLst/>
          </a:prstGeom>
          <a:solidFill>
            <a:srgbClr val="FFFF00"/>
          </a:solidFill>
        </p:spPr>
        <p:txBody>
          <a:bodyPr wrap="square" rtlCol="0">
            <a:normAutofit fontScale="92500"/>
          </a:bodyPr>
          <a:lstStyle/>
          <a:p>
            <a:r>
              <a:rPr lang="cs-CZ" b="1" dirty="0"/>
              <a:t>Max 7 měsíců</a:t>
            </a:r>
          </a:p>
        </p:txBody>
      </p:sp>
      <p:cxnSp>
        <p:nvCxnSpPr>
          <p:cNvPr id="20" name="Přímá spojnice se šipkou 19"/>
          <p:cNvCxnSpPr/>
          <p:nvPr/>
        </p:nvCxnSpPr>
        <p:spPr>
          <a:xfrm>
            <a:off x="5265214" y="4581128"/>
            <a:ext cx="175505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ovéPole 20"/>
          <p:cNvSpPr txBox="1"/>
          <p:nvPr/>
        </p:nvSpPr>
        <p:spPr>
          <a:xfrm>
            <a:off x="5494671" y="4673686"/>
            <a:ext cx="1296144" cy="360040"/>
          </a:xfrm>
          <a:prstGeom prst="rect">
            <a:avLst/>
          </a:prstGeom>
          <a:noFill/>
        </p:spPr>
        <p:txBody>
          <a:bodyPr wrap="square" rtlCol="0">
            <a:normAutofit lnSpcReduction="10000"/>
          </a:bodyPr>
          <a:lstStyle/>
          <a:p>
            <a:r>
              <a:rPr lang="cs-CZ" dirty="0"/>
              <a:t>Do 50 dní</a:t>
            </a:r>
          </a:p>
        </p:txBody>
      </p:sp>
      <p:cxnSp>
        <p:nvCxnSpPr>
          <p:cNvPr id="27" name="Přímá spojnice se šipkou 26"/>
          <p:cNvCxnSpPr/>
          <p:nvPr/>
        </p:nvCxnSpPr>
        <p:spPr>
          <a:xfrm>
            <a:off x="6934831" y="4581128"/>
            <a:ext cx="195764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TextovéPole 28"/>
          <p:cNvSpPr txBox="1"/>
          <p:nvPr/>
        </p:nvSpPr>
        <p:spPr>
          <a:xfrm>
            <a:off x="7265582" y="4673686"/>
            <a:ext cx="1482881" cy="360040"/>
          </a:xfrm>
          <a:prstGeom prst="rect">
            <a:avLst/>
          </a:prstGeom>
          <a:noFill/>
        </p:spPr>
        <p:txBody>
          <a:bodyPr wrap="square" rtlCol="0">
            <a:normAutofit lnSpcReduction="10000"/>
          </a:bodyPr>
          <a:lstStyle/>
          <a:p>
            <a:r>
              <a:rPr lang="cs-CZ" dirty="0"/>
              <a:t>Do 3 měsíců</a:t>
            </a:r>
          </a:p>
        </p:txBody>
      </p:sp>
      <p:cxnSp>
        <p:nvCxnSpPr>
          <p:cNvPr id="31" name="Přímá spojnice 30"/>
          <p:cNvCxnSpPr>
            <a:stCxn id="5" idx="3"/>
          </p:cNvCxnSpPr>
          <p:nvPr/>
        </p:nvCxnSpPr>
        <p:spPr>
          <a:xfrm>
            <a:off x="1232766" y="3320988"/>
            <a:ext cx="0" cy="1260140"/>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 name="Přímá spojnice 35"/>
          <p:cNvCxnSpPr>
            <a:stCxn id="6" idx="3"/>
          </p:cNvCxnSpPr>
          <p:nvPr/>
        </p:nvCxnSpPr>
        <p:spPr>
          <a:xfrm>
            <a:off x="3419872" y="3320988"/>
            <a:ext cx="0" cy="684076"/>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9" name="Přímá spojnice 38"/>
          <p:cNvCxnSpPr/>
          <p:nvPr/>
        </p:nvCxnSpPr>
        <p:spPr>
          <a:xfrm>
            <a:off x="5265214" y="3374994"/>
            <a:ext cx="0" cy="1206134"/>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1" name="Přímá spojnice 40"/>
          <p:cNvCxnSpPr/>
          <p:nvPr/>
        </p:nvCxnSpPr>
        <p:spPr>
          <a:xfrm>
            <a:off x="7020272" y="3304445"/>
            <a:ext cx="0" cy="1260140"/>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2" name="Přímá spojnice 41"/>
          <p:cNvCxnSpPr/>
          <p:nvPr/>
        </p:nvCxnSpPr>
        <p:spPr>
          <a:xfrm>
            <a:off x="8900108" y="3320988"/>
            <a:ext cx="0" cy="1260140"/>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3" name="Přímá spojnice se šipkou 42"/>
          <p:cNvCxnSpPr/>
          <p:nvPr/>
        </p:nvCxnSpPr>
        <p:spPr>
          <a:xfrm flipV="1">
            <a:off x="6790815" y="4581128"/>
            <a:ext cx="373473" cy="936104"/>
          </a:xfrm>
          <a:prstGeom prst="straightConnector1">
            <a:avLst/>
          </a:prstGeom>
          <a:ln w="6350">
            <a:solidFill>
              <a:schemeClr val="tx2">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46" name="TextovéPole 45"/>
          <p:cNvSpPr txBox="1"/>
          <p:nvPr/>
        </p:nvSpPr>
        <p:spPr>
          <a:xfrm>
            <a:off x="5307933" y="5517232"/>
            <a:ext cx="2936475" cy="864096"/>
          </a:xfrm>
          <a:prstGeom prst="rect">
            <a:avLst/>
          </a:prstGeom>
          <a:noFill/>
        </p:spPr>
        <p:txBody>
          <a:bodyPr wrap="square" rtlCol="0">
            <a:normAutofit fontScale="92500" lnSpcReduction="10000"/>
          </a:bodyPr>
          <a:lstStyle/>
          <a:p>
            <a:r>
              <a:rPr lang="cs-CZ" dirty="0">
                <a:solidFill>
                  <a:schemeClr val="tx2">
                    <a:lumMod val="75000"/>
                  </a:schemeClr>
                </a:solidFill>
              </a:rPr>
              <a:t>Vyjádření žadateli do 10 pracovních dní od schválení zápisu</a:t>
            </a:r>
          </a:p>
        </p:txBody>
      </p:sp>
    </p:spTree>
    <p:extLst>
      <p:ext uri="{BB962C8B-B14F-4D97-AF65-F5344CB8AC3E}">
        <p14:creationId xmlns:p14="http://schemas.microsoft.com/office/powerpoint/2010/main" val="26289984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3" name="Zástupný symbol pro obsah 2"/>
          <p:cNvSpPr>
            <a:spLocks noGrp="1"/>
          </p:cNvSpPr>
          <p:nvPr>
            <p:ph idx="1"/>
          </p:nvPr>
        </p:nvSpPr>
        <p:spPr>
          <a:xfrm>
            <a:off x="539552" y="1412776"/>
            <a:ext cx="8064448" cy="4896544"/>
          </a:xfrm>
        </p:spPr>
        <p:txBody>
          <a:bodyPr/>
          <a:lstStyle/>
          <a:p>
            <a:pPr marL="0" indent="0">
              <a:buNone/>
            </a:pPr>
            <a:r>
              <a:rPr lang="cs-CZ" sz="2800" b="1" dirty="0"/>
              <a:t>2. fáze hodnocení projektů </a:t>
            </a:r>
            <a:r>
              <a:rPr lang="cs-CZ" b="1" dirty="0"/>
              <a:t>- věcné hodnocení</a:t>
            </a:r>
            <a:endParaRPr lang="cs-CZ" dirty="0"/>
          </a:p>
          <a:p>
            <a:pPr lvl="1"/>
            <a:r>
              <a:rPr lang="cs-CZ" dirty="0"/>
              <a:t>hodnocení kvality - ohled na naplňování věcných cílů programu</a:t>
            </a:r>
          </a:p>
          <a:p>
            <a:pPr lvl="1"/>
            <a:r>
              <a:rPr lang="cs-CZ" dirty="0"/>
              <a:t>příručka pro hodnotitele (</a:t>
            </a:r>
            <a:r>
              <a:rPr lang="cs-CZ" dirty="0">
                <a:hlinkClick r:id="rId3"/>
              </a:rPr>
              <a:t>http://www.esfcr.cz/</a:t>
            </a:r>
            <a:r>
              <a:rPr lang="cs-CZ" dirty="0" err="1">
                <a:hlinkClick r:id="rId3"/>
              </a:rPr>
              <a:t>file</a:t>
            </a:r>
            <a:r>
              <a:rPr lang="cs-CZ" dirty="0">
                <a:hlinkClick r:id="rId3"/>
              </a:rPr>
              <a:t>/9102</a:t>
            </a:r>
            <a:r>
              <a:rPr lang="cs-CZ" dirty="0"/>
              <a:t>)</a:t>
            </a:r>
          </a:p>
          <a:p>
            <a:pPr lvl="1"/>
            <a:r>
              <a:rPr lang="cs-CZ" dirty="0"/>
              <a:t>pouze žádosti o podporu, které uspěly v 1. fázi hodnocení</a:t>
            </a:r>
          </a:p>
          <a:p>
            <a:pPr lvl="1"/>
            <a:r>
              <a:rPr lang="cs-CZ" dirty="0"/>
              <a:t>minimálně 2 externí hodnotitelé, výsledný počet bodů je průměrem bodů přidělených v těchto hodnoceních</a:t>
            </a:r>
          </a:p>
          <a:p>
            <a:pPr lvl="1"/>
            <a:r>
              <a:rPr lang="cs-CZ" dirty="0"/>
              <a:t>arbitrážní hodnocení (pokud jeden z hodnotitelů označí některou část projektu za nedostatečnou, nebo je rozdíl mezi hodnotiteli více než 20 bodů)</a:t>
            </a:r>
          </a:p>
          <a:p>
            <a:pPr lvl="1"/>
            <a:r>
              <a:rPr lang="cs-CZ" dirty="0"/>
              <a:t>žádost o podporu uspěje, pokud v žádném z kritérií neobdrží eliminační deskriptor a získá minimálně 50 bodů</a:t>
            </a:r>
          </a:p>
          <a:p>
            <a:pPr lvl="1"/>
            <a:r>
              <a:rPr lang="cs-CZ" dirty="0"/>
              <a:t>věcné hodnocení musí být dokončeno do 80 pracovních dnů od uzávěrky příjmu žádostí ve Výzvě (více než 250 žádostí = + 20 pracovních dnů)</a:t>
            </a:r>
          </a:p>
          <a:p>
            <a:pPr lvl="1"/>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38</a:t>
            </a:fld>
            <a:endParaRPr lang="cs-CZ" dirty="0"/>
          </a:p>
        </p:txBody>
      </p:sp>
    </p:spTree>
    <p:extLst>
      <p:ext uri="{BB962C8B-B14F-4D97-AF65-F5344CB8AC3E}">
        <p14:creationId xmlns:p14="http://schemas.microsoft.com/office/powerpoint/2010/main" val="23903051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3" name="Zástupný symbol pro obsah 2"/>
          <p:cNvSpPr>
            <a:spLocks noGrp="1"/>
          </p:cNvSpPr>
          <p:nvPr>
            <p:ph idx="1"/>
          </p:nvPr>
        </p:nvSpPr>
        <p:spPr>
          <a:xfrm>
            <a:off x="540000" y="1628800"/>
            <a:ext cx="8064448" cy="4491200"/>
          </a:xfrm>
        </p:spPr>
        <p:txBody>
          <a:bodyPr/>
          <a:lstStyle/>
          <a:p>
            <a:pPr marL="0" indent="0">
              <a:buNone/>
            </a:pPr>
            <a:r>
              <a:rPr lang="cs-CZ" sz="2800" b="1" dirty="0"/>
              <a:t>Kritéria věcného hodnocení</a:t>
            </a:r>
            <a:endParaRPr lang="cs-CZ" sz="2800" dirty="0"/>
          </a:p>
          <a:p>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39</a:t>
            </a:fld>
            <a:endParaRPr lang="cs-CZ" dirty="0"/>
          </a:p>
        </p:txBody>
      </p:sp>
      <p:pic>
        <p:nvPicPr>
          <p:cNvPr id="5" name="Obrázek 4" descr="C:\Users\jan.jelinek1\AppData\Local\Microsoft\Windows\Temporary Internet Files\Content.Word\Kriteria věcného hodnocení.png"/>
          <p:cNvPicPr/>
          <p:nvPr/>
        </p:nvPicPr>
        <p:blipFill>
          <a:blip r:embed="rId2">
            <a:extLst>
              <a:ext uri="{28A0092B-C50C-407E-A947-70E740481C1C}">
                <a14:useLocalDpi xmlns:a14="http://schemas.microsoft.com/office/drawing/2010/main" val="0"/>
              </a:ext>
            </a:extLst>
          </a:blip>
          <a:srcRect/>
          <a:stretch>
            <a:fillRect/>
          </a:stretch>
        </p:blipFill>
        <p:spPr bwMode="auto">
          <a:xfrm>
            <a:off x="827584" y="2275840"/>
            <a:ext cx="6984776" cy="3889464"/>
          </a:xfrm>
          <a:prstGeom prst="rect">
            <a:avLst/>
          </a:prstGeom>
          <a:noFill/>
          <a:ln>
            <a:noFill/>
          </a:ln>
        </p:spPr>
      </p:pic>
    </p:spTree>
    <p:extLst>
      <p:ext uri="{BB962C8B-B14F-4D97-AF65-F5344CB8AC3E}">
        <p14:creationId xmlns:p14="http://schemas.microsoft.com/office/powerpoint/2010/main" val="3608139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pl-PL" sz="3200" b="0" kern="0" cap="all" baseline="0" dirty="0">
                <a:solidFill>
                  <a:schemeClr val="tx2"/>
                </a:solidFill>
                <a:effectLst/>
                <a:latin typeface="+mj-lt"/>
                <a:ea typeface="+mj-ea"/>
                <a:cs typeface="+mj-cs"/>
              </a:rPr>
              <a:t>Představení výzev</a:t>
            </a:r>
            <a:endParaRPr lang="cs-CZ" dirty="0"/>
          </a:p>
        </p:txBody>
      </p:sp>
      <p:sp>
        <p:nvSpPr>
          <p:cNvPr id="3" name="Zástupný symbol pro obsah 2"/>
          <p:cNvSpPr>
            <a:spLocks noGrp="1"/>
          </p:cNvSpPr>
          <p:nvPr>
            <p:ph idx="1"/>
          </p:nvPr>
        </p:nvSpPr>
        <p:spPr/>
        <p:txBody>
          <a:bodyPr/>
          <a:lstStyle/>
          <a:p>
            <a:pPr algn="just"/>
            <a:r>
              <a:rPr lang="cs-CZ" b="1" dirty="0"/>
              <a:t>Podpora služeb péče o děti na 1. stupni základních škol v době mimo školní vyučování </a:t>
            </a:r>
            <a:r>
              <a:rPr lang="cs-CZ" b="1" dirty="0">
                <a:solidFill>
                  <a:schemeClr val="accent3">
                    <a:lumMod val="50000"/>
                  </a:schemeClr>
                </a:solidFill>
              </a:rPr>
              <a:t>mimo </a:t>
            </a:r>
            <a:br>
              <a:rPr lang="cs-CZ" b="1" dirty="0">
                <a:solidFill>
                  <a:schemeClr val="accent3">
                    <a:lumMod val="50000"/>
                  </a:schemeClr>
                </a:solidFill>
              </a:rPr>
            </a:br>
            <a:r>
              <a:rPr lang="cs-CZ" b="1" dirty="0">
                <a:solidFill>
                  <a:schemeClr val="accent3">
                    <a:lumMod val="50000"/>
                  </a:schemeClr>
                </a:solidFill>
              </a:rPr>
              <a:t>hl. m. Prahu</a:t>
            </a:r>
          </a:p>
          <a:p>
            <a:pPr marL="0" indent="0" algn="just">
              <a:buNone/>
            </a:pPr>
            <a:r>
              <a:rPr lang="cs-CZ" dirty="0"/>
              <a:t>     Číslo výzvy 03_17_077</a:t>
            </a:r>
          </a:p>
          <a:p>
            <a:pPr marL="0" indent="0" algn="just">
              <a:buNone/>
            </a:pPr>
            <a:r>
              <a:rPr lang="cs-CZ" dirty="0"/>
              <a:t>      Alokace 265 mil. Kč</a:t>
            </a:r>
            <a:endParaRPr lang="cs-CZ" sz="1200" dirty="0"/>
          </a:p>
          <a:p>
            <a:pPr algn="just"/>
            <a:r>
              <a:rPr lang="cs-CZ" b="1" dirty="0"/>
              <a:t>Podpora služeb péče o děti na 1. stupni základních škol v době mimo školní vyučování </a:t>
            </a:r>
            <a:r>
              <a:rPr lang="cs-CZ" b="1" dirty="0">
                <a:solidFill>
                  <a:schemeClr val="accent3">
                    <a:lumMod val="50000"/>
                  </a:schemeClr>
                </a:solidFill>
              </a:rPr>
              <a:t>v Praze</a:t>
            </a:r>
          </a:p>
          <a:p>
            <a:pPr marL="0" indent="0" algn="just">
              <a:buNone/>
            </a:pPr>
            <a:r>
              <a:rPr lang="cs-CZ" dirty="0"/>
              <a:t>     Číslo výzvy 03_17_078</a:t>
            </a:r>
          </a:p>
          <a:p>
            <a:pPr marL="0" indent="0" algn="just">
              <a:buNone/>
            </a:pPr>
            <a:r>
              <a:rPr lang="cs-CZ" dirty="0"/>
              <a:t>     Alokace 35 mil. Kč</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a:t>
            </a:fld>
            <a:endParaRPr lang="cs-CZ" dirty="0"/>
          </a:p>
        </p:txBody>
      </p:sp>
    </p:spTree>
    <p:extLst>
      <p:ext uri="{BB962C8B-B14F-4D97-AF65-F5344CB8AC3E}">
        <p14:creationId xmlns:p14="http://schemas.microsoft.com/office/powerpoint/2010/main" val="11782891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3" name="Zástupný symbol pro obsah 2"/>
          <p:cNvSpPr>
            <a:spLocks noGrp="1"/>
          </p:cNvSpPr>
          <p:nvPr>
            <p:ph idx="1"/>
          </p:nvPr>
        </p:nvSpPr>
        <p:spPr/>
        <p:txBody>
          <a:bodyPr/>
          <a:lstStyle/>
          <a:p>
            <a:pPr marL="0" indent="0">
              <a:buNone/>
            </a:pPr>
            <a:r>
              <a:rPr lang="cs-CZ" sz="2800" b="1" dirty="0"/>
              <a:t>3. fáze hodnocení projektů </a:t>
            </a:r>
            <a:br>
              <a:rPr lang="cs-CZ" sz="2800" b="1" dirty="0"/>
            </a:br>
            <a:r>
              <a:rPr lang="cs-CZ" b="1" dirty="0"/>
              <a:t>- Výběrová komise</a:t>
            </a:r>
            <a:endParaRPr lang="cs-CZ" dirty="0"/>
          </a:p>
          <a:p>
            <a:pPr lvl="1"/>
            <a:r>
              <a:rPr lang="cs-CZ" dirty="0"/>
              <a:t>minimálně 5 osob, které nebyly zapojeny do věcného hodnocení</a:t>
            </a:r>
          </a:p>
          <a:p>
            <a:pPr lvl="1"/>
            <a:r>
              <a:rPr lang="cs-CZ" dirty="0"/>
              <a:t>projednává žádosti o podporu, které uspěly v předchozích fázích hodnocení a výběru, a rozhoduje o tom, zda žádost bude doporučena nebo nedoporučena k financování</a:t>
            </a:r>
          </a:p>
          <a:p>
            <a:pPr lvl="1"/>
            <a:r>
              <a:rPr lang="cs-CZ" dirty="0"/>
              <a:t>žádosti mohou být doporučeny k financování s výhradou – udělení podmínky realizace</a:t>
            </a:r>
          </a:p>
          <a:p>
            <a:pPr lvl="1"/>
            <a:r>
              <a:rPr lang="cs-CZ" dirty="0"/>
              <a:t>zahájena do 20 pracovních dnů od ukončení věcného hodnocení všech žádostí o podporu v rámci výzvy</a:t>
            </a:r>
          </a:p>
          <a:p>
            <a:pPr lvl="1"/>
            <a:r>
              <a:rPr lang="cs-CZ" dirty="0"/>
              <a:t>uzavřena do 30 dnů od prvního zasedání</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40</a:t>
            </a:fld>
            <a:endParaRPr lang="cs-CZ" dirty="0"/>
          </a:p>
        </p:txBody>
      </p:sp>
    </p:spTree>
    <p:extLst>
      <p:ext uri="{BB962C8B-B14F-4D97-AF65-F5344CB8AC3E}">
        <p14:creationId xmlns:p14="http://schemas.microsoft.com/office/powerpoint/2010/main" val="27419772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3" name="Zástupný symbol pro obsah 2"/>
          <p:cNvSpPr>
            <a:spLocks noGrp="1"/>
          </p:cNvSpPr>
          <p:nvPr>
            <p:ph idx="1"/>
          </p:nvPr>
        </p:nvSpPr>
        <p:spPr/>
        <p:txBody>
          <a:bodyPr/>
          <a:lstStyle/>
          <a:p>
            <a:pPr marL="0" indent="0">
              <a:buNone/>
            </a:pPr>
            <a:r>
              <a:rPr lang="cs-CZ" sz="2800" b="1" dirty="0"/>
              <a:t>Důvody pro nedoporučení projektu k podpoře výběrovou komisí</a:t>
            </a:r>
          </a:p>
          <a:p>
            <a:pPr lvl="1"/>
            <a:r>
              <a:rPr lang="cs-CZ" dirty="0"/>
              <a:t>více projektů zaměřených na realizaci obdobných aktivit pro stejnou cílovou skupinu ve stejném regionu (přesah absorpční schopnosti)</a:t>
            </a:r>
          </a:p>
          <a:p>
            <a:pPr lvl="1"/>
            <a:r>
              <a:rPr lang="cs-CZ" dirty="0"/>
              <a:t>překryv projektu s jiným již běžícím projektem</a:t>
            </a:r>
          </a:p>
          <a:p>
            <a:pPr lvl="1"/>
            <a:r>
              <a:rPr lang="cs-CZ" dirty="0"/>
              <a:t>nedostatečná kapacita žadatele</a:t>
            </a:r>
          </a:p>
          <a:p>
            <a:pPr lvl="1"/>
            <a:r>
              <a:rPr lang="cs-CZ" dirty="0"/>
              <a:t>žadatel prokazatelně opakovaně neplnil své povinnosti v jiném projektu financovaném z veřejných prostředků</a:t>
            </a:r>
          </a:p>
          <a:p>
            <a:pPr lvl="1"/>
            <a:r>
              <a:rPr lang="cs-CZ" dirty="0"/>
              <a:t>disponibilní prostředky ve výzvě neumožní projekt podpořit v dostatečném rozsahu</a:t>
            </a:r>
          </a:p>
          <a:p>
            <a:pPr lvl="1"/>
            <a:r>
              <a:rPr lang="cs-CZ" dirty="0"/>
              <a:t>limity dané výzvou</a:t>
            </a:r>
          </a:p>
          <a:p>
            <a:pPr marL="414000" lvl="1" indent="0">
              <a:buNone/>
            </a:pP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41</a:t>
            </a:fld>
            <a:endParaRPr lang="cs-CZ" dirty="0"/>
          </a:p>
        </p:txBody>
      </p:sp>
    </p:spTree>
    <p:extLst>
      <p:ext uri="{BB962C8B-B14F-4D97-AF65-F5344CB8AC3E}">
        <p14:creationId xmlns:p14="http://schemas.microsoft.com/office/powerpoint/2010/main" val="35897819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3" name="Zástupný symbol pro obsah 2"/>
          <p:cNvSpPr>
            <a:spLocks noGrp="1"/>
          </p:cNvSpPr>
          <p:nvPr>
            <p:ph idx="1"/>
          </p:nvPr>
        </p:nvSpPr>
        <p:spPr>
          <a:xfrm>
            <a:off x="540000" y="1800000"/>
            <a:ext cx="8064000" cy="3573216"/>
          </a:xfrm>
        </p:spPr>
        <p:txBody>
          <a:bodyPr/>
          <a:lstStyle/>
          <a:p>
            <a:pPr marL="0" indent="0">
              <a:buNone/>
            </a:pPr>
            <a:r>
              <a:rPr lang="cs-CZ" sz="2800" b="1" dirty="0"/>
              <a:t>Informování žadatele o výsledku žádosti v jednotlivých fázích hodnocení a výběru</a:t>
            </a:r>
            <a:br>
              <a:rPr lang="cs-CZ" sz="2800" b="1" dirty="0"/>
            </a:br>
            <a:endParaRPr lang="cs-CZ" sz="2800" dirty="0"/>
          </a:p>
          <a:p>
            <a:pPr lvl="1"/>
            <a:r>
              <a:rPr lang="cs-CZ" dirty="0"/>
              <a:t>vyrozumění o výsledku žádosti vždy po dokončení dané fáze hodnocení a výběru</a:t>
            </a:r>
          </a:p>
          <a:p>
            <a:pPr lvl="1"/>
            <a:r>
              <a:rPr lang="cs-CZ" dirty="0"/>
              <a:t>změna stavu projektu v IS KP14+</a:t>
            </a:r>
          </a:p>
          <a:p>
            <a:pPr lvl="1"/>
            <a:r>
              <a:rPr lang="cs-CZ" dirty="0"/>
              <a:t>výsledky hodnocení k dispozici v IS KP14+</a:t>
            </a:r>
          </a:p>
          <a:p>
            <a:pPr lvl="1"/>
            <a:r>
              <a:rPr lang="cs-CZ" dirty="0"/>
              <a:t>neúspěšní žadatelé v IS KP14+ - oznámení, odůvodnění a informace o opravných prostředních</a:t>
            </a:r>
          </a:p>
          <a:p>
            <a:pPr marL="414000" lvl="1" indent="0">
              <a:buNone/>
            </a:pPr>
            <a:r>
              <a:rPr lang="cs-CZ" dirty="0"/>
              <a:t> </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42</a:t>
            </a:fld>
            <a:endParaRPr lang="cs-CZ" dirty="0"/>
          </a:p>
        </p:txBody>
      </p:sp>
    </p:spTree>
    <p:extLst>
      <p:ext uri="{BB962C8B-B14F-4D97-AF65-F5344CB8AC3E}">
        <p14:creationId xmlns:p14="http://schemas.microsoft.com/office/powerpoint/2010/main" val="38701380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4" name="Zástupný symbol pro číslo snímku 3"/>
          <p:cNvSpPr>
            <a:spLocks noGrp="1"/>
          </p:cNvSpPr>
          <p:nvPr>
            <p:ph type="sldNum" sz="quarter" idx="12"/>
          </p:nvPr>
        </p:nvSpPr>
        <p:spPr>
          <a:xfrm>
            <a:off x="8532440" y="6381328"/>
            <a:ext cx="468000" cy="180000"/>
          </a:xfrm>
        </p:spPr>
        <p:txBody>
          <a:bodyPr/>
          <a:lstStyle/>
          <a:p>
            <a:fld id="{479BF083-4774-43B1-9AB0-5CC1AC5DD8EE}" type="slidenum">
              <a:rPr lang="cs-CZ" smtClean="0"/>
              <a:pPr/>
              <a:t>43</a:t>
            </a:fld>
            <a:endParaRPr lang="cs-CZ" dirty="0"/>
          </a:p>
        </p:txBody>
      </p:sp>
      <p:sp>
        <p:nvSpPr>
          <p:cNvPr id="5" name="Zaoblený obdélník 4"/>
          <p:cNvSpPr/>
          <p:nvPr/>
        </p:nvSpPr>
        <p:spPr>
          <a:xfrm>
            <a:off x="152646" y="2996952"/>
            <a:ext cx="1080120" cy="648072"/>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Ukončení příjmu žádostí</a:t>
            </a:r>
          </a:p>
        </p:txBody>
      </p:sp>
      <p:sp>
        <p:nvSpPr>
          <p:cNvPr id="6" name="Zaoblený obdélník 5"/>
          <p:cNvSpPr/>
          <p:nvPr/>
        </p:nvSpPr>
        <p:spPr>
          <a:xfrm>
            <a:off x="1979712" y="2996952"/>
            <a:ext cx="1440160" cy="648072"/>
          </a:xfrm>
          <a:prstGeom prst="roundRect">
            <a:avLst/>
          </a:prstGeom>
          <a:solidFill>
            <a:schemeClr val="accent5">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Formální / přijatelnost   </a:t>
            </a:r>
          </a:p>
        </p:txBody>
      </p:sp>
      <p:sp>
        <p:nvSpPr>
          <p:cNvPr id="7" name="Zaoblený obdélník 6"/>
          <p:cNvSpPr/>
          <p:nvPr/>
        </p:nvSpPr>
        <p:spPr>
          <a:xfrm>
            <a:off x="4041078" y="2996952"/>
            <a:ext cx="1224136" cy="648072"/>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Věcné hodnocení</a:t>
            </a:r>
          </a:p>
        </p:txBody>
      </p:sp>
      <p:sp>
        <p:nvSpPr>
          <p:cNvPr id="8" name="Zaoblený obdélník 7"/>
          <p:cNvSpPr/>
          <p:nvPr/>
        </p:nvSpPr>
        <p:spPr>
          <a:xfrm>
            <a:off x="5940152" y="2996952"/>
            <a:ext cx="1080120" cy="648072"/>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Výběrová komise</a:t>
            </a:r>
          </a:p>
        </p:txBody>
      </p:sp>
      <p:sp>
        <p:nvSpPr>
          <p:cNvPr id="9" name="Zaoblený obdélník 8"/>
          <p:cNvSpPr/>
          <p:nvPr/>
        </p:nvSpPr>
        <p:spPr>
          <a:xfrm>
            <a:off x="7812360" y="2980409"/>
            <a:ext cx="1080120" cy="648072"/>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Právní akt</a:t>
            </a:r>
          </a:p>
        </p:txBody>
      </p:sp>
      <p:cxnSp>
        <p:nvCxnSpPr>
          <p:cNvPr id="11" name="Přímá spojnice se šipkou 10"/>
          <p:cNvCxnSpPr/>
          <p:nvPr/>
        </p:nvCxnSpPr>
        <p:spPr>
          <a:xfrm>
            <a:off x="1232766" y="4005064"/>
            <a:ext cx="218710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ovéPole 11"/>
          <p:cNvSpPr txBox="1"/>
          <p:nvPr/>
        </p:nvSpPr>
        <p:spPr>
          <a:xfrm>
            <a:off x="1331640" y="4055468"/>
            <a:ext cx="2088232" cy="360040"/>
          </a:xfrm>
          <a:prstGeom prst="rect">
            <a:avLst/>
          </a:prstGeom>
          <a:noFill/>
        </p:spPr>
        <p:txBody>
          <a:bodyPr wrap="square" rtlCol="0">
            <a:normAutofit fontScale="85000" lnSpcReduction="10000"/>
          </a:bodyPr>
          <a:lstStyle/>
          <a:p>
            <a:r>
              <a:rPr lang="cs-CZ" dirty="0"/>
              <a:t>Do 30 pracovních dní</a:t>
            </a:r>
          </a:p>
        </p:txBody>
      </p:sp>
      <p:cxnSp>
        <p:nvCxnSpPr>
          <p:cNvPr id="14" name="Přímá spojnice se šipkou 13"/>
          <p:cNvCxnSpPr/>
          <p:nvPr/>
        </p:nvCxnSpPr>
        <p:spPr>
          <a:xfrm>
            <a:off x="1232766" y="4581128"/>
            <a:ext cx="40324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ovéPole 15"/>
          <p:cNvSpPr txBox="1"/>
          <p:nvPr/>
        </p:nvSpPr>
        <p:spPr>
          <a:xfrm>
            <a:off x="2195737" y="4673686"/>
            <a:ext cx="2326826" cy="360040"/>
          </a:xfrm>
          <a:prstGeom prst="rect">
            <a:avLst/>
          </a:prstGeom>
          <a:noFill/>
        </p:spPr>
        <p:txBody>
          <a:bodyPr wrap="square" rtlCol="0">
            <a:normAutofit fontScale="92500"/>
          </a:bodyPr>
          <a:lstStyle/>
          <a:p>
            <a:r>
              <a:rPr lang="cs-CZ" dirty="0"/>
              <a:t>Do 80 pracovních dní</a:t>
            </a:r>
          </a:p>
        </p:txBody>
      </p:sp>
      <p:sp>
        <p:nvSpPr>
          <p:cNvPr id="18" name="Pravá složená závorka 17"/>
          <p:cNvSpPr/>
          <p:nvPr/>
        </p:nvSpPr>
        <p:spPr>
          <a:xfrm rot="16200000">
            <a:off x="4281820" y="-1757724"/>
            <a:ext cx="481486" cy="8739834"/>
          </a:xfrm>
          <a:prstGeom prst="rightBrace">
            <a:avLst/>
          </a:prstGeom>
          <a:ln w="22225"/>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9" name="TextovéPole 18"/>
          <p:cNvSpPr txBox="1"/>
          <p:nvPr/>
        </p:nvSpPr>
        <p:spPr>
          <a:xfrm>
            <a:off x="3766480" y="1844824"/>
            <a:ext cx="1597608" cy="360040"/>
          </a:xfrm>
          <a:prstGeom prst="rect">
            <a:avLst/>
          </a:prstGeom>
          <a:solidFill>
            <a:srgbClr val="FFFF00"/>
          </a:solidFill>
        </p:spPr>
        <p:txBody>
          <a:bodyPr wrap="square" rtlCol="0">
            <a:normAutofit fontScale="92500"/>
          </a:bodyPr>
          <a:lstStyle/>
          <a:p>
            <a:r>
              <a:rPr lang="cs-CZ" b="1" dirty="0"/>
              <a:t>Max 7 měsíců</a:t>
            </a:r>
          </a:p>
        </p:txBody>
      </p:sp>
      <p:cxnSp>
        <p:nvCxnSpPr>
          <p:cNvPr id="20" name="Přímá spojnice se šipkou 19"/>
          <p:cNvCxnSpPr/>
          <p:nvPr/>
        </p:nvCxnSpPr>
        <p:spPr>
          <a:xfrm>
            <a:off x="5265214" y="4581128"/>
            <a:ext cx="175505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ovéPole 20"/>
          <p:cNvSpPr txBox="1"/>
          <p:nvPr/>
        </p:nvSpPr>
        <p:spPr>
          <a:xfrm>
            <a:off x="5494671" y="4673686"/>
            <a:ext cx="1296144" cy="360040"/>
          </a:xfrm>
          <a:prstGeom prst="rect">
            <a:avLst/>
          </a:prstGeom>
          <a:noFill/>
        </p:spPr>
        <p:txBody>
          <a:bodyPr wrap="square" rtlCol="0">
            <a:normAutofit lnSpcReduction="10000"/>
          </a:bodyPr>
          <a:lstStyle/>
          <a:p>
            <a:r>
              <a:rPr lang="cs-CZ" dirty="0"/>
              <a:t>Do 50 dní</a:t>
            </a:r>
          </a:p>
        </p:txBody>
      </p:sp>
      <p:cxnSp>
        <p:nvCxnSpPr>
          <p:cNvPr id="27" name="Přímá spojnice se šipkou 26"/>
          <p:cNvCxnSpPr/>
          <p:nvPr/>
        </p:nvCxnSpPr>
        <p:spPr>
          <a:xfrm>
            <a:off x="6934831" y="4581128"/>
            <a:ext cx="195764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TextovéPole 28"/>
          <p:cNvSpPr txBox="1"/>
          <p:nvPr/>
        </p:nvSpPr>
        <p:spPr>
          <a:xfrm>
            <a:off x="7265582" y="4673686"/>
            <a:ext cx="1482881" cy="360040"/>
          </a:xfrm>
          <a:prstGeom prst="rect">
            <a:avLst/>
          </a:prstGeom>
          <a:noFill/>
        </p:spPr>
        <p:txBody>
          <a:bodyPr wrap="square" rtlCol="0">
            <a:normAutofit lnSpcReduction="10000"/>
          </a:bodyPr>
          <a:lstStyle/>
          <a:p>
            <a:r>
              <a:rPr lang="cs-CZ" dirty="0"/>
              <a:t>Do 3 měsíců</a:t>
            </a:r>
          </a:p>
        </p:txBody>
      </p:sp>
      <p:cxnSp>
        <p:nvCxnSpPr>
          <p:cNvPr id="31" name="Přímá spojnice 30"/>
          <p:cNvCxnSpPr>
            <a:stCxn id="5" idx="3"/>
          </p:cNvCxnSpPr>
          <p:nvPr/>
        </p:nvCxnSpPr>
        <p:spPr>
          <a:xfrm>
            <a:off x="1232766" y="3320988"/>
            <a:ext cx="0" cy="1260140"/>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 name="Přímá spojnice 35"/>
          <p:cNvCxnSpPr>
            <a:stCxn id="6" idx="3"/>
          </p:cNvCxnSpPr>
          <p:nvPr/>
        </p:nvCxnSpPr>
        <p:spPr>
          <a:xfrm>
            <a:off x="3419872" y="3320988"/>
            <a:ext cx="0" cy="684076"/>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9" name="Přímá spojnice 38"/>
          <p:cNvCxnSpPr/>
          <p:nvPr/>
        </p:nvCxnSpPr>
        <p:spPr>
          <a:xfrm>
            <a:off x="5265214" y="3374994"/>
            <a:ext cx="0" cy="1206134"/>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1" name="Přímá spojnice 40"/>
          <p:cNvCxnSpPr/>
          <p:nvPr/>
        </p:nvCxnSpPr>
        <p:spPr>
          <a:xfrm>
            <a:off x="7020272" y="3304445"/>
            <a:ext cx="0" cy="1260140"/>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2" name="Přímá spojnice 41"/>
          <p:cNvCxnSpPr/>
          <p:nvPr/>
        </p:nvCxnSpPr>
        <p:spPr>
          <a:xfrm>
            <a:off x="8900108" y="3320988"/>
            <a:ext cx="0" cy="1260140"/>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3" name="Přímá spojnice se šipkou 42"/>
          <p:cNvCxnSpPr/>
          <p:nvPr/>
        </p:nvCxnSpPr>
        <p:spPr>
          <a:xfrm flipV="1">
            <a:off x="6790815" y="4581128"/>
            <a:ext cx="373473" cy="936104"/>
          </a:xfrm>
          <a:prstGeom prst="straightConnector1">
            <a:avLst/>
          </a:prstGeom>
          <a:ln w="6350">
            <a:solidFill>
              <a:schemeClr val="tx2">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46" name="TextovéPole 45"/>
          <p:cNvSpPr txBox="1"/>
          <p:nvPr/>
        </p:nvSpPr>
        <p:spPr>
          <a:xfrm>
            <a:off x="5307933" y="5517232"/>
            <a:ext cx="2936475" cy="864096"/>
          </a:xfrm>
          <a:prstGeom prst="rect">
            <a:avLst/>
          </a:prstGeom>
          <a:noFill/>
        </p:spPr>
        <p:txBody>
          <a:bodyPr wrap="square" rtlCol="0">
            <a:normAutofit fontScale="92500" lnSpcReduction="10000"/>
          </a:bodyPr>
          <a:lstStyle/>
          <a:p>
            <a:r>
              <a:rPr lang="cs-CZ" dirty="0">
                <a:solidFill>
                  <a:schemeClr val="tx2">
                    <a:lumMod val="75000"/>
                  </a:schemeClr>
                </a:solidFill>
              </a:rPr>
              <a:t>Vyjádření žadateli do 10 pracovních dní od schválení zápisu</a:t>
            </a:r>
          </a:p>
        </p:txBody>
      </p:sp>
    </p:spTree>
    <p:extLst>
      <p:ext uri="{BB962C8B-B14F-4D97-AF65-F5344CB8AC3E}">
        <p14:creationId xmlns:p14="http://schemas.microsoft.com/office/powerpoint/2010/main" val="12595445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3" name="Zástupný symbol pro obsah 2"/>
          <p:cNvSpPr>
            <a:spLocks noGrp="1"/>
          </p:cNvSpPr>
          <p:nvPr>
            <p:ph idx="1"/>
          </p:nvPr>
        </p:nvSpPr>
        <p:spPr>
          <a:xfrm>
            <a:off x="540000" y="1628800"/>
            <a:ext cx="7992440" cy="4491200"/>
          </a:xfrm>
        </p:spPr>
        <p:txBody>
          <a:bodyPr/>
          <a:lstStyle/>
          <a:p>
            <a:pPr marL="0" indent="0">
              <a:buNone/>
            </a:pPr>
            <a:r>
              <a:rPr lang="cs-CZ" sz="2800" b="1" dirty="0"/>
              <a:t>Vydání právního aktu o poskytnutí podpory </a:t>
            </a:r>
            <a:br>
              <a:rPr lang="cs-CZ" sz="2800" b="1" dirty="0"/>
            </a:br>
            <a:endParaRPr lang="cs-CZ" sz="2800" b="1" dirty="0"/>
          </a:p>
          <a:p>
            <a:pPr lvl="1"/>
            <a:r>
              <a:rPr lang="cs-CZ" dirty="0"/>
              <a:t>v případě, že žádost o podporu uspěla v hodnocení a výběru</a:t>
            </a:r>
          </a:p>
          <a:p>
            <a:pPr lvl="1"/>
            <a:r>
              <a:rPr lang="cs-CZ" dirty="0"/>
              <a:t>vydání </a:t>
            </a:r>
            <a:r>
              <a:rPr lang="cs-CZ" dirty="0" smtClean="0"/>
              <a:t>zpravidla do </a:t>
            </a:r>
            <a:r>
              <a:rPr lang="cs-CZ" dirty="0"/>
              <a:t>3 měsíců od schválení příslušné žádosti o podporu </a:t>
            </a:r>
            <a:endParaRPr lang="cs-CZ" dirty="0" smtClean="0"/>
          </a:p>
          <a:p>
            <a:pPr lvl="1"/>
            <a:r>
              <a:rPr lang="cs-CZ" dirty="0" smtClean="0"/>
              <a:t>výzva k poskytnutí podkladů pro přípravu právního aktu</a:t>
            </a:r>
          </a:p>
          <a:p>
            <a:pPr lvl="1"/>
            <a:r>
              <a:rPr lang="cs-CZ" dirty="0" smtClean="0"/>
              <a:t>neposkytnutí </a:t>
            </a:r>
            <a:r>
              <a:rPr lang="cs-CZ" dirty="0"/>
              <a:t>součinnosti v procesu přípravy právního aktu - podpora na projekt poskytnuta nebude</a:t>
            </a:r>
          </a:p>
          <a:p>
            <a:pPr lvl="1"/>
            <a:r>
              <a:rPr lang="cs-CZ" dirty="0"/>
              <a:t>ŘO připravuje návrh právního aktu na základě doložených podkladů</a:t>
            </a:r>
          </a:p>
          <a:p>
            <a:pPr lvl="1"/>
            <a:r>
              <a:rPr lang="cs-CZ" dirty="0"/>
              <a:t>akceptováním textu právního aktu se žadatel stává příjemcem podpory</a:t>
            </a:r>
          </a:p>
          <a:p>
            <a:pPr marL="414000" lvl="1" indent="0">
              <a:buNone/>
            </a:pPr>
            <a:r>
              <a:rPr lang="cs-CZ" dirty="0"/>
              <a:t> </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44</a:t>
            </a:fld>
            <a:endParaRPr lang="cs-CZ" dirty="0"/>
          </a:p>
        </p:txBody>
      </p:sp>
    </p:spTree>
    <p:extLst>
      <p:ext uri="{BB962C8B-B14F-4D97-AF65-F5344CB8AC3E}">
        <p14:creationId xmlns:p14="http://schemas.microsoft.com/office/powerpoint/2010/main" val="35714331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2996952"/>
            <a:ext cx="7272808" cy="1944216"/>
          </a:xfrm>
        </p:spPr>
        <p:txBody>
          <a:bodyPr/>
          <a:lstStyle/>
          <a:p>
            <a:pPr algn="ctr"/>
            <a:r>
              <a:rPr lang="cs-CZ" dirty="0"/>
              <a:t>Informační </a:t>
            </a:r>
            <a:br>
              <a:rPr lang="cs-CZ" dirty="0"/>
            </a:br>
            <a:r>
              <a:rPr lang="cs-CZ" dirty="0"/>
              <a:t>a komunikační opatření (publicita)</a:t>
            </a:r>
            <a:endParaRPr lang="cs-CZ" sz="2800" b="0" dirty="0"/>
          </a:p>
        </p:txBody>
      </p:sp>
    </p:spTree>
    <p:extLst>
      <p:ext uri="{BB962C8B-B14F-4D97-AF65-F5344CB8AC3E}">
        <p14:creationId xmlns:p14="http://schemas.microsoft.com/office/powerpoint/2010/main" val="8072287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Povinný plakát</a:t>
            </a:r>
          </a:p>
        </p:txBody>
      </p:sp>
      <p:sp>
        <p:nvSpPr>
          <p:cNvPr id="3" name="Zástupný symbol pro obsah 2"/>
          <p:cNvSpPr>
            <a:spLocks noGrp="1"/>
          </p:cNvSpPr>
          <p:nvPr>
            <p:ph idx="1"/>
          </p:nvPr>
        </p:nvSpPr>
        <p:spPr/>
        <p:txBody>
          <a:bodyPr/>
          <a:lstStyle/>
          <a:p>
            <a:r>
              <a:rPr lang="cs-CZ" dirty="0"/>
              <a:t>Alespoň 1 povinný plakát min. A3 s informacemi o projektu – využít je třeba el. šablonu z </a:t>
            </a:r>
            <a:r>
              <a:rPr lang="cs-CZ" dirty="0">
                <a:hlinkClick r:id="rId2"/>
              </a:rPr>
              <a:t>www.esfcr.cz</a:t>
            </a:r>
            <a:r>
              <a:rPr lang="cs-CZ" dirty="0"/>
              <a:t> </a:t>
            </a:r>
          </a:p>
          <a:p>
            <a:r>
              <a:rPr lang="cs-CZ" dirty="0"/>
              <a:t>Po celou dobu realizace projektu</a:t>
            </a:r>
          </a:p>
          <a:p>
            <a:r>
              <a:rPr lang="cs-CZ" dirty="0"/>
              <a:t>V místě realizace projektu snadno viditelném pro veřejnost, jako jsou vstupní prostory budovy</a:t>
            </a:r>
          </a:p>
          <a:p>
            <a:pPr lvl="1"/>
            <a:r>
              <a:rPr lang="cs-CZ" dirty="0"/>
              <a:t>Pokud je projekt realizován na více místech, bude umístěn na všech těchto místech</a:t>
            </a:r>
          </a:p>
          <a:p>
            <a:pPr lvl="1"/>
            <a:r>
              <a:rPr lang="cs-CZ" dirty="0"/>
              <a:t>Pokud nelze umístit plakát v místě realizace projektu, bude umístěn v sídle příjemce</a:t>
            </a:r>
          </a:p>
          <a:p>
            <a:pPr lvl="1"/>
            <a:r>
              <a:rPr lang="cs-CZ" dirty="0"/>
              <a:t>Pokud příjemce realizuje více projektů OPZ v jednom místě, je možné pro všechny tyto projekty umístit pouze jeden plakát</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46</a:t>
            </a:fld>
            <a:endParaRPr lang="cs-CZ" dirty="0"/>
          </a:p>
        </p:txBody>
      </p:sp>
    </p:spTree>
    <p:extLst>
      <p:ext uri="{BB962C8B-B14F-4D97-AF65-F5344CB8AC3E}">
        <p14:creationId xmlns:p14="http://schemas.microsoft.com/office/powerpoint/2010/main" val="41575071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r>
              <a:rPr lang="cs-CZ" dirty="0"/>
              <a:t>VIZUÁLNÍ IDENTITA - použití</a:t>
            </a:r>
          </a:p>
        </p:txBody>
      </p:sp>
      <p:sp>
        <p:nvSpPr>
          <p:cNvPr id="6" name="Zástupný symbol pro obsah 5"/>
          <p:cNvSpPr>
            <a:spLocks noGrp="1"/>
          </p:cNvSpPr>
          <p:nvPr>
            <p:ph idx="1"/>
          </p:nvPr>
        </p:nvSpPr>
        <p:spPr>
          <a:xfrm>
            <a:off x="569708" y="1548278"/>
            <a:ext cx="4434340" cy="5193090"/>
          </a:xfrm>
        </p:spPr>
        <p:txBody>
          <a:bodyPr/>
          <a:lstStyle/>
          <a:p>
            <a:pPr lvl="0">
              <a:lnSpc>
                <a:spcPct val="100000"/>
              </a:lnSpc>
              <a:spcBef>
                <a:spcPts val="0"/>
              </a:spcBef>
              <a:buFont typeface="Courier New" panose="02070309020205020404" pitchFamily="49" charset="0"/>
              <a:buChar char="o"/>
            </a:pPr>
            <a:r>
              <a:rPr lang="cs-CZ" sz="1400" dirty="0"/>
              <a:t>povinný plakát, dočasná/stála deska nebo billboard</a:t>
            </a:r>
          </a:p>
          <a:p>
            <a:pPr lvl="0">
              <a:lnSpc>
                <a:spcPct val="100000"/>
              </a:lnSpc>
              <a:spcBef>
                <a:spcPts val="0"/>
              </a:spcBef>
              <a:buFont typeface="Courier New" panose="02070309020205020404" pitchFamily="49" charset="0"/>
              <a:buChar char="o"/>
            </a:pPr>
            <a:r>
              <a:rPr lang="cs-CZ" sz="1400" dirty="0"/>
              <a:t>weby, microsity, sociální média projektu</a:t>
            </a:r>
          </a:p>
          <a:p>
            <a:pPr lvl="0">
              <a:lnSpc>
                <a:spcPct val="100000"/>
              </a:lnSpc>
              <a:spcBef>
                <a:spcPts val="0"/>
              </a:spcBef>
              <a:buFont typeface="Courier New" panose="02070309020205020404" pitchFamily="49" charset="0"/>
              <a:buChar char="o"/>
            </a:pPr>
            <a:r>
              <a:rPr lang="cs-CZ" sz="1400" dirty="0"/>
              <a:t>propagační tiskoviny (brožury, letáky, plakáty, publikace, školicí materiály) a propagační předměty</a:t>
            </a:r>
          </a:p>
          <a:p>
            <a:pPr lvl="0">
              <a:lnSpc>
                <a:spcPct val="100000"/>
              </a:lnSpc>
              <a:spcBef>
                <a:spcPts val="0"/>
              </a:spcBef>
              <a:buFont typeface="Courier New" panose="02070309020205020404" pitchFamily="49" charset="0"/>
              <a:buChar char="o"/>
            </a:pPr>
            <a:r>
              <a:rPr lang="cs-CZ" sz="1400" dirty="0"/>
              <a:t>propagační audiovizuální materiály (reklamní spoty, product placement, sponzorské vzkazy, reportáže, pořady)</a:t>
            </a:r>
          </a:p>
          <a:p>
            <a:pPr lvl="0">
              <a:lnSpc>
                <a:spcPct val="100000"/>
              </a:lnSpc>
              <a:spcBef>
                <a:spcPts val="0"/>
              </a:spcBef>
              <a:buFont typeface="Courier New" panose="02070309020205020404" pitchFamily="49" charset="0"/>
              <a:buChar char="o"/>
            </a:pPr>
            <a:r>
              <a:rPr lang="cs-CZ" sz="1400" dirty="0"/>
              <a:t>inzerce (internet, tisk, outdoor) </a:t>
            </a:r>
          </a:p>
          <a:p>
            <a:pPr lvl="0">
              <a:lnSpc>
                <a:spcPct val="100000"/>
              </a:lnSpc>
              <a:spcBef>
                <a:spcPts val="0"/>
              </a:spcBef>
              <a:buFont typeface="Courier New" panose="02070309020205020404" pitchFamily="49" charset="0"/>
              <a:buChar char="o"/>
            </a:pPr>
            <a:r>
              <a:rPr lang="cs-CZ" sz="1400" dirty="0"/>
              <a:t>soutěže (s výjimkou cen do soutěží)</a:t>
            </a:r>
          </a:p>
          <a:p>
            <a:pPr lvl="0">
              <a:lnSpc>
                <a:spcPct val="100000"/>
              </a:lnSpc>
              <a:spcBef>
                <a:spcPts val="0"/>
              </a:spcBef>
              <a:buFont typeface="Courier New" panose="02070309020205020404" pitchFamily="49" charset="0"/>
              <a:buChar char="o"/>
            </a:pPr>
            <a:r>
              <a:rPr lang="cs-CZ" sz="1400" dirty="0"/>
              <a:t>komunikační akce (semináře, workshopy, konference, tiskové konference, výstavy, veletrhy)</a:t>
            </a:r>
          </a:p>
          <a:p>
            <a:pPr lvl="0">
              <a:lnSpc>
                <a:spcPct val="100000"/>
              </a:lnSpc>
              <a:spcBef>
                <a:spcPts val="0"/>
              </a:spcBef>
              <a:buFont typeface="Courier New" panose="02070309020205020404" pitchFamily="49" charset="0"/>
              <a:buChar char="o"/>
            </a:pPr>
            <a:r>
              <a:rPr lang="cs-CZ" sz="1400" dirty="0"/>
              <a:t>PR výstupy při jejich distribuci (tiskové zprávy, informace pro média)</a:t>
            </a:r>
          </a:p>
          <a:p>
            <a:pPr lvl="0">
              <a:lnSpc>
                <a:spcPct val="100000"/>
              </a:lnSpc>
              <a:spcBef>
                <a:spcPts val="0"/>
              </a:spcBef>
              <a:buFont typeface="Courier New" panose="02070309020205020404" pitchFamily="49" charset="0"/>
              <a:buChar char="o"/>
            </a:pPr>
            <a:r>
              <a:rPr lang="cs-CZ" sz="1400" dirty="0"/>
              <a:t>dokumenty pro veřejnost či cílové skupiny (vstupní, výstupní/závěrečné zprávy, analýzy, certifikáty, prezenční listiny apod.)</a:t>
            </a:r>
          </a:p>
          <a:p>
            <a:pPr lvl="0">
              <a:lnSpc>
                <a:spcPct val="100000"/>
              </a:lnSpc>
              <a:spcBef>
                <a:spcPts val="0"/>
              </a:spcBef>
              <a:buFont typeface="Courier New" panose="02070309020205020404" pitchFamily="49" charset="0"/>
              <a:buChar char="o"/>
            </a:pPr>
            <a:r>
              <a:rPr lang="cs-CZ" sz="1400" dirty="0"/>
              <a:t>výzva k podání nabídek/zadávací dokumentace zakázek</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47</a:t>
            </a:fld>
            <a:endParaRPr lang="cs-CZ" dirty="0"/>
          </a:p>
        </p:txBody>
      </p:sp>
      <p:sp>
        <p:nvSpPr>
          <p:cNvPr id="7" name="Zástupný symbol pro obsah 6"/>
          <p:cNvSpPr>
            <a:spLocks noGrp="1"/>
          </p:cNvSpPr>
          <p:nvPr>
            <p:ph idx="13"/>
          </p:nvPr>
        </p:nvSpPr>
        <p:spPr>
          <a:xfrm>
            <a:off x="5076056" y="1569616"/>
            <a:ext cx="3743968" cy="4955728"/>
          </a:xfrm>
        </p:spPr>
        <p:txBody>
          <a:bodyPr/>
          <a:lstStyle/>
          <a:p>
            <a:pPr lvl="0">
              <a:lnSpc>
                <a:spcPct val="100000"/>
              </a:lnSpc>
              <a:spcBef>
                <a:spcPts val="0"/>
              </a:spcBef>
              <a:buFont typeface="Courier New" panose="02070309020205020404" pitchFamily="49" charset="0"/>
              <a:buChar char="o"/>
            </a:pPr>
            <a:r>
              <a:rPr lang="cs-CZ" sz="1400" dirty="0"/>
              <a:t>interní dokumenty</a:t>
            </a:r>
          </a:p>
          <a:p>
            <a:pPr lvl="0">
              <a:lnSpc>
                <a:spcPct val="100000"/>
              </a:lnSpc>
              <a:spcBef>
                <a:spcPts val="0"/>
              </a:spcBef>
              <a:buFont typeface="Courier New" panose="02070309020205020404" pitchFamily="49" charset="0"/>
              <a:buChar char="o"/>
            </a:pPr>
            <a:r>
              <a:rPr lang="cs-CZ" sz="1400" dirty="0"/>
              <a:t>archivační šanony</a:t>
            </a:r>
          </a:p>
          <a:p>
            <a:pPr lvl="0">
              <a:lnSpc>
                <a:spcPct val="100000"/>
              </a:lnSpc>
              <a:spcBef>
                <a:spcPts val="0"/>
              </a:spcBef>
              <a:buFont typeface="Courier New" panose="02070309020205020404" pitchFamily="49" charset="0"/>
              <a:buChar char="o"/>
            </a:pPr>
            <a:r>
              <a:rPr lang="cs-CZ" sz="1400" dirty="0"/>
              <a:t>elektronická i listinná komunikace</a:t>
            </a:r>
          </a:p>
          <a:p>
            <a:pPr lvl="0">
              <a:lnSpc>
                <a:spcPct val="100000"/>
              </a:lnSpc>
              <a:spcBef>
                <a:spcPts val="0"/>
              </a:spcBef>
              <a:buFont typeface="Courier New" panose="02070309020205020404" pitchFamily="49" charset="0"/>
              <a:buChar char="o"/>
            </a:pPr>
            <a:r>
              <a:rPr lang="cs-CZ" sz="1400" dirty="0"/>
              <a:t>pracovní smlouvy, smlouvy s dodavateli, dalšími příjemci, partnery apod.</a:t>
            </a:r>
          </a:p>
          <a:p>
            <a:pPr lvl="0">
              <a:lnSpc>
                <a:spcPct val="100000"/>
              </a:lnSpc>
              <a:spcBef>
                <a:spcPts val="0"/>
              </a:spcBef>
              <a:buFont typeface="Courier New" panose="02070309020205020404" pitchFamily="49" charset="0"/>
              <a:buChar char="o"/>
            </a:pPr>
            <a:r>
              <a:rPr lang="cs-CZ" sz="1400" dirty="0"/>
              <a:t>účetní doklady vztahující se k výdajům projektu</a:t>
            </a:r>
          </a:p>
          <a:p>
            <a:pPr lvl="0">
              <a:lnSpc>
                <a:spcPct val="100000"/>
              </a:lnSpc>
              <a:spcBef>
                <a:spcPts val="0"/>
              </a:spcBef>
              <a:buFont typeface="Courier New" panose="02070309020205020404" pitchFamily="49" charset="0"/>
              <a:buChar char="o"/>
            </a:pPr>
            <a:r>
              <a:rPr lang="cs-CZ" sz="1400" dirty="0"/>
              <a:t>vybavení pořízené z prostředků projektu (s výjimkou propagačních předmětů)</a:t>
            </a:r>
          </a:p>
          <a:p>
            <a:pPr lvl="0">
              <a:lnSpc>
                <a:spcPct val="100000"/>
              </a:lnSpc>
              <a:spcBef>
                <a:spcPts val="0"/>
              </a:spcBef>
              <a:buFont typeface="Courier New" panose="02070309020205020404" pitchFamily="49" charset="0"/>
              <a:buChar char="o"/>
            </a:pPr>
            <a:r>
              <a:rPr lang="cs-CZ" sz="1400" dirty="0"/>
              <a:t>neplacené PR články a převzaté PR výstupy (např. médii)</a:t>
            </a:r>
          </a:p>
          <a:p>
            <a:pPr lvl="0">
              <a:lnSpc>
                <a:spcPct val="100000"/>
              </a:lnSpc>
              <a:spcBef>
                <a:spcPts val="0"/>
              </a:spcBef>
              <a:buFont typeface="Courier New" panose="02070309020205020404" pitchFamily="49" charset="0"/>
              <a:buChar char="o"/>
            </a:pPr>
            <a:r>
              <a:rPr lang="cs-CZ" sz="1400" dirty="0"/>
              <a:t>ceny do soutěží</a:t>
            </a:r>
          </a:p>
          <a:p>
            <a:pPr lvl="0">
              <a:lnSpc>
                <a:spcPct val="100000"/>
              </a:lnSpc>
              <a:spcBef>
                <a:spcPts val="0"/>
              </a:spcBef>
              <a:buFont typeface="Courier New" panose="02070309020205020404" pitchFamily="49" charset="0"/>
              <a:buChar char="o"/>
            </a:pPr>
            <a:r>
              <a:rPr lang="cs-CZ" sz="1400" dirty="0"/>
              <a:t>výstupy, kde to není technicky možné (např. strojově generované objednávky, faktury)</a:t>
            </a:r>
          </a:p>
        </p:txBody>
      </p:sp>
      <p:sp>
        <p:nvSpPr>
          <p:cNvPr id="8" name="TextovéPole 7"/>
          <p:cNvSpPr txBox="1"/>
          <p:nvPr/>
        </p:nvSpPr>
        <p:spPr>
          <a:xfrm>
            <a:off x="467544" y="1203752"/>
            <a:ext cx="1368152" cy="369332"/>
          </a:xfrm>
          <a:prstGeom prst="rect">
            <a:avLst/>
          </a:prstGeom>
          <a:noFill/>
        </p:spPr>
        <p:txBody>
          <a:bodyPr wrap="square" rtlCol="0">
            <a:spAutoFit/>
          </a:bodyPr>
          <a:lstStyle/>
          <a:p>
            <a:r>
              <a:rPr lang="cs-CZ" b="1" dirty="0"/>
              <a:t>ANO</a:t>
            </a:r>
          </a:p>
        </p:txBody>
      </p:sp>
      <p:sp>
        <p:nvSpPr>
          <p:cNvPr id="9" name="TextovéPole 8"/>
          <p:cNvSpPr txBox="1"/>
          <p:nvPr/>
        </p:nvSpPr>
        <p:spPr>
          <a:xfrm>
            <a:off x="5076056" y="1216576"/>
            <a:ext cx="1368152" cy="369332"/>
          </a:xfrm>
          <a:prstGeom prst="rect">
            <a:avLst/>
          </a:prstGeom>
          <a:noFill/>
        </p:spPr>
        <p:txBody>
          <a:bodyPr wrap="square" rtlCol="0">
            <a:spAutoFit/>
          </a:bodyPr>
          <a:lstStyle/>
          <a:p>
            <a:r>
              <a:rPr lang="cs-CZ" b="1" dirty="0"/>
              <a:t>NE</a:t>
            </a:r>
          </a:p>
        </p:txBody>
      </p:sp>
    </p:spTree>
    <p:extLst>
      <p:ext uri="{BB962C8B-B14F-4D97-AF65-F5344CB8AC3E}">
        <p14:creationId xmlns:p14="http://schemas.microsoft.com/office/powerpoint/2010/main" val="19246116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text 6"/>
          <p:cNvSpPr>
            <a:spLocks noGrp="1"/>
          </p:cNvSpPr>
          <p:nvPr>
            <p:ph type="body" sz="quarter" idx="14"/>
          </p:nvPr>
        </p:nvSpPr>
        <p:spPr>
          <a:xfrm>
            <a:off x="1475656" y="4437112"/>
            <a:ext cx="6264696" cy="1044056"/>
          </a:xfrm>
        </p:spPr>
        <p:txBody>
          <a:bodyPr/>
          <a:lstStyle/>
          <a:p>
            <a:pPr algn="ctr"/>
            <a:r>
              <a:rPr lang="cs-CZ" sz="2400" b="1" dirty="0" smtClean="0"/>
              <a:t>Ing. Tomáš Hauzírek</a:t>
            </a:r>
            <a:endParaRPr lang="cs-CZ" sz="2400" b="1" dirty="0"/>
          </a:p>
          <a:p>
            <a:pPr algn="ctr"/>
            <a:r>
              <a:rPr lang="cs-CZ" sz="2400" i="1" dirty="0" smtClean="0"/>
              <a:t>tomas.hauzirek@mpsv.cz</a:t>
            </a:r>
            <a:endParaRPr lang="cs-CZ" sz="2400" i="1" dirty="0"/>
          </a:p>
          <a:p>
            <a:pPr algn="ctr"/>
            <a:endParaRPr lang="cs-CZ" sz="2400" dirty="0"/>
          </a:p>
        </p:txBody>
      </p:sp>
      <p:sp>
        <p:nvSpPr>
          <p:cNvPr id="2" name="Nadpis 1"/>
          <p:cNvSpPr>
            <a:spLocks noGrp="1"/>
          </p:cNvSpPr>
          <p:nvPr>
            <p:ph type="title"/>
          </p:nvPr>
        </p:nvSpPr>
        <p:spPr>
          <a:xfrm>
            <a:off x="971600" y="3429000"/>
            <a:ext cx="7272808" cy="864096"/>
          </a:xfrm>
        </p:spPr>
        <p:txBody>
          <a:bodyPr/>
          <a:lstStyle/>
          <a:p>
            <a:pPr algn="ctr"/>
            <a:r>
              <a:rPr lang="cs-CZ" dirty="0"/>
              <a:t>Rozpočet </a:t>
            </a:r>
            <a:r>
              <a:rPr lang="cs-CZ" dirty="0" smtClean="0"/>
              <a:t>projektů</a:t>
            </a:r>
            <a:endParaRPr lang="cs-CZ" sz="2800" b="0" dirty="0"/>
          </a:p>
        </p:txBody>
      </p:sp>
    </p:spTree>
    <p:extLst>
      <p:ext uri="{BB962C8B-B14F-4D97-AF65-F5344CB8AC3E}">
        <p14:creationId xmlns:p14="http://schemas.microsoft.com/office/powerpoint/2010/main" val="862132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Způsobilé výdaje a rozpočet</a:t>
            </a:r>
          </a:p>
        </p:txBody>
      </p:sp>
      <p:sp>
        <p:nvSpPr>
          <p:cNvPr id="3" name="Zástupný symbol pro obsah 2"/>
          <p:cNvSpPr>
            <a:spLocks noGrp="1"/>
          </p:cNvSpPr>
          <p:nvPr>
            <p:ph idx="1"/>
          </p:nvPr>
        </p:nvSpPr>
        <p:spPr/>
        <p:txBody>
          <a:bodyPr/>
          <a:lstStyle/>
          <a:p>
            <a:r>
              <a:rPr lang="cs-CZ" dirty="0"/>
              <a:t>Všechny výdaje musejí splňovat podmínku</a:t>
            </a:r>
          </a:p>
          <a:p>
            <a:pPr lvl="1"/>
            <a:r>
              <a:rPr lang="cs-CZ" dirty="0"/>
              <a:t>Hospodárnosti</a:t>
            </a:r>
          </a:p>
          <a:p>
            <a:pPr lvl="1"/>
            <a:r>
              <a:rPr lang="cs-CZ" dirty="0"/>
              <a:t>Efektivnosti</a:t>
            </a:r>
          </a:p>
          <a:p>
            <a:pPr lvl="1"/>
            <a:r>
              <a:rPr lang="cs-CZ" dirty="0"/>
              <a:t>Účelnosti</a:t>
            </a:r>
          </a:p>
          <a:p>
            <a:pPr lvl="1"/>
            <a:r>
              <a:rPr lang="cs-CZ" dirty="0"/>
              <a:t>Vznikly v době realizace projektu</a:t>
            </a:r>
          </a:p>
          <a:p>
            <a:r>
              <a:rPr lang="cs-CZ" sz="1600" dirty="0"/>
              <a:t>Řídicí orgán (ŘO) je oprávněn si od příjemce vyžádat jakýkoli dokument, který je nezbytný pro ověření způsobilosti výdajů v rámci projektu (a může se jednat i o dokument, který vznikl v době před zahájením realizace projektu).</a:t>
            </a:r>
          </a:p>
          <a:p>
            <a:r>
              <a:rPr lang="cs-CZ" sz="1600" dirty="0"/>
              <a:t>Režim financování projektu metodou skutečně vzniklých výdajů je založen na tom, že ke stanovení výše způsobilých výdajů projektu dochází na základě vykázání skutečně vzniklých a uhrazených výdajů prostřednictvím jejich doložení účetním, daňovým či jiným dokladem. </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49</a:t>
            </a:fld>
            <a:endParaRPr lang="cs-CZ" dirty="0"/>
          </a:p>
        </p:txBody>
      </p:sp>
    </p:spTree>
    <p:extLst>
      <p:ext uri="{BB962C8B-B14F-4D97-AF65-F5344CB8AC3E}">
        <p14:creationId xmlns:p14="http://schemas.microsoft.com/office/powerpoint/2010/main" val="1977361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0"/>
            <a:ext cx="8964488" cy="1080000"/>
          </a:xfrm>
        </p:spPr>
        <p:txBody>
          <a:bodyPr/>
          <a:lstStyle/>
          <a:p>
            <a:pPr algn="ctr"/>
            <a:r>
              <a:rPr lang="pl-PL" b="0" dirty="0"/>
              <a:t>Představení výzev - </a:t>
            </a:r>
            <a:r>
              <a:rPr lang="pl-PL" b="0" cap="none" dirty="0"/>
              <a:t>základní informace</a:t>
            </a:r>
            <a:endParaRPr lang="cs-CZ" b="0" cap="none" dirty="0"/>
          </a:p>
        </p:txBody>
      </p:sp>
      <p:sp>
        <p:nvSpPr>
          <p:cNvPr id="3" name="Zástupný symbol pro obsah 2"/>
          <p:cNvSpPr>
            <a:spLocks noGrp="1"/>
          </p:cNvSpPr>
          <p:nvPr>
            <p:ph idx="1"/>
          </p:nvPr>
        </p:nvSpPr>
        <p:spPr/>
        <p:txBody>
          <a:bodyPr/>
          <a:lstStyle/>
          <a:p>
            <a:pPr marL="0" indent="0">
              <a:buNone/>
            </a:pPr>
            <a:r>
              <a:rPr lang="cs-CZ" b="1" dirty="0"/>
              <a:t>Prioritní osa 1: </a:t>
            </a:r>
            <a:r>
              <a:rPr lang="cs-CZ" dirty="0"/>
              <a:t>Podpora zaměstnanosti a adaptability pracovní síly</a:t>
            </a:r>
          </a:p>
          <a:p>
            <a:pPr marL="0" indent="0">
              <a:buNone/>
            </a:pPr>
            <a:r>
              <a:rPr lang="cs-CZ" b="1" dirty="0"/>
              <a:t>Investiční priorita 1.2: </a:t>
            </a:r>
            <a:r>
              <a:rPr lang="cs-CZ" dirty="0"/>
              <a:t>Rovnost žen a mužů ve všech oblastech, a to i pokud jde o přístup k zaměstnání a kariérní postup, sladění pracovního a soukromého života a podpora stejné odměny za stejnou práci.</a:t>
            </a:r>
          </a:p>
          <a:p>
            <a:pPr marL="0" indent="0">
              <a:buNone/>
            </a:pPr>
            <a:r>
              <a:rPr lang="cs-CZ" b="1" dirty="0"/>
              <a:t>Vyhlašovatel výzvy: </a:t>
            </a:r>
            <a:r>
              <a:rPr lang="cs-CZ" dirty="0"/>
              <a:t>MPSV, odbor realizace programů ESF – adaptabilita a rovné příležitosti</a:t>
            </a:r>
          </a:p>
          <a:p>
            <a:pPr marL="0" indent="0">
              <a:buNone/>
            </a:pPr>
            <a:r>
              <a:rPr lang="cs-CZ" b="1" dirty="0"/>
              <a:t>Vyhlášení výzev: </a:t>
            </a:r>
            <a:r>
              <a:rPr lang="cs-CZ" dirty="0"/>
              <a:t>29. 5. 2017</a:t>
            </a:r>
          </a:p>
          <a:p>
            <a:pPr marL="0" indent="0">
              <a:buNone/>
            </a:pPr>
            <a:r>
              <a:rPr lang="cs-CZ" b="1" dirty="0"/>
              <a:t>Ukončení příjmu projektových žádostí</a:t>
            </a:r>
            <a:r>
              <a:rPr lang="cs-CZ" dirty="0"/>
              <a:t>: 29. 9. 2017 </a:t>
            </a:r>
            <a:r>
              <a:rPr lang="cs-CZ" sz="2000" dirty="0"/>
              <a:t>(14h.)</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a:t>
            </a:fld>
            <a:endParaRPr lang="cs-CZ" dirty="0"/>
          </a:p>
        </p:txBody>
      </p:sp>
    </p:spTree>
    <p:extLst>
      <p:ext uri="{BB962C8B-B14F-4D97-AF65-F5344CB8AC3E}">
        <p14:creationId xmlns:p14="http://schemas.microsoft.com/office/powerpoint/2010/main" val="11100891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Způsobilé výdaje a rozpočet</a:t>
            </a:r>
            <a:endParaRPr lang="cs-CZ" cap="none" dirty="0"/>
          </a:p>
        </p:txBody>
      </p:sp>
      <p:sp>
        <p:nvSpPr>
          <p:cNvPr id="3" name="Zástupný symbol pro obsah 2"/>
          <p:cNvSpPr>
            <a:spLocks noGrp="1"/>
          </p:cNvSpPr>
          <p:nvPr>
            <p:ph idx="1"/>
          </p:nvPr>
        </p:nvSpPr>
        <p:spPr>
          <a:xfrm>
            <a:off x="323528" y="1556792"/>
            <a:ext cx="8568952" cy="4752528"/>
          </a:xfrm>
        </p:spPr>
        <p:txBody>
          <a:bodyPr/>
          <a:lstStyle/>
          <a:p>
            <a:r>
              <a:rPr lang="cs-CZ" b="1" dirty="0"/>
              <a:t>Náklady projektu: </a:t>
            </a:r>
            <a:r>
              <a:rPr lang="cs-CZ" dirty="0"/>
              <a:t>přímé osobní náklady (pečující osoby, projektový manažer), a dále dopočtem (40%) z částky přímých osobních nákladů vznikne 40 % paušální sazba na vše ostatní (např. případný nájem, případné stravování, vybavení, pomůcky, nábytek, hračky, případné drobné stavební úpravy...)</a:t>
            </a:r>
          </a:p>
          <a:p>
            <a:pPr>
              <a:spcBef>
                <a:spcPts val="0"/>
              </a:spcBef>
            </a:pPr>
            <a:r>
              <a:rPr lang="cs-CZ" dirty="0">
                <a:solidFill>
                  <a:schemeClr val="accent3">
                    <a:lumMod val="25000"/>
                  </a:schemeClr>
                </a:solidFill>
              </a:rPr>
              <a:t>maximální hodnoty mezd a platů vycházejí z údajů systému ISPV</a:t>
            </a:r>
          </a:p>
          <a:p>
            <a:pPr>
              <a:spcBef>
                <a:spcPts val="0"/>
              </a:spcBef>
            </a:pPr>
            <a:r>
              <a:rPr lang="cs-CZ" dirty="0">
                <a:solidFill>
                  <a:schemeClr val="accent3">
                    <a:lumMod val="25000"/>
                  </a:schemeClr>
                </a:solidFill>
              </a:rPr>
              <a:t>max. hodinové mzdy pro pečující osoby i doprovody (viz </a:t>
            </a:r>
            <a:r>
              <a:rPr lang="cs-CZ" dirty="0">
                <a:hlinkClick r:id="rId2"/>
              </a:rPr>
              <a:t>Příloha č 3 - Pomůcka pro stanovení osobních nákladů</a:t>
            </a:r>
            <a:r>
              <a:rPr lang="cs-CZ" dirty="0">
                <a:solidFill>
                  <a:schemeClr val="accent3">
                    <a:lumMod val="25000"/>
                  </a:schemeClr>
                </a:solidFill>
              </a:rPr>
              <a:t> - Maximální výše hodinové mzdy při DPP a DPČ)</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50</a:t>
            </a:fld>
            <a:endParaRPr lang="cs-CZ" dirty="0"/>
          </a:p>
        </p:txBody>
      </p:sp>
    </p:spTree>
    <p:extLst>
      <p:ext uri="{BB962C8B-B14F-4D97-AF65-F5344CB8AC3E}">
        <p14:creationId xmlns:p14="http://schemas.microsoft.com/office/powerpoint/2010/main" val="20779039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Způsobilé výdaje a rozpočet</a:t>
            </a:r>
          </a:p>
        </p:txBody>
      </p:sp>
      <p:sp>
        <p:nvSpPr>
          <p:cNvPr id="3" name="Zástupný symbol pro obsah 2"/>
          <p:cNvSpPr>
            <a:spLocks noGrp="1"/>
          </p:cNvSpPr>
          <p:nvPr>
            <p:ph idx="1"/>
          </p:nvPr>
        </p:nvSpPr>
        <p:spPr/>
        <p:txBody>
          <a:bodyPr/>
          <a:lstStyle/>
          <a:p>
            <a:r>
              <a:rPr lang="cs-CZ" dirty="0"/>
              <a:t>Osobní náklady- </a:t>
            </a:r>
            <a:r>
              <a:rPr lang="cs-CZ" sz="2200" dirty="0"/>
              <a:t>mzdy a platy členů realizačního týmu</a:t>
            </a:r>
          </a:p>
          <a:p>
            <a:pPr lvl="1"/>
            <a:r>
              <a:rPr lang="cs-CZ" dirty="0"/>
              <a:t> pracovní smlouvy (PS)</a:t>
            </a:r>
          </a:p>
          <a:p>
            <a:pPr lvl="1"/>
            <a:r>
              <a:rPr lang="cs-CZ" dirty="0"/>
              <a:t>dohoda o pracovní činnosti (DPČ)</a:t>
            </a:r>
          </a:p>
          <a:p>
            <a:pPr lvl="2"/>
            <a:r>
              <a:rPr lang="cs-CZ" sz="1800" dirty="0"/>
              <a:t>týdenní rozsah nesmí v průměru překračovat 20 hodin, a to maximálně za dobu 52 týdnů. Do částky 2499 Kč za měsíc zaměstnanec ani zaměstnavatel zdravotní a sociální pojištění neplatí. Od částky 2500 Kč za měsíc vzniká povinnost platby zdravotního a sociálního pojištění. </a:t>
            </a:r>
          </a:p>
          <a:p>
            <a:pPr lvl="1"/>
            <a:r>
              <a:rPr lang="cs-CZ" dirty="0"/>
              <a:t>dohoda o provedení práce (DPP)</a:t>
            </a:r>
            <a:endParaRPr lang="cs-CZ" sz="2400" dirty="0"/>
          </a:p>
          <a:p>
            <a:pPr lvl="2"/>
            <a:r>
              <a:rPr lang="cs-CZ" sz="1800" b="0" i="0" u="none" strike="noStrike" kern="1200" baseline="0" dirty="0">
                <a:solidFill>
                  <a:schemeClr val="tx1"/>
                </a:solidFill>
              </a:rPr>
              <a:t>rozsah práce</a:t>
            </a:r>
            <a:r>
              <a:rPr lang="cs-CZ" sz="1800" b="0" i="0" u="none" strike="noStrike" kern="1200" dirty="0">
                <a:solidFill>
                  <a:schemeClr val="tx1"/>
                </a:solidFill>
              </a:rPr>
              <a:t> </a:t>
            </a:r>
            <a:r>
              <a:rPr lang="cs-CZ" sz="1800" b="0" i="0" u="none" strike="noStrike" kern="1200" baseline="0" dirty="0">
                <a:solidFill>
                  <a:schemeClr val="tx1"/>
                </a:solidFill>
              </a:rPr>
              <a:t>nesmí překročit 300 hodin v kalendářním roce u jednoho zaměstnavatele. Zdravotní a sociální pojištění se platní jen pokud odměna přesáhne 10 000 Kč (včetně). </a:t>
            </a:r>
            <a:endParaRPr lang="cs-CZ" sz="18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51</a:t>
            </a:fld>
            <a:endParaRPr lang="cs-CZ" dirty="0"/>
          </a:p>
        </p:txBody>
      </p:sp>
    </p:spTree>
    <p:extLst>
      <p:ext uri="{BB962C8B-B14F-4D97-AF65-F5344CB8AC3E}">
        <p14:creationId xmlns:p14="http://schemas.microsoft.com/office/powerpoint/2010/main" val="14516798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Způsobilé výdaje a rozpočet</a:t>
            </a:r>
          </a:p>
        </p:txBody>
      </p:sp>
      <p:sp>
        <p:nvSpPr>
          <p:cNvPr id="3" name="Zástupný symbol pro obsah 2"/>
          <p:cNvSpPr>
            <a:spLocks noGrp="1"/>
          </p:cNvSpPr>
          <p:nvPr>
            <p:ph idx="1"/>
          </p:nvPr>
        </p:nvSpPr>
        <p:spPr/>
        <p:txBody>
          <a:bodyPr/>
          <a:lstStyle/>
          <a:p>
            <a:r>
              <a:rPr lang="cs-CZ" dirty="0"/>
              <a:t>Ostatní osobní náklady</a:t>
            </a:r>
          </a:p>
          <a:p>
            <a:pPr lvl="1"/>
            <a:r>
              <a:rPr lang="cs-CZ" dirty="0"/>
              <a:t>prostředky na případné odvody z DPP</a:t>
            </a:r>
          </a:p>
          <a:p>
            <a:pPr lvl="1"/>
            <a:r>
              <a:rPr lang="cs-CZ" dirty="0"/>
              <a:t>prostředky na vyplácení odměn (Odměny jsou způsobilým výdajem za podmínky, že jsou odměnou za splnění mimořádného nebo zvlášť významného úkolu. Součet poskytnutých odměn člena realizačního týmu v daném kalendářním roce však nesmí překročit 25 % jeho mzdy nebo platu za rok), </a:t>
            </a:r>
          </a:p>
          <a:p>
            <a:pPr lvl="1"/>
            <a:r>
              <a:rPr lang="cs-CZ" dirty="0"/>
              <a:t>prostředky na úhradu výdajů, které překračují jednotkovou cenu rozpočtu z důvodu čerpání dovolené (průměr pro výpočet dovolené může být vyšší a to ovlivní celkovou výši náhrady)</a:t>
            </a:r>
          </a:p>
          <a:p>
            <a:pPr lvl="1"/>
            <a:r>
              <a:rPr lang="cs-CZ" dirty="0"/>
              <a:t>Při převodu z DPP na DPČ je třeba počítat s odvody na soc. a zdravotní pojištění ve výši 34 % z odměny z dohody.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52</a:t>
            </a:fld>
            <a:endParaRPr lang="cs-CZ" dirty="0"/>
          </a:p>
        </p:txBody>
      </p:sp>
    </p:spTree>
    <p:extLst>
      <p:ext uri="{BB962C8B-B14F-4D97-AF65-F5344CB8AC3E}">
        <p14:creationId xmlns:p14="http://schemas.microsoft.com/office/powerpoint/2010/main" val="28979673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Způsobilé výdaje a rozpočet</a:t>
            </a:r>
          </a:p>
        </p:txBody>
      </p:sp>
      <p:sp>
        <p:nvSpPr>
          <p:cNvPr id="3" name="Zástupný symbol pro obsah 2"/>
          <p:cNvSpPr>
            <a:spLocks noGrp="1"/>
          </p:cNvSpPr>
          <p:nvPr>
            <p:ph idx="1"/>
          </p:nvPr>
        </p:nvSpPr>
        <p:spPr/>
        <p:txBody>
          <a:bodyPr/>
          <a:lstStyle/>
          <a:p>
            <a:r>
              <a:rPr lang="cs-CZ" dirty="0"/>
              <a:t>Stanovení výše hodinové sazby</a:t>
            </a:r>
          </a:p>
          <a:p>
            <a:pPr lvl="1"/>
            <a:r>
              <a:rPr lang="cs-CZ" dirty="0"/>
              <a:t>Při stanovení výše hodinové sazby za práci pro projekt u osob, které vykonávají stejnou či obdobnou práci i mimo realizaci projektu, je příjemce povinen brát v úvahu výši sazeb těchto zaměstnanců za činnosti mimo projekt. Pokud zaměstnanec zajišťuje v projektu stejnou či obdobnou činnost, jakou vykonává mimo projekt, pak se výše sazby za práci pro projekt a za stejnou či obdobnou práci bez vazby na projekt </a:t>
            </a:r>
            <a:r>
              <a:rPr lang="cs-CZ" b="1" dirty="0"/>
              <a:t>nemohou lišit. </a:t>
            </a:r>
            <a:r>
              <a:rPr lang="cs-CZ" dirty="0"/>
              <a:t>Vyšší hodinová sazba za práci pro projekt může být stanovena pouze v odůvodněných případech a s ohledem na charakter vykonávané činnosti s projektem nesouvisející.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53</a:t>
            </a:fld>
            <a:endParaRPr lang="cs-CZ" dirty="0"/>
          </a:p>
        </p:txBody>
      </p:sp>
    </p:spTree>
    <p:extLst>
      <p:ext uri="{BB962C8B-B14F-4D97-AF65-F5344CB8AC3E}">
        <p14:creationId xmlns:p14="http://schemas.microsoft.com/office/powerpoint/2010/main" val="38119704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Způsobilé výdaje a rozpočet</a:t>
            </a:r>
          </a:p>
        </p:txBody>
      </p:sp>
      <p:sp>
        <p:nvSpPr>
          <p:cNvPr id="3" name="Zástupný symbol pro obsah 2"/>
          <p:cNvSpPr>
            <a:spLocks noGrp="1"/>
          </p:cNvSpPr>
          <p:nvPr>
            <p:ph idx="1"/>
          </p:nvPr>
        </p:nvSpPr>
        <p:spPr/>
        <p:txBody>
          <a:bodyPr/>
          <a:lstStyle/>
          <a:p>
            <a:r>
              <a:rPr lang="cs-CZ" dirty="0"/>
              <a:t>Výše úvazku – maximálně 1,0</a:t>
            </a:r>
          </a:p>
          <a:p>
            <a:pPr lvl="1"/>
            <a:r>
              <a:rPr lang="cs-CZ" dirty="0"/>
              <a:t>Pracovní úvazky zaměstnance se nesmí překrývat a není možné, aby byl placen za stejnou práci vícekrát. Úvazek osoby, u které je odměňování i jen částečně hrazeno z prostředků projektu OPZ, může být </a:t>
            </a:r>
            <a:r>
              <a:rPr lang="cs-CZ" b="1" dirty="0"/>
              <a:t>maximálně 1,0 dohromady u všech subjektů </a:t>
            </a:r>
            <a:r>
              <a:rPr lang="cs-CZ" dirty="0"/>
              <a:t>(příjemce a partneři) zapojených do daného projektu (tj. součet veškerých úvazků zaměstnance u zaměstnavatele/ů včetně případných DPP a DPČ nesmí překročit jeden pracovní úvazek), a to po celou dobu zapojení daného pracovníka do realizace projektu OPZ.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54</a:t>
            </a:fld>
            <a:endParaRPr lang="cs-CZ" dirty="0"/>
          </a:p>
        </p:txBody>
      </p:sp>
    </p:spTree>
    <p:extLst>
      <p:ext uri="{BB962C8B-B14F-4D97-AF65-F5344CB8AC3E}">
        <p14:creationId xmlns:p14="http://schemas.microsoft.com/office/powerpoint/2010/main" val="39635770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Způsobilé výdaje a rozpočet</a:t>
            </a:r>
          </a:p>
        </p:txBody>
      </p:sp>
      <p:sp>
        <p:nvSpPr>
          <p:cNvPr id="3" name="Zástupný symbol pro obsah 2"/>
          <p:cNvSpPr>
            <a:spLocks noGrp="1"/>
          </p:cNvSpPr>
          <p:nvPr>
            <p:ph idx="1"/>
          </p:nvPr>
        </p:nvSpPr>
        <p:spPr/>
        <p:txBody>
          <a:bodyPr/>
          <a:lstStyle/>
          <a:p>
            <a:r>
              <a:rPr lang="cs-CZ" dirty="0"/>
              <a:t>Odstupné</a:t>
            </a:r>
          </a:p>
          <a:p>
            <a:pPr lvl="1"/>
            <a:r>
              <a:rPr lang="cs-CZ" dirty="0"/>
              <a:t>U zaměstnance, u něhož dochází k rozvázání pracovního poměru, v některých případech zákon stanoví povinnost úhrady odstupného, a to včetně stanovení jeho minimální výše. Způsobilým výdajem je odstupné pouze do zákonem uvedené minimální výše. </a:t>
            </a:r>
          </a:p>
          <a:p>
            <a:r>
              <a:rPr lang="cs-CZ" dirty="0"/>
              <a:t>Překrytí </a:t>
            </a:r>
            <a:r>
              <a:rPr lang="cs-CZ" dirty="0" err="1"/>
              <a:t>prac</a:t>
            </a:r>
            <a:r>
              <a:rPr lang="cs-CZ" dirty="0"/>
              <a:t>. poměrů</a:t>
            </a:r>
          </a:p>
          <a:p>
            <a:pPr lvl="1"/>
            <a:r>
              <a:rPr lang="cs-CZ" dirty="0"/>
              <a:t>Při nahrazení jednoho druhým je způsobilé překrytí max. po dobu 2 měsíců.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55</a:t>
            </a:fld>
            <a:endParaRPr lang="cs-CZ" dirty="0"/>
          </a:p>
        </p:txBody>
      </p:sp>
    </p:spTree>
    <p:extLst>
      <p:ext uri="{BB962C8B-B14F-4D97-AF65-F5344CB8AC3E}">
        <p14:creationId xmlns:p14="http://schemas.microsoft.com/office/powerpoint/2010/main" val="34529852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Rozpočet a způsob financování</a:t>
            </a:r>
          </a:p>
        </p:txBody>
      </p:sp>
      <p:sp>
        <p:nvSpPr>
          <p:cNvPr id="3" name="Zástupný symbol pro obsah 2"/>
          <p:cNvSpPr>
            <a:spLocks noGrp="1"/>
          </p:cNvSpPr>
          <p:nvPr>
            <p:ph idx="1"/>
          </p:nvPr>
        </p:nvSpPr>
        <p:spPr>
          <a:xfrm>
            <a:off x="540000" y="1556792"/>
            <a:ext cx="8064000" cy="4563208"/>
          </a:xfrm>
        </p:spPr>
        <p:txBody>
          <a:bodyPr/>
          <a:lstStyle/>
          <a:p>
            <a:r>
              <a:rPr lang="cs-CZ" dirty="0"/>
              <a:t>Aplikován režim Ex-ante</a:t>
            </a:r>
          </a:p>
          <a:p>
            <a:endParaRPr lang="cs-CZ" dirty="0"/>
          </a:p>
          <a:p>
            <a:r>
              <a:rPr lang="cs-CZ" dirty="0"/>
              <a:t>Zálohové platby dle finančního plánu</a:t>
            </a:r>
          </a:p>
          <a:p>
            <a:pPr lvl="1"/>
            <a:r>
              <a:rPr lang="cs-CZ" dirty="0"/>
              <a:t>1.zálohová platba ve výši 40%</a:t>
            </a:r>
          </a:p>
          <a:p>
            <a:pPr lvl="1"/>
            <a:endParaRPr lang="cs-CZ" dirty="0"/>
          </a:p>
          <a:p>
            <a:pPr lvl="1"/>
            <a:r>
              <a:rPr lang="cs-CZ" dirty="0"/>
              <a:t>Další zálohové platby (dle harmonogramu projektu a výsledku kontroly zpráv o realizaci)</a:t>
            </a:r>
          </a:p>
          <a:p>
            <a:pPr lvl="1"/>
            <a:endParaRPr lang="cs-CZ" dirty="0"/>
          </a:p>
          <a:p>
            <a:pPr lvl="1"/>
            <a:r>
              <a:rPr lang="cs-CZ" dirty="0"/>
              <a:t>Závěrečná platba/vratka dle vyúčtování zálohových plateb a skutečně prokázaných výdajů</a:t>
            </a:r>
          </a:p>
          <a:p>
            <a:pPr marL="414000" lvl="1" indent="0">
              <a:buNone/>
            </a:pP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56</a:t>
            </a:fld>
            <a:endParaRPr lang="cs-CZ" dirty="0"/>
          </a:p>
        </p:txBody>
      </p:sp>
    </p:spTree>
    <p:extLst>
      <p:ext uri="{BB962C8B-B14F-4D97-AF65-F5344CB8AC3E}">
        <p14:creationId xmlns:p14="http://schemas.microsoft.com/office/powerpoint/2010/main" val="42848466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Způsobilé výdaje a rozpočet</a:t>
            </a:r>
          </a:p>
        </p:txBody>
      </p:sp>
      <p:sp>
        <p:nvSpPr>
          <p:cNvPr id="3" name="Zástupný symbol pro obsah 2"/>
          <p:cNvSpPr>
            <a:spLocks noGrp="1"/>
          </p:cNvSpPr>
          <p:nvPr>
            <p:ph idx="1"/>
          </p:nvPr>
        </p:nvSpPr>
        <p:spPr/>
        <p:txBody>
          <a:bodyPr/>
          <a:lstStyle/>
          <a:p>
            <a:pPr marL="0" indent="0">
              <a:buNone/>
            </a:pPr>
            <a:r>
              <a:rPr lang="cs-CZ" sz="2800" b="1" dirty="0"/>
              <a:t>Stanovení výše osobních nákladů</a:t>
            </a:r>
          </a:p>
          <a:p>
            <a:pPr lvl="1" fontAlgn="base"/>
            <a:r>
              <a:rPr lang="cs-CZ" altLang="cs-CZ" dirty="0"/>
              <a:t>Stanovení výše osobních nákladů pozice pečujících osob vychází z aktuálních údajů ISPV - platová sféra ČR 2016</a:t>
            </a:r>
          </a:p>
          <a:p>
            <a:pPr lvl="1" fontAlgn="base"/>
            <a:r>
              <a:rPr lang="cs-CZ" altLang="cs-CZ" dirty="0"/>
              <a:t>Doporučená maximální výše osobních nákladů je stanovena</a:t>
            </a:r>
            <a:endParaRPr lang="cs-CZ" sz="18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57</a:t>
            </a:fld>
            <a:endParaRPr lang="cs-CZ" dirty="0"/>
          </a:p>
        </p:txBody>
      </p:sp>
      <p:graphicFrame>
        <p:nvGraphicFramePr>
          <p:cNvPr id="5" name="Tabulka 4">
            <a:extLst>
              <a:ext uri="{FF2B5EF4-FFF2-40B4-BE49-F238E27FC236}">
                <a16:creationId xmlns="" xmlns:a16="http://schemas.microsoft.com/office/drawing/2014/main" id="{13DCCBEC-D9A8-443F-9700-15686421B070}"/>
              </a:ext>
            </a:extLst>
          </p:cNvPr>
          <p:cNvGraphicFramePr>
            <a:graphicFrameLocks noGrp="1"/>
          </p:cNvGraphicFramePr>
          <p:nvPr>
            <p:extLst>
              <p:ext uri="{D42A27DB-BD31-4B8C-83A1-F6EECF244321}">
                <p14:modId xmlns:p14="http://schemas.microsoft.com/office/powerpoint/2010/main" val="1834065419"/>
              </p:ext>
            </p:extLst>
          </p:nvPr>
        </p:nvGraphicFramePr>
        <p:xfrm>
          <a:off x="540000" y="3429000"/>
          <a:ext cx="8064001" cy="3167935"/>
        </p:xfrm>
        <a:graphic>
          <a:graphicData uri="http://schemas.openxmlformats.org/drawingml/2006/table">
            <a:tbl>
              <a:tblPr firstRow="1" firstCol="1" bandRow="1">
                <a:tableStyleId>{5C22544A-7EE6-4342-B048-85BDC9FD1C3A}</a:tableStyleId>
              </a:tblPr>
              <a:tblGrid>
                <a:gridCol w="2092235">
                  <a:extLst>
                    <a:ext uri="{9D8B030D-6E8A-4147-A177-3AD203B41FA5}">
                      <a16:colId xmlns="" xmlns:a16="http://schemas.microsoft.com/office/drawing/2014/main" val="2135670515"/>
                    </a:ext>
                  </a:extLst>
                </a:gridCol>
                <a:gridCol w="1334590">
                  <a:extLst>
                    <a:ext uri="{9D8B030D-6E8A-4147-A177-3AD203B41FA5}">
                      <a16:colId xmlns="" xmlns:a16="http://schemas.microsoft.com/office/drawing/2014/main" val="4156720570"/>
                    </a:ext>
                  </a:extLst>
                </a:gridCol>
                <a:gridCol w="1333647">
                  <a:extLst>
                    <a:ext uri="{9D8B030D-6E8A-4147-A177-3AD203B41FA5}">
                      <a16:colId xmlns="" xmlns:a16="http://schemas.microsoft.com/office/drawing/2014/main" val="3968946309"/>
                    </a:ext>
                  </a:extLst>
                </a:gridCol>
                <a:gridCol w="1509647">
                  <a:extLst>
                    <a:ext uri="{9D8B030D-6E8A-4147-A177-3AD203B41FA5}">
                      <a16:colId xmlns="" xmlns:a16="http://schemas.microsoft.com/office/drawing/2014/main" val="3486974542"/>
                    </a:ext>
                  </a:extLst>
                </a:gridCol>
                <a:gridCol w="1793882">
                  <a:extLst>
                    <a:ext uri="{9D8B030D-6E8A-4147-A177-3AD203B41FA5}">
                      <a16:colId xmlns="" xmlns:a16="http://schemas.microsoft.com/office/drawing/2014/main" val="2211701068"/>
                    </a:ext>
                  </a:extLst>
                </a:gridCol>
              </a:tblGrid>
              <a:tr h="1570107">
                <a:tc>
                  <a:txBody>
                    <a:bodyPr/>
                    <a:lstStyle/>
                    <a:p>
                      <a:pPr algn="ctr">
                        <a:spcAft>
                          <a:spcPts val="0"/>
                        </a:spcAft>
                      </a:pPr>
                      <a:r>
                        <a:rPr lang="cs-CZ" sz="1600">
                          <a:effectLst/>
                        </a:rPr>
                        <a:t>ISPV – platová sféra ČR – 2016 kategorie zaměstnání CZ-ISCO</a:t>
                      </a:r>
                      <a:endParaRPr lang="cs-CZ" sz="1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cs-CZ" sz="1600" dirty="0">
                          <a:effectLst/>
                        </a:rPr>
                        <a:t>Max. hrubá měsíční mzda/ plat (úvazek 1,0)</a:t>
                      </a:r>
                      <a:endParaRPr lang="cs-CZ"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cs-CZ" sz="1600" dirty="0">
                          <a:effectLst/>
                        </a:rPr>
                        <a:t>Max. hrubá měsíční mzda/plat vč. zákonných odvodů</a:t>
                      </a:r>
                      <a:endParaRPr lang="cs-CZ"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cs-CZ" sz="1600" dirty="0">
                          <a:effectLst/>
                        </a:rPr>
                        <a:t>Hrubá hodinová mzda/ plat/odměna DPP (Kč/hod)</a:t>
                      </a:r>
                      <a:endParaRPr lang="cs-CZ"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cs-CZ" sz="1600" dirty="0">
                          <a:effectLst/>
                        </a:rPr>
                        <a:t>Hrubá hodinová</a:t>
                      </a:r>
                      <a:br>
                        <a:rPr lang="cs-CZ" sz="1600" dirty="0">
                          <a:effectLst/>
                        </a:rPr>
                      </a:br>
                      <a:r>
                        <a:rPr lang="cs-CZ" sz="1600" dirty="0">
                          <a:effectLst/>
                        </a:rPr>
                        <a:t>mzda/plat/odměna DPČ vč. zákonných odvodů (Kč/hod)</a:t>
                      </a:r>
                      <a:endParaRPr lang="cs-CZ"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08288006"/>
                  </a:ext>
                </a:extLst>
              </a:tr>
              <a:tr h="1597828">
                <a:tc>
                  <a:txBody>
                    <a:bodyPr/>
                    <a:lstStyle/>
                    <a:p>
                      <a:pPr algn="ctr">
                        <a:spcAft>
                          <a:spcPts val="0"/>
                        </a:spcAft>
                      </a:pPr>
                      <a:r>
                        <a:rPr lang="cs-CZ" sz="1600" dirty="0">
                          <a:effectLst/>
                        </a:rPr>
                        <a:t>23593 Vychovatelé (kromě vychovatelů pro osoby se speciálními vzdělávacími potřebami)</a:t>
                      </a:r>
                      <a:endParaRPr lang="cs-CZ"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cs-CZ" sz="1600" dirty="0">
                          <a:effectLst/>
                        </a:rPr>
                        <a:t> </a:t>
                      </a:r>
                    </a:p>
                    <a:p>
                      <a:pPr algn="ctr">
                        <a:spcAft>
                          <a:spcPts val="0"/>
                        </a:spcAft>
                      </a:pPr>
                      <a:r>
                        <a:rPr lang="cs-CZ" sz="1600" dirty="0">
                          <a:effectLst/>
                        </a:rPr>
                        <a:t> </a:t>
                      </a:r>
                    </a:p>
                    <a:p>
                      <a:pPr algn="ctr">
                        <a:spcAft>
                          <a:spcPts val="0"/>
                        </a:spcAft>
                      </a:pPr>
                      <a:r>
                        <a:rPr lang="cs-CZ" sz="1600" dirty="0">
                          <a:effectLst/>
                        </a:rPr>
                        <a:t> </a:t>
                      </a:r>
                    </a:p>
                    <a:p>
                      <a:pPr algn="ctr">
                        <a:spcAft>
                          <a:spcPts val="0"/>
                        </a:spcAft>
                      </a:pPr>
                      <a:r>
                        <a:rPr lang="cs-CZ" sz="1600" dirty="0">
                          <a:effectLst/>
                        </a:rPr>
                        <a:t>25 378 Kč</a:t>
                      </a:r>
                      <a:endParaRPr lang="cs-CZ"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cs-CZ" sz="1600" dirty="0">
                          <a:effectLst/>
                        </a:rPr>
                        <a:t> </a:t>
                      </a:r>
                    </a:p>
                    <a:p>
                      <a:pPr algn="ctr">
                        <a:spcAft>
                          <a:spcPts val="0"/>
                        </a:spcAft>
                      </a:pPr>
                      <a:r>
                        <a:rPr lang="cs-CZ" sz="1600" dirty="0">
                          <a:effectLst/>
                        </a:rPr>
                        <a:t> </a:t>
                      </a:r>
                    </a:p>
                    <a:p>
                      <a:pPr algn="ctr">
                        <a:spcAft>
                          <a:spcPts val="0"/>
                        </a:spcAft>
                      </a:pPr>
                      <a:r>
                        <a:rPr lang="cs-CZ" sz="1600" dirty="0">
                          <a:effectLst/>
                        </a:rPr>
                        <a:t> </a:t>
                      </a:r>
                    </a:p>
                    <a:p>
                      <a:pPr algn="ctr">
                        <a:spcAft>
                          <a:spcPts val="0"/>
                        </a:spcAft>
                      </a:pPr>
                      <a:r>
                        <a:rPr lang="cs-CZ" sz="1600" dirty="0">
                          <a:effectLst/>
                        </a:rPr>
                        <a:t>34 007 Kč</a:t>
                      </a:r>
                      <a:endParaRPr lang="cs-CZ"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cs-CZ" sz="1600">
                          <a:effectLst/>
                        </a:rPr>
                        <a:t> </a:t>
                      </a:r>
                    </a:p>
                    <a:p>
                      <a:pPr algn="ctr">
                        <a:spcAft>
                          <a:spcPts val="0"/>
                        </a:spcAft>
                      </a:pPr>
                      <a:r>
                        <a:rPr lang="cs-CZ" sz="1600">
                          <a:effectLst/>
                        </a:rPr>
                        <a:t> </a:t>
                      </a:r>
                    </a:p>
                    <a:p>
                      <a:pPr algn="ctr">
                        <a:spcAft>
                          <a:spcPts val="0"/>
                        </a:spcAft>
                      </a:pPr>
                      <a:r>
                        <a:rPr lang="cs-CZ" sz="1600">
                          <a:effectLst/>
                        </a:rPr>
                        <a:t> </a:t>
                      </a:r>
                    </a:p>
                    <a:p>
                      <a:pPr algn="ctr">
                        <a:spcAft>
                          <a:spcPts val="0"/>
                        </a:spcAft>
                      </a:pPr>
                      <a:r>
                        <a:rPr lang="cs-CZ" sz="1600">
                          <a:effectLst/>
                        </a:rPr>
                        <a:t>159 Kč</a:t>
                      </a:r>
                      <a:endParaRPr lang="cs-CZ" sz="1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cs-CZ" sz="1600" dirty="0">
                          <a:effectLst/>
                        </a:rPr>
                        <a:t> </a:t>
                      </a:r>
                    </a:p>
                    <a:p>
                      <a:pPr algn="ctr">
                        <a:spcAft>
                          <a:spcPts val="0"/>
                        </a:spcAft>
                      </a:pPr>
                      <a:r>
                        <a:rPr lang="cs-CZ" sz="1600" dirty="0">
                          <a:effectLst/>
                        </a:rPr>
                        <a:t> </a:t>
                      </a:r>
                    </a:p>
                    <a:p>
                      <a:pPr algn="ctr">
                        <a:spcAft>
                          <a:spcPts val="0"/>
                        </a:spcAft>
                      </a:pPr>
                      <a:r>
                        <a:rPr lang="cs-CZ" sz="1600" dirty="0">
                          <a:effectLst/>
                        </a:rPr>
                        <a:t> </a:t>
                      </a:r>
                    </a:p>
                    <a:p>
                      <a:pPr algn="ctr">
                        <a:spcAft>
                          <a:spcPts val="0"/>
                        </a:spcAft>
                      </a:pPr>
                      <a:r>
                        <a:rPr lang="cs-CZ" sz="1600" dirty="0">
                          <a:effectLst/>
                        </a:rPr>
                        <a:t>213 Kč</a:t>
                      </a:r>
                      <a:endParaRPr lang="cs-CZ"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749380255"/>
                  </a:ext>
                </a:extLst>
              </a:tr>
            </a:tbl>
          </a:graphicData>
        </a:graphic>
      </p:graphicFrame>
    </p:spTree>
    <p:extLst>
      <p:ext uri="{BB962C8B-B14F-4D97-AF65-F5344CB8AC3E}">
        <p14:creationId xmlns:p14="http://schemas.microsoft.com/office/powerpoint/2010/main" val="36339635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Způsobilé výdaje a rozpočet</a:t>
            </a:r>
          </a:p>
        </p:txBody>
      </p:sp>
      <p:sp>
        <p:nvSpPr>
          <p:cNvPr id="3" name="Zástupný symbol pro obsah 2"/>
          <p:cNvSpPr>
            <a:spLocks noGrp="1"/>
          </p:cNvSpPr>
          <p:nvPr>
            <p:ph idx="1"/>
          </p:nvPr>
        </p:nvSpPr>
        <p:spPr/>
        <p:txBody>
          <a:bodyPr/>
          <a:lstStyle/>
          <a:p>
            <a:pPr marL="0" indent="0">
              <a:buNone/>
            </a:pPr>
            <a:r>
              <a:rPr lang="cs-CZ" sz="2800" b="1" dirty="0"/>
              <a:t>Spolufinancování</a:t>
            </a:r>
          </a:p>
          <a:p>
            <a:pPr marL="0" indent="0">
              <a:buNone/>
            </a:pPr>
            <a:endParaRPr lang="cs-CZ" sz="2800" b="1" dirty="0"/>
          </a:p>
          <a:p>
            <a:pPr lvl="1"/>
            <a:r>
              <a:rPr lang="cs-CZ" sz="2400" dirty="0"/>
              <a:t>Případné příspěvky rodičů mohou být zahrnuty do spolufinancování ze strany příjemce. Pokud by částka vybraných příspěvků přesáhla výši spolufinancování, bude se jednat o příjmy projektu, což by vedlo ke snížení </a:t>
            </a:r>
            <a:r>
              <a:rPr lang="pl-PL" sz="2400" dirty="0"/>
              <a:t>podpory projektu ze zdrojů ŘO.</a:t>
            </a:r>
            <a:endParaRPr lang="cs-CZ" sz="2400" dirty="0"/>
          </a:p>
          <a:p>
            <a:pPr lvl="1"/>
            <a:endParaRPr lang="cs-CZ" dirty="0"/>
          </a:p>
          <a:p>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58</a:t>
            </a:fld>
            <a:endParaRPr lang="cs-CZ" dirty="0"/>
          </a:p>
        </p:txBody>
      </p:sp>
    </p:spTree>
    <p:extLst>
      <p:ext uri="{BB962C8B-B14F-4D97-AF65-F5344CB8AC3E}">
        <p14:creationId xmlns:p14="http://schemas.microsoft.com/office/powerpoint/2010/main" val="1372056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text 6"/>
          <p:cNvSpPr>
            <a:spLocks noGrp="1"/>
          </p:cNvSpPr>
          <p:nvPr>
            <p:ph type="body" sz="quarter" idx="14"/>
          </p:nvPr>
        </p:nvSpPr>
        <p:spPr>
          <a:xfrm>
            <a:off x="1043608" y="2852936"/>
            <a:ext cx="7272000" cy="3024336"/>
          </a:xfrm>
        </p:spPr>
        <p:txBody>
          <a:bodyPr/>
          <a:lstStyle/>
          <a:p>
            <a:pPr marL="342900" indent="-342900">
              <a:buFont typeface="Arial" panose="020B0604020202020204" pitchFamily="34" charset="0"/>
              <a:buChar char="•"/>
            </a:pPr>
            <a:r>
              <a:rPr lang="cs-CZ" sz="2400" dirty="0"/>
              <a:t>Obecná část pravidel pro žadatele a příjemce</a:t>
            </a:r>
          </a:p>
          <a:p>
            <a:pPr marL="342900" indent="-342900">
              <a:buFont typeface="Arial" panose="020B0604020202020204" pitchFamily="34" charset="0"/>
              <a:buChar char="•"/>
            </a:pPr>
            <a:r>
              <a:rPr lang="cs-CZ" sz="2400" dirty="0"/>
              <a:t>Specifická část pravidel pro žadatele a příjemce v rámci OPZ pro projekty financované s využitím 40% paušální </a:t>
            </a:r>
            <a:r>
              <a:rPr lang="cs-CZ" sz="2400" dirty="0" smtClean="0"/>
              <a:t>sazby</a:t>
            </a:r>
          </a:p>
          <a:p>
            <a:pPr marL="342900" indent="-342900">
              <a:buFont typeface="Arial" panose="020B0604020202020204" pitchFamily="34" charset="0"/>
              <a:buChar char="•"/>
            </a:pPr>
            <a:r>
              <a:rPr lang="cs-CZ" sz="2400" dirty="0" smtClean="0"/>
              <a:t>Pokyny </a:t>
            </a:r>
            <a:r>
              <a:rPr lang="cs-CZ" sz="2400" dirty="0"/>
              <a:t>k vyplnění žádosti v IS </a:t>
            </a:r>
            <a:r>
              <a:rPr lang="cs-CZ" sz="2400" dirty="0" smtClean="0"/>
              <a:t>KP14+ nepřímé </a:t>
            </a:r>
            <a:r>
              <a:rPr lang="cs-CZ" sz="2400" dirty="0"/>
              <a:t>náklady nebo paušál 40 %</a:t>
            </a:r>
          </a:p>
          <a:p>
            <a:pPr marL="342900" indent="-342900">
              <a:buFont typeface="Arial" panose="020B0604020202020204" pitchFamily="34" charset="0"/>
              <a:buChar char="•"/>
            </a:pPr>
            <a:r>
              <a:rPr lang="cs-CZ" sz="2400" dirty="0"/>
              <a:t>Příručka pro hodnotitele</a:t>
            </a:r>
          </a:p>
          <a:p>
            <a:pPr marL="342900" indent="-342900">
              <a:buFont typeface="Arial" panose="020B0604020202020204" pitchFamily="34" charset="0"/>
              <a:buChar char="•"/>
            </a:pPr>
            <a:endParaRPr lang="cs-CZ" sz="2400" dirty="0"/>
          </a:p>
        </p:txBody>
      </p:sp>
      <p:sp>
        <p:nvSpPr>
          <p:cNvPr id="2" name="Nadpis 1"/>
          <p:cNvSpPr>
            <a:spLocks noGrp="1"/>
          </p:cNvSpPr>
          <p:nvPr>
            <p:ph type="title"/>
          </p:nvPr>
        </p:nvSpPr>
        <p:spPr>
          <a:xfrm>
            <a:off x="683568" y="1988840"/>
            <a:ext cx="7776864" cy="864096"/>
          </a:xfrm>
        </p:spPr>
        <p:txBody>
          <a:bodyPr/>
          <a:lstStyle/>
          <a:p>
            <a:pPr algn="ctr"/>
            <a:r>
              <a:rPr lang="cs-CZ" sz="3800" dirty="0"/>
              <a:t>Dokumenty k prostudování</a:t>
            </a:r>
            <a:endParaRPr lang="cs-CZ" sz="3800" b="0" dirty="0"/>
          </a:p>
        </p:txBody>
      </p:sp>
    </p:spTree>
    <p:extLst>
      <p:ext uri="{BB962C8B-B14F-4D97-AF65-F5344CB8AC3E}">
        <p14:creationId xmlns:p14="http://schemas.microsoft.com/office/powerpoint/2010/main" val="2810192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fontAlgn="base" hangingPunct="0"/>
            <a:r>
              <a:rPr lang="cs-CZ" dirty="0"/>
              <a:t/>
            </a:r>
            <a:br>
              <a:rPr lang="cs-CZ" dirty="0"/>
            </a:br>
            <a:r>
              <a:rPr lang="pl-PL" b="0" dirty="0"/>
              <a:t>Představení výzev – </a:t>
            </a:r>
            <a:r>
              <a:rPr lang="pl-PL" b="0" cap="none" dirty="0"/>
              <a:t>CS a věcné zaměření</a:t>
            </a:r>
            <a:r>
              <a:rPr lang="cs-CZ" dirty="0"/>
              <a:t/>
            </a:r>
            <a:br>
              <a:rPr lang="cs-CZ" dirty="0"/>
            </a:br>
            <a:endParaRPr lang="cs-CZ" dirty="0"/>
          </a:p>
        </p:txBody>
      </p:sp>
      <p:sp>
        <p:nvSpPr>
          <p:cNvPr id="3" name="Zástupný symbol pro obsah 2"/>
          <p:cNvSpPr>
            <a:spLocks noGrp="1"/>
          </p:cNvSpPr>
          <p:nvPr>
            <p:ph idx="1"/>
          </p:nvPr>
        </p:nvSpPr>
        <p:spPr>
          <a:xfrm>
            <a:off x="611560" y="1772816"/>
            <a:ext cx="8064000" cy="4320000"/>
          </a:xfrm>
        </p:spPr>
        <p:txBody>
          <a:bodyPr/>
          <a:lstStyle/>
          <a:p>
            <a:pPr fontAlgn="base" hangingPunct="0"/>
            <a:endParaRPr lang="cs-CZ" dirty="0"/>
          </a:p>
          <a:p>
            <a:pPr marL="0" lvl="1" indent="0">
              <a:lnSpc>
                <a:spcPts val="2880"/>
              </a:lnSpc>
              <a:spcBef>
                <a:spcPts val="600"/>
              </a:spcBef>
              <a:spcAft>
                <a:spcPts val="600"/>
              </a:spcAft>
              <a:buSzPct val="100000"/>
              <a:buNone/>
            </a:pPr>
            <a:r>
              <a:rPr lang="cs-CZ" dirty="0"/>
              <a:t>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6</a:t>
            </a:fld>
            <a:endParaRPr lang="cs-CZ" dirty="0"/>
          </a:p>
        </p:txBody>
      </p:sp>
      <p:sp>
        <p:nvSpPr>
          <p:cNvPr id="7" name="Zástupný symbol pro obsah 2"/>
          <p:cNvSpPr txBox="1">
            <a:spLocks/>
          </p:cNvSpPr>
          <p:nvPr/>
        </p:nvSpPr>
        <p:spPr>
          <a:xfrm>
            <a:off x="395536" y="1268760"/>
            <a:ext cx="8208912" cy="5400600"/>
          </a:xfrm>
          <a:prstGeom prst="rect">
            <a:avLst/>
          </a:prstGeom>
        </p:spPr>
        <p:txBody>
          <a:bodyPr vert="horz" lIns="0" tIns="0" rIns="0" bIns="0" rtlCol="0">
            <a:noAutofit/>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b="1" dirty="0"/>
              <a:t>Cílová skupina:</a:t>
            </a:r>
          </a:p>
          <a:p>
            <a:pPr lvl="1"/>
            <a:r>
              <a:rPr lang="cs-CZ" dirty="0"/>
              <a:t> Rodiče s dětmi mladšími 15 let (omezeno na 1.stupeň ZŠ)</a:t>
            </a:r>
          </a:p>
          <a:p>
            <a:r>
              <a:rPr lang="cs-CZ" b="1" dirty="0"/>
              <a:t>Věcné zaměření:</a:t>
            </a:r>
          </a:p>
          <a:p>
            <a:pPr>
              <a:spcBef>
                <a:spcPts val="0"/>
              </a:spcBef>
              <a:spcAft>
                <a:spcPts val="0"/>
              </a:spcAft>
              <a:buFont typeface="Courier New" panose="02070309020205020404" pitchFamily="49" charset="0"/>
              <a:buChar char="o"/>
            </a:pPr>
            <a:r>
              <a:rPr lang="cs-CZ" sz="2000" dirty="0"/>
              <a:t>Výzvy podporují zařízení péče o děti na 1. stupni základních škol v době mimo školní vyučování, která rodičům dětí 1. stupně základní školy umožní sladit pracovní rytmus s péčí o děti. Podpora v rámci této výzvy je určena pouze pro podporu zařízení péče o děti mimo režim vyhlášky č. 74/2005 Sb., o zájmovém vzdělávání.</a:t>
            </a:r>
          </a:p>
          <a:p>
            <a:pPr>
              <a:spcBef>
                <a:spcPts val="1200"/>
              </a:spcBef>
              <a:spcAft>
                <a:spcPts val="0"/>
              </a:spcAft>
              <a:buFont typeface="Courier New" panose="02070309020205020404" pitchFamily="49" charset="0"/>
              <a:buChar char="o"/>
            </a:pPr>
            <a:r>
              <a:rPr lang="cs-CZ" sz="2000" dirty="0"/>
              <a:t>Podmínkou je, aby děti, které dochází do zařízení či využívají jiných jeho služeb, byly žáky 1. stupně základní školy (popř. přípravné třídy ZŠ). Výzvy jsou zaměřené na posílení služeb zajišťujících péči o děti v době, kdy jsou rodiče v zaměstnání, nikoliv na mimoškolní vzdělávací aktivity. </a:t>
            </a:r>
          </a:p>
          <a:p>
            <a:pPr marL="0" indent="0" fontAlgn="base" hangingPunct="0">
              <a:buFont typeface="Wingdings" panose="05000000000000000000" pitchFamily="2" charset="2"/>
              <a:buNone/>
            </a:pPr>
            <a:r>
              <a:rPr lang="cs-CZ" sz="2000" dirty="0"/>
              <a:t> </a:t>
            </a:r>
          </a:p>
          <a:p>
            <a:pPr fontAlgn="base" hangingPunct="0"/>
            <a:endParaRPr lang="cs-CZ" sz="2000" dirty="0"/>
          </a:p>
          <a:p>
            <a:pPr marL="414000" lvl="1" indent="0">
              <a:buFont typeface="Wingdings" panose="05000000000000000000" pitchFamily="2" charset="2"/>
              <a:buNone/>
            </a:pPr>
            <a:r>
              <a:rPr lang="cs-CZ" dirty="0"/>
              <a:t>  </a:t>
            </a:r>
          </a:p>
        </p:txBody>
      </p:sp>
    </p:spTree>
    <p:extLst>
      <p:ext uri="{BB962C8B-B14F-4D97-AF65-F5344CB8AC3E}">
        <p14:creationId xmlns:p14="http://schemas.microsoft.com/office/powerpoint/2010/main" val="372441590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043608" y="3501008"/>
            <a:ext cx="7272000" cy="746992"/>
          </a:xfrm>
        </p:spPr>
        <p:txBody>
          <a:bodyPr/>
          <a:lstStyle/>
          <a:p>
            <a:pPr algn="ctr"/>
            <a:r>
              <a:rPr lang="cs-CZ" sz="2800" dirty="0"/>
              <a:t>Prostor</a:t>
            </a:r>
            <a:r>
              <a:rPr lang="cs-CZ" sz="2800" baseline="0" dirty="0"/>
              <a:t> pro dotazy</a:t>
            </a:r>
            <a:endParaRPr lang="cs-CZ" dirty="0"/>
          </a:p>
        </p:txBody>
      </p:sp>
    </p:spTree>
    <p:extLst>
      <p:ext uri="{BB962C8B-B14F-4D97-AF65-F5344CB8AC3E}">
        <p14:creationId xmlns:p14="http://schemas.microsoft.com/office/powerpoint/2010/main" val="198358981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043608" y="1772816"/>
            <a:ext cx="7272000" cy="4248472"/>
          </a:xfrm>
        </p:spPr>
        <p:txBody>
          <a:bodyPr/>
          <a:lstStyle/>
          <a:p>
            <a:pPr algn="ctr"/>
            <a:r>
              <a:rPr lang="cs-CZ" sz="2800" dirty="0"/>
              <a:t>Další dotazy směřujte prosím </a:t>
            </a:r>
            <a:br>
              <a:rPr lang="cs-CZ" sz="2800" dirty="0"/>
            </a:br>
            <a:r>
              <a:rPr lang="cs-CZ" sz="2800" dirty="0"/>
              <a:t>do diskusního klubu </a:t>
            </a:r>
            <a:br>
              <a:rPr lang="cs-CZ" sz="2800" dirty="0"/>
            </a:br>
            <a:r>
              <a:rPr lang="cs-CZ" sz="2800" dirty="0"/>
              <a:t>na webu </a:t>
            </a:r>
            <a:r>
              <a:rPr lang="cs-CZ" sz="2800" u="sng" dirty="0"/>
              <a:t>ESFCr.cz</a:t>
            </a:r>
            <a:r>
              <a:rPr lang="cs-CZ" sz="2800" dirty="0"/>
              <a:t> zde:</a:t>
            </a:r>
            <a:br>
              <a:rPr lang="cs-CZ" sz="2800" dirty="0"/>
            </a:br>
            <a:r>
              <a:rPr lang="cs-CZ" sz="2800" dirty="0"/>
              <a:t/>
            </a:r>
            <a:br>
              <a:rPr lang="cs-CZ" sz="2800" dirty="0"/>
            </a:br>
            <a:r>
              <a:rPr lang="cs-CZ" sz="2400" b="0" cap="none" dirty="0">
                <a:hlinkClick r:id="rId3"/>
              </a:rPr>
              <a:t>https://</a:t>
            </a:r>
            <a:r>
              <a:rPr lang="cs-CZ" sz="2400" b="0" cap="none" dirty="0" smtClean="0">
                <a:hlinkClick r:id="rId3"/>
              </a:rPr>
              <a:t>www.esfcr.cz/vyzvy_03_17_077-078</a:t>
            </a:r>
            <a:r>
              <a:rPr lang="cs-CZ" sz="2400" b="0" cap="none" dirty="0" smtClean="0"/>
              <a:t/>
            </a:r>
            <a:br>
              <a:rPr lang="cs-CZ" sz="2400" b="0" cap="none" dirty="0" smtClean="0"/>
            </a:br>
            <a:r>
              <a:rPr lang="cs-CZ" sz="2400" b="0" cap="none" dirty="0" smtClean="0"/>
              <a:t/>
            </a:r>
            <a:br>
              <a:rPr lang="cs-CZ" sz="2400" b="0" cap="none" dirty="0" smtClean="0"/>
            </a:br>
            <a:r>
              <a:rPr lang="cs-CZ" sz="2400" b="0" cap="none" dirty="0"/>
              <a:t/>
            </a:r>
            <a:br>
              <a:rPr lang="cs-CZ" sz="2400" b="0" cap="none" dirty="0"/>
            </a:br>
            <a:r>
              <a:rPr lang="cs-CZ" sz="2200" dirty="0" smtClean="0"/>
              <a:t>S</a:t>
            </a:r>
            <a:r>
              <a:rPr lang="cs-CZ" sz="2200" cap="none" dirty="0" smtClean="0"/>
              <a:t>pojení na vyhlašovatele </a:t>
            </a:r>
            <a:r>
              <a:rPr lang="cs-CZ" sz="2200" dirty="0" smtClean="0"/>
              <a:t>(</a:t>
            </a:r>
            <a:r>
              <a:rPr lang="cs-CZ" sz="2200" dirty="0"/>
              <a:t>e-mail, telefon</a:t>
            </a:r>
            <a:r>
              <a:rPr lang="cs-CZ" sz="2200" dirty="0" smtClean="0"/>
              <a:t>):</a:t>
            </a:r>
            <a:r>
              <a:rPr lang="cs-CZ" sz="2400" dirty="0" smtClean="0"/>
              <a:t/>
            </a:r>
            <a:br>
              <a:rPr lang="cs-CZ" sz="2400" dirty="0" smtClean="0"/>
            </a:br>
            <a:r>
              <a:rPr lang="cs-CZ" sz="2200" dirty="0" smtClean="0"/>
              <a:t>M</a:t>
            </a:r>
            <a:r>
              <a:rPr lang="cs-CZ" sz="2200" cap="none" dirty="0" smtClean="0"/>
              <a:t>gr. </a:t>
            </a:r>
            <a:r>
              <a:rPr lang="cs-CZ" sz="2200" dirty="0" smtClean="0"/>
              <a:t>D</a:t>
            </a:r>
            <a:r>
              <a:rPr lang="cs-CZ" sz="2200" cap="none" dirty="0" smtClean="0"/>
              <a:t>aniel</a:t>
            </a:r>
            <a:r>
              <a:rPr lang="cs-CZ" sz="2200" dirty="0" smtClean="0"/>
              <a:t> F</a:t>
            </a:r>
            <a:r>
              <a:rPr lang="cs-CZ" sz="2200" cap="none" dirty="0" smtClean="0"/>
              <a:t>och</a:t>
            </a:r>
            <a:r>
              <a:rPr lang="cs-CZ" sz="2200" dirty="0" smtClean="0"/>
              <a:t> (</a:t>
            </a:r>
            <a:r>
              <a:rPr lang="cs-CZ" sz="2200" u="sng" cap="none" dirty="0" smtClean="0">
                <a:hlinkClick r:id="rId4"/>
              </a:rPr>
              <a:t>daniel.foch@mpsv.cz</a:t>
            </a:r>
            <a:r>
              <a:rPr lang="cs-CZ" sz="2200" dirty="0" smtClean="0"/>
              <a:t>, 950 19 5709</a:t>
            </a:r>
            <a:r>
              <a:rPr lang="cs-CZ" sz="2200" dirty="0"/>
              <a:t>)</a:t>
            </a:r>
            <a:r>
              <a:rPr lang="cs-CZ" sz="2400" dirty="0"/>
              <a:t/>
            </a:r>
            <a:br>
              <a:rPr lang="cs-CZ" sz="2400" dirty="0"/>
            </a:br>
            <a:r>
              <a:rPr lang="cs-CZ" sz="2400" b="0" cap="none" dirty="0"/>
              <a:t/>
            </a:r>
            <a:br>
              <a:rPr lang="cs-CZ" sz="2400" b="0" cap="none" dirty="0"/>
            </a:br>
            <a:r>
              <a:rPr lang="cs-CZ" sz="2800" b="0" cap="none" dirty="0"/>
              <a:t/>
            </a:r>
            <a:br>
              <a:rPr lang="cs-CZ" sz="2800" b="0" cap="none" dirty="0"/>
            </a:br>
            <a:r>
              <a:rPr lang="cs-CZ" sz="2800" cap="none" dirty="0"/>
              <a:t/>
            </a:r>
            <a:br>
              <a:rPr lang="cs-CZ" sz="2800" cap="none" dirty="0"/>
            </a:br>
            <a:endParaRPr lang="cs-CZ" cap="none" dirty="0"/>
          </a:p>
        </p:txBody>
      </p:sp>
    </p:spTree>
    <p:extLst>
      <p:ext uri="{BB962C8B-B14F-4D97-AF65-F5344CB8AC3E}">
        <p14:creationId xmlns:p14="http://schemas.microsoft.com/office/powerpoint/2010/main" val="35982156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9632" y="3501008"/>
            <a:ext cx="7272000" cy="1080120"/>
          </a:xfrm>
        </p:spPr>
        <p:txBody>
          <a:bodyPr/>
          <a:lstStyle/>
          <a:p>
            <a:pPr algn="ctr"/>
            <a:r>
              <a:rPr lang="cs-CZ" sz="2800" dirty="0"/>
              <a:t>Děkujeme za pozornost </a:t>
            </a:r>
            <a:br>
              <a:rPr lang="cs-CZ" sz="2800" dirty="0"/>
            </a:br>
            <a:r>
              <a:rPr lang="cs-CZ" sz="2800" dirty="0"/>
              <a:t>a Těšíme se na spolupráci</a:t>
            </a:r>
            <a:br>
              <a:rPr lang="cs-CZ" sz="2800" dirty="0"/>
            </a:br>
            <a:r>
              <a:rPr lang="cs-CZ" sz="2800" dirty="0"/>
              <a:t/>
            </a:r>
            <a:br>
              <a:rPr lang="cs-CZ" sz="2800" dirty="0"/>
            </a:br>
            <a:r>
              <a:rPr lang="cs-CZ" sz="2800" dirty="0"/>
              <a:t/>
            </a:r>
            <a:br>
              <a:rPr lang="cs-CZ" sz="2800" dirty="0"/>
            </a:br>
            <a:r>
              <a:rPr lang="cs-CZ" dirty="0"/>
              <a:t/>
            </a:r>
            <a:br>
              <a:rPr lang="cs-CZ" dirty="0"/>
            </a:br>
            <a:endParaRPr lang="cs-CZ" dirty="0"/>
          </a:p>
        </p:txBody>
      </p:sp>
    </p:spTree>
    <p:extLst>
      <p:ext uri="{BB962C8B-B14F-4D97-AF65-F5344CB8AC3E}">
        <p14:creationId xmlns:p14="http://schemas.microsoft.com/office/powerpoint/2010/main" val="2022811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fontAlgn="base" hangingPunct="0"/>
            <a:r>
              <a:rPr lang="cs-CZ" dirty="0"/>
              <a:t/>
            </a:r>
            <a:br>
              <a:rPr lang="cs-CZ" dirty="0"/>
            </a:br>
            <a:r>
              <a:rPr lang="pl-PL" b="0" dirty="0"/>
              <a:t>Představení výzev – </a:t>
            </a:r>
            <a:br>
              <a:rPr lang="pl-PL" b="0" dirty="0"/>
            </a:br>
            <a:r>
              <a:rPr lang="pl-PL" b="0" cap="none" dirty="0"/>
              <a:t>oprávnění žadatelé a partneři</a:t>
            </a:r>
            <a:r>
              <a:rPr lang="cs-CZ" dirty="0"/>
              <a:t/>
            </a:r>
            <a:br>
              <a:rPr lang="cs-CZ" dirty="0"/>
            </a:br>
            <a:endParaRPr lang="cs-CZ" dirty="0"/>
          </a:p>
        </p:txBody>
      </p:sp>
      <p:sp>
        <p:nvSpPr>
          <p:cNvPr id="3" name="Zástupný symbol pro obsah 2"/>
          <p:cNvSpPr>
            <a:spLocks noGrp="1"/>
          </p:cNvSpPr>
          <p:nvPr>
            <p:ph idx="1"/>
          </p:nvPr>
        </p:nvSpPr>
        <p:spPr>
          <a:xfrm>
            <a:off x="611560" y="1772816"/>
            <a:ext cx="8064000" cy="4320000"/>
          </a:xfrm>
        </p:spPr>
        <p:txBody>
          <a:bodyPr/>
          <a:lstStyle/>
          <a:p>
            <a:pPr fontAlgn="base" hangingPunct="0"/>
            <a:endParaRPr lang="cs-CZ" dirty="0"/>
          </a:p>
          <a:p>
            <a:pPr marL="0" lvl="1" indent="0">
              <a:lnSpc>
                <a:spcPts val="2880"/>
              </a:lnSpc>
              <a:spcBef>
                <a:spcPts val="600"/>
              </a:spcBef>
              <a:spcAft>
                <a:spcPts val="600"/>
              </a:spcAft>
              <a:buSzPct val="100000"/>
              <a:buNone/>
            </a:pPr>
            <a:r>
              <a:rPr lang="cs-CZ" dirty="0"/>
              <a:t>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7</a:t>
            </a:fld>
            <a:endParaRPr lang="cs-CZ" dirty="0"/>
          </a:p>
        </p:txBody>
      </p:sp>
      <p:sp>
        <p:nvSpPr>
          <p:cNvPr id="7" name="Zástupný symbol pro obsah 2"/>
          <p:cNvSpPr txBox="1">
            <a:spLocks/>
          </p:cNvSpPr>
          <p:nvPr/>
        </p:nvSpPr>
        <p:spPr>
          <a:xfrm>
            <a:off x="395536" y="1268760"/>
            <a:ext cx="8208912" cy="5400600"/>
          </a:xfrm>
          <a:prstGeom prst="rect">
            <a:avLst/>
          </a:prstGeom>
        </p:spPr>
        <p:txBody>
          <a:bodyPr vert="horz" lIns="0" tIns="0" rIns="0" bIns="0" rtlCol="0">
            <a:noAutofit/>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b="1" dirty="0"/>
              <a:t>Oprávnění žadatelé:</a:t>
            </a:r>
          </a:p>
          <a:p>
            <a:pPr lvl="0">
              <a:spcBef>
                <a:spcPts val="0"/>
              </a:spcBef>
              <a:spcAft>
                <a:spcPts val="0"/>
              </a:spcAft>
              <a:buFont typeface="Courier New" panose="02070309020205020404" pitchFamily="49" charset="0"/>
              <a:buChar char="o"/>
            </a:pPr>
            <a:r>
              <a:rPr lang="cs-CZ" sz="2000" dirty="0"/>
              <a:t>školy a školská zařízení (v rámci </a:t>
            </a:r>
            <a:r>
              <a:rPr lang="cs-CZ" sz="2000" dirty="0" smtClean="0"/>
              <a:t>vedlejších </a:t>
            </a:r>
            <a:r>
              <a:rPr lang="cs-CZ" sz="2000" dirty="0"/>
              <a:t>činností)</a:t>
            </a:r>
          </a:p>
          <a:p>
            <a:pPr lvl="0">
              <a:spcBef>
                <a:spcPts val="0"/>
              </a:spcBef>
              <a:spcAft>
                <a:spcPts val="0"/>
              </a:spcAft>
              <a:buFont typeface="Courier New" panose="02070309020205020404" pitchFamily="49" charset="0"/>
              <a:buChar char="o"/>
            </a:pPr>
            <a:r>
              <a:rPr lang="cs-CZ" sz="2000" dirty="0"/>
              <a:t>obchodní korporace</a:t>
            </a:r>
          </a:p>
          <a:p>
            <a:pPr lvl="0">
              <a:spcBef>
                <a:spcPts val="0"/>
              </a:spcBef>
              <a:spcAft>
                <a:spcPts val="0"/>
              </a:spcAft>
              <a:buFont typeface="Courier New" panose="02070309020205020404" pitchFamily="49" charset="0"/>
              <a:buChar char="o"/>
            </a:pPr>
            <a:r>
              <a:rPr lang="cs-CZ" sz="2000" dirty="0"/>
              <a:t>státní podnik</a:t>
            </a:r>
          </a:p>
          <a:p>
            <a:pPr lvl="0">
              <a:spcBef>
                <a:spcPts val="0"/>
              </a:spcBef>
              <a:spcAft>
                <a:spcPts val="0"/>
              </a:spcAft>
              <a:buFont typeface="Courier New" panose="02070309020205020404" pitchFamily="49" charset="0"/>
              <a:buChar char="o"/>
            </a:pPr>
            <a:r>
              <a:rPr lang="cs-CZ" sz="2000" dirty="0"/>
              <a:t>NNO</a:t>
            </a:r>
          </a:p>
          <a:p>
            <a:pPr lvl="0">
              <a:spcBef>
                <a:spcPts val="0"/>
              </a:spcBef>
              <a:spcAft>
                <a:spcPts val="0"/>
              </a:spcAft>
              <a:buFont typeface="Courier New" panose="02070309020205020404" pitchFamily="49" charset="0"/>
              <a:buChar char="o"/>
            </a:pPr>
            <a:r>
              <a:rPr lang="cs-CZ" sz="2000" dirty="0"/>
              <a:t>OSVČ</a:t>
            </a:r>
          </a:p>
          <a:p>
            <a:pPr lvl="0">
              <a:spcBef>
                <a:spcPts val="0"/>
              </a:spcBef>
              <a:spcAft>
                <a:spcPts val="0"/>
              </a:spcAft>
              <a:buFont typeface="Courier New" panose="02070309020205020404" pitchFamily="49" charset="0"/>
              <a:buChar char="o"/>
            </a:pPr>
            <a:r>
              <a:rPr lang="cs-CZ" sz="2000" dirty="0" smtClean="0"/>
              <a:t>kraje</a:t>
            </a:r>
            <a:endParaRPr lang="cs-CZ" sz="2000" dirty="0"/>
          </a:p>
          <a:p>
            <a:pPr lvl="0">
              <a:spcBef>
                <a:spcPts val="0"/>
              </a:spcBef>
              <a:spcAft>
                <a:spcPts val="0"/>
              </a:spcAft>
              <a:buFont typeface="Courier New" panose="02070309020205020404" pitchFamily="49" charset="0"/>
              <a:buChar char="o"/>
            </a:pPr>
            <a:r>
              <a:rPr lang="cs-CZ" sz="2000" dirty="0"/>
              <a:t>organizace zřizované </a:t>
            </a:r>
            <a:r>
              <a:rPr lang="cs-CZ" sz="2000" dirty="0" smtClean="0"/>
              <a:t>kraji</a:t>
            </a:r>
            <a:endParaRPr lang="cs-CZ" sz="2000" dirty="0"/>
          </a:p>
          <a:p>
            <a:pPr lvl="0">
              <a:spcBef>
                <a:spcPts val="0"/>
              </a:spcBef>
              <a:spcAft>
                <a:spcPts val="0"/>
              </a:spcAft>
              <a:buFont typeface="Courier New" panose="02070309020205020404" pitchFamily="49" charset="0"/>
              <a:buChar char="o"/>
            </a:pPr>
            <a:r>
              <a:rPr lang="cs-CZ" sz="2000" dirty="0" smtClean="0"/>
              <a:t>obce</a:t>
            </a:r>
            <a:endParaRPr lang="cs-CZ" sz="2000" dirty="0"/>
          </a:p>
          <a:p>
            <a:pPr lvl="0">
              <a:spcBef>
                <a:spcPts val="0"/>
              </a:spcBef>
              <a:spcAft>
                <a:spcPts val="0"/>
              </a:spcAft>
              <a:buFont typeface="Courier New" panose="02070309020205020404" pitchFamily="49" charset="0"/>
              <a:buChar char="o"/>
            </a:pPr>
            <a:r>
              <a:rPr lang="cs-CZ" sz="2000" dirty="0"/>
              <a:t>organizace zřizované </a:t>
            </a:r>
            <a:r>
              <a:rPr lang="cs-CZ" sz="2000" dirty="0" smtClean="0"/>
              <a:t>obcemi</a:t>
            </a:r>
            <a:endParaRPr lang="cs-CZ" sz="2000" dirty="0"/>
          </a:p>
          <a:p>
            <a:pPr lvl="0">
              <a:spcBef>
                <a:spcPts val="0"/>
              </a:spcBef>
              <a:spcAft>
                <a:spcPts val="0"/>
              </a:spcAft>
              <a:buFont typeface="Courier New" panose="02070309020205020404" pitchFamily="49" charset="0"/>
              <a:buChar char="o"/>
            </a:pPr>
            <a:r>
              <a:rPr lang="cs-CZ" sz="2000" dirty="0"/>
              <a:t>dobrovolné svazky obcí</a:t>
            </a:r>
          </a:p>
          <a:p>
            <a:pPr algn="just">
              <a:spcBef>
                <a:spcPts val="1800"/>
              </a:spcBef>
            </a:pPr>
            <a:r>
              <a:rPr lang="cs-CZ" b="1" dirty="0"/>
              <a:t>Oprávnění partneři:</a:t>
            </a:r>
          </a:p>
          <a:p>
            <a:pPr lvl="0">
              <a:spcBef>
                <a:spcPts val="0"/>
              </a:spcBef>
              <a:spcAft>
                <a:spcPts val="0"/>
              </a:spcAft>
              <a:buFont typeface="Courier New" panose="02070309020205020404" pitchFamily="49" charset="0"/>
              <a:buChar char="o"/>
            </a:pPr>
            <a:r>
              <a:rPr lang="cs-CZ" sz="2000" dirty="0"/>
              <a:t>školy a školská zařízení (s 1.stupňem)</a:t>
            </a:r>
          </a:p>
          <a:p>
            <a:pPr marL="0" indent="0" fontAlgn="base" hangingPunct="0">
              <a:buFont typeface="Wingdings" panose="05000000000000000000" pitchFamily="2" charset="2"/>
              <a:buNone/>
            </a:pPr>
            <a:r>
              <a:rPr lang="cs-CZ" sz="2000" dirty="0"/>
              <a:t> </a:t>
            </a:r>
          </a:p>
          <a:p>
            <a:pPr fontAlgn="base" hangingPunct="0"/>
            <a:endParaRPr lang="cs-CZ" sz="2000" dirty="0"/>
          </a:p>
          <a:p>
            <a:pPr marL="414000" lvl="1" indent="0">
              <a:buFont typeface="Wingdings" panose="05000000000000000000" pitchFamily="2" charset="2"/>
              <a:buNone/>
            </a:pPr>
            <a:r>
              <a:rPr lang="cs-CZ" dirty="0"/>
              <a:t>  </a:t>
            </a:r>
          </a:p>
        </p:txBody>
      </p:sp>
    </p:spTree>
    <p:extLst>
      <p:ext uri="{BB962C8B-B14F-4D97-AF65-F5344CB8AC3E}">
        <p14:creationId xmlns:p14="http://schemas.microsoft.com/office/powerpoint/2010/main" val="2951441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b="0" dirty="0"/>
              <a:t>Představení výzev – </a:t>
            </a:r>
            <a:r>
              <a:rPr lang="pl-PL" b="0" cap="none" dirty="0"/>
              <a:t>temíny  a alokace</a:t>
            </a:r>
            <a:endParaRPr lang="cs-CZ" cap="none" dirty="0"/>
          </a:p>
        </p:txBody>
      </p:sp>
      <p:sp>
        <p:nvSpPr>
          <p:cNvPr id="3" name="Zástupný symbol pro obsah 2"/>
          <p:cNvSpPr>
            <a:spLocks noGrp="1"/>
          </p:cNvSpPr>
          <p:nvPr>
            <p:ph idx="1"/>
          </p:nvPr>
        </p:nvSpPr>
        <p:spPr/>
        <p:txBody>
          <a:bodyPr/>
          <a:lstStyle/>
          <a:p>
            <a:endParaRPr lang="cs-CZ" dirty="0"/>
          </a:p>
          <a:p>
            <a:r>
              <a:rPr lang="cs-CZ" dirty="0"/>
              <a:t>Minimální výše podpory na projekt: 1 000 000 Kč</a:t>
            </a:r>
          </a:p>
          <a:p>
            <a:r>
              <a:rPr lang="cs-CZ" dirty="0"/>
              <a:t>Maximální výše podpory na projekt: 9 mil. Kč</a:t>
            </a:r>
          </a:p>
          <a:p>
            <a:endParaRPr lang="cs-CZ" dirty="0"/>
          </a:p>
          <a:p>
            <a:r>
              <a:rPr lang="cs-CZ" dirty="0"/>
              <a:t>Maximální délka trvání projektu: 3 roky </a:t>
            </a:r>
          </a:p>
          <a:p>
            <a:r>
              <a:rPr lang="cs-CZ" dirty="0"/>
              <a:t>Nejzazší termín ukončení projektu: 30. 6. 2021</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8</a:t>
            </a:fld>
            <a:endParaRPr lang="cs-CZ" dirty="0"/>
          </a:p>
        </p:txBody>
      </p:sp>
    </p:spTree>
    <p:extLst>
      <p:ext uri="{BB962C8B-B14F-4D97-AF65-F5344CB8AC3E}">
        <p14:creationId xmlns:p14="http://schemas.microsoft.com/office/powerpoint/2010/main" val="278144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fontAlgn="base" hangingPunct="0"/>
            <a:r>
              <a:rPr lang="cs-CZ" dirty="0"/>
              <a:t/>
            </a:r>
            <a:br>
              <a:rPr lang="cs-CZ" dirty="0"/>
            </a:br>
            <a:r>
              <a:rPr lang="pl-PL" b="0" dirty="0"/>
              <a:t>Představení výzev – </a:t>
            </a:r>
            <a:r>
              <a:rPr lang="pl-PL" b="0" cap="none" dirty="0"/>
              <a:t>podporované aktivity</a:t>
            </a:r>
            <a:r>
              <a:rPr lang="cs-CZ" dirty="0"/>
              <a:t/>
            </a:r>
            <a:br>
              <a:rPr lang="cs-CZ" dirty="0"/>
            </a:br>
            <a:endParaRPr lang="cs-CZ" dirty="0"/>
          </a:p>
        </p:txBody>
      </p:sp>
      <p:sp>
        <p:nvSpPr>
          <p:cNvPr id="3" name="Zástupný symbol pro obsah 2"/>
          <p:cNvSpPr>
            <a:spLocks noGrp="1"/>
          </p:cNvSpPr>
          <p:nvPr>
            <p:ph idx="1"/>
          </p:nvPr>
        </p:nvSpPr>
        <p:spPr>
          <a:xfrm>
            <a:off x="611560" y="1772816"/>
            <a:ext cx="8064000" cy="4320000"/>
          </a:xfrm>
        </p:spPr>
        <p:txBody>
          <a:bodyPr/>
          <a:lstStyle/>
          <a:p>
            <a:pPr fontAlgn="base" hangingPunct="0"/>
            <a:endParaRPr lang="cs-CZ" dirty="0"/>
          </a:p>
          <a:p>
            <a:pPr marL="0" lvl="1" indent="0">
              <a:lnSpc>
                <a:spcPts val="2880"/>
              </a:lnSpc>
              <a:spcBef>
                <a:spcPts val="600"/>
              </a:spcBef>
              <a:spcAft>
                <a:spcPts val="600"/>
              </a:spcAft>
              <a:buSzPct val="100000"/>
              <a:buNone/>
            </a:pPr>
            <a:r>
              <a:rPr lang="cs-CZ" dirty="0"/>
              <a:t>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9</a:t>
            </a:fld>
            <a:endParaRPr lang="cs-CZ" dirty="0"/>
          </a:p>
        </p:txBody>
      </p:sp>
      <p:sp>
        <p:nvSpPr>
          <p:cNvPr id="7" name="Zástupný symbol pro obsah 2"/>
          <p:cNvSpPr txBox="1">
            <a:spLocks/>
          </p:cNvSpPr>
          <p:nvPr/>
        </p:nvSpPr>
        <p:spPr>
          <a:xfrm>
            <a:off x="395536" y="1268760"/>
            <a:ext cx="8208912" cy="5400600"/>
          </a:xfrm>
          <a:prstGeom prst="rect">
            <a:avLst/>
          </a:prstGeom>
        </p:spPr>
        <p:txBody>
          <a:bodyPr vert="horz" lIns="0" tIns="0" rIns="0" bIns="0" rtlCol="0">
            <a:noAutofit/>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b="1" dirty="0"/>
              <a:t>Primární aktivita - Zařízení péče o dětí 1. stupně základní školy </a:t>
            </a:r>
          </a:p>
          <a:p>
            <a:pPr>
              <a:buFont typeface="Courier New" panose="02070309020205020404" pitchFamily="49" charset="0"/>
              <a:buChar char="o"/>
            </a:pPr>
            <a:r>
              <a:rPr lang="cs-CZ" sz="2000" dirty="0"/>
              <a:t>Žadatel musí stanovit kapacitu zařízení (</a:t>
            </a:r>
            <a:r>
              <a:rPr lang="cs-CZ" sz="2000" b="1" dirty="0"/>
              <a:t>min. 5 dětí</a:t>
            </a:r>
            <a:r>
              <a:rPr lang="cs-CZ" sz="2000" dirty="0"/>
              <a:t>) rozměrem min. 2 m</a:t>
            </a:r>
            <a:r>
              <a:rPr lang="cs-CZ" sz="2000" baseline="30000" dirty="0"/>
              <a:t>2</a:t>
            </a:r>
            <a:r>
              <a:rPr lang="cs-CZ" sz="2000" dirty="0"/>
              <a:t> prostoru podlahové plochy pro pobyt na 1 dítě (ověření výpočtu bude probíhat při kontrole na místě)</a:t>
            </a:r>
            <a:r>
              <a:rPr lang="cs-CZ" sz="2000" b="1" dirty="0"/>
              <a:t>.</a:t>
            </a:r>
            <a:r>
              <a:rPr lang="cs-CZ" sz="2000" dirty="0"/>
              <a:t> Dále žadatel uvede adresu realizace zařízení a provozní dobu zařízení.</a:t>
            </a:r>
          </a:p>
          <a:p>
            <a:pPr lvl="0">
              <a:buFont typeface="Courier New" panose="02070309020205020404" pitchFamily="49" charset="0"/>
              <a:buChar char="o"/>
            </a:pPr>
            <a:r>
              <a:rPr lang="cs-CZ" sz="2000" dirty="0"/>
              <a:t>Zařízení může být provozováno i v prostorách, ve kterých je provozována družina podle školského zákona, ale není možný překryv doby provozu obou zařízení.</a:t>
            </a:r>
          </a:p>
          <a:p>
            <a:pPr>
              <a:buFont typeface="Courier New" panose="02070309020205020404" pitchFamily="49" charset="0"/>
              <a:buChar char="o"/>
            </a:pPr>
            <a:r>
              <a:rPr lang="cs-CZ" sz="2000" dirty="0"/>
              <a:t>Příjemce je povinen mít vyplněnou a podepsanou přihlášku od zákonného zástupce dítěte o poskytování služeb péče o děti</a:t>
            </a:r>
            <a:r>
              <a:rPr lang="en-US" sz="2000" dirty="0"/>
              <a:t>; </a:t>
            </a:r>
            <a:r>
              <a:rPr lang="cs-CZ" sz="2000" dirty="0"/>
              <a:t>zákonní zástupci dítěte žijící s dítětem ve společné domácnosti předloží potvrzení o vazbě na trh práce.</a:t>
            </a:r>
            <a:r>
              <a:rPr lang="cs-CZ" dirty="0"/>
              <a:t> </a:t>
            </a:r>
          </a:p>
          <a:p>
            <a:pPr lvl="0" algn="just"/>
            <a:endParaRPr lang="cs-CZ" sz="2800" dirty="0"/>
          </a:p>
          <a:p>
            <a:pPr marL="0" indent="0" fontAlgn="base" hangingPunct="0">
              <a:buFont typeface="Wingdings" panose="05000000000000000000" pitchFamily="2" charset="2"/>
              <a:buNone/>
            </a:pPr>
            <a:endParaRPr lang="cs-CZ" sz="2000" dirty="0"/>
          </a:p>
          <a:p>
            <a:pPr marL="0" indent="0" fontAlgn="base" hangingPunct="0">
              <a:buFont typeface="Wingdings" panose="05000000000000000000" pitchFamily="2" charset="2"/>
              <a:buNone/>
            </a:pPr>
            <a:r>
              <a:rPr lang="cs-CZ" sz="2000" dirty="0"/>
              <a:t> </a:t>
            </a:r>
          </a:p>
          <a:p>
            <a:pPr marL="0" indent="0" fontAlgn="base" hangingPunct="0">
              <a:buFont typeface="Wingdings" panose="05000000000000000000" pitchFamily="2" charset="2"/>
              <a:buNone/>
            </a:pPr>
            <a:r>
              <a:rPr lang="cs-CZ" sz="2000" dirty="0"/>
              <a:t> </a:t>
            </a:r>
          </a:p>
          <a:p>
            <a:pPr fontAlgn="base" hangingPunct="0"/>
            <a:endParaRPr lang="cs-CZ" sz="2000" dirty="0"/>
          </a:p>
          <a:p>
            <a:pPr marL="414000" lvl="1" indent="0">
              <a:buFont typeface="Wingdings" panose="05000000000000000000" pitchFamily="2" charset="2"/>
              <a:buNone/>
            </a:pPr>
            <a:r>
              <a:rPr lang="cs-CZ" dirty="0"/>
              <a:t>  </a:t>
            </a:r>
          </a:p>
        </p:txBody>
      </p:sp>
    </p:spTree>
    <p:extLst>
      <p:ext uri="{BB962C8B-B14F-4D97-AF65-F5344CB8AC3E}">
        <p14:creationId xmlns:p14="http://schemas.microsoft.com/office/powerpoint/2010/main" val="3654224250"/>
      </p:ext>
    </p:extLst>
  </p:cSld>
  <p:clrMapOvr>
    <a:masterClrMapping/>
  </p:clrMapOvr>
</p:sld>
</file>

<file path=ppt/theme/theme1.xml><?xml version="1.0" encoding="utf-8"?>
<a:theme xmlns:a="http://schemas.openxmlformats.org/drawingml/2006/main"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Template>
  <TotalTime>0</TotalTime>
  <Words>2486</Words>
  <Application>Microsoft Office PowerPoint</Application>
  <PresentationFormat>Předvádění na obrazovce (4:3)</PresentationFormat>
  <Paragraphs>522</Paragraphs>
  <Slides>62</Slides>
  <Notes>23</Notes>
  <HiddenSlides>0</HiddenSlides>
  <MMClips>0</MMClips>
  <ScaleCrop>false</ScaleCrop>
  <HeadingPairs>
    <vt:vector size="4" baseType="variant">
      <vt:variant>
        <vt:lpstr>Motiv</vt:lpstr>
      </vt:variant>
      <vt:variant>
        <vt:i4>1</vt:i4>
      </vt:variant>
      <vt:variant>
        <vt:lpstr>Nadpisy snímků</vt:lpstr>
      </vt:variant>
      <vt:variant>
        <vt:i4>62</vt:i4>
      </vt:variant>
    </vt:vector>
  </HeadingPairs>
  <TitlesOfParts>
    <vt:vector size="63" baseType="lpstr">
      <vt:lpstr>prezentace</vt:lpstr>
      <vt:lpstr>Zařízení péče o děti  na 1. stupni zš V DOBĚ  MIMO ŠKOLNÍ VYUČOVÁNÍ Seminář pro žadatele</vt:lpstr>
      <vt:lpstr>Program Semináře</vt:lpstr>
      <vt:lpstr>PŘEDSTAVENÍ VÝZEV</vt:lpstr>
      <vt:lpstr>Představení výzev</vt:lpstr>
      <vt:lpstr>Představení výzev - základní informace</vt:lpstr>
      <vt:lpstr> Představení výzev – CS a věcné zaměření </vt:lpstr>
      <vt:lpstr> Představení výzev –  oprávnění žadatelé a partneři </vt:lpstr>
      <vt:lpstr>Představení výzev – temíny  a alokace</vt:lpstr>
      <vt:lpstr> Představení výzev – podporované aktivity </vt:lpstr>
      <vt:lpstr> Představení výzev – podporované aktivity </vt:lpstr>
      <vt:lpstr>Představení výzev – podporované aktivity</vt:lpstr>
      <vt:lpstr>Představení výzev – povinná dokumentace doložení vazby cílové skupiny na trh práce</vt:lpstr>
      <vt:lpstr>Představení výzev – formy doložení  vazby cílové skupiny na trh práce</vt:lpstr>
      <vt:lpstr>Představení výzev – formy doložení  vazby cílové skupiny na trh práce</vt:lpstr>
      <vt:lpstr>Představení výzev – podpořené osoby</vt:lpstr>
      <vt:lpstr>Představení výzev – podpořené osoby</vt:lpstr>
      <vt:lpstr>INDIKÁTORY</vt:lpstr>
      <vt:lpstr>Indikátory – podmínky</vt:lpstr>
      <vt:lpstr>INDIKÁTORY </vt:lpstr>
      <vt:lpstr> Indikátory </vt:lpstr>
      <vt:lpstr>Indikátory</vt:lpstr>
      <vt:lpstr>Partnerství v projektech</vt:lpstr>
      <vt:lpstr>PARTNERSTVÍ V PROJEKTECH</vt:lpstr>
      <vt:lpstr>PARTNERSTVÍ V PROJEKTECH</vt:lpstr>
      <vt:lpstr>PARTNERSTVÍ V PROJEKTECH</vt:lpstr>
      <vt:lpstr>Veřejná podpora</vt:lpstr>
      <vt:lpstr>Veřejná podpora</vt:lpstr>
      <vt:lpstr>Veřejná podpora - výzva 77/78</vt:lpstr>
      <vt:lpstr>Veřejná podpora - výzva 77/78</vt:lpstr>
      <vt:lpstr>Hodnocení a výběr projektů</vt:lpstr>
      <vt:lpstr>Proces hodnocení a výběru projektů</vt:lpstr>
      <vt:lpstr>Proces hodnocení a výběru projektů</vt:lpstr>
      <vt:lpstr>Proces hodnocení a výběru projektů</vt:lpstr>
      <vt:lpstr>Proces hodnocení a výběru projektů</vt:lpstr>
      <vt:lpstr>Proces hodnocení a výběru projektů</vt:lpstr>
      <vt:lpstr>Proces hodnocení a výběru projektů</vt:lpstr>
      <vt:lpstr>Proces hodnocení a výběru projektů</vt:lpstr>
      <vt:lpstr>Proces hodnocení a výběru projektů</vt:lpstr>
      <vt:lpstr>Proces hodnocení a výběru projektů</vt:lpstr>
      <vt:lpstr>Proces hodnocení a výběru projektů</vt:lpstr>
      <vt:lpstr>Proces hodnocení a výběru projektů</vt:lpstr>
      <vt:lpstr>Proces hodnocení a výběru projektů</vt:lpstr>
      <vt:lpstr>Proces hodnocení a výběru projektů</vt:lpstr>
      <vt:lpstr>Proces hodnocení a výběru projektů</vt:lpstr>
      <vt:lpstr>Informační  a komunikační opatření (publicita)</vt:lpstr>
      <vt:lpstr>Povinný plakát</vt:lpstr>
      <vt:lpstr>VIZUÁLNÍ IDENTITA - použití</vt:lpstr>
      <vt:lpstr>Rozpočet projektů</vt:lpstr>
      <vt:lpstr>Způsobilé výdaje a rozpočet</vt:lpstr>
      <vt:lpstr>Způsobilé výdaje a rozpočet</vt:lpstr>
      <vt:lpstr>Způsobilé výdaje a rozpočet</vt:lpstr>
      <vt:lpstr>Způsobilé výdaje a rozpočet</vt:lpstr>
      <vt:lpstr>Způsobilé výdaje a rozpočet</vt:lpstr>
      <vt:lpstr>Způsobilé výdaje a rozpočet</vt:lpstr>
      <vt:lpstr>Způsobilé výdaje a rozpočet</vt:lpstr>
      <vt:lpstr>Rozpočet a způsob financování</vt:lpstr>
      <vt:lpstr>Způsobilé výdaje a rozpočet</vt:lpstr>
      <vt:lpstr>Způsobilé výdaje a rozpočet</vt:lpstr>
      <vt:lpstr>Dokumenty k prostudování</vt:lpstr>
      <vt:lpstr>Prostor pro dotazy</vt:lpstr>
      <vt:lpstr>Další dotazy směřujte prosím  do diskusního klubu  na webu ESFCr.cz zde:  https://www.esfcr.cz/vyzvy_03_17_077-078   Spojení na vyhlašovatele (e-mail, telefon): Mgr. Daniel Foch (daniel.foch@mpsv.cz, 950 19 5709)    </vt:lpstr>
      <vt:lpstr>Děkujeme za pozornost  a Těšíme se na spolupráci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2015-02-20T08:23:15Z</dcterms:created>
  <dcterms:modified xsi:type="dcterms:W3CDTF">2017-08-14T12:36:41Z</dcterms:modified>
</cp:coreProperties>
</file>