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63"/>
  </p:notesMasterIdLst>
  <p:handoutMasterIdLst>
    <p:handoutMasterId r:id="rId64"/>
  </p:handoutMasterIdLst>
  <p:sldIdLst>
    <p:sldId id="277" r:id="rId5"/>
    <p:sldId id="355" r:id="rId6"/>
    <p:sldId id="404" r:id="rId7"/>
    <p:sldId id="356" r:id="rId8"/>
    <p:sldId id="357" r:id="rId9"/>
    <p:sldId id="365" r:id="rId10"/>
    <p:sldId id="396" r:id="rId11"/>
    <p:sldId id="397" r:id="rId12"/>
    <p:sldId id="358" r:id="rId13"/>
    <p:sldId id="320" r:id="rId14"/>
    <p:sldId id="321" r:id="rId15"/>
    <p:sldId id="362" r:id="rId16"/>
    <p:sldId id="323" r:id="rId17"/>
    <p:sldId id="322" r:id="rId18"/>
    <p:sldId id="366" r:id="rId19"/>
    <p:sldId id="389" r:id="rId20"/>
    <p:sldId id="367" r:id="rId21"/>
    <p:sldId id="364" r:id="rId22"/>
    <p:sldId id="369" r:id="rId23"/>
    <p:sldId id="319" r:id="rId24"/>
    <p:sldId id="324" r:id="rId25"/>
    <p:sldId id="325" r:id="rId26"/>
    <p:sldId id="353" r:id="rId27"/>
    <p:sldId id="328" r:id="rId28"/>
    <p:sldId id="391" r:id="rId29"/>
    <p:sldId id="395" r:id="rId30"/>
    <p:sldId id="392" r:id="rId31"/>
    <p:sldId id="393" r:id="rId32"/>
    <p:sldId id="405" r:id="rId33"/>
    <p:sldId id="406" r:id="rId34"/>
    <p:sldId id="361" r:id="rId35"/>
    <p:sldId id="331" r:id="rId36"/>
    <p:sldId id="332" r:id="rId37"/>
    <p:sldId id="333" r:id="rId38"/>
    <p:sldId id="335" r:id="rId39"/>
    <p:sldId id="337" r:id="rId40"/>
    <p:sldId id="338" r:id="rId41"/>
    <p:sldId id="339" r:id="rId42"/>
    <p:sldId id="363" r:id="rId43"/>
    <p:sldId id="371" r:id="rId44"/>
    <p:sldId id="340" r:id="rId45"/>
    <p:sldId id="34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6" r:id="rId61"/>
    <p:sldId id="296" r:id="rId62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2286" autoAdjust="0"/>
  </p:normalViewPr>
  <p:slideViewPr>
    <p:cSldViewPr showGuides="1">
      <p:cViewPr varScale="1">
        <p:scale>
          <a:sx n="95" d="100"/>
          <a:sy n="95" d="100"/>
        </p:scale>
        <p:origin x="1686" y="7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42" y="191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18B7-3C0B-4540-B18A-DB6256BEACFC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E32E-49E3-4216-B73A-EA0CDEE762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0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Výzva, principy</a:t>
            </a:r>
            <a:r>
              <a:rPr lang="cs-CZ" baseline="0" dirty="0" smtClean="0"/>
              <a:t> sociálního podnikání, jak podat žádost v IS KP14+, všechny náležitosti projektové žádosti, způsob hodnocení projektů, další formy podpory SP; ROZPOČET  (přímé/nepřímé náklady)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94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9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9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88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>
                <a:effectLst/>
              </a:rPr>
              <a:t>V zásadě záleží i na předmětu podnikání, protože sociální podnikatel má mít </a:t>
            </a:r>
            <a:r>
              <a:rPr lang="cs-CZ" b="1" dirty="0" smtClean="0">
                <a:effectLst/>
              </a:rPr>
              <a:t>celkově zodpovědný přístup k životnímu prostředí.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baseline="0" dirty="0" smtClean="0"/>
              <a:t>minimum</a:t>
            </a:r>
            <a:r>
              <a:rPr lang="cs-CZ" dirty="0" smtClean="0"/>
              <a:t>- Používání ekologicky</a:t>
            </a:r>
            <a:r>
              <a:rPr lang="cs-CZ" baseline="0" dirty="0" smtClean="0"/>
              <a:t> šetrných výrobků (recyklované tonery, papíry, Bio, </a:t>
            </a:r>
            <a:r>
              <a:rPr lang="cs-CZ" baseline="0" dirty="0" err="1" smtClean="0"/>
              <a:t>Fairtrade</a:t>
            </a:r>
            <a:r>
              <a:rPr lang="cs-CZ" baseline="0" dirty="0" smtClean="0"/>
              <a:t>, eliminace vzniku odpadů, využívání energeticky úsporných spotřebičů), </a:t>
            </a:r>
          </a:p>
          <a:p>
            <a:pPr marL="171450" indent="-171450">
              <a:buFontTx/>
              <a:buChar char="-"/>
            </a:pPr>
            <a:r>
              <a:rPr lang="cs-CZ" b="1" dirty="0" smtClean="0">
                <a:effectLst/>
              </a:rPr>
              <a:t>!!!! Pozor na </a:t>
            </a:r>
            <a:r>
              <a:rPr lang="cs-CZ" b="1" dirty="0" err="1" smtClean="0">
                <a:effectLst/>
              </a:rPr>
              <a:t>formál</a:t>
            </a:r>
            <a:r>
              <a:rPr lang="cs-CZ" b="1" dirty="0" smtClean="0">
                <a:effectLst/>
              </a:rPr>
              <a:t> pojetí v PP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09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32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872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84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6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753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6.00 00 – celkový počet účastníků (v</a:t>
            </a:r>
            <a:r>
              <a:rPr lang="cs-CZ" baseline="0" dirty="0" smtClean="0"/>
              <a:t> případě SP – zaměstnanců z CS), které v rámci projektu</a:t>
            </a:r>
          </a:p>
          <a:p>
            <a:r>
              <a:rPr lang="cs-CZ" baseline="0" dirty="0" smtClean="0"/>
              <a:t>1 02 13 – SP dle definice (podle výzvy) ; „vzniklý díky podpoře“ znamená, že neprovozoval podpořenou činnost před získáním dotace.</a:t>
            </a:r>
          </a:p>
          <a:p>
            <a:r>
              <a:rPr lang="cs-CZ" baseline="0" dirty="0" smtClean="0"/>
              <a:t>1 02 12 – SP již fungoval, a to jako SP</a:t>
            </a:r>
          </a:p>
          <a:p>
            <a:r>
              <a:rPr lang="cs-CZ" baseline="0" dirty="0" smtClean="0"/>
              <a:t> 6 25 00 -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kurzy budou hrazeny z rozpočtu projektu a účastník je úspěšné zakončí, lze je započítat do indikátoru (POZOR - nejedná se o kurzy typu BOZP a požární ochrana, ale měl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na konci být certifikát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Pokud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bude nerelevantní, žadatel uveden 0. 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Zbylé indikátory budou vykazovány dle skutečnosti v průběhu monitorovací zprávy. 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1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54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636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44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14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Přím</a:t>
            </a:r>
            <a:r>
              <a:rPr lang="cs-CZ" baseline="0" dirty="0" smtClean="0"/>
              <a:t>é náklady jsou 80% CZV a nepřímé 20% CZV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75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96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26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61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Úvazek musí odpovídat popisu pracovní pozice</a:t>
            </a:r>
          </a:p>
          <a:p>
            <a:endParaRPr lang="cs-CZ" baseline="0" dirty="0" smtClean="0"/>
          </a:p>
          <a:p>
            <a:r>
              <a:rPr lang="cs-CZ" baseline="0" dirty="0" smtClean="0"/>
              <a:t>Max. mzda: 3 x 11000 !!! Ale současně </a:t>
            </a:r>
            <a:r>
              <a:rPr lang="cs-CZ" b="1" baseline="0" dirty="0" smtClean="0"/>
              <a:t>mzda obvyklá </a:t>
            </a:r>
            <a:r>
              <a:rPr lang="cs-CZ" baseline="0" dirty="0" smtClean="0"/>
              <a:t>v místě a čase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92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Ochranné pracovní</a:t>
            </a:r>
            <a:r>
              <a:rPr lang="cs-CZ" baseline="0" dirty="0" smtClean="0"/>
              <a:t> pomůcky v souladu s hygienickými předpisy a BOZP.</a:t>
            </a:r>
            <a:endParaRPr lang="cs-CZ" dirty="0" smtClean="0"/>
          </a:p>
          <a:p>
            <a:r>
              <a:rPr lang="cs-CZ" dirty="0" smtClean="0"/>
              <a:t>Jiné aktivity – speciální zdravotní pomůcky dle příslušnosti</a:t>
            </a:r>
            <a:r>
              <a:rPr lang="cs-CZ" baseline="0" dirty="0" smtClean="0"/>
              <a:t> CS, tréninkové programy, atd.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Stravné jak CS tak i realizačního týmu je NN.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92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95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31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89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Aktuální – vždy </a:t>
            </a:r>
            <a:r>
              <a:rPr lang="cs-CZ" dirty="0" err="1" smtClean="0"/>
              <a:t>check</a:t>
            </a:r>
            <a:r>
              <a:rPr lang="cs-CZ" dirty="0" smtClean="0"/>
              <a:t> na www.esfcr.cz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11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0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NNO nemůže být fungující méně než 12 měsíců, proto nemůže nastat první varianta</a:t>
            </a:r>
          </a:p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Nově zřízená živnost – nová živnost (živnost řemeslná, koncesována, vázaná) </a:t>
            </a:r>
          </a:p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Nový obor činnosti v rámci stávajícího oprávnění k provozování živnosti volné</a:t>
            </a:r>
            <a:endParaRPr lang="cs-CZ" baseline="0" dirty="0" smtClean="0">
              <a:solidFill>
                <a:srgbClr val="FF0000"/>
              </a:solidFill>
            </a:endParaRPr>
          </a:p>
          <a:p>
            <a:pPr marL="228600" indent="-228600" algn="l">
              <a:buFontTx/>
              <a:buAutoNum type="arabicParenR"/>
            </a:pPr>
            <a:r>
              <a:rPr lang="cs-CZ" baseline="0" dirty="0" smtClean="0"/>
              <a:t>Nový produkt/služba v rámci stávajícího oboru činnosti – podmínkou je možnost logického i praktického oddělení nového produktu/služby ??? PŘÍKLADY….</a:t>
            </a:r>
          </a:p>
          <a:p>
            <a:pPr marL="0" indent="0" algn="l">
              <a:buFontTx/>
              <a:buNone/>
            </a:pPr>
            <a:endParaRPr lang="cs-CZ" baseline="0" dirty="0" smtClean="0"/>
          </a:p>
          <a:p>
            <a:pPr algn="l"/>
            <a:r>
              <a:rPr lang="cs-CZ" baseline="0" dirty="0" smtClean="0"/>
              <a:t>Pokud je žadatelem obchodní korporace, která nemůže nebo nechce být sociálním podnikem jako celek, může se k principům přihlásit jako </a:t>
            </a:r>
            <a:r>
              <a:rPr lang="cs-CZ" b="1" baseline="0" dirty="0" smtClean="0"/>
              <a:t>odštěpný závod.</a:t>
            </a:r>
          </a:p>
          <a:p>
            <a:pPr algn="l"/>
            <a:r>
              <a:rPr lang="cs-CZ" b="0" baseline="0" dirty="0" smtClean="0"/>
              <a:t>(nezřizuji, pokud se hlásím celý podnik)</a:t>
            </a:r>
          </a:p>
          <a:p>
            <a:pPr algn="l"/>
            <a:r>
              <a:rPr lang="cs-CZ" b="1" baseline="0" dirty="0" smtClean="0"/>
              <a:t>Naplňování principů </a:t>
            </a:r>
            <a:r>
              <a:rPr lang="cs-CZ" baseline="0" dirty="0" smtClean="0"/>
              <a:t>se vykazuje jen za novou aktivitu, která je předmětem projektové žádosti.</a:t>
            </a:r>
          </a:p>
          <a:p>
            <a:pPr algn="l"/>
            <a:endParaRPr lang="cs-CZ" baseline="0" dirty="0" smtClean="0"/>
          </a:p>
          <a:p>
            <a:pPr algn="l"/>
            <a:r>
              <a:rPr lang="cs-CZ" baseline="0" dirty="0" smtClean="0"/>
              <a:t>V ŽÁDNÉM PŘÍPADĚ NELZE FINANCOVAT STÁVAJÍCÍ PODNIKATELSKÉ AKTIVITY PŘÍJEMCE. Pokud vznikne v průběhu hodnocení pochybnost o novosti podnikatelské aktivity či o formálním přesunu podnikání mezi subjekty, je hodnocena negativně.</a:t>
            </a:r>
          </a:p>
          <a:p>
            <a:pPr algn="l"/>
            <a:endParaRPr lang="cs-CZ" baseline="0" dirty="0" smtClean="0"/>
          </a:p>
          <a:p>
            <a:pPr algn="l"/>
            <a:r>
              <a:rPr lang="cs-CZ" b="1" baseline="0" dirty="0" smtClean="0"/>
              <a:t>Odštěpný závod </a:t>
            </a:r>
            <a:r>
              <a:rPr lang="cs-CZ" baseline="0" dirty="0" smtClean="0"/>
              <a:t>= pobočka podnikatele (divize), která je z provozního pohledu, tedy hospodářsky a funkčně, nezávislá na zbytku podniku; je zapsán v OR, má vlastní IČ, ale nestává se sám o sobě právnickou osobou (smlouvy uzavírá podnikatel, který jej vlastní); při založení není třeba notářský zápis a nevkládá žádný vklad do 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aseline="0" dirty="0" smtClean="0"/>
              <a:t>V tomto případě je nutné oddělit stávající aktivity od nových, tj. samostatné účetnictví, vedení podniku musí být rozdělené, noví zaměstnanci z CS, doložit analýzu trhu, která dokládá zájem v dané nové lokalitě a udržitelnost podniku</a:t>
            </a:r>
          </a:p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aseline="0" dirty="0" smtClean="0"/>
              <a:t>V tomto případě je nutné oddělit stávající aktivity od nových, tj. samostatné účetnictví, vedení podniku musí být rozdělené, noví zaměstnanci z CS, doložit analýzu trhu, která dokládá zájem v dané nové lokalitě a udržitelnost podniku</a:t>
            </a:r>
          </a:p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aseline="0" dirty="0" smtClean="0"/>
              <a:t>V tomto případě je nutné oddělit stávající aktivity od nových, tj. samostatné účetnictví, vedení podniku musí být rozdělené, noví zaměstnanci z CS, doložit analýzu trhu, která dokládá zájem v dané nové lokalitě a udržitelnost podniku</a:t>
            </a:r>
          </a:p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indent="0">
              <a:buNone/>
            </a:pPr>
            <a:endParaRPr lang="cs-CZ" baseline="0" dirty="0" smtClean="0"/>
          </a:p>
          <a:p>
            <a:pPr marL="0" indent="0">
              <a:buNone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5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21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svatava.skantova@mpsv.cz" TargetMode="External"/><Relationship Id="rId7" Type="http://schemas.openxmlformats.org/officeDocument/2006/relationships/hyperlink" Target="mailto:linda.marsikova@mpsv.cz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keta.kouskova@mpsv.cz" TargetMode="External"/><Relationship Id="rId5" Type="http://schemas.openxmlformats.org/officeDocument/2006/relationships/hyperlink" Target="mailto:jana.kadlackova@mpsv.cz" TargetMode="External"/><Relationship Id="rId4" Type="http://schemas.openxmlformats.org/officeDocument/2006/relationships/hyperlink" Target="mailto:veronika.pokorna@mpsv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03648" y="2492896"/>
            <a:ext cx="7380352" cy="1269096"/>
          </a:xfrm>
        </p:spPr>
        <p:txBody>
          <a:bodyPr/>
          <a:lstStyle/>
          <a:p>
            <a:r>
              <a:rPr lang="cs-CZ" sz="3200" b="0" kern="1200" dirty="0" smtClean="0">
                <a:latin typeface="+mn-lt"/>
                <a:ea typeface="+mn-ea"/>
                <a:cs typeface="+mn-cs"/>
              </a:rPr>
              <a:t>Výzva: „</a:t>
            </a:r>
            <a:r>
              <a:rPr lang="cs-CZ" sz="3200" b="0" kern="1200" dirty="0" err="1" smtClean="0">
                <a:latin typeface="+mn-lt"/>
                <a:ea typeface="+mn-ea"/>
                <a:cs typeface="+mn-cs"/>
              </a:rPr>
              <a:t>podporA</a:t>
            </a:r>
            <a:r>
              <a:rPr lang="cs-CZ" sz="3200" b="0" kern="1200" dirty="0" smtClean="0">
                <a:latin typeface="+mn-lt"/>
                <a:ea typeface="+mn-ea"/>
                <a:cs typeface="+mn-cs"/>
              </a:rPr>
              <a:t> sociálního podnikání“, č. 03_17_129</a:t>
            </a:r>
            <a:endParaRPr lang="cs-CZ" sz="3200" b="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Odd. projektů sociálního podnikání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2019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5" name="Zástupný symbol pro obrázek 1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089600"/>
            <a:ext cx="540000" cy="540000"/>
          </a:xfrm>
        </p:spPr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885200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9260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princip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851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polečensky prospěšný cíl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zaměstnávání a sociální začleňování                              osob ze znevýhodněných skupin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200" dirty="0" smtClean="0"/>
              <a:t>více než 30% zaměstnanců z CS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2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cs-CZ" dirty="0" smtClean="0"/>
              <a:t>podnik </a:t>
            </a:r>
            <a:r>
              <a:rPr lang="cs-CZ" dirty="0"/>
              <a:t>používá personální a integrační nástroje podporující rozvoj a integraci zaměstnanců z cílových skupin </a:t>
            </a:r>
            <a:endParaRPr lang="cs-CZ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endParaRPr lang="cs-CZ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cs-CZ" dirty="0"/>
              <a:t>účast CS na chodu podniku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57" y="1484784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000" cy="4707224"/>
          </a:xfrm>
        </p:spPr>
        <p:txBody>
          <a:bodyPr/>
          <a:lstStyle/>
          <a:p>
            <a:r>
              <a:rPr lang="cs-CZ" dirty="0" smtClean="0"/>
              <a:t>min. 51% případného zisku je reinvestováno do rozvoje sociálního podniku a/nebo naplňování deklarovaných společensky prospěšných cílů</a:t>
            </a:r>
          </a:p>
          <a:p>
            <a:r>
              <a:rPr lang="cs-CZ" dirty="0"/>
              <a:t>m</a:t>
            </a:r>
            <a:r>
              <a:rPr lang="cs-CZ" dirty="0" smtClean="0"/>
              <a:t>anažerské řízení je nezávislé na externím zřizovateli či vlastníkovi (nezávislost na veřejné správě)</a:t>
            </a:r>
          </a:p>
          <a:p>
            <a:r>
              <a:rPr lang="cs-CZ" dirty="0"/>
              <a:t>t</a:t>
            </a:r>
            <a:r>
              <a:rPr lang="cs-CZ" dirty="0" smtClean="0"/>
              <a:t>ržby z prodeje výrobků a služeb na celkových výnosech tvoří alespoň 30</a:t>
            </a:r>
            <a:r>
              <a:rPr lang="cs-CZ" dirty="0"/>
              <a:t>% </a:t>
            </a:r>
            <a:r>
              <a:rPr lang="cs-CZ" dirty="0" smtClean="0"/>
              <a:t>						</a:t>
            </a:r>
            <a:r>
              <a:rPr lang="cs-CZ" sz="2000" i="1" dirty="0" smtClean="0"/>
              <a:t>(</a:t>
            </a:r>
            <a:r>
              <a:rPr lang="cs-CZ" sz="2000" i="1" dirty="0"/>
              <a:t>pro účely této výzvy se přijatá </a:t>
            </a:r>
            <a:r>
              <a:rPr lang="cs-CZ" sz="2000" i="1" dirty="0" smtClean="0"/>
              <a:t>dotace				 považuje </a:t>
            </a:r>
            <a:r>
              <a:rPr lang="cs-CZ" sz="2000" i="1" dirty="0"/>
              <a:t>za výnos bez ohledu na to, </a:t>
            </a:r>
            <a:r>
              <a:rPr lang="cs-CZ" sz="2000" i="1" dirty="0" smtClean="0"/>
              <a:t>				 zda </a:t>
            </a:r>
            <a:r>
              <a:rPr lang="cs-CZ" sz="2000" i="1" dirty="0"/>
              <a:t>je jako výnos evidována podle </a:t>
            </a:r>
            <a:r>
              <a:rPr lang="cs-CZ" sz="2000" i="1" dirty="0" smtClean="0"/>
              <a:t>			 	 předpisů </a:t>
            </a:r>
            <a:r>
              <a:rPr lang="cs-CZ" sz="2000" i="1" dirty="0"/>
              <a:t>upravujících účetnictví)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Ekonomický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000" cy="5001298"/>
          </a:xfrm>
        </p:spPr>
        <p:txBody>
          <a:bodyPr/>
          <a:lstStyle/>
          <a:p>
            <a:pPr lvl="0"/>
            <a:r>
              <a:rPr lang="cs-CZ" dirty="0"/>
              <a:t>t</a:t>
            </a:r>
            <a:r>
              <a:rPr lang="cs-CZ" dirty="0" smtClean="0"/>
              <a:t>ržbami </a:t>
            </a:r>
            <a:r>
              <a:rPr lang="cs-CZ" dirty="0"/>
              <a:t>se rozumí výnosy z </a:t>
            </a:r>
            <a:r>
              <a:rPr lang="cs-CZ" dirty="0" smtClean="0"/>
              <a:t>vlastní podnikatelské činnosti </a:t>
            </a:r>
            <a:endParaRPr lang="cs-CZ" dirty="0"/>
          </a:p>
          <a:p>
            <a:pPr lvl="0"/>
            <a:r>
              <a:rPr lang="cs-CZ" dirty="0"/>
              <a:t>c</a:t>
            </a:r>
            <a:r>
              <a:rPr lang="cs-CZ" dirty="0" smtClean="0"/>
              <a:t>elkovými </a:t>
            </a:r>
            <a:r>
              <a:rPr lang="cs-CZ" dirty="0"/>
              <a:t>výnosy se rozumí </a:t>
            </a:r>
            <a:r>
              <a:rPr lang="cs-CZ" dirty="0" smtClean="0"/>
              <a:t>všechny příjmy </a:t>
            </a:r>
            <a:r>
              <a:rPr lang="cs-CZ" dirty="0"/>
              <a:t>podniku (vlastní tržby, </a:t>
            </a:r>
            <a:r>
              <a:rPr lang="cs-CZ" dirty="0" smtClean="0"/>
              <a:t>dotace, dary</a:t>
            </a:r>
            <a:r>
              <a:rPr lang="cs-CZ" dirty="0"/>
              <a:t>, příspěvky z ÚP, kladné </a:t>
            </a:r>
            <a:r>
              <a:rPr lang="cs-CZ" dirty="0" smtClean="0"/>
              <a:t>úroky…) </a:t>
            </a:r>
            <a:endParaRPr lang="cs-CZ" dirty="0"/>
          </a:p>
          <a:p>
            <a:pPr lvl="0"/>
            <a:r>
              <a:rPr lang="cs-CZ" dirty="0"/>
              <a:t>v</a:t>
            </a:r>
            <a:r>
              <a:rPr lang="cs-CZ" dirty="0" smtClean="0"/>
              <a:t>ýpočet % </a:t>
            </a:r>
            <a:r>
              <a:rPr lang="cs-CZ" dirty="0"/>
              <a:t>vlastních </a:t>
            </a:r>
            <a:r>
              <a:rPr lang="cs-CZ" dirty="0" smtClean="0"/>
              <a:t>tržeb: </a:t>
            </a:r>
            <a:r>
              <a:rPr lang="cs-CZ" dirty="0"/>
              <a:t>tržby z podnikatelské činnosti  </a:t>
            </a:r>
            <a:r>
              <a:rPr lang="cs-CZ" dirty="0" smtClean="0"/>
              <a:t>celkem/1</a:t>
            </a:r>
            <a:r>
              <a:rPr lang="cs-CZ" dirty="0"/>
              <a:t>% z celkových příjmů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přednostní uspokojování potřeb místní komunity a místní poptávky</a:t>
            </a:r>
          </a:p>
          <a:p>
            <a:r>
              <a:rPr lang="cs-CZ" dirty="0" smtClean="0"/>
              <a:t>využívání přednostně místních zdrojů</a:t>
            </a:r>
          </a:p>
          <a:p>
            <a:r>
              <a:rPr lang="cs-CZ" dirty="0" smtClean="0"/>
              <a:t>spolupráce sociálního podniku s místními aktéry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zohledňování environmentálních                                          aspektů výroby i spotřeby</a:t>
            </a:r>
          </a:p>
          <a:p>
            <a:r>
              <a:rPr lang="cs-CZ" dirty="0" smtClean="0"/>
              <a:t>sociální podnik má formulované zásady šetrného úřadování a provozu a naplňuje je v praxi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sociální podniky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PRINCIPY ENVIRONMENTÁLNÍCH SOCIÁLNÍCH PODNIKŮ: </a:t>
            </a:r>
          </a:p>
          <a:p>
            <a:pPr algn="just"/>
            <a:r>
              <a:rPr lang="cs-CZ" dirty="0" smtClean="0"/>
              <a:t>Vlastní sada rozpoznávacích znaků (viz příloha č. 3)</a:t>
            </a:r>
          </a:p>
          <a:p>
            <a:pPr algn="just"/>
            <a:r>
              <a:rPr lang="cs-CZ" dirty="0" smtClean="0"/>
              <a:t>Společensky prospěšný cíl – řešení konkrétního environmentálního problému a zaměstnávání sociálně znevýhodněných </a:t>
            </a:r>
          </a:p>
          <a:p>
            <a:pPr algn="just"/>
            <a:r>
              <a:rPr lang="cs-CZ" dirty="0" smtClean="0"/>
              <a:t>Vymezení </a:t>
            </a:r>
            <a:r>
              <a:rPr lang="cs-CZ" dirty="0" err="1" smtClean="0"/>
              <a:t>enviro</a:t>
            </a:r>
            <a:r>
              <a:rPr lang="cs-CZ" dirty="0" smtClean="0"/>
              <a:t> problému a hodnocení dopadu</a:t>
            </a:r>
          </a:p>
          <a:p>
            <a:pPr algn="just"/>
            <a:r>
              <a:rPr lang="cs-CZ" dirty="0" smtClean="0"/>
              <a:t>Zohlednění environmentálních aspektů ve všech fázích podnikatelské činnosti</a:t>
            </a:r>
          </a:p>
          <a:p>
            <a:pPr algn="just"/>
            <a:r>
              <a:rPr lang="cs-CZ" dirty="0" smtClean="0"/>
              <a:t>Odběratelé a dodavatelé služby/produktu výhradně lokální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7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Moštárna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hostětín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s.r.o.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u="sng" dirty="0"/>
              <a:t>Předmět podnikání</a:t>
            </a:r>
            <a:r>
              <a:rPr lang="cs-CZ" dirty="0"/>
              <a:t>:</a:t>
            </a:r>
          </a:p>
          <a:p>
            <a:r>
              <a:rPr lang="cs-CZ" dirty="0" smtClean="0"/>
              <a:t> výroba a prodej ovocných a zeleninových šťáv</a:t>
            </a:r>
          </a:p>
          <a:p>
            <a:r>
              <a:rPr lang="cs-CZ" dirty="0" smtClean="0"/>
              <a:t> výroba sirupů</a:t>
            </a:r>
          </a:p>
          <a:p>
            <a:r>
              <a:rPr lang="cs-CZ" dirty="0" smtClean="0"/>
              <a:t> výroba destilátu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/>
              <a:t>Společensky prospěšný cíl</a:t>
            </a:r>
            <a:r>
              <a:rPr lang="cs-CZ" dirty="0"/>
              <a:t>:</a:t>
            </a:r>
          </a:p>
          <a:p>
            <a:r>
              <a:rPr lang="cs-CZ" dirty="0"/>
              <a:t> záchrana tradičního lokálního sadařství – starých krajových odrůd (např. jadernička moravská) </a:t>
            </a:r>
          </a:p>
          <a:p>
            <a:r>
              <a:rPr lang="cs-CZ" dirty="0"/>
              <a:t>rozvoj komunitního a společenského života</a:t>
            </a:r>
          </a:p>
          <a:p>
            <a:r>
              <a:rPr lang="cs-CZ" dirty="0"/>
              <a:t> zvýšení zaměstnanosti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37" descr="http://www.mostarna.bio/sites/default/files/imagecache/w320/mhx05_fasada_500px_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420888"/>
            <a:ext cx="297715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8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000" cy="1080000"/>
          </a:xfrm>
        </p:spPr>
        <p:txBody>
          <a:bodyPr/>
          <a:lstStyle/>
          <a:p>
            <a:r>
              <a:rPr lang="cs-CZ" sz="2800" dirty="0"/>
              <a:t>Environmentální sociální podniky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464" cy="4680520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b="1" dirty="0"/>
              <a:t>Příklady činností environmentálních sociálních podniků: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re-use </a:t>
            </a:r>
            <a:r>
              <a:rPr lang="cs-CZ" dirty="0"/>
              <a:t>centra, up-</a:t>
            </a:r>
            <a:r>
              <a:rPr lang="cs-CZ" dirty="0" err="1"/>
              <a:t>cycling</a:t>
            </a:r>
            <a:r>
              <a:rPr lang="cs-CZ" dirty="0"/>
              <a:t> výroba (max. využití použitých materiálů)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gastroprovozy</a:t>
            </a:r>
            <a:r>
              <a:rPr lang="cs-CZ" dirty="0"/>
              <a:t> s lokálními a bio surovinami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spotřební družstva (sdílené prostory, sklady)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sdílecí</a:t>
            </a:r>
            <a:r>
              <a:rPr lang="cs-CZ" dirty="0"/>
              <a:t> aktivity - car-</a:t>
            </a:r>
            <a:r>
              <a:rPr lang="cs-CZ" dirty="0" err="1"/>
              <a:t>sharing</a:t>
            </a:r>
            <a:r>
              <a:rPr lang="cs-CZ" dirty="0"/>
              <a:t>, </a:t>
            </a:r>
            <a:r>
              <a:rPr lang="cs-CZ" dirty="0" err="1"/>
              <a:t>cargo</a:t>
            </a:r>
            <a:r>
              <a:rPr lang="cs-CZ" dirty="0"/>
              <a:t> </a:t>
            </a:r>
            <a:r>
              <a:rPr lang="cs-CZ" dirty="0" err="1"/>
              <a:t>bikes</a:t>
            </a:r>
            <a:r>
              <a:rPr lang="cs-CZ" dirty="0"/>
              <a:t>, </a:t>
            </a:r>
            <a:r>
              <a:rPr lang="cs-CZ" dirty="0" smtClean="0"/>
              <a:t>komunitní kuchyně</a:t>
            </a:r>
            <a:r>
              <a:rPr lang="cs-CZ" dirty="0"/>
              <a:t>, prádelna, kompostárna apod.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skupiny: integrační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535529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dlouhodobě či opakovaně </a:t>
            </a:r>
            <a:r>
              <a:rPr lang="cs-CZ" dirty="0" smtClean="0"/>
              <a:t>nezaměstnané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se zdravotním </a:t>
            </a:r>
            <a:r>
              <a:rPr lang="cs-CZ" dirty="0" smtClean="0"/>
              <a:t>postižením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osoby, které mají záznam v rejstříku trestů </a:t>
            </a:r>
            <a:r>
              <a:rPr lang="cs-CZ" dirty="0"/>
              <a:t>do 10-ti let od ukončení výkonu </a:t>
            </a:r>
            <a:r>
              <a:rPr lang="cs-CZ" dirty="0" smtClean="0"/>
              <a:t>tresu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osoby </a:t>
            </a:r>
            <a:r>
              <a:rPr lang="cs-CZ" dirty="0"/>
              <a:t>opouštějící institucionální </a:t>
            </a:r>
            <a:r>
              <a:rPr lang="cs-CZ" dirty="0" smtClean="0"/>
              <a:t>zařízení do 12 měsíců po opuštění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osoby pečující o fyzickou osobu, která se považuje za osobu závislou na pomoci jiné fyzické osoby podle § 8 zákona č. 108/2006 Sb., o sociálních </a:t>
            </a:r>
            <a:r>
              <a:rPr lang="cs-CZ" dirty="0" smtClean="0"/>
              <a:t>službách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osoby</a:t>
            </a:r>
            <a:r>
              <a:rPr lang="cs-CZ" dirty="0"/>
              <a:t>,  které v období alespoň 6 měsíců před vznikem pracovního poměru u zaměstnavatele byly příjemcem příspěvku na živobytí podle zákona o hmotné </a:t>
            </a:r>
            <a:r>
              <a:rPr lang="cs-CZ" dirty="0" smtClean="0"/>
              <a:t>nouzi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0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skupiny: environmentální sociální podnik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lvl="0"/>
            <a:r>
              <a:rPr lang="cs-CZ" dirty="0"/>
              <a:t>osoby, které osobně pečují o dítě do 10 let věku (uplynutím věku dítěte v průběhu realizace projektu pozbývá osoba statut cílové skupiny projektu</a:t>
            </a:r>
            <a:r>
              <a:rPr lang="cs-CZ" dirty="0" smtClean="0"/>
              <a:t>)</a:t>
            </a:r>
          </a:p>
          <a:p>
            <a:pPr lvl="0"/>
            <a:r>
              <a:rPr lang="cs-CZ" dirty="0"/>
              <a:t>u</a:t>
            </a:r>
            <a:r>
              <a:rPr lang="cs-CZ" dirty="0" smtClean="0"/>
              <a:t>chazeči </a:t>
            </a:r>
            <a:r>
              <a:rPr lang="cs-CZ" dirty="0"/>
              <a:t>o zaměstnání a zájemci o zaměstnání a neaktivní osoby ve věku 55 – 64 let</a:t>
            </a:r>
            <a:endParaRPr lang="cs-CZ" dirty="0" smtClean="0"/>
          </a:p>
          <a:p>
            <a:pPr lvl="0"/>
            <a:endParaRPr lang="cs-CZ" sz="2200" dirty="0"/>
          </a:p>
          <a:p>
            <a:pPr marL="0" lvl="0" indent="0">
              <a:buNone/>
            </a:pPr>
            <a:r>
              <a:rPr lang="cs-CZ" sz="1400" dirty="0" smtClean="0"/>
              <a:t>                                                                                     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5" name="Picture 2" descr="Žena ukazuje palec — Stock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/>
          <a:lstStyle/>
          <a:p>
            <a:r>
              <a:rPr lang="cs-CZ" dirty="0" smtClean="0"/>
              <a:t>Výzva „Podpora </a:t>
            </a:r>
            <a:r>
              <a:rPr lang="cs-CZ" dirty="0"/>
              <a:t>Sociálního </a:t>
            </a:r>
            <a:r>
              <a:rPr lang="cs-CZ" dirty="0" smtClean="0"/>
              <a:t>podnikání“, </a:t>
            </a:r>
            <a:r>
              <a:rPr lang="cs-CZ" altLang="cs-CZ" dirty="0"/>
              <a:t>č. </a:t>
            </a:r>
            <a:r>
              <a:rPr lang="cs-CZ" altLang="cs-CZ" dirty="0" smtClean="0"/>
              <a:t>03_17_129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 smtClean="0"/>
              <a:t> </a:t>
            </a:r>
            <a:r>
              <a:rPr lang="cs-CZ" altLang="cs-CZ" sz="2200" dirty="0"/>
              <a:t>v</a:t>
            </a:r>
            <a:r>
              <a:rPr lang="cs-CZ" altLang="cs-CZ" sz="2200" dirty="0" smtClean="0"/>
              <a:t>yhlášení výzvy:  30. </a:t>
            </a:r>
            <a:r>
              <a:rPr lang="cs-CZ" altLang="cs-CZ" sz="2200" dirty="0"/>
              <a:t>6</a:t>
            </a:r>
            <a:r>
              <a:rPr lang="cs-CZ" altLang="cs-CZ" sz="2200" dirty="0" smtClean="0"/>
              <a:t>. 2017</a:t>
            </a: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 ukončení výzvy</a:t>
            </a:r>
            <a:r>
              <a:rPr lang="cs-CZ" altLang="cs-CZ" sz="2200" dirty="0"/>
              <a:t>: </a:t>
            </a:r>
            <a:r>
              <a:rPr lang="cs-CZ" altLang="cs-CZ" sz="2200" dirty="0" smtClean="0"/>
              <a:t>28. 6. 2019 </a:t>
            </a:r>
            <a:r>
              <a:rPr lang="cs-CZ" altLang="cs-CZ" sz="2200" dirty="0"/>
              <a:t>(průběžná)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/>
              <a:t> alokace: </a:t>
            </a:r>
            <a:r>
              <a:rPr lang="cs-CZ" altLang="cs-CZ" sz="2200" dirty="0" smtClean="0"/>
              <a:t>200 </a:t>
            </a:r>
            <a:r>
              <a:rPr lang="cs-CZ" altLang="cs-CZ" sz="2200" dirty="0"/>
              <a:t>mil. Kč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 místo realizace: ČR, </a:t>
            </a:r>
            <a:r>
              <a:rPr lang="cs-CZ" altLang="cs-CZ" sz="2200" dirty="0"/>
              <a:t>mimo hlavní město </a:t>
            </a:r>
            <a:r>
              <a:rPr lang="cs-CZ" altLang="cs-CZ" sz="2200" dirty="0" smtClean="0"/>
              <a:t>Praha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 max</a:t>
            </a:r>
            <a:r>
              <a:rPr lang="cs-CZ" sz="2200" dirty="0"/>
              <a:t>. výše celkových způsobilých výdajů projektu: 400 000 Kč až </a:t>
            </a:r>
            <a:r>
              <a:rPr lang="cs-CZ" sz="2200" dirty="0" smtClean="0"/>
              <a:t>6 </a:t>
            </a:r>
            <a:r>
              <a:rPr lang="cs-CZ" sz="2200" dirty="0"/>
              <a:t>000 000 Kč (podpora v režimu de </a:t>
            </a:r>
            <a:r>
              <a:rPr lang="cs-CZ" sz="2200" dirty="0" err="1"/>
              <a:t>minimis</a:t>
            </a:r>
            <a:r>
              <a:rPr lang="cs-CZ" sz="2200" dirty="0"/>
              <a:t> 200 tis. resp. 15 tis. EUR)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0" smtClean="0"/>
              <a:t> max</a:t>
            </a:r>
            <a:r>
              <a:rPr lang="cs-CZ" altLang="cs-CZ" sz="2200" dirty="0"/>
              <a:t>. délka </a:t>
            </a:r>
            <a:r>
              <a:rPr lang="cs-CZ" altLang="cs-CZ" sz="2200" dirty="0" smtClean="0"/>
              <a:t>projektu: </a:t>
            </a:r>
            <a:r>
              <a:rPr lang="cs-CZ" altLang="cs-CZ" sz="2200" dirty="0"/>
              <a:t>24 měsíců (nejpozději do 31. 12. </a:t>
            </a:r>
            <a:r>
              <a:rPr lang="cs-CZ" altLang="cs-CZ" sz="2200" dirty="0" smtClean="0"/>
              <a:t>2021)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 míra spolufinancování: </a:t>
            </a:r>
            <a:r>
              <a:rPr lang="cs-CZ" sz="2200" dirty="0"/>
              <a:t>15 % hradí příjemce</a:t>
            </a:r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z="1100" smtClean="0"/>
              <a:pPr/>
              <a:t>2</a:t>
            </a:fld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358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●"/>
            </a:pPr>
            <a:r>
              <a:rPr lang="cs-CZ" sz="2800" dirty="0"/>
              <a:t> vytvoření a zachování pracovních míst</a:t>
            </a:r>
          </a:p>
          <a:p>
            <a:pPr lvl="1">
              <a:buFont typeface="Arial" panose="020B0604020202020204" pitchFamily="34" charset="0"/>
              <a:buChar char="●"/>
            </a:pPr>
            <a:endParaRPr lang="cs-CZ" sz="2800" dirty="0"/>
          </a:p>
          <a:p>
            <a:pPr lvl="1">
              <a:buFont typeface="Arial" panose="020B0604020202020204" pitchFamily="34" charset="0"/>
              <a:buChar char="●"/>
            </a:pPr>
            <a:r>
              <a:rPr lang="cs-CZ" sz="2800" dirty="0"/>
              <a:t> vzdělávání zaměstnanců z cílových skupin či realizačního týmu</a:t>
            </a:r>
          </a:p>
          <a:p>
            <a:pPr lvl="1">
              <a:buFont typeface="Arial" panose="020B0604020202020204" pitchFamily="34" charset="0"/>
              <a:buChar char="●"/>
            </a:pPr>
            <a:endParaRPr lang="cs-CZ" sz="2800" dirty="0"/>
          </a:p>
          <a:p>
            <a:pPr lvl="1">
              <a:buFont typeface="Arial" panose="020B0604020202020204" pitchFamily="34" charset="0"/>
              <a:buChar char="●"/>
            </a:pPr>
            <a:r>
              <a:rPr lang="cs-CZ" sz="2800" dirty="0"/>
              <a:t> marketing sociálního podniku</a:t>
            </a:r>
          </a:p>
          <a:p>
            <a:pPr lvl="1">
              <a:buFont typeface="Arial" panose="020B0604020202020204" pitchFamily="34" charset="0"/>
              <a:buChar char="●"/>
            </a:pPr>
            <a:endParaRPr lang="cs-CZ" sz="2800" dirty="0"/>
          </a:p>
          <a:p>
            <a:pPr lvl="1">
              <a:buFont typeface="Arial" panose="020B0604020202020204" pitchFamily="34" charset="0"/>
              <a:buChar char="●"/>
            </a:pPr>
            <a:r>
              <a:rPr lang="cs-CZ" sz="2800" dirty="0" smtClean="0"/>
              <a:t> provozování sociálního podniku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5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partner </a:t>
            </a:r>
            <a:r>
              <a:rPr lang="cs-CZ" sz="2800" b="1" u="sng" dirty="0" smtClean="0"/>
              <a:t>bez finančního</a:t>
            </a:r>
            <a:r>
              <a:rPr lang="cs-CZ" sz="2800" b="1" dirty="0" smtClean="0"/>
              <a:t> </a:t>
            </a:r>
            <a:r>
              <a:rPr lang="cs-CZ" sz="2800" dirty="0" smtClean="0"/>
              <a:t>příspěvku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rávní forma není omezena </a:t>
            </a:r>
          </a:p>
          <a:p>
            <a:pPr algn="just"/>
            <a:r>
              <a:rPr lang="cs-CZ" sz="2800" dirty="0"/>
              <a:t>p</a:t>
            </a:r>
            <a:r>
              <a:rPr lang="cs-CZ" sz="2800" dirty="0" smtClean="0"/>
              <a:t>artner se podílí na realizaci věcných aktivit projektu (konzultace, odborné garance, práce s CS)</a:t>
            </a:r>
          </a:p>
          <a:p>
            <a:pPr algn="just"/>
            <a:r>
              <a:rPr lang="cs-CZ" sz="2800" dirty="0"/>
              <a:t>p</a:t>
            </a:r>
            <a:r>
              <a:rPr lang="cs-CZ" sz="2800" dirty="0" smtClean="0"/>
              <a:t>artnerem se NEROZUMÍ subjekt, který je v dodavatelském či odběratelském vztahu k příjemci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0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dirty="0" smtClean="0"/>
              <a:t>6 00 00 Celkový počet účastníků</a:t>
            </a:r>
          </a:p>
          <a:p>
            <a:r>
              <a:rPr lang="cs-CZ" dirty="0" smtClean="0"/>
              <a:t>1 02 13 Počet sociálních podniků vzniklých díky podpoře</a:t>
            </a:r>
          </a:p>
          <a:p>
            <a:r>
              <a:rPr lang="cs-CZ" dirty="0" smtClean="0"/>
              <a:t>1 02 12 Počet podpořených již existujících sociálních podniků</a:t>
            </a:r>
          </a:p>
          <a:p>
            <a:r>
              <a:rPr lang="cs-CZ" dirty="0" smtClean="0"/>
              <a:t>6 25 00 účastníci v procesu vzdělávání/odborné přípravy po ukončení své účasti </a:t>
            </a:r>
            <a:r>
              <a:rPr lang="cs-CZ" dirty="0" smtClean="0">
                <a:solidFill>
                  <a:srgbClr val="FF0000"/>
                </a:solidFill>
              </a:rPr>
              <a:t>– žadatel uvede „0“</a:t>
            </a:r>
            <a:endParaRPr lang="cs-CZ" dirty="0" smtClean="0"/>
          </a:p>
          <a:p>
            <a:r>
              <a:rPr lang="cs-CZ" dirty="0" smtClean="0"/>
              <a:t>6 26 00 účastníci, kteří získali kvalifikaci po ukončení své účasti </a:t>
            </a:r>
            <a:r>
              <a:rPr lang="cs-CZ" dirty="0">
                <a:solidFill>
                  <a:srgbClr val="FF0000"/>
                </a:solidFill>
              </a:rPr>
              <a:t>– žadatel uvede „0</a:t>
            </a:r>
            <a:r>
              <a:rPr lang="cs-CZ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cs-CZ" dirty="0" smtClean="0"/>
              <a:t>6 28 00 znevýhodnění účastníci, kteří po ukončení své účasti hledají zaměstnání, jsou v procesu </a:t>
            </a:r>
            <a:r>
              <a:rPr lang="cs-CZ" dirty="0"/>
              <a:t>vzdělávání</a:t>
            </a:r>
            <a:r>
              <a:rPr lang="cs-CZ" dirty="0" smtClean="0">
                <a:solidFill>
                  <a:srgbClr val="FF0000"/>
                </a:solidFill>
              </a:rPr>
              <a:t>… – </a:t>
            </a:r>
            <a:r>
              <a:rPr lang="cs-CZ" dirty="0">
                <a:solidFill>
                  <a:srgbClr val="FF0000"/>
                </a:solidFill>
              </a:rPr>
              <a:t>žadatel uvede „0“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 KP14+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registrace – Pokyny k vyplnění žádosti (www.esfcr.cz)</a:t>
            </a:r>
          </a:p>
          <a:p>
            <a:pPr algn="just"/>
            <a:r>
              <a:rPr lang="cs-CZ" dirty="0" smtClean="0"/>
              <a:t>elektronizace – </a:t>
            </a:r>
            <a:r>
              <a:rPr lang="cs-CZ" b="1" dirty="0" smtClean="0">
                <a:solidFill>
                  <a:srgbClr val="FF0000"/>
                </a:solidFill>
              </a:rPr>
              <a:t>kvalifikovaný elektronický podpis (i v případě oprávněné osoby jednající za žadatele)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dirty="0"/>
              <a:t>r</a:t>
            </a:r>
            <a:r>
              <a:rPr lang="cs-CZ" dirty="0" smtClean="0"/>
              <a:t>ole uživatelů (editor, čtenáře, signatář; signatář musí mít zřízený vlastní účet)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yplnění projektové žádosti; komunikace, upozornění, depeše (zprávy mezi uživateli)</a:t>
            </a:r>
          </a:p>
          <a:p>
            <a:pPr algn="just"/>
            <a:r>
              <a:rPr lang="cs-CZ" dirty="0" err="1"/>
              <a:t>h</a:t>
            </a:r>
            <a:r>
              <a:rPr lang="cs-CZ" dirty="0" err="1" smtClean="0"/>
              <a:t>otline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iskp@mpsv.cz</a:t>
            </a:r>
            <a:r>
              <a:rPr lang="cs-CZ" dirty="0" smtClean="0"/>
              <a:t> </a:t>
            </a:r>
          </a:p>
          <a:p>
            <a:r>
              <a:rPr lang="cs-CZ" dirty="0"/>
              <a:t>i</a:t>
            </a:r>
            <a:r>
              <a:rPr lang="cs-CZ" dirty="0" smtClean="0"/>
              <a:t>nstruktážní videa: www.dotaceeu.cz</a:t>
            </a:r>
          </a:p>
          <a:p>
            <a:pPr marL="0" indent="0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9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výzvy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Podnikatelský plán – </a:t>
            </a:r>
            <a:r>
              <a:rPr lang="cs-CZ" sz="2800" b="1" dirty="0" smtClean="0"/>
              <a:t>příloha žádosti č. 1</a:t>
            </a:r>
          </a:p>
          <a:p>
            <a:r>
              <a:rPr lang="cs-CZ" sz="2800" dirty="0" smtClean="0"/>
              <a:t>Sada rozpoznávacích znaků pro integrační sociální podnik -  </a:t>
            </a:r>
            <a:r>
              <a:rPr lang="cs-CZ" sz="2800" b="1" dirty="0"/>
              <a:t>příloha žádosti č. 2</a:t>
            </a:r>
            <a:endParaRPr lang="cs-CZ" sz="2800" dirty="0" smtClean="0"/>
          </a:p>
          <a:p>
            <a:r>
              <a:rPr lang="cs-CZ" sz="2800" dirty="0" smtClean="0"/>
              <a:t>Sada </a:t>
            </a:r>
            <a:r>
              <a:rPr lang="cs-CZ" sz="2800" dirty="0"/>
              <a:t>rozpoznávacích znaků pro </a:t>
            </a:r>
            <a:r>
              <a:rPr lang="cs-CZ" sz="2800" dirty="0" smtClean="0"/>
              <a:t>environmentální </a:t>
            </a:r>
            <a:r>
              <a:rPr lang="cs-CZ" sz="2800" dirty="0"/>
              <a:t>sociální podnik </a:t>
            </a:r>
            <a:r>
              <a:rPr lang="cs-CZ" sz="2800" dirty="0" smtClean="0"/>
              <a:t>- </a:t>
            </a:r>
            <a:r>
              <a:rPr lang="cs-CZ" sz="2800" b="1" dirty="0"/>
              <a:t>příloha žádosti č. </a:t>
            </a:r>
            <a:r>
              <a:rPr lang="cs-CZ" sz="2800" b="1" dirty="0" smtClean="0"/>
              <a:t>3</a:t>
            </a:r>
          </a:p>
          <a:p>
            <a:r>
              <a:rPr lang="cs-CZ" sz="2800" dirty="0" smtClean="0"/>
              <a:t>Čestné prohlášení – Identifikace skutečných majitelů dle zák. č. 253/2008 Sb. - </a:t>
            </a:r>
            <a:r>
              <a:rPr lang="cs-CZ" sz="2800" b="1" dirty="0"/>
              <a:t>příloha žádosti č. </a:t>
            </a:r>
            <a:r>
              <a:rPr lang="cs-CZ" sz="2800" b="1" dirty="0" smtClean="0"/>
              <a:t>4 (viz www.esfcr.cz)</a:t>
            </a:r>
            <a:endParaRPr lang="cs-CZ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9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sociálního podnikání prostřednictvím projektu MPSV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4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000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Bezplatné poradenství: www.ceske-socialni-podnikani.cz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048" y="1367408"/>
            <a:ext cx="8640960" cy="532859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b="1" dirty="0"/>
              <a:t>i</a:t>
            </a:r>
            <a:r>
              <a:rPr lang="cs-CZ" sz="2800" b="1" dirty="0" smtClean="0"/>
              <a:t>ndividuální poradenství pro </a:t>
            </a:r>
            <a:r>
              <a:rPr lang="cs-CZ" sz="2800" b="1" dirty="0"/>
              <a:t>zájemce o sociální </a:t>
            </a:r>
            <a:r>
              <a:rPr lang="cs-CZ" sz="2800" b="1" dirty="0" smtClean="0"/>
              <a:t>podnikání: </a:t>
            </a:r>
            <a:r>
              <a:rPr lang="cs-CZ" sz="2800" dirty="0" smtClean="0"/>
              <a:t>lokální konzultanti = sociální podnikatelé po celé ČR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 smtClean="0"/>
              <a:t>individuální poradenství pro sociální podnikatele:</a:t>
            </a:r>
            <a:r>
              <a:rPr lang="cs-CZ" sz="2800" b="1" dirty="0"/>
              <a:t> </a:t>
            </a:r>
            <a:r>
              <a:rPr lang="cs-CZ" sz="2800" dirty="0" smtClean="0"/>
              <a:t>experti pro finanční řízení, management, marketing a pro </a:t>
            </a:r>
            <a:r>
              <a:rPr lang="cs-CZ" sz="2800" dirty="0" err="1" smtClean="0"/>
              <a:t>gastro</a:t>
            </a:r>
            <a:r>
              <a:rPr lang="cs-CZ" sz="2800" dirty="0" smtClean="0"/>
              <a:t> provozy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 smtClean="0"/>
              <a:t>stáže </a:t>
            </a:r>
            <a:r>
              <a:rPr lang="cs-CZ" sz="2800" b="1" dirty="0"/>
              <a:t>v sociálních </a:t>
            </a:r>
            <a:r>
              <a:rPr lang="cs-CZ" sz="2800" b="1" dirty="0" smtClean="0"/>
              <a:t>podnicích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 smtClean="0"/>
              <a:t>hromadné semináře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9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www.ceske-socialni-podnikani.cz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62208"/>
            <a:ext cx="8064000" cy="43200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t="14115"/>
          <a:stretch/>
        </p:blipFill>
        <p:spPr bwMode="auto">
          <a:xfrm>
            <a:off x="540000" y="1412776"/>
            <a:ext cx="6192240" cy="3213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/>
          <a:srcRect t="14350"/>
          <a:stretch/>
        </p:blipFill>
        <p:spPr bwMode="auto">
          <a:xfrm>
            <a:off x="2843280" y="3573016"/>
            <a:ext cx="5977192" cy="3062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6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www.ceske-socialni-podnikani.cz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t="19290"/>
          <a:stretch/>
        </p:blipFill>
        <p:spPr bwMode="auto">
          <a:xfrm>
            <a:off x="510029" y="1268760"/>
            <a:ext cx="614229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3"/>
          <a:srcRect t="15526"/>
          <a:stretch/>
        </p:blipFill>
        <p:spPr bwMode="auto">
          <a:xfrm>
            <a:off x="3131840" y="3320988"/>
            <a:ext cx="5760720" cy="273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06" t="21036" r="16243" b="32287"/>
          <a:stretch/>
        </p:blipFill>
        <p:spPr>
          <a:xfrm>
            <a:off x="899591" y="2492896"/>
            <a:ext cx="7321667" cy="28083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1625" y="1556792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Projekt podpora sociálního podnikání v ČR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94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 – zvýhodněný úvěr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2Q/2019</a:t>
            </a:r>
          </a:p>
          <a:p>
            <a:r>
              <a:rPr lang="cs-CZ" dirty="0" smtClean="0"/>
              <a:t>Investiční i provozní úvěry</a:t>
            </a:r>
          </a:p>
          <a:p>
            <a:r>
              <a:rPr lang="cs-CZ" dirty="0" smtClean="0"/>
              <a:t>Úrok od 0% </a:t>
            </a:r>
            <a:r>
              <a:rPr lang="cs-CZ" dirty="0" err="1" smtClean="0"/>
              <a:t>p.a</a:t>
            </a:r>
            <a:r>
              <a:rPr lang="cs-CZ" dirty="0" smtClean="0"/>
              <a:t>.</a:t>
            </a:r>
          </a:p>
          <a:p>
            <a:r>
              <a:rPr lang="cs-CZ" dirty="0" smtClean="0"/>
              <a:t>Odklad splátek až 3 roky</a:t>
            </a:r>
          </a:p>
          <a:p>
            <a:r>
              <a:rPr lang="cs-CZ" dirty="0" smtClean="0"/>
              <a:t>Splácení až 12 let</a:t>
            </a:r>
          </a:p>
          <a:p>
            <a:r>
              <a:rPr lang="cs-CZ" dirty="0" smtClean="0"/>
              <a:t>Maximální výše úvěru 25 mil. Kč</a:t>
            </a:r>
          </a:p>
          <a:p>
            <a:r>
              <a:rPr lang="cs-CZ" dirty="0" smtClean="0"/>
              <a:t>Včetně poradenství a podpory zdarma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38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www.sovz.cz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" t="12702" r="1240" b="8949"/>
          <a:stretch/>
        </p:blipFill>
        <p:spPr>
          <a:xfrm>
            <a:off x="755577" y="2348879"/>
            <a:ext cx="7560840" cy="338437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60000" y="1484784"/>
            <a:ext cx="565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Sociálně odpovědné zadávání veřejných zakázek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2199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projektu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7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projektu - struktura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364522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Celkové způsobilé náklady </a:t>
            </a:r>
            <a:r>
              <a:rPr lang="cs-CZ" altLang="cs-CZ" b="1" dirty="0" smtClean="0"/>
              <a:t>(CZV) </a:t>
            </a:r>
            <a:r>
              <a:rPr lang="cs-CZ" altLang="cs-CZ" b="1" dirty="0"/>
              <a:t>= přímé náklady + nepřímé </a:t>
            </a:r>
            <a:r>
              <a:rPr lang="cs-CZ" altLang="cs-CZ" b="1" dirty="0" smtClean="0"/>
              <a:t>náklady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/>
          </a:p>
          <a:p>
            <a:pPr marL="234000" lvl="1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I. Přímé </a:t>
            </a:r>
            <a:r>
              <a:rPr lang="cs-CZ" altLang="cs-CZ" b="1" dirty="0" smtClean="0"/>
              <a:t>náklady </a:t>
            </a:r>
            <a:r>
              <a:rPr lang="cs-CZ" altLang="cs-CZ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2. Cestovní </a:t>
            </a:r>
            <a:r>
              <a:rPr lang="cs-CZ" altLang="cs-CZ" dirty="0" smtClean="0"/>
              <a:t>náhrady</a:t>
            </a:r>
            <a:endParaRPr lang="cs-CZ" altLang="cs-CZ" dirty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3</a:t>
            </a:r>
            <a:r>
              <a:rPr lang="cs-CZ" altLang="cs-CZ" dirty="0" smtClean="0"/>
              <a:t>. </a:t>
            </a:r>
            <a:r>
              <a:rPr lang="cs-CZ" altLang="cs-CZ" dirty="0"/>
              <a:t>Zařízení a vybavení  </a:t>
            </a:r>
            <a:r>
              <a:rPr lang="cs-CZ" altLang="cs-CZ" dirty="0" smtClean="0"/>
              <a:t>a spotřebního materiálu</a:t>
            </a:r>
            <a:endParaRPr lang="cs-CZ" altLang="cs-CZ" dirty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4</a:t>
            </a:r>
            <a:r>
              <a:rPr lang="cs-CZ" altLang="cs-CZ" dirty="0" smtClean="0"/>
              <a:t>. </a:t>
            </a:r>
            <a:r>
              <a:rPr lang="cs-CZ" altLang="cs-CZ" dirty="0"/>
              <a:t>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5</a:t>
            </a:r>
            <a:r>
              <a:rPr lang="cs-CZ" altLang="cs-CZ" dirty="0" smtClean="0"/>
              <a:t>. Drobné stavební </a:t>
            </a:r>
            <a:r>
              <a:rPr lang="cs-CZ" altLang="cs-CZ" dirty="0"/>
              <a:t>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/>
              <a:t>6. </a:t>
            </a:r>
            <a:r>
              <a:rPr lang="cs-CZ" altLang="cs-CZ" dirty="0"/>
              <a:t>Přímá podpora CS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7</a:t>
            </a:r>
            <a:r>
              <a:rPr lang="cs-CZ" altLang="cs-CZ" dirty="0" smtClean="0"/>
              <a:t>. </a:t>
            </a:r>
            <a:r>
              <a:rPr lang="cs-CZ" altLang="cs-CZ" dirty="0"/>
              <a:t>Křížové </a:t>
            </a:r>
            <a:r>
              <a:rPr lang="cs-CZ" altLang="cs-CZ" dirty="0" smtClean="0"/>
              <a:t>financování – 0%</a:t>
            </a:r>
          </a:p>
          <a:p>
            <a:pPr marL="666000" lvl="2" indent="0">
              <a:lnSpc>
                <a:spcPct val="80000"/>
              </a:lnSpc>
              <a:buNone/>
              <a:defRPr/>
            </a:pPr>
            <a:endParaRPr lang="cs-CZ" altLang="cs-CZ" dirty="0" smtClean="0"/>
          </a:p>
          <a:p>
            <a:pPr marL="234000" lvl="1" indent="0">
              <a:buNone/>
            </a:pPr>
            <a:r>
              <a:rPr lang="cs-CZ" b="1" dirty="0" smtClean="0"/>
              <a:t>II. Nepřímé náklady – 25 % přímých nákladů</a:t>
            </a:r>
            <a:endParaRPr 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4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 Osobní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ealizační tým projektu – např. manažer podniku, psycholog, vedoucí CS, psychosociální pracovník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FF0000"/>
                </a:solidFill>
              </a:rPr>
              <a:t>NE: marketingový pracovník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obvyklé ceny a mzdy – www.esfcr.cz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m</a:t>
            </a:r>
            <a:r>
              <a:rPr lang="cs-CZ" sz="2400" dirty="0" smtClean="0"/>
              <a:t>ax. úvazek </a:t>
            </a:r>
            <a:r>
              <a:rPr lang="cs-CZ" sz="2400" dirty="0"/>
              <a:t>1,0 dohromady u všech </a:t>
            </a:r>
            <a:r>
              <a:rPr lang="cs-CZ" sz="2400" dirty="0" smtClean="0"/>
              <a:t>subjektů zapojených </a:t>
            </a:r>
            <a:r>
              <a:rPr lang="cs-CZ" sz="2400" dirty="0"/>
              <a:t>do daného projektu (tj. součet veškerých úvazků zaměstnance u zaměstnavatele/ů včetně případných DPP a DPČ nesmí překročit jeden pracovní úvazek), a to po celou dobu zapojení daného pracovníka do realizace projektu </a:t>
            </a:r>
            <a:r>
              <a:rPr lang="cs-CZ" sz="2400" dirty="0" smtClean="0"/>
              <a:t>OPZ</a:t>
            </a:r>
            <a:endParaRPr lang="cs-CZ" altLang="cs-CZ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5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 Cestovní náhrady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zahraniční </a:t>
            </a:r>
            <a:r>
              <a:rPr lang="cs-CZ" altLang="cs-CZ" dirty="0"/>
              <a:t>služební </a:t>
            </a:r>
            <a:r>
              <a:rPr lang="cs-CZ" altLang="cs-CZ" dirty="0" smtClean="0"/>
              <a:t>cesty  (</a:t>
            </a:r>
            <a:r>
              <a:rPr lang="cs-CZ" altLang="cs-CZ" dirty="0"/>
              <a:t>vyhláška MF</a:t>
            </a:r>
            <a:r>
              <a:rPr lang="cs-CZ" altLang="cs-CZ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cestovné </a:t>
            </a:r>
            <a:r>
              <a:rPr lang="cs-CZ" altLang="cs-CZ" dirty="0"/>
              <a:t>zahraničních </a:t>
            </a:r>
            <a:r>
              <a:rPr lang="cs-CZ" altLang="cs-CZ" dirty="0" smtClean="0"/>
              <a:t>expertů  </a:t>
            </a:r>
            <a:r>
              <a:rPr lang="cs-CZ" altLang="cs-CZ" dirty="0"/>
              <a:t>(per </a:t>
            </a:r>
            <a:r>
              <a:rPr lang="cs-CZ" altLang="cs-CZ" dirty="0" err="1"/>
              <a:t>diems</a:t>
            </a:r>
            <a:r>
              <a:rPr lang="cs-CZ" altLang="cs-CZ" dirty="0" smtClean="0"/>
              <a:t>) do ČR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4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Zařízení a 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608512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altLang="cs-CZ" b="1" dirty="0" smtClean="0"/>
              <a:t>investiční výdaje </a:t>
            </a:r>
            <a:r>
              <a:rPr lang="cs-CZ" altLang="cs-CZ" dirty="0" smtClean="0"/>
              <a:t>- odpisovaný </a:t>
            </a:r>
            <a:r>
              <a:rPr lang="cs-CZ" altLang="cs-CZ" dirty="0"/>
              <a:t>hmotný majetek (pořizovací hodnota </a:t>
            </a:r>
            <a:r>
              <a:rPr lang="cs-CZ" altLang="cs-CZ" dirty="0" smtClean="0"/>
              <a:t>vyšší </a:t>
            </a:r>
            <a:r>
              <a:rPr lang="cs-CZ" altLang="cs-CZ" dirty="0"/>
              <a:t>než 40 tis</a:t>
            </a:r>
            <a:r>
              <a:rPr lang="cs-CZ" altLang="cs-CZ" dirty="0" smtClean="0"/>
              <a:t>. Kč</a:t>
            </a:r>
            <a:r>
              <a:rPr lang="cs-CZ" altLang="cs-CZ" dirty="0"/>
              <a:t>) a nehmotný majetek (pořizovací cena </a:t>
            </a:r>
            <a:r>
              <a:rPr lang="cs-CZ" altLang="cs-CZ" dirty="0" smtClean="0"/>
              <a:t>vyšší než </a:t>
            </a:r>
            <a:r>
              <a:rPr lang="cs-CZ" altLang="cs-CZ" dirty="0"/>
              <a:t>60 tis. Kč), </a:t>
            </a:r>
            <a:r>
              <a:rPr lang="cs-CZ" altLang="cs-CZ" dirty="0" smtClean="0"/>
              <a:t>lze </a:t>
            </a:r>
            <a:r>
              <a:rPr lang="cs-CZ" altLang="cs-CZ" dirty="0"/>
              <a:t>pořizovat i část investičního výdaje</a:t>
            </a:r>
          </a:p>
          <a:p>
            <a:pPr marL="486000" lvl="2" indent="0" algn="just">
              <a:lnSpc>
                <a:spcPct val="80000"/>
              </a:lnSpc>
              <a:buNone/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investice: max. 50 % celkových přímých způsobilých </a:t>
            </a:r>
          </a:p>
          <a:p>
            <a:pPr marL="486000" lvl="2" indent="0" algn="just">
              <a:lnSpc>
                <a:spcPct val="80000"/>
              </a:lnSpc>
              <a:buNone/>
              <a:defRPr/>
            </a:pPr>
            <a:r>
              <a:rPr lang="cs-CZ" altLang="cs-CZ" b="1" dirty="0" smtClean="0"/>
              <a:t>neinvestiční výdaje </a:t>
            </a:r>
            <a:r>
              <a:rPr lang="cs-CZ" altLang="cs-CZ" dirty="0" smtClean="0"/>
              <a:t>– neodpisovaný </a:t>
            </a:r>
            <a:r>
              <a:rPr lang="cs-CZ" altLang="cs-CZ" dirty="0"/>
              <a:t>hmotný pořizovací hodnota </a:t>
            </a:r>
            <a:r>
              <a:rPr lang="cs-CZ" altLang="cs-CZ" dirty="0" smtClean="0"/>
              <a:t>nižší než </a:t>
            </a:r>
            <a:r>
              <a:rPr lang="cs-CZ" altLang="cs-CZ" dirty="0"/>
              <a:t>40 tis</a:t>
            </a:r>
            <a:r>
              <a:rPr lang="cs-CZ" altLang="cs-CZ" dirty="0" smtClean="0"/>
              <a:t>. Kč</a:t>
            </a:r>
            <a:r>
              <a:rPr lang="cs-CZ" altLang="cs-CZ" dirty="0"/>
              <a:t>) a nehmotný majetek (pořizovací </a:t>
            </a:r>
            <a:r>
              <a:rPr lang="cs-CZ" altLang="cs-CZ" dirty="0" smtClean="0"/>
              <a:t>cena nižší než </a:t>
            </a:r>
            <a:r>
              <a:rPr lang="cs-CZ" altLang="cs-CZ" dirty="0"/>
              <a:t>60 tis. Kč)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dirty="0" smtClean="0"/>
              <a:t>U nákupu </a:t>
            </a:r>
            <a:r>
              <a:rPr lang="cs-CZ" altLang="cs-CZ" dirty="0"/>
              <a:t>vybavení </a:t>
            </a:r>
            <a:r>
              <a:rPr lang="cs-CZ" altLang="cs-CZ" u="sng" dirty="0"/>
              <a:t>pro realizační </a:t>
            </a:r>
            <a:r>
              <a:rPr lang="cs-CZ" altLang="cs-CZ" u="sng" dirty="0" smtClean="0"/>
              <a:t>tým</a:t>
            </a:r>
            <a:r>
              <a:rPr lang="cs-CZ" altLang="cs-CZ" dirty="0" smtClean="0"/>
              <a:t>, </a:t>
            </a:r>
            <a:r>
              <a:rPr lang="cs-CZ" altLang="cs-CZ" dirty="0"/>
              <a:t>např.  PC, lze do nákladu  uvést pouze 1 ks na 1 úvazek, pokud je úvazek nižší, lze uplatnit pouze část pořizovací ceny, vztahující se k danému úvazku </a:t>
            </a:r>
            <a:r>
              <a:rPr lang="cs-CZ" altLang="cs-CZ" dirty="0" smtClean="0"/>
              <a:t>(1 </a:t>
            </a:r>
            <a:r>
              <a:rPr lang="cs-CZ" altLang="cs-CZ" dirty="0"/>
              <a:t>úvazek = cena 1 PC, 0,3 úvazek = 0,3 ceny PC</a:t>
            </a:r>
            <a:r>
              <a:rPr lang="cs-CZ" altLang="cs-CZ" dirty="0" smtClean="0"/>
              <a:t>).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cs-CZ" dirty="0" smtClean="0">
                <a:solidFill>
                  <a:srgbClr val="FF0000"/>
                </a:solidFill>
              </a:rPr>
              <a:t>ebudou </a:t>
            </a:r>
            <a:r>
              <a:rPr lang="cs-CZ" dirty="0">
                <a:solidFill>
                  <a:srgbClr val="FF0000"/>
                </a:solidFill>
              </a:rPr>
              <a:t>financovány investiční a/nebo neinvestiční výdaje určené na modernizaci administrativního zázemí organizace (např. kancelářský nábytek pro manažera </a:t>
            </a:r>
            <a:r>
              <a:rPr lang="cs-CZ" dirty="0" smtClean="0">
                <a:solidFill>
                  <a:srgbClr val="FF0000"/>
                </a:solidFill>
              </a:rPr>
              <a:t>podniku).</a:t>
            </a:r>
            <a:endParaRPr lang="cs-CZ" altLang="cs-CZ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Nákup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•"/>
            </a:pPr>
            <a:endParaRPr lang="cs-CZ" alt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marketingové 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zdělávací kurzy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/>
              <a:t>p</a:t>
            </a:r>
            <a:r>
              <a:rPr lang="cs-CZ" altLang="cs-CZ" sz="2800" dirty="0" smtClean="0"/>
              <a:t>oradenství k sociálnímu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/>
              <a:t>n</a:t>
            </a:r>
            <a:r>
              <a:rPr lang="cs-CZ" altLang="cs-CZ" sz="2800" dirty="0" smtClean="0"/>
              <a:t>ájemné prostor pro CS </a:t>
            </a:r>
            <a:r>
              <a:rPr lang="cs-CZ" altLang="cs-CZ" dirty="0" smtClean="0"/>
              <a:t>(nájem v nájemní smlouvě je přímý náklad, služby jsou nepřímý náklad – rozdělení uvedeno v nájemní smlouvě)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4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 Drobné Stavební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</a:t>
            </a:r>
            <a:r>
              <a:rPr lang="cs-CZ" sz="2800" dirty="0" smtClean="0"/>
              <a:t>ax. 40.000 </a:t>
            </a:r>
            <a:r>
              <a:rPr lang="cs-CZ" sz="2800" dirty="0"/>
              <a:t>Kč na každou jednotlivou účetní položku </a:t>
            </a:r>
            <a:r>
              <a:rPr lang="cs-CZ" sz="2800" dirty="0" smtClean="0"/>
              <a:t>majetku v jednom zdaňovacím období</a:t>
            </a:r>
          </a:p>
          <a:p>
            <a:endParaRPr lang="cs-CZ" sz="2800" dirty="0" smtClean="0"/>
          </a:p>
          <a:p>
            <a:r>
              <a:rPr lang="cs-CZ" sz="2800" dirty="0" smtClean="0"/>
              <a:t>např</a:t>
            </a:r>
            <a:r>
              <a:rPr lang="cs-CZ" sz="2800" dirty="0"/>
              <a:t>. </a:t>
            </a:r>
            <a:r>
              <a:rPr lang="cs-CZ" sz="2800" dirty="0" smtClean="0"/>
              <a:t>úprava </a:t>
            </a:r>
            <a:r>
              <a:rPr lang="cs-CZ" sz="2800" dirty="0"/>
              <a:t>pracovního </a:t>
            </a:r>
            <a:r>
              <a:rPr lang="cs-CZ" sz="2800" dirty="0" smtClean="0"/>
              <a:t>místa, které </a:t>
            </a:r>
            <a:r>
              <a:rPr lang="cs-CZ" sz="2800" dirty="0"/>
              <a:t>usnadní přístup osobám zdravotně postiženým</a:t>
            </a:r>
            <a:endParaRPr lang="cs-CZ" altLang="cs-CZ" sz="2800" dirty="0"/>
          </a:p>
          <a:p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9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80000"/>
          </a:xfrm>
        </p:spPr>
        <p:txBody>
          <a:bodyPr/>
          <a:lstStyle/>
          <a:p>
            <a:r>
              <a:rPr lang="cs-CZ" dirty="0" smtClean="0"/>
              <a:t>6 Přímá podpora pro cílovou skupinu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5000"/>
              <a:buFont typeface="Arial" panose="020B0604020202020204" pitchFamily="34" charset="0"/>
              <a:buChar char="●"/>
              <a:defRPr/>
            </a:pPr>
            <a:r>
              <a:rPr lang="cs-CZ" sz="2800" dirty="0"/>
              <a:t>m</a:t>
            </a:r>
            <a:r>
              <a:rPr lang="cs-CZ" sz="2800" dirty="0" smtClean="0"/>
              <a:t>zdy </a:t>
            </a:r>
            <a:r>
              <a:rPr lang="cs-CZ" sz="2800" dirty="0"/>
              <a:t>zaměstnanců z cílové skupiny </a:t>
            </a:r>
            <a:endParaRPr lang="cs-CZ" sz="2800" dirty="0" smtClean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/>
              <a:t>j</a:t>
            </a:r>
            <a:r>
              <a:rPr lang="cs-CZ" sz="2800" dirty="0" smtClean="0"/>
              <a:t>en pracovní smlouva nebo DPČ (DPP ne)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 smtClean="0"/>
              <a:t>minimální </a:t>
            </a:r>
            <a:r>
              <a:rPr lang="cs-CZ" sz="2800" dirty="0"/>
              <a:t>výše úvazku pro CS  </a:t>
            </a:r>
            <a:r>
              <a:rPr lang="cs-CZ" sz="2800" dirty="0" smtClean="0"/>
              <a:t>0,4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 smtClean="0"/>
              <a:t>max. 3 x min. mzda (limit pro </a:t>
            </a:r>
            <a:r>
              <a:rPr lang="cs-CZ" sz="2800" dirty="0" err="1" smtClean="0"/>
              <a:t>superhrubou</a:t>
            </a:r>
            <a:r>
              <a:rPr lang="cs-CZ" sz="2800" dirty="0" smtClean="0"/>
              <a:t> mzdu)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0" smtClean="0"/>
              <a:t>motivační </a:t>
            </a:r>
            <a:r>
              <a:rPr lang="cs-CZ" sz="2800" dirty="0"/>
              <a:t>složka </a:t>
            </a:r>
            <a:r>
              <a:rPr lang="cs-CZ" sz="2800" dirty="0" smtClean="0"/>
              <a:t>mzdy - dodržení </a:t>
            </a:r>
            <a:r>
              <a:rPr lang="cs-CZ" sz="2800" dirty="0"/>
              <a:t>max. limitu položky v rozpočtu </a:t>
            </a:r>
            <a:r>
              <a:rPr lang="cs-CZ" sz="2800" dirty="0" smtClean="0"/>
              <a:t>a úprava </a:t>
            </a:r>
            <a:r>
              <a:rPr lang="cs-CZ" sz="2800" dirty="0"/>
              <a:t>v pracovní smlouvě o motivační </a:t>
            </a:r>
            <a:r>
              <a:rPr lang="cs-CZ" sz="2800" dirty="0" smtClean="0"/>
              <a:t>složce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4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80000"/>
          </a:xfrm>
        </p:spPr>
        <p:txBody>
          <a:bodyPr/>
          <a:lstStyle/>
          <a:p>
            <a:r>
              <a:rPr lang="cs-CZ" dirty="0" smtClean="0"/>
              <a:t>6 Přímá podpora pro cílovou skupinu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●"/>
              <a:defRPr/>
            </a:pPr>
            <a:r>
              <a:rPr lang="cs-CZ" sz="2800" dirty="0"/>
              <a:t>cestovné, ubytování</a:t>
            </a:r>
            <a:r>
              <a:rPr lang="cs-CZ" sz="2800" dirty="0" smtClean="0"/>
              <a:t>, </a:t>
            </a:r>
            <a:r>
              <a:rPr lang="cs-CZ" sz="2800" dirty="0"/>
              <a:t>při služebních cestách pro </a:t>
            </a:r>
            <a:r>
              <a:rPr lang="cs-CZ" sz="2800" dirty="0" smtClean="0"/>
              <a:t>CS</a:t>
            </a:r>
            <a:endParaRPr lang="cs-CZ" sz="2800" dirty="0"/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cs-CZ" sz="2800" dirty="0"/>
              <a:t>jiné nezbytné náklady pro CS pro </a:t>
            </a:r>
            <a:r>
              <a:rPr lang="cs-CZ" sz="2800" dirty="0" smtClean="0"/>
              <a:t>realizování projektu (zdravotní prohlídka…)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477923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OSVČ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obchodní korporace vymezené zákonem č. 90/2012 Sb., o obchodních korporacích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b="1" dirty="0"/>
              <a:t>nestátní neziskové organizace: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400" dirty="0"/>
              <a:t>obecně prospěšné </a:t>
            </a:r>
            <a:r>
              <a:rPr lang="cs-CZ" sz="2400" dirty="0" smtClean="0"/>
              <a:t>společnosti, ústavy, církevní </a:t>
            </a:r>
            <a:r>
              <a:rPr lang="cs-CZ" sz="2400" dirty="0"/>
              <a:t>právnické </a:t>
            </a:r>
            <a:r>
              <a:rPr lang="cs-CZ" sz="2400" dirty="0" smtClean="0"/>
              <a:t>osoby, spolky, nadace</a:t>
            </a:r>
            <a:endParaRPr lang="cs-CZ" sz="2400" dirty="0"/>
          </a:p>
          <a:p>
            <a:pPr marL="0" indent="0" algn="just">
              <a:buNone/>
            </a:pPr>
            <a:r>
              <a:rPr lang="cs-CZ" dirty="0"/>
              <a:t>NNO je k datu podání žádosti min. po dobu 12 měsíců evidována v příslušném rejstříku podle právní formy organizace a podniká v rámci vedlejší činnosti</a:t>
            </a:r>
            <a:r>
              <a:rPr lang="cs-CZ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sociální podniky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zemědělští </a:t>
            </a:r>
            <a:r>
              <a:rPr lang="cs-CZ" b="1" dirty="0"/>
              <a:t>prvovýrobci</a:t>
            </a:r>
          </a:p>
          <a:p>
            <a:pPr marL="414000" lvl="1" indent="0">
              <a:buNone/>
            </a:pP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5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Přímá podpora pro cílovou skupinu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příjemce čerpá na zaměstnance příspěvek na podporu zaměstnávání osob se zdravotním postižením dle § 78 zákona č. 435/2004 Sb., o zaměstnanosti, ve znění pozdějších předpisů, nebo jiný příspěvek poskytovaný Úřadem práce ČR, jehož výše se stanoví na základě skutečně vynaložených prostředků na osobní náklady zaměstnanců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nemůže současně čerpat </a:t>
            </a:r>
            <a:r>
              <a:rPr lang="cs-CZ" dirty="0"/>
              <a:t>podporu v rámci předkládaného projektu na úhradu osobních nákladů zaměstnanců, na které žadatel pobírá tento příspěvek.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 Křížové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4000" lvl="1" indent="0">
              <a:buNone/>
            </a:pPr>
            <a:endParaRPr lang="cs-CZ" altLang="cs-CZ" sz="2400" dirty="0"/>
          </a:p>
          <a:p>
            <a:pPr lvl="1">
              <a:buSzPct val="103000"/>
              <a:buFont typeface="Arial" panose="020B0604020202020204" pitchFamily="34" charset="0"/>
              <a:buChar char="●"/>
            </a:pPr>
            <a:r>
              <a:rPr lang="cs-CZ" altLang="cs-CZ" sz="2800" dirty="0" smtClean="0"/>
              <a:t> již z OPZ nelze financovat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2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altLang="cs-CZ" dirty="0" smtClean="0"/>
              <a:t>25% přímých způsobilých nákladů projektu </a:t>
            </a:r>
          </a:p>
          <a:p>
            <a:pPr algn="just"/>
            <a:r>
              <a:rPr lang="cs-CZ" dirty="0"/>
              <a:t>a</a:t>
            </a:r>
            <a:r>
              <a:rPr lang="cs-CZ" dirty="0" smtClean="0"/>
              <a:t>dministrativa</a:t>
            </a:r>
            <a:r>
              <a:rPr lang="cs-CZ" dirty="0"/>
              <a:t>, řízení projektu (včetně finančního), účetnictví, personalistika komunikační a informační opatření</a:t>
            </a:r>
            <a:r>
              <a:rPr lang="cs-CZ" dirty="0" smtClean="0"/>
              <a:t>, </a:t>
            </a:r>
            <a:r>
              <a:rPr lang="cs-CZ" dirty="0"/>
              <a:t>občerstvení a stravování a podpůrné procesy pro provoz projektu </a:t>
            </a:r>
            <a:endParaRPr lang="cs-CZ" dirty="0" smtClean="0"/>
          </a:p>
          <a:p>
            <a:pPr algn="just"/>
            <a:r>
              <a:rPr lang="cs-CZ" dirty="0"/>
              <a:t>c</a:t>
            </a:r>
            <a:r>
              <a:rPr lang="cs-CZ" dirty="0" smtClean="0"/>
              <a:t>estovní </a:t>
            </a:r>
            <a:r>
              <a:rPr lang="cs-CZ" dirty="0"/>
              <a:t>náhrady spojené s pracovními cestami realizačního týmu </a:t>
            </a:r>
            <a:endParaRPr lang="cs-CZ" dirty="0" smtClean="0"/>
          </a:p>
          <a:p>
            <a:pPr algn="just"/>
            <a:r>
              <a:rPr lang="cs-CZ" dirty="0"/>
              <a:t>s</a:t>
            </a:r>
            <a:r>
              <a:rPr lang="cs-CZ" dirty="0" smtClean="0"/>
              <a:t>potřební </a:t>
            </a:r>
            <a:r>
              <a:rPr lang="cs-CZ" dirty="0"/>
              <a:t>materiál, zařízení a vybavení </a:t>
            </a:r>
            <a:r>
              <a:rPr lang="cs-CZ" dirty="0" smtClean="0"/>
              <a:t>(papír…)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rostory </a:t>
            </a:r>
            <a:r>
              <a:rPr lang="cs-CZ" dirty="0"/>
              <a:t>pro realizaci </a:t>
            </a:r>
            <a:r>
              <a:rPr lang="cs-CZ" dirty="0" smtClean="0"/>
              <a:t>projektu (nájemné, vodné, stočné, energie..) </a:t>
            </a:r>
          </a:p>
          <a:p>
            <a:pPr algn="just"/>
            <a:r>
              <a:rPr lang="cs-CZ" dirty="0"/>
              <a:t>o</a:t>
            </a:r>
            <a:r>
              <a:rPr lang="cs-CZ" dirty="0" smtClean="0"/>
              <a:t>statní </a:t>
            </a:r>
            <a:r>
              <a:rPr lang="cs-CZ" dirty="0"/>
              <a:t>provozní výdaje </a:t>
            </a:r>
            <a:r>
              <a:rPr lang="cs-CZ" dirty="0" smtClean="0"/>
              <a:t>(internet, poštovné, telefon…)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5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cs-CZ" dirty="0" smtClean="0"/>
              <a:t>Způsob hodnocení a výběr projektů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fáze hodnocení:</a:t>
            </a:r>
          </a:p>
          <a:p>
            <a:pPr lvl="1"/>
            <a:r>
              <a:rPr lang="cs-CZ" sz="2800" dirty="0" smtClean="0"/>
              <a:t>hodnocení přijatelnosti a formálních náležitostí </a:t>
            </a:r>
          </a:p>
          <a:p>
            <a:pPr lvl="1"/>
            <a:r>
              <a:rPr lang="cs-CZ" sz="2800" dirty="0"/>
              <a:t>v</a:t>
            </a:r>
            <a:r>
              <a:rPr lang="cs-CZ" sz="2800" dirty="0" smtClean="0"/>
              <a:t>ěcné hodnocení – hodnotící komise – </a:t>
            </a:r>
            <a:r>
              <a:rPr lang="cs-CZ" sz="2800" dirty="0" smtClean="0">
                <a:solidFill>
                  <a:srgbClr val="FF0000"/>
                </a:solidFill>
              </a:rPr>
              <a:t>možná osobní účast žadatele</a:t>
            </a:r>
          </a:p>
          <a:p>
            <a:pPr marL="414000" lvl="1" indent="0">
              <a:buNone/>
            </a:pPr>
            <a:endParaRPr lang="cs-CZ" sz="2800" dirty="0" smtClean="0"/>
          </a:p>
          <a:p>
            <a:pPr marL="180000" indent="0">
              <a:buNone/>
            </a:pPr>
            <a:r>
              <a:rPr lang="cs-CZ" sz="3200" dirty="0" smtClean="0"/>
              <a:t>Specifická část pravidel pro žadatele a příjemce </a:t>
            </a:r>
          </a:p>
          <a:p>
            <a:pPr marL="414000" lvl="1" indent="0">
              <a:buNone/>
            </a:pPr>
            <a:endParaRPr lang="cs-CZ" sz="2800" dirty="0"/>
          </a:p>
          <a:p>
            <a:pPr marL="180000" indent="0">
              <a:buNone/>
            </a:pPr>
            <a:r>
              <a:rPr lang="cs-CZ" sz="3200" dirty="0" smtClean="0"/>
              <a:t>Příručka </a:t>
            </a:r>
            <a:r>
              <a:rPr lang="cs-CZ" sz="3200" dirty="0"/>
              <a:t>pro </a:t>
            </a:r>
            <a:r>
              <a:rPr lang="cs-CZ" sz="3200" dirty="0" smtClean="0"/>
              <a:t>hodnotitele</a:t>
            </a:r>
          </a:p>
          <a:p>
            <a:pPr marL="414000" lvl="1" indent="0">
              <a:buNone/>
            </a:pPr>
            <a:endParaRPr lang="cs-CZ" sz="2800" b="1" dirty="0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sz="2800" dirty="0" smtClean="0"/>
          </a:p>
          <a:p>
            <a:pPr marL="414000" lvl="1" indent="0">
              <a:buNone/>
            </a:pPr>
            <a:endParaRPr lang="cs-CZ" sz="2800" dirty="0" smtClean="0"/>
          </a:p>
          <a:p>
            <a:pPr marL="414000" lvl="1" indent="0">
              <a:buNone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8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HODNOTICÍ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 	Vymezení problému a cílové skupiny</a:t>
            </a:r>
          </a:p>
          <a:p>
            <a:pPr marL="0" indent="0">
              <a:buNone/>
            </a:pPr>
            <a:r>
              <a:rPr lang="cs-CZ" dirty="0"/>
              <a:t>2 	Cíle a konzistentnost (intervenční logika) projektu</a:t>
            </a:r>
          </a:p>
          <a:p>
            <a:pPr marL="0" indent="0">
              <a:buNone/>
            </a:pPr>
            <a:r>
              <a:rPr lang="cs-CZ" dirty="0"/>
              <a:t>3 	Způsob ověření dosažení cíle projektu</a:t>
            </a:r>
          </a:p>
          <a:p>
            <a:pPr marL="0" indent="0">
              <a:buNone/>
            </a:pPr>
            <a:r>
              <a:rPr lang="cs-CZ" dirty="0"/>
              <a:t>4 	Efektivita projektu, rozpočet</a:t>
            </a:r>
          </a:p>
          <a:p>
            <a:pPr marL="0" indent="0">
              <a:buNone/>
            </a:pPr>
            <a:r>
              <a:rPr lang="cs-CZ" dirty="0"/>
              <a:t>5 	Adekvátnost monitorovacích indikátorů</a:t>
            </a:r>
          </a:p>
          <a:p>
            <a:pPr marL="0" indent="0">
              <a:buNone/>
            </a:pPr>
            <a:r>
              <a:rPr lang="cs-CZ" dirty="0"/>
              <a:t>6 	Způsob zapojení cílové skupiny</a:t>
            </a:r>
          </a:p>
          <a:p>
            <a:pPr marL="0" indent="0">
              <a:buNone/>
            </a:pPr>
            <a:r>
              <a:rPr lang="cs-CZ" dirty="0"/>
              <a:t>7 	Způsob realizace aktivit a jejich návaznost</a:t>
            </a:r>
          </a:p>
          <a:p>
            <a:pPr marL="0" indent="0">
              <a:buNone/>
            </a:pPr>
            <a:r>
              <a:rPr lang="cs-CZ" dirty="0"/>
              <a:t>8 	Ověření administrativní, finanční a provozní kapacity 	žadatele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Vymezení problému a cílové skupiny (35)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zejména sociální </a:t>
            </a:r>
            <a:r>
              <a:rPr lang="cs-CZ" dirty="0"/>
              <a:t>aspekt projektové </a:t>
            </a:r>
            <a:r>
              <a:rPr lang="cs-CZ" dirty="0" smtClean="0"/>
              <a:t>žádosti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vhodnost </a:t>
            </a:r>
            <a:r>
              <a:rPr lang="cs-CZ" dirty="0"/>
              <a:t>cílové skupiny (CS) pro daný obor </a:t>
            </a:r>
            <a:r>
              <a:rPr lang="cs-CZ" dirty="0" smtClean="0"/>
              <a:t>podnikání</a:t>
            </a:r>
          </a:p>
          <a:p>
            <a:endParaRPr lang="cs-CZ" dirty="0"/>
          </a:p>
          <a:p>
            <a:pPr marL="0" indent="0" algn="just">
              <a:buNone/>
            </a:pPr>
            <a:r>
              <a:rPr lang="cs-CZ" dirty="0"/>
              <a:t>Jakým způsobem proběhl výběr CS? </a:t>
            </a:r>
            <a:r>
              <a:rPr lang="cs-CZ" dirty="0" smtClean="0"/>
              <a:t>Bylo provedeno šetření </a:t>
            </a:r>
            <a:r>
              <a:rPr lang="cs-CZ" dirty="0"/>
              <a:t>mezi CS, </a:t>
            </a:r>
            <a:r>
              <a:rPr lang="cs-CZ" dirty="0" smtClean="0"/>
              <a:t>je analyzována </a:t>
            </a:r>
            <a:r>
              <a:rPr lang="cs-CZ" dirty="0"/>
              <a:t>potřebnost vzniku SP pro CS (v dané lokalitě</a:t>
            </a:r>
            <a:r>
              <a:rPr lang="cs-CZ" dirty="0" smtClean="0"/>
              <a:t>), byli předem vytipováni budoucí zaměstnanci?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9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Cíle a konzistentnost projektu (25)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yváženost </a:t>
            </a:r>
            <a:r>
              <a:rPr lang="cs-CZ" dirty="0"/>
              <a:t>a </a:t>
            </a:r>
            <a:r>
              <a:rPr lang="cs-CZ" dirty="0" smtClean="0"/>
              <a:t>relevanci </a:t>
            </a:r>
            <a:r>
              <a:rPr lang="cs-CZ" dirty="0"/>
              <a:t>sociálních a ekonomických cílů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rozumitelnost </a:t>
            </a:r>
            <a:r>
              <a:rPr lang="cs-CZ" dirty="0"/>
              <a:t>podnikatelského záměru, analýza trhu, analýza konkurence, vymezení segmentu zákazníků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ředpoklady </a:t>
            </a:r>
            <a:r>
              <a:rPr lang="cs-CZ" dirty="0"/>
              <a:t>udržitelnosti podnikání i po skončení projektu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ředpoklad </a:t>
            </a:r>
            <a:r>
              <a:rPr lang="cs-CZ" dirty="0"/>
              <a:t>naplňování principů sociálního podnikání</a:t>
            </a:r>
          </a:p>
          <a:p>
            <a:pPr marL="0" lvl="0" indent="0" algn="just">
              <a:buNone/>
            </a:pPr>
            <a:r>
              <a:rPr lang="cs-CZ" sz="2200" dirty="0"/>
              <a:t>Má projektový záměr potenciál uspět na trhu? Jsou konkrétně popsané principy sociálního podnikání ve vztahu k předmětu podnikání a jeho průběhu a je reálné toto naplnit?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7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Způsob ověření dosažení cíle projektu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n</a:t>
            </a:r>
            <a:r>
              <a:rPr lang="cs-CZ" dirty="0" smtClean="0"/>
              <a:t>astavení </a:t>
            </a:r>
            <a:r>
              <a:rPr lang="cs-CZ" dirty="0"/>
              <a:t>jednoznačných a relevantních kritérií, dle nichž bude možné identifikovat, zda bylo daného cíle dosaženo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Jsou nastavena kritéria ověřující naplnění sociálních a ekonomických cílů? Je reálné naplnění cílů sociálních a podnikatelských?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2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Efektivita projektu, rozpočet (15)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rozpočet </a:t>
            </a:r>
            <a:r>
              <a:rPr lang="cs-CZ" dirty="0"/>
              <a:t>projektu a jeho efektivita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finanční </a:t>
            </a:r>
            <a:r>
              <a:rPr lang="cs-CZ" dirty="0"/>
              <a:t>plán a v něm obsažené relevantní údaje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Efektivita projektu, rozpočet (15)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000" cy="4320000"/>
          </a:xfrm>
        </p:spPr>
        <p:txBody>
          <a:bodyPr/>
          <a:lstStyle/>
          <a:p>
            <a:pPr lvl="0" algn="just"/>
            <a:r>
              <a:rPr lang="cs-CZ" sz="2000" dirty="0"/>
              <a:t>Je finanční plán </a:t>
            </a:r>
            <a:r>
              <a:rPr lang="cs-CZ" sz="2000" b="1" dirty="0"/>
              <a:t>srozumitelný</a:t>
            </a:r>
            <a:r>
              <a:rPr lang="cs-CZ" sz="2000" dirty="0"/>
              <a:t>, </a:t>
            </a:r>
            <a:r>
              <a:rPr lang="cs-CZ" sz="2000" b="1" dirty="0"/>
              <a:t>podložený relevantními údaji </a:t>
            </a:r>
            <a:r>
              <a:rPr lang="cs-CZ" sz="2000" dirty="0"/>
              <a:t>(analýzou trhu) a jsou jeho jednotlivé </a:t>
            </a:r>
            <a:r>
              <a:rPr lang="cs-CZ" sz="2000" b="1" dirty="0"/>
              <a:t>položky dostatečně komentovány</a:t>
            </a:r>
            <a:r>
              <a:rPr lang="cs-CZ" sz="2000" dirty="0"/>
              <a:t>? Obsahuje finanční plán </a:t>
            </a:r>
            <a:r>
              <a:rPr lang="cs-CZ" sz="2000" b="1" dirty="0"/>
              <a:t>všechny relevantní náklady </a:t>
            </a:r>
            <a:r>
              <a:rPr lang="cs-CZ" sz="2000" dirty="0"/>
              <a:t>související s předmětem podnikání (variabilní a fixní), a to </a:t>
            </a:r>
            <a:r>
              <a:rPr lang="cs-CZ" sz="2000" b="1" dirty="0"/>
              <a:t>v odpovídající výši </a:t>
            </a:r>
            <a:r>
              <a:rPr lang="cs-CZ" sz="2000" dirty="0"/>
              <a:t>včetně uvedení způsobu jejich výpočtu? </a:t>
            </a:r>
          </a:p>
          <a:p>
            <a:pPr lvl="0" algn="just"/>
            <a:r>
              <a:rPr lang="cs-CZ" sz="2000" dirty="0"/>
              <a:t>Je komentována </a:t>
            </a:r>
            <a:r>
              <a:rPr lang="cs-CZ" sz="2000" b="1" dirty="0"/>
              <a:t>struktura a objem plánovaných výnosů, tržeb</a:t>
            </a:r>
            <a:r>
              <a:rPr lang="cs-CZ" sz="2000" dirty="0"/>
              <a:t>? Jsou tržby podložené výpočtem? </a:t>
            </a:r>
          </a:p>
          <a:p>
            <a:pPr lvl="0" algn="just"/>
            <a:r>
              <a:rPr lang="cs-CZ" sz="2000" dirty="0"/>
              <a:t>Jsou uvedeny údaje o </a:t>
            </a:r>
            <a:r>
              <a:rPr lang="cs-CZ" sz="2000" b="1" dirty="0"/>
              <a:t>ceně produktu a způsobu jejího stanovení </a:t>
            </a:r>
            <a:r>
              <a:rPr lang="cs-CZ" sz="2000" dirty="0"/>
              <a:t>(kalkulace)? Je tato cena pro vymezený trh relevantní?</a:t>
            </a:r>
          </a:p>
          <a:p>
            <a:pPr lvl="0" algn="just"/>
            <a:r>
              <a:rPr lang="cs-CZ" sz="2000" dirty="0"/>
              <a:t>Uvádí žadatel výpočet </a:t>
            </a:r>
            <a:r>
              <a:rPr lang="cs-CZ" sz="2000" b="1" dirty="0"/>
              <a:t>bodu zvratu</a:t>
            </a:r>
            <a:r>
              <a:rPr lang="cs-CZ" sz="2000" dirty="0"/>
              <a:t>?</a:t>
            </a:r>
          </a:p>
          <a:p>
            <a:pPr lvl="0" algn="just"/>
            <a:r>
              <a:rPr lang="cs-CZ" sz="2000" dirty="0"/>
              <a:t>Je finanční plán </a:t>
            </a:r>
            <a:r>
              <a:rPr lang="cs-CZ" sz="2000" b="1" dirty="0"/>
              <a:t>zpracován na období po skončení projektu </a:t>
            </a:r>
            <a:r>
              <a:rPr lang="cs-CZ" sz="2000" dirty="0"/>
              <a:t>(tj. min. na období 1 roku po skončení projektu)?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u="sng" dirty="0" smtClean="0"/>
              <a:t>vznik </a:t>
            </a:r>
            <a:r>
              <a:rPr lang="cs-CZ" b="1" u="sng" dirty="0"/>
              <a:t>a rozvoj nových podnikatelských aktivit v oblasti sociálního </a:t>
            </a:r>
            <a:r>
              <a:rPr lang="cs-CZ" b="1" u="sng" dirty="0" smtClean="0"/>
              <a:t>podnikání</a:t>
            </a:r>
            <a:r>
              <a:rPr lang="cs-CZ" b="1" u="sng" dirty="0"/>
              <a:t> </a:t>
            </a:r>
            <a:r>
              <a:rPr lang="cs-CZ" b="1" u="sng" dirty="0" smtClean="0"/>
              <a:t>- integrační </a:t>
            </a:r>
            <a:r>
              <a:rPr lang="cs-CZ" b="1" u="sng" dirty="0"/>
              <a:t>a environmentální sociální </a:t>
            </a:r>
            <a:r>
              <a:rPr lang="cs-CZ" b="1" u="sng" dirty="0" smtClean="0"/>
              <a:t>podnik:</a:t>
            </a:r>
          </a:p>
          <a:p>
            <a:pPr lvl="0"/>
            <a:r>
              <a:rPr lang="cs-CZ" dirty="0" smtClean="0"/>
              <a:t>podnikatelská </a:t>
            </a:r>
            <a:r>
              <a:rPr lang="cs-CZ" dirty="0"/>
              <a:t>aktivita nově vzniklého </a:t>
            </a:r>
            <a:r>
              <a:rPr lang="cs-CZ" dirty="0" smtClean="0"/>
              <a:t>subjektu – ne pro NNO, </a:t>
            </a:r>
            <a:endParaRPr lang="cs-CZ" dirty="0"/>
          </a:p>
          <a:p>
            <a:pPr lvl="0"/>
            <a:r>
              <a:rPr lang="cs-CZ" dirty="0"/>
              <a:t>podnikatelská aktivita jako nově zřízená živnost subjektu již existujícího,</a:t>
            </a:r>
          </a:p>
          <a:p>
            <a:pPr lvl="0"/>
            <a:r>
              <a:rPr lang="cs-CZ" dirty="0"/>
              <a:t>podnikatelská aktivita jako nový obor činnosti v rámci stávajícího oprávnění k podnikání,</a:t>
            </a:r>
          </a:p>
          <a:p>
            <a:pPr lvl="0"/>
            <a:r>
              <a:rPr lang="cs-CZ" dirty="0"/>
              <a:t>podnikatelská aktivita jako nový </a:t>
            </a:r>
            <a:r>
              <a:rPr lang="cs-CZ" dirty="0" smtClean="0"/>
              <a:t>produkt/služba v</a:t>
            </a:r>
            <a:r>
              <a:rPr lang="cs-CZ" dirty="0"/>
              <a:t> rámci stávajícího oboru činnosti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5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Adekvátnost monitorovacích indikátorů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ormální </a:t>
            </a:r>
            <a:r>
              <a:rPr lang="cs-CZ" dirty="0"/>
              <a:t>správnost hodnoty MI – zda je v souladu s popisem v projektové žádosti/podnikatelském plánu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ormálně </a:t>
            </a:r>
            <a:r>
              <a:rPr lang="cs-CZ" dirty="0"/>
              <a:t>správný popis MI a jejich naplnění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3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Způsob zapojení cílové skupiny 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Co </a:t>
            </a:r>
            <a:r>
              <a:rPr lang="cs-CZ" sz="2200" dirty="0" smtClean="0"/>
              <a:t>se zde hodnotí </a:t>
            </a:r>
            <a:r>
              <a:rPr lang="cs-CZ" sz="2200" dirty="0"/>
              <a:t>v kontextu sociálního podnikání?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Práce </a:t>
            </a:r>
            <a:r>
              <a:rPr lang="cs-CZ" sz="2200" dirty="0"/>
              <a:t>s CS a způsob jejího zapojení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n</a:t>
            </a:r>
            <a:r>
              <a:rPr lang="cs-CZ" sz="2200" dirty="0" smtClean="0"/>
              <a:t>aplňování </a:t>
            </a:r>
            <a:r>
              <a:rPr lang="cs-CZ" sz="2200" dirty="0"/>
              <a:t>sociálních principů sociálního podnikání včetně rozsahu a relevance: účast zaměstnanců na chodu podniku…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předpoklad </a:t>
            </a:r>
            <a:r>
              <a:rPr lang="cs-CZ" sz="2200" dirty="0"/>
              <a:t>udržitelnosti vytvořeného pracovního místa pro zaměstnance z cílové skupiny i po skončení projektu</a:t>
            </a:r>
          </a:p>
          <a:p>
            <a:pPr marL="0" lvl="0" indent="0" algn="just">
              <a:buNone/>
            </a:pPr>
            <a:r>
              <a:rPr lang="cs-CZ" sz="2200" dirty="0"/>
              <a:t>Jak bude probíhat psychosociální podpora v průběhu realizace projektu? Jsou konkretizovány sociální principy sociálního podnikání a jsou relevantní vzhledem k cílové skupině zaměstnanců? Vyplývá z podnikatelského plánu předpoklad udržení pracovního místa pro zaměstnance z cílové skupiny i po skončení projektu?</a:t>
            </a:r>
          </a:p>
          <a:p>
            <a:endParaRPr lang="cs-CZ" sz="21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9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Způsob realizace aktivit a jejich návaznost (10)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Zastoupení </a:t>
            </a:r>
            <a:r>
              <a:rPr lang="cs-CZ" dirty="0"/>
              <a:t>„sociálních“ a „podnikatelských“ 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Provázanost KA s cíli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Zdůvodnění potřebnosti položek rozpočtu – např. poradenství k sociálnímu podnikání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Reálnost časového rozvržení aktivit</a:t>
            </a:r>
          </a:p>
          <a:p>
            <a:pPr marL="0" indent="0">
              <a:buNone/>
            </a:pPr>
            <a:r>
              <a:rPr lang="cs-CZ" dirty="0"/>
              <a:t>Jsou zařazeny vhodné „sociální“ a „podnikatelské“ KA?</a:t>
            </a:r>
          </a:p>
          <a:p>
            <a:pPr marL="0" indent="0">
              <a:buNone/>
            </a:pPr>
            <a:r>
              <a:rPr lang="cs-CZ" dirty="0"/>
              <a:t>Jsou KA provázané s rozpočtem projektu – jsou zdůvodněné a </a:t>
            </a:r>
            <a:r>
              <a:rPr lang="cs-CZ" u="sng" dirty="0"/>
              <a:t>okomentované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4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Způsob realizace aktivit a jejich návaznost (10)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Hodnotí se způsob a reálnost fungování provozu (provozní doba, směnnost, prostory pro podnikání apod.), zda plánovaný objem výroby odpovídá kapacitě výroby/poskytováním služby (možnostem a schopnostem zaměstnanců, nastavení provozu atd.). </a:t>
            </a:r>
          </a:p>
          <a:p>
            <a:pPr marL="0" indent="0">
              <a:buNone/>
            </a:pPr>
            <a:r>
              <a:rPr lang="cs-CZ" dirty="0"/>
              <a:t>Koresponduje popis provozu (včetně lokace provozovny) s nastavením provozní doby, se směnností zaměstnanců, s plánovaným objemem zakázek, potažmo tržeb? Koresponduje plánovaný objem výroby s kapacitou výroby/poskytování služeb?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2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Ověření administrativní, finanční a provozní kapacity žadatele (0)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</a:t>
            </a:r>
            <a:r>
              <a:rPr lang="cs-CZ" dirty="0" smtClean="0"/>
              <a:t>se zde hodnotí </a:t>
            </a:r>
            <a:r>
              <a:rPr lang="cs-CZ" dirty="0"/>
              <a:t>v kontextu sociálního podnikání?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ormální </a:t>
            </a:r>
            <a:r>
              <a:rPr lang="cs-CZ" dirty="0"/>
              <a:t>naplnění kritéria (obrat/ počet zaměstnanců)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ředpoklady </a:t>
            </a:r>
            <a:r>
              <a:rPr lang="cs-CZ" dirty="0"/>
              <a:t>žadatele pro sociální podnikání – sociální a podnikatelské 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onkretizace </a:t>
            </a:r>
            <a:r>
              <a:rPr lang="cs-CZ" dirty="0"/>
              <a:t>sociálních kompetencí – zkušenosti s přímou prací s CS (žadatel/partneři/</a:t>
            </a:r>
            <a:r>
              <a:rPr lang="cs-CZ" dirty="0" err="1"/>
              <a:t>stakeholdeři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onkretizace </a:t>
            </a:r>
            <a:r>
              <a:rPr lang="cs-CZ" dirty="0"/>
              <a:t>podnikatelských kompetencí – zkušenosti s podnikáním/ s předmětem podnikání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5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Ověření administrativní, finanční a provozní kapacity (0)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320000"/>
          </a:xfrm>
        </p:spPr>
        <p:txBody>
          <a:bodyPr/>
          <a:lstStyle/>
          <a:p>
            <a:r>
              <a:rPr lang="cs-CZ" sz="2000" dirty="0"/>
              <a:t>U projektů se způsobilými výdaji do 2 mil. Kč se neposuzuje</a:t>
            </a:r>
          </a:p>
          <a:p>
            <a:r>
              <a:rPr lang="cs-CZ" sz="2000" dirty="0"/>
              <a:t>U projektů se způsobilými výdaji nad 2 mil. Kč se zjišťuje, zda neexistuje zjevný nepoměr mezi počtem zaměstnanců, objemem prostředku, se kterým organizace žadatele hospodařila v předchozím uzavřeném účetním období a know-how organizace vůči plánovanému projektu </a:t>
            </a:r>
          </a:p>
          <a:p>
            <a:r>
              <a:rPr lang="cs-CZ" sz="2000" dirty="0"/>
              <a:t>Zjevným nepoměrem se rozumí: </a:t>
            </a:r>
          </a:p>
          <a:p>
            <a:pPr lvl="1"/>
            <a:r>
              <a:rPr lang="cs-CZ" dirty="0"/>
              <a:t>v agendě </a:t>
            </a:r>
            <a:r>
              <a:rPr lang="cs-CZ" b="1" dirty="0"/>
              <a:t>počtu </a:t>
            </a:r>
            <a:r>
              <a:rPr lang="cs-CZ" b="1" dirty="0" smtClean="0"/>
              <a:t>zaměstnanců</a:t>
            </a:r>
            <a:r>
              <a:rPr lang="cs-CZ" dirty="0" smtClean="0"/>
              <a:t>, </a:t>
            </a:r>
            <a:r>
              <a:rPr lang="cs-CZ" dirty="0"/>
              <a:t>že vykázaný počet zaměstnanců dosahuje méně než 1/5 počtu osob, které by měly zajišťovat realizaci projektu</a:t>
            </a:r>
          </a:p>
          <a:p>
            <a:pPr lvl="1"/>
            <a:r>
              <a:rPr lang="cs-CZ" dirty="0"/>
              <a:t>v agendě </a:t>
            </a:r>
            <a:r>
              <a:rPr lang="cs-CZ" b="1" dirty="0"/>
              <a:t>ročního obratu</a:t>
            </a:r>
            <a:r>
              <a:rPr lang="cs-CZ" dirty="0"/>
              <a:t>, že roční obrat dosahuje méně než 1/5 celkových způsobilých výdajů projektu </a:t>
            </a:r>
          </a:p>
          <a:p>
            <a:r>
              <a:rPr lang="cs-CZ" sz="2000" dirty="0"/>
              <a:t>Projekt, u něhož je tento nepoměr identifikován, je hodnocen jako rizikový	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24000" cy="1080000"/>
          </a:xfrm>
        </p:spPr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 </a:t>
            </a:r>
            <a:r>
              <a:rPr lang="cs-CZ" dirty="0"/>
              <a:t>Ověření administrativní, finanční a provozní kapacity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Do hodnocení vstupují propojené a partnerské podniky dle Nařízení Komise (EU) č. 651/2014 (Přílohy I, Čl. 3) – </a:t>
            </a:r>
            <a:r>
              <a:rPr lang="cs-CZ" b="1" dirty="0"/>
              <a:t>žadatel má povinnost je v projektové žádosti uvést</a:t>
            </a:r>
          </a:p>
          <a:p>
            <a:r>
              <a:rPr lang="cs-CZ" sz="2000" dirty="0"/>
              <a:t>U žadatelů bez historie a bez propojeného podniku s projektem se způsobilými výdaji nad 2 mil. Kč je nezbytné, aby v projektové žádosti velmi podrobně popsali, jakým způsobem bude administrativní, finanční a provozní kapacita zajištěna. Je nutné řádně a detailně popsat (v podnikatelském plánu) budoucí fungování nově vznikajícího podniku, kompetence členů realizačního týmu, </a:t>
            </a:r>
            <a:r>
              <a:rPr lang="cs-CZ" sz="2000" dirty="0" err="1"/>
              <a:t>stakeholdery</a:t>
            </a:r>
            <a:r>
              <a:rPr lang="cs-CZ" sz="2000" dirty="0"/>
              <a:t>, partnery atd. </a:t>
            </a:r>
          </a:p>
          <a:p>
            <a:pPr marL="0" indent="0">
              <a:buNone/>
            </a:pPr>
            <a:r>
              <a:rPr lang="cs-CZ" sz="2000" dirty="0" smtClean="0"/>
              <a:t>Pokud </a:t>
            </a:r>
            <a:r>
              <a:rPr lang="cs-CZ" sz="2000" dirty="0"/>
              <a:t>hodnotitel posoudí popis jako dostatečný, </a:t>
            </a:r>
            <a:r>
              <a:rPr lang="cs-CZ" sz="2000" dirty="0" smtClean="0"/>
              <a:t>je možno vyhodnotit toto kritérium pozitivně.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zdroje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hlinkClick r:id="rId3"/>
              </a:rPr>
              <a:t>www.esfcr.cz</a:t>
            </a:r>
            <a:r>
              <a:rPr lang="cs-CZ" sz="2800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ýzva č.03_17_129 </a:t>
            </a:r>
            <a:r>
              <a:rPr lang="cs-CZ" altLang="cs-CZ" sz="2800" dirty="0"/>
              <a:t>– </a:t>
            </a:r>
            <a:r>
              <a:rPr lang="cs-CZ" altLang="cs-CZ" sz="2800" dirty="0" smtClean="0"/>
              <a:t>Podpora </a:t>
            </a:r>
            <a:r>
              <a:rPr lang="cs-CZ" altLang="cs-CZ" sz="2800" dirty="0"/>
              <a:t>sociálního </a:t>
            </a:r>
            <a:r>
              <a:rPr lang="cs-CZ" altLang="cs-CZ" sz="2800" dirty="0" smtClean="0"/>
              <a:t>podnikání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/>
              <a:t>Esf </a:t>
            </a:r>
            <a:r>
              <a:rPr lang="cs-CZ" sz="2800" dirty="0" err="1" smtClean="0"/>
              <a:t>forum</a:t>
            </a:r>
            <a:r>
              <a:rPr lang="cs-CZ" sz="2800" dirty="0" smtClean="0"/>
              <a:t> – diskuzní metodický klub „Podpora sociálního podnikání (výzva č. 03_</a:t>
            </a:r>
            <a:r>
              <a:rPr lang="cs-CZ" altLang="cs-CZ" sz="2800" dirty="0"/>
              <a:t>17_129</a:t>
            </a:r>
            <a:r>
              <a:rPr lang="cs-CZ" sz="2800" dirty="0" smtClean="0"/>
              <a:t>)</a:t>
            </a: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 smtClean="0"/>
              <a:t>Obecná </a:t>
            </a:r>
            <a:r>
              <a:rPr lang="cs-CZ" altLang="cs-CZ" sz="2800" dirty="0"/>
              <a:t>část pravidel pro žadatele a </a:t>
            </a:r>
            <a:r>
              <a:rPr lang="cs-CZ" altLang="cs-CZ" sz="2800" dirty="0" smtClean="0"/>
              <a:t>příjemce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 smtClean="0"/>
              <a:t>Specifická </a:t>
            </a:r>
            <a:r>
              <a:rPr lang="cs-CZ" altLang="cs-CZ" sz="2800" dirty="0"/>
              <a:t>část pravidel pro žadatele a příjemce pro projekty se </a:t>
            </a:r>
            <a:r>
              <a:rPr lang="cs-CZ" altLang="cs-CZ" sz="2800" dirty="0" smtClean="0"/>
              <a:t>skutečně vzniklými výdaji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0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5328592" cy="1440024"/>
          </a:xfrm>
        </p:spPr>
        <p:txBody>
          <a:bodyPr/>
          <a:lstStyle/>
          <a:p>
            <a:pPr marL="0" indent="0" algn="ctr"/>
            <a:r>
              <a:rPr lang="cs-CZ" dirty="0"/>
              <a:t/>
            </a:r>
            <a:br>
              <a:rPr lang="cs-CZ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755576" y="170080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Mgr. Svatava Škantová – </a:t>
            </a:r>
            <a:r>
              <a:rPr lang="cs-CZ" sz="2400" dirty="0" smtClean="0">
                <a:hlinkClick r:id="rId3"/>
              </a:rPr>
              <a:t>svatava.skantova@mpsv.cz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dirty="0"/>
              <a:t>Mgr. Veronika Pokorná – </a:t>
            </a:r>
            <a:r>
              <a:rPr lang="cs-CZ" sz="2400" dirty="0">
                <a:hlinkClick r:id="rId4"/>
              </a:rPr>
              <a:t>veronika.pokorna@mpsv.cz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smtClean="0"/>
              <a:t>Ing</a:t>
            </a:r>
            <a:r>
              <a:rPr lang="cs-CZ" sz="2400" dirty="0"/>
              <a:t>. Jana Kadláčková – </a:t>
            </a:r>
            <a:r>
              <a:rPr lang="cs-CZ" sz="2400" dirty="0">
                <a:hlinkClick r:id="rId5"/>
              </a:rPr>
              <a:t>jana.kadlackova@mpsv.cz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Mgr. Markéta Kousková – </a:t>
            </a:r>
            <a:r>
              <a:rPr lang="cs-CZ" sz="2400" dirty="0">
                <a:hlinkClick r:id="rId6"/>
              </a:rPr>
              <a:t>marketa.kouskova@mpsv.cz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smtClean="0"/>
              <a:t>Ing</a:t>
            </a:r>
            <a:r>
              <a:rPr lang="cs-CZ" sz="2400" dirty="0"/>
              <a:t>. Linda Maršíková – </a:t>
            </a:r>
            <a:r>
              <a:rPr lang="cs-CZ" sz="2400" dirty="0">
                <a:hlinkClick r:id="rId7"/>
              </a:rPr>
              <a:t>linda.marsikova@mpsv.cz</a:t>
            </a:r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endParaRPr lang="cs-CZ" sz="2400" dirty="0" smtClean="0"/>
          </a:p>
          <a:p>
            <a:pPr algn="ctr"/>
            <a:r>
              <a:rPr lang="cs-CZ" sz="3600" dirty="0" smtClean="0"/>
              <a:t>Těšíme </a:t>
            </a:r>
            <a:r>
              <a:rPr lang="cs-CZ" sz="3600" dirty="0"/>
              <a:t>se na Vaše projekty!</a:t>
            </a:r>
          </a:p>
        </p:txBody>
      </p:sp>
    </p:spTree>
    <p:extLst>
      <p:ext uri="{BB962C8B-B14F-4D97-AF65-F5344CB8AC3E}">
        <p14:creationId xmlns:p14="http://schemas.microsoft.com/office/powerpoint/2010/main" val="24585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 smtClean="0"/>
              <a:t>podnikatelská </a:t>
            </a:r>
            <a:r>
              <a:rPr lang="cs-CZ" dirty="0"/>
              <a:t>aktivita jako </a:t>
            </a:r>
            <a:r>
              <a:rPr lang="cs-CZ" b="1" dirty="0"/>
              <a:t>nově zřízená provozovna </a:t>
            </a:r>
            <a:r>
              <a:rPr lang="cs-CZ" dirty="0"/>
              <a:t>poskytující stávající službu, avšak takovou, jejíž poskytování je jednoznačně vázáno k místu provozovny (např. otevření další kavárny/prádelny na jiném místě apod.). Zřízením nové provozovny bude uspokojena poptávka nových/jiných zákazníků. Nově zřízená provozovna musí být ekonomicky soběstačná, tzn., žadatel zaciluje podnikatelský plán jen na ni  - prokazuje konkurenceschopnost nové služby v nové provozovně s ohledem na místní trh aj.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sz="2800" dirty="0"/>
          </a:p>
          <a:p>
            <a:pPr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dirty="0"/>
              <a:t>rozvojová aktivita v rámci stávajícího oprávnění k podnikání za předpokladu vzniknu nových pracovních míst pro zaměstnance z cílových skupin. Rozvojovou aktivitou se rozumí: rozšíření prostorové kapacity podniku a/nebo zavádění nových technologií výroby a/nebo modernizace výroby/služby a/nebo zvýšená poptávka po výrobku/službě. Financována z rozpočtu projektu budou výhradně nově vzniklá pracovní místa pro zaměstnance z cílových skupin obsazená novými zaměstnanci z cílových skupin (stávající zaměstnanci z CS nebudou financováni</a:t>
            </a:r>
            <a:r>
              <a:rPr lang="cs-CZ" dirty="0" smtClean="0"/>
              <a:t>); </a:t>
            </a:r>
            <a:r>
              <a:rPr lang="cs-CZ" dirty="0" smtClean="0">
                <a:solidFill>
                  <a:srgbClr val="FF0000"/>
                </a:solidFill>
              </a:rPr>
              <a:t>celý podnik se realizací projektu stává podnikem sociálním</a:t>
            </a:r>
            <a:endParaRPr lang="cs-CZ" dirty="0">
              <a:solidFill>
                <a:srgbClr val="FF00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5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výzvy – pro stávající sociální podniky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rozvojová aktivita v rámci stávajícího oprávnění k podnikání </a:t>
            </a:r>
            <a:r>
              <a:rPr lang="cs-CZ" dirty="0">
                <a:solidFill>
                  <a:srgbClr val="FF0000"/>
                </a:solidFill>
              </a:rPr>
              <a:t>stávajících sociálních podniků</a:t>
            </a:r>
            <a:r>
              <a:rPr lang="cs-CZ" dirty="0"/>
              <a:t>. Rozvojovou aktivitou se rozumí: rozšíření prostorové kapacity podniku a/nebo zavádění nových technologií výroby a/nebo modernizace výroby/služby a/nebo zvýšená poptávka po výrobku/službě a/nebo marketingové aktivity sociálního podniku a/nebo přímá práce se zaměstnanci z cílových skupin v rámci sociálního principu sociálního podnikání. V případě vzniku nových pracovních míst pro zaměstnance z cílových skupin musí být tato místa obsazená novými zaměstnanci z cílových skupin (stávající zaměstnanci z CS nebudou financováni).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9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7956416" cy="1196752"/>
          </a:xfrm>
        </p:spPr>
        <p:txBody>
          <a:bodyPr/>
          <a:lstStyle/>
          <a:p>
            <a:r>
              <a:rPr lang="cs-CZ" dirty="0" smtClean="0"/>
              <a:t>Principy sociálního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0" y="3068960"/>
            <a:ext cx="3888432" cy="36004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b="1" dirty="0" smtClean="0"/>
              <a:t>Ekonomický princip</a:t>
            </a:r>
            <a:endParaRPr lang="cs-CZ" altLang="cs-CZ" b="1" dirty="0"/>
          </a:p>
          <a:p>
            <a:pPr marL="216000" lvl="0" algn="just">
              <a:spcBef>
                <a:spcPts val="0"/>
              </a:spcBef>
              <a:spcAft>
                <a:spcPts val="0"/>
              </a:spcAft>
            </a:pPr>
            <a:endParaRPr lang="cs-CZ" alt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6" y="2655754"/>
            <a:ext cx="23225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211960" y="4463788"/>
            <a:ext cx="4464496" cy="504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b="1" dirty="0"/>
              <a:t>Lokální princip</a:t>
            </a:r>
            <a:endParaRPr lang="cs-CZ" alt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08064" y="5517232"/>
            <a:ext cx="7344815" cy="504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altLang="cs-CZ" sz="2000" b="1" dirty="0" smtClean="0"/>
              <a:t>SADA ROZPOZNÁVACÍCH ZNAKŮ (příloha č. 2 Výzvy)</a:t>
            </a:r>
            <a:endParaRPr lang="cs-CZ" altLang="cs-CZ" sz="2000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11960" y="3836108"/>
            <a:ext cx="4608512" cy="382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b="1" dirty="0"/>
              <a:t>Environmentální princip</a:t>
            </a:r>
            <a:endParaRPr lang="cs-CZ" altLang="cs-CZ" b="1" dirty="0" smtClean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211960" y="2352514"/>
            <a:ext cx="3752800" cy="644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cs-CZ" altLang="cs-CZ" b="1" dirty="0"/>
              <a:t>S</a:t>
            </a:r>
            <a:r>
              <a:rPr lang="cs-CZ" altLang="cs-CZ" b="1" dirty="0" smtClean="0"/>
              <a:t>ociální princip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altLang="cs-CZ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165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91D2CAF791D449809C1371BC5FAF2A" ma:contentTypeVersion="1" ma:contentTypeDescription="Vytvoří nový dokument" ma:contentTypeScope="" ma:versionID="26fd20a5b6d8decbe06b7f1b12531c89">
  <xsd:schema xmlns:xsd="http://www.w3.org/2001/XMLSchema" xmlns:xs="http://www.w3.org/2001/XMLSchema" xmlns:p="http://schemas.microsoft.com/office/2006/metadata/properties" xmlns:ns2="7c48c8a8-2045-474d-b0fb-3ee17ecadba0" targetNamespace="http://schemas.microsoft.com/office/2006/metadata/properties" ma:root="true" ma:fieldsID="ff450026467c3fdb36efcce3adb619a7" ns2:_="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ref="ns2:AC_OriginalFil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8c8a8-2045-474d-b0fb-3ee17ecadba0" elementFormDefault="qualified">
    <xsd:import namespace="http://schemas.microsoft.com/office/2006/documentManagement/types"/>
    <xsd:import namespace="http://schemas.microsoft.com/office/infopath/2007/PartnerControls"/>
    <xsd:element name="AC_OriginalFileName" ma:index="8" nillable="true" ma:displayName="Original File Name" ma:internalName="AC_OriginalFileNam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OriginalFileName xmlns="7c48c8a8-2045-474d-b0fb-3ee17ecadba0">U:\2_1_2_AKT_ZAČLEŇOVÁNÍ_ROZVOJ_SOC_EKON\02_výzva_15 SP\09_Semináře a média\Semináře pro žadatele V129\19 10 2017 VP LM.pptx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2275DF-F33F-42B1-8523-C58DB509C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8C4A1D-37D3-469B-9F87-D3CC719CA94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c48c8a8-2045-474d-b0fb-3ee17ecadb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777A61-802C-4AA7-ACE0-A6D48CFB2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2938</Words>
  <Application>Microsoft Office PowerPoint</Application>
  <PresentationFormat>Předvádění na obrazovce (4:3)</PresentationFormat>
  <Paragraphs>472</Paragraphs>
  <Slides>58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Calibri</vt:lpstr>
      <vt:lpstr>Courier New</vt:lpstr>
      <vt:lpstr>Wingdings</vt:lpstr>
      <vt:lpstr>Wingdings 3</vt:lpstr>
      <vt:lpstr>prezentace</vt:lpstr>
      <vt:lpstr>Výzva: „podporA sociálního podnikání“, č. 03_17_129</vt:lpstr>
      <vt:lpstr>Výzva „Podpora Sociálního podnikání“, č. 03_17_129</vt:lpstr>
      <vt:lpstr>Budoucnost – zvýhodněný úvěr</vt:lpstr>
      <vt:lpstr>Žadatelé</vt:lpstr>
      <vt:lpstr>Zaměření výzvy</vt:lpstr>
      <vt:lpstr>Zaměření výzvy</vt:lpstr>
      <vt:lpstr>Zaměření výzvy</vt:lpstr>
      <vt:lpstr>Zaměření výzvy – pro stávající sociální podniky</vt:lpstr>
      <vt:lpstr>Principy sociálního podniku</vt:lpstr>
      <vt:lpstr>Sociální princip</vt:lpstr>
      <vt:lpstr>Ekonomický princip</vt:lpstr>
      <vt:lpstr>Ekonomický princip</vt:lpstr>
      <vt:lpstr>Lokální princip</vt:lpstr>
      <vt:lpstr>Environmentální princip</vt:lpstr>
      <vt:lpstr>Environmentální sociální podniky</vt:lpstr>
      <vt:lpstr>Moštárna hostětín s.r.o.</vt:lpstr>
      <vt:lpstr>Environmentální sociální podniky</vt:lpstr>
      <vt:lpstr>cílové skupiny: integrační sociální podnik</vt:lpstr>
      <vt:lpstr>cílové skupiny: environmentální sociální podnik</vt:lpstr>
      <vt:lpstr>Klíčové aktivity</vt:lpstr>
      <vt:lpstr>Partnerství</vt:lpstr>
      <vt:lpstr>Indikátory</vt:lpstr>
      <vt:lpstr>IS KP14+</vt:lpstr>
      <vt:lpstr>Přílohy výzvy</vt:lpstr>
      <vt:lpstr>Podpora sociálního podnikání prostřednictvím projektu MPSV </vt:lpstr>
      <vt:lpstr>Bezplatné poradenství: www.ceske-socialni-podnikani.cz</vt:lpstr>
      <vt:lpstr>www.ceske-socialni-podnikani.cz</vt:lpstr>
      <vt:lpstr>www.ceske-socialni-podnikani.cz</vt:lpstr>
      <vt:lpstr>Facebook</vt:lpstr>
      <vt:lpstr>www.sovz.cz</vt:lpstr>
      <vt:lpstr>Rozpočet projektu</vt:lpstr>
      <vt:lpstr>Rozpočet projektu - struktura</vt:lpstr>
      <vt:lpstr>1 Osobní náklady</vt:lpstr>
      <vt:lpstr>2 Cestovní náhrady</vt:lpstr>
      <vt:lpstr>3 Zařízení a vybavení</vt:lpstr>
      <vt:lpstr>4 Nákup služeb</vt:lpstr>
      <vt:lpstr>5 Drobné Stavební úpravy</vt:lpstr>
      <vt:lpstr>6 Přímá podpora pro cílovou skupinu</vt:lpstr>
      <vt:lpstr>6 Přímá podpora pro cílovou skupinu</vt:lpstr>
      <vt:lpstr>6 Přímá podpora pro cílovou skupinu</vt:lpstr>
      <vt:lpstr>7 Křížové financování</vt:lpstr>
      <vt:lpstr>II. Nepřímé náklady</vt:lpstr>
      <vt:lpstr>Způsob hodnocení a výběr projektů</vt:lpstr>
      <vt:lpstr>HODNOTICÍ KRITÉRIA</vt:lpstr>
      <vt:lpstr>1 Vymezení problému a cílové skupiny (35)</vt:lpstr>
      <vt:lpstr>2 Cíle a konzistentnost projektu (25)</vt:lpstr>
      <vt:lpstr>3 Způsob ověření dosažení cíle projektu (5)</vt:lpstr>
      <vt:lpstr>4 Efektivita projektu, rozpočet (15)</vt:lpstr>
      <vt:lpstr>4 Efektivita projektu, rozpočet (15)</vt:lpstr>
      <vt:lpstr>5 Adekvátnost monitorovacích indikátorů (5)</vt:lpstr>
      <vt:lpstr>6 Způsob zapojení cílové skupiny (5)</vt:lpstr>
      <vt:lpstr>7 Způsob realizace aktivit a jejich návaznost (10)</vt:lpstr>
      <vt:lpstr>7 Způsob realizace aktivit a jejich návaznost (10)</vt:lpstr>
      <vt:lpstr>8 Ověření administrativní, finanční a provozní kapacity žadatele (0)</vt:lpstr>
      <vt:lpstr>8 Ověření administrativní, finanční a provozní kapacity (0)</vt:lpstr>
      <vt:lpstr>8 Ověření administrativní, finanční a provozní kapacity </vt:lpstr>
      <vt:lpstr>Informační zdroje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2019-02-06T08:22:29Z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0x010100F291D2CAF791D449809C1371BC5FAF2A</vt:lpwstr>
  </property>
</Properties>
</file>