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1"/>
    <p:sldMasterId id="2147483683" r:id="rId2"/>
    <p:sldMasterId id="2147483694" r:id="rId3"/>
    <p:sldMasterId id="2147483705" r:id="rId4"/>
  </p:sldMasterIdLst>
  <p:notesMasterIdLst>
    <p:notesMasterId r:id="rId50"/>
  </p:notesMasterIdLst>
  <p:handoutMasterIdLst>
    <p:handoutMasterId r:id="rId51"/>
  </p:handoutMasterIdLst>
  <p:sldIdLst>
    <p:sldId id="277" r:id="rId5"/>
    <p:sldId id="355" r:id="rId6"/>
    <p:sldId id="356" r:id="rId7"/>
    <p:sldId id="388" r:id="rId8"/>
    <p:sldId id="387" r:id="rId9"/>
    <p:sldId id="389" r:id="rId10"/>
    <p:sldId id="357" r:id="rId11"/>
    <p:sldId id="380" r:id="rId12"/>
    <p:sldId id="390" r:id="rId13"/>
    <p:sldId id="382" r:id="rId14"/>
    <p:sldId id="391" r:id="rId15"/>
    <p:sldId id="392" r:id="rId16"/>
    <p:sldId id="393" r:id="rId17"/>
    <p:sldId id="394" r:id="rId18"/>
    <p:sldId id="395" r:id="rId19"/>
    <p:sldId id="369" r:id="rId20"/>
    <p:sldId id="324" r:id="rId21"/>
    <p:sldId id="371" r:id="rId22"/>
    <p:sldId id="370" r:id="rId23"/>
    <p:sldId id="361" r:id="rId24"/>
    <p:sldId id="364" r:id="rId25"/>
    <p:sldId id="328" r:id="rId26"/>
    <p:sldId id="353" r:id="rId27"/>
    <p:sldId id="345" r:id="rId28"/>
    <p:sldId id="329" r:id="rId29"/>
    <p:sldId id="354" r:id="rId30"/>
    <p:sldId id="346" r:id="rId31"/>
    <p:sldId id="331" r:id="rId32"/>
    <p:sldId id="332" r:id="rId33"/>
    <p:sldId id="333" r:id="rId34"/>
    <p:sldId id="335" r:id="rId35"/>
    <p:sldId id="337" r:id="rId36"/>
    <p:sldId id="338" r:id="rId37"/>
    <p:sldId id="339" r:id="rId38"/>
    <p:sldId id="341" r:id="rId39"/>
    <p:sldId id="363" r:id="rId40"/>
    <p:sldId id="365" r:id="rId41"/>
    <p:sldId id="366" r:id="rId42"/>
    <p:sldId id="383" r:id="rId43"/>
    <p:sldId id="384" r:id="rId44"/>
    <p:sldId id="385" r:id="rId45"/>
    <p:sldId id="386" r:id="rId46"/>
    <p:sldId id="367" r:id="rId47"/>
    <p:sldId id="330" r:id="rId48"/>
    <p:sldId id="296" r:id="rId4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2298" autoAdjust="0"/>
  </p:normalViewPr>
  <p:slideViewPr>
    <p:cSldViewPr showGuides="1">
      <p:cViewPr>
        <p:scale>
          <a:sx n="66" d="100"/>
          <a:sy n="66" d="100"/>
        </p:scale>
        <p:origin x="-1786" y="-418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77540D-9905-448B-990B-CF7BE7B4D06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104856EC-3F98-407A-8C25-4619FF025697}">
      <dgm:prSet/>
      <dgm:spPr/>
      <dgm:t>
        <a:bodyPr/>
        <a:lstStyle/>
        <a:p>
          <a:pPr rtl="0"/>
          <a:r>
            <a:rPr lang="cs-CZ" b="0" dirty="0" smtClean="0"/>
            <a:t>Podpořené osoby</a:t>
          </a:r>
          <a:endParaRPr lang="cs-CZ" dirty="0"/>
        </a:p>
      </dgm:t>
    </dgm:pt>
    <dgm:pt modelId="{A524862C-A11A-471B-B1FC-351CD44F2D2B}" type="parTrans" cxnId="{A5678F4E-176C-4C36-9084-EEED3D91E12D}">
      <dgm:prSet/>
      <dgm:spPr/>
      <dgm:t>
        <a:bodyPr/>
        <a:lstStyle/>
        <a:p>
          <a:endParaRPr lang="cs-CZ"/>
        </a:p>
      </dgm:t>
    </dgm:pt>
    <dgm:pt modelId="{3CE84B1F-7EBC-428B-BE55-B46B5DF2CC98}" type="sibTrans" cxnId="{A5678F4E-176C-4C36-9084-EEED3D91E12D}">
      <dgm:prSet/>
      <dgm:spPr/>
      <dgm:t>
        <a:bodyPr/>
        <a:lstStyle/>
        <a:p>
          <a:endParaRPr lang="cs-CZ"/>
        </a:p>
      </dgm:t>
    </dgm:pt>
    <dgm:pt modelId="{5AB3194F-47BB-4A25-804D-F823F76599AD}">
      <dgm:prSet/>
      <dgm:spPr/>
      <dgm:t>
        <a:bodyPr/>
        <a:lstStyle/>
        <a:p>
          <a:pPr rtl="0"/>
          <a:r>
            <a:rPr lang="cs-CZ" dirty="0" smtClean="0"/>
            <a:t>OPZ: V indikátorech pouze identifikovaní účastníci přesahující bagatelní podporu (pouze jednou bez ohledu na počet podpor) </a:t>
          </a:r>
          <a:r>
            <a:rPr lang="cs-CZ" b="1" i="1" dirty="0" smtClean="0"/>
            <a:t>POZOR: Rozdíl mezi celkovým počtem podpořených osob a celkovým počtem účastníků (vykázaných v indikátoru 60000)</a:t>
          </a:r>
          <a:endParaRPr lang="cs-CZ" dirty="0"/>
        </a:p>
      </dgm:t>
    </dgm:pt>
    <dgm:pt modelId="{B5D085F6-46DC-44FF-A444-A43E4EC5B249}" type="parTrans" cxnId="{FEAF5E75-C361-48B0-BBAD-5BFA4A99876E}">
      <dgm:prSet/>
      <dgm:spPr/>
      <dgm:t>
        <a:bodyPr/>
        <a:lstStyle/>
        <a:p>
          <a:endParaRPr lang="cs-CZ"/>
        </a:p>
      </dgm:t>
    </dgm:pt>
    <dgm:pt modelId="{3E9A8590-641C-434C-AFDE-B5AFA7B22FAA}" type="sibTrans" cxnId="{FEAF5E75-C361-48B0-BBAD-5BFA4A99876E}">
      <dgm:prSet/>
      <dgm:spPr/>
      <dgm:t>
        <a:bodyPr/>
        <a:lstStyle/>
        <a:p>
          <a:endParaRPr lang="cs-CZ"/>
        </a:p>
      </dgm:t>
    </dgm:pt>
    <dgm:pt modelId="{25D68845-36D6-487B-9A7D-17B001FBE47A}">
      <dgm:prSet/>
      <dgm:spPr/>
      <dgm:t>
        <a:bodyPr/>
        <a:lstStyle/>
        <a:p>
          <a:pPr rtl="0"/>
          <a:r>
            <a:rPr lang="cs-CZ" dirty="0" smtClean="0"/>
            <a:t>OP LZZ: Každá osoba, která byla podpořena (pouze jednou bez ohledu na počet podpor)</a:t>
          </a:r>
          <a:endParaRPr lang="cs-CZ" dirty="0"/>
        </a:p>
      </dgm:t>
    </dgm:pt>
    <dgm:pt modelId="{109A6B57-B02E-4701-BFA3-29A48A9F3F48}" type="parTrans" cxnId="{5AF7632D-409E-4580-AAF1-754210CAD6FB}">
      <dgm:prSet/>
      <dgm:spPr/>
      <dgm:t>
        <a:bodyPr/>
        <a:lstStyle/>
        <a:p>
          <a:endParaRPr lang="cs-CZ"/>
        </a:p>
      </dgm:t>
    </dgm:pt>
    <dgm:pt modelId="{78E6FEF2-E8C1-421F-B52F-9BFFF74FF2DD}" type="sibTrans" cxnId="{5AF7632D-409E-4580-AAF1-754210CAD6FB}">
      <dgm:prSet/>
      <dgm:spPr/>
      <dgm:t>
        <a:bodyPr/>
        <a:lstStyle/>
        <a:p>
          <a:endParaRPr lang="cs-CZ"/>
        </a:p>
      </dgm:t>
    </dgm:pt>
    <dgm:pt modelId="{A076B08F-CB34-4DC3-A9DE-F0FEDF427118}">
      <dgm:prSet/>
      <dgm:spPr/>
      <dgm:t>
        <a:bodyPr/>
        <a:lstStyle/>
        <a:p>
          <a:pPr rtl="0"/>
          <a:r>
            <a:rPr lang="cs-CZ" b="0" dirty="0" smtClean="0"/>
            <a:t>Účastníci kurzů x získání kvalifikace (indikátor 62600)</a:t>
          </a:r>
          <a:endParaRPr lang="cs-CZ" dirty="0"/>
        </a:p>
      </dgm:t>
    </dgm:pt>
    <dgm:pt modelId="{F23EAED9-CB93-4E71-824C-ADA160E92B21}" type="parTrans" cxnId="{3C18650D-BE09-4ECC-85CB-C63F7B788AA3}">
      <dgm:prSet/>
      <dgm:spPr/>
      <dgm:t>
        <a:bodyPr/>
        <a:lstStyle/>
        <a:p>
          <a:endParaRPr lang="cs-CZ"/>
        </a:p>
      </dgm:t>
    </dgm:pt>
    <dgm:pt modelId="{28CC6C1E-C743-4516-9B67-7B1BF4D301FE}" type="sibTrans" cxnId="{3C18650D-BE09-4ECC-85CB-C63F7B788AA3}">
      <dgm:prSet/>
      <dgm:spPr/>
      <dgm:t>
        <a:bodyPr/>
        <a:lstStyle/>
        <a:p>
          <a:endParaRPr lang="cs-CZ"/>
        </a:p>
      </dgm:t>
    </dgm:pt>
    <dgm:pt modelId="{80C24DAF-E532-4F92-B1AA-8E884FE886BB}">
      <dgm:prSet/>
      <dgm:spPr/>
      <dgm:t>
        <a:bodyPr/>
        <a:lstStyle/>
        <a:p>
          <a:pPr rtl="0"/>
          <a:r>
            <a:rPr lang="cs-CZ" dirty="0" smtClean="0"/>
            <a:t>OPZ: Účastníci, kteří v rámci projektu získali kvalifikaci (potvrzení udíleno na základě formálního prověření znalostí, které ukázalo, že účastník získal kvalifikaci dle předem stanovených standardů. Možno specifikovat ve výzvě, co bude uznáváno)</a:t>
          </a:r>
          <a:br>
            <a:rPr lang="cs-CZ" dirty="0" smtClean="0"/>
          </a:br>
          <a:r>
            <a:rPr lang="cs-CZ" b="1" i="1" dirty="0" smtClean="0"/>
            <a:t>POZOR: Účastník započítán pouze jednou bez ohledu na počet získaných kvalifikací</a:t>
          </a:r>
          <a:endParaRPr lang="cs-CZ" dirty="0"/>
        </a:p>
      </dgm:t>
    </dgm:pt>
    <dgm:pt modelId="{5E11C2CE-0CD1-4543-AF08-6BF4D7D953AA}" type="parTrans" cxnId="{02A9346F-6C6A-4D32-A778-DA1A5893D057}">
      <dgm:prSet/>
      <dgm:spPr/>
      <dgm:t>
        <a:bodyPr/>
        <a:lstStyle/>
        <a:p>
          <a:endParaRPr lang="cs-CZ"/>
        </a:p>
      </dgm:t>
    </dgm:pt>
    <dgm:pt modelId="{EF142091-29A7-44AA-BD16-CC24A64C2C19}" type="sibTrans" cxnId="{02A9346F-6C6A-4D32-A778-DA1A5893D057}">
      <dgm:prSet/>
      <dgm:spPr/>
      <dgm:t>
        <a:bodyPr/>
        <a:lstStyle/>
        <a:p>
          <a:endParaRPr lang="cs-CZ"/>
        </a:p>
      </dgm:t>
    </dgm:pt>
    <dgm:pt modelId="{91128EA5-CEB1-4A25-9057-7CBBD80F6EA4}">
      <dgm:prSet/>
      <dgm:spPr/>
      <dgm:t>
        <a:bodyPr/>
        <a:lstStyle/>
        <a:p>
          <a:pPr rtl="0"/>
          <a:r>
            <a:rPr lang="cs-CZ" dirty="0" smtClean="0"/>
            <a:t>OP LZZ: Počet absolventů kurzů. Osoba započítána tolikrát, kolik kurzů řádně dokončila</a:t>
          </a:r>
          <a:endParaRPr lang="cs-CZ" dirty="0"/>
        </a:p>
      </dgm:t>
    </dgm:pt>
    <dgm:pt modelId="{E954EFA3-7667-4352-8D6E-E583A390A69F}" type="parTrans" cxnId="{7E4246DC-D33F-4723-ADD6-9061C1215CDE}">
      <dgm:prSet/>
      <dgm:spPr/>
      <dgm:t>
        <a:bodyPr/>
        <a:lstStyle/>
        <a:p>
          <a:endParaRPr lang="cs-CZ"/>
        </a:p>
      </dgm:t>
    </dgm:pt>
    <dgm:pt modelId="{978B3E8B-9454-438F-B476-A942560F99D3}" type="sibTrans" cxnId="{7E4246DC-D33F-4723-ADD6-9061C1215CDE}">
      <dgm:prSet/>
      <dgm:spPr/>
      <dgm:t>
        <a:bodyPr/>
        <a:lstStyle/>
        <a:p>
          <a:endParaRPr lang="cs-CZ"/>
        </a:p>
      </dgm:t>
    </dgm:pt>
    <dgm:pt modelId="{73BE4B0B-CE1F-46A8-BED4-E2DAE8B0E374}" type="pres">
      <dgm:prSet presAssocID="{7277540D-9905-448B-990B-CF7BE7B4D0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2EDAC2C-9A20-444B-8E23-0367B19D55DE}" type="pres">
      <dgm:prSet presAssocID="{104856EC-3F98-407A-8C25-4619FF025697}" presName="linNode" presStyleCnt="0"/>
      <dgm:spPr/>
    </dgm:pt>
    <dgm:pt modelId="{64CCD88F-FF1B-44E8-BD6B-DD0BD3B59B40}" type="pres">
      <dgm:prSet presAssocID="{104856EC-3F98-407A-8C25-4619FF025697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46A3A5-3769-4972-8D1A-55E547FFB074}" type="pres">
      <dgm:prSet presAssocID="{104856EC-3F98-407A-8C25-4619FF025697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59B9967-9C02-45EF-AA42-F686EEFC5551}" type="pres">
      <dgm:prSet presAssocID="{3CE84B1F-7EBC-428B-BE55-B46B5DF2CC98}" presName="sp" presStyleCnt="0"/>
      <dgm:spPr/>
    </dgm:pt>
    <dgm:pt modelId="{5ED6A28E-CB94-4993-9D19-F8932078E1C5}" type="pres">
      <dgm:prSet presAssocID="{A076B08F-CB34-4DC3-A9DE-F0FEDF427118}" presName="linNode" presStyleCnt="0"/>
      <dgm:spPr/>
    </dgm:pt>
    <dgm:pt modelId="{F808CAA8-9BB2-42BC-9B30-AEF3B71EBDE7}" type="pres">
      <dgm:prSet presAssocID="{A076B08F-CB34-4DC3-A9DE-F0FEDF42711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4FAAC0C-DB54-4C1D-86E4-69776BEC8655}" type="pres">
      <dgm:prSet presAssocID="{A076B08F-CB34-4DC3-A9DE-F0FEDF42711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5678F4E-176C-4C36-9084-EEED3D91E12D}" srcId="{7277540D-9905-448B-990B-CF7BE7B4D063}" destId="{104856EC-3F98-407A-8C25-4619FF025697}" srcOrd="0" destOrd="0" parTransId="{A524862C-A11A-471B-B1FC-351CD44F2D2B}" sibTransId="{3CE84B1F-7EBC-428B-BE55-B46B5DF2CC98}"/>
    <dgm:cxn modelId="{D5A2BCEB-6394-4E03-B1BC-E18C0B8904C6}" type="presOf" srcId="{91128EA5-CEB1-4A25-9057-7CBBD80F6EA4}" destId="{44FAAC0C-DB54-4C1D-86E4-69776BEC8655}" srcOrd="0" destOrd="1" presId="urn:microsoft.com/office/officeart/2005/8/layout/vList5"/>
    <dgm:cxn modelId="{25C6BFC2-90A9-4BE6-8811-0800199C108C}" type="presOf" srcId="{5AB3194F-47BB-4A25-804D-F823F76599AD}" destId="{4E46A3A5-3769-4972-8D1A-55E547FFB074}" srcOrd="0" destOrd="0" presId="urn:microsoft.com/office/officeart/2005/8/layout/vList5"/>
    <dgm:cxn modelId="{F71E1135-8344-4E72-8184-7403649E4998}" type="presOf" srcId="{7277540D-9905-448B-990B-CF7BE7B4D063}" destId="{73BE4B0B-CE1F-46A8-BED4-E2DAE8B0E374}" srcOrd="0" destOrd="0" presId="urn:microsoft.com/office/officeart/2005/8/layout/vList5"/>
    <dgm:cxn modelId="{2E066352-EE7A-4F7A-AC75-54CC917993A9}" type="presOf" srcId="{104856EC-3F98-407A-8C25-4619FF025697}" destId="{64CCD88F-FF1B-44E8-BD6B-DD0BD3B59B40}" srcOrd="0" destOrd="0" presId="urn:microsoft.com/office/officeart/2005/8/layout/vList5"/>
    <dgm:cxn modelId="{8F84D4C4-DFA5-4CDE-BA87-27B85389CD2C}" type="presOf" srcId="{25D68845-36D6-487B-9A7D-17B001FBE47A}" destId="{4E46A3A5-3769-4972-8D1A-55E547FFB074}" srcOrd="0" destOrd="1" presId="urn:microsoft.com/office/officeart/2005/8/layout/vList5"/>
    <dgm:cxn modelId="{FEAF5E75-C361-48B0-BBAD-5BFA4A99876E}" srcId="{104856EC-3F98-407A-8C25-4619FF025697}" destId="{5AB3194F-47BB-4A25-804D-F823F76599AD}" srcOrd="0" destOrd="0" parTransId="{B5D085F6-46DC-44FF-A444-A43E4EC5B249}" sibTransId="{3E9A8590-641C-434C-AFDE-B5AFA7B22FAA}"/>
    <dgm:cxn modelId="{02A9346F-6C6A-4D32-A778-DA1A5893D057}" srcId="{A076B08F-CB34-4DC3-A9DE-F0FEDF427118}" destId="{80C24DAF-E532-4F92-B1AA-8E884FE886BB}" srcOrd="0" destOrd="0" parTransId="{5E11C2CE-0CD1-4543-AF08-6BF4D7D953AA}" sibTransId="{EF142091-29A7-44AA-BD16-CC24A64C2C19}"/>
    <dgm:cxn modelId="{7E4246DC-D33F-4723-ADD6-9061C1215CDE}" srcId="{A076B08F-CB34-4DC3-A9DE-F0FEDF427118}" destId="{91128EA5-CEB1-4A25-9057-7CBBD80F6EA4}" srcOrd="1" destOrd="0" parTransId="{E954EFA3-7667-4352-8D6E-E583A390A69F}" sibTransId="{978B3E8B-9454-438F-B476-A942560F99D3}"/>
    <dgm:cxn modelId="{3C18650D-BE09-4ECC-85CB-C63F7B788AA3}" srcId="{7277540D-9905-448B-990B-CF7BE7B4D063}" destId="{A076B08F-CB34-4DC3-A9DE-F0FEDF427118}" srcOrd="1" destOrd="0" parTransId="{F23EAED9-CB93-4E71-824C-ADA160E92B21}" sibTransId="{28CC6C1E-C743-4516-9B67-7B1BF4D301FE}"/>
    <dgm:cxn modelId="{5AF7632D-409E-4580-AAF1-754210CAD6FB}" srcId="{104856EC-3F98-407A-8C25-4619FF025697}" destId="{25D68845-36D6-487B-9A7D-17B001FBE47A}" srcOrd="1" destOrd="0" parTransId="{109A6B57-B02E-4701-BFA3-29A48A9F3F48}" sibTransId="{78E6FEF2-E8C1-421F-B52F-9BFFF74FF2DD}"/>
    <dgm:cxn modelId="{20FB44C5-C317-4CF9-9D90-70BB34717939}" type="presOf" srcId="{A076B08F-CB34-4DC3-A9DE-F0FEDF427118}" destId="{F808CAA8-9BB2-42BC-9B30-AEF3B71EBDE7}" srcOrd="0" destOrd="0" presId="urn:microsoft.com/office/officeart/2005/8/layout/vList5"/>
    <dgm:cxn modelId="{3A5D96AA-94A7-408B-A2E9-2176863E664F}" type="presOf" srcId="{80C24DAF-E532-4F92-B1AA-8E884FE886BB}" destId="{44FAAC0C-DB54-4C1D-86E4-69776BEC8655}" srcOrd="0" destOrd="0" presId="urn:microsoft.com/office/officeart/2005/8/layout/vList5"/>
    <dgm:cxn modelId="{1AD6340E-B92C-448F-93DE-794DEC2D04C1}" type="presParOf" srcId="{73BE4B0B-CE1F-46A8-BED4-E2DAE8B0E374}" destId="{52EDAC2C-9A20-444B-8E23-0367B19D55DE}" srcOrd="0" destOrd="0" presId="urn:microsoft.com/office/officeart/2005/8/layout/vList5"/>
    <dgm:cxn modelId="{B1DAC231-D9D4-414E-BA2C-D41EB9FC1BF5}" type="presParOf" srcId="{52EDAC2C-9A20-444B-8E23-0367B19D55DE}" destId="{64CCD88F-FF1B-44E8-BD6B-DD0BD3B59B40}" srcOrd="0" destOrd="0" presId="urn:microsoft.com/office/officeart/2005/8/layout/vList5"/>
    <dgm:cxn modelId="{FC516394-6FC8-4FEB-A678-383E0E20FEA1}" type="presParOf" srcId="{52EDAC2C-9A20-444B-8E23-0367B19D55DE}" destId="{4E46A3A5-3769-4972-8D1A-55E547FFB074}" srcOrd="1" destOrd="0" presId="urn:microsoft.com/office/officeart/2005/8/layout/vList5"/>
    <dgm:cxn modelId="{B37CA780-E676-4CF3-9BC8-E216A19987F0}" type="presParOf" srcId="{73BE4B0B-CE1F-46A8-BED4-E2DAE8B0E374}" destId="{359B9967-9C02-45EF-AA42-F686EEFC5551}" srcOrd="1" destOrd="0" presId="urn:microsoft.com/office/officeart/2005/8/layout/vList5"/>
    <dgm:cxn modelId="{0FE54104-8F8E-4B5A-B799-6BBB684D1203}" type="presParOf" srcId="{73BE4B0B-CE1F-46A8-BED4-E2DAE8B0E374}" destId="{5ED6A28E-CB94-4993-9D19-F8932078E1C5}" srcOrd="2" destOrd="0" presId="urn:microsoft.com/office/officeart/2005/8/layout/vList5"/>
    <dgm:cxn modelId="{D2EA9E73-DA2E-451B-908E-C7DD086A8937}" type="presParOf" srcId="{5ED6A28E-CB94-4993-9D19-F8932078E1C5}" destId="{F808CAA8-9BB2-42BC-9B30-AEF3B71EBDE7}" srcOrd="0" destOrd="0" presId="urn:microsoft.com/office/officeart/2005/8/layout/vList5"/>
    <dgm:cxn modelId="{251B7095-762A-4C66-A1AA-5831EFABCAAB}" type="presParOf" srcId="{5ED6A28E-CB94-4993-9D19-F8932078E1C5}" destId="{44FAAC0C-DB54-4C1D-86E4-69776BEC865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6A3A5-3769-4972-8D1A-55E547FFB074}">
      <dsp:nvSpPr>
        <dsp:cNvPr id="0" name=""/>
        <dsp:cNvSpPr/>
      </dsp:nvSpPr>
      <dsp:spPr>
        <a:xfrm rot="5400000">
          <a:off x="4598141" y="-1320556"/>
          <a:ext cx="2163699" cy="5345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OPZ: V indikátorech pouze identifikovaní účastníci přesahující bagatelní podporu (pouze jednou bez ohledu na počet podpor) </a:t>
          </a:r>
          <a:r>
            <a:rPr lang="cs-CZ" sz="1500" b="1" i="1" kern="1200" dirty="0" smtClean="0"/>
            <a:t>POZOR: Rozdíl mezi celkovým počtem podpořených osob a celkovým počtem účastníků (vykázaných v indikátoru 60000)</a:t>
          </a:r>
          <a:endParaRPr lang="cs-CZ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OP LZZ: Každá osoba, která byla podpořena (pouze jednou bez ohledu na počet podpor)</a:t>
          </a:r>
          <a:endParaRPr lang="cs-CZ" sz="1500" kern="1200" dirty="0"/>
        </a:p>
      </dsp:txBody>
      <dsp:txXfrm rot="-5400000">
        <a:off x="3007055" y="376153"/>
        <a:ext cx="5240250" cy="1952453"/>
      </dsp:txXfrm>
    </dsp:sp>
    <dsp:sp modelId="{64CCD88F-FF1B-44E8-BD6B-DD0BD3B59B40}">
      <dsp:nvSpPr>
        <dsp:cNvPr id="0" name=""/>
        <dsp:cNvSpPr/>
      </dsp:nvSpPr>
      <dsp:spPr>
        <a:xfrm>
          <a:off x="0" y="67"/>
          <a:ext cx="3007054" cy="27046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b="0" kern="1200" dirty="0" smtClean="0"/>
            <a:t>Podpořené osoby</a:t>
          </a:r>
          <a:endParaRPr lang="cs-CZ" sz="2900" kern="1200" dirty="0"/>
        </a:p>
      </dsp:txBody>
      <dsp:txXfrm>
        <a:off x="132029" y="132096"/>
        <a:ext cx="2742996" cy="2440566"/>
      </dsp:txXfrm>
    </dsp:sp>
    <dsp:sp modelId="{44FAAC0C-DB54-4C1D-86E4-69776BEC8655}">
      <dsp:nvSpPr>
        <dsp:cNvPr id="0" name=""/>
        <dsp:cNvSpPr/>
      </dsp:nvSpPr>
      <dsp:spPr>
        <a:xfrm rot="5400000">
          <a:off x="4598141" y="1519299"/>
          <a:ext cx="2163699" cy="5345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OPZ: Účastníci, kteří v rámci projektu získali kvalifikaci (potvrzení udíleno na základě formálního prověření znalostí, které ukázalo, že účastník získal kvalifikaci dle předem stanovených standardů. Možno specifikovat ve výzvě, co bude uznáváno)</a:t>
          </a:r>
          <a:br>
            <a:rPr lang="cs-CZ" sz="1500" kern="1200" dirty="0" smtClean="0"/>
          </a:br>
          <a:r>
            <a:rPr lang="cs-CZ" sz="1500" b="1" i="1" kern="1200" dirty="0" smtClean="0"/>
            <a:t>POZOR: Účastník započítán pouze jednou bez ohledu na počet získaných kvalifikací</a:t>
          </a:r>
          <a:endParaRPr lang="cs-CZ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OP LZZ: Počet absolventů kurzů. Osoba započítána tolikrát, kolik kurzů řádně dokončila</a:t>
          </a:r>
          <a:endParaRPr lang="cs-CZ" sz="1500" kern="1200" dirty="0"/>
        </a:p>
      </dsp:txBody>
      <dsp:txXfrm rot="-5400000">
        <a:off x="3007055" y="3216009"/>
        <a:ext cx="5240250" cy="1952453"/>
      </dsp:txXfrm>
    </dsp:sp>
    <dsp:sp modelId="{F808CAA8-9BB2-42BC-9B30-AEF3B71EBDE7}">
      <dsp:nvSpPr>
        <dsp:cNvPr id="0" name=""/>
        <dsp:cNvSpPr/>
      </dsp:nvSpPr>
      <dsp:spPr>
        <a:xfrm>
          <a:off x="0" y="2839923"/>
          <a:ext cx="3007054" cy="27046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b="0" kern="1200" dirty="0" smtClean="0"/>
            <a:t>Účastníci kurzů x získání kvalifikace (indikátor 62600)</a:t>
          </a:r>
          <a:endParaRPr lang="cs-CZ" sz="2900" kern="1200" dirty="0"/>
        </a:p>
      </dsp:txBody>
      <dsp:txXfrm>
        <a:off x="132029" y="2971952"/>
        <a:ext cx="2742996" cy="2440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D18B7-3C0B-4540-B18A-DB6256BEACFC}" type="datetimeFigureOut">
              <a:rPr lang="cs-CZ" smtClean="0"/>
              <a:t>23.8.2017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3E32E-49E3-4216-B73A-EA0CDEE762C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504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t>23.8.2017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0949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19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0636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6154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1898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7118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9181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18757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44292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0018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alt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62266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33617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99921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65311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65311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84363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737052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3007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510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16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510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7753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399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391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88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333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308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5413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1259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201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534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521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063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40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2284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7024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033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230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4995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226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359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41872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734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719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347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527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4330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5626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973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0223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758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56919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71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18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37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iskp@mpsv.cz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otaceeu.cz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403648" y="2060848"/>
            <a:ext cx="7380352" cy="1584176"/>
          </a:xfrm>
        </p:spPr>
        <p:txBody>
          <a:bodyPr/>
          <a:lstStyle/>
          <a:p>
            <a:r>
              <a:rPr lang="cs-CZ" sz="3200" b="0" kern="1200" dirty="0" smtClean="0">
                <a:latin typeface="+mn-lt"/>
                <a:ea typeface="+mn-ea"/>
                <a:cs typeface="+mn-cs"/>
              </a:rPr>
              <a:t>Výzva č</a:t>
            </a:r>
            <a:r>
              <a:rPr lang="cs-CZ" sz="3200" b="0" kern="1200" dirty="0">
                <a:latin typeface="+mn-lt"/>
                <a:ea typeface="+mn-ea"/>
                <a:cs typeface="+mn-cs"/>
              </a:rPr>
              <a:t>. 03_16_134: </a:t>
            </a:r>
            <a:r>
              <a:rPr lang="cs-CZ" sz="3200" b="0" kern="1200" dirty="0" smtClean="0">
                <a:latin typeface="+mn-lt"/>
                <a:ea typeface="+mn-ea"/>
                <a:cs typeface="+mn-cs"/>
              </a:rPr>
              <a:t/>
            </a:r>
            <a:br>
              <a:rPr lang="cs-CZ" sz="3200" b="0" kern="1200" dirty="0" smtClean="0">
                <a:latin typeface="+mn-lt"/>
                <a:ea typeface="+mn-ea"/>
                <a:cs typeface="+mn-cs"/>
              </a:rPr>
            </a:br>
            <a:r>
              <a:rPr lang="cs-CZ" sz="3200" kern="1200" dirty="0" smtClean="0">
                <a:latin typeface="+mn-lt"/>
                <a:ea typeface="+mn-ea"/>
                <a:cs typeface="+mn-cs"/>
              </a:rPr>
              <a:t>Podpora </a:t>
            </a:r>
            <a:r>
              <a:rPr lang="cs-CZ" sz="3200" kern="1200" dirty="0">
                <a:latin typeface="+mn-lt"/>
                <a:ea typeface="+mn-ea"/>
                <a:cs typeface="+mn-cs"/>
              </a:rPr>
              <a:t>sociálního začleňování v </a:t>
            </a:r>
            <a:r>
              <a:rPr lang="cs-CZ" sz="3200" kern="1200" dirty="0" smtClean="0">
                <a:latin typeface="+mn-lt"/>
                <a:ea typeface="+mn-ea"/>
                <a:cs typeface="+mn-cs"/>
              </a:rPr>
              <a:t>Praze</a:t>
            </a:r>
            <a:br>
              <a:rPr lang="cs-CZ" sz="3200" kern="1200" dirty="0" smtClean="0">
                <a:latin typeface="+mn-lt"/>
                <a:ea typeface="+mn-ea"/>
                <a:cs typeface="+mn-cs"/>
              </a:rPr>
            </a:br>
            <a:endParaRPr lang="cs-CZ" sz="3200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511299" y="4089600"/>
            <a:ext cx="7272000" cy="995584"/>
          </a:xfrm>
        </p:spPr>
        <p:txBody>
          <a:bodyPr/>
          <a:lstStyle/>
          <a:p>
            <a:r>
              <a:rPr lang="cs-CZ" dirty="0" smtClean="0"/>
              <a:t>Šárka Müllerová, Linda Maršíková, </a:t>
            </a:r>
            <a:r>
              <a:rPr lang="cs-CZ" dirty="0"/>
              <a:t>K</a:t>
            </a:r>
            <a:r>
              <a:rPr lang="cs-CZ" dirty="0" smtClean="0"/>
              <a:t>ateřina Jechová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547664" y="5229200"/>
            <a:ext cx="7272000" cy="792088"/>
          </a:xfrm>
        </p:spPr>
        <p:txBody>
          <a:bodyPr/>
          <a:lstStyle/>
          <a:p>
            <a:r>
              <a:rPr lang="cs-CZ" dirty="0" smtClean="0"/>
              <a:t>24. 8. 2017  Praha </a:t>
            </a:r>
            <a:endParaRPr lang="cs-CZ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149080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373216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92601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KA 1 - </a:t>
            </a:r>
            <a:r>
              <a:rPr lang="cs-CZ" sz="2400" dirty="0"/>
              <a:t>	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Podpora </a:t>
            </a:r>
            <a:r>
              <a:rPr lang="cs-CZ" sz="2400" dirty="0"/>
              <a:t>osob s duševním onemocněním, podpora jejich rodin a pečujících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340768"/>
            <a:ext cx="8424488" cy="4779232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Pomoc </a:t>
            </a:r>
            <a:r>
              <a:rPr lang="cs-CZ" dirty="0"/>
              <a:t>lidem s duševním onemocněním, jejich rodinám a </a:t>
            </a:r>
            <a:r>
              <a:rPr lang="cs-CZ" dirty="0" smtClean="0"/>
              <a:t>pečujícím osobám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Terénní </a:t>
            </a:r>
            <a:r>
              <a:rPr lang="cs-CZ" dirty="0"/>
              <a:t>péče v multidisciplinárním týmu, case management, zapojení peer konzultantů a koordinace </a:t>
            </a:r>
            <a:r>
              <a:rPr lang="cs-CZ" dirty="0" smtClean="0"/>
              <a:t>dobrovolníků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Sociální služby - odborné </a:t>
            </a:r>
            <a:r>
              <a:rPr lang="cs-CZ" dirty="0"/>
              <a:t>sociální poradenství, osobní asistence, odlehčovací služby, domovy se zvláštním režimem, chráněné bydlení, </a:t>
            </a:r>
            <a:r>
              <a:rPr lang="cs-CZ" dirty="0" smtClean="0"/>
              <a:t>SAS pro </a:t>
            </a:r>
            <a:r>
              <a:rPr lang="cs-CZ" dirty="0"/>
              <a:t>osoby se zdravotním postižením, </a:t>
            </a:r>
            <a:r>
              <a:rPr lang="cs-CZ" dirty="0" smtClean="0"/>
              <a:t>SAS pro </a:t>
            </a:r>
            <a:r>
              <a:rPr lang="cs-CZ" dirty="0"/>
              <a:t>rodiny s dětmi služby, sociální </a:t>
            </a:r>
            <a:r>
              <a:rPr lang="cs-CZ" dirty="0" smtClean="0"/>
              <a:t>rehabilitace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Financování fakultativních činností sociálních služeb </a:t>
            </a:r>
            <a:r>
              <a:rPr lang="cs-CZ" dirty="0" smtClean="0"/>
              <a:t>a </a:t>
            </a:r>
            <a:r>
              <a:rPr lang="cs-CZ" dirty="0"/>
              <a:t>činnosti nehospodářské povahy 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565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/>
              <a:t>KA 1 - </a:t>
            </a:r>
            <a:r>
              <a:rPr lang="cs-CZ" sz="2400" dirty="0" smtClean="0"/>
              <a:t> Podpora </a:t>
            </a:r>
            <a:r>
              <a:rPr lang="cs-CZ" sz="2400" dirty="0"/>
              <a:t>osob s duševním onemocněním, podpora jejich rodin a pečujících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b="1" dirty="0"/>
              <a:t>Nebudou podporovány </a:t>
            </a:r>
            <a:r>
              <a:rPr lang="cs-CZ" dirty="0"/>
              <a:t>sociální služby, které jsou určeny pro osoby se sníženou soběstačnost z důvodu věku, jedná se zejména o sociální služby pro seniory </a:t>
            </a:r>
            <a:r>
              <a:rPr lang="cs-CZ" dirty="0" smtClean="0"/>
              <a:t>apod.</a:t>
            </a:r>
          </a:p>
          <a:p>
            <a:r>
              <a:rPr lang="cs-CZ" dirty="0"/>
              <a:t>Bude podporováno poskytování pouze těch sociálních služeb, které jsou registrovány v souladu se zákonem č. 108/2006 Sb., o sociálních službách, a které jsou zároveň součástí sítě sociálních služeb uvedené ve střednědobém plánu rozvoje sociálních služeb příslušného kraje, případně MPSV (nezbytný je soulad kapacit</a:t>
            </a:r>
            <a:r>
              <a:rPr lang="cs-CZ" dirty="0" smtClean="0"/>
              <a:t>).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72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KA 2 </a:t>
            </a:r>
            <a:r>
              <a:rPr lang="cs-CZ" sz="2400" dirty="0"/>
              <a:t>- Podpora paliativní péče v přirozeném prostředí klienta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Aktivity zaměřené na rozvoj domácí hospicové péče v rámci sociální oblasti:</a:t>
            </a:r>
          </a:p>
          <a:p>
            <a:r>
              <a:rPr lang="cs-CZ" dirty="0" smtClean="0"/>
              <a:t>koordinace </a:t>
            </a:r>
            <a:r>
              <a:rPr lang="cs-CZ" dirty="0"/>
              <a:t>multidisciplinární domácí hospicové (paliativní) péče,</a:t>
            </a:r>
          </a:p>
          <a:p>
            <a:r>
              <a:rPr lang="cs-CZ" dirty="0" smtClean="0"/>
              <a:t>koordinace </a:t>
            </a:r>
            <a:r>
              <a:rPr lang="cs-CZ" dirty="0"/>
              <a:t>a edukace pro rodinné příslušníky či osoby blízké 	</a:t>
            </a:r>
            <a:endParaRPr lang="cs-CZ" dirty="0" smtClean="0"/>
          </a:p>
          <a:p>
            <a:r>
              <a:rPr lang="cs-CZ" dirty="0" smtClean="0"/>
              <a:t>poradenská </a:t>
            </a:r>
            <a:r>
              <a:rPr lang="cs-CZ" dirty="0"/>
              <a:t>a asistenční činnost při využití a poskytování kompenzačních pomůcek v rámci domácí hospicové (paliativní) péče</a:t>
            </a:r>
            <a:r>
              <a:rPr lang="cs-CZ" dirty="0" smtClean="0"/>
              <a:t>,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076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/>
              <a:t>KA 2 - Podpora paliativní péče v přirozeném prostředí klienta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nákup </a:t>
            </a:r>
            <a:r>
              <a:rPr lang="cs-CZ" dirty="0"/>
              <a:t>kompenzačních pomůcek </a:t>
            </a:r>
            <a:endParaRPr lang="cs-CZ" dirty="0" smtClean="0"/>
          </a:p>
          <a:p>
            <a:r>
              <a:rPr lang="cs-CZ" dirty="0" smtClean="0"/>
              <a:t>podpora </a:t>
            </a:r>
            <a:r>
              <a:rPr lang="cs-CZ" dirty="0"/>
              <a:t>ošetřujícího personálu poskytovatelů domácí hospicové (paliativní) péče (supervize hospicového týmu),</a:t>
            </a:r>
          </a:p>
          <a:p>
            <a:r>
              <a:rPr lang="cs-CZ" dirty="0" smtClean="0"/>
              <a:t>vzdělávání </a:t>
            </a:r>
            <a:r>
              <a:rPr lang="cs-CZ" dirty="0"/>
              <a:t>a poradenství pro osoby pečující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68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/>
              <a:t>KA 2 - Podpora paliativní péče v přirozeném prostředí klienta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Jedná se výhradně o činnosti multidisciplinárního týmu, které nemohou být hrazeny v souladu s činnostmi podle zákona č.108/2006 Sb., zákon o sociálních službách, a ze zdrojů zdravotních pojišťoven. </a:t>
            </a:r>
          </a:p>
          <a:p>
            <a:r>
              <a:rPr lang="cs-CZ" b="1" dirty="0"/>
              <a:t>V této aktivitě </a:t>
            </a:r>
            <a:r>
              <a:rPr lang="cs-CZ" dirty="0"/>
              <a:t>se nejedná o podporu a financování běžných výdajů souvisejících s poskytováním základních činností sociálních služeb, a to v rozsahu stanoveném zákonem č. 108/2006 Sb., o sociálních službách, ve znění pozdějších předpisů.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21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KA 3 - Podpora </a:t>
            </a:r>
            <a:r>
              <a:rPr lang="cs-CZ" sz="2400" dirty="0"/>
              <a:t>aktivit zaměřených na pečující osoby a podporu neformální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Aktivity zaměřené na podporu pečujících osob a </a:t>
            </a:r>
            <a:r>
              <a:rPr lang="cs-CZ" b="1" dirty="0"/>
              <a:t>neformální péče</a:t>
            </a:r>
            <a:r>
              <a:rPr lang="cs-CZ" dirty="0"/>
              <a:t> </a:t>
            </a:r>
            <a:r>
              <a:rPr lang="cs-CZ" i="1" dirty="0"/>
              <a:t>(tj. péče poskytované osobě závislé na pomoci jiné osoby v rámci rodin nebo komunit osobami blízkými - rodinnými příslušníky, příbuznými nebo známými) </a:t>
            </a:r>
            <a:r>
              <a:rPr lang="cs-CZ" dirty="0"/>
              <a:t>a </a:t>
            </a:r>
            <a:r>
              <a:rPr lang="cs-CZ" b="1" dirty="0"/>
              <a:t>sdílené péče </a:t>
            </a:r>
            <a:r>
              <a:rPr lang="cs-CZ" i="1" dirty="0"/>
              <a:t>(tj. kombinace péče poskytované profesionálními poskytovateli a </a:t>
            </a:r>
            <a:r>
              <a:rPr lang="cs-CZ" i="1" dirty="0" smtClean="0"/>
              <a:t>neformálními </a:t>
            </a:r>
            <a:r>
              <a:rPr lang="cs-CZ" i="1" dirty="0"/>
              <a:t>pečovateli). </a:t>
            </a:r>
            <a:endParaRPr lang="cs-CZ" i="1" dirty="0" smtClean="0"/>
          </a:p>
          <a:p>
            <a:r>
              <a:rPr lang="cs-CZ" b="1" dirty="0" smtClean="0"/>
              <a:t>Podpůrné </a:t>
            </a:r>
            <a:r>
              <a:rPr lang="cs-CZ" b="1" dirty="0"/>
              <a:t>služby určené pro pečující osoby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498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 </a:t>
            </a:r>
            <a:r>
              <a:rPr lang="cs-CZ" dirty="0" smtClean="0"/>
              <a:t>č.03_16_134  nepodporuje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16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obsah 1"/>
          <p:cNvSpPr>
            <a:spLocks noGrp="1"/>
          </p:cNvSpPr>
          <p:nvPr>
            <p:ph idx="1"/>
          </p:nvPr>
        </p:nvSpPr>
        <p:spPr>
          <a:xfrm>
            <a:off x="540000" y="1268760"/>
            <a:ext cx="8064000" cy="48512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12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None/>
              <a:defRPr sz="1400" b="1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1100" b="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20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lang="cs-CZ" sz="18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18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sociální </a:t>
            </a:r>
            <a:r>
              <a:rPr lang="cs-CZ" sz="2000" b="0" dirty="0">
                <a:solidFill>
                  <a:schemeClr val="tx1"/>
                </a:solidFill>
              </a:rPr>
              <a:t>služby, které jsou určeny pro osoby se sníženou soběstačnost z důvodu </a:t>
            </a:r>
            <a:r>
              <a:rPr lang="cs-CZ" sz="2000" b="0" dirty="0" smtClean="0">
                <a:solidFill>
                  <a:schemeClr val="tx1"/>
                </a:solidFill>
              </a:rPr>
              <a:t>věku (sociální </a:t>
            </a:r>
            <a:r>
              <a:rPr lang="cs-CZ" sz="2000" b="0" dirty="0">
                <a:solidFill>
                  <a:schemeClr val="tx1"/>
                </a:solidFill>
              </a:rPr>
              <a:t>služby pro seniory </a:t>
            </a:r>
            <a:r>
              <a:rPr lang="cs-CZ" sz="2000" b="0" dirty="0" smtClean="0">
                <a:solidFill>
                  <a:schemeClr val="tx1"/>
                </a:solidFill>
              </a:rPr>
              <a:t>apod.)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poskytování </a:t>
            </a:r>
            <a:r>
              <a:rPr lang="cs-CZ" sz="2000" b="0" dirty="0">
                <a:solidFill>
                  <a:schemeClr val="tx1"/>
                </a:solidFill>
              </a:rPr>
              <a:t>činností komerční povahy, včetně komerčních volnočasových </a:t>
            </a:r>
            <a:r>
              <a:rPr lang="cs-CZ" sz="2000" b="0" dirty="0" smtClean="0">
                <a:solidFill>
                  <a:schemeClr val="tx1"/>
                </a:solidFill>
              </a:rPr>
              <a:t>aktivit  </a:t>
            </a:r>
            <a:endParaRPr lang="cs-CZ" sz="20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jazykové </a:t>
            </a:r>
            <a:r>
              <a:rPr lang="cs-CZ" sz="2000" b="0" dirty="0">
                <a:solidFill>
                  <a:schemeClr val="tx1"/>
                </a:solidFill>
              </a:rPr>
              <a:t>kurzy (s výjimkou kurzů českého jazyka</a:t>
            </a:r>
            <a:r>
              <a:rPr lang="cs-CZ" sz="2000" b="0" dirty="0" smtClean="0">
                <a:solidFill>
                  <a:schemeClr val="tx1"/>
                </a:solidFill>
              </a:rPr>
              <a:t>), rekvalifikační kurzy, tvorbu </a:t>
            </a:r>
            <a:r>
              <a:rPr lang="cs-CZ" sz="2000" b="0" dirty="0">
                <a:solidFill>
                  <a:schemeClr val="tx1"/>
                </a:solidFill>
              </a:rPr>
              <a:t>vzdělávacích programů, vytvoření </a:t>
            </a:r>
            <a:r>
              <a:rPr lang="cs-CZ" sz="2000" b="0" dirty="0" smtClean="0">
                <a:solidFill>
                  <a:schemeClr val="tx1"/>
                </a:solidFill>
              </a:rPr>
              <a:t>e-learningových kurzů</a:t>
            </a:r>
            <a:r>
              <a:rPr lang="cs-CZ" sz="2000" b="0" dirty="0">
                <a:solidFill>
                  <a:schemeClr val="tx1"/>
                </a:solidFill>
              </a:rPr>
              <a:t>	</a:t>
            </a:r>
            <a:endParaRPr lang="cs-CZ" sz="2000" b="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osvětovou </a:t>
            </a:r>
            <a:r>
              <a:rPr lang="cs-CZ" sz="2000" b="0" dirty="0">
                <a:solidFill>
                  <a:schemeClr val="tx1"/>
                </a:solidFill>
              </a:rPr>
              <a:t>činnost jako samostatný </a:t>
            </a:r>
            <a:r>
              <a:rPr lang="cs-CZ" sz="2000" b="0" dirty="0" smtClean="0">
                <a:solidFill>
                  <a:schemeClr val="tx1"/>
                </a:solidFill>
              </a:rPr>
              <a:t>projekt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aktivity </a:t>
            </a:r>
            <a:r>
              <a:rPr lang="cs-CZ" sz="2000" b="0" dirty="0">
                <a:solidFill>
                  <a:schemeClr val="tx1"/>
                </a:solidFill>
              </a:rPr>
              <a:t>související s podporou dětí mladších 15 let.</a:t>
            </a:r>
          </a:p>
          <a:p>
            <a:endParaRPr lang="cs-CZ" sz="1800" dirty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58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064000" cy="4824536"/>
          </a:xfrm>
        </p:spPr>
        <p:txBody>
          <a:bodyPr/>
          <a:lstStyle/>
          <a:p>
            <a:r>
              <a:rPr lang="cs-CZ" sz="2000" dirty="0" smtClean="0"/>
              <a:t>partner s i bez finančního příspěvku</a:t>
            </a:r>
          </a:p>
          <a:p>
            <a:r>
              <a:rPr lang="cs-CZ" sz="2000" dirty="0" smtClean="0"/>
              <a:t>partner se podílí na realizaci věcných aktivit projektu (konzultace, odborné garance, práce s cílovou skupinou).</a:t>
            </a:r>
          </a:p>
          <a:p>
            <a:r>
              <a:rPr lang="cs-CZ" sz="2000" dirty="0"/>
              <a:t>p</a:t>
            </a:r>
            <a:r>
              <a:rPr lang="cs-CZ" sz="2000" dirty="0" smtClean="0"/>
              <a:t>artnerem se NEROZUMÍ subjekt, který je v dodavatelském či odběratelském vztahu k příjemci</a:t>
            </a:r>
          </a:p>
          <a:p>
            <a:pPr marL="0" indent="0">
              <a:buNone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/>
              <a:t>V případě projektů</a:t>
            </a:r>
            <a:r>
              <a:rPr lang="cs-CZ" sz="1800" dirty="0"/>
              <a:t>, v nichž jsou zapojeny další subjekty (a to v roli partnerů nebo mimo partnerství), je </a:t>
            </a:r>
            <a:r>
              <a:rPr lang="cs-CZ" sz="1800" dirty="0" smtClean="0"/>
              <a:t>rozhodující </a:t>
            </a:r>
            <a:r>
              <a:rPr lang="cs-CZ" sz="1800" dirty="0"/>
              <a:t>pouze příjemce podpory, tj. minimální podíl příjemce a případný příspěvek státního rozpočtu se určuje vždy dle příjemce </a:t>
            </a:r>
            <a:r>
              <a:rPr lang="cs-CZ" sz="1800" dirty="0" smtClean="0"/>
              <a:t>podpory (kap.16 Obecná pravidla).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007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obecně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608512"/>
          </a:xfrm>
        </p:spPr>
        <p:txBody>
          <a:bodyPr/>
          <a:lstStyle/>
          <a:p>
            <a:r>
              <a:rPr lang="cs-CZ" sz="1800" b="1" dirty="0" smtClean="0"/>
              <a:t>bagatelní podpora </a:t>
            </a:r>
            <a:r>
              <a:rPr lang="cs-CZ" sz="1800" dirty="0" smtClean="0"/>
              <a:t>– je podpora účastníka pod 40 hod při realizaci celého projektu (1h=60min)</a:t>
            </a:r>
          </a:p>
          <a:p>
            <a:r>
              <a:rPr lang="cs-CZ" sz="1800" dirty="0" smtClean="0"/>
              <a:t>Anonymizace účastníků – pouze u soc.služeb definovaných zákonem např. terénní programy nebo NZDM, příjemce musí vést relevantní evidenci (např. pod kódy)</a:t>
            </a:r>
          </a:p>
          <a:p>
            <a:r>
              <a:rPr lang="cs-CZ" sz="1800" dirty="0" smtClean="0"/>
              <a:t>Upozornění - indikátory </a:t>
            </a:r>
            <a:r>
              <a:rPr lang="cs-CZ" sz="1800" dirty="0"/>
              <a:t>se v žádosti o projekt </a:t>
            </a:r>
            <a:r>
              <a:rPr lang="cs-CZ" sz="1800" dirty="0" smtClean="0"/>
              <a:t>v ISKP14+ začnou </a:t>
            </a:r>
            <a:r>
              <a:rPr lang="cs-CZ" sz="1800" dirty="0"/>
              <a:t>objevovat až </a:t>
            </a:r>
            <a:r>
              <a:rPr lang="cs-CZ" sz="1800" dirty="0" smtClean="0"/>
              <a:t>po zadání </a:t>
            </a:r>
            <a:r>
              <a:rPr lang="cs-CZ" sz="1800" dirty="0"/>
              <a:t>specifického </a:t>
            </a:r>
            <a:r>
              <a:rPr lang="cs-CZ" sz="1800" dirty="0" smtClean="0"/>
              <a:t>cíle)</a:t>
            </a:r>
          </a:p>
          <a:p>
            <a:r>
              <a:rPr lang="cs-CZ" sz="1800" dirty="0" smtClean="0"/>
              <a:t>Monitorovací </a:t>
            </a:r>
            <a:r>
              <a:rPr lang="cs-CZ" sz="1800" dirty="0"/>
              <a:t>list podpořené osoby není povinný (k MI 6 00 00</a:t>
            </a:r>
            <a:r>
              <a:rPr lang="cs-CZ" sz="1800" dirty="0" smtClean="0"/>
              <a:t>) – doporučený na </a:t>
            </a:r>
            <a:r>
              <a:rPr lang="cs-CZ" sz="1800" dirty="0" smtClean="0">
                <a:hlinkClick r:id="rId3"/>
              </a:rPr>
              <a:t>www.esfcr.cz</a:t>
            </a:r>
            <a:r>
              <a:rPr lang="cs-CZ" sz="1800" dirty="0" smtClean="0"/>
              <a:t> ; příjemce </a:t>
            </a:r>
            <a:r>
              <a:rPr lang="cs-CZ" sz="1800" dirty="0"/>
              <a:t>je oprávněn používat jiný způsob sběru dat a dokladování. Evidence musí být </a:t>
            </a:r>
            <a:r>
              <a:rPr lang="cs-CZ" sz="1800" dirty="0" smtClean="0"/>
              <a:t>doložitelná (kontrola na místě)</a:t>
            </a:r>
          </a:p>
          <a:p>
            <a:r>
              <a:rPr lang="cs-CZ" sz="1800" dirty="0"/>
              <a:t>Informace najdete v kap. 18.1.3.2 „Obecná část pravidel“</a:t>
            </a:r>
          </a:p>
          <a:p>
            <a:endParaRPr lang="cs-CZ" sz="20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4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– závazkové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19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2000" b="1" dirty="0" smtClean="0"/>
              <a:t>6 00 00 Celkový počet účastníků </a:t>
            </a:r>
            <a:r>
              <a:rPr lang="cs-CZ" sz="2000" dirty="0"/>
              <a:t> </a:t>
            </a:r>
            <a:r>
              <a:rPr lang="cs-CZ" sz="2000" dirty="0" smtClean="0"/>
              <a:t>– </a:t>
            </a:r>
            <a:r>
              <a:rPr lang="cs-CZ" sz="2000" i="1" dirty="0" smtClean="0"/>
              <a:t>výstup</a:t>
            </a:r>
          </a:p>
          <a:p>
            <a:pPr lvl="1"/>
            <a:r>
              <a:rPr lang="cs-CZ" sz="1600" i="1" dirty="0" smtClean="0"/>
              <a:t>nutná </a:t>
            </a:r>
            <a:r>
              <a:rPr lang="cs-CZ" sz="1600" i="1" dirty="0"/>
              <a:t>identifikace podpořených osob, nezapočítávají se osoby s bagatel. podporou</a:t>
            </a:r>
          </a:p>
          <a:p>
            <a:r>
              <a:rPr lang="cs-CZ" sz="2000" b="1" dirty="0" smtClean="0"/>
              <a:t>6 70 01 Kapacita podpořených služeb </a:t>
            </a:r>
            <a:r>
              <a:rPr lang="cs-CZ" sz="2000" dirty="0" smtClean="0"/>
              <a:t>– </a:t>
            </a:r>
            <a:r>
              <a:rPr lang="cs-CZ" sz="2000" i="1" dirty="0" smtClean="0"/>
              <a:t>výstup</a:t>
            </a:r>
          </a:p>
          <a:p>
            <a:pPr lvl="1"/>
            <a:r>
              <a:rPr lang="cs-CZ" sz="1600" i="1" dirty="0"/>
              <a:t>okamžitá kapacita aktivit projektu, kterou v danou chvíli lze obsloužit (např. při kurzech počet míst v učebně nebo daná kapacitou člena/ů RT)</a:t>
            </a:r>
          </a:p>
          <a:p>
            <a:r>
              <a:rPr lang="cs-CZ" sz="2000" b="1" dirty="0"/>
              <a:t>6 74 01 Nové nebo inovované soc. služby týkající se bydlení </a:t>
            </a:r>
            <a:r>
              <a:rPr lang="cs-CZ" sz="1600" i="1" dirty="0"/>
              <a:t>(nejedná se o soc. službu dle zákona) </a:t>
            </a:r>
          </a:p>
          <a:p>
            <a:r>
              <a:rPr lang="cs-CZ" sz="2000" b="1" dirty="0" smtClean="0"/>
              <a:t>6 70 10 Využívání podpořených služeb </a:t>
            </a:r>
            <a:r>
              <a:rPr lang="cs-CZ" sz="2000" dirty="0"/>
              <a:t>– </a:t>
            </a:r>
            <a:r>
              <a:rPr lang="cs-CZ" sz="2000" i="1" dirty="0" smtClean="0"/>
              <a:t>výsledek </a:t>
            </a:r>
            <a:endParaRPr lang="cs-CZ" sz="2000" b="1" dirty="0" smtClean="0"/>
          </a:p>
          <a:p>
            <a:pPr lvl="1"/>
            <a:r>
              <a:rPr lang="cs-CZ" sz="1600" i="1" dirty="0" smtClean="0"/>
              <a:t>zde tzv. bagatelní podpora + v odůvod. případech anonymizovaní účastníci</a:t>
            </a:r>
          </a:p>
          <a:p>
            <a:r>
              <a:rPr lang="cs-CZ" sz="2000" b="1" dirty="0" smtClean="0"/>
              <a:t>5 51 02 Počet podpořených komunitních center </a:t>
            </a:r>
            <a:r>
              <a:rPr lang="cs-CZ" sz="2000" dirty="0" smtClean="0"/>
              <a:t>- </a:t>
            </a:r>
            <a:r>
              <a:rPr lang="cs-CZ" sz="2000" i="1" dirty="0" smtClean="0"/>
              <a:t>výstup</a:t>
            </a:r>
            <a:endParaRPr lang="cs-CZ" sz="20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Žadatel uvede adekvátní cíl. hodnotu projektu (bude povinen v případě realizace projektu naplnit), vybere relevant. indikátory (musí alespoň 1 výstupový indikátor) </a:t>
            </a:r>
          </a:p>
        </p:txBody>
      </p:sp>
    </p:spTree>
    <p:extLst>
      <p:ext uri="{BB962C8B-B14F-4D97-AF65-F5344CB8AC3E}">
        <p14:creationId xmlns:p14="http://schemas.microsoft.com/office/powerpoint/2010/main" val="316246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altLang="cs-CZ" dirty="0" smtClean="0"/>
              <a:t>Výzva </a:t>
            </a:r>
            <a:r>
              <a:rPr lang="cs-CZ" altLang="cs-CZ" dirty="0"/>
              <a:t>č. 03_16_134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Vyhlášení </a:t>
            </a:r>
            <a:r>
              <a:rPr lang="cs-CZ" altLang="cs-CZ" sz="1800" b="1" dirty="0"/>
              <a:t>výzvy</a:t>
            </a:r>
            <a:r>
              <a:rPr lang="cs-CZ" altLang="cs-CZ" sz="1800" b="1" dirty="0" smtClean="0"/>
              <a:t>: 19</a:t>
            </a:r>
            <a:r>
              <a:rPr lang="cs-CZ" altLang="cs-CZ" sz="1800" b="1" dirty="0"/>
              <a:t>. června 2017 </a:t>
            </a:r>
            <a:endParaRPr lang="cs-CZ" altLang="cs-CZ" sz="1800" b="1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Příjem </a:t>
            </a:r>
            <a:r>
              <a:rPr lang="cs-CZ" altLang="cs-CZ" sz="1800" b="1" dirty="0"/>
              <a:t>žádostí </a:t>
            </a:r>
            <a:r>
              <a:rPr lang="cs-CZ" altLang="cs-CZ" sz="1800" b="1" dirty="0" smtClean="0"/>
              <a:t>od </a:t>
            </a:r>
            <a:r>
              <a:rPr lang="cs-CZ" sz="1800" dirty="0"/>
              <a:t>19. 09. 2017, 8:00 </a:t>
            </a:r>
            <a:r>
              <a:rPr lang="cs-CZ" sz="1800" dirty="0" smtClean="0"/>
              <a:t>hodin do </a:t>
            </a:r>
            <a:r>
              <a:rPr lang="cs-CZ" sz="1800" dirty="0"/>
              <a:t>30. 10. 2017, 12:00 </a:t>
            </a:r>
            <a:r>
              <a:rPr lang="cs-CZ" sz="1800" dirty="0" smtClean="0"/>
              <a:t>hodin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Místo dopadu: </a:t>
            </a:r>
            <a:r>
              <a:rPr lang="cs-CZ" altLang="cs-CZ" sz="1800" dirty="0" smtClean="0"/>
              <a:t>hlavní </a:t>
            </a:r>
            <a:r>
              <a:rPr lang="cs-CZ" altLang="cs-CZ" sz="1800" dirty="0"/>
              <a:t>město </a:t>
            </a:r>
            <a:r>
              <a:rPr lang="cs-CZ" altLang="cs-CZ" sz="1800" dirty="0" smtClean="0"/>
              <a:t>Praha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Výše </a:t>
            </a:r>
            <a:r>
              <a:rPr lang="cs-CZ" sz="1800" b="1" dirty="0"/>
              <a:t>celkových </a:t>
            </a:r>
            <a:r>
              <a:rPr lang="cs-CZ" sz="1800" b="1" dirty="0" smtClean="0"/>
              <a:t>způsobilých výdajů </a:t>
            </a:r>
            <a:r>
              <a:rPr lang="cs-CZ" sz="1800" b="1" dirty="0"/>
              <a:t>projektu: 1 - 15 mil. </a:t>
            </a:r>
            <a:r>
              <a:rPr lang="cs-CZ" sz="1800" b="1" dirty="0" smtClean="0"/>
              <a:t>Kč</a:t>
            </a:r>
            <a:endParaRPr lang="cs-CZ" sz="1800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Výše </a:t>
            </a:r>
            <a:r>
              <a:rPr lang="cs-CZ" sz="1800" b="1" dirty="0"/>
              <a:t>alokace: </a:t>
            </a:r>
            <a:r>
              <a:rPr lang="cs-CZ" sz="1800" b="1" dirty="0" smtClean="0"/>
              <a:t>100 </a:t>
            </a:r>
            <a:r>
              <a:rPr lang="cs-CZ" sz="1800" b="1" dirty="0"/>
              <a:t>mil. </a:t>
            </a:r>
            <a:r>
              <a:rPr lang="cs-CZ" sz="1800" b="1" dirty="0" smtClean="0"/>
              <a:t>Kč</a:t>
            </a:r>
            <a:endParaRPr lang="cs-CZ" altLang="cs-CZ" sz="1800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/>
              <a:t>Max. délka projektu: 36 měsíců </a:t>
            </a:r>
            <a:r>
              <a:rPr lang="cs-CZ" altLang="cs-CZ" sz="1800" dirty="0"/>
              <a:t>(nejpozději do </a:t>
            </a:r>
            <a:r>
              <a:rPr lang="cs-CZ" altLang="cs-CZ" sz="1800" dirty="0" smtClean="0"/>
              <a:t>30.6.2021)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Míra </a:t>
            </a:r>
            <a:r>
              <a:rPr lang="cs-CZ" sz="1800" b="1" dirty="0"/>
              <a:t>podpory: </a:t>
            </a:r>
            <a:endParaRPr lang="cs-CZ" sz="1800" b="1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/>
              <a:t>Pro NNO: EU 50 %, státní rozpočet 50 %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/>
              <a:t>Pro podnikající subjekty: EU 50 %, státní rozpočet 0 %, žadatel 50 %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/>
              <a:t>Pro územně samosprávní celky </a:t>
            </a:r>
            <a:r>
              <a:rPr lang="cs-CZ" sz="1800" dirty="0" smtClean="0"/>
              <a:t>– MČ HMP a </a:t>
            </a:r>
            <a:r>
              <a:rPr lang="cs-CZ" sz="1800" dirty="0"/>
              <a:t>jejich zřizované organizace: EU 50 %, státní rozpočet 45 %, žadatel 5 %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Počet žádostí na organizaci </a:t>
            </a:r>
            <a:r>
              <a:rPr lang="cs-CZ" sz="1800" dirty="0" smtClean="0"/>
              <a:t>– není omezeno</a:t>
            </a:r>
            <a:endParaRPr lang="cs-CZ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0"/>
              <a:pPr/>
              <a:t>2</a:t>
            </a:fld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3585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–  pouze ke sledování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1800" b="1" dirty="0"/>
              <a:t>6 25 00 účastníci v procesu vzdělávání/odborné přípravy po ukončení své účasti</a:t>
            </a:r>
          </a:p>
          <a:p>
            <a:r>
              <a:rPr lang="cs-CZ" sz="1800" b="1" dirty="0"/>
              <a:t> 6 26 00 účastníci, kteří získali kvalifikaci po ukončení své účasti </a:t>
            </a:r>
            <a:r>
              <a:rPr lang="cs-CZ" sz="1800" b="1" dirty="0" smtClean="0"/>
              <a:t> </a:t>
            </a:r>
            <a:r>
              <a:rPr lang="cs-CZ" sz="1800" dirty="0" smtClean="0">
                <a:solidFill>
                  <a:srgbClr val="FF0000"/>
                </a:solidFill>
              </a:rPr>
              <a:t>– </a:t>
            </a:r>
            <a:r>
              <a:rPr lang="cs-CZ" sz="1800" dirty="0">
                <a:solidFill>
                  <a:srgbClr val="FF0000"/>
                </a:solidFill>
              </a:rPr>
              <a:t>žadatel uvede „0“</a:t>
            </a:r>
          </a:p>
          <a:p>
            <a:r>
              <a:rPr lang="cs-CZ" sz="1800" b="1" dirty="0" smtClean="0"/>
              <a:t>6 28 00 znevýhodnění účastníci, kteří po ukončení své účasti hledají zaměstnání, jsou v procesu vzdělávání</a:t>
            </a:r>
            <a:r>
              <a:rPr lang="cs-CZ" sz="1800" dirty="0" smtClean="0">
                <a:solidFill>
                  <a:srgbClr val="FF0000"/>
                </a:solidFill>
              </a:rPr>
              <a:t>– </a:t>
            </a:r>
            <a:r>
              <a:rPr lang="cs-CZ" sz="1800" dirty="0">
                <a:solidFill>
                  <a:srgbClr val="FF0000"/>
                </a:solidFill>
              </a:rPr>
              <a:t>žadatel uvede „0</a:t>
            </a:r>
            <a:r>
              <a:rPr lang="cs-CZ" sz="1800" dirty="0" smtClean="0">
                <a:solidFill>
                  <a:srgbClr val="FF0000"/>
                </a:solidFill>
              </a:rPr>
              <a:t>“</a:t>
            </a:r>
          </a:p>
          <a:p>
            <a:r>
              <a:rPr lang="cs-CZ" sz="1800" b="1" dirty="0" smtClean="0"/>
              <a:t>8 05 </a:t>
            </a:r>
            <a:r>
              <a:rPr lang="cs-CZ" sz="1800" b="1" dirty="0"/>
              <a:t>00 </a:t>
            </a:r>
            <a:r>
              <a:rPr lang="cs-CZ" sz="1800" b="1" dirty="0" smtClean="0"/>
              <a:t>Počet napsaných a zveřejněných analytických a strategických dokumentů (vč. evaluačních</a:t>
            </a:r>
            <a:r>
              <a:rPr lang="cs-CZ" sz="1800" dirty="0" smtClean="0"/>
              <a:t>)</a:t>
            </a:r>
          </a:p>
          <a:p>
            <a:r>
              <a:rPr lang="cs-CZ" sz="1800" b="1" dirty="0" smtClean="0"/>
              <a:t>6 73 10 Bývalí účastníci projektů, u nichž intervence formou sociální práce naplnila svůj účel</a:t>
            </a:r>
            <a:endParaRPr lang="cs-CZ" sz="1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8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žadatel zpravidla uvede 0</a:t>
            </a:r>
            <a:r>
              <a:rPr lang="cs-CZ" sz="18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, </a:t>
            </a:r>
            <a:r>
              <a:rPr lang="cs-CZ" sz="18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 případě podpory projektu povinnost sledovat ve vztahu k charakteristikám účastníků</a:t>
            </a:r>
          </a:p>
          <a:p>
            <a:endParaRPr lang="cs-CZ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28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zásadní rozdíly v OPZ proti OP LZZ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246955"/>
              </p:ext>
            </p:extLst>
          </p:nvPr>
        </p:nvGraphicFramePr>
        <p:xfrm>
          <a:off x="395536" y="1196752"/>
          <a:ext cx="835292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857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Přílohy žádosti - povinné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sz="2000" dirty="0" smtClean="0"/>
              <a:t>Žadatel </a:t>
            </a:r>
            <a:r>
              <a:rPr lang="cs-CZ" sz="2000" dirty="0"/>
              <a:t>o podporu, který není fyzickou osobou nebo právnickou osobou veřejného práva , musí ve formě čestného prohlášení k žádosti o podporu přiložit </a:t>
            </a:r>
            <a:r>
              <a:rPr lang="cs-CZ" sz="2000" b="1" dirty="0"/>
              <a:t>identifikaci svých skutečných majitelů </a:t>
            </a:r>
            <a:r>
              <a:rPr lang="cs-CZ" sz="2000" dirty="0"/>
              <a:t>ve smyslu zákona č. 253/2008 Sb., o některých opatřeních proti legalizaci výnosů z trestné činnosti. Formulář pro vyplnění čestného prohlášení je k dispozici na portálu </a:t>
            </a:r>
            <a:r>
              <a:rPr lang="cs-CZ" sz="2000" dirty="0" smtClean="0"/>
              <a:t>OPZ</a:t>
            </a:r>
            <a:endParaRPr lang="cs-CZ" sz="2000" dirty="0"/>
          </a:p>
          <a:p>
            <a:pPr marL="457200" indent="-457200">
              <a:buFont typeface="+mj-lt"/>
              <a:buAutoNum type="arabicPeriod"/>
            </a:pPr>
            <a:r>
              <a:rPr lang="cs-CZ" sz="2000" b="1" dirty="0" smtClean="0"/>
              <a:t>Analýza </a:t>
            </a:r>
            <a:r>
              <a:rPr lang="cs-CZ" sz="2000" b="1" dirty="0"/>
              <a:t>potřebnosti</a:t>
            </a:r>
            <a:r>
              <a:rPr lang="cs-CZ" sz="2000" dirty="0"/>
              <a:t> projektu a cílové skupiny – vzor viz. příloha č.1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/>
              <a:t>Pro projekty zaměřené na poskytování sociální služby, v případech, kdy žádost podává poskytovatel sociální </a:t>
            </a:r>
            <a:r>
              <a:rPr lang="cs-CZ" sz="2000" dirty="0" smtClean="0"/>
              <a:t>služby: </a:t>
            </a:r>
            <a:r>
              <a:rPr lang="cs-CZ" sz="2000" b="1" dirty="0" smtClean="0"/>
              <a:t>Údaje </a:t>
            </a:r>
            <a:r>
              <a:rPr lang="cs-CZ" sz="2000" b="1" dirty="0"/>
              <a:t>o sociální službě</a:t>
            </a:r>
            <a:r>
              <a:rPr lang="cs-CZ" sz="2000" dirty="0"/>
              <a:t>, vzor viz příloha č. 5a této výzvy</a:t>
            </a:r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490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KP14+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68760"/>
            <a:ext cx="8064000" cy="4851240"/>
          </a:xfrm>
        </p:spPr>
        <p:txBody>
          <a:bodyPr/>
          <a:lstStyle/>
          <a:p>
            <a:r>
              <a:rPr lang="cs-CZ" sz="1800" dirty="0" smtClean="0"/>
              <a:t>registrace – Pokyny k vyplnění žádosti (www.esfcr.cz).</a:t>
            </a:r>
          </a:p>
          <a:p>
            <a:r>
              <a:rPr lang="cs-CZ" sz="1800" dirty="0" smtClean="0"/>
              <a:t>elektronizace – </a:t>
            </a:r>
            <a:r>
              <a:rPr lang="cs-CZ" sz="1800" b="1" dirty="0" smtClean="0">
                <a:solidFill>
                  <a:srgbClr val="FF0000"/>
                </a:solidFill>
              </a:rPr>
              <a:t>kvalifikovaný elektronický podpis (i v případě oprávněné osoby jednající za žadatele) </a:t>
            </a:r>
            <a:r>
              <a:rPr lang="cs-CZ" sz="1800" dirty="0" smtClean="0">
                <a:solidFill>
                  <a:srgbClr val="002060"/>
                </a:solidFill>
              </a:rPr>
              <a:t>- </a:t>
            </a:r>
            <a:r>
              <a:rPr lang="cs-CZ" sz="1800" dirty="0"/>
              <a:t>r</a:t>
            </a:r>
            <a:r>
              <a:rPr lang="cs-CZ" sz="1800" dirty="0" smtClean="0"/>
              <a:t>ole uživatelů (editor, čtenáře, signatář; signatář, musí mít zřízený vlastní účet).</a:t>
            </a:r>
          </a:p>
          <a:p>
            <a:r>
              <a:rPr lang="cs-CZ" sz="1800" dirty="0"/>
              <a:t>v</a:t>
            </a:r>
            <a:r>
              <a:rPr lang="cs-CZ" sz="1800" dirty="0" smtClean="0"/>
              <a:t>yplnění projektové žádosti; komunikace, upozornění, depeše (zprávy mezi uživateli)</a:t>
            </a:r>
          </a:p>
          <a:p>
            <a:r>
              <a:rPr lang="cs-CZ" sz="1800" dirty="0"/>
              <a:t>h</a:t>
            </a:r>
            <a:r>
              <a:rPr lang="cs-CZ" sz="1800" dirty="0" smtClean="0"/>
              <a:t>otline </a:t>
            </a:r>
            <a:r>
              <a:rPr lang="cs-CZ" sz="1800" dirty="0" smtClean="0">
                <a:hlinkClick r:id="rId3"/>
              </a:rPr>
              <a:t>iskp@mpsv.cz</a:t>
            </a:r>
            <a:r>
              <a:rPr lang="cs-CZ" sz="1800" dirty="0" smtClean="0"/>
              <a:t> </a:t>
            </a:r>
          </a:p>
          <a:p>
            <a:r>
              <a:rPr lang="cs-CZ" sz="1800" dirty="0"/>
              <a:t>i</a:t>
            </a:r>
            <a:r>
              <a:rPr lang="cs-CZ" sz="1800" dirty="0" smtClean="0"/>
              <a:t>nstruktážní videa: </a:t>
            </a:r>
            <a:r>
              <a:rPr lang="cs-CZ" sz="1800" dirty="0" smtClean="0">
                <a:hlinkClick r:id="rId4"/>
              </a:rPr>
              <a:t>www.dotaceeu.cz</a:t>
            </a:r>
            <a:endParaRPr lang="cs-CZ" sz="1800" dirty="0"/>
          </a:p>
          <a:p>
            <a:r>
              <a:rPr lang="cs-CZ" sz="1800" dirty="0"/>
              <a:t>u</a:t>
            </a:r>
            <a:r>
              <a:rPr lang="cs-CZ" sz="1800" dirty="0" smtClean="0"/>
              <a:t>pozornění </a:t>
            </a:r>
            <a:r>
              <a:rPr lang="cs-CZ" sz="1800" dirty="0"/>
              <a:t>- žádost je v systému možné vyplňovat až po datu zpřístupnění žádosti, </a:t>
            </a:r>
            <a:r>
              <a:rPr lang="cs-CZ" sz="1800" b="1" dirty="0"/>
              <a:t>ale finalizovat </a:t>
            </a:r>
            <a:r>
              <a:rPr lang="cs-CZ" sz="1800" b="1" dirty="0" smtClean="0"/>
              <a:t>a odeslat </a:t>
            </a:r>
            <a:r>
              <a:rPr lang="cs-CZ" sz="1800" b="1" dirty="0"/>
              <a:t>je nutné až po datu zahájení příjmu </a:t>
            </a:r>
            <a:r>
              <a:rPr lang="cs-CZ" sz="1800" b="1" dirty="0" smtClean="0"/>
              <a:t>žádosti</a:t>
            </a:r>
            <a:r>
              <a:rPr lang="cs-CZ" sz="1800" dirty="0"/>
              <a:t> </a:t>
            </a:r>
            <a:r>
              <a:rPr lang="cs-CZ" sz="1800" dirty="0" smtClean="0"/>
              <a:t>. Pokud </a:t>
            </a:r>
            <a:r>
              <a:rPr lang="cs-CZ" sz="1800" dirty="0"/>
              <a:t>by byla žádost vyplněna a zaslána v období mezi zpřístupněním a do data zahájení příjmu žádostí, došlo by ke ztrátě žádosti v systému.  </a:t>
            </a:r>
          </a:p>
          <a:p>
            <a:pPr marL="0" indent="0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7945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hodnocení a výběr projektů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/>
              <a:t>fáze hodnocení:</a:t>
            </a:r>
          </a:p>
          <a:p>
            <a:pPr lvl="1"/>
            <a:r>
              <a:rPr lang="cs-CZ" sz="1600" dirty="0"/>
              <a:t>hodnocení přijatelnosti a formálních náležitostí  (max. do 30 prac. dní od uzavření příjmu žádosti/ v případě příjmu nad 250 projektů + 10 prac. dní)</a:t>
            </a:r>
          </a:p>
          <a:p>
            <a:pPr lvl="1"/>
            <a:r>
              <a:rPr lang="cs-CZ" sz="1600" dirty="0"/>
              <a:t>věcné hodnocení – 2 individuální hodnotitelé, příp. arbitr  (max. do 80 prac. dní od uzavření příjmu žádosti/ v případě příjmu nad 250 projektů + 20 prac. dní)</a:t>
            </a:r>
          </a:p>
          <a:p>
            <a:pPr lvl="1"/>
            <a:r>
              <a:rPr lang="cs-CZ" sz="1600" dirty="0"/>
              <a:t>výběrová komise – min. 5 členů (zasedá do max. 20 dní od ukončení VH, ukončení zasedání do max. 30 dní)</a:t>
            </a:r>
          </a:p>
          <a:p>
            <a:pPr lvl="1"/>
            <a:r>
              <a:rPr lang="cs-CZ" sz="1600" dirty="0"/>
              <a:t>příprava a vydání právního aktu o poskytnutí podpory </a:t>
            </a:r>
          </a:p>
          <a:p>
            <a:pPr marL="414000" lvl="1" indent="0">
              <a:buNone/>
            </a:pPr>
            <a:endParaRPr lang="cs-CZ" sz="1600" dirty="0"/>
          </a:p>
          <a:p>
            <a:pPr marL="414000" lvl="1" indent="0">
              <a:buNone/>
            </a:pPr>
            <a:r>
              <a:rPr lang="cs-CZ" sz="1600" dirty="0"/>
              <a:t>Specifická část pravidel pro žadatele a příjemce – </a:t>
            </a:r>
            <a:r>
              <a:rPr lang="cs-CZ" sz="1600" u="sng" dirty="0"/>
              <a:t>www.esfcr.cz</a:t>
            </a:r>
          </a:p>
          <a:p>
            <a:pPr marL="414000" lvl="1" indent="0">
              <a:buNone/>
            </a:pPr>
            <a:r>
              <a:rPr lang="cs-CZ" sz="1600" dirty="0"/>
              <a:t>Příručka pro hodnotitele – </a:t>
            </a:r>
            <a:r>
              <a:rPr lang="cs-CZ" sz="1600" dirty="0">
                <a:hlinkClick r:id="rId3"/>
              </a:rPr>
              <a:t>www.esfcr.cz</a:t>
            </a:r>
            <a:endParaRPr lang="cs-CZ" sz="1600" dirty="0"/>
          </a:p>
          <a:p>
            <a:pPr marL="0" indent="0">
              <a:buNone/>
            </a:pPr>
            <a:endParaRPr lang="cs-CZ" sz="2800" dirty="0"/>
          </a:p>
          <a:p>
            <a:pPr marL="414000" lvl="1" indent="0">
              <a:buNone/>
            </a:pPr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74471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zdroje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 smtClean="0">
                <a:hlinkClick r:id="rId3"/>
              </a:rPr>
              <a:t>www.esfcr.cz</a:t>
            </a:r>
            <a:endParaRPr lang="cs-CZ" sz="2000" dirty="0" smtClean="0"/>
          </a:p>
          <a:p>
            <a:pPr algn="just"/>
            <a:r>
              <a:rPr lang="cs-CZ" altLang="cs-CZ" sz="2000" dirty="0" smtClean="0"/>
              <a:t>Výzva č. 134</a:t>
            </a:r>
          </a:p>
          <a:p>
            <a:pPr algn="just"/>
            <a:r>
              <a:rPr lang="cs-CZ" altLang="cs-CZ" sz="2000" dirty="0" smtClean="0"/>
              <a:t> ESF</a:t>
            </a:r>
            <a:r>
              <a:rPr lang="cs-CZ" sz="2000" dirty="0" smtClean="0"/>
              <a:t> forum – diskuzní metodický klub  </a:t>
            </a:r>
          </a:p>
          <a:p>
            <a:pPr algn="just"/>
            <a:r>
              <a:rPr lang="cs-CZ" altLang="cs-CZ" sz="2000" dirty="0" smtClean="0"/>
              <a:t>Obecná </a:t>
            </a:r>
            <a:r>
              <a:rPr lang="cs-CZ" altLang="cs-CZ" sz="2000" dirty="0"/>
              <a:t>část pravidel pro žadatele a </a:t>
            </a:r>
            <a:r>
              <a:rPr lang="cs-CZ" altLang="cs-CZ" sz="2000" dirty="0" smtClean="0"/>
              <a:t>příjemce</a:t>
            </a:r>
          </a:p>
          <a:p>
            <a:pPr algn="just"/>
            <a:r>
              <a:rPr lang="cs-CZ" altLang="cs-CZ" sz="2000" dirty="0" smtClean="0"/>
              <a:t>Specifická </a:t>
            </a:r>
            <a:r>
              <a:rPr lang="cs-CZ" altLang="cs-CZ" sz="2000" dirty="0"/>
              <a:t>část pravidel pro žadatele a příjemce pro projekty se </a:t>
            </a:r>
            <a:r>
              <a:rPr lang="cs-CZ" altLang="cs-CZ" sz="2000" dirty="0" smtClean="0"/>
              <a:t>skutečně vzniklými výdaji</a:t>
            </a: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716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část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5400" dirty="0" smtClean="0"/>
              <a:t>Rozpočet projektu</a:t>
            </a:r>
          </a:p>
          <a:p>
            <a:pPr marL="0" indent="0" algn="ctr">
              <a:buNone/>
            </a:pPr>
            <a:r>
              <a:rPr lang="cs-CZ" dirty="0" smtClean="0"/>
              <a:t> </a:t>
            </a:r>
            <a:endParaRPr lang="en-US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30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ÚČETNICTVÍ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dirty="0" smtClean="0"/>
              <a:t>příjemce je povinen vést účetnictví  či daňovou  evidenci v souladu s předpisy ČR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dirty="0" smtClean="0"/>
              <a:t>příjemce, který nevede účetnictví podle zákona </a:t>
            </a:r>
            <a:br>
              <a:rPr lang="cs-CZ" dirty="0" smtClean="0"/>
            </a:br>
            <a:r>
              <a:rPr lang="cs-CZ" dirty="0" smtClean="0"/>
              <a:t>č. 563/1991 Sb., o účetnictví, je povinen vést </a:t>
            </a:r>
            <a:r>
              <a:rPr lang="cs-CZ" dirty="0"/>
              <a:t>daňovou evidenci podle zákona č. 586/1992 Sb., o daních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 příjmů</a:t>
            </a:r>
            <a:r>
              <a:rPr lang="cs-CZ" dirty="0"/>
              <a:t>, rozšířenou o dodatečné požadavky uvedené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 právním </a:t>
            </a:r>
            <a:r>
              <a:rPr lang="cs-CZ" dirty="0"/>
              <a:t>aktu 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dirty="0" smtClean="0"/>
          </a:p>
          <a:p>
            <a:pPr marL="0" indent="0" algn="just">
              <a:lnSpc>
                <a:spcPct val="100000"/>
              </a:lnSpc>
              <a:buNone/>
            </a:pPr>
            <a:r>
              <a:rPr lang="cs-CZ" dirty="0" smtClean="0"/>
              <a:t>   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0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 - struktura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3645224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dirty="0"/>
              <a:t>Celkové způsobilé náklady projektu = přímé náklady + nepřímé </a:t>
            </a:r>
            <a:r>
              <a:rPr lang="cs-CZ" altLang="cs-CZ" dirty="0" smtClean="0"/>
              <a:t>náklady</a:t>
            </a:r>
            <a:endParaRPr lang="cs-CZ" altLang="cs-CZ" dirty="0"/>
          </a:p>
          <a:p>
            <a:pPr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cs-CZ" altLang="cs-CZ" b="1" dirty="0"/>
              <a:t>I. Přímé </a:t>
            </a:r>
            <a:r>
              <a:rPr lang="cs-CZ" altLang="cs-CZ" b="1" dirty="0" smtClean="0"/>
              <a:t>náklady</a:t>
            </a:r>
            <a:r>
              <a:rPr lang="cs-CZ" altLang="cs-CZ" dirty="0"/>
              <a:t>		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1.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2. Cestovní </a:t>
            </a:r>
            <a:r>
              <a:rPr lang="cs-CZ" altLang="cs-CZ" sz="2400" dirty="0" smtClean="0"/>
              <a:t>náhrady</a:t>
            </a:r>
            <a:endParaRPr lang="cs-CZ" altLang="cs-CZ" sz="2400" dirty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3</a:t>
            </a:r>
            <a:r>
              <a:rPr lang="cs-CZ" altLang="cs-CZ" sz="2400" dirty="0" smtClean="0"/>
              <a:t>. </a:t>
            </a:r>
            <a:r>
              <a:rPr lang="cs-CZ" altLang="cs-CZ" sz="2400" dirty="0"/>
              <a:t>Zařízení a vybavení  </a:t>
            </a:r>
            <a:r>
              <a:rPr lang="cs-CZ" altLang="cs-CZ" sz="2400" dirty="0" smtClean="0"/>
              <a:t>a spotřebního materiálu</a:t>
            </a:r>
            <a:endParaRPr lang="cs-CZ" altLang="cs-CZ" sz="2400" dirty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4</a:t>
            </a:r>
            <a:r>
              <a:rPr lang="cs-CZ" altLang="cs-CZ" sz="2400" dirty="0" smtClean="0"/>
              <a:t>. </a:t>
            </a:r>
            <a:r>
              <a:rPr lang="cs-CZ" altLang="cs-CZ" sz="2400" dirty="0"/>
              <a:t>Nákup služeb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5</a:t>
            </a:r>
            <a:r>
              <a:rPr lang="cs-CZ" altLang="cs-CZ" sz="2400" dirty="0" smtClean="0"/>
              <a:t>. Drobné stavební </a:t>
            </a:r>
            <a:r>
              <a:rPr lang="cs-CZ" altLang="cs-CZ" sz="2400" dirty="0"/>
              <a:t>úpravy (do 40 tis. Kč)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 smtClean="0"/>
              <a:t>6. </a:t>
            </a:r>
            <a:r>
              <a:rPr lang="cs-CZ" altLang="cs-CZ" sz="2400" dirty="0"/>
              <a:t>Přímá podpora CS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7</a:t>
            </a:r>
            <a:r>
              <a:rPr lang="cs-CZ" altLang="cs-CZ" sz="2400" dirty="0" smtClean="0"/>
              <a:t>. </a:t>
            </a:r>
            <a:r>
              <a:rPr lang="cs-CZ" altLang="cs-CZ" sz="2400" dirty="0"/>
              <a:t>Křížové </a:t>
            </a:r>
            <a:r>
              <a:rPr lang="cs-CZ" altLang="cs-CZ" sz="2400" dirty="0" smtClean="0"/>
              <a:t>financování </a:t>
            </a:r>
            <a:r>
              <a:rPr lang="cs-CZ" altLang="cs-CZ" sz="2400" smtClean="0"/>
              <a:t>není povoleno</a:t>
            </a:r>
            <a:endParaRPr lang="cs-CZ" altLang="cs-CZ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b="1" dirty="0" smtClean="0"/>
              <a:t>II. Nepřímé náklady 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43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sz="2400" dirty="0" smtClean="0"/>
              <a:t>realizační tým projektu – např. manažer podniku, psycholog, vedoucího CS, psychosociální pracovník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2400" dirty="0" smtClean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sz="2400" dirty="0" smtClean="0"/>
              <a:t>obvyklé ceny a mzdy – www.esfcr.cz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2400" dirty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sz="2400" dirty="0" smtClean="0"/>
              <a:t>úvazek </a:t>
            </a:r>
            <a:r>
              <a:rPr lang="cs-CZ" sz="2400" dirty="0"/>
              <a:t>osoby, u které je odměňování i jen částečně hrazeno z prostředků projektu OPZ, může být maximálně 1,0 dohromady u všech subjektů (příjemce a partneři </a:t>
            </a:r>
            <a:r>
              <a:rPr lang="cs-CZ" altLang="cs-CZ" sz="2400" dirty="0" smtClean="0"/>
              <a:t> </a:t>
            </a:r>
            <a:r>
              <a:rPr lang="cs-CZ" sz="2400" dirty="0"/>
              <a:t>zapojených do daného projektu (tj. součet veškerých úvazků zaměstnance u zaměstnavatele/ů včetně případných DPP a DPČ nesmí překročit jeden pracovní úvazek), a to po celou dobu zapojení daného pracovníka do realizace projektu </a:t>
            </a:r>
            <a:r>
              <a:rPr lang="cs-CZ" sz="2400" dirty="0" smtClean="0"/>
              <a:t>OPZ</a:t>
            </a:r>
            <a:endParaRPr lang="cs-CZ" altLang="cs-CZ" sz="2400" dirty="0" smtClean="0"/>
          </a:p>
          <a:p>
            <a:pPr lvl="1">
              <a:buFont typeface="Courier New" panose="02070309020205020404" pitchFamily="49" charset="0"/>
              <a:buChar char="o"/>
              <a:defRPr/>
            </a:pPr>
            <a:endParaRPr lang="cs-CZ" altLang="cs-CZ" sz="24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55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Žadatelé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b="1" dirty="0"/>
              <a:t>Oprávnění žadatelé: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NNO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sociální družstva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městské </a:t>
            </a:r>
            <a:r>
              <a:rPr lang="cs-CZ" sz="1800" dirty="0"/>
              <a:t>části hl. </a:t>
            </a:r>
            <a:r>
              <a:rPr lang="cs-CZ" sz="1800" dirty="0" smtClean="0"/>
              <a:t>m</a:t>
            </a:r>
            <a:r>
              <a:rPr lang="cs-CZ" sz="1800" dirty="0"/>
              <a:t> </a:t>
            </a:r>
            <a:r>
              <a:rPr lang="cs-CZ" sz="1800" dirty="0" smtClean="0"/>
              <a:t>Prahy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organizace </a:t>
            </a:r>
            <a:r>
              <a:rPr lang="cs-CZ" sz="1800" dirty="0"/>
              <a:t>zřizované obcemi/městskými částmi hlavního města Prahy </a:t>
            </a:r>
            <a:endParaRPr lang="cs-CZ" sz="18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organizace </a:t>
            </a:r>
            <a:r>
              <a:rPr lang="cs-CZ" sz="1800" dirty="0"/>
              <a:t>zřizované kraji/hlavním městem </a:t>
            </a:r>
            <a:r>
              <a:rPr lang="cs-CZ" sz="1800" dirty="0" smtClean="0"/>
              <a:t>Prahou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dobrovolné </a:t>
            </a:r>
            <a:r>
              <a:rPr lang="cs-CZ" sz="1800" dirty="0"/>
              <a:t>svazky </a:t>
            </a:r>
            <a:r>
              <a:rPr lang="cs-CZ" sz="1800" dirty="0" smtClean="0"/>
              <a:t>obcí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poskytovatelé </a:t>
            </a:r>
            <a:r>
              <a:rPr lang="cs-CZ" sz="1800" dirty="0"/>
              <a:t>sociálních služeb zapsaní v registru poskytovatelů sociálních služeb podle zákona č. 108/2006 Sb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5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Cestovní náhrady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cs-CZ" altLang="cs-CZ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dirty="0" smtClean="0"/>
              <a:t>zahraniční </a:t>
            </a:r>
            <a:r>
              <a:rPr lang="cs-CZ" altLang="cs-CZ" dirty="0"/>
              <a:t>služební </a:t>
            </a:r>
            <a:r>
              <a:rPr lang="cs-CZ" altLang="cs-CZ" dirty="0" smtClean="0"/>
              <a:t>cesty  (</a:t>
            </a:r>
            <a:r>
              <a:rPr lang="cs-CZ" altLang="cs-CZ" dirty="0"/>
              <a:t>vyhláška MF</a:t>
            </a:r>
            <a:r>
              <a:rPr lang="cs-CZ" altLang="cs-CZ" dirty="0" smtClean="0"/>
              <a:t>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cs-CZ" altLang="cs-CZ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dirty="0" smtClean="0"/>
              <a:t>cestovné </a:t>
            </a:r>
            <a:r>
              <a:rPr lang="cs-CZ" altLang="cs-CZ" dirty="0"/>
              <a:t>zahraničních </a:t>
            </a:r>
            <a:r>
              <a:rPr lang="cs-CZ" altLang="cs-CZ" dirty="0" smtClean="0"/>
              <a:t>expertů  </a:t>
            </a:r>
            <a:r>
              <a:rPr lang="cs-CZ" altLang="cs-CZ" dirty="0"/>
              <a:t>(per diems</a:t>
            </a:r>
            <a:r>
              <a:rPr lang="cs-CZ" altLang="cs-CZ" dirty="0" smtClean="0"/>
              <a:t>) do ČR</a:t>
            </a:r>
          </a:p>
          <a:p>
            <a:pPr>
              <a:lnSpc>
                <a:spcPct val="80000"/>
              </a:lnSpc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046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 Zařízení a vybavení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4608512"/>
          </a:xfrm>
        </p:spPr>
        <p:txBody>
          <a:bodyPr/>
          <a:lstStyle/>
          <a:p>
            <a:pPr algn="just">
              <a:lnSpc>
                <a:spcPct val="80000"/>
              </a:lnSpc>
              <a:defRPr/>
            </a:pPr>
            <a:endParaRPr lang="cs-CZ" altLang="cs-CZ" sz="2000" b="1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b="1" dirty="0" smtClean="0"/>
              <a:t>investiční výdaje </a:t>
            </a:r>
            <a:r>
              <a:rPr lang="cs-CZ" altLang="cs-CZ" dirty="0" smtClean="0"/>
              <a:t>- odpisovaný </a:t>
            </a:r>
            <a:r>
              <a:rPr lang="cs-CZ" altLang="cs-CZ" dirty="0"/>
              <a:t>hmotný majetek (pořizovací hodnota </a:t>
            </a:r>
            <a:r>
              <a:rPr lang="cs-CZ" altLang="cs-CZ" dirty="0" smtClean="0"/>
              <a:t>vyšší </a:t>
            </a:r>
            <a:r>
              <a:rPr lang="cs-CZ" altLang="cs-CZ" dirty="0"/>
              <a:t>než 40 tis</a:t>
            </a:r>
            <a:r>
              <a:rPr lang="cs-CZ" altLang="cs-CZ" dirty="0" smtClean="0"/>
              <a:t>. Kč</a:t>
            </a:r>
            <a:r>
              <a:rPr lang="cs-CZ" altLang="cs-CZ" dirty="0"/>
              <a:t>) a nehmotný majetek (pořizovací cena </a:t>
            </a:r>
            <a:r>
              <a:rPr lang="cs-CZ" altLang="cs-CZ" dirty="0" smtClean="0"/>
              <a:t>vyšší než </a:t>
            </a:r>
            <a:r>
              <a:rPr lang="cs-CZ" altLang="cs-CZ" dirty="0"/>
              <a:t>60 tis. Kč</a:t>
            </a:r>
            <a:r>
              <a:rPr lang="cs-CZ" altLang="cs-CZ" dirty="0" smtClean="0"/>
              <a:t>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b="1" dirty="0" smtClean="0"/>
              <a:t>neinvestiční výdaje </a:t>
            </a:r>
            <a:r>
              <a:rPr lang="cs-CZ" altLang="cs-CZ" dirty="0" smtClean="0"/>
              <a:t>– neodpisovaný hmotný pořizovací hodnota nižší než 40 tis. Kč) a nehmotný majetek (pořizovací cena nižší než 60 tis. Kč)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/>
              <a:t>u </a:t>
            </a:r>
            <a:r>
              <a:rPr lang="cs-CZ" altLang="cs-CZ" dirty="0"/>
              <a:t>nákupu vybavení pro realizační tým např.  PC, lze do nákladu  uvést pouze 1 ks na 1 úvazek, pokud je úvazek nižší, lze uplatnit pouze část pořizovací ceny, vztahující se k danému úvazku ( 1 úvazek = cena 1 PC, 0,3 úvazek = 0,3 ceny PC</a:t>
            </a:r>
            <a:r>
              <a:rPr lang="cs-CZ" altLang="cs-CZ" dirty="0" smtClean="0"/>
              <a:t>)</a:t>
            </a: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56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</a:t>
            </a:r>
            <a:r>
              <a:rPr lang="cs-CZ" dirty="0" smtClean="0"/>
              <a:t>. Nákup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altLang="cs-CZ" dirty="0" smtClean="0"/>
              <a:t>Dodání služby musí být nezbytné k realizaci projektu </a:t>
            </a:r>
            <a:br>
              <a:rPr lang="cs-CZ" altLang="cs-CZ" dirty="0" smtClean="0"/>
            </a:br>
            <a:r>
              <a:rPr lang="cs-CZ" altLang="cs-CZ" dirty="0" smtClean="0"/>
              <a:t>a musí vytvářet novou hodnotu, např.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š</a:t>
            </a:r>
            <a:r>
              <a:rPr lang="cs-CZ" altLang="cs-CZ" dirty="0" smtClean="0"/>
              <a:t>kolení, kurzy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l</a:t>
            </a:r>
            <a:r>
              <a:rPr lang="cs-CZ" altLang="cs-CZ" dirty="0" smtClean="0"/>
              <a:t>ektorské služby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analýzy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poradenství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p</a:t>
            </a:r>
            <a:r>
              <a:rPr lang="cs-CZ" altLang="cs-CZ" dirty="0" smtClean="0"/>
              <a:t>ronájem prostor pro práci s cílovou skupinou – energie jsou NN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42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Drobné Stavební úpravy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dirty="0" smtClean="0"/>
              <a:t>cena </a:t>
            </a:r>
            <a:r>
              <a:rPr lang="cs-CZ" dirty="0"/>
              <a:t>všech dokončených stavebních úprav v jednom zdaňovacím období nepřesáhne v úhrnu 40.000 Kč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každou jednotlivou účetní položku </a:t>
            </a:r>
            <a:r>
              <a:rPr lang="cs-CZ" dirty="0" smtClean="0"/>
              <a:t>majetku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 smtClean="0"/>
              <a:t>např</a:t>
            </a:r>
            <a:r>
              <a:rPr lang="cs-CZ" dirty="0"/>
              <a:t>. </a:t>
            </a:r>
            <a:r>
              <a:rPr lang="cs-CZ" dirty="0" smtClean="0"/>
              <a:t>úprava </a:t>
            </a:r>
            <a:r>
              <a:rPr lang="cs-CZ" dirty="0"/>
              <a:t>pracovního </a:t>
            </a:r>
            <a:r>
              <a:rPr lang="cs-CZ" dirty="0" smtClean="0"/>
              <a:t>místa, které </a:t>
            </a:r>
            <a:r>
              <a:rPr lang="cs-CZ" dirty="0"/>
              <a:t>usnadní přístup osobám zdravotně postiženým</a:t>
            </a:r>
            <a:endParaRPr lang="cs-CZ" altLang="cs-CZ" dirty="0"/>
          </a:p>
          <a:p>
            <a:pPr marL="0" indent="0">
              <a:buNone/>
            </a:pPr>
            <a:endParaRPr lang="cs-CZ" alt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393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</a:t>
            </a:r>
            <a:r>
              <a:rPr lang="cs-CZ" dirty="0" smtClean="0"/>
              <a:t>. Přímá podpora pro cílovou      </a:t>
            </a:r>
            <a:br>
              <a:rPr lang="cs-CZ" dirty="0" smtClean="0"/>
            </a:br>
            <a:r>
              <a:rPr lang="cs-CZ" dirty="0"/>
              <a:t> </a:t>
            </a:r>
            <a:r>
              <a:rPr lang="cs-CZ" dirty="0" smtClean="0"/>
              <a:t>   skupinu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/>
              <a:t>m</a:t>
            </a:r>
            <a:r>
              <a:rPr lang="cs-CZ" dirty="0" smtClean="0"/>
              <a:t>zdy </a:t>
            </a:r>
            <a:r>
              <a:rPr lang="cs-CZ" dirty="0"/>
              <a:t>zaměstnanců z cílové skupiny </a:t>
            </a:r>
            <a:r>
              <a:rPr lang="cs-CZ" dirty="0" smtClean="0"/>
              <a:t>- pracovní smlouva nebo DPČ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/>
              <a:t>c</a:t>
            </a:r>
            <a:r>
              <a:rPr lang="cs-CZ" dirty="0" smtClean="0"/>
              <a:t>estovné a ubytování při služebních cestách pro CS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jiné </a:t>
            </a:r>
            <a:r>
              <a:rPr lang="cs-CZ" dirty="0"/>
              <a:t>nezbytné náklady pro CS pro realizování jejich aktivit </a:t>
            </a:r>
            <a:endParaRPr lang="cs-CZ" dirty="0" smtClean="0"/>
          </a:p>
          <a:p>
            <a:pPr marL="0" indent="0" algn="just">
              <a:buNone/>
              <a:defRPr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stravné a občerstvení  je vždy NN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44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25% (20 %) přímých způsobilých nákladů projektu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a</a:t>
            </a:r>
            <a:r>
              <a:rPr lang="cs-CZ" dirty="0" smtClean="0"/>
              <a:t>dministrativa</a:t>
            </a:r>
            <a:r>
              <a:rPr lang="cs-CZ" dirty="0"/>
              <a:t>, řízení projektu (včetně finančního), účetnictví, personalistika komunikační a informační opatření</a:t>
            </a:r>
            <a:r>
              <a:rPr lang="cs-CZ" dirty="0" smtClean="0"/>
              <a:t>, </a:t>
            </a:r>
            <a:r>
              <a:rPr lang="cs-CZ" dirty="0"/>
              <a:t>občerstvení a stravování a podpůrné procesy pro provoz projektu </a:t>
            </a: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 smtClean="0"/>
              <a:t>cestovní </a:t>
            </a:r>
            <a:r>
              <a:rPr lang="cs-CZ" dirty="0"/>
              <a:t>náhrady spojené s </a:t>
            </a:r>
            <a:r>
              <a:rPr lang="cs-CZ" dirty="0" smtClean="0"/>
              <a:t>tuzemskými pracovními </a:t>
            </a:r>
            <a:r>
              <a:rPr lang="cs-CZ" dirty="0"/>
              <a:t>cestami realizačního týmu </a:t>
            </a: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s</a:t>
            </a:r>
            <a:r>
              <a:rPr lang="cs-CZ" dirty="0" smtClean="0"/>
              <a:t>potřební </a:t>
            </a:r>
            <a:r>
              <a:rPr lang="cs-CZ" dirty="0"/>
              <a:t>materiál, zařízení a vybavení </a:t>
            </a:r>
            <a:r>
              <a:rPr lang="cs-CZ" dirty="0" smtClean="0"/>
              <a:t>(papír…)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p</a:t>
            </a:r>
            <a:r>
              <a:rPr lang="cs-CZ" dirty="0" smtClean="0"/>
              <a:t>rostory </a:t>
            </a:r>
            <a:r>
              <a:rPr lang="cs-CZ" dirty="0"/>
              <a:t>pro realizaci </a:t>
            </a:r>
            <a:r>
              <a:rPr lang="cs-CZ" dirty="0" smtClean="0"/>
              <a:t>projektu (nájemné pro RT, vodné, stočné, energie..)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o</a:t>
            </a:r>
            <a:r>
              <a:rPr lang="cs-CZ" dirty="0" smtClean="0"/>
              <a:t>statní </a:t>
            </a:r>
            <a:r>
              <a:rPr lang="cs-CZ" dirty="0"/>
              <a:t>provozní výdaje </a:t>
            </a:r>
            <a:r>
              <a:rPr lang="cs-CZ" dirty="0" smtClean="0"/>
              <a:t>(internet, poštovné, telefon…)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656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VÝBĚROVÉ 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064000" cy="4563208"/>
          </a:xfrm>
        </p:spPr>
        <p:txBody>
          <a:bodyPr/>
          <a:lstStyle/>
          <a:p>
            <a:pPr marL="0" indent="0" algn="just">
              <a:buNone/>
            </a:pPr>
            <a:endParaRPr lang="cs-CZ" altLang="cs-CZ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Povinnost příjemce –  ex-ante kontrola u veřejných zakázek nad 400 tisíc Kč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Příjemce je povinen zaslat ke kontrole materiály týkající se zadávacího řízení před vyhlášením zadávacího řízení, dále materiály před podpisem smlouvy, případně před podpisem dodatku 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728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POVINNOSTI PŘÍJEMCŮ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24744"/>
            <a:ext cx="8064000" cy="4995256"/>
          </a:xfrm>
        </p:spPr>
        <p:txBody>
          <a:bodyPr/>
          <a:lstStyle/>
          <a:p>
            <a:pPr algn="just"/>
            <a:endParaRPr lang="cs-CZ" dirty="0" smtClean="0"/>
          </a:p>
          <a:p>
            <a:pPr algn="just"/>
            <a:r>
              <a:rPr lang="cs-CZ" dirty="0" smtClean="0"/>
              <a:t>Vkládat na </a:t>
            </a:r>
            <a:r>
              <a:rPr lang="cs-CZ" dirty="0" smtClean="0">
                <a:hlinkClick r:id="rId3"/>
              </a:rPr>
              <a:t>www.esfcr.cz</a:t>
            </a:r>
            <a:r>
              <a:rPr lang="cs-CZ" dirty="0" smtClean="0"/>
              <a:t> projekt, aktivity projektu </a:t>
            </a:r>
            <a:br>
              <a:rPr lang="cs-CZ" dirty="0" smtClean="0"/>
            </a:br>
            <a:r>
              <a:rPr lang="cs-CZ" dirty="0" smtClean="0"/>
              <a:t>pro veřejnost, zakázky, produkty (on-line formuláře)</a:t>
            </a:r>
          </a:p>
          <a:p>
            <a:pPr algn="just"/>
            <a:r>
              <a:rPr lang="cs-CZ" dirty="0" smtClean="0"/>
              <a:t>Vložit informace o projektu na web příjemce – logo musí být barevné a viditelné bez nutnosti rolovat dolů</a:t>
            </a:r>
          </a:p>
          <a:p>
            <a:pPr algn="just"/>
            <a:r>
              <a:rPr lang="cs-CZ" dirty="0"/>
              <a:t>I</a:t>
            </a:r>
            <a:r>
              <a:rPr lang="cs-CZ" dirty="0" smtClean="0"/>
              <a:t>nformovat partnery a účastníky projektu o financování  z ESF/OPZ (vizuální identita, příp. ústní informace)</a:t>
            </a:r>
          </a:p>
          <a:p>
            <a:pPr algn="just"/>
            <a:r>
              <a:rPr lang="cs-CZ" dirty="0"/>
              <a:t>Součinnost při realizaci komunikačních aktivit ŘO</a:t>
            </a:r>
          </a:p>
          <a:p>
            <a:pPr algn="just"/>
            <a:r>
              <a:rPr lang="cs-CZ" dirty="0" smtClean="0"/>
              <a:t>Vyvěšení povinného plakátu (příp. i desky, billboardu)</a:t>
            </a:r>
          </a:p>
          <a:p>
            <a:pPr lvl="1" algn="just"/>
            <a:r>
              <a:rPr lang="cs-CZ" sz="2400" dirty="0" smtClean="0"/>
              <a:t>Deska, billboard: projekty s křížovým financováním </a:t>
            </a:r>
            <a:br>
              <a:rPr lang="cs-CZ" sz="2400" dirty="0" smtClean="0"/>
            </a:br>
            <a:r>
              <a:rPr lang="cs-CZ" sz="2400" dirty="0" smtClean="0"/>
              <a:t>na stavební práce nebo infrastrukturu za více než 500.000 € z veř. zdrojů</a:t>
            </a:r>
            <a:endParaRPr lang="cs-CZ" sz="2400" dirty="0"/>
          </a:p>
          <a:p>
            <a:pPr lvl="1" algn="just"/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083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Povinný plakát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 smtClean="0"/>
              <a:t>Alespoň </a:t>
            </a:r>
            <a:r>
              <a:rPr lang="cs-CZ" sz="2000" dirty="0"/>
              <a:t>1 povinný plakát </a:t>
            </a:r>
            <a:r>
              <a:rPr lang="cs-CZ" sz="2000" dirty="0" smtClean="0"/>
              <a:t>min. </a:t>
            </a:r>
            <a:r>
              <a:rPr lang="cs-CZ" sz="2000" dirty="0"/>
              <a:t>A3 s informacemi o projektu </a:t>
            </a:r>
            <a:r>
              <a:rPr lang="cs-CZ" sz="2000" dirty="0" smtClean="0"/>
              <a:t>– využít je třeba el. šablonu z </a:t>
            </a:r>
            <a:r>
              <a:rPr lang="cs-CZ" sz="2000" dirty="0" smtClean="0">
                <a:hlinkClick r:id="rId2"/>
              </a:rPr>
              <a:t>www.esfcr.cz</a:t>
            </a:r>
            <a:r>
              <a:rPr lang="cs-CZ" sz="2000" dirty="0" smtClean="0"/>
              <a:t> </a:t>
            </a:r>
          </a:p>
          <a:p>
            <a:pPr algn="just"/>
            <a:r>
              <a:rPr lang="cs-CZ" sz="2000" dirty="0"/>
              <a:t>Po celou dobu realizace projektu</a:t>
            </a:r>
          </a:p>
          <a:p>
            <a:pPr algn="just"/>
            <a:r>
              <a:rPr lang="cs-CZ" sz="2000" dirty="0" smtClean="0"/>
              <a:t>V </a:t>
            </a:r>
            <a:r>
              <a:rPr lang="cs-CZ" sz="2000" dirty="0"/>
              <a:t>místě realizace </a:t>
            </a:r>
            <a:r>
              <a:rPr lang="cs-CZ" sz="2000" dirty="0" smtClean="0"/>
              <a:t>projektu </a:t>
            </a:r>
            <a:r>
              <a:rPr lang="cs-CZ" sz="2000" dirty="0"/>
              <a:t>snadno viditelném pro veřejnost, jako jsou vstupní prostory </a:t>
            </a:r>
            <a:r>
              <a:rPr lang="cs-CZ" sz="2000" dirty="0" smtClean="0"/>
              <a:t>budovy</a:t>
            </a:r>
          </a:p>
          <a:p>
            <a:pPr lvl="1" algn="just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všech těchto </a:t>
            </a:r>
            <a:r>
              <a:rPr lang="cs-CZ" dirty="0" smtClean="0"/>
              <a:t>místech</a:t>
            </a:r>
          </a:p>
          <a:p>
            <a:pPr lvl="1" algn="just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</a:t>
            </a:r>
          </a:p>
          <a:p>
            <a:pPr lvl="1" algn="just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174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prvky vizuální identity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b="1" dirty="0" smtClean="0"/>
              <a:t>1)   znak </a:t>
            </a:r>
            <a:r>
              <a:rPr lang="cs-CZ" b="1" dirty="0"/>
              <a:t>EU a </a:t>
            </a:r>
            <a:r>
              <a:rPr lang="cs-CZ" b="1" dirty="0" smtClean="0"/>
              <a:t>odkaz Evropská unie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b="1" dirty="0" smtClean="0"/>
              <a:t>2)   Odkaz Evropský sociální fond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b="1" dirty="0" smtClean="0"/>
              <a:t>3)   Odkaz Operační </a:t>
            </a:r>
            <a:r>
              <a:rPr lang="cs-CZ" b="1" dirty="0"/>
              <a:t>program zaměstnanost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1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ŽADATELÉ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256584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Pro aktivitu 2 jsou oprávněnými žadateli:</a:t>
            </a:r>
          </a:p>
          <a:p>
            <a:r>
              <a:rPr lang="cs-CZ" sz="2000" dirty="0" smtClean="0"/>
              <a:t>poskytovatelé </a:t>
            </a:r>
            <a:r>
              <a:rPr lang="cs-CZ" sz="2000" dirty="0"/>
              <a:t>domácí hospicové (paliativní) péče, </a:t>
            </a:r>
            <a:r>
              <a:rPr lang="cs-CZ" sz="1400" dirty="0"/>
              <a:t>kteří jsou oprávněni k poskytování zdravotních služeb (paliativní medicína nebo paliativní péče, domácí péče), v souladu se zákonem č.372/2011 Sb., zákona o zdravotních službách a jsou registrovanými poskytovateli sociální služeb (odborné sociální poradenství, odlehčovací služby) v souladu se zákonem č.108/2006 Sb., zákona o sociálních službách. Podmínkou je dále vlastní multidisciplinární tým (lékař, všeobecná sestra, sociální pracovník, psychoterapeut). Poskytovatel musí zajišťovat domácí hospicovou péči v režimu 7 dní v týdnu, 24 hodin denně a má garanta poskytované péče (lékař paliativní medicíny).</a:t>
            </a:r>
          </a:p>
          <a:p>
            <a:r>
              <a:rPr lang="cs-CZ" sz="2000" dirty="0" smtClean="0"/>
              <a:t>poskytovatelé </a:t>
            </a:r>
            <a:r>
              <a:rPr lang="cs-CZ" sz="2000" dirty="0"/>
              <a:t>sociálních služeb dle zákona </a:t>
            </a:r>
            <a:r>
              <a:rPr lang="cs-CZ" sz="2000" dirty="0" smtClean="0"/>
              <a:t>č.108 Sb. </a:t>
            </a:r>
            <a:r>
              <a:rPr lang="cs-CZ" sz="1400" dirty="0" smtClean="0"/>
              <a:t>- </a:t>
            </a:r>
            <a:r>
              <a:rPr lang="cs-CZ" sz="1400" dirty="0"/>
              <a:t>domovy pro osoby se zdravotním postižením, </a:t>
            </a:r>
            <a:r>
              <a:rPr lang="cs-CZ" sz="1400" dirty="0" smtClean="0"/>
              <a:t>domovy </a:t>
            </a:r>
            <a:r>
              <a:rPr lang="cs-CZ" sz="1400" dirty="0"/>
              <a:t>pro seniory a </a:t>
            </a:r>
            <a:r>
              <a:rPr lang="cs-CZ" sz="1400" dirty="0" smtClean="0"/>
              <a:t>domovy </a:t>
            </a:r>
            <a:r>
              <a:rPr lang="cs-CZ" sz="1400" dirty="0"/>
              <a:t>se zvláštním režimem, pokud prokáží smluvní spolupráci o zajištění specializované paliativní péče se zařízením domácí hospicové (paliativní) </a:t>
            </a:r>
            <a:r>
              <a:rPr lang="cs-CZ" sz="1400" dirty="0" smtClean="0"/>
              <a:t>péče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181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Barevná x černobílá varianta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40</a:t>
            </a:fld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5" name="Zástupný symbol pro obsah 4" descr="V:\PUBLICITA\OBDOBÍ _2014+\VIZUALNI_IDENTITA\logo\logo_OPZ_RGB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72816"/>
            <a:ext cx="6192688" cy="1368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 descr="V:\PUBLICITA\OBDOBÍ _2014+\VIZUALNI_IDENTITA\logo\logo_OPZ_CB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05064"/>
            <a:ext cx="6192688" cy="1353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18843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Používání log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Logotyp vždy umístěn tak, aby byl zřetelně viditelný, velikost odpovídá rozměrům použitého materiálu</a:t>
            </a:r>
          </a:p>
          <a:p>
            <a:pPr lvl="0"/>
            <a:r>
              <a:rPr lang="cs-CZ" dirty="0" smtClean="0"/>
              <a:t>Na internetových stránkách se zobrazuje v barevném provedení</a:t>
            </a:r>
          </a:p>
          <a:p>
            <a:pPr lvl="0"/>
            <a:r>
              <a:rPr lang="cs-CZ" dirty="0" smtClean="0"/>
              <a:t>Černobílá varianta se použije v odůvodněných případech (hospodárnost, ekologie, estetika apod.)</a:t>
            </a:r>
          </a:p>
          <a:p>
            <a:pPr lvl="0"/>
            <a:r>
              <a:rPr lang="cs-CZ" dirty="0" smtClean="0"/>
              <a:t>Lze použít také loga příjemce či partnerů apod., výjimku tvoří povinný plakát, dočasná či stálá deska nebo billboard, zde je třeba užít výhradně elektronické šablony na </a:t>
            </a:r>
            <a:r>
              <a:rPr lang="cs-CZ" dirty="0" smtClean="0">
                <a:hlinkClick r:id="rId2"/>
              </a:rPr>
              <a:t>www.esfcr.cz</a:t>
            </a:r>
            <a:r>
              <a:rPr lang="cs-CZ" dirty="0" smtClean="0"/>
              <a:t> </a:t>
            </a:r>
          </a:p>
          <a:p>
            <a:pPr marL="0" lv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36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Používání log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V </a:t>
            </a:r>
            <a:r>
              <a:rPr lang="cs-CZ" dirty="0" smtClean="0"/>
              <a:t>případě použití dalších </a:t>
            </a:r>
            <a:r>
              <a:rPr lang="cs-CZ" dirty="0"/>
              <a:t>log </a:t>
            </a:r>
            <a:r>
              <a:rPr lang="cs-CZ" dirty="0" smtClean="0"/>
              <a:t>bude logotyp </a:t>
            </a:r>
            <a:r>
              <a:rPr lang="cs-CZ" dirty="0"/>
              <a:t>EU v </a:t>
            </a:r>
            <a:r>
              <a:rPr lang="cs-CZ" dirty="0" smtClean="0"/>
              <a:t>horizontálním řazení vždy na první pozici zleva </a:t>
            </a:r>
            <a:r>
              <a:rPr lang="cs-CZ" dirty="0"/>
              <a:t>a </a:t>
            </a:r>
            <a:r>
              <a:rPr lang="cs-CZ" dirty="0" smtClean="0"/>
              <a:t>ve vertikálním řazení na nejvyšší pozici</a:t>
            </a:r>
            <a:endParaRPr lang="cs-CZ" dirty="0"/>
          </a:p>
          <a:p>
            <a:pPr lvl="0"/>
            <a:r>
              <a:rPr lang="cs-CZ" dirty="0" smtClean="0"/>
              <a:t>Při řazení několika </a:t>
            </a:r>
            <a:r>
              <a:rPr lang="cs-CZ" dirty="0"/>
              <a:t>log </a:t>
            </a:r>
            <a:r>
              <a:rPr lang="cs-CZ" dirty="0" smtClean="0"/>
              <a:t>za sebou </a:t>
            </a:r>
            <a:r>
              <a:rPr lang="cs-CZ" dirty="0"/>
              <a:t>je </a:t>
            </a:r>
            <a:r>
              <a:rPr lang="cs-CZ" dirty="0" smtClean="0"/>
              <a:t>nutné dodržovat ochranné zóny jednotlivých log</a:t>
            </a:r>
            <a:endParaRPr lang="cs-CZ" dirty="0"/>
          </a:p>
          <a:p>
            <a:r>
              <a:rPr lang="cs-CZ" dirty="0"/>
              <a:t>Pokud je použito logo ŘO, je umístěno na druhé pozici za logem EU.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5258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VIZUÁLNÍ IDENTITA - použití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89454" y="1573084"/>
            <a:ext cx="4830618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povinný plakát, </a:t>
            </a:r>
            <a:r>
              <a:rPr lang="cs-CZ" sz="1500" dirty="0" smtClean="0"/>
              <a:t>dočasná/stála deska nebo billboard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 smtClean="0"/>
              <a:t>weby, </a:t>
            </a:r>
            <a:r>
              <a:rPr lang="cs-CZ" sz="1500" dirty="0"/>
              <a:t>microsity, sociální média </a:t>
            </a:r>
            <a:r>
              <a:rPr lang="cs-CZ" sz="1500" dirty="0" smtClean="0"/>
              <a:t>projektu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propagační tiskoviny (brožury, letáky, plakáty, publikace, školicí materiály</a:t>
            </a:r>
            <a:r>
              <a:rPr lang="cs-CZ" sz="1500" dirty="0" smtClean="0"/>
              <a:t>) a </a:t>
            </a:r>
            <a:r>
              <a:rPr lang="cs-CZ" sz="1500" dirty="0"/>
              <a:t>propagační </a:t>
            </a:r>
            <a:r>
              <a:rPr lang="cs-CZ" sz="1500" dirty="0" smtClean="0"/>
              <a:t>předměty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propagační audiovizuální materiály (reklamní spoty, product placement, sponzorské vzkazy, reportáže, pořady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inzerce (internet, tisk, outdoor</a:t>
            </a:r>
            <a:r>
              <a:rPr lang="cs-CZ" sz="1500" dirty="0" smtClean="0"/>
              <a:t>) 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soutěže (s výjimkou cen do soutěží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komunikační akce (semináře, workshopy, konference, tiskové konference, výstavy, </a:t>
            </a:r>
            <a:r>
              <a:rPr lang="cs-CZ" sz="1500" dirty="0" smtClean="0"/>
              <a:t>veletrhy)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 výstupy při jejich distribuci (tiskové zprávy, informace pro média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dokumenty </a:t>
            </a:r>
            <a:r>
              <a:rPr lang="cs-CZ" sz="1500" dirty="0" smtClean="0"/>
              <a:t>pro </a:t>
            </a:r>
            <a:r>
              <a:rPr lang="cs-CZ" sz="1500" dirty="0"/>
              <a:t>veřejnost či cílové </a:t>
            </a:r>
            <a:r>
              <a:rPr lang="cs-CZ" sz="1500" dirty="0" smtClean="0"/>
              <a:t>skupiny (vstupní</a:t>
            </a:r>
            <a:r>
              <a:rPr lang="cs-CZ" sz="1500" dirty="0"/>
              <a:t>, výstupní/závěrečné zprávy, analýzy, certifikáty, prezenční listiny apod</a:t>
            </a:r>
            <a:r>
              <a:rPr lang="cs-CZ" sz="1500" dirty="0" smtClean="0"/>
              <a:t>.)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výzva k podání nabídek/zadávací dokumentace </a:t>
            </a:r>
            <a:r>
              <a:rPr lang="cs-CZ" sz="1500" dirty="0" smtClean="0"/>
              <a:t>zakázek</a:t>
            </a:r>
            <a:endParaRPr lang="cs-CZ" sz="15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292080" y="1566675"/>
            <a:ext cx="3634414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interní </a:t>
            </a:r>
            <a:r>
              <a:rPr lang="cs-CZ" sz="1500" dirty="0" smtClean="0"/>
              <a:t>dokumenty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archivační </a:t>
            </a:r>
            <a:r>
              <a:rPr lang="cs-CZ" sz="1500" dirty="0" smtClean="0"/>
              <a:t>šanony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elektronická i listinná </a:t>
            </a:r>
            <a:r>
              <a:rPr lang="cs-CZ" sz="1500" dirty="0" smtClean="0"/>
              <a:t>komunikace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pracovní smlouvy, smlouvy s dodavateli, dalšími příjemci, partnery apod</a:t>
            </a:r>
            <a:r>
              <a:rPr lang="cs-CZ" sz="1500" dirty="0" smtClean="0"/>
              <a:t>.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účetní doklady </a:t>
            </a:r>
            <a:r>
              <a:rPr lang="cs-CZ" sz="1500" dirty="0" smtClean="0"/>
              <a:t>vztahující se </a:t>
            </a:r>
            <a:r>
              <a:rPr lang="cs-CZ" sz="1500" dirty="0"/>
              <a:t>k výdajům </a:t>
            </a:r>
            <a:r>
              <a:rPr lang="cs-CZ" sz="1500" dirty="0" smtClean="0"/>
              <a:t>projektu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vybavení pořízené z prostředků projektu (s výjimkou propagačních předmětů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neplacené PR články a převzaté PR výstupy (např. médii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ceny do </a:t>
            </a:r>
            <a:r>
              <a:rPr lang="cs-CZ" sz="1500" dirty="0" smtClean="0"/>
              <a:t>soutěží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výstupy, kde to není technicky možné (např. strojově generované objednávky, faktury</a:t>
            </a:r>
            <a:r>
              <a:rPr lang="cs-CZ" sz="1500" dirty="0" smtClean="0"/>
              <a:t>)</a:t>
            </a:r>
            <a:endParaRPr lang="cs-CZ" sz="15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ANO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292080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04372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Kontaktní osoby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Ing. Linda Maršíková </a:t>
            </a:r>
            <a:r>
              <a:rPr lang="cs-CZ" dirty="0"/>
              <a:t>– </a:t>
            </a:r>
            <a:r>
              <a:rPr lang="cs-CZ" dirty="0" smtClean="0"/>
              <a:t>linda.marsikova@mpsv.cz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Mgr. Kateřina Jechová </a:t>
            </a:r>
            <a:r>
              <a:rPr lang="cs-CZ" dirty="0"/>
              <a:t>– </a:t>
            </a:r>
            <a:r>
              <a:rPr lang="cs-CZ" dirty="0" smtClean="0"/>
              <a:t>katerina.jechova@mpsv.cz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359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907704" y="4653136"/>
            <a:ext cx="5328592" cy="1224136"/>
          </a:xfrm>
        </p:spPr>
        <p:txBody>
          <a:bodyPr/>
          <a:lstStyle/>
          <a:p>
            <a:pPr marL="0" indent="0" algn="ctr"/>
            <a:r>
              <a:rPr lang="cs-CZ" dirty="0"/>
              <a:t/>
            </a:r>
            <a:br>
              <a:rPr lang="cs-CZ" dirty="0"/>
            </a:br>
            <a:r>
              <a:rPr lang="cs-CZ" sz="2000" dirty="0" smtClean="0"/>
              <a:t>Těšíme se na Vaše projekty!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532520"/>
            <a:ext cx="4176464" cy="3048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53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cílové </a:t>
            </a:r>
            <a:r>
              <a:rPr lang="cs-CZ" dirty="0"/>
              <a:t>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064000" cy="485124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Osoby </a:t>
            </a:r>
            <a:r>
              <a:rPr lang="cs-CZ" dirty="0"/>
              <a:t>se zdravotním </a:t>
            </a:r>
            <a:r>
              <a:rPr lang="cs-CZ" dirty="0" smtClean="0"/>
              <a:t>postižením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Osoby s kombinovanými </a:t>
            </a:r>
            <a:r>
              <a:rPr lang="cs-CZ" dirty="0" smtClean="0"/>
              <a:t>diagnózami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Osoby pečující o malé děti </a:t>
            </a: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Neformální </a:t>
            </a:r>
            <a:r>
              <a:rPr lang="cs-CZ" dirty="0" smtClean="0"/>
              <a:t>pečovatelé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Osoby, které jsou znevýhodněny vzhledem k </a:t>
            </a:r>
            <a:r>
              <a:rPr lang="cs-CZ" dirty="0" smtClean="0"/>
              <a:t>věku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Osoby sociálně vyloučené a osoby sociálním vyloučením ohrožené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endParaRPr lang="cs-CZ" dirty="0" smtClean="0"/>
          </a:p>
          <a:p>
            <a:endParaRPr lang="cs-CZ" b="1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470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cílové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Poskytovatelé </a:t>
            </a:r>
            <a:r>
              <a:rPr lang="cs-CZ" dirty="0"/>
              <a:t>a zadavatelé sociálních služeb, služeb pro rodiny a děti a dalších služeb na podporu sociálního začleňování</a:t>
            </a:r>
          </a:p>
          <a:p>
            <a:r>
              <a:rPr lang="cs-CZ" dirty="0"/>
              <a:t>Sociální pracovníci </a:t>
            </a:r>
          </a:p>
          <a:p>
            <a:r>
              <a:rPr lang="cs-CZ" dirty="0"/>
              <a:t>Pracovníci v sociálních službách</a:t>
            </a:r>
          </a:p>
          <a:p>
            <a:r>
              <a:rPr lang="cs-CZ" dirty="0"/>
              <a:t>Zaměstnanci veřejné správy, kteří se věnují sociální, rodinné nebo zdravotní problematice</a:t>
            </a:r>
          </a:p>
          <a:p>
            <a:pPr marL="0" indent="0">
              <a:buNone/>
            </a:pPr>
            <a:r>
              <a:rPr lang="cs-CZ" b="1" dirty="0"/>
              <a:t>Analýza cílové skupiny je povinnou přílohou žádosti o projekt – viz. příloha č.1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57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– přehled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72816"/>
            <a:ext cx="8064000" cy="4824536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/>
                </a:solidFill>
              </a:rPr>
              <a:t>Podpora </a:t>
            </a:r>
            <a:r>
              <a:rPr lang="cs-CZ" sz="2800" b="1" dirty="0">
                <a:solidFill>
                  <a:schemeClr val="accent1"/>
                </a:solidFill>
              </a:rPr>
              <a:t>osob s duševním onemocněním, podpora jejich rodin a </a:t>
            </a:r>
            <a:r>
              <a:rPr lang="cs-CZ" sz="2800" b="1" dirty="0" smtClean="0">
                <a:solidFill>
                  <a:schemeClr val="accent1"/>
                </a:solidFill>
              </a:rPr>
              <a:t>pečujících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cs-CZ" sz="2800" b="1" dirty="0" smtClean="0">
              <a:solidFill>
                <a:schemeClr val="accent1"/>
              </a:solidFill>
            </a:endParaRP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2800" b="1" dirty="0">
                <a:solidFill>
                  <a:schemeClr val="accent1"/>
                </a:solidFill>
              </a:rPr>
              <a:t>Podpora paliativní péče v přirozeném prostředí </a:t>
            </a:r>
            <a:r>
              <a:rPr lang="cs-CZ" sz="2800" b="1" dirty="0" smtClean="0">
                <a:solidFill>
                  <a:schemeClr val="accent1"/>
                </a:solidFill>
              </a:rPr>
              <a:t>klienta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endParaRPr lang="cs-CZ" sz="2800" b="1" dirty="0" smtClean="0">
              <a:solidFill>
                <a:schemeClr val="accent1"/>
              </a:solidFill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2800" b="1" dirty="0">
                <a:solidFill>
                  <a:schemeClr val="accent1"/>
                </a:solidFill>
              </a:rPr>
              <a:t>Podpora aktivit zaměřených na pečující osoby a podporu neformální péče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endParaRPr lang="cs-CZ" sz="1600" dirty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cs-CZ" sz="16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951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707224"/>
          </a:xfrm>
        </p:spPr>
        <p:txBody>
          <a:bodyPr/>
          <a:lstStyle/>
          <a:p>
            <a:r>
              <a:rPr lang="cs-CZ" b="1" dirty="0" smtClean="0"/>
              <a:t>Jsou </a:t>
            </a:r>
            <a:r>
              <a:rPr lang="cs-CZ" b="1" dirty="0"/>
              <a:t>podporovány aktivity, které mají přímý dopad na cílovou skupinu</a:t>
            </a:r>
            <a:r>
              <a:rPr lang="cs-CZ" dirty="0"/>
              <a:t>, tj. aktivity zaměřené na příčiny problémů cílové skupiny, které spočívající především v přímé práci s cílovou skupinou.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projektech je možné spolu s aktivitami souvisejícími s přímou prací s cílovou skupinou podpořit i aktivity zaměřené na strategickou/koncepční/metodickou činnost </a:t>
            </a:r>
            <a:r>
              <a:rPr lang="cs-CZ" dirty="0" smtClean="0"/>
              <a:t>ale </a:t>
            </a:r>
            <a:r>
              <a:rPr lang="cs-CZ" b="1" dirty="0" smtClean="0"/>
              <a:t>zároveň </a:t>
            </a:r>
            <a:r>
              <a:rPr lang="cs-CZ" b="1" dirty="0"/>
              <a:t>projekt musí obsahovat aktivity, které v přímé práci s cílovou skupinou ověřují vytvořenou </a:t>
            </a:r>
            <a:r>
              <a:rPr lang="cs-CZ" b="1" dirty="0" smtClean="0"/>
              <a:t>metodiku</a:t>
            </a:r>
            <a:r>
              <a:rPr lang="cs-CZ" dirty="0" smtClean="0"/>
              <a:t>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74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Klíčové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064000" cy="4320000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Podpora jednotlivých aktivit musí směřovat zejména k těm cílovým skupinám, které lze v projektech identifkovat (</a:t>
            </a:r>
            <a:r>
              <a:rPr lang="cs-CZ" b="1" dirty="0"/>
              <a:t>indikátor 6 00 00</a:t>
            </a:r>
            <a:r>
              <a:rPr lang="cs-CZ" dirty="0" smtClean="0"/>
              <a:t>)</a:t>
            </a:r>
          </a:p>
          <a:p>
            <a:r>
              <a:rPr lang="cs-CZ" dirty="0" smtClean="0"/>
              <a:t>V </a:t>
            </a:r>
            <a:r>
              <a:rPr lang="cs-CZ" dirty="0"/>
              <a:t>projektu </a:t>
            </a:r>
            <a:r>
              <a:rPr lang="cs-CZ" b="1" dirty="0"/>
              <a:t>lze podporovat vzdělávací aktivity pro cílovou skupinu</a:t>
            </a:r>
            <a:r>
              <a:rPr lang="cs-CZ" dirty="0"/>
              <a:t>, ale </a:t>
            </a:r>
            <a:r>
              <a:rPr lang="cs-CZ" b="1" dirty="0" smtClean="0"/>
              <a:t>jen </a:t>
            </a:r>
            <a:r>
              <a:rPr lang="cs-CZ" b="1" dirty="0"/>
              <a:t>spolu s aktivitami zaměřenými na přímou práci s cílovou skupinou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69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2663</Words>
  <Application>Microsoft Office PowerPoint</Application>
  <PresentationFormat>Předvádění na obrazovce (4:3)</PresentationFormat>
  <Paragraphs>364</Paragraphs>
  <Slides>45</Slides>
  <Notes>29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45</vt:i4>
      </vt:variant>
    </vt:vector>
  </HeadingPairs>
  <TitlesOfParts>
    <vt:vector size="49" baseType="lpstr">
      <vt:lpstr>prezentace</vt:lpstr>
      <vt:lpstr>1_prezentace</vt:lpstr>
      <vt:lpstr>2_prezentace</vt:lpstr>
      <vt:lpstr>3_prezentace</vt:lpstr>
      <vt:lpstr>Výzva č. 03_16_134:  Podpora sociálního začleňování v Praze </vt:lpstr>
      <vt:lpstr>Výzva č. 03_16_134</vt:lpstr>
      <vt:lpstr>Žadatelé</vt:lpstr>
      <vt:lpstr>ŽADATELÉ</vt:lpstr>
      <vt:lpstr>cílové skupiny</vt:lpstr>
      <vt:lpstr>cílové skupiny</vt:lpstr>
      <vt:lpstr>Klíčové aktivity – přehled</vt:lpstr>
      <vt:lpstr>Klíčové aktivity</vt:lpstr>
      <vt:lpstr>Klíčové aktivity</vt:lpstr>
      <vt:lpstr>KA 1 -   Podpora osob s duševním onemocněním, podpora jejich rodin a pečujících</vt:lpstr>
      <vt:lpstr>KA 1 -  Podpora osob s duševním onemocněním, podpora jejich rodin a pečujících</vt:lpstr>
      <vt:lpstr> KA 2 - Podpora paliativní péče v přirozeném prostředí klienta </vt:lpstr>
      <vt:lpstr>KA 2 - Podpora paliativní péče v přirozeném prostředí klienta</vt:lpstr>
      <vt:lpstr>KA 2 - Podpora paliativní péče v přirozeném prostředí klienta</vt:lpstr>
      <vt:lpstr>KA 3 - Podpora aktivit zaměřených na pečující osoby a podporu neformální péče</vt:lpstr>
      <vt:lpstr>Výzva  č.03_16_134  nepodporuje</vt:lpstr>
      <vt:lpstr>Partnerství</vt:lpstr>
      <vt:lpstr>Indikátory - obecně</vt:lpstr>
      <vt:lpstr>Indikátory – závazkové</vt:lpstr>
      <vt:lpstr>Indikátory –  pouze ke sledování</vt:lpstr>
      <vt:lpstr>zásadní rozdíly v OPZ proti OP LZZ</vt:lpstr>
      <vt:lpstr>Přílohy žádosti - povinné</vt:lpstr>
      <vt:lpstr>IS KP14+</vt:lpstr>
      <vt:lpstr>Způsob hodnocení a výběr projektů</vt:lpstr>
      <vt:lpstr>Informační zdroje </vt:lpstr>
      <vt:lpstr>Finanční část</vt:lpstr>
      <vt:lpstr>ÚČETNICTVÍ </vt:lpstr>
      <vt:lpstr>Rozpočet projektu - struktura</vt:lpstr>
      <vt:lpstr>1. Osobní náklady</vt:lpstr>
      <vt:lpstr>2. Cestovní náhrady</vt:lpstr>
      <vt:lpstr>3.  Zařízení a vybavení</vt:lpstr>
      <vt:lpstr>4. Nákup služeb</vt:lpstr>
      <vt:lpstr>5. Drobné Stavební úpravy</vt:lpstr>
      <vt:lpstr>6. Přímá podpora pro cílovou           skupinu</vt:lpstr>
      <vt:lpstr>II. Nepřímé náklady</vt:lpstr>
      <vt:lpstr>VÝBĚROVÉ  ŘÍZENÍ</vt:lpstr>
      <vt:lpstr>POVINNOSTI PŘÍJEMCŮ</vt:lpstr>
      <vt:lpstr>Povinný plakát</vt:lpstr>
      <vt:lpstr>Povinné prvky vizuální identity</vt:lpstr>
      <vt:lpstr>Barevná x černobílá varianta</vt:lpstr>
      <vt:lpstr>Používání log</vt:lpstr>
      <vt:lpstr>Používání log</vt:lpstr>
      <vt:lpstr>VIZUÁLNÍ IDENTITA - použití</vt:lpstr>
      <vt:lpstr>Kontaktní osoby</vt:lpstr>
      <vt:lpstr> Těšíme se na Vaše projekty!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2017-08-23T10:21:49Z</dcterms:modified>
  <cp:contentStatus/>
</cp:coreProperties>
</file>