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92"/>
  </p:notesMasterIdLst>
  <p:handoutMasterIdLst>
    <p:handoutMasterId r:id="rId93"/>
  </p:handoutMasterIdLst>
  <p:sldIdLst>
    <p:sldId id="256" r:id="rId5"/>
    <p:sldId id="517" r:id="rId6"/>
    <p:sldId id="692" r:id="rId7"/>
    <p:sldId id="663" r:id="rId8"/>
    <p:sldId id="664" r:id="rId9"/>
    <p:sldId id="667" r:id="rId10"/>
    <p:sldId id="693" r:id="rId11"/>
    <p:sldId id="694" r:id="rId12"/>
    <p:sldId id="679" r:id="rId13"/>
    <p:sldId id="686" r:id="rId14"/>
    <p:sldId id="687" r:id="rId15"/>
    <p:sldId id="654" r:id="rId16"/>
    <p:sldId id="510" r:id="rId17"/>
    <p:sldId id="656" r:id="rId18"/>
    <p:sldId id="695" r:id="rId19"/>
    <p:sldId id="696" r:id="rId20"/>
    <p:sldId id="697" r:id="rId21"/>
    <p:sldId id="698" r:id="rId22"/>
    <p:sldId id="699" r:id="rId23"/>
    <p:sldId id="669" r:id="rId24"/>
    <p:sldId id="671" r:id="rId25"/>
    <p:sldId id="674" r:id="rId26"/>
    <p:sldId id="672" r:id="rId27"/>
    <p:sldId id="675" r:id="rId28"/>
    <p:sldId id="700" r:id="rId29"/>
    <p:sldId id="701" r:id="rId30"/>
    <p:sldId id="476" r:id="rId31"/>
    <p:sldId id="477" r:id="rId32"/>
    <p:sldId id="691" r:id="rId33"/>
    <p:sldId id="556" r:id="rId34"/>
    <p:sldId id="558" r:id="rId35"/>
    <p:sldId id="559" r:id="rId36"/>
    <p:sldId id="683" r:id="rId37"/>
    <p:sldId id="684" r:id="rId38"/>
    <p:sldId id="560" r:id="rId39"/>
    <p:sldId id="561" r:id="rId40"/>
    <p:sldId id="562" r:id="rId41"/>
    <p:sldId id="563" r:id="rId42"/>
    <p:sldId id="602" r:id="rId43"/>
    <p:sldId id="565" r:id="rId44"/>
    <p:sldId id="566" r:id="rId45"/>
    <p:sldId id="568" r:id="rId46"/>
    <p:sldId id="567" r:id="rId47"/>
    <p:sldId id="571" r:id="rId48"/>
    <p:sldId id="572" r:id="rId49"/>
    <p:sldId id="730" r:id="rId50"/>
    <p:sldId id="731" r:id="rId51"/>
    <p:sldId id="732" r:id="rId52"/>
    <p:sldId id="733" r:id="rId53"/>
    <p:sldId id="734" r:id="rId54"/>
    <p:sldId id="573" r:id="rId55"/>
    <p:sldId id="574" r:id="rId56"/>
    <p:sldId id="702" r:id="rId57"/>
    <p:sldId id="703" r:id="rId58"/>
    <p:sldId id="704" r:id="rId59"/>
    <p:sldId id="705" r:id="rId60"/>
    <p:sldId id="706" r:id="rId61"/>
    <p:sldId id="735" r:id="rId62"/>
    <p:sldId id="707" r:id="rId63"/>
    <p:sldId id="708" r:id="rId64"/>
    <p:sldId id="709" r:id="rId65"/>
    <p:sldId id="710" r:id="rId66"/>
    <p:sldId id="711" r:id="rId67"/>
    <p:sldId id="712" r:id="rId68"/>
    <p:sldId id="713" r:id="rId69"/>
    <p:sldId id="715" r:id="rId70"/>
    <p:sldId id="716" r:id="rId71"/>
    <p:sldId id="717" r:id="rId72"/>
    <p:sldId id="718" r:id="rId73"/>
    <p:sldId id="719" r:id="rId74"/>
    <p:sldId id="720" r:id="rId75"/>
    <p:sldId id="721" r:id="rId76"/>
    <p:sldId id="722" r:id="rId77"/>
    <p:sldId id="723" r:id="rId78"/>
    <p:sldId id="724" r:id="rId79"/>
    <p:sldId id="725" r:id="rId80"/>
    <p:sldId id="726" r:id="rId81"/>
    <p:sldId id="727" r:id="rId82"/>
    <p:sldId id="728" r:id="rId83"/>
    <p:sldId id="729" r:id="rId84"/>
    <p:sldId id="598" r:id="rId85"/>
    <p:sldId id="658" r:id="rId86"/>
    <p:sldId id="659" r:id="rId87"/>
    <p:sldId id="660" r:id="rId88"/>
    <p:sldId id="661" r:id="rId89"/>
    <p:sldId id="524" r:id="rId90"/>
    <p:sldId id="688" r:id="rId9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93950" autoAdjust="0"/>
  </p:normalViewPr>
  <p:slideViewPr>
    <p:cSldViewPr showGuides="1">
      <p:cViewPr>
        <p:scale>
          <a:sx n="70" d="100"/>
          <a:sy n="70" d="100"/>
        </p:scale>
        <p:origin x="-2814" y="-96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33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17.9.2018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17.9.2018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53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837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www.esfcr.cz/detske-skupin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/>
              <a:t>Podpora vybudování a provozu dětských skupin pro podniky a veřejnost mimo hl. m. Prahu / v hl. m. Praha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příjemce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 smtClean="0"/>
              <a:t>Dokumenty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258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příjemce, www.esfcr.cz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24536"/>
          </a:xfrm>
        </p:spPr>
        <p:txBody>
          <a:bodyPr/>
          <a:lstStyle/>
          <a:p>
            <a:r>
              <a:rPr lang="cs-CZ" b="1" dirty="0" smtClean="0"/>
              <a:t>Obecná část pravidel pro žadatele a příjemce v OPZ</a:t>
            </a:r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r>
              <a:rPr lang="cs-CZ" b="1" dirty="0" smtClean="0"/>
              <a:t>Pokyny </a:t>
            </a:r>
            <a:r>
              <a:rPr lang="cs-CZ" b="1" dirty="0"/>
              <a:t>pro vyplnění zprávy o realizaci projektu a žádosti o platbu v IS KP14+ (projekty s jednotkovými náklady zaměřené na podporu zařízení péče o děti předškolního věku</a:t>
            </a:r>
            <a:r>
              <a:rPr lang="cs-CZ" b="1" dirty="0" smtClean="0"/>
              <a:t>)</a:t>
            </a:r>
          </a:p>
          <a:p>
            <a:r>
              <a:rPr lang="cs-CZ" b="1" dirty="0"/>
              <a:t>Pokyny ke zpracování žádosti o změnu v IS KP14+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824536"/>
          </a:xfrm>
        </p:spPr>
        <p:txBody>
          <a:bodyPr/>
          <a:lstStyle/>
          <a:p>
            <a:r>
              <a:rPr lang="cs-CZ" dirty="0" smtClean="0"/>
              <a:t>Obecná část pravidel pro žadatele a příjemce</a:t>
            </a:r>
          </a:p>
          <a:p>
            <a:r>
              <a:rPr lang="cs-CZ" dirty="0" smtClean="0"/>
              <a:t>Specifická část </a:t>
            </a:r>
            <a:r>
              <a:rPr lang="cs-CZ" dirty="0"/>
              <a:t>pravidel pro žadatele a příjemce v rámci OPZ pro projekty s jednotkovými náklady zaměřené na podporu zařízení péče o děti předškolního </a:t>
            </a:r>
            <a:r>
              <a:rPr lang="cs-CZ" dirty="0" smtClean="0"/>
              <a:t>věku</a:t>
            </a:r>
          </a:p>
          <a:p>
            <a:r>
              <a:rPr lang="cs-CZ" dirty="0" smtClean="0"/>
              <a:t>Veřejné zakázky – informovat ŘO (zpráva o realizaci)</a:t>
            </a:r>
          </a:p>
          <a:p>
            <a:r>
              <a:rPr lang="cs-CZ" dirty="0" smtClean="0"/>
              <a:t>Publicita – vizuální identita OPZ</a:t>
            </a:r>
          </a:p>
          <a:p>
            <a:r>
              <a:rPr lang="cs-CZ" dirty="0" smtClean="0"/>
              <a:t>IS ESF – monitorování podpořených osob (MI)</a:t>
            </a:r>
          </a:p>
          <a:p>
            <a:r>
              <a:rPr lang="cs-CZ" dirty="0" smtClean="0"/>
              <a:t>GDPR –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2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Dokladování dosažených jednotek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6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Jednotky a jednotkové náklady</a:t>
            </a:r>
            <a:endParaRPr lang="cs-CZ" sz="2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14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84A8B"/>
                </a:solidFill>
              </a:rPr>
              <a:t>Přehled jednotek </a:t>
            </a:r>
            <a:r>
              <a:rPr lang="cs-CZ" sz="2400" b="1" dirty="0" smtClean="0">
                <a:solidFill>
                  <a:srgbClr val="084A8B"/>
                </a:solidFill>
              </a:rPr>
              <a:t>na </a:t>
            </a:r>
            <a:r>
              <a:rPr lang="cs-CZ" sz="2400" b="1" dirty="0">
                <a:solidFill>
                  <a:srgbClr val="084A8B"/>
                </a:solidFill>
              </a:rPr>
              <a:t>podporu zařízení péče o děti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69917"/>
              </p:ext>
            </p:extLst>
          </p:nvPr>
        </p:nvGraphicFramePr>
        <p:xfrm>
          <a:off x="514417" y="2222867"/>
          <a:ext cx="8115166" cy="31188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242958"/>
                <a:gridCol w="1872208"/>
              </a:tblGrid>
              <a:tr h="51980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jednotky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Obsazenost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Kvalifikovaná pečující osoba	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Nájemné prostor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557"/>
            <a:ext cx="8424000" cy="984885"/>
          </a:xfrm>
        </p:spPr>
        <p:txBody>
          <a:bodyPr>
            <a:noAutofit/>
          </a:bodyPr>
          <a:lstStyle/>
          <a:p>
            <a:r>
              <a:rPr lang="cs-CZ" sz="2800" dirty="0" smtClean="0"/>
              <a:t>Vytvořené / transformované místo v zařízení péče o děti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84A8B"/>
                </a:solidFill>
              </a:rPr>
              <a:t>Doklady </a:t>
            </a:r>
            <a:r>
              <a:rPr lang="cs-CZ" sz="2000" b="1" dirty="0">
                <a:solidFill>
                  <a:srgbClr val="084A8B"/>
                </a:solidFill>
              </a:rPr>
              <a:t>prokazující splnění </a:t>
            </a:r>
            <a:r>
              <a:rPr lang="cs-CZ" sz="2000" b="1" dirty="0" smtClean="0">
                <a:solidFill>
                  <a:srgbClr val="084A8B"/>
                </a:solidFill>
              </a:rPr>
              <a:t>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  <a:endParaRPr lang="cs-CZ" sz="2000" b="1" dirty="0" smtClean="0"/>
          </a:p>
          <a:p>
            <a:r>
              <a:rPr lang="cs-CZ" sz="2000" b="1" dirty="0" smtClean="0"/>
              <a:t>Po </a:t>
            </a:r>
            <a:r>
              <a:rPr lang="cs-CZ" sz="2000" b="1" dirty="0"/>
              <a:t>skončení fáze </a:t>
            </a:r>
            <a:r>
              <a:rPr lang="cs-CZ" sz="2000" b="1" dirty="0" smtClean="0"/>
              <a:t>vybudování / transformace ŘO ověří:</a:t>
            </a:r>
          </a:p>
          <a:p>
            <a:pPr lvl="1"/>
            <a:r>
              <a:rPr lang="cs-CZ" b="1" u="sng" dirty="0" smtClean="0"/>
              <a:t>zápis do evidence poskytovatelů</a:t>
            </a:r>
            <a:r>
              <a:rPr lang="cs-CZ" b="1" dirty="0" smtClean="0"/>
              <a:t> </a:t>
            </a:r>
            <a:r>
              <a:rPr lang="cs-CZ" dirty="0" smtClean="0"/>
              <a:t>služby péče o dítě v dětské skupině dle zákona č. 247/2014 Sb., o poskytování služby péče o děti v dětské skupině (ověřováno dle http://www.mpsv.cz/</a:t>
            </a:r>
            <a:r>
              <a:rPr lang="cs-CZ" dirty="0" err="1" smtClean="0"/>
              <a:t>cs</a:t>
            </a:r>
            <a:r>
              <a:rPr lang="cs-CZ" dirty="0" smtClean="0"/>
              <a:t>/20302).</a:t>
            </a:r>
          </a:p>
          <a:p>
            <a:pPr lvl="1"/>
            <a:r>
              <a:rPr lang="cs-CZ" b="1" dirty="0"/>
              <a:t>Kapacita uvedená v žádosti musí odpovídat kapacitě uvedené v evidenci dětských skupin.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Vytvořené / transformované místo v zařízení péče o děti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472608"/>
          </a:xfrm>
        </p:spPr>
        <p:txBody>
          <a:bodyPr/>
          <a:lstStyle/>
          <a:p>
            <a:r>
              <a:rPr lang="cs-CZ" sz="2000" b="1" u="sng" dirty="0" smtClean="0"/>
              <a:t>Provozní řád</a:t>
            </a:r>
            <a:r>
              <a:rPr lang="cs-CZ" sz="2000" b="1" dirty="0" smtClean="0"/>
              <a:t> </a:t>
            </a:r>
            <a:r>
              <a:rPr lang="cs-CZ" dirty="0" smtClean="0"/>
              <a:t>zařízení </a:t>
            </a:r>
            <a:r>
              <a:rPr lang="cs-CZ" dirty="0"/>
              <a:t>péče o děti musí obsahovat </a:t>
            </a:r>
            <a:r>
              <a:rPr lang="cs-CZ" sz="1800" dirty="0"/>
              <a:t>(Náležitosti jsou uvedeny ve Specifické části pravidel pro žadatele a příjemce v rámci OPZ pro projekty s jednotkovými náklady zaměřené na podporu zařízení péče o děti předškolního věku, kap. 5.3.9)</a:t>
            </a:r>
            <a:r>
              <a:rPr lang="cs-CZ" dirty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identifikaci provozovatele,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označení dětské skupiny a údaj o počtu dětí,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adresu místa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den započetí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podmínky poskytování služby péče o dítě včetně určení, zda službu péče o dítě provozovatel poskytuje bez úhrady nákladů nebo s částečnou anebo plnou úhradou </a:t>
            </a:r>
            <a:r>
              <a:rPr lang="cs-CZ" sz="1600" dirty="0" smtClean="0"/>
              <a:t>nákladů</a:t>
            </a:r>
            <a:endParaRPr lang="cs-CZ" sz="2000" b="1" dirty="0" smtClean="0"/>
          </a:p>
          <a:p>
            <a:r>
              <a:rPr lang="cs-CZ" sz="2000" b="1" u="sng" dirty="0" smtClean="0"/>
              <a:t>Plán výchovy a péče</a:t>
            </a:r>
            <a:endParaRPr lang="cs-CZ" u="sng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9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Vytvořené / transformované místo v zařízení péče o děti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472" cy="4707224"/>
          </a:xfrm>
        </p:spPr>
        <p:txBody>
          <a:bodyPr/>
          <a:lstStyle/>
          <a:p>
            <a:pPr marL="0" lvl="0" indent="0"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Ověření při kontrole projektu na </a:t>
            </a:r>
            <a:r>
              <a:rPr lang="cs-CZ" sz="2000" b="1" dirty="0" smtClean="0">
                <a:solidFill>
                  <a:srgbClr val="084A8B"/>
                </a:solidFill>
              </a:rPr>
              <a:t>místě: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 smtClean="0"/>
              <a:t>provozní </a:t>
            </a:r>
            <a:r>
              <a:rPr lang="cs-CZ" sz="2400" dirty="0"/>
              <a:t>řád </a:t>
            </a:r>
            <a:r>
              <a:rPr lang="cs-CZ" sz="2400" dirty="0" smtClean="0"/>
              <a:t>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plán výchovy a </a:t>
            </a:r>
            <a:r>
              <a:rPr lang="cs-CZ" sz="2400" dirty="0" smtClean="0"/>
              <a:t>péče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 smtClean="0"/>
              <a:t>pro </a:t>
            </a:r>
            <a:r>
              <a:rPr lang="cs-CZ" sz="2400" dirty="0"/>
              <a:t>každé místo musí existovat židle, prostor pro práci u stolu, </a:t>
            </a:r>
            <a:r>
              <a:rPr lang="cs-CZ" sz="2400" dirty="0" smtClean="0"/>
              <a:t>postel/lehátko</a:t>
            </a:r>
            <a:endParaRPr lang="cs-CZ" sz="24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8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472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Ke splnění jednotky obsazenosti je třeba dále doložit přílohou </a:t>
            </a:r>
            <a:r>
              <a:rPr lang="cs-CZ" sz="2000" b="1" dirty="0" err="1" smtClean="0"/>
              <a:t>ZoR</a:t>
            </a:r>
            <a:r>
              <a:rPr lang="cs-CZ" sz="2000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 err="1"/>
              <a:t>sken</a:t>
            </a:r>
            <a:r>
              <a:rPr lang="cs-CZ" b="1" u="sng" dirty="0"/>
              <a:t> pojistné smlouvy o pojištění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pojistná smlouva musí obsahovat informaci o pojištění </a:t>
            </a:r>
            <a:r>
              <a:rPr lang="cs-CZ" u="sng" dirty="0" smtClean="0"/>
              <a:t>odpovědnosti za </a:t>
            </a:r>
            <a:r>
              <a:rPr lang="cs-CZ" u="sng" dirty="0"/>
              <a:t>újmu</a:t>
            </a:r>
            <a:r>
              <a:rPr lang="cs-CZ" dirty="0"/>
              <a:t> způsobenou při poskytování služby hlídání a péče o </a:t>
            </a:r>
            <a:r>
              <a:rPr lang="cs-CZ" dirty="0" smtClean="0"/>
              <a:t>dítě a musí být </a:t>
            </a:r>
            <a:r>
              <a:rPr lang="cs-CZ" u="sng" dirty="0" smtClean="0"/>
              <a:t>uzavřena nejpozději ke dni zahájení provozu</a:t>
            </a:r>
            <a:endParaRPr lang="cs-CZ" u="sng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>
                <a:hlinkClick r:id="rId2"/>
              </a:rPr>
              <a:t>d</a:t>
            </a:r>
            <a:r>
              <a:rPr lang="cs-CZ" b="1" u="sng" dirty="0" smtClean="0">
                <a:hlinkClick r:id="rId2"/>
              </a:rPr>
              <a:t>okladování docházky dětí a pečujících osob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dětí ve formátu XLS/XLSX opatřený elektronickým podpisem oprávněného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 smtClean="0"/>
              <a:t> (podepsaný dokument je označen zelenou pečetí)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pečujících osob ve formátu XLS/XLSX opatřený elektronickým podpisem odpovědného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/>
              <a:t> (podepsaný dokument je označen zelenou pečetí)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Dále je třeba mít dokumenty ověřované při kontrole na místě</a:t>
            </a:r>
            <a:r>
              <a:rPr lang="cs-CZ" sz="2000" dirty="0" smtClean="0"/>
              <a:t>:</a:t>
            </a:r>
          </a:p>
          <a:p>
            <a:r>
              <a:rPr lang="cs-CZ" sz="2000" b="1" u="sng" dirty="0" smtClean="0"/>
              <a:t>Prohlášení </a:t>
            </a:r>
            <a:r>
              <a:rPr lang="cs-CZ" sz="2000" b="1" u="sng" dirty="0"/>
              <a:t>o docházce </a:t>
            </a:r>
            <a:r>
              <a:rPr lang="cs-CZ" sz="2000" b="1" u="sng" dirty="0" smtClean="0"/>
              <a:t>dítěte/dětí potvrzené rodičem </a:t>
            </a:r>
            <a:r>
              <a:rPr lang="cs-CZ" sz="2000" dirty="0"/>
              <a:t>(stanovení minimálního rozsahu údajů, bez vzorového dokumentu):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Sestava </a:t>
            </a:r>
            <a:r>
              <a:rPr lang="cs-CZ" sz="2000" dirty="0"/>
              <a:t>docházky dítěte bude vyhotovena za každý kalendářní měsíc, požadované údaje jsou: registrační číslo projektu, název projektu, název příjemce, identifikační údaje dítěte (jméno, příjmení), údaje o příchodu a odchodu dítěte v konkrétní dny, jméno a příjmení rodiče, datum a podpis rodiče, povinné prvky vizuální identity.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Dětské skupiny – zápis do evidence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Dokumenty, povinnosti příjemce dotace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Dokladování dosažených jednotek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Výpočet obsazenosti/zálohy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Změny </a:t>
            </a:r>
            <a:r>
              <a:rPr lang="cs-CZ" sz="1700" dirty="0"/>
              <a:t>projektu (podstatné a nepodstatné)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Změnové řízení v </a:t>
            </a:r>
            <a:r>
              <a:rPr lang="cs-CZ" sz="1700" dirty="0" smtClean="0"/>
              <a:t>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zprávy o realizaci (</a:t>
            </a:r>
            <a:r>
              <a:rPr lang="cs-CZ" sz="1700" dirty="0" err="1"/>
              <a:t>ZoR</a:t>
            </a:r>
            <a:r>
              <a:rPr lang="cs-CZ" sz="1700" dirty="0"/>
              <a:t>) v 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žádosti o platbu (</a:t>
            </a:r>
            <a:r>
              <a:rPr lang="cs-CZ" sz="1700" dirty="0" err="1"/>
              <a:t>ŽoP</a:t>
            </a:r>
            <a:r>
              <a:rPr lang="cs-CZ" sz="1700" dirty="0"/>
              <a:t>) v ISKP14</a:t>
            </a:r>
            <a:r>
              <a:rPr lang="cs-CZ" sz="1700" dirty="0" smtClean="0"/>
              <a:t>+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IS ESF – monitorování podpořených osob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Dotazy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08512"/>
          </a:xfrm>
        </p:spPr>
        <p:txBody>
          <a:bodyPr/>
          <a:lstStyle/>
          <a:p>
            <a:r>
              <a:rPr lang="cs-CZ" sz="2000" b="1" u="sng" dirty="0" smtClean="0"/>
              <a:t>Evidenci dětí</a:t>
            </a:r>
            <a:r>
              <a:rPr lang="cs-CZ" sz="2000" b="1" dirty="0" smtClean="0"/>
              <a:t>, </a:t>
            </a:r>
            <a:r>
              <a:rPr lang="cs-CZ" sz="2000" dirty="0" smtClean="0"/>
              <a:t>kterou je povinen provozovatel </a:t>
            </a:r>
            <a:r>
              <a:rPr lang="cs-CZ" sz="2000" dirty="0"/>
              <a:t>zařízení </a:t>
            </a:r>
            <a:r>
              <a:rPr lang="cs-CZ" sz="2000" dirty="0" smtClean="0"/>
              <a:t>průběžně vést. Evidence dětí </a:t>
            </a:r>
            <a:r>
              <a:rPr lang="cs-CZ" sz="2000" dirty="0"/>
              <a:t>musí v návaznosti na § 11 zákona č. 247/2014 Sb. obsahovat: </a:t>
            </a:r>
            <a:r>
              <a:rPr lang="cs-CZ" sz="1800" dirty="0" smtClean="0"/>
              <a:t>	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a</a:t>
            </a:r>
            <a:r>
              <a:rPr lang="cs-CZ" sz="1800" dirty="0"/>
              <a:t>) jméno, popřípadě jména, a příjmení, datum narození a adresu </a:t>
            </a:r>
            <a:r>
              <a:rPr lang="cs-CZ" sz="1800" dirty="0" smtClean="0"/>
              <a:t>	místa </a:t>
            </a:r>
            <a:r>
              <a:rPr lang="cs-CZ" sz="1800" dirty="0"/>
              <a:t>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b</a:t>
            </a:r>
            <a:r>
              <a:rPr lang="cs-CZ" sz="1800" dirty="0"/>
              <a:t>) jméno, popřípadě jména, příjmení rodičů a adresu místa pobytu </a:t>
            </a:r>
            <a:r>
              <a:rPr lang="cs-CZ" sz="1800" dirty="0" smtClean="0"/>
              <a:t>	alespoň </a:t>
            </a:r>
            <a:r>
              <a:rPr lang="cs-CZ" sz="1800" dirty="0"/>
              <a:t>jednoho z rodičů, liší-li se od adresy místa 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c</a:t>
            </a:r>
            <a:r>
              <a:rPr lang="cs-CZ" sz="1800" dirty="0"/>
              <a:t>) jméno, popřípadě jména, příjmení a adresu místa pobytu osoby, </a:t>
            </a:r>
            <a:r>
              <a:rPr lang="cs-CZ" sz="1800" dirty="0" smtClean="0"/>
              <a:t>	která </a:t>
            </a:r>
            <a:r>
              <a:rPr lang="cs-CZ" sz="1800" dirty="0"/>
              <a:t>na základě pověření rodiče může pro dítě docházet,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dny v týdnu a doba v průběhu dne, po kterou dítě v dětské skupině </a:t>
            </a:r>
            <a:r>
              <a:rPr lang="cs-CZ" sz="1800" dirty="0" smtClean="0"/>
              <a:t>	pobývá</a:t>
            </a:r>
            <a:r>
              <a:rPr lang="cs-CZ" sz="1800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</a:t>
            </a:r>
            <a:endParaRPr lang="cs-CZ" dirty="0">
              <a:ea typeface="Arial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	e) údaj týkající se úhrady nákladů za službu péče o dítě v dětské 	skupině, </a:t>
            </a:r>
          </a:p>
          <a:p>
            <a:pPr marL="0" indent="0">
              <a:buNone/>
            </a:pPr>
            <a:r>
              <a:rPr lang="cs-CZ" sz="1800" dirty="0" smtClean="0"/>
              <a:t>	f) údaj o zdravotní pojišťovně dítěte, </a:t>
            </a:r>
          </a:p>
          <a:p>
            <a:pPr marL="0" indent="0">
              <a:buNone/>
            </a:pPr>
            <a:r>
              <a:rPr lang="cs-CZ" sz="1800" dirty="0" smtClean="0"/>
              <a:t>	g) telefonní, popřípadě jiný kontakt na rodiče a na osobu uvedenou v 	písmeni c), </a:t>
            </a:r>
          </a:p>
          <a:p>
            <a:pPr marL="0" indent="0">
              <a:buNone/>
            </a:pPr>
            <a:r>
              <a:rPr lang="cs-CZ" sz="1800" dirty="0" smtClean="0"/>
              <a:t>	h) údaj o zdravotním stavu dítěte a o případných omezeních z něho 	vyplývajících, které by mohly mít vliv na poskytování služby péče o 	dítě v dětské skupině; </a:t>
            </a:r>
          </a:p>
          <a:p>
            <a:pPr marL="0" indent="0">
              <a:buNone/>
            </a:pPr>
            <a:r>
              <a:rPr lang="cs-CZ" sz="1800" dirty="0" smtClean="0"/>
              <a:t>	i) údaj o tom, že se dítě podrobilo stanoveným pravidelným očkováním 	nebo že je proti nákaze imunní anebo že se nemůže očkování 	podrobit pro trvalou kontraindikaci.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89654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 smtClean="0"/>
              <a:t>Smlouvy </a:t>
            </a:r>
            <a:r>
              <a:rPr lang="cs-CZ" b="1" u="sng" dirty="0"/>
              <a:t>mezi provozovatelem zařízení péče o děti a </a:t>
            </a:r>
            <a:r>
              <a:rPr lang="cs-CZ" b="1" u="sng" dirty="0" smtClean="0"/>
              <a:t>rodiči dítěte</a:t>
            </a:r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Provozovatel zařízení péče o děti, které bylo podpořeno z OPZ, je povinen před zahájením poskytování služby péče o dítě uzavřít s rodičem </a:t>
            </a:r>
            <a:r>
              <a:rPr lang="cs-CZ" b="1" dirty="0"/>
              <a:t>písemnou smlouvu </a:t>
            </a:r>
            <a:r>
              <a:rPr lang="cs-CZ" dirty="0"/>
              <a:t>o poskytování služby péče o dítě. Náležitosti smlouvy jsou převzaty z § 13 zákona č. 247/2014 Sb. Všichni provozovatelé zařízení podpořených z OPZ jsou povinni zajistit, aby smlouva o poskytování služby péče o dítě v zařízení péče o děti obsahovala tyto náležitosti: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a) místo a čas poskytování služby péče o dítě v zařízení,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b) výši úhrady nákladů poskytované služby a způsob jejího placení, je-li služba </a:t>
            </a:r>
            <a:r>
              <a:rPr lang="cs-CZ" sz="1600" dirty="0" smtClean="0"/>
              <a:t>	péče </a:t>
            </a:r>
            <a:r>
              <a:rPr lang="cs-CZ" sz="1600" dirty="0"/>
              <a:t>o dítě v zařízení poskytována s úhradou nákladů,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c) podmínky stravování dítěte včetně pitného režimu v návaznosti na délku </a:t>
            </a:r>
            <a:r>
              <a:rPr lang="cs-CZ" sz="1600" dirty="0" smtClean="0"/>
              <a:t>	pobytu </a:t>
            </a:r>
            <a:r>
              <a:rPr lang="cs-CZ" sz="1600" dirty="0"/>
              <a:t>a věk dítěte, </a:t>
            </a:r>
          </a:p>
          <a:p>
            <a:pPr marL="25200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3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ujednání o dodržování vnitřních pravidel,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e</a:t>
            </a:r>
            <a:r>
              <a:rPr lang="cs-CZ" sz="1800" dirty="0"/>
              <a:t>) ujednání o postupu při onemocnění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f</a:t>
            </a:r>
            <a:r>
              <a:rPr lang="cs-CZ" sz="1800" dirty="0"/>
              <a:t>) způsob ukončení právních vztahů vzniklých ze smlouvy,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g</a:t>
            </a:r>
            <a:r>
              <a:rPr lang="cs-CZ" sz="1800" dirty="0"/>
              <a:t>) dobu trvání právních vztahů vzniklých ze smlouvy.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Přílohou </a:t>
            </a:r>
            <a:r>
              <a:rPr lang="cs-CZ" sz="1800" dirty="0"/>
              <a:t>smlouvy o poskytování služby péče o dítě jsou vnitřní pravidla a plán výchovy a </a:t>
            </a:r>
            <a:r>
              <a:rPr lang="cs-CZ" sz="1800" dirty="0" smtClean="0"/>
              <a:t>péče.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 smtClean="0"/>
              <a:t>Doklad prokazující vazbu rodiče na trh práce </a:t>
            </a:r>
            <a:r>
              <a:rPr lang="cs-CZ" sz="2000" dirty="0" smtClean="0"/>
              <a:t>(</a:t>
            </a:r>
            <a:r>
              <a:rPr lang="cs-CZ" sz="2000" dirty="0"/>
              <a:t>Náležitosti jsou uvedeny ve Specifické části pravidel pro žadatele a příjemce v rámci OPZ pro projekty s jednotkovými náklady zaměřené na podporu zařízení péče o děti předškolního věku, kap. </a:t>
            </a:r>
            <a:r>
              <a:rPr lang="cs-CZ" sz="2000" dirty="0" smtClean="0"/>
              <a:t>5.3.8)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82453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b="1" u="sng" dirty="0" smtClean="0"/>
              <a:t>Monitorovací list podpořené osoby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</a:t>
            </a:r>
            <a:r>
              <a:rPr lang="cs-CZ" dirty="0" smtClean="0"/>
              <a:t>ezávazný formulář.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/>
              <a:t>využít při sběru údajů od jednotlivých osob podpořených v </a:t>
            </a:r>
            <a:r>
              <a:rPr lang="cs-CZ" dirty="0" smtClean="0"/>
              <a:t>projektu.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</a:t>
            </a:r>
            <a:r>
              <a:rPr lang="cs-CZ" dirty="0" smtClean="0"/>
              <a:t>ata potřebná pro </a:t>
            </a:r>
            <a:r>
              <a:rPr lang="cs-CZ" dirty="0"/>
              <a:t>sledování monitorovacích indikátorů </a:t>
            </a:r>
            <a:r>
              <a:rPr lang="cs-CZ" dirty="0" smtClean="0"/>
              <a:t>lze podložit </a:t>
            </a:r>
            <a:r>
              <a:rPr lang="cs-CZ" dirty="0"/>
              <a:t>jinou průkaznou </a:t>
            </a:r>
            <a:r>
              <a:rPr lang="cs-CZ" dirty="0" smtClean="0"/>
              <a:t>evidencí, </a:t>
            </a:r>
            <a:r>
              <a:rPr lang="cs-CZ" dirty="0"/>
              <a:t>není nutné formulář </a:t>
            </a:r>
            <a:r>
              <a:rPr lang="cs-CZ" dirty="0" smtClean="0"/>
              <a:t>používat.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</a:t>
            </a:r>
            <a:r>
              <a:rPr lang="cs-CZ" dirty="0"/>
              <a:t>(či partner) je také oprávněn si obsah Monitorovacího listu podpořené osoby upravit (např. v něm nezjišťovat něco, co už je mu známo a eviduje to v podobě nějakého jiného dokumentu/databáze</a:t>
            </a:r>
            <a:r>
              <a:rPr lang="cs-CZ" dirty="0" smtClean="0"/>
              <a:t>).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/>
              <a:t>https://www.esfcr.cz/monitorovani-podporenych-osob-opz</a:t>
            </a: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u="sng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"/>
            </a:pPr>
            <a:endParaRPr lang="cs-CZ" b="1" u="sng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Doklady o splnění požadavků na pečující osoby </a:t>
            </a:r>
            <a:endParaRPr lang="cs-CZ" b="1" u="sng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Trestní </a:t>
            </a:r>
            <a:r>
              <a:rPr lang="cs-CZ" sz="1800" dirty="0"/>
              <a:t>bezúhonnost </a:t>
            </a: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Zdravotní způsobilost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Pracovněprávní </a:t>
            </a:r>
            <a:r>
              <a:rPr lang="cs-CZ" sz="1800" dirty="0"/>
              <a:t>vztah s provozovatelem </a:t>
            </a:r>
            <a:r>
              <a:rPr lang="cs-CZ" sz="1800" dirty="0" smtClean="0"/>
              <a:t>zařízení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Odborná způsobilost</a:t>
            </a:r>
            <a:endParaRPr lang="cs-CZ" sz="1800" dirty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</a:t>
            </a:r>
            <a:r>
              <a:rPr lang="cs-CZ" dirty="0"/>
              <a:t>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 smtClean="0"/>
              <a:t>Požadavky </a:t>
            </a:r>
            <a:r>
              <a:rPr lang="cs-CZ" sz="1800" b="1" u="sng" dirty="0"/>
              <a:t>na odbornou způsobilost pečujících osob 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400" dirty="0"/>
              <a:t>Z</a:t>
            </a:r>
            <a:r>
              <a:rPr lang="cs-CZ" sz="1400" dirty="0" smtClean="0"/>
              <a:t>ákon </a:t>
            </a:r>
            <a:r>
              <a:rPr lang="cs-CZ" sz="1400" dirty="0"/>
              <a:t>č. 247/2014 Sb</a:t>
            </a:r>
            <a:r>
              <a:rPr lang="cs-CZ" sz="1400" dirty="0" smtClean="0"/>
              <a:t>., </a:t>
            </a:r>
            <a:r>
              <a:rPr lang="cs-CZ" sz="1400" dirty="0"/>
              <a:t>Specifická část pravidel, kap. </a:t>
            </a:r>
            <a:r>
              <a:rPr lang="cs-CZ" sz="1400" dirty="0" smtClean="0"/>
              <a:t>5.3.2. </a:t>
            </a:r>
            <a:r>
              <a:rPr lang="cs-CZ" sz="1400" dirty="0"/>
              <a:t>Odbornou </a:t>
            </a:r>
            <a:r>
              <a:rPr lang="cs-CZ" sz="1400" dirty="0" smtClean="0"/>
              <a:t>způsobilost </a:t>
            </a:r>
            <a:r>
              <a:rPr lang="cs-CZ" sz="1400" dirty="0"/>
              <a:t>pečující </a:t>
            </a:r>
            <a:r>
              <a:rPr lang="cs-CZ" sz="1400" dirty="0" smtClean="0"/>
              <a:t>osoby upravují: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</a:t>
            </a:r>
            <a:r>
              <a:rPr lang="cs-CZ" sz="1400" dirty="0" smtClean="0"/>
              <a:t>95/2004 </a:t>
            </a:r>
            <a:r>
              <a:rPr lang="cs-CZ" sz="1400" dirty="0"/>
              <a:t>Sb., o podmínkách získávání a uznávání odborné způsobilosti a specializované způsobilosti k výkonu zdravotnického povolání lékaře, zubního lékaře a farmaceuta, ve znění pozdějších předpisů</a:t>
            </a:r>
            <a:r>
              <a:rPr lang="cs-CZ" sz="1400" dirty="0" smtClean="0"/>
              <a:t>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/>
              <a:t>Zákon </a:t>
            </a:r>
            <a:r>
              <a:rPr lang="cs-CZ" sz="1400" dirty="0"/>
              <a:t>č. 96/2004 Sb., o podmínkách získávání a uznávání způsobilosti k výkonu nelékařských zdravotnických povolání a k výkonu činností souvisejících s poskytováním zdravotní péče a o změně některých souvisejících zákonů, ve znění pozdějších předpisů (zákon o nelékařských zdravotnických </a:t>
            </a:r>
            <a:r>
              <a:rPr lang="cs-CZ" sz="1400" dirty="0" smtClean="0"/>
              <a:t>povoláních).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108/2006 Sb., o sociálních službách, ve znění pozdějších předpisů</a:t>
            </a:r>
            <a:r>
              <a:rPr lang="cs-CZ" sz="1400" dirty="0" smtClean="0"/>
              <a:t>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563/2004 Sb., o pedagogických pracovnících a o změně některých zákonů, ve znění pozdějších </a:t>
            </a:r>
            <a:r>
              <a:rPr lang="cs-CZ" sz="1400" dirty="0" smtClean="0"/>
              <a:t>předpisů. 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Zákon č. 179/2006 Sb., o ověřování a uznávání výsledků dalšího vzdělávání a o změně některých zákonů, ve znění pozdějších předpisů (zákon o uznávání výsledků dalšího vzdělávání</a:t>
            </a:r>
            <a:r>
              <a:rPr lang="cs-CZ" sz="1400" dirty="0" smtClean="0"/>
              <a:t>).</a:t>
            </a:r>
          </a:p>
          <a:p>
            <a:pPr marL="9337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smtClean="0"/>
              <a:t>UPOZORŇUJEME </a:t>
            </a:r>
            <a:r>
              <a:rPr lang="cs-CZ" sz="1400" dirty="0"/>
              <a:t>NA UZNATELNOST pedagogického a zdravotnického lycea vůči pravidlům OPZ ne však vůči zákonu č. 247/2014Sb.!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endParaRPr lang="cs-CZ" sz="1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sz="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Kvalifikovaná pečující osoba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34" y="3429000"/>
            <a:ext cx="8784976" cy="3240360"/>
          </a:xfrm>
        </p:spPr>
        <p:txBody>
          <a:bodyPr numCol="2"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200" dirty="0"/>
              <a:t> 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96752"/>
            <a:ext cx="9036496" cy="671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 smtClean="0"/>
              <a:t>osvědčení o získání profesní kvalifikace </a:t>
            </a:r>
            <a:r>
              <a:rPr lang="cs-CZ" sz="2000" dirty="0" smtClean="0"/>
              <a:t>„Chůva pro děti do zahájení povinné školní docházky“ pečující osoby, která získala v rámci projektu profesní kvalifikaci,</a:t>
            </a:r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/>
              <a:t>pracovní smlouva / dohoda o pracovní činnosti / dohoda o provedení práce </a:t>
            </a:r>
            <a:r>
              <a:rPr lang="cs-CZ" sz="2000" dirty="0"/>
              <a:t>dokládající pracovněprávní vztah s pečující osobou, která získala v rámci projektu profesní kvalifikaci, na délku minimálně 6 měsíců po získání kvalifikace</a:t>
            </a:r>
            <a:r>
              <a:rPr lang="cs-CZ" sz="2000" dirty="0" smtClean="0"/>
              <a:t>,</a:t>
            </a:r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b="1" dirty="0" smtClean="0">
                <a:solidFill>
                  <a:srgbClr val="084A8B"/>
                </a:solidFill>
              </a:rPr>
              <a:t>souhrnný </a:t>
            </a:r>
            <a:r>
              <a:rPr lang="cs-CZ" sz="2000" b="1" dirty="0">
                <a:solidFill>
                  <a:srgbClr val="084A8B"/>
                </a:solidFill>
              </a:rPr>
              <a:t>záznam o docházce pečující osoby</a:t>
            </a:r>
            <a:r>
              <a:rPr lang="cs-CZ" sz="2000" dirty="0">
                <a:solidFill>
                  <a:srgbClr val="084A8B"/>
                </a:solidFill>
              </a:rPr>
              <a:t>, která získala v rámci projektu profesní kvalifikaci, ve formátu XLS/XLSX opatřený elektronickým podpisem odpovědného pracovníka příjemce. Ze záznamu musí být patrné minimálně </a:t>
            </a:r>
            <a:r>
              <a:rPr lang="cs-CZ" sz="2000" u="sng" dirty="0">
                <a:solidFill>
                  <a:srgbClr val="084A8B"/>
                </a:solidFill>
              </a:rPr>
              <a:t>šestiměsíční pracovní působení </a:t>
            </a:r>
            <a:r>
              <a:rPr lang="cs-CZ" sz="2000" dirty="0">
                <a:solidFill>
                  <a:srgbClr val="084A8B"/>
                </a:solidFill>
              </a:rPr>
              <a:t>této pečující osoby v zařízení péče o děti (125 odpracovaných dní). Do 6 měsíců fyzické přítomnosti se započítává doba nemoci, která nepřesáhne 5 po sobě jdoucích kalendářních dní a doba zákonného nároku na dovolenou.</a:t>
            </a:r>
          </a:p>
          <a:p>
            <a:pPr marL="666000" lvl="1" indent="-252000">
              <a:spcAft>
                <a:spcPts val="300"/>
              </a:spcAft>
              <a:buClr>
                <a:srgbClr val="5FBBF5"/>
              </a:buClr>
              <a:buSzPct val="80000"/>
            </a:pPr>
            <a:endParaRPr lang="cs-CZ" sz="1600" dirty="0">
              <a:solidFill>
                <a:srgbClr val="084A8B"/>
              </a:solidFill>
            </a:endParaRPr>
          </a:p>
          <a:p>
            <a:endParaRPr lang="cs-CZ" dirty="0"/>
          </a:p>
          <a:p>
            <a:pPr marL="43200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>
              <a:solidFill>
                <a:srgbClr val="084A8B"/>
              </a:solidFill>
            </a:endParaRP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Nájemné prostor zařízení péče o děti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86936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>
                <a:solidFill>
                  <a:srgbClr val="084A8B"/>
                </a:solidFill>
              </a:rPr>
              <a:t>Doklady prokazující splnění jednotky předkládané jako příloha </a:t>
            </a:r>
            <a:r>
              <a:rPr lang="cs-CZ" sz="2000" b="1" dirty="0" err="1" smtClean="0">
                <a:solidFill>
                  <a:srgbClr val="084A8B"/>
                </a:solidFill>
              </a:rPr>
              <a:t>ZoR</a:t>
            </a:r>
            <a:r>
              <a:rPr lang="cs-CZ" sz="2000" b="1" dirty="0" smtClean="0">
                <a:solidFill>
                  <a:srgbClr val="084A8B"/>
                </a:solidFill>
              </a:rPr>
              <a:t>:</a:t>
            </a:r>
          </a:p>
          <a:p>
            <a:pPr lvl="0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>
                <a:solidFill>
                  <a:srgbClr val="084A8B"/>
                </a:solidFill>
              </a:rPr>
              <a:t>nájemní smlouva</a:t>
            </a:r>
            <a:r>
              <a:rPr lang="cs-CZ" sz="2000" dirty="0" smtClean="0">
                <a:solidFill>
                  <a:srgbClr val="084A8B"/>
                </a:solidFill>
              </a:rPr>
              <a:t> a dokumentace pro jednotku obsazenost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84A8B"/>
                </a:solidFill>
              </a:rPr>
              <a:t>náležitosti NS: adresa místa realizace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FBBF5"/>
              </a:buClr>
              <a:buNone/>
            </a:pPr>
            <a:r>
              <a:rPr lang="cs-CZ" sz="2000" dirty="0">
                <a:solidFill>
                  <a:srgbClr val="084A8B"/>
                </a:solidFill>
              </a:rPr>
              <a:t>		</a:t>
            </a:r>
            <a:r>
              <a:rPr lang="cs-CZ" sz="2000" dirty="0" smtClean="0">
                <a:solidFill>
                  <a:srgbClr val="084A8B"/>
                </a:solidFill>
              </a:rPr>
              <a:t>    platnost nejpozději v den zahájení provozu v souladu   		    se zadáváním veřejných zakázek (zejména střet zájmů)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dirty="0" smtClean="0">
              <a:solidFill>
                <a:srgbClr val="084A8B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sz="2000" b="1" dirty="0" smtClean="0">
                <a:solidFill>
                  <a:srgbClr val="084A8B"/>
                </a:solidFill>
              </a:rPr>
              <a:t>Dokumenty pro splnění relevantních jednotek </a:t>
            </a:r>
            <a:r>
              <a:rPr lang="cs-CZ" sz="2000" b="1" dirty="0">
                <a:solidFill>
                  <a:srgbClr val="084A8B"/>
                </a:solidFill>
              </a:rPr>
              <a:t>jsou </a:t>
            </a:r>
            <a:r>
              <a:rPr lang="cs-CZ" sz="2000" b="1" dirty="0" smtClean="0">
                <a:solidFill>
                  <a:srgbClr val="084A8B"/>
                </a:solidFill>
              </a:rPr>
              <a:t>ověřovány </a:t>
            </a:r>
            <a:r>
              <a:rPr lang="cs-CZ" sz="2000" b="1" dirty="0">
                <a:solidFill>
                  <a:srgbClr val="084A8B"/>
                </a:solidFill>
              </a:rPr>
              <a:t>při kontrole na místě (</a:t>
            </a:r>
            <a:r>
              <a:rPr lang="cs-CZ" sz="2000" b="1" dirty="0" err="1">
                <a:solidFill>
                  <a:srgbClr val="084A8B"/>
                </a:solidFill>
              </a:rPr>
              <a:t>KnM</a:t>
            </a:r>
            <a:r>
              <a:rPr lang="cs-CZ" sz="2000" b="1" dirty="0" smtClean="0">
                <a:solidFill>
                  <a:srgbClr val="084A8B"/>
                </a:solidFill>
              </a:rPr>
              <a:t>).</a:t>
            </a:r>
            <a:endParaRPr lang="cs-CZ" sz="2000" b="1" dirty="0">
              <a:solidFill>
                <a:srgbClr val="084A8B"/>
              </a:solidFill>
            </a:endParaRP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504000" lvl="4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střetu zájmu </a:t>
            </a:r>
            <a:r>
              <a:rPr lang="cs-CZ" dirty="0" smtClean="0"/>
              <a:t>se ocitají členové </a:t>
            </a:r>
            <a:r>
              <a:rPr lang="cs-CZ" dirty="0"/>
              <a:t>statutárního orgánu zadavatele, členové realizačního týmu </a:t>
            </a:r>
            <a:r>
              <a:rPr lang="cs-CZ" dirty="0" smtClean="0"/>
              <a:t>projektu, </a:t>
            </a:r>
            <a:r>
              <a:rPr lang="cs-CZ" u="sng" dirty="0" smtClean="0"/>
              <a:t>manžel/manželka </a:t>
            </a:r>
            <a:r>
              <a:rPr lang="cs-CZ" u="sng" dirty="0"/>
              <a:t>statutárního orgánu </a:t>
            </a:r>
            <a:r>
              <a:rPr lang="cs-CZ" u="sng" dirty="0" smtClean="0"/>
              <a:t>dodavatele;</a:t>
            </a:r>
          </a:p>
          <a:p>
            <a:r>
              <a:rPr lang="cs-CZ" dirty="0" smtClean="0"/>
              <a:t>snížit </a:t>
            </a:r>
            <a:r>
              <a:rPr lang="cs-CZ" dirty="0"/>
              <a:t>počet pracovních dnů použitý pro výpočet obsazenosti </a:t>
            </a:r>
            <a:r>
              <a:rPr lang="cs-CZ" dirty="0" smtClean="0"/>
              <a:t>lze pouze </a:t>
            </a:r>
            <a:r>
              <a:rPr lang="cs-CZ" u="sng" dirty="0" smtClean="0"/>
              <a:t>z </a:t>
            </a:r>
            <a:r>
              <a:rPr lang="cs-CZ" u="sng" dirty="0"/>
              <a:t>předem nepředvídatelných důvodů</a:t>
            </a:r>
            <a:r>
              <a:rPr lang="cs-CZ" dirty="0"/>
              <a:t>, např. karanténa, povodně, vyhoření, vykradení apod., anebo </a:t>
            </a:r>
            <a:r>
              <a:rPr lang="cs-CZ" u="sng" dirty="0"/>
              <a:t>z předem ohlášených technických důvodů, jejichž příčina není na straně </a:t>
            </a:r>
            <a:r>
              <a:rPr lang="cs-CZ" u="sng" dirty="0" smtClean="0"/>
              <a:t>příjemce</a:t>
            </a:r>
            <a:r>
              <a:rPr lang="cs-CZ" dirty="0" smtClean="0"/>
              <a:t>, a sice maximálně </a:t>
            </a:r>
            <a:r>
              <a:rPr lang="cs-CZ" dirty="0"/>
              <a:t>o 31 po sobě jdoucích kalendářních </a:t>
            </a:r>
            <a:r>
              <a:rPr lang="cs-CZ" dirty="0" smtClean="0"/>
              <a:t>dnů;  </a:t>
            </a:r>
          </a:p>
          <a:p>
            <a:r>
              <a:rPr lang="cs-CZ" dirty="0" smtClean="0"/>
              <a:t>v </a:t>
            </a:r>
            <a:r>
              <a:rPr lang="cs-CZ" dirty="0"/>
              <a:t>případě navazujícího subjektu je třeba mít platné dokumenty a smlouvy s aktuálně platným provozovatelem!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72568" cy="3240360"/>
          </a:xfrm>
        </p:spPr>
        <p:txBody>
          <a:bodyPr anchor="ctr"/>
          <a:lstStyle/>
          <a:p>
            <a:pPr algn="ctr"/>
            <a:r>
              <a:rPr lang="cs-CZ" sz="3200" dirty="0"/>
              <a:t>Dětské skupiny – zápis do evidence</a:t>
            </a:r>
            <a:endParaRPr lang="cs-CZ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15310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>Výpočet Obsazenosti/zálohy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30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1/75 výše </a:t>
            </a:r>
            <a:r>
              <a:rPr lang="cs-CZ" sz="1600" dirty="0"/>
              <a:t>nákladů na zajištění provozu jednoho místa v zařízení péče o dítě za 6 </a:t>
            </a:r>
            <a:r>
              <a:rPr lang="cs-CZ" sz="1600" dirty="0" smtClean="0"/>
              <a:t>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4 fáze provozu, každá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očet </a:t>
            </a:r>
            <a:r>
              <a:rPr lang="cs-CZ" sz="1600" dirty="0"/>
              <a:t>provozovaných míst je dán kapacitou zařízení péče o </a:t>
            </a:r>
            <a:r>
              <a:rPr lang="cs-CZ" sz="1600" dirty="0" smtClean="0"/>
              <a:t>děti</a:t>
            </a:r>
            <a:r>
              <a:rPr lang="cs-CZ" sz="1600" dirty="0"/>
              <a:t> </a:t>
            </a:r>
            <a:r>
              <a:rPr lang="cs-CZ" sz="1600" dirty="0" smtClean="0"/>
              <a:t>(u DS v evidenci poskytovatelů,  u živností ve </a:t>
            </a:r>
            <a:r>
              <a:rPr lang="cs-CZ" sz="1600" dirty="0"/>
              <a:t>stanovisku příslušné krajské hygienické </a:t>
            </a:r>
            <a:r>
              <a:rPr lang="cs-CZ" sz="1600" dirty="0" smtClean="0"/>
              <a:t>stanice)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za plně obsazené zařízení se považuje i zařízení, kde děti nebyly </a:t>
            </a:r>
            <a:r>
              <a:rPr lang="cs-CZ" sz="1600" dirty="0" smtClean="0"/>
              <a:t>přítomny v</a:t>
            </a:r>
            <a:r>
              <a:rPr lang="cs-CZ" sz="1600" dirty="0"/>
              <a:t> plném počtu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= plně obsazené zařízení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náklad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18056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Vybudování / transformace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5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(vybudování,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34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79" y="2025241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60 %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80 </a:t>
            </a:r>
            <a:r>
              <a:rPr lang="cs-CZ" dirty="0"/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70 </a:t>
            </a:r>
            <a:r>
              <a:rPr lang="cs-CZ" dirty="0"/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80 %</a:t>
            </a:r>
            <a:endParaRPr lang="cs-CZ" dirty="0"/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46412" y="4401978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</a:t>
            </a:r>
            <a:r>
              <a:rPr lang="cs-CZ" sz="1200" dirty="0"/>
              <a:t>20 053 </a:t>
            </a:r>
            <a:r>
              <a:rPr lang="cs-CZ" sz="1200" dirty="0" smtClean="0"/>
              <a:t>(neplátce </a:t>
            </a:r>
            <a:r>
              <a:rPr lang="cs-CZ" sz="1200" dirty="0"/>
              <a:t>DPH) </a:t>
            </a:r>
          </a:p>
        </p:txBody>
      </p:sp>
      <p:sp>
        <p:nvSpPr>
          <p:cNvPr id="138" name="TextovéPole 137"/>
          <p:cNvSpPr txBox="1"/>
          <p:nvPr/>
        </p:nvSpPr>
        <p:spPr>
          <a:xfrm>
            <a:off x="27140" y="54339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100 265 Kč</a:t>
            </a:r>
            <a:endParaRPr lang="cs-CZ" sz="1200" b="1" dirty="0"/>
          </a:p>
        </p:txBody>
      </p:sp>
      <p:sp>
        <p:nvSpPr>
          <p:cNvPr id="139" name="TextovéPole 138"/>
          <p:cNvSpPr txBox="1"/>
          <p:nvPr/>
        </p:nvSpPr>
        <p:spPr>
          <a:xfrm>
            <a:off x="1426848" y="440197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+</a:t>
            </a:r>
          </a:p>
          <a:p>
            <a:r>
              <a:rPr lang="cs-CZ" sz="1200" dirty="0"/>
              <a:t>1</a:t>
            </a:r>
            <a:r>
              <a:rPr lang="cs-CZ" sz="1200" dirty="0" smtClean="0"/>
              <a:t> x 14 178</a:t>
            </a:r>
            <a:endParaRPr lang="cs-CZ" sz="1200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1426848" y="54478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270 678 Kč</a:t>
            </a:r>
            <a:endParaRPr lang="cs-CZ" sz="1200" b="1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60x 628 + </a:t>
            </a:r>
          </a:p>
          <a:p>
            <a:r>
              <a:rPr lang="cs-CZ" sz="1200" dirty="0" smtClean="0"/>
              <a:t>5 x 60 x 56 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39" idx="0"/>
          </p:cNvCxnSpPr>
          <p:nvPr/>
        </p:nvCxnSpPr>
        <p:spPr>
          <a:xfrm flipH="1" flipV="1">
            <a:off x="1835696" y="2825000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311779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205 200 Kč</a:t>
            </a:r>
            <a:endParaRPr lang="cs-CZ" sz="1200" b="1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741042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256 500 Kč</a:t>
            </a:r>
            <a:endParaRPr lang="cs-CZ" sz="1200" b="1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</a:t>
            </a:r>
          </a:p>
        </p:txBody>
      </p:sp>
      <p:cxnSp>
        <p:nvCxnSpPr>
          <p:cNvPr id="31" name="Přímá spojnice se šipkou 30"/>
          <p:cNvCxnSpPr>
            <a:stCxn id="57" idx="2"/>
            <a:endCxn id="141" idx="0"/>
          </p:cNvCxnSpPr>
          <p:nvPr/>
        </p:nvCxnSpPr>
        <p:spPr>
          <a:xfrm>
            <a:off x="2811671" y="3817078"/>
            <a:ext cx="1009061" cy="56870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>
            <a:endCxn id="144" idx="0"/>
          </p:cNvCxnSpPr>
          <p:nvPr/>
        </p:nvCxnSpPr>
        <p:spPr>
          <a:xfrm>
            <a:off x="4838420" y="3789995"/>
            <a:ext cx="592184" cy="61198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6272566" y="4401977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70x 628 + </a:t>
            </a:r>
          </a:p>
          <a:p>
            <a:r>
              <a:rPr lang="cs-CZ" sz="1200" dirty="0" smtClean="0"/>
              <a:t>5 x 70 x 56 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29987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239 400 Kč</a:t>
            </a:r>
            <a:endParaRPr lang="cs-CZ" sz="1200" b="1" dirty="0"/>
          </a:p>
        </p:txBody>
      </p:sp>
      <p:cxnSp>
        <p:nvCxnSpPr>
          <p:cNvPr id="149" name="Přímá spojnice se šipkou 148"/>
          <p:cNvCxnSpPr>
            <a:endCxn id="146" idx="0"/>
          </p:cNvCxnSpPr>
          <p:nvPr/>
        </p:nvCxnSpPr>
        <p:spPr>
          <a:xfrm>
            <a:off x="6893799" y="3824489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nice se šipkou 149"/>
          <p:cNvCxnSpPr/>
          <p:nvPr/>
        </p:nvCxnSpPr>
        <p:spPr>
          <a:xfrm flipV="1">
            <a:off x="6987874" y="2769081"/>
            <a:ext cx="874123" cy="163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764876" y="4420509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(5 x 75 x 628</a:t>
            </a:r>
          </a:p>
          <a:p>
            <a:r>
              <a:rPr lang="cs-CZ" sz="1200" dirty="0" smtClean="0"/>
              <a:t>5 x 75 x 56)</a:t>
            </a:r>
          </a:p>
          <a:p>
            <a:r>
              <a:rPr lang="cs-CZ" sz="1200" dirty="0" smtClean="0"/>
              <a:t>- 239 </a:t>
            </a:r>
            <a:r>
              <a:rPr lang="cs-CZ" sz="1200" dirty="0"/>
              <a:t>400</a:t>
            </a:r>
            <a:r>
              <a:rPr lang="cs-CZ" sz="1200" dirty="0" smtClean="0"/>
              <a:t> </a:t>
            </a:r>
          </a:p>
        </p:txBody>
      </p:sp>
      <p:sp>
        <p:nvSpPr>
          <p:cNvPr id="152" name="TextovéPole 151"/>
          <p:cNvSpPr txBox="1"/>
          <p:nvPr/>
        </p:nvSpPr>
        <p:spPr>
          <a:xfrm>
            <a:off x="7764876" y="5481573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17 100 Kč</a:t>
            </a:r>
            <a:endParaRPr lang="cs-CZ" sz="1200" b="1" dirty="0"/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>
            <a:stCxn id="151" idx="0"/>
          </p:cNvCxnSpPr>
          <p:nvPr/>
        </p:nvCxnSpPr>
        <p:spPr>
          <a:xfrm flipV="1">
            <a:off x="8454438" y="2720232"/>
            <a:ext cx="689562" cy="1700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  <p:bldP spid="1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Publicita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465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 </a:t>
            </a:r>
          </a:p>
          <a:p>
            <a:r>
              <a:rPr lang="cs-CZ" dirty="0"/>
              <a:t>Po celou dobu realizace projektu</a:t>
            </a:r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dočasná/stála 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37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Změny </a:t>
            </a:r>
            <a:r>
              <a:rPr lang="cs-CZ" dirty="0"/>
              <a:t>projektu (podstatné a nepodstatné) 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07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Změny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p</a:t>
            </a:r>
            <a:r>
              <a:rPr lang="cs-CZ" b="1" dirty="0" smtClean="0"/>
              <a:t>odstatné změny – před jejich provedením je potřeba souhlas řídícího orgánu (ŘO)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nevyžadující vydání změnového právního aktu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0" smtClean="0"/>
              <a:t>ŘO má na posouzení změny </a:t>
            </a:r>
            <a:r>
              <a:rPr lang="cs-CZ" sz="1800" b="1" dirty="0" smtClean="0"/>
              <a:t>20 pracovních dnů </a:t>
            </a:r>
            <a:r>
              <a:rPr lang="cs-CZ" sz="1800" dirty="0" smtClean="0"/>
              <a:t>(od předložení žádosti o změnu). Změna nesmí být provedena před schválením ze strany ŘO, resp. před vydáním změnového právního aktu.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b="1" dirty="0"/>
              <a:t>n</a:t>
            </a:r>
            <a:r>
              <a:rPr lang="cs-CZ" b="1" dirty="0" smtClean="0"/>
              <a:t>epodstatné změny – nevyžadují změnu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změny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spolu se zprávou o realizaci projektu </a:t>
            </a: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</a:t>
            </a:r>
            <a:r>
              <a:rPr lang="cs-CZ" sz="2400" b="1" dirty="0" smtClean="0"/>
              <a:t>měny </a:t>
            </a:r>
            <a:r>
              <a:rPr lang="cs-CZ" sz="2400" b="1" dirty="0"/>
              <a:t>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480" cy="5184576"/>
          </a:xfrm>
        </p:spPr>
        <p:txBody>
          <a:bodyPr/>
          <a:lstStyle/>
          <a:p>
            <a:r>
              <a:rPr lang="cs-CZ" dirty="0" smtClean="0"/>
              <a:t>Právní úprava</a:t>
            </a:r>
          </a:p>
          <a:p>
            <a:pPr lvl="1"/>
            <a:r>
              <a:rPr lang="cs-CZ" b="1" u="sng" dirty="0"/>
              <a:t>Zákon č. 247/2014 Sb.</a:t>
            </a:r>
            <a:r>
              <a:rPr lang="cs-CZ" dirty="0"/>
              <a:t>, o poskytování služby péče o dítě v dětské skupině a o změně souvisejících zákonů ze dne 23.9.2014 – platný, ve Sbírce zákonů zveřejněn 14.11.2014, </a:t>
            </a:r>
            <a:r>
              <a:rPr lang="cs-CZ" b="1" u="sng" dirty="0"/>
              <a:t>účinný od 29.11.2014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Věkové rozpětí dětí: 1 – zahájení povinné školní docházky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Kapacita až 24 dětí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Zákonem stanovená odborná způsobilost pečujících osob a jejich minimální počet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dirty="0"/>
              <a:t>Povinné očkování</a:t>
            </a:r>
            <a:endParaRPr lang="cs-CZ" sz="1600" b="1" u="sng" dirty="0"/>
          </a:p>
          <a:p>
            <a:pPr lvl="1"/>
            <a:r>
              <a:rPr lang="cs-CZ" dirty="0"/>
              <a:t>Vyhláška č. 281/2014 Sb., o hygienických požadavcích na prostory a provoz dětské skupiny do 12 dětí</a:t>
            </a:r>
          </a:p>
          <a:p>
            <a:pPr lvl="1"/>
            <a:r>
              <a:rPr lang="cs-CZ" dirty="0"/>
              <a:t>Vyhláška č. 410/2005 Sb. , o hygienických požadavcích na prostory a provoz zařízení a provozoven pro výchovu a vzdělávání dětí a mladistvých, ve znění pozdějších předpisů – pro dětskou skupinu nad 12 dětí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sz="1800" dirty="0" smtClean="0"/>
              <a:t>kontaktní osoby projektu či adresy pro doručení</a:t>
            </a:r>
          </a:p>
          <a:p>
            <a:pPr lvl="1"/>
            <a:r>
              <a:rPr lang="cs-CZ" sz="1800" dirty="0" smtClean="0"/>
              <a:t>sídla </a:t>
            </a:r>
            <a:r>
              <a:rPr lang="cs-CZ" sz="1800" dirty="0"/>
              <a:t>příjemce </a:t>
            </a:r>
            <a:r>
              <a:rPr lang="cs-CZ" sz="1800" dirty="0" smtClean="0"/>
              <a:t>podpory; </a:t>
            </a:r>
          </a:p>
          <a:p>
            <a:pPr lvl="1"/>
            <a:r>
              <a:rPr lang="cs-CZ" sz="1800" dirty="0" smtClean="0"/>
              <a:t>osob statutárních </a:t>
            </a:r>
            <a:r>
              <a:rPr lang="cs-CZ" sz="1800" dirty="0"/>
              <a:t>orgánu </a:t>
            </a:r>
            <a:r>
              <a:rPr lang="cs-CZ" sz="1800" dirty="0" smtClean="0"/>
              <a:t>příjemce;</a:t>
            </a:r>
          </a:p>
          <a:p>
            <a:pPr lvl="1"/>
            <a:r>
              <a:rPr lang="cs-CZ" sz="1800" dirty="0" smtClean="0"/>
              <a:t>názvu příjemce (součástí nesmí být převod/přechod práv </a:t>
            </a:r>
            <a:r>
              <a:rPr lang="cs-CZ" sz="1800" dirty="0"/>
              <a:t>a povinností </a:t>
            </a:r>
            <a:r>
              <a:rPr lang="cs-CZ" sz="1800" dirty="0" smtClean="0"/>
              <a:t>příjemce z </a:t>
            </a:r>
            <a:r>
              <a:rPr lang="cs-CZ" sz="1800" dirty="0"/>
              <a:t>právního </a:t>
            </a:r>
            <a:r>
              <a:rPr lang="cs-CZ" sz="1800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sz="1800" dirty="0" smtClean="0"/>
              <a:t>Změna smluv o partnerství, </a:t>
            </a:r>
            <a:r>
              <a:rPr lang="cs-CZ" sz="1800" dirty="0"/>
              <a:t>vypuštění </a:t>
            </a:r>
            <a:r>
              <a:rPr lang="cs-CZ" sz="1800" dirty="0" smtClean="0"/>
              <a:t>zaniklého partnera (pokud nedochází k navýšení veřejné podpory).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bankovního účtu </a:t>
            </a:r>
            <a:r>
              <a:rPr lang="cs-CZ" sz="1800" dirty="0" smtClean="0"/>
              <a:t>projektu;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adresy </a:t>
            </a:r>
            <a:r>
              <a:rPr lang="cs-CZ" sz="1800" dirty="0" smtClean="0"/>
              <a:t>realizace (při </a:t>
            </a:r>
            <a:r>
              <a:rPr lang="cs-CZ" sz="1800" dirty="0"/>
              <a:t>čerpání na vybudování </a:t>
            </a:r>
            <a:r>
              <a:rPr lang="cs-CZ" sz="1800" dirty="0" smtClean="0"/>
              <a:t>zařízení, nebo </a:t>
            </a:r>
            <a:r>
              <a:rPr lang="cs-CZ" sz="1800" dirty="0"/>
              <a:t>na transformaci zařízení na dětskou </a:t>
            </a:r>
            <a:r>
              <a:rPr lang="cs-CZ" sz="1800" dirty="0" smtClean="0"/>
              <a:t>skupinu).</a:t>
            </a:r>
            <a:endParaRPr lang="cs-CZ" sz="1800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</a:t>
            </a:r>
            <a:r>
              <a:rPr lang="cs-CZ" sz="1800" dirty="0" smtClean="0"/>
              <a:t>délky fáze vybudování </a:t>
            </a:r>
            <a:r>
              <a:rPr lang="cs-CZ" sz="1800" dirty="0"/>
              <a:t>zařízení, </a:t>
            </a:r>
            <a:r>
              <a:rPr lang="cs-CZ" sz="1800" dirty="0" smtClean="0"/>
              <a:t>nebo fáze transformace;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změna </a:t>
            </a:r>
            <a:r>
              <a:rPr lang="cs-CZ" sz="1800" dirty="0"/>
              <a:t>termínu ukončení realizace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snížení </a:t>
            </a:r>
            <a:r>
              <a:rPr lang="cs-CZ" sz="1800" dirty="0" smtClean="0"/>
              <a:t>kapacity zařízení (pouze </a:t>
            </a:r>
            <a:r>
              <a:rPr lang="cs-CZ" sz="1800" dirty="0"/>
              <a:t>ve fázi vybudování </a:t>
            </a:r>
            <a:r>
              <a:rPr lang="cs-CZ" sz="1800" dirty="0" smtClean="0"/>
              <a:t>zařízení</a:t>
            </a:r>
            <a:r>
              <a:rPr lang="cs-CZ" sz="1800" dirty="0"/>
              <a:t>, nebo ve fázi </a:t>
            </a:r>
            <a:r>
              <a:rPr lang="cs-CZ" sz="1800" dirty="0" smtClean="0"/>
              <a:t>transformace);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plátcovství daně z přidané hodnoty příjemce </a:t>
            </a:r>
            <a:r>
              <a:rPr lang="cs-CZ" sz="1800" dirty="0" smtClean="0"/>
              <a:t>(během fáze vybudování nebo transformace)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nahrazení partnera projektu jiným subjektem / jinými subjekty;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vypuštění partnera z realizace projektu z důvodu jeho </a:t>
            </a:r>
            <a:r>
              <a:rPr lang="cs-CZ" sz="1800" dirty="0" smtClean="0"/>
              <a:t>zániku </a:t>
            </a:r>
            <a:r>
              <a:rPr lang="cs-CZ" sz="1800" dirty="0"/>
              <a:t>(pokud </a:t>
            </a:r>
            <a:r>
              <a:rPr lang="cs-CZ" sz="1800" dirty="0" smtClean="0"/>
              <a:t>dochází </a:t>
            </a:r>
            <a:r>
              <a:rPr lang="cs-CZ" sz="1800" dirty="0"/>
              <a:t>k navýšení veřejné podpory).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Změnové </a:t>
            </a:r>
            <a:r>
              <a:rPr lang="cs-CZ" dirty="0"/>
              <a:t>řízení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119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Záložka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Vytvořit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Výběr obrazovek pro vykázání změn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Tlačítko SPUSTIT zcela dole na stránce s výběrem obrazovek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vyžádané příjemcem – IS KP14+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Odůvodnění žádosti o </a:t>
            </a:r>
            <a:r>
              <a:rPr lang="cs-CZ" sz="2400" dirty="0" smtClean="0"/>
              <a:t>změnu je </a:t>
            </a:r>
            <a:r>
              <a:rPr lang="cs-CZ" sz="2400" dirty="0"/>
              <a:t>třeba </a:t>
            </a:r>
            <a:r>
              <a:rPr lang="cs-CZ" sz="2400" dirty="0" smtClean="0"/>
              <a:t>popsat na úvodní obrazovce </a:t>
            </a:r>
            <a:r>
              <a:rPr lang="cs-CZ" sz="2400" dirty="0" err="1" smtClean="0"/>
              <a:t>ŽoZ</a:t>
            </a:r>
            <a:r>
              <a:rPr lang="cs-CZ" sz="2400" dirty="0" smtClean="0"/>
              <a:t>, případně je možné vložit </a:t>
            </a:r>
            <a:r>
              <a:rPr lang="cs-CZ" sz="2400" dirty="0"/>
              <a:t>jako </a:t>
            </a:r>
            <a:r>
              <a:rPr lang="cs-CZ" sz="2400" dirty="0" smtClean="0"/>
              <a:t>přílohu </a:t>
            </a:r>
            <a:r>
              <a:rPr lang="cs-CZ" sz="2400" dirty="0" err="1" smtClean="0"/>
              <a:t>ŽoZ</a:t>
            </a:r>
            <a:r>
              <a:rPr lang="cs-CZ" sz="2400" dirty="0" smtClean="0"/>
              <a:t>.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Zaslání na ŘO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Kontrola – finalizace – podpis </a:t>
            </a:r>
            <a:r>
              <a:rPr lang="cs-CZ" dirty="0" err="1" smtClean="0"/>
              <a:t>ŽoZ</a:t>
            </a:r>
            <a:r>
              <a:rPr lang="cs-CZ" dirty="0" smtClean="0"/>
              <a:t> = odeslání na ŘO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</a:t>
            </a:r>
            <a:r>
              <a:rPr lang="cs-CZ" b="0" dirty="0"/>
              <a:t>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místa realizace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Projekt (změna v anotaci)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adresy subjektu (změna v adrese realizace)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–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Adresy</a:t>
            </a:r>
            <a:r>
              <a:rPr lang="cs-CZ" b="1" dirty="0" smtClean="0"/>
              <a:t> – NIKDY NEKLIKAT NA TLAČÍTKO „SMAZAT“. Neplatná adresa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7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harmonogramu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Projekt (změna v anotaci, změna předpokládaného data ukončení realizace)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Indikátory (změna data dosažení cílové hodnoty)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kontaktní osoby subjektu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osoby subjektu (změna v kontaktní osobě)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–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Osoby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NIKDY NEKLIKAT NA TLAČÍTKO „SMAZAT“. </a:t>
            </a:r>
            <a:r>
              <a:rPr lang="cs-CZ" b="1" dirty="0"/>
              <a:t>Ř</a:t>
            </a:r>
            <a:r>
              <a:rPr lang="cs-CZ" b="1" dirty="0" smtClean="0"/>
              <a:t>ádek s neplatnou kontaktní osobou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Novou kontaktní osobu </a:t>
            </a:r>
            <a:r>
              <a:rPr lang="cs-CZ" b="1" dirty="0"/>
              <a:t>zadat prostřednictvím tlačítka </a:t>
            </a:r>
            <a:r>
              <a:rPr lang="cs-CZ" b="1" u="sng" dirty="0"/>
              <a:t>„NOVÝ ZÁZNAM“.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3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statutárního zástupce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osoby subjektu (změna v osobě statutárního zástupce)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kliknout na vykázat změnu u subjektu, u kterého dochází ke změně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Provést novou validaci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Osoby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NIKDY NEKLIKAT NA TLAČÍTKO „SMAZAT“. Řádek se jménem bývalého statutárního zástupce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Nového statutárního zástupce zadat prostřednictvím tlačítka </a:t>
            </a:r>
            <a:r>
              <a:rPr lang="cs-CZ" b="1" u="sng" dirty="0" smtClean="0"/>
              <a:t>„NOVÝ ZÁZNAM“.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1619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208912" cy="5040560"/>
          </a:xfrm>
        </p:spPr>
        <p:txBody>
          <a:bodyPr/>
          <a:lstStyle/>
          <a:p>
            <a:pPr algn="just"/>
            <a:r>
              <a:rPr lang="cs-CZ" sz="2000" b="1" dirty="0" smtClean="0"/>
              <a:t>Poskytovat </a:t>
            </a:r>
            <a:r>
              <a:rPr lang="cs-CZ" sz="2000" b="1" dirty="0"/>
              <a:t>službu lze </a:t>
            </a:r>
            <a:r>
              <a:rPr lang="cs-CZ" sz="2000" b="1" u="sng" dirty="0"/>
              <a:t>pouze na základě </a:t>
            </a:r>
            <a:r>
              <a:rPr lang="cs-CZ" sz="2000" b="1" u="sng" dirty="0" smtClean="0"/>
              <a:t>oprávnění</a:t>
            </a:r>
            <a:br>
              <a:rPr lang="cs-CZ" sz="2000" b="1" u="sng" dirty="0" smtClean="0"/>
            </a:br>
            <a:r>
              <a:rPr lang="cs-CZ" sz="2000" b="1" dirty="0" smtClean="0"/>
              <a:t>k </a:t>
            </a:r>
            <a:r>
              <a:rPr lang="cs-CZ" sz="2000" b="1" dirty="0"/>
              <a:t>poskytování této služby </a:t>
            </a:r>
            <a:r>
              <a:rPr lang="cs-CZ" sz="2000" b="1" dirty="0" smtClean="0"/>
              <a:t>– oprávnění </a:t>
            </a:r>
            <a:r>
              <a:rPr lang="cs-CZ" sz="2000" b="1" dirty="0"/>
              <a:t>vzniká dnem zápisu žadatele do evidence </a:t>
            </a:r>
            <a:r>
              <a:rPr lang="cs-CZ" sz="2000" b="1" dirty="0" smtClean="0"/>
              <a:t>poskytovatelů. Podáním žádosti o zápis do evidence poskytovatelů začíná běžet zákonná lhůta </a:t>
            </a:r>
            <a:br>
              <a:rPr lang="cs-CZ" sz="2000" b="1" dirty="0" smtClean="0"/>
            </a:br>
            <a:r>
              <a:rPr lang="cs-CZ" sz="2000" b="1" u="sng" dirty="0" smtClean="0"/>
              <a:t>30-ti pracovních dní </a:t>
            </a:r>
            <a:r>
              <a:rPr lang="cs-CZ" sz="2000" b="1" dirty="0" smtClean="0"/>
              <a:t>(v případě, že jsou ve smyslu ustanovení </a:t>
            </a:r>
            <a:br>
              <a:rPr lang="cs-CZ" sz="2000" b="1" dirty="0" smtClean="0"/>
            </a:br>
            <a:r>
              <a:rPr lang="cs-CZ" sz="2000" b="1" dirty="0" smtClean="0"/>
              <a:t>§ 16 odst. 4 zákona o dětské skupině doloženy všechny relevantní dokumenty), </a:t>
            </a:r>
            <a:r>
              <a:rPr lang="cs-CZ" sz="2000" b="1" u="sng" dirty="0" smtClean="0"/>
              <a:t>které má správní orgán na posouzení žádosti!!!</a:t>
            </a:r>
          </a:p>
          <a:p>
            <a:pPr algn="just"/>
            <a:r>
              <a:rPr lang="cs-CZ" sz="2000" b="1" dirty="0" smtClean="0"/>
              <a:t>Žádost o zápis do evidence poskytovatelů na předepsaném tiskopise, včetně všech povinných příloh</a:t>
            </a:r>
            <a:r>
              <a:rPr lang="cs-CZ" sz="2000" b="1" dirty="0"/>
              <a:t>, lze podat </a:t>
            </a:r>
            <a:r>
              <a:rPr lang="cs-CZ" sz="2000" b="1" dirty="0" smtClean="0"/>
              <a:t>osobně v podatelně MPSV, zaslat poštou či datovou schránkou nebo prostřednictvím elektronické aplikace MPSV (forma elektronického podání vyžaduje elektronický podpis).</a:t>
            </a:r>
            <a:r>
              <a:rPr lang="cs-CZ" sz="2000" dirty="0" smtClean="0"/>
              <a:t> </a:t>
            </a:r>
          </a:p>
          <a:p>
            <a:pPr marL="414000" lvl="1" indent="0">
              <a:buNone/>
            </a:pPr>
            <a:r>
              <a:rPr lang="cs-CZ" sz="1600" dirty="0" smtClean="0"/>
              <a:t> </a:t>
            </a:r>
          </a:p>
          <a:p>
            <a:pPr lvl="1"/>
            <a:endParaRPr lang="cs-CZ" sz="1600" dirty="0" smtClean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Změna čísla účtu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Subjekt – číslo účtu (změna v čísle účtu)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KP14+</a:t>
            </a:r>
            <a:br>
              <a:rPr lang="cs-CZ" b="0" dirty="0" smtClean="0"/>
            </a:br>
            <a:r>
              <a:rPr lang="cs-CZ" b="0" dirty="0" smtClean="0"/>
              <a:t>otevírané obrazovky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7564"/>
            <a:ext cx="1368152" cy="13681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19672" y="321297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Subjekt</a:t>
            </a:r>
            <a:r>
              <a:rPr lang="cs-CZ" b="1" dirty="0" smtClean="0"/>
              <a:t> - kliknout na vykázat změnu u subjektu, u kterého dochází ke změně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smtClean="0"/>
              <a:t>Účet </a:t>
            </a:r>
            <a:r>
              <a:rPr lang="cs-CZ" b="1" dirty="0" smtClean="0"/>
              <a:t>– NIKDY NEKLIKAT NA TLAČÍTKO „SMAZAT“. Řádek s neplatným číslem účtu se označí pomocí </a:t>
            </a:r>
            <a:r>
              <a:rPr lang="cs-CZ" b="1" u="sng" dirty="0" smtClean="0"/>
              <a:t>„záznam smazán“</a:t>
            </a:r>
            <a:r>
              <a:rPr lang="cs-CZ" b="1" dirty="0" smtClean="0"/>
              <a:t> v poli akce prováděná se záznamem.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453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určí druh změny (podstatná se změnou PA, bez změny PA, nepodstatná změna).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 závislosti na druhu změny probíhá schvalovací proces.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Je-li třeba opravu </a:t>
            </a:r>
            <a:r>
              <a:rPr lang="cs-CZ" sz="2400" dirty="0" err="1" smtClean="0"/>
              <a:t>ŽoZ</a:t>
            </a:r>
            <a:r>
              <a:rPr lang="cs-CZ" sz="2400" dirty="0" smtClean="0"/>
              <a:t>, ŘO vrátí k dopracování, jinak bude </a:t>
            </a:r>
            <a:r>
              <a:rPr lang="cs-CZ" sz="2400" dirty="0" err="1" smtClean="0"/>
              <a:t>ŽoZ</a:t>
            </a:r>
            <a:r>
              <a:rPr lang="cs-CZ" sz="2400" dirty="0" smtClean="0"/>
              <a:t> buď akceptována, schválena, nebo neschválena.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Administrace na straně ŘO (změny vyžádané příjemcem)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vytvoří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a zašle příjemci (stav </a:t>
            </a:r>
            <a:r>
              <a:rPr lang="cs-CZ" sz="2400" dirty="0" err="1" smtClean="0"/>
              <a:t>ŽoZ</a:t>
            </a:r>
            <a:r>
              <a:rPr lang="cs-CZ" sz="2400" dirty="0" smtClean="0"/>
              <a:t> – rozpracována). O zaslání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informuje systémová depeše.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Do odůvodnění vrácení ŽoZ uvede ŘO důvody pro její založení, příp. zašle depeši.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Příjemce se se změnou seznámí, příp. ji dopracuje.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Kontrola – finalizace – podpis = odeslání na ŘO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Schvalovací proces na ŘO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/>
              <a:t>Administrace na straně ŘO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(Změny </a:t>
            </a:r>
            <a:r>
              <a:rPr lang="cs-CZ" b="0" dirty="0"/>
              <a:t>vyžádané </a:t>
            </a:r>
            <a:r>
              <a:rPr lang="cs-CZ" b="0" dirty="0" smtClean="0"/>
              <a:t>ŘO)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86104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702104" y="479715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272808" cy="1656184"/>
          </a:xfrm>
        </p:spPr>
        <p:txBody>
          <a:bodyPr/>
          <a:lstStyle/>
          <a:p>
            <a:pPr algn="ctr"/>
            <a:r>
              <a:rPr lang="cs-CZ" dirty="0"/>
              <a:t>Vytváření zprávy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realizaci (</a:t>
            </a:r>
            <a:r>
              <a:rPr lang="cs-CZ" dirty="0" err="1" smtClean="0"/>
              <a:t>ZoR</a:t>
            </a:r>
            <a:r>
              <a:rPr lang="cs-CZ" dirty="0"/>
              <a:t>)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38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 smtClean="0"/>
              <a:t>Založení zprávy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záložka s názvem </a:t>
            </a:r>
            <a:r>
              <a:rPr lang="cs-CZ" dirty="0" smtClean="0"/>
              <a:t>ZPRÁVY O REALIZACI na úvodní stránce projektu.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aložit novou ZPRÁVU/INFORMACI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43808" y="263691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zprávě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</a:t>
            </a:r>
          </a:p>
          <a:p>
            <a:pPr lvl="1"/>
            <a:r>
              <a:rPr lang="cs-CZ" dirty="0" smtClean="0"/>
              <a:t>sledované období od / do</a:t>
            </a:r>
          </a:p>
          <a:p>
            <a:pPr lvl="1"/>
            <a:r>
              <a:rPr lang="cs-CZ" dirty="0" smtClean="0"/>
              <a:t>Kontaktní údaje osoby zodpovědné za správnost </a:t>
            </a:r>
            <a:r>
              <a:rPr lang="cs-CZ" dirty="0" err="1" smtClean="0"/>
              <a:t>ZoR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ULOŽIT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14096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cs-CZ" dirty="0"/>
              <a:t>, PROVOZ/ÚDRŽBA VÝSTUPU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OPZ jeho vyplnění </a:t>
            </a:r>
            <a:r>
              <a:rPr lang="cs-CZ" dirty="0" smtClean="0"/>
              <a:t>není </a:t>
            </a:r>
            <a:r>
              <a:rPr lang="cs-CZ" dirty="0"/>
              <a:t>relevantní </a:t>
            </a:r>
            <a:endParaRPr lang="cs-CZ" dirty="0" smtClean="0"/>
          </a:p>
          <a:p>
            <a:r>
              <a:rPr lang="cs-CZ" dirty="0"/>
              <a:t>příjemce uvede odkaz na klíčové aktivity např. formulaci: „viz záložka Klíčové aktivity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9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NEVYPLŇOVAT RUČNĚ</a:t>
            </a:r>
          </a:p>
          <a:p>
            <a:pPr lvl="1"/>
            <a:r>
              <a:rPr lang="cs-CZ" dirty="0" smtClean="0"/>
              <a:t>změny </a:t>
            </a:r>
            <a:r>
              <a:rPr lang="cs-CZ" dirty="0"/>
              <a:t>hodnot u indikátorů týkajících se </a:t>
            </a:r>
            <a:r>
              <a:rPr lang="cs-CZ" b="1" u="sng" dirty="0" smtClean="0"/>
              <a:t>PODPOŘENÝCH OSOB, </a:t>
            </a:r>
            <a:r>
              <a:rPr lang="cs-CZ" dirty="0" smtClean="0"/>
              <a:t>ta se </a:t>
            </a:r>
            <a:r>
              <a:rPr lang="cs-CZ" dirty="0"/>
              <a:t>načtou z informačního systému IS ESF2014</a:t>
            </a:r>
            <a:r>
              <a:rPr lang="cs-CZ" dirty="0" smtClean="0"/>
              <a:t>+</a:t>
            </a:r>
          </a:p>
          <a:p>
            <a:endParaRPr lang="cs-CZ" dirty="0" smtClean="0"/>
          </a:p>
          <a:p>
            <a:r>
              <a:rPr lang="cs-CZ" dirty="0" smtClean="0"/>
              <a:t>VYPLNIT RUČNĚ pomocí tlačítka </a:t>
            </a:r>
            <a:r>
              <a:rPr lang="cs-CZ" b="1" dirty="0" smtClean="0"/>
              <a:t>vykázat změnu/přírůstek</a:t>
            </a:r>
          </a:p>
          <a:p>
            <a:pPr lvl="1"/>
            <a:r>
              <a:rPr lang="cs-CZ" dirty="0" smtClean="0"/>
              <a:t>změny hodnot indikátorů</a:t>
            </a:r>
            <a:r>
              <a:rPr lang="cs-CZ" dirty="0"/>
              <a:t>, které se </a:t>
            </a:r>
            <a:r>
              <a:rPr lang="cs-CZ" b="1" u="sng" dirty="0" smtClean="0"/>
              <a:t>NETÝKAJÍ</a:t>
            </a:r>
            <a:r>
              <a:rPr lang="cs-CZ" dirty="0" smtClean="0"/>
              <a:t> podpořených osob (především kapacita zařízení péče o dítě)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 při ručním vyplňování: </a:t>
            </a:r>
          </a:p>
          <a:p>
            <a:pPr lvl="1"/>
            <a:r>
              <a:rPr lang="cs-CZ" dirty="0" smtClean="0"/>
              <a:t>Kliknout na vybraný indikátor v horní části obrazovky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liknout na tlačítko </a:t>
            </a:r>
            <a:r>
              <a:rPr lang="cs-CZ" dirty="0"/>
              <a:t>VYKÁZAT </a:t>
            </a:r>
            <a:r>
              <a:rPr lang="cs-CZ" dirty="0" smtClean="0"/>
              <a:t>ZMĚNU/PŘÍRŮSTEK</a:t>
            </a:r>
          </a:p>
          <a:p>
            <a:pPr lvl="1"/>
            <a:r>
              <a:rPr lang="cs-CZ" dirty="0" smtClean="0"/>
              <a:t>Vybrat stejný indikátor v prostřední části obrazovky a ve spodní části doplnit: </a:t>
            </a:r>
          </a:p>
          <a:p>
            <a:pPr lvl="3"/>
            <a:r>
              <a:rPr lang="cs-CZ" dirty="0" smtClean="0"/>
              <a:t>Hodnotu</a:t>
            </a:r>
          </a:p>
          <a:p>
            <a:pPr lvl="3"/>
            <a:r>
              <a:rPr lang="cs-CZ" dirty="0" smtClean="0"/>
              <a:t>Datum dosažení</a:t>
            </a:r>
          </a:p>
          <a:p>
            <a:pPr lvl="3"/>
            <a:r>
              <a:rPr lang="cs-CZ" dirty="0" smtClean="0"/>
              <a:t>Komentář </a:t>
            </a:r>
          </a:p>
          <a:p>
            <a:pPr lvl="1"/>
            <a:r>
              <a:rPr lang="cs-CZ" dirty="0" smtClean="0"/>
              <a:t>Změny se vykazují přírůstkově, tj. o kolik narostla dosažená hodnota v daném období, dosaženou kumulativní hodnotu i procento plnění počítá systém.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3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</a:t>
            </a:r>
            <a:r>
              <a:rPr lang="cs-CZ" dirty="0"/>
              <a:t>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plnění vlivu se </a:t>
            </a:r>
            <a:r>
              <a:rPr lang="cs-CZ" b="1" u="sng" dirty="0" smtClean="0"/>
              <a:t>NEVYPLŇUJE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 horizontálních principů, kde je uveden neutrální vliv.</a:t>
            </a:r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Popis plnění vlivu se </a:t>
            </a:r>
            <a:r>
              <a:rPr lang="cs-CZ" sz="2400" b="1" u="sng" dirty="0" smtClean="0"/>
              <a:t>VYPLŇUJE</a:t>
            </a:r>
            <a:r>
              <a:rPr lang="cs-CZ" sz="2400" dirty="0" smtClean="0"/>
              <a:t> pomocí tlačítka vykázat změnu/přírůstek:</a:t>
            </a:r>
            <a:endParaRPr lang="cs-CZ" sz="2400" dirty="0"/>
          </a:p>
          <a:p>
            <a:pPr lvl="1"/>
            <a:r>
              <a:rPr lang="cs-CZ" dirty="0" smtClean="0"/>
              <a:t>u horizontálních principů </a:t>
            </a:r>
            <a:r>
              <a:rPr lang="cs-CZ" dirty="0"/>
              <a:t>se zvolenou variantou „Cílené zaměření na horizontální princip“ nebo „Pozitivní vliv na horizontální princip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Vyplnění vyžadováno v každé ZoR.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0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evidenci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1" dirty="0" smtClean="0"/>
              <a:t>K </a:t>
            </a:r>
            <a:r>
              <a:rPr lang="cs-CZ" sz="1800" b="1" dirty="0"/>
              <a:t>žádosti se přikládá originál nebo výstup z autorizované konverze dokumentů následujících dokladů: </a:t>
            </a:r>
            <a:endParaRPr lang="cs-CZ" sz="1800" b="1" dirty="0" smtClean="0"/>
          </a:p>
          <a:p>
            <a:pPr marL="234000" lvl="1" indent="0" algn="just">
              <a:lnSpc>
                <a:spcPct val="100000"/>
              </a:lnSpc>
              <a:buNone/>
            </a:pPr>
            <a:r>
              <a:rPr lang="cs-CZ" sz="1600" dirty="0" smtClean="0"/>
              <a:t>1</a:t>
            </a:r>
            <a:r>
              <a:rPr lang="cs-CZ" sz="1600" dirty="0"/>
              <a:t>) </a:t>
            </a:r>
            <a:r>
              <a:rPr lang="cs-CZ" sz="1600" b="1" u="sng" dirty="0"/>
              <a:t>doklad o vlastnickém nebo jiném právu k objektu nebo prostorám</a:t>
            </a:r>
            <a:r>
              <a:rPr lang="cs-CZ" sz="1600" dirty="0"/>
              <a:t>, z něhož vyplývá oprávnění tento objekt nebo prostory užívat k poskytování služby péče o dítě v dětské </a:t>
            </a:r>
            <a:r>
              <a:rPr lang="cs-CZ" sz="1600" dirty="0" smtClean="0"/>
              <a:t>skupině;</a:t>
            </a:r>
            <a:endParaRPr lang="cs-CZ" sz="1600" dirty="0"/>
          </a:p>
          <a:p>
            <a:pPr marL="234000" lvl="1" indent="0" algn="just">
              <a:lnSpc>
                <a:spcPct val="100000"/>
              </a:lnSpc>
              <a:buNone/>
            </a:pPr>
            <a:r>
              <a:rPr lang="cs-CZ" sz="1600" dirty="0" smtClean="0"/>
              <a:t>2</a:t>
            </a:r>
            <a:r>
              <a:rPr lang="cs-CZ" sz="1600" dirty="0"/>
              <a:t>) </a:t>
            </a:r>
            <a:r>
              <a:rPr lang="cs-CZ" sz="1600" b="1" u="sng" dirty="0"/>
              <a:t>závazné stanovisko krajské hygienické stanice o splnění hygienických  požadavků na stravování, prostory a provoz, v nichž bude poskytována služba péče o </a:t>
            </a:r>
            <a:r>
              <a:rPr lang="cs-CZ" sz="1600" b="1" u="sng" dirty="0" smtClean="0"/>
              <a:t>dítě,</a:t>
            </a:r>
            <a:r>
              <a:rPr lang="cs-CZ" sz="1600" dirty="0" smtClean="0"/>
              <a:t> </a:t>
            </a:r>
            <a:r>
              <a:rPr lang="cs-CZ" sz="1600" b="1" u="sng" dirty="0" smtClean="0"/>
              <a:t>přičemž je nutná shoda kapacity zařízení v žádosti o evidenci se stanoviskem KHS;</a:t>
            </a:r>
            <a:endParaRPr lang="cs-CZ" sz="1600" b="1" u="sng" dirty="0"/>
          </a:p>
          <a:p>
            <a:pPr marL="234000" lvl="1" indent="0" algn="just">
              <a:lnSpc>
                <a:spcPct val="100000"/>
              </a:lnSpc>
              <a:buNone/>
            </a:pPr>
            <a:r>
              <a:rPr lang="cs-CZ" sz="1600" dirty="0" smtClean="0"/>
              <a:t>3) </a:t>
            </a:r>
            <a:r>
              <a:rPr lang="cs-CZ" sz="1600" b="1" u="sng" dirty="0" smtClean="0"/>
              <a:t>opis </a:t>
            </a:r>
            <a:r>
              <a:rPr lang="cs-CZ" sz="1600" b="1" u="sng" dirty="0"/>
              <a:t>smlouvy o pojištění odpovědnosti za újmu</a:t>
            </a:r>
            <a:r>
              <a:rPr lang="cs-CZ" sz="1600" dirty="0"/>
              <a:t> (stačí </a:t>
            </a:r>
            <a:r>
              <a:rPr lang="cs-CZ" sz="1600" dirty="0" smtClean="0"/>
              <a:t>kopie), ve smyslu ustanovení </a:t>
            </a:r>
            <a:br>
              <a:rPr lang="cs-CZ" sz="1600" dirty="0" smtClean="0"/>
            </a:br>
            <a:r>
              <a:rPr lang="cs-CZ" sz="1600" dirty="0" smtClean="0"/>
              <a:t>§ 12 „zákona o dětské skupině“ – odpovědnost za újmu způsobenou při poskytování služby péče o dítě v DS;</a:t>
            </a:r>
            <a:endParaRPr lang="cs-CZ" sz="1600" dirty="0"/>
          </a:p>
          <a:p>
            <a:pPr marL="234000" lvl="1" indent="0" algn="just">
              <a:lnSpc>
                <a:spcPct val="100000"/>
              </a:lnSpc>
              <a:buFontTx/>
              <a:buNone/>
              <a:defRPr/>
            </a:pPr>
            <a:r>
              <a:rPr lang="cs-CZ" sz="1600" dirty="0" smtClean="0"/>
              <a:t>4</a:t>
            </a:r>
            <a:r>
              <a:rPr lang="cs-CZ" sz="1600" dirty="0"/>
              <a:t>) doklad o bezúhonnosti fyzické osoby – cizince, u ostatních si MPSV zajistí dálkovým přístupem z RT</a:t>
            </a:r>
          </a:p>
          <a:p>
            <a:pPr algn="just">
              <a:lnSpc>
                <a:spcPct val="100000"/>
              </a:lnSpc>
            </a:pPr>
            <a:r>
              <a:rPr lang="cs-CZ" sz="1800" b="1" dirty="0" smtClean="0"/>
              <a:t>Písemné rozhodnutí o zápisu do registru poskytovatelů se ze zákona o dětské skupině nevydává, zápis se provede do spisu. Poskytovatel </a:t>
            </a:r>
            <a:r>
              <a:rPr lang="cs-CZ" sz="1800" b="1" dirty="0"/>
              <a:t>obdrží dnem zápisu do evidence DS MPSV informativní email vygenerovaný administrátorem portálu e-EDS o </a:t>
            </a:r>
            <a:r>
              <a:rPr lang="cs-CZ" sz="1800" b="1" dirty="0" smtClean="0"/>
              <a:t>schválení </a:t>
            </a:r>
            <a:r>
              <a:rPr lang="cs-CZ" sz="1800" b="1" dirty="0"/>
              <a:t>žádosti s datem vzniku oprávnění a zahájení provozu DS. Současně je zveřejněn na webových stránkách Ministerstva práce a sociálních věcí.</a:t>
            </a:r>
            <a:endParaRPr lang="cs-CZ" sz="1400" b="1" dirty="0"/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	</a:t>
            </a:r>
            <a:endParaRPr lang="cs-CZ" b="1" dirty="0"/>
          </a:p>
          <a:p>
            <a:pPr lvl="1"/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</a:t>
            </a:r>
            <a:r>
              <a:rPr lang="cs-CZ" dirty="0"/>
              <a:t>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yplňují se informace </a:t>
            </a:r>
            <a:r>
              <a:rPr lang="cs-CZ" dirty="0"/>
              <a:t>o případných problémech, které se vyskytly v realizaci projektu v průběhu období, za které je tato zprávy </a:t>
            </a:r>
            <a:r>
              <a:rPr lang="cs-CZ" dirty="0" smtClean="0"/>
              <a:t>vykazována (IDENTIFIKACE, POPIS, ŘEŠENÍ)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5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kliknutí na tlačítko </a:t>
            </a:r>
            <a:r>
              <a:rPr lang="cs-CZ" dirty="0"/>
              <a:t>vykázat změnu/přírůstek </a:t>
            </a:r>
            <a:r>
              <a:rPr lang="cs-CZ" dirty="0" smtClean="0"/>
              <a:t>je třeba vyplnit pole – </a:t>
            </a:r>
            <a:r>
              <a:rPr lang="cs-CZ" b="1" dirty="0" smtClean="0"/>
              <a:t>popis realizace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Popis je povinný u všech aktivit realizovaných v prokazovaném monitorovacím období.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8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</a:t>
            </a:r>
            <a:r>
              <a:rPr lang="cs-CZ" dirty="0"/>
              <a:t>AKTIVIT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 Dosažený počet jednotek v aktuální </a:t>
            </a:r>
            <a:r>
              <a:rPr lang="cs-CZ" dirty="0" err="1" smtClean="0"/>
              <a:t>ZoR</a:t>
            </a:r>
            <a:r>
              <a:rPr lang="cs-CZ" dirty="0" smtClean="0"/>
              <a:t> ve spodní části obrazovky nazvané Prokazováno příjemcem.</a:t>
            </a:r>
          </a:p>
          <a:p>
            <a:r>
              <a:rPr lang="cs-CZ" dirty="0" smtClean="0"/>
              <a:t>Pozor na vykazování obsazenosti:</a:t>
            </a:r>
          </a:p>
          <a:p>
            <a:pPr lvl="1"/>
            <a:r>
              <a:rPr lang="cs-CZ" dirty="0" smtClean="0"/>
              <a:t>Kapacita zařízení x procento obsazenosti</a:t>
            </a:r>
          </a:p>
          <a:p>
            <a:r>
              <a:rPr lang="cs-CZ" dirty="0" smtClean="0"/>
              <a:t>Pozor na vykazování vybudování:</a:t>
            </a:r>
          </a:p>
          <a:p>
            <a:pPr lvl="1"/>
            <a:r>
              <a:rPr lang="cs-CZ" dirty="0" smtClean="0"/>
              <a:t>Je třeba vyplnit počet dosažených jednotek u vybudování bez křížového 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čestná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 přečtení potvrdit pravdivost čestného prohlášení </a:t>
            </a:r>
            <a:r>
              <a:rPr lang="cs-CZ" dirty="0"/>
              <a:t>zatržením fajfkou v poli SOUHLASÍM S ČESTNÝM </a:t>
            </a:r>
            <a:r>
              <a:rPr lang="cs-CZ" dirty="0" smtClean="0"/>
              <a:t>PROHLÁŠENÍM.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nformace </a:t>
            </a:r>
            <a:r>
              <a:rPr lang="cs-CZ" dirty="0"/>
              <a:t>o povinné publicitě je </a:t>
            </a:r>
            <a:r>
              <a:rPr lang="cs-CZ" dirty="0" smtClean="0"/>
              <a:t>potřeba </a:t>
            </a:r>
            <a:r>
              <a:rPr lang="cs-CZ" dirty="0"/>
              <a:t>v </a:t>
            </a:r>
            <a:r>
              <a:rPr lang="cs-CZ" dirty="0" err="1"/>
              <a:t>ZoR</a:t>
            </a:r>
            <a:r>
              <a:rPr lang="cs-CZ" dirty="0"/>
              <a:t> projektu podávat </a:t>
            </a:r>
            <a:r>
              <a:rPr lang="cs-CZ" dirty="0" smtClean="0"/>
              <a:t>strukturovaně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přes tlačítko </a:t>
            </a:r>
            <a:r>
              <a:rPr lang="cs-CZ" b="1" dirty="0"/>
              <a:t>vykázat </a:t>
            </a:r>
            <a:r>
              <a:rPr lang="cs-CZ" b="1" dirty="0" smtClean="0"/>
              <a:t>změnu/přírůstek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Doporučujeme doplnit komentář.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39701"/>
              </p:ext>
            </p:extLst>
          </p:nvPr>
        </p:nvGraphicFramePr>
        <p:xfrm>
          <a:off x="899592" y="2636912"/>
          <a:ext cx="7632848" cy="2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86766"/>
                <a:gridCol w="257387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Nástroj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Povinná </a:t>
                      </a:r>
                      <a:r>
                        <a:rPr lang="cs-CZ" sz="1600" dirty="0">
                          <a:effectLst/>
                        </a:rPr>
                        <a:t>/ nepovinná položka v </a:t>
                      </a:r>
                      <a:r>
                        <a:rPr lang="cs-CZ" sz="1600" dirty="0" err="1">
                          <a:effectLst/>
                        </a:rPr>
                        <a:t>ZoR</a:t>
                      </a:r>
                      <a:r>
                        <a:rPr lang="cs-CZ" sz="1600" dirty="0">
                          <a:effectLst/>
                        </a:rPr>
                        <a:t> projektu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Jaké </a:t>
                      </a:r>
                      <a:r>
                        <a:rPr lang="cs-CZ" sz="1600" dirty="0">
                          <a:effectLst/>
                        </a:rPr>
                        <a:t>hodnoty může příjemce vyplnit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 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viz. kapitola Dokladování dosažených jednotek</a:t>
            </a:r>
          </a:p>
          <a:p>
            <a:r>
              <a:rPr lang="cs-CZ" dirty="0" smtClean="0"/>
              <a:t>IS KP14+ umožní vložit dokument o velikosti max. 100 MB v libovolném formátu.</a:t>
            </a:r>
          </a:p>
          <a:p>
            <a:r>
              <a:rPr lang="cs-CZ" dirty="0" smtClean="0"/>
              <a:t>OPZ nepředpokládá vykazování změn na dokumentech, proto tlačítko </a:t>
            </a:r>
            <a:r>
              <a:rPr lang="cs-CZ" b="1" u="sng" dirty="0" smtClean="0"/>
              <a:t>VYKÁZAT ZMĚNU/PŘÍRŮSTEK nepoužívat.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FIREMNÍ </a:t>
            </a:r>
            <a:r>
              <a:rPr lang="cs-CZ" dirty="0"/>
              <a:t>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Záložka se vyplňuje v </a:t>
            </a:r>
            <a:r>
              <a:rPr lang="cs-CZ" b="1" dirty="0" smtClean="0"/>
              <a:t>ZÁVĚREČNÉ ZPRÁVĚ O REALIZACI. </a:t>
            </a:r>
          </a:p>
          <a:p>
            <a:r>
              <a:rPr lang="cs-CZ" dirty="0" smtClean="0"/>
              <a:t>Po </a:t>
            </a:r>
            <a:r>
              <a:rPr lang="cs-CZ" dirty="0"/>
              <a:t>stisku tlačítka VYKÁZAT ZMĚNU/PŘÍRŮSTEK se </a:t>
            </a:r>
            <a:r>
              <a:rPr lang="cs-CZ" dirty="0" smtClean="0"/>
              <a:t>vykazují </a:t>
            </a:r>
            <a:r>
              <a:rPr lang="cs-CZ" dirty="0"/>
              <a:t>změny v </a:t>
            </a:r>
            <a:r>
              <a:rPr lang="cs-CZ" dirty="0" smtClean="0"/>
              <a:t>počtu </a:t>
            </a:r>
            <a:r>
              <a:rPr lang="cs-CZ" dirty="0"/>
              <a:t>zaměstnanců a </a:t>
            </a:r>
            <a:r>
              <a:rPr lang="cs-CZ" dirty="0" smtClean="0"/>
              <a:t>ročním </a:t>
            </a:r>
            <a:r>
              <a:rPr lang="cs-CZ" dirty="0"/>
              <a:t>obratu (EUR) oproti žádosti o </a:t>
            </a:r>
            <a:r>
              <a:rPr lang="cs-CZ" dirty="0" smtClean="0"/>
              <a:t>podporu.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4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 </a:t>
            </a:r>
            <a:r>
              <a:rPr lang="cs-CZ" dirty="0" err="1" smtClean="0"/>
              <a:t>ZoR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ZoR</a:t>
            </a:r>
            <a:r>
              <a:rPr lang="cs-CZ" dirty="0" smtClean="0"/>
              <a:t> musí být finalizována </a:t>
            </a:r>
            <a:r>
              <a:rPr lang="cs-CZ" b="1" u="sng" dirty="0" smtClean="0"/>
              <a:t>až po finalizaci žádosti o platbu.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Kontrola - finalizace (horní příkazový řádek) – podpis </a:t>
            </a:r>
            <a:r>
              <a:rPr lang="cs-CZ" dirty="0" err="1" smtClean="0"/>
              <a:t>ZoR</a:t>
            </a:r>
            <a:r>
              <a:rPr lang="cs-CZ" dirty="0" smtClean="0"/>
              <a:t> (menu vlevo zcela dole) = odeslání ŘO.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1368152" cy="136815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499992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dokumentů </a:t>
            </a:r>
            <a:r>
              <a:rPr lang="cs-CZ" dirty="0" smtClean="0"/>
              <a:t>k </a:t>
            </a:r>
            <a:r>
              <a:rPr lang="cs-CZ" dirty="0" err="1" smtClean="0"/>
              <a:t>ZoR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u="sng" dirty="0" smtClean="0"/>
              <a:t>Umístění na stránkách výzvy na esfcr.cz</a:t>
            </a:r>
          </a:p>
          <a:p>
            <a:pPr lvl="1"/>
            <a:r>
              <a:rPr lang="cs-CZ" dirty="0" smtClean="0"/>
              <a:t>Vzor </a:t>
            </a:r>
            <a:r>
              <a:rPr lang="cs-CZ" dirty="0"/>
              <a:t>potvrzení o postavení podpořené osoby na trhu práce</a:t>
            </a:r>
          </a:p>
          <a:p>
            <a:pPr lvl="1"/>
            <a:r>
              <a:rPr lang="cs-CZ" dirty="0"/>
              <a:t>Vzor žádosti o potvrzení z ČSSZ</a:t>
            </a:r>
          </a:p>
          <a:p>
            <a:pPr lvl="1"/>
            <a:r>
              <a:rPr lang="cs-CZ" dirty="0"/>
              <a:t>Vzor SOUHRNNÝ ZÁZNAM O DOCHÁZCE DĚTÍ a pečujících osob ZA MONITOROVANÉ OBDOBÍ pro výpočet dosažených jednotek</a:t>
            </a:r>
          </a:p>
          <a:p>
            <a:pPr lvl="1"/>
            <a:r>
              <a:rPr lang="cs-CZ" dirty="0"/>
              <a:t>Prohlášení o docházce dítěte/dětí potvrzené rodičem (stanovení minimálního rozsahu údajů, bez vzorového dokumentu): Sestava docházky dítěte bude vyhotovena za každý kalendářní měsíc, požadované údaje jsou: registrační </a:t>
            </a:r>
            <a:r>
              <a:rPr lang="cs-CZ" dirty="0" smtClean="0"/>
              <a:t>číslo projektu</a:t>
            </a:r>
            <a:r>
              <a:rPr lang="cs-CZ" dirty="0"/>
              <a:t>, název projektu, název příjemce, identifikační údaje dítěte (jméno, příjmení), údaje o příchodu a odchodu dítěte v konkrétní dny, jméno a příjmení rodiče, datum a podpis rodiče, povinné prvky vizuální identity.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Vytváření žádosti o </a:t>
            </a:r>
            <a:r>
              <a:rPr lang="cs-CZ" dirty="0" smtClean="0"/>
              <a:t>platbu (ŽOP) </a:t>
            </a:r>
            <a:r>
              <a:rPr lang="cs-CZ" dirty="0"/>
              <a:t>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2040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AFDDFA"/>
                </a:solidFill>
              </a:rPr>
              <a:t>Informace o zápisu do evidence poskytovatelů služby péče o dítě v dětské skupině na webu MPSV, </a:t>
            </a:r>
            <a:br>
              <a:rPr lang="cs-CZ" sz="1800" dirty="0">
                <a:solidFill>
                  <a:srgbClr val="AFDDFA"/>
                </a:solidFill>
              </a:rPr>
            </a:br>
            <a:r>
              <a:rPr lang="cs-CZ" sz="1800" dirty="0">
                <a:solidFill>
                  <a:srgbClr val="AFDDFA"/>
                </a:solidFill>
              </a:rPr>
              <a:t>sekce Rodina a ochrana práv dětí, </a:t>
            </a:r>
            <a:r>
              <a:rPr lang="cs-CZ" sz="1800" dirty="0" smtClean="0">
                <a:solidFill>
                  <a:srgbClr val="AFDDFA"/>
                </a:solidFill>
              </a:rPr>
              <a:t>http://www.mpsv.cz/cs/19908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0753" r="15402" b="5064"/>
          <a:stretch/>
        </p:blipFill>
        <p:spPr bwMode="auto">
          <a:xfrm>
            <a:off x="395536" y="1196752"/>
            <a:ext cx="8208912" cy="54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(ŽOP)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j</a:t>
            </a:r>
            <a:r>
              <a:rPr lang="cs-CZ" sz="2800" dirty="0" smtClean="0"/>
              <a:t>e nedílnou součástí zprávy o realizaci (</a:t>
            </a:r>
            <a:r>
              <a:rPr lang="cs-CZ" sz="2800" dirty="0" err="1" smtClean="0"/>
              <a:t>ZoR</a:t>
            </a:r>
            <a:r>
              <a:rPr lang="cs-CZ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m</a:t>
            </a:r>
            <a:r>
              <a:rPr lang="cs-CZ" sz="2800" dirty="0" smtClean="0"/>
              <a:t>usí být </a:t>
            </a:r>
            <a:r>
              <a:rPr lang="cs-CZ" sz="2800" dirty="0"/>
              <a:t>finalizována </a:t>
            </a:r>
            <a:r>
              <a:rPr lang="cs-CZ" sz="2800" dirty="0" smtClean="0"/>
              <a:t>a podepsána před finalizací </a:t>
            </a:r>
            <a:r>
              <a:rPr lang="cs-CZ" sz="2800" dirty="0" err="1" smtClean="0"/>
              <a:t>ZoR</a:t>
            </a:r>
            <a:endParaRPr lang="cs-CZ" sz="28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u </a:t>
            </a:r>
            <a:r>
              <a:rPr lang="cs-CZ" sz="2800" dirty="0"/>
              <a:t>e</a:t>
            </a:r>
            <a:r>
              <a:rPr lang="cs-CZ" sz="2800" dirty="0" smtClean="0"/>
              <a:t>x-ante: 1. </a:t>
            </a:r>
            <a:r>
              <a:rPr lang="cs-CZ" sz="2800" dirty="0"/>
              <a:t>ŽoP již schválena, u ex-post: není </a:t>
            </a:r>
            <a:r>
              <a:rPr lang="cs-CZ" sz="2800" dirty="0" smtClean="0"/>
              <a:t>schválena žádná ŽoP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2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Záložka žádost o platbu </a:t>
            </a:r>
          </a:p>
          <a:p>
            <a:pPr>
              <a:lnSpc>
                <a:spcPct val="120000"/>
              </a:lnSpc>
            </a:pPr>
            <a:endParaRPr lang="cs-CZ" sz="2800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„vytvořit novou“</a:t>
            </a:r>
          </a:p>
          <a:p>
            <a:pPr lvl="1">
              <a:lnSpc>
                <a:spcPct val="120000"/>
              </a:lnSpc>
            </a:pP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stav „rozpracovaná“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220486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699792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vyplňování záložek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Identifikační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Evidenční číslo na souhrnné soupisce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Soupiska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Souhrnná soupiska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Žádost o platbu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Čestná prohlášení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Kontrola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Finalizace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Identifikační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vyplní se účet </a:t>
            </a:r>
            <a:r>
              <a:rPr lang="cs-CZ" dirty="0" smtClean="0"/>
              <a:t>příjemce</a:t>
            </a:r>
          </a:p>
          <a:p>
            <a:r>
              <a:rPr lang="cs-CZ" dirty="0" smtClean="0"/>
              <a:t>Vyplní se případně </a:t>
            </a:r>
            <a:r>
              <a:rPr lang="cs-CZ" dirty="0"/>
              <a:t>účet </a:t>
            </a:r>
            <a:r>
              <a:rPr lang="cs-CZ" dirty="0" smtClean="0"/>
              <a:t>nadřízeného kraje (u příspěvkových organizací).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9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evidenční číslo souhrnné soupisky (číslováno od 1). </a:t>
            </a:r>
          </a:p>
          <a:p>
            <a:r>
              <a:rPr lang="cs-CZ" dirty="0" smtClean="0"/>
              <a:t>Po uložení se odemkne záložka SOUPISKA JEDNOTEK.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Soupiska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Vybudování/transformace zařízení péče o dítě</a:t>
            </a:r>
          </a:p>
          <a:p>
            <a:pPr lvl="1"/>
            <a:r>
              <a:rPr lang="cs-CZ" dirty="0" smtClean="0"/>
              <a:t>Jedna soupiska jednotek:</a:t>
            </a:r>
          </a:p>
          <a:p>
            <a:pPr lvl="2"/>
            <a:r>
              <a:rPr lang="cs-CZ" dirty="0" smtClean="0"/>
              <a:t>Neinvestice – částka na vybudování/transformaci bez křížového financování.</a:t>
            </a:r>
          </a:p>
          <a:p>
            <a:r>
              <a:rPr lang="cs-CZ" dirty="0" smtClean="0"/>
              <a:t>Provoz/pronájem/kvalifikace</a:t>
            </a:r>
          </a:p>
          <a:p>
            <a:pPr lvl="1"/>
            <a:r>
              <a:rPr lang="cs-CZ" dirty="0" smtClean="0"/>
              <a:t>Ke každé dosažené jednotce jedna soupiska jednotek.</a:t>
            </a:r>
          </a:p>
          <a:p>
            <a:pPr lvl="1"/>
            <a:r>
              <a:rPr lang="cs-CZ" dirty="0" smtClean="0"/>
              <a:t>Vždy se jedná o neinvestiční výdaj.</a:t>
            </a:r>
          </a:p>
          <a:p>
            <a:r>
              <a:rPr lang="cs-CZ" dirty="0" smtClean="0"/>
              <a:t>Kontrola částek – musí souhlasit částky v ŽoP a v ZoR na záložce JEDNOTKY AKTIVIT ZP.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Kliknout na NAPLNIT DATA Z DOKLADŮ SOUPISKY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</a:t>
            </a:r>
            <a:r>
              <a:rPr lang="cs-CZ" dirty="0"/>
              <a:t>o </a:t>
            </a:r>
            <a:r>
              <a:rPr lang="cs-CZ" dirty="0" smtClean="0"/>
              <a:t>platbu</a:t>
            </a:r>
            <a:br>
              <a:rPr lang="cs-CZ" dirty="0" smtClean="0"/>
            </a:br>
            <a:r>
              <a:rPr lang="cs-CZ" dirty="0" smtClean="0"/>
              <a:t>Způsobilé </a:t>
            </a:r>
            <a:r>
              <a:rPr lang="cs-CZ" dirty="0"/>
              <a:t>výdaje - Požadováno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Kliknout na NAPLNIT </a:t>
            </a:r>
            <a:r>
              <a:rPr lang="cs-CZ" dirty="0"/>
              <a:t>DATA </a:t>
            </a:r>
            <a:r>
              <a:rPr lang="cs-CZ" dirty="0" smtClean="0"/>
              <a:t>ZE SOUPISKY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  <a:br>
              <a:rPr lang="cs-CZ" dirty="0"/>
            </a:br>
            <a:r>
              <a:rPr lang="cs-CZ" dirty="0" smtClean="0"/>
              <a:t>Částka </a:t>
            </a:r>
            <a:r>
              <a:rPr lang="cs-CZ" dirty="0"/>
              <a:t>na krytí </a:t>
            </a:r>
            <a:r>
              <a:rPr lang="cs-CZ" dirty="0" smtClean="0"/>
              <a:t>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0000"/>
            <a:ext cx="8136456" cy="4320000"/>
          </a:xfrm>
        </p:spPr>
        <p:txBody>
          <a:bodyPr/>
          <a:lstStyle/>
          <a:p>
            <a:r>
              <a:rPr lang="cs-CZ" dirty="0" smtClean="0"/>
              <a:t>Část viditelná jen u ex-ante financování.</a:t>
            </a:r>
          </a:p>
          <a:p>
            <a:r>
              <a:rPr lang="cs-CZ" dirty="0" smtClean="0"/>
              <a:t>Vyplní se šedé pole NEINVESTIČNÍ.</a:t>
            </a:r>
          </a:p>
          <a:p>
            <a:r>
              <a:rPr lang="cs-CZ" dirty="0" smtClean="0"/>
              <a:t>Vyplní se částka na </a:t>
            </a:r>
            <a:r>
              <a:rPr lang="cs-CZ" b="1" dirty="0" smtClean="0"/>
              <a:t>další fázi realizace</a:t>
            </a:r>
            <a:r>
              <a:rPr lang="cs-CZ" dirty="0" smtClean="0"/>
              <a:t>. Výpočet musí být v souladu se Specifickou částí pravidel pro žadatele a příjemce.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8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Vybrat ze seznamu vhodnou variantu a vyjádřit souhlas.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Evidence dětských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9769" r="17893" b="5311"/>
          <a:stretch/>
        </p:blipFill>
        <p:spPr bwMode="auto">
          <a:xfrm>
            <a:off x="611560" y="1268760"/>
            <a:ext cx="7200800" cy="528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– finalizace -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</a:p>
          <a:p>
            <a:pPr lvl="1"/>
            <a:r>
              <a:rPr lang="cs-CZ" dirty="0" smtClean="0"/>
              <a:t>Případné chyby nesmí být označeny červeně. </a:t>
            </a:r>
          </a:p>
          <a:p>
            <a:pPr lvl="1"/>
            <a:r>
              <a:rPr lang="cs-CZ" dirty="0" smtClean="0"/>
              <a:t>Chyby označené černou barvou nebrání v podání ŽoP, ovšem doporučujeme zkontrolovat.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2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</a:t>
            </a:r>
            <a:r>
              <a:rPr lang="cs-CZ" dirty="0" smtClean="0"/>
              <a:t>dnů, </a:t>
            </a:r>
            <a:r>
              <a:rPr lang="cs-CZ" dirty="0"/>
              <a:t>jednotka se liší podle kategorie využité podpory).</a:t>
            </a:r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/>
              <a:t>Oborové vzdělávání – výchova a vzdělávání (rekvalifikace)</a:t>
            </a:r>
          </a:p>
          <a:p>
            <a:pPr lvl="1"/>
            <a:r>
              <a:rPr lang="cs-CZ" dirty="0"/>
              <a:t>Využití zařízení zajišťujícího péče o děti, které bylo finančně podpořeno z projektu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</a:t>
            </a:r>
            <a:r>
              <a:rPr lang="cs-CZ" dirty="0" smtClean="0"/>
              <a:t>osob. </a:t>
            </a:r>
            <a:r>
              <a:rPr lang="cs-CZ" dirty="0"/>
              <a:t>Hodnoty se načítají z IS </a:t>
            </a:r>
            <a:r>
              <a:rPr lang="cs-CZ" dirty="0" smtClean="0"/>
              <a:t>ESF, </a:t>
            </a:r>
            <a:r>
              <a:rPr lang="cs-CZ" dirty="0"/>
              <a:t>ale příjemce musí provést několik kroků, aby došlo k </a:t>
            </a:r>
            <a:r>
              <a:rPr lang="cs-CZ" dirty="0" smtClean="0"/>
              <a:t>načtení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Zaevidování podpořené osoby do IS ESF;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Zadání podpory ke každé z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Schválení seznamu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Přepnutí na záložku seznam projektů – vypočítat indikátory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r>
              <a:rPr lang="cs-CZ" dirty="0" smtClean="0"/>
              <a:t>Vzory a pokyny k monitorování podpořených osob</a:t>
            </a:r>
            <a:endParaRPr lang="cs-CZ" dirty="0" smtClean="0">
              <a:hlinkClick r:id=""/>
            </a:endParaRPr>
          </a:p>
          <a:p>
            <a:pPr lvl="1"/>
            <a:r>
              <a:rPr lang="cs-CZ" dirty="0" smtClean="0">
                <a:hlinkClick r:id="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/>
            <a:r>
              <a:rPr lang="pl-PL" dirty="0">
                <a:hlinkClick r:id="rId3"/>
              </a:rPr>
              <a:t>Pokyny pro evidenci rozsahu a typu podpory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</a:t>
            </a: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144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ESF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</a:t>
            </a:r>
            <a:r>
              <a:rPr lang="cs-CZ" b="1" dirty="0" smtClean="0"/>
              <a:t>CR:</a:t>
            </a:r>
            <a:endParaRPr lang="cs-CZ" b="1" dirty="0"/>
          </a:p>
          <a:p>
            <a:r>
              <a:rPr lang="cs-CZ" dirty="0" smtClean="0"/>
              <a:t>Klub pro výzvy na dětské skupiny</a:t>
            </a:r>
          </a:p>
          <a:p>
            <a:pPr lvl="1"/>
            <a:r>
              <a:rPr lang="cs-CZ" dirty="0" smtClean="0"/>
              <a:t>Dotazy na fóru</a:t>
            </a:r>
          </a:p>
          <a:p>
            <a:r>
              <a:rPr lang="cs-CZ" dirty="0" smtClean="0"/>
              <a:t>Text výzev č. 073 a 074 včetně příloh </a:t>
            </a:r>
          </a:p>
          <a:p>
            <a:r>
              <a:rPr lang="cs-CZ" dirty="0" smtClean="0"/>
              <a:t>Kalkulačka </a:t>
            </a:r>
            <a:r>
              <a:rPr lang="cs-CZ" dirty="0"/>
              <a:t>projektu, prezentace ze seminářů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hlinkClick r:id="rId2"/>
              </a:rPr>
              <a:t>Dětské </a:t>
            </a:r>
            <a:r>
              <a:rPr lang="cs-CZ" b="1" dirty="0">
                <a:hlinkClick r:id="rId2"/>
              </a:rPr>
              <a:t>skupiny - </a:t>
            </a:r>
            <a:r>
              <a:rPr lang="cs-CZ" b="1" dirty="0" smtClean="0">
                <a:hlinkClick r:id="rId3"/>
              </a:rPr>
              <a:t>www.esfcr.cz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Děkujeme Vám za pozornost a přejeme úspěšnou </a:t>
            </a:r>
            <a:r>
              <a:rPr lang="cs-CZ" b="1" dirty="0" smtClean="0"/>
              <a:t>realizaci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podpora implementace dětských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Metodická podpora při zakládání a provozování dětských skupin je zajištěna skrze systémový projekt MPSV Podpora implementace dětských skupin</a:t>
            </a:r>
          </a:p>
          <a:p>
            <a:r>
              <a:rPr lang="cs-CZ" dirty="0" smtClean="0"/>
              <a:t>Kontakty na krajské kanceláře a více informací o dětských skupinách můžete nalézt na webu </a:t>
            </a:r>
            <a:r>
              <a:rPr lang="cs-CZ" dirty="0" smtClean="0">
                <a:hlinkClick r:id="rId2"/>
              </a:rPr>
              <a:t>www.dsmpsv.cz</a:t>
            </a:r>
            <a:endParaRPr lang="cs-CZ" dirty="0" smtClean="0"/>
          </a:p>
          <a:p>
            <a:r>
              <a:rPr lang="cs-CZ" dirty="0" smtClean="0"/>
              <a:t>Veškeré konzultace s metodiky projektu jsou poskytovány bezplatně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U:\1_2_ROVNOST_ŽEN_A_MUŽŮ\Nová struktura W\VÝZVA 132\02 Semináře\02 Seminář po uzavření právního aktu\Seminář Praha 28.7.2017\Prezentace_příjemce_výzvy_132_final.pptx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11EDD-CC97-4D4D-875D-A4E24F093EA6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7c48c8a8-2045-474d-b0fb-3ee17ecadba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B28BF6-2680-4BE3-8DE8-A36347738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A89A4-27AA-4B05-AD77-92472CE27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3732</Words>
  <Application>Microsoft Office PowerPoint</Application>
  <PresentationFormat>Předvádění na obrazovce (4:3)</PresentationFormat>
  <Paragraphs>663</Paragraphs>
  <Slides>87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88" baseType="lpstr">
      <vt:lpstr>prezentace</vt:lpstr>
      <vt:lpstr>Podpora vybudování a provozu dětských skupin pro podniky a veřejnost mimo hl. m. Prahu / v hl. m. Praha   Seminář pro příjemce</vt:lpstr>
      <vt:lpstr>Program semináře</vt:lpstr>
      <vt:lpstr>Dětské skupiny – zápis do evidence</vt:lpstr>
      <vt:lpstr>Dětské skupiny</vt:lpstr>
      <vt:lpstr>Evidence poskytovatelů</vt:lpstr>
      <vt:lpstr>Žádost o evidenci</vt:lpstr>
      <vt:lpstr>Informace o zápisu do evidence poskytovatelů služby péče o dítě v dětské skupině na webu MPSV,  sekce Rodina a ochrana práv dětí, http://www.mpsv.cz/cs/19908</vt:lpstr>
      <vt:lpstr>Evidence dětských skupin</vt:lpstr>
      <vt:lpstr>Projekt podpora implementace dětských skupin</vt:lpstr>
      <vt:lpstr>Dokumenty</vt:lpstr>
      <vt:lpstr>pravidla pro žadatele / příjemce, www.esfcr.cz</vt:lpstr>
      <vt:lpstr>Povinnosti příjemce dotace</vt:lpstr>
      <vt:lpstr>Dokladování dosažených jednotek </vt:lpstr>
      <vt:lpstr>Jednotky a jednotkové náklady</vt:lpstr>
      <vt:lpstr>Vytvořené / transformované místo v zařízení péče o děti </vt:lpstr>
      <vt:lpstr>Vytvořené / transformované místo v zařízení péče o děti </vt:lpstr>
      <vt:lpstr>Vytvořené / transformované místo v zařízení péče o děti 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pečující osoba</vt:lpstr>
      <vt:lpstr>Kvalifikovaná pečující osoba</vt:lpstr>
      <vt:lpstr>Nájemné prostor zařízení péče o děti</vt:lpstr>
      <vt:lpstr>Upozornění</vt:lpstr>
      <vt:lpstr>Výpočet Obsazenosti/zálohy  </vt:lpstr>
      <vt:lpstr>Jednotky a jednotkové náklady</vt:lpstr>
      <vt:lpstr>Jednotky a jednotkové náklady</vt:lpstr>
      <vt:lpstr>Použité symboly</vt:lpstr>
      <vt:lpstr>Příklad (vybudování, 5 míst)</vt:lpstr>
      <vt:lpstr> Publicita   </vt:lpstr>
      <vt:lpstr>Povinný plakát</vt:lpstr>
      <vt:lpstr>VIZUÁLNÍ IDENTITA - použití</vt:lpstr>
      <vt:lpstr> Změny projektu (podstatné a nepodstatné)   </vt:lpstr>
      <vt:lpstr>Změny projektu</vt:lpstr>
      <vt:lpstr>Nepodstatné změny</vt:lpstr>
      <vt:lpstr>Podstatné Změny</vt:lpstr>
      <vt:lpstr>Podstatné a nepodstatné změny v rámci změn v osobě příjemce </vt:lpstr>
      <vt:lpstr> Změnové řízení v Iskp14+  </vt:lpstr>
      <vt:lpstr>Změny vyžádané příjemcem – IS KP14+</vt:lpstr>
      <vt:lpstr>Změny vyžádané příjemcem – IS KP14+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Změny vyžádané příjemcem – IS KP14+ otevírané obrazovky</vt:lpstr>
      <vt:lpstr>Administrace na straně ŘO (změny vyžádané příjemcem)</vt:lpstr>
      <vt:lpstr>Administrace na straně ŘO  (Změny vyžádané ŘO)</vt:lpstr>
      <vt:lpstr>Vytváření zprávy  o realizaci (ZoR) v ISKP14+  </vt:lpstr>
      <vt:lpstr>Založení zprávy o realizaci</vt:lpstr>
      <vt:lpstr>informace o zprávě</vt:lpstr>
      <vt:lpstr>REALIZACE, PROVOZ/ÚDRŽBA VÝSTUPU</vt:lpstr>
      <vt:lpstr>indikátory</vt:lpstr>
      <vt:lpstr>indikátory</vt:lpstr>
      <vt:lpstr>HORIZONTÁLNÍ PRINCIPY</vt:lpstr>
      <vt:lpstr>IDENTIFIKACE PROBLÉMU</vt:lpstr>
      <vt:lpstr>aktivity</vt:lpstr>
      <vt:lpstr>JEDNOTKY AKTIVIT ZP</vt:lpstr>
      <vt:lpstr>čestná prohlášení</vt:lpstr>
      <vt:lpstr>publicita</vt:lpstr>
      <vt:lpstr>DOKUMENTY ZoR</vt:lpstr>
      <vt:lpstr>FIREMNÍ PROMĚNNÉ</vt:lpstr>
      <vt:lpstr>Finalizace ZoR </vt:lpstr>
      <vt:lpstr>Vzory dokumentů k ZoR </vt:lpstr>
      <vt:lpstr> Vytváření žádosti o platbu (ŽOP) v ISKP14+   </vt:lpstr>
      <vt:lpstr>Žádost o platbu (ŽOP) s vyúčtováním</vt:lpstr>
      <vt:lpstr>Žádost o platbu s vyúčtováním</vt:lpstr>
      <vt:lpstr>Postup při vyplňování záložek</vt:lpstr>
      <vt:lpstr>Identifikační údaje</vt:lpstr>
      <vt:lpstr>Souhrnná soupiska</vt:lpstr>
      <vt:lpstr>Soupiska jednotek</vt:lpstr>
      <vt:lpstr>Souhrnná SOUPISKA</vt:lpstr>
      <vt:lpstr>Žádost o platbu Způsobilé výdaje - Požadováno</vt:lpstr>
      <vt:lpstr>Žádost o platbu Částka na krytí výdajů</vt:lpstr>
      <vt:lpstr>Čestné prohlášení</vt:lpstr>
      <vt:lpstr>Kontrola – finalizace - podpis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 dotazy  </vt:lpstr>
      <vt:lpstr>ESF CR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2018-09-17T08:31:30Z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