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1"/>
  </p:sldMasterIdLst>
  <p:notesMasterIdLst>
    <p:notesMasterId r:id="rId65"/>
  </p:notesMasterIdLst>
  <p:handoutMasterIdLst>
    <p:handoutMasterId r:id="rId66"/>
  </p:handoutMasterIdLst>
  <p:sldIdLst>
    <p:sldId id="256" r:id="rId2"/>
    <p:sldId id="517" r:id="rId3"/>
    <p:sldId id="656" r:id="rId4"/>
    <p:sldId id="658" r:id="rId5"/>
    <p:sldId id="659" r:id="rId6"/>
    <p:sldId id="660" r:id="rId7"/>
    <p:sldId id="766" r:id="rId8"/>
    <p:sldId id="662" r:id="rId9"/>
    <p:sldId id="661" r:id="rId10"/>
    <p:sldId id="767" r:id="rId11"/>
    <p:sldId id="768" r:id="rId12"/>
    <p:sldId id="770" r:id="rId13"/>
    <p:sldId id="750" r:id="rId14"/>
    <p:sldId id="751" r:id="rId15"/>
    <p:sldId id="752" r:id="rId16"/>
    <p:sldId id="772" r:id="rId17"/>
    <p:sldId id="760" r:id="rId18"/>
    <p:sldId id="761" r:id="rId19"/>
    <p:sldId id="762" r:id="rId20"/>
    <p:sldId id="764" r:id="rId21"/>
    <p:sldId id="664" r:id="rId22"/>
    <p:sldId id="665" r:id="rId23"/>
    <p:sldId id="666" r:id="rId24"/>
    <p:sldId id="667" r:id="rId25"/>
    <p:sldId id="668" r:id="rId26"/>
    <p:sldId id="669" r:id="rId27"/>
    <p:sldId id="670" r:id="rId28"/>
    <p:sldId id="671" r:id="rId29"/>
    <p:sldId id="674" r:id="rId30"/>
    <p:sldId id="672" r:id="rId31"/>
    <p:sldId id="675" r:id="rId32"/>
    <p:sldId id="773" r:id="rId33"/>
    <p:sldId id="774" r:id="rId34"/>
    <p:sldId id="775" r:id="rId35"/>
    <p:sldId id="776" r:id="rId36"/>
    <p:sldId id="777" r:id="rId37"/>
    <p:sldId id="778" r:id="rId38"/>
    <p:sldId id="779" r:id="rId39"/>
    <p:sldId id="780" r:id="rId40"/>
    <p:sldId id="708" r:id="rId41"/>
    <p:sldId id="709" r:id="rId42"/>
    <p:sldId id="710" r:id="rId43"/>
    <p:sldId id="711" r:id="rId44"/>
    <p:sldId id="712" r:id="rId45"/>
    <p:sldId id="713" r:id="rId46"/>
    <p:sldId id="714" r:id="rId47"/>
    <p:sldId id="716" r:id="rId48"/>
    <p:sldId id="717" r:id="rId49"/>
    <p:sldId id="781" r:id="rId50"/>
    <p:sldId id="782" r:id="rId51"/>
    <p:sldId id="783" r:id="rId52"/>
    <p:sldId id="721" r:id="rId53"/>
    <p:sldId id="726" r:id="rId54"/>
    <p:sldId id="727" r:id="rId55"/>
    <p:sldId id="728" r:id="rId56"/>
    <p:sldId id="765" r:id="rId57"/>
    <p:sldId id="729" r:id="rId58"/>
    <p:sldId id="730" r:id="rId59"/>
    <p:sldId id="731" r:id="rId60"/>
    <p:sldId id="732" r:id="rId61"/>
    <p:sldId id="740" r:id="rId62"/>
    <p:sldId id="784" r:id="rId63"/>
    <p:sldId id="734" r:id="rId6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93939" autoAdjust="0"/>
  </p:normalViewPr>
  <p:slideViewPr>
    <p:cSldViewPr showGuides="1">
      <p:cViewPr>
        <p:scale>
          <a:sx n="100" d="100"/>
          <a:sy n="100" d="100"/>
        </p:scale>
        <p:origin x="-1932" y="-306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696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0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5" cy="49625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6" y="1"/>
            <a:ext cx="2946135" cy="49625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r">
              <a:defRPr sz="1200"/>
            </a:lvl1pPr>
          </a:lstStyle>
          <a:p>
            <a:fld id="{156D9930-0615-4260-AF59-BA9BCB8859A7}" type="datetimeFigureOut">
              <a:rPr lang="cs-CZ" smtClean="0"/>
              <a:pPr/>
              <a:t>21.9.2017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800"/>
            <a:ext cx="2946135" cy="49625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6" y="9428800"/>
            <a:ext cx="2946135" cy="49625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r">
              <a:defRPr sz="1200"/>
            </a:lvl1pPr>
          </a:lstStyle>
          <a:p>
            <a:fld id="{B7482078-8306-42AB-9E9B-E6B234344B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68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pPr/>
              <a:t>21.9.2017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2" rIns="91302" bIns="45652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02" tIns="45652" rIns="91302" bIns="45652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871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45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53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59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04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21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17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40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mpsv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detske-skupiny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ilona.johnova@mpsv.cz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miloslav.patek@mpsv.cz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6876424" cy="3240360"/>
          </a:xfrm>
        </p:spPr>
        <p:txBody>
          <a:bodyPr anchor="ctr"/>
          <a:lstStyle/>
          <a:p>
            <a:r>
              <a:rPr lang="cs-CZ" sz="3200" dirty="0"/>
              <a:t>Podpora </a:t>
            </a:r>
            <a:r>
              <a:rPr lang="cs-CZ" sz="3200" dirty="0" smtClean="0"/>
              <a:t>vybudování </a:t>
            </a:r>
            <a:r>
              <a:rPr lang="cs-CZ" sz="3200" dirty="0"/>
              <a:t>a provozu dětských skupin pro podniky a veřejnost mimo hl. m. Prahu </a:t>
            </a:r>
            <a:r>
              <a:rPr lang="cs-CZ" sz="3200" dirty="0" smtClean="0"/>
              <a:t>/ v hl. m</a:t>
            </a:r>
            <a:r>
              <a:rPr lang="cs-CZ" sz="3200" dirty="0"/>
              <a:t>. </a:t>
            </a:r>
            <a:r>
              <a:rPr lang="cs-CZ" sz="3200" dirty="0" smtClean="0"/>
              <a:t>Praha</a:t>
            </a:r>
            <a:br>
              <a:rPr lang="cs-CZ" sz="3200" dirty="0" smtClean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2400" b="0" cap="none" dirty="0"/>
              <a:t>Seminář pro </a:t>
            </a:r>
            <a:r>
              <a:rPr lang="cs-CZ" sz="2400" b="0" cap="none" dirty="0" smtClean="0"/>
              <a:t>žadatele</a:t>
            </a:r>
            <a:endParaRPr lang="cs-CZ" sz="2400" b="0" cap="none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Žadatel &amp;  projektoví partneři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Žadatelem</a:t>
            </a:r>
            <a:r>
              <a:rPr lang="cs-CZ" baseline="0" dirty="0" smtClean="0"/>
              <a:t> o podporu z OPZ může být POUZE ten, kdo bude dětskou skupinu přímo provozovat</a:t>
            </a:r>
          </a:p>
          <a:p>
            <a:r>
              <a:rPr lang="cs-CZ" baseline="0" dirty="0" smtClean="0"/>
              <a:t>Projektové partnerství - bez omezení počtu partnerů</a:t>
            </a:r>
          </a:p>
          <a:p>
            <a:r>
              <a:rPr lang="cs-CZ" baseline="0" dirty="0" smtClean="0"/>
              <a:t>Závazek součinnosti partnera: </a:t>
            </a:r>
          </a:p>
          <a:p>
            <a:pPr lvl="6"/>
            <a:r>
              <a:rPr lang="cs-CZ" dirty="0" smtClean="0"/>
              <a:t>p</a:t>
            </a:r>
            <a:r>
              <a:rPr lang="cs-CZ" baseline="0" dirty="0" smtClean="0"/>
              <a:t>ísemně</a:t>
            </a:r>
          </a:p>
          <a:p>
            <a:pPr lvl="6"/>
            <a:r>
              <a:rPr lang="cs-CZ" baseline="0" dirty="0" smtClean="0"/>
              <a:t>součást dokumentace předložené před vydáním právního aktu</a:t>
            </a:r>
          </a:p>
          <a:p>
            <a:pPr lvl="6"/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1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00000"/>
            <a:ext cx="8640960" cy="4320000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smtClean="0"/>
              <a:t>Projekty mohou obsahovat</a:t>
            </a:r>
            <a:r>
              <a:rPr lang="cs-CZ" b="1" baseline="0" dirty="0" smtClean="0"/>
              <a:t> tyto fáze:</a:t>
            </a:r>
          </a:p>
          <a:p>
            <a:pPr lvl="0"/>
            <a:r>
              <a:rPr lang="cs-CZ" dirty="0" smtClean="0"/>
              <a:t>Fáze vybudování dětské skupiny dle zákona č.247/2014 Sb</a:t>
            </a:r>
            <a:r>
              <a:rPr lang="cs-CZ" dirty="0"/>
              <a:t>.</a:t>
            </a:r>
            <a:r>
              <a:rPr lang="cs-CZ" dirty="0" smtClean="0"/>
              <a:t> + 4 fáze provozu</a:t>
            </a:r>
          </a:p>
          <a:p>
            <a:pPr lvl="0"/>
            <a:r>
              <a:rPr lang="cs-CZ" dirty="0" smtClean="0"/>
              <a:t>Fáze</a:t>
            </a:r>
            <a:r>
              <a:rPr lang="cs-CZ" baseline="0" dirty="0" smtClean="0"/>
              <a:t> transformace zařízení na dětskou skupinu dle zákona č.247/2014 Sb. + 4 fáze provozu</a:t>
            </a:r>
          </a:p>
          <a:p>
            <a:pPr lvl="0"/>
            <a:r>
              <a:rPr lang="cs-CZ" dirty="0" smtClean="0"/>
              <a:t>Fáze </a:t>
            </a:r>
            <a:r>
              <a:rPr lang="cs-CZ" dirty="0"/>
              <a:t>provozu dětské skupiny dle zákona č.247/2014 </a:t>
            </a:r>
            <a:r>
              <a:rPr lang="cs-CZ" dirty="0" smtClean="0"/>
              <a:t>Sb. (vždy 24 měsíců)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8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poskytování</a:t>
            </a:r>
            <a:r>
              <a:rPr lang="cs-CZ" baseline="0" dirty="0" smtClean="0"/>
              <a:t>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7992440" cy="4653336"/>
          </a:xfrm>
        </p:spPr>
        <p:txBody>
          <a:bodyPr/>
          <a:lstStyle/>
          <a:p>
            <a:pPr rtl="0" eaLnBrk="1" latinLnBrk="0" hangingPunct="1"/>
            <a:r>
              <a:rPr lang="cs-CZ" sz="2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Jednotlivé fáze na sebe musí navazovat</a:t>
            </a:r>
            <a:endParaRPr lang="cs-CZ" dirty="0" smtClean="0">
              <a:effectLst/>
            </a:endParaRPr>
          </a:p>
          <a:p>
            <a:pPr rtl="0" eaLnBrk="1" latinLnBrk="0" hangingPunct="1"/>
            <a:r>
              <a:rPr lang="cs-CZ" sz="2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Nelze dělat přestávky v průběhu realizace projektu</a:t>
            </a:r>
          </a:p>
          <a:p>
            <a:pPr rtl="0" eaLnBrk="1" latinLnBrk="0" hangingPunct="1"/>
            <a:r>
              <a:rPr lang="cs-CZ" sz="2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Žádat o podporu z OPZ je možné:</a:t>
            </a:r>
          </a:p>
          <a:p>
            <a:pPr lvl="4" rtl="0" eaLnBrk="1" latinLnBrk="0" hangingPunct="1"/>
            <a:r>
              <a:rPr lang="cs-CZ" sz="20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POUZE JEDNOU na:</a:t>
            </a:r>
          </a:p>
          <a:p>
            <a:pPr lvl="5" rtl="0" eaLnBrk="1" latinLnBrk="0" hangingPunct="1">
              <a:spcBef>
                <a:spcPts val="1200"/>
              </a:spcBef>
            </a:pPr>
            <a:r>
              <a:rPr lang="cs-CZ" sz="18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vybudování nového zařízení na určité adrese</a:t>
            </a:r>
          </a:p>
          <a:p>
            <a:pPr lvl="5">
              <a:spcBef>
                <a:spcPts val="1200"/>
              </a:spcBef>
            </a:pPr>
            <a:r>
              <a:rPr lang="cs-CZ" sz="18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transformaci zařízení na dětskou skupinu dle zák</a:t>
            </a:r>
            <a:r>
              <a:rPr lang="cs-CZ" sz="1800" dirty="0" smtClean="0"/>
              <a:t>ona</a:t>
            </a:r>
            <a:r>
              <a:rPr lang="cs-CZ" sz="18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č. 247/2014 Sb.,</a:t>
            </a:r>
            <a:r>
              <a:rPr lang="cs-CZ" sz="1800" dirty="0"/>
              <a:t> o poskytování služby péče o děti v dětské skupině</a:t>
            </a:r>
            <a:endParaRPr lang="cs-CZ" sz="18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5" rtl="0" eaLnBrk="1" latinLnBrk="0" hangingPunct="1"/>
            <a:endParaRPr lang="cs-CZ" sz="16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cs-CZ" dirty="0"/>
              <a:t>OPAKOVANĚ </a:t>
            </a:r>
            <a:r>
              <a:rPr lang="cs-CZ" dirty="0" smtClean="0"/>
              <a:t>na:</a:t>
            </a:r>
            <a:endParaRPr lang="cs-CZ" dirty="0"/>
          </a:p>
          <a:p>
            <a:pPr lvl="5" rtl="0" eaLnBrk="1" latinLnBrk="0" hangingPunct="1"/>
            <a:r>
              <a:rPr lang="cs-CZ" sz="18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provoz zařízení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6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TYPOVÉ </a:t>
            </a:r>
            <a:r>
              <a:rPr lang="cs-CZ" dirty="0" smtClean="0"/>
              <a:t>SITUACE PŘI </a:t>
            </a:r>
            <a:r>
              <a:rPr lang="cs-CZ" dirty="0" err="1" smtClean="0"/>
              <a:t>PODÁní</a:t>
            </a:r>
            <a:r>
              <a:rPr lang="cs-CZ" dirty="0" smtClean="0"/>
              <a:t> žádosti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82453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Ve výzvě se pracuje s dvěma dílčími alokacemi, do kterých lze podat žádost o podporu:</a:t>
            </a:r>
          </a:p>
          <a:p>
            <a:pPr marL="0" indent="0">
              <a:buNone/>
            </a:pPr>
            <a:r>
              <a:rPr lang="cs-CZ" dirty="0" smtClean="0"/>
              <a:t>a) </a:t>
            </a:r>
            <a:r>
              <a:rPr lang="cs-CZ" u="sng" dirty="0" smtClean="0"/>
              <a:t>provoz </a:t>
            </a:r>
            <a:r>
              <a:rPr lang="cs-CZ" u="sng" dirty="0"/>
              <a:t>dětských skupin (dále </a:t>
            </a:r>
            <a:r>
              <a:rPr lang="cs-CZ" b="1" u="sng" dirty="0"/>
              <a:t>A</a:t>
            </a:r>
            <a:r>
              <a:rPr lang="cs-CZ" u="sng" dirty="0"/>
              <a:t>)</a:t>
            </a:r>
          </a:p>
          <a:p>
            <a:pPr marL="0" indent="0">
              <a:buNone/>
            </a:pPr>
            <a:r>
              <a:rPr lang="cs-CZ" dirty="0" smtClean="0"/>
              <a:t>b) </a:t>
            </a:r>
            <a:r>
              <a:rPr lang="cs-CZ" u="sng" dirty="0" smtClean="0"/>
              <a:t>vybudování/transformace </a:t>
            </a:r>
            <a:r>
              <a:rPr lang="cs-CZ" u="sng" dirty="0"/>
              <a:t>a provoz </a:t>
            </a:r>
            <a:r>
              <a:rPr lang="cs-CZ" u="sng" dirty="0" smtClean="0"/>
              <a:t>dětských skupin </a:t>
            </a:r>
            <a:r>
              <a:rPr lang="cs-CZ" u="sng" dirty="0"/>
              <a:t>(dále </a:t>
            </a:r>
            <a:r>
              <a:rPr lang="cs-CZ" b="1" u="sng" dirty="0"/>
              <a:t>B</a:t>
            </a:r>
            <a:r>
              <a:rPr lang="cs-CZ" u="sng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>
              <a:buSzPct val="170000"/>
              <a:buBlip>
                <a:blip r:embed="rId2"/>
              </a:buBlip>
            </a:pPr>
            <a:r>
              <a:rPr lang="cs-CZ" b="1" dirty="0"/>
              <a:t>Jednomu subjektu nemohou být v této výzvě schváleny všechny podané žádosti o podporu, pokud je podal v rámci obou dílčích </a:t>
            </a:r>
            <a:r>
              <a:rPr lang="cs-CZ" b="1" dirty="0" smtClean="0"/>
              <a:t>alokací (nelze A+B). </a:t>
            </a:r>
          </a:p>
          <a:p>
            <a:pPr>
              <a:buSzPct val="180000"/>
              <a:buBlip>
                <a:blip r:embed="rId2"/>
              </a:buBlip>
            </a:pPr>
            <a:r>
              <a:rPr lang="cs-CZ" b="1" dirty="0" smtClean="0"/>
              <a:t>Současně </a:t>
            </a:r>
            <a:r>
              <a:rPr lang="cs-CZ" b="1" dirty="0"/>
              <a:t>v rámci dílčí alokace B může být schválena jednomu žadateli pouze jedna žádost.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3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TYPOVÉ SITUACE PŘI </a:t>
            </a:r>
            <a:r>
              <a:rPr lang="cs-CZ" dirty="0" err="1"/>
              <a:t>PODÁní</a:t>
            </a:r>
            <a:r>
              <a:rPr lang="cs-CZ" dirty="0"/>
              <a:t> žádosti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08464" cy="4707224"/>
          </a:xfrm>
        </p:spPr>
        <p:txBody>
          <a:bodyPr/>
          <a:lstStyle/>
          <a:p>
            <a:pPr marL="457200" lvl="0" indent="-457200">
              <a:buFont typeface="+mj-lt"/>
              <a:buAutoNum type="arabicParenR"/>
            </a:pPr>
            <a:r>
              <a:rPr lang="cs-CZ" dirty="0"/>
              <a:t>Žadatel podal první žádost v rámci A </a:t>
            </a:r>
            <a:r>
              <a:rPr lang="cs-CZ" dirty="0" err="1"/>
              <a:t>a</a:t>
            </a:r>
            <a:r>
              <a:rPr lang="cs-CZ" dirty="0"/>
              <a:t> následně druhou v rámci B. Následek: Žádost podaná v rámci A bude dále hodnocena, žádost podaná v rámci B vyřazena v rámci FH/HP na neoprávněnosti žadatele. Takto vyřazeny budou i další eventuální žádosti tohoto subjektu podané v rámci B.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dirty="0"/>
              <a:t>Žadatel podal první žádost v rámci B a následně druhou v rámci A. Následek: Žádost podaná v rámci B bude dále hodnocena, žádost podaná v rámci A bude vyřazena v rámci FH/HP na neoprávněnosti žadatele. Takto vyřazeny budou i další eventuální žádosti tohoto subjektu podané v rámci A </a:t>
            </a:r>
            <a:r>
              <a:rPr lang="cs-CZ" dirty="0" err="1"/>
              <a:t>a</a:t>
            </a:r>
            <a:r>
              <a:rPr lang="cs-CZ" dirty="0"/>
              <a:t> B.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7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TYPOVÉ SITUACE PŘI </a:t>
            </a:r>
            <a:r>
              <a:rPr lang="cs-CZ" dirty="0" err="1"/>
              <a:t>PODÁní</a:t>
            </a:r>
            <a:r>
              <a:rPr lang="cs-CZ" dirty="0"/>
              <a:t> žádosti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752528"/>
          </a:xfrm>
        </p:spPr>
        <p:txBody>
          <a:bodyPr/>
          <a:lstStyle/>
          <a:p>
            <a:pPr marL="457200" lvl="0" indent="-457200">
              <a:buFont typeface="+mj-lt"/>
              <a:buAutoNum type="arabicParenR" startAt="3"/>
            </a:pPr>
            <a:r>
              <a:rPr lang="cs-CZ" dirty="0"/>
              <a:t>Žadatel podal více žádostí v rámci A - všechny tyto žádosti budou dále hodnoceny.</a:t>
            </a:r>
          </a:p>
          <a:p>
            <a:pPr marL="457200" indent="-457200">
              <a:buFont typeface="+mj-lt"/>
              <a:buAutoNum type="arabicParenR" startAt="3"/>
            </a:pPr>
            <a:r>
              <a:rPr lang="cs-CZ" dirty="0"/>
              <a:t>Žadatel podal více žádostí v rámci B - První žádost v rámci B bude dále hodnocena, další bude vyřazena v rámci FH/HP na neoprávněnosti žadatele</a:t>
            </a:r>
            <a:r>
              <a:rPr lang="cs-CZ" dirty="0" smtClean="0"/>
              <a:t>.</a:t>
            </a:r>
          </a:p>
          <a:p>
            <a:pPr marL="457200" indent="-457200">
              <a:buFont typeface="+mj-lt"/>
              <a:buAutoNum type="arabicParenR" startAt="3"/>
            </a:pPr>
            <a:r>
              <a:rPr lang="cs-CZ" dirty="0"/>
              <a:t>Žadatel podal první žádost v rámci A, následně druhou v rámci B a následně třetí v rámci A. Následek: Obě žádosti podané v rámci A budou dále hodnoceny, žádost podaná v rámci B bude vyřazena v rámci FH/HP na neoprávněnosti žadatele. Takto vyřazeny budou i další eventuální žádosti tohoto subjektu podané v rámci B.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MODELOVÉ SITUACE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280472" cy="5040560"/>
          </a:xfrm>
        </p:spPr>
        <p:txBody>
          <a:bodyPr/>
          <a:lstStyle/>
          <a:p>
            <a:r>
              <a:rPr lang="cs-CZ" dirty="0"/>
              <a:t>Existující subjekt s finanční historií (subjekt </a:t>
            </a:r>
            <a:r>
              <a:rPr lang="cs-CZ" dirty="0" smtClean="0"/>
              <a:t>splňující administrativní</a:t>
            </a:r>
            <a:r>
              <a:rPr lang="cs-CZ" dirty="0"/>
              <a:t>, finanční a provozní </a:t>
            </a:r>
            <a:r>
              <a:rPr lang="cs-CZ" dirty="0" smtClean="0"/>
              <a:t>kapacitu)</a:t>
            </a:r>
            <a:endParaRPr lang="cs-CZ" dirty="0"/>
          </a:p>
          <a:p>
            <a:pPr lvl="1"/>
            <a:r>
              <a:rPr lang="cs-CZ" dirty="0" smtClean="0"/>
              <a:t>Zařízení provozuje 6 měsíců</a:t>
            </a:r>
          </a:p>
          <a:p>
            <a:pPr lvl="1"/>
            <a:r>
              <a:rPr lang="cs-CZ" dirty="0" smtClean="0"/>
              <a:t>Zařízení </a:t>
            </a:r>
            <a:r>
              <a:rPr lang="cs-CZ" dirty="0"/>
              <a:t>provozuje méně než 6 měsíců</a:t>
            </a:r>
          </a:p>
          <a:p>
            <a:pPr marL="414000" lvl="1" indent="0">
              <a:buNone/>
            </a:pPr>
            <a:endParaRPr lang="cs-CZ" dirty="0" smtClean="0"/>
          </a:p>
          <a:p>
            <a:r>
              <a:rPr lang="cs-CZ" dirty="0" smtClean="0"/>
              <a:t>Nový Subjekt (subjekt bez administrativní, finanční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smtClean="0"/>
              <a:t>provozní kapacity)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2000" dirty="0" smtClean="0"/>
              <a:t>Údaji </a:t>
            </a:r>
            <a:r>
              <a:rPr lang="cs-CZ" sz="2000" dirty="0"/>
              <a:t>použitými při výpočtu počtu zaměstnanců a finančních hodnot jsou údaje týkající se posledního schváleného účetního období vypočtené za období jednoho roku. Tyto údaje jsou brány v potaz ode dne účetní závěrky</a:t>
            </a:r>
            <a:r>
              <a:rPr lang="cs-CZ" dirty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614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Existující subjekt s finanční historií + zařízení provozuje 6 měsíců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5256584"/>
          </a:xfrm>
        </p:spPr>
        <p:txBody>
          <a:bodyPr/>
          <a:lstStyle/>
          <a:p>
            <a:r>
              <a:rPr lang="cs-CZ" dirty="0" smtClean="0"/>
              <a:t>Pokračuje ve své DS </a:t>
            </a:r>
            <a:r>
              <a:rPr lang="cs-CZ" dirty="0" smtClean="0">
                <a:solidFill>
                  <a:srgbClr val="FF0000"/>
                </a:solidFill>
              </a:rPr>
              <a:t>A (ověření v registru DS), ČP k majetkové struktuře</a:t>
            </a:r>
          </a:p>
          <a:p>
            <a:r>
              <a:rPr lang="cs-CZ" dirty="0" smtClean="0"/>
              <a:t>ŽL změní typ zařízení (při změně právní subjektivity se stává novým subjektem) </a:t>
            </a:r>
            <a:r>
              <a:rPr lang="cs-CZ" dirty="0" smtClean="0">
                <a:solidFill>
                  <a:srgbClr val="FF0000"/>
                </a:solidFill>
              </a:rPr>
              <a:t>A (ověření ARES, ŽR), ČP k majetkové struktuře</a:t>
            </a:r>
          </a:p>
          <a:p>
            <a:r>
              <a:rPr lang="cs-CZ" dirty="0" smtClean="0"/>
              <a:t>Navazuje na zařízení jiného subjektu </a:t>
            </a:r>
            <a:r>
              <a:rPr lang="cs-CZ" dirty="0" smtClean="0">
                <a:solidFill>
                  <a:srgbClr val="FF0000"/>
                </a:solidFill>
              </a:rPr>
              <a:t>A (Příloha č. 5 - </a:t>
            </a:r>
            <a:r>
              <a:rPr lang="cs-CZ" dirty="0">
                <a:solidFill>
                  <a:srgbClr val="FF0000"/>
                </a:solidFill>
              </a:rPr>
              <a:t>stanovisko </a:t>
            </a:r>
            <a:r>
              <a:rPr lang="cs-CZ" dirty="0" smtClean="0">
                <a:solidFill>
                  <a:srgbClr val="FF0000"/>
                </a:solidFill>
              </a:rPr>
              <a:t>KHS nebo doplnit </a:t>
            </a:r>
            <a:r>
              <a:rPr lang="cs-CZ" dirty="0" smtClean="0">
                <a:solidFill>
                  <a:srgbClr val="FF0000"/>
                </a:solidFill>
              </a:rPr>
              <a:t>návaznost na </a:t>
            </a:r>
            <a:r>
              <a:rPr lang="cs-CZ" dirty="0" smtClean="0">
                <a:solidFill>
                  <a:srgbClr val="FF0000"/>
                </a:solidFill>
              </a:rPr>
              <a:t>DS), </a:t>
            </a:r>
            <a:r>
              <a:rPr lang="cs-CZ" dirty="0">
                <a:solidFill>
                  <a:srgbClr val="FF0000"/>
                </a:solidFill>
              </a:rPr>
              <a:t>ČP k majetkové </a:t>
            </a:r>
            <a:r>
              <a:rPr lang="cs-CZ" dirty="0" smtClean="0">
                <a:solidFill>
                  <a:srgbClr val="FF0000"/>
                </a:solidFill>
              </a:rPr>
              <a:t>struktuře</a:t>
            </a:r>
          </a:p>
          <a:p>
            <a:r>
              <a:rPr lang="cs-CZ" dirty="0" smtClean="0"/>
              <a:t>Provoz nové DS (má starší 6 měsíců a chce provoz mladšího zařízení) 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(ověření ARES, ŽR), </a:t>
            </a:r>
            <a:r>
              <a:rPr lang="cs-CZ" dirty="0">
                <a:solidFill>
                  <a:srgbClr val="FF0000"/>
                </a:solidFill>
              </a:rPr>
              <a:t>ČP k majetkové </a:t>
            </a:r>
            <a:r>
              <a:rPr lang="cs-CZ" dirty="0" smtClean="0">
                <a:solidFill>
                  <a:srgbClr val="FF0000"/>
                </a:solidFill>
              </a:rPr>
              <a:t>struktuře</a:t>
            </a:r>
          </a:p>
          <a:p>
            <a:r>
              <a:rPr lang="cs-CZ" dirty="0" smtClean="0"/>
              <a:t>Budování nové DS </a:t>
            </a:r>
            <a:r>
              <a:rPr lang="cs-CZ" dirty="0" smtClean="0">
                <a:solidFill>
                  <a:srgbClr val="FF0000"/>
                </a:solidFill>
              </a:rPr>
              <a:t>B, </a:t>
            </a:r>
            <a:r>
              <a:rPr lang="cs-CZ" dirty="0">
                <a:solidFill>
                  <a:srgbClr val="FF0000"/>
                </a:solidFill>
              </a:rPr>
              <a:t>ČP k majetkové struktuře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7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Existující subjekt s finanční historií + zařízení provozuje </a:t>
            </a:r>
            <a:r>
              <a:rPr lang="cs-CZ" sz="2400" dirty="0" smtClean="0"/>
              <a:t>méně než 6 </a:t>
            </a:r>
            <a:r>
              <a:rPr lang="cs-CZ" sz="2400" dirty="0"/>
              <a:t>měsíců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Navazuje na zařízení jiného </a:t>
            </a:r>
            <a:r>
              <a:rPr lang="cs-CZ" dirty="0" smtClean="0"/>
              <a:t>subjektu </a:t>
            </a:r>
            <a:r>
              <a:rPr lang="cs-CZ" dirty="0">
                <a:solidFill>
                  <a:srgbClr val="FF0000"/>
                </a:solidFill>
              </a:rPr>
              <a:t>A (Příloha č. 5 - </a:t>
            </a:r>
            <a:r>
              <a:rPr lang="cs-CZ" dirty="0">
                <a:solidFill>
                  <a:srgbClr val="FF0000"/>
                </a:solidFill>
              </a:rPr>
              <a:t>stanovisko </a:t>
            </a:r>
            <a:r>
              <a:rPr lang="cs-CZ" dirty="0" smtClean="0">
                <a:solidFill>
                  <a:srgbClr val="FF0000"/>
                </a:solidFill>
              </a:rPr>
              <a:t>KHS nebo doplnit </a:t>
            </a:r>
            <a:r>
              <a:rPr lang="cs-CZ" dirty="0">
                <a:solidFill>
                  <a:srgbClr val="FF0000"/>
                </a:solidFill>
              </a:rPr>
              <a:t>návaznost na </a:t>
            </a:r>
            <a:r>
              <a:rPr lang="cs-CZ" dirty="0" smtClean="0">
                <a:solidFill>
                  <a:srgbClr val="FF0000"/>
                </a:solidFill>
              </a:rPr>
              <a:t>DS), </a:t>
            </a:r>
            <a:r>
              <a:rPr lang="cs-CZ" dirty="0">
                <a:solidFill>
                  <a:srgbClr val="FF0000"/>
                </a:solidFill>
              </a:rPr>
              <a:t>ČP k majetkové </a:t>
            </a:r>
            <a:r>
              <a:rPr lang="cs-CZ" dirty="0" smtClean="0">
                <a:solidFill>
                  <a:srgbClr val="FF0000"/>
                </a:solidFill>
              </a:rPr>
              <a:t>struktuře</a:t>
            </a:r>
            <a:endParaRPr lang="cs-CZ" dirty="0"/>
          </a:p>
          <a:p>
            <a:r>
              <a:rPr lang="cs-CZ" dirty="0"/>
              <a:t>Provoz nové DS (mladší 6 měsíců</a:t>
            </a:r>
            <a:r>
              <a:rPr lang="cs-CZ" dirty="0" smtClean="0"/>
              <a:t>) </a:t>
            </a:r>
            <a:r>
              <a:rPr lang="cs-CZ" dirty="0" smtClean="0">
                <a:solidFill>
                  <a:srgbClr val="FF0000"/>
                </a:solidFill>
              </a:rPr>
              <a:t>B samostatně provoz, </a:t>
            </a:r>
            <a:r>
              <a:rPr lang="cs-CZ" dirty="0">
                <a:solidFill>
                  <a:srgbClr val="FF0000"/>
                </a:solidFill>
              </a:rPr>
              <a:t>ČP k majetkové </a:t>
            </a:r>
            <a:r>
              <a:rPr lang="cs-CZ" dirty="0" smtClean="0">
                <a:solidFill>
                  <a:srgbClr val="FF0000"/>
                </a:solidFill>
              </a:rPr>
              <a:t>struktuře</a:t>
            </a:r>
            <a:endParaRPr lang="cs-CZ" dirty="0"/>
          </a:p>
          <a:p>
            <a:r>
              <a:rPr lang="cs-CZ" dirty="0"/>
              <a:t>Budování nové </a:t>
            </a:r>
            <a:r>
              <a:rPr lang="cs-CZ" dirty="0" smtClean="0"/>
              <a:t>DS </a:t>
            </a:r>
            <a:r>
              <a:rPr lang="cs-CZ" dirty="0" smtClean="0">
                <a:solidFill>
                  <a:srgbClr val="FF0000"/>
                </a:solidFill>
              </a:rPr>
              <a:t>B vybudování + provoz, </a:t>
            </a:r>
            <a:r>
              <a:rPr lang="cs-CZ" dirty="0">
                <a:solidFill>
                  <a:srgbClr val="FF0000"/>
                </a:solidFill>
              </a:rPr>
              <a:t>ČP k majetkové struktuře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3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Nový Subjekt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68760"/>
            <a:ext cx="8064000" cy="5184576"/>
          </a:xfrm>
        </p:spPr>
        <p:txBody>
          <a:bodyPr/>
          <a:lstStyle/>
          <a:p>
            <a:r>
              <a:rPr lang="cs-CZ" dirty="0" smtClean="0"/>
              <a:t>Navazuje </a:t>
            </a:r>
            <a:r>
              <a:rPr lang="cs-CZ" dirty="0"/>
              <a:t>na zařízení jiného subjektu </a:t>
            </a:r>
            <a:r>
              <a:rPr lang="cs-CZ" dirty="0">
                <a:solidFill>
                  <a:srgbClr val="FF0000"/>
                </a:solidFill>
              </a:rPr>
              <a:t>A (Příloha č. 5 - </a:t>
            </a:r>
            <a:r>
              <a:rPr lang="cs-CZ" dirty="0">
                <a:solidFill>
                  <a:srgbClr val="FF0000"/>
                </a:solidFill>
              </a:rPr>
              <a:t>stanovisko KHS nebo doplnit návaznost na DS), </a:t>
            </a:r>
            <a:r>
              <a:rPr lang="cs-CZ" dirty="0" smtClean="0">
                <a:solidFill>
                  <a:srgbClr val="FF0000"/>
                </a:solidFill>
              </a:rPr>
              <a:t>pod 2 mil.</a:t>
            </a:r>
          </a:p>
          <a:p>
            <a:r>
              <a:rPr lang="cs-CZ" dirty="0"/>
              <a:t>Navazuje na zařízení jiného subjektu </a:t>
            </a:r>
            <a:r>
              <a:rPr lang="cs-CZ" dirty="0">
                <a:solidFill>
                  <a:srgbClr val="FF0000"/>
                </a:solidFill>
              </a:rPr>
              <a:t>A (Příloha č. 5 - </a:t>
            </a:r>
            <a:r>
              <a:rPr lang="cs-CZ" dirty="0">
                <a:solidFill>
                  <a:srgbClr val="FF0000"/>
                </a:solidFill>
              </a:rPr>
              <a:t>stanovisko KHS nebo doplnit návaznost na DS), </a:t>
            </a:r>
            <a:r>
              <a:rPr lang="cs-CZ" dirty="0" smtClean="0">
                <a:solidFill>
                  <a:srgbClr val="FF0000"/>
                </a:solidFill>
              </a:rPr>
              <a:t>nad 2 mil. návaznost na předchozí subjekt – shodné místo realizace, popis dosavadní činnost, počet zaměstnanců, obrat, </a:t>
            </a:r>
            <a:r>
              <a:rPr lang="cs-CZ" dirty="0">
                <a:solidFill>
                  <a:srgbClr val="FF0000"/>
                </a:solidFill>
              </a:rPr>
              <a:t>ČP k majetkové </a:t>
            </a:r>
            <a:r>
              <a:rPr lang="cs-CZ" dirty="0" smtClean="0">
                <a:solidFill>
                  <a:srgbClr val="FF0000"/>
                </a:solidFill>
              </a:rPr>
              <a:t>struktuře	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Provoz nové DS (</a:t>
            </a:r>
            <a:r>
              <a:rPr lang="cs-CZ" dirty="0" smtClean="0"/>
              <a:t>chce </a:t>
            </a:r>
            <a:r>
              <a:rPr lang="cs-CZ" dirty="0"/>
              <a:t>provoz mladšího zařízení) </a:t>
            </a:r>
            <a:r>
              <a:rPr lang="cs-CZ" dirty="0" smtClean="0">
                <a:solidFill>
                  <a:srgbClr val="FF0000"/>
                </a:solidFill>
              </a:rPr>
              <a:t>B, pod 2 mil.</a:t>
            </a:r>
          </a:p>
          <a:p>
            <a:r>
              <a:rPr lang="cs-CZ" dirty="0"/>
              <a:t>Provoz nové DS (chce provoz mladšího zařízení) </a:t>
            </a:r>
            <a:r>
              <a:rPr lang="cs-CZ" dirty="0" smtClean="0">
                <a:solidFill>
                  <a:srgbClr val="FF0000"/>
                </a:solidFill>
              </a:rPr>
              <a:t>B, nad 2 mil., popis dosavadní činnosti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928" cy="496855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Představení výzev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Jednotky a jednotkové náklady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800" dirty="0"/>
              <a:t>Dětské skupiny – zápis do evidence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Hodnocení a výběr projektů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Finanční řízení projektu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800" dirty="0" smtClean="0"/>
              <a:t>Informační </a:t>
            </a:r>
            <a:r>
              <a:rPr lang="cs-CZ" sz="1800" dirty="0"/>
              <a:t>systém konečného příjemce</a:t>
            </a:r>
            <a:endParaRPr lang="cs-CZ" sz="1700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Dokumenty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Dotazy</a:t>
            </a:r>
            <a:endParaRPr lang="cs-CZ" sz="17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8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Nový Subjekt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68760"/>
            <a:ext cx="8064000" cy="4851240"/>
          </a:xfrm>
        </p:spPr>
        <p:txBody>
          <a:bodyPr/>
          <a:lstStyle/>
          <a:p>
            <a:r>
              <a:rPr lang="cs-CZ" dirty="0" smtClean="0"/>
              <a:t>Budování </a:t>
            </a:r>
            <a:r>
              <a:rPr lang="cs-CZ" dirty="0"/>
              <a:t>nové DS </a:t>
            </a:r>
            <a:r>
              <a:rPr lang="cs-CZ" dirty="0">
                <a:solidFill>
                  <a:srgbClr val="FF0000"/>
                </a:solidFill>
              </a:rPr>
              <a:t>B, </a:t>
            </a:r>
            <a:r>
              <a:rPr lang="cs-CZ" dirty="0" smtClean="0">
                <a:solidFill>
                  <a:srgbClr val="FF0000"/>
                </a:solidFill>
              </a:rPr>
              <a:t>pod 2 mil.</a:t>
            </a:r>
          </a:p>
          <a:p>
            <a:r>
              <a:rPr lang="cs-CZ" dirty="0"/>
              <a:t>Budování nové DS </a:t>
            </a:r>
            <a:r>
              <a:rPr lang="cs-CZ" dirty="0">
                <a:solidFill>
                  <a:srgbClr val="FF0000"/>
                </a:solidFill>
              </a:rPr>
              <a:t>B, </a:t>
            </a:r>
            <a:r>
              <a:rPr lang="cs-CZ" dirty="0" smtClean="0">
                <a:solidFill>
                  <a:srgbClr val="FF0000"/>
                </a:solidFill>
              </a:rPr>
              <a:t>nad 2 mil., popis dosavadní činnosti, počet zaměstnanců, obrat</a:t>
            </a:r>
          </a:p>
          <a:p>
            <a:r>
              <a:rPr lang="cs-CZ" dirty="0" smtClean="0"/>
              <a:t>Navazuje na vlastní zařízení starší 6 měsíců</a:t>
            </a:r>
            <a:r>
              <a:rPr lang="cs-CZ" dirty="0" smtClean="0">
                <a:solidFill>
                  <a:srgbClr val="FF0000"/>
                </a:solidFill>
              </a:rPr>
              <a:t> A,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(registr DS, ARES), pod 2 mil.</a:t>
            </a:r>
          </a:p>
          <a:p>
            <a:r>
              <a:rPr lang="cs-CZ" dirty="0"/>
              <a:t>Navazuje na vlastní zařízení starší 6 měsíců</a:t>
            </a:r>
            <a:r>
              <a:rPr lang="cs-CZ" dirty="0">
                <a:solidFill>
                  <a:srgbClr val="FF0000"/>
                </a:solidFill>
              </a:rPr>
              <a:t> A,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(registr DS, ARES), </a:t>
            </a:r>
            <a:r>
              <a:rPr lang="cs-CZ" dirty="0" smtClean="0">
                <a:solidFill>
                  <a:srgbClr val="FF0000"/>
                </a:solidFill>
              </a:rPr>
              <a:t>nad </a:t>
            </a:r>
            <a:r>
              <a:rPr lang="cs-CZ" dirty="0">
                <a:solidFill>
                  <a:srgbClr val="FF0000"/>
                </a:solidFill>
              </a:rPr>
              <a:t>2 mil</a:t>
            </a:r>
            <a:r>
              <a:rPr lang="cs-CZ" dirty="0" smtClean="0">
                <a:solidFill>
                  <a:srgbClr val="FF0000"/>
                </a:solidFill>
              </a:rPr>
              <a:t>., popis dosavadní činnosti, počet zaměstnanců, obrat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344816" cy="1440160"/>
          </a:xfrm>
        </p:spPr>
        <p:txBody>
          <a:bodyPr/>
          <a:lstStyle/>
          <a:p>
            <a:pPr algn="ctr"/>
            <a:r>
              <a:rPr lang="cs-CZ" dirty="0" smtClean="0"/>
              <a:t>Jednotky a jednotkové náklady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7538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Jednotky a jednotkové náklady</a:t>
            </a:r>
            <a:endParaRPr lang="cs-CZ" sz="2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22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6876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84A8B"/>
                </a:solidFill>
              </a:rPr>
              <a:t>Přehled jednotek </a:t>
            </a:r>
            <a:r>
              <a:rPr lang="cs-CZ" sz="2800" b="1" dirty="0" smtClean="0">
                <a:solidFill>
                  <a:srgbClr val="084A8B"/>
                </a:solidFill>
              </a:rPr>
              <a:t>na </a:t>
            </a:r>
            <a:r>
              <a:rPr lang="cs-CZ" sz="2800" b="1" dirty="0">
                <a:solidFill>
                  <a:srgbClr val="084A8B"/>
                </a:solidFill>
              </a:rPr>
              <a:t>podporu zařízení péče o </a:t>
            </a:r>
            <a:r>
              <a:rPr lang="cs-CZ" sz="2800" b="1" dirty="0" smtClean="0">
                <a:solidFill>
                  <a:srgbClr val="084A8B"/>
                </a:solidFill>
              </a:rPr>
              <a:t>děti </a:t>
            </a:r>
            <a:r>
              <a:rPr lang="cs-CZ" sz="2800" b="1" u="sng" dirty="0" smtClean="0">
                <a:solidFill>
                  <a:srgbClr val="084A8B"/>
                </a:solidFill>
              </a:rPr>
              <a:t>K naplnění jednotky musí dojít v době realizace projektu.</a:t>
            </a:r>
            <a:endParaRPr lang="cs-CZ" sz="2800" b="1" u="sng" dirty="0">
              <a:solidFill>
                <a:srgbClr val="084A8B"/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887094"/>
              </p:ext>
            </p:extLst>
          </p:nvPr>
        </p:nvGraphicFramePr>
        <p:xfrm>
          <a:off x="514417" y="2780928"/>
          <a:ext cx="8115166" cy="3528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2958"/>
                <a:gridCol w="1872208"/>
              </a:tblGrid>
              <a:tr h="588065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Název </a:t>
                      </a:r>
                      <a:r>
                        <a:rPr lang="cs-CZ" sz="1800" dirty="0">
                          <a:effectLst/>
                        </a:rPr>
                        <a:t>jednotky</a:t>
                      </a:r>
                      <a:endParaRPr lang="cs-CZ" sz="2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Fáze projektu</a:t>
                      </a:r>
                      <a:endParaRPr lang="cs-CZ" sz="2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806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Vytvořené místo v 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</a:rPr>
                        <a:t>Vybudování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806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Transformované místo v dětské skupině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</a:rPr>
                        <a:t>Transformace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806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Obsazenost 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 smtClean="0">
                          <a:effectLst/>
                        </a:rPr>
                        <a:t>Provoz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806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Kvalifikovaná pečující osoba	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8806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Nájemné prostor 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4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/>
              <a:t>Jednotky a jednotkové </a:t>
            </a:r>
            <a:r>
              <a:rPr lang="cs-CZ" sz="2800" b="0" dirty="0" smtClean="0"/>
              <a:t>náklady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5040560"/>
          </a:xfrm>
        </p:spPr>
        <p:txBody>
          <a:bodyPr/>
          <a:lstStyle/>
          <a:p>
            <a:r>
              <a:rPr lang="cs-CZ" sz="2400" b="1" dirty="0" smtClean="0"/>
              <a:t>Vytvořené místo v dětské skupině (DS)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 smtClean="0"/>
              <a:t>pouze na vybudování nového zařízení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 smtClean="0"/>
              <a:t>pro zařízení provozována mimo režim školského zákona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 smtClean="0"/>
              <a:t>doba vybudování se předpokládá v délce 4 měsíců (max. 12 měsíců)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v</a:t>
            </a:r>
            <a:r>
              <a:rPr lang="cs-CZ" sz="1600" dirty="0" smtClean="0"/>
              <a:t>ytvořená místa tvoří kapacitu zařízení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 smtClean="0"/>
          </a:p>
          <a:p>
            <a:r>
              <a:rPr lang="cs-CZ" sz="2000" b="1" dirty="0" smtClean="0"/>
              <a:t>Na tuto fázi projektu jsou navázány jednotky: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 smtClean="0"/>
              <a:t>„Vytvořené místo v zařízení péče o děti“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23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/>
              <a:t>Jednotky a jednotkové náklady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5184576"/>
          </a:xfrm>
        </p:spPr>
        <p:txBody>
          <a:bodyPr>
            <a:normAutofit/>
          </a:bodyPr>
          <a:lstStyle/>
          <a:p>
            <a:r>
              <a:rPr lang="cs-CZ" b="1" dirty="0"/>
              <a:t>Se vznikem místa v zařízení péče o děti </a:t>
            </a:r>
            <a:r>
              <a:rPr lang="cs-CZ" b="1" dirty="0" smtClean="0"/>
              <a:t>souvisí: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náklady na stavební úpravy prostor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pořízení vybavení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pořízení výukových pomůcek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řízení projektové fáze zaměřené na vybudování </a:t>
            </a:r>
            <a:r>
              <a:rPr lang="cs-CZ" sz="1600" dirty="0" smtClean="0"/>
              <a:t>zařízení</a:t>
            </a:r>
            <a:r>
              <a:rPr lang="cs-CZ" sz="1400" dirty="0" smtClean="0"/>
              <a:t/>
            </a:r>
            <a:br>
              <a:rPr lang="cs-CZ" sz="1400" dirty="0" smtClean="0"/>
            </a:b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Po skončení fáze vybudování je třeba doložit: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600" dirty="0" smtClean="0"/>
              <a:t>zápis </a:t>
            </a:r>
            <a:r>
              <a:rPr lang="cs-CZ" sz="1600" dirty="0"/>
              <a:t>do evidence poskytovatelů služby péče o dítě v dětské skupině dle zákona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č</a:t>
            </a:r>
            <a:r>
              <a:rPr lang="cs-CZ" sz="1600" dirty="0"/>
              <a:t>. 247/2014 Sb., o poskytování služby péče o děti v dětské </a:t>
            </a:r>
            <a:r>
              <a:rPr lang="cs-CZ" sz="1600" dirty="0" smtClean="0"/>
              <a:t>skupině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smtClean="0"/>
              <a:t>Pro </a:t>
            </a:r>
            <a:r>
              <a:rPr lang="cs-CZ" sz="1800" dirty="0"/>
              <a:t>každé místo musí existovat 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židle, prostor pro práci u stolu, postel/lehátko</a:t>
            </a:r>
            <a:r>
              <a:rPr lang="cs-CZ" sz="18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smtClean="0"/>
              <a:t>Kapacita uvedená v žádosti musí odpovídat kapacitě uvedené v </a:t>
            </a:r>
            <a:r>
              <a:rPr lang="cs-CZ" sz="1800" dirty="0"/>
              <a:t>e</a:t>
            </a:r>
            <a:r>
              <a:rPr lang="cs-CZ" sz="1800" dirty="0" smtClean="0"/>
              <a:t>videnci dětských skupin.</a:t>
            </a: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24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581328"/>
          </a:xfrm>
        </p:spPr>
        <p:txBody>
          <a:bodyPr>
            <a:normAutofit/>
          </a:bodyPr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Transformované místo v dětské </a:t>
            </a:r>
            <a:r>
              <a:rPr lang="cs-CZ" sz="2400" b="1" dirty="0" smtClean="0"/>
              <a:t>skupině (DS)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700" dirty="0" smtClean="0"/>
              <a:t>pro provozovatele zařízení, které není registrovanou dětskou skupinou dle zákona č. 247/2014 Sb., o poskytování služby péče o děti v dětské skupině (bez ohledu na stávající kapacitu)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700" dirty="0" smtClean="0"/>
              <a:t>doba transformace </a:t>
            </a:r>
            <a:r>
              <a:rPr lang="cs-CZ" sz="1700" dirty="0"/>
              <a:t>se předpokládá </a:t>
            </a:r>
            <a:r>
              <a:rPr lang="cs-CZ" sz="1700" dirty="0" smtClean="0"/>
              <a:t>v délce 4 měsíců </a:t>
            </a:r>
            <a:r>
              <a:rPr lang="cs-CZ" sz="1700" dirty="0"/>
              <a:t>(max. 12 měsíců</a:t>
            </a:r>
            <a:r>
              <a:rPr lang="cs-CZ" sz="1700" dirty="0" smtClean="0"/>
              <a:t>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700" dirty="0" smtClean="0"/>
              <a:t>transformovaná </a:t>
            </a:r>
            <a:r>
              <a:rPr lang="cs-CZ" sz="1700" dirty="0"/>
              <a:t>místa tvoří kapacitu zařízení</a:t>
            </a:r>
            <a:r>
              <a:rPr lang="cs-CZ" sz="1800" dirty="0"/>
              <a:t> </a:t>
            </a:r>
            <a:endParaRPr lang="cs-CZ" sz="1800" dirty="0" smtClean="0"/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700" dirty="0" smtClean="0"/>
              <a:t>transformovat </a:t>
            </a:r>
            <a:r>
              <a:rPr lang="cs-CZ" sz="1700" dirty="0"/>
              <a:t>se nemohou živnosti, mateřské školy, zařízení již podpořená z OP </a:t>
            </a:r>
            <a:r>
              <a:rPr lang="cs-CZ" sz="1700" dirty="0" smtClean="0"/>
              <a:t>LZZ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600" dirty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b="1" dirty="0"/>
              <a:t>Na tuto fázi projektu jsou navázány jednotky: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700" dirty="0"/>
              <a:t>„Transformované místo v dětské skupině“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2400" b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25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424936" cy="5112568"/>
          </a:xfrm>
        </p:spPr>
        <p:txBody>
          <a:bodyPr>
            <a:normAutofit/>
          </a:bodyPr>
          <a:lstStyle/>
          <a:p>
            <a:r>
              <a:rPr lang="cs-CZ" b="1" dirty="0"/>
              <a:t>S transformací zařízení péče o děti na dětskou skupinu souvisí: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náklady na stavební úpravy prostor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pořízení vybavení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pořízení výukových pomůcek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řízení projektové fáze zaměřené na transformaci </a:t>
            </a:r>
            <a:r>
              <a:rPr lang="cs-CZ" sz="1900" dirty="0" smtClean="0"/>
              <a:t>zařízení</a:t>
            </a:r>
            <a:endParaRPr lang="cs-CZ" sz="3200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Po skončení fáze transformace je třeba doložit: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 smtClean="0"/>
              <a:t>zápis </a:t>
            </a:r>
            <a:r>
              <a:rPr lang="cs-CZ" sz="1900" dirty="0"/>
              <a:t>do evidence poskytovatelů služby péče o dítě v dětské skupině dle zákona </a:t>
            </a:r>
            <a:r>
              <a:rPr lang="cs-CZ" sz="1900" dirty="0" smtClean="0"/>
              <a:t>č</a:t>
            </a:r>
            <a:r>
              <a:rPr lang="cs-CZ" sz="1900" dirty="0"/>
              <a:t>. 247/2014 Sb., o poskytování služby péče o děti v dětské </a:t>
            </a:r>
            <a:r>
              <a:rPr lang="cs-CZ" sz="1900" dirty="0" smtClean="0"/>
              <a:t>skupině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9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900" dirty="0"/>
              <a:t>Pro každé místo musí existovat </a:t>
            </a:r>
            <a:r>
              <a:rPr lang="cs-CZ" sz="1900" dirty="0">
                <a:solidFill>
                  <a:schemeClr val="accent3">
                    <a:lumMod val="50000"/>
                  </a:schemeClr>
                </a:solidFill>
              </a:rPr>
              <a:t>židle, prostor pro práci u stolu, postel/lehátko</a:t>
            </a:r>
            <a:r>
              <a:rPr lang="cs-CZ" sz="19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900" dirty="0" smtClean="0"/>
              <a:t>Kapacita </a:t>
            </a:r>
            <a:r>
              <a:rPr lang="cs-CZ" sz="1900" dirty="0"/>
              <a:t>uvedená v žádosti musí odpovídat kapacitě uvedené v </a:t>
            </a:r>
            <a:r>
              <a:rPr lang="cs-CZ" sz="1900" dirty="0" smtClean="0"/>
              <a:t>evidenci </a:t>
            </a:r>
            <a:r>
              <a:rPr lang="cs-CZ" sz="1900" dirty="0"/>
              <a:t>dětských skupin. </a:t>
            </a:r>
            <a:endParaRPr lang="cs-CZ" sz="19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26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08016" cy="5112568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Provoz - obsazenost </a:t>
            </a:r>
            <a:r>
              <a:rPr lang="cs-CZ" sz="2400" b="1" dirty="0"/>
              <a:t>zařízení péče o děti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</a:t>
            </a:r>
            <a:r>
              <a:rPr lang="cs-CZ" sz="1600" dirty="0" smtClean="0"/>
              <a:t>ro 4 fáze provozu, každá trvá 6 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obsazenost </a:t>
            </a:r>
            <a:r>
              <a:rPr lang="cs-CZ" sz="1600" dirty="0"/>
              <a:t>je kalkulována na úrovni zařízení jako celku </a:t>
            </a:r>
            <a:r>
              <a:rPr lang="cs-CZ" sz="1600" dirty="0" smtClean="0"/>
              <a:t>(výpočet dle kapacity zařízení)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obsazenost je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smtClean="0"/>
              <a:t>počítána za celou projektovou fázi, tj. 6 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</a:t>
            </a:r>
            <a:r>
              <a:rPr lang="cs-CZ" sz="1600" dirty="0" smtClean="0"/>
              <a:t>ovinnost vést řádné záznamy o přesné </a:t>
            </a:r>
            <a:r>
              <a:rPr lang="cs-CZ" sz="1600" dirty="0"/>
              <a:t>docházce dětí v konkrétní dny v elektronickém docházkovém </a:t>
            </a:r>
            <a:r>
              <a:rPr lang="cs-CZ" sz="1600" dirty="0" smtClean="0"/>
              <a:t>systému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jako </a:t>
            </a:r>
            <a:r>
              <a:rPr lang="cs-CZ" sz="1600" dirty="0"/>
              <a:t>obvyklá míra docházky byla stanovena hranice 75 %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pokud bude zařízení využito </a:t>
            </a:r>
            <a:r>
              <a:rPr lang="cs-CZ" sz="1600" dirty="0" smtClean="0"/>
              <a:t>z min. 75 </a:t>
            </a:r>
            <a:r>
              <a:rPr lang="cs-CZ" sz="1600" dirty="0"/>
              <a:t>% </a:t>
            </a:r>
            <a:r>
              <a:rPr lang="cs-CZ" sz="1600" dirty="0" smtClean="0"/>
              <a:t>své </a:t>
            </a:r>
            <a:r>
              <a:rPr lang="cs-CZ" sz="1600" dirty="0"/>
              <a:t>kapacity </a:t>
            </a:r>
            <a:r>
              <a:rPr lang="cs-CZ" sz="1600" dirty="0" smtClean="0"/>
              <a:t>je považováno za </a:t>
            </a:r>
            <a:r>
              <a:rPr lang="cs-CZ" sz="1600" dirty="0"/>
              <a:t>plně </a:t>
            </a:r>
            <a:r>
              <a:rPr lang="cs-CZ" sz="1600" dirty="0" smtClean="0"/>
              <a:t>obsazené</a:t>
            </a:r>
            <a:endParaRPr lang="cs-CZ" sz="1600" dirty="0"/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v případě, že obsazenost zařízení nebude využita alespoň </a:t>
            </a:r>
            <a:r>
              <a:rPr lang="cs-CZ" sz="1600" dirty="0" smtClean="0"/>
              <a:t>z 20 </a:t>
            </a:r>
            <a:r>
              <a:rPr lang="cs-CZ" sz="1600" dirty="0"/>
              <a:t>% - není nárok na jednotkový </a:t>
            </a:r>
            <a:r>
              <a:rPr lang="cs-CZ" sz="1600" dirty="0" smtClean="0"/>
              <a:t>náklad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marL="504000" lvl="4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27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328592"/>
          </a:xfrm>
        </p:spPr>
        <p:txBody>
          <a:bodyPr numCol="2"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Výpočet </a:t>
            </a:r>
            <a:r>
              <a:rPr lang="cs-CZ" sz="1800" b="1" dirty="0"/>
              <a:t>tzv. půldnů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/>
              <a:t>zohledňují se „půldny“ 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 smtClean="0"/>
              <a:t>1 půlden = dítě je v </a:t>
            </a:r>
            <a:r>
              <a:rPr lang="cs-CZ" sz="1400" dirty="0"/>
              <a:t>zařízení </a:t>
            </a:r>
            <a:r>
              <a:rPr lang="cs-CZ" sz="1400" dirty="0" smtClean="0"/>
              <a:t>přítomné</a:t>
            </a:r>
            <a:br>
              <a:rPr lang="cs-CZ" sz="1400" dirty="0" smtClean="0"/>
            </a:br>
            <a:r>
              <a:rPr lang="cs-CZ" sz="1400" dirty="0" smtClean="0"/>
              <a:t>alespoň </a:t>
            </a:r>
            <a:r>
              <a:rPr lang="cs-CZ" sz="1400" dirty="0"/>
              <a:t>3 hodiny, ale méně než 6 hodin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 smtClean="0"/>
              <a:t>2 půldny = dítě </a:t>
            </a:r>
            <a:r>
              <a:rPr lang="cs-CZ" sz="1400" dirty="0"/>
              <a:t>je v zařízení hlídané alespoň 6 hodin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každý pracovní den </a:t>
            </a:r>
            <a:r>
              <a:rPr lang="cs-CZ" sz="1400" dirty="0"/>
              <a:t>znamená 2 </a:t>
            </a:r>
            <a:r>
              <a:rPr lang="cs-CZ" sz="1400" dirty="0" smtClean="0"/>
              <a:t>půldny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Výpočet hodnoty jednotky </a:t>
            </a:r>
            <a:r>
              <a:rPr lang="cs-CZ" sz="1800" b="1" dirty="0"/>
              <a:t>„Obsazenost zařízení péče o děti“ </a:t>
            </a:r>
          </a:p>
          <a:p>
            <a:pPr marL="504000" lvl="4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Obsazenost se vypočte jako poměr půldenních přítomností dětí v zařízení a celkového počtu půldnů v pracovní dny násobených kapacitou zařízení (oboje stanoveno za vymezené </a:t>
            </a:r>
            <a:r>
              <a:rPr lang="cs-CZ" sz="1400" dirty="0" smtClean="0"/>
              <a:t>období   </a:t>
            </a:r>
            <a:r>
              <a:rPr lang="cs-CZ" sz="1400" dirty="0"/>
              <a:t>6 kalendářních měsíců), který se dále násobí 100. </a:t>
            </a: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 smtClean="0"/>
              <a:t>Obsazenost </a:t>
            </a:r>
            <a:r>
              <a:rPr lang="cs-CZ" sz="1400" b="1" dirty="0"/>
              <a:t>zařízení péče o děti se tedy vypočítá podle následujícího vzorce: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A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O = 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---------------- x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100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     (B x 2 )  x C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O….obsazenost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A…..počet dosažených půldnů všech přítomných dětí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B…..počet pracovních dní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C…..kapacita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Výše podpory za jednotku „Obsazenost zařízení péče o děti“ za jednu fázi provozu se vypočítá následovně: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</a:rPr>
              <a:t>očet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míst v zařízení x dosažená obsazenost zařízení péče o děti x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</a:rPr>
              <a:t>jednotka</a:t>
            </a:r>
            <a:endParaRPr lang="cs-CZ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28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</a:t>
            </a:r>
            <a:r>
              <a:rPr lang="cs-CZ" b="0" dirty="0" smtClean="0"/>
              <a:t>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63890"/>
            <a:ext cx="8064000" cy="4745430"/>
          </a:xfrm>
        </p:spPr>
        <p:txBody>
          <a:bodyPr/>
          <a:lstStyle/>
          <a:p>
            <a:pPr lvl="0"/>
            <a:r>
              <a:rPr lang="cs-CZ" sz="2400" b="1" dirty="0" smtClean="0"/>
              <a:t>Nájemné zařízení péče o děti</a:t>
            </a:r>
          </a:p>
          <a:p>
            <a:pPr lvl="2"/>
            <a:r>
              <a:rPr lang="cs-CZ" sz="1800" dirty="0"/>
              <a:t>p</a:t>
            </a:r>
            <a:r>
              <a:rPr lang="cs-CZ" sz="1800" dirty="0" smtClean="0"/>
              <a:t>očet jednotek je navázán na obsazenost zařízení za období 6 měsíců </a:t>
            </a:r>
          </a:p>
          <a:p>
            <a:pPr marL="666000" lvl="2" indent="0">
              <a:buNone/>
            </a:pPr>
            <a:endParaRPr lang="cs-CZ" sz="1400" b="1" dirty="0" smtClean="0"/>
          </a:p>
          <a:p>
            <a:pPr lvl="0"/>
            <a:r>
              <a:rPr lang="cs-CZ" sz="2200" b="1" dirty="0" smtClean="0"/>
              <a:t>Možno získat pouze za splnění těchto podmínek:</a:t>
            </a:r>
          </a:p>
          <a:p>
            <a:pPr lvl="2">
              <a:spcBef>
                <a:spcPts val="1200"/>
              </a:spcBef>
            </a:pPr>
            <a:r>
              <a:rPr lang="cs-CZ" sz="1800" dirty="0" smtClean="0"/>
              <a:t>prostory zařízení péče o děti jsou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smtClean="0"/>
              <a:t>pronajímány za úplatu</a:t>
            </a:r>
          </a:p>
          <a:p>
            <a:pPr lvl="2">
              <a:spcBef>
                <a:spcPts val="1200"/>
              </a:spcBef>
            </a:pPr>
            <a:r>
              <a:rPr lang="cs-CZ" sz="1800" dirty="0" smtClean="0"/>
              <a:t>za šestiměsíční fázi provozu dosáhla obsazenost alespoň 20 % </a:t>
            </a:r>
          </a:p>
          <a:p>
            <a:pPr lvl="2">
              <a:spcBef>
                <a:spcPts val="1200"/>
              </a:spcBef>
            </a:pPr>
            <a:r>
              <a:rPr lang="cs-CZ" sz="1800" dirty="0" smtClean="0"/>
              <a:t>nutno doložit nájemní smlouvu a dokumentaci pro jednotku obsazenosti</a:t>
            </a:r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29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PŘEDSTAVENÍ </a:t>
            </a:r>
            <a:r>
              <a:rPr lang="cs-CZ" dirty="0" err="1" smtClean="0"/>
              <a:t>VÝZev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8197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725344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Kvalifikovaná pečující osoba</a:t>
            </a: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zajištění kvalifikace pečujících osob v zařízeních péče o děti </a:t>
            </a:r>
            <a:endParaRPr lang="cs-CZ" sz="1800" dirty="0" smtClean="0"/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u</a:t>
            </a:r>
            <a:r>
              <a:rPr lang="cs-CZ" sz="1800" dirty="0" smtClean="0"/>
              <a:t>rčeno pro </a:t>
            </a:r>
            <a:r>
              <a:rPr lang="cs-CZ" sz="1800" dirty="0"/>
              <a:t>pečující </a:t>
            </a:r>
            <a:r>
              <a:rPr lang="cs-CZ" sz="1800" dirty="0" smtClean="0"/>
              <a:t>osoby, </a:t>
            </a:r>
            <a:r>
              <a:rPr lang="cs-CZ" sz="1800" dirty="0"/>
              <a:t>které před svým zapojením do projektu nesplňují požadavky na kvalifikaci pečující osoby dle zákona č. 247/2014 Sb., resp. dle zákona č. 455/1991 Sb</a:t>
            </a:r>
            <a:r>
              <a:rPr lang="cs-CZ" sz="1800" dirty="0" smtClean="0"/>
              <a:t>.</a:t>
            </a: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p</a:t>
            </a:r>
            <a:r>
              <a:rPr lang="cs-CZ" sz="1800" dirty="0" smtClean="0"/>
              <a:t>ožadavky na kvalifikaci musí pečující osoba splnit v den zahájení činnosti v zařízení péče o děti</a:t>
            </a: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j</a:t>
            </a:r>
            <a:r>
              <a:rPr lang="cs-CZ" sz="1800" dirty="0" smtClean="0"/>
              <a:t>ednotkový náklad zahrnuje 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náklady na kurz</a:t>
            </a:r>
            <a:r>
              <a:rPr lang="cs-CZ" sz="1800" dirty="0"/>
              <a:t> a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 zkoušku </a:t>
            </a:r>
            <a:r>
              <a:rPr lang="cs-CZ" sz="1800" dirty="0" smtClean="0"/>
              <a:t>pro získání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smtClean="0"/>
              <a:t>kvalifikace chůvy pro děti do zahájení povinné školní docházky</a:t>
            </a: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ž</a:t>
            </a:r>
            <a:r>
              <a:rPr lang="cs-CZ" sz="1800" dirty="0" smtClean="0"/>
              <a:t>adatel má nárok na tolik jednotek, kolik je minimální počet </a:t>
            </a:r>
            <a:r>
              <a:rPr lang="cs-CZ" sz="1800" dirty="0"/>
              <a:t>potřebných pečujících osob dle kapacity zařízení (tj. jedna, dvě či tři)</a:t>
            </a:r>
            <a:endParaRPr lang="cs-CZ" sz="1800" dirty="0" smtClean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30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Jednotky a jednotkové náklady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31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09660" y="134076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84A8B"/>
                </a:solidFill>
              </a:rPr>
              <a:t>Přehled výše jednotkových nákladů</a:t>
            </a:r>
            <a:endParaRPr lang="cs-CZ" sz="2800" dirty="0">
              <a:solidFill>
                <a:srgbClr val="084A8B"/>
              </a:solidFill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291480"/>
              </p:ext>
            </p:extLst>
          </p:nvPr>
        </p:nvGraphicFramePr>
        <p:xfrm>
          <a:off x="413538" y="2204864"/>
          <a:ext cx="8244916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3547"/>
                <a:gridCol w="2436679"/>
                <a:gridCol w="2714690"/>
              </a:tblGrid>
              <a:tr h="78408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Jednotka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Výše jednotkového nákladu </a:t>
                      </a: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(</a:t>
                      </a:r>
                      <a:r>
                        <a:rPr lang="cs-CZ" sz="1600" dirty="0">
                          <a:effectLst/>
                        </a:rPr>
                        <a:t>na jedno místo v zařízení péče o děti)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607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Vytvořené místo v zařízení péče o děti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16 992 Kč bez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 20 053 Kč vč.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Transformované místo v dětské skupině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8 279 Kč bez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9 518 Kč vč. DPH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Obsazenost zařízení péče o děti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628 Kč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Kvalifikovaná pečující osoba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14 178 Kč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Nájemné zařízení péče o děti</a:t>
                      </a: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endParaRPr lang="cs-CZ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effectLst/>
                        </a:rPr>
                        <a:t>56 Kč</a:t>
                      </a:r>
                      <a:endParaRPr lang="cs-CZ" sz="18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690688" y="297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084A8B"/>
                </a:solidFill>
                <a:cs typeface="Arial" pitchFamily="34" charset="0"/>
              </a:rPr>
              <a:t/>
            </a:r>
            <a:br>
              <a:rPr lang="cs-CZ" altLang="cs-CZ" dirty="0" smtClean="0">
                <a:solidFill>
                  <a:srgbClr val="084A8B"/>
                </a:solidFill>
                <a:cs typeface="Arial" pitchFamily="34" charset="0"/>
              </a:rPr>
            </a:br>
            <a:endParaRPr lang="cs-CZ" altLang="cs-CZ" dirty="0" smtClean="0">
              <a:solidFill>
                <a:srgbClr val="084A8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 DS podpořených z OPZ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352480" cy="5400600"/>
          </a:xfrm>
        </p:spPr>
        <p:txBody>
          <a:bodyPr/>
          <a:lstStyle/>
          <a:p>
            <a:r>
              <a:rPr lang="cs-CZ" dirty="0" smtClean="0"/>
              <a:t>Vymezení </a:t>
            </a:r>
            <a:r>
              <a:rPr lang="cs-CZ" dirty="0"/>
              <a:t>služby hlídání a péče o </a:t>
            </a:r>
            <a:r>
              <a:rPr lang="cs-CZ" dirty="0" smtClean="0"/>
              <a:t>dítě</a:t>
            </a:r>
          </a:p>
          <a:p>
            <a:r>
              <a:rPr lang="cs-CZ" dirty="0" smtClean="0"/>
              <a:t>Pečující osoba</a:t>
            </a:r>
          </a:p>
          <a:p>
            <a:r>
              <a:rPr lang="cs-CZ" dirty="0" smtClean="0"/>
              <a:t>Hygienické </a:t>
            </a:r>
            <a:r>
              <a:rPr lang="cs-CZ" dirty="0"/>
              <a:t>požadavky na prostor a </a:t>
            </a:r>
            <a:r>
              <a:rPr lang="cs-CZ" dirty="0" smtClean="0"/>
              <a:t>provoz, Stravování</a:t>
            </a:r>
          </a:p>
          <a:p>
            <a:r>
              <a:rPr lang="cs-CZ" dirty="0"/>
              <a:t>Evidence </a:t>
            </a:r>
            <a:r>
              <a:rPr lang="cs-CZ" dirty="0" smtClean="0"/>
              <a:t>dětí</a:t>
            </a:r>
          </a:p>
          <a:p>
            <a:r>
              <a:rPr lang="cs-CZ" dirty="0" smtClean="0"/>
              <a:t>Omezení </a:t>
            </a:r>
            <a:r>
              <a:rPr lang="cs-CZ" dirty="0"/>
              <a:t>týkající se </a:t>
            </a:r>
            <a:r>
              <a:rPr lang="cs-CZ" dirty="0" smtClean="0"/>
              <a:t>rodičů</a:t>
            </a:r>
          </a:p>
          <a:p>
            <a:r>
              <a:rPr lang="cs-CZ" dirty="0" smtClean="0"/>
              <a:t>Kapacita </a:t>
            </a:r>
            <a:r>
              <a:rPr lang="cs-CZ" dirty="0"/>
              <a:t>zařízení, vnitřní pravidla zařízení a plán výchovy a </a:t>
            </a:r>
            <a:r>
              <a:rPr lang="cs-CZ" dirty="0" smtClean="0"/>
              <a:t>péče</a:t>
            </a:r>
          </a:p>
          <a:p>
            <a:pPr marL="0" indent="0">
              <a:buNone/>
            </a:pPr>
            <a:r>
              <a:rPr lang="cs-CZ" dirty="0" smtClean="0"/>
              <a:t>Vše je uvedeno ve „</a:t>
            </a:r>
            <a:r>
              <a:rPr lang="cs-CZ" u="sng" dirty="0" smtClean="0"/>
              <a:t>Specifické části pravidel pro žadatele a příjemce v rámci OPZ pro projekty s jednotkovými náklady zaměřené na podporu zařízení péče o děti předškolního věku.“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221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172568" cy="3240360"/>
          </a:xfrm>
        </p:spPr>
        <p:txBody>
          <a:bodyPr anchor="ctr"/>
          <a:lstStyle/>
          <a:p>
            <a:pPr algn="ctr"/>
            <a:r>
              <a:rPr lang="cs-CZ" sz="3200" dirty="0"/>
              <a:t>Dětské skupiny – zápis do evidence</a:t>
            </a:r>
            <a:endParaRPr lang="cs-CZ" sz="2400" b="0" cap="none" dirty="0"/>
          </a:p>
        </p:txBody>
      </p:sp>
    </p:spTree>
    <p:extLst>
      <p:ext uri="{BB962C8B-B14F-4D97-AF65-F5344CB8AC3E}">
        <p14:creationId xmlns:p14="http://schemas.microsoft.com/office/powerpoint/2010/main" val="29073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Dětské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80472" cy="5472608"/>
          </a:xfrm>
        </p:spPr>
        <p:txBody>
          <a:bodyPr/>
          <a:lstStyle/>
          <a:p>
            <a:r>
              <a:rPr lang="cs-CZ" dirty="0" smtClean="0"/>
              <a:t>Právní úprava</a:t>
            </a:r>
          </a:p>
          <a:p>
            <a:pPr lvl="1"/>
            <a:r>
              <a:rPr lang="cs-CZ" b="1" u="sng" dirty="0"/>
              <a:t>Zákon č. 247/2014 Sb.</a:t>
            </a:r>
            <a:r>
              <a:rPr lang="cs-CZ" dirty="0"/>
              <a:t>, o poskytování služby péče o dítě v dětské skupině a o změně souvisejících zákonů ze dne 23.9.2014 – platný, ve Sbírce zákonů zveřejněn 14.11.2014, </a:t>
            </a:r>
            <a:r>
              <a:rPr lang="cs-CZ" b="1" u="sng" dirty="0"/>
              <a:t>účinný od </a:t>
            </a:r>
            <a:r>
              <a:rPr lang="cs-CZ" b="1" u="sng" dirty="0" smtClean="0"/>
              <a:t>29.11.2014</a:t>
            </a:r>
          </a:p>
          <a:p>
            <a:pPr lvl="2"/>
            <a:r>
              <a:rPr lang="cs-CZ" sz="1600" dirty="0"/>
              <a:t>V</a:t>
            </a:r>
            <a:r>
              <a:rPr lang="cs-CZ" sz="1600" dirty="0" smtClean="0"/>
              <a:t>ěkové rozpětí dětí: 1 – zahájení povinné školní docházky</a:t>
            </a:r>
          </a:p>
          <a:p>
            <a:pPr lvl="2"/>
            <a:r>
              <a:rPr lang="cs-CZ" sz="1600" dirty="0" smtClean="0"/>
              <a:t>Kapacita až 24 dětí</a:t>
            </a:r>
          </a:p>
          <a:p>
            <a:pPr lvl="2"/>
            <a:r>
              <a:rPr lang="cs-CZ" sz="1600" dirty="0" smtClean="0"/>
              <a:t>Zákonem stanovená odborná způsobilost pečujících osob a jejich minimální počet</a:t>
            </a:r>
          </a:p>
          <a:p>
            <a:pPr lvl="2"/>
            <a:r>
              <a:rPr lang="cs-CZ" sz="1600" dirty="0" smtClean="0"/>
              <a:t>Povinné očkování</a:t>
            </a:r>
            <a:endParaRPr lang="cs-CZ" sz="1600" b="1" u="sng" dirty="0"/>
          </a:p>
          <a:p>
            <a:pPr lvl="1"/>
            <a:r>
              <a:rPr lang="cs-CZ" dirty="0" smtClean="0"/>
              <a:t>Vyhláška </a:t>
            </a:r>
            <a:r>
              <a:rPr lang="cs-CZ" dirty="0"/>
              <a:t>č. 281/2014 Sb., o hygienických požadavcích na prostory a provoz dětské skupiny do 12 </a:t>
            </a:r>
            <a:r>
              <a:rPr lang="cs-CZ" dirty="0" smtClean="0"/>
              <a:t>dětí</a:t>
            </a:r>
            <a:endParaRPr lang="cs-CZ" dirty="0"/>
          </a:p>
          <a:p>
            <a:pPr lvl="1"/>
            <a:r>
              <a:rPr lang="cs-CZ" dirty="0"/>
              <a:t>Vyhláška č. 410/2005 Sb. , o hygienických požadavcích na prostory a provoz zařízení a provozoven pro výchovu a vzdělávání dětí a mladistvých, ve znění pozdějších předpisů – pro dětskou skupinu nad 12 dětí</a:t>
            </a:r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9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Evidence poskytovatelů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000" cy="4779232"/>
          </a:xfrm>
        </p:spPr>
        <p:txBody>
          <a:bodyPr/>
          <a:lstStyle/>
          <a:p>
            <a:r>
              <a:rPr lang="cs-CZ" sz="1800" b="1" dirty="0"/>
              <a:t>Poskytovat službu lze </a:t>
            </a:r>
            <a:r>
              <a:rPr lang="cs-CZ" sz="1800" b="1" u="sng" dirty="0"/>
              <a:t>pouze na základě oprávnění </a:t>
            </a:r>
            <a:r>
              <a:rPr lang="cs-CZ" sz="1800" b="1" dirty="0"/>
              <a:t>k poskytování této služby </a:t>
            </a:r>
            <a:r>
              <a:rPr lang="cs-CZ" sz="1800" b="1" dirty="0" smtClean="0"/>
              <a:t>– oprávnění </a:t>
            </a:r>
            <a:r>
              <a:rPr lang="cs-CZ" sz="1800" b="1" dirty="0"/>
              <a:t>vzniká dnem zápisu žadatele do evidence </a:t>
            </a:r>
            <a:r>
              <a:rPr lang="cs-CZ" sz="1800" b="1" dirty="0" smtClean="0"/>
              <a:t>poskytovatelů, který je proveden ve lhůtě </a:t>
            </a:r>
            <a:r>
              <a:rPr lang="cs-CZ" sz="1800" b="1" u="sng" dirty="0" smtClean="0"/>
              <a:t>30 pracovních dní </a:t>
            </a:r>
            <a:r>
              <a:rPr lang="cs-CZ" sz="1800" b="1" dirty="0" smtClean="0"/>
              <a:t>(v případě, že jsou v pořádku doloženy všechny relevantní dokumenty)!!!</a:t>
            </a:r>
          </a:p>
          <a:p>
            <a:r>
              <a:rPr lang="cs-CZ" sz="1800" dirty="0"/>
              <a:t>S</a:t>
            </a:r>
            <a:r>
              <a:rPr lang="cs-CZ" sz="1800" dirty="0" smtClean="0"/>
              <a:t>lužbu </a:t>
            </a:r>
            <a:r>
              <a:rPr lang="cs-CZ" sz="1800" dirty="0"/>
              <a:t>lze poskytovat pouze v místnostech, které splňují technické požadavky na stavby kladené stavebními předpisy (vyhláškou č. 268/2009 Sb., </a:t>
            </a:r>
            <a:r>
              <a:rPr lang="cs-CZ" sz="1800" dirty="0" smtClean="0"/>
              <a:t>o technických </a:t>
            </a:r>
            <a:r>
              <a:rPr lang="cs-CZ" sz="1800" dirty="0"/>
              <a:t>požadavcích na stavby, v platném znění) na </a:t>
            </a:r>
            <a:r>
              <a:rPr lang="cs-CZ" sz="1800" dirty="0" smtClean="0"/>
              <a:t>byt, obytnou </a:t>
            </a:r>
            <a:r>
              <a:rPr lang="cs-CZ" sz="1800" dirty="0"/>
              <a:t>místnost nebo pobytovou </a:t>
            </a:r>
            <a:r>
              <a:rPr lang="cs-CZ" sz="1800" dirty="0" smtClean="0"/>
              <a:t>místnost,</a:t>
            </a:r>
          </a:p>
          <a:p>
            <a:r>
              <a:rPr lang="cs-CZ" sz="1800" dirty="0"/>
              <a:t>S</a:t>
            </a:r>
            <a:r>
              <a:rPr lang="cs-CZ" sz="1800" dirty="0" smtClean="0"/>
              <a:t>plnění </a:t>
            </a:r>
            <a:r>
              <a:rPr lang="cs-CZ" sz="1800" dirty="0"/>
              <a:t>hygienických požadavků na stravování, prostory a provoz dokládá </a:t>
            </a:r>
            <a:r>
              <a:rPr lang="cs-CZ" sz="1800" dirty="0" smtClean="0"/>
              <a:t>žadatel </a:t>
            </a:r>
            <a:r>
              <a:rPr lang="cs-CZ" sz="1800" dirty="0"/>
              <a:t>závazným stanoviskem krajské hygienické </a:t>
            </a:r>
            <a:r>
              <a:rPr lang="cs-CZ" sz="1800" dirty="0" smtClean="0"/>
              <a:t>stanice</a:t>
            </a:r>
          </a:p>
          <a:p>
            <a:r>
              <a:rPr lang="cs-CZ" sz="1800" dirty="0" smtClean="0"/>
              <a:t>Dosažení </a:t>
            </a:r>
            <a:r>
              <a:rPr lang="cs-CZ" sz="1800" dirty="0"/>
              <a:t>věku 18 let a plná svéprávnost, </a:t>
            </a:r>
            <a:r>
              <a:rPr lang="cs-CZ" sz="1800" b="1" u="sng" dirty="0"/>
              <a:t>pokud je žadatelem o zápis fyzická osoba</a:t>
            </a:r>
            <a:r>
              <a:rPr lang="cs-CZ" sz="1800" dirty="0"/>
              <a:t>  (čestné prohlášení)</a:t>
            </a:r>
          </a:p>
          <a:p>
            <a:endParaRPr lang="cs-CZ" sz="1800" b="1" dirty="0" smtClean="0"/>
          </a:p>
          <a:p>
            <a:endParaRPr lang="cs-CZ" sz="2000" b="1" dirty="0"/>
          </a:p>
          <a:p>
            <a:pPr marL="414000" lvl="1" indent="0">
              <a:buNone/>
            </a:pPr>
            <a:r>
              <a:rPr lang="cs-CZ" sz="1600" dirty="0" smtClean="0"/>
              <a:t> </a:t>
            </a:r>
          </a:p>
          <a:p>
            <a:pPr lvl="1"/>
            <a:endParaRPr lang="cs-CZ" sz="1600" dirty="0" smtClean="0"/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85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Žádost o evidenci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4968552"/>
          </a:xfrm>
        </p:spPr>
        <p:txBody>
          <a:bodyPr/>
          <a:lstStyle/>
          <a:p>
            <a:r>
              <a:rPr lang="cs-CZ" sz="1800" b="1" dirty="0"/>
              <a:t>Žádost o zápis se podává na tiskopise předepsaném ministerstvem </a:t>
            </a:r>
            <a:endParaRPr lang="cs-CZ" sz="1800" b="1" dirty="0" smtClean="0"/>
          </a:p>
          <a:p>
            <a:pPr>
              <a:lnSpc>
                <a:spcPct val="150000"/>
              </a:lnSpc>
            </a:pPr>
            <a:r>
              <a:rPr lang="cs-CZ" sz="1800" b="1" dirty="0"/>
              <a:t>K žádosti se přikládá originál nebo výstup z autorizované konverze dokumentů následujících dokladů: </a:t>
            </a:r>
            <a:endParaRPr lang="cs-CZ" sz="18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 smtClean="0"/>
              <a:t>	1</a:t>
            </a:r>
            <a:r>
              <a:rPr lang="cs-CZ" sz="1600" dirty="0"/>
              <a:t>) doklad o </a:t>
            </a:r>
            <a:r>
              <a:rPr lang="cs-CZ" sz="1600" b="1" dirty="0"/>
              <a:t>vlastnickém nebo jiném právu k objektu</a:t>
            </a:r>
            <a:r>
              <a:rPr lang="cs-CZ" sz="1600" dirty="0"/>
              <a:t> nebo prostorám, z něhož </a:t>
            </a:r>
            <a:r>
              <a:rPr lang="cs-CZ" sz="1600" dirty="0" smtClean="0"/>
              <a:t>	vyplývá 	oprávnění </a:t>
            </a:r>
            <a:r>
              <a:rPr lang="cs-CZ" sz="1600" dirty="0"/>
              <a:t>tento objekt nebo prostory užívat k poskytování služby péče o </a:t>
            </a:r>
            <a:r>
              <a:rPr lang="cs-CZ" sz="1600" dirty="0" smtClean="0"/>
              <a:t>dítě </a:t>
            </a:r>
            <a:r>
              <a:rPr lang="cs-CZ" sz="1600" dirty="0"/>
              <a:t>v dětské </a:t>
            </a:r>
            <a:r>
              <a:rPr lang="cs-CZ" sz="1600" dirty="0" smtClean="0"/>
              <a:t>	skupině</a:t>
            </a:r>
            <a:endParaRPr lang="cs-CZ" sz="16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/>
              <a:t>	2) </a:t>
            </a:r>
            <a:r>
              <a:rPr lang="cs-CZ" sz="1600" b="1" dirty="0"/>
              <a:t>závazné stanovisko krajské hygienické stanice </a:t>
            </a:r>
            <a:r>
              <a:rPr lang="cs-CZ" sz="1600" dirty="0"/>
              <a:t>o splnění hygienických  </a:t>
            </a:r>
            <a:r>
              <a:rPr lang="cs-CZ" sz="1600" dirty="0" smtClean="0"/>
              <a:t>	požadavků na </a:t>
            </a:r>
            <a:r>
              <a:rPr lang="cs-CZ" sz="1600" dirty="0"/>
              <a:t>stravování, prostory a provoz, v nichž bude poskytována služba péče o </a:t>
            </a:r>
            <a:r>
              <a:rPr lang="cs-CZ" sz="1600" dirty="0" smtClean="0"/>
              <a:t>	dítě, přičemž je nutná shoda kapacity zařízení v žádosti o evidenci se stanoviskem KHS</a:t>
            </a:r>
            <a:endParaRPr lang="cs-CZ" sz="1600" dirty="0"/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r>
              <a:rPr lang="cs-CZ" sz="1600" dirty="0"/>
              <a:t>	3)  opis smlouvy o </a:t>
            </a:r>
            <a:r>
              <a:rPr lang="cs-CZ" sz="1600" b="1" dirty="0"/>
              <a:t>pojištění odpovědnosti za újmu </a:t>
            </a:r>
            <a:r>
              <a:rPr lang="cs-CZ" sz="1600" dirty="0"/>
              <a:t>(stačí kopie)</a:t>
            </a:r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r>
              <a:rPr lang="cs-CZ" sz="1600" dirty="0"/>
              <a:t>	4) doklad o bezúhonnosti fyzické osoby – cizince, u ostatních si MPSV zajistí </a:t>
            </a:r>
            <a:r>
              <a:rPr lang="cs-CZ" sz="1600" dirty="0" smtClean="0"/>
              <a:t>	dálkovým </a:t>
            </a:r>
            <a:r>
              <a:rPr lang="cs-CZ" sz="1600" dirty="0"/>
              <a:t>přístupem z RT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/>
              <a:t>Písemné </a:t>
            </a:r>
            <a:r>
              <a:rPr lang="cs-CZ" sz="1800" b="1" dirty="0"/>
              <a:t>rozhodnutí o zápisu se ze zákona o dětské skupině nevydává, zápis je zveřejněn na webových stránkách ministerstva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/>
              <a:t>	</a:t>
            </a:r>
            <a:endParaRPr lang="cs-CZ" b="1" dirty="0"/>
          </a:p>
          <a:p>
            <a:pPr lvl="1"/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8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r>
              <a:rPr lang="cs-CZ" sz="1800" dirty="0"/>
              <a:t>Informace o zápisu do evidence poskytovatelů služby péče o dítě v dětské skupině na webu MPSV, </a:t>
            </a:r>
            <a:br>
              <a:rPr lang="cs-CZ" sz="1800" dirty="0"/>
            </a:br>
            <a:r>
              <a:rPr lang="cs-CZ" sz="1800" dirty="0"/>
              <a:t>sekce Rodina a ochrana práv dětí, http://www.mpsv.cz/cs/20302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1159" r="19411" b="10120"/>
          <a:stretch/>
        </p:blipFill>
        <p:spPr bwMode="auto">
          <a:xfrm>
            <a:off x="539552" y="1196752"/>
            <a:ext cx="769792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Evidence dětských skupin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10147" r="18813" b="4416"/>
          <a:stretch/>
        </p:blipFill>
        <p:spPr bwMode="auto">
          <a:xfrm>
            <a:off x="395536" y="1196752"/>
            <a:ext cx="705678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0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podpora implementace dětských skupin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Metodická podpora při zakládání a provozování dětských skupin je zajištěna skrze systémový projekt MPSV Podpora implementace dětských skupin</a:t>
            </a:r>
          </a:p>
          <a:p>
            <a:r>
              <a:rPr lang="cs-CZ" dirty="0" smtClean="0"/>
              <a:t>Kontakty na krajské kanceláře a více informací o dětských skupinách můžete nalézt na webu </a:t>
            </a:r>
            <a:r>
              <a:rPr lang="cs-CZ" dirty="0" smtClean="0">
                <a:hlinkClick r:id="rId2"/>
              </a:rPr>
              <a:t>www.dsmpsv.cz</a:t>
            </a:r>
            <a:endParaRPr lang="cs-CZ" dirty="0" smtClean="0"/>
          </a:p>
          <a:p>
            <a:r>
              <a:rPr lang="cs-CZ" dirty="0" smtClean="0"/>
              <a:t>Veškeré konzultace s metodiky projektu jsou poskytovány bezplatně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1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hangingPunct="0"/>
            <a:r>
              <a:rPr lang="pl-PL" sz="2800" b="0" dirty="0"/>
              <a:t>Představení </a:t>
            </a:r>
            <a:r>
              <a:rPr lang="pl-PL" sz="2800" b="0" dirty="0" smtClean="0"/>
              <a:t>výzeV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08912" cy="5400600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Podpora vybudování a provozu dětských skupin pro podniky a veřejnost mimo hl. m. Prahu </a:t>
            </a:r>
          </a:p>
          <a:p>
            <a:pPr marL="0" lvl="2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SzPct val="100000"/>
              <a:buNone/>
            </a:pPr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dirty="0" smtClean="0">
                <a:solidFill>
                  <a:srgbClr val="084A8B"/>
                </a:solidFill>
              </a:rPr>
              <a:t>Číslo </a:t>
            </a:r>
            <a:r>
              <a:rPr lang="cs-CZ" dirty="0">
                <a:solidFill>
                  <a:srgbClr val="084A8B"/>
                </a:solidFill>
              </a:rPr>
              <a:t>výzvy: </a:t>
            </a:r>
            <a:r>
              <a:rPr lang="cs-CZ" dirty="0" smtClean="0">
                <a:solidFill>
                  <a:srgbClr val="084A8B"/>
                </a:solidFill>
              </a:rPr>
              <a:t>03_17_073</a:t>
            </a:r>
            <a:r>
              <a:rPr lang="cs-CZ" dirty="0">
                <a:solidFill>
                  <a:srgbClr val="084A8B"/>
                </a:solidFill>
              </a:rPr>
              <a:t/>
            </a:r>
            <a:br>
              <a:rPr lang="cs-CZ" dirty="0">
                <a:solidFill>
                  <a:srgbClr val="084A8B"/>
                </a:solidFill>
              </a:rPr>
            </a:br>
            <a:r>
              <a:rPr lang="cs-CZ" dirty="0" smtClean="0">
                <a:solidFill>
                  <a:srgbClr val="084A8B"/>
                </a:solidFill>
              </a:rPr>
              <a:t>      Alokace</a:t>
            </a:r>
            <a:r>
              <a:rPr lang="cs-CZ" dirty="0">
                <a:solidFill>
                  <a:srgbClr val="084A8B"/>
                </a:solidFill>
              </a:rPr>
              <a:t>: </a:t>
            </a:r>
            <a:r>
              <a:rPr lang="cs-CZ" dirty="0" smtClean="0">
                <a:solidFill>
                  <a:srgbClr val="084A8B"/>
                </a:solidFill>
              </a:rPr>
              <a:t>1 100 </a:t>
            </a:r>
            <a:r>
              <a:rPr lang="cs-CZ" dirty="0">
                <a:solidFill>
                  <a:srgbClr val="084A8B"/>
                </a:solidFill>
              </a:rPr>
              <a:t>000 000 </a:t>
            </a:r>
            <a:r>
              <a:rPr lang="cs-CZ" dirty="0" smtClean="0">
                <a:solidFill>
                  <a:srgbClr val="084A8B"/>
                </a:solidFill>
              </a:rPr>
              <a:t>Kč </a:t>
            </a:r>
          </a:p>
          <a:p>
            <a:pPr marL="0" lvl="2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SzPct val="100000"/>
              <a:buNone/>
            </a:pPr>
            <a:r>
              <a:rPr lang="cs-CZ" dirty="0" smtClean="0">
                <a:solidFill>
                  <a:srgbClr val="084A8B"/>
                </a:solidFill>
              </a:rPr>
              <a:t>      Dílčí alokace: 935 000 000 Kč (provoz</a:t>
            </a:r>
            <a:r>
              <a:rPr lang="cs-CZ" dirty="0" smtClean="0">
                <a:solidFill>
                  <a:srgbClr val="084A8B"/>
                </a:solidFill>
              </a:rPr>
              <a:t>) </a:t>
            </a:r>
            <a:r>
              <a:rPr lang="cs-CZ" b="1" dirty="0" smtClean="0">
                <a:solidFill>
                  <a:srgbClr val="084A8B"/>
                </a:solidFill>
              </a:rPr>
              <a:t>A</a:t>
            </a:r>
            <a:endParaRPr lang="cs-CZ" b="1" dirty="0" smtClean="0">
              <a:solidFill>
                <a:srgbClr val="084A8B"/>
              </a:solidFill>
            </a:endParaRPr>
          </a:p>
          <a:p>
            <a:pPr marL="0" lvl="2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SzPct val="100000"/>
              <a:buNone/>
            </a:pPr>
            <a:r>
              <a:rPr lang="cs-CZ" dirty="0">
                <a:solidFill>
                  <a:srgbClr val="084A8B"/>
                </a:solidFill>
              </a:rPr>
              <a:t> </a:t>
            </a:r>
            <a:r>
              <a:rPr lang="cs-CZ" dirty="0" smtClean="0">
                <a:solidFill>
                  <a:srgbClr val="084A8B"/>
                </a:solidFill>
              </a:rPr>
              <a:t>                            165 000 000 Kč (vybudování/transformace a provoz</a:t>
            </a:r>
            <a:r>
              <a:rPr lang="cs-CZ" dirty="0" smtClean="0">
                <a:solidFill>
                  <a:srgbClr val="084A8B"/>
                </a:solidFill>
              </a:rPr>
              <a:t>) </a:t>
            </a:r>
            <a:r>
              <a:rPr lang="cs-CZ" b="1" dirty="0" smtClean="0">
                <a:solidFill>
                  <a:srgbClr val="084A8B"/>
                </a:solidFill>
              </a:rPr>
              <a:t>B</a:t>
            </a:r>
            <a:endParaRPr lang="cs-CZ" b="1" dirty="0" smtClean="0">
              <a:solidFill>
                <a:srgbClr val="084A8B"/>
              </a:solidFill>
            </a:endParaRPr>
          </a:p>
          <a:p>
            <a:pPr marL="0" lvl="2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SzPct val="100000"/>
              <a:buNone/>
            </a:pPr>
            <a:endParaRPr lang="cs-CZ" dirty="0">
              <a:solidFill>
                <a:srgbClr val="084A8B"/>
              </a:solidFill>
            </a:endParaRPr>
          </a:p>
          <a:p>
            <a:pPr marL="432000" lvl="2" indent="-43200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Podpora </a:t>
            </a:r>
            <a:r>
              <a:rPr lang="cs-CZ" sz="2400" dirty="0"/>
              <a:t>vybudování a provozu dětských skupin pro podniky a veřejnost v hl. m. Praha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dirty="0" smtClean="0"/>
              <a:t>Číslo výzvy: 03_17_074</a:t>
            </a:r>
            <a:br>
              <a:rPr lang="cs-CZ" dirty="0" smtClean="0"/>
            </a:br>
            <a:r>
              <a:rPr lang="cs-CZ" dirty="0" smtClean="0"/>
              <a:t>Alokace: 320 000 000 Kč</a:t>
            </a:r>
          </a:p>
          <a:p>
            <a:pPr marL="0" lvl="2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SzPct val="100000"/>
              <a:buNone/>
            </a:pPr>
            <a:r>
              <a:rPr lang="cs-CZ" dirty="0" smtClean="0"/>
              <a:t>      </a:t>
            </a:r>
            <a:r>
              <a:rPr lang="cs-CZ" dirty="0">
                <a:solidFill>
                  <a:srgbClr val="084A8B"/>
                </a:solidFill>
              </a:rPr>
              <a:t>Dílčí alokace: </a:t>
            </a:r>
            <a:r>
              <a:rPr lang="cs-CZ" dirty="0" smtClean="0">
                <a:solidFill>
                  <a:srgbClr val="084A8B"/>
                </a:solidFill>
              </a:rPr>
              <a:t>170 </a:t>
            </a:r>
            <a:r>
              <a:rPr lang="cs-CZ" dirty="0">
                <a:solidFill>
                  <a:srgbClr val="084A8B"/>
                </a:solidFill>
              </a:rPr>
              <a:t>000 000 Kč (provoz</a:t>
            </a:r>
            <a:r>
              <a:rPr lang="cs-CZ" dirty="0" smtClean="0">
                <a:solidFill>
                  <a:srgbClr val="084A8B"/>
                </a:solidFill>
              </a:rPr>
              <a:t>) </a:t>
            </a:r>
            <a:r>
              <a:rPr lang="cs-CZ" b="1" dirty="0" smtClean="0">
                <a:solidFill>
                  <a:srgbClr val="084A8B"/>
                </a:solidFill>
              </a:rPr>
              <a:t>A</a:t>
            </a:r>
            <a:endParaRPr lang="cs-CZ" b="1" dirty="0">
              <a:solidFill>
                <a:srgbClr val="084A8B"/>
              </a:solidFill>
            </a:endParaRPr>
          </a:p>
          <a:p>
            <a:pPr marL="0" lvl="2" indent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SzPct val="100000"/>
              <a:buNone/>
            </a:pPr>
            <a:r>
              <a:rPr lang="cs-CZ" dirty="0">
                <a:solidFill>
                  <a:srgbClr val="084A8B"/>
                </a:solidFill>
              </a:rPr>
              <a:t>                             </a:t>
            </a:r>
            <a:r>
              <a:rPr lang="cs-CZ" dirty="0" smtClean="0">
                <a:solidFill>
                  <a:srgbClr val="084A8B"/>
                </a:solidFill>
              </a:rPr>
              <a:t>150 </a:t>
            </a:r>
            <a:r>
              <a:rPr lang="cs-CZ" dirty="0">
                <a:solidFill>
                  <a:srgbClr val="084A8B"/>
                </a:solidFill>
              </a:rPr>
              <a:t>000 000 Kč (vybudování/transformace a provoz</a:t>
            </a:r>
            <a:r>
              <a:rPr lang="cs-CZ" dirty="0" smtClean="0">
                <a:solidFill>
                  <a:srgbClr val="084A8B"/>
                </a:solidFill>
              </a:rPr>
              <a:t>) </a:t>
            </a:r>
            <a:r>
              <a:rPr lang="cs-CZ" b="1" dirty="0" smtClean="0">
                <a:solidFill>
                  <a:srgbClr val="084A8B"/>
                </a:solidFill>
              </a:rPr>
              <a:t>B</a:t>
            </a:r>
            <a:endParaRPr lang="cs-CZ" b="1" dirty="0">
              <a:solidFill>
                <a:srgbClr val="084A8B"/>
              </a:solidFill>
            </a:endParaRP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dirty="0" smtClean="0"/>
          </a:p>
          <a:p>
            <a:pPr marL="0" indent="0" fontAlgn="base" hangingPunct="0">
              <a:buNone/>
            </a:pPr>
            <a:endParaRPr lang="cs-CZ" sz="2000" dirty="0" smtClean="0"/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fontAlgn="base" hangingPunct="0"/>
            <a:endParaRPr lang="cs-CZ" sz="2000" dirty="0"/>
          </a:p>
          <a:p>
            <a:pPr marL="414000" lvl="1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0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429000"/>
            <a:ext cx="7344816" cy="1368152"/>
          </a:xfrm>
        </p:spPr>
        <p:txBody>
          <a:bodyPr/>
          <a:lstStyle/>
          <a:p>
            <a:pPr algn="ctr"/>
            <a:r>
              <a:rPr lang="cs-CZ" dirty="0" smtClean="0"/>
              <a:t>Hodnocení a výběr projektů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4990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a výběru projektů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827584" y="2420888"/>
            <a:ext cx="1845211" cy="893676"/>
          </a:xfrm>
          <a:prstGeom prst="roundRect">
            <a:avLst/>
          </a:prstGeom>
          <a:gradFill>
            <a:gsLst>
              <a:gs pos="12000">
                <a:srgbClr val="C9CEDC"/>
              </a:gs>
              <a:gs pos="0">
                <a:schemeClr val="bg1">
                  <a:lumMod val="90000"/>
                </a:schemeClr>
              </a:gs>
              <a:gs pos="63000">
                <a:schemeClr val="accent1">
                  <a:tint val="44500"/>
                  <a:satMod val="160000"/>
                  <a:alpha val="0"/>
                  <a:lumMod val="64000"/>
                  <a:lumOff val="3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Přijetí žádosti</a:t>
            </a:r>
            <a:endParaRPr lang="cs-CZ" sz="2000" b="1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438723" y="2420888"/>
            <a:ext cx="2128837" cy="875674"/>
          </a:xfrm>
          <a:prstGeom prst="roundRect">
            <a:avLst/>
          </a:prstGeom>
          <a:gradFill>
            <a:gsLst>
              <a:gs pos="12000">
                <a:srgbClr val="C9CEDC"/>
              </a:gs>
              <a:gs pos="0">
                <a:schemeClr val="bg1">
                  <a:lumMod val="90000"/>
                </a:schemeClr>
              </a:gs>
              <a:gs pos="63000">
                <a:schemeClr val="accent1">
                  <a:tint val="44500"/>
                  <a:satMod val="160000"/>
                  <a:alpha val="0"/>
                  <a:lumMod val="64000"/>
                  <a:lumOff val="3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Formální / přijatelnost   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6571634" y="2398532"/>
            <a:ext cx="1767101" cy="859131"/>
          </a:xfrm>
          <a:prstGeom prst="roundRect">
            <a:avLst/>
          </a:prstGeom>
          <a:gradFill>
            <a:gsLst>
              <a:gs pos="6000">
                <a:srgbClr val="92D050">
                  <a:alpha val="52000"/>
                </a:srgbClr>
              </a:gs>
              <a:gs pos="0">
                <a:schemeClr val="bg1">
                  <a:lumMod val="90000"/>
                </a:schemeClr>
              </a:gs>
              <a:gs pos="64000">
                <a:schemeClr val="accent1">
                  <a:tint val="44500"/>
                  <a:satMod val="160000"/>
                  <a:lumMod val="41000"/>
                  <a:lumOff val="59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3">
                    <a:lumMod val="25000"/>
                  </a:schemeClr>
                </a:solidFill>
                <a:latin typeface="Calibri" panose="020F0502020204030204" pitchFamily="34" charset="0"/>
              </a:rPr>
              <a:t>Právní akt</a:t>
            </a:r>
            <a:endParaRPr lang="cs-CZ" sz="2000" b="1" dirty="0">
              <a:solidFill>
                <a:schemeClr val="accent3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2672795" y="3656603"/>
            <a:ext cx="2873191" cy="18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843808" y="3751996"/>
            <a:ext cx="2376264" cy="397084"/>
          </a:xfrm>
          <a:prstGeom prst="rect">
            <a:avLst/>
          </a:prstGeom>
          <a:gradFill flip="none" rotWithShape="1">
            <a:gsLst>
              <a:gs pos="0">
                <a:srgbClr val="C9CEDC"/>
              </a:gs>
              <a:gs pos="0">
                <a:schemeClr val="bg1">
                  <a:lumMod val="90000"/>
                </a:schemeClr>
              </a:gs>
              <a:gs pos="63000">
                <a:schemeClr val="accent1">
                  <a:tint val="44500"/>
                  <a:satMod val="160000"/>
                  <a:alpha val="0"/>
                  <a:lumMod val="64000"/>
                  <a:lumOff val="3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  <a:tileRect/>
          </a:gradFill>
        </p:spPr>
        <p:txBody>
          <a:bodyPr wrap="square" rtlCol="0">
            <a:normAutofit fontScale="85000" lnSpcReduction="10000"/>
          </a:bodyPr>
          <a:lstStyle/>
          <a:p>
            <a:r>
              <a:rPr lang="cs-CZ" b="1" dirty="0" smtClean="0"/>
              <a:t>Zpravidla do 30 - 40 dnů </a:t>
            </a:r>
            <a:endParaRPr lang="cs-CZ" b="1" dirty="0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5545986" y="3674604"/>
            <a:ext cx="28311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5796137" y="3789040"/>
            <a:ext cx="2581036" cy="360040"/>
          </a:xfrm>
          <a:prstGeom prst="rect">
            <a:avLst/>
          </a:prstGeom>
          <a:gradFill flip="none" rotWithShape="1">
            <a:gsLst>
              <a:gs pos="0">
                <a:srgbClr val="C9CEDC"/>
              </a:gs>
              <a:gs pos="0">
                <a:schemeClr val="bg1">
                  <a:lumMod val="90000"/>
                </a:schemeClr>
              </a:gs>
              <a:gs pos="63000">
                <a:schemeClr val="accent1">
                  <a:tint val="44500"/>
                  <a:satMod val="160000"/>
                  <a:alpha val="0"/>
                  <a:lumMod val="64000"/>
                  <a:lumOff val="3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  <a:tileRect/>
          </a:gradFill>
        </p:spPr>
        <p:txBody>
          <a:bodyPr wrap="square" rtlCol="0">
            <a:noAutofit/>
          </a:bodyPr>
          <a:lstStyle>
            <a:defPPr>
              <a:defRPr lang="cs-CZ"/>
            </a:defPPr>
          </a:lstStyle>
          <a:p>
            <a:r>
              <a:rPr lang="cs-CZ" sz="1500" b="1" dirty="0" smtClean="0"/>
              <a:t>Zpravidla do 3 měsíců</a:t>
            </a:r>
            <a:endParaRPr lang="cs-CZ" sz="1500" b="1" dirty="0"/>
          </a:p>
        </p:txBody>
      </p:sp>
      <p:cxnSp>
        <p:nvCxnSpPr>
          <p:cNvPr id="31" name="Přímá spojnice 30"/>
          <p:cNvCxnSpPr>
            <a:stCxn id="5" idx="3"/>
          </p:cNvCxnSpPr>
          <p:nvPr/>
        </p:nvCxnSpPr>
        <p:spPr>
          <a:xfrm>
            <a:off x="2672795" y="2867726"/>
            <a:ext cx="0" cy="806878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>
            <a:stCxn id="6" idx="3"/>
          </p:cNvCxnSpPr>
          <p:nvPr/>
        </p:nvCxnSpPr>
        <p:spPr>
          <a:xfrm>
            <a:off x="5567560" y="2858725"/>
            <a:ext cx="0" cy="797877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8377172" y="2929127"/>
            <a:ext cx="0" cy="684076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0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a výběru projektů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42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Kritéria hodnocení </a:t>
            </a:r>
            <a:r>
              <a:rPr lang="cs-CZ" b="1" dirty="0" smtClean="0"/>
              <a:t>přijatelnosti:</a:t>
            </a:r>
            <a:endParaRPr lang="cs-CZ" dirty="0"/>
          </a:p>
          <a:p>
            <a:pPr lvl="1"/>
            <a:r>
              <a:rPr lang="cs-CZ" dirty="0" smtClean="0"/>
              <a:t>oprávněnost žadatele</a:t>
            </a:r>
            <a:endParaRPr lang="cs-CZ" dirty="0"/>
          </a:p>
          <a:p>
            <a:pPr lvl="1"/>
            <a:r>
              <a:rPr lang="cs-CZ" dirty="0" smtClean="0"/>
              <a:t>partnerství</a:t>
            </a:r>
            <a:endParaRPr lang="cs-CZ" dirty="0"/>
          </a:p>
          <a:p>
            <a:pPr lvl="1"/>
            <a:r>
              <a:rPr lang="cs-CZ" dirty="0" smtClean="0"/>
              <a:t>cílové skupiny</a:t>
            </a:r>
            <a:endParaRPr lang="cs-CZ" dirty="0"/>
          </a:p>
          <a:p>
            <a:pPr lvl="1"/>
            <a:r>
              <a:rPr lang="cs-CZ" dirty="0" smtClean="0"/>
              <a:t>celkové </a:t>
            </a:r>
            <a:r>
              <a:rPr lang="cs-CZ" dirty="0"/>
              <a:t>způsobilé </a:t>
            </a:r>
            <a:r>
              <a:rPr lang="cs-CZ" dirty="0" smtClean="0"/>
              <a:t>výdaje</a:t>
            </a:r>
            <a:endParaRPr lang="cs-CZ" dirty="0"/>
          </a:p>
          <a:p>
            <a:pPr lvl="1"/>
            <a:r>
              <a:rPr lang="cs-CZ" dirty="0" smtClean="0"/>
              <a:t>aktivity</a:t>
            </a:r>
            <a:endParaRPr lang="cs-CZ" dirty="0"/>
          </a:p>
          <a:p>
            <a:pPr lvl="1"/>
            <a:r>
              <a:rPr lang="cs-CZ" dirty="0" smtClean="0"/>
              <a:t>horizontální principy</a:t>
            </a:r>
            <a:endParaRPr lang="cs-CZ" dirty="0"/>
          </a:p>
          <a:p>
            <a:pPr lvl="1"/>
            <a:r>
              <a:rPr lang="cs-CZ" dirty="0" smtClean="0"/>
              <a:t>trestní bezúhonnost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cs-CZ" dirty="0" smtClean="0"/>
              <a:t>věření </a:t>
            </a:r>
            <a:r>
              <a:rPr lang="cs-CZ" dirty="0"/>
              <a:t>administrativní, finanční a provozní kapacity </a:t>
            </a:r>
            <a:r>
              <a:rPr lang="cs-CZ" dirty="0" smtClean="0"/>
              <a:t>žadatele</a:t>
            </a:r>
          </a:p>
          <a:p>
            <a:pPr lvl="1"/>
            <a:endParaRPr lang="cs-CZ" dirty="0"/>
          </a:p>
          <a:p>
            <a:pPr marL="414000" lvl="1" indent="0">
              <a:buNone/>
            </a:pPr>
            <a:r>
              <a:rPr lang="cs-CZ" dirty="0" smtClean="0"/>
              <a:t>Kritéria přijatelnosti nejsou opravitelná.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3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Kapacita žadatele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Údaje za poslední uzavřené účetní období:</a:t>
            </a:r>
          </a:p>
          <a:p>
            <a:r>
              <a:rPr lang="cs-CZ" sz="2000" b="1" dirty="0" smtClean="0"/>
              <a:t>Počet zaměstnanců</a:t>
            </a:r>
            <a:r>
              <a:rPr lang="cs-CZ" sz="2000" dirty="0" smtClean="0"/>
              <a:t> (nejméně 1/5 vůči potřebnému minimálnímu zajištění realizačního týmu projektu – </a:t>
            </a:r>
            <a:r>
              <a:rPr lang="cs-CZ" sz="2000" dirty="0" smtClean="0"/>
              <a:t>0,5 </a:t>
            </a:r>
            <a:r>
              <a:rPr lang="cs-CZ" sz="2000" dirty="0" smtClean="0"/>
              <a:t>úvazku)</a:t>
            </a:r>
          </a:p>
          <a:p>
            <a:r>
              <a:rPr lang="cs-CZ" sz="2000" b="1" dirty="0" smtClean="0"/>
              <a:t>Obrat</a:t>
            </a:r>
            <a:r>
              <a:rPr lang="cs-CZ" sz="2000" dirty="0" smtClean="0"/>
              <a:t> (nejméně 1/5 vůči celkovému rozpočtu projektu)</a:t>
            </a:r>
          </a:p>
          <a:p>
            <a:r>
              <a:rPr lang="cs-CZ" sz="2000" dirty="0" smtClean="0"/>
              <a:t>U projektů </a:t>
            </a:r>
            <a:r>
              <a:rPr lang="cs-CZ" sz="2000" b="1" dirty="0" smtClean="0"/>
              <a:t>do 2 mil. Kč celkových způsobilých výdajů</a:t>
            </a:r>
            <a:r>
              <a:rPr lang="cs-CZ" sz="2000" dirty="0" smtClean="0"/>
              <a:t> je vždy splněna</a:t>
            </a:r>
          </a:p>
          <a:p>
            <a:r>
              <a:rPr lang="cs-CZ" sz="2000" dirty="0" smtClean="0"/>
              <a:t>Nově založený subjekt nad 2 mil. má možnost udělení výjimky po individuálním posouzení přiloženého popisu dosavadní činnosti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8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 a výběru projektů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44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552" y="1772816"/>
            <a:ext cx="7704408" cy="3501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b="1" dirty="0" smtClean="0"/>
              <a:t>Kritéria formálních náležitostí:</a:t>
            </a:r>
            <a:endParaRPr lang="cs-CZ" dirty="0" smtClean="0"/>
          </a:p>
          <a:p>
            <a:pPr lvl="1"/>
            <a:r>
              <a:rPr lang="cs-CZ" dirty="0" smtClean="0"/>
              <a:t>úplnost a forma žádosti</a:t>
            </a:r>
          </a:p>
          <a:p>
            <a:pPr lvl="1"/>
            <a:r>
              <a:rPr lang="cs-CZ" dirty="0" smtClean="0"/>
              <a:t>podpis žádosti</a:t>
            </a:r>
          </a:p>
          <a:p>
            <a:pPr marL="414000" lvl="1" indent="0">
              <a:buNone/>
            </a:pPr>
            <a:endParaRPr lang="cs-CZ" dirty="0" smtClean="0"/>
          </a:p>
          <a:p>
            <a:pPr marL="414000" lvl="1" indent="0">
              <a:buNone/>
            </a:pPr>
            <a:r>
              <a:rPr lang="cs-CZ" dirty="0" smtClean="0"/>
              <a:t>V případě nedostatků bude žadatel vyzván k opravě prostřednictvím IS KP.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9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Finanční řízení projektů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5872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</a:t>
            </a:r>
            <a:r>
              <a:rPr lang="cs-CZ" dirty="0"/>
              <a:t>jednotkových </a:t>
            </a:r>
            <a:r>
              <a:rPr lang="cs-CZ" dirty="0" smtClean="0"/>
              <a:t>cen a  Účetnictví </a:t>
            </a:r>
            <a:r>
              <a:rPr lang="cs-CZ" dirty="0"/>
              <a:t>projektu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000" cy="4680520"/>
          </a:xfrm>
        </p:spPr>
        <p:txBody>
          <a:bodyPr/>
          <a:lstStyle/>
          <a:p>
            <a:r>
              <a:rPr lang="cs-CZ" dirty="0" smtClean="0"/>
              <a:t>Způsobilé výdaje </a:t>
            </a:r>
            <a:r>
              <a:rPr lang="cs-CZ" b="1" dirty="0" smtClean="0"/>
              <a:t>nejsou</a:t>
            </a:r>
            <a:r>
              <a:rPr lang="cs-CZ" dirty="0" smtClean="0"/>
              <a:t> zakládány, ani dokladovány účetními doklady.</a:t>
            </a:r>
          </a:p>
          <a:p>
            <a:r>
              <a:rPr lang="cs-CZ" dirty="0" smtClean="0"/>
              <a:t>Avšak v účetnictví pro DS dle zákona musí být jednoznačná vazba výdajů na projekt.</a:t>
            </a:r>
          </a:p>
          <a:p>
            <a:r>
              <a:rPr lang="cs-CZ" dirty="0" smtClean="0"/>
              <a:t>Není potřeba samostatného bankovního účtu.</a:t>
            </a:r>
          </a:p>
          <a:p>
            <a:r>
              <a:rPr lang="cs-CZ" dirty="0"/>
              <a:t>Výše způsobilých výdajů se počítá na základě počtu dosažených jednotek a </a:t>
            </a:r>
            <a:r>
              <a:rPr lang="cs-CZ" dirty="0" smtClean="0"/>
              <a:t>k </a:t>
            </a:r>
            <a:r>
              <a:rPr lang="cs-CZ" dirty="0"/>
              <a:t>nim stanovených jednotkových </a:t>
            </a:r>
            <a:r>
              <a:rPr lang="cs-CZ" dirty="0" smtClean="0"/>
              <a:t>nákladů.</a:t>
            </a:r>
          </a:p>
          <a:p>
            <a:r>
              <a:rPr lang="cs-CZ" dirty="0"/>
              <a:t>Pokud </a:t>
            </a:r>
            <a:r>
              <a:rPr lang="cs-CZ" dirty="0" smtClean="0"/>
              <a:t>bylo jednotek dosaženo v </a:t>
            </a:r>
            <a:r>
              <a:rPr lang="cs-CZ" dirty="0"/>
              <a:t>době realizace projektu, má se za to, že také výdaje jsou z hlediska času </a:t>
            </a:r>
            <a:r>
              <a:rPr lang="cs-CZ" dirty="0" smtClean="0"/>
              <a:t>způsobilé.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864"/>
            <a:ext cx="8064000" cy="3384376"/>
          </a:xfrm>
        </p:spPr>
        <p:txBody>
          <a:bodyPr/>
          <a:lstStyle/>
          <a:p>
            <a:r>
              <a:rPr lang="cs-CZ" b="1" dirty="0" smtClean="0"/>
              <a:t>Příjmy </a:t>
            </a:r>
            <a:r>
              <a:rPr lang="cs-CZ" b="1" dirty="0"/>
              <a:t>nesnižují podporu z </a:t>
            </a:r>
            <a:r>
              <a:rPr lang="cs-CZ" b="1" dirty="0" smtClean="0"/>
              <a:t>OPZ.</a:t>
            </a:r>
            <a:endParaRPr lang="cs-CZ" b="1" dirty="0"/>
          </a:p>
          <a:p>
            <a:r>
              <a:rPr lang="cs-CZ" dirty="0" smtClean="0"/>
              <a:t>Byly zohledněny předem při kalkulaci jednotkových cen.</a:t>
            </a:r>
          </a:p>
          <a:p>
            <a:r>
              <a:rPr lang="cs-CZ" dirty="0"/>
              <a:t>Nejsou sledovány, příjemce je </a:t>
            </a:r>
            <a:r>
              <a:rPr lang="cs-CZ" dirty="0" smtClean="0"/>
              <a:t>nedokladuje. </a:t>
            </a:r>
            <a:endParaRPr lang="cs-CZ" dirty="0"/>
          </a:p>
          <a:p>
            <a:r>
              <a:rPr lang="cs-CZ" dirty="0"/>
              <a:t>V účetnictví </a:t>
            </a:r>
            <a:r>
              <a:rPr lang="cs-CZ" dirty="0" smtClean="0"/>
              <a:t>nemusí </a:t>
            </a:r>
            <a:r>
              <a:rPr lang="cs-CZ" dirty="0"/>
              <a:t>být vedeny s jednoznačnou vazbou na </a:t>
            </a:r>
            <a:r>
              <a:rPr lang="cs-CZ" dirty="0" smtClean="0"/>
              <a:t>projekt.</a:t>
            </a:r>
          </a:p>
          <a:p>
            <a:r>
              <a:rPr lang="cs-CZ" dirty="0" smtClean="0"/>
              <a:t>Dětská skupina nesmí dle zákona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smtClean="0"/>
              <a:t>tvořit zisk.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0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Zálohové financování (ex ante)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000" cy="3744416"/>
          </a:xfrm>
        </p:spPr>
        <p:txBody>
          <a:bodyPr/>
          <a:lstStyle/>
          <a:p>
            <a:r>
              <a:rPr lang="cs-CZ" dirty="0" smtClean="0"/>
              <a:t>Netýká se organizačních složek státu a jejich příspěvkových organizací.</a:t>
            </a:r>
          </a:p>
          <a:p>
            <a:r>
              <a:rPr lang="cs-CZ" dirty="0" smtClean="0"/>
              <a:t>Vypláceny dle dále uvedeného harmonogramu.</a:t>
            </a:r>
          </a:p>
          <a:p>
            <a:r>
              <a:rPr lang="cs-CZ" b="1" dirty="0" smtClean="0"/>
              <a:t>Nelze vyplácet mimořádné platby.</a:t>
            </a:r>
          </a:p>
          <a:p>
            <a:r>
              <a:rPr lang="cs-CZ" dirty="0" smtClean="0"/>
              <a:t>Až do výše 100 % podpory z OPZ.</a:t>
            </a:r>
          </a:p>
          <a:p>
            <a:r>
              <a:rPr lang="cs-CZ" dirty="0" smtClean="0"/>
              <a:t>Výše zálohových plateb vychází z počtu jednotek a příslušné jednotkové ceny po odečtení spolufinancování.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1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symboly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5" y="4653136"/>
            <a:ext cx="722968" cy="7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2968" cy="7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79" y="2654180"/>
            <a:ext cx="502993" cy="71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55" y="3631364"/>
            <a:ext cx="722968" cy="80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051720" y="180561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Vybudování / transformace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027212" y="2825905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Provoz (obsazenost zařízení)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051720" y="3849572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Nájem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051720" y="4829954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Kvalifikovaná pečující osoba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6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80000"/>
          </a:xfrm>
        </p:spPr>
        <p:txBody>
          <a:bodyPr/>
          <a:lstStyle/>
          <a:p>
            <a:r>
              <a:rPr lang="pl-PL" sz="2800" b="0" dirty="0"/>
              <a:t>Představení </a:t>
            </a:r>
            <a:r>
              <a:rPr lang="pl-PL" sz="2800" b="0" dirty="0" smtClean="0"/>
              <a:t>výzeV</a:t>
            </a:r>
            <a:endParaRPr lang="cs-CZ" sz="2800" b="0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544616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Prioritní osa 1: </a:t>
            </a:r>
            <a:r>
              <a:rPr lang="cs-CZ" sz="2000" dirty="0" smtClean="0"/>
              <a:t>Podpora zaměstnanosti a adaptability pracovní síly.</a:t>
            </a:r>
          </a:p>
          <a:p>
            <a:pPr marL="0" indent="0">
              <a:buNone/>
            </a:pPr>
            <a:r>
              <a:rPr lang="cs-CZ" sz="2000" b="1" dirty="0" smtClean="0"/>
              <a:t>Investiční priorita 1.2: </a:t>
            </a:r>
            <a:r>
              <a:rPr lang="cs-CZ" sz="2000" dirty="0" smtClean="0"/>
              <a:t>Rovnost žen a mužů ve všech oblastech, a to i pokud jde o přístup k zaměstnání a kariérní postup, sladění pracovního a soukromého života a podpora stejné odměny za stejnou práci.</a:t>
            </a:r>
          </a:p>
          <a:p>
            <a:pPr marL="0" indent="0">
              <a:buNone/>
            </a:pPr>
            <a:r>
              <a:rPr lang="cs-CZ" sz="2000" b="1" dirty="0" smtClean="0"/>
              <a:t>Vyhlašovatel výzvy: </a:t>
            </a:r>
            <a:r>
              <a:rPr lang="cs-CZ" sz="2000" dirty="0" smtClean="0"/>
              <a:t>MPSV, odbor realizace programů ESF – adaptabilita a rovné příležitosti.</a:t>
            </a:r>
          </a:p>
          <a:p>
            <a:pPr marL="0" indent="0">
              <a:buNone/>
            </a:pPr>
            <a:r>
              <a:rPr lang="cs-CZ" sz="2000" b="1" dirty="0" smtClean="0"/>
              <a:t>Vyhlášení výzev:  </a:t>
            </a:r>
            <a:r>
              <a:rPr lang="cs-CZ" sz="2000" dirty="0" smtClean="0"/>
              <a:t>1. </a:t>
            </a:r>
            <a:r>
              <a:rPr lang="cs-CZ" sz="2000" dirty="0"/>
              <a:t>9</a:t>
            </a:r>
            <a:r>
              <a:rPr lang="cs-CZ" sz="2000" dirty="0" smtClean="0"/>
              <a:t>. 2017</a:t>
            </a:r>
          </a:p>
          <a:p>
            <a:pPr marL="0" indent="0">
              <a:buNone/>
            </a:pPr>
            <a:r>
              <a:rPr lang="cs-CZ" sz="2000" b="1" dirty="0" smtClean="0"/>
              <a:t>Příjem projektových žádostí od:</a:t>
            </a:r>
            <a:r>
              <a:rPr lang="cs-CZ" sz="2000" dirty="0" smtClean="0"/>
              <a:t> 2. 11. 2017 v 10:00 hod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Ukončení příjmu projektových žádostí:</a:t>
            </a:r>
            <a:r>
              <a:rPr lang="cs-CZ" sz="2000" dirty="0" smtClean="0"/>
              <a:t> 1. </a:t>
            </a:r>
            <a:r>
              <a:rPr lang="cs-CZ" sz="2000" dirty="0"/>
              <a:t>2</a:t>
            </a:r>
            <a:r>
              <a:rPr lang="cs-CZ" sz="2000" dirty="0" smtClean="0"/>
              <a:t>. 2018 v 10:00 hod</a:t>
            </a:r>
          </a:p>
          <a:p>
            <a:pPr marL="0" indent="0" fontAlgn="base">
              <a:buNone/>
            </a:pPr>
            <a:r>
              <a:rPr lang="cs-CZ" sz="2000" b="1" dirty="0"/>
              <a:t>Maximální délka, na kterou je žadatel oprávněn projekt naplánovat: </a:t>
            </a:r>
            <a:r>
              <a:rPr lang="cs-CZ" sz="2000" dirty="0"/>
              <a:t>36 měsíců </a:t>
            </a:r>
            <a:r>
              <a:rPr lang="cs-CZ" sz="2000" dirty="0" smtClean="0"/>
              <a:t>(vybudování/transformace + provoz vždy na </a:t>
            </a:r>
            <a:r>
              <a:rPr lang="cs-CZ" sz="2000" dirty="0"/>
              <a:t>24 </a:t>
            </a:r>
            <a:r>
              <a:rPr lang="cs-CZ" sz="2000" dirty="0" smtClean="0"/>
              <a:t>měsíců).</a:t>
            </a:r>
            <a:endParaRPr lang="cs-CZ" sz="2000" dirty="0"/>
          </a:p>
          <a:p>
            <a:pPr marL="0" indent="0" fontAlgn="base">
              <a:buNone/>
            </a:pPr>
            <a:r>
              <a:rPr lang="cs-CZ" sz="2000" b="1" dirty="0"/>
              <a:t>Nejzazší datum pro ukončení fyzické realizace projektu: </a:t>
            </a:r>
            <a:r>
              <a:rPr lang="cs-CZ" sz="2000" dirty="0" smtClean="0"/>
              <a:t>31. 12. </a:t>
            </a:r>
            <a:r>
              <a:rPr lang="cs-CZ" sz="2000" dirty="0"/>
              <a:t>2020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5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„vybudování </a:t>
            </a:r>
            <a:r>
              <a:rPr lang="cs-CZ" dirty="0"/>
              <a:t>/ </a:t>
            </a:r>
            <a:r>
              <a:rPr lang="cs-CZ" dirty="0" smtClean="0"/>
              <a:t>transformace“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66755" y="6460707"/>
            <a:ext cx="468000" cy="215444"/>
          </a:xfr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/>
          <a:p>
            <a:fld id="{479BF083-4774-43B1-9AB0-5CC1AC5DD8EE}" type="slidenum">
              <a:rPr lang="cs-CZ" sz="1400"/>
              <a:pPr/>
              <a:t>50</a:t>
            </a:fld>
            <a:endParaRPr lang="cs-CZ" sz="1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34" y="2351694"/>
            <a:ext cx="526814" cy="52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7" y="2407055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75" y="2308282"/>
            <a:ext cx="394328" cy="5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83" y="2335703"/>
            <a:ext cx="452179" cy="5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1309149" y="2564030"/>
            <a:ext cx="64807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3613405" y="2597615"/>
            <a:ext cx="64807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93" y="2363124"/>
            <a:ext cx="394328" cy="5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49" y="2363124"/>
            <a:ext cx="452179" cy="5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33" y="2379685"/>
            <a:ext cx="394328" cy="5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89" y="2379685"/>
            <a:ext cx="452179" cy="5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5361728" y="2597615"/>
            <a:ext cx="64807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7158880" y="2569692"/>
            <a:ext cx="64807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37" y="2396709"/>
            <a:ext cx="394328" cy="5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593" y="2396709"/>
            <a:ext cx="452179" cy="5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363488" y="1390691"/>
            <a:ext cx="1400200" cy="523220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Vybudování / transformace </a:t>
            </a:r>
            <a:endParaRPr lang="cs-CZ" sz="14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251636" y="1606134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</a:t>
            </a:r>
            <a:endParaRPr lang="cs-CZ" sz="1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092854" y="1596718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</a:t>
            </a:r>
            <a:endParaRPr lang="cs-CZ" sz="14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874194" y="1596718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III</a:t>
            </a:r>
            <a:endParaRPr lang="cs-CZ" sz="14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729258" y="159671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IV</a:t>
            </a:r>
            <a:endParaRPr lang="cs-CZ" sz="14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9516" y="3712749"/>
            <a:ext cx="1115617" cy="307777"/>
          </a:xfrm>
          <a:prstGeom prst="rect">
            <a:avLst/>
          </a:prstGeom>
          <a:solidFill>
            <a:schemeClr val="bg1">
              <a:lumMod val="9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Záloha </a:t>
            </a:r>
          </a:p>
        </p:txBody>
      </p:sp>
      <p:cxnSp>
        <p:nvCxnSpPr>
          <p:cNvPr id="32" name="Přímá spojnice se šipkou 31"/>
          <p:cNvCxnSpPr>
            <a:stCxn id="26" idx="0"/>
          </p:cNvCxnSpPr>
          <p:nvPr/>
        </p:nvCxnSpPr>
        <p:spPr>
          <a:xfrm flipH="1" flipV="1">
            <a:off x="558019" y="2754599"/>
            <a:ext cx="49306" cy="95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51" idx="0"/>
          </p:cNvCxnSpPr>
          <p:nvPr/>
        </p:nvCxnSpPr>
        <p:spPr>
          <a:xfrm flipV="1">
            <a:off x="2003795" y="2697364"/>
            <a:ext cx="89093" cy="1015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3613405" y="2754599"/>
            <a:ext cx="648073" cy="9523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59" idx="0"/>
          </p:cNvCxnSpPr>
          <p:nvPr/>
        </p:nvCxnSpPr>
        <p:spPr>
          <a:xfrm flipV="1">
            <a:off x="5232003" y="2754599"/>
            <a:ext cx="893333" cy="951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>
            <a:stCxn id="63" idx="0"/>
          </p:cNvCxnSpPr>
          <p:nvPr/>
        </p:nvCxnSpPr>
        <p:spPr>
          <a:xfrm flipV="1">
            <a:off x="6916978" y="2754599"/>
            <a:ext cx="889974" cy="95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49516" y="4539693"/>
            <a:ext cx="111561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V plné výši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69957" y="5750182"/>
            <a:ext cx="1115617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vydání rozhodnutí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445986" y="3712749"/>
            <a:ext cx="1115617" cy="307777"/>
          </a:xfrm>
          <a:prstGeom prst="rect">
            <a:avLst/>
          </a:prstGeom>
          <a:solidFill>
            <a:schemeClr val="bg1">
              <a:lumMod val="9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Záloha 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1445986" y="4539693"/>
            <a:ext cx="111561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V plné výši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1445986" y="5750182"/>
            <a:ext cx="1315452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schválení MZ 1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3051154" y="3712749"/>
            <a:ext cx="1210324" cy="307777"/>
          </a:xfrm>
          <a:prstGeom prst="rect">
            <a:avLst/>
          </a:prstGeom>
          <a:solidFill>
            <a:schemeClr val="bg1">
              <a:lumMod val="9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Záloha 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3051154" y="4539693"/>
            <a:ext cx="121032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Ve výši předchozího vyúčtování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3051153" y="5750182"/>
            <a:ext cx="1210325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schválení MZ 2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4626841" y="3705836"/>
            <a:ext cx="1210324" cy="307777"/>
          </a:xfrm>
          <a:prstGeom prst="rect">
            <a:avLst/>
          </a:prstGeom>
          <a:solidFill>
            <a:schemeClr val="bg1">
              <a:lumMod val="9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Záloha 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4626841" y="4532780"/>
            <a:ext cx="121032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Ve výši předchozího vyúčtování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4626840" y="5743269"/>
            <a:ext cx="1210325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schválení MZ 3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6311816" y="3712749"/>
            <a:ext cx="1210324" cy="307777"/>
          </a:xfrm>
          <a:prstGeom prst="rect">
            <a:avLst/>
          </a:prstGeom>
          <a:solidFill>
            <a:schemeClr val="bg1">
              <a:lumMod val="9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Záloha 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6311816" y="4539693"/>
            <a:ext cx="121032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Ve výši předchozího vyúčtování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6311815" y="5750182"/>
            <a:ext cx="1210325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schválení MZ 4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7824431" y="3712749"/>
            <a:ext cx="1210324" cy="738664"/>
          </a:xfrm>
          <a:prstGeom prst="rect">
            <a:avLst/>
          </a:prstGeom>
          <a:solidFill>
            <a:schemeClr val="bg1">
              <a:lumMod val="9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Závěrečná platba /  vratka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824431" y="4532780"/>
            <a:ext cx="121032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Vyúčtované – proplacené prostředky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7824409" y="5750182"/>
            <a:ext cx="1210325" cy="523220"/>
          </a:xfrm>
          <a:prstGeom prst="rect">
            <a:avLst/>
          </a:prstGeo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Po schválení ZMZ</a:t>
            </a:r>
          </a:p>
        </p:txBody>
      </p:sp>
      <p:cxnSp>
        <p:nvCxnSpPr>
          <p:cNvPr id="74" name="Přímá spojnice se šipkou 73"/>
          <p:cNvCxnSpPr>
            <a:stCxn id="70" idx="0"/>
          </p:cNvCxnSpPr>
          <p:nvPr/>
        </p:nvCxnSpPr>
        <p:spPr>
          <a:xfrm flipV="1">
            <a:off x="8429593" y="2721014"/>
            <a:ext cx="452179" cy="991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8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3" grpId="0" animBg="1"/>
      <p:bldP spid="44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70" grpId="0" animBg="1"/>
      <p:bldP spid="71" grpId="0" animBg="1"/>
      <p:bldP spid="7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(vybudování, 5 míst)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66755" y="6460707"/>
            <a:ext cx="468000" cy="215444"/>
          </a:xfr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/>
          <a:p>
            <a:fld id="{479BF083-4774-43B1-9AB0-5CC1AC5DD8EE}" type="slidenum">
              <a:rPr lang="cs-CZ" sz="1400"/>
              <a:pPr/>
              <a:t>51</a:t>
            </a:fld>
            <a:endParaRPr lang="cs-CZ" sz="1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79" y="2025241"/>
            <a:ext cx="295599" cy="2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" y="2049165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05440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00055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5763789" y="2597615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232985" y="1559965"/>
            <a:ext cx="1400200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Vybudování</a:t>
            </a:r>
            <a:endParaRPr lang="cs-CZ" sz="14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342027" y="155996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</a:t>
            </a:r>
            <a:endParaRPr lang="cs-CZ" sz="1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092852" y="1559966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</a:t>
            </a:r>
            <a:endParaRPr lang="cs-CZ" sz="14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874194" y="1596718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III</a:t>
            </a:r>
            <a:endParaRPr lang="cs-CZ" sz="14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729258" y="159671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IV</a:t>
            </a:r>
            <a:endParaRPr lang="cs-CZ" sz="1400" b="1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2206509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 smtClean="0"/>
              <a:t>Docházka 60 %</a:t>
            </a:r>
            <a:endParaRPr lang="cs-CZ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4305641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Docházka </a:t>
            </a:r>
            <a:r>
              <a:rPr lang="cs-CZ" dirty="0" smtClean="0"/>
              <a:t>80 </a:t>
            </a:r>
            <a:r>
              <a:rPr lang="cs-CZ" dirty="0"/>
              <a:t>%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6288637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Docházka </a:t>
            </a:r>
            <a:r>
              <a:rPr lang="cs-CZ" dirty="0" smtClean="0"/>
              <a:t>70 </a:t>
            </a:r>
            <a:r>
              <a:rPr lang="cs-CZ" dirty="0"/>
              <a:t>%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832903" y="3301269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 smtClean="0"/>
              <a:t>Docházka 80 %</a:t>
            </a:r>
            <a:endParaRPr lang="cs-CZ" dirty="0"/>
          </a:p>
        </p:txBody>
      </p:sp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3" y="2057304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6" y="2049165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3" y="2485311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3" y="2495869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04" y="205440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38647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04" y="2348078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682434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631607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30922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46" y="200055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72" y="2298895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14381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089957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20" y="214381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47588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20" y="243748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771841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72101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398633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10" y="2074359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36" y="237270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Šipka doprava 101"/>
          <p:cNvSpPr/>
          <p:nvPr/>
        </p:nvSpPr>
        <p:spPr>
          <a:xfrm>
            <a:off x="7399995" y="2567168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Šipka doprava 102"/>
          <p:cNvSpPr/>
          <p:nvPr/>
        </p:nvSpPr>
        <p:spPr>
          <a:xfrm>
            <a:off x="3883838" y="2596930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Šipka doprava 103"/>
          <p:cNvSpPr/>
          <p:nvPr/>
        </p:nvSpPr>
        <p:spPr>
          <a:xfrm>
            <a:off x="1214985" y="2631379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17739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2" y="217739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509467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2" y="247107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805426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22822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22" y="222822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560294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22" y="2521897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85625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13802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769081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44670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74" y="213802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00" y="2436369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16879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799853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477472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368" y="216879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994" y="2467141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extovéPole 136"/>
          <p:cNvSpPr txBox="1"/>
          <p:nvPr/>
        </p:nvSpPr>
        <p:spPr>
          <a:xfrm>
            <a:off x="46412" y="4401978"/>
            <a:ext cx="1187845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</a:t>
            </a:r>
            <a:r>
              <a:rPr lang="cs-CZ" sz="1200" dirty="0"/>
              <a:t>20 053 </a:t>
            </a:r>
            <a:r>
              <a:rPr lang="cs-CZ" sz="1200" dirty="0" smtClean="0"/>
              <a:t>(neplátce </a:t>
            </a:r>
            <a:r>
              <a:rPr lang="cs-CZ" sz="1200" dirty="0"/>
              <a:t>DPH) </a:t>
            </a:r>
          </a:p>
        </p:txBody>
      </p:sp>
      <p:sp>
        <p:nvSpPr>
          <p:cNvPr id="138" name="TextovéPole 137"/>
          <p:cNvSpPr txBox="1"/>
          <p:nvPr/>
        </p:nvSpPr>
        <p:spPr>
          <a:xfrm>
            <a:off x="27140" y="54339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100 265 Kč</a:t>
            </a:r>
            <a:endParaRPr lang="cs-CZ" sz="1200" b="1" dirty="0"/>
          </a:p>
        </p:txBody>
      </p:sp>
      <p:sp>
        <p:nvSpPr>
          <p:cNvPr id="139" name="TextovéPole 138"/>
          <p:cNvSpPr txBox="1"/>
          <p:nvPr/>
        </p:nvSpPr>
        <p:spPr>
          <a:xfrm>
            <a:off x="1426848" y="4401978"/>
            <a:ext cx="1379124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75x 628 + </a:t>
            </a:r>
          </a:p>
          <a:p>
            <a:r>
              <a:rPr lang="cs-CZ" sz="1200" dirty="0" smtClean="0"/>
              <a:t>5 x 75 x 56 +</a:t>
            </a:r>
          </a:p>
          <a:p>
            <a:r>
              <a:rPr lang="cs-CZ" sz="1200" dirty="0"/>
              <a:t>1</a:t>
            </a:r>
            <a:r>
              <a:rPr lang="cs-CZ" sz="1200" dirty="0" smtClean="0"/>
              <a:t> x 14 178</a:t>
            </a:r>
            <a:endParaRPr lang="cs-CZ" sz="1200" dirty="0"/>
          </a:p>
        </p:txBody>
      </p:sp>
      <p:sp>
        <p:nvSpPr>
          <p:cNvPr id="140" name="TextovéPole 139"/>
          <p:cNvSpPr txBox="1"/>
          <p:nvPr/>
        </p:nvSpPr>
        <p:spPr>
          <a:xfrm>
            <a:off x="1426848" y="54478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270 678 Kč</a:t>
            </a:r>
            <a:endParaRPr lang="cs-CZ" sz="1200" b="1" dirty="0"/>
          </a:p>
        </p:txBody>
      </p:sp>
      <p:sp>
        <p:nvSpPr>
          <p:cNvPr id="141" name="TextovéPole 140"/>
          <p:cNvSpPr txBox="1"/>
          <p:nvPr/>
        </p:nvSpPr>
        <p:spPr>
          <a:xfrm>
            <a:off x="3131170" y="4385780"/>
            <a:ext cx="1379124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60x 628 + </a:t>
            </a:r>
          </a:p>
          <a:p>
            <a:r>
              <a:rPr lang="cs-CZ" sz="1200" dirty="0" smtClean="0"/>
              <a:t>5 x 60 x 56 </a:t>
            </a:r>
          </a:p>
        </p:txBody>
      </p:sp>
      <p:cxnSp>
        <p:nvCxnSpPr>
          <p:cNvPr id="9" name="Přímá spojnice se šipkou 8"/>
          <p:cNvCxnSpPr>
            <a:stCxn id="137" idx="0"/>
          </p:cNvCxnSpPr>
          <p:nvPr/>
        </p:nvCxnSpPr>
        <p:spPr>
          <a:xfrm flipH="1" flipV="1">
            <a:off x="96093" y="2894778"/>
            <a:ext cx="544242" cy="150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39" idx="0"/>
          </p:cNvCxnSpPr>
          <p:nvPr/>
        </p:nvCxnSpPr>
        <p:spPr>
          <a:xfrm flipH="1" flipV="1">
            <a:off x="1835696" y="2825000"/>
            <a:ext cx="280714" cy="1576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41" idx="0"/>
          </p:cNvCxnSpPr>
          <p:nvPr/>
        </p:nvCxnSpPr>
        <p:spPr>
          <a:xfrm flipV="1">
            <a:off x="3820732" y="2783898"/>
            <a:ext cx="0" cy="1601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3117796" y="54617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205 200 Kč</a:t>
            </a:r>
            <a:endParaRPr lang="cs-CZ" sz="1200" b="1" dirty="0"/>
          </a:p>
        </p:txBody>
      </p:sp>
      <p:sp>
        <p:nvSpPr>
          <p:cNvPr id="143" name="TextovéPole 142"/>
          <p:cNvSpPr txBox="1"/>
          <p:nvPr/>
        </p:nvSpPr>
        <p:spPr>
          <a:xfrm>
            <a:off x="4741042" y="54617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256 500 Kč</a:t>
            </a:r>
            <a:endParaRPr lang="cs-CZ" sz="1200" b="1" dirty="0"/>
          </a:p>
        </p:txBody>
      </p:sp>
      <p:sp>
        <p:nvSpPr>
          <p:cNvPr id="144" name="TextovéPole 143"/>
          <p:cNvSpPr txBox="1"/>
          <p:nvPr/>
        </p:nvSpPr>
        <p:spPr>
          <a:xfrm>
            <a:off x="4741042" y="4401978"/>
            <a:ext cx="1379124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75x 628 + </a:t>
            </a:r>
          </a:p>
          <a:p>
            <a:r>
              <a:rPr lang="cs-CZ" sz="1200" dirty="0" smtClean="0"/>
              <a:t>5 x 75 x 56 </a:t>
            </a:r>
          </a:p>
        </p:txBody>
      </p:sp>
      <p:cxnSp>
        <p:nvCxnSpPr>
          <p:cNvPr id="31" name="Přímá spojnice se šipkou 30"/>
          <p:cNvCxnSpPr>
            <a:stCxn id="57" idx="2"/>
            <a:endCxn id="141" idx="0"/>
          </p:cNvCxnSpPr>
          <p:nvPr/>
        </p:nvCxnSpPr>
        <p:spPr>
          <a:xfrm>
            <a:off x="2811671" y="3817078"/>
            <a:ext cx="1009061" cy="568702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nice se šipkou 144"/>
          <p:cNvCxnSpPr>
            <a:endCxn id="144" idx="0"/>
          </p:cNvCxnSpPr>
          <p:nvPr/>
        </p:nvCxnSpPr>
        <p:spPr>
          <a:xfrm>
            <a:off x="4838420" y="3789995"/>
            <a:ext cx="592184" cy="611983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ovéPole 145"/>
          <p:cNvSpPr txBox="1"/>
          <p:nvPr/>
        </p:nvSpPr>
        <p:spPr>
          <a:xfrm>
            <a:off x="6272566" y="4401977"/>
            <a:ext cx="1379124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70x 628 + </a:t>
            </a:r>
          </a:p>
          <a:p>
            <a:r>
              <a:rPr lang="cs-CZ" sz="1200" dirty="0" smtClean="0"/>
              <a:t>5 x 70 x 56 </a:t>
            </a:r>
          </a:p>
        </p:txBody>
      </p:sp>
      <p:cxnSp>
        <p:nvCxnSpPr>
          <p:cNvPr id="147" name="Přímá spojnice se šipkou 146"/>
          <p:cNvCxnSpPr/>
          <p:nvPr/>
        </p:nvCxnSpPr>
        <p:spPr>
          <a:xfrm flipV="1">
            <a:off x="5430604" y="2724152"/>
            <a:ext cx="275856" cy="1696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ovéPole 147"/>
          <p:cNvSpPr txBox="1"/>
          <p:nvPr/>
        </p:nvSpPr>
        <p:spPr>
          <a:xfrm>
            <a:off x="6299876" y="54617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239 400 Kč</a:t>
            </a:r>
            <a:endParaRPr lang="cs-CZ" sz="1200" b="1" dirty="0"/>
          </a:p>
        </p:txBody>
      </p:sp>
      <p:cxnSp>
        <p:nvCxnSpPr>
          <p:cNvPr id="149" name="Přímá spojnice se šipkou 148"/>
          <p:cNvCxnSpPr>
            <a:endCxn id="146" idx="0"/>
          </p:cNvCxnSpPr>
          <p:nvPr/>
        </p:nvCxnSpPr>
        <p:spPr>
          <a:xfrm>
            <a:off x="6893799" y="3824489"/>
            <a:ext cx="68329" cy="577488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Přímá spojnice se šipkou 149"/>
          <p:cNvCxnSpPr/>
          <p:nvPr/>
        </p:nvCxnSpPr>
        <p:spPr>
          <a:xfrm flipV="1">
            <a:off x="6987874" y="2769081"/>
            <a:ext cx="874123" cy="1632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ovéPole 150"/>
          <p:cNvSpPr txBox="1"/>
          <p:nvPr/>
        </p:nvSpPr>
        <p:spPr>
          <a:xfrm>
            <a:off x="7764876" y="4420509"/>
            <a:ext cx="1379124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(5 x 75 x 628</a:t>
            </a:r>
          </a:p>
          <a:p>
            <a:r>
              <a:rPr lang="cs-CZ" sz="1200" dirty="0" smtClean="0"/>
              <a:t>5 x 75 x 56)</a:t>
            </a:r>
          </a:p>
          <a:p>
            <a:r>
              <a:rPr lang="cs-CZ" sz="1200" dirty="0" smtClean="0"/>
              <a:t>- 239 </a:t>
            </a:r>
            <a:r>
              <a:rPr lang="cs-CZ" sz="1200" dirty="0"/>
              <a:t>400</a:t>
            </a:r>
            <a:r>
              <a:rPr lang="cs-CZ" sz="1200" dirty="0" smtClean="0"/>
              <a:t> </a:t>
            </a:r>
          </a:p>
        </p:txBody>
      </p:sp>
      <p:sp>
        <p:nvSpPr>
          <p:cNvPr id="152" name="TextovéPole 151"/>
          <p:cNvSpPr txBox="1"/>
          <p:nvPr/>
        </p:nvSpPr>
        <p:spPr>
          <a:xfrm>
            <a:off x="7764876" y="5481573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17 100 Kč</a:t>
            </a:r>
            <a:endParaRPr lang="cs-CZ" sz="1200" b="1" dirty="0"/>
          </a:p>
        </p:txBody>
      </p:sp>
      <p:cxnSp>
        <p:nvCxnSpPr>
          <p:cNvPr id="153" name="Přímá spojnice se šipkou 152"/>
          <p:cNvCxnSpPr/>
          <p:nvPr/>
        </p:nvCxnSpPr>
        <p:spPr>
          <a:xfrm>
            <a:off x="8447410" y="3843021"/>
            <a:ext cx="68329" cy="577488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se šipkou 85"/>
          <p:cNvCxnSpPr>
            <a:stCxn id="151" idx="0"/>
          </p:cNvCxnSpPr>
          <p:nvPr/>
        </p:nvCxnSpPr>
        <p:spPr>
          <a:xfrm flipV="1">
            <a:off x="8454438" y="2720232"/>
            <a:ext cx="689562" cy="1700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8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57" grpId="0" animBg="1"/>
      <p:bldP spid="60" grpId="0" animBg="1"/>
      <p:bldP spid="64" grpId="0" animBg="1"/>
      <p:bldP spid="71" grpId="0" animBg="1"/>
      <p:bldP spid="102" grpId="0" animBg="1"/>
      <p:bldP spid="103" grpId="0" animBg="1"/>
      <p:bldP spid="104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8" grpId="0" animBg="1"/>
      <p:bldP spid="151" grpId="0" animBg="1"/>
      <p:bldP spid="15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neZálohové</a:t>
            </a:r>
            <a:r>
              <a:rPr lang="cs-CZ" dirty="0" smtClean="0"/>
              <a:t> financování (ex post)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032" cy="4752528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 smtClean="0"/>
              <a:t>Pro organizační složky státu a jejich příspěvkové organizace:</a:t>
            </a:r>
          </a:p>
          <a:p>
            <a:pPr>
              <a:spcAft>
                <a:spcPts val="0"/>
              </a:spcAft>
            </a:pPr>
            <a:r>
              <a:rPr lang="cs-CZ" sz="1800" dirty="0" smtClean="0"/>
              <a:t>Schválení </a:t>
            </a:r>
            <a:r>
              <a:rPr lang="cs-CZ" sz="1800" dirty="0" err="1" smtClean="0"/>
              <a:t>ŽoP</a:t>
            </a:r>
            <a:r>
              <a:rPr lang="cs-CZ" sz="1800" dirty="0" smtClean="0"/>
              <a:t> neiniciuje platbu.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r>
              <a:rPr lang="cs-CZ" sz="1800" dirty="0" smtClean="0"/>
              <a:t>Prostředky na předfinancování a spolufinancování si příjemce zajistí </a:t>
            </a:r>
            <a:r>
              <a:rPr lang="cs-CZ" sz="1800" b="1" dirty="0" smtClean="0"/>
              <a:t>sám</a:t>
            </a:r>
            <a:r>
              <a:rPr lang="cs-CZ" sz="1800" dirty="0" smtClean="0"/>
              <a:t> ze státního rozpočtu.</a:t>
            </a:r>
          </a:p>
          <a:p>
            <a:pPr>
              <a:spcAft>
                <a:spcPts val="0"/>
              </a:spcAft>
            </a:pPr>
            <a:r>
              <a:rPr lang="cs-CZ" sz="1800" dirty="0" smtClean="0"/>
              <a:t>Prostředky za EU podíl poskytne PCO na základě zaúčtované souhrnné žádosti.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cs-CZ" sz="2200" b="1" dirty="0" smtClean="0"/>
              <a:t>Mimo OSS a PO OSS (pouze státní fondy):</a:t>
            </a:r>
          </a:p>
          <a:p>
            <a:pPr>
              <a:spcAft>
                <a:spcPts val="0"/>
              </a:spcAft>
            </a:pPr>
            <a:r>
              <a:rPr lang="cs-CZ" sz="2000" dirty="0" smtClean="0"/>
              <a:t>Prostředky jsou propláceny po schválení </a:t>
            </a:r>
            <a:r>
              <a:rPr lang="cs-CZ" sz="2000" dirty="0" err="1" smtClean="0"/>
              <a:t>ZoR</a:t>
            </a:r>
            <a:r>
              <a:rPr lang="cs-CZ" sz="2000" dirty="0" smtClean="0"/>
              <a:t> vždy za příslušnou fázi projektu (na základě dosažených jednotek).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29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924944"/>
            <a:ext cx="7272808" cy="1944216"/>
          </a:xfrm>
        </p:spPr>
        <p:txBody>
          <a:bodyPr/>
          <a:lstStyle/>
          <a:p>
            <a:pPr algn="ctr"/>
            <a:r>
              <a:rPr lang="cs-CZ" dirty="0"/>
              <a:t>Informační systém konečného </a:t>
            </a:r>
            <a:r>
              <a:rPr lang="cs-CZ" dirty="0" smtClean="0"/>
              <a:t>příjemce</a:t>
            </a:r>
            <a:br>
              <a:rPr lang="cs-CZ" dirty="0" smtClean="0"/>
            </a:br>
            <a:r>
              <a:rPr lang="cs-CZ" dirty="0" smtClean="0"/>
              <a:t>IS KP14+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4457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podávání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Zřízení elektronického podpisu a datové </a:t>
            </a:r>
            <a:r>
              <a:rPr lang="cs-CZ" dirty="0" smtClean="0"/>
              <a:t>schránky</a:t>
            </a:r>
            <a:endParaRPr lang="cs-CZ" dirty="0"/>
          </a:p>
          <a:p>
            <a:r>
              <a:rPr lang="cs-CZ" dirty="0"/>
              <a:t>Registrace do systému </a:t>
            </a:r>
            <a:r>
              <a:rPr lang="cs-CZ" dirty="0" smtClean="0"/>
              <a:t>IS KP2014</a:t>
            </a:r>
            <a:r>
              <a:rPr lang="cs-CZ" dirty="0"/>
              <a:t>+ </a:t>
            </a:r>
            <a:r>
              <a:rPr lang="cs-CZ" dirty="0">
                <a:hlinkClick r:id="rId2"/>
              </a:rPr>
              <a:t>https://mseu.mssf.cz/</a:t>
            </a:r>
            <a:endParaRPr lang="cs-CZ" dirty="0"/>
          </a:p>
          <a:p>
            <a:r>
              <a:rPr lang="cs-CZ" dirty="0"/>
              <a:t>Vyplnění elektronické verze </a:t>
            </a:r>
            <a:r>
              <a:rPr lang="cs-CZ" dirty="0" smtClean="0"/>
              <a:t>žádosti</a:t>
            </a:r>
            <a:endParaRPr lang="cs-CZ" dirty="0"/>
          </a:p>
          <a:p>
            <a:r>
              <a:rPr lang="cs-CZ" dirty="0"/>
              <a:t>Finalizace elektronické verze </a:t>
            </a:r>
            <a:r>
              <a:rPr lang="cs-CZ" dirty="0" smtClean="0"/>
              <a:t>žádosti</a:t>
            </a:r>
            <a:endParaRPr lang="cs-CZ" dirty="0"/>
          </a:p>
          <a:p>
            <a:r>
              <a:rPr lang="cs-CZ" dirty="0"/>
              <a:t>Odeslání elektronické verze </a:t>
            </a:r>
            <a:r>
              <a:rPr lang="cs-CZ" dirty="0" smtClean="0"/>
              <a:t>žádosti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9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podávání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POZOR! Veškeré žádosti se zasílají jen v elektronické podobě prostřednictvím </a:t>
            </a:r>
            <a:r>
              <a:rPr lang="cs-CZ" dirty="0" smtClean="0"/>
              <a:t>IS KP2014+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24944"/>
            <a:ext cx="3366120" cy="33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podávání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700808"/>
            <a:ext cx="8064000" cy="441919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Jak poznáte, že žádost je podána na ŘO?</a:t>
            </a:r>
          </a:p>
          <a:p>
            <a:r>
              <a:rPr lang="cs-CZ" dirty="0" smtClean="0"/>
              <a:t>Stav žádosti je zaregistrovaná</a:t>
            </a:r>
          </a:p>
          <a:p>
            <a:r>
              <a:rPr lang="cs-CZ" dirty="0" smtClean="0"/>
              <a:t>Je přiděleno registrační číslo projektu </a:t>
            </a:r>
            <a:r>
              <a:rPr lang="cs-CZ" dirty="0" smtClean="0"/>
              <a:t>CZ.03.1.51/0.0/0.0/15_035/0002139</a:t>
            </a:r>
          </a:p>
          <a:p>
            <a:r>
              <a:rPr lang="cs-CZ" dirty="0" smtClean="0"/>
              <a:t>Podepsaná žádost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645024"/>
            <a:ext cx="30243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947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Elektronický podpis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Elektronický podpis pro účely MPSV = kvalifikovaný </a:t>
            </a:r>
            <a:r>
              <a:rPr lang="cs-CZ" dirty="0" smtClean="0"/>
              <a:t>certifikát</a:t>
            </a:r>
            <a:endParaRPr lang="cs-CZ" dirty="0"/>
          </a:p>
          <a:p>
            <a:r>
              <a:rPr lang="cs-CZ" dirty="0"/>
              <a:t>Platnost 1 </a:t>
            </a:r>
            <a:r>
              <a:rPr lang="cs-CZ" dirty="0" smtClean="0"/>
              <a:t>rok</a:t>
            </a:r>
            <a:endParaRPr lang="cs-CZ" dirty="0"/>
          </a:p>
          <a:p>
            <a:r>
              <a:rPr lang="cs-CZ" dirty="0"/>
              <a:t>Poskytovatelé:</a:t>
            </a:r>
          </a:p>
          <a:p>
            <a:pPr lvl="1"/>
            <a:r>
              <a:rPr lang="cs-CZ" dirty="0" err="1"/>
              <a:t>PostSignum</a:t>
            </a:r>
            <a:r>
              <a:rPr lang="cs-CZ" dirty="0"/>
              <a:t> České pošty (Czech Point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První certifikační </a:t>
            </a:r>
            <a:r>
              <a:rPr lang="cs-CZ" dirty="0" smtClean="0"/>
              <a:t>autorita</a:t>
            </a:r>
            <a:endParaRPr lang="cs-CZ" dirty="0"/>
          </a:p>
          <a:p>
            <a:pPr lvl="1"/>
            <a:r>
              <a:rPr lang="cs-CZ" dirty="0" err="1" smtClean="0"/>
              <a:t>eIdentity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01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Elektronický podpis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45304"/>
            <a:ext cx="8064000" cy="4320000"/>
          </a:xfrm>
        </p:spPr>
        <p:txBody>
          <a:bodyPr/>
          <a:lstStyle/>
          <a:p>
            <a:r>
              <a:rPr lang="cs-CZ" dirty="0"/>
              <a:t>Co mám požadovat?</a:t>
            </a:r>
          </a:p>
          <a:p>
            <a:pPr lvl="1"/>
            <a:r>
              <a:rPr lang="cs-CZ" dirty="0"/>
              <a:t>Kvalifikovaný osobní </a:t>
            </a:r>
            <a:r>
              <a:rPr lang="cs-CZ" dirty="0" smtClean="0"/>
              <a:t>certifikát:</a:t>
            </a:r>
            <a:endParaRPr lang="cs-CZ" dirty="0"/>
          </a:p>
          <a:p>
            <a:pPr lvl="2"/>
            <a:r>
              <a:rPr lang="cs-CZ" dirty="0"/>
              <a:t>Slouží zejména pro komunikaci se státní </a:t>
            </a:r>
            <a:r>
              <a:rPr lang="cs-CZ" dirty="0" smtClean="0"/>
              <a:t>správou.</a:t>
            </a:r>
            <a:endParaRPr lang="cs-CZ" dirty="0"/>
          </a:p>
          <a:p>
            <a:pPr lvl="1"/>
            <a:r>
              <a:rPr lang="cs-CZ" dirty="0"/>
              <a:t>Identifikátor klienta </a:t>
            </a:r>
            <a:r>
              <a:rPr lang="cs-CZ" dirty="0" smtClean="0"/>
              <a:t>MPSV:</a:t>
            </a:r>
            <a:endParaRPr lang="cs-CZ" dirty="0"/>
          </a:p>
          <a:p>
            <a:pPr lvl="2"/>
            <a:r>
              <a:rPr lang="cs-CZ" dirty="0"/>
              <a:t>Jedná se o číslo přidělované MPSV, které jednoznačně identifikuje osobu.</a:t>
            </a:r>
          </a:p>
          <a:p>
            <a:pPr lvl="1"/>
            <a:r>
              <a:rPr lang="cs-CZ" dirty="0"/>
              <a:t>Zveřejnění </a:t>
            </a:r>
            <a:r>
              <a:rPr lang="cs-CZ" dirty="0" smtClean="0"/>
              <a:t>certifikátu:</a:t>
            </a:r>
            <a:endParaRPr lang="cs-CZ" dirty="0"/>
          </a:p>
          <a:p>
            <a:pPr lvl="2"/>
            <a:r>
              <a:rPr lang="cs-CZ" dirty="0"/>
              <a:t>Veřejná část certifikátu bude přístupná uživatelům ke stažení ze stránek </a:t>
            </a:r>
            <a:r>
              <a:rPr lang="cs-CZ" dirty="0" err="1"/>
              <a:t>PostSignum</a:t>
            </a:r>
            <a:r>
              <a:rPr lang="cs-CZ" dirty="0"/>
              <a:t>, např. z důvodu ověření.</a:t>
            </a:r>
          </a:p>
          <a:p>
            <a:pPr lvl="1"/>
            <a:r>
              <a:rPr lang="cs-CZ" dirty="0"/>
              <a:t>Uzavření na dobu </a:t>
            </a:r>
            <a:r>
              <a:rPr lang="cs-CZ" dirty="0" smtClean="0"/>
              <a:t>neurčitou:</a:t>
            </a:r>
            <a:endParaRPr lang="cs-CZ" dirty="0"/>
          </a:p>
          <a:p>
            <a:pPr lvl="2"/>
            <a:r>
              <a:rPr lang="cs-CZ" dirty="0"/>
              <a:t>Certifikát bude třeba i při komunikaci s MPSV z pozice příjemce </a:t>
            </a:r>
            <a:r>
              <a:rPr lang="cs-CZ" dirty="0" smtClean="0"/>
              <a:t>dotace.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440160"/>
          </a:xfrm>
        </p:spPr>
        <p:txBody>
          <a:bodyPr/>
          <a:lstStyle/>
          <a:p>
            <a:pPr algn="ctr"/>
            <a:r>
              <a:rPr lang="cs-CZ" dirty="0" smtClean="0"/>
              <a:t>Dokumenty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2944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hangingPunct="0"/>
            <a:r>
              <a:rPr lang="pl-PL" sz="2800" b="0" dirty="0"/>
              <a:t>Představení </a:t>
            </a:r>
            <a:r>
              <a:rPr lang="pl-PL" sz="2800" b="0" dirty="0" smtClean="0"/>
              <a:t>výzeV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00600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Základní vymezení služby hlídání a péče o dítě</a:t>
            </a:r>
          </a:p>
          <a:p>
            <a:pPr lvl="1"/>
            <a:r>
              <a:rPr lang="cs-CZ" dirty="0" smtClean="0"/>
              <a:t>Vznik a provoz dětské skupiny dle zákona č. 247/2014Sb</a:t>
            </a:r>
            <a:r>
              <a:rPr lang="cs-CZ" dirty="0"/>
              <a:t>., </a:t>
            </a:r>
            <a:r>
              <a:rPr lang="cs-CZ" dirty="0" smtClean="0"/>
              <a:t>o </a:t>
            </a:r>
            <a:r>
              <a:rPr lang="cs-CZ" dirty="0"/>
              <a:t>poskytování služby péče o děti v dětské </a:t>
            </a:r>
            <a:r>
              <a:rPr lang="cs-CZ" dirty="0" smtClean="0"/>
              <a:t>skupině, poskytující pravidelnou péči o dítě od 1 roku věku do zahájení povinné školní docházky za účelem zapojení rodičů do pracovního procesu.</a:t>
            </a:r>
          </a:p>
          <a:p>
            <a:pPr lvl="1"/>
            <a:r>
              <a:rPr lang="cs-CZ" dirty="0" smtClean="0"/>
              <a:t>Služba </a:t>
            </a:r>
            <a:r>
              <a:rPr lang="cs-CZ" dirty="0"/>
              <a:t>hlídání a péče o </a:t>
            </a:r>
            <a:r>
              <a:rPr lang="cs-CZ" dirty="0" smtClean="0"/>
              <a:t>dítě:</a:t>
            </a:r>
          </a:p>
          <a:p>
            <a:pPr lvl="3"/>
            <a:r>
              <a:rPr lang="cs-CZ" dirty="0"/>
              <a:t>j</a:t>
            </a:r>
            <a:r>
              <a:rPr lang="cs-CZ" dirty="0" smtClean="0"/>
              <a:t>e poskytována v </a:t>
            </a:r>
            <a:r>
              <a:rPr lang="cs-CZ" dirty="0"/>
              <a:t>rozsahu nejméně 6 hodin </a:t>
            </a:r>
            <a:r>
              <a:rPr lang="cs-CZ" dirty="0" smtClean="0"/>
              <a:t>denně,</a:t>
            </a:r>
            <a:endParaRPr lang="cs-CZ" dirty="0"/>
          </a:p>
          <a:p>
            <a:pPr lvl="3"/>
            <a:r>
              <a:rPr lang="cs-CZ" dirty="0"/>
              <a:t>j</a:t>
            </a:r>
            <a:r>
              <a:rPr lang="cs-CZ" dirty="0" smtClean="0"/>
              <a:t>e poskytována </a:t>
            </a:r>
            <a:r>
              <a:rPr lang="cs-CZ" dirty="0"/>
              <a:t>v kolektivu dětí mimo domácnost </a:t>
            </a:r>
            <a:r>
              <a:rPr lang="cs-CZ" dirty="0" smtClean="0"/>
              <a:t>dítěte,</a:t>
            </a:r>
          </a:p>
          <a:p>
            <a:pPr lvl="3"/>
            <a:r>
              <a:rPr lang="cs-CZ" dirty="0" smtClean="0"/>
              <a:t>zahrnuje zajištění potřeb dítěte a výchovu, rozvoj schopností a kulturních i hygienických návyků dítěte.</a:t>
            </a:r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Podporována </a:t>
            </a:r>
            <a:r>
              <a:rPr lang="cs-CZ" sz="2400" b="1" dirty="0"/>
              <a:t>budou zařízení pro zaměstnance i </a:t>
            </a:r>
            <a:r>
              <a:rPr lang="cs-CZ" sz="2400" b="1" dirty="0" smtClean="0"/>
              <a:t>veřejnost</a:t>
            </a:r>
            <a:endParaRPr lang="cs-CZ" sz="2400" b="1" dirty="0"/>
          </a:p>
          <a:p>
            <a:pPr lvl="1"/>
            <a:r>
              <a:rPr lang="cs-CZ" dirty="0"/>
              <a:t>D</a:t>
            </a:r>
            <a:r>
              <a:rPr lang="cs-CZ" dirty="0" smtClean="0"/>
              <a:t>ětská </a:t>
            </a:r>
            <a:r>
              <a:rPr lang="cs-CZ" dirty="0"/>
              <a:t>skupina pro veřejnost</a:t>
            </a:r>
          </a:p>
          <a:p>
            <a:pPr lvl="1"/>
            <a:r>
              <a:rPr lang="cs-CZ" dirty="0" smtClean="0"/>
              <a:t>Podniková </a:t>
            </a:r>
            <a:r>
              <a:rPr lang="cs-CZ" dirty="0"/>
              <a:t>dětská skupina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/>
          </a:p>
          <a:p>
            <a:pPr marL="0" indent="0" fontAlgn="base" hangingPunct="0">
              <a:buNone/>
            </a:pPr>
            <a:endParaRPr lang="cs-CZ" sz="2000" dirty="0" smtClean="0"/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marL="0" indent="0" fontAlgn="base" hangingPunct="0">
              <a:buNone/>
            </a:pPr>
            <a:r>
              <a:rPr lang="cs-CZ" sz="2000" dirty="0" smtClean="0"/>
              <a:t> </a:t>
            </a:r>
          </a:p>
          <a:p>
            <a:pPr fontAlgn="base" hangingPunct="0"/>
            <a:endParaRPr lang="cs-CZ" sz="2000" dirty="0"/>
          </a:p>
          <a:p>
            <a:pPr marL="414000" lvl="1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2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pravidla pro žadatele / příjemce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Obecná </a:t>
            </a:r>
            <a:r>
              <a:rPr lang="cs-CZ" b="1" dirty="0" smtClean="0"/>
              <a:t>část pravidel pro žadatele a příjemce v OPZ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Specifická část pravidel pro žadatele a příjemce </a:t>
            </a:r>
            <a:r>
              <a:rPr lang="cs-CZ" dirty="0" smtClean="0"/>
              <a:t>v rámci OPZ pro projekty s jednotkovými náklady zaměřené na podporu zařízení péče o děti předškolního věku</a:t>
            </a:r>
          </a:p>
          <a:p>
            <a:r>
              <a:rPr lang="cs-CZ" b="1" dirty="0" smtClean="0"/>
              <a:t>Pokyny </a:t>
            </a:r>
            <a:r>
              <a:rPr lang="cs-CZ" b="1" dirty="0"/>
              <a:t>k vyplnění projektové žádosti</a:t>
            </a:r>
            <a:r>
              <a:rPr lang="cs-CZ" dirty="0"/>
              <a:t> v IS </a:t>
            </a:r>
            <a:r>
              <a:rPr lang="cs-CZ" dirty="0" smtClean="0"/>
              <a:t>KP2014+ jednotkové </a:t>
            </a:r>
            <a:r>
              <a:rPr lang="cs-CZ" dirty="0"/>
              <a:t>náklady u zařízení péče o </a:t>
            </a:r>
            <a:r>
              <a:rPr lang="cs-CZ" dirty="0" smtClean="0"/>
              <a:t>děti </a:t>
            </a:r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60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502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dotazy </a:t>
            </a:r>
            <a:r>
              <a:rPr lang="cs-CZ" dirty="0"/>
              <a:t>– </a:t>
            </a:r>
            <a:r>
              <a:rPr lang="cs-CZ" dirty="0" smtClean="0"/>
              <a:t>ESF CR</a:t>
            </a: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33838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ESF CR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56320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ESF </a:t>
            </a:r>
            <a:r>
              <a:rPr lang="cs-CZ" b="1" dirty="0" smtClean="0"/>
              <a:t>CR:</a:t>
            </a:r>
            <a:endParaRPr lang="cs-CZ" b="1" dirty="0"/>
          </a:p>
          <a:p>
            <a:r>
              <a:rPr lang="cs-CZ" dirty="0" smtClean="0"/>
              <a:t>Klub pro výzvy na dětské skupiny</a:t>
            </a:r>
          </a:p>
          <a:p>
            <a:pPr lvl="1"/>
            <a:r>
              <a:rPr lang="cs-CZ" dirty="0" smtClean="0"/>
              <a:t>Dotazy na fóru</a:t>
            </a:r>
          </a:p>
          <a:p>
            <a:r>
              <a:rPr lang="cs-CZ" dirty="0" smtClean="0"/>
              <a:t>Text výzev č. 073 a 074 včetně příloh </a:t>
            </a:r>
          </a:p>
          <a:p>
            <a:r>
              <a:rPr lang="cs-CZ" dirty="0" smtClean="0"/>
              <a:t>Kalkulačka </a:t>
            </a:r>
            <a:r>
              <a:rPr lang="cs-CZ" dirty="0"/>
              <a:t>projektu, prezentace ze seminářů </a:t>
            </a:r>
            <a:r>
              <a:rPr lang="cs-CZ" dirty="0" smtClean="0"/>
              <a:t>apod.</a:t>
            </a:r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b="1" dirty="0" smtClean="0">
                <a:hlinkClick r:id="rId2"/>
              </a:rPr>
              <a:t>Dětské </a:t>
            </a:r>
            <a:r>
              <a:rPr lang="cs-CZ" b="1" dirty="0">
                <a:hlinkClick r:id="rId2"/>
              </a:rPr>
              <a:t>skupiny - www.esfcr.cz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9447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hangingPunct="0"/>
            <a:r>
              <a:rPr lang="cs-CZ" sz="2800" b="0" dirty="0" smtClean="0"/>
              <a:t>kontakt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040560"/>
          </a:xfrm>
        </p:spPr>
        <p:txBody>
          <a:bodyPr/>
          <a:lstStyle/>
          <a:p>
            <a:pPr marL="0" indent="0" fontAlgn="base" hangingPunct="0">
              <a:buNone/>
            </a:pPr>
            <a:r>
              <a:rPr lang="cs-CZ" dirty="0" smtClean="0"/>
              <a:t>Ing</a:t>
            </a:r>
            <a:r>
              <a:rPr lang="cs-CZ" dirty="0" smtClean="0"/>
              <a:t>. Michaela Frázová	       </a:t>
            </a:r>
            <a:r>
              <a:rPr lang="cs-CZ" u="sng" dirty="0" smtClean="0"/>
              <a:t>michaela.frazova@mpsv.cz</a:t>
            </a:r>
          </a:p>
          <a:p>
            <a:pPr marL="0" indent="0" fontAlgn="base" hangingPunct="0">
              <a:buNone/>
            </a:pPr>
            <a:r>
              <a:rPr lang="cs-CZ" dirty="0" smtClean="0"/>
              <a:t>Mgr. Stanislava Hušková           </a:t>
            </a:r>
            <a:r>
              <a:rPr lang="cs-CZ" u="sng" dirty="0" smtClean="0"/>
              <a:t>stanislava.huskova@mpsv.cz</a:t>
            </a:r>
          </a:p>
          <a:p>
            <a:pPr marL="0" indent="0" fontAlgn="base" hangingPunct="0">
              <a:buNone/>
            </a:pPr>
            <a:r>
              <a:rPr lang="cs-CZ" dirty="0" smtClean="0"/>
              <a:t>Mgr. Lukáš Müller	                  </a:t>
            </a:r>
            <a:r>
              <a:rPr lang="cs-CZ" u="sng" dirty="0" smtClean="0"/>
              <a:t>lukas.muller@mpsv.cz</a:t>
            </a:r>
            <a:r>
              <a:rPr lang="cs-CZ" dirty="0" smtClean="0"/>
              <a:t> </a:t>
            </a:r>
          </a:p>
          <a:p>
            <a:pPr marL="0" indent="0" fontAlgn="base" hangingPunct="0">
              <a:buNone/>
            </a:pPr>
            <a:r>
              <a:rPr lang="cs-CZ" dirty="0" smtClean="0"/>
              <a:t>Mgr</a:t>
            </a:r>
            <a:r>
              <a:rPr lang="cs-CZ" dirty="0" smtClean="0"/>
              <a:t>. Ilona Johnová Koukalová  </a:t>
            </a:r>
            <a:r>
              <a:rPr lang="cs-CZ" dirty="0" smtClean="0">
                <a:hlinkClick r:id="rId3"/>
              </a:rPr>
              <a:t>ilona.johnova@mpsv.cz</a:t>
            </a:r>
            <a:endParaRPr lang="cs-CZ" dirty="0" smtClean="0"/>
          </a:p>
          <a:p>
            <a:pPr marL="0" indent="0" fontAlgn="base" hangingPunct="0">
              <a:buNone/>
            </a:pPr>
            <a:r>
              <a:rPr lang="cs-CZ" dirty="0" smtClean="0"/>
              <a:t>Ing. </a:t>
            </a:r>
            <a:r>
              <a:rPr lang="cs-CZ" dirty="0"/>
              <a:t>Miloslav Pátek                    </a:t>
            </a:r>
            <a:r>
              <a:rPr lang="cs-CZ" u="sng" dirty="0" smtClean="0">
                <a:hlinkClick r:id="rId4"/>
              </a:rPr>
              <a:t>miloslav.patek@mpsv.cz</a:t>
            </a:r>
            <a:endParaRPr lang="cs-CZ" u="sng" dirty="0" smtClean="0"/>
          </a:p>
          <a:p>
            <a:pPr marL="0" indent="0" fontAlgn="base" hangingPunct="0">
              <a:buNone/>
            </a:pPr>
            <a:r>
              <a:rPr lang="cs-CZ" dirty="0" smtClean="0"/>
              <a:t>Mgr. Linda Prokešová	</a:t>
            </a:r>
            <a:r>
              <a:rPr lang="cs-CZ" dirty="0"/>
              <a:t>       </a:t>
            </a:r>
            <a:r>
              <a:rPr lang="cs-CZ" u="sng" dirty="0"/>
              <a:t>linda.prokesova@mpsv.cz</a:t>
            </a:r>
            <a:endParaRPr lang="cs-CZ" u="sng" dirty="0" smtClean="0"/>
          </a:p>
          <a:p>
            <a:pPr marL="0" indent="0" algn="ctr" fontAlgn="base" hangingPunct="0">
              <a:buNone/>
            </a:pPr>
            <a:endParaRPr lang="cs-CZ" sz="2800" dirty="0"/>
          </a:p>
          <a:p>
            <a:pPr marL="0" indent="0" algn="ctr" fontAlgn="base" hangingPunct="0">
              <a:buNone/>
            </a:pPr>
            <a:r>
              <a:rPr lang="cs-CZ" sz="2800" dirty="0" smtClean="0"/>
              <a:t>Děkujeme Vám za pozornost a těšíme se</a:t>
            </a:r>
            <a:br>
              <a:rPr lang="cs-CZ" sz="2800" dirty="0" smtClean="0"/>
            </a:br>
            <a:r>
              <a:rPr lang="cs-CZ" sz="2800" dirty="0" smtClean="0"/>
              <a:t>na spolupráci</a:t>
            </a:r>
          </a:p>
          <a:p>
            <a:pPr fontAlgn="base" hangingPunct="0"/>
            <a:endParaRPr lang="cs-CZ" sz="2000" dirty="0"/>
          </a:p>
          <a:p>
            <a:pPr marL="414000" lvl="1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  <p:pic>
        <p:nvPicPr>
          <p:cNvPr id="5" name="Zástupný symbol pro 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508518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typů</a:t>
            </a:r>
            <a:r>
              <a:rPr lang="cs-CZ" baseline="0" dirty="0" smtClean="0"/>
              <a:t> </a:t>
            </a:r>
            <a:r>
              <a:rPr lang="cs-CZ" dirty="0"/>
              <a:t>dětských skupin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604000" cy="515739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Zákon č. 247/2014 Sb., </a:t>
            </a:r>
            <a:r>
              <a:rPr lang="cs-CZ" dirty="0"/>
              <a:t>o poskytování služby péče o děti v dětské skupině </a:t>
            </a:r>
            <a:r>
              <a:rPr lang="cs-CZ" dirty="0" smtClean="0"/>
              <a:t>stanovuje</a:t>
            </a:r>
            <a:r>
              <a:rPr lang="cs-CZ" baseline="0" dirty="0" smtClean="0"/>
              <a:t>:</a:t>
            </a:r>
          </a:p>
          <a:p>
            <a:pPr marL="432000" indent="-432000"/>
            <a:r>
              <a:rPr lang="cs-CZ" b="1" baseline="0" dirty="0" smtClean="0"/>
              <a:t>Dětskou skupinu pro veřejnost</a:t>
            </a:r>
          </a:p>
          <a:p>
            <a:pPr marL="1170000" lvl="3" indent="-432000"/>
            <a:r>
              <a:rPr lang="cs-CZ" dirty="0"/>
              <a:t>p</a:t>
            </a:r>
            <a:r>
              <a:rPr lang="cs-CZ" baseline="0" dirty="0" smtClean="0"/>
              <a:t>rovozovatel nemusí být zaměstnavatelem rodiče, pokud je jednou ze 7 typů organizací vymezených tímto zákonem</a:t>
            </a:r>
          </a:p>
          <a:p>
            <a:pPr marL="1170000" lvl="3" indent="-432000"/>
            <a:r>
              <a:rPr lang="cs-CZ" dirty="0"/>
              <a:t>ú</a:t>
            </a:r>
            <a:r>
              <a:rPr lang="cs-CZ" dirty="0" smtClean="0"/>
              <a:t>stav, právnická osoba registrovaná nebo evidovaná podle zákona o církvích a náboženských společnostech, územní samosprávný celek nebo jím založená právnická osoba, obecně prospěšná společnost, nadace, vysoká škola a spolek</a:t>
            </a:r>
          </a:p>
          <a:p>
            <a:pPr marL="738000" lvl="3" indent="0">
              <a:buNone/>
            </a:pPr>
            <a:endParaRPr lang="cs-CZ" baseline="0" dirty="0" smtClean="0"/>
          </a:p>
          <a:p>
            <a:pPr marL="432000" indent="-432000"/>
            <a:r>
              <a:rPr lang="cs-CZ" b="1" baseline="0" dirty="0" smtClean="0"/>
              <a:t>Podnikovou dětskou skupinu</a:t>
            </a:r>
          </a:p>
          <a:p>
            <a:pPr marL="1170000" lvl="3" indent="-432000"/>
            <a:r>
              <a:rPr lang="cs-CZ" dirty="0"/>
              <a:t>p</a:t>
            </a:r>
            <a:r>
              <a:rPr lang="cs-CZ" baseline="0" dirty="0" smtClean="0"/>
              <a:t>rovozovatel je zaměstnavatelem rodiče / má dohodu se zaměstnavatelem rodiče (</a:t>
            </a:r>
            <a:r>
              <a:rPr lang="cs-CZ" dirty="0" smtClean="0"/>
              <a:t> projektový partner)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0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0" dirty="0"/>
              <a:t>Představení </a:t>
            </a:r>
            <a:r>
              <a:rPr lang="pl-PL" sz="2800" b="0" dirty="0" smtClean="0"/>
              <a:t>výzeV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5112568"/>
          </a:xfrm>
        </p:spPr>
        <p:txBody>
          <a:bodyPr/>
          <a:lstStyle/>
          <a:p>
            <a:pPr marL="0" indent="0" defTabSz="180000">
              <a:lnSpc>
                <a:spcPct val="100000"/>
              </a:lnSpc>
              <a:buNone/>
            </a:pPr>
            <a:r>
              <a:rPr lang="cs-CZ" b="1" dirty="0"/>
              <a:t>Počet míst v </a:t>
            </a:r>
            <a:r>
              <a:rPr lang="cs-CZ" b="1" dirty="0" smtClean="0"/>
              <a:t>zařízení: </a:t>
            </a:r>
            <a:r>
              <a:rPr lang="cs-CZ" dirty="0" smtClean="0"/>
              <a:t>			</a:t>
            </a:r>
            <a:r>
              <a:rPr lang="cs-CZ" sz="2000" dirty="0" smtClean="0"/>
              <a:t>min</a:t>
            </a:r>
            <a:r>
              <a:rPr lang="cs-CZ" sz="2000" dirty="0"/>
              <a:t>. 5, max. 24</a:t>
            </a:r>
          </a:p>
          <a:p>
            <a:pPr marL="0" indent="0" defTabSz="180000">
              <a:lnSpc>
                <a:spcPct val="100000"/>
              </a:lnSpc>
              <a:buNone/>
            </a:pPr>
            <a:r>
              <a:rPr lang="cs-CZ" b="1" dirty="0"/>
              <a:t>Cílová skupina:	</a:t>
            </a:r>
            <a:r>
              <a:rPr lang="cs-CZ" dirty="0" smtClean="0"/>
              <a:t>							</a:t>
            </a:r>
            <a:r>
              <a:rPr lang="cs-CZ" sz="2000" dirty="0" smtClean="0"/>
              <a:t>rodiče </a:t>
            </a:r>
            <a:r>
              <a:rPr lang="cs-CZ" sz="2000" dirty="0"/>
              <a:t>s dětmi </a:t>
            </a:r>
            <a:r>
              <a:rPr lang="cs-CZ" sz="2000" dirty="0" smtClean="0"/>
              <a:t>mladšími 15 </a:t>
            </a:r>
            <a:r>
              <a:rPr lang="cs-CZ" sz="2000" dirty="0"/>
              <a:t>let</a:t>
            </a:r>
          </a:p>
          <a:p>
            <a:pPr marL="0" indent="0" defTabSz="180000">
              <a:lnSpc>
                <a:spcPct val="100000"/>
              </a:lnSpc>
              <a:buNone/>
            </a:pPr>
            <a:r>
              <a:rPr lang="cs-CZ" b="1" dirty="0"/>
              <a:t>Forma financování: 	</a:t>
            </a:r>
            <a:r>
              <a:rPr lang="cs-CZ" dirty="0" smtClean="0"/>
              <a:t>			</a:t>
            </a:r>
            <a:r>
              <a:rPr lang="cs-CZ" sz="2000" dirty="0" smtClean="0"/>
              <a:t>ex-ante, ex </a:t>
            </a:r>
            <a:r>
              <a:rPr lang="cs-CZ" sz="2000" dirty="0"/>
              <a:t>post </a:t>
            </a:r>
            <a:r>
              <a:rPr lang="cs-CZ" sz="1400" dirty="0" smtClean="0"/>
              <a:t>(pouze pro organizační složky </a:t>
            </a:r>
            <a:r>
              <a:rPr lang="cs-CZ" sz="1400" dirty="0"/>
              <a:t>státu</a:t>
            </a:r>
            <a:r>
              <a:rPr lang="cs-CZ" sz="1400" dirty="0" smtClean="0"/>
              <a:t>)</a:t>
            </a:r>
            <a:endParaRPr lang="cs-CZ" sz="2000" dirty="0"/>
          </a:p>
          <a:p>
            <a:pPr marL="0" indent="0" defTabSz="180000">
              <a:lnSpc>
                <a:spcPct val="100000"/>
              </a:lnSpc>
              <a:buNone/>
            </a:pPr>
            <a:r>
              <a:rPr lang="cs-CZ" b="1" dirty="0"/>
              <a:t>Partnerství: </a:t>
            </a:r>
            <a:r>
              <a:rPr lang="cs-CZ" dirty="0" smtClean="0"/>
              <a:t>											</a:t>
            </a:r>
            <a:r>
              <a:rPr lang="cs-CZ" sz="2000" dirty="0" smtClean="0"/>
              <a:t>počet </a:t>
            </a:r>
            <a:r>
              <a:rPr lang="cs-CZ" sz="2000" dirty="0"/>
              <a:t>partnerů </a:t>
            </a:r>
            <a:r>
              <a:rPr lang="cs-CZ" sz="2000" dirty="0" smtClean="0"/>
              <a:t>není omezen</a:t>
            </a:r>
          </a:p>
          <a:p>
            <a:pPr marL="0" indent="0" defTabSz="180000">
              <a:lnSpc>
                <a:spcPct val="100000"/>
              </a:lnSpc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b="1" dirty="0"/>
              <a:t>Režim financování	</a:t>
            </a:r>
            <a:r>
              <a:rPr lang="cs-CZ" b="1" dirty="0" smtClean="0"/>
              <a:t>:</a:t>
            </a:r>
            <a:r>
              <a:rPr lang="cs-CZ" sz="2000" dirty="0" smtClean="0"/>
              <a:t>		</a:t>
            </a:r>
            <a:endParaRPr lang="cs-CZ" sz="2000" dirty="0"/>
          </a:p>
          <a:p>
            <a:pPr lvl="1"/>
            <a:r>
              <a:rPr lang="cs-CZ" dirty="0"/>
              <a:t>zjednodušené vykazování způsobilých </a:t>
            </a:r>
            <a:r>
              <a:rPr lang="cs-CZ" dirty="0" smtClean="0"/>
              <a:t>výdajů na </a:t>
            </a:r>
            <a:r>
              <a:rPr lang="cs-CZ" dirty="0"/>
              <a:t>základě </a:t>
            </a:r>
            <a:r>
              <a:rPr lang="cs-CZ" dirty="0" smtClean="0"/>
              <a:t>dosažených jednotek </a:t>
            </a:r>
          </a:p>
          <a:p>
            <a:pPr lvl="1"/>
            <a:r>
              <a:rPr lang="cs-CZ" dirty="0" smtClean="0"/>
              <a:t>ŘO definoval jednotky </a:t>
            </a:r>
            <a:r>
              <a:rPr lang="cs-CZ" dirty="0"/>
              <a:t>a k nim odpovídající jednotkové náklady</a:t>
            </a:r>
          </a:p>
          <a:p>
            <a:pPr lvl="1"/>
            <a:r>
              <a:rPr lang="cs-CZ" dirty="0" smtClean="0"/>
              <a:t>podle </a:t>
            </a:r>
            <a:r>
              <a:rPr lang="cs-CZ" dirty="0"/>
              <a:t>počtu dosažených jednotek je vypočtena výše </a:t>
            </a:r>
            <a:r>
              <a:rPr lang="cs-CZ" dirty="0" smtClean="0"/>
              <a:t>dotace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1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0" dirty="0"/>
              <a:t>Představení </a:t>
            </a:r>
            <a:r>
              <a:rPr lang="pl-PL" sz="2800" b="0" dirty="0" smtClean="0"/>
              <a:t>výzeV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5112568"/>
          </a:xfrm>
        </p:spPr>
        <p:txBody>
          <a:bodyPr numCol="2"/>
          <a:lstStyle/>
          <a:p>
            <a:r>
              <a:rPr lang="cs-CZ" b="1" dirty="0" smtClean="0"/>
              <a:t>Oprávnění žadatelé</a:t>
            </a:r>
          </a:p>
          <a:p>
            <a:pPr lvl="1"/>
            <a:r>
              <a:rPr lang="cs-CZ" sz="1700" dirty="0" smtClean="0"/>
              <a:t>obchodní </a:t>
            </a:r>
            <a:r>
              <a:rPr lang="cs-CZ" sz="1700" dirty="0"/>
              <a:t>korporace</a:t>
            </a:r>
          </a:p>
          <a:p>
            <a:pPr lvl="1"/>
            <a:r>
              <a:rPr lang="cs-CZ" sz="1700" dirty="0"/>
              <a:t>OSVČ</a:t>
            </a:r>
          </a:p>
          <a:p>
            <a:pPr lvl="1"/>
            <a:r>
              <a:rPr lang="cs-CZ" sz="1700" dirty="0"/>
              <a:t>státní podnik</a:t>
            </a:r>
          </a:p>
          <a:p>
            <a:pPr lvl="1"/>
            <a:r>
              <a:rPr lang="cs-CZ" sz="1700" dirty="0"/>
              <a:t>NNO</a:t>
            </a:r>
          </a:p>
          <a:p>
            <a:pPr lvl="1"/>
            <a:r>
              <a:rPr lang="cs-CZ" sz="1700" dirty="0"/>
              <a:t>profesní a podnikatelská sdružení</a:t>
            </a:r>
          </a:p>
          <a:p>
            <a:pPr lvl="1"/>
            <a:r>
              <a:rPr lang="cs-CZ" sz="1700" dirty="0"/>
              <a:t>poradenské a vzdělávací instituce</a:t>
            </a:r>
          </a:p>
          <a:p>
            <a:pPr lvl="1"/>
            <a:r>
              <a:rPr lang="cs-CZ" sz="1700" dirty="0"/>
              <a:t>vysoké školy</a:t>
            </a:r>
          </a:p>
          <a:p>
            <a:pPr lvl="1"/>
            <a:r>
              <a:rPr lang="cs-CZ" sz="1700" dirty="0"/>
              <a:t>veřejné výzkumné instituce</a:t>
            </a:r>
          </a:p>
          <a:p>
            <a:pPr lvl="1"/>
            <a:r>
              <a:rPr lang="cs-CZ" sz="1700" dirty="0" smtClean="0"/>
              <a:t>kraje </a:t>
            </a:r>
            <a:endParaRPr lang="cs-CZ" sz="1700" dirty="0"/>
          </a:p>
          <a:p>
            <a:pPr lvl="1"/>
            <a:r>
              <a:rPr lang="cs-CZ" sz="1700" dirty="0" smtClean="0"/>
              <a:t>organizace </a:t>
            </a:r>
            <a:r>
              <a:rPr lang="cs-CZ" sz="1700" dirty="0"/>
              <a:t>zřizované kraji </a:t>
            </a:r>
          </a:p>
          <a:p>
            <a:pPr lvl="1"/>
            <a:r>
              <a:rPr lang="cs-CZ" sz="1700" dirty="0" smtClean="0"/>
              <a:t>obce</a:t>
            </a:r>
          </a:p>
          <a:p>
            <a:pPr lvl="1"/>
            <a:r>
              <a:rPr lang="cs-CZ" sz="1700" dirty="0" smtClean="0"/>
              <a:t>organizace </a:t>
            </a:r>
            <a:r>
              <a:rPr lang="cs-CZ" sz="1700" dirty="0"/>
              <a:t>zřizované obcemi </a:t>
            </a:r>
          </a:p>
          <a:p>
            <a:pPr lvl="1"/>
            <a:endParaRPr lang="cs-CZ" sz="1700" dirty="0" smtClean="0"/>
          </a:p>
          <a:p>
            <a:pPr lvl="1"/>
            <a:r>
              <a:rPr lang="cs-CZ" sz="1700" dirty="0" smtClean="0"/>
              <a:t>dobrovolné </a:t>
            </a:r>
            <a:r>
              <a:rPr lang="cs-CZ" sz="1700" dirty="0"/>
              <a:t>svazky obcí</a:t>
            </a:r>
          </a:p>
          <a:p>
            <a:pPr lvl="1"/>
            <a:r>
              <a:rPr lang="cs-CZ" sz="1700" dirty="0"/>
              <a:t>sociální partneři</a:t>
            </a:r>
          </a:p>
          <a:p>
            <a:pPr lvl="1"/>
            <a:r>
              <a:rPr lang="cs-CZ" sz="1700" dirty="0"/>
              <a:t>organizační složky státu</a:t>
            </a:r>
          </a:p>
          <a:p>
            <a:pPr lvl="1"/>
            <a:r>
              <a:rPr lang="cs-CZ" sz="1700" dirty="0"/>
              <a:t>příspěvkové organizace zřízené organizačními složkami státu</a:t>
            </a:r>
          </a:p>
          <a:p>
            <a:pPr lvl="1"/>
            <a:r>
              <a:rPr lang="cs-CZ" sz="1700" dirty="0"/>
              <a:t>právnické osoby vykonávající podnikatelskou činnost zřízené zvláštním </a:t>
            </a:r>
            <a:r>
              <a:rPr lang="cs-CZ" sz="1700" dirty="0" smtClean="0"/>
              <a:t>zákonem</a:t>
            </a:r>
          </a:p>
          <a:p>
            <a:pPr marL="414000" lvl="1" indent="0">
              <a:buNone/>
            </a:pPr>
            <a:endParaRPr lang="cs-CZ" sz="1700" dirty="0"/>
          </a:p>
          <a:p>
            <a:pPr marL="414000" lvl="1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29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2914</Words>
  <Application>Microsoft Office PowerPoint</Application>
  <PresentationFormat>Předvádění na obrazovce (4:3)</PresentationFormat>
  <Paragraphs>567</Paragraphs>
  <Slides>63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4" baseType="lpstr">
      <vt:lpstr>prezentace</vt:lpstr>
      <vt:lpstr>Podpora vybudování a provozu dětských skupin pro podniky a veřejnost mimo hl. m. Prahu / v hl. m. Praha   Seminář pro žadatele</vt:lpstr>
      <vt:lpstr>Program semináře</vt:lpstr>
      <vt:lpstr>PŘEDSTAVENÍ VÝZev</vt:lpstr>
      <vt:lpstr>Představení výzeV</vt:lpstr>
      <vt:lpstr>Představení výzeV</vt:lpstr>
      <vt:lpstr>Představení výzeV</vt:lpstr>
      <vt:lpstr>Vymezení typů dětských skupin</vt:lpstr>
      <vt:lpstr>Představení výzeV</vt:lpstr>
      <vt:lpstr>Představení výzeV</vt:lpstr>
      <vt:lpstr>Žadatel &amp;  projektoví partneři</vt:lpstr>
      <vt:lpstr>Fáze projektu</vt:lpstr>
      <vt:lpstr>podmínky poskytování podpory</vt:lpstr>
      <vt:lpstr>TYPOVÉ SITUACE PŘI PODÁní žádosti </vt:lpstr>
      <vt:lpstr>TYPOVÉ SITUACE PŘI PODÁní žádosti </vt:lpstr>
      <vt:lpstr>TYPOVÉ SITUACE PŘI PODÁní žádosti </vt:lpstr>
      <vt:lpstr>MODELOVÉ SITUACE</vt:lpstr>
      <vt:lpstr>Existující subjekt s finanční historií + zařízení provozuje 6 měsíců</vt:lpstr>
      <vt:lpstr>Existující subjekt s finanční historií + zařízení provozuje méně než 6 měsíců</vt:lpstr>
      <vt:lpstr>Nový Subjekt</vt:lpstr>
      <vt:lpstr>Nový Subjekt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Jednotky a jednotkové náklady</vt:lpstr>
      <vt:lpstr>PARAMETRY DS podpořených z OPZ</vt:lpstr>
      <vt:lpstr>Dětské skupiny – zápis do evidence</vt:lpstr>
      <vt:lpstr>Dětské skupiny</vt:lpstr>
      <vt:lpstr>Evidence poskytovatelů</vt:lpstr>
      <vt:lpstr>Žádost o evidenci</vt:lpstr>
      <vt:lpstr>Informace o zápisu do evidence poskytovatelů služby péče o dítě v dětské skupině na webu MPSV,  sekce Rodina a ochrana práv dětí, http://www.mpsv.cz/cs/20302</vt:lpstr>
      <vt:lpstr>Evidence dětských skupin</vt:lpstr>
      <vt:lpstr>Projekt podpora implementace dětských skupin</vt:lpstr>
      <vt:lpstr>Hodnocení a výběr projektů</vt:lpstr>
      <vt:lpstr>Proces hodnocení a výběru projektů</vt:lpstr>
      <vt:lpstr>Proces hodnocení a výběru projektů</vt:lpstr>
      <vt:lpstr>Kapacita žadatele</vt:lpstr>
      <vt:lpstr>Proces hodnocení a výběru projektů</vt:lpstr>
      <vt:lpstr>Finanční řízení projektů</vt:lpstr>
      <vt:lpstr>princip jednotkových cen a  Účetnictví projektu </vt:lpstr>
      <vt:lpstr>příjmy</vt:lpstr>
      <vt:lpstr>Zálohové financování (ex ante)</vt:lpstr>
      <vt:lpstr>Použité symboly</vt:lpstr>
      <vt:lpstr>„vybudování / transformace“</vt:lpstr>
      <vt:lpstr>Příklad (vybudování, 5 míst)</vt:lpstr>
      <vt:lpstr>neZálohové financování (ex post)</vt:lpstr>
      <vt:lpstr>Informační systém konečného příjemce IS KP14+</vt:lpstr>
      <vt:lpstr>Postup při podávání žádosti</vt:lpstr>
      <vt:lpstr>Postup při podávání žádosti</vt:lpstr>
      <vt:lpstr>Postup při podávání žádosti</vt:lpstr>
      <vt:lpstr>Elektronický podpis</vt:lpstr>
      <vt:lpstr>Elektronický podpis</vt:lpstr>
      <vt:lpstr>Dokumenty</vt:lpstr>
      <vt:lpstr>pravidla pro žadatele / příjemce</vt:lpstr>
      <vt:lpstr> dotazy – ESF CR  </vt:lpstr>
      <vt:lpstr>ESF CR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2017-09-21T15:15:33Z</dcterms:modified>
</cp:coreProperties>
</file>