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1" r:id="rId1"/>
  </p:sldMasterIdLst>
  <p:notesMasterIdLst>
    <p:notesMasterId r:id="rId53"/>
  </p:notesMasterIdLst>
  <p:handoutMasterIdLst>
    <p:handoutMasterId r:id="rId54"/>
  </p:handoutMasterIdLst>
  <p:sldIdLst>
    <p:sldId id="256" r:id="rId2"/>
    <p:sldId id="522" r:id="rId3"/>
    <p:sldId id="539" r:id="rId4"/>
    <p:sldId id="523" r:id="rId5"/>
    <p:sldId id="529" r:id="rId6"/>
    <p:sldId id="524" r:id="rId7"/>
    <p:sldId id="525" r:id="rId8"/>
    <p:sldId id="526" r:id="rId9"/>
    <p:sldId id="527" r:id="rId10"/>
    <p:sldId id="528" r:id="rId11"/>
    <p:sldId id="537" r:id="rId12"/>
    <p:sldId id="445" r:id="rId13"/>
    <p:sldId id="446" r:id="rId14"/>
    <p:sldId id="447" r:id="rId15"/>
    <p:sldId id="448" r:id="rId16"/>
    <p:sldId id="449" r:id="rId17"/>
    <p:sldId id="450" r:id="rId18"/>
    <p:sldId id="451" r:id="rId19"/>
    <p:sldId id="452" r:id="rId20"/>
    <p:sldId id="453" r:id="rId21"/>
    <p:sldId id="454" r:id="rId22"/>
    <p:sldId id="455" r:id="rId23"/>
    <p:sldId id="456" r:id="rId24"/>
    <p:sldId id="457" r:id="rId25"/>
    <p:sldId id="458" r:id="rId26"/>
    <p:sldId id="459" r:id="rId27"/>
    <p:sldId id="460" r:id="rId28"/>
    <p:sldId id="461" r:id="rId29"/>
    <p:sldId id="462" r:id="rId30"/>
    <p:sldId id="463" r:id="rId31"/>
    <p:sldId id="464" r:id="rId32"/>
    <p:sldId id="465" r:id="rId33"/>
    <p:sldId id="466" r:id="rId34"/>
    <p:sldId id="467" r:id="rId35"/>
    <p:sldId id="468" r:id="rId36"/>
    <p:sldId id="469" r:id="rId37"/>
    <p:sldId id="470" r:id="rId38"/>
    <p:sldId id="471" r:id="rId39"/>
    <p:sldId id="472" r:id="rId40"/>
    <p:sldId id="473" r:id="rId41"/>
    <p:sldId id="474" r:id="rId42"/>
    <p:sldId id="475" r:id="rId43"/>
    <p:sldId id="476" r:id="rId44"/>
    <p:sldId id="477" r:id="rId45"/>
    <p:sldId id="478" r:id="rId46"/>
    <p:sldId id="479" r:id="rId47"/>
    <p:sldId id="480" r:id="rId48"/>
    <p:sldId id="481" r:id="rId49"/>
    <p:sldId id="482" r:id="rId50"/>
    <p:sldId id="483" r:id="rId51"/>
    <p:sldId id="484" r:id="rId52"/>
  </p:sldIdLst>
  <p:sldSz cx="9144000" cy="6858000" type="screen4x3"/>
  <p:notesSz cx="6797675" cy="9926638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urjánková Anna Mgr. (MPSV)" initials="BA" lastIdx="19" clrIdx="0"/>
  <p:cmAuthor id="1" name="Bartoňová Jana (MPSV)" initials="BJ(" lastIdx="5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19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7CE84F3-28C3-443E-9E96-99CF82512B78}" styleName="Tmavý styl 1 – zvýraznění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CAF9ED-07DC-4A11-8D7F-57B35C25682E}" styleName="Střední styl 1 – zvýraznění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52" autoAdjust="0"/>
    <p:restoredTop sz="90476" autoAdjust="0"/>
  </p:normalViewPr>
  <p:slideViewPr>
    <p:cSldViewPr showGuides="1">
      <p:cViewPr>
        <p:scale>
          <a:sx n="80" d="100"/>
          <a:sy n="80" d="100"/>
        </p:scale>
        <p:origin x="-36" y="-462"/>
      </p:cViewPr>
      <p:guideLst>
        <p:guide orient="horz" pos="913"/>
        <p:guide orient="horz" pos="3884"/>
        <p:guide pos="5420"/>
        <p:guide pos="340"/>
      </p:guideLst>
    </p:cSldViewPr>
  </p:slideViewPr>
  <p:outlineViewPr>
    <p:cViewPr>
      <p:scale>
        <a:sx n="33" d="100"/>
        <a:sy n="33" d="100"/>
      </p:scale>
      <p:origin x="0" y="966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D63E5805-BB59-4251-A26B-2A58E3599130}" type="datetimeFigureOut">
              <a:rPr lang="cs-CZ" smtClean="0"/>
              <a:t>2.11.2017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1" y="9428584"/>
            <a:ext cx="2945659" cy="496332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50444" y="9428584"/>
            <a:ext cx="2945659" cy="496332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CD1C2FFA-7730-469F-A8CA-37C9A1F1C32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503155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703916EA-B297-4F0B-851D-BD5704B201B7}" type="datetimeFigureOut">
              <a:rPr lang="cs-CZ" smtClean="0"/>
              <a:t>2.11.2017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6332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6332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53FB31FA-E905-4016-9D4B-970DF0C7EE0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1834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605153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Vždy Individuální projekt = dříve grantový, číslo výzvy = 03 </a:t>
            </a:r>
            <a:r>
              <a:rPr lang="cs-CZ" dirty="0" err="1" smtClean="0"/>
              <a:t>OPZ</a:t>
            </a:r>
            <a:r>
              <a:rPr lang="cs-CZ" dirty="0" smtClean="0"/>
              <a:t>, 15 = rok vyhlášení, 40 = číslo výzvy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>
                <a:solidFill>
                  <a:prstClr val="black"/>
                </a:solidFill>
              </a:rPr>
              <a:pPr/>
              <a:t>12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8981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Obrazovka </a:t>
            </a:r>
            <a:r>
              <a:rPr lang="cs-CZ" dirty="0" err="1" smtClean="0"/>
              <a:t>ISKP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>
                <a:solidFill>
                  <a:prstClr val="black"/>
                </a:solidFill>
              </a:rPr>
              <a:pPr/>
              <a:t>13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21519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965244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769531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Veronika </a:t>
            </a:r>
            <a:r>
              <a:rPr lang="cs-CZ" dirty="0" err="1" smtClean="0"/>
              <a:t>MMKINVER</a:t>
            </a:r>
            <a:r>
              <a:rPr lang="cs-CZ" dirty="0" smtClean="0"/>
              <a:t>_ ukázka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>
                <a:solidFill>
                  <a:prstClr val="black"/>
                </a:solidFill>
              </a:rPr>
              <a:pPr/>
              <a:t>16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884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542543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>
                <a:solidFill>
                  <a:prstClr val="black"/>
                </a:solidFill>
              </a:rPr>
              <a:pPr/>
              <a:t>18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8095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23838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901445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460037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Dotazníkové šetření </a:t>
            </a:r>
            <a:r>
              <a:rPr lang="cs-CZ" dirty="0" err="1" smtClean="0"/>
              <a:t>CS</a:t>
            </a:r>
            <a:r>
              <a:rPr lang="cs-CZ" dirty="0" smtClean="0"/>
              <a:t> před vstupem;  Hlavní zdroje informací: Popis projektu, Cílová skupina, Analýza potřeb </a:t>
            </a:r>
            <a:r>
              <a:rPr lang="cs-CZ" dirty="0" err="1" smtClean="0"/>
              <a:t>CS</a:t>
            </a:r>
            <a:r>
              <a:rPr lang="cs-CZ" dirty="0" smtClean="0"/>
              <a:t>, nejvíce</a:t>
            </a:r>
            <a:r>
              <a:rPr lang="cs-CZ" baseline="0" dirty="0" smtClean="0"/>
              <a:t> bodově ohodnocené kritérium!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789985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1" defTabSz="914307">
              <a:defRPr/>
            </a:pPr>
            <a:r>
              <a:rPr lang="cs-CZ" dirty="0" smtClean="0"/>
              <a:t>Ověřit po</a:t>
            </a:r>
            <a:r>
              <a:rPr lang="cs-CZ" baseline="0" dirty="0" smtClean="0"/>
              <a:t> vyhlášení výzvy. </a:t>
            </a:r>
            <a:r>
              <a:rPr lang="cs-CZ" baseline="0" dirty="0" err="1" smtClean="0"/>
              <a:t>PrtScr</a:t>
            </a:r>
            <a:r>
              <a:rPr lang="cs-CZ" baseline="0" dirty="0" smtClean="0"/>
              <a:t> obrazovky, po vyhlášení  výzvy…. (</a:t>
            </a:r>
            <a:r>
              <a:rPr lang="cs-CZ" dirty="0" smtClean="0"/>
              <a:t>Více SC = jejich součet musí být 100%)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>
                <a:solidFill>
                  <a:prstClr val="black"/>
                </a:solidFill>
              </a:rPr>
              <a:pPr/>
              <a:t>22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9796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>
                <a:solidFill>
                  <a:prstClr val="black"/>
                </a:solidFill>
              </a:rPr>
              <a:pPr/>
              <a:t>23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8331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2262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Možné uvést harmonogram KA (není pro něj záložka), RT již není provázán</a:t>
            </a:r>
            <a:r>
              <a:rPr lang="cs-CZ" baseline="0" dirty="0" smtClean="0"/>
              <a:t>  na rozpočet, vyplňuje se ručně.</a:t>
            </a:r>
          </a:p>
          <a:p>
            <a:r>
              <a:rPr lang="cs-CZ" baseline="0" dirty="0" smtClean="0"/>
              <a:t>Možno zmínit, že pokud bude v RT uvedena pozice, která bude vykonávat výhradně PN, nebude muset v </a:t>
            </a:r>
            <a:r>
              <a:rPr lang="cs-CZ" baseline="0" dirty="0" err="1" smtClean="0"/>
              <a:t>ZoR</a:t>
            </a:r>
            <a:r>
              <a:rPr lang="cs-CZ" baseline="0" dirty="0" smtClean="0"/>
              <a:t> předkládat výkaz práce (výkaz práce předkládá pouze pozice, která vykonává práci jak v přímých, tak nepřímých nákladech)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>
                <a:solidFill>
                  <a:prstClr val="black"/>
                </a:solidFill>
              </a:rPr>
              <a:pPr/>
              <a:t>25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6626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err="1" smtClean="0"/>
              <a:t>RT</a:t>
            </a:r>
            <a:r>
              <a:rPr lang="cs-CZ" dirty="0" smtClean="0"/>
              <a:t> nesmí být 5 x větší, než počet</a:t>
            </a:r>
            <a:r>
              <a:rPr lang="cs-CZ" baseline="0" dirty="0" smtClean="0"/>
              <a:t> kmenových zaměstnanců organizace = eliminační kritérium, nebo projekt do 2 mil.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>
                <a:solidFill>
                  <a:prstClr val="black"/>
                </a:solidFill>
              </a:rPr>
              <a:pPr/>
              <a:t>26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9682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err="1" smtClean="0"/>
              <a:t>Checkbox</a:t>
            </a:r>
            <a:r>
              <a:rPr lang="cs-CZ" baseline="0" dirty="0" smtClean="0"/>
              <a:t> je pouze zjišťovací indikátor, nemá dopad pro projekt, není důležitý při vyplňování žádosti, pouze statistický údaj.</a:t>
            </a:r>
          </a:p>
          <a:p>
            <a:r>
              <a:rPr lang="cs-CZ" baseline="0" dirty="0" smtClean="0"/>
              <a:t>Rovné příležitosti: projekt bude zachovávat princip nediskriminace a rovných příležitostí…. Lze zvolit i „neutrální vliv“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>
                <a:solidFill>
                  <a:prstClr val="black"/>
                </a:solidFill>
              </a:rPr>
              <a:pPr/>
              <a:t>27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9631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Lze použít přílohy, omezený počet znaků na 2.000,-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>
                <a:solidFill>
                  <a:prstClr val="black"/>
                </a:solidFill>
              </a:rPr>
              <a:pPr/>
              <a:t>28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66306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29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9661610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07">
              <a:defRPr/>
            </a:pPr>
            <a:r>
              <a:rPr lang="cs-CZ" dirty="0" smtClean="0"/>
              <a:t>Podstatná změna projektu - zahrnutí nové cílové skupiny, tj. rozšíření projektu i na osoby, na které projekt původně zaměřen nebyl</a:t>
            </a:r>
          </a:p>
          <a:p>
            <a:pPr defTabSz="914307">
              <a:defRPr/>
            </a:pPr>
            <a:r>
              <a:rPr lang="cs-CZ" dirty="0" smtClean="0"/>
              <a:t>Napsat jak jí získají, nábor </a:t>
            </a:r>
            <a:r>
              <a:rPr lang="cs-CZ" dirty="0" err="1" smtClean="0"/>
              <a:t>CS</a:t>
            </a:r>
            <a:r>
              <a:rPr lang="cs-CZ" dirty="0" smtClean="0"/>
              <a:t> do projektu…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>
                <a:solidFill>
                  <a:prstClr val="black"/>
                </a:solidFill>
              </a:rPr>
              <a:pPr/>
              <a:t>30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10504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Vyměnit</a:t>
            </a:r>
            <a:r>
              <a:rPr lang="cs-CZ" baseline="0" dirty="0" smtClean="0"/>
              <a:t> </a:t>
            </a:r>
            <a:r>
              <a:rPr lang="cs-CZ" baseline="0" dirty="0" err="1" smtClean="0"/>
              <a:t>PrtScr</a:t>
            </a:r>
            <a:r>
              <a:rPr lang="cs-CZ" baseline="0" dirty="0" smtClean="0"/>
              <a:t> až po zadání požadavků na </a:t>
            </a:r>
            <a:r>
              <a:rPr lang="cs-CZ" baseline="0" dirty="0" err="1" smtClean="0"/>
              <a:t>ISKP14</a:t>
            </a:r>
            <a:r>
              <a:rPr lang="cs-CZ" baseline="0" dirty="0" smtClean="0"/>
              <a:t>+…. </a:t>
            </a:r>
            <a:r>
              <a:rPr lang="cs-CZ" b="1" baseline="0" dirty="0" smtClean="0">
                <a:solidFill>
                  <a:srgbClr val="FF0000"/>
                </a:solidFill>
              </a:rPr>
              <a:t>Cílová skupina</a:t>
            </a:r>
            <a:endParaRPr lang="cs-CZ" b="1" dirty="0">
              <a:solidFill>
                <a:srgbClr val="FF0000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>
                <a:solidFill>
                  <a:prstClr val="black"/>
                </a:solidFill>
              </a:rPr>
              <a:pPr/>
              <a:t>31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6306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Hlavní zdroj informací:</a:t>
            </a:r>
            <a:r>
              <a:rPr lang="cs-CZ" baseline="0" dirty="0" smtClean="0"/>
              <a:t> Popis projektu, </a:t>
            </a:r>
            <a:r>
              <a:rPr lang="cs-CZ" baseline="0" dirty="0" err="1" smtClean="0"/>
              <a:t>CS</a:t>
            </a:r>
            <a:r>
              <a:rPr lang="cs-CZ" baseline="0" dirty="0" smtClean="0"/>
              <a:t>, </a:t>
            </a:r>
            <a:r>
              <a:rPr lang="cs-CZ" baseline="0" dirty="0" err="1" smtClean="0"/>
              <a:t>KA</a:t>
            </a:r>
            <a:r>
              <a:rPr lang="cs-CZ" baseline="0" dirty="0" smtClean="0"/>
              <a:t>, </a:t>
            </a:r>
          </a:p>
          <a:p>
            <a:r>
              <a:rPr lang="cs-CZ" dirty="0" smtClean="0"/>
              <a:t>Smart – konkrétní, měřitelný, dosažitelný, realistický a ohraničený v čase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5450630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Už tu jednou je….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>
                <a:solidFill>
                  <a:prstClr val="black"/>
                </a:solidFill>
              </a:rPr>
              <a:pPr/>
              <a:t>32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92027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33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471542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>
                <a:solidFill>
                  <a:prstClr val="black"/>
                </a:solidFill>
              </a:rPr>
              <a:pPr/>
              <a:t>34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97111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…. Po zvolení záložky žadatel/příjemce je zaktivněn Rozpočet.</a:t>
            </a:r>
          </a:p>
          <a:p>
            <a:r>
              <a:rPr lang="cs-CZ" dirty="0" err="1" smtClean="0"/>
              <a:t>Checkbox</a:t>
            </a:r>
            <a:r>
              <a:rPr lang="cs-CZ" dirty="0" smtClean="0"/>
              <a:t> „jeden podnik“ se nemusí vyplňovat, je to kvůli </a:t>
            </a:r>
            <a:r>
              <a:rPr lang="cs-CZ" dirty="0" err="1" smtClean="0"/>
              <a:t>VP</a:t>
            </a:r>
            <a:r>
              <a:rPr lang="cs-CZ" dirty="0" smtClean="0"/>
              <a:t> a ta se řeší až v</a:t>
            </a:r>
            <a:r>
              <a:rPr lang="cs-CZ" baseline="0" dirty="0" smtClean="0"/>
              <a:t> průběhu realizace.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>
                <a:solidFill>
                  <a:prstClr val="black"/>
                </a:solidFill>
              </a:rPr>
              <a:pPr/>
              <a:t>35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0294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Roční obrat v Eurech, kurz </a:t>
            </a:r>
            <a:r>
              <a:rPr lang="cs-CZ" dirty="0" err="1" smtClean="0"/>
              <a:t>ECB</a:t>
            </a:r>
            <a:r>
              <a:rPr lang="cs-CZ" dirty="0" smtClean="0"/>
              <a:t> ke dni účetní</a:t>
            </a:r>
            <a:r>
              <a:rPr lang="cs-CZ" baseline="0" dirty="0" smtClean="0"/>
              <a:t> závěrky. Bilanční suma = součet všech aktiv (nebo pasiv) v Eurech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>
                <a:solidFill>
                  <a:prstClr val="black"/>
                </a:solidFill>
              </a:rPr>
              <a:pPr/>
              <a:t>36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45858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>
                <a:solidFill>
                  <a:prstClr val="black"/>
                </a:solidFill>
              </a:rPr>
              <a:pPr/>
              <a:t>37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36491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Účet a účetní období se nevyplňuje,</a:t>
            </a:r>
            <a:r>
              <a:rPr lang="cs-CZ" baseline="0" dirty="0" smtClean="0"/>
              <a:t> ani </a:t>
            </a:r>
            <a:r>
              <a:rPr lang="cs-CZ" baseline="0" dirty="0" err="1" smtClean="0"/>
              <a:t>VP</a:t>
            </a:r>
            <a:r>
              <a:rPr lang="cs-CZ" baseline="0" dirty="0" smtClean="0"/>
              <a:t> se nevyplňuje.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>
                <a:solidFill>
                  <a:prstClr val="black"/>
                </a:solidFill>
              </a:rPr>
              <a:pPr/>
              <a:t>38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35643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U</a:t>
            </a:r>
            <a:r>
              <a:rPr lang="cs-CZ" baseline="0" dirty="0" smtClean="0"/>
              <a:t> položek , kde je zelená fajfka je možné vytvářet podpoložky, …editace lze po jednotlivých řádcích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>
                <a:solidFill>
                  <a:prstClr val="black"/>
                </a:solidFill>
              </a:rPr>
              <a:pPr/>
              <a:t>39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39476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Editovat vše….doplňovat/opravovat do šedivých polí přímo v rozpočtu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>
                <a:solidFill>
                  <a:prstClr val="black"/>
                </a:solidFill>
              </a:rPr>
              <a:pPr/>
              <a:t>40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18707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>
                <a:solidFill>
                  <a:prstClr val="black"/>
                </a:solidFill>
              </a:rPr>
              <a:pPr/>
              <a:t>41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7517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dirty="0" smtClean="0"/>
              <a:t>Smart – konkrétní, měřitelný, dosažitelný, realistický a ohraničený v čase,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dirty="0" smtClean="0"/>
              <a:t>Zdroj informací: Popis projektu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007951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>
                <a:solidFill>
                  <a:prstClr val="black"/>
                </a:solidFill>
              </a:rPr>
              <a:pPr/>
              <a:t>42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39763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>
                <a:solidFill>
                  <a:prstClr val="black"/>
                </a:solidFill>
              </a:rPr>
              <a:pPr/>
              <a:t>43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15533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>
                <a:solidFill>
                  <a:prstClr val="black"/>
                </a:solidFill>
              </a:rPr>
              <a:pPr/>
              <a:t>44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20586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err="1" smtClean="0"/>
              <a:t>prtsc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>
                <a:solidFill>
                  <a:prstClr val="black"/>
                </a:solidFill>
              </a:rPr>
              <a:pPr/>
              <a:t>45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74698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46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291794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47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4072640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Upozornění, může se totiž objevit problém s el. podpisem (ze </a:t>
            </a:r>
            <a:r>
              <a:rPr lang="cs-CZ" dirty="0" err="1" smtClean="0"/>
              <a:t>zušenosti</a:t>
            </a:r>
            <a:r>
              <a:rPr lang="cs-CZ" dirty="0" smtClean="0"/>
              <a:t> z jiných výzev) a systém může být v poslední den také přetížen, což bohužel nevylučuje potíže při finalizaci.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>
                <a:solidFill>
                  <a:prstClr val="black"/>
                </a:solidFill>
              </a:rPr>
              <a:pPr/>
              <a:t>48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37986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Plné moci POZOR!!! Finalizovat a podepisovat včas, nefunguje </a:t>
            </a:r>
            <a:r>
              <a:rPr lang="cs-CZ" dirty="0" err="1" smtClean="0"/>
              <a:t>el.podpis</a:t>
            </a:r>
            <a:r>
              <a:rPr lang="cs-CZ" dirty="0" smtClean="0"/>
              <a:t>….!!!!</a:t>
            </a:r>
          </a:p>
          <a:p>
            <a:pPr lvl="1"/>
            <a:r>
              <a:rPr lang="cs-CZ" dirty="0" smtClean="0"/>
              <a:t>Nutné podepsat zmocnění v IS KP14+ nebo vložit </a:t>
            </a:r>
            <a:r>
              <a:rPr lang="cs-CZ" dirty="0" err="1" smtClean="0"/>
              <a:t>sken</a:t>
            </a:r>
            <a:r>
              <a:rPr lang="cs-CZ" dirty="0" smtClean="0"/>
              <a:t> listiny se zmocněním</a:t>
            </a:r>
          </a:p>
          <a:p>
            <a:pPr lvl="2"/>
            <a:r>
              <a:rPr lang="cs-CZ" dirty="0" smtClean="0"/>
              <a:t>Listinnou plnou mocí mohou být také vnitřní předpisy organizace, ze kterých vyplývá, že organizaci je oprávněn zastupovat např. řídící pracovník na určité pozici, avšak i vnitřní předpisy musí být podepsány</a:t>
            </a:r>
          </a:p>
          <a:p>
            <a:pPr lvl="1"/>
            <a:r>
              <a:rPr lang="cs-CZ" dirty="0" smtClean="0"/>
              <a:t>Uvádí se platnost plné moci </a:t>
            </a:r>
            <a:r>
              <a:rPr lang="cs-CZ" b="1" dirty="0" smtClean="0"/>
              <a:t>od - do </a:t>
            </a:r>
          </a:p>
          <a:p>
            <a:pPr lvl="1"/>
            <a:r>
              <a:rPr lang="cs-CZ" dirty="0" smtClean="0"/>
              <a:t>Nutné nastavit, pro jaké činnosti je plná moc platná (zda jen pro žádost o podporu, nebo i další úkony)</a:t>
            </a:r>
          </a:p>
          <a:p>
            <a:r>
              <a:rPr lang="cs-CZ" dirty="0" smtClean="0"/>
              <a:t>Novinka od poslední aktualizace MS2014+</a:t>
            </a:r>
          </a:p>
          <a:p>
            <a:pPr lvl="1"/>
            <a:r>
              <a:rPr lang="cs-CZ" dirty="0" smtClean="0"/>
              <a:t>Osoba, který zmocňuje, nemusí mít svůj „účet“ v IS KP14+</a:t>
            </a:r>
          </a:p>
          <a:p>
            <a:pPr lvl="1"/>
            <a:r>
              <a:rPr lang="cs-CZ" dirty="0" smtClean="0"/>
              <a:t>V Pokynech nachystaná revize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>
                <a:solidFill>
                  <a:prstClr val="black"/>
                </a:solidFill>
              </a:rPr>
              <a:pPr/>
              <a:t>49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84654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50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9084270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51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89567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Zdroj informací: rozpočet, popis projektu, </a:t>
            </a:r>
            <a:r>
              <a:rPr lang="cs-CZ" dirty="0" err="1" smtClean="0"/>
              <a:t>CS</a:t>
            </a:r>
            <a:r>
              <a:rPr lang="cs-CZ" dirty="0" smtClean="0"/>
              <a:t>, </a:t>
            </a:r>
            <a:r>
              <a:rPr lang="cs-CZ" dirty="0" err="1" smtClean="0"/>
              <a:t>KA</a:t>
            </a:r>
            <a:r>
              <a:rPr lang="cs-CZ" dirty="0" smtClean="0"/>
              <a:t>, Indikátory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100581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dirty="0" smtClean="0"/>
              <a:t>Zdroj informací: rozpočet, popis projektu, </a:t>
            </a:r>
            <a:r>
              <a:rPr lang="cs-CZ" dirty="0" err="1" smtClean="0"/>
              <a:t>CS</a:t>
            </a:r>
            <a:r>
              <a:rPr lang="cs-CZ" dirty="0" smtClean="0"/>
              <a:t>, </a:t>
            </a:r>
            <a:r>
              <a:rPr lang="cs-CZ" dirty="0" err="1" smtClean="0"/>
              <a:t>KA</a:t>
            </a:r>
            <a:r>
              <a:rPr lang="cs-CZ" dirty="0" smtClean="0"/>
              <a:t>, Indikátory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92422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Hlavní zdroj informací: popis projektu, </a:t>
            </a:r>
            <a:r>
              <a:rPr lang="cs-CZ" dirty="0" err="1" smtClean="0"/>
              <a:t>CS</a:t>
            </a:r>
            <a:r>
              <a:rPr lang="cs-CZ" dirty="0" smtClean="0"/>
              <a:t>, </a:t>
            </a:r>
            <a:r>
              <a:rPr lang="cs-CZ" smtClean="0"/>
              <a:t>KA</a:t>
            </a: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058297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516305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29765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Obdélník 9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1224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11299" y="40896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 smtClean="0"/>
              <a:t>Kliknutím vložíte jméno</a:t>
            </a:r>
          </a:p>
        </p:txBody>
      </p:sp>
      <p:sp>
        <p:nvSpPr>
          <p:cNvPr id="15" name="Zástupný symbol pro text 14"/>
          <p:cNvSpPr>
            <a:spLocks noGrp="1"/>
          </p:cNvSpPr>
          <p:nvPr>
            <p:ph type="body" sz="quarter" idx="14" hasCustomPrompt="1"/>
          </p:nvPr>
        </p:nvSpPr>
        <p:spPr>
          <a:xfrm>
            <a:off x="1512000" y="48852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 smtClean="0"/>
              <a:t>Kliknutím vložíte datum a místo</a:t>
            </a:r>
          </a:p>
        </p:txBody>
      </p:sp>
      <p:sp>
        <p:nvSpPr>
          <p:cNvPr id="5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4" name="Zástupný symbol pro obrázek 4"/>
          <p:cNvSpPr>
            <a:spLocks noGrp="1" noChangeAspect="1"/>
          </p:cNvSpPr>
          <p:nvPr>
            <p:ph type="pic" sz="quarter" idx="16"/>
          </p:nvPr>
        </p:nvSpPr>
        <p:spPr>
          <a:xfrm>
            <a:off x="846000" y="40896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6" name="Zástupný symbol pro obrázek 4"/>
          <p:cNvSpPr>
            <a:spLocks noGrp="1" noChangeAspect="1"/>
          </p:cNvSpPr>
          <p:nvPr>
            <p:ph type="pic" sz="quarter" idx="17"/>
          </p:nvPr>
        </p:nvSpPr>
        <p:spPr>
          <a:xfrm>
            <a:off x="846000" y="48852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20" name="Obdélník 19"/>
          <p:cNvSpPr/>
          <p:nvPr userDrawn="1"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  <p:cxnSp>
        <p:nvCxnSpPr>
          <p:cNvPr id="18" name="Přímá spojnice 17"/>
          <p:cNvCxnSpPr/>
          <p:nvPr userDrawn="1"/>
        </p:nvCxnSpPr>
        <p:spPr>
          <a:xfrm>
            <a:off x="395536" y="1137600"/>
            <a:ext cx="83529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8818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2412000"/>
            <a:ext cx="8064000" cy="3744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Zástupný symbol pro text 5"/>
          <p:cNvSpPr>
            <a:spLocks noGrp="1"/>
          </p:cNvSpPr>
          <p:nvPr>
            <p:ph type="body" sz="quarter" idx="14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1479379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1285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4644000" y="1800000"/>
            <a:ext cx="3960000" cy="4320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13621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4032000"/>
            <a:ext cx="8064000" cy="2088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93027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2412000"/>
            <a:ext cx="8064000" cy="3744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1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2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49879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0" y="0"/>
            <a:ext cx="9144000" cy="67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3240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9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7" name="Obdélník 6"/>
          <p:cNvSpPr/>
          <p:nvPr userDrawn="1"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  <p:cxnSp>
        <p:nvCxnSpPr>
          <p:cNvPr id="12" name="Přímá spojnice 11"/>
          <p:cNvCxnSpPr/>
          <p:nvPr userDrawn="1"/>
        </p:nvCxnSpPr>
        <p:spPr>
          <a:xfrm>
            <a:off x="395536" y="1137600"/>
            <a:ext cx="83529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5253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53853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7" name="Zástupný symbol pro obsah 2"/>
          <p:cNvSpPr>
            <a:spLocks noGrp="1"/>
          </p:cNvSpPr>
          <p:nvPr>
            <p:ph idx="13"/>
          </p:nvPr>
        </p:nvSpPr>
        <p:spPr>
          <a:xfrm>
            <a:off x="4644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01346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8" name="Zástupný symbol pro obsah 2"/>
          <p:cNvSpPr>
            <a:spLocks noGrp="1"/>
          </p:cNvSpPr>
          <p:nvPr>
            <p:ph idx="13"/>
          </p:nvPr>
        </p:nvSpPr>
        <p:spPr>
          <a:xfrm>
            <a:off x="540000" y="4032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61415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/>
          <p:nvPr/>
        </p:nvSpPr>
        <p:spPr>
          <a:xfrm>
            <a:off x="0" y="1080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2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0"/>
            <a:ext cx="9144000" cy="108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080000"/>
          </a:xfrm>
          <a:prstGeom prst="rect">
            <a:avLst/>
          </a:prstGeom>
        </p:spPr>
        <p:txBody>
          <a:bodyPr vert="horz" lIns="36000" tIns="0" rIns="36000" bIns="0" rtlCol="0" anchor="ctr" anchorCtr="0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40000" y="1800000"/>
            <a:ext cx="8064000" cy="432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540000" y="6516000"/>
            <a:ext cx="1116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692000" y="6516000"/>
            <a:ext cx="6912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40000" y="6516000"/>
            <a:ext cx="468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50" b="1">
                <a:solidFill>
                  <a:schemeClr val="tx1"/>
                </a:solidFill>
              </a:defRPr>
            </a:lvl1pPr>
          </a:lstStyle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8" name="Obdélník 17"/>
          <p:cNvSpPr/>
          <p:nvPr/>
        </p:nvSpPr>
        <p:spPr>
          <a:xfrm>
            <a:off x="0" y="6732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57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5" r:id="rId2"/>
    <p:sldLayoutId id="2147483676" r:id="rId3"/>
    <p:sldLayoutId id="2147483677" r:id="rId4"/>
    <p:sldLayoutId id="2147483678" r:id="rId5"/>
    <p:sldLayoutId id="2147483673" r:id="rId6"/>
    <p:sldLayoutId id="2147483679" r:id="rId7"/>
    <p:sldLayoutId id="2147483680" r:id="rId8"/>
    <p:sldLayoutId id="2147483681" r:id="rId9"/>
    <p:sldLayoutId id="2147483682" r:id="rId10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32000" indent="-432000" algn="l" defTabSz="914400" rtl="0" eaLnBrk="1" latinLnBrk="0" hangingPunct="1">
        <a:lnSpc>
          <a:spcPts val="2880"/>
        </a:lnSpc>
        <a:spcBef>
          <a:spcPts val="600"/>
        </a:spcBef>
        <a:spcAft>
          <a:spcPts val="600"/>
        </a:spcAft>
        <a:buClr>
          <a:schemeClr val="accent2"/>
        </a:buClr>
        <a:buSzPct val="100000"/>
        <a:buFont typeface="Wingdings" panose="05000000000000000000" pitchFamily="2" charset="2"/>
        <a:buChar char=""/>
        <a:defRPr sz="24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666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8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170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lang="cs-CZ" sz="20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422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fcr.cz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Technická specifika</a:t>
            </a:r>
            <a:endParaRPr lang="cs-CZ" dirty="0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cs-CZ" dirty="0" smtClean="0"/>
              <a:t>Kolektiv autorů pro IP </a:t>
            </a:r>
            <a:r>
              <a:rPr lang="cs-CZ" dirty="0" smtClean="0"/>
              <a:t>1.5</a:t>
            </a:r>
            <a:endParaRPr lang="cs-CZ" dirty="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quarter" idx="14"/>
          </p:nvPr>
        </p:nvSpPr>
        <p:spPr>
          <a:xfrm>
            <a:off x="1475656" y="4581128"/>
            <a:ext cx="7308344" cy="720080"/>
          </a:xfrm>
        </p:spPr>
        <p:txBody>
          <a:bodyPr/>
          <a:lstStyle/>
          <a:p>
            <a:r>
              <a:rPr lang="cs-CZ" dirty="0" smtClean="0"/>
              <a:t>Praha       </a:t>
            </a:r>
            <a:r>
              <a:rPr lang="cs-CZ" dirty="0"/>
              <a:t>7. 11. </a:t>
            </a:r>
            <a:r>
              <a:rPr lang="cs-CZ" dirty="0" smtClean="0"/>
              <a:t>2017</a:t>
            </a:r>
            <a:endParaRPr lang="cs-CZ" dirty="0"/>
          </a:p>
        </p:txBody>
      </p:sp>
      <p:pic>
        <p:nvPicPr>
          <p:cNvPr id="14" name="Zástupný symbol pro obrázek 13"/>
          <p:cNvPicPr>
            <a:picLocks noGrp="1" noChangeAspect="1"/>
          </p:cNvPicPr>
          <p:nvPr>
            <p:ph type="pic" sz="quarter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0" y="2636837"/>
            <a:ext cx="540000" cy="540000"/>
          </a:xfrm>
        </p:spPr>
      </p:pic>
      <p:pic>
        <p:nvPicPr>
          <p:cNvPr id="15" name="Zástupný symbol pro obrázek 14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0" y="4089600"/>
            <a:ext cx="540000" cy="540000"/>
          </a:xfrm>
        </p:spPr>
      </p:pic>
      <p:pic>
        <p:nvPicPr>
          <p:cNvPr id="16" name="Zástupný symbol pro obrázek 15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0" y="4653136"/>
            <a:ext cx="540000" cy="540000"/>
          </a:xfrm>
        </p:spPr>
      </p:pic>
    </p:spTree>
    <p:extLst>
      <p:ext uri="{BB962C8B-B14F-4D97-AF65-F5344CB8AC3E}">
        <p14:creationId xmlns:p14="http://schemas.microsoft.com/office/powerpoint/2010/main" val="337466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sz="3000" dirty="0">
                <a:solidFill>
                  <a:srgbClr val="AFDDFA"/>
                </a:solidFill>
              </a:rPr>
              <a:t>Věcné hodnocení - časté chyby </a:t>
            </a:r>
            <a:r>
              <a:rPr lang="cs-CZ" sz="3000" dirty="0" smtClean="0">
                <a:solidFill>
                  <a:srgbClr val="AFDDFA"/>
                </a:solidFill>
              </a:rPr>
              <a:t>8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11560" y="1556792"/>
            <a:ext cx="8064000" cy="4680520"/>
          </a:xfrm>
        </p:spPr>
        <p:txBody>
          <a:bodyPr/>
          <a:lstStyle/>
          <a:p>
            <a:r>
              <a:rPr lang="cs-CZ" sz="2000" b="1" dirty="0" smtClean="0"/>
              <a:t>Kritérium 4 Proveditelnost </a:t>
            </a:r>
          </a:p>
          <a:p>
            <a:pPr marL="0" indent="0">
              <a:buNone/>
            </a:pPr>
            <a:r>
              <a:rPr lang="cs-CZ" sz="2000" dirty="0" smtClean="0"/>
              <a:t>      4.3 Ověření administrativní, finanční a provozní kapacity žadatele</a:t>
            </a:r>
          </a:p>
          <a:p>
            <a:pPr marL="431800" indent="558800">
              <a:buFont typeface="Wingdings" panose="05000000000000000000" pitchFamily="2" charset="2"/>
              <a:buChar char="¢"/>
              <a:tabLst>
                <a:tab pos="990600" algn="l"/>
              </a:tabLst>
            </a:pPr>
            <a:r>
              <a:rPr lang="cs-CZ" sz="1800" dirty="0" smtClean="0"/>
              <a:t>hodnota „obrat za poslední uzavřené období“ se vyplňuje v Eurech</a:t>
            </a:r>
          </a:p>
          <a:p>
            <a:pPr marL="447675" indent="0">
              <a:buNone/>
              <a:tabLst>
                <a:tab pos="990600" algn="l"/>
              </a:tabLst>
            </a:pPr>
            <a:endParaRPr lang="cs-CZ" sz="1800" dirty="0" smtClean="0"/>
          </a:p>
          <a:p>
            <a:pPr marL="447675" indent="-447675">
              <a:buFont typeface="Wingdings" panose="05000000000000000000" pitchFamily="2" charset="2"/>
              <a:buChar char="l"/>
              <a:tabLst>
                <a:tab pos="447675" algn="l"/>
              </a:tabLst>
            </a:pPr>
            <a:r>
              <a:rPr lang="cs-CZ" sz="2000" dirty="0" smtClean="0"/>
              <a:t>Detailní výsledky </a:t>
            </a:r>
            <a:r>
              <a:rPr lang="cs-CZ" sz="2000" dirty="0" err="1" smtClean="0"/>
              <a:t>VH</a:t>
            </a:r>
            <a:r>
              <a:rPr lang="cs-CZ" sz="2000" dirty="0" smtClean="0"/>
              <a:t> budou zpřístupněny v </a:t>
            </a:r>
            <a:r>
              <a:rPr lang="cs-CZ" sz="2000" dirty="0" err="1" smtClean="0"/>
              <a:t>ISKP</a:t>
            </a:r>
            <a:r>
              <a:rPr lang="cs-CZ" sz="2000" dirty="0" smtClean="0"/>
              <a:t>.</a:t>
            </a:r>
          </a:p>
          <a:p>
            <a:pPr marL="447675" indent="-447675">
              <a:buFont typeface="Wingdings" panose="05000000000000000000" pitchFamily="2" charset="2"/>
              <a:buChar char="l"/>
              <a:tabLst>
                <a:tab pos="447675" algn="l"/>
              </a:tabLst>
            </a:pPr>
            <a:r>
              <a:rPr lang="cs-CZ" sz="2000" dirty="0" smtClean="0"/>
              <a:t>V případě negativního hodnocení dostane žadatel Rozhodnutí o vyřazení žádosti z administrace, která bude zaslána datovou schránkou</a:t>
            </a:r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10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33861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Žádost v MS2014+</a:t>
            </a: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pic>
        <p:nvPicPr>
          <p:cNvPr id="7" name="Zástupný symbol pro obrázek 6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77902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268760"/>
          </a:xfrm>
        </p:spPr>
        <p:txBody>
          <a:bodyPr/>
          <a:lstStyle/>
          <a:p>
            <a:pPr algn="ctr"/>
            <a:r>
              <a:rPr lang="cs-CZ" sz="3000" dirty="0" smtClean="0"/>
              <a:t>IS </a:t>
            </a:r>
            <a:r>
              <a:rPr lang="cs-CZ" sz="3000" dirty="0" err="1" smtClean="0"/>
              <a:t>kp</a:t>
            </a:r>
            <a:r>
              <a:rPr lang="cs-CZ" sz="3000" dirty="0" smtClean="0"/>
              <a:t> 14+ </a:t>
            </a:r>
            <a:r>
              <a:rPr lang="cs-CZ" sz="3000" dirty="0" smtClean="0"/>
              <a:t>1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000" dirty="0" smtClean="0"/>
              <a:t>Uživatelské příručky: </a:t>
            </a:r>
            <a:r>
              <a:rPr lang="cs-CZ" sz="2000" dirty="0" smtClean="0">
                <a:hlinkClick r:id="rId3"/>
              </a:rPr>
              <a:t>http://</a:t>
            </a:r>
            <a:r>
              <a:rPr lang="cs-CZ" sz="2000" dirty="0" err="1" smtClean="0">
                <a:hlinkClick r:id="rId3"/>
              </a:rPr>
              <a:t>www.esfcr.cz</a:t>
            </a:r>
            <a:endParaRPr lang="cs-CZ" sz="2000" dirty="0" smtClean="0"/>
          </a:p>
          <a:p>
            <a:pPr marL="0" indent="0">
              <a:buNone/>
            </a:pPr>
            <a:endParaRPr lang="cs-CZ" sz="2000" dirty="0" smtClean="0"/>
          </a:p>
          <a:p>
            <a:pPr marL="895350" lvl="3" indent="-447675">
              <a:lnSpc>
                <a:spcPts val="22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Pokyny k vyplnění žádosti o podporu v IS KP14+ - registrace nového uživatele:</a:t>
            </a:r>
          </a:p>
          <a:p>
            <a:pPr marL="895350" lvl="3" indent="-447675">
              <a:lnSpc>
                <a:spcPts val="22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       https://</a:t>
            </a:r>
            <a:r>
              <a:rPr lang="cs-CZ" sz="1800" dirty="0" err="1">
                <a:solidFill>
                  <a:srgbClr val="084A8B"/>
                </a:solidFill>
              </a:rPr>
              <a:t>www.esfcr.cz</a:t>
            </a:r>
            <a:r>
              <a:rPr lang="cs-CZ" sz="1800" dirty="0">
                <a:solidFill>
                  <a:srgbClr val="084A8B"/>
                </a:solidFill>
              </a:rPr>
              <a:t>/infocentrum/dokumenty/-/dokument/797956</a:t>
            </a:r>
          </a:p>
          <a:p>
            <a:endParaRPr lang="cs-CZ" sz="2000" dirty="0" smtClean="0"/>
          </a:p>
          <a:p>
            <a:r>
              <a:rPr lang="cs-CZ" sz="2000" dirty="0" smtClean="0"/>
              <a:t>Žadatel → nová žádost → seznam programů a výzev</a:t>
            </a:r>
          </a:p>
          <a:p>
            <a:pPr marL="0" indent="0">
              <a:buNone/>
            </a:pPr>
            <a:r>
              <a:rPr lang="cs-CZ" sz="2000" dirty="0"/>
              <a:t> </a:t>
            </a:r>
            <a:r>
              <a:rPr lang="cs-CZ" sz="2000" dirty="0" smtClean="0"/>
              <a:t>    → OP Z → výzva</a:t>
            </a:r>
          </a:p>
          <a:p>
            <a:pPr marL="0" indent="0">
              <a:buNone/>
            </a:pPr>
            <a:endParaRPr lang="cs-CZ" sz="1800" dirty="0">
              <a:solidFill>
                <a:srgbClr val="084A8B"/>
              </a:solidFill>
            </a:endParaRPr>
          </a:p>
          <a:p>
            <a:pPr marL="0" indent="0">
              <a:buNone/>
            </a:pPr>
            <a:endParaRPr lang="cs-CZ" dirty="0" smtClean="0"/>
          </a:p>
          <a:p>
            <a:pPr>
              <a:buFont typeface="Arial" panose="020B0604020202020204" pitchFamily="34" charset="0"/>
              <a:buChar char="•"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pPr>
              <a:buFont typeface="Arial" panose="020B0604020202020204" pitchFamily="34" charset="0"/>
              <a:buChar char="•"/>
            </a:pPr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12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25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268760"/>
          </a:xfrm>
        </p:spPr>
        <p:txBody>
          <a:bodyPr/>
          <a:lstStyle/>
          <a:p>
            <a:pPr algn="ctr"/>
            <a:r>
              <a:rPr lang="cs-CZ" sz="3000" dirty="0" err="1" smtClean="0"/>
              <a:t>Is</a:t>
            </a:r>
            <a:r>
              <a:rPr lang="cs-CZ" sz="3000" dirty="0" smtClean="0"/>
              <a:t> </a:t>
            </a:r>
            <a:r>
              <a:rPr lang="cs-CZ" sz="3000" dirty="0" err="1" smtClean="0"/>
              <a:t>kp</a:t>
            </a:r>
            <a:r>
              <a:rPr lang="cs-CZ" sz="3000" dirty="0" smtClean="0"/>
              <a:t> 14+ </a:t>
            </a:r>
            <a:r>
              <a:rPr lang="cs-CZ" sz="3000" dirty="0" smtClean="0"/>
              <a:t>2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13</a:t>
            </a:fld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611560" y="1700808"/>
            <a:ext cx="8280920" cy="39780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32000" indent="-432000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Clr>
                <a:srgbClr val="5FBBF5"/>
              </a:buClr>
              <a:buSzPct val="100000"/>
              <a:buFont typeface="Wingdings" panose="05000000000000000000" pitchFamily="2" charset="2"/>
              <a:buChar char=""/>
            </a:pPr>
            <a:r>
              <a:rPr lang="cs-CZ" sz="2000" dirty="0" smtClean="0">
                <a:solidFill>
                  <a:srgbClr val="084A8B"/>
                </a:solidFill>
              </a:rPr>
              <a:t>Uživatel vyplňuje záložky pokud možno postupně  podle navigačního menu v levé části obrazovky.</a:t>
            </a:r>
          </a:p>
          <a:p>
            <a:pPr marL="432000" indent="-432000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Clr>
                <a:srgbClr val="5FBBF5"/>
              </a:buClr>
              <a:buSzPct val="100000"/>
              <a:buFont typeface="Wingdings" panose="05000000000000000000" pitchFamily="2" charset="2"/>
              <a:buChar char=""/>
            </a:pPr>
            <a:r>
              <a:rPr lang="cs-CZ" sz="2000" dirty="0" smtClean="0">
                <a:solidFill>
                  <a:srgbClr val="084A8B"/>
                </a:solidFill>
              </a:rPr>
              <a:t>Data se dále propisují do dalších záložek žádosti, či umožní zaktivnění některých záložek.</a:t>
            </a:r>
          </a:p>
          <a:p>
            <a:pPr marL="432000" indent="-432000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Clr>
                <a:srgbClr val="5FBBF5"/>
              </a:buClr>
              <a:buSzPct val="100000"/>
              <a:buFont typeface="Wingdings" panose="05000000000000000000" pitchFamily="2" charset="2"/>
              <a:buChar char=""/>
            </a:pPr>
            <a:r>
              <a:rPr lang="cs-CZ" sz="2000" dirty="0" smtClean="0">
                <a:solidFill>
                  <a:srgbClr val="084A8B"/>
                </a:solidFill>
              </a:rPr>
              <a:t>Každou vyplněnou záložku: „ ULOŽ!“</a:t>
            </a:r>
          </a:p>
          <a:p>
            <a:pPr marL="432000" indent="-432000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Clr>
                <a:srgbClr val="5FBBF5"/>
              </a:buClr>
              <a:buSzPct val="100000"/>
              <a:buFont typeface="Wingdings" panose="05000000000000000000" pitchFamily="2" charset="2"/>
              <a:buChar char=""/>
            </a:pPr>
            <a:r>
              <a:rPr lang="cs-CZ" sz="2000" dirty="0" smtClean="0">
                <a:solidFill>
                  <a:srgbClr val="084A8B"/>
                </a:solidFill>
              </a:rPr>
              <a:t>Pole </a:t>
            </a:r>
            <a:r>
              <a:rPr lang="cs-CZ" sz="2000" dirty="0">
                <a:solidFill>
                  <a:srgbClr val="084A8B"/>
                </a:solidFill>
              </a:rPr>
              <a:t>v </a:t>
            </a:r>
            <a:r>
              <a:rPr lang="cs-CZ" sz="2000" dirty="0" err="1">
                <a:solidFill>
                  <a:srgbClr val="084A8B"/>
                </a:solidFill>
              </a:rPr>
              <a:t>IS</a:t>
            </a:r>
            <a:r>
              <a:rPr lang="cs-CZ" sz="2000" dirty="0">
                <a:solidFill>
                  <a:srgbClr val="084A8B"/>
                </a:solidFill>
              </a:rPr>
              <a:t> </a:t>
            </a:r>
            <a:r>
              <a:rPr lang="cs-CZ" sz="2000" dirty="0" err="1">
                <a:solidFill>
                  <a:srgbClr val="084A8B"/>
                </a:solidFill>
              </a:rPr>
              <a:t>KP14</a:t>
            </a:r>
            <a:r>
              <a:rPr lang="cs-CZ" sz="2000" dirty="0">
                <a:solidFill>
                  <a:srgbClr val="084A8B"/>
                </a:solidFill>
              </a:rPr>
              <a:t>+</a:t>
            </a:r>
          </a:p>
          <a:p>
            <a:pPr marL="895350" lvl="3" indent="-447675">
              <a:lnSpc>
                <a:spcPts val="2200"/>
              </a:lnSpc>
              <a:spcBef>
                <a:spcPts val="300"/>
              </a:spcBef>
              <a:spcAft>
                <a:spcPts val="600"/>
              </a:spcAft>
              <a:buClr>
                <a:srgbClr val="5FBBF5"/>
              </a:buClr>
              <a:buSzPct val="80000"/>
              <a:buFont typeface="Wingdings" panose="05000000000000000000" pitchFamily="2" charset="2"/>
              <a:buChar char="¢"/>
            </a:pPr>
            <a:r>
              <a:rPr lang="cs-CZ" dirty="0">
                <a:solidFill>
                  <a:srgbClr val="084A8B"/>
                </a:solidFill>
              </a:rPr>
              <a:t> žlutá pole = povinná</a:t>
            </a:r>
          </a:p>
          <a:p>
            <a:pPr marL="895350" lvl="3" indent="-447675">
              <a:lnSpc>
                <a:spcPts val="2200"/>
              </a:lnSpc>
              <a:spcBef>
                <a:spcPts val="300"/>
              </a:spcBef>
              <a:spcAft>
                <a:spcPts val="600"/>
              </a:spcAft>
              <a:buClr>
                <a:srgbClr val="5FBBF5"/>
              </a:buClr>
              <a:buSzPct val="80000"/>
              <a:buFont typeface="Wingdings" panose="05000000000000000000" pitchFamily="2" charset="2"/>
              <a:buChar char="¢"/>
            </a:pPr>
            <a:r>
              <a:rPr lang="cs-CZ" dirty="0">
                <a:solidFill>
                  <a:srgbClr val="084A8B"/>
                </a:solidFill>
              </a:rPr>
              <a:t> šedá pole = nepovinná</a:t>
            </a:r>
          </a:p>
          <a:p>
            <a:pPr marL="895350" lvl="3" indent="-447675">
              <a:lnSpc>
                <a:spcPts val="2200"/>
              </a:lnSpc>
              <a:spcBef>
                <a:spcPts val="300"/>
              </a:spcBef>
              <a:spcAft>
                <a:spcPts val="600"/>
              </a:spcAft>
              <a:buClr>
                <a:srgbClr val="5FBBF5"/>
              </a:buClr>
              <a:buSzPct val="80000"/>
              <a:buFont typeface="Wingdings" panose="05000000000000000000" pitchFamily="2" charset="2"/>
              <a:buChar char="¢"/>
            </a:pPr>
            <a:r>
              <a:rPr lang="cs-CZ" dirty="0">
                <a:solidFill>
                  <a:srgbClr val="084A8B"/>
                </a:solidFill>
              </a:rPr>
              <a:t> bílá pole = plní se automaticky</a:t>
            </a:r>
          </a:p>
        </p:txBody>
      </p:sp>
    </p:spTree>
    <p:extLst>
      <p:ext uri="{BB962C8B-B14F-4D97-AF65-F5344CB8AC3E}">
        <p14:creationId xmlns:p14="http://schemas.microsoft.com/office/powerpoint/2010/main" val="1426834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268760"/>
          </a:xfrm>
        </p:spPr>
        <p:txBody>
          <a:bodyPr/>
          <a:lstStyle/>
          <a:p>
            <a:pPr algn="ctr"/>
            <a:r>
              <a:rPr lang="cs-CZ" sz="3000" dirty="0" err="1" smtClean="0"/>
              <a:t>Is</a:t>
            </a:r>
            <a:r>
              <a:rPr lang="cs-CZ" sz="3000" dirty="0" smtClean="0"/>
              <a:t> </a:t>
            </a:r>
            <a:r>
              <a:rPr lang="cs-CZ" sz="3000" dirty="0" err="1" smtClean="0"/>
              <a:t>kp</a:t>
            </a:r>
            <a:r>
              <a:rPr lang="cs-CZ" sz="3000" dirty="0" smtClean="0"/>
              <a:t> 14+ </a:t>
            </a:r>
            <a:r>
              <a:rPr lang="cs-CZ" sz="3000" dirty="0" smtClean="0"/>
              <a:t>3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55576" y="1916832"/>
            <a:ext cx="8064000" cy="4320000"/>
          </a:xfrm>
        </p:spPr>
        <p:txBody>
          <a:bodyPr/>
          <a:lstStyle/>
          <a:p>
            <a:r>
              <a:rPr lang="cs-CZ" sz="2000" dirty="0" smtClean="0"/>
              <a:t>Nápověda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 smtClean="0"/>
              <a:t> </a:t>
            </a:r>
            <a:r>
              <a:rPr lang="cs-CZ" sz="1800" dirty="0">
                <a:solidFill>
                  <a:srgbClr val="084A8B"/>
                </a:solidFill>
              </a:rPr>
              <a:t>kontextová  - pokud žadatel najede myší na vyplněné pole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  zabudovaná – v pravém horním rohu obrazovky (používat s pokyny)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  příručky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  edukační videa</a:t>
            </a:r>
          </a:p>
          <a:p>
            <a:endParaRPr lang="cs-CZ" sz="18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14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875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268760"/>
          </a:xfrm>
        </p:spPr>
        <p:txBody>
          <a:bodyPr/>
          <a:lstStyle/>
          <a:p>
            <a:pPr algn="ctr"/>
            <a:r>
              <a:rPr lang="cs-CZ" sz="3000" dirty="0" err="1"/>
              <a:t>Is</a:t>
            </a:r>
            <a:r>
              <a:rPr lang="cs-CZ" sz="3000" dirty="0"/>
              <a:t> </a:t>
            </a:r>
            <a:r>
              <a:rPr lang="cs-CZ" sz="3000" dirty="0" err="1"/>
              <a:t>kp</a:t>
            </a:r>
            <a:r>
              <a:rPr lang="cs-CZ" sz="3000" dirty="0"/>
              <a:t> 14</a:t>
            </a:r>
            <a:r>
              <a:rPr lang="cs-CZ" sz="3000" dirty="0" smtClean="0"/>
              <a:t>+ </a:t>
            </a:r>
            <a:r>
              <a:rPr lang="cs-CZ" sz="3000" dirty="0" smtClean="0"/>
              <a:t>4</a:t>
            </a:r>
            <a:endParaRPr lang="cs-CZ" sz="30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15</a:t>
            </a:fld>
            <a:endParaRPr lang="cs-CZ" dirty="0">
              <a:solidFill>
                <a:srgbClr val="084A8B"/>
              </a:solidFill>
            </a:endParaRPr>
          </a:p>
        </p:txBody>
      </p:sp>
      <p:pic>
        <p:nvPicPr>
          <p:cNvPr id="5" name="Zástupný symbol pro obsah 4"/>
          <p:cNvPicPr>
            <a:picLocks noGrp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39553" y="1268760"/>
            <a:ext cx="8352928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015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268760"/>
          </a:xfrm>
        </p:spPr>
        <p:txBody>
          <a:bodyPr/>
          <a:lstStyle/>
          <a:p>
            <a:pPr algn="ctr"/>
            <a:r>
              <a:rPr lang="cs-CZ" sz="3000" dirty="0" smtClean="0"/>
              <a:t>Přístup k projektu 1</a:t>
            </a:r>
            <a:endParaRPr lang="cs-CZ" sz="30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16</a:t>
            </a:fld>
            <a:endParaRPr lang="cs-CZ" dirty="0">
              <a:solidFill>
                <a:srgbClr val="084A8B"/>
              </a:solidFill>
            </a:endParaRPr>
          </a:p>
        </p:txBody>
      </p:sp>
      <p:pic>
        <p:nvPicPr>
          <p:cNvPr id="5" name="Zástupný symbol pro obsah 4"/>
          <p:cNvPicPr>
            <a:picLocks noGrp="1"/>
          </p:cNvPicPr>
          <p:nvPr>
            <p:ph idx="1"/>
          </p:nvPr>
        </p:nvPicPr>
        <p:blipFill rotWithShape="1">
          <a:blip r:embed="rId3"/>
          <a:srcRect l="5379" t="15650" r="-11255" b="4007"/>
          <a:stretch/>
        </p:blipFill>
        <p:spPr bwMode="auto">
          <a:xfrm>
            <a:off x="611560" y="1556792"/>
            <a:ext cx="7950208" cy="46350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39114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268760"/>
          </a:xfrm>
        </p:spPr>
        <p:txBody>
          <a:bodyPr/>
          <a:lstStyle/>
          <a:p>
            <a:pPr algn="ctr"/>
            <a:r>
              <a:rPr lang="cs-CZ" sz="3000" dirty="0"/>
              <a:t>Přístup k </a:t>
            </a:r>
            <a:r>
              <a:rPr lang="cs-CZ" sz="3000" dirty="0" smtClean="0"/>
              <a:t>projektu 2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3568" y="1772816"/>
            <a:ext cx="8064000" cy="4320000"/>
          </a:xfrm>
        </p:spPr>
        <p:txBody>
          <a:bodyPr/>
          <a:lstStyle/>
          <a:p>
            <a:r>
              <a:rPr lang="cs-CZ" sz="2000" dirty="0" smtClean="0"/>
              <a:t>Role uživatelů </a:t>
            </a:r>
            <a:r>
              <a:rPr lang="cs-CZ" sz="2000" dirty="0" err="1" smtClean="0"/>
              <a:t>IS</a:t>
            </a:r>
            <a:r>
              <a:rPr lang="cs-CZ" sz="2000" dirty="0" smtClean="0"/>
              <a:t> </a:t>
            </a:r>
            <a:r>
              <a:rPr lang="cs-CZ" sz="2000" dirty="0" err="1" smtClean="0"/>
              <a:t>KP14</a:t>
            </a:r>
            <a:r>
              <a:rPr lang="cs-CZ" sz="2000" dirty="0" smtClean="0"/>
              <a:t>+ ve vztahu k projektu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  správce přístupů = uživatel, který žádost založil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  čtenář = data pouze k náhledu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  editor = možnost změn zápisu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  signatář = oprávněný podepisovat žádost 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   (kvalifikovaný elektronický podpis)</a:t>
            </a:r>
          </a:p>
          <a:p>
            <a:pPr marL="431800" indent="15875">
              <a:buFont typeface="Arial" panose="020B0604020202020204" pitchFamily="34" charset="0"/>
              <a:buChar char="•"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17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769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268760"/>
          </a:xfrm>
        </p:spPr>
        <p:txBody>
          <a:bodyPr/>
          <a:lstStyle/>
          <a:p>
            <a:pPr algn="ctr"/>
            <a:r>
              <a:rPr lang="cs-CZ" sz="3000" dirty="0" smtClean="0"/>
              <a:t>Datová oblast žádosti </a:t>
            </a:r>
            <a:endParaRPr lang="cs-CZ" sz="3000" dirty="0"/>
          </a:p>
        </p:txBody>
      </p:sp>
      <p:sp>
        <p:nvSpPr>
          <p:cNvPr id="8" name="Zástupný symbol pro obsah 7"/>
          <p:cNvSpPr>
            <a:spLocks noGrp="1"/>
          </p:cNvSpPr>
          <p:nvPr>
            <p:ph idx="1"/>
          </p:nvPr>
        </p:nvSpPr>
        <p:spPr>
          <a:xfrm>
            <a:off x="1979712" y="1556792"/>
            <a:ext cx="6624288" cy="475252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cs-CZ" sz="2000" dirty="0" smtClean="0"/>
              <a:t>Seznam </a:t>
            </a:r>
            <a:r>
              <a:rPr lang="cs-CZ" sz="2000" dirty="0"/>
              <a:t>jednotlivých záložek žádosti</a:t>
            </a:r>
          </a:p>
          <a:p>
            <a:pPr>
              <a:lnSpc>
                <a:spcPct val="100000"/>
              </a:lnSpc>
            </a:pPr>
            <a:r>
              <a:rPr lang="cs-CZ" sz="2000" dirty="0" smtClean="0"/>
              <a:t>Pomocí </a:t>
            </a:r>
            <a:r>
              <a:rPr lang="cs-CZ" sz="2000" dirty="0"/>
              <a:t>šipek možno seznam rozbalovat </a:t>
            </a:r>
            <a:r>
              <a:rPr lang="cs-CZ" sz="2000" dirty="0" smtClean="0"/>
              <a:t>či zabalovat</a:t>
            </a:r>
            <a:endParaRPr lang="cs-CZ" sz="2000" dirty="0"/>
          </a:p>
          <a:p>
            <a:pPr>
              <a:lnSpc>
                <a:spcPct val="100000"/>
              </a:lnSpc>
            </a:pPr>
            <a:r>
              <a:rPr lang="cs-CZ" sz="2000" dirty="0" smtClean="0"/>
              <a:t>Šedivé </a:t>
            </a:r>
            <a:r>
              <a:rPr lang="cs-CZ" sz="2000" dirty="0"/>
              <a:t>záložky nejsou přístupné</a:t>
            </a:r>
          </a:p>
          <a:p>
            <a:pPr marL="895350" lvl="3" indent="-447675">
              <a:lnSpc>
                <a:spcPts val="22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zpřístupní se podle dat vyplňovaných během žádosti</a:t>
            </a:r>
          </a:p>
          <a:p>
            <a:pPr marL="895350" lvl="3" indent="-447675">
              <a:lnSpc>
                <a:spcPts val="22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nejsou podle zadaných dat povinná</a:t>
            </a:r>
          </a:p>
          <a:p>
            <a:pPr>
              <a:lnSpc>
                <a:spcPct val="100000"/>
              </a:lnSpc>
            </a:pPr>
            <a:r>
              <a:rPr lang="cs-CZ" sz="2000" dirty="0" smtClean="0"/>
              <a:t>Možnosti </a:t>
            </a:r>
            <a:r>
              <a:rPr lang="cs-CZ" sz="2000" dirty="0"/>
              <a:t>vyplnění jednotlivých polí na záložkách</a:t>
            </a:r>
          </a:p>
          <a:p>
            <a:pPr marL="895350" lvl="3" indent="-447675">
              <a:lnSpc>
                <a:spcPts val="22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text, číslo, datum</a:t>
            </a:r>
          </a:p>
          <a:p>
            <a:pPr marL="895350" lvl="3" indent="-447675">
              <a:lnSpc>
                <a:spcPts val="22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výběr s rozbalovacího seznamu</a:t>
            </a:r>
          </a:p>
          <a:p>
            <a:pPr marL="895350" lvl="3" indent="-447675">
              <a:lnSpc>
                <a:spcPts val="22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 err="1">
                <a:solidFill>
                  <a:srgbClr val="084A8B"/>
                </a:solidFill>
              </a:rPr>
              <a:t>checkboxy</a:t>
            </a:r>
            <a:endParaRPr lang="cs-CZ" sz="1800" dirty="0">
              <a:solidFill>
                <a:srgbClr val="084A8B"/>
              </a:solidFill>
            </a:endParaRPr>
          </a:p>
          <a:p>
            <a:pPr marL="895350" lvl="3" indent="-447675">
              <a:lnSpc>
                <a:spcPts val="22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výběr ze seznamu a přesunutí</a:t>
            </a:r>
          </a:p>
          <a:p>
            <a:pPr marL="895350" lvl="3" indent="-447675">
              <a:lnSpc>
                <a:spcPts val="22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nový záznam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18</a:t>
            </a:fld>
            <a:endParaRPr lang="cs-CZ" dirty="0">
              <a:solidFill>
                <a:srgbClr val="084A8B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19064"/>
            <a:ext cx="1584176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1896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268760"/>
          </a:xfrm>
        </p:spPr>
        <p:txBody>
          <a:bodyPr/>
          <a:lstStyle/>
          <a:p>
            <a:pPr algn="ctr"/>
            <a:r>
              <a:rPr lang="cs-CZ" sz="3000" dirty="0" smtClean="0"/>
              <a:t>PŘÍKLADY VYPLŇOVÁNÍ ZÁLOŽEK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11560" y="1628800"/>
            <a:ext cx="8064000" cy="4320000"/>
          </a:xfrm>
        </p:spPr>
        <p:txBody>
          <a:bodyPr/>
          <a:lstStyle/>
          <a:p>
            <a:r>
              <a:rPr lang="cs-CZ" sz="2000" b="1" dirty="0"/>
              <a:t>Název projektu </a:t>
            </a:r>
          </a:p>
          <a:p>
            <a:r>
              <a:rPr lang="cs-CZ" sz="2000" b="1" dirty="0"/>
              <a:t>Anotace projektu </a:t>
            </a:r>
            <a:r>
              <a:rPr lang="cs-CZ" sz="2000" dirty="0"/>
              <a:t>– </a:t>
            </a:r>
            <a:r>
              <a:rPr lang="cs-CZ" sz="2000" dirty="0" smtClean="0"/>
              <a:t>stručné </a:t>
            </a:r>
            <a:r>
              <a:rPr lang="cs-CZ" sz="2000" dirty="0"/>
              <a:t>shrnutí projektu – bude zveřejněno v seznamu podpořených projektů</a:t>
            </a:r>
          </a:p>
          <a:p>
            <a:r>
              <a:rPr lang="cs-CZ" sz="2000" b="1" dirty="0"/>
              <a:t>Datum zahájení a ukončení</a:t>
            </a:r>
            <a:r>
              <a:rPr lang="cs-CZ" sz="2000" dirty="0"/>
              <a:t> – předpokládané/skutečné</a:t>
            </a:r>
          </a:p>
          <a:p>
            <a:pPr marL="895350" lvl="3" indent="-447675">
              <a:lnSpc>
                <a:spcPts val="22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generuje se délka projektu</a:t>
            </a:r>
          </a:p>
          <a:p>
            <a:pPr marL="895350" lvl="3" indent="-447675">
              <a:lnSpc>
                <a:spcPts val="22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nutno respektovat limity nastavené výzvou</a:t>
            </a:r>
          </a:p>
          <a:p>
            <a:pPr marL="432000" lvl="1" indent="-432000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"/>
            </a:pPr>
            <a:r>
              <a:rPr lang="cs-CZ" b="1" dirty="0"/>
              <a:t>Jiné finanční příjmy</a:t>
            </a:r>
            <a:r>
              <a:rPr lang="cs-CZ" dirty="0"/>
              <a:t> – </a:t>
            </a:r>
            <a:r>
              <a:rPr lang="cs-CZ" dirty="0" smtClean="0"/>
              <a:t>vytváří </a:t>
            </a:r>
            <a:r>
              <a:rPr lang="cs-CZ" dirty="0"/>
              <a:t>x </a:t>
            </a:r>
            <a:r>
              <a:rPr lang="cs-CZ" dirty="0" smtClean="0"/>
              <a:t>nevytváří</a:t>
            </a:r>
            <a:r>
              <a:rPr lang="cs-CZ" dirty="0"/>
              <a:t>. </a:t>
            </a:r>
            <a:r>
              <a:rPr lang="cs-CZ" dirty="0" err="1"/>
              <a:t>Provazba</a:t>
            </a:r>
            <a:r>
              <a:rPr lang="cs-CZ" dirty="0"/>
              <a:t> </a:t>
            </a:r>
            <a:r>
              <a:rPr lang="cs-CZ" dirty="0" smtClean="0"/>
              <a:t>se </a:t>
            </a:r>
            <a:r>
              <a:rPr lang="cs-CZ" dirty="0"/>
              <a:t>záložkou Rozpad financování</a:t>
            </a:r>
          </a:p>
          <a:p>
            <a:pPr marL="432000" lvl="1" indent="-432000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"/>
            </a:pPr>
            <a:r>
              <a:rPr lang="cs-CZ" b="1" dirty="0"/>
              <a:t>Příjmy dle čl. 61 obecného nařízení </a:t>
            </a:r>
            <a:r>
              <a:rPr lang="cs-CZ" dirty="0"/>
              <a:t>- </a:t>
            </a:r>
            <a:r>
              <a:rPr lang="cs-CZ" dirty="0" smtClean="0"/>
              <a:t>projekt </a:t>
            </a:r>
            <a:r>
              <a:rPr lang="cs-CZ" dirty="0"/>
              <a:t>nevytváří příjmy dle článku 61</a:t>
            </a:r>
            <a:endParaRPr lang="cs-CZ" b="1" dirty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19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133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sz="3000" dirty="0"/>
              <a:t>Věcné hodnocení </a:t>
            </a:r>
            <a:r>
              <a:rPr lang="cs-CZ" sz="3000" dirty="0" smtClean="0"/>
              <a:t>- časté chyby 1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340768"/>
            <a:ext cx="8064000" cy="504056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cs-CZ" sz="2000" b="1" dirty="0" smtClean="0"/>
              <a:t>Kritérium 1 Potřebnost                                     </a:t>
            </a:r>
          </a:p>
          <a:p>
            <a:pPr marL="447675" indent="0">
              <a:lnSpc>
                <a:spcPct val="100000"/>
              </a:lnSpc>
              <a:buNone/>
            </a:pPr>
            <a:r>
              <a:rPr lang="cs-CZ" sz="1800" dirty="0" smtClean="0"/>
              <a:t>1.1 Vymezení problému a cílové skupiny; Zaměřuje se projekt na problém/nedostatky, který/é je skutečně potřebné řešit a je CS adekvátní náplni projektu?</a:t>
            </a:r>
          </a:p>
          <a:p>
            <a:pPr marL="990600" indent="-542925">
              <a:lnSpc>
                <a:spcPct val="100000"/>
              </a:lnSpc>
              <a:buFont typeface="Wingdings" panose="05000000000000000000" pitchFamily="2" charset="2"/>
              <a:buChar char="¢"/>
            </a:pPr>
            <a:r>
              <a:rPr lang="cs-CZ" sz="1800" dirty="0" smtClean="0"/>
              <a:t>nedostatky zejména v analýze </a:t>
            </a:r>
            <a:r>
              <a:rPr lang="cs-CZ" sz="1800" dirty="0" err="1" smtClean="0"/>
              <a:t>CS</a:t>
            </a:r>
            <a:r>
              <a:rPr lang="cs-CZ" sz="1800" dirty="0" smtClean="0"/>
              <a:t>, kde není dostatečně a konkrétně  popsán její zájem o vstup do projektu</a:t>
            </a:r>
          </a:p>
          <a:p>
            <a:pPr marL="990600" indent="-542925">
              <a:lnSpc>
                <a:spcPct val="100000"/>
              </a:lnSpc>
              <a:buFont typeface="Wingdings" panose="05000000000000000000" pitchFamily="2" charset="2"/>
              <a:buChar char="¢"/>
            </a:pPr>
            <a:r>
              <a:rPr lang="cs-CZ" sz="1800" dirty="0" smtClean="0"/>
              <a:t>vazba na region a nezaměstnanost v něm – důsledky nezaměstnanosti obecné (situační analýza)</a:t>
            </a:r>
          </a:p>
          <a:p>
            <a:pPr marL="990600" indent="-542925">
              <a:lnSpc>
                <a:spcPct val="100000"/>
              </a:lnSpc>
              <a:buFont typeface="Wingdings" panose="05000000000000000000" pitchFamily="2" charset="2"/>
              <a:buChar char="¢"/>
            </a:pPr>
            <a:r>
              <a:rPr lang="cs-CZ" sz="1800" dirty="0" smtClean="0"/>
              <a:t>popis </a:t>
            </a:r>
            <a:r>
              <a:rPr lang="cs-CZ" sz="1800" dirty="0" err="1" smtClean="0"/>
              <a:t>CS</a:t>
            </a:r>
            <a:r>
              <a:rPr lang="cs-CZ" sz="1800" dirty="0" smtClean="0"/>
              <a:t> obsahuje obecně známé problémy bez vazby na ověřitelné zdroje, či vlastní šetření</a:t>
            </a:r>
          </a:p>
          <a:p>
            <a:pPr marL="431800" indent="558800">
              <a:lnSpc>
                <a:spcPct val="100000"/>
              </a:lnSpc>
              <a:buFont typeface="Wingdings" panose="05000000000000000000" pitchFamily="2" charset="2"/>
              <a:buChar char="¢"/>
            </a:pPr>
            <a:r>
              <a:rPr lang="cs-CZ" sz="1800" dirty="0" smtClean="0"/>
              <a:t>statistické údaje </a:t>
            </a:r>
          </a:p>
          <a:p>
            <a:pPr marL="990600" lvl="0" indent="-542925">
              <a:lnSpc>
                <a:spcPct val="100000"/>
              </a:lnSpc>
              <a:buFont typeface="Wingdings" panose="05000000000000000000" pitchFamily="2" charset="2"/>
              <a:buChar char="¢"/>
            </a:pPr>
            <a:r>
              <a:rPr lang="cs-CZ" sz="1800" dirty="0" smtClean="0"/>
              <a:t>žadatel </a:t>
            </a:r>
            <a:r>
              <a:rPr lang="cs-CZ" sz="1800" dirty="0"/>
              <a:t>někdy zaměňuje problém </a:t>
            </a:r>
            <a:r>
              <a:rPr lang="cs-CZ" sz="1800" dirty="0" err="1"/>
              <a:t>CS</a:t>
            </a:r>
            <a:r>
              <a:rPr lang="cs-CZ" sz="1800" dirty="0"/>
              <a:t> s problémem na trhu práce (nedostatek pracovníků v oblasti sociálních služeb v regionu x rekvalifikace </a:t>
            </a:r>
            <a:r>
              <a:rPr lang="cs-CZ" sz="1800" dirty="0" err="1"/>
              <a:t>CS</a:t>
            </a:r>
            <a:r>
              <a:rPr lang="cs-CZ" sz="1800" dirty="0"/>
              <a:t> na </a:t>
            </a:r>
            <a:r>
              <a:rPr lang="cs-CZ" sz="1800" dirty="0" err="1"/>
              <a:t>PvSS</a:t>
            </a:r>
            <a:r>
              <a:rPr lang="cs-CZ" sz="1800" dirty="0"/>
              <a:t>)….</a:t>
            </a:r>
          </a:p>
          <a:p>
            <a:pPr marL="431800" indent="558800">
              <a:buFont typeface="Wingdings" panose="05000000000000000000" pitchFamily="2" charset="2"/>
              <a:buChar char="¢"/>
            </a:pPr>
            <a:endParaRPr lang="cs-CZ" sz="1800" dirty="0" smtClean="0"/>
          </a:p>
          <a:p>
            <a:pPr marL="431800" indent="558800">
              <a:buFont typeface="Wingdings" panose="05000000000000000000" pitchFamily="2" charset="2"/>
              <a:buChar char="¢"/>
            </a:pPr>
            <a:endParaRPr lang="cs-CZ" sz="1800" dirty="0" smtClean="0"/>
          </a:p>
          <a:p>
            <a:pPr marL="431800" indent="558800">
              <a:buFont typeface="Wingdings" panose="05000000000000000000" pitchFamily="2" charset="2"/>
              <a:buChar char="¢"/>
            </a:pPr>
            <a:endParaRPr lang="cs-CZ" sz="18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22744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268760"/>
          </a:xfrm>
        </p:spPr>
        <p:txBody>
          <a:bodyPr/>
          <a:lstStyle/>
          <a:p>
            <a:pPr algn="ctr"/>
            <a:r>
              <a:rPr lang="cs-CZ" sz="3000" dirty="0" smtClean="0"/>
              <a:t>PROJEKT</a:t>
            </a:r>
            <a:endParaRPr lang="cs-CZ" sz="30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20</a:t>
            </a:fld>
            <a:endParaRPr lang="cs-CZ" dirty="0">
              <a:solidFill>
                <a:srgbClr val="084A8B"/>
              </a:solidFill>
            </a:endParaRPr>
          </a:p>
        </p:txBody>
      </p:sp>
      <p:pic>
        <p:nvPicPr>
          <p:cNvPr id="5" name="Zástupný symbol pro obsah 4"/>
          <p:cNvPicPr>
            <a:picLocks noGrp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39552" y="1340768"/>
            <a:ext cx="8352928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461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268760"/>
          </a:xfrm>
        </p:spPr>
        <p:txBody>
          <a:bodyPr/>
          <a:lstStyle/>
          <a:p>
            <a:pPr algn="ctr"/>
            <a:r>
              <a:rPr lang="cs-CZ" sz="3000" dirty="0" smtClean="0"/>
              <a:t>DOPLŇKOVÉ INFORMACE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3568" y="1772816"/>
            <a:ext cx="8064000" cy="4320000"/>
          </a:xfrm>
        </p:spPr>
        <p:txBody>
          <a:bodyPr/>
          <a:lstStyle/>
          <a:p>
            <a:r>
              <a:rPr lang="cs-CZ" sz="2000" b="1" dirty="0"/>
              <a:t>Doplňkové informace – </a:t>
            </a:r>
            <a:r>
              <a:rPr lang="cs-CZ" sz="2000" b="1" dirty="0" err="1"/>
              <a:t>checkboxy</a:t>
            </a:r>
            <a:endParaRPr lang="cs-CZ" sz="2000" b="1" dirty="0"/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pl-PL" sz="1800" dirty="0">
                <a:solidFill>
                  <a:srgbClr val="084A8B"/>
                </a:solidFill>
              </a:rPr>
              <a:t>realizace zadávacích řízení na projektu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režim financování – nastaveno na výzvě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veřejná podpora – orientační, není provázáno s další záložkou; bude řešeno až před podpisem právního aktu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projekt je zcela nebo zčásti prováděn sociálními partnery nebo NNO – </a:t>
            </a:r>
            <a:r>
              <a:rPr lang="cs-CZ" sz="1800" dirty="0" err="1">
                <a:solidFill>
                  <a:srgbClr val="084A8B"/>
                </a:solidFill>
              </a:rPr>
              <a:t>checkbox</a:t>
            </a:r>
            <a:r>
              <a:rPr lang="cs-CZ" sz="1800" dirty="0">
                <a:solidFill>
                  <a:srgbClr val="084A8B"/>
                </a:solidFill>
              </a:rPr>
              <a:t> s </a:t>
            </a:r>
            <a:r>
              <a:rPr lang="cs-CZ" sz="1800" dirty="0" err="1">
                <a:solidFill>
                  <a:srgbClr val="084A8B"/>
                </a:solidFill>
              </a:rPr>
              <a:t>provazbou</a:t>
            </a:r>
            <a:r>
              <a:rPr lang="cs-CZ" sz="1800" dirty="0">
                <a:solidFill>
                  <a:srgbClr val="084A8B"/>
                </a:solidFill>
              </a:rPr>
              <a:t> na indikátor – relevantní v případě, že žadatel je NNO nebo sociální partner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21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994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340768"/>
          </a:xfrm>
        </p:spPr>
        <p:txBody>
          <a:bodyPr/>
          <a:lstStyle/>
          <a:p>
            <a:pPr algn="ctr"/>
            <a:r>
              <a:rPr lang="cs-CZ" sz="3000" dirty="0" smtClean="0"/>
              <a:t>Specifické cíle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3568" y="1844824"/>
            <a:ext cx="8064000" cy="4680520"/>
          </a:xfrm>
        </p:spPr>
        <p:txBody>
          <a:bodyPr/>
          <a:lstStyle/>
          <a:p>
            <a:r>
              <a:rPr lang="cs-CZ" sz="2000" dirty="0"/>
              <a:t>Základní identifikace specifických cílů je nastavena na úrovni </a:t>
            </a:r>
            <a:r>
              <a:rPr lang="cs-CZ" sz="2000" dirty="0" smtClean="0"/>
              <a:t>výzvy – výběr ze seznamu</a:t>
            </a:r>
          </a:p>
          <a:p>
            <a:pPr marL="895350" lvl="3" indent="-447675">
              <a:lnSpc>
                <a:spcPts val="22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1.1.1. Zvýšit míru zaměstnanosti podpořených osob, zejména starších, </a:t>
            </a:r>
            <a:r>
              <a:rPr lang="cs-CZ" sz="1800" dirty="0" err="1">
                <a:solidFill>
                  <a:srgbClr val="084A8B"/>
                </a:solidFill>
              </a:rPr>
              <a:t>nízkokvalifikovaných</a:t>
            </a:r>
            <a:r>
              <a:rPr lang="cs-CZ" sz="1800" dirty="0">
                <a:solidFill>
                  <a:srgbClr val="084A8B"/>
                </a:solidFill>
              </a:rPr>
              <a:t> a znevýhodněných </a:t>
            </a:r>
          </a:p>
          <a:p>
            <a:pPr marL="414000" lvl="1" indent="0">
              <a:buNone/>
            </a:pPr>
            <a:endParaRPr lang="cs-CZ" sz="1800" dirty="0"/>
          </a:p>
          <a:p>
            <a:r>
              <a:rPr lang="cs-CZ" sz="2000" dirty="0" smtClean="0"/>
              <a:t>Procentní podíl </a:t>
            </a:r>
          </a:p>
          <a:p>
            <a:pPr marL="895350" lvl="3" indent="-447675">
              <a:lnSpc>
                <a:spcPts val="22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1 SC = 100%</a:t>
            </a:r>
          </a:p>
          <a:p>
            <a:pPr marL="895350" lvl="3" indent="-447675">
              <a:lnSpc>
                <a:spcPts val="22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endParaRPr lang="cs-CZ" sz="1800" dirty="0">
              <a:solidFill>
                <a:srgbClr val="084A8B"/>
              </a:solidFill>
            </a:endParaRPr>
          </a:p>
          <a:p>
            <a:pPr marL="895350" lvl="3" indent="-447675">
              <a:lnSpc>
                <a:spcPts val="22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SC je nastaven ale musí se na něj kliknout, po té se zaktivní záložka Cílová skupina  </a:t>
            </a:r>
          </a:p>
          <a:p>
            <a:pPr marL="414000" lvl="1" indent="0">
              <a:buNone/>
            </a:pPr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22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856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268760"/>
          </a:xfrm>
        </p:spPr>
        <p:txBody>
          <a:bodyPr/>
          <a:lstStyle/>
          <a:p>
            <a:pPr algn="ctr"/>
            <a:r>
              <a:rPr lang="cs-CZ" sz="3000" dirty="0" smtClean="0"/>
              <a:t>Popis projektu 1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3568" y="1556792"/>
            <a:ext cx="8064448" cy="4896544"/>
          </a:xfrm>
        </p:spPr>
        <p:txBody>
          <a:bodyPr/>
          <a:lstStyle/>
          <a:p>
            <a:r>
              <a:rPr lang="cs-CZ" sz="2000" b="1" dirty="0"/>
              <a:t>Jaký problém projekt řeší? </a:t>
            </a:r>
            <a:endParaRPr lang="cs-CZ" sz="2000" b="1" dirty="0" smtClean="0"/>
          </a:p>
          <a:p>
            <a:pPr marL="895350" lvl="3" indent="-447675">
              <a:lnSpc>
                <a:spcPts val="22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popis problému, proč ho řeší, koho se týká, důsledky neřešení</a:t>
            </a:r>
          </a:p>
          <a:p>
            <a:r>
              <a:rPr lang="cs-CZ" sz="2000" b="1" dirty="0"/>
              <a:t>Jaké jsou příčiny problému? </a:t>
            </a:r>
            <a:endParaRPr lang="cs-CZ" sz="1800" dirty="0"/>
          </a:p>
          <a:p>
            <a:pPr marL="895350" lvl="3" indent="-447675">
              <a:lnSpc>
                <a:spcPts val="22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popis příčin problému, doklady existence problému, zda byl již v minulosti řešen a s jakým výsledkem</a:t>
            </a:r>
          </a:p>
          <a:p>
            <a:r>
              <a:rPr lang="cs-CZ" sz="2000" b="1" dirty="0"/>
              <a:t>Co je cílem projektu? </a:t>
            </a:r>
            <a:endParaRPr lang="cs-CZ" dirty="0"/>
          </a:p>
          <a:p>
            <a:pPr marL="895350" lvl="3" indent="-447675">
              <a:lnSpc>
                <a:spcPts val="22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dirty="0" smtClean="0"/>
              <a:t> </a:t>
            </a:r>
            <a:r>
              <a:rPr lang="cs-CZ" sz="1800" dirty="0">
                <a:solidFill>
                  <a:srgbClr val="084A8B"/>
                </a:solidFill>
              </a:rPr>
              <a:t>cíl/e projektu, provázanost cílů, měřitelnost, jak dosažení cíle řeší problém, jak ověřit dosažení cíle; cíl projektu ≠ cíl výzvy</a:t>
            </a:r>
          </a:p>
          <a:p>
            <a:r>
              <a:rPr lang="cs-CZ" sz="2000" b="1" dirty="0"/>
              <a:t>Jaká/é změna/y je/jsou v důsledku projektu očekávána/y? </a:t>
            </a:r>
            <a:endParaRPr lang="cs-CZ" sz="2000" b="1" dirty="0" smtClean="0"/>
          </a:p>
          <a:p>
            <a:pPr marL="895350" lvl="3" indent="-447675">
              <a:lnSpc>
                <a:spcPts val="22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dirty="0" smtClean="0"/>
              <a:t> </a:t>
            </a:r>
            <a:r>
              <a:rPr lang="cs-CZ" sz="1800" dirty="0">
                <a:solidFill>
                  <a:srgbClr val="084A8B"/>
                </a:solidFill>
              </a:rPr>
              <a:t>co se změní, obecnější než cíl, dopad na cílovou skupinu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23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377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268760"/>
          </a:xfrm>
        </p:spPr>
        <p:txBody>
          <a:bodyPr/>
          <a:lstStyle/>
          <a:p>
            <a:pPr algn="ctr"/>
            <a:r>
              <a:rPr lang="cs-CZ" sz="3000" dirty="0"/>
              <a:t>Popis </a:t>
            </a:r>
            <a:r>
              <a:rPr lang="cs-CZ" sz="3000" dirty="0" smtClean="0"/>
              <a:t>projektu 2</a:t>
            </a:r>
            <a:endParaRPr lang="cs-CZ" sz="30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24</a:t>
            </a:fld>
            <a:endParaRPr lang="cs-CZ" dirty="0">
              <a:solidFill>
                <a:srgbClr val="084A8B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12776"/>
            <a:ext cx="7416823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2825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268760"/>
          </a:xfrm>
        </p:spPr>
        <p:txBody>
          <a:bodyPr/>
          <a:lstStyle/>
          <a:p>
            <a:pPr algn="ctr"/>
            <a:r>
              <a:rPr lang="cs-CZ" sz="3000" dirty="0"/>
              <a:t>Popis </a:t>
            </a:r>
            <a:r>
              <a:rPr lang="cs-CZ" sz="3000" dirty="0" smtClean="0"/>
              <a:t>projektu 3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11560" y="1556792"/>
            <a:ext cx="8064000" cy="4752528"/>
          </a:xfrm>
        </p:spPr>
        <p:txBody>
          <a:bodyPr/>
          <a:lstStyle/>
          <a:p>
            <a:r>
              <a:rPr lang="cs-CZ" sz="2000" b="1" dirty="0"/>
              <a:t>Jaké aktivity v projektu budou realizovány? </a:t>
            </a:r>
            <a:endParaRPr lang="cs-CZ" dirty="0"/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 </a:t>
            </a:r>
            <a:r>
              <a:rPr lang="cs-CZ" sz="1800" dirty="0" err="1">
                <a:solidFill>
                  <a:srgbClr val="084A8B"/>
                </a:solidFill>
              </a:rPr>
              <a:t>KA</a:t>
            </a:r>
            <a:r>
              <a:rPr lang="cs-CZ" sz="1800" dirty="0">
                <a:solidFill>
                  <a:srgbClr val="084A8B"/>
                </a:solidFill>
              </a:rPr>
              <a:t> jsou dále řešeny na samostatné záložce – lze uvést odkaz na tuto záložku nebo stručný popis. Údaje zde uvedené nesmí být v rozporu s údaji na záložce </a:t>
            </a:r>
            <a:r>
              <a:rPr lang="cs-CZ" sz="1800" dirty="0" err="1">
                <a:solidFill>
                  <a:srgbClr val="084A8B"/>
                </a:solidFill>
              </a:rPr>
              <a:t>KA</a:t>
            </a:r>
            <a:endParaRPr lang="cs-CZ" sz="1800" dirty="0">
              <a:solidFill>
                <a:srgbClr val="084A8B"/>
              </a:solidFill>
            </a:endParaRPr>
          </a:p>
          <a:p>
            <a:r>
              <a:rPr lang="cs-CZ" sz="2000" b="1" dirty="0" smtClean="0"/>
              <a:t>Popis </a:t>
            </a:r>
            <a:r>
              <a:rPr lang="cs-CZ" sz="2000" b="1" dirty="0"/>
              <a:t>realizačního týmu projektu – všechny pozice v </a:t>
            </a:r>
            <a:r>
              <a:rPr lang="cs-CZ" sz="2000" b="1" dirty="0" err="1"/>
              <a:t>RT</a:t>
            </a:r>
            <a:r>
              <a:rPr lang="cs-CZ" sz="2000" b="1" dirty="0"/>
              <a:t> (NN i </a:t>
            </a:r>
            <a:r>
              <a:rPr lang="cs-CZ" sz="2000" b="1" dirty="0" err="1"/>
              <a:t>PN</a:t>
            </a:r>
            <a:r>
              <a:rPr lang="cs-CZ" sz="2000" b="1" dirty="0"/>
              <a:t>, příjemce i partner)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hlavní činnosti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rozsah zapojení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odborná kapacita (ne konkrétní jména)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omezený rozsah pole - samostatná příloha s odkazem</a:t>
            </a:r>
          </a:p>
          <a:p>
            <a:pPr lvl="1">
              <a:spcAft>
                <a:spcPts val="600"/>
              </a:spcAft>
            </a:pPr>
            <a:endParaRPr lang="cs-CZ" dirty="0"/>
          </a:p>
          <a:p>
            <a:pPr lvl="1">
              <a:spcAft>
                <a:spcPts val="600"/>
              </a:spcAft>
            </a:pPr>
            <a:endParaRPr lang="cs-CZ" dirty="0"/>
          </a:p>
          <a:p>
            <a:pPr marL="414000" lvl="1" indent="0">
              <a:buNone/>
            </a:pPr>
            <a:endParaRPr lang="cs-CZ" sz="2400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25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014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268760"/>
          </a:xfrm>
        </p:spPr>
        <p:txBody>
          <a:bodyPr/>
          <a:lstStyle/>
          <a:p>
            <a:pPr algn="ctr"/>
            <a:r>
              <a:rPr lang="cs-CZ" sz="3000" dirty="0" smtClean="0"/>
              <a:t>Popis projektu - </a:t>
            </a:r>
            <a:r>
              <a:rPr lang="cs-CZ" sz="3000" dirty="0" err="1" smtClean="0"/>
              <a:t>RT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3568" y="1772816"/>
            <a:ext cx="8064000" cy="43200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l"/>
            </a:pPr>
            <a:r>
              <a:rPr lang="cs-CZ" sz="2000" b="1" dirty="0" smtClean="0"/>
              <a:t>Realizační tým – PŘÍLOHA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administrace a řízení projektu = NN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obvyklé platy a mzdy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popis pracovní náplně = povinné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rozlišit žadatel x partner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vazba na rozpočet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kombinovaná pozice (</a:t>
            </a:r>
            <a:r>
              <a:rPr lang="cs-CZ" sz="1800" dirty="0" err="1">
                <a:solidFill>
                  <a:srgbClr val="084A8B"/>
                </a:solidFill>
              </a:rPr>
              <a:t>PN</a:t>
            </a:r>
            <a:r>
              <a:rPr lang="cs-CZ" sz="1800" dirty="0">
                <a:solidFill>
                  <a:srgbClr val="084A8B"/>
                </a:solidFill>
              </a:rPr>
              <a:t> x NN, rozepsat a rozdělit na úvazek) 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odborná kapacita – (vzdělání, znalosti, zkušenosti – druh výběru)</a:t>
            </a:r>
          </a:p>
          <a:p>
            <a:pPr>
              <a:buFont typeface="Arial" panose="020B0604020202020204" pitchFamily="34" charset="0"/>
              <a:buChar char="•"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26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22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268760"/>
          </a:xfrm>
        </p:spPr>
        <p:txBody>
          <a:bodyPr/>
          <a:lstStyle/>
          <a:p>
            <a:pPr algn="ctr"/>
            <a:r>
              <a:rPr lang="cs-CZ" sz="3000" dirty="0" smtClean="0"/>
              <a:t>Horizontální principy</a:t>
            </a:r>
            <a:endParaRPr lang="cs-CZ" sz="30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27</a:t>
            </a:fld>
            <a:endParaRPr lang="cs-CZ" dirty="0">
              <a:solidFill>
                <a:srgbClr val="084A8B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12776"/>
            <a:ext cx="7632847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492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268760"/>
          </a:xfrm>
        </p:spPr>
        <p:txBody>
          <a:bodyPr/>
          <a:lstStyle/>
          <a:p>
            <a:pPr algn="ctr"/>
            <a:r>
              <a:rPr lang="cs-CZ" sz="3000" dirty="0" smtClean="0"/>
              <a:t>Klíčové aktivity 1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3568" y="1772816"/>
            <a:ext cx="8064000" cy="4320000"/>
          </a:xfrm>
        </p:spPr>
        <p:txBody>
          <a:bodyPr/>
          <a:lstStyle/>
          <a:p>
            <a:r>
              <a:rPr lang="cs-CZ" sz="2000" dirty="0"/>
              <a:t>Zadává se každá aktivita zvlášť, po zadání je nutno záznam uložit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název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popis – činnosti, způsob provádění (</a:t>
            </a:r>
            <a:r>
              <a:rPr lang="cs-CZ" sz="1800" dirty="0" err="1">
                <a:solidFill>
                  <a:srgbClr val="084A8B"/>
                </a:solidFill>
              </a:rPr>
              <a:t>RT</a:t>
            </a:r>
            <a:r>
              <a:rPr lang="cs-CZ" sz="1800" dirty="0">
                <a:solidFill>
                  <a:srgbClr val="084A8B"/>
                </a:solidFill>
              </a:rPr>
              <a:t>), výstupy, časová dotace, provázanost s dalšími </a:t>
            </a:r>
            <a:r>
              <a:rPr lang="cs-CZ" sz="1800" dirty="0" err="1">
                <a:solidFill>
                  <a:srgbClr val="084A8B"/>
                </a:solidFill>
              </a:rPr>
              <a:t>KA</a:t>
            </a:r>
            <a:r>
              <a:rPr lang="cs-CZ" sz="1800" dirty="0">
                <a:solidFill>
                  <a:srgbClr val="084A8B"/>
                </a:solidFill>
              </a:rPr>
              <a:t>, apod.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přehled nákladů – přímé náklady, vazba na rozpočet a hodnocení efektivity projektu</a:t>
            </a:r>
          </a:p>
          <a:p>
            <a:pPr lvl="1"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cs-CZ" sz="1800" dirty="0"/>
          </a:p>
          <a:p>
            <a:r>
              <a:rPr lang="cs-CZ" sz="2000" dirty="0" smtClean="0"/>
              <a:t>Pozor na popis </a:t>
            </a:r>
            <a:r>
              <a:rPr lang="cs-CZ" sz="2000" dirty="0" err="1" smtClean="0"/>
              <a:t>KA</a:t>
            </a:r>
            <a:r>
              <a:rPr lang="cs-CZ" sz="2000" dirty="0" smtClean="0"/>
              <a:t> - má vliv na věcné hodnocení žádosti, musí být v souladu se záložkou Popis projektu – aktivity… </a:t>
            </a:r>
            <a:endParaRPr lang="cs-CZ" sz="20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28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565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268760"/>
          </a:xfrm>
        </p:spPr>
        <p:txBody>
          <a:bodyPr/>
          <a:lstStyle/>
          <a:p>
            <a:pPr algn="ctr"/>
            <a:r>
              <a:rPr lang="cs-CZ" sz="3000" dirty="0" smtClean="0"/>
              <a:t>Klíčové aktivity 2</a:t>
            </a:r>
            <a:endParaRPr lang="cs-CZ" sz="30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29</a:t>
            </a:fld>
            <a:endParaRPr lang="cs-CZ" dirty="0">
              <a:solidFill>
                <a:srgbClr val="084A8B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12776"/>
            <a:ext cx="7560839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5074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Časté chyby ve věcném </a:t>
            </a:r>
            <a:r>
              <a:rPr lang="cs-CZ" dirty="0" err="1" smtClean="0"/>
              <a:t>hodocení</a:t>
            </a: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pic>
        <p:nvPicPr>
          <p:cNvPr id="7" name="Zástupný symbol pro obrázek 6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90968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340768"/>
          </a:xfrm>
        </p:spPr>
        <p:txBody>
          <a:bodyPr/>
          <a:lstStyle/>
          <a:p>
            <a:pPr algn="ctr"/>
            <a:r>
              <a:rPr lang="cs-CZ" sz="3000" dirty="0" smtClean="0"/>
              <a:t>Cílové skupiny 1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55576" y="1772816"/>
            <a:ext cx="8064000" cy="4320000"/>
          </a:xfrm>
        </p:spPr>
        <p:txBody>
          <a:bodyPr/>
          <a:lstStyle/>
          <a:p>
            <a:r>
              <a:rPr lang="cs-CZ" sz="2000" dirty="0"/>
              <a:t>Obsah číselníku nastaven na </a:t>
            </a:r>
            <a:r>
              <a:rPr lang="cs-CZ" sz="2000" dirty="0" smtClean="0"/>
              <a:t>výzvě</a:t>
            </a:r>
          </a:p>
          <a:p>
            <a:endParaRPr lang="cs-CZ" sz="2000" dirty="0" smtClean="0"/>
          </a:p>
          <a:p>
            <a:r>
              <a:rPr lang="cs-CZ" sz="2000" b="1" dirty="0" smtClean="0"/>
              <a:t>Cílová </a:t>
            </a:r>
            <a:r>
              <a:rPr lang="cs-CZ" sz="2000" b="1" dirty="0"/>
              <a:t>skupina </a:t>
            </a:r>
            <a:r>
              <a:rPr lang="cs-CZ" sz="2000" dirty="0"/>
              <a:t>– výběr z </a:t>
            </a:r>
            <a:r>
              <a:rPr lang="cs-CZ" sz="2000" dirty="0" smtClean="0"/>
              <a:t>číselníku</a:t>
            </a:r>
          </a:p>
          <a:p>
            <a:endParaRPr lang="cs-CZ" sz="2000" dirty="0"/>
          </a:p>
          <a:p>
            <a:r>
              <a:rPr lang="cs-CZ" sz="2000" b="1" dirty="0"/>
              <a:t>Popis cílové skupiny </a:t>
            </a:r>
            <a:r>
              <a:rPr lang="cs-CZ" sz="2000" dirty="0"/>
              <a:t>– identifikace, velikost, struktura, potřeby, zapojení cílové skupiny v průběhu </a:t>
            </a:r>
            <a:r>
              <a:rPr lang="cs-CZ" sz="2000" dirty="0" smtClean="0"/>
              <a:t>projektu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30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786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268760"/>
          </a:xfrm>
        </p:spPr>
        <p:txBody>
          <a:bodyPr/>
          <a:lstStyle/>
          <a:p>
            <a:pPr algn="ctr"/>
            <a:r>
              <a:rPr lang="cs-CZ" sz="3000" dirty="0" smtClean="0"/>
              <a:t>Cílové skupiny 2</a:t>
            </a:r>
            <a:endParaRPr lang="cs-CZ" sz="30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31</a:t>
            </a:fld>
            <a:endParaRPr lang="cs-CZ" dirty="0">
              <a:solidFill>
                <a:srgbClr val="084A8B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84784"/>
            <a:ext cx="7920880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0052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268760"/>
          </a:xfrm>
        </p:spPr>
        <p:txBody>
          <a:bodyPr/>
          <a:lstStyle/>
          <a:p>
            <a:pPr algn="ctr">
              <a:tabLst>
                <a:tab pos="990600" algn="l"/>
              </a:tabLst>
            </a:pPr>
            <a:r>
              <a:rPr lang="cs-CZ" sz="3000" dirty="0" smtClean="0"/>
              <a:t>Umístění 1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11560" y="1772816"/>
            <a:ext cx="8280472" cy="4320000"/>
          </a:xfrm>
        </p:spPr>
        <p:txBody>
          <a:bodyPr/>
          <a:lstStyle/>
          <a:p>
            <a:r>
              <a:rPr lang="cs-CZ" sz="2000" b="1" dirty="0"/>
              <a:t>Místo realizace</a:t>
            </a:r>
            <a:r>
              <a:rPr lang="cs-CZ" sz="2000" dirty="0"/>
              <a:t> </a:t>
            </a:r>
            <a:endParaRPr lang="cs-CZ" sz="2000" dirty="0" smtClean="0"/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realizace aktivit projektu ve prospěch cílových skupin, příp. lokalita, kde vznikají výstupy či výsledky projektu: celá ČR                                           (Detail kraje v ČR)</a:t>
            </a:r>
          </a:p>
          <a:p>
            <a:pPr marL="0" indent="0">
              <a:buNone/>
            </a:pPr>
            <a:endParaRPr lang="cs-CZ" sz="2000" b="1" dirty="0" smtClean="0"/>
          </a:p>
          <a:p>
            <a:r>
              <a:rPr lang="cs-CZ" sz="2000" b="1" dirty="0" smtClean="0"/>
              <a:t>Místo </a:t>
            </a:r>
            <a:r>
              <a:rPr lang="cs-CZ" sz="2000" b="1" dirty="0"/>
              <a:t>dopadu </a:t>
            </a:r>
            <a:endParaRPr lang="cs-CZ" sz="2000" b="1" dirty="0" smtClean="0"/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pl-PL" sz="1800" dirty="0">
                <a:solidFill>
                  <a:srgbClr val="084A8B"/>
                </a:solidFill>
              </a:rPr>
              <a:t>území, které má z realizace projektu prospěch. Může zahrnovat pouze území, z jehož alokace je daná výzva financována: celá ČR bez hl. m. Prahy (</a:t>
            </a:r>
            <a:r>
              <a:rPr lang="cs-CZ" sz="1800" dirty="0">
                <a:solidFill>
                  <a:srgbClr val="084A8B"/>
                </a:solidFill>
              </a:rPr>
              <a:t>Detail kraje v ČR)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32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087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268760"/>
          </a:xfrm>
        </p:spPr>
        <p:txBody>
          <a:bodyPr/>
          <a:lstStyle/>
          <a:p>
            <a:pPr algn="ctr"/>
            <a:r>
              <a:rPr lang="cs-CZ" sz="3000" dirty="0" smtClean="0"/>
              <a:t>Umístění 2</a:t>
            </a:r>
            <a:endParaRPr lang="cs-CZ" sz="30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33</a:t>
            </a:fld>
            <a:endParaRPr lang="cs-CZ" dirty="0">
              <a:solidFill>
                <a:srgbClr val="084A8B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76772"/>
            <a:ext cx="8064896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bdélník 4"/>
          <p:cNvSpPr/>
          <p:nvPr/>
        </p:nvSpPr>
        <p:spPr>
          <a:xfrm>
            <a:off x="2195736" y="4005064"/>
            <a:ext cx="720080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F5F5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017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268760"/>
          </a:xfrm>
        </p:spPr>
        <p:txBody>
          <a:bodyPr/>
          <a:lstStyle/>
          <a:p>
            <a:pPr algn="ctr"/>
            <a:r>
              <a:rPr lang="cs-CZ" sz="3000" dirty="0" smtClean="0"/>
              <a:t>Umístění 3</a:t>
            </a:r>
            <a:endParaRPr lang="cs-CZ" sz="30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34</a:t>
            </a:fld>
            <a:endParaRPr lang="cs-CZ" dirty="0">
              <a:solidFill>
                <a:srgbClr val="084A8B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12776"/>
            <a:ext cx="6048671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bdélník 4"/>
          <p:cNvSpPr/>
          <p:nvPr/>
        </p:nvSpPr>
        <p:spPr>
          <a:xfrm>
            <a:off x="4860032" y="4219550"/>
            <a:ext cx="144016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F5F5F5"/>
              </a:solidFill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1331640" y="2636912"/>
            <a:ext cx="1080120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F5F5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068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23528" y="0"/>
            <a:ext cx="8424000" cy="1268760"/>
          </a:xfrm>
        </p:spPr>
        <p:txBody>
          <a:bodyPr/>
          <a:lstStyle/>
          <a:p>
            <a:pPr algn="ctr"/>
            <a:r>
              <a:rPr lang="cs-CZ" sz="3000" dirty="0" smtClean="0"/>
              <a:t>Subjekty  projektu 1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4581328"/>
          </a:xfrm>
        </p:spPr>
        <p:txBody>
          <a:bodyPr/>
          <a:lstStyle/>
          <a:p>
            <a:r>
              <a:rPr lang="cs-CZ" sz="2000" dirty="0"/>
              <a:t>Údaje o subjektech, které se k projektu </a:t>
            </a:r>
            <a:r>
              <a:rPr lang="cs-CZ" sz="2000" dirty="0" smtClean="0"/>
              <a:t>vztahují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žadatel/příjemce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osoba s podílem v právnické osobě žadatele/příjemce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osoby, v nichž má žadatel/příjemce podíl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partner s finančním příspěvkem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partner bez finančního příspěvku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zřizovatel II Kraj/</a:t>
            </a:r>
            <a:r>
              <a:rPr lang="cs-CZ" sz="1800" dirty="0" err="1">
                <a:solidFill>
                  <a:srgbClr val="084A8B"/>
                </a:solidFill>
              </a:rPr>
              <a:t>OSS</a:t>
            </a:r>
            <a:endParaRPr lang="cs-CZ" sz="1800" dirty="0">
              <a:solidFill>
                <a:srgbClr val="084A8B"/>
              </a:solidFill>
            </a:endParaRP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zřizovatel I/Obec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Dodavatel (Pozor, není možné vyplnit, vztahuje-li se na zakázku VŘ)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35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2535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340768"/>
          </a:xfrm>
        </p:spPr>
        <p:txBody>
          <a:bodyPr/>
          <a:lstStyle/>
          <a:p>
            <a:pPr algn="ctr"/>
            <a:r>
              <a:rPr lang="cs-CZ" sz="3000" dirty="0" smtClean="0"/>
              <a:t>Subjekty projektu 2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000" dirty="0"/>
              <a:t>Žadatel/příjemce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validace přes IČ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počet zaměstnanců a roční obrat – vazba na hodnocení projektu – eliminační kritérium. Ověření administrativní, finanční a provozní kapacity žadatele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typ plátce DPH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datová schránka – doplňuje se automaticky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zahrnout subjekt do definice jednoho subjektu - </a:t>
            </a:r>
            <a:r>
              <a:rPr lang="cs-CZ" sz="1800" dirty="0" err="1">
                <a:solidFill>
                  <a:srgbClr val="084A8B"/>
                </a:solidFill>
              </a:rPr>
              <a:t>checkbox</a:t>
            </a:r>
            <a:endParaRPr lang="cs-CZ" sz="1800" dirty="0">
              <a:solidFill>
                <a:srgbClr val="084A8B"/>
              </a:solidFill>
            </a:endParaRP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36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370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268760"/>
          </a:xfrm>
        </p:spPr>
        <p:txBody>
          <a:bodyPr/>
          <a:lstStyle/>
          <a:p>
            <a:pPr algn="ctr"/>
            <a:r>
              <a:rPr lang="cs-CZ" sz="3000" dirty="0"/>
              <a:t>Subjekty </a:t>
            </a:r>
            <a:r>
              <a:rPr lang="cs-CZ" sz="3000" dirty="0" smtClean="0"/>
              <a:t>projektu 3</a:t>
            </a:r>
            <a:endParaRPr lang="cs-CZ" sz="30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37</a:t>
            </a:fld>
            <a:endParaRPr lang="cs-CZ" dirty="0">
              <a:solidFill>
                <a:srgbClr val="084A8B"/>
              </a:solidFill>
            </a:endParaRPr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00808"/>
            <a:ext cx="7560839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0765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268760"/>
          </a:xfrm>
        </p:spPr>
        <p:txBody>
          <a:bodyPr/>
          <a:lstStyle/>
          <a:p>
            <a:pPr algn="ctr"/>
            <a:r>
              <a:rPr lang="cs-CZ" sz="3000" dirty="0" smtClean="0"/>
              <a:t>Rozpočet 1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000" dirty="0" smtClean="0"/>
              <a:t>Rozpočet se zaktivní</a:t>
            </a:r>
            <a:r>
              <a:rPr lang="cs-CZ" dirty="0" smtClean="0"/>
              <a:t> </a:t>
            </a:r>
          </a:p>
          <a:p>
            <a:pPr marL="990600" lvl="3" indent="-54292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záložka žadatel/příjemce</a:t>
            </a:r>
          </a:p>
          <a:p>
            <a:pPr marL="990600" lvl="3" indent="-54292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záložka specifický cíl</a:t>
            </a:r>
          </a:p>
          <a:p>
            <a:pPr marL="990600" lvl="3" indent="-54292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záložka projekt – typ financování</a:t>
            </a:r>
          </a:p>
          <a:p>
            <a:pPr marL="0" indent="0">
              <a:buNone/>
            </a:pPr>
            <a:endParaRPr lang="cs-CZ" sz="2000" dirty="0" smtClean="0"/>
          </a:p>
          <a:p>
            <a:pPr>
              <a:buFont typeface="Arial" panose="020B0604020202020204" pitchFamily="34" charset="0"/>
              <a:buChar char="•"/>
            </a:pPr>
            <a:endParaRPr lang="cs-CZ" sz="1800" dirty="0">
              <a:solidFill>
                <a:srgbClr val="084A8B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38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116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268760"/>
          </a:xfrm>
        </p:spPr>
        <p:txBody>
          <a:bodyPr/>
          <a:lstStyle/>
          <a:p>
            <a:pPr algn="ctr"/>
            <a:r>
              <a:rPr lang="cs-CZ" sz="3000" dirty="0" smtClean="0"/>
              <a:t>Rozpočet 2</a:t>
            </a:r>
            <a:endParaRPr lang="cs-CZ" sz="30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39</a:t>
            </a:fld>
            <a:endParaRPr lang="cs-CZ" dirty="0">
              <a:solidFill>
                <a:srgbClr val="084A8B"/>
              </a:solidFill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7848872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bdélník 4"/>
          <p:cNvSpPr/>
          <p:nvPr/>
        </p:nvSpPr>
        <p:spPr>
          <a:xfrm>
            <a:off x="1979712" y="4905164"/>
            <a:ext cx="1008112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FF0000"/>
              </a:solidFill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1979712" y="2564904"/>
            <a:ext cx="1368152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F5F5F5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5220072" y="4653136"/>
            <a:ext cx="936104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F5F5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232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sz="3000" dirty="0"/>
              <a:t>Věcné hodnocení - časté chyby </a:t>
            </a:r>
            <a:r>
              <a:rPr lang="cs-CZ" sz="3000" dirty="0" smtClean="0"/>
              <a:t>2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268760"/>
            <a:ext cx="8064000" cy="4320000"/>
          </a:xfrm>
        </p:spPr>
        <p:txBody>
          <a:bodyPr/>
          <a:lstStyle/>
          <a:p>
            <a:r>
              <a:rPr lang="cs-CZ" sz="2000" b="1" dirty="0"/>
              <a:t>Kritérium </a:t>
            </a:r>
            <a:r>
              <a:rPr lang="cs-CZ" sz="2000" b="1" dirty="0" smtClean="0"/>
              <a:t>2 Účelnost</a:t>
            </a:r>
            <a:r>
              <a:rPr lang="cs-CZ" dirty="0" smtClean="0"/>
              <a:t>                                                     </a:t>
            </a:r>
            <a:r>
              <a:rPr lang="cs-CZ" sz="1800" dirty="0" smtClean="0"/>
              <a:t>2.1Cíle a konzistentnost (intervenční logika)  projektu; Je cíl projektu nastaven správně a povedou zvolené KA a jejich výstupy k jeho naplnění? </a:t>
            </a:r>
          </a:p>
          <a:p>
            <a:pPr marL="895350" lvl="0" indent="-447675">
              <a:buFont typeface="Wingdings" panose="05000000000000000000" pitchFamily="2" charset="2"/>
              <a:buChar char="¢"/>
            </a:pPr>
            <a:r>
              <a:rPr lang="cs-CZ" sz="1800" dirty="0" smtClean="0"/>
              <a:t>nenastavovat </a:t>
            </a:r>
            <a:r>
              <a:rPr lang="cs-CZ" sz="1800" dirty="0"/>
              <a:t>obecné cíle, které pak nejdou dosáhnout ani ověřit (např.: zvýšení zaměstnanosti </a:t>
            </a:r>
            <a:r>
              <a:rPr lang="cs-CZ" sz="1800" dirty="0" err="1"/>
              <a:t>CS</a:t>
            </a:r>
            <a:r>
              <a:rPr lang="cs-CZ" sz="1800" dirty="0"/>
              <a:t> v regionu…).</a:t>
            </a:r>
          </a:p>
          <a:p>
            <a:pPr marL="895350" indent="-447675">
              <a:buFont typeface="Wingdings" panose="05000000000000000000" pitchFamily="2" charset="2"/>
              <a:buChar char="¢"/>
            </a:pPr>
            <a:r>
              <a:rPr lang="cs-CZ" sz="1800" dirty="0" smtClean="0"/>
              <a:t>cíle nejsou konkrétní</a:t>
            </a:r>
          </a:p>
          <a:p>
            <a:pPr marL="895350" lvl="0" indent="-447675">
              <a:buFont typeface="Wingdings" panose="05000000000000000000" pitchFamily="2" charset="2"/>
              <a:buChar char="¢"/>
            </a:pPr>
            <a:r>
              <a:rPr lang="cs-CZ" sz="1800" dirty="0"/>
              <a:t>není uveden popis kritérií a metod vedoucí k posouzení zlepšení definovaných </a:t>
            </a:r>
            <a:r>
              <a:rPr lang="cs-CZ" sz="1800" dirty="0" smtClean="0"/>
              <a:t>oblastí – ověření dosažení cílů</a:t>
            </a:r>
            <a:endParaRPr lang="cs-CZ" sz="1800" dirty="0"/>
          </a:p>
          <a:p>
            <a:pPr marL="895350" indent="-447675">
              <a:buFont typeface="Wingdings" panose="05000000000000000000" pitchFamily="2" charset="2"/>
              <a:buChar char="¢"/>
            </a:pPr>
            <a:r>
              <a:rPr lang="cs-CZ" sz="1800" dirty="0" smtClean="0"/>
              <a:t>není zdůvodněn počet osob z </a:t>
            </a:r>
            <a:r>
              <a:rPr lang="cs-CZ" sz="1800" dirty="0" err="1" smtClean="0"/>
              <a:t>CS</a:t>
            </a:r>
            <a:r>
              <a:rPr lang="cs-CZ" sz="1800" dirty="0" smtClean="0"/>
              <a:t> zapojených do projektu       </a:t>
            </a:r>
          </a:p>
          <a:p>
            <a:pPr marL="895350" lvl="0" indent="-447675">
              <a:buFont typeface="Wingdings" panose="05000000000000000000" pitchFamily="2" charset="2"/>
              <a:buChar char="¢"/>
            </a:pPr>
            <a:r>
              <a:rPr lang="cs-CZ" sz="1800" dirty="0" smtClean="0"/>
              <a:t>rozpor </a:t>
            </a:r>
            <a:r>
              <a:rPr lang="cs-CZ" sz="1800" dirty="0"/>
              <a:t>mezi stanoveným cílem (podpora 20 </a:t>
            </a:r>
            <a:r>
              <a:rPr lang="cs-CZ" sz="1800" dirty="0" smtClean="0"/>
              <a:t>osob) a </a:t>
            </a:r>
            <a:r>
              <a:rPr lang="cs-CZ" sz="1800" dirty="0"/>
              <a:t>KA (RK pro 10 osob, nebo PM pro 8 osob, </a:t>
            </a:r>
            <a:r>
              <a:rPr lang="cs-CZ" sz="1800" dirty="0" smtClean="0"/>
              <a:t>indikátor nastaven </a:t>
            </a:r>
            <a:r>
              <a:rPr lang="cs-CZ" sz="1800" dirty="0"/>
              <a:t>na 10 osob</a:t>
            </a:r>
            <a:r>
              <a:rPr lang="cs-CZ" sz="1800" dirty="0" smtClean="0"/>
              <a:t>)</a:t>
            </a:r>
          </a:p>
          <a:p>
            <a:pPr marL="895350" indent="-447675">
              <a:buFont typeface="Wingdings" panose="05000000000000000000" pitchFamily="2" charset="2"/>
              <a:buChar char="¢"/>
            </a:pPr>
            <a:r>
              <a:rPr lang="cs-CZ" sz="1800" dirty="0"/>
              <a:t>k ověření cílů používat metodu SMART </a:t>
            </a:r>
          </a:p>
          <a:p>
            <a:pPr marL="895350" lvl="0" indent="-447675">
              <a:buFont typeface="Wingdings" panose="05000000000000000000" pitchFamily="2" charset="2"/>
              <a:buChar char="¢"/>
            </a:pPr>
            <a:endParaRPr lang="cs-CZ" sz="1800" dirty="0"/>
          </a:p>
          <a:p>
            <a:pPr marL="447675" indent="0">
              <a:buNone/>
            </a:pPr>
            <a:r>
              <a:rPr lang="cs-CZ" sz="1800" dirty="0" smtClean="0"/>
              <a:t>                                                          </a:t>
            </a:r>
            <a:endParaRPr lang="cs-CZ" sz="18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4787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268760"/>
          </a:xfrm>
        </p:spPr>
        <p:txBody>
          <a:bodyPr/>
          <a:lstStyle/>
          <a:p>
            <a:pPr algn="ctr"/>
            <a:r>
              <a:rPr lang="cs-CZ" sz="3000" dirty="0" smtClean="0"/>
              <a:t>Rozpočet 3</a:t>
            </a:r>
            <a:endParaRPr lang="cs-CZ" sz="30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40</a:t>
            </a:fld>
            <a:endParaRPr lang="cs-CZ" dirty="0">
              <a:solidFill>
                <a:srgbClr val="084A8B"/>
              </a:solidFill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7632847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9744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268760"/>
          </a:xfrm>
        </p:spPr>
        <p:txBody>
          <a:bodyPr/>
          <a:lstStyle/>
          <a:p>
            <a:pPr algn="ctr"/>
            <a:r>
              <a:rPr lang="cs-CZ" sz="3000" dirty="0" smtClean="0"/>
              <a:t>FINANČNÍ PLÁN 1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3568" y="1844824"/>
            <a:ext cx="8064000" cy="3815944"/>
          </a:xfrm>
        </p:spPr>
        <p:txBody>
          <a:bodyPr/>
          <a:lstStyle/>
          <a:p>
            <a:r>
              <a:rPr lang="cs-CZ" sz="2000" dirty="0" smtClean="0"/>
              <a:t>Vygeneruje </a:t>
            </a:r>
            <a:r>
              <a:rPr lang="cs-CZ" sz="2000" dirty="0"/>
              <a:t>se automaticky </a:t>
            </a:r>
            <a:endParaRPr lang="cs-CZ" sz="2000" dirty="0" smtClean="0"/>
          </a:p>
          <a:p>
            <a:r>
              <a:rPr lang="cs-CZ" sz="2000" dirty="0" smtClean="0"/>
              <a:t>Obsahuje </a:t>
            </a:r>
            <a:r>
              <a:rPr lang="cs-CZ" sz="2000" dirty="0"/>
              <a:t>tolik řádků, kolik žádostí o platbu se na projektu dá předpokládat (obecně 1x za 6 měsíců); případně se upraví před vydáním právního aktu či následně</a:t>
            </a:r>
          </a:p>
          <a:p>
            <a:r>
              <a:rPr lang="cs-CZ" sz="2000" dirty="0" smtClean="0"/>
              <a:t>Uvádí </a:t>
            </a:r>
            <a:r>
              <a:rPr lang="cs-CZ" sz="2000" dirty="0"/>
              <a:t>se částky za všechny zdroje financování projektu (včetně případných vlastních zdrojů žadatele</a:t>
            </a:r>
            <a:r>
              <a:rPr lang="cs-CZ" sz="2000" dirty="0" smtClean="0"/>
              <a:t>)</a:t>
            </a:r>
          </a:p>
          <a:p>
            <a:endParaRPr lang="cs-CZ" sz="1600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41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3407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268760"/>
          </a:xfrm>
        </p:spPr>
        <p:txBody>
          <a:bodyPr/>
          <a:lstStyle/>
          <a:p>
            <a:pPr algn="ctr"/>
            <a:r>
              <a:rPr lang="cs-CZ" sz="3000" dirty="0"/>
              <a:t>FINANČNÍ PLÁN </a:t>
            </a:r>
            <a:r>
              <a:rPr lang="cs-CZ" sz="3000" dirty="0" smtClean="0"/>
              <a:t>2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3568" y="1772816"/>
            <a:ext cx="8064000" cy="4320000"/>
          </a:xfrm>
        </p:spPr>
        <p:txBody>
          <a:bodyPr/>
          <a:lstStyle/>
          <a:p>
            <a:pPr lvl="0">
              <a:buClr>
                <a:srgbClr val="5FBBF5"/>
              </a:buClr>
            </a:pPr>
            <a:r>
              <a:rPr lang="cs-CZ" sz="2000" dirty="0">
                <a:solidFill>
                  <a:srgbClr val="084A8B"/>
                </a:solidFill>
              </a:rPr>
              <a:t>Uvádí se datum předložení žádosti o platbu 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předkládané v průběhu realizace projektu 1 měsíc od konce monitorovacího období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u závěrečné žádosti o platbu pak 2 měsíce od ukončení posledního monitorovacího období, tj. od ukončení realizace </a:t>
            </a:r>
            <a:r>
              <a:rPr lang="cs-CZ" sz="1800" dirty="0" smtClean="0">
                <a:solidFill>
                  <a:srgbClr val="084A8B"/>
                </a:solidFill>
              </a:rPr>
              <a:t>projektu</a:t>
            </a:r>
          </a:p>
          <a:p>
            <a:pPr marL="714375" lvl="3" indent="0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None/>
            </a:pPr>
            <a:endParaRPr lang="cs-CZ" sz="800" dirty="0">
              <a:solidFill>
                <a:srgbClr val="084A8B"/>
              </a:solidFill>
            </a:endParaRPr>
          </a:p>
          <a:p>
            <a:pPr marL="432000" lvl="1" indent="-432000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Clr>
                <a:srgbClr val="5FBBF5"/>
              </a:buClr>
              <a:buSzPct val="100000"/>
              <a:buFont typeface="Wingdings" panose="05000000000000000000" pitchFamily="2" charset="2"/>
              <a:buChar char=""/>
            </a:pPr>
            <a:r>
              <a:rPr lang="cs-CZ" dirty="0">
                <a:solidFill>
                  <a:srgbClr val="084A8B"/>
                </a:solidFill>
              </a:rPr>
              <a:t>Finanční plán musí odpovídat celkovým způsobilým výdajům v rozpočtu (hlídá finalizační kontrola)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42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6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268760"/>
          </a:xfrm>
        </p:spPr>
        <p:txBody>
          <a:bodyPr/>
          <a:lstStyle/>
          <a:p>
            <a:pPr algn="ctr"/>
            <a:r>
              <a:rPr lang="cs-CZ" sz="3000" dirty="0" smtClean="0"/>
              <a:t>ČESTNÉ PROHLÁŠENÍ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55576" y="2132856"/>
            <a:ext cx="8064000" cy="3987144"/>
          </a:xfrm>
        </p:spPr>
        <p:txBody>
          <a:bodyPr/>
          <a:lstStyle/>
          <a:p>
            <a:r>
              <a:rPr lang="cs-CZ" sz="2000" dirty="0"/>
              <a:t>Nutno zaškrtnout </a:t>
            </a:r>
            <a:r>
              <a:rPr lang="cs-CZ" sz="2000" dirty="0" err="1" smtClean="0"/>
              <a:t>checkbox</a:t>
            </a:r>
            <a:r>
              <a:rPr lang="cs-CZ" sz="2000" dirty="0" smtClean="0"/>
              <a:t> </a:t>
            </a:r>
            <a:r>
              <a:rPr lang="cs-CZ" sz="2000" dirty="0"/>
              <a:t>u </a:t>
            </a:r>
            <a:r>
              <a:rPr lang="cs-CZ" sz="2000" dirty="0" smtClean="0"/>
              <a:t>čestného prohlášení.</a:t>
            </a:r>
            <a:endParaRPr lang="cs-CZ" sz="2000" dirty="0"/>
          </a:p>
          <a:p>
            <a:pPr marL="0" indent="0">
              <a:buNone/>
            </a:pPr>
            <a:endParaRPr lang="cs-CZ" sz="2000" dirty="0"/>
          </a:p>
          <a:p>
            <a:r>
              <a:rPr lang="cs-CZ" sz="2000" dirty="0"/>
              <a:t>Potvrzuje např. pravdivost údajů, bezdlužnost, absenci citlivých údajů v žádosti, souhlasí s uváděním v seznamu příjemců, vylučuje dvojí financování, akceptuje, že neumožnění ex ante kontroly je důvod pro vyloučení z hodnocení, bere na vědomí závazek mít aktivní datovou schránku.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43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166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268760"/>
          </a:xfrm>
        </p:spPr>
        <p:txBody>
          <a:bodyPr/>
          <a:lstStyle/>
          <a:p>
            <a:pPr algn="ctr"/>
            <a:r>
              <a:rPr lang="cs-CZ" sz="3000" dirty="0" smtClean="0"/>
              <a:t>DOKUMENTY 1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99592" y="1844824"/>
            <a:ext cx="8064000" cy="4320000"/>
          </a:xfrm>
        </p:spPr>
        <p:txBody>
          <a:bodyPr/>
          <a:lstStyle/>
          <a:p>
            <a:endParaRPr lang="cs-CZ" sz="2000" dirty="0" smtClean="0"/>
          </a:p>
          <a:p>
            <a:pPr>
              <a:lnSpc>
                <a:spcPct val="150000"/>
              </a:lnSpc>
            </a:pPr>
            <a:r>
              <a:rPr lang="cs-CZ" sz="2000" dirty="0" smtClean="0"/>
              <a:t>Požadované </a:t>
            </a:r>
            <a:r>
              <a:rPr lang="cs-CZ" sz="2000" dirty="0"/>
              <a:t>dokumenty jsou uvedeny v textu výzvy</a:t>
            </a:r>
          </a:p>
          <a:p>
            <a:pPr>
              <a:lnSpc>
                <a:spcPct val="150000"/>
              </a:lnSpc>
            </a:pPr>
            <a:r>
              <a:rPr lang="cs-CZ" sz="2000" dirty="0"/>
              <a:t>Vložení tlačítkem Připojit</a:t>
            </a:r>
          </a:p>
          <a:p>
            <a:pPr>
              <a:lnSpc>
                <a:spcPct val="150000"/>
              </a:lnSpc>
            </a:pPr>
            <a:r>
              <a:rPr lang="cs-CZ" sz="2000" dirty="0"/>
              <a:t>Výběr z adresářů vašeho počítače</a:t>
            </a:r>
          </a:p>
          <a:p>
            <a:pPr>
              <a:lnSpc>
                <a:spcPct val="150000"/>
              </a:lnSpc>
            </a:pPr>
            <a:r>
              <a:rPr lang="cs-CZ" sz="2000" dirty="0"/>
              <a:t>Nový dokument = Nový záznam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44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647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268760"/>
          </a:xfrm>
        </p:spPr>
        <p:txBody>
          <a:bodyPr/>
          <a:lstStyle/>
          <a:p>
            <a:pPr algn="ctr"/>
            <a:r>
              <a:rPr lang="cs-CZ" sz="3000" dirty="0" smtClean="0"/>
              <a:t>DOKUMENTY 2</a:t>
            </a:r>
            <a:endParaRPr lang="cs-CZ" sz="30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45</a:t>
            </a:fld>
            <a:endParaRPr lang="cs-CZ" dirty="0">
              <a:solidFill>
                <a:srgbClr val="084A8B"/>
              </a:solidFill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3742285" y="3244334"/>
            <a:ext cx="30957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err="1">
                <a:solidFill>
                  <a:srgbClr val="084A8B"/>
                </a:solidFill>
              </a:rPr>
              <a:t>PrintScreen</a:t>
            </a:r>
            <a:r>
              <a:rPr lang="cs-CZ" dirty="0">
                <a:solidFill>
                  <a:srgbClr val="084A8B"/>
                </a:solidFill>
              </a:rPr>
              <a:t> obrazovky </a:t>
            </a:r>
            <a:r>
              <a:rPr lang="cs-CZ" dirty="0" err="1">
                <a:solidFill>
                  <a:srgbClr val="084A8B"/>
                </a:solidFill>
              </a:rPr>
              <a:t>ISKP</a:t>
            </a:r>
            <a:endParaRPr lang="cs-CZ" dirty="0">
              <a:solidFill>
                <a:srgbClr val="084A8B"/>
              </a:solidFill>
            </a:endParaRPr>
          </a:p>
          <a:p>
            <a:r>
              <a:rPr lang="cs-CZ" dirty="0" smtClean="0">
                <a:solidFill>
                  <a:srgbClr val="084A8B"/>
                </a:solidFill>
              </a:rPr>
              <a:t>DOKUMENTY</a:t>
            </a:r>
            <a:endParaRPr lang="cs-CZ" dirty="0">
              <a:solidFill>
                <a:srgbClr val="084A8B"/>
              </a:solidFill>
            </a:endParaRPr>
          </a:p>
        </p:txBody>
      </p:sp>
      <p:pic>
        <p:nvPicPr>
          <p:cNvPr id="6" name="Zástupný symbol pro obsah 5"/>
          <p:cNvPicPr>
            <a:picLocks noGrp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907704" y="1844824"/>
            <a:ext cx="5399485" cy="431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639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268760"/>
          </a:xfrm>
        </p:spPr>
        <p:txBody>
          <a:bodyPr/>
          <a:lstStyle/>
          <a:p>
            <a:pPr algn="ctr"/>
            <a:r>
              <a:rPr lang="cs-CZ" sz="3000" dirty="0" smtClean="0"/>
              <a:t>kontrola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27584" y="1988840"/>
            <a:ext cx="8064000" cy="4347184"/>
          </a:xfrm>
        </p:spPr>
        <p:txBody>
          <a:bodyPr/>
          <a:lstStyle/>
          <a:p>
            <a:r>
              <a:rPr lang="cs-CZ" sz="2000" dirty="0"/>
              <a:t>Provádíme zpravidla po vyplnění všech záložek</a:t>
            </a:r>
          </a:p>
          <a:p>
            <a:r>
              <a:rPr lang="cs-CZ" sz="2000" dirty="0"/>
              <a:t>Možno využít i průběžně jako nápovědu jak správně</a:t>
            </a:r>
          </a:p>
          <a:p>
            <a:pPr marL="0" indent="0">
              <a:buNone/>
            </a:pPr>
            <a:r>
              <a:rPr lang="cs-CZ" sz="2000" dirty="0"/>
              <a:t>     dané pole vyplnit</a:t>
            </a:r>
          </a:p>
          <a:p>
            <a:r>
              <a:rPr lang="cs-CZ" sz="2000" dirty="0"/>
              <a:t>Všechny červené hlášky nutno odstranit</a:t>
            </a:r>
          </a:p>
          <a:p>
            <a:r>
              <a:rPr lang="cs-CZ" sz="2000" dirty="0"/>
              <a:t>Kontrola proběhla v pořádku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</a:t>
            </a:r>
            <a:r>
              <a:rPr lang="cs-CZ" sz="1800" dirty="0" smtClean="0"/>
              <a:t>Znamená </a:t>
            </a:r>
            <a:r>
              <a:rPr lang="cs-CZ" sz="1800" dirty="0"/>
              <a:t>možnost finalizovat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46</a:t>
            </a:fld>
            <a:endParaRPr lang="cs-CZ" dirty="0">
              <a:solidFill>
                <a:srgbClr val="084A8B"/>
              </a:solidFill>
            </a:endParaRPr>
          </a:p>
        </p:txBody>
      </p:sp>
      <p:cxnSp>
        <p:nvCxnSpPr>
          <p:cNvPr id="6" name="Přímá spojnice se šipkou 5"/>
          <p:cNvCxnSpPr/>
          <p:nvPr/>
        </p:nvCxnSpPr>
        <p:spPr>
          <a:xfrm>
            <a:off x="1691680" y="4570065"/>
            <a:ext cx="576064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642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268760"/>
          </a:xfrm>
        </p:spPr>
        <p:txBody>
          <a:bodyPr/>
          <a:lstStyle/>
          <a:p>
            <a:pPr algn="ctr"/>
            <a:r>
              <a:rPr lang="cs-CZ" sz="3000" dirty="0" smtClean="0"/>
              <a:t>finalizace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55576" y="1773056"/>
            <a:ext cx="8064000" cy="4320000"/>
          </a:xfrm>
        </p:spPr>
        <p:txBody>
          <a:bodyPr/>
          <a:lstStyle/>
          <a:p>
            <a:r>
              <a:rPr lang="cs-CZ" sz="2000" dirty="0" smtClean="0"/>
              <a:t>Finalizujeme tehdy, je-li </a:t>
            </a:r>
            <a:r>
              <a:rPr lang="cs-CZ" sz="2000" dirty="0"/>
              <a:t>vše vyplněno správně</a:t>
            </a:r>
          </a:p>
          <a:p>
            <a:r>
              <a:rPr lang="cs-CZ" sz="2000" dirty="0" smtClean="0"/>
              <a:t>Nutno </a:t>
            </a:r>
            <a:r>
              <a:rPr lang="cs-CZ" sz="2000" dirty="0"/>
              <a:t>v nastavení přístupů uvést signatáře</a:t>
            </a:r>
          </a:p>
          <a:p>
            <a:r>
              <a:rPr lang="pl-PL" sz="2000" dirty="0" smtClean="0"/>
              <a:t>I </a:t>
            </a:r>
            <a:r>
              <a:rPr lang="pl-PL" sz="2000" dirty="0"/>
              <a:t>po finalizaci možno provést změny</a:t>
            </a:r>
          </a:p>
          <a:p>
            <a:r>
              <a:rPr lang="cs-CZ" sz="2000" dirty="0" smtClean="0"/>
              <a:t>V </a:t>
            </a:r>
            <a:r>
              <a:rPr lang="cs-CZ" sz="2000" dirty="0"/>
              <a:t>PŘÍKAZOVÉM ŘÁDKU se objeví tlačítko </a:t>
            </a:r>
            <a:endParaRPr lang="cs-CZ" sz="2000" dirty="0" smtClean="0"/>
          </a:p>
          <a:p>
            <a:pPr marL="0" indent="0">
              <a:buNone/>
            </a:pPr>
            <a:r>
              <a:rPr lang="cs-CZ" sz="2000" dirty="0"/>
              <a:t>	</a:t>
            </a:r>
            <a:r>
              <a:rPr lang="cs-CZ" sz="2000" dirty="0" smtClean="0"/>
              <a:t>	STORNO FINALIZACE</a:t>
            </a:r>
            <a:endParaRPr lang="cs-CZ" sz="2000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		</a:t>
            </a:r>
            <a:r>
              <a:rPr lang="cs-CZ" sz="1800" dirty="0" smtClean="0"/>
              <a:t>Po </a:t>
            </a:r>
            <a:r>
              <a:rPr lang="cs-CZ" sz="1800" dirty="0"/>
              <a:t>té opět nutno </a:t>
            </a:r>
            <a:r>
              <a:rPr lang="cs-CZ" sz="1800" dirty="0" smtClean="0"/>
              <a:t>finalizovat</a:t>
            </a:r>
          </a:p>
          <a:p>
            <a:r>
              <a:rPr lang="cs-CZ" sz="2000" dirty="0" smtClean="0"/>
              <a:t>Finalizaci a storno finalizace může provést jen signatář</a:t>
            </a:r>
            <a:endParaRPr lang="cs-CZ" sz="20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47</a:t>
            </a:fld>
            <a:endParaRPr lang="cs-CZ" dirty="0">
              <a:solidFill>
                <a:srgbClr val="084A8B"/>
              </a:solidFill>
            </a:endParaRPr>
          </a:p>
        </p:txBody>
      </p:sp>
      <p:cxnSp>
        <p:nvCxnSpPr>
          <p:cNvPr id="7" name="Pravoúhlá spojnice 6"/>
          <p:cNvCxnSpPr/>
          <p:nvPr/>
        </p:nvCxnSpPr>
        <p:spPr>
          <a:xfrm>
            <a:off x="1547664" y="3789040"/>
            <a:ext cx="648072" cy="288032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se šipkou 8"/>
          <p:cNvCxnSpPr/>
          <p:nvPr/>
        </p:nvCxnSpPr>
        <p:spPr>
          <a:xfrm>
            <a:off x="3779912" y="4293096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1677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268760"/>
          </a:xfrm>
        </p:spPr>
        <p:txBody>
          <a:bodyPr/>
          <a:lstStyle/>
          <a:p>
            <a:pPr algn="ctr"/>
            <a:r>
              <a:rPr lang="cs-CZ" sz="3000" dirty="0" smtClean="0"/>
              <a:t>PODPIS A PODÁNÍ ŽÁDOSTI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3568" y="1268760"/>
            <a:ext cx="8064000" cy="5445224"/>
          </a:xfrm>
        </p:spPr>
        <p:txBody>
          <a:bodyPr/>
          <a:lstStyle/>
          <a:p>
            <a:r>
              <a:rPr lang="cs-CZ" sz="2000" dirty="0"/>
              <a:t>Podpis žádosti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poslední záložka v levém menu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zaktivní se až po úspěšné finalizaci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podepisuje jeden či více signatářů 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	podle toho jak je vyplněno v </a:t>
            </a:r>
            <a:r>
              <a:rPr lang="cs-CZ" sz="1800" dirty="0" smtClean="0">
                <a:solidFill>
                  <a:srgbClr val="084A8B"/>
                </a:solidFill>
              </a:rPr>
              <a:t>žádosti</a:t>
            </a:r>
            <a:endParaRPr lang="cs-CZ" sz="1800" dirty="0">
              <a:solidFill>
                <a:srgbClr val="084A8B"/>
              </a:solidFill>
            </a:endParaRP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nutný elektronický podpis</a:t>
            </a:r>
          </a:p>
          <a:p>
            <a:pPr marL="414000" lvl="1" indent="0">
              <a:buNone/>
            </a:pPr>
            <a:endParaRPr lang="cs-CZ" dirty="0"/>
          </a:p>
          <a:p>
            <a:r>
              <a:rPr lang="cs-CZ" sz="2000" dirty="0"/>
              <a:t>Podání </a:t>
            </a:r>
            <a:r>
              <a:rPr lang="cs-CZ" sz="2000" dirty="0" smtClean="0"/>
              <a:t>žádosti </a:t>
            </a:r>
            <a:r>
              <a:rPr lang="cs-CZ" sz="2000" dirty="0"/>
              <a:t>(nenechávat na poslední chvíli!)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určeno na první záložce při vyplňování žádosti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>
                <a:solidFill>
                  <a:srgbClr val="084A8B"/>
                </a:solidFill>
              </a:rPr>
              <a:t>automaticky x ručně</a:t>
            </a:r>
          </a:p>
          <a:p>
            <a:pPr marL="895350" lvl="3" indent="-447675">
              <a:lnSpc>
                <a:spcPct val="150000"/>
              </a:lnSpc>
              <a:spcAft>
                <a:spcPts val="600"/>
              </a:spcAft>
              <a:buClr>
                <a:srgbClr val="5FBBF5"/>
              </a:buClr>
              <a:buFont typeface="Wingdings" panose="05000000000000000000" pitchFamily="2" charset="2"/>
              <a:buChar char="¢"/>
            </a:pPr>
            <a:r>
              <a:rPr lang="cs-CZ" sz="1800" dirty="0" smtClean="0">
                <a:solidFill>
                  <a:srgbClr val="084A8B"/>
                </a:solidFill>
              </a:rPr>
              <a:t>žádost </a:t>
            </a:r>
            <a:r>
              <a:rPr lang="cs-CZ" sz="1800" dirty="0">
                <a:solidFill>
                  <a:srgbClr val="084A8B"/>
                </a:solidFill>
              </a:rPr>
              <a:t>podána současně s podpisem x </a:t>
            </a:r>
            <a:r>
              <a:rPr lang="cs-CZ" sz="1800" dirty="0" smtClean="0">
                <a:solidFill>
                  <a:srgbClr val="084A8B"/>
                </a:solidFill>
              </a:rPr>
              <a:t>žádost </a:t>
            </a:r>
            <a:r>
              <a:rPr lang="cs-CZ" sz="1800" dirty="0">
                <a:solidFill>
                  <a:srgbClr val="084A8B"/>
                </a:solidFill>
              </a:rPr>
              <a:t>ručně podána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48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366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268760"/>
          </a:xfrm>
        </p:spPr>
        <p:txBody>
          <a:bodyPr/>
          <a:lstStyle/>
          <a:p>
            <a:pPr algn="ctr"/>
            <a:r>
              <a:rPr lang="cs-CZ" sz="3000" dirty="0" smtClean="0"/>
              <a:t>Elektronický podpis žádosti 1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12008" y="1772816"/>
            <a:ext cx="8064000" cy="4320000"/>
          </a:xfrm>
        </p:spPr>
        <p:txBody>
          <a:bodyPr/>
          <a:lstStyle/>
          <a:p>
            <a:r>
              <a:rPr lang="cs-CZ" sz="2000" dirty="0"/>
              <a:t>Po stisknutí záložky </a:t>
            </a:r>
            <a:r>
              <a:rPr lang="cs-CZ" sz="2000" dirty="0" smtClean="0"/>
              <a:t>„Podpis žádosti“ </a:t>
            </a:r>
            <a:r>
              <a:rPr lang="cs-CZ" sz="2000" dirty="0"/>
              <a:t>vyberte ikonu pečeti</a:t>
            </a:r>
          </a:p>
          <a:p>
            <a:endParaRPr lang="cs-CZ" sz="2000" dirty="0"/>
          </a:p>
          <a:p>
            <a:r>
              <a:rPr lang="cs-CZ" sz="2000" dirty="0"/>
              <a:t>Označíte Soubory </a:t>
            </a:r>
          </a:p>
          <a:p>
            <a:pPr marL="0" indent="0">
              <a:buNone/>
            </a:pPr>
            <a:endParaRPr lang="cs-CZ" sz="2000" dirty="0"/>
          </a:p>
          <a:p>
            <a:r>
              <a:rPr lang="cs-CZ" sz="2000" dirty="0"/>
              <a:t>Přes tlačítko Vybrat vložíte soubor s elektronickým podpisem výběrem z adresářů vašeho počítače</a:t>
            </a:r>
          </a:p>
          <a:p>
            <a:r>
              <a:rPr lang="cs-CZ" sz="2000" dirty="0"/>
              <a:t>			    Vložíte Heslo</a:t>
            </a:r>
          </a:p>
          <a:p>
            <a:pPr marL="0" indent="0">
              <a:buNone/>
            </a:pPr>
            <a:endParaRPr lang="cs-CZ" dirty="0" smtClean="0"/>
          </a:p>
          <a:p>
            <a:r>
              <a:rPr lang="cs-CZ" dirty="0"/>
              <a:t>	</a:t>
            </a:r>
            <a:r>
              <a:rPr lang="cs-CZ" dirty="0" smtClean="0"/>
              <a:t>	     </a:t>
            </a:r>
            <a:r>
              <a:rPr lang="cs-CZ" sz="2000" dirty="0"/>
              <a:t>Stisknete tlačítko Dokončit</a:t>
            </a:r>
          </a:p>
          <a:p>
            <a:pPr marL="0" indent="0">
              <a:buNone/>
            </a:pPr>
            <a:r>
              <a:rPr lang="cs-CZ" dirty="0" smtClean="0">
                <a:solidFill>
                  <a:srgbClr val="FF0000"/>
                </a:solidFill>
              </a:rPr>
              <a:t>		    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49</a:t>
            </a:fld>
            <a:endParaRPr lang="cs-CZ" dirty="0">
              <a:solidFill>
                <a:srgbClr val="084A8B"/>
              </a:solidFill>
            </a:endParaRPr>
          </a:p>
        </p:txBody>
      </p:sp>
      <p:cxnSp>
        <p:nvCxnSpPr>
          <p:cNvPr id="17" name="Přímá spojnice se šipkou 16"/>
          <p:cNvCxnSpPr/>
          <p:nvPr/>
        </p:nvCxnSpPr>
        <p:spPr>
          <a:xfrm>
            <a:off x="2051720" y="3212976"/>
            <a:ext cx="936104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Přímá spojnice se šipkou 22"/>
          <p:cNvCxnSpPr/>
          <p:nvPr/>
        </p:nvCxnSpPr>
        <p:spPr>
          <a:xfrm>
            <a:off x="2843808" y="4581128"/>
            <a:ext cx="648072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Šipka dolů 23"/>
          <p:cNvSpPr/>
          <p:nvPr/>
        </p:nvSpPr>
        <p:spPr>
          <a:xfrm>
            <a:off x="4283968" y="5157192"/>
            <a:ext cx="360040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F5F5F5"/>
              </a:solidFill>
            </a:endParaRPr>
          </a:p>
        </p:txBody>
      </p:sp>
      <p:cxnSp>
        <p:nvCxnSpPr>
          <p:cNvPr id="26" name="Přímá spojnice se šipkou 25"/>
          <p:cNvCxnSpPr/>
          <p:nvPr/>
        </p:nvCxnSpPr>
        <p:spPr>
          <a:xfrm>
            <a:off x="1259632" y="2132856"/>
            <a:ext cx="1080120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011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340768"/>
          </a:xfrm>
        </p:spPr>
        <p:txBody>
          <a:bodyPr/>
          <a:lstStyle/>
          <a:p>
            <a:pPr algn="ctr"/>
            <a:r>
              <a:rPr lang="cs-CZ" sz="3000" dirty="0"/>
              <a:t>Věcné hodnocení - časté chyby </a:t>
            </a:r>
            <a:r>
              <a:rPr lang="cs-CZ" sz="3000" dirty="0" smtClean="0"/>
              <a:t>3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412776"/>
            <a:ext cx="8064000" cy="4320000"/>
          </a:xfrm>
        </p:spPr>
        <p:txBody>
          <a:bodyPr/>
          <a:lstStyle/>
          <a:p>
            <a:r>
              <a:rPr lang="cs-CZ" sz="2000" b="1" dirty="0"/>
              <a:t>Kritérium 2 </a:t>
            </a:r>
            <a:r>
              <a:rPr lang="cs-CZ" sz="2000" b="1" dirty="0" smtClean="0"/>
              <a:t>Účelnost</a:t>
            </a:r>
            <a:r>
              <a:rPr lang="cs-CZ" dirty="0" smtClean="0"/>
              <a:t>                                                     </a:t>
            </a:r>
          </a:p>
          <a:p>
            <a:pPr marL="0" indent="0">
              <a:buNone/>
            </a:pPr>
            <a:r>
              <a:rPr lang="cs-CZ" sz="1800" dirty="0" smtClean="0"/>
              <a:t>       2.2 Způsob ověření dosažení cíle projektu </a:t>
            </a:r>
            <a:endParaRPr lang="cs-CZ" sz="1800" dirty="0"/>
          </a:p>
          <a:p>
            <a:pPr marL="990600" lvl="0" indent="-542925">
              <a:buFont typeface="Wingdings" panose="05000000000000000000" pitchFamily="2" charset="2"/>
              <a:buChar char="¢"/>
            </a:pPr>
            <a:r>
              <a:rPr lang="cs-CZ" sz="1800" dirty="0" smtClean="0"/>
              <a:t>nejsou </a:t>
            </a:r>
            <a:r>
              <a:rPr lang="cs-CZ" sz="1800" dirty="0"/>
              <a:t>uvedena kritéria a metody k ověření, zda </a:t>
            </a:r>
            <a:r>
              <a:rPr lang="cs-CZ" sz="1800" dirty="0" smtClean="0"/>
              <a:t>a jak bylo </a:t>
            </a:r>
            <a:r>
              <a:rPr lang="cs-CZ" sz="1800" dirty="0"/>
              <a:t>cílů </a:t>
            </a:r>
            <a:r>
              <a:rPr lang="cs-CZ" sz="1800" dirty="0" smtClean="0"/>
              <a:t>dosaženo</a:t>
            </a:r>
          </a:p>
          <a:p>
            <a:pPr marL="990600" indent="-542925">
              <a:buFont typeface="Wingdings" panose="05000000000000000000" pitchFamily="2" charset="2"/>
              <a:buChar char="¢"/>
            </a:pPr>
            <a:r>
              <a:rPr lang="cs-CZ" sz="1800" dirty="0" smtClean="0"/>
              <a:t>nezdůvodněn </a:t>
            </a:r>
            <a:r>
              <a:rPr lang="cs-CZ" sz="1800" dirty="0"/>
              <a:t>počet osob </a:t>
            </a:r>
            <a:r>
              <a:rPr lang="cs-CZ" sz="1800" dirty="0" err="1"/>
              <a:t>CS</a:t>
            </a:r>
            <a:r>
              <a:rPr lang="cs-CZ" sz="1800" dirty="0"/>
              <a:t> zapojených do různých </a:t>
            </a:r>
            <a:r>
              <a:rPr lang="cs-CZ" sz="1800" dirty="0" err="1" smtClean="0"/>
              <a:t>KA</a:t>
            </a:r>
            <a:r>
              <a:rPr lang="cs-CZ" sz="1800" dirty="0" smtClean="0"/>
              <a:t>/</a:t>
            </a:r>
            <a:r>
              <a:rPr lang="cs-CZ" sz="1800" dirty="0" err="1" smtClean="0"/>
              <a:t>PM</a:t>
            </a:r>
            <a:r>
              <a:rPr lang="cs-CZ" sz="1800" dirty="0" smtClean="0"/>
              <a:t> </a:t>
            </a:r>
            <a:r>
              <a:rPr lang="cs-CZ" sz="1800" dirty="0"/>
              <a:t>(není uveden způsob/metody práce s </a:t>
            </a:r>
            <a:r>
              <a:rPr lang="cs-CZ" sz="1800" dirty="0" err="1"/>
              <a:t>CS</a:t>
            </a:r>
            <a:r>
              <a:rPr lang="cs-CZ" sz="1800" dirty="0" smtClean="0"/>
              <a:t>)</a:t>
            </a:r>
          </a:p>
          <a:p>
            <a:pPr marL="990600" indent="-542925">
              <a:buFont typeface="Wingdings" panose="05000000000000000000" pitchFamily="2" charset="2"/>
              <a:buChar char="¢"/>
            </a:pPr>
            <a:r>
              <a:rPr lang="cs-CZ" sz="1800" dirty="0" smtClean="0"/>
              <a:t>obecně </a:t>
            </a:r>
            <a:r>
              <a:rPr lang="cs-CZ" sz="1800" dirty="0"/>
              <a:t>lze doporučit, aby </a:t>
            </a:r>
            <a:r>
              <a:rPr lang="cs-CZ" sz="1800" dirty="0" smtClean="0"/>
              <a:t>byla uváděna dokumentace </a:t>
            </a:r>
            <a:r>
              <a:rPr lang="cs-CZ" sz="1800" dirty="0"/>
              <a:t>ke všem výstupům: smlouva o vstupu do projektu, prezenční listiny, osvědčení o akreditaci kurzu, dohody o tréninkových místech, kopie </a:t>
            </a:r>
            <a:r>
              <a:rPr lang="cs-CZ" sz="1800" dirty="0" err="1"/>
              <a:t>prac</a:t>
            </a:r>
            <a:r>
              <a:rPr lang="cs-CZ" sz="1800" dirty="0"/>
              <a:t>. smluv, závěrečná zkouška z </a:t>
            </a:r>
            <a:r>
              <a:rPr lang="cs-CZ" sz="1800" dirty="0" smtClean="0"/>
              <a:t>rekvalifikace, </a:t>
            </a:r>
            <a:r>
              <a:rPr lang="cs-CZ" sz="1800" dirty="0"/>
              <a:t>certifikát o absolvování </a:t>
            </a:r>
            <a:r>
              <a:rPr lang="cs-CZ" sz="1800" dirty="0" err="1"/>
              <a:t>apd</a:t>
            </a:r>
            <a:r>
              <a:rPr lang="cs-CZ" sz="1800" dirty="0"/>
              <a:t>..</a:t>
            </a:r>
            <a:endParaRPr lang="cs-CZ" sz="1800" dirty="0" smtClean="0"/>
          </a:p>
          <a:p>
            <a:pPr marL="990600" indent="-542925">
              <a:buFont typeface="Wingdings" panose="05000000000000000000" pitchFamily="2" charset="2"/>
              <a:buChar char="¢"/>
            </a:pPr>
            <a:endParaRPr lang="cs-CZ" sz="18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26363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424000" cy="1152128"/>
          </a:xfrm>
        </p:spPr>
        <p:txBody>
          <a:bodyPr/>
          <a:lstStyle/>
          <a:p>
            <a:pPr algn="ctr"/>
            <a:r>
              <a:rPr lang="cs-CZ" sz="3000" dirty="0"/>
              <a:t>Odkazy na elektronické verze dokumentů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484784"/>
            <a:ext cx="8064000" cy="5040560"/>
          </a:xfrm>
        </p:spPr>
        <p:txBody>
          <a:bodyPr/>
          <a:lstStyle/>
          <a:p>
            <a:pPr marL="432000" lvl="3" indent="-432000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"/>
            </a:pPr>
            <a:r>
              <a:rPr lang="cs-CZ" sz="2000" dirty="0" smtClean="0"/>
              <a:t> </a:t>
            </a:r>
            <a:r>
              <a:rPr lang="cs-CZ" dirty="0"/>
              <a:t>Obecná pravidla </a:t>
            </a:r>
            <a:endParaRPr lang="cs-CZ" dirty="0" smtClean="0"/>
          </a:p>
          <a:p>
            <a:pPr marL="0" lvl="3" indent="0"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cs-CZ" dirty="0"/>
              <a:t> </a:t>
            </a:r>
            <a:r>
              <a:rPr lang="cs-CZ" dirty="0" smtClean="0"/>
              <a:t>       </a:t>
            </a:r>
            <a:r>
              <a:rPr lang="cs-CZ" sz="1800" dirty="0" smtClean="0"/>
              <a:t>https</a:t>
            </a:r>
            <a:r>
              <a:rPr lang="cs-CZ" sz="1800" dirty="0"/>
              <a:t>://</a:t>
            </a:r>
            <a:r>
              <a:rPr lang="cs-CZ" sz="1800" dirty="0" err="1"/>
              <a:t>www.esfcr.cz</a:t>
            </a:r>
            <a:r>
              <a:rPr lang="cs-CZ" sz="1800" dirty="0"/>
              <a:t>/infocentrum/dokumenty/-/dokument/797767</a:t>
            </a:r>
          </a:p>
          <a:p>
            <a:pPr marL="432000" lvl="3" indent="-4320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"/>
            </a:pPr>
            <a:r>
              <a:rPr lang="cs-CZ" dirty="0"/>
              <a:t> Specifická </a:t>
            </a:r>
            <a:r>
              <a:rPr lang="cs-CZ" dirty="0" smtClean="0"/>
              <a:t>pravidla</a:t>
            </a:r>
          </a:p>
          <a:p>
            <a:pPr marL="0" lvl="3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cs-CZ" sz="1800" dirty="0" smtClean="0"/>
              <a:t>       https</a:t>
            </a:r>
            <a:r>
              <a:rPr lang="cs-CZ" sz="1800" dirty="0"/>
              <a:t>://</a:t>
            </a:r>
            <a:r>
              <a:rPr lang="cs-CZ" sz="1800" dirty="0" err="1"/>
              <a:t>www.esfcr.cz</a:t>
            </a:r>
            <a:r>
              <a:rPr lang="cs-CZ" sz="1800" dirty="0"/>
              <a:t>/infocentrum/dokumenty/-/dokument/797817</a:t>
            </a:r>
          </a:p>
          <a:p>
            <a:pPr marL="432000" lvl="3" indent="-4320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"/>
            </a:pPr>
            <a:r>
              <a:rPr lang="cs-CZ" dirty="0" smtClean="0"/>
              <a:t> </a:t>
            </a:r>
            <a:r>
              <a:rPr lang="cs-CZ" dirty="0"/>
              <a:t>Příručka pro hodnotitele </a:t>
            </a:r>
            <a:endParaRPr lang="cs-CZ" dirty="0" smtClean="0"/>
          </a:p>
          <a:p>
            <a:pPr marL="0" lvl="3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cs-CZ" sz="1800" dirty="0"/>
              <a:t> </a:t>
            </a:r>
            <a:r>
              <a:rPr lang="cs-CZ" sz="1800" dirty="0" smtClean="0"/>
              <a:t>       https</a:t>
            </a:r>
            <a:r>
              <a:rPr lang="cs-CZ" sz="1800" dirty="0"/>
              <a:t>://</a:t>
            </a:r>
            <a:r>
              <a:rPr lang="cs-CZ" sz="1800" dirty="0" err="1"/>
              <a:t>www.esfcr.cz</a:t>
            </a:r>
            <a:r>
              <a:rPr lang="cs-CZ" sz="1800" dirty="0"/>
              <a:t>/infocentrum/dokumenty/-/dokument/799317</a:t>
            </a:r>
          </a:p>
          <a:p>
            <a:pPr marL="432000" lvl="3" indent="-4320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"/>
            </a:pPr>
            <a:r>
              <a:rPr lang="cs-CZ" dirty="0"/>
              <a:t> vzor </a:t>
            </a:r>
            <a:r>
              <a:rPr lang="cs-CZ" dirty="0" smtClean="0"/>
              <a:t>PA</a:t>
            </a:r>
          </a:p>
          <a:p>
            <a:pPr marL="0" lvl="3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cs-CZ" dirty="0" smtClean="0"/>
              <a:t>       </a:t>
            </a:r>
            <a:r>
              <a:rPr lang="cs-CZ" sz="1800" dirty="0"/>
              <a:t>https://</a:t>
            </a:r>
            <a:r>
              <a:rPr lang="cs-CZ" sz="1800" dirty="0" err="1"/>
              <a:t>www.esfcr.cz</a:t>
            </a:r>
            <a:r>
              <a:rPr lang="cs-CZ" sz="1800" dirty="0"/>
              <a:t>/infocentrum/dokumenty/-/dokument/798364</a:t>
            </a:r>
          </a:p>
          <a:p>
            <a:pPr marL="432000" lvl="3" indent="-4320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"/>
            </a:pPr>
            <a:r>
              <a:rPr lang="cs-CZ" dirty="0"/>
              <a:t> ESF Fórum </a:t>
            </a:r>
            <a:r>
              <a:rPr lang="cs-CZ" dirty="0" smtClean="0"/>
              <a:t>– diskusní klub k výzvě</a:t>
            </a:r>
          </a:p>
          <a:p>
            <a:pPr marL="542925" lvl="3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cs-CZ" sz="1800" dirty="0"/>
              <a:t>https://</a:t>
            </a:r>
            <a:r>
              <a:rPr lang="cs-CZ" sz="1800" dirty="0" err="1"/>
              <a:t>www.esfcr.cz</a:t>
            </a:r>
            <a:r>
              <a:rPr lang="cs-CZ" sz="1800" dirty="0"/>
              <a:t>/</a:t>
            </a:r>
            <a:r>
              <a:rPr lang="cs-CZ" sz="1800" dirty="0" err="1"/>
              <a:t>specificka-vyzva-na-vybrane-cilove-skupiny?backUrl</a:t>
            </a:r>
            <a:r>
              <a:rPr lang="cs-CZ" sz="1800" dirty="0"/>
              <a:t>=%</a:t>
            </a:r>
            <a:r>
              <a:rPr lang="cs-CZ" sz="1800" dirty="0" err="1"/>
              <a:t>2Fuser_profile%2Fsubscription%2Fsledovane-kluby</a:t>
            </a:r>
            <a:endParaRPr lang="cs-CZ" sz="18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50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541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sz="3000" dirty="0"/>
              <a:t>Závěrečné shrnutí a </a:t>
            </a:r>
            <a:r>
              <a:rPr lang="cs-CZ" sz="3000" dirty="0" smtClean="0"/>
              <a:t>doporučení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cs-CZ" dirty="0"/>
          </a:p>
          <a:p>
            <a:pPr marL="0" indent="0" algn="ctr">
              <a:buNone/>
            </a:pPr>
            <a:r>
              <a:rPr lang="cs-CZ" dirty="0" smtClean="0"/>
              <a:t> </a:t>
            </a:r>
            <a:endParaRPr lang="cs-CZ" dirty="0" smtClean="0"/>
          </a:p>
          <a:p>
            <a:pPr marL="0" indent="0" algn="ctr">
              <a:buNone/>
            </a:pPr>
            <a:r>
              <a:rPr lang="cs-CZ" dirty="0" smtClean="0"/>
              <a:t>Děkujeme </a:t>
            </a:r>
            <a:r>
              <a:rPr lang="cs-CZ" dirty="0"/>
              <a:t>za pozornost</a:t>
            </a:r>
            <a:r>
              <a:rPr lang="cs-CZ" dirty="0" smtClean="0"/>
              <a:t>!</a:t>
            </a:r>
          </a:p>
          <a:p>
            <a:pPr marL="0" indent="0" algn="ctr">
              <a:buNone/>
            </a:pPr>
            <a:endParaRPr lang="cs-CZ" dirty="0" smtClean="0"/>
          </a:p>
          <a:p>
            <a:pPr marL="0" indent="0" algn="ctr"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51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0639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268760"/>
          </a:xfrm>
        </p:spPr>
        <p:txBody>
          <a:bodyPr/>
          <a:lstStyle/>
          <a:p>
            <a:pPr algn="ctr"/>
            <a:r>
              <a:rPr lang="cs-CZ" sz="3000" dirty="0"/>
              <a:t>Věcné hodnocení - časté chyby </a:t>
            </a:r>
            <a:r>
              <a:rPr lang="cs-CZ" sz="3000" dirty="0" smtClean="0"/>
              <a:t>4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412776"/>
            <a:ext cx="8064000" cy="4320000"/>
          </a:xfrm>
        </p:spPr>
        <p:txBody>
          <a:bodyPr/>
          <a:lstStyle/>
          <a:p>
            <a:r>
              <a:rPr lang="cs-CZ" sz="2000" b="1" dirty="0" smtClean="0"/>
              <a:t>Kritérium 3 Efektivnost a hospodárnost</a:t>
            </a:r>
          </a:p>
          <a:p>
            <a:pPr marL="0" indent="0">
              <a:buNone/>
            </a:pPr>
            <a:r>
              <a:rPr lang="cs-CZ" sz="2000" dirty="0" smtClean="0"/>
              <a:t>      3.1 Efektivita projektu, rozpočet</a:t>
            </a:r>
          </a:p>
          <a:p>
            <a:pPr marL="1076325" indent="-628650">
              <a:buFont typeface="Wingdings" panose="05000000000000000000" pitchFamily="2" charset="2"/>
              <a:buChar char="¢"/>
            </a:pPr>
            <a:r>
              <a:rPr lang="cs-CZ" sz="1800" dirty="0" smtClean="0"/>
              <a:t>neefektivní </a:t>
            </a:r>
            <a:r>
              <a:rPr lang="cs-CZ" sz="1800" dirty="0"/>
              <a:t>a neodůvodněné položky v rozpočtu, nemají přímý dopad na řešení problémů </a:t>
            </a:r>
            <a:r>
              <a:rPr lang="cs-CZ" sz="1800" dirty="0" err="1"/>
              <a:t>CS</a:t>
            </a:r>
            <a:r>
              <a:rPr lang="cs-CZ" sz="1800" dirty="0"/>
              <a:t> </a:t>
            </a:r>
            <a:r>
              <a:rPr lang="cs-CZ" sz="1800" dirty="0" smtClean="0"/>
              <a:t>,</a:t>
            </a:r>
          </a:p>
          <a:p>
            <a:pPr marL="1076325" lvl="0" indent="-628650">
              <a:buFont typeface="Wingdings" panose="05000000000000000000" pitchFamily="2" charset="2"/>
              <a:buChar char="¢"/>
            </a:pPr>
            <a:r>
              <a:rPr lang="cs-CZ" sz="1800" dirty="0" smtClean="0"/>
              <a:t>nákup </a:t>
            </a:r>
            <a:r>
              <a:rPr lang="cs-CZ" sz="1800" dirty="0"/>
              <a:t>výpočetní techniky neodpovídá úvazkům </a:t>
            </a:r>
            <a:r>
              <a:rPr lang="cs-CZ" sz="1800" dirty="0" err="1" smtClean="0"/>
              <a:t>RT</a:t>
            </a:r>
            <a:endParaRPr lang="cs-CZ" sz="1800" dirty="0" smtClean="0"/>
          </a:p>
          <a:p>
            <a:pPr marL="1076325" lvl="0" indent="-628650">
              <a:buFont typeface="Wingdings" panose="05000000000000000000" pitchFamily="2" charset="2"/>
              <a:buChar char="¢"/>
            </a:pPr>
            <a:r>
              <a:rPr lang="cs-CZ" sz="1800" dirty="0" smtClean="0"/>
              <a:t>neprovázanost rozpočtu na aktivity</a:t>
            </a:r>
          </a:p>
          <a:p>
            <a:pPr marL="1076325" lvl="0" indent="-628650">
              <a:buFont typeface="Wingdings" panose="05000000000000000000" pitchFamily="2" charset="2"/>
              <a:buChar char="¢"/>
            </a:pPr>
            <a:r>
              <a:rPr lang="cs-CZ" sz="1800" dirty="0" smtClean="0"/>
              <a:t>nedodržení cen a mezd obvyklých</a:t>
            </a:r>
          </a:p>
          <a:p>
            <a:pPr marL="1076325" indent="-628650">
              <a:buFont typeface="Wingdings" panose="05000000000000000000" pitchFamily="2" charset="2"/>
              <a:buChar char="¢"/>
            </a:pPr>
            <a:r>
              <a:rPr lang="cs-CZ" sz="1800" dirty="0" smtClean="0"/>
              <a:t>pouze </a:t>
            </a:r>
            <a:r>
              <a:rPr lang="cs-CZ" sz="1800" dirty="0"/>
              <a:t>částečné/žádné,  provázání  rozpočtu na </a:t>
            </a:r>
            <a:r>
              <a:rPr lang="cs-CZ" sz="1800" dirty="0" err="1"/>
              <a:t>KA</a:t>
            </a:r>
            <a:endParaRPr lang="cs-CZ" sz="1800" dirty="0"/>
          </a:p>
          <a:p>
            <a:pPr marL="1076325" lvl="0" indent="-628650">
              <a:buFont typeface="Wingdings" panose="05000000000000000000" pitchFamily="2" charset="2"/>
              <a:buChar char="¢"/>
            </a:pPr>
            <a:endParaRPr lang="cs-CZ" sz="1800" dirty="0"/>
          </a:p>
          <a:p>
            <a:pPr marL="1076325" indent="-628650">
              <a:buFont typeface="Wingdings" panose="05000000000000000000" pitchFamily="2" charset="2"/>
              <a:buChar char="¢"/>
            </a:pPr>
            <a:endParaRPr lang="cs-CZ" sz="1800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18805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340768"/>
          </a:xfrm>
        </p:spPr>
        <p:txBody>
          <a:bodyPr/>
          <a:lstStyle/>
          <a:p>
            <a:pPr algn="ctr"/>
            <a:r>
              <a:rPr lang="cs-CZ" sz="3000" dirty="0"/>
              <a:t>Věcné hodnocení - časté chyby </a:t>
            </a:r>
            <a:r>
              <a:rPr lang="cs-CZ" sz="3000" dirty="0" smtClean="0"/>
              <a:t>5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412776"/>
            <a:ext cx="8064000" cy="4320000"/>
          </a:xfrm>
        </p:spPr>
        <p:txBody>
          <a:bodyPr/>
          <a:lstStyle/>
          <a:p>
            <a:r>
              <a:rPr lang="cs-CZ" sz="2000" b="1" dirty="0"/>
              <a:t>Kritérium 3 Efektivnost a hospodárnost</a:t>
            </a:r>
            <a:endParaRPr lang="cs-CZ" sz="2000" b="1" dirty="0" smtClean="0"/>
          </a:p>
          <a:p>
            <a:pPr marL="0" indent="0">
              <a:buNone/>
            </a:pPr>
            <a:r>
              <a:rPr lang="cs-CZ" sz="2000" b="1" dirty="0" smtClean="0"/>
              <a:t>      </a:t>
            </a:r>
            <a:r>
              <a:rPr lang="cs-CZ" sz="2000" dirty="0" smtClean="0"/>
              <a:t>3.2 Adekvátnost monitorovacích indikátorů</a:t>
            </a:r>
          </a:p>
          <a:p>
            <a:pPr marL="993775" indent="-546100">
              <a:buFont typeface="Wingdings" panose="05000000000000000000" pitchFamily="2" charset="2"/>
              <a:buChar char="¢"/>
            </a:pPr>
            <a:r>
              <a:rPr lang="cs-CZ" sz="1800" dirty="0" smtClean="0"/>
              <a:t>výchozí hodnota je vždy 0</a:t>
            </a:r>
          </a:p>
          <a:p>
            <a:pPr marL="993775" indent="-546100">
              <a:buFont typeface="Wingdings" panose="05000000000000000000" pitchFamily="2" charset="2"/>
              <a:buChar char="¢"/>
            </a:pPr>
            <a:r>
              <a:rPr lang="cs-CZ" sz="1800" dirty="0" smtClean="0"/>
              <a:t>indikátory </a:t>
            </a:r>
            <a:r>
              <a:rPr lang="cs-CZ" sz="1800" dirty="0"/>
              <a:t>nevyplývají z klíčových aktivit (chybí popis, chybí výstupy).</a:t>
            </a:r>
          </a:p>
          <a:p>
            <a:pPr marL="993775" indent="-546100">
              <a:buFont typeface="Wingdings" panose="05000000000000000000" pitchFamily="2" charset="2"/>
              <a:buChar char="¢"/>
            </a:pPr>
            <a:r>
              <a:rPr lang="cs-CZ" sz="1800" dirty="0" smtClean="0"/>
              <a:t>nereálně </a:t>
            </a:r>
            <a:r>
              <a:rPr lang="cs-CZ" sz="1800" dirty="0"/>
              <a:t>nastavené indikátory a chybně </a:t>
            </a:r>
            <a:r>
              <a:rPr lang="cs-CZ" sz="1800" dirty="0" smtClean="0"/>
              <a:t>zařazené</a:t>
            </a:r>
          </a:p>
          <a:p>
            <a:pPr marL="993775" indent="-546100">
              <a:buFont typeface="Wingdings" panose="05000000000000000000" pitchFamily="2" charset="2"/>
              <a:buChar char="¢"/>
            </a:pPr>
            <a:r>
              <a:rPr lang="cs-CZ" sz="1800" dirty="0" smtClean="0"/>
              <a:t>nezohlednění rizik nenaplnění kurzů, 100 % úspěšnost absolvování </a:t>
            </a:r>
            <a:r>
              <a:rPr lang="cs-CZ" sz="1800" dirty="0" err="1" smtClean="0"/>
              <a:t>KA</a:t>
            </a:r>
            <a:endParaRPr lang="cs-CZ" sz="1800" dirty="0"/>
          </a:p>
          <a:p>
            <a:pPr marL="993775" indent="-546100">
              <a:buFont typeface="Wingdings" panose="05000000000000000000" pitchFamily="2" charset="2"/>
              <a:buChar char="¢"/>
            </a:pPr>
            <a:endParaRPr lang="cs-CZ" sz="1800" dirty="0" smtClean="0"/>
          </a:p>
          <a:p>
            <a:pPr marL="993775" indent="-546100">
              <a:buFont typeface="Wingdings" panose="05000000000000000000" pitchFamily="2" charset="2"/>
              <a:buChar char="¢"/>
            </a:pPr>
            <a:endParaRPr lang="cs-CZ" sz="1800" dirty="0" smtClean="0"/>
          </a:p>
          <a:p>
            <a:pPr marL="0" indent="0">
              <a:buNone/>
            </a:pPr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53224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340768"/>
          </a:xfrm>
        </p:spPr>
        <p:txBody>
          <a:bodyPr/>
          <a:lstStyle/>
          <a:p>
            <a:pPr algn="ctr"/>
            <a:r>
              <a:rPr lang="cs-CZ" sz="3000" dirty="0">
                <a:solidFill>
                  <a:srgbClr val="AFDDFA"/>
                </a:solidFill>
              </a:rPr>
              <a:t>Věcné hodnocení - časté chyby </a:t>
            </a:r>
            <a:r>
              <a:rPr lang="cs-CZ" sz="3000" dirty="0" smtClean="0">
                <a:solidFill>
                  <a:srgbClr val="AFDDFA"/>
                </a:solidFill>
              </a:rPr>
              <a:t>6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412776"/>
            <a:ext cx="8064000" cy="4320000"/>
          </a:xfrm>
        </p:spPr>
        <p:txBody>
          <a:bodyPr/>
          <a:lstStyle/>
          <a:p>
            <a:r>
              <a:rPr lang="cs-CZ" sz="2000" b="1" dirty="0" smtClean="0"/>
              <a:t>Kritérium 4 Proveditelnost</a:t>
            </a:r>
          </a:p>
          <a:p>
            <a:pPr marL="0" indent="0">
              <a:buNone/>
            </a:pPr>
            <a:r>
              <a:rPr lang="cs-CZ" sz="2000" b="1" dirty="0" smtClean="0"/>
              <a:t>      </a:t>
            </a:r>
            <a:r>
              <a:rPr lang="cs-CZ" sz="2000" dirty="0" smtClean="0"/>
              <a:t>4.1 Způsob zapojení CS</a:t>
            </a:r>
          </a:p>
          <a:p>
            <a:pPr marL="895350" indent="-447675">
              <a:lnSpc>
                <a:spcPct val="100000"/>
              </a:lnSpc>
              <a:buFont typeface="Wingdings" panose="05000000000000000000" pitchFamily="2" charset="2"/>
              <a:buChar char="¢"/>
            </a:pPr>
            <a:r>
              <a:rPr lang="pl-PL" sz="1800" dirty="0" smtClean="0"/>
              <a:t>zde </a:t>
            </a:r>
            <a:r>
              <a:rPr lang="pl-PL" sz="1800" dirty="0"/>
              <a:t>se posuzují údaje z analýzy CS, jak je CS popsána a další vazby na </a:t>
            </a:r>
            <a:r>
              <a:rPr lang="pl-PL" sz="1800" dirty="0" smtClean="0"/>
              <a:t>KA</a:t>
            </a:r>
          </a:p>
          <a:p>
            <a:pPr marL="895350" indent="-447675">
              <a:lnSpc>
                <a:spcPct val="100000"/>
              </a:lnSpc>
              <a:buFont typeface="Wingdings" panose="05000000000000000000" pitchFamily="2" charset="2"/>
              <a:buChar char="¢"/>
            </a:pPr>
            <a:r>
              <a:rPr lang="cs-CZ" sz="1800" dirty="0" smtClean="0"/>
              <a:t>nedostatečně </a:t>
            </a:r>
            <a:r>
              <a:rPr lang="cs-CZ" sz="1800" dirty="0"/>
              <a:t>popsán (podpořen např. v analýze dotazníkovým šetřením) ZÁJEM </a:t>
            </a:r>
            <a:r>
              <a:rPr lang="cs-CZ" sz="1800" dirty="0" err="1"/>
              <a:t>CS</a:t>
            </a:r>
            <a:r>
              <a:rPr lang="cs-CZ" sz="1800" dirty="0"/>
              <a:t> o vstup do </a:t>
            </a:r>
            <a:r>
              <a:rPr lang="cs-CZ" sz="1800" dirty="0" smtClean="0"/>
              <a:t>projektu</a:t>
            </a:r>
          </a:p>
          <a:p>
            <a:pPr marL="895350" lvl="0" indent="-447675">
              <a:lnSpc>
                <a:spcPct val="100000"/>
              </a:lnSpc>
              <a:buFont typeface="Wingdings" panose="05000000000000000000" pitchFamily="2" charset="2"/>
              <a:buChar char="¢"/>
            </a:pPr>
            <a:r>
              <a:rPr lang="cs-CZ" sz="1800" dirty="0" smtClean="0"/>
              <a:t>nedostatečně </a:t>
            </a:r>
            <a:r>
              <a:rPr lang="cs-CZ" sz="1800" dirty="0"/>
              <a:t>popsán způsob zapojení </a:t>
            </a:r>
            <a:r>
              <a:rPr lang="cs-CZ" sz="1800" dirty="0" err="1"/>
              <a:t>CS</a:t>
            </a:r>
            <a:r>
              <a:rPr lang="cs-CZ" sz="1800" dirty="0"/>
              <a:t> do aktivit </a:t>
            </a:r>
            <a:r>
              <a:rPr lang="cs-CZ" sz="1800" dirty="0" smtClean="0"/>
              <a:t>projektu</a:t>
            </a:r>
          </a:p>
          <a:p>
            <a:pPr marL="895350" indent="-447675">
              <a:lnSpc>
                <a:spcPct val="100000"/>
              </a:lnSpc>
              <a:buFont typeface="Wingdings" panose="05000000000000000000" pitchFamily="2" charset="2"/>
              <a:buChar char="¢"/>
            </a:pPr>
            <a:r>
              <a:rPr lang="cs-CZ" sz="1800" dirty="0" smtClean="0"/>
              <a:t>neodůvodněné </a:t>
            </a:r>
            <a:r>
              <a:rPr lang="cs-CZ" sz="1800" dirty="0"/>
              <a:t>zařazení některých </a:t>
            </a:r>
            <a:r>
              <a:rPr lang="cs-CZ" sz="1800" dirty="0" err="1"/>
              <a:t>KA</a:t>
            </a:r>
            <a:r>
              <a:rPr lang="cs-CZ" sz="1800" dirty="0"/>
              <a:t>, např. </a:t>
            </a:r>
            <a:r>
              <a:rPr lang="cs-CZ" sz="1800" dirty="0" err="1"/>
              <a:t>BD</a:t>
            </a:r>
            <a:r>
              <a:rPr lang="cs-CZ" sz="1800" dirty="0"/>
              <a:t> a </a:t>
            </a:r>
            <a:r>
              <a:rPr lang="cs-CZ" sz="1800" dirty="0" err="1"/>
              <a:t>PD</a:t>
            </a:r>
            <a:r>
              <a:rPr lang="cs-CZ" sz="1800" dirty="0"/>
              <a:t>, když následně z projektu vyplývá, že </a:t>
            </a:r>
            <a:r>
              <a:rPr lang="cs-CZ" sz="1800" dirty="0" err="1"/>
              <a:t>CS</a:t>
            </a:r>
            <a:r>
              <a:rPr lang="cs-CZ" sz="1800" dirty="0"/>
              <a:t> bude absolvovat jen jednu/dvě </a:t>
            </a:r>
            <a:r>
              <a:rPr lang="cs-CZ" sz="1800" dirty="0" err="1"/>
              <a:t>RK</a:t>
            </a:r>
            <a:r>
              <a:rPr lang="cs-CZ" sz="1800" dirty="0"/>
              <a:t> a pracovní místa budou také jen na jedné pozici </a:t>
            </a:r>
          </a:p>
          <a:p>
            <a:pPr marL="895350" lvl="0" indent="-447675">
              <a:lnSpc>
                <a:spcPct val="100000"/>
              </a:lnSpc>
              <a:buFont typeface="Wingdings" panose="05000000000000000000" pitchFamily="2" charset="2"/>
              <a:buChar char="¢"/>
            </a:pPr>
            <a:endParaRPr lang="cs-CZ" sz="1800" dirty="0" smtClean="0"/>
          </a:p>
          <a:p>
            <a:pPr marL="895350" lvl="0" indent="-447675">
              <a:lnSpc>
                <a:spcPct val="100000"/>
              </a:lnSpc>
              <a:buFont typeface="Wingdings" panose="05000000000000000000" pitchFamily="2" charset="2"/>
              <a:buChar char="¢"/>
            </a:pPr>
            <a:endParaRPr lang="cs-CZ" sz="1800" dirty="0"/>
          </a:p>
          <a:p>
            <a:pPr marL="895350" indent="-447675">
              <a:lnSpc>
                <a:spcPct val="100000"/>
              </a:lnSpc>
              <a:buFont typeface="Wingdings" panose="05000000000000000000" pitchFamily="2" charset="2"/>
              <a:buChar char="¢"/>
            </a:pPr>
            <a:endParaRPr lang="cs-CZ" sz="18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82944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340768"/>
          </a:xfrm>
        </p:spPr>
        <p:txBody>
          <a:bodyPr/>
          <a:lstStyle/>
          <a:p>
            <a:pPr algn="ctr"/>
            <a:r>
              <a:rPr lang="cs-CZ" sz="3000" dirty="0">
                <a:solidFill>
                  <a:srgbClr val="AFDDFA"/>
                </a:solidFill>
              </a:rPr>
              <a:t>Věcné hodnocení - časté chyby </a:t>
            </a:r>
            <a:r>
              <a:rPr lang="cs-CZ" sz="3000" dirty="0" smtClean="0">
                <a:solidFill>
                  <a:srgbClr val="AFDDFA"/>
                </a:solidFill>
              </a:rPr>
              <a:t>7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412776"/>
            <a:ext cx="8064000" cy="4320000"/>
          </a:xfrm>
        </p:spPr>
        <p:txBody>
          <a:bodyPr/>
          <a:lstStyle/>
          <a:p>
            <a:r>
              <a:rPr lang="cs-CZ" sz="2000" b="1" dirty="0"/>
              <a:t>Kritérium </a:t>
            </a:r>
            <a:r>
              <a:rPr lang="cs-CZ" sz="2000" b="1" dirty="0" smtClean="0"/>
              <a:t>4 Proveditelnost</a:t>
            </a:r>
          </a:p>
          <a:p>
            <a:pPr marL="0" indent="0">
              <a:buNone/>
            </a:pPr>
            <a:r>
              <a:rPr lang="cs-CZ" sz="2000" b="1" dirty="0" smtClean="0"/>
              <a:t>      </a:t>
            </a:r>
            <a:r>
              <a:rPr lang="cs-CZ" sz="2000" dirty="0" smtClean="0"/>
              <a:t>4.2 Způsob realizace KA a jejich návaznost</a:t>
            </a:r>
          </a:p>
          <a:p>
            <a:pPr marL="990600" indent="-542925">
              <a:buFont typeface="Wingdings" panose="05000000000000000000" pitchFamily="2" charset="2"/>
              <a:buChar char="¢"/>
            </a:pPr>
            <a:r>
              <a:rPr lang="cs-CZ" sz="1800" dirty="0" smtClean="0"/>
              <a:t>u </a:t>
            </a:r>
            <a:r>
              <a:rPr lang="cs-CZ" sz="1800" dirty="0" err="1"/>
              <a:t>KA</a:t>
            </a:r>
            <a:r>
              <a:rPr lang="cs-CZ" sz="1800" dirty="0"/>
              <a:t> je důležité popsat: KDE se budou konat, KDO se jich bude účastnit (kritéria výběru) a KDO bude zodpovědný za jejich realizaci (</a:t>
            </a:r>
            <a:r>
              <a:rPr lang="cs-CZ" sz="1800" dirty="0" err="1"/>
              <a:t>RT</a:t>
            </a:r>
            <a:r>
              <a:rPr lang="cs-CZ" sz="1800" dirty="0"/>
              <a:t>), KDY se budou konat a v jakém rozsahu (hodiny/dny/týdny) KDE se budou </a:t>
            </a:r>
            <a:r>
              <a:rPr lang="cs-CZ" sz="1800" dirty="0" smtClean="0"/>
              <a:t>konat - </a:t>
            </a:r>
            <a:r>
              <a:rPr lang="cs-CZ" sz="1800" dirty="0"/>
              <a:t>město, zajištěné místo pro aktivitu (vlastní, pronájem), JAK (skupinově/individuálně), vždy ZDŮVODNIT zvolený postup</a:t>
            </a:r>
            <a:r>
              <a:rPr lang="cs-CZ" sz="1800" dirty="0" smtClean="0"/>
              <a:t>!</a:t>
            </a:r>
          </a:p>
          <a:p>
            <a:pPr marL="990600" indent="-542925">
              <a:buFont typeface="Wingdings" panose="05000000000000000000" pitchFamily="2" charset="2"/>
              <a:buChar char="¢"/>
            </a:pPr>
            <a:r>
              <a:rPr lang="cs-CZ" sz="1800" dirty="0" smtClean="0"/>
              <a:t>realizace </a:t>
            </a:r>
            <a:r>
              <a:rPr lang="cs-CZ" sz="1800" dirty="0"/>
              <a:t>aktivit nevede k integraci na trh </a:t>
            </a:r>
            <a:r>
              <a:rPr lang="cs-CZ" sz="1800" dirty="0" smtClean="0"/>
              <a:t>práce</a:t>
            </a:r>
          </a:p>
          <a:p>
            <a:pPr marL="990600" indent="-542925">
              <a:buFont typeface="Wingdings" panose="05000000000000000000" pitchFamily="2" charset="2"/>
              <a:buChar char="¢"/>
            </a:pPr>
            <a:r>
              <a:rPr lang="cs-CZ" sz="1800" dirty="0" smtClean="0"/>
              <a:t>nekonkrétní </a:t>
            </a:r>
            <a:r>
              <a:rPr lang="cs-CZ" sz="1800" dirty="0"/>
              <a:t>popis vzdělávacích aktivit </a:t>
            </a:r>
            <a:endParaRPr lang="cs-CZ" sz="1800" dirty="0" smtClean="0"/>
          </a:p>
          <a:p>
            <a:pPr marL="990600" indent="-542925">
              <a:buFont typeface="Wingdings" panose="05000000000000000000" pitchFamily="2" charset="2"/>
              <a:buChar char="¢"/>
            </a:pPr>
            <a:endParaRPr lang="cs-CZ" sz="18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9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1572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zentace">
  <a:themeElements>
    <a:clrScheme name="MPSV">
      <a:dk1>
        <a:srgbClr val="084A8B"/>
      </a:dk1>
      <a:lt1>
        <a:srgbClr val="F5F5F5"/>
      </a:lt1>
      <a:dk2>
        <a:srgbClr val="AFDDFA"/>
      </a:dk2>
      <a:lt2>
        <a:srgbClr val="F5F5F5"/>
      </a:lt2>
      <a:accent1>
        <a:srgbClr val="084A8B"/>
      </a:accent1>
      <a:accent2>
        <a:srgbClr val="5FBBF5"/>
      </a:accent2>
      <a:accent3>
        <a:srgbClr val="D7EEFC"/>
      </a:accent3>
      <a:accent4>
        <a:srgbClr val="FFCC00"/>
      </a:accent4>
      <a:accent5>
        <a:srgbClr val="AFDDFA"/>
      </a:accent5>
      <a:accent6>
        <a:srgbClr val="AF0100"/>
      </a:accent6>
      <a:hlink>
        <a:srgbClr val="084A8B"/>
      </a:hlink>
      <a:folHlink>
        <a:srgbClr val="084A8B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10351</TotalTime>
  <Words>2450</Words>
  <Application>Microsoft Office PowerPoint</Application>
  <PresentationFormat>Předvádění na obrazovce (4:3)</PresentationFormat>
  <Paragraphs>427</Paragraphs>
  <Slides>51</Slides>
  <Notes>49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51</vt:i4>
      </vt:variant>
    </vt:vector>
  </HeadingPairs>
  <TitlesOfParts>
    <vt:vector size="52" baseType="lpstr">
      <vt:lpstr>prezentace</vt:lpstr>
      <vt:lpstr>Technická specifika</vt:lpstr>
      <vt:lpstr>Věcné hodnocení - časté chyby 1</vt:lpstr>
      <vt:lpstr>Časté chyby ve věcném hodocení </vt:lpstr>
      <vt:lpstr>Věcné hodnocení - časté chyby 2</vt:lpstr>
      <vt:lpstr>Věcné hodnocení - časté chyby 3</vt:lpstr>
      <vt:lpstr>Věcné hodnocení - časté chyby 4</vt:lpstr>
      <vt:lpstr>Věcné hodnocení - časté chyby 5</vt:lpstr>
      <vt:lpstr>Věcné hodnocení - časté chyby 6</vt:lpstr>
      <vt:lpstr>Věcné hodnocení - časté chyby 7</vt:lpstr>
      <vt:lpstr>Věcné hodnocení - časté chyby 8</vt:lpstr>
      <vt:lpstr>Žádost v MS2014+ </vt:lpstr>
      <vt:lpstr>IS kp 14+ 1</vt:lpstr>
      <vt:lpstr>Is kp 14+ 2</vt:lpstr>
      <vt:lpstr>Is kp 14+ 3</vt:lpstr>
      <vt:lpstr>Is kp 14+ 4</vt:lpstr>
      <vt:lpstr>Přístup k projektu 1</vt:lpstr>
      <vt:lpstr>Přístup k projektu 2</vt:lpstr>
      <vt:lpstr>Datová oblast žádosti </vt:lpstr>
      <vt:lpstr>PŘÍKLADY VYPLŇOVÁNÍ ZÁLOŽEK</vt:lpstr>
      <vt:lpstr>PROJEKT</vt:lpstr>
      <vt:lpstr>DOPLŇKOVÉ INFORMACE</vt:lpstr>
      <vt:lpstr>Specifické cíle</vt:lpstr>
      <vt:lpstr>Popis projektu 1</vt:lpstr>
      <vt:lpstr>Popis projektu 2</vt:lpstr>
      <vt:lpstr>Popis projektu 3</vt:lpstr>
      <vt:lpstr>Popis projektu - RT</vt:lpstr>
      <vt:lpstr>Horizontální principy</vt:lpstr>
      <vt:lpstr>Klíčové aktivity 1</vt:lpstr>
      <vt:lpstr>Klíčové aktivity 2</vt:lpstr>
      <vt:lpstr>Cílové skupiny 1</vt:lpstr>
      <vt:lpstr>Cílové skupiny 2</vt:lpstr>
      <vt:lpstr>Umístění 1</vt:lpstr>
      <vt:lpstr>Umístění 2</vt:lpstr>
      <vt:lpstr>Umístění 3</vt:lpstr>
      <vt:lpstr>Subjekty  projektu 1</vt:lpstr>
      <vt:lpstr>Subjekty projektu 2</vt:lpstr>
      <vt:lpstr>Subjekty projektu 3</vt:lpstr>
      <vt:lpstr>Rozpočet 1</vt:lpstr>
      <vt:lpstr>Rozpočet 2</vt:lpstr>
      <vt:lpstr>Rozpočet 3</vt:lpstr>
      <vt:lpstr>FINANČNÍ PLÁN 1</vt:lpstr>
      <vt:lpstr>FINANČNÍ PLÁN 2</vt:lpstr>
      <vt:lpstr>ČESTNÉ PROHLÁŠENÍ</vt:lpstr>
      <vt:lpstr>DOKUMENTY 1</vt:lpstr>
      <vt:lpstr>DOKUMENTY 2</vt:lpstr>
      <vt:lpstr>kontrola</vt:lpstr>
      <vt:lpstr>finalizace</vt:lpstr>
      <vt:lpstr>PODPIS A PODÁNÍ ŽÁDOSTI</vt:lpstr>
      <vt:lpstr>Elektronický podpis žádosti 1</vt:lpstr>
      <vt:lpstr>Odkazy na elektronické verze dokumentů</vt:lpstr>
      <vt:lpstr>Závěrečné shrnutí a doporučení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Volková Ilona (MPSV)</dc:creator>
  <cp:lastModifiedBy>Kvapil Milan Ing. (MPSV)</cp:lastModifiedBy>
  <cp:revision>736</cp:revision>
  <cp:lastPrinted>2016-06-20T07:45:00Z</cp:lastPrinted>
  <dcterms:created xsi:type="dcterms:W3CDTF">2015-02-20T08:23:15Z</dcterms:created>
  <dcterms:modified xsi:type="dcterms:W3CDTF">2017-11-02T16:50:07Z</dcterms:modified>
</cp:coreProperties>
</file>