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6">
  <p:sldMasterIdLst>
    <p:sldMasterId id="2147483671" r:id="rId1"/>
  </p:sldMasterIdLst>
  <p:notesMasterIdLst>
    <p:notesMasterId r:id="rId70"/>
  </p:notesMasterIdLst>
  <p:handoutMasterIdLst>
    <p:handoutMasterId r:id="rId71"/>
  </p:handoutMasterIdLst>
  <p:sldIdLst>
    <p:sldId id="256" r:id="rId2"/>
    <p:sldId id="270" r:id="rId3"/>
    <p:sldId id="383" r:id="rId4"/>
    <p:sldId id="280" r:id="rId5"/>
    <p:sldId id="287" r:id="rId6"/>
    <p:sldId id="283" r:id="rId7"/>
    <p:sldId id="286" r:id="rId8"/>
    <p:sldId id="289" r:id="rId9"/>
    <p:sldId id="352" r:id="rId10"/>
    <p:sldId id="403" r:id="rId11"/>
    <p:sldId id="381" r:id="rId12"/>
    <p:sldId id="399" r:id="rId13"/>
    <p:sldId id="310" r:id="rId14"/>
    <p:sldId id="351" r:id="rId15"/>
    <p:sldId id="398" r:id="rId16"/>
    <p:sldId id="346" r:id="rId17"/>
    <p:sldId id="296" r:id="rId18"/>
    <p:sldId id="356" r:id="rId19"/>
    <p:sldId id="323" r:id="rId20"/>
    <p:sldId id="325" r:id="rId21"/>
    <p:sldId id="326" r:id="rId22"/>
    <p:sldId id="357" r:id="rId23"/>
    <p:sldId id="400" r:id="rId24"/>
    <p:sldId id="297" r:id="rId25"/>
    <p:sldId id="397" r:id="rId26"/>
    <p:sldId id="307" r:id="rId27"/>
    <p:sldId id="401" r:id="rId28"/>
    <p:sldId id="327" r:id="rId29"/>
    <p:sldId id="314" r:id="rId30"/>
    <p:sldId id="309" r:id="rId31"/>
    <p:sldId id="393" r:id="rId32"/>
    <p:sldId id="402" r:id="rId33"/>
    <p:sldId id="382" r:id="rId34"/>
    <p:sldId id="336" r:id="rId35"/>
    <p:sldId id="337" r:id="rId36"/>
    <p:sldId id="338" r:id="rId37"/>
    <p:sldId id="315" r:id="rId38"/>
    <p:sldId id="404" r:id="rId39"/>
    <p:sldId id="317" r:id="rId40"/>
    <p:sldId id="394" r:id="rId41"/>
    <p:sldId id="395" r:id="rId42"/>
    <p:sldId id="396" r:id="rId43"/>
    <p:sldId id="371" r:id="rId44"/>
    <p:sldId id="372" r:id="rId45"/>
    <p:sldId id="373" r:id="rId46"/>
    <p:sldId id="375" r:id="rId47"/>
    <p:sldId id="377" r:id="rId48"/>
    <p:sldId id="379" r:id="rId49"/>
    <p:sldId id="299" r:id="rId50"/>
    <p:sldId id="318" r:id="rId51"/>
    <p:sldId id="319" r:id="rId52"/>
    <p:sldId id="320" r:id="rId53"/>
    <p:sldId id="321" r:id="rId54"/>
    <p:sldId id="322" r:id="rId55"/>
    <p:sldId id="328" r:id="rId56"/>
    <p:sldId id="329" r:id="rId57"/>
    <p:sldId id="330" r:id="rId58"/>
    <p:sldId id="331" r:id="rId59"/>
    <p:sldId id="332" r:id="rId60"/>
    <p:sldId id="333" r:id="rId61"/>
    <p:sldId id="334" r:id="rId62"/>
    <p:sldId id="335" r:id="rId63"/>
    <p:sldId id="304" r:id="rId64"/>
    <p:sldId id="306" r:id="rId65"/>
    <p:sldId id="316" r:id="rId66"/>
    <p:sldId id="405" r:id="rId67"/>
    <p:sldId id="408" r:id="rId68"/>
    <p:sldId id="409" r:id="rId69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13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pos="5420">
          <p15:clr>
            <a:srgbClr val="A4A3A4"/>
          </p15:clr>
        </p15:guide>
        <p15:guide id="4" pos="3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16DA210-FB5B-4158-B5E0-FEB733F419BA}" styleName="Styl Světlá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89988" autoAdjust="0"/>
  </p:normalViewPr>
  <p:slideViewPr>
    <p:cSldViewPr showGuides="1">
      <p:cViewPr>
        <p:scale>
          <a:sx n="80" d="100"/>
          <a:sy n="80" d="100"/>
        </p:scale>
        <p:origin x="-2430" y="-540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87920-28D1-4A2D-93DF-063540476D2D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19957659-D1FD-48F6-9A14-8D842870E3E7}">
      <dgm:prSet phldrT="[Text]"/>
      <dgm:spPr/>
      <dgm:t>
        <a:bodyPr/>
        <a:lstStyle/>
        <a:p>
          <a:r>
            <a:rPr lang="cs-CZ" dirty="0" smtClean="0"/>
            <a:t>Formální hodnocení a hodnocení přijatelnosti</a:t>
          </a:r>
          <a:endParaRPr lang="cs-CZ" dirty="0"/>
        </a:p>
      </dgm:t>
    </dgm:pt>
    <dgm:pt modelId="{25422673-A797-410E-A67B-2E19EE57CAFD}" type="parTrans" cxnId="{72B5D905-3F37-477F-91CE-0B8458F5D138}">
      <dgm:prSet/>
      <dgm:spPr/>
      <dgm:t>
        <a:bodyPr/>
        <a:lstStyle/>
        <a:p>
          <a:endParaRPr lang="cs-CZ"/>
        </a:p>
      </dgm:t>
    </dgm:pt>
    <dgm:pt modelId="{B3031AF5-478F-487E-9365-AFAB56BA1402}" type="sibTrans" cxnId="{72B5D905-3F37-477F-91CE-0B8458F5D138}">
      <dgm:prSet/>
      <dgm:spPr/>
      <dgm:t>
        <a:bodyPr/>
        <a:lstStyle/>
        <a:p>
          <a:endParaRPr lang="cs-CZ"/>
        </a:p>
      </dgm:t>
    </dgm:pt>
    <dgm:pt modelId="{7C27A5B4-6EC3-4A14-A1A0-7386974BAD4E}">
      <dgm:prSet phldrT="[Text]"/>
      <dgm:spPr/>
      <dgm:t>
        <a:bodyPr/>
        <a:lstStyle/>
        <a:p>
          <a:r>
            <a:rPr lang="cs-CZ" dirty="0" smtClean="0"/>
            <a:t>Věcné hodnocení</a:t>
          </a:r>
          <a:endParaRPr lang="cs-CZ" dirty="0"/>
        </a:p>
      </dgm:t>
    </dgm:pt>
    <dgm:pt modelId="{4E921753-298F-4712-BC09-29B1949BF8D3}" type="parTrans" cxnId="{A9C9643E-405E-438E-AF2C-0E648F7279A9}">
      <dgm:prSet/>
      <dgm:spPr/>
      <dgm:t>
        <a:bodyPr/>
        <a:lstStyle/>
        <a:p>
          <a:endParaRPr lang="cs-CZ"/>
        </a:p>
      </dgm:t>
    </dgm:pt>
    <dgm:pt modelId="{7BD06D1C-16DD-4E4E-8040-6059A92EB45C}" type="sibTrans" cxnId="{A9C9643E-405E-438E-AF2C-0E648F7279A9}">
      <dgm:prSet/>
      <dgm:spPr/>
      <dgm:t>
        <a:bodyPr/>
        <a:lstStyle/>
        <a:p>
          <a:endParaRPr lang="cs-CZ"/>
        </a:p>
      </dgm:t>
    </dgm:pt>
    <dgm:pt modelId="{BC99ADC3-8BEF-48E5-B7EA-CB098F0475F0}">
      <dgm:prSet phldrT="[Text]"/>
      <dgm:spPr/>
      <dgm:t>
        <a:bodyPr/>
        <a:lstStyle/>
        <a:p>
          <a:r>
            <a:rPr lang="cs-CZ" dirty="0" smtClean="0"/>
            <a:t>Hodnotící komise</a:t>
          </a:r>
          <a:endParaRPr lang="cs-CZ" dirty="0"/>
        </a:p>
      </dgm:t>
    </dgm:pt>
    <dgm:pt modelId="{E4D4507A-66AF-4AA7-9426-135CF6BC6F4B}" type="parTrans" cxnId="{790A8B75-D1D5-46BB-9B15-6F62B01FA775}">
      <dgm:prSet/>
      <dgm:spPr/>
      <dgm:t>
        <a:bodyPr/>
        <a:lstStyle/>
        <a:p>
          <a:endParaRPr lang="cs-CZ"/>
        </a:p>
      </dgm:t>
    </dgm:pt>
    <dgm:pt modelId="{43D1F8C9-B7BA-451B-A84B-9A2A535D49B1}" type="sibTrans" cxnId="{790A8B75-D1D5-46BB-9B15-6F62B01FA775}">
      <dgm:prSet/>
      <dgm:spPr/>
      <dgm:t>
        <a:bodyPr/>
        <a:lstStyle/>
        <a:p>
          <a:endParaRPr lang="cs-CZ"/>
        </a:p>
      </dgm:t>
    </dgm:pt>
    <dgm:pt modelId="{7578B8AD-2F9E-4FBF-9DA2-2823D81E3F4B}" type="pres">
      <dgm:prSet presAssocID="{A8287920-28D1-4A2D-93DF-063540476D2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6DC17E26-95B5-4FCD-98C1-6FC53FECA520}" type="pres">
      <dgm:prSet presAssocID="{19957659-D1FD-48F6-9A14-8D842870E3E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FC1572E-D4EF-45CA-A8B1-E2F54451CA8E}" type="pres">
      <dgm:prSet presAssocID="{B3031AF5-478F-487E-9365-AFAB56BA1402}" presName="parTxOnlySpace" presStyleCnt="0"/>
      <dgm:spPr/>
    </dgm:pt>
    <dgm:pt modelId="{12C78BD1-7A63-4FAA-9822-32AAF3F721CE}" type="pres">
      <dgm:prSet presAssocID="{7C27A5B4-6EC3-4A14-A1A0-7386974BAD4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C42D9A4-244B-4CF2-85A5-D158CA4077CA}" type="pres">
      <dgm:prSet presAssocID="{7BD06D1C-16DD-4E4E-8040-6059A92EB45C}" presName="parTxOnlySpace" presStyleCnt="0"/>
      <dgm:spPr/>
    </dgm:pt>
    <dgm:pt modelId="{EDF0892B-2569-4224-9748-86E48A57FF4B}" type="pres">
      <dgm:prSet presAssocID="{BC99ADC3-8BEF-48E5-B7EA-CB098F0475F0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70912A7-6BEA-4F55-9D9B-65BBFAFA150D}" type="presOf" srcId="{A8287920-28D1-4A2D-93DF-063540476D2D}" destId="{7578B8AD-2F9E-4FBF-9DA2-2823D81E3F4B}" srcOrd="0" destOrd="0" presId="urn:microsoft.com/office/officeart/2005/8/layout/chevron1"/>
    <dgm:cxn modelId="{790A8B75-D1D5-46BB-9B15-6F62B01FA775}" srcId="{A8287920-28D1-4A2D-93DF-063540476D2D}" destId="{BC99ADC3-8BEF-48E5-B7EA-CB098F0475F0}" srcOrd="2" destOrd="0" parTransId="{E4D4507A-66AF-4AA7-9426-135CF6BC6F4B}" sibTransId="{43D1F8C9-B7BA-451B-A84B-9A2A535D49B1}"/>
    <dgm:cxn modelId="{208D693C-A82E-4688-8582-0CF189F3D32D}" type="presOf" srcId="{BC99ADC3-8BEF-48E5-B7EA-CB098F0475F0}" destId="{EDF0892B-2569-4224-9748-86E48A57FF4B}" srcOrd="0" destOrd="0" presId="urn:microsoft.com/office/officeart/2005/8/layout/chevron1"/>
    <dgm:cxn modelId="{A9C9643E-405E-438E-AF2C-0E648F7279A9}" srcId="{A8287920-28D1-4A2D-93DF-063540476D2D}" destId="{7C27A5B4-6EC3-4A14-A1A0-7386974BAD4E}" srcOrd="1" destOrd="0" parTransId="{4E921753-298F-4712-BC09-29B1949BF8D3}" sibTransId="{7BD06D1C-16DD-4E4E-8040-6059A92EB45C}"/>
    <dgm:cxn modelId="{72B5D905-3F37-477F-91CE-0B8458F5D138}" srcId="{A8287920-28D1-4A2D-93DF-063540476D2D}" destId="{19957659-D1FD-48F6-9A14-8D842870E3E7}" srcOrd="0" destOrd="0" parTransId="{25422673-A797-410E-A67B-2E19EE57CAFD}" sibTransId="{B3031AF5-478F-487E-9365-AFAB56BA1402}"/>
    <dgm:cxn modelId="{592DF120-C11C-4AE2-81E5-C990E1BE006A}" type="presOf" srcId="{7C27A5B4-6EC3-4A14-A1A0-7386974BAD4E}" destId="{12C78BD1-7A63-4FAA-9822-32AAF3F721CE}" srcOrd="0" destOrd="0" presId="urn:microsoft.com/office/officeart/2005/8/layout/chevron1"/>
    <dgm:cxn modelId="{1311DABB-50E3-4F92-B9D3-E4FF881C1BD4}" type="presOf" srcId="{19957659-D1FD-48F6-9A14-8D842870E3E7}" destId="{6DC17E26-95B5-4FCD-98C1-6FC53FECA520}" srcOrd="0" destOrd="0" presId="urn:microsoft.com/office/officeart/2005/8/layout/chevron1"/>
    <dgm:cxn modelId="{C1C7B728-EB5E-4AC6-B73F-9BB6F81532CF}" type="presParOf" srcId="{7578B8AD-2F9E-4FBF-9DA2-2823D81E3F4B}" destId="{6DC17E26-95B5-4FCD-98C1-6FC53FECA520}" srcOrd="0" destOrd="0" presId="urn:microsoft.com/office/officeart/2005/8/layout/chevron1"/>
    <dgm:cxn modelId="{79C3B99F-C05E-45D8-B618-1F059188BE07}" type="presParOf" srcId="{7578B8AD-2F9E-4FBF-9DA2-2823D81E3F4B}" destId="{8FC1572E-D4EF-45CA-A8B1-E2F54451CA8E}" srcOrd="1" destOrd="0" presId="urn:microsoft.com/office/officeart/2005/8/layout/chevron1"/>
    <dgm:cxn modelId="{F745C4BD-F685-44AF-B3A8-B81FF55F315D}" type="presParOf" srcId="{7578B8AD-2F9E-4FBF-9DA2-2823D81E3F4B}" destId="{12C78BD1-7A63-4FAA-9822-32AAF3F721CE}" srcOrd="2" destOrd="0" presId="urn:microsoft.com/office/officeart/2005/8/layout/chevron1"/>
    <dgm:cxn modelId="{12821A4D-1D57-440D-9B09-D159E7A470A6}" type="presParOf" srcId="{7578B8AD-2F9E-4FBF-9DA2-2823D81E3F4B}" destId="{8C42D9A4-244B-4CF2-85A5-D158CA4077CA}" srcOrd="3" destOrd="0" presId="urn:microsoft.com/office/officeart/2005/8/layout/chevron1"/>
    <dgm:cxn modelId="{18E142F3-8AD2-4CE3-8E8A-A1AC0736C10E}" type="presParOf" srcId="{7578B8AD-2F9E-4FBF-9DA2-2823D81E3F4B}" destId="{EDF0892B-2569-4224-9748-86E48A57FF4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C17E26-95B5-4FCD-98C1-6FC53FECA520}">
      <dsp:nvSpPr>
        <dsp:cNvPr id="0" name=""/>
        <dsp:cNvSpPr/>
      </dsp:nvSpPr>
      <dsp:spPr>
        <a:xfrm>
          <a:off x="2362" y="1584095"/>
          <a:ext cx="2878490" cy="11513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Formální hodnocení a hodnocení přijatelnosti</a:t>
          </a:r>
          <a:endParaRPr lang="cs-CZ" sz="2000" kern="1200" dirty="0"/>
        </a:p>
      </dsp:txBody>
      <dsp:txXfrm>
        <a:off x="578060" y="1584095"/>
        <a:ext cx="1727094" cy="1151396"/>
      </dsp:txXfrm>
    </dsp:sp>
    <dsp:sp modelId="{12C78BD1-7A63-4FAA-9822-32AAF3F721CE}">
      <dsp:nvSpPr>
        <dsp:cNvPr id="0" name=""/>
        <dsp:cNvSpPr/>
      </dsp:nvSpPr>
      <dsp:spPr>
        <a:xfrm>
          <a:off x="2593004" y="1584095"/>
          <a:ext cx="2878490" cy="11513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Věcné hodnocení</a:t>
          </a:r>
          <a:endParaRPr lang="cs-CZ" sz="2000" kern="1200" dirty="0"/>
        </a:p>
      </dsp:txBody>
      <dsp:txXfrm>
        <a:off x="3168702" y="1584095"/>
        <a:ext cx="1727094" cy="1151396"/>
      </dsp:txXfrm>
    </dsp:sp>
    <dsp:sp modelId="{EDF0892B-2569-4224-9748-86E48A57FF4B}">
      <dsp:nvSpPr>
        <dsp:cNvPr id="0" name=""/>
        <dsp:cNvSpPr/>
      </dsp:nvSpPr>
      <dsp:spPr>
        <a:xfrm>
          <a:off x="5183646" y="1584095"/>
          <a:ext cx="2878490" cy="11513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Hodnotící komise</a:t>
          </a:r>
          <a:endParaRPr lang="cs-CZ" sz="2000" kern="1200" dirty="0"/>
        </a:p>
      </dsp:txBody>
      <dsp:txXfrm>
        <a:off x="5759344" y="1584095"/>
        <a:ext cx="1727094" cy="1151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065" cy="495870"/>
          </a:xfrm>
          <a:prstGeom prst="rect">
            <a:avLst/>
          </a:prstGeom>
        </p:spPr>
        <p:txBody>
          <a:bodyPr vert="horz" lIns="88204" tIns="44103" rIns="88204" bIns="44103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093" y="1"/>
            <a:ext cx="2946065" cy="495870"/>
          </a:xfrm>
          <a:prstGeom prst="rect">
            <a:avLst/>
          </a:prstGeom>
        </p:spPr>
        <p:txBody>
          <a:bodyPr vert="horz" lIns="88204" tIns="44103" rIns="88204" bIns="44103" rtlCol="0"/>
          <a:lstStyle>
            <a:lvl1pPr algn="r">
              <a:defRPr sz="1200"/>
            </a:lvl1pPr>
          </a:lstStyle>
          <a:p>
            <a:r>
              <a:rPr lang="cs-CZ" dirty="0" smtClean="0"/>
              <a:t>Výzva 03_15_032</a:t>
            </a:r>
          </a:p>
          <a:p>
            <a:r>
              <a:rPr lang="cs-CZ" dirty="0" smtClean="0"/>
              <a:t>Seminář </a:t>
            </a:r>
            <a:r>
              <a:rPr lang="cs-CZ" dirty="0"/>
              <a:t>pro </a:t>
            </a:r>
            <a:r>
              <a:rPr lang="cs-CZ" dirty="0" smtClean="0"/>
              <a:t>žadatele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093" y="9429230"/>
            <a:ext cx="2946065" cy="495870"/>
          </a:xfrm>
          <a:prstGeom prst="rect">
            <a:avLst/>
          </a:prstGeom>
        </p:spPr>
        <p:txBody>
          <a:bodyPr vert="horz" lIns="88204" tIns="44103" rIns="88204" bIns="44103" rtlCol="0" anchor="b"/>
          <a:lstStyle>
            <a:lvl1pPr algn="r">
              <a:defRPr sz="1200"/>
            </a:lvl1pPr>
          </a:lstStyle>
          <a:p>
            <a:fld id="{96BB9ACD-6644-4663-983F-9E4F2C853C13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0" y="67557"/>
            <a:ext cx="1689943" cy="34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488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5553" tIns="47776" rIns="95553" bIns="47776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5553" tIns="47776" rIns="95553" bIns="47776" rtlCol="0"/>
          <a:lstStyle>
            <a:lvl1pPr algn="r">
              <a:defRPr sz="1300"/>
            </a:lvl1pPr>
          </a:lstStyle>
          <a:p>
            <a:fld id="{703916EA-B297-4F0B-851D-BD5704B201B7}" type="datetimeFigureOut">
              <a:rPr lang="cs-CZ" smtClean="0"/>
              <a:t>6.11.2017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3" tIns="47776" rIns="95553" bIns="47776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5553" tIns="47776" rIns="95553" bIns="47776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2"/>
          </a:xfrm>
          <a:prstGeom prst="rect">
            <a:avLst/>
          </a:prstGeom>
        </p:spPr>
        <p:txBody>
          <a:bodyPr vert="horz" lIns="95553" tIns="47776" rIns="95553" bIns="47776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5553" tIns="47776" rIns="95553" bIns="47776" rtlCol="0" anchor="b"/>
          <a:lstStyle>
            <a:lvl1pPr algn="r">
              <a:defRPr sz="13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344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454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9325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439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76614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5133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Změna</a:t>
            </a:r>
            <a:r>
              <a:rPr lang="cs-CZ" baseline="0" dirty="0" smtClean="0"/>
              <a:t> – přidán celý </a:t>
            </a:r>
            <a:r>
              <a:rPr lang="cs-CZ" baseline="0" dirty="0" err="1" smtClean="0"/>
              <a:t>slide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25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70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3341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66726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4094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9794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4398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31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241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33</a:t>
            </a:fld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8436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1745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6562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66046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70528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94721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3669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Změna – odebrány popisy u jednotlivých kritérií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7890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Změna</a:t>
            </a:r>
            <a:r>
              <a:rPr lang="cs-CZ" baseline="0" dirty="0" smtClean="0"/>
              <a:t> – cíl výzvy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16983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Změna – odebrány popisy u jednotlivých kritérií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80626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30829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81605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0387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4646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07734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Změna – odebrána poslední odrážka pod „Hodnotí</a:t>
            </a:r>
            <a:r>
              <a:rPr lang="cs-CZ" baseline="0" dirty="0" smtClean="0"/>
              <a:t> se“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6552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89468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34132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9788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5821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Změna – přidáno</a:t>
            </a:r>
            <a:r>
              <a:rPr lang="cs-CZ" baseline="0" dirty="0" smtClean="0"/>
              <a:t> </a:t>
            </a:r>
            <a:r>
              <a:rPr lang="cs-CZ" baseline="0" dirty="0" err="1" smtClean="0"/>
              <a:t>dovysvětlení</a:t>
            </a:r>
            <a:r>
              <a:rPr lang="cs-CZ" baseline="0" dirty="0" smtClean="0"/>
              <a:t> pod odrážkami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97882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Změna – upravena třetí odrážka pod „Kompetence žadatele/partnera“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31057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54223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6461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83353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3587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Změna – přidán bod č. 4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7151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581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5937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>
                <a:solidFill>
                  <a:prstClr val="black"/>
                </a:solidFill>
              </a:rPr>
              <a:pPr/>
              <a:t>11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3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213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obvykle-ceny-a-mzdy-platy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mailto:milan.kvapil@mpsv.cz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abina.ali@mpsv.cz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691680" y="1916832"/>
            <a:ext cx="4536504" cy="674984"/>
          </a:xfrm>
        </p:spPr>
        <p:txBody>
          <a:bodyPr/>
          <a:lstStyle/>
          <a:p>
            <a:r>
              <a:rPr lang="cs-CZ" altLang="cs-CZ" dirty="0" smtClean="0">
                <a:solidFill>
                  <a:srgbClr val="14407E"/>
                </a:solidFill>
              </a:rPr>
              <a:t>Výzva 03_18_091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691680" y="2708920"/>
            <a:ext cx="6120680" cy="2016224"/>
          </a:xfrm>
        </p:spPr>
        <p:txBody>
          <a:bodyPr/>
          <a:lstStyle/>
          <a:p>
            <a:r>
              <a:rPr lang="cs-CZ" dirty="0"/>
              <a:t>Iniciativa na podporu zaměstnanosti mládeže pro </a:t>
            </a:r>
            <a:r>
              <a:rPr lang="cs-CZ" dirty="0" smtClean="0"/>
              <a:t>regiony NUTS </a:t>
            </a:r>
            <a:r>
              <a:rPr lang="cs-CZ" dirty="0"/>
              <a:t>II </a:t>
            </a:r>
            <a:r>
              <a:rPr lang="cs-CZ" dirty="0" smtClean="0"/>
              <a:t>Severozápad a</a:t>
            </a:r>
            <a:br>
              <a:rPr lang="cs-CZ" dirty="0" smtClean="0"/>
            </a:br>
            <a:r>
              <a:rPr lang="cs-CZ" dirty="0" smtClean="0"/>
              <a:t>NUTS II </a:t>
            </a:r>
            <a:r>
              <a:rPr lang="cs-CZ" dirty="0" err="1" smtClean="0"/>
              <a:t>Moravskoslezsko</a:t>
            </a:r>
            <a:r>
              <a:rPr lang="cs-CZ" dirty="0" smtClean="0"/>
              <a:t> – </a:t>
            </a:r>
            <a:r>
              <a:rPr lang="cs-CZ" dirty="0"/>
              <a:t>kraje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691680" y="5157192"/>
            <a:ext cx="3528392" cy="540000"/>
          </a:xfrm>
        </p:spPr>
        <p:txBody>
          <a:bodyPr/>
          <a:lstStyle/>
          <a:p>
            <a:r>
              <a:rPr lang="cs-CZ" dirty="0" smtClean="0"/>
              <a:t>Praha, 7. 11. 2017</a:t>
            </a:r>
            <a:endParaRPr lang="cs-CZ" dirty="0"/>
          </a:p>
        </p:txBody>
      </p:sp>
      <p:pic>
        <p:nvPicPr>
          <p:cNvPr id="14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88840"/>
            <a:ext cx="540000" cy="540000"/>
          </a:xfrm>
        </p:spPr>
      </p:pic>
      <p:pic>
        <p:nvPicPr>
          <p:cNvPr id="16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57192"/>
            <a:ext cx="540000" cy="540000"/>
          </a:xfrm>
        </p:spPr>
      </p:pic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Klíčové aktivity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4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klíčové aktivity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00808"/>
            <a:ext cx="8064000" cy="410445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cs-CZ" sz="1800" dirty="0" smtClean="0"/>
              <a:t>Zprostředkování </a:t>
            </a:r>
            <a:r>
              <a:rPr lang="cs-CZ" sz="1800" dirty="0"/>
              <a:t>zaměstnání osobám z cílové </a:t>
            </a:r>
            <a:r>
              <a:rPr lang="cs-CZ" sz="1800" dirty="0" smtClean="0"/>
              <a:t>skupiny</a:t>
            </a:r>
          </a:p>
          <a:p>
            <a:pPr lvl="1" algn="just">
              <a:lnSpc>
                <a:spcPct val="150000"/>
              </a:lnSpc>
            </a:pPr>
            <a:r>
              <a:rPr lang="cs-CZ" sz="1600" dirty="0"/>
              <a:t>vyhledáváním zaměstnání pro fyzickou </a:t>
            </a:r>
            <a:r>
              <a:rPr lang="cs-CZ" sz="1600" dirty="0" smtClean="0"/>
              <a:t>osobu</a:t>
            </a:r>
          </a:p>
          <a:p>
            <a:pPr lvl="1" algn="just">
              <a:lnSpc>
                <a:spcPct val="150000"/>
              </a:lnSpc>
            </a:pPr>
            <a:r>
              <a:rPr lang="cs-CZ" sz="1600" dirty="0"/>
              <a:t>poskytováním poradenské a informační činnosti v oblasti pracovních příležitostí </a:t>
            </a:r>
            <a:endParaRPr lang="cs-CZ" sz="1600" dirty="0" smtClean="0"/>
          </a:p>
          <a:p>
            <a:pPr algn="just">
              <a:lnSpc>
                <a:spcPct val="150000"/>
              </a:lnSpc>
            </a:pPr>
            <a:r>
              <a:rPr lang="cs-CZ" sz="1800" dirty="0" smtClean="0"/>
              <a:t>Poskytování </a:t>
            </a:r>
            <a:r>
              <a:rPr lang="cs-CZ" sz="1800" dirty="0"/>
              <a:t>poradenské činnosti </a:t>
            </a:r>
            <a:r>
              <a:rPr lang="cs-CZ" sz="1800" dirty="0" smtClean="0"/>
              <a:t>a poradenství – důraz by měl být kladen na individuální podporu cílové skupiny</a:t>
            </a:r>
            <a:endParaRPr lang="cs-CZ" sz="1800" dirty="0"/>
          </a:p>
          <a:p>
            <a:pPr algn="just">
              <a:lnSpc>
                <a:spcPct val="150000"/>
              </a:lnSpc>
            </a:pPr>
            <a:r>
              <a:rPr lang="cs-CZ" sz="1800" dirty="0" smtClean="0"/>
              <a:t>Poskytování rekvalifikací - získání </a:t>
            </a:r>
            <a:r>
              <a:rPr lang="cs-CZ" sz="1800" dirty="0"/>
              <a:t>nové kvalifikace, zvyšování, rozšiřování nebo prohlubování dosavadní kvalifikace, včetně jejího udržování a </a:t>
            </a:r>
            <a:r>
              <a:rPr lang="cs-CZ" sz="1800" dirty="0" smtClean="0"/>
              <a:t>obnovování</a:t>
            </a:r>
            <a:r>
              <a:rPr lang="cs-CZ" sz="1800" dirty="0"/>
              <a:t>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11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4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klíčové aktivity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/>
              <a:t>Podpora aktivit k získání pracovních návyků a zkušeností jako jsou krátkodobé pracovní příležitosti, pracovní trénink, odborné praxe a stáže, podpora vytváření míst určených k získání odborné praxe či podpora vytváření stáží;</a:t>
            </a:r>
          </a:p>
          <a:p>
            <a:r>
              <a:rPr lang="cs-CZ" sz="1800" dirty="0"/>
              <a:t>Podpora zahájení samostatné výdělečné </a:t>
            </a:r>
            <a:r>
              <a:rPr lang="cs-CZ" sz="1800" dirty="0" smtClean="0"/>
              <a:t>činnosti formou rekvalifikací, </a:t>
            </a:r>
            <a:r>
              <a:rPr lang="cs-CZ" sz="1800" dirty="0"/>
              <a:t>poradenství a poskytování příspěvků</a:t>
            </a:r>
          </a:p>
          <a:p>
            <a:r>
              <a:rPr lang="cs-CZ" sz="1800" dirty="0"/>
              <a:t>Motivační aktivity </a:t>
            </a:r>
            <a:r>
              <a:rPr lang="cs-CZ" sz="1800" dirty="0" smtClean="0"/>
              <a:t>individuálně zaměřené na </a:t>
            </a:r>
            <a:r>
              <a:rPr lang="cs-CZ" sz="1800" dirty="0"/>
              <a:t>zvýšení orientace </a:t>
            </a:r>
            <a:r>
              <a:rPr lang="cs-CZ" sz="1800" dirty="0" smtClean="0"/>
              <a:t>v </a:t>
            </a:r>
            <a:r>
              <a:rPr lang="cs-CZ" sz="1800" dirty="0"/>
              <a:t>požadavcích trhu práce, požadavcích volných pracovních míst na trhu </a:t>
            </a:r>
            <a:r>
              <a:rPr lang="cs-CZ" sz="1800" dirty="0" smtClean="0"/>
              <a:t>práce včetně </a:t>
            </a:r>
            <a:r>
              <a:rPr lang="cs-CZ" sz="1800" dirty="0"/>
              <a:t>obnovení a rozvoje základních či digitálních kompetencí.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96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Požadavky na klíčové aktivity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064000" cy="4896544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cs-CZ" sz="1800" dirty="0" smtClean="0"/>
              <a:t>Pole </a:t>
            </a:r>
            <a:r>
              <a:rPr lang="cs-CZ" sz="1800" dirty="0"/>
              <a:t>na </a:t>
            </a:r>
            <a:r>
              <a:rPr lang="cs-CZ" sz="1800" dirty="0" smtClean="0"/>
              <a:t>popis jedné KA </a:t>
            </a:r>
            <a:r>
              <a:rPr lang="cs-CZ" sz="1800" dirty="0"/>
              <a:t>má jen 2000 </a:t>
            </a:r>
            <a:r>
              <a:rPr lang="cs-CZ" sz="1800" dirty="0" smtClean="0"/>
              <a:t> znaků.</a:t>
            </a:r>
          </a:p>
          <a:p>
            <a:pPr algn="just">
              <a:lnSpc>
                <a:spcPct val="150000"/>
              </a:lnSpc>
            </a:pPr>
            <a:r>
              <a:rPr lang="cs-CZ" sz="1800" dirty="0" smtClean="0"/>
              <a:t>U každé klíčové aktivity je nutné napsat období realizace klíčové aktivity (časová návaznost aktivit je předmětem věcného hodnocení).</a:t>
            </a:r>
          </a:p>
          <a:p>
            <a:pPr algn="just">
              <a:lnSpc>
                <a:spcPct val="150000"/>
              </a:lnSpc>
            </a:pPr>
            <a:r>
              <a:rPr lang="cs-CZ" sz="1800" dirty="0" smtClean="0"/>
              <a:t>Výzvou není stanoveno, </a:t>
            </a:r>
            <a:r>
              <a:rPr lang="cs-CZ" sz="1800" dirty="0"/>
              <a:t>kolik KA žadatel zvolí, ale KA musí být navzájem provázané a logicky </a:t>
            </a:r>
            <a:r>
              <a:rPr lang="cs-CZ" sz="1800" dirty="0" smtClean="0"/>
              <a:t>uspořádané. Není dále stanoveno</a:t>
            </a:r>
            <a:r>
              <a:rPr lang="cs-CZ" sz="1800" dirty="0"/>
              <a:t>, aby např. </a:t>
            </a:r>
            <a:r>
              <a:rPr lang="cs-CZ" sz="1800" dirty="0" smtClean="0"/>
              <a:t>celá přípravná fáze byla popsána pouze v rámci jediné KA, </a:t>
            </a:r>
            <a:r>
              <a:rPr lang="cs-CZ" sz="1800" dirty="0"/>
              <a:t>rozdělení do jednotlivých KA je věcí </a:t>
            </a:r>
            <a:r>
              <a:rPr lang="cs-CZ" sz="1800" dirty="0" smtClean="0"/>
              <a:t>žadatele. Název </a:t>
            </a:r>
            <a:r>
              <a:rPr lang="cs-CZ" sz="1800" dirty="0"/>
              <a:t>klíčové aktivity není dán </a:t>
            </a:r>
            <a:r>
              <a:rPr lang="cs-CZ" sz="1800" dirty="0" smtClean="0"/>
              <a:t>závazně.</a:t>
            </a:r>
          </a:p>
          <a:p>
            <a:pPr algn="just">
              <a:lnSpc>
                <a:spcPct val="150000"/>
              </a:lnSpc>
            </a:pPr>
            <a:r>
              <a:rPr lang="cs-CZ" sz="1800" b="1" dirty="0"/>
              <a:t>V žádosti detailní popis KA velmi důležitý! (Východisko pro věcné hodnocení efektivity projektu, adekvátnosti indikátorů, způsobu zapojení cílové skupiny a práce s cílovou skupinou, způsobu realizace klíčových aktivit).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992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Klíčové aktivity V IS KP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sz="1800" dirty="0" smtClean="0"/>
              <a:t>Pole na záložce sice nejsou označena jako povinná pole, přesto byla pro OPZ nastavena kontrola v tom smyslu, že nelze finalizovat projektovou žádost, u které by nebyla vyplněna alespoň 1 klíčová aktivita.</a:t>
            </a:r>
          </a:p>
          <a:p>
            <a:r>
              <a:rPr lang="cs-CZ" sz="1800" dirty="0" smtClean="0"/>
              <a:t>Zadává se každá aktivita zvlášť, po zadání je nutno záznam uložit</a:t>
            </a:r>
          </a:p>
          <a:p>
            <a:pPr lvl="1">
              <a:spcAft>
                <a:spcPts val="600"/>
              </a:spcAft>
            </a:pPr>
            <a:r>
              <a:rPr lang="cs-CZ" sz="1600" dirty="0"/>
              <a:t>Název</a:t>
            </a:r>
          </a:p>
          <a:p>
            <a:pPr lvl="1">
              <a:spcAft>
                <a:spcPts val="600"/>
              </a:spcAft>
            </a:pPr>
            <a:r>
              <a:rPr lang="cs-CZ" sz="1600" dirty="0"/>
              <a:t>Popis </a:t>
            </a:r>
            <a:r>
              <a:rPr lang="cs-CZ" sz="1600" dirty="0" smtClean="0"/>
              <a:t>– činnosti, způsob provádění, výstupy, časová dotace, provázanost s dalšími KA, apod.</a:t>
            </a:r>
            <a:endParaRPr lang="cs-CZ" sz="1600" dirty="0"/>
          </a:p>
          <a:p>
            <a:pPr lvl="1">
              <a:spcAft>
                <a:spcPts val="600"/>
              </a:spcAft>
            </a:pPr>
            <a:r>
              <a:rPr lang="cs-CZ" sz="1600" dirty="0"/>
              <a:t>Přehled </a:t>
            </a:r>
            <a:r>
              <a:rPr lang="cs-CZ" sz="1600" dirty="0" smtClean="0"/>
              <a:t>nákladů – přímé náklady, vazba na rozpočet a hodnocení efektivity projektu</a:t>
            </a:r>
            <a:endParaRPr lang="cs-CZ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19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Monitorovací Indikátory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9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064448" cy="4707224"/>
          </a:xfrm>
        </p:spPr>
        <p:txBody>
          <a:bodyPr/>
          <a:lstStyle/>
          <a:p>
            <a:r>
              <a:rPr lang="cs-CZ" sz="1800" b="1" dirty="0" smtClean="0"/>
              <a:t>Indikátory </a:t>
            </a:r>
            <a:r>
              <a:rPr lang="cs-CZ" sz="1800" b="1" dirty="0"/>
              <a:t>povinné k naplnění</a:t>
            </a:r>
          </a:p>
          <a:p>
            <a:pPr lvl="1"/>
            <a:r>
              <a:rPr lang="cs-CZ" sz="1600" dirty="0"/>
              <a:t>Žadatel povinně stanoví v žádosti hodnotu indikátorů, kterou se zavazuje během projektu dosáhnout</a:t>
            </a:r>
          </a:p>
          <a:p>
            <a:pPr lvl="1"/>
            <a:r>
              <a:rPr lang="cs-CZ" sz="1600" dirty="0"/>
              <a:t>Budou součástí právního aktu, </a:t>
            </a:r>
            <a:r>
              <a:rPr lang="cs-CZ" sz="1600" dirty="0" smtClean="0"/>
              <a:t>na </a:t>
            </a:r>
            <a:r>
              <a:rPr lang="cs-CZ" sz="1600" dirty="0"/>
              <a:t>neplnění navázány sankce</a:t>
            </a:r>
            <a:endParaRPr lang="cs-CZ" sz="1600" b="1" dirty="0"/>
          </a:p>
          <a:p>
            <a:r>
              <a:rPr lang="cs-CZ" sz="1800" b="1" dirty="0"/>
              <a:t>Indikátory povinné k vykazování</a:t>
            </a:r>
          </a:p>
          <a:p>
            <a:pPr lvl="1"/>
            <a:r>
              <a:rPr lang="cs-CZ" sz="1600" dirty="0"/>
              <a:t>Žadatel musí v žádosti vyplnit pole Cílová hodnota, postačuje zadat 0</a:t>
            </a:r>
          </a:p>
          <a:p>
            <a:pPr lvl="1"/>
            <a:r>
              <a:rPr lang="cs-CZ" sz="1600" dirty="0"/>
              <a:t>Plnění bude pouze vykazováno prostřednictvím ZoR</a:t>
            </a:r>
            <a:endParaRPr lang="cs-CZ" sz="1600" b="1" dirty="0"/>
          </a:p>
          <a:p>
            <a:r>
              <a:rPr lang="cs-CZ" sz="1800" b="1" dirty="0"/>
              <a:t>Indikátory nepovinné</a:t>
            </a:r>
          </a:p>
          <a:p>
            <a:pPr lvl="1"/>
            <a:r>
              <a:rPr lang="cs-CZ" sz="1600" dirty="0"/>
              <a:t>Relevantní jen v případě, že ŘO pro výzvu takovouto skupinu indikátorů </a:t>
            </a:r>
            <a:r>
              <a:rPr lang="cs-CZ" sz="1600" dirty="0" smtClean="0"/>
              <a:t>vymezil</a:t>
            </a:r>
            <a:endParaRPr lang="cs-CZ" sz="1600" dirty="0"/>
          </a:p>
          <a:p>
            <a:pPr lvl="0">
              <a:buClr>
                <a:srgbClr val="5FBBF5"/>
              </a:buClr>
            </a:pPr>
            <a:r>
              <a:rPr lang="cs-CZ" sz="1800" b="1" dirty="0">
                <a:solidFill>
                  <a:srgbClr val="084A8B"/>
                </a:solidFill>
              </a:rPr>
              <a:t>Žadatel edituje jednotlivé předvyplněné záznamy</a:t>
            </a:r>
          </a:p>
          <a:p>
            <a:pPr lvl="1">
              <a:buClr>
                <a:srgbClr val="5FBBF5"/>
              </a:buClr>
            </a:pPr>
            <a:r>
              <a:rPr lang="cs-CZ" sz="1600" dirty="0">
                <a:solidFill>
                  <a:srgbClr val="084A8B"/>
                </a:solidFill>
              </a:rPr>
              <a:t>Výchozí hodnota (na úrovni projektů vždy 0</a:t>
            </a:r>
            <a:r>
              <a:rPr lang="cs-CZ" sz="1600" dirty="0" smtClean="0">
                <a:solidFill>
                  <a:srgbClr val="084A8B"/>
                </a:solidFill>
              </a:rPr>
              <a:t>), Cílová hodnota, Datum </a:t>
            </a:r>
            <a:r>
              <a:rPr lang="cs-CZ" sz="1600" dirty="0">
                <a:solidFill>
                  <a:srgbClr val="084A8B"/>
                </a:solidFill>
              </a:rPr>
              <a:t>cílové hodnoty (max. datum ukončení realizace </a:t>
            </a:r>
            <a:r>
              <a:rPr lang="cs-CZ" sz="1600" dirty="0" smtClean="0">
                <a:solidFill>
                  <a:srgbClr val="084A8B"/>
                </a:solidFill>
              </a:rPr>
              <a:t>projektu), Popis hodnoty.</a:t>
            </a:r>
            <a:endParaRPr lang="cs-CZ" sz="1600" dirty="0">
              <a:solidFill>
                <a:srgbClr val="084A8B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455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Povinné Indikátory k naplnění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60851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cs-CZ" sz="1800" dirty="0" smtClean="0"/>
              <a:t>V žádosti je povinné stanovení cílové hodnoty pro indikátory:</a:t>
            </a:r>
          </a:p>
          <a:p>
            <a:pPr marL="0" indent="0">
              <a:lnSpc>
                <a:spcPct val="120000"/>
              </a:lnSpc>
              <a:buNone/>
            </a:pPr>
            <a:endParaRPr lang="cs-CZ" sz="16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89100" y="3656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cs-CZ" alt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756034"/>
              </p:ext>
            </p:extLst>
          </p:nvPr>
        </p:nvGraphicFramePr>
        <p:xfrm>
          <a:off x="539552" y="2492896"/>
          <a:ext cx="7920880" cy="2824587"/>
        </p:xfrm>
        <a:graphic>
          <a:graphicData uri="http://schemas.openxmlformats.org/drawingml/2006/table">
            <a:tbl>
              <a:tblPr firstRow="1" firstCol="1" bandRow="1"/>
              <a:tblGrid>
                <a:gridCol w="730541"/>
                <a:gridCol w="5205325"/>
                <a:gridCol w="993814"/>
                <a:gridCol w="991200"/>
              </a:tblGrid>
              <a:tr h="532859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Kód</a:t>
                      </a:r>
                      <a:endParaRPr lang="cs-CZ" sz="1400" b="1" dirty="0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Název indikátoru</a:t>
                      </a:r>
                      <a:endParaRPr lang="cs-CZ" sz="1400" b="1" dirty="0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Měrná jednotka</a:t>
                      </a:r>
                      <a:endParaRPr lang="cs-CZ" sz="1400" b="1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Typ indikátoru</a:t>
                      </a:r>
                      <a:endParaRPr lang="cs-CZ" sz="1400" b="1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6 00 00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Celkový počet účastníků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Účastníci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Výstup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859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6 41 03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Nezaměstnaní účastníci ve věkové skupině 25-29 let, kteří dokončili program podporovaný YEI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Účastníci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Výsledek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6 41 00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Nezaměstnaní účastníci, kteří dokončili program podporovaný YEI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Účastníci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Výsledek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289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6 43 00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Nezaměstnaní účastníci, kteří jsou v procesu vzdělávání či odborné přípravy nebo získávají kvalifikaci nebo jsou zaměstnaní včetně OSVČ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Účastníci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Výsledek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6 06 05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Účastníci ve věku 25 - 29 let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Účastníci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Výstup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20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Stanovení cílových hodnot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sz="1800" dirty="0" smtClean="0"/>
              <a:t>Povinné pro indikátory se závazkem</a:t>
            </a:r>
          </a:p>
          <a:p>
            <a:r>
              <a:rPr lang="cs-CZ" sz="1800" dirty="0" smtClean="0"/>
              <a:t>Žadatel doplní hodnotu indikátoru, kterou se zavazuje během projektu dosáhnout</a:t>
            </a:r>
          </a:p>
          <a:p>
            <a:r>
              <a:rPr lang="cs-CZ" sz="1800" dirty="0" smtClean="0"/>
              <a:t>Při stanovení cílových hodnot vychází z plánovaných aktivit a zaměření projektu </a:t>
            </a:r>
          </a:p>
          <a:p>
            <a:r>
              <a:rPr lang="cs-CZ" sz="1800" dirty="0" smtClean="0"/>
              <a:t>Pro indikátor 60000 Celkový počet účastníků žadatel zohlední povinnost vykazovat </a:t>
            </a:r>
            <a:r>
              <a:rPr lang="cs-CZ" sz="1800" u="sng" dirty="0" smtClean="0"/>
              <a:t>pouze</a:t>
            </a:r>
            <a:r>
              <a:rPr lang="cs-CZ" sz="1800" dirty="0" smtClean="0"/>
              <a:t>: </a:t>
            </a:r>
          </a:p>
          <a:p>
            <a:pPr lvl="1"/>
            <a:r>
              <a:rPr lang="cs-CZ" sz="1600" dirty="0" smtClean="0"/>
              <a:t>Osoby jednoznačně identifikované, u nichž jsou osobní údaje známé ve stanoveném rozsahu</a:t>
            </a:r>
          </a:p>
          <a:p>
            <a:pPr lvl="1"/>
            <a:r>
              <a:rPr lang="cs-CZ" sz="1600" dirty="0" smtClean="0"/>
              <a:t>Osoby s podporou přesahující limit „bagatelní podpory“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107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- Popis hodnoty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412776"/>
            <a:ext cx="7992440" cy="4563208"/>
          </a:xfrm>
        </p:spPr>
        <p:txBody>
          <a:bodyPr/>
          <a:lstStyle/>
          <a:p>
            <a:r>
              <a:rPr lang="cs-CZ" sz="1800" dirty="0"/>
              <a:t>V textovém poli „Popis hodnoty“ žadatel povinně popíše:</a:t>
            </a:r>
          </a:p>
          <a:p>
            <a:pPr lvl="1" algn="just"/>
            <a:r>
              <a:rPr lang="cs-CZ" sz="1600" b="1" dirty="0">
                <a:solidFill>
                  <a:srgbClr val="14407E"/>
                </a:solidFill>
              </a:rPr>
              <a:t>charakteristika</a:t>
            </a:r>
            <a:r>
              <a:rPr lang="cs-CZ" sz="1600" dirty="0">
                <a:solidFill>
                  <a:srgbClr val="14407E"/>
                </a:solidFill>
              </a:rPr>
              <a:t> a </a:t>
            </a:r>
            <a:r>
              <a:rPr lang="cs-CZ" sz="1600" b="1" dirty="0">
                <a:solidFill>
                  <a:srgbClr val="14407E"/>
                </a:solidFill>
              </a:rPr>
              <a:t>velikost</a:t>
            </a:r>
            <a:r>
              <a:rPr lang="cs-CZ" sz="1600" dirty="0">
                <a:solidFill>
                  <a:srgbClr val="14407E"/>
                </a:solidFill>
              </a:rPr>
              <a:t> cílové skupiny, </a:t>
            </a:r>
            <a:r>
              <a:rPr lang="cs-CZ" sz="1600" b="1" dirty="0">
                <a:solidFill>
                  <a:srgbClr val="14407E"/>
                </a:solidFill>
              </a:rPr>
              <a:t>z jakého regionu </a:t>
            </a:r>
            <a:r>
              <a:rPr lang="cs-CZ" sz="1600" dirty="0">
                <a:solidFill>
                  <a:srgbClr val="14407E"/>
                </a:solidFill>
              </a:rPr>
              <a:t>bude cílová skupina pocházet a jakým </a:t>
            </a:r>
            <a:r>
              <a:rPr lang="cs-CZ" sz="1600" b="1" dirty="0">
                <a:solidFill>
                  <a:srgbClr val="14407E"/>
                </a:solidFill>
              </a:rPr>
              <a:t>způsobem</a:t>
            </a:r>
            <a:r>
              <a:rPr lang="cs-CZ" sz="1600" dirty="0">
                <a:solidFill>
                  <a:srgbClr val="14407E"/>
                </a:solidFill>
              </a:rPr>
              <a:t> </a:t>
            </a:r>
            <a:r>
              <a:rPr lang="cs-CZ" sz="1600" b="1" dirty="0">
                <a:solidFill>
                  <a:srgbClr val="14407E"/>
                </a:solidFill>
              </a:rPr>
              <a:t>bude</a:t>
            </a:r>
            <a:r>
              <a:rPr lang="cs-CZ" sz="1600" dirty="0">
                <a:solidFill>
                  <a:srgbClr val="14407E"/>
                </a:solidFill>
              </a:rPr>
              <a:t> </a:t>
            </a:r>
            <a:r>
              <a:rPr lang="cs-CZ" sz="1600" b="1" dirty="0">
                <a:solidFill>
                  <a:srgbClr val="14407E"/>
                </a:solidFill>
              </a:rPr>
              <a:t>oslovena</a:t>
            </a:r>
            <a:r>
              <a:rPr lang="cs-CZ" sz="1600" dirty="0">
                <a:solidFill>
                  <a:srgbClr val="14407E"/>
                </a:solidFill>
              </a:rPr>
              <a:t>.</a:t>
            </a:r>
            <a:endParaRPr lang="cs-CZ" sz="1600" dirty="0"/>
          </a:p>
          <a:p>
            <a:pPr lvl="1" algn="just"/>
            <a:r>
              <a:rPr lang="cs-CZ" sz="1600" dirty="0" smtClean="0"/>
              <a:t>Jakým </a:t>
            </a:r>
            <a:r>
              <a:rPr lang="cs-CZ" sz="1600" dirty="0"/>
              <a:t>způsobem byla cílová hodnota stanovena a jakým způsobem bude naplňování indikátoru sledovat a dokládat </a:t>
            </a:r>
            <a:r>
              <a:rPr lang="cs-CZ" sz="1600" dirty="0" smtClean="0"/>
              <a:t>.</a:t>
            </a:r>
          </a:p>
          <a:p>
            <a:pPr lvl="1" algn="just"/>
            <a:r>
              <a:rPr lang="cs-CZ" sz="1600" dirty="0" smtClean="0"/>
              <a:t>Rozsah skupiny osob, kterou plánuje podpořit a která nebude pravděpodobně moci být zahrnuta do dosažených hodnot indikátorů (např. pokud je identifikace osoby v rozporu s účelem práce s danou cílovou skupinou, nebo z důvodu bagatelní podpory), včetně odůvodnění.</a:t>
            </a: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1800" dirty="0" smtClean="0"/>
              <a:t>Údaje </a:t>
            </a:r>
            <a:r>
              <a:rPr lang="cs-CZ" sz="1800" dirty="0"/>
              <a:t>jsou nezbytné k těm indikátorům, ke kterým má žadatel za povinnost v žádosti o podporu stanovit cílovou </a:t>
            </a:r>
            <a:r>
              <a:rPr lang="cs-CZ" sz="1800" dirty="0" smtClean="0"/>
              <a:t>hodnotu.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1201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Program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368152"/>
            <a:ext cx="8064448" cy="5229200"/>
          </a:xfrm>
        </p:spPr>
        <p:txBody>
          <a:bodyPr numCol="1"/>
          <a:lstStyle/>
          <a:p>
            <a:pPr marL="0" indent="0">
              <a:spcAft>
                <a:spcPts val="0"/>
              </a:spcAft>
              <a:buNone/>
              <a:defRPr/>
            </a:pPr>
            <a:r>
              <a:rPr lang="cs-CZ" altLang="cs-CZ" sz="2000" dirty="0" smtClean="0">
                <a:solidFill>
                  <a:srgbClr val="14407E"/>
                </a:solidFill>
              </a:rPr>
              <a:t>	11:00 – 14:00 hod.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 smtClean="0"/>
              <a:t>Zahájení                              </a:t>
            </a:r>
            <a:endParaRPr lang="cs-CZ" altLang="cs-CZ" sz="1600" dirty="0"/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 smtClean="0"/>
              <a:t>Představení Výzvy (</a:t>
            </a:r>
            <a:r>
              <a:rPr lang="cs-CZ" sz="1600" dirty="0"/>
              <a:t>Parametry výzvy, žadatele, partneři, cílová </a:t>
            </a:r>
            <a:r>
              <a:rPr lang="cs-CZ" sz="1600" dirty="0" smtClean="0"/>
              <a:t>skupina, umístění)</a:t>
            </a:r>
            <a:r>
              <a:rPr lang="cs-CZ" altLang="cs-CZ" sz="1600" dirty="0" smtClean="0"/>
              <a:t>                                        </a:t>
            </a:r>
            <a:endParaRPr lang="cs-CZ" altLang="cs-CZ" sz="1600" dirty="0"/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/>
              <a:t>Monitorovací indikátory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/>
              <a:t>Realizační tým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/>
              <a:t>Způsobilé </a:t>
            </a:r>
            <a:r>
              <a:rPr lang="cs-CZ" altLang="cs-CZ" sz="1600" dirty="0" smtClean="0"/>
              <a:t>výdaje, Nepřímé </a:t>
            </a:r>
            <a:r>
              <a:rPr lang="cs-CZ" altLang="cs-CZ" sz="1600" dirty="0"/>
              <a:t>náklady, spolufinancování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 smtClean="0"/>
              <a:t>Publicita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 smtClean="0"/>
              <a:t>Projekt</a:t>
            </a:r>
            <a:endParaRPr lang="cs-CZ" altLang="cs-CZ" sz="1600" dirty="0"/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/>
              <a:t>Veřejné zakázky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/>
              <a:t>Hodnocení a výběr projektů</a:t>
            </a:r>
          </a:p>
          <a:p>
            <a:pPr lvl="1">
              <a:spcAft>
                <a:spcPts val="0"/>
              </a:spcAft>
              <a:defRPr/>
            </a:pPr>
            <a:r>
              <a:rPr lang="cs-CZ" altLang="cs-CZ" sz="1600" dirty="0"/>
              <a:t>Diskuze</a:t>
            </a:r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0"/>
              </a:spcAft>
              <a:buSzPct val="100000"/>
              <a:buNone/>
              <a:defRPr/>
            </a:pPr>
            <a:endParaRPr lang="cs-CZ" altLang="cs-CZ" sz="1600" dirty="0">
              <a:solidFill>
                <a:srgbClr val="14407E"/>
              </a:solidFill>
            </a:endParaRPr>
          </a:p>
          <a:p>
            <a:pPr marL="414000" lvl="1" indent="0">
              <a:spcAft>
                <a:spcPts val="0"/>
              </a:spcAft>
              <a:buNone/>
              <a:defRPr/>
            </a:pPr>
            <a:endParaRPr lang="cs-CZ" altLang="cs-CZ" sz="1600" dirty="0" smtClean="0">
              <a:solidFill>
                <a:srgbClr val="14407E"/>
              </a:solidFill>
            </a:endParaRPr>
          </a:p>
          <a:p>
            <a:pPr marL="414000" lvl="1" indent="0">
              <a:spcAft>
                <a:spcPts val="0"/>
              </a:spcAft>
              <a:buNone/>
              <a:defRPr/>
            </a:pPr>
            <a:endParaRPr lang="cs-CZ" altLang="cs-CZ" sz="1600" dirty="0">
              <a:solidFill>
                <a:srgbClr val="14407E"/>
              </a:solidFill>
            </a:endParaRPr>
          </a:p>
          <a:p>
            <a:pPr marL="414000" lvl="1" indent="0">
              <a:spcAft>
                <a:spcPts val="0"/>
              </a:spcAft>
              <a:buNone/>
              <a:defRPr/>
            </a:pPr>
            <a:endParaRPr lang="cs-CZ" altLang="cs-CZ" sz="1600" dirty="0" smtClean="0">
              <a:solidFill>
                <a:srgbClr val="14407E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7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- rozdíly  OPZ / OP LZZ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5328592"/>
          </a:xfrm>
        </p:spPr>
        <p:txBody>
          <a:bodyPr/>
          <a:lstStyle/>
          <a:p>
            <a:r>
              <a:rPr lang="cs-CZ" sz="1800" dirty="0" smtClean="0"/>
              <a:t>Podpořené osoby (indikátor 60000 – celkový počet účastníků)</a:t>
            </a:r>
          </a:p>
          <a:p>
            <a:pPr lvl="1"/>
            <a:r>
              <a:rPr lang="cs-CZ" sz="1800" dirty="0"/>
              <a:t>OPZ: V indikátorech pouze identifikovaní účastníci přesahující bagatelní podporu (pouze jednou bez ohledu na počet podpor) POZOR: Rozdíl mezi celkovým počtem podpořených osob a celkovým počtem účastníků (vykázaných v indikátoru 60000)</a:t>
            </a:r>
          </a:p>
          <a:p>
            <a:r>
              <a:rPr lang="cs-CZ" sz="1800" dirty="0" smtClean="0"/>
              <a:t>Účastníci kurzů x získání kvalifikace (indikátor 62600)</a:t>
            </a:r>
          </a:p>
          <a:p>
            <a:pPr lvl="1"/>
            <a:r>
              <a:rPr lang="cs-CZ" sz="1800" dirty="0"/>
              <a:t>OPZ: Účastníci, kteří v rámci projektu získali kvalifikaci (potvrzení udíleno na základě formálního prověření znalostí, které ukázalo, že účastník získal kvalifikaci dle předem stanovených standardů. POZOR: Účastník započítán pouze jednou bez ohledu na počet získaných kvalifikací</a:t>
            </a:r>
          </a:p>
          <a:p>
            <a:pPr lvl="1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847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Bagatelní podpora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448" cy="4635216"/>
          </a:xfrm>
        </p:spPr>
        <p:txBody>
          <a:bodyPr/>
          <a:lstStyle/>
          <a:p>
            <a:r>
              <a:rPr lang="cs-CZ" sz="1800" dirty="0" smtClean="0"/>
              <a:t>Žadatel není nucen k tomu, aby všechny osoby byly „účastníky“ a čerpaly povinně podporu nad stanovený limit.</a:t>
            </a:r>
          </a:p>
          <a:p>
            <a:r>
              <a:rPr lang="cs-CZ" sz="1800" dirty="0" smtClean="0"/>
              <a:t>Žadatel nebude znevýhodněn oproti projektům s vyššími cílovými hodnotami indikátorů za předpokladu, že zapojení osob, které nelze vykazovat v indikátoru, řádně odůvodní a popíše zamýšlené efekty.</a:t>
            </a:r>
          </a:p>
          <a:p>
            <a:r>
              <a:rPr lang="cs-CZ" sz="1800" dirty="0" smtClean="0"/>
              <a:t>Hodnotitel hodnotí žádost jako celek, nikoli jen s ohledem na plánované hodnoty indikátorů.</a:t>
            </a:r>
          </a:p>
          <a:p>
            <a:r>
              <a:rPr lang="cs-CZ" sz="1800" dirty="0" smtClean="0"/>
              <a:t>Vždy záleží na charakteru projektu, cílové skupiny a plánovaných efektech projektu</a:t>
            </a:r>
            <a:r>
              <a:rPr lang="cs-CZ" sz="1600" dirty="0" smtClean="0"/>
              <a:t>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8300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vazba IS KP14+ a IS ESF 2014+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448" cy="4824536"/>
          </a:xfrm>
        </p:spPr>
        <p:txBody>
          <a:bodyPr/>
          <a:lstStyle/>
          <a:p>
            <a:r>
              <a:rPr lang="cs-CZ" sz="2000" dirty="0" smtClean="0"/>
              <a:t>IS ESF 2014+</a:t>
            </a:r>
          </a:p>
          <a:p>
            <a:pPr lvl="1"/>
            <a:r>
              <a:rPr lang="cs-CZ" sz="1800" dirty="0" smtClean="0"/>
              <a:t>Pro každého účastníka projektu veden záznam</a:t>
            </a:r>
          </a:p>
          <a:p>
            <a:pPr lvl="1"/>
            <a:r>
              <a:rPr lang="cs-CZ" sz="1800" dirty="0" smtClean="0"/>
              <a:t>Rozsah sledovaných údajů (viz Obecná pravidla pro žadatele a příjemce)</a:t>
            </a:r>
          </a:p>
          <a:p>
            <a:pPr lvl="1"/>
            <a:r>
              <a:rPr lang="cs-CZ" sz="1800" dirty="0" smtClean="0"/>
              <a:t>IS automaticky hlídá u jednotlivých osob limit bagatelní podpory</a:t>
            </a:r>
          </a:p>
          <a:p>
            <a:pPr lvl="1"/>
            <a:r>
              <a:rPr lang="cs-CZ" sz="1800" dirty="0" smtClean="0"/>
              <a:t>Při schvalování seznamu podpořených osob jsou nastaveny kontrolní mechanismy systému</a:t>
            </a:r>
          </a:p>
          <a:p>
            <a:pPr lvl="1"/>
            <a:r>
              <a:rPr lang="cs-CZ" sz="1800" dirty="0" smtClean="0"/>
              <a:t>IS </a:t>
            </a:r>
            <a:r>
              <a:rPr lang="cs-CZ" sz="1800" dirty="0"/>
              <a:t>z vyplněných údajů generuje hodnoty pro všechny indikátory týkající se účastníků a přenáší hodnoty do IS KP14</a:t>
            </a:r>
            <a:r>
              <a:rPr lang="cs-CZ" sz="1800" dirty="0" smtClean="0"/>
              <a:t>+ </a:t>
            </a:r>
            <a:r>
              <a:rPr lang="cs-CZ" sz="1800" dirty="0"/>
              <a:t>(viz Pokyny pro evidenci podpor účastníků v IS </a:t>
            </a:r>
            <a:r>
              <a:rPr lang="cs-CZ" sz="1800" dirty="0" smtClean="0"/>
              <a:t>ESF2014+)</a:t>
            </a:r>
            <a:endParaRPr lang="cs-CZ" sz="1800" dirty="0"/>
          </a:p>
          <a:p>
            <a:pPr lvl="1"/>
            <a:endParaRPr lang="cs-CZ" sz="16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3280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Realizační tým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01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Realizační Tým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268760"/>
            <a:ext cx="8064000" cy="4896544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cs-CZ" sz="1800" dirty="0" smtClean="0"/>
              <a:t>Příklady pro pozice v přímých nákladech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Mentor, kouč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Pedagogický pracovník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Odborný poradce…</a:t>
            </a:r>
          </a:p>
          <a:p>
            <a:pPr marL="432000" lvl="1" indent="-4320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1800" dirty="0" smtClean="0"/>
              <a:t>Administrativní a řídící pozice</a:t>
            </a:r>
          </a:p>
          <a:p>
            <a:pPr lvl="1">
              <a:lnSpc>
                <a:spcPct val="130000"/>
              </a:lnSpc>
            </a:pPr>
            <a:r>
              <a:rPr lang="cs-CZ" sz="1600" dirty="0"/>
              <a:t>Patří do nepřímých nákladů </a:t>
            </a:r>
            <a:r>
              <a:rPr lang="cs-CZ" sz="1600" dirty="0" smtClean="0"/>
              <a:t>projektu (např. projektový manažer, asistent)</a:t>
            </a:r>
            <a:endParaRPr lang="cs-CZ" sz="1600" dirty="0"/>
          </a:p>
          <a:p>
            <a:pPr marL="432000" lvl="1" indent="-4320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1800" dirty="0"/>
              <a:t>Obvyklé platy pro realizační </a:t>
            </a:r>
            <a:r>
              <a:rPr lang="cs-CZ" sz="1800" dirty="0" smtClean="0"/>
              <a:t>tým:</a:t>
            </a:r>
          </a:p>
          <a:p>
            <a:pPr marL="504000" lvl="3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sz="1600" dirty="0">
                <a:solidFill>
                  <a:srgbClr val="FF0000"/>
                </a:solidFill>
                <a:hlinkClick r:id="rId3"/>
              </a:rPr>
              <a:t>https://</a:t>
            </a:r>
            <a:r>
              <a:rPr lang="cs-CZ" sz="1600" dirty="0" smtClean="0">
                <a:solidFill>
                  <a:srgbClr val="FF0000"/>
                </a:solidFill>
                <a:hlinkClick r:id="rId3"/>
              </a:rPr>
              <a:t>www.esfcr.cz/obvykle-ceny-a-mzdy-platy </a:t>
            </a:r>
            <a:endParaRPr lang="cs-CZ" sz="1600" dirty="0" smtClean="0">
              <a:solidFill>
                <a:srgbClr val="FF0000"/>
              </a:solidFill>
            </a:endParaRPr>
          </a:p>
          <a:p>
            <a:pPr marL="504000" lvl="3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r>
              <a:rPr lang="cs-CZ" sz="1800" dirty="0" smtClean="0"/>
              <a:t>Popis pracovní náplně všech pozic = povinná součást projektové žádosti!</a:t>
            </a:r>
          </a:p>
          <a:p>
            <a:pPr marL="432000" lvl="1" indent="-43200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1800" dirty="0" smtClean="0"/>
              <a:t>U položek osobních nákladů v rozpočtu je potřeba rozlišit, zda se jedná o příjemce či partnera (uvést v závorce název či zkratku organizace).</a:t>
            </a:r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cs-CZ" sz="1800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cs-CZ" sz="1800" dirty="0" smtClean="0"/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endParaRPr lang="cs-CZ" sz="1800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lvl="1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268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Realizační Tým – pracovní výkazy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268760"/>
            <a:ext cx="8064000" cy="4896544"/>
          </a:xfrm>
        </p:spPr>
        <p:txBody>
          <a:bodyPr/>
          <a:lstStyle/>
          <a:p>
            <a:pPr marL="0" indent="0">
              <a:lnSpc>
                <a:spcPct val="130000"/>
              </a:lnSpc>
              <a:buNone/>
            </a:pPr>
            <a:r>
              <a:rPr lang="cs-CZ" sz="1800" dirty="0" smtClean="0"/>
              <a:t>Pracovní </a:t>
            </a:r>
            <a:r>
              <a:rPr lang="cs-CZ" sz="1800" dirty="0"/>
              <a:t>výkazy jsou u zaměstnance vyžadovány jen při výskytu alespoň jedné z následujících 2 okolností:</a:t>
            </a:r>
          </a:p>
          <a:p>
            <a:pPr>
              <a:lnSpc>
                <a:spcPct val="130000"/>
              </a:lnSpc>
            </a:pPr>
            <a:r>
              <a:rPr lang="cs-CZ" sz="1600" dirty="0"/>
              <a:t>jedná se o pracovníka, který v rámci daného pracovně právního vztahu vykonává činnosti pro projekt i mimo projekt;</a:t>
            </a:r>
          </a:p>
          <a:p>
            <a:pPr>
              <a:lnSpc>
                <a:spcPct val="130000"/>
              </a:lnSpc>
            </a:pPr>
            <a:r>
              <a:rPr lang="cs-CZ" sz="1600" dirty="0"/>
              <a:t>jedná se o projekt, ve kterém se využívají nepřímé náklady, a u dané pracovní pozice nelze dopředu vyloučit riziko, že by vykonávala i agendu zařazenou do nepřímých nákladů (tzn. je zde riziko dvojího financování). Zda existuje riziko dvojího financování, rozhodne příjemce či partner podle popisu pracovní činnosti daného zaměstnance, v případě nejasností lze prostřednictvím IS KP14+ kontaktovat pracovníka ŘO odpovědného za daný projekt.</a:t>
            </a:r>
          </a:p>
          <a:p>
            <a:pPr>
              <a:lnSpc>
                <a:spcPct val="130000"/>
              </a:lnSpc>
            </a:pPr>
            <a:r>
              <a:rPr lang="cs-CZ" sz="1600" dirty="0"/>
              <a:t>Pracovní výkaz vyplňují, pokud je pro ně splněna alespoň jedna z výše uvedených podmínek, i zaměstnanci, u kterých OPZ neplatí konkrétně určitý podíl z úvazku, ale z projektu se jim hradí mimořádná odměna. </a:t>
            </a:r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cs-CZ" sz="1800" dirty="0" smtClean="0"/>
          </a:p>
          <a:p>
            <a:pPr marL="0" lvl="1" indent="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None/>
            </a:pPr>
            <a:endParaRPr lang="cs-CZ" sz="1800" dirty="0" smtClean="0"/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endParaRPr lang="cs-CZ" sz="1800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lvl="1"/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25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3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Realizační tým v IS KP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064000" cy="4247992"/>
          </a:xfrm>
        </p:spPr>
        <p:txBody>
          <a:bodyPr/>
          <a:lstStyle/>
          <a:p>
            <a:r>
              <a:rPr lang="cs-CZ" sz="1800" b="1" dirty="0" smtClean="0"/>
              <a:t>Popis </a:t>
            </a:r>
            <a:r>
              <a:rPr lang="cs-CZ" sz="1800" b="1" dirty="0"/>
              <a:t>realizačního týmu projektu – </a:t>
            </a:r>
            <a:r>
              <a:rPr lang="cs-CZ" sz="1800" dirty="0"/>
              <a:t>všechny pozice v RT</a:t>
            </a:r>
            <a:r>
              <a:rPr lang="cs-CZ" sz="1800" b="1" dirty="0"/>
              <a:t> </a:t>
            </a:r>
            <a:r>
              <a:rPr lang="cs-CZ" sz="1800" dirty="0"/>
              <a:t>(NN i PN, příjemce i partner)</a:t>
            </a:r>
          </a:p>
          <a:p>
            <a:pPr lvl="1"/>
            <a:r>
              <a:rPr lang="cs-CZ" sz="1600" dirty="0"/>
              <a:t>hlavní činnosti</a:t>
            </a:r>
          </a:p>
          <a:p>
            <a:pPr lvl="1"/>
            <a:r>
              <a:rPr lang="cs-CZ" sz="1600" dirty="0"/>
              <a:t>rozsah zapojení</a:t>
            </a:r>
          </a:p>
          <a:p>
            <a:pPr lvl="1"/>
            <a:r>
              <a:rPr lang="cs-CZ" sz="1600" dirty="0"/>
              <a:t>odborná kapacita </a:t>
            </a:r>
            <a:r>
              <a:rPr lang="cs-CZ" sz="1600" dirty="0" smtClean="0"/>
              <a:t>(např. požadované kvalifikace, ne </a:t>
            </a:r>
            <a:r>
              <a:rPr lang="cs-CZ" sz="1600" dirty="0"/>
              <a:t>konkrétní jména)</a:t>
            </a:r>
          </a:p>
          <a:p>
            <a:pPr lvl="1">
              <a:spcAft>
                <a:spcPts val="600"/>
              </a:spcAft>
            </a:pPr>
            <a:r>
              <a:rPr lang="cs-CZ" sz="1600" dirty="0"/>
              <a:t>omezený rozsah pole - samostatná příloha s odkazem</a:t>
            </a:r>
          </a:p>
          <a:p>
            <a:r>
              <a:rPr lang="cs-CZ" sz="1800" dirty="0" smtClean="0"/>
              <a:t>Úloha žadatele v projektu a jeho kompetence realizovat projekt</a:t>
            </a:r>
          </a:p>
          <a:p>
            <a:r>
              <a:rPr lang="cs-CZ" sz="1800" dirty="0" smtClean="0"/>
              <a:t>Pole má pouze 2000 znaků, bude potřeba vypracovat jako zvláštní přílohu žádosti!</a:t>
            </a:r>
          </a:p>
          <a:p>
            <a:r>
              <a:rPr lang="cs-CZ" sz="1800" b="1" dirty="0"/>
              <a:t>Pole je důležité pro věcné hodnocení – hodnocení kapacity žadatele realizovat projekt!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165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Způsobilé výdaje, Nepřímé náklady a </a:t>
            </a:r>
            <a:r>
              <a:rPr lang="cs-CZ" dirty="0"/>
              <a:t>spolufinancování</a:t>
            </a:r>
            <a:br>
              <a:rPr lang="cs-CZ" dirty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242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Způsobilé výdaje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707224"/>
          </a:xfrm>
        </p:spPr>
        <p:txBody>
          <a:bodyPr/>
          <a:lstStyle/>
          <a:p>
            <a:r>
              <a:rPr lang="cs-CZ" sz="1600" dirty="0" smtClean="0"/>
              <a:t>Křížové financování:</a:t>
            </a:r>
          </a:p>
          <a:p>
            <a:pPr lvl="1"/>
            <a:r>
              <a:rPr lang="cs-CZ" sz="1600" dirty="0"/>
              <a:t>V rámci této výzvy není využití křížového financování umožněno.</a:t>
            </a:r>
            <a:endParaRPr lang="cs-CZ" sz="1600" dirty="0" smtClean="0"/>
          </a:p>
          <a:p>
            <a:r>
              <a:rPr lang="cs-CZ" sz="1600" dirty="0" smtClean="0"/>
              <a:t>Nepřímé náklady obsahují navíc:</a:t>
            </a:r>
          </a:p>
          <a:p>
            <a:pPr lvl="1"/>
            <a:r>
              <a:rPr lang="cs-CZ" sz="1600" dirty="0" smtClean="0"/>
              <a:t>Osobní náklady na pracovníky realizačního týmu, kteří nepracují s cílovou skupinou ani nepracují na výstupu, který využije cílová skupina</a:t>
            </a:r>
          </a:p>
          <a:p>
            <a:pPr lvl="1"/>
            <a:r>
              <a:rPr lang="cs-CZ" sz="1600" b="1" dirty="0" smtClean="0"/>
              <a:t>Náklady na jakékoli stravování </a:t>
            </a:r>
            <a:r>
              <a:rPr lang="cs-CZ" sz="1600" dirty="0" smtClean="0"/>
              <a:t>(občerstvení, ale i stravné) </a:t>
            </a:r>
            <a:r>
              <a:rPr lang="cs-CZ" sz="1600" b="1" dirty="0" smtClean="0"/>
              <a:t>cílové skupiny i realizačního týmu </a:t>
            </a:r>
            <a:r>
              <a:rPr lang="cs-CZ" sz="1600" dirty="0" smtClean="0"/>
              <a:t>(kromě per diems a cestovních náhrad při zahraničních pracovních cestách)</a:t>
            </a: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1600" dirty="0"/>
              <a:t>Rozpočet v </a:t>
            </a:r>
            <a:r>
              <a:rPr lang="cs-CZ" sz="1600" dirty="0" smtClean="0"/>
              <a:t>žádosti</a:t>
            </a:r>
            <a:endParaRPr lang="cs-CZ" sz="1600" dirty="0"/>
          </a:p>
          <a:p>
            <a:pPr marL="414000" lvl="1" indent="0"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54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Nepřímé náklady</a:t>
            </a:r>
            <a:endParaRPr lang="cs-CZ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576064"/>
          </a:xfrm>
        </p:spPr>
        <p:txBody>
          <a:bodyPr/>
          <a:lstStyle/>
          <a:p>
            <a:r>
              <a:rPr lang="cs-CZ" sz="1600" dirty="0"/>
              <a:t>Vymezení </a:t>
            </a:r>
            <a:r>
              <a:rPr lang="cs-CZ" sz="1600" dirty="0" smtClean="0"/>
              <a:t>nepřímých nákladů ve </a:t>
            </a:r>
            <a:r>
              <a:rPr lang="cs-CZ" sz="1600" dirty="0"/>
              <a:t>Specifické </a:t>
            </a:r>
            <a:r>
              <a:rPr lang="cs-CZ" sz="1600" dirty="0" smtClean="0"/>
              <a:t>části pravidel pro žadatele a příjemce</a:t>
            </a:r>
            <a:endParaRPr lang="cs-CZ" sz="1600" dirty="0"/>
          </a:p>
          <a:p>
            <a:r>
              <a:rPr lang="cs-CZ" sz="1600" dirty="0" smtClean="0"/>
              <a:t>Podíl nepřímých nákladů na celkových přímých způsobilých výdajích</a:t>
            </a:r>
          </a:p>
          <a:p>
            <a:endParaRPr lang="cs-CZ" sz="1600" dirty="0"/>
          </a:p>
          <a:p>
            <a:endParaRPr lang="cs-CZ" sz="1600" dirty="0" smtClean="0"/>
          </a:p>
          <a:p>
            <a:endParaRPr lang="cs-CZ" sz="1600" dirty="0" smtClean="0"/>
          </a:p>
          <a:p>
            <a:r>
              <a:rPr lang="cs-CZ" sz="1600" dirty="0" smtClean="0"/>
              <a:t>Nepřímé náklady se snižují dle podílu nákupu služeb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29</a:t>
            </a:fld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78111"/>
              </p:ext>
            </p:extLst>
          </p:nvPr>
        </p:nvGraphicFramePr>
        <p:xfrm>
          <a:off x="539552" y="2492896"/>
          <a:ext cx="8064896" cy="1152130"/>
        </p:xfrm>
        <a:graphic>
          <a:graphicData uri="http://schemas.openxmlformats.org/drawingml/2006/table">
            <a:tbl>
              <a:tblPr/>
              <a:tblGrid>
                <a:gridCol w="3935548"/>
                <a:gridCol w="4129348"/>
              </a:tblGrid>
              <a:tr h="230426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Objem přímých nákladů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% nepřímých nákladů</a:t>
                      </a:r>
                      <a:endParaRPr lang="cs-CZ" sz="14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Do 10 mil. Kč včetně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25 %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  <a:latin typeface="Arial"/>
                          <a:ea typeface="Arial"/>
                          <a:cs typeface="Times New Roman"/>
                        </a:rPr>
                        <a:t>Nad 10 mil. Kč a do 40 mil. Kč včetně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  <a:latin typeface="Arial"/>
                          <a:ea typeface="Arial"/>
                          <a:cs typeface="Times New Roman"/>
                        </a:rPr>
                        <a:t>20 %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Nad 40 mil. Kč a do 100 mil. Kč včetně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15 %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  <a:latin typeface="Arial"/>
                          <a:ea typeface="Arial"/>
                          <a:cs typeface="Times New Roman"/>
                        </a:rPr>
                        <a:t>Nad 100 mil. Kč a do 500 mil. Kč včetně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  <a:latin typeface="Arial"/>
                          <a:ea typeface="Arial"/>
                          <a:cs typeface="Times New Roman"/>
                        </a:rPr>
                        <a:t>10 %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309895"/>
              </p:ext>
            </p:extLst>
          </p:nvPr>
        </p:nvGraphicFramePr>
        <p:xfrm>
          <a:off x="539552" y="4581128"/>
          <a:ext cx="8064896" cy="1706880"/>
        </p:xfrm>
        <a:graphic>
          <a:graphicData uri="http://schemas.openxmlformats.org/drawingml/2006/table">
            <a:tbl>
              <a:tblPr/>
              <a:tblGrid>
                <a:gridCol w="3403534"/>
                <a:gridCol w="4661362"/>
              </a:tblGrid>
              <a:tr h="0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Podíl nákupu služeb na celkových přímých způsobilých nákladech projektu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Snížení podílu nepřímých nákladů vyhlášeného ve výzvě</a:t>
                      </a:r>
                      <a:endParaRPr lang="cs-CZ" sz="14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Do 60 % včetně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Platí základní podíly nepřímých nákladů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Více než 60 % a méně než 90 %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Snížení na 3/5 (60 %) základního podílu, tj. 15 %, resp. 12 %, resp. 9 %, resp. 6 %.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  <a:latin typeface="Arial"/>
                          <a:ea typeface="Arial"/>
                          <a:cs typeface="Times New Roman"/>
                        </a:rPr>
                        <a:t>90 % a výše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  <a:latin typeface="Arial"/>
                          <a:ea typeface="Arial"/>
                          <a:cs typeface="Times New Roman"/>
                        </a:rPr>
                        <a:t>Snížení na 1/5 (20 %) základního podílu, tj. 5 %, resp. 4 %, resp. 3 %, resp. 2 %.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FDDF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631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Představení výzvy</a:t>
            </a:r>
            <a:br>
              <a:rPr lang="cs-CZ" dirty="0" smtClean="0"/>
            </a:br>
            <a:r>
              <a:rPr lang="cs-CZ" sz="2000" dirty="0" smtClean="0"/>
              <a:t>(Parametry výzvy, žadatele, partneři, cílová skupina, umístění)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175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Spolufinancování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30</a:t>
            </a:fld>
            <a:endParaRPr lang="cs-CZ" dirty="0"/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6477664"/>
              </p:ext>
            </p:extLst>
          </p:nvPr>
        </p:nvGraphicFramePr>
        <p:xfrm>
          <a:off x="683568" y="3212976"/>
          <a:ext cx="7776864" cy="1512169"/>
        </p:xfrm>
        <a:graphic>
          <a:graphicData uri="http://schemas.openxmlformats.org/drawingml/2006/table">
            <a:tbl>
              <a:tblPr firstRow="1" bandRow="1"/>
              <a:tblGrid>
                <a:gridCol w="4221542"/>
                <a:gridCol w="1777661"/>
                <a:gridCol w="1777661"/>
              </a:tblGrid>
              <a:tr h="481145">
                <a:tc rowSpan="2"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Typ příjemce dle pravidel spolufinancování</a:t>
                      </a:r>
                      <a:endParaRPr lang="cs-CZ" sz="1400" b="1" dirty="0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Zajištění národního podílu</a:t>
                      </a:r>
                      <a:endParaRPr lang="cs-CZ" sz="1400" b="1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8114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Příjemce</a:t>
                      </a:r>
                      <a:endParaRPr lang="cs-CZ" sz="1400" b="1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Státní rozpočet</a:t>
                      </a:r>
                      <a:endParaRPr lang="cs-CZ" sz="1400" b="1">
                        <a:solidFill>
                          <a:srgbClr val="080808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549879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Kraje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cs-CZ" sz="140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5 %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cs-CZ" sz="1400" dirty="0">
                          <a:solidFill>
                            <a:srgbClr val="080808"/>
                          </a:solidFill>
                          <a:effectLst/>
                          <a:latin typeface="Arial"/>
                          <a:ea typeface="Arial"/>
                          <a:cs typeface="Times New Roman"/>
                        </a:rPr>
                        <a:t>3,11 %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D2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Obdélník 8"/>
          <p:cNvSpPr/>
          <p:nvPr/>
        </p:nvSpPr>
        <p:spPr>
          <a:xfrm>
            <a:off x="691580" y="1556792"/>
            <a:ext cx="7776864" cy="1272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lvl="0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pl-PL" sz="2400" dirty="0" smtClean="0">
                <a:solidFill>
                  <a:srgbClr val="084A8B"/>
                </a:solidFill>
              </a:rPr>
              <a:t>Míra </a:t>
            </a:r>
            <a:r>
              <a:rPr lang="pl-PL" sz="2400" dirty="0">
                <a:solidFill>
                  <a:srgbClr val="084A8B"/>
                </a:solidFill>
              </a:rPr>
              <a:t>podpory – rozpad zdrojů financování</a:t>
            </a:r>
            <a:r>
              <a:rPr lang="cs-CZ" sz="2400" dirty="0" smtClean="0">
                <a:solidFill>
                  <a:srgbClr val="084A8B"/>
                </a:solidFill>
              </a:rPr>
              <a:t>:</a:t>
            </a:r>
          </a:p>
          <a:p>
            <a:pPr marL="666000" lvl="1" indent="-252000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rgbClr val="5FBBF5"/>
              </a:buClr>
              <a:buSzPct val="80000"/>
              <a:buFont typeface="Wingdings" panose="05000000000000000000" pitchFamily="2" charset="2"/>
              <a:buChar char=""/>
            </a:pPr>
            <a:r>
              <a:rPr lang="cs-CZ" sz="2000" dirty="0" smtClean="0">
                <a:solidFill>
                  <a:srgbClr val="084A8B"/>
                </a:solidFill>
              </a:rPr>
              <a:t>91,89 </a:t>
            </a:r>
            <a:r>
              <a:rPr lang="cs-CZ" sz="2000" dirty="0">
                <a:solidFill>
                  <a:srgbClr val="084A8B"/>
                </a:solidFill>
              </a:rPr>
              <a:t>% </a:t>
            </a:r>
            <a:r>
              <a:rPr lang="cs-CZ" sz="2000" dirty="0" smtClean="0">
                <a:solidFill>
                  <a:srgbClr val="084A8B"/>
                </a:solidFill>
              </a:rPr>
              <a:t>(66.500.000,- </a:t>
            </a:r>
            <a:r>
              <a:rPr lang="cs-CZ" sz="2000" dirty="0">
                <a:solidFill>
                  <a:srgbClr val="084A8B"/>
                </a:solidFill>
              </a:rPr>
              <a:t>Kč) evropský </a:t>
            </a:r>
            <a:r>
              <a:rPr lang="cs-CZ" sz="2000" dirty="0" smtClean="0">
                <a:solidFill>
                  <a:srgbClr val="084A8B"/>
                </a:solidFill>
              </a:rPr>
              <a:t>podíl</a:t>
            </a:r>
          </a:p>
          <a:p>
            <a:pPr marL="666000" lvl="1" indent="-252000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rgbClr val="5FBBF5"/>
              </a:buClr>
              <a:buSzPct val="80000"/>
              <a:buFont typeface="Wingdings" panose="05000000000000000000" pitchFamily="2" charset="2"/>
              <a:buChar char=""/>
            </a:pPr>
            <a:r>
              <a:rPr lang="cs-CZ" sz="2000" dirty="0" smtClean="0">
                <a:solidFill>
                  <a:srgbClr val="084A8B"/>
                </a:solidFill>
              </a:rPr>
              <a:t>8,11 </a:t>
            </a:r>
            <a:r>
              <a:rPr lang="cs-CZ" sz="2000" dirty="0">
                <a:solidFill>
                  <a:srgbClr val="084A8B"/>
                </a:solidFill>
              </a:rPr>
              <a:t>% </a:t>
            </a:r>
            <a:r>
              <a:rPr lang="cs-CZ" sz="2000" dirty="0" smtClean="0">
                <a:solidFill>
                  <a:srgbClr val="084A8B"/>
                </a:solidFill>
              </a:rPr>
              <a:t>(5.677.000,- </a:t>
            </a:r>
            <a:r>
              <a:rPr lang="cs-CZ" sz="2000" dirty="0">
                <a:solidFill>
                  <a:srgbClr val="084A8B"/>
                </a:solidFill>
              </a:rPr>
              <a:t>Kč) národní podíl</a:t>
            </a:r>
          </a:p>
        </p:txBody>
      </p:sp>
    </p:spTree>
    <p:extLst>
      <p:ext uri="{BB962C8B-B14F-4D97-AF65-F5344CB8AC3E}">
        <p14:creationId xmlns:p14="http://schemas.microsoft.com/office/powerpoint/2010/main" val="169283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plán V IS KP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208464" cy="5112568"/>
          </a:xfrm>
        </p:spPr>
        <p:txBody>
          <a:bodyPr/>
          <a:lstStyle/>
          <a:p>
            <a:r>
              <a:rPr lang="cs-CZ" sz="1600" dirty="0"/>
              <a:t>V</a:t>
            </a:r>
            <a:r>
              <a:rPr lang="cs-CZ" sz="1600" dirty="0" smtClean="0"/>
              <a:t>ygeneruje se automaticky (pokud vyhlašovatel na výzvě aktivoval automatické generování)</a:t>
            </a:r>
          </a:p>
          <a:p>
            <a:r>
              <a:rPr lang="cs-CZ" sz="1600" dirty="0" smtClean="0"/>
              <a:t>Obsahuje tolik řádků, kolik žádostí o platbu se na projektu dá předpokládat (obecně 1x za 6 měsíců); nejlépe upravit ještě před vydáním právního aktu v rámci zapracování úprav požadovaných HK</a:t>
            </a:r>
          </a:p>
          <a:p>
            <a:r>
              <a:rPr lang="cs-CZ" sz="1600" dirty="0" smtClean="0"/>
              <a:t>EX ANTE: pole </a:t>
            </a:r>
            <a:r>
              <a:rPr lang="cs-CZ" sz="1600" b="1" dirty="0" smtClean="0"/>
              <a:t>Záloha </a:t>
            </a:r>
            <a:r>
              <a:rPr lang="cs-CZ" sz="1600" b="1" dirty="0"/>
              <a:t>– plán pro zálohu </a:t>
            </a:r>
            <a:r>
              <a:rPr lang="cs-CZ" sz="1600" dirty="0"/>
              <a:t>a </a:t>
            </a:r>
            <a:r>
              <a:rPr lang="cs-CZ" sz="1600" b="1" dirty="0"/>
              <a:t>Vyúčtování – plán pro vyúčtování </a:t>
            </a:r>
            <a:r>
              <a:rPr lang="cs-CZ" sz="1600" b="1" dirty="0" smtClean="0"/>
              <a:t>zálohy</a:t>
            </a:r>
          </a:p>
          <a:p>
            <a:r>
              <a:rPr lang="cs-CZ" sz="1600" dirty="0" smtClean="0"/>
              <a:t>Uvádí se částky </a:t>
            </a:r>
            <a:r>
              <a:rPr lang="cs-CZ" sz="1600" dirty="0"/>
              <a:t>za všechny zdroje financování projektu (včetně případných vlastních zdrojů žadatele</a:t>
            </a:r>
            <a:r>
              <a:rPr lang="cs-CZ" sz="1600" dirty="0" smtClean="0"/>
              <a:t>)</a:t>
            </a:r>
          </a:p>
          <a:p>
            <a:pPr lvl="0">
              <a:buClr>
                <a:srgbClr val="5FBBF5"/>
              </a:buClr>
            </a:pPr>
            <a:r>
              <a:rPr lang="cs-CZ" sz="1600" dirty="0">
                <a:solidFill>
                  <a:srgbClr val="084A8B"/>
                </a:solidFill>
              </a:rPr>
              <a:t>Uvádí se datum předložení žádosti o platbu </a:t>
            </a:r>
            <a:r>
              <a:rPr lang="cs-CZ" sz="1600" dirty="0" smtClean="0">
                <a:solidFill>
                  <a:srgbClr val="084A8B"/>
                </a:solidFill>
              </a:rPr>
              <a:t>– dle PCO musí být datum shodné s PA</a:t>
            </a:r>
            <a:endParaRPr lang="cs-CZ" sz="1600" dirty="0">
              <a:solidFill>
                <a:srgbClr val="084A8B"/>
              </a:solidFill>
            </a:endParaRP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rgbClr val="5FBBF5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sz="1600" dirty="0">
                <a:solidFill>
                  <a:srgbClr val="084A8B"/>
                </a:solidFill>
              </a:rPr>
              <a:t>Finanční plán musí odpovídat celkovým způsobilým výdajům v rozpočtu (hlídá finalizační kontrola)</a:t>
            </a:r>
          </a:p>
          <a:p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31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50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Publicita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192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Publicita – základní pravidla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4635216"/>
          </a:xfrm>
        </p:spPr>
        <p:txBody>
          <a:bodyPr/>
          <a:lstStyle/>
          <a:p>
            <a:r>
              <a:rPr lang="cs-CZ" sz="1800" dirty="0" smtClean="0"/>
              <a:t>Transparentnost</a:t>
            </a:r>
          </a:p>
          <a:p>
            <a:r>
              <a:rPr lang="cs-CZ" sz="1800" dirty="0" smtClean="0"/>
              <a:t>Účelnost, účinnost, úspornost</a:t>
            </a:r>
          </a:p>
          <a:p>
            <a:r>
              <a:rPr lang="cs-CZ" sz="1800" dirty="0" smtClean="0"/>
              <a:t>Omezování politických vlivů</a:t>
            </a:r>
          </a:p>
          <a:p>
            <a:pPr lvl="1"/>
            <a:r>
              <a:rPr lang="cs-CZ" sz="1600" dirty="0"/>
              <a:t>Komunikace ESI fondů není propagací politických stran a primárně ani </a:t>
            </a:r>
            <a:r>
              <a:rPr lang="cs-CZ" sz="1600" dirty="0" smtClean="0"/>
              <a:t>jejich představitelů</a:t>
            </a:r>
            <a:r>
              <a:rPr lang="cs-CZ" sz="1600" dirty="0"/>
              <a:t>. Finanční prostředky ani nástroje určené pro komunikaci ESI fondů </a:t>
            </a:r>
            <a:r>
              <a:rPr lang="cs-CZ" sz="1600" dirty="0" smtClean="0"/>
              <a:t>se nesmí </a:t>
            </a:r>
            <a:r>
              <a:rPr lang="cs-CZ" sz="1600" dirty="0"/>
              <a:t>používat při volebních kampaních. V období devadesáti </a:t>
            </a:r>
            <a:r>
              <a:rPr lang="cs-CZ" sz="1600" dirty="0" smtClean="0"/>
              <a:t>kalendářních dnů před </a:t>
            </a:r>
            <a:r>
              <a:rPr lang="cs-CZ" sz="1600" dirty="0"/>
              <a:t>konáním voleb do obecních zastupitelstev, krajských zastupitelstev, Senátu </a:t>
            </a:r>
            <a:r>
              <a:rPr lang="cs-CZ" sz="1600" dirty="0" smtClean="0"/>
              <a:t>PSP ČR </a:t>
            </a:r>
            <a:r>
              <a:rPr lang="cs-CZ" sz="1600" dirty="0"/>
              <a:t>a Poslanecké sněmovny ČR a Evropského parlamentu, se výslovně </a:t>
            </a:r>
            <a:r>
              <a:rPr lang="cs-CZ" sz="1600" dirty="0" smtClean="0"/>
              <a:t>nesmí v </a:t>
            </a:r>
            <a:r>
              <a:rPr lang="cs-CZ" sz="1600" dirty="0"/>
              <a:t>komunikačních aktivitách ŘO používat fotografické ani audiovizuální </a:t>
            </a:r>
            <a:r>
              <a:rPr lang="cs-CZ" sz="1600" dirty="0" smtClean="0"/>
              <a:t>zobrazování politických </a:t>
            </a:r>
            <a:r>
              <a:rPr lang="cs-CZ" sz="1600" dirty="0"/>
              <a:t>osob či vystupování politických </a:t>
            </a:r>
            <a:r>
              <a:rPr lang="cs-CZ" sz="1600" dirty="0" smtClean="0"/>
              <a:t>osob </a:t>
            </a:r>
            <a:r>
              <a:rPr lang="cs-CZ" sz="1600" dirty="0"/>
              <a:t>na akcích pro širokou </a:t>
            </a:r>
            <a:r>
              <a:rPr lang="cs-CZ" sz="1600" dirty="0" smtClean="0"/>
              <a:t>veřejnost. Fotografické </a:t>
            </a:r>
            <a:r>
              <a:rPr lang="cs-CZ" sz="1600" dirty="0"/>
              <a:t>a audiovizuální zobrazování politických osob se dále nesmí </a:t>
            </a:r>
            <a:r>
              <a:rPr lang="cs-CZ" sz="1600" dirty="0" smtClean="0"/>
              <a:t>používat v </a:t>
            </a:r>
            <a:r>
              <a:rPr lang="cs-CZ" sz="1600" dirty="0"/>
              <a:t>jakékoli spojitosti s prezentací a propagací politické strany, či politického hnutí</a:t>
            </a:r>
            <a:r>
              <a:rPr lang="cs-CZ" sz="1600" dirty="0" smtClean="0"/>
              <a:t>.</a:t>
            </a:r>
            <a:endParaRPr lang="cs-CZ" sz="1600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33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Publicita - POVINNOSTI PŘÍJEMCŮ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sz="1800" dirty="0" smtClean="0"/>
              <a:t>Vkládat na </a:t>
            </a:r>
            <a:r>
              <a:rPr lang="cs-CZ" sz="1800" dirty="0" smtClean="0">
                <a:hlinkClick r:id="rId3"/>
              </a:rPr>
              <a:t>www.esfcr.cz</a:t>
            </a:r>
            <a:r>
              <a:rPr lang="cs-CZ" sz="1800" dirty="0" smtClean="0"/>
              <a:t> projekt, aktivity projektu pro veřejnost, zakázky, produkty (on-line formuláře).</a:t>
            </a:r>
          </a:p>
          <a:p>
            <a:r>
              <a:rPr lang="cs-CZ" sz="1800" dirty="0" smtClean="0"/>
              <a:t>Vložit informace o projektu na web příjemce – logo musí být barevné a viditelné bez nutnosti rolovat dolů.</a:t>
            </a:r>
          </a:p>
          <a:p>
            <a:r>
              <a:rPr lang="cs-CZ" sz="1800" dirty="0"/>
              <a:t>I</a:t>
            </a:r>
            <a:r>
              <a:rPr lang="cs-CZ" sz="1800" dirty="0" smtClean="0"/>
              <a:t>nformovat partnery a účastníky projektu o financování  z ESF/OPZ (vizuální identita, příp. ústní informace).</a:t>
            </a:r>
          </a:p>
          <a:p>
            <a:r>
              <a:rPr lang="cs-CZ" sz="1800" dirty="0"/>
              <a:t>Součinnost při realizaci komunikačních aktivit </a:t>
            </a:r>
            <a:r>
              <a:rPr lang="cs-CZ" sz="1800" dirty="0" smtClean="0"/>
              <a:t>ŘO.</a:t>
            </a:r>
            <a:endParaRPr lang="cs-CZ" sz="1800" dirty="0"/>
          </a:p>
          <a:p>
            <a:r>
              <a:rPr lang="cs-CZ" sz="1800" dirty="0" smtClean="0"/>
              <a:t>Vyvěšení povinného plakátu (příp. i desky, billboardu)</a:t>
            </a:r>
          </a:p>
          <a:p>
            <a:pPr lvl="1"/>
            <a:r>
              <a:rPr lang="cs-CZ" sz="1600" dirty="0" smtClean="0"/>
              <a:t>Deska, billboard: projekty s křížovým financováním na stavební práce nebo infrastrukturu za více než 500.000 € z veř. zdrojů</a:t>
            </a:r>
            <a:endParaRPr lang="cs-CZ" sz="1600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670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Povinný plakát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sz="1800" dirty="0" smtClean="0"/>
              <a:t>Alespoň </a:t>
            </a:r>
            <a:r>
              <a:rPr lang="cs-CZ" sz="1800" dirty="0"/>
              <a:t>1 povinný plakát </a:t>
            </a:r>
            <a:r>
              <a:rPr lang="cs-CZ" sz="1800" dirty="0" smtClean="0"/>
              <a:t>min. </a:t>
            </a:r>
            <a:r>
              <a:rPr lang="cs-CZ" sz="1800" dirty="0"/>
              <a:t>A3 s informacemi o projektu </a:t>
            </a:r>
            <a:r>
              <a:rPr lang="cs-CZ" sz="1800" dirty="0" smtClean="0"/>
              <a:t>– využít je třeba el. šablonu z </a:t>
            </a:r>
            <a:r>
              <a:rPr lang="cs-CZ" sz="1800" dirty="0" smtClean="0">
                <a:hlinkClick r:id="rId3"/>
              </a:rPr>
              <a:t>www.esfcr.cz</a:t>
            </a:r>
            <a:r>
              <a:rPr lang="cs-CZ" sz="1800" dirty="0" smtClean="0"/>
              <a:t>.</a:t>
            </a:r>
          </a:p>
          <a:p>
            <a:r>
              <a:rPr lang="cs-CZ" sz="1800" dirty="0"/>
              <a:t>Po celou dobu realizace projektu</a:t>
            </a:r>
          </a:p>
          <a:p>
            <a:r>
              <a:rPr lang="cs-CZ" sz="1800" dirty="0" smtClean="0"/>
              <a:t>V </a:t>
            </a:r>
            <a:r>
              <a:rPr lang="cs-CZ" sz="1800" dirty="0"/>
              <a:t>místě realizace </a:t>
            </a:r>
            <a:r>
              <a:rPr lang="cs-CZ" sz="1800" dirty="0" smtClean="0"/>
              <a:t>projektu </a:t>
            </a:r>
            <a:r>
              <a:rPr lang="cs-CZ" sz="1800" dirty="0"/>
              <a:t>snadno viditelném pro veřejnost, jako jsou vstupní prostory </a:t>
            </a:r>
            <a:r>
              <a:rPr lang="cs-CZ" sz="1800" dirty="0" smtClean="0"/>
              <a:t>budovy.</a:t>
            </a:r>
          </a:p>
          <a:p>
            <a:pPr lvl="1"/>
            <a:r>
              <a:rPr lang="cs-CZ" sz="1600" dirty="0" smtClean="0"/>
              <a:t>Pokud </a:t>
            </a:r>
            <a:r>
              <a:rPr lang="cs-CZ" sz="1600" dirty="0"/>
              <a:t>je projekt realizován na více místech, </a:t>
            </a:r>
            <a:r>
              <a:rPr lang="cs-CZ" sz="1600" dirty="0" smtClean="0"/>
              <a:t>bude umístěn </a:t>
            </a:r>
            <a:r>
              <a:rPr lang="cs-CZ" sz="1600" dirty="0"/>
              <a:t>na všech těchto </a:t>
            </a:r>
            <a:r>
              <a:rPr lang="cs-CZ" sz="1600" dirty="0" smtClean="0"/>
              <a:t>místech.</a:t>
            </a:r>
          </a:p>
          <a:p>
            <a:pPr lvl="1"/>
            <a:r>
              <a:rPr lang="cs-CZ" sz="1600" dirty="0" smtClean="0"/>
              <a:t>Pokud nelze umístit </a:t>
            </a:r>
            <a:r>
              <a:rPr lang="cs-CZ" sz="1600" dirty="0"/>
              <a:t>plakát v místě realizace projektu, bude umístěn v sídle </a:t>
            </a:r>
            <a:r>
              <a:rPr lang="cs-CZ" sz="1600" dirty="0" smtClean="0"/>
              <a:t>příjemce.</a:t>
            </a:r>
          </a:p>
          <a:p>
            <a:pPr lvl="1"/>
            <a:r>
              <a:rPr lang="cs-CZ" sz="1600" dirty="0" smtClean="0"/>
              <a:t>Pokud </a:t>
            </a:r>
            <a:r>
              <a:rPr lang="cs-CZ" sz="1600" dirty="0"/>
              <a:t>příjemce realizuje více projektů </a:t>
            </a:r>
            <a:r>
              <a:rPr lang="cs-CZ" sz="1600" dirty="0" smtClean="0"/>
              <a:t>OPZ v </a:t>
            </a:r>
            <a:r>
              <a:rPr lang="cs-CZ" sz="1600" dirty="0"/>
              <a:t>jednom místě, je možné </a:t>
            </a:r>
            <a:r>
              <a:rPr lang="cs-CZ" sz="1600" dirty="0" smtClean="0"/>
              <a:t>pro všechny </a:t>
            </a:r>
            <a:r>
              <a:rPr lang="cs-CZ" sz="1600" dirty="0"/>
              <a:t>tyto projekty umístit pouze jeden </a:t>
            </a:r>
            <a:r>
              <a:rPr lang="cs-CZ" sz="1600" dirty="0" smtClean="0"/>
              <a:t>plakát.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5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VIZUÁLNÍ IDENTITA - použití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569708" y="1548278"/>
            <a:ext cx="4434340" cy="5193090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povinný plakát, </a:t>
            </a:r>
            <a:r>
              <a:rPr lang="cs-CZ" sz="1400" dirty="0" smtClean="0"/>
              <a:t>dočasná/stála deska nebo billboard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 smtClean="0"/>
              <a:t>weby, </a:t>
            </a:r>
            <a:r>
              <a:rPr lang="cs-CZ" sz="1400" dirty="0"/>
              <a:t>microsity, sociální média </a:t>
            </a:r>
            <a:r>
              <a:rPr lang="cs-CZ" sz="1400" dirty="0" smtClean="0"/>
              <a:t>projektu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propagační tiskoviny (brožury, letáky, plakáty, publikace, školicí materiály</a:t>
            </a:r>
            <a:r>
              <a:rPr lang="cs-CZ" sz="1400" dirty="0" smtClean="0"/>
              <a:t>) a </a:t>
            </a:r>
            <a:r>
              <a:rPr lang="cs-CZ" sz="1400" dirty="0"/>
              <a:t>propagační </a:t>
            </a:r>
            <a:r>
              <a:rPr lang="cs-CZ" sz="1400" dirty="0" smtClean="0"/>
              <a:t>předměty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propagační audiovizuální materiály (reklamní spoty, product placement, sponzorské vzkazy, reportáže, pořady</a:t>
            </a:r>
            <a:r>
              <a:rPr lang="cs-CZ" sz="1400" dirty="0" smtClean="0"/>
              <a:t>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inzerce (internet, tisk, outdoor</a:t>
            </a:r>
            <a:r>
              <a:rPr lang="cs-CZ" sz="1400" dirty="0" smtClean="0"/>
              <a:t>) 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soutěže (s výjimkou cen do soutěží</a:t>
            </a:r>
            <a:r>
              <a:rPr lang="cs-CZ" sz="1400" dirty="0" smtClean="0"/>
              <a:t>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komunikační akce (semináře, workshopy, konference, tiskové konference, výstavy, </a:t>
            </a:r>
            <a:r>
              <a:rPr lang="cs-CZ" sz="1400" dirty="0" smtClean="0"/>
              <a:t>veletrhy)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PR výstupy při jejich distribuci (tiskové zprávy, informace pro média</a:t>
            </a:r>
            <a:r>
              <a:rPr lang="cs-CZ" sz="1400" dirty="0" smtClean="0"/>
              <a:t>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dokumenty </a:t>
            </a:r>
            <a:r>
              <a:rPr lang="cs-CZ" sz="1400" dirty="0" smtClean="0"/>
              <a:t>pro </a:t>
            </a:r>
            <a:r>
              <a:rPr lang="cs-CZ" sz="1400" dirty="0"/>
              <a:t>veřejnost či cílové </a:t>
            </a:r>
            <a:r>
              <a:rPr lang="cs-CZ" sz="1400" dirty="0" smtClean="0"/>
              <a:t>skupiny (vstupní</a:t>
            </a:r>
            <a:r>
              <a:rPr lang="cs-CZ" sz="1400" dirty="0"/>
              <a:t>, výstupní/závěrečné zprávy, analýzy, certifikáty, prezenční listiny apod</a:t>
            </a:r>
            <a:r>
              <a:rPr lang="cs-CZ" sz="1400" dirty="0" smtClean="0"/>
              <a:t>.)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výzva k podání nabídek/zadávací dokumentace </a:t>
            </a:r>
            <a:r>
              <a:rPr lang="cs-CZ" sz="1400" dirty="0" smtClean="0"/>
              <a:t>zakázek</a:t>
            </a:r>
            <a:endParaRPr lang="cs-CZ" sz="1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36</a:t>
            </a:fld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3"/>
          </p:nvPr>
        </p:nvSpPr>
        <p:spPr>
          <a:xfrm>
            <a:off x="5076056" y="1569616"/>
            <a:ext cx="3743968" cy="4955728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interní </a:t>
            </a:r>
            <a:r>
              <a:rPr lang="cs-CZ" sz="1400" dirty="0" smtClean="0"/>
              <a:t>dokumenty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archivační </a:t>
            </a:r>
            <a:r>
              <a:rPr lang="cs-CZ" sz="1400" dirty="0" smtClean="0"/>
              <a:t>šanony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elektronická i listinná </a:t>
            </a:r>
            <a:r>
              <a:rPr lang="cs-CZ" sz="1400" dirty="0" smtClean="0"/>
              <a:t>komunikace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pracovní smlouvy, smlouvy s dodavateli, dalšími příjemci, partnery apod</a:t>
            </a:r>
            <a:r>
              <a:rPr lang="cs-CZ" sz="1400" dirty="0" smtClean="0"/>
              <a:t>.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účetní doklady </a:t>
            </a:r>
            <a:r>
              <a:rPr lang="cs-CZ" sz="1400" dirty="0" smtClean="0"/>
              <a:t>vztahující se </a:t>
            </a:r>
            <a:r>
              <a:rPr lang="cs-CZ" sz="1400" dirty="0"/>
              <a:t>k výdajům </a:t>
            </a:r>
            <a:r>
              <a:rPr lang="cs-CZ" sz="1400" dirty="0" smtClean="0"/>
              <a:t>projektu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vybavení pořízené z prostředků projektu (s výjimkou propagačních předmětů</a:t>
            </a:r>
            <a:r>
              <a:rPr lang="cs-CZ" sz="1400" dirty="0" smtClean="0"/>
              <a:t>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neplacené PR články a převzaté PR výstupy (např. médii</a:t>
            </a:r>
            <a:r>
              <a:rPr lang="cs-CZ" sz="1400" dirty="0" smtClean="0"/>
              <a:t>)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ceny do </a:t>
            </a:r>
            <a:r>
              <a:rPr lang="cs-CZ" sz="1400" dirty="0" smtClean="0"/>
              <a:t>soutěží</a:t>
            </a:r>
            <a:endParaRPr lang="cs-CZ" sz="1400" dirty="0"/>
          </a:p>
          <a:p>
            <a:pPr lvl="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400" dirty="0"/>
              <a:t>výstupy, kde to není technicky možné (např. strojově generované objednávky, faktury</a:t>
            </a:r>
            <a:r>
              <a:rPr lang="cs-CZ" sz="1400" dirty="0" smtClean="0"/>
              <a:t>)</a:t>
            </a:r>
            <a:endParaRPr lang="cs-CZ" sz="14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120375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ANO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5076056" y="121657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207119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Povinné přílohy žádosti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1800" dirty="0">
                <a:ea typeface="Times New Roman"/>
              </a:rPr>
              <a:t>Analýza cílové skupiny a popis zkušeností předkladatele projektu s cílovou skupinou – žadatel je povinen zpracovat podrobný dokument, který bude sloužit jako podklad pro hodnocení projektové žádosti. Obsah analýzy není pevně stanoven, ale rozsah je omezen na maximálně 10 </a:t>
            </a:r>
            <a:r>
              <a:rPr lang="cs-CZ" sz="1800" dirty="0" smtClean="0">
                <a:ea typeface="Times New Roman"/>
              </a:rPr>
              <a:t>stran.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8494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754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 a forma předkládání žádostí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320000"/>
          </a:xfrm>
        </p:spPr>
        <p:txBody>
          <a:bodyPr/>
          <a:lstStyle/>
          <a:p>
            <a:r>
              <a:rPr lang="cs-CZ" sz="1800" dirty="0" smtClean="0"/>
              <a:t>Podání pouze elektronicky</a:t>
            </a:r>
          </a:p>
          <a:p>
            <a:r>
              <a:rPr lang="cs-CZ" sz="1800" dirty="0" smtClean="0"/>
              <a:t>Tvorba žádosti prostřednictvím IS KP2014+</a:t>
            </a:r>
          </a:p>
          <a:p>
            <a:r>
              <a:rPr lang="cs-CZ" sz="1800" b="1" dirty="0"/>
              <a:t>Nutný elektronický podpis a datová schránka</a:t>
            </a:r>
          </a:p>
          <a:p>
            <a:r>
              <a:rPr lang="cs-CZ" sz="1800" dirty="0" smtClean="0"/>
              <a:t>Pokud bude podepisovat žádost statutární zástupce, musí mít v systému zřízen vlastní účet.</a:t>
            </a:r>
          </a:p>
          <a:p>
            <a:r>
              <a:rPr lang="cs-CZ" sz="1800" dirty="0" smtClean="0"/>
              <a:t>Institut plných mocí (zmocňování – k žádosti musí být připojena plná moc podepsaná v MS 2014+, tento dokument může být v podobě </a:t>
            </a:r>
            <a:r>
              <a:rPr lang="cs-CZ" sz="1800" dirty="0" err="1" smtClean="0"/>
              <a:t>scanu</a:t>
            </a:r>
            <a:r>
              <a:rPr lang="cs-CZ" sz="1800" dirty="0"/>
              <a:t>.</a:t>
            </a:r>
            <a:r>
              <a:rPr lang="cs-CZ" sz="1800" dirty="0" smtClean="0"/>
              <a:t> Originál, nebo jeho úředně ověřenou kopii musí mít žadatel k dispozici u sebe).</a:t>
            </a:r>
          </a:p>
          <a:p>
            <a:r>
              <a:rPr lang="cs-CZ" sz="1800" b="1" dirty="0"/>
              <a:t>Podání žádosti nenechávat na poslední chvíli!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55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Parametry Výzvy 03_18_091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12776"/>
            <a:ext cx="8064000" cy="4608512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cs-CZ" altLang="cs-CZ" sz="1800" dirty="0">
                <a:solidFill>
                  <a:srgbClr val="14407E"/>
                </a:solidFill>
              </a:rPr>
              <a:t>Cíl výzvy – </a:t>
            </a:r>
            <a:r>
              <a:rPr lang="cs-CZ" sz="1800" dirty="0">
                <a:latin typeface="Arial" panose="020B0604020202020204" pitchFamily="34" charset="0"/>
                <a:ea typeface="Arial" panose="020B0604020202020204" pitchFamily="34" charset="0"/>
              </a:rPr>
              <a:t>Zvýšit zaměstnanost podpořených mladých lidí, kteří nejsou v zaměstnání, ve vzdělávání nebo v profesní přípravě v </a:t>
            </a:r>
            <a:r>
              <a:rPr lang="cs-CZ" sz="1800" dirty="0" smtClean="0">
                <a:latin typeface="Arial" panose="020B0604020202020204" pitchFamily="34" charset="0"/>
                <a:ea typeface="Arial" panose="020B0604020202020204" pitchFamily="34" charset="0"/>
              </a:rPr>
              <a:t>regionech </a:t>
            </a:r>
            <a:r>
              <a:rPr lang="cs-CZ" sz="1800" dirty="0">
                <a:latin typeface="Arial" panose="020B0604020202020204" pitchFamily="34" charset="0"/>
                <a:ea typeface="Arial" panose="020B0604020202020204" pitchFamily="34" charset="0"/>
              </a:rPr>
              <a:t>NUTS II </a:t>
            </a:r>
            <a:r>
              <a:rPr lang="cs-CZ" sz="1800" dirty="0" smtClean="0">
                <a:latin typeface="Arial" panose="020B0604020202020204" pitchFamily="34" charset="0"/>
                <a:ea typeface="Arial" panose="020B0604020202020204" pitchFamily="34" charset="0"/>
              </a:rPr>
              <a:t>Severozápad a NUTS II </a:t>
            </a:r>
            <a:r>
              <a:rPr lang="cs-CZ" sz="1800" dirty="0" err="1" smtClean="0">
                <a:latin typeface="Arial" panose="020B0604020202020204" pitchFamily="34" charset="0"/>
                <a:ea typeface="Arial" panose="020B0604020202020204" pitchFamily="34" charset="0"/>
              </a:rPr>
              <a:t>Moravskoslezsko</a:t>
            </a:r>
            <a:endParaRPr lang="cs-CZ" sz="1800" dirty="0" smtClean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cs-CZ" altLang="cs-CZ" sz="1800" dirty="0" smtClean="0">
                <a:solidFill>
                  <a:srgbClr val="14407E"/>
                </a:solidFill>
              </a:rPr>
              <a:t>Příjem žádostí od 25. 10. 2017 od 4:00 hod.  do </a:t>
            </a:r>
            <a:r>
              <a:rPr lang="cs-CZ" altLang="cs-CZ" sz="1800" b="1" dirty="0" smtClean="0">
                <a:solidFill>
                  <a:srgbClr val="14407E"/>
                </a:solidFill>
              </a:rPr>
              <a:t>31. </a:t>
            </a:r>
            <a:r>
              <a:rPr lang="cs-CZ" altLang="cs-CZ" sz="1800" b="1" dirty="0">
                <a:solidFill>
                  <a:srgbClr val="14407E"/>
                </a:solidFill>
              </a:rPr>
              <a:t>3</a:t>
            </a:r>
            <a:r>
              <a:rPr lang="cs-CZ" altLang="cs-CZ" sz="1800" b="1" dirty="0" smtClean="0">
                <a:solidFill>
                  <a:srgbClr val="14407E"/>
                </a:solidFill>
              </a:rPr>
              <a:t>. 2018 do 23:59 hod.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>
                <a:solidFill>
                  <a:srgbClr val="14407E"/>
                </a:solidFill>
              </a:rPr>
              <a:t>A</a:t>
            </a:r>
            <a:r>
              <a:rPr lang="cs-CZ" altLang="cs-CZ" sz="1800" dirty="0" smtClean="0">
                <a:solidFill>
                  <a:srgbClr val="14407E"/>
                </a:solidFill>
              </a:rPr>
              <a:t>lokace výzvy: </a:t>
            </a:r>
            <a:r>
              <a:rPr lang="cs-CZ" sz="1800" dirty="0" smtClean="0">
                <a:ea typeface="Times New Roman"/>
                <a:cs typeface="Times New Roman"/>
              </a:rPr>
              <a:t>70.000.000,- </a:t>
            </a:r>
            <a:r>
              <a:rPr lang="cs-CZ" sz="1800" dirty="0" smtClean="0">
                <a:ea typeface="Arial"/>
                <a:cs typeface="Times New Roman"/>
              </a:rPr>
              <a:t>Kč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 smtClean="0">
                <a:solidFill>
                  <a:srgbClr val="14407E"/>
                </a:solidFill>
              </a:rPr>
              <a:t>Maximální </a:t>
            </a:r>
            <a:r>
              <a:rPr lang="cs-CZ" altLang="cs-CZ" sz="1800" dirty="0">
                <a:solidFill>
                  <a:srgbClr val="14407E"/>
                </a:solidFill>
              </a:rPr>
              <a:t>délka </a:t>
            </a:r>
            <a:r>
              <a:rPr lang="cs-CZ" altLang="cs-CZ" sz="1800" dirty="0" smtClean="0">
                <a:solidFill>
                  <a:srgbClr val="14407E"/>
                </a:solidFill>
              </a:rPr>
              <a:t>realizace projektu </a:t>
            </a:r>
            <a:r>
              <a:rPr lang="cs-CZ" altLang="cs-CZ" sz="1800" dirty="0">
                <a:solidFill>
                  <a:srgbClr val="14407E"/>
                </a:solidFill>
              </a:rPr>
              <a:t>je 2</a:t>
            </a:r>
            <a:r>
              <a:rPr lang="cs-CZ" altLang="cs-CZ" sz="1800" dirty="0" smtClean="0">
                <a:solidFill>
                  <a:srgbClr val="14407E"/>
                </a:solidFill>
              </a:rPr>
              <a:t> roky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 smtClean="0">
                <a:solidFill>
                  <a:srgbClr val="14407E"/>
                </a:solidFill>
              </a:rPr>
              <a:t>Objem </a:t>
            </a:r>
            <a:r>
              <a:rPr lang="cs-CZ" altLang="cs-CZ" sz="1800" dirty="0">
                <a:solidFill>
                  <a:srgbClr val="14407E"/>
                </a:solidFill>
              </a:rPr>
              <a:t>celkových způsobilých výdajů projektu </a:t>
            </a:r>
            <a:r>
              <a:rPr lang="cs-CZ" altLang="cs-CZ" sz="1800" dirty="0" smtClean="0">
                <a:solidFill>
                  <a:srgbClr val="14407E"/>
                </a:solidFill>
              </a:rPr>
              <a:t>činí min</a:t>
            </a:r>
            <a:r>
              <a:rPr lang="cs-CZ" altLang="cs-CZ" sz="1800" dirty="0">
                <a:solidFill>
                  <a:srgbClr val="14407E"/>
                </a:solidFill>
              </a:rPr>
              <a:t>. 5</a:t>
            </a:r>
            <a:r>
              <a:rPr lang="cs-CZ" altLang="cs-CZ" sz="1800" dirty="0" smtClean="0">
                <a:solidFill>
                  <a:srgbClr val="14407E"/>
                </a:solidFill>
              </a:rPr>
              <a:t> </a:t>
            </a:r>
            <a:r>
              <a:rPr lang="cs-CZ" altLang="cs-CZ" sz="1800" dirty="0">
                <a:solidFill>
                  <a:srgbClr val="14407E"/>
                </a:solidFill>
              </a:rPr>
              <a:t>mil. </a:t>
            </a:r>
            <a:r>
              <a:rPr lang="cs-CZ" altLang="cs-CZ" sz="1800" dirty="0" smtClean="0">
                <a:solidFill>
                  <a:srgbClr val="14407E"/>
                </a:solidFill>
              </a:rPr>
              <a:t>Kč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 smtClean="0">
                <a:solidFill>
                  <a:srgbClr val="14407E"/>
                </a:solidFill>
              </a:rPr>
              <a:t>Míra spolufinancování: 5%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 smtClean="0"/>
              <a:t>Vyloučena</a:t>
            </a:r>
            <a:r>
              <a:rPr lang="cs-CZ" altLang="cs-CZ" sz="1800" dirty="0" smtClean="0">
                <a:solidFill>
                  <a:srgbClr val="14407E"/>
                </a:solidFill>
              </a:rPr>
              <a:t> veřejná podpora (posuzování VP u mzdových příspěvků)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 smtClean="0">
                <a:solidFill>
                  <a:srgbClr val="14407E"/>
                </a:solidFill>
              </a:rPr>
              <a:t>Nejzazší datum ukončení realizace projektu 31. 10. 2019</a:t>
            </a:r>
          </a:p>
          <a:p>
            <a:pPr algn="just">
              <a:lnSpc>
                <a:spcPct val="100000"/>
              </a:lnSpc>
            </a:pPr>
            <a:r>
              <a:rPr lang="cs-CZ" altLang="cs-CZ" sz="1800" dirty="0" smtClean="0">
                <a:solidFill>
                  <a:srgbClr val="14407E"/>
                </a:solidFill>
              </a:rPr>
              <a:t>Územní zaměření – region NUTS II Severozápad a NUTS II </a:t>
            </a:r>
            <a:r>
              <a:rPr lang="cs-CZ" altLang="cs-CZ" sz="1800" dirty="0" err="1" smtClean="0">
                <a:solidFill>
                  <a:srgbClr val="14407E"/>
                </a:solidFill>
              </a:rPr>
              <a:t>Moravskoslezsko</a:t>
            </a:r>
            <a:endParaRPr lang="cs-CZ" altLang="cs-CZ" sz="1800" dirty="0" smtClean="0">
              <a:solidFill>
                <a:srgbClr val="14407E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009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projektu v IS KP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896544"/>
          </a:xfrm>
        </p:spPr>
        <p:txBody>
          <a:bodyPr/>
          <a:lstStyle/>
          <a:p>
            <a:r>
              <a:rPr lang="cs-CZ" sz="1800" b="1" dirty="0" smtClean="0"/>
              <a:t>Jaký problém projekt řeší? </a:t>
            </a:r>
            <a:r>
              <a:rPr lang="cs-CZ" sz="1800" dirty="0" smtClean="0"/>
              <a:t>– popis problému, proč ho řeší, koho se týká, důsledky neřešení</a:t>
            </a:r>
          </a:p>
          <a:p>
            <a:r>
              <a:rPr lang="cs-CZ" sz="1800" b="1" dirty="0" smtClean="0"/>
              <a:t>Jaké </a:t>
            </a:r>
            <a:r>
              <a:rPr lang="cs-CZ" sz="1800" b="1" dirty="0"/>
              <a:t>jsou příčiny problému</a:t>
            </a:r>
            <a:r>
              <a:rPr lang="cs-CZ" sz="1800" b="1" dirty="0" smtClean="0"/>
              <a:t>?</a:t>
            </a:r>
            <a:r>
              <a:rPr lang="cs-CZ" sz="1800" dirty="0" smtClean="0"/>
              <a:t> – popis příčin problému, doklady existence problému, zda byl již v minulosti řešen a s jakým výsledkem</a:t>
            </a:r>
          </a:p>
          <a:p>
            <a:r>
              <a:rPr lang="cs-CZ" sz="1800" b="1" dirty="0"/>
              <a:t>Co je cílem projektu</a:t>
            </a:r>
            <a:r>
              <a:rPr lang="cs-CZ" sz="1800" b="1" dirty="0" smtClean="0"/>
              <a:t>? </a:t>
            </a:r>
            <a:r>
              <a:rPr lang="cs-CZ" sz="1800" dirty="0" smtClean="0"/>
              <a:t>– cíl/e projektu, provázanost cílů, měřitelnost, jak dosažení cíle řeší problém, jak ověřit dosažení cíle. </a:t>
            </a:r>
            <a:r>
              <a:rPr lang="cs-CZ" sz="1800" b="1" dirty="0" smtClean="0"/>
              <a:t>Cíl projektu ≠ cíl výzvy</a:t>
            </a:r>
          </a:p>
          <a:p>
            <a:r>
              <a:rPr lang="cs-CZ" sz="1800" b="1" dirty="0" smtClean="0"/>
              <a:t>Jaká/é </a:t>
            </a:r>
            <a:r>
              <a:rPr lang="cs-CZ" sz="1800" b="1" dirty="0"/>
              <a:t>změna/y je/jsou v důsledku projektu očekávána/y</a:t>
            </a:r>
            <a:r>
              <a:rPr lang="cs-CZ" sz="1800" b="1" dirty="0" smtClean="0"/>
              <a:t>? </a:t>
            </a:r>
            <a:r>
              <a:rPr lang="cs-CZ" sz="1800" dirty="0" smtClean="0"/>
              <a:t>– co se změní, obecnější než cíl, dopad na cílovou skupinu</a:t>
            </a:r>
            <a:endParaRPr lang="cs-CZ" sz="1800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40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0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projektu v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kp</a:t>
            </a:r>
            <a:r>
              <a:rPr lang="cs-CZ" dirty="0" smtClean="0"/>
              <a:t> 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sz="1800" b="1" dirty="0"/>
              <a:t>Jaké aktivity v projektu budou realizovány</a:t>
            </a:r>
            <a:r>
              <a:rPr lang="cs-CZ" sz="1800" b="1" dirty="0" smtClean="0"/>
              <a:t>? </a:t>
            </a:r>
            <a:r>
              <a:rPr lang="cs-CZ" sz="1800" dirty="0" smtClean="0"/>
              <a:t>– KA jsou dále řešeny na samostatné záložce – lze uvést odkaz na tuto záložku nebo stručný popis. </a:t>
            </a:r>
            <a:r>
              <a:rPr lang="cs-CZ" sz="1800" b="1" dirty="0" smtClean="0"/>
              <a:t>Údaje zde uvedené nesmí být v rozporu s údaji na záložce KA</a:t>
            </a:r>
          </a:p>
          <a:p>
            <a:r>
              <a:rPr lang="cs-CZ" sz="1800" b="1" dirty="0" smtClean="0"/>
              <a:t>Popis </a:t>
            </a:r>
            <a:r>
              <a:rPr lang="cs-CZ" sz="1800" b="1" dirty="0"/>
              <a:t>realizačního týmu </a:t>
            </a:r>
            <a:r>
              <a:rPr lang="cs-CZ" sz="1800" b="1" dirty="0" smtClean="0"/>
              <a:t>projektu – </a:t>
            </a:r>
            <a:r>
              <a:rPr lang="cs-CZ" sz="1800" dirty="0" smtClean="0"/>
              <a:t>všechny pozice v RT</a:t>
            </a:r>
            <a:r>
              <a:rPr lang="cs-CZ" sz="1800" b="1" dirty="0" smtClean="0"/>
              <a:t> </a:t>
            </a:r>
            <a:r>
              <a:rPr lang="cs-CZ" sz="1800" dirty="0" smtClean="0"/>
              <a:t>(NN i PN, příjemce i partner)</a:t>
            </a:r>
          </a:p>
          <a:p>
            <a:pPr lvl="1"/>
            <a:r>
              <a:rPr lang="cs-CZ" sz="1600" dirty="0"/>
              <a:t>hlavní </a:t>
            </a:r>
            <a:r>
              <a:rPr lang="cs-CZ" sz="1600" dirty="0" smtClean="0"/>
              <a:t>činnosti</a:t>
            </a:r>
            <a:endParaRPr lang="cs-CZ" sz="1600" dirty="0"/>
          </a:p>
          <a:p>
            <a:pPr lvl="1"/>
            <a:r>
              <a:rPr lang="cs-CZ" sz="1600" dirty="0"/>
              <a:t>rozsah </a:t>
            </a:r>
            <a:r>
              <a:rPr lang="cs-CZ" sz="1600" dirty="0" smtClean="0"/>
              <a:t>zapojení</a:t>
            </a:r>
          </a:p>
          <a:p>
            <a:pPr lvl="1"/>
            <a:r>
              <a:rPr lang="cs-CZ" sz="1600" dirty="0"/>
              <a:t>o</a:t>
            </a:r>
            <a:r>
              <a:rPr lang="cs-CZ" sz="1600" dirty="0" smtClean="0"/>
              <a:t>dborná kapacita (ne konkrétní jména)</a:t>
            </a:r>
          </a:p>
          <a:p>
            <a:pPr lvl="1">
              <a:spcAft>
                <a:spcPts val="600"/>
              </a:spcAft>
            </a:pPr>
            <a:r>
              <a:rPr lang="cs-CZ" sz="1600" dirty="0" smtClean="0"/>
              <a:t>omezený </a:t>
            </a:r>
            <a:r>
              <a:rPr lang="cs-CZ" sz="1600" dirty="0"/>
              <a:t>rozsah pole </a:t>
            </a:r>
            <a:r>
              <a:rPr lang="cs-CZ" sz="1600" dirty="0" smtClean="0"/>
              <a:t>- </a:t>
            </a:r>
            <a:r>
              <a:rPr lang="cs-CZ" sz="1600" dirty="0"/>
              <a:t>samostatná příloha s </a:t>
            </a:r>
            <a:r>
              <a:rPr lang="cs-CZ" sz="1600" dirty="0" smtClean="0"/>
              <a:t>odkazem</a:t>
            </a:r>
            <a:endParaRPr lang="cs-CZ" sz="1600" dirty="0"/>
          </a:p>
          <a:p>
            <a:pPr lvl="1">
              <a:spcAft>
                <a:spcPts val="600"/>
              </a:spcAft>
            </a:pPr>
            <a:endParaRPr lang="cs-CZ" dirty="0" smtClean="0"/>
          </a:p>
          <a:p>
            <a:pPr lvl="1">
              <a:spcAft>
                <a:spcPts val="600"/>
              </a:spcAft>
            </a:pPr>
            <a:endParaRPr lang="cs-CZ" dirty="0"/>
          </a:p>
          <a:p>
            <a:pPr marL="414000" lvl="1" indent="0">
              <a:buNone/>
            </a:pP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41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00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projektu v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kp</a:t>
            </a:r>
            <a:r>
              <a:rPr lang="cs-CZ" dirty="0" smtClean="0"/>
              <a:t> III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4563208"/>
          </a:xfrm>
        </p:spPr>
        <p:txBody>
          <a:bodyPr/>
          <a:lstStyle/>
          <a:p>
            <a:r>
              <a:rPr lang="cs-CZ" sz="1800" b="1" dirty="0"/>
              <a:t>Jak bude zajištěno šíření výstupů projektu</a:t>
            </a:r>
            <a:r>
              <a:rPr lang="cs-CZ" sz="1800" b="1" dirty="0" smtClean="0"/>
              <a:t>? </a:t>
            </a:r>
            <a:r>
              <a:rPr lang="cs-CZ" sz="1800" dirty="0" smtClean="0"/>
              <a:t>– produkty, povědomí cílové skupiny apod.</a:t>
            </a:r>
          </a:p>
          <a:p>
            <a:r>
              <a:rPr lang="cs-CZ" sz="1800" b="1" dirty="0"/>
              <a:t>V čem je navržené řešení inovativní</a:t>
            </a:r>
            <a:r>
              <a:rPr lang="cs-CZ" sz="1800" b="1" dirty="0" smtClean="0"/>
              <a:t>? </a:t>
            </a:r>
            <a:r>
              <a:rPr lang="cs-CZ" sz="1800" dirty="0" smtClean="0"/>
              <a:t>- osa </a:t>
            </a:r>
            <a:r>
              <a:rPr lang="cs-CZ" sz="1800" dirty="0"/>
              <a:t>3 </a:t>
            </a:r>
            <a:r>
              <a:rPr lang="cs-CZ" sz="1800" dirty="0" smtClean="0"/>
              <a:t>OPZ, výzvy zaměřené </a:t>
            </a:r>
            <a:r>
              <a:rPr lang="cs-CZ" sz="1800" dirty="0"/>
              <a:t>na sociální </a:t>
            </a:r>
            <a:r>
              <a:rPr lang="cs-CZ" sz="1800" dirty="0" smtClean="0"/>
              <a:t>inovace, </a:t>
            </a:r>
            <a:r>
              <a:rPr lang="cs-CZ" sz="1800" b="1" dirty="0" smtClean="0"/>
              <a:t>nerelevantní pro výzvu č. 116</a:t>
            </a:r>
          </a:p>
          <a:p>
            <a:r>
              <a:rPr lang="cs-CZ" sz="1800" b="1" dirty="0"/>
              <a:t>Jaká existují rizika projektu</a:t>
            </a:r>
            <a:r>
              <a:rPr lang="cs-CZ" sz="1800" b="1" dirty="0" smtClean="0"/>
              <a:t>? </a:t>
            </a:r>
            <a:r>
              <a:rPr lang="cs-CZ" sz="1800" dirty="0" smtClean="0"/>
              <a:t>– rizika spojená s realizací projektu a návrh jejich řešení. Ta rizika, jejichž vzniku může příjemce předcházet (kapacita cílové skupiny, personální obsazení projektu, finanční zdroje apod.)</a:t>
            </a:r>
          </a:p>
          <a:p>
            <a:pPr lvl="1">
              <a:spcAft>
                <a:spcPts val="600"/>
              </a:spcAft>
            </a:pPr>
            <a:endParaRPr lang="cs-CZ" dirty="0"/>
          </a:p>
          <a:p>
            <a:pPr marL="414000" lvl="1" indent="0">
              <a:buNone/>
            </a:pP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42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6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Zakázky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22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Kategorie pro zadávání – LIMITY STANOVENY MMR</a:t>
            </a:r>
            <a:endParaRPr lang="cs-CZ" dirty="0">
              <a:solidFill>
                <a:srgbClr val="FF0000"/>
              </a:solidFill>
            </a:endParaRPr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2735798218"/>
              </p:ext>
            </p:extLst>
          </p:nvPr>
        </p:nvGraphicFramePr>
        <p:xfrm>
          <a:off x="323528" y="1268760"/>
          <a:ext cx="8568950" cy="518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13790"/>
                <a:gridCol w="1713790"/>
                <a:gridCol w="1713790"/>
                <a:gridCol w="1713790"/>
                <a:gridCol w="1713790"/>
              </a:tblGrid>
              <a:tr h="1442708">
                <a:tc>
                  <a:txBody>
                    <a:bodyPr/>
                    <a:lstStyle/>
                    <a:p>
                      <a:r>
                        <a:rPr lang="cs-CZ" dirty="0" smtClean="0"/>
                        <a:t>Méně než </a:t>
                      </a:r>
                      <a:r>
                        <a:rPr lang="cs-CZ" baseline="0" dirty="0" smtClean="0"/>
                        <a:t> 400 / 500 tis. Kč bez DPH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Od </a:t>
                      </a:r>
                      <a:r>
                        <a:rPr lang="cs-CZ" baseline="0" dirty="0" smtClean="0"/>
                        <a:t>400 / 500 tis. Kč bez DPH a méně než 2 / 6 mil. Kč bez DPH</a:t>
                      </a:r>
                      <a:endParaRPr lang="cs-C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V režimu zákona o veřejných zakázkách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Mimo režim zákona od</a:t>
                      </a:r>
                      <a:r>
                        <a:rPr lang="cs-CZ" baseline="0" dirty="0" smtClean="0"/>
                        <a:t> 2 / 6 mil. Kč bez DPH</a:t>
                      </a:r>
                      <a:endParaRPr lang="cs-CZ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Prostřednictvím</a:t>
                      </a:r>
                      <a:r>
                        <a:rPr lang="cs-CZ" baseline="0" dirty="0" smtClean="0"/>
                        <a:t> e-tržiště</a:t>
                      </a:r>
                      <a:endParaRPr lang="cs-CZ" dirty="0" smtClean="0"/>
                    </a:p>
                  </a:txBody>
                  <a:tcPr/>
                </a:tc>
              </a:tr>
              <a:tr h="3666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700" dirty="0" smtClean="0"/>
                        <a:t>Neprovádí</a:t>
                      </a:r>
                      <a:r>
                        <a:rPr lang="cs-CZ" sz="1700" baseline="0" dirty="0" smtClean="0"/>
                        <a:t> se výběrové / zadávací  řízení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7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700" dirty="0" smtClean="0"/>
                        <a:t>Rozhodnutí</a:t>
                      </a:r>
                      <a:r>
                        <a:rPr lang="cs-CZ" sz="1700" baseline="0" dirty="0" smtClean="0"/>
                        <a:t> o dodavateli vychází z dříve získaných info o situaci na trhu (resp. cenách) nebo průzkumu trhu</a:t>
                      </a:r>
                      <a:endParaRPr lang="cs-CZ" sz="1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700" baseline="0" dirty="0" smtClean="0"/>
                        <a:t>Výběr dodavatele navazuje na výběrové / zadávací řízení</a:t>
                      </a:r>
                    </a:p>
                    <a:p>
                      <a:endParaRPr lang="cs-CZ" sz="1700" dirty="0" smtClean="0"/>
                    </a:p>
                    <a:p>
                      <a:r>
                        <a:rPr lang="cs-CZ" sz="1700" dirty="0" smtClean="0"/>
                        <a:t>Povinné zveřejnění výzvy k</a:t>
                      </a:r>
                      <a:r>
                        <a:rPr lang="cs-CZ" sz="1700" baseline="0" dirty="0" smtClean="0"/>
                        <a:t> podání nabídek na webu OPZ (min. 10 dní)</a:t>
                      </a:r>
                    </a:p>
                    <a:p>
                      <a:endParaRPr lang="cs-CZ" sz="1700" baseline="0" dirty="0" smtClean="0"/>
                    </a:p>
                    <a:p>
                      <a:endParaRPr lang="cs-CZ" sz="17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700" baseline="0" dirty="0" smtClean="0"/>
                        <a:t>Výběr dodavatele navazuje na zadávací řízení uskutečněné dle pravidel stanovených právními předpisy</a:t>
                      </a:r>
                    </a:p>
                    <a:p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700" baseline="0" dirty="0" smtClean="0"/>
                        <a:t>Výběr dodavatele navazuje na výběrové / zadávací řízení</a:t>
                      </a:r>
                    </a:p>
                    <a:p>
                      <a:endParaRPr lang="cs-CZ" sz="1700" dirty="0" smtClean="0"/>
                    </a:p>
                    <a:p>
                      <a:r>
                        <a:rPr lang="cs-CZ" sz="1700" dirty="0" smtClean="0"/>
                        <a:t>Povinné zveřejnění výzvy k </a:t>
                      </a:r>
                      <a:r>
                        <a:rPr lang="cs-CZ" sz="1700" baseline="0" dirty="0" smtClean="0"/>
                        <a:t>podání nabídek na webu OPZ (min. 15 dní)</a:t>
                      </a:r>
                    </a:p>
                    <a:p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Výběr</a:t>
                      </a:r>
                      <a:r>
                        <a:rPr lang="cs-CZ" sz="1700" baseline="0" dirty="0" smtClean="0"/>
                        <a:t> dodavatele uskutečněný prostřednictvím e-tržiště a v souladu s pravidly pro e-tržiště je plnohodnotnou náhradou za výběrové / zadávací řízení dle pravidel OPZ</a:t>
                      </a:r>
                      <a:endParaRPr lang="cs-CZ" sz="17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Zástupný symbol pro číslo snímku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146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328592"/>
          </a:xfrm>
        </p:spPr>
        <p:txBody>
          <a:bodyPr/>
          <a:lstStyle/>
          <a:p>
            <a:r>
              <a:rPr lang="cs-CZ" sz="1800" dirty="0" smtClean="0"/>
              <a:t>Základní kategorie – přímé zadání</a:t>
            </a:r>
          </a:p>
          <a:p>
            <a:pPr lvl="1">
              <a:spcAft>
                <a:spcPts val="100"/>
              </a:spcAft>
            </a:pPr>
            <a:r>
              <a:rPr lang="cs-CZ" sz="1600" dirty="0" smtClean="0"/>
              <a:t>OPZ: 400 / 500 tis. Kč; do této částky postačuje účetní doklad</a:t>
            </a:r>
          </a:p>
          <a:p>
            <a:r>
              <a:rPr lang="cs-CZ" sz="1800" dirty="0" smtClean="0"/>
              <a:t>Oslovování </a:t>
            </a:r>
            <a:r>
              <a:rPr lang="cs-CZ" sz="1800" dirty="0"/>
              <a:t>dodavatelů</a:t>
            </a:r>
          </a:p>
          <a:p>
            <a:pPr lvl="1">
              <a:spcAft>
                <a:spcPts val="100"/>
              </a:spcAft>
            </a:pPr>
            <a:r>
              <a:rPr lang="cs-CZ" sz="1600" dirty="0"/>
              <a:t>OPZ: Vyžadováno pouze zveřejnění, není třeba povinně i oslovovat</a:t>
            </a:r>
          </a:p>
          <a:p>
            <a:r>
              <a:rPr lang="cs-CZ" sz="1800" dirty="0" smtClean="0"/>
              <a:t>Předpokládaná </a:t>
            </a:r>
            <a:r>
              <a:rPr lang="cs-CZ" sz="1800" dirty="0"/>
              <a:t>hodnota ve výzvě k podání nabídek</a:t>
            </a:r>
          </a:p>
          <a:p>
            <a:pPr lvl="1">
              <a:spcAft>
                <a:spcPts val="100"/>
              </a:spcAft>
            </a:pPr>
            <a:r>
              <a:rPr lang="cs-CZ" sz="1600" dirty="0"/>
              <a:t>OPZ: Nepovinný údaj</a:t>
            </a:r>
          </a:p>
          <a:p>
            <a:r>
              <a:rPr lang="cs-CZ" sz="1800" dirty="0" smtClean="0"/>
              <a:t>Kvalifikační </a:t>
            </a:r>
            <a:r>
              <a:rPr lang="cs-CZ" sz="1800" dirty="0"/>
              <a:t>předpoklady</a:t>
            </a:r>
          </a:p>
          <a:p>
            <a:pPr lvl="1">
              <a:spcAft>
                <a:spcPts val="100"/>
              </a:spcAft>
            </a:pPr>
            <a:r>
              <a:rPr lang="cs-CZ" sz="1600" dirty="0"/>
              <a:t>OPZ: Nevyžaduje se výpis z obchodního </a:t>
            </a:r>
            <a:r>
              <a:rPr lang="cs-CZ" sz="1600" dirty="0" smtClean="0"/>
              <a:t>rejstříku</a:t>
            </a:r>
          </a:p>
          <a:p>
            <a:r>
              <a:rPr lang="cs-CZ" sz="1800" dirty="0"/>
              <a:t>Hodnotící komise</a:t>
            </a:r>
          </a:p>
          <a:p>
            <a:pPr lvl="1"/>
            <a:r>
              <a:rPr lang="cs-CZ" sz="1600" dirty="0"/>
              <a:t>OPZ: Není povinnost mít náhradníka</a:t>
            </a:r>
          </a:p>
          <a:p>
            <a:r>
              <a:rPr lang="cs-CZ" sz="1800" dirty="0"/>
              <a:t>Zakázky mimo režim zákona nad částku pro podlimitní/nadlimitní zakázky</a:t>
            </a:r>
          </a:p>
          <a:p>
            <a:pPr lvl="1"/>
            <a:r>
              <a:rPr lang="cs-CZ" sz="1600" dirty="0"/>
              <a:t>OPZ: Lhůta pro podávání nabídek je pouze jedna (min. 15 dní)</a:t>
            </a:r>
          </a:p>
          <a:p>
            <a:pPr lvl="1">
              <a:spcAft>
                <a:spcPts val="100"/>
              </a:spcAft>
            </a:pPr>
            <a:endParaRPr lang="cs-CZ" sz="1600" dirty="0"/>
          </a:p>
          <a:p>
            <a:pPr lvl="1"/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725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Ex ante kontrola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2016224"/>
          </a:xfrm>
        </p:spPr>
        <p:txBody>
          <a:bodyPr/>
          <a:lstStyle/>
          <a:p>
            <a:r>
              <a:rPr lang="cs-CZ" sz="1800" dirty="0" smtClean="0"/>
              <a:t>Ex ante kontrola</a:t>
            </a:r>
          </a:p>
          <a:p>
            <a:pPr lvl="1" fontAlgn="base" hangingPunct="0"/>
            <a:r>
              <a:rPr lang="cs-CZ" sz="1600" dirty="0" smtClean="0"/>
              <a:t>všechny zakázky od 400 / 500 tis. Kč a) před </a:t>
            </a:r>
            <a:r>
              <a:rPr lang="cs-CZ" sz="1600" dirty="0"/>
              <a:t>vyhlášením zadávacího </a:t>
            </a:r>
            <a:r>
              <a:rPr lang="cs-CZ" sz="1600" dirty="0" smtClean="0"/>
              <a:t>řízení, b) před </a:t>
            </a:r>
            <a:r>
              <a:rPr lang="cs-CZ" sz="1600" dirty="0"/>
              <a:t>podpisem </a:t>
            </a:r>
            <a:r>
              <a:rPr lang="cs-CZ" sz="1600" dirty="0" smtClean="0"/>
              <a:t>smlouvy, c) před </a:t>
            </a:r>
            <a:r>
              <a:rPr lang="cs-CZ" sz="1600" dirty="0"/>
              <a:t>podpisem </a:t>
            </a:r>
            <a:r>
              <a:rPr lang="cs-CZ" sz="1600" dirty="0" smtClean="0"/>
              <a:t>dodatku</a:t>
            </a:r>
          </a:p>
          <a:p>
            <a:pPr lvl="1" fontAlgn="base" hangingPunct="0"/>
            <a:r>
              <a:rPr lang="cs-CZ" sz="1600" dirty="0" smtClean="0"/>
              <a:t>Lhůty pro ex ante kontroly: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46</a:t>
            </a:fld>
            <a:endParaRPr lang="cs-CZ" dirty="0"/>
          </a:p>
        </p:txBody>
      </p:sp>
      <p:graphicFrame>
        <p:nvGraphicFramePr>
          <p:cNvPr id="5" name="Zástupný symbol pro obsah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202070"/>
              </p:ext>
            </p:extLst>
          </p:nvPr>
        </p:nvGraphicFramePr>
        <p:xfrm>
          <a:off x="467544" y="3501008"/>
          <a:ext cx="8280920" cy="2834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83971"/>
                <a:gridCol w="2271757"/>
                <a:gridCol w="212519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i="0" dirty="0" smtClean="0"/>
                        <a:t>Typ zakázky / </a:t>
                      </a:r>
                    </a:p>
                    <a:p>
                      <a:r>
                        <a:rPr lang="cs-CZ" i="0" dirty="0" smtClean="0"/>
                        <a:t>specifikace</a:t>
                      </a:r>
                      <a:r>
                        <a:rPr lang="cs-CZ" i="0" baseline="0" dirty="0" smtClean="0"/>
                        <a:t> kontroly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Mimo režim zákona či přes e-tržiště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 režimu zákona</a:t>
                      </a:r>
                      <a:endParaRPr lang="cs-CZ" i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Kontrola před vyhlášením zadávacího řízení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pracovních dní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 pracovních dní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Kontrola před podpisem smlouvy s vybraným dodavatelem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pracovních dní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 pracovních dní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Kontrola před podpisem dodatku ke smlouvě s dodavatelem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pracovních dní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pracovních dní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93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Zakázky v is kp14+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5184576"/>
          </a:xfrm>
        </p:spPr>
        <p:txBody>
          <a:bodyPr/>
          <a:lstStyle/>
          <a:p>
            <a:r>
              <a:rPr lang="cs-CZ" sz="1800" dirty="0" smtClean="0"/>
              <a:t>Pro vyplňování údajů k zakázkám je nutné zaškrtnout checkbox </a:t>
            </a:r>
            <a:r>
              <a:rPr lang="cs-CZ" sz="1800" i="1" dirty="0"/>
              <a:t>Realizace zadávacích řízení na projektu </a:t>
            </a:r>
            <a:r>
              <a:rPr lang="cs-CZ" sz="1800" dirty="0"/>
              <a:t>na záložce Projekt (sekce Identifikace projektu</a:t>
            </a:r>
            <a:r>
              <a:rPr lang="cs-CZ" sz="1800" dirty="0" smtClean="0"/>
              <a:t>)</a:t>
            </a:r>
          </a:p>
          <a:p>
            <a:r>
              <a:rPr lang="cs-CZ" sz="1800" dirty="0" smtClean="0"/>
              <a:t>Evidují se všechny zakázky s vazbou na projekt, </a:t>
            </a:r>
            <a:r>
              <a:rPr lang="cs-CZ" sz="1800" dirty="0"/>
              <a:t>které musí </a:t>
            </a:r>
            <a:r>
              <a:rPr lang="cs-CZ" sz="1800" dirty="0" smtClean="0"/>
              <a:t>žadatel/partner na </a:t>
            </a:r>
            <a:r>
              <a:rPr lang="cs-CZ" sz="1800" dirty="0"/>
              <a:t>základě pravidel OPZ nebo právních předpisů zadat prostřednictvím </a:t>
            </a:r>
            <a:r>
              <a:rPr lang="cs-CZ" sz="1800" dirty="0" smtClean="0"/>
              <a:t>zadávacího / výběrového řízení</a:t>
            </a:r>
          </a:p>
          <a:p>
            <a:r>
              <a:rPr lang="cs-CZ" sz="1800" dirty="0"/>
              <a:t>Pokud žadatel zadává zakázku ve vyšším stavu (zahájení, realizace apod.) je zaktivněno k editaci více </a:t>
            </a:r>
            <a:r>
              <a:rPr lang="cs-CZ" sz="1800" dirty="0" smtClean="0"/>
              <a:t>polí</a:t>
            </a:r>
          </a:p>
          <a:p>
            <a:r>
              <a:rPr lang="cs-CZ" sz="1800" dirty="0"/>
              <a:t>V IS KP14+ se k zakázkám vyplňují </a:t>
            </a:r>
            <a:r>
              <a:rPr lang="cs-CZ" sz="1800" dirty="0" smtClean="0"/>
              <a:t>záložky:</a:t>
            </a:r>
          </a:p>
          <a:p>
            <a:pPr lvl="1"/>
            <a:r>
              <a:rPr lang="cs-CZ" sz="1400" dirty="0"/>
              <a:t>Záložka Údaje o smlouvě/dodatku </a:t>
            </a:r>
            <a:r>
              <a:rPr lang="cs-CZ" sz="1400" dirty="0" smtClean="0"/>
              <a:t> (zakládá </a:t>
            </a:r>
            <a:r>
              <a:rPr lang="cs-CZ" sz="1400" dirty="0"/>
              <a:t>se každá podepsaná smlouva i </a:t>
            </a:r>
            <a:r>
              <a:rPr lang="cs-CZ" sz="1400" dirty="0" smtClean="0"/>
              <a:t>dodatek)</a:t>
            </a:r>
            <a:endParaRPr lang="cs-CZ" sz="1400" dirty="0"/>
          </a:p>
          <a:p>
            <a:pPr lvl="1"/>
            <a:r>
              <a:rPr lang="cs-CZ" sz="1400" dirty="0"/>
              <a:t>Záložka Hodnocení a odvolání </a:t>
            </a:r>
            <a:r>
              <a:rPr lang="cs-CZ" sz="1400" dirty="0" smtClean="0"/>
              <a:t> (údaje </a:t>
            </a:r>
            <a:r>
              <a:rPr lang="cs-CZ" sz="1400" dirty="0"/>
              <a:t>o procesu zadávání a také o vybraném </a:t>
            </a:r>
            <a:r>
              <a:rPr lang="cs-CZ" sz="1400" dirty="0" smtClean="0"/>
              <a:t>dodavateli)</a:t>
            </a:r>
            <a:endParaRPr lang="cs-CZ" sz="1400" dirty="0"/>
          </a:p>
          <a:p>
            <a:pPr lvl="1"/>
            <a:r>
              <a:rPr lang="cs-CZ" sz="1400" dirty="0" smtClean="0"/>
              <a:t>Záložka </a:t>
            </a:r>
            <a:r>
              <a:rPr lang="cs-CZ" sz="1400" dirty="0"/>
              <a:t>Návrh/podnět na ÚOHS </a:t>
            </a:r>
            <a:r>
              <a:rPr lang="cs-CZ" sz="1400" dirty="0" smtClean="0"/>
              <a:t>(eviduje </a:t>
            </a:r>
            <a:r>
              <a:rPr lang="cs-CZ" sz="1400" dirty="0"/>
              <a:t>se agenda týkající se řízení ze strany </a:t>
            </a:r>
            <a:r>
              <a:rPr lang="cs-CZ" sz="1400" dirty="0" smtClean="0"/>
              <a:t>ÚOHS)</a:t>
            </a:r>
            <a:endParaRPr lang="cs-CZ" sz="1400" dirty="0"/>
          </a:p>
          <a:p>
            <a:pPr lvl="1"/>
            <a:r>
              <a:rPr lang="cs-CZ" sz="1400" dirty="0"/>
              <a:t>Záložka Přílohy k VZ </a:t>
            </a:r>
            <a:r>
              <a:rPr lang="cs-CZ" sz="1400" dirty="0" smtClean="0"/>
              <a:t>(slouží </a:t>
            </a:r>
            <a:r>
              <a:rPr lang="cs-CZ" sz="1400" dirty="0"/>
              <a:t>k předání dokumentace k zakázce na </a:t>
            </a:r>
            <a:r>
              <a:rPr lang="cs-CZ" sz="1400" dirty="0" smtClean="0"/>
              <a:t>ŘO)</a:t>
            </a:r>
            <a:endParaRPr lang="cs-CZ" sz="1400" dirty="0"/>
          </a:p>
          <a:p>
            <a:pPr lvl="1"/>
            <a:endParaRPr lang="cs-CZ" sz="1400" dirty="0"/>
          </a:p>
          <a:p>
            <a:endParaRPr lang="cs-CZ" sz="1800" dirty="0"/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553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a Výběr Projektů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674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a Výběr Projektů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4660786"/>
              </p:ext>
            </p:extLst>
          </p:nvPr>
        </p:nvGraphicFramePr>
        <p:xfrm>
          <a:off x="539750" y="1800225"/>
          <a:ext cx="8064500" cy="4319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092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ŽADATELÉ / PARTNEŘI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585392"/>
              </p:ext>
            </p:extLst>
          </p:nvPr>
        </p:nvGraphicFramePr>
        <p:xfrm>
          <a:off x="611560" y="1484784"/>
          <a:ext cx="7776863" cy="16622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8256"/>
                <a:gridCol w="2107748"/>
                <a:gridCol w="4360859"/>
              </a:tblGrid>
              <a:tr h="55206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 smtClean="0">
                          <a:effectLst/>
                        </a:rPr>
                        <a:t>Oprávněný</a:t>
                      </a:r>
                      <a:r>
                        <a:rPr lang="cs-CZ" sz="1800" b="1" u="none" strike="noStrike" baseline="0" dirty="0" smtClean="0">
                          <a:effectLst/>
                        </a:rPr>
                        <a:t> žadatel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b="0" dirty="0" smtClean="0">
                          <a:effectLst/>
                          <a:latin typeface="+mn-lt"/>
                          <a:ea typeface="Times New Roman"/>
                        </a:rPr>
                        <a:t>Karlovarský kraj</a:t>
                      </a:r>
                      <a:endParaRPr lang="cs-CZ" sz="18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Kraje dle ústavního zákona č. 347/1997 Sb., o vytvoření vyšších územních samosprávních celků a zákona č. 129/2000 Sb., o krajích – krajské zřízení.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5206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Ústecký kraj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cs-CZ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52061">
                <a:tc vMerge="1">
                  <a:txBody>
                    <a:bodyPr/>
                    <a:lstStyle/>
                    <a:p>
                      <a:pPr algn="ctr" fontAlgn="ctr"/>
                      <a:endParaRPr lang="cs-CZ" sz="1800" b="1" u="none" strike="noStrike" baseline="0" dirty="0" smtClean="0">
                        <a:effectLst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Moravskoslezský kraj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072640"/>
              </p:ext>
            </p:extLst>
          </p:nvPr>
        </p:nvGraphicFramePr>
        <p:xfrm>
          <a:off x="611560" y="3212976"/>
          <a:ext cx="7776864" cy="28575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98472"/>
                <a:gridCol w="3938232"/>
                <a:gridCol w="1440160"/>
              </a:tblGrid>
              <a:tr h="285759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 smtClean="0">
                          <a:effectLst/>
                        </a:rPr>
                        <a:t>Oprávnění partneři</a:t>
                      </a:r>
                      <a:br>
                        <a:rPr lang="pl-PL" sz="1800" b="1" u="none" strike="noStrike" dirty="0" smtClean="0">
                          <a:effectLst/>
                        </a:rPr>
                      </a:br>
                      <a:r>
                        <a:rPr lang="pl-PL" sz="1800" b="1" u="none" strike="noStrike" dirty="0" smtClean="0">
                          <a:effectLst/>
                        </a:rPr>
                        <a:t>a </a:t>
                      </a:r>
                      <a:r>
                        <a:rPr lang="pl-PL" sz="1800" b="1" u="none" strike="noStrike" dirty="0">
                          <a:effectLst/>
                        </a:rPr>
                        <a:t>spolupracující </a:t>
                      </a:r>
                      <a:r>
                        <a:rPr lang="pl-PL" sz="1800" b="1" u="none" strike="noStrike" dirty="0" smtClean="0">
                          <a:effectLst/>
                        </a:rPr>
                        <a:t>organizace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Úřad práce ČR</a:t>
                      </a: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Školy a školská zařízení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Profesní a podnikatelská sdružení</a:t>
                      </a: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NNO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Poradenské</a:t>
                      </a:r>
                      <a:r>
                        <a:rPr lang="cs-CZ" sz="18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vzdělávací instituce</a:t>
                      </a:r>
                    </a:p>
                    <a:p>
                      <a:pPr marL="285750" indent="-285750" algn="l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cs-CZ" sz="18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Příspěvkové organizace kraje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u="none" strike="noStrike" dirty="0" smtClean="0">
                          <a:effectLst/>
                        </a:rPr>
                        <a:t>Partnerství </a:t>
                      </a:r>
                      <a:r>
                        <a:rPr lang="cs-CZ" sz="1800" u="none" strike="noStrike" baseline="0" dirty="0" smtClean="0">
                          <a:effectLst/>
                        </a:rPr>
                        <a:t> </a:t>
                      </a:r>
                      <a:r>
                        <a:rPr lang="cs-CZ" sz="1800" b="1" u="none" strike="noStrike" dirty="0" smtClean="0">
                          <a:effectLst/>
                        </a:rPr>
                        <a:t>není povinné</a:t>
                      </a:r>
                      <a:endParaRPr lang="cs-CZ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24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Formální hodnocení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4103976"/>
          </a:xfrm>
        </p:spPr>
        <p:txBody>
          <a:bodyPr/>
          <a:lstStyle/>
          <a:p>
            <a:r>
              <a:rPr lang="cs-CZ" sz="1800" dirty="0" smtClean="0"/>
              <a:t>Lhůta na FH a HP </a:t>
            </a:r>
            <a:r>
              <a:rPr lang="cs-CZ" sz="1800" dirty="0" smtClean="0"/>
              <a:t>= 5 </a:t>
            </a:r>
            <a:r>
              <a:rPr lang="cs-CZ" sz="1800" dirty="0" smtClean="0"/>
              <a:t>pracovních dní od </a:t>
            </a:r>
            <a:r>
              <a:rPr lang="cs-CZ" sz="1800" dirty="0" smtClean="0"/>
              <a:t>předložení žádosti</a:t>
            </a:r>
            <a:endParaRPr lang="cs-CZ" sz="1800" dirty="0" smtClean="0"/>
          </a:p>
          <a:p>
            <a:r>
              <a:rPr lang="cs-CZ" sz="1800" dirty="0" smtClean="0"/>
              <a:t>V případě nesplnění min. 1 kritéria FH bude žadatel vyzván interní depeší k nápravě, lhůta na opravu 5 pracovních dní, oprava možná pouze 1x</a:t>
            </a:r>
          </a:p>
          <a:p>
            <a:r>
              <a:rPr lang="cs-CZ" sz="1800" dirty="0" smtClean="0"/>
              <a:t>Kritéria formálního hodnocení: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50</a:t>
            </a:fld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059800"/>
              </p:ext>
            </p:extLst>
          </p:nvPr>
        </p:nvGraphicFramePr>
        <p:xfrm>
          <a:off x="827584" y="3573016"/>
          <a:ext cx="7488832" cy="27940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502084"/>
                <a:gridCol w="5986748"/>
              </a:tblGrid>
              <a:tr h="80456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600" dirty="0">
                          <a:effectLst/>
                        </a:rPr>
                        <a:t>1 Úplnost a forma žádosti</a:t>
                      </a:r>
                      <a:endParaRPr lang="cs-CZ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600" dirty="0">
                          <a:effectLst/>
                        </a:rPr>
                        <a:t>Obsahuje žádost o podporu všechny povinné údaje i přílohy dle textu výzvy k předkládání žádostí o podporu a žádost i povinné přílohy byly předloženy ve formě dle textu výzvy (včetně číslování příloh</a:t>
                      </a:r>
                      <a:r>
                        <a:rPr lang="cs-CZ" sz="1600" dirty="0" smtClean="0">
                          <a:effectLst/>
                        </a:rPr>
                        <a:t>)?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Určení </a:t>
                      </a:r>
                      <a:r>
                        <a:rPr lang="cs-CZ" sz="1600" dirty="0">
                          <a:effectLst/>
                        </a:rPr>
                        <a:t>hlavního zdroje informací v žádosti o podporu: celá žádost, včetně příloh.</a:t>
                      </a:r>
                      <a:endParaRPr lang="cs-CZ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600">
                          <a:effectLst/>
                        </a:rPr>
                        <a:t>2 Podpis žádosti</a:t>
                      </a:r>
                      <a:endParaRPr lang="cs-CZ" sz="16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600" dirty="0">
                          <a:effectLst/>
                        </a:rPr>
                        <a:t>Je žádost o podporu podepsána statutárním zástupcem žadatele (resp. oprávněnou osobou)?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600" dirty="0">
                          <a:effectLst/>
                        </a:rPr>
                        <a:t>Určení hlavního zdroje informací v žádosti o podporu: „Subjekty projektu“ a „Žádost o podporu</a:t>
                      </a:r>
                      <a:r>
                        <a:rPr lang="cs-CZ" sz="1600" dirty="0" smtClean="0">
                          <a:effectLst/>
                        </a:rPr>
                        <a:t>“. – viz</a:t>
                      </a:r>
                      <a:r>
                        <a:rPr lang="cs-CZ" sz="1600" baseline="0" dirty="0" smtClean="0">
                          <a:effectLst/>
                        </a:rPr>
                        <a:t> institut plných mocí</a:t>
                      </a:r>
                      <a:endParaRPr lang="cs-CZ" sz="16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36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přijatelnosti (1)</a:t>
            </a:r>
            <a:endParaRPr lang="cs-CZ" dirty="0"/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5345597"/>
              </p:ext>
            </p:extLst>
          </p:nvPr>
        </p:nvGraphicFramePr>
        <p:xfrm>
          <a:off x="683568" y="1700808"/>
          <a:ext cx="7488832" cy="444500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368152"/>
                <a:gridCol w="3456384"/>
                <a:gridCol w="2664296"/>
              </a:tblGrid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1 Oprávněnost </a:t>
                      </a:r>
                      <a:r>
                        <a:rPr lang="cs-CZ" sz="1400" dirty="0" smtClean="0">
                          <a:effectLst/>
                        </a:rPr>
                        <a:t>žadatele</a:t>
                      </a:r>
                    </a:p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400" dirty="0">
                          <a:effectLst/>
                        </a:rPr>
                        <a:t>Splňuje žadatel definici oprávněného příjemce vymezeného ve výzvě k předkládání žádostí o podporu?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100" dirty="0">
                          <a:effectLst/>
                        </a:rPr>
                        <a:t>Určení hlavního zdroje informací v žádosti o podporu: část „Subjekty projektu</a:t>
                      </a:r>
                      <a:r>
                        <a:rPr lang="cs-CZ" sz="1100" dirty="0" smtClean="0">
                          <a:effectLst/>
                        </a:rPr>
                        <a:t>“ + pro vzdělávací</a:t>
                      </a:r>
                      <a:r>
                        <a:rPr lang="cs-CZ" sz="1100" baseline="0" dirty="0" smtClean="0">
                          <a:effectLst/>
                        </a:rPr>
                        <a:t> instituce a agentury práce povinná příloha žádosti</a:t>
                      </a:r>
                      <a:r>
                        <a:rPr lang="cs-CZ" sz="1100" dirty="0" smtClean="0">
                          <a:effectLst/>
                        </a:rPr>
                        <a:t>.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07645" marR="36195" indent="-17145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 smtClean="0">
                          <a:effectLst/>
                        </a:rPr>
                        <a:t>existence datové schránky,</a:t>
                      </a:r>
                    </a:p>
                    <a:p>
                      <a:pPr marL="207645" marR="36195" indent="-17145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 smtClean="0">
                          <a:effectLst/>
                        </a:rPr>
                        <a:t>bezdlužnost a </a:t>
                      </a:r>
                      <a:r>
                        <a:rPr lang="cs-CZ" sz="1100" dirty="0" err="1" smtClean="0">
                          <a:effectLst/>
                        </a:rPr>
                        <a:t>neinsolvence</a:t>
                      </a:r>
                      <a:r>
                        <a:rPr lang="cs-CZ" sz="1100" dirty="0" smtClean="0">
                          <a:effectLst/>
                        </a:rPr>
                        <a:t>,  </a:t>
                      </a:r>
                    </a:p>
                    <a:p>
                      <a:pPr marL="207645" marR="36195" indent="-17145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 smtClean="0">
                          <a:effectLst/>
                        </a:rPr>
                        <a:t>organizace v likvidaci, </a:t>
                      </a:r>
                    </a:p>
                    <a:p>
                      <a:pPr marL="207645" marR="36195" indent="-17145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 smtClean="0">
                          <a:effectLst/>
                        </a:rPr>
                        <a:t>daňové nedoplatky , </a:t>
                      </a:r>
                    </a:p>
                    <a:p>
                      <a:pPr marL="207645" marR="36195" indent="-17145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dirty="0" smtClean="0">
                          <a:effectLst/>
                        </a:rPr>
                        <a:t>inkasní příkaz,</a:t>
                      </a:r>
                      <a:r>
                        <a:rPr lang="cs-CZ" sz="1100" baseline="0" dirty="0" smtClean="0">
                          <a:effectLst/>
                        </a:rPr>
                        <a:t> </a:t>
                      </a:r>
                    </a:p>
                    <a:p>
                      <a:pPr marL="207645" marR="36195" indent="-17145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baseline="0" dirty="0" smtClean="0">
                          <a:effectLst/>
                        </a:rPr>
                        <a:t>uložena pokuta za umožnění výkonu nelegální práce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2 </a:t>
                      </a:r>
                      <a:r>
                        <a:rPr lang="cs-CZ" sz="1400" dirty="0" smtClean="0">
                          <a:effectLst/>
                        </a:rPr>
                        <a:t>Partnerství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400" dirty="0">
                          <a:effectLst/>
                        </a:rPr>
                        <a:t>Odpovídá partnerství v projektu pravidlům OPZ a je v souladu s textem výzvy k předkládání žádostí o podporu?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100" dirty="0">
                          <a:effectLst/>
                        </a:rPr>
                        <a:t>Určení hlavního zdroje informací v žádosti o podporu: část „Subjekty projektu</a:t>
                      </a:r>
                      <a:r>
                        <a:rPr lang="cs-CZ" sz="1100" dirty="0" smtClean="0">
                          <a:effectLst/>
                        </a:rPr>
                        <a:t>“ + pole realizační tým + příloha žádosti.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07645" marR="36195" indent="-17145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cs-CZ" sz="1100" kern="1200" dirty="0" smtClean="0">
                          <a:effectLst/>
                        </a:rPr>
                        <a:t>Nesmí jít o dodavatele</a:t>
                      </a:r>
                    </a:p>
                    <a:p>
                      <a:pPr marL="207645" marR="36195" indent="-171450" algn="just" defTabSz="914400" rtl="0" eaLnBrk="1" latinLnBrk="0" hangingPunct="1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cs-CZ" sz="1100" b="1" kern="1200" baseline="0" dirty="0">
                        <a:solidFill>
                          <a:schemeClr val="lt1"/>
                        </a:solidFill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3 Cílové </a:t>
                      </a:r>
                      <a:r>
                        <a:rPr lang="cs-CZ" sz="1400" dirty="0" smtClean="0">
                          <a:effectLst/>
                        </a:rPr>
                        <a:t>skupiny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400" dirty="0">
                          <a:effectLst/>
                        </a:rPr>
                        <a:t>Jsou cílové skupiny v zásadě v souladu s textem výzvy k předkládání žádostí o podporu?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Určení </a:t>
                      </a:r>
                      <a:r>
                        <a:rPr lang="cs-CZ" sz="1100" dirty="0">
                          <a:effectLst/>
                        </a:rPr>
                        <a:t>hlavního zdroje informací v žádosti o podporu: část „Cílová skupina</a:t>
                      </a:r>
                      <a:r>
                        <a:rPr lang="cs-CZ" sz="1100" dirty="0" smtClean="0">
                          <a:effectLst/>
                        </a:rPr>
                        <a:t>“ + popis klíčových aktivit.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1100" kern="1200" dirty="0" smtClean="0">
                          <a:effectLst/>
                        </a:rPr>
                        <a:t>Vysvětlení výrazu v zásadě: V případě, že není splněna podmínka souladu žádosti a výzvy pro část cílové skupiny a tuto situaci je možné ošetřit podmínkou poskytnutí podpory na projekt (tj. podmínkou úpravy žádosti před vydáním právního aktu) tak, že nedojde k zásadní změně projektu, lze toto kritérium vyhodnotit jako splněné.</a:t>
                      </a:r>
                    </a:p>
                    <a:p>
                      <a:pPr marL="36195" marR="36195" indent="0" algn="just">
                        <a:spcBef>
                          <a:spcPts val="300"/>
                        </a:spcBef>
                        <a:spcAft>
                          <a:spcPts val="1100"/>
                        </a:spcAft>
                        <a:buFont typeface="Arial" panose="020B0604020202020204" pitchFamily="34" charset="0"/>
                        <a:buNone/>
                      </a:pP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963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přijatelnosti (2)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52</a:t>
            </a:fld>
            <a:endParaRPr lang="cs-CZ" dirty="0"/>
          </a:p>
        </p:txBody>
      </p:sp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258730"/>
              </p:ext>
            </p:extLst>
          </p:nvPr>
        </p:nvGraphicFramePr>
        <p:xfrm>
          <a:off x="660400" y="1772816"/>
          <a:ext cx="7822565" cy="442468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502084"/>
                <a:gridCol w="4137708"/>
                <a:gridCol w="2182773"/>
              </a:tblGrid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4 Celkové způsobilé </a:t>
                      </a:r>
                      <a:r>
                        <a:rPr lang="cs-CZ" sz="1200" dirty="0" smtClean="0">
                          <a:effectLst/>
                        </a:rPr>
                        <a:t>výdaje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200" dirty="0">
                          <a:effectLst/>
                        </a:rPr>
                        <a:t>Jsou celkové způsobilé výdaje projektu v rozmezí stanoveném ve výzvě k předkládání žádostí o podporu?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200" dirty="0">
                          <a:effectLst/>
                        </a:rPr>
                        <a:t>Určení hlavního zdroje informací v žádosti o podporu: část „Rozpočet projektu“.</a:t>
                      </a:r>
                      <a:endParaRPr lang="cs-CZ" sz="12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cs-CZ" sz="12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5 </a:t>
                      </a:r>
                      <a:r>
                        <a:rPr lang="cs-CZ" sz="1200" dirty="0" smtClean="0">
                          <a:effectLst/>
                        </a:rPr>
                        <a:t>Aktivity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200" dirty="0">
                          <a:effectLst/>
                        </a:rPr>
                        <a:t>Jsou plánované aktivity projektu v zásadě v souladu s textem výzvy k předkládání žádostí o podporu (včetně územní způsobilosti)?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Určení </a:t>
                      </a:r>
                      <a:r>
                        <a:rPr lang="cs-CZ" sz="1100" dirty="0">
                          <a:effectLst/>
                        </a:rPr>
                        <a:t>hlavního zdroje informací v žádosti o podporu: části „Popis projektu“, „Cílová skupina“, „Klíčové aktivity“.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000" dirty="0" smtClean="0">
                          <a:effectLst/>
                        </a:rPr>
                        <a:t>Vysvětlení výrazu v zásadě: V případě, že není splněna podmínka souladu žádosti a výzvy pro část aktivit a tuto situaci je možné ošetřit podmínkou poskytnutí podpory na projekt (tj. podmínkou úpravy žádosti před vydáním právního aktu) tak, že nedojde k zásadní změně projektu, lze toto kritérium vyhodnotit jako splněné.</a:t>
                      </a:r>
                      <a:endParaRPr lang="cs-CZ" sz="10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6 Horizontální principy</a:t>
                      </a:r>
                      <a:endParaRPr lang="cs-CZ" sz="12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200" dirty="0">
                          <a:effectLst/>
                        </a:rPr>
                        <a:t>Lze vyloučit negativní dopad na horizontální principy OPZ (Rovnost žen a mužů, nediskriminace a udržitelný rozvoj)?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100" dirty="0">
                          <a:effectLst/>
                        </a:rPr>
                        <a:t>Určení hlavního zdroje informací v žádosti o podporu: části „Popis projektu</a:t>
                      </a:r>
                      <a:r>
                        <a:rPr lang="cs-CZ" sz="1100" dirty="0" smtClean="0">
                          <a:effectLst/>
                        </a:rPr>
                        <a:t>“, „Horizontální principy“ </a:t>
                      </a:r>
                      <a:r>
                        <a:rPr lang="cs-CZ" sz="1100" dirty="0">
                          <a:effectLst/>
                        </a:rPr>
                        <a:t>a </a:t>
                      </a:r>
                      <a:r>
                        <a:rPr lang="cs-CZ" sz="1100" dirty="0" smtClean="0">
                          <a:effectLst/>
                        </a:rPr>
                        <a:t>„Klíčové aktivity“.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7 Trestní </a:t>
                      </a:r>
                      <a:r>
                        <a:rPr lang="cs-CZ" sz="1200" dirty="0" smtClean="0">
                          <a:effectLst/>
                        </a:rPr>
                        <a:t>bezúhonnost</a:t>
                      </a:r>
                    </a:p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100" dirty="0" smtClean="0">
                          <a:effectLst/>
                          <a:latin typeface="Arial"/>
                          <a:ea typeface="Arial"/>
                          <a:cs typeface="Times New Roman"/>
                        </a:rPr>
                        <a:t>Viz čestné prohlášení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200" dirty="0">
                          <a:effectLst/>
                        </a:rPr>
                        <a:t>Je statutární zástupce žadatele trestně bezúhonný? </a:t>
                      </a:r>
                    </a:p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Určení </a:t>
                      </a:r>
                      <a:r>
                        <a:rPr lang="cs-CZ" sz="1100" dirty="0">
                          <a:effectLst/>
                        </a:rPr>
                        <a:t>hlavního zdroje informací v žádosti o podporu: část „Subjekty projektu“ a „Čestné prohlášení“.</a:t>
                      </a:r>
                      <a:endParaRPr lang="cs-CZ" sz="11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 algn="just">
                        <a:spcBef>
                          <a:spcPts val="300"/>
                        </a:spcBef>
                        <a:spcAft>
                          <a:spcPts val="110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(V případě, že žadatel má více statutárních zástupců, je podmínka splněna pro všechny z nich)?</a:t>
                      </a:r>
                      <a:endParaRPr lang="cs-CZ" sz="11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60400" y="1903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cs-CZ" alt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cs-CZ" alt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82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Věcné hodnocení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032448"/>
          </a:xfrm>
        </p:spPr>
        <p:txBody>
          <a:bodyPr/>
          <a:lstStyle/>
          <a:p>
            <a:r>
              <a:rPr lang="cs-CZ" sz="2000" dirty="0" smtClean="0"/>
              <a:t>Viz Příručka pro hodnotitele</a:t>
            </a:r>
          </a:p>
          <a:p>
            <a:r>
              <a:rPr lang="cs-CZ" sz="2000" dirty="0" smtClean="0"/>
              <a:t>Lhůta </a:t>
            </a:r>
            <a:r>
              <a:rPr lang="cs-CZ" sz="2000" dirty="0"/>
              <a:t>4</a:t>
            </a:r>
            <a:r>
              <a:rPr lang="cs-CZ" sz="2000" dirty="0" smtClean="0"/>
              <a:t>0 pracovních dní </a:t>
            </a:r>
            <a:r>
              <a:rPr lang="cs-CZ" sz="2000" dirty="0" smtClean="0"/>
              <a:t>od </a:t>
            </a:r>
            <a:r>
              <a:rPr lang="cs-CZ" sz="2000" dirty="0" smtClean="0"/>
              <a:t>přijmu žádostí</a:t>
            </a:r>
          </a:p>
          <a:p>
            <a:r>
              <a:rPr lang="cs-CZ" sz="2000" dirty="0" smtClean="0"/>
              <a:t>Institut </a:t>
            </a:r>
            <a:r>
              <a:rPr lang="cs-CZ" sz="2000" dirty="0" smtClean="0"/>
              <a:t>arbitra</a:t>
            </a:r>
          </a:p>
          <a:p>
            <a:r>
              <a:rPr lang="cs-CZ" sz="2000" dirty="0" smtClean="0"/>
              <a:t>Min. počet bodů za věcné hodnocení 50 bodů + nutné splnění eliminačního deskriptoru 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53</a:t>
            </a:fld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80663"/>
              </p:ext>
            </p:extLst>
          </p:nvPr>
        </p:nvGraphicFramePr>
        <p:xfrm>
          <a:off x="539552" y="3933056"/>
          <a:ext cx="8064896" cy="263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9070"/>
                <a:gridCol w="4035826"/>
              </a:tblGrid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Skupina kritérií </a:t>
                      </a:r>
                    </a:p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(max. počet bodů)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</a:rPr>
                        <a:t>Název kritéria </a:t>
                      </a:r>
                    </a:p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</a:rPr>
                        <a:t>(max. počet bodů)</a:t>
                      </a:r>
                      <a:endParaRPr lang="cs-CZ" sz="14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>
                          <a:effectLst/>
                        </a:rPr>
                        <a:t>Potřebnost (35)</a:t>
                      </a:r>
                      <a:endParaRPr lang="cs-CZ" sz="140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1 Vymezení problému a cílové skupiny (35)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Účelnost (30)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2 Cíle a konzistentnost (intervenční logika) projektu (25)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3 Způsob ověření dosažení cíle projektu (5)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Efektivnost a hospodárnost (20)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4 Efektivita projektu, rozpočet (15)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5 Adekvátnost indikátorů (5)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Proveditelnost (15)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6 Způsob zapojení cílové skupiny (5)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7 Způsob realizace aktivit a jejich návaznost (10)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 marR="36195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400" dirty="0">
                          <a:effectLst/>
                        </a:rPr>
                        <a:t>8 Ověření administrativní, finanční a provozní kapacity žadatele (nebodované)</a:t>
                      </a:r>
                      <a:endParaRPr lang="cs-CZ" sz="1400" dirty="0">
                        <a:effectLst/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7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Vymezení problému a cílové skupiny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556792"/>
            <a:ext cx="8064000" cy="5400600"/>
          </a:xfrm>
        </p:spPr>
        <p:txBody>
          <a:bodyPr/>
          <a:lstStyle/>
          <a:p>
            <a:r>
              <a:rPr lang="cs-CZ" sz="1800" dirty="0" smtClean="0"/>
              <a:t>V žádosti se vymezení problému hodnotí podle polí „Jaký problém projekt řeší?“ a „Jaké jsou příčiny problému?“</a:t>
            </a:r>
          </a:p>
          <a:p>
            <a:r>
              <a:rPr lang="cs-CZ" sz="1800" dirty="0" smtClean="0"/>
              <a:t>V žádosti se vymezení cílové skupiny hodnotí podle </a:t>
            </a:r>
            <a:r>
              <a:rPr lang="cs-CZ" sz="1800" dirty="0"/>
              <a:t>z</a:t>
            </a:r>
            <a:r>
              <a:rPr lang="cs-CZ" sz="1800" dirty="0" smtClean="0"/>
              <a:t>áložky „Cílová skupina“.</a:t>
            </a:r>
          </a:p>
          <a:p>
            <a:r>
              <a:rPr lang="cs-CZ" sz="1800" dirty="0" smtClean="0"/>
              <a:t>Je potřeba zpracovat ve vztahu </a:t>
            </a:r>
            <a:r>
              <a:rPr lang="cs-CZ" sz="1800" b="1" dirty="0" smtClean="0"/>
              <a:t>na konkrétní projekt a cílovou skupinu </a:t>
            </a:r>
            <a:r>
              <a:rPr lang="cs-CZ" sz="1800" dirty="0" smtClean="0"/>
              <a:t>projektu, nikoliv obecně (neopisovat obecné formulace výzvy).</a:t>
            </a:r>
          </a:p>
          <a:p>
            <a:r>
              <a:rPr lang="cs-CZ" sz="1800" dirty="0" smtClean="0"/>
              <a:t>Hodnotí se:</a:t>
            </a:r>
          </a:p>
          <a:p>
            <a:pPr lvl="1"/>
            <a:r>
              <a:rPr lang="cs-CZ" sz="1400" b="1" dirty="0" smtClean="0"/>
              <a:t>Potřebnost projektu </a:t>
            </a:r>
            <a:r>
              <a:rPr lang="cs-CZ" sz="1400" dirty="0" smtClean="0"/>
              <a:t>v dané lokalitě a ve vztahu ke konkrétní cílové skupině, kterou si žadatel zvolil, a to na základě věrohodných a podložených informací.</a:t>
            </a:r>
          </a:p>
          <a:p>
            <a:pPr lvl="1"/>
            <a:r>
              <a:rPr lang="cs-CZ" sz="1400" b="1" dirty="0" smtClean="0"/>
              <a:t>Vhodnost a potřeby zvolené cílové skupiny </a:t>
            </a:r>
            <a:r>
              <a:rPr lang="cs-CZ" sz="1400" dirty="0" smtClean="0"/>
              <a:t>(je pro zvolenou cílovou skupinu aktivita vhodná?)</a:t>
            </a:r>
          </a:p>
          <a:p>
            <a:pPr lvl="1"/>
            <a:r>
              <a:rPr lang="cs-CZ" sz="1400" dirty="0" smtClean="0"/>
              <a:t>Zda analýza problému obsahuje i </a:t>
            </a:r>
            <a:r>
              <a:rPr lang="cs-CZ" sz="1400" b="1" dirty="0" smtClean="0"/>
              <a:t>analýzu lokality a kontext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48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Cíle a konzistentnost (intervenční logika) projektu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000" cy="4031968"/>
          </a:xfrm>
        </p:spPr>
        <p:txBody>
          <a:bodyPr/>
          <a:lstStyle/>
          <a:p>
            <a:r>
              <a:rPr lang="cs-CZ" sz="2000" dirty="0" smtClean="0"/>
              <a:t>V žádosti se cíl hodnotí podle pole „Co je cílem projektu“.</a:t>
            </a:r>
          </a:p>
          <a:p>
            <a:r>
              <a:rPr lang="cs-CZ" sz="2000" dirty="0" smtClean="0"/>
              <a:t>Hodnotí se:</a:t>
            </a:r>
          </a:p>
          <a:p>
            <a:pPr lvl="1"/>
            <a:r>
              <a:rPr lang="cs-CZ" sz="1600" dirty="0" smtClean="0"/>
              <a:t>Je projektový cíl formulován tak, aby byl beze zbytku splnitelný realizací projektu?</a:t>
            </a:r>
          </a:p>
          <a:p>
            <a:pPr lvl="1"/>
            <a:r>
              <a:rPr lang="cs-CZ" sz="1600" dirty="0" smtClean="0"/>
              <a:t>Je cíl SMART?</a:t>
            </a:r>
          </a:p>
          <a:p>
            <a:pPr lvl="1"/>
            <a:r>
              <a:rPr lang="cs-CZ" sz="1600" dirty="0" smtClean="0"/>
              <a:t>Má cíl potenciál vyřešit nebo odstranit problém cílové skupiny projektu?</a:t>
            </a:r>
          </a:p>
          <a:p>
            <a:pPr lvl="1"/>
            <a:r>
              <a:rPr lang="cs-CZ" sz="1600" dirty="0" smtClean="0"/>
              <a:t>Cíl musí být nastaven konkrétně (neuvádět obecně formulovaný cíl výzvy)</a:t>
            </a:r>
          </a:p>
          <a:p>
            <a:pPr lvl="1"/>
            <a:r>
              <a:rPr lang="cs-CZ" sz="1600" dirty="0" smtClean="0"/>
              <a:t>Z popisu musí vyplynout, jaká změna má být realizací projektu dosažena</a:t>
            </a:r>
          </a:p>
          <a:p>
            <a:r>
              <a:rPr lang="cs-CZ" sz="2000" dirty="0"/>
              <a:t>Konzistentnost se hodnotí z popisu klíčových aktivit a pole Popis projektu</a:t>
            </a:r>
          </a:p>
          <a:p>
            <a:pPr lvl="1"/>
            <a:r>
              <a:rPr lang="cs-CZ" sz="1600" dirty="0" smtClean="0"/>
              <a:t>Konzistentnost = vazby mezi záměrem a cíli projektu, obsahem klíčových aktivit a výstupy klíčových aktivit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057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Způsob ověření dosažení cíle projektu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/>
              <a:t>V žádosti se hodnotí z pole „Popis projektu“.</a:t>
            </a:r>
          </a:p>
          <a:p>
            <a:r>
              <a:rPr lang="cs-CZ" sz="1800" dirty="0" smtClean="0"/>
              <a:t>Hodnotí se:</a:t>
            </a:r>
          </a:p>
          <a:p>
            <a:pPr lvl="1" algn="just"/>
            <a:r>
              <a:rPr lang="cs-CZ" sz="1600" dirty="0" smtClean="0"/>
              <a:t>Jak vhodný způsob pro ověření dosažení cíle žadatel v projektu nastavil, zda bude možné prokázat, že bylo cíle projektu dosaženo.</a:t>
            </a:r>
          </a:p>
          <a:p>
            <a:pPr lvl="1" algn="just"/>
            <a:r>
              <a:rPr lang="cs-CZ" sz="1600" dirty="0" smtClean="0"/>
              <a:t>Zda je zřejmé, jakým způsobem bude doložen rozdíl dosaženého stavu oproti stavu před zahájením realizace projektu.</a:t>
            </a:r>
          </a:p>
          <a:p>
            <a:pPr lvl="1" algn="just"/>
            <a:r>
              <a:rPr lang="cs-CZ" sz="1600" dirty="0" smtClean="0"/>
              <a:t>Zda budou existovat data, podle kterých bude možné výsledky projektu ověřit.</a:t>
            </a:r>
            <a:endParaRPr lang="cs-CZ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538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Efektivita projektu, rozpočet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/>
              <a:t>V žádosti se hodnotí podle polí „Rozpočet“, „Klíčové aktivity“, „Indikátory“, „Cílová skupina“, „Popis projektu“ a „Realizační tým“.</a:t>
            </a:r>
          </a:p>
          <a:p>
            <a:r>
              <a:rPr lang="cs-CZ" sz="1800" dirty="0" smtClean="0"/>
              <a:t>Hodnotí se:</a:t>
            </a:r>
          </a:p>
          <a:p>
            <a:pPr lvl="1"/>
            <a:r>
              <a:rPr lang="cs-CZ" sz="1600" dirty="0" smtClean="0"/>
              <a:t>Zda odpovídá celková výše rozpočtu výstupům projektu a délce realizace</a:t>
            </a:r>
          </a:p>
          <a:p>
            <a:pPr lvl="1"/>
            <a:r>
              <a:rPr lang="cs-CZ" sz="1600" dirty="0" smtClean="0"/>
              <a:t>Jak přesná je v projektu provázanost rozpočtu s klíčovými aktivitami a popisem zapojení realizačního týmu</a:t>
            </a:r>
          </a:p>
          <a:p>
            <a:pPr lvl="1"/>
            <a:r>
              <a:rPr lang="cs-CZ" sz="1600" dirty="0" smtClean="0"/>
              <a:t>Zda je rozpočet dostatečně jasný a srozumitelný, zda jsou všechny položky v rozpočtu nezbytné a zda ceny rozpočtu odpovídají cenám obvyklým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0502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Adekvátnost indikátorů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556792"/>
            <a:ext cx="8352928" cy="4464496"/>
          </a:xfrm>
        </p:spPr>
        <p:txBody>
          <a:bodyPr/>
          <a:lstStyle/>
          <a:p>
            <a:r>
              <a:rPr lang="cs-CZ" sz="1800" dirty="0" smtClean="0"/>
              <a:t>V žádosti se hodnotí </a:t>
            </a:r>
            <a:r>
              <a:rPr lang="cs-CZ" sz="1800" dirty="0"/>
              <a:t>podle polí „Rozpočet“, „Klíčové aktivity“, „Indikátory“, „Cílová skupina“ a „Popis projektu</a:t>
            </a:r>
            <a:r>
              <a:rPr lang="cs-CZ" sz="1800" dirty="0" smtClean="0"/>
              <a:t>“</a:t>
            </a:r>
          </a:p>
          <a:p>
            <a:r>
              <a:rPr lang="cs-CZ" sz="1800" dirty="0" smtClean="0"/>
              <a:t>Hodnotí se:</a:t>
            </a:r>
          </a:p>
          <a:p>
            <a:pPr lvl="1" algn="just"/>
            <a:r>
              <a:rPr lang="cs-CZ" sz="1600" dirty="0" smtClean="0"/>
              <a:t>Nastavení cílové hodnoty povinných indikátorů k naplnění</a:t>
            </a:r>
          </a:p>
          <a:p>
            <a:pPr lvl="1" algn="just"/>
            <a:r>
              <a:rPr lang="cs-CZ" sz="1600" dirty="0" smtClean="0"/>
              <a:t>Adekvátnost vzhledem k práci s cílovou skupinou a vůči rozpočtu</a:t>
            </a:r>
          </a:p>
          <a:p>
            <a:pPr lvl="1" algn="just"/>
            <a:r>
              <a:rPr lang="cs-CZ" sz="1600" dirty="0" smtClean="0"/>
              <a:t>Zda je reálné dosažení naplánované cílové hodnoty</a:t>
            </a:r>
          </a:p>
          <a:p>
            <a:pPr lvl="1" algn="just"/>
            <a:r>
              <a:rPr lang="cs-CZ" sz="1600" dirty="0" smtClean="0"/>
              <a:t>Soulad údajů uvedených v popisu indikátorů s údaji uvedenými </a:t>
            </a:r>
            <a:br>
              <a:rPr lang="cs-CZ" sz="1600" dirty="0" smtClean="0"/>
            </a:br>
            <a:r>
              <a:rPr lang="cs-CZ" sz="1600" dirty="0" smtClean="0"/>
              <a:t>v klíčových aktivitách.</a:t>
            </a:r>
          </a:p>
          <a:p>
            <a:pPr lvl="1" algn="just"/>
            <a:r>
              <a:rPr lang="cs-CZ" sz="1600" dirty="0" smtClean="0"/>
              <a:t>Soulad nastavení hodnot indikátorů s metodikou 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091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Způsob zapojení cílové skupiny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628800"/>
            <a:ext cx="8064000" cy="4491200"/>
          </a:xfrm>
        </p:spPr>
        <p:txBody>
          <a:bodyPr/>
          <a:lstStyle/>
          <a:p>
            <a:r>
              <a:rPr lang="cs-CZ" sz="1800" dirty="0" smtClean="0"/>
              <a:t>V žádosti se hodnotí podle polí „Popis projektu“ , „Cílová skupina“ a „Klíčové aktivity“</a:t>
            </a:r>
          </a:p>
          <a:p>
            <a:r>
              <a:rPr lang="cs-CZ" sz="1800" dirty="0" smtClean="0"/>
              <a:t>Hodnotí se:</a:t>
            </a:r>
          </a:p>
          <a:p>
            <a:pPr lvl="1"/>
            <a:r>
              <a:rPr lang="cs-CZ" sz="1600" dirty="0" smtClean="0"/>
              <a:t>Zda je zapojení cílové skupiny ve všech fázích projektu</a:t>
            </a:r>
          </a:p>
          <a:p>
            <a:pPr lvl="1"/>
            <a:r>
              <a:rPr lang="cs-CZ" sz="1600" dirty="0" smtClean="0"/>
              <a:t>Zda jsou v práci s cílovou skupinou zohledňovány potřeby cílové skupiny</a:t>
            </a:r>
          </a:p>
          <a:p>
            <a:pPr lvl="1"/>
            <a:r>
              <a:rPr lang="cs-CZ" sz="1600" dirty="0"/>
              <a:t>Individuální a kontinuální práce s cílovou skupinou po celou dobu </a:t>
            </a:r>
            <a:r>
              <a:rPr lang="cs-CZ" sz="1600" dirty="0" smtClean="0"/>
              <a:t>projektu</a:t>
            </a:r>
          </a:p>
          <a:p>
            <a:pPr lvl="1"/>
            <a:r>
              <a:rPr lang="cs-CZ" sz="1600" dirty="0" smtClean="0"/>
              <a:t>Zájem cílové skupiny o zapojení do projektu</a:t>
            </a:r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48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Projektové </a:t>
            </a:r>
            <a:r>
              <a:rPr lang="cs-CZ" dirty="0" smtClean="0"/>
              <a:t>partnerství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563208"/>
          </a:xfrm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r>
              <a:rPr lang="cs-CZ" altLang="cs-CZ" sz="1800" dirty="0" smtClean="0">
                <a:solidFill>
                  <a:srgbClr val="14407E"/>
                </a:solidFill>
              </a:rPr>
              <a:t>Povaha právních vztahů mezi žadatelem a jeho partnery nesmí být založena na poskytování služeb běžně dostupných na trhu.</a:t>
            </a:r>
            <a:endParaRPr lang="cs-CZ" altLang="cs-CZ" sz="1800" dirty="0">
              <a:solidFill>
                <a:srgbClr val="14407E"/>
              </a:solidFill>
            </a:endParaRPr>
          </a:p>
          <a:p>
            <a:pPr algn="just">
              <a:lnSpc>
                <a:spcPct val="130000"/>
              </a:lnSpc>
              <a:defRPr/>
            </a:pPr>
            <a:r>
              <a:rPr lang="cs-CZ" sz="1800" dirty="0" smtClean="0"/>
              <a:t>Fyzická </a:t>
            </a:r>
            <a:r>
              <a:rPr lang="cs-CZ" sz="1800" dirty="0"/>
              <a:t>osoba, která není samostatně výdělečně činná, nemůže být do projektu zapojena jako partner</a:t>
            </a:r>
            <a:r>
              <a:rPr lang="cs-CZ" sz="1800" dirty="0" smtClean="0"/>
              <a:t>.</a:t>
            </a:r>
          </a:p>
          <a:p>
            <a:pPr lvl="0" algn="just">
              <a:lnSpc>
                <a:spcPct val="130000"/>
              </a:lnSpc>
              <a:buClr>
                <a:srgbClr val="5FBBF5"/>
              </a:buClr>
              <a:defRPr/>
            </a:pPr>
            <a:r>
              <a:rPr lang="cs-CZ" altLang="cs-CZ" sz="1800" dirty="0">
                <a:solidFill>
                  <a:srgbClr val="14407E"/>
                </a:solidFill>
              </a:rPr>
              <a:t>Závazky partnera s finančním příspěvkem musí být zakotveny ve smlouvě o partnerství uzavřené mezi příjemcem a partnerem (předložení smlouvy s první zprávou o realizaci</a:t>
            </a:r>
            <a:r>
              <a:rPr lang="cs-CZ" altLang="cs-CZ" sz="1800" dirty="0" smtClean="0">
                <a:solidFill>
                  <a:srgbClr val="14407E"/>
                </a:solidFill>
              </a:rPr>
              <a:t>),</a:t>
            </a:r>
          </a:p>
          <a:p>
            <a:pPr lvl="0" algn="just">
              <a:lnSpc>
                <a:spcPct val="130000"/>
              </a:lnSpc>
              <a:buClr>
                <a:srgbClr val="5FBBF5"/>
              </a:buClr>
              <a:defRPr/>
            </a:pPr>
            <a:r>
              <a:rPr lang="cs-CZ" altLang="cs-CZ" sz="1800" dirty="0">
                <a:solidFill>
                  <a:srgbClr val="14407E"/>
                </a:solidFill>
              </a:rPr>
              <a:t>Partner nesmí být dodavatel, nesmí se mezi nimi fakturovat. Partner by neměl službou zpracovávat monitorovací zprávy, účetnictví, IT služby, poskytovat placenou službou např. ubytování, stravovaní, jazykové vzdělání pro CS ….</a:t>
            </a:r>
          </a:p>
          <a:p>
            <a:pPr lvl="0" algn="just">
              <a:lnSpc>
                <a:spcPct val="130000"/>
              </a:lnSpc>
              <a:buClr>
                <a:srgbClr val="5FBBF5"/>
              </a:buClr>
              <a:defRPr/>
            </a:pPr>
            <a:endParaRPr lang="cs-CZ" altLang="cs-CZ" sz="1800" dirty="0">
              <a:solidFill>
                <a:srgbClr val="14407E"/>
              </a:solidFill>
            </a:endParaRPr>
          </a:p>
          <a:p>
            <a:pPr algn="just">
              <a:lnSpc>
                <a:spcPct val="130000"/>
              </a:lnSpc>
              <a:defRPr/>
            </a:pPr>
            <a:endParaRPr lang="cs-CZ" altLang="cs-CZ" sz="1600" dirty="0" smtClean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28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Způsob realizace aktivit a jejich návaznost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628800"/>
            <a:ext cx="8064000" cy="3959960"/>
          </a:xfrm>
        </p:spPr>
        <p:txBody>
          <a:bodyPr/>
          <a:lstStyle/>
          <a:p>
            <a:r>
              <a:rPr lang="cs-CZ" sz="1800" dirty="0" smtClean="0"/>
              <a:t>V žádosti se hodnotí podle polí „Rozpočet</a:t>
            </a:r>
            <a:r>
              <a:rPr lang="cs-CZ" sz="1800" dirty="0"/>
              <a:t>“, „Klíčové aktivity“, „Indikátory“, „Cílová skupina“ a „Popis </a:t>
            </a:r>
            <a:r>
              <a:rPr lang="cs-CZ" sz="1800" dirty="0" smtClean="0"/>
              <a:t>projektu</a:t>
            </a:r>
          </a:p>
          <a:p>
            <a:r>
              <a:rPr lang="cs-CZ" sz="1800" dirty="0" smtClean="0"/>
              <a:t>Hodnotí se:</a:t>
            </a:r>
          </a:p>
          <a:p>
            <a:pPr lvl="1"/>
            <a:r>
              <a:rPr lang="cs-CZ" sz="1600" dirty="0" smtClean="0"/>
              <a:t>Zda jsou aktivity dostatečně a srozumitelně popsány</a:t>
            </a:r>
          </a:p>
          <a:p>
            <a:pPr lvl="1"/>
            <a:r>
              <a:rPr lang="cs-CZ" sz="1600" dirty="0" smtClean="0"/>
              <a:t>Zda má každá klíčová aktivita stanovený výstup</a:t>
            </a:r>
          </a:p>
          <a:p>
            <a:pPr lvl="1"/>
            <a:r>
              <a:rPr lang="cs-CZ" sz="1600" dirty="0" smtClean="0"/>
              <a:t>Zda způsob provádění klíčové aktivity povede k dosažení stanových výstupů</a:t>
            </a:r>
          </a:p>
          <a:p>
            <a:pPr lvl="1"/>
            <a:r>
              <a:rPr lang="cs-CZ" sz="1600" dirty="0" smtClean="0"/>
              <a:t>Zda je způsob provádění klíčové aktivity efektivní</a:t>
            </a:r>
          </a:p>
          <a:p>
            <a:pPr lvl="1"/>
            <a:r>
              <a:rPr lang="cs-CZ" sz="1600" dirty="0" smtClean="0"/>
              <a:t>Zda jsou identifikována náhradní řešení pro případ, že klíčová aktivita nebude z části realizována či s časovým zpožděním</a:t>
            </a:r>
          </a:p>
          <a:p>
            <a:pPr lvl="1"/>
            <a:r>
              <a:rPr lang="cs-CZ" sz="1600" dirty="0" smtClean="0"/>
              <a:t>Zda jednotlivé klíčové aktivity mají optimální časovou dotaci s ohledem na potřeby cílové skupiny a v dostatečné kvalitě</a:t>
            </a:r>
          </a:p>
          <a:p>
            <a:pPr lvl="1"/>
            <a:r>
              <a:rPr lang="cs-CZ" sz="1600" dirty="0" smtClean="0"/>
              <a:t>Zda klíčové aktivity navazují</a:t>
            </a:r>
          </a:p>
          <a:p>
            <a:pPr lvl="1"/>
            <a:r>
              <a:rPr lang="cs-CZ" sz="1600" dirty="0" smtClean="0"/>
              <a:t>Zda je vhodně nastavena celková délka projektu</a:t>
            </a:r>
            <a:endParaRPr lang="cs-CZ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70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Ověření administrativní, finanční a provozní kapacity </a:t>
            </a:r>
            <a:r>
              <a:rPr lang="cs-CZ" dirty="0" smtClean="0"/>
              <a:t>žadatele (1)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628800"/>
            <a:ext cx="8064000" cy="3887952"/>
          </a:xfrm>
        </p:spPr>
        <p:txBody>
          <a:bodyPr/>
          <a:lstStyle/>
          <a:p>
            <a:r>
              <a:rPr lang="cs-CZ" sz="1800" dirty="0" smtClean="0"/>
              <a:t>Nebodované eliminační kritérium (ano/ne)</a:t>
            </a:r>
          </a:p>
          <a:p>
            <a:r>
              <a:rPr lang="cs-CZ" sz="1800" dirty="0" smtClean="0"/>
              <a:t>V žádosti se hodnotí podle pole „Subjekty projektu“ a „Realizační tým“.</a:t>
            </a:r>
          </a:p>
          <a:p>
            <a:r>
              <a:rPr lang="cs-CZ" sz="1800" dirty="0" smtClean="0"/>
              <a:t>Hodnotí se:</a:t>
            </a:r>
          </a:p>
          <a:p>
            <a:pPr lvl="1"/>
            <a:r>
              <a:rPr lang="cs-CZ" sz="1600" dirty="0" smtClean="0"/>
              <a:t>Zda neexistuje výrazný nepoměr mezi počtem zaměstnanců, objemem prostředků, se kterým organizace žadatele hospodařila v předchozím účetním období</a:t>
            </a:r>
          </a:p>
          <a:p>
            <a:pPr lvl="1"/>
            <a:r>
              <a:rPr lang="cs-CZ" sz="1600" dirty="0"/>
              <a:t>K</a:t>
            </a:r>
            <a:r>
              <a:rPr lang="cs-CZ" sz="1600" dirty="0" smtClean="0"/>
              <a:t>now-how organizace žadatele, partnera a realizačního týmu vůči parametrům projektu</a:t>
            </a:r>
          </a:p>
          <a:p>
            <a:pPr lvl="1"/>
            <a:r>
              <a:rPr lang="cs-CZ" sz="1600" dirty="0" smtClean="0"/>
              <a:t>Zda organizace žadatele, partnera </a:t>
            </a:r>
            <a:r>
              <a:rPr lang="cs-CZ" sz="1600" dirty="0"/>
              <a:t>nebo osoby/subjekty v realizačním týmu mají zkušenost se zajištěním činností minimálně blízkých svým věcným zaměřením činnostem, které jsou v projektu </a:t>
            </a:r>
            <a:r>
              <a:rPr lang="cs-CZ" sz="1600" dirty="0" smtClean="0"/>
              <a:t>naplánovány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564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Ověření administrativní, finanční a provozní kapacity </a:t>
            </a:r>
            <a:r>
              <a:rPr lang="cs-CZ" dirty="0" smtClean="0"/>
              <a:t>žadatele (2)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196752"/>
            <a:ext cx="8064000" cy="4320000"/>
          </a:xfrm>
        </p:spPr>
        <p:txBody>
          <a:bodyPr/>
          <a:lstStyle/>
          <a:p>
            <a:pPr marL="0" lvl="0" indent="0">
              <a:buNone/>
            </a:pPr>
            <a:endParaRPr lang="cs-CZ" dirty="0" smtClean="0"/>
          </a:p>
          <a:p>
            <a:pPr lvl="0" algn="just"/>
            <a:r>
              <a:rPr lang="cs-CZ" sz="1800" dirty="0" smtClean="0"/>
              <a:t>Výrazným </a:t>
            </a:r>
            <a:r>
              <a:rPr lang="cs-CZ" sz="1800" dirty="0"/>
              <a:t>nepoměrem v agendě počtu zaměstnanců se rozumí, že vykázaný počet zaměstnanců dosahuje méně než 1/5 počtu osob, které by měly zajišťovat realizaci projektu. </a:t>
            </a:r>
            <a:endParaRPr lang="cs-CZ" sz="1800" dirty="0" smtClean="0"/>
          </a:p>
          <a:p>
            <a:pPr lvl="0" algn="just"/>
            <a:r>
              <a:rPr lang="cs-CZ" sz="1800" dirty="0" smtClean="0"/>
              <a:t>Výrazným </a:t>
            </a:r>
            <a:r>
              <a:rPr lang="cs-CZ" sz="1800" dirty="0"/>
              <a:t>nepoměrem v agendě ročního obratu se rozumí, že roční obrat dosahuje méně než 1/5 celkových způsobilých výdajů </a:t>
            </a:r>
            <a:r>
              <a:rPr lang="cs-CZ" sz="1800" dirty="0" smtClean="0"/>
              <a:t>projektu.</a:t>
            </a:r>
          </a:p>
          <a:p>
            <a:pPr marL="0" lvl="0" indent="0" algn="just">
              <a:buNone/>
            </a:pPr>
            <a:endParaRPr lang="cs-CZ" sz="1800" dirty="0" smtClean="0">
              <a:solidFill>
                <a:schemeClr val="accent1"/>
              </a:solidFill>
            </a:endParaRPr>
          </a:p>
          <a:p>
            <a:pPr marL="0" lvl="0" indent="0" algn="just">
              <a:buNone/>
            </a:pPr>
            <a:r>
              <a:rPr lang="cs-CZ" sz="1800" dirty="0" smtClean="0">
                <a:solidFill>
                  <a:schemeClr val="accent1"/>
                </a:solidFill>
              </a:rPr>
              <a:t>(Počítá </a:t>
            </a:r>
            <a:r>
              <a:rPr lang="cs-CZ" sz="1800" dirty="0">
                <a:solidFill>
                  <a:schemeClr val="accent1"/>
                </a:solidFill>
              </a:rPr>
              <a:t>se s údaji za poslední účetní období a pouze za období 1 roku. Tyto údaje jsou brány v potaz ode dne početní </a:t>
            </a:r>
            <a:r>
              <a:rPr lang="cs-CZ" sz="1800" dirty="0" smtClean="0">
                <a:solidFill>
                  <a:schemeClr val="accent1"/>
                </a:solidFill>
              </a:rPr>
              <a:t>závěrky).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300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Důležité:</a:t>
            </a:r>
            <a:br>
              <a:rPr lang="cs-CZ" dirty="0" smtClean="0"/>
            </a:br>
            <a:r>
              <a:rPr lang="cs-CZ" dirty="0" smtClean="0"/>
              <a:t>Kompetence - Kapacita - kvalita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556792"/>
            <a:ext cx="8064000" cy="3959960"/>
          </a:xfrm>
        </p:spPr>
        <p:txBody>
          <a:bodyPr/>
          <a:lstStyle/>
          <a:p>
            <a:r>
              <a:rPr lang="cs-CZ" sz="1800" dirty="0" smtClean="0"/>
              <a:t>Kompetence žadatele /partnera</a:t>
            </a:r>
          </a:p>
          <a:p>
            <a:pPr lvl="1">
              <a:lnSpc>
                <a:spcPct val="100000"/>
              </a:lnSpc>
            </a:pPr>
            <a:r>
              <a:rPr lang="cs-CZ" sz="1600" dirty="0"/>
              <a:t>Přístup k cílové skupině</a:t>
            </a:r>
          </a:p>
          <a:p>
            <a:pPr lvl="1">
              <a:lnSpc>
                <a:spcPct val="100000"/>
              </a:lnSpc>
            </a:pPr>
            <a:r>
              <a:rPr lang="cs-CZ" sz="1600" dirty="0"/>
              <a:t>Zkušenosti s prací s cílovou skupinou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Kapacita a kompetentní </a:t>
            </a:r>
            <a:r>
              <a:rPr lang="cs-CZ" sz="1600" dirty="0"/>
              <a:t>zajištění realizace </a:t>
            </a:r>
            <a:r>
              <a:rPr lang="cs-CZ" sz="1600" dirty="0" smtClean="0"/>
              <a:t>projektu</a:t>
            </a:r>
          </a:p>
          <a:p>
            <a:r>
              <a:rPr lang="cs-CZ" sz="1800" dirty="0" smtClean="0"/>
              <a:t>Individuální a kontinuální práce s cílovou skupinou po celou dobu projektu</a:t>
            </a:r>
          </a:p>
          <a:p>
            <a:r>
              <a:rPr lang="cs-CZ" sz="1800" dirty="0" smtClean="0"/>
              <a:t>Kvalitně </a:t>
            </a:r>
            <a:r>
              <a:rPr lang="cs-CZ" sz="1800" dirty="0"/>
              <a:t>vypracovaná žádost</a:t>
            </a:r>
          </a:p>
          <a:p>
            <a:pPr lvl="1">
              <a:lnSpc>
                <a:spcPct val="100000"/>
              </a:lnSpc>
            </a:pPr>
            <a:r>
              <a:rPr lang="cs-CZ" sz="1600" dirty="0"/>
              <a:t>Splnění požadavků stanovených výzvou</a:t>
            </a:r>
          </a:p>
          <a:p>
            <a:pPr lvl="1">
              <a:lnSpc>
                <a:spcPct val="100000"/>
              </a:lnSpc>
            </a:pPr>
            <a:r>
              <a:rPr lang="cs-CZ" sz="1600" dirty="0"/>
              <a:t>Konkrétní a dostatečně detailní popis </a:t>
            </a:r>
            <a:r>
              <a:rPr lang="cs-CZ" sz="1600" dirty="0" smtClean="0"/>
              <a:t>projektu</a:t>
            </a:r>
          </a:p>
          <a:p>
            <a:pPr marL="666000" lvl="2" indent="0">
              <a:lnSpc>
                <a:spcPct val="100000"/>
              </a:lnSpc>
              <a:buNone/>
            </a:pPr>
            <a:r>
              <a:rPr lang="cs-CZ" sz="1600" dirty="0" smtClean="0"/>
              <a:t>(pole v žádosti vztahující se k cílům, řešenému problému a způsobu řešení, rizikům, klíčovým aktivitám, cílové skupině, indikátorům)</a:t>
            </a:r>
            <a:endParaRPr lang="cs-CZ" sz="1600" dirty="0"/>
          </a:p>
          <a:p>
            <a:pPr lvl="1">
              <a:lnSpc>
                <a:spcPct val="100000"/>
              </a:lnSpc>
            </a:pPr>
            <a:r>
              <a:rPr lang="cs-CZ" sz="1600" dirty="0"/>
              <a:t>Konkrétní a dostatečně detailní popis realizačního týmu</a:t>
            </a:r>
          </a:p>
          <a:p>
            <a:pPr lvl="1">
              <a:lnSpc>
                <a:spcPct val="100000"/>
              </a:lnSpc>
            </a:pPr>
            <a:r>
              <a:rPr lang="cs-CZ" sz="1600" dirty="0"/>
              <a:t>Provázanost klíčových aktivit a rozpočtu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464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Dotazy k výzvě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556792"/>
            <a:ext cx="8064000" cy="3959960"/>
          </a:xfrm>
        </p:spPr>
        <p:txBody>
          <a:bodyPr/>
          <a:lstStyle/>
          <a:p>
            <a:r>
              <a:rPr lang="cs-CZ" sz="1800" b="1" dirty="0" smtClean="0"/>
              <a:t>Přednostně ESF Fórum</a:t>
            </a:r>
          </a:p>
          <a:p>
            <a:pPr lvl="1"/>
            <a:r>
              <a:rPr lang="cs-CZ" sz="1600" b="1" dirty="0" smtClean="0"/>
              <a:t>Nutná registrace!</a:t>
            </a:r>
          </a:p>
          <a:p>
            <a:pPr lvl="1">
              <a:lnSpc>
                <a:spcPct val="100000"/>
              </a:lnSpc>
            </a:pPr>
            <a:r>
              <a:rPr lang="cs-CZ" sz="1600" dirty="0"/>
              <a:t>https://www.esfcr.cz/iniciativa-na-podporu-zamestnanosti-mladeze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Pokládání dotazů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Dokumenty (např. seznam zahraničních organizací se zájmem o spolupráci v oblasti mobility mládeže)</a:t>
            </a:r>
          </a:p>
          <a:p>
            <a:r>
              <a:rPr lang="cs-CZ" sz="1800" dirty="0" smtClean="0"/>
              <a:t>Osobní konzultace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/>
              <a:t>Dle domluvy, </a:t>
            </a:r>
            <a:r>
              <a:rPr lang="cs-CZ" sz="1600" dirty="0"/>
              <a:t>rezervace prostřednictvím e-mailu</a:t>
            </a:r>
          </a:p>
          <a:p>
            <a:r>
              <a:rPr lang="cs-CZ" sz="1800" dirty="0" smtClean="0"/>
              <a:t>E-mail</a:t>
            </a:r>
          </a:p>
          <a:p>
            <a:pPr lvl="1">
              <a:lnSpc>
                <a:spcPct val="100000"/>
              </a:lnSpc>
            </a:pPr>
            <a:r>
              <a:rPr lang="cs-CZ" sz="1600" dirty="0" smtClean="0">
                <a:hlinkClick r:id="rId3"/>
              </a:rPr>
              <a:t>milan.kvapil@mpsv.cz</a:t>
            </a:r>
            <a:endParaRPr lang="cs-CZ" sz="1600" dirty="0" smtClean="0"/>
          </a:p>
          <a:p>
            <a:pPr lvl="1">
              <a:lnSpc>
                <a:spcPct val="100000"/>
              </a:lnSpc>
            </a:pPr>
            <a:r>
              <a:rPr lang="cs-CZ" sz="1600" dirty="0" smtClean="0">
                <a:hlinkClick r:id="rId4"/>
              </a:rPr>
              <a:t>sabina.ali@mpsv.cz</a:t>
            </a:r>
            <a:endParaRPr lang="cs-CZ" sz="1600" dirty="0" smtClean="0"/>
          </a:p>
          <a:p>
            <a:pPr lvl="1">
              <a:lnSpc>
                <a:spcPct val="100000"/>
              </a:lnSpc>
            </a:pPr>
            <a:endParaRPr lang="cs-CZ" sz="1600" dirty="0"/>
          </a:p>
          <a:p>
            <a:pPr marL="414000" lvl="1" indent="0">
              <a:lnSpc>
                <a:spcPct val="100000"/>
              </a:lnSpc>
              <a:buNone/>
            </a:pPr>
            <a:endParaRPr lang="cs-CZ" sz="1600" dirty="0"/>
          </a:p>
          <a:p>
            <a:pPr marL="414000" lvl="1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512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Osobní konzultace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556792"/>
            <a:ext cx="8064000" cy="4031968"/>
          </a:xfrm>
        </p:spPr>
        <p:txBody>
          <a:bodyPr/>
          <a:lstStyle/>
          <a:p>
            <a:r>
              <a:rPr lang="cs-CZ" altLang="cs-CZ" sz="2000" dirty="0" smtClean="0">
                <a:solidFill>
                  <a:srgbClr val="143F7E"/>
                </a:solidFill>
              </a:rPr>
              <a:t>Co lze konzultovat:</a:t>
            </a:r>
          </a:p>
          <a:p>
            <a:pPr lvl="1">
              <a:lnSpc>
                <a:spcPct val="100000"/>
              </a:lnSpc>
            </a:pPr>
            <a:r>
              <a:rPr lang="cs-CZ" altLang="cs-CZ" sz="1600" dirty="0">
                <a:solidFill>
                  <a:srgbClr val="143F7E"/>
                </a:solidFill>
              </a:rPr>
              <a:t>Podmínky výzvy, soulad s výzvou</a:t>
            </a:r>
          </a:p>
          <a:p>
            <a:pPr lvl="1">
              <a:lnSpc>
                <a:spcPct val="100000"/>
              </a:lnSpc>
            </a:pPr>
            <a:r>
              <a:rPr lang="cs-CZ" altLang="cs-CZ" sz="1600" dirty="0">
                <a:solidFill>
                  <a:srgbClr val="143F7E"/>
                </a:solidFill>
              </a:rPr>
              <a:t>Metodické otázky</a:t>
            </a:r>
          </a:p>
          <a:p>
            <a:pPr lvl="1">
              <a:lnSpc>
                <a:spcPct val="100000"/>
              </a:lnSpc>
            </a:pPr>
            <a:r>
              <a:rPr lang="cs-CZ" altLang="cs-CZ" sz="1600" dirty="0">
                <a:solidFill>
                  <a:srgbClr val="143F7E"/>
                </a:solidFill>
              </a:rPr>
              <a:t>Dílčí otázky k realizaci projektu /aktivit</a:t>
            </a:r>
          </a:p>
          <a:p>
            <a:pPr lvl="1">
              <a:lnSpc>
                <a:spcPct val="100000"/>
              </a:lnSpc>
            </a:pPr>
            <a:r>
              <a:rPr lang="cs-CZ" altLang="cs-CZ" sz="1600" dirty="0">
                <a:solidFill>
                  <a:srgbClr val="143F7E"/>
                </a:solidFill>
              </a:rPr>
              <a:t>Problémy s vyplněním konkrétních částí </a:t>
            </a:r>
            <a:r>
              <a:rPr lang="cs-CZ" altLang="cs-CZ" sz="1600" dirty="0" smtClean="0">
                <a:solidFill>
                  <a:srgbClr val="143F7E"/>
                </a:solidFill>
              </a:rPr>
              <a:t>žádosti</a:t>
            </a:r>
            <a:endParaRPr lang="cs-CZ" altLang="cs-CZ" dirty="0" smtClean="0">
              <a:solidFill>
                <a:srgbClr val="143F7E"/>
              </a:solidFill>
            </a:endParaRPr>
          </a:p>
          <a:p>
            <a:r>
              <a:rPr lang="cs-CZ" altLang="cs-CZ" sz="2000" dirty="0" smtClean="0">
                <a:solidFill>
                  <a:srgbClr val="143F7E"/>
                </a:solidFill>
              </a:rPr>
              <a:t>Co nelze konzultovat:</a:t>
            </a:r>
          </a:p>
          <a:p>
            <a:pPr lvl="1">
              <a:lnSpc>
                <a:spcPct val="100000"/>
              </a:lnSpc>
            </a:pPr>
            <a:r>
              <a:rPr lang="cs-CZ" altLang="cs-CZ" sz="1600" dirty="0" smtClean="0">
                <a:solidFill>
                  <a:srgbClr val="143F7E"/>
                </a:solidFill>
              </a:rPr>
              <a:t>Nelze revidovat či kontrolovat </a:t>
            </a:r>
            <a:r>
              <a:rPr lang="cs-CZ" altLang="cs-CZ" sz="1600" dirty="0">
                <a:solidFill>
                  <a:srgbClr val="143F7E"/>
                </a:solidFill>
              </a:rPr>
              <a:t>celou </a:t>
            </a:r>
            <a:r>
              <a:rPr lang="cs-CZ" altLang="cs-CZ" sz="1600" dirty="0" smtClean="0">
                <a:solidFill>
                  <a:srgbClr val="143F7E"/>
                </a:solidFill>
              </a:rPr>
              <a:t>žádost</a:t>
            </a:r>
            <a:endParaRPr lang="cs-CZ" altLang="cs-CZ" sz="1600" dirty="0">
              <a:solidFill>
                <a:srgbClr val="143F7E"/>
              </a:solidFill>
            </a:endParaRPr>
          </a:p>
          <a:p>
            <a:pPr lvl="1">
              <a:lnSpc>
                <a:spcPct val="100000"/>
              </a:lnSpc>
            </a:pPr>
            <a:r>
              <a:rPr lang="cs-CZ" altLang="cs-CZ" sz="1600" dirty="0">
                <a:solidFill>
                  <a:srgbClr val="143F7E"/>
                </a:solidFill>
              </a:rPr>
              <a:t>Nelze </a:t>
            </a:r>
            <a:r>
              <a:rPr lang="cs-CZ" altLang="cs-CZ" sz="1600" dirty="0" smtClean="0">
                <a:solidFill>
                  <a:srgbClr val="143F7E"/>
                </a:solidFill>
              </a:rPr>
              <a:t>spoluvytvářet </a:t>
            </a:r>
            <a:r>
              <a:rPr lang="cs-CZ" altLang="cs-CZ" sz="1600" dirty="0">
                <a:solidFill>
                  <a:srgbClr val="143F7E"/>
                </a:solidFill>
              </a:rPr>
              <a:t>projekt a </a:t>
            </a:r>
            <a:r>
              <a:rPr lang="cs-CZ" altLang="cs-CZ" sz="1600" dirty="0" smtClean="0">
                <a:solidFill>
                  <a:srgbClr val="143F7E"/>
                </a:solidFill>
              </a:rPr>
              <a:t>radit, </a:t>
            </a:r>
            <a:r>
              <a:rPr lang="cs-CZ" altLang="cs-CZ" sz="1600" dirty="0">
                <a:solidFill>
                  <a:srgbClr val="143F7E"/>
                </a:solidFill>
              </a:rPr>
              <a:t>jaké aktivity do projektu </a:t>
            </a:r>
            <a:r>
              <a:rPr lang="cs-CZ" altLang="cs-CZ" sz="1600" dirty="0" smtClean="0">
                <a:solidFill>
                  <a:srgbClr val="143F7E"/>
                </a:solidFill>
              </a:rPr>
              <a:t>zařadit</a:t>
            </a:r>
          </a:p>
          <a:p>
            <a:pPr marL="414000" lvl="1" indent="0">
              <a:lnSpc>
                <a:spcPct val="100000"/>
              </a:lnSpc>
              <a:buNone/>
            </a:pPr>
            <a:endParaRPr lang="cs-CZ" altLang="cs-CZ" sz="1600" dirty="0">
              <a:solidFill>
                <a:srgbClr val="143F7E"/>
              </a:solidFill>
            </a:endParaRP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altLang="cs-CZ" dirty="0">
                <a:solidFill>
                  <a:srgbClr val="143F7E"/>
                </a:solidFill>
              </a:rPr>
              <a:t>Konzultace žádosti nenahrazuje věcné hodnocení</a:t>
            </a:r>
          </a:p>
          <a:p>
            <a:pPr marL="432000" lvl="1" indent="-432000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altLang="cs-CZ" dirty="0">
                <a:solidFill>
                  <a:srgbClr val="143F7E"/>
                </a:solidFill>
              </a:rPr>
              <a:t>Konzultace žádosti negarantuje úspěch projektové žádosti ve věcném hodnocení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288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Možné chyby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7" name="Zástupný symbol pro obrázek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962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52736"/>
          </a:xfrm>
        </p:spPr>
        <p:txBody>
          <a:bodyPr/>
          <a:lstStyle/>
          <a:p>
            <a:pPr algn="ctr"/>
            <a:r>
              <a:rPr lang="cs-CZ" sz="3000" dirty="0" smtClean="0"/>
              <a:t>Upozornění na možné CHYBY 1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340768"/>
            <a:ext cx="8064000" cy="4779232"/>
          </a:xfrm>
        </p:spPr>
        <p:txBody>
          <a:bodyPr/>
          <a:lstStyle/>
          <a:p>
            <a:r>
              <a:rPr lang="cs-CZ" sz="2000" dirty="0">
                <a:solidFill>
                  <a:srgbClr val="084A8B"/>
                </a:solidFill>
              </a:rPr>
              <a:t>Nedodržení max. </a:t>
            </a:r>
            <a:r>
              <a:rPr lang="cs-CZ" sz="2000" b="1" dirty="0">
                <a:solidFill>
                  <a:srgbClr val="084A8B"/>
                </a:solidFill>
              </a:rPr>
              <a:t>obvyklých cen, mezd/platů </a:t>
            </a:r>
            <a:r>
              <a:rPr lang="cs-CZ" sz="2000" dirty="0">
                <a:solidFill>
                  <a:srgbClr val="084A8B"/>
                </a:solidFill>
              </a:rPr>
              <a:t>v </a:t>
            </a:r>
            <a:r>
              <a:rPr lang="cs-CZ" sz="2000" dirty="0" smtClean="0">
                <a:solidFill>
                  <a:srgbClr val="084A8B"/>
                </a:solidFill>
              </a:rPr>
              <a:t>rozpočtu.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b="1" dirty="0">
                <a:solidFill>
                  <a:srgbClr val="084A8B"/>
                </a:solidFill>
              </a:rPr>
              <a:t>Nadhodnocení</a:t>
            </a:r>
            <a:r>
              <a:rPr lang="cs-CZ" sz="2000" dirty="0">
                <a:solidFill>
                  <a:srgbClr val="084A8B"/>
                </a:solidFill>
              </a:rPr>
              <a:t> položek v </a:t>
            </a:r>
            <a:r>
              <a:rPr lang="cs-CZ" sz="2000" dirty="0" smtClean="0">
                <a:solidFill>
                  <a:srgbClr val="084A8B"/>
                </a:solidFill>
              </a:rPr>
              <a:t>rozpočtu (např</a:t>
            </a:r>
            <a:r>
              <a:rPr lang="cs-CZ" sz="2000" dirty="0">
                <a:solidFill>
                  <a:srgbClr val="084A8B"/>
                </a:solidFill>
              </a:rPr>
              <a:t>. nájmů, cen kurzů, osobních nákladů atd</a:t>
            </a:r>
            <a:r>
              <a:rPr lang="cs-CZ" sz="2000" dirty="0" smtClean="0">
                <a:solidFill>
                  <a:srgbClr val="084A8B"/>
                </a:solidFill>
              </a:rPr>
              <a:t>.)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dirty="0">
                <a:solidFill>
                  <a:srgbClr val="084A8B"/>
                </a:solidFill>
              </a:rPr>
              <a:t>Zařazení </a:t>
            </a:r>
            <a:r>
              <a:rPr lang="cs-CZ" sz="2000" b="1" dirty="0" smtClean="0">
                <a:solidFill>
                  <a:srgbClr val="084A8B"/>
                </a:solidFill>
              </a:rPr>
              <a:t>NN</a:t>
            </a:r>
            <a:r>
              <a:rPr lang="cs-CZ" sz="2000" dirty="0" smtClean="0">
                <a:solidFill>
                  <a:srgbClr val="084A8B"/>
                </a:solidFill>
              </a:rPr>
              <a:t> do PN.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dirty="0">
                <a:solidFill>
                  <a:srgbClr val="084A8B"/>
                </a:solidFill>
              </a:rPr>
              <a:t>Nepřiměřenost </a:t>
            </a:r>
            <a:r>
              <a:rPr lang="cs-CZ" sz="2000" dirty="0" smtClean="0">
                <a:solidFill>
                  <a:srgbClr val="084A8B"/>
                </a:solidFill>
              </a:rPr>
              <a:t>výdaje (nedodržení </a:t>
            </a:r>
            <a:r>
              <a:rPr lang="cs-CZ" sz="2000" dirty="0">
                <a:solidFill>
                  <a:srgbClr val="084A8B"/>
                </a:solidFill>
              </a:rPr>
              <a:t>optimálního vztahu mezi hospodárností, účelností a  </a:t>
            </a:r>
            <a:r>
              <a:rPr lang="cs-CZ" sz="2000" dirty="0" smtClean="0">
                <a:solidFill>
                  <a:srgbClr val="084A8B"/>
                </a:solidFill>
              </a:rPr>
              <a:t>efektivností).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dirty="0">
                <a:solidFill>
                  <a:srgbClr val="084A8B"/>
                </a:solidFill>
              </a:rPr>
              <a:t>Nejasná </a:t>
            </a:r>
            <a:r>
              <a:rPr lang="cs-CZ" sz="2000" b="1" dirty="0">
                <a:solidFill>
                  <a:srgbClr val="084A8B"/>
                </a:solidFill>
              </a:rPr>
              <a:t>provázanost aktivit </a:t>
            </a:r>
            <a:r>
              <a:rPr lang="cs-CZ" sz="2000" dirty="0">
                <a:solidFill>
                  <a:srgbClr val="084A8B"/>
                </a:solidFill>
              </a:rPr>
              <a:t>na </a:t>
            </a:r>
            <a:r>
              <a:rPr lang="cs-CZ" sz="2000" dirty="0" smtClean="0">
                <a:solidFill>
                  <a:srgbClr val="084A8B"/>
                </a:solidFill>
              </a:rPr>
              <a:t>rozpočet. Každá položka rozpočtu musí být přiřaditelné k aktivitě projektu a musí být zdůvodněna. Neodůvodněné položky budou z rozpočtu kráceny. 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dirty="0">
                <a:solidFill>
                  <a:srgbClr val="084A8B"/>
                </a:solidFill>
              </a:rPr>
              <a:t>Zařazení </a:t>
            </a:r>
            <a:r>
              <a:rPr lang="cs-CZ" sz="2000" b="1" dirty="0">
                <a:solidFill>
                  <a:srgbClr val="084A8B"/>
                </a:solidFill>
              </a:rPr>
              <a:t>stravného</a:t>
            </a:r>
            <a:r>
              <a:rPr lang="cs-CZ" sz="2000" dirty="0">
                <a:solidFill>
                  <a:srgbClr val="084A8B"/>
                </a:solidFill>
              </a:rPr>
              <a:t> do </a:t>
            </a:r>
            <a:r>
              <a:rPr lang="cs-CZ" sz="2000" dirty="0" smtClean="0">
                <a:solidFill>
                  <a:srgbClr val="084A8B"/>
                </a:solidFill>
              </a:rPr>
              <a:t>PN.</a:t>
            </a:r>
            <a:endParaRPr lang="cs-CZ" sz="2000" dirty="0">
              <a:solidFill>
                <a:srgbClr val="084A8B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67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2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340768"/>
          </a:xfrm>
        </p:spPr>
        <p:txBody>
          <a:bodyPr/>
          <a:lstStyle/>
          <a:p>
            <a:pPr algn="ctr"/>
            <a:r>
              <a:rPr lang="cs-CZ" sz="3000" dirty="0"/>
              <a:t>Upozornění na možné </a:t>
            </a:r>
            <a:r>
              <a:rPr lang="cs-CZ" sz="3000" dirty="0" smtClean="0"/>
              <a:t>CHYBY 2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844824"/>
            <a:ext cx="8064000" cy="4320000"/>
          </a:xfrm>
        </p:spPr>
        <p:txBody>
          <a:bodyPr/>
          <a:lstStyle/>
          <a:p>
            <a:pPr marL="447675" indent="-447675"/>
            <a:r>
              <a:rPr lang="cs-CZ" sz="2000" dirty="0">
                <a:solidFill>
                  <a:srgbClr val="084A8B"/>
                </a:solidFill>
              </a:rPr>
              <a:t>Zařazení </a:t>
            </a:r>
            <a:r>
              <a:rPr lang="cs-CZ" sz="2000" b="1" dirty="0">
                <a:solidFill>
                  <a:srgbClr val="084A8B"/>
                </a:solidFill>
              </a:rPr>
              <a:t>nábytku</a:t>
            </a:r>
            <a:r>
              <a:rPr lang="cs-CZ" sz="2000" dirty="0">
                <a:solidFill>
                  <a:srgbClr val="084A8B"/>
                </a:solidFill>
              </a:rPr>
              <a:t> do křížového </a:t>
            </a:r>
            <a:r>
              <a:rPr lang="cs-CZ" sz="2000" dirty="0" smtClean="0">
                <a:solidFill>
                  <a:srgbClr val="084A8B"/>
                </a:solidFill>
              </a:rPr>
              <a:t>financování.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dirty="0">
                <a:solidFill>
                  <a:srgbClr val="084A8B"/>
                </a:solidFill>
              </a:rPr>
              <a:t>Zařazení veškerých </a:t>
            </a:r>
            <a:r>
              <a:rPr lang="cs-CZ" sz="2000" b="1" dirty="0">
                <a:solidFill>
                  <a:srgbClr val="084A8B"/>
                </a:solidFill>
              </a:rPr>
              <a:t>energií, vodného a stočného </a:t>
            </a:r>
            <a:r>
              <a:rPr lang="cs-CZ" sz="2000" dirty="0">
                <a:solidFill>
                  <a:srgbClr val="084A8B"/>
                </a:solidFill>
              </a:rPr>
              <a:t>do </a:t>
            </a:r>
            <a:r>
              <a:rPr lang="cs-CZ" sz="2000" dirty="0" smtClean="0">
                <a:solidFill>
                  <a:srgbClr val="084A8B"/>
                </a:solidFill>
              </a:rPr>
              <a:t>PN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dirty="0">
                <a:solidFill>
                  <a:srgbClr val="084A8B"/>
                </a:solidFill>
              </a:rPr>
              <a:t>Zařazení </a:t>
            </a:r>
            <a:r>
              <a:rPr lang="cs-CZ" sz="2000" b="1" dirty="0">
                <a:solidFill>
                  <a:srgbClr val="084A8B"/>
                </a:solidFill>
              </a:rPr>
              <a:t>členů </a:t>
            </a:r>
            <a:r>
              <a:rPr lang="cs-CZ" sz="2000" b="1" dirty="0" smtClean="0">
                <a:solidFill>
                  <a:srgbClr val="084A8B"/>
                </a:solidFill>
              </a:rPr>
              <a:t>RT</a:t>
            </a:r>
            <a:r>
              <a:rPr lang="cs-CZ" sz="2000" dirty="0" smtClean="0">
                <a:solidFill>
                  <a:srgbClr val="084A8B"/>
                </a:solidFill>
              </a:rPr>
              <a:t>, </a:t>
            </a:r>
            <a:r>
              <a:rPr lang="cs-CZ" sz="2000" dirty="0">
                <a:solidFill>
                  <a:srgbClr val="084A8B"/>
                </a:solidFill>
              </a:rPr>
              <a:t>kteří patří do </a:t>
            </a:r>
            <a:r>
              <a:rPr lang="cs-CZ" sz="2000" dirty="0" smtClean="0">
                <a:solidFill>
                  <a:srgbClr val="084A8B"/>
                </a:solidFill>
              </a:rPr>
              <a:t>NN </a:t>
            </a:r>
            <a:r>
              <a:rPr lang="cs-CZ" sz="2000" dirty="0">
                <a:solidFill>
                  <a:srgbClr val="084A8B"/>
                </a:solidFill>
              </a:rPr>
              <a:t>do </a:t>
            </a:r>
            <a:r>
              <a:rPr lang="cs-CZ" sz="2000" dirty="0" smtClean="0">
                <a:solidFill>
                  <a:srgbClr val="084A8B"/>
                </a:solidFill>
              </a:rPr>
              <a:t>PN. </a:t>
            </a:r>
            <a:endParaRPr lang="cs-CZ" sz="2000" dirty="0">
              <a:solidFill>
                <a:srgbClr val="084A8B"/>
              </a:solidFill>
            </a:endParaRPr>
          </a:p>
          <a:p>
            <a:r>
              <a:rPr lang="cs-CZ" sz="2000" b="1" dirty="0">
                <a:solidFill>
                  <a:srgbClr val="084A8B"/>
                </a:solidFill>
              </a:rPr>
              <a:t>Překročení úvazku 1 </a:t>
            </a:r>
            <a:r>
              <a:rPr lang="cs-CZ" sz="2000" dirty="0" smtClean="0">
                <a:solidFill>
                  <a:srgbClr val="084A8B"/>
                </a:solidFill>
              </a:rPr>
              <a:t>(sčítají </a:t>
            </a:r>
            <a:r>
              <a:rPr lang="cs-CZ" sz="2000" dirty="0">
                <a:solidFill>
                  <a:srgbClr val="084A8B"/>
                </a:solidFill>
              </a:rPr>
              <a:t>se úvazky jak u příjemce, tak partnera projektu </a:t>
            </a:r>
            <a:r>
              <a:rPr lang="cs-CZ" sz="2000" dirty="0" smtClean="0">
                <a:solidFill>
                  <a:srgbClr val="084A8B"/>
                </a:solidFill>
              </a:rPr>
              <a:t>dohromady za projektové a neprojektové úvazky).</a:t>
            </a:r>
          </a:p>
          <a:p>
            <a:r>
              <a:rPr lang="cs-CZ" sz="2000" dirty="0" smtClean="0">
                <a:solidFill>
                  <a:srgbClr val="084A8B"/>
                </a:solidFill>
              </a:rPr>
              <a:t>Zařazení osob na </a:t>
            </a:r>
            <a:r>
              <a:rPr lang="cs-CZ" sz="2000" b="1" dirty="0" smtClean="0">
                <a:solidFill>
                  <a:srgbClr val="084A8B"/>
                </a:solidFill>
              </a:rPr>
              <a:t>hlídání dětí </a:t>
            </a:r>
            <a:r>
              <a:rPr lang="cs-CZ" sz="2000" dirty="0" smtClean="0">
                <a:solidFill>
                  <a:srgbClr val="084A8B"/>
                </a:solidFill>
              </a:rPr>
              <a:t>(což je v této výzvě doprovodným opatřením, ne hlavní aktivitou) do </a:t>
            </a:r>
            <a:r>
              <a:rPr lang="cs-CZ" sz="2000" dirty="0" err="1" smtClean="0">
                <a:solidFill>
                  <a:srgbClr val="084A8B"/>
                </a:solidFill>
              </a:rPr>
              <a:t>RT</a:t>
            </a:r>
            <a:r>
              <a:rPr lang="cs-CZ" sz="2000" dirty="0" smtClean="0">
                <a:solidFill>
                  <a:srgbClr val="084A8B"/>
                </a:solidFill>
              </a:rPr>
              <a:t>.</a:t>
            </a:r>
          </a:p>
          <a:p>
            <a:r>
              <a:rPr lang="cs-CZ" sz="2000" dirty="0" smtClean="0">
                <a:solidFill>
                  <a:srgbClr val="084A8B"/>
                </a:solidFill>
              </a:rPr>
              <a:t>Lektor specialista – není řádně zdůvodněna specializace lektora.</a:t>
            </a:r>
            <a:endParaRPr lang="cs-CZ" sz="2000" dirty="0">
              <a:solidFill>
                <a:srgbClr val="084A8B"/>
              </a:solidFill>
            </a:endParaRPr>
          </a:p>
          <a:p>
            <a:pPr marL="0" indent="0">
              <a:buNone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>
                <a:solidFill>
                  <a:srgbClr val="084A8B"/>
                </a:solidFill>
              </a:rPr>
              <a:pPr/>
              <a:t>68</a:t>
            </a:fld>
            <a:endParaRPr lang="cs-CZ" dirty="0">
              <a:solidFill>
                <a:srgbClr val="084A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58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Cílová Skupina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692400" y="1916832"/>
            <a:ext cx="8064000" cy="39955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cs-CZ" altLang="cs-CZ" sz="1400" dirty="0" smtClean="0">
              <a:solidFill>
                <a:srgbClr val="14407E"/>
              </a:solidFill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283949"/>
              </p:ext>
            </p:extLst>
          </p:nvPr>
        </p:nvGraphicFramePr>
        <p:xfrm>
          <a:off x="716039" y="1484784"/>
          <a:ext cx="7744393" cy="24930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44393"/>
              </a:tblGrid>
              <a:tr h="864096">
                <a:tc>
                  <a:txBody>
                    <a:bodyPr/>
                    <a:lstStyle/>
                    <a:p>
                      <a:pPr algn="just" fontAlgn="b"/>
                      <a:r>
                        <a:rPr lang="cs-CZ" sz="1600" dirty="0" smtClean="0">
                          <a:effectLst/>
                          <a:latin typeface="+mn-lt"/>
                          <a:ea typeface="Arial"/>
                          <a:cs typeface="Times New Roman"/>
                        </a:rPr>
                        <a:t>Cílové skupiny zahrnují mladé lidi mladší 30 let (tj. do 29 let včetně), kteří nejsou v zaměstnání, ve vzdělávání nebo v profesní přípravě, žijící ve způsobilém regionu, kteří jsou nezaměstnaní nebo neaktivní (včetně dlouhodobě nezaměstnaných) nezávisle na tom, zda jsou registrováni na Úřadu práce ČR jako uchazeči o zaměstnání či nikoli.</a:t>
                      </a:r>
                    </a:p>
                  </a:txBody>
                  <a:tcPr marL="9525" marR="9525" marT="9525" marB="0" anchor="b"/>
                </a:tc>
              </a:tr>
              <a:tr h="67521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600" dirty="0" smtClean="0">
                          <a:effectLst/>
                          <a:latin typeface="+mn-lt"/>
                          <a:ea typeface="Times New Roman"/>
                          <a:cs typeface="Arial"/>
                        </a:rPr>
                        <a:t>Do projektů budou zařazovány přednostně osoby, které nejsou evidovanými uchazeči o zaměstnání, ale jsou cílovou skupinou IP 1.5.</a:t>
                      </a:r>
                      <a:endParaRPr lang="cs-CZ" sz="1600" dirty="0">
                        <a:effectLst/>
                        <a:latin typeface="+mn-lt"/>
                        <a:ea typeface="Arial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89155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cs-CZ" sz="1600" dirty="0" smtClean="0">
                          <a:effectLst/>
                          <a:latin typeface="+mn-lt"/>
                          <a:ea typeface="Arial"/>
                          <a:cs typeface="Times New Roman"/>
                        </a:rPr>
                        <a:t>V rámci projektů pod touto výzvou nesmí docházet k duplicitě s projekty ÚP ČR (zařazení stejných osob do stejných nebo podobných aktivit).</a:t>
                      </a:r>
                      <a:endParaRPr lang="cs-CZ" sz="1600" dirty="0">
                        <a:effectLst/>
                        <a:latin typeface="+mn-lt"/>
                        <a:ea typeface="Arial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1450753" y="4437112"/>
            <a:ext cx="6566344" cy="1908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32000" indent="-432000" algn="just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dirty="0" smtClean="0">
                <a:solidFill>
                  <a:srgbClr val="14407E"/>
                </a:solidFill>
              </a:rPr>
              <a:t>Kompetence a zkušenosti </a:t>
            </a:r>
            <a:r>
              <a:rPr lang="cs-CZ" dirty="0">
                <a:solidFill>
                  <a:srgbClr val="14407E"/>
                </a:solidFill>
              </a:rPr>
              <a:t>žadatele pro práci s cílovou skupinou jsou eliminačním kritériem </a:t>
            </a:r>
            <a:r>
              <a:rPr lang="cs-CZ" dirty="0" smtClean="0">
                <a:solidFill>
                  <a:srgbClr val="14407E"/>
                </a:solidFill>
              </a:rPr>
              <a:t>(součást kapacity žadatele realizovat projekt) </a:t>
            </a:r>
            <a:r>
              <a:rPr lang="cs-CZ" dirty="0">
                <a:solidFill>
                  <a:srgbClr val="14407E"/>
                </a:solidFill>
              </a:rPr>
              <a:t>ve věcném hodnocení</a:t>
            </a:r>
            <a:r>
              <a:rPr lang="cs-CZ" dirty="0" smtClean="0">
                <a:solidFill>
                  <a:srgbClr val="14407E"/>
                </a:solidFill>
              </a:rPr>
              <a:t>.</a:t>
            </a:r>
            <a:endParaRPr lang="cs-CZ" dirty="0">
              <a:solidFill>
                <a:srgbClr val="14407E"/>
              </a:solidFill>
            </a:endParaRPr>
          </a:p>
          <a:p>
            <a:pPr marL="432000" indent="-432000" algn="just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</a:pPr>
            <a:r>
              <a:rPr lang="cs-CZ" dirty="0">
                <a:solidFill>
                  <a:srgbClr val="14407E"/>
                </a:solidFill>
              </a:rPr>
              <a:t>V popisu cílové skupiny musí být uvedena </a:t>
            </a:r>
            <a:r>
              <a:rPr lang="cs-CZ" b="1" dirty="0">
                <a:solidFill>
                  <a:srgbClr val="14407E"/>
                </a:solidFill>
              </a:rPr>
              <a:t>charakteristika</a:t>
            </a:r>
            <a:r>
              <a:rPr lang="cs-CZ" dirty="0">
                <a:solidFill>
                  <a:srgbClr val="14407E"/>
                </a:solidFill>
              </a:rPr>
              <a:t> a </a:t>
            </a:r>
            <a:r>
              <a:rPr lang="cs-CZ" b="1" dirty="0">
                <a:solidFill>
                  <a:srgbClr val="14407E"/>
                </a:solidFill>
              </a:rPr>
              <a:t>velikost</a:t>
            </a:r>
            <a:r>
              <a:rPr lang="cs-CZ" dirty="0">
                <a:solidFill>
                  <a:srgbClr val="14407E"/>
                </a:solidFill>
              </a:rPr>
              <a:t> cílové skupiny, </a:t>
            </a:r>
            <a:r>
              <a:rPr lang="cs-CZ" b="1" dirty="0" smtClean="0">
                <a:solidFill>
                  <a:srgbClr val="14407E"/>
                </a:solidFill>
              </a:rPr>
              <a:t>z </a:t>
            </a:r>
            <a:r>
              <a:rPr lang="cs-CZ" b="1" dirty="0">
                <a:solidFill>
                  <a:srgbClr val="14407E"/>
                </a:solidFill>
              </a:rPr>
              <a:t>jakého regionu </a:t>
            </a:r>
            <a:r>
              <a:rPr lang="cs-CZ" dirty="0">
                <a:solidFill>
                  <a:srgbClr val="14407E"/>
                </a:solidFill>
              </a:rPr>
              <a:t>bude cílová skupina pocházet a jakým </a:t>
            </a:r>
            <a:r>
              <a:rPr lang="cs-CZ" b="1" dirty="0">
                <a:solidFill>
                  <a:srgbClr val="14407E"/>
                </a:solidFill>
              </a:rPr>
              <a:t>způsobem</a:t>
            </a:r>
            <a:r>
              <a:rPr lang="cs-CZ" dirty="0">
                <a:solidFill>
                  <a:srgbClr val="14407E"/>
                </a:solidFill>
              </a:rPr>
              <a:t> </a:t>
            </a:r>
            <a:r>
              <a:rPr lang="cs-CZ" b="1" dirty="0">
                <a:solidFill>
                  <a:srgbClr val="14407E"/>
                </a:solidFill>
              </a:rPr>
              <a:t>bude</a:t>
            </a:r>
            <a:r>
              <a:rPr lang="cs-CZ" dirty="0">
                <a:solidFill>
                  <a:srgbClr val="14407E"/>
                </a:solidFill>
              </a:rPr>
              <a:t> </a:t>
            </a:r>
            <a:r>
              <a:rPr lang="cs-CZ" b="1" dirty="0">
                <a:solidFill>
                  <a:srgbClr val="14407E"/>
                </a:solidFill>
              </a:rPr>
              <a:t>oslovena</a:t>
            </a:r>
            <a:r>
              <a:rPr lang="cs-CZ" dirty="0">
                <a:solidFill>
                  <a:srgbClr val="14407E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663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Výběr Cílové skupiny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540000" y="1340768"/>
            <a:ext cx="8064000" cy="4608512"/>
          </a:xfrm>
        </p:spPr>
        <p:txBody>
          <a:bodyPr/>
          <a:lstStyle/>
          <a:p>
            <a:pPr algn="just">
              <a:defRPr/>
            </a:pPr>
            <a:r>
              <a:rPr lang="pt-BR" altLang="cs-CZ" sz="1600" dirty="0">
                <a:solidFill>
                  <a:srgbClr val="14407E"/>
                </a:solidFill>
              </a:rPr>
              <a:t>Pro výběr </a:t>
            </a:r>
            <a:r>
              <a:rPr lang="cs-CZ" altLang="cs-CZ" sz="1600" dirty="0" smtClean="0">
                <a:solidFill>
                  <a:srgbClr val="14407E"/>
                </a:solidFill>
              </a:rPr>
              <a:t>cílové skupiny </a:t>
            </a:r>
            <a:r>
              <a:rPr lang="pt-BR" altLang="cs-CZ" sz="1600" dirty="0" smtClean="0">
                <a:solidFill>
                  <a:srgbClr val="14407E"/>
                </a:solidFill>
              </a:rPr>
              <a:t>budou </a:t>
            </a:r>
            <a:r>
              <a:rPr lang="pt-BR" altLang="cs-CZ" sz="1600" dirty="0">
                <a:solidFill>
                  <a:srgbClr val="14407E"/>
                </a:solidFill>
              </a:rPr>
              <a:t>nastavena jasná a transparentní </a:t>
            </a:r>
            <a:r>
              <a:rPr lang="pt-BR" altLang="cs-CZ" sz="1600" dirty="0" smtClean="0">
                <a:solidFill>
                  <a:srgbClr val="14407E"/>
                </a:solidFill>
              </a:rPr>
              <a:t>kritéria</a:t>
            </a:r>
            <a:r>
              <a:rPr lang="cs-CZ" altLang="cs-CZ" sz="1600" dirty="0" smtClean="0">
                <a:solidFill>
                  <a:srgbClr val="14407E"/>
                </a:solidFill>
              </a:rPr>
              <a:t>.</a:t>
            </a:r>
          </a:p>
          <a:p>
            <a:pPr marL="0" indent="0" algn="just">
              <a:buNone/>
              <a:defRPr/>
            </a:pPr>
            <a:r>
              <a:rPr lang="cs-CZ" altLang="cs-CZ" sz="1600" dirty="0">
                <a:solidFill>
                  <a:srgbClr val="14407E"/>
                </a:solidFill>
              </a:rPr>
              <a:t>	</a:t>
            </a:r>
            <a:r>
              <a:rPr lang="cs-CZ" altLang="cs-CZ" sz="1600" b="1" dirty="0" smtClean="0">
                <a:solidFill>
                  <a:srgbClr val="14407E"/>
                </a:solidFill>
              </a:rPr>
              <a:t>Není možné nechat výběr cílové skupiny na další organizaci!</a:t>
            </a:r>
            <a:endParaRPr lang="cs-CZ" altLang="cs-CZ" sz="1600" b="1" dirty="0">
              <a:solidFill>
                <a:srgbClr val="14407E"/>
              </a:solidFill>
            </a:endParaRPr>
          </a:p>
          <a:p>
            <a:pPr algn="just">
              <a:defRPr/>
            </a:pPr>
            <a:r>
              <a:rPr lang="cs-CZ" altLang="cs-CZ" sz="1600" dirty="0" smtClean="0">
                <a:solidFill>
                  <a:srgbClr val="14407E"/>
                </a:solidFill>
              </a:rPr>
              <a:t>Při </a:t>
            </a:r>
            <a:r>
              <a:rPr lang="cs-CZ" altLang="cs-CZ" sz="1600" dirty="0">
                <a:solidFill>
                  <a:srgbClr val="14407E"/>
                </a:solidFill>
              </a:rPr>
              <a:t>výběru účastníků </a:t>
            </a:r>
            <a:r>
              <a:rPr lang="cs-CZ" altLang="cs-CZ" sz="1600" dirty="0" smtClean="0">
                <a:solidFill>
                  <a:srgbClr val="14407E"/>
                </a:solidFill>
              </a:rPr>
              <a:t>do projektu </a:t>
            </a:r>
            <a:r>
              <a:rPr lang="cs-CZ" altLang="cs-CZ" sz="1600" dirty="0">
                <a:solidFill>
                  <a:srgbClr val="14407E"/>
                </a:solidFill>
              </a:rPr>
              <a:t>je </a:t>
            </a:r>
            <a:r>
              <a:rPr lang="cs-CZ" altLang="cs-CZ" sz="1600" dirty="0" smtClean="0">
                <a:solidFill>
                  <a:srgbClr val="14407E"/>
                </a:solidFill>
              </a:rPr>
              <a:t>východiskem </a:t>
            </a:r>
            <a:r>
              <a:rPr lang="cs-CZ" altLang="cs-CZ" sz="1600" b="1" dirty="0" smtClean="0">
                <a:solidFill>
                  <a:srgbClr val="14407E"/>
                </a:solidFill>
              </a:rPr>
              <a:t>profil </a:t>
            </a:r>
            <a:r>
              <a:rPr lang="cs-CZ" altLang="cs-CZ" sz="1600" b="1" dirty="0">
                <a:solidFill>
                  <a:srgbClr val="14407E"/>
                </a:solidFill>
              </a:rPr>
              <a:t>uchazeče </a:t>
            </a:r>
            <a:r>
              <a:rPr lang="cs-CZ" altLang="cs-CZ" sz="1600" dirty="0">
                <a:solidFill>
                  <a:srgbClr val="14407E"/>
                </a:solidFill>
              </a:rPr>
              <a:t>(dosažené vzdělání či odborná příprava, osobní preference uchazeče). Současně se přihlédne k absorpční kapacitě </a:t>
            </a:r>
            <a:r>
              <a:rPr lang="cs-CZ" altLang="cs-CZ" sz="1600" dirty="0" smtClean="0">
                <a:solidFill>
                  <a:srgbClr val="14407E"/>
                </a:solidFill>
              </a:rPr>
              <a:t>v </a:t>
            </a:r>
            <a:r>
              <a:rPr lang="cs-CZ" altLang="cs-CZ" sz="1600" dirty="0">
                <a:solidFill>
                  <a:srgbClr val="14407E"/>
                </a:solidFill>
              </a:rPr>
              <a:t>daném </a:t>
            </a:r>
            <a:r>
              <a:rPr lang="cs-CZ" altLang="cs-CZ" sz="1600" dirty="0" smtClean="0">
                <a:solidFill>
                  <a:srgbClr val="14407E"/>
                </a:solidFill>
              </a:rPr>
              <a:t>regionu.</a:t>
            </a:r>
          </a:p>
          <a:p>
            <a:pPr algn="just">
              <a:defRPr/>
            </a:pPr>
            <a:r>
              <a:rPr lang="cs-CZ" altLang="cs-CZ" sz="1600" dirty="0" smtClean="0">
                <a:solidFill>
                  <a:srgbClr val="14407E"/>
                </a:solidFill>
              </a:rPr>
              <a:t>Součástí výběru účastníků do projektu </a:t>
            </a:r>
            <a:r>
              <a:rPr lang="cs-CZ" altLang="cs-CZ" sz="1600" dirty="0">
                <a:solidFill>
                  <a:srgbClr val="14407E"/>
                </a:solidFill>
              </a:rPr>
              <a:t>bude </a:t>
            </a:r>
            <a:r>
              <a:rPr lang="cs-CZ" altLang="cs-CZ" sz="1600" b="1" dirty="0">
                <a:solidFill>
                  <a:srgbClr val="14407E"/>
                </a:solidFill>
              </a:rPr>
              <a:t>osobní pohovor s </a:t>
            </a:r>
            <a:r>
              <a:rPr lang="cs-CZ" altLang="cs-CZ" sz="1600" b="1" dirty="0" smtClean="0">
                <a:solidFill>
                  <a:srgbClr val="14407E"/>
                </a:solidFill>
              </a:rPr>
              <a:t>uchazečem.</a:t>
            </a:r>
            <a:endParaRPr lang="cs-CZ" altLang="cs-CZ" sz="1600" dirty="0" smtClean="0">
              <a:solidFill>
                <a:srgbClr val="14407E"/>
              </a:solidFill>
            </a:endParaRPr>
          </a:p>
          <a:p>
            <a:pPr algn="just">
              <a:defRPr/>
            </a:pPr>
            <a:r>
              <a:rPr lang="cs-CZ" altLang="cs-CZ" sz="1600" dirty="0" smtClean="0">
                <a:solidFill>
                  <a:srgbClr val="14407E"/>
                </a:solidFill>
              </a:rPr>
              <a:t>Bude </a:t>
            </a:r>
            <a:r>
              <a:rPr lang="cs-CZ" altLang="cs-CZ" sz="1600" dirty="0">
                <a:solidFill>
                  <a:srgbClr val="14407E"/>
                </a:solidFill>
              </a:rPr>
              <a:t>vedena vhodná </a:t>
            </a:r>
            <a:r>
              <a:rPr lang="cs-CZ" altLang="cs-CZ" sz="1600" b="1" dirty="0">
                <a:solidFill>
                  <a:srgbClr val="14407E"/>
                </a:solidFill>
              </a:rPr>
              <a:t>evidence účastníků projektu </a:t>
            </a:r>
            <a:r>
              <a:rPr lang="cs-CZ" altLang="cs-CZ" sz="1600" dirty="0">
                <a:solidFill>
                  <a:srgbClr val="14407E"/>
                </a:solidFill>
              </a:rPr>
              <a:t>(např. formou osobních karet), na kterých bude zaznamenávána práce s účastníkem a jeho </a:t>
            </a:r>
            <a:r>
              <a:rPr lang="cs-CZ" altLang="cs-CZ" sz="1600" dirty="0" smtClean="0">
                <a:solidFill>
                  <a:srgbClr val="14407E"/>
                </a:solidFill>
              </a:rPr>
              <a:t>pokrok.</a:t>
            </a:r>
          </a:p>
          <a:p>
            <a:pPr algn="just">
              <a:defRPr/>
            </a:pPr>
            <a:r>
              <a:rPr lang="pt-BR" altLang="cs-CZ" sz="1600" dirty="0">
                <a:solidFill>
                  <a:srgbClr val="14407E"/>
                </a:solidFill>
              </a:rPr>
              <a:t>Tvorba </a:t>
            </a:r>
            <a:r>
              <a:rPr lang="cs-CZ" altLang="cs-CZ" sz="1600" dirty="0">
                <a:solidFill>
                  <a:srgbClr val="14407E"/>
                </a:solidFill>
              </a:rPr>
              <a:t>a vedení </a:t>
            </a:r>
            <a:r>
              <a:rPr lang="pt-BR" altLang="cs-CZ" sz="1600" b="1" dirty="0">
                <a:solidFill>
                  <a:srgbClr val="14407E"/>
                </a:solidFill>
              </a:rPr>
              <a:t>individuálních </a:t>
            </a:r>
            <a:r>
              <a:rPr lang="cs-CZ" altLang="cs-CZ" sz="1600" b="1" dirty="0" smtClean="0">
                <a:solidFill>
                  <a:srgbClr val="14407E"/>
                </a:solidFill>
              </a:rPr>
              <a:t>vzdělávacích </a:t>
            </a:r>
            <a:r>
              <a:rPr lang="pt-BR" altLang="cs-CZ" sz="1600" b="1" dirty="0" smtClean="0">
                <a:solidFill>
                  <a:srgbClr val="14407E"/>
                </a:solidFill>
              </a:rPr>
              <a:t>plánů</a:t>
            </a:r>
            <a:r>
              <a:rPr lang="cs-CZ" altLang="cs-CZ" sz="1600" b="1" dirty="0" smtClean="0">
                <a:solidFill>
                  <a:srgbClr val="14407E"/>
                </a:solidFill>
              </a:rPr>
              <a:t> </a:t>
            </a:r>
            <a:r>
              <a:rPr lang="pt-BR" altLang="cs-CZ" sz="1600" dirty="0">
                <a:solidFill>
                  <a:srgbClr val="14407E"/>
                </a:solidFill>
              </a:rPr>
              <a:t>pro účastníky </a:t>
            </a:r>
            <a:r>
              <a:rPr lang="pt-BR" altLang="cs-CZ" sz="1600" dirty="0" smtClean="0">
                <a:solidFill>
                  <a:srgbClr val="14407E"/>
                </a:solidFill>
              </a:rPr>
              <a:t>projektu</a:t>
            </a:r>
            <a:r>
              <a:rPr lang="cs-CZ" altLang="cs-CZ" sz="1600" dirty="0" smtClean="0">
                <a:solidFill>
                  <a:srgbClr val="14407E"/>
                </a:solidFill>
              </a:rPr>
              <a:t>, </a:t>
            </a:r>
            <a:r>
              <a:rPr lang="cs-CZ" altLang="cs-CZ" sz="1600" dirty="0">
                <a:solidFill>
                  <a:srgbClr val="14407E"/>
                </a:solidFill>
              </a:rPr>
              <a:t>včetně zachycení výchozího stavu (vstupní </a:t>
            </a:r>
            <a:r>
              <a:rPr lang="cs-CZ" altLang="cs-CZ" sz="1600" dirty="0" smtClean="0">
                <a:solidFill>
                  <a:srgbClr val="14407E"/>
                </a:solidFill>
              </a:rPr>
              <a:t>diagnostika).</a:t>
            </a:r>
          </a:p>
          <a:p>
            <a:pPr algn="just">
              <a:defRPr/>
            </a:pPr>
            <a:r>
              <a:rPr lang="cs-CZ" altLang="cs-CZ" sz="1600" b="1" dirty="0" smtClean="0">
                <a:solidFill>
                  <a:srgbClr val="14407E"/>
                </a:solidFill>
              </a:rPr>
              <a:t>Poradenství</a:t>
            </a:r>
            <a:r>
              <a:rPr lang="cs-CZ" altLang="cs-CZ" sz="1600" dirty="0" smtClean="0">
                <a:solidFill>
                  <a:srgbClr val="14407E"/>
                </a:solidFill>
              </a:rPr>
              <a:t> </a:t>
            </a:r>
            <a:r>
              <a:rPr lang="cs-CZ" altLang="cs-CZ" sz="1600" dirty="0">
                <a:solidFill>
                  <a:srgbClr val="14407E"/>
                </a:solidFill>
              </a:rPr>
              <a:t>pro cílovou skupinu </a:t>
            </a:r>
            <a:r>
              <a:rPr lang="cs-CZ" altLang="cs-CZ" sz="1600" dirty="0" smtClean="0">
                <a:solidFill>
                  <a:srgbClr val="14407E"/>
                </a:solidFill>
              </a:rPr>
              <a:t>by mělo zajištěno </a:t>
            </a:r>
            <a:r>
              <a:rPr lang="cs-CZ" altLang="cs-CZ" sz="1600" dirty="0">
                <a:solidFill>
                  <a:srgbClr val="14407E"/>
                </a:solidFill>
              </a:rPr>
              <a:t>po celou dobu realizace </a:t>
            </a:r>
            <a:r>
              <a:rPr lang="cs-CZ" altLang="cs-CZ" sz="1600" dirty="0" smtClean="0">
                <a:solidFill>
                  <a:srgbClr val="14407E"/>
                </a:solidFill>
              </a:rPr>
              <a:t>projektu.</a:t>
            </a:r>
            <a:endParaRPr lang="cs-CZ" altLang="cs-CZ" sz="1600" dirty="0">
              <a:solidFill>
                <a:srgbClr val="14407E"/>
              </a:solidFill>
            </a:endParaRPr>
          </a:p>
          <a:p>
            <a:pPr marL="0" indent="0" algn="just">
              <a:buNone/>
              <a:defRPr/>
            </a:pPr>
            <a:endParaRPr lang="cs-CZ" altLang="cs-CZ" sz="1600" dirty="0">
              <a:solidFill>
                <a:srgbClr val="1440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3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umístění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412776"/>
            <a:ext cx="8064000" cy="4896544"/>
          </a:xfrm>
        </p:spPr>
        <p:txBody>
          <a:bodyPr/>
          <a:lstStyle/>
          <a:p>
            <a:r>
              <a:rPr lang="cs-CZ" sz="1800" dirty="0" smtClean="0"/>
              <a:t>Povolené </a:t>
            </a:r>
            <a:r>
              <a:rPr lang="cs-CZ" sz="1800" dirty="0"/>
              <a:t>místo realizace a </a:t>
            </a:r>
            <a:r>
              <a:rPr lang="cs-CZ" sz="1800" dirty="0" smtClean="0"/>
              <a:t>povolené </a:t>
            </a:r>
            <a:r>
              <a:rPr lang="cs-CZ" sz="1800" dirty="0"/>
              <a:t>místo dopadu projektu jsou stanovena ve výzvě</a:t>
            </a:r>
          </a:p>
          <a:p>
            <a:r>
              <a:rPr lang="cs-CZ" sz="1800" b="1" dirty="0" smtClean="0"/>
              <a:t>Místo realizace</a:t>
            </a:r>
            <a:r>
              <a:rPr lang="cs-CZ" sz="1800" dirty="0" smtClean="0"/>
              <a:t> </a:t>
            </a:r>
            <a:r>
              <a:rPr lang="cs-CZ" sz="1800" dirty="0"/>
              <a:t>- </a:t>
            </a:r>
            <a:r>
              <a:rPr lang="cs-CZ" sz="1800" dirty="0" smtClean="0"/>
              <a:t>realizace aktivit </a:t>
            </a:r>
            <a:r>
              <a:rPr lang="cs-CZ" sz="1800" dirty="0"/>
              <a:t>projektu ve prospěch cílových skupin, příp. </a:t>
            </a:r>
            <a:r>
              <a:rPr lang="cs-CZ" sz="1800" dirty="0" smtClean="0"/>
              <a:t>lokalita</a:t>
            </a:r>
            <a:r>
              <a:rPr lang="cs-CZ" sz="1800" dirty="0"/>
              <a:t>, kde vznikají výstupy či výsledky projektu</a:t>
            </a:r>
            <a:r>
              <a:rPr lang="cs-CZ" sz="1800" dirty="0" smtClean="0"/>
              <a:t>. </a:t>
            </a:r>
            <a:r>
              <a:rPr lang="cs-CZ" sz="1800" b="1" dirty="0" smtClean="0"/>
              <a:t>Detail kraje v ČR. Zahraniční místa se neuvádějí</a:t>
            </a:r>
          </a:p>
          <a:p>
            <a:r>
              <a:rPr lang="cs-CZ" sz="1800" b="1" dirty="0" smtClean="0"/>
              <a:t>Místo dopadu -</a:t>
            </a:r>
            <a:r>
              <a:rPr lang="cs-CZ" sz="1800" dirty="0" smtClean="0"/>
              <a:t> </a:t>
            </a:r>
            <a:r>
              <a:rPr lang="pl-PL" sz="1800" dirty="0"/>
              <a:t>území, které má z realizace projektu prospěch. </a:t>
            </a:r>
            <a:r>
              <a:rPr lang="pl-PL" sz="1800" dirty="0" smtClean="0"/>
              <a:t>Může </a:t>
            </a:r>
            <a:r>
              <a:rPr lang="pl-PL" sz="1800" dirty="0"/>
              <a:t>zahrnovat pouze území, z jehož alokace je daná výzva financována. </a:t>
            </a:r>
            <a:r>
              <a:rPr lang="cs-CZ" sz="1800" b="1" dirty="0"/>
              <a:t>Detail kraje v ČR. </a:t>
            </a:r>
            <a:r>
              <a:rPr lang="cs-CZ" sz="1800" b="1" dirty="0" smtClean="0"/>
              <a:t>Pouze ČR</a:t>
            </a:r>
          </a:p>
          <a:p>
            <a:r>
              <a:rPr lang="cs-CZ" sz="1800" dirty="0" smtClean="0"/>
              <a:t>Změna </a:t>
            </a:r>
            <a:r>
              <a:rPr lang="cs-CZ" sz="1800" dirty="0"/>
              <a:t>místa realizace nebo území dopadu, které nemají dopad na způsobilost </a:t>
            </a:r>
            <a:r>
              <a:rPr lang="cs-CZ" sz="1800" dirty="0" smtClean="0"/>
              <a:t>výdajů – </a:t>
            </a:r>
            <a:r>
              <a:rPr lang="cs-CZ" sz="1800" dirty="0"/>
              <a:t>n</a:t>
            </a:r>
            <a:r>
              <a:rPr lang="cs-CZ" sz="1800" dirty="0" smtClean="0"/>
              <a:t>epodstatná změna.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120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4983</Words>
  <Application>Microsoft Office PowerPoint</Application>
  <PresentationFormat>Předvádění na obrazovce (4:3)</PresentationFormat>
  <Paragraphs>672</Paragraphs>
  <Slides>68</Slides>
  <Notes>45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68</vt:i4>
      </vt:variant>
    </vt:vector>
  </HeadingPairs>
  <TitlesOfParts>
    <vt:vector size="69" baseType="lpstr">
      <vt:lpstr>prezentace</vt:lpstr>
      <vt:lpstr>Výzva 03_18_091</vt:lpstr>
      <vt:lpstr>Program</vt:lpstr>
      <vt:lpstr> Představení výzvy (Parametry výzvy, žadatele, partneři, cílová skupina, umístění) </vt:lpstr>
      <vt:lpstr>Parametry Výzvy 03_18_091</vt:lpstr>
      <vt:lpstr>ŽADATELÉ / PARTNEŘI</vt:lpstr>
      <vt:lpstr>Projektové partnerství</vt:lpstr>
      <vt:lpstr>Cílová Skupina</vt:lpstr>
      <vt:lpstr>Výběr Cílové skupiny</vt:lpstr>
      <vt:lpstr>umístění</vt:lpstr>
      <vt:lpstr> Klíčové aktivity </vt:lpstr>
      <vt:lpstr>klíčové aktivity</vt:lpstr>
      <vt:lpstr>klíčové aktivity</vt:lpstr>
      <vt:lpstr>Požadavky na klíčové aktivity</vt:lpstr>
      <vt:lpstr>Klíčové aktivity V IS KP</vt:lpstr>
      <vt:lpstr>Monitorovací Indikátory </vt:lpstr>
      <vt:lpstr>Indikátory</vt:lpstr>
      <vt:lpstr>Povinné Indikátory k naplnění</vt:lpstr>
      <vt:lpstr>Stanovení cílových hodnot</vt:lpstr>
      <vt:lpstr>indikátory - Popis hodnoty</vt:lpstr>
      <vt:lpstr>indikátory - rozdíly  OPZ / OP LZZ</vt:lpstr>
      <vt:lpstr>Bagatelní podpora</vt:lpstr>
      <vt:lpstr>vazba IS KP14+ a IS ESF 2014+ </vt:lpstr>
      <vt:lpstr>Realizační tým </vt:lpstr>
      <vt:lpstr>Realizační Tým</vt:lpstr>
      <vt:lpstr>Realizační Tým – pracovní výkazy</vt:lpstr>
      <vt:lpstr>Realizační tým v IS KP</vt:lpstr>
      <vt:lpstr>Způsobilé výdaje, Nepřímé náklady a spolufinancování </vt:lpstr>
      <vt:lpstr>Způsobilé výdaje</vt:lpstr>
      <vt:lpstr>Nepřímé náklady</vt:lpstr>
      <vt:lpstr>Spolufinancování</vt:lpstr>
      <vt:lpstr>Finanční plán V IS KP</vt:lpstr>
      <vt:lpstr>Publicita </vt:lpstr>
      <vt:lpstr>Publicita – základní pravidla</vt:lpstr>
      <vt:lpstr>Publicita - POVINNOSTI PŘÍJEMCŮ</vt:lpstr>
      <vt:lpstr>Povinný plakát</vt:lpstr>
      <vt:lpstr>VIZUÁLNÍ IDENTITA - použití</vt:lpstr>
      <vt:lpstr>Povinné přílohy žádosti</vt:lpstr>
      <vt:lpstr>Projekt </vt:lpstr>
      <vt:lpstr>Způsob a forma předkládání žádostí</vt:lpstr>
      <vt:lpstr>Popis projektu v IS KP</vt:lpstr>
      <vt:lpstr>Popis projektu v is kp II</vt:lpstr>
      <vt:lpstr>Popis projektu v is kp III</vt:lpstr>
      <vt:lpstr>Zakázky </vt:lpstr>
      <vt:lpstr>Kategorie pro zadávání – LIMITY STANOVENY MMR</vt:lpstr>
      <vt:lpstr>Zakázky</vt:lpstr>
      <vt:lpstr>Ex ante kontrola</vt:lpstr>
      <vt:lpstr>Zakázky v is kp14+</vt:lpstr>
      <vt:lpstr>Hodnocení a Výběr Projektů </vt:lpstr>
      <vt:lpstr>Hodnocení a Výběr Projektů</vt:lpstr>
      <vt:lpstr>Formální hodnocení</vt:lpstr>
      <vt:lpstr>Hodnocení přijatelnosti (1)</vt:lpstr>
      <vt:lpstr>Hodnocení přijatelnosti (2)</vt:lpstr>
      <vt:lpstr>Věcné hodnocení</vt:lpstr>
      <vt:lpstr>Vymezení problému a cílové skupiny </vt:lpstr>
      <vt:lpstr>Cíle a konzistentnost (intervenční logika) projektu</vt:lpstr>
      <vt:lpstr>Způsob ověření dosažení cíle projektu </vt:lpstr>
      <vt:lpstr>Efektivita projektu, rozpočet </vt:lpstr>
      <vt:lpstr>Adekvátnost indikátorů </vt:lpstr>
      <vt:lpstr>Způsob zapojení cílové skupiny </vt:lpstr>
      <vt:lpstr>Způsob realizace aktivit a jejich návaznost </vt:lpstr>
      <vt:lpstr>Ověření administrativní, finanční a provozní kapacity žadatele (1)</vt:lpstr>
      <vt:lpstr>Ověření administrativní, finanční a provozní kapacity žadatele (2)</vt:lpstr>
      <vt:lpstr>Důležité: Kompetence - Kapacita - kvalita </vt:lpstr>
      <vt:lpstr>Dotazy k výzvě</vt:lpstr>
      <vt:lpstr>Osobní konzultace</vt:lpstr>
      <vt:lpstr>Možné chyby </vt:lpstr>
      <vt:lpstr>Upozornění na možné CHYBY 1</vt:lpstr>
      <vt:lpstr>Upozornění na možné CHYBY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2015-02-20T08:23:15Z</dcterms:created>
  <dcterms:modified xsi:type="dcterms:W3CDTF">2017-11-06T11:06:40Z</dcterms:modified>
</cp:coreProperties>
</file>