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72" r:id="rId2"/>
    <p:sldId id="278" r:id="rId3"/>
    <p:sldId id="307" r:id="rId4"/>
    <p:sldId id="310" r:id="rId5"/>
    <p:sldId id="306" r:id="rId6"/>
    <p:sldId id="308" r:id="rId7"/>
    <p:sldId id="279" r:id="rId8"/>
    <p:sldId id="275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80935" autoAdjust="0"/>
  </p:normalViewPr>
  <p:slideViewPr>
    <p:cSldViewPr>
      <p:cViewPr varScale="1">
        <p:scale>
          <a:sx n="94" d="100"/>
          <a:sy n="94" d="100"/>
        </p:scale>
        <p:origin x="-212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C6A4C1-A1DC-43EB-961E-DFC54C723E9F}" type="datetimeFigureOut">
              <a:rPr lang="cs-CZ" smtClean="0"/>
              <a:pPr/>
              <a:t>13.11.2017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C8560-98F7-49E6-80B0-5B2E744164F4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2512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itchFamily="34" charset="0"/>
              <a:buNone/>
            </a:pP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C8560-98F7-49E6-80B0-5B2E744164F4}" type="slidenum">
              <a:rPr lang="cs-CZ" smtClean="0"/>
              <a:pPr/>
              <a:t>7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E1005A-3476-4C5D-A1DD-BEB4AFA13508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1224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1511299" y="40896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1512000" y="4885200"/>
            <a:ext cx="7272000" cy="540000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00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846000" y="40896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846000" y="4885200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20" name="Obdélník 19"/>
          <p:cNvSpPr/>
          <p:nvPr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8" name="Přímá spojnice 17"/>
          <p:cNvCxnSpPr/>
          <p:nvPr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818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2412000"/>
            <a:ext cx="8064000" cy="3744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5B30E-844C-44A1-878A-1DB494D29BB3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14793793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56CC8-969E-4284-A896-559516F5D5DC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2855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4644000" y="1800000"/>
            <a:ext cx="3960000" cy="4320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78938E48-3003-4D11-A6B5-730B6DA2AE65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13621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4032000"/>
            <a:ext cx="8064000" cy="2088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60628419-2E1F-4A55-ADDB-79AF00F7D957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3027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540000" y="2412000"/>
            <a:ext cx="8064000" cy="3744000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540000" y="1440000"/>
            <a:ext cx="8064000" cy="360000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540000" y="1836000"/>
            <a:ext cx="8064000" cy="432000"/>
          </a:xfrm>
        </p:spPr>
        <p:txBody>
          <a:bodyPr/>
          <a:lstStyle>
            <a:lvl1pPr marL="0" indent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0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fld id="{DEE43472-717C-4B36-93E2-217175BDF408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8799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9144000" cy="67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1512000" y="2610000"/>
            <a:ext cx="7272000" cy="3240000"/>
          </a:xfrm>
        </p:spPr>
        <p:txBody>
          <a:bodyPr anchor="t" anchorCtr="0"/>
          <a:lstStyle>
            <a:lvl1pPr>
              <a:defRPr sz="4000">
                <a:solidFill>
                  <a:schemeClr val="accent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846000" y="2636837"/>
            <a:ext cx="540000" cy="540000"/>
          </a:xfrm>
        </p:spPr>
        <p:txBody>
          <a:bodyPr wrap="none" anchor="ctr" anchorCtr="1"/>
          <a:lstStyle>
            <a:lvl1pPr marL="0" indent="0">
              <a:buFontTx/>
              <a:buNone/>
              <a:defRPr sz="600"/>
            </a:lvl1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3356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  <p:cxnSp>
        <p:nvCxnSpPr>
          <p:cNvPr id="12" name="Přímá spojnice 11"/>
          <p:cNvCxnSpPr/>
          <p:nvPr/>
        </p:nvCxnSpPr>
        <p:spPr>
          <a:xfrm>
            <a:off x="395536" y="1137600"/>
            <a:ext cx="835292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525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A7269-00A7-4D14-AC54-F93D9523183C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385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F512E2-599A-4D04-83E5-658ACBA6DC75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4644000" y="1800000"/>
            <a:ext cx="3960000" cy="4320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013468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0000" y="1800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088231-7386-4B7B-82DD-60E715E890F8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540000" y="4032000"/>
            <a:ext cx="8064000" cy="2088000"/>
          </a:xfrm>
        </p:spPr>
        <p:txBody>
          <a:bodyPr/>
          <a:lstStyle>
            <a:lvl1pPr marL="432000" indent="-432000">
              <a:buFont typeface="Wingdings 3" panose="05040102010807070707" pitchFamily="18" charset="2"/>
              <a:buChar char=""/>
              <a:defRPr/>
            </a:lvl1pPr>
            <a:lvl2pPr marL="666000" indent="-252000">
              <a:buFont typeface="Wingdings 3" panose="05040102010807070707" pitchFamily="18" charset="2"/>
              <a:buChar char=""/>
              <a:defRPr/>
            </a:lvl2pPr>
            <a:lvl3pPr marL="918000" indent="-252000">
              <a:buFont typeface="Wingdings 3" panose="05040102010807070707" pitchFamily="18" charset="2"/>
              <a:buChar char=""/>
              <a:defRPr/>
            </a:lvl3pPr>
            <a:lvl4pPr marL="1170000" indent="-252000">
              <a:buFont typeface="Wingdings 3" panose="05040102010807070707" pitchFamily="18" charset="2"/>
              <a:buChar char=""/>
              <a:defRPr/>
            </a:lvl4pPr>
            <a:lvl5pPr marL="1422000" indent="-252000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86141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080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9144000" cy="10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360000" y="0"/>
            <a:ext cx="8424000" cy="108000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40000" y="1800000"/>
            <a:ext cx="8064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540000" y="6516000"/>
            <a:ext cx="1116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946AEEAA-C336-406E-9184-4087C50DE434}" type="datetime1">
              <a:rPr lang="cs-CZ" smtClean="0"/>
              <a:pPr/>
              <a:t>13.11.2017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1692000" y="6516000"/>
            <a:ext cx="6912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40000" y="6516000"/>
            <a:ext cx="468000" cy="18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 b="1">
                <a:solidFill>
                  <a:schemeClr val="tx1"/>
                </a:solidFill>
              </a:defRPr>
            </a:lvl1pPr>
          </a:lstStyle>
          <a:p>
            <a:fld id="{6DF6B975-8A22-45CE-9D6A-92884159C68C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732000"/>
            <a:ext cx="9144000" cy="126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257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2000" indent="-432000" algn="l" defTabSz="914400" rtl="0" eaLnBrk="1" latinLnBrk="0" hangingPunct="1">
        <a:lnSpc>
          <a:spcPts val="2880"/>
        </a:lnSpc>
        <a:spcBef>
          <a:spcPts val="600"/>
        </a:spcBef>
        <a:spcAft>
          <a:spcPts val="600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66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8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70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22000" indent="-252000" algn="l" defTabSz="914400" rtl="0" eaLnBrk="1" latinLnBrk="0" hangingPunct="1">
        <a:lnSpc>
          <a:spcPts val="2400"/>
        </a:lnSpc>
        <a:spcBef>
          <a:spcPts val="300"/>
        </a:spcBef>
        <a:spcAft>
          <a:spcPts val="300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611560" y="2276872"/>
            <a:ext cx="8208912" cy="3600400"/>
          </a:xfrm>
        </p:spPr>
        <p:txBody>
          <a:bodyPr/>
          <a:lstStyle/>
          <a:p>
            <a:pPr algn="ctr"/>
            <a:r>
              <a:rPr lang="cs-CZ" dirty="0" smtClean="0"/>
              <a:t>      </a:t>
            </a:r>
            <a:br>
              <a:rPr lang="cs-CZ" dirty="0" smtClean="0"/>
            </a:br>
            <a:r>
              <a:rPr lang="cs-CZ" dirty="0" smtClean="0"/>
              <a:t>Příloha  ŽÁDOSTI</a:t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err="1" smtClean="0"/>
              <a:t>age</a:t>
            </a:r>
            <a:r>
              <a:rPr lang="cs-CZ" dirty="0" smtClean="0"/>
              <a:t> management audit</a:t>
            </a:r>
            <a:br>
              <a:rPr lang="cs-CZ" dirty="0" smtClean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431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Příloha AGE MANAGEMENT AUDIT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Povinnou přílohou žádosti o podporu </a:t>
            </a:r>
            <a:r>
              <a:rPr lang="cs-CZ" dirty="0" smtClean="0"/>
              <a:t>ve výzvě č. </a:t>
            </a:r>
            <a:r>
              <a:rPr lang="cs-CZ" dirty="0" smtClean="0"/>
              <a:t>079 </a:t>
            </a:r>
            <a:r>
              <a:rPr lang="cs-CZ" dirty="0" smtClean="0"/>
              <a:t>je </a:t>
            </a:r>
            <a:r>
              <a:rPr lang="cs-CZ" dirty="0"/>
              <a:t>zpracovaný audit </a:t>
            </a:r>
            <a:r>
              <a:rPr lang="cs-CZ" dirty="0" err="1"/>
              <a:t>age</a:t>
            </a:r>
            <a:r>
              <a:rPr lang="cs-CZ" dirty="0"/>
              <a:t> managementu za subjekt žadatele. </a:t>
            </a:r>
            <a:endParaRPr lang="cs-CZ" dirty="0" smtClean="0"/>
          </a:p>
          <a:p>
            <a:r>
              <a:rPr lang="cs-CZ" dirty="0" smtClean="0"/>
              <a:t>Vzor </a:t>
            </a:r>
            <a:r>
              <a:rPr lang="cs-CZ" dirty="0"/>
              <a:t>pro audit </a:t>
            </a:r>
            <a:r>
              <a:rPr lang="cs-CZ" dirty="0" err="1"/>
              <a:t>age</a:t>
            </a:r>
            <a:r>
              <a:rPr lang="cs-CZ" dirty="0"/>
              <a:t> managementu je přílohou </a:t>
            </a:r>
            <a:r>
              <a:rPr lang="cs-CZ" dirty="0" smtClean="0"/>
              <a:t>Výzvy </a:t>
            </a:r>
            <a:r>
              <a:rPr lang="cs-CZ" dirty="0"/>
              <a:t>k předkládání žádostí o </a:t>
            </a:r>
            <a:r>
              <a:rPr lang="cs-CZ" dirty="0" smtClean="0"/>
              <a:t>podporu – uvedený formát </a:t>
            </a:r>
            <a:r>
              <a:rPr lang="cs-CZ" dirty="0"/>
              <a:t>není povinný, výsledný audit ale musí obsahovat zpracované informace dle okruhů uvedených ve vzoru</a:t>
            </a:r>
            <a:r>
              <a:rPr lang="cs-CZ" dirty="0" smtClean="0"/>
              <a:t>.</a:t>
            </a:r>
          </a:p>
          <a:p>
            <a:endParaRPr lang="cs-CZ" dirty="0" smtClean="0"/>
          </a:p>
          <a:p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886458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Příloha AGE MANAGEMENT AUDIT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Audit může být zpracován externím dodavatelem i přímo zaměstnancem žadatele, pokud </a:t>
            </a:r>
            <a:r>
              <a:rPr lang="cs-CZ" dirty="0" smtClean="0"/>
              <a:t>má subjekt k dispozici dostatečně kvalifikovaného a zkušeného pracovníka. </a:t>
            </a:r>
          </a:p>
          <a:p>
            <a:r>
              <a:rPr lang="cs-CZ" dirty="0" smtClean="0"/>
              <a:t>Zpracovatel auditu by měl být vybrán tak, aby byl výsledek co nejkvalitnější, výstup auditu měl pro žadatele vypovídající hodnotu a žadatel mohl na základě shrnutí a návrhů konkrétních opatření vypracovat kvalitní projekt. </a:t>
            </a:r>
          </a:p>
          <a:p>
            <a:r>
              <a:rPr lang="cs-CZ" dirty="0" smtClean="0"/>
              <a:t>Úspěšní žadatelé o podporu ve </a:t>
            </a:r>
            <a:r>
              <a:rPr lang="cs-CZ" dirty="0" smtClean="0"/>
              <a:t>výzvě č. 079 </a:t>
            </a:r>
            <a:r>
              <a:rPr lang="cs-CZ" dirty="0" smtClean="0"/>
              <a:t>mohou náklady za provedení auditu dodatečně nárokovat.  </a:t>
            </a:r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76868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Příloha AGE MANAGEMENT AUDIT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Na základě výsledků </a:t>
            </a:r>
            <a:r>
              <a:rPr lang="cs-CZ" dirty="0" err="1" smtClean="0"/>
              <a:t>age</a:t>
            </a:r>
            <a:r>
              <a:rPr lang="cs-CZ" dirty="0" smtClean="0"/>
              <a:t> management auditu </a:t>
            </a:r>
            <a:r>
              <a:rPr lang="cs-CZ" dirty="0"/>
              <a:t>žadatel nastaví cíle projektu, navrhne klíčové aktivity projektu včetně rozpočtu a stanoví plánované hodnoty monitorovacích indikátorů. </a:t>
            </a:r>
            <a:endParaRPr lang="cs-CZ" dirty="0" smtClean="0"/>
          </a:p>
          <a:p>
            <a:r>
              <a:rPr lang="cs-CZ" dirty="0" smtClean="0"/>
              <a:t>Při </a:t>
            </a:r>
            <a:r>
              <a:rPr lang="cs-CZ" dirty="0"/>
              <a:t>hodnocení projektové žádosti bude posuzována </a:t>
            </a:r>
            <a:r>
              <a:rPr lang="cs-CZ" dirty="0" smtClean="0"/>
              <a:t>provázanost </a:t>
            </a:r>
            <a:r>
              <a:rPr lang="cs-CZ" dirty="0"/>
              <a:t>výsledků auditu a stanovených cílů projektu.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712073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Možnost proplacení výdaje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 </a:t>
            </a:r>
            <a:r>
              <a:rPr lang="cs-CZ" dirty="0"/>
              <a:t>případě, že bude provedení auditu spadat do období realizace </a:t>
            </a:r>
            <a:r>
              <a:rPr lang="cs-CZ" dirty="0" smtClean="0"/>
              <a:t>projektu </a:t>
            </a:r>
            <a:r>
              <a:rPr lang="cs-CZ" dirty="0"/>
              <a:t>a projekt bude podpořen, mohou být náklady s ním spojené nárokovány jako způsobilé. </a:t>
            </a:r>
            <a:endParaRPr lang="cs-CZ" dirty="0" smtClean="0"/>
          </a:p>
          <a:p>
            <a:r>
              <a:rPr lang="cs-CZ" dirty="0" smtClean="0"/>
              <a:t>Ve </a:t>
            </a:r>
            <a:r>
              <a:rPr lang="cs-CZ" dirty="0" smtClean="0"/>
              <a:t>výzvě č. 079 </a:t>
            </a:r>
            <a:r>
              <a:rPr lang="cs-CZ" dirty="0"/>
              <a:t>je možné nastavit datum zahájení realizace projektu nejdříve na datum vyhlášení výzvy </a:t>
            </a:r>
            <a:r>
              <a:rPr lang="cs-CZ" dirty="0" smtClean="0"/>
              <a:t>(</a:t>
            </a:r>
            <a:r>
              <a:rPr lang="cs-CZ" dirty="0"/>
              <a:t>30. 10. 2017). Tato možnost se týká jen projektů financovaných v režimu de </a:t>
            </a:r>
            <a:r>
              <a:rPr lang="cs-CZ" dirty="0" err="1"/>
              <a:t>minimis</a:t>
            </a:r>
            <a:r>
              <a:rPr lang="cs-CZ" dirty="0"/>
              <a:t>, neplatí pro projekty financované v režimu blokové výjimky.  </a:t>
            </a:r>
          </a:p>
          <a:p>
            <a:r>
              <a:rPr lang="cs-CZ" dirty="0"/>
              <a:t>Upozorňujeme, že aby byl výdaj časově způsobilý, musí do období realizace projektu spadat i zadání a realizace auditu, nejen jeho proplacení. </a:t>
            </a:r>
          </a:p>
        </p:txBody>
      </p:sp>
    </p:spTree>
    <p:extLst>
      <p:ext uri="{BB962C8B-B14F-4D97-AF65-F5344CB8AC3E}">
        <p14:creationId xmlns:p14="http://schemas.microsoft.com/office/powerpoint/2010/main" val="231036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Možnost proplacení výdaje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/>
              <a:t>Některé z podmínek pro způsobilost výdaje: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Projekt prošel všemi fázemi hodnocení a byl podpořen.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Jedná se o časově způsobilý výdaj.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 případě externího dodavatele byla dodržena pravidla pro zadávání zakázek v OPZ popsaná v Obecné části pravidel pro žadatele a příjemce v rámci OPZ (pozor, zásady zadávání zakázek popsané v kapitole 20.2 platí i pro zakázky s předpokládanou hodnotou nižší než </a:t>
            </a:r>
            <a:br>
              <a:rPr lang="cs-CZ" dirty="0" smtClean="0"/>
            </a:br>
            <a:r>
              <a:rPr lang="cs-CZ" dirty="0" smtClean="0"/>
              <a:t>400 000 Kč bez DPH (např. hospodárnost, nesmí dojít ke střetu zájmů apod.) </a:t>
            </a:r>
          </a:p>
        </p:txBody>
      </p:sp>
    </p:spTree>
    <p:extLst>
      <p:ext uri="{BB962C8B-B14F-4D97-AF65-F5344CB8AC3E}">
        <p14:creationId xmlns:p14="http://schemas.microsoft.com/office/powerpoint/2010/main" val="9487540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Možnost proplacení výdaje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cs-CZ" dirty="0" smtClean="0"/>
              <a:t>Výdaj je nárokován ze správné kapitoly rozpočtu – pro externího dodavatele kapitola Nákup služeb, v případě vlastního zaměstnance kapitola Osobní náklady (zaměstnanec nesmí fakturovat zaměstnavateli). </a:t>
            </a:r>
          </a:p>
          <a:p>
            <a:pPr>
              <a:buFont typeface="Wingdings" panose="05000000000000000000" pitchFamily="2" charset="2"/>
              <a:buChar char="Ø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8597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/>
          <p:cNvSpPr>
            <a:spLocks noGrp="1"/>
          </p:cNvSpPr>
          <p:nvPr>
            <p:ph type="title"/>
          </p:nvPr>
        </p:nvSpPr>
        <p:spPr>
          <a:xfrm>
            <a:off x="0" y="2276872"/>
            <a:ext cx="9144000" cy="1728192"/>
          </a:xfrm>
        </p:spPr>
        <p:txBody>
          <a:bodyPr/>
          <a:lstStyle/>
          <a:p>
            <a:pPr algn="ctr"/>
            <a:r>
              <a:rPr lang="cs-CZ" dirty="0" smtClean="0"/>
              <a:t>Děkujeme za pozornost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74317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1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Motiv1</Template>
  <TotalTime>1557</TotalTime>
  <Words>380</Words>
  <Application>Microsoft Office PowerPoint</Application>
  <PresentationFormat>Předvádění na obrazovce (4:3)</PresentationFormat>
  <Paragraphs>24</Paragraphs>
  <Slides>8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Motiv1</vt:lpstr>
      <vt:lpstr>       Příloha  ŽÁDOSTI  age management audit </vt:lpstr>
      <vt:lpstr>Příloha AGE MANAGEMENT AUDIT</vt:lpstr>
      <vt:lpstr>Příloha AGE MANAGEMENT AUDIT</vt:lpstr>
      <vt:lpstr>Příloha AGE MANAGEMENT AUDIT</vt:lpstr>
      <vt:lpstr>Možnost proplacení výdaje</vt:lpstr>
      <vt:lpstr>Možnost proplacení výdaje</vt:lpstr>
      <vt:lpstr>Možnost proplacení výdaje</vt:lpstr>
      <vt:lpstr>Děkujeme za pozornost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03_16_043 Podnikové vzdělávání zaměstnanců</dc:title>
  <dc:creator>Hajný Jakub Ing. (MPSV)</dc:creator>
  <cp:lastModifiedBy>Motlochová Sandra Mgr. (MPSV)</cp:lastModifiedBy>
  <cp:revision>202</cp:revision>
  <dcterms:created xsi:type="dcterms:W3CDTF">2016-05-16T15:24:50Z</dcterms:created>
  <dcterms:modified xsi:type="dcterms:W3CDTF">2017-11-13T13:47:34Z</dcterms:modified>
</cp:coreProperties>
</file>