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ContentType="application/vnd.openxmlformats-officedocument.customXmlProperties+xml" PartName="/customXml/itemProps1.xml"/>
  <Override ContentType="application/vnd.openxmlformats-officedocument.customXmlProperties+xml" PartName="/customXml/itemProps2.xml"/>
  <Override ContentType="application/vnd.openxmlformats-officedocument.customXmlProperties+xml" PartName="/customXml/itemProps3.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custom-properties+xml" PartName="/docProps/custom.xml"/>
  <Override ContentType="application/vnd.openxmlformats-officedocument.presentationml.presProps+xml" PartName="/ppt/presProps.xml"/>
  <Override ContentType="application/vnd.openxmlformats-officedocument.presentationml.presentation.main+xml" PartName="/ppt/presentation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27.xml"/>
  <Override ContentType="application/vnd.openxmlformats-officedocument.presentationml.slideLayout+xml" PartName="/ppt/slideLayouts/slideLayout28.xml"/>
  <Override ContentType="application/vnd.openxmlformats-officedocument.presentationml.slideLayout+xml" PartName="/ppt/slideLayouts/slideLayout29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30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3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15.xml"/>
  <Override ContentType="application/vnd.openxmlformats-officedocument.presentationml.slide+xml" PartName="/ppt/slides/slide16.xml"/>
  <Override ContentType="application/vnd.openxmlformats-officedocument.presentationml.slide+xml" PartName="/ppt/slides/slide17.xml"/>
  <Override ContentType="application/vnd.openxmlformats-officedocument.presentationml.slide+xml" PartName="/ppt/slides/slide18.xml"/>
  <Override ContentType="application/vnd.openxmlformats-officedocument.presentationml.slide+xml" PartName="/ppt/slides/slide19.xml"/>
  <Override ContentType="application/vnd.openxmlformats-officedocument.presentationml.slide+xml" PartName="/ppt/slides/slide2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22.xml"/>
  <Override ContentType="application/vnd.openxmlformats-officedocument.presentationml.slide+xml" PartName="/ppt/slides/slide23.xml"/>
  <Override ContentType="application/vnd.openxmlformats-officedocument.presentationml.slide+xml" PartName="/ppt/slides/slide24.xml"/>
  <Override ContentType="application/vnd.openxmlformats-officedocument.presentationml.slide+xml" PartName="/ppt/slides/slide25.xml"/>
  <Override ContentType="application/vnd.openxmlformats-officedocument.presentationml.slide+xml" PartName="/ppt/slides/slide26.xml"/>
  <Override ContentType="application/vnd.openxmlformats-officedocument.presentationml.slide+xml" PartName="/ppt/slides/slide27.xml"/>
  <Override ContentType="application/vnd.openxmlformats-officedocument.presentationml.slide+xml" PartName="/ppt/slides/slide28.xml"/>
  <Override ContentType="application/vnd.openxmlformats-officedocument.presentationml.slide+xml" PartName="/ppt/slides/slide29.xml"/>
  <Override ContentType="application/vnd.openxmlformats-officedocument.presentationml.slide+xml" PartName="/ppt/slides/slide3.xml"/>
  <Override ContentType="application/vnd.openxmlformats-officedocument.presentationml.slide+xml" PartName="/ppt/slides/slide30.xml"/>
  <Override ContentType="application/vnd.openxmlformats-officedocument.presentationml.slide+xml" PartName="/ppt/slides/slide31.xml"/>
  <Override ContentType="application/vnd.openxmlformats-officedocument.presentationml.slide+xml" PartName="/ppt/slides/slide32.xml"/>
  <Override ContentType="application/vnd.openxmlformats-officedocument.presentationml.slide+xml" PartName="/ppt/slides/slide33.xml"/>
  <Override ContentType="application/vnd.openxmlformats-officedocument.presentationml.slide+xml" PartName="/ppt/slides/slide34.xml"/>
  <Override ContentType="application/vnd.openxmlformats-officedocument.presentationml.slide+xml" PartName="/ppt/slides/slide35.xml"/>
  <Override ContentType="application/vnd.openxmlformats-officedocument.presentationml.slide+xml" PartName="/ppt/slides/slide36.xml"/>
  <Override ContentType="application/vnd.openxmlformats-officedocument.presentationml.slide+xml" PartName="/ppt/slides/slide37.xml"/>
  <Override ContentType="application/vnd.openxmlformats-officedocument.presentationml.slide+xml" PartName="/ppt/slides/slide38.xml"/>
  <Override ContentType="application/vnd.openxmlformats-officedocument.presentationml.slide+xml" PartName="/ppt/slides/slide39.xml"/>
  <Override ContentType="application/vnd.openxmlformats-officedocument.presentationml.slide+xml" PartName="/ppt/slides/slide4.xml"/>
  <Override ContentType="application/vnd.openxmlformats-officedocument.presentationml.slide+xml" PartName="/ppt/slides/slide40.xml"/>
  <Override ContentType="application/vnd.openxmlformats-officedocument.presentationml.slide+xml" PartName="/ppt/slides/slide41.xml"/>
  <Override ContentType="application/vnd.openxmlformats-officedocument.presentationml.slide+xml" PartName="/ppt/slides/slide42.xml"/>
  <Override ContentType="application/vnd.openxmlformats-officedocument.presentationml.slide+xml" PartName="/ppt/slides/slide43.xml"/>
  <Override ContentType="application/vnd.openxmlformats-officedocument.presentationml.slide+xml" PartName="/ppt/slides/slide44.xml"/>
  <Override ContentType="application/vnd.openxmlformats-officedocument.presentationml.slide+xml" PartName="/ppt/slides/slide45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presentationml.viewProps+xml" PartName="/ppt/viewProps.xml"/>
</Types>
</file>

<file path=_rels/.rels><?xml version="1.0" encoding="UTF-8" standalone="yes"?>
<Relationships xmlns="http://schemas.openxmlformats.org/package/2006/relationships">
    <Relationship Target="docProps/app.xml" Type="http://schemas.openxmlformats.org/officeDocument/2006/relationships/extended-properties" Id="rId3"/>
    <Relationship Target="docProps/core.xml" Type="http://schemas.openxmlformats.org/package/2006/relationships/metadata/core-properties" Id="rId2"/>
    <Relationship Target="ppt/presentation.xml" Type="http://schemas.openxmlformats.org/officeDocument/2006/relationships/officeDocument" Id="rId1"/>
    <Relationship Target="docProps/custom.xml" Type="http://schemas.openxmlformats.org/officeDocument/2006/relationships/custom-properties" Id="rId4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 saveSubsetFonts="true">
  <p:sldMasterIdLst>
    <p:sldMasterId id="2147483661" r:id="rId4"/>
    <p:sldMasterId id="2147483672" r:id="rId5"/>
    <p:sldMasterId id="2147483683" r:id="rId6"/>
  </p:sldMasterIdLst>
  <p:sldIdLst>
    <p:sldId id="264" r:id="rId7"/>
    <p:sldId id="265" r:id="rId8"/>
    <p:sldId id="266" r:id="rId9"/>
    <p:sldId id="269" r:id="rId10"/>
    <p:sldId id="270" r:id="rId11"/>
    <p:sldId id="267" r:id="rId12"/>
    <p:sldId id="271" r:id="rId13"/>
    <p:sldId id="272" r:id="rId14"/>
    <p:sldId id="273" r:id="rId15"/>
    <p:sldId id="274" r:id="rId16"/>
    <p:sldId id="275" r:id="rId17"/>
    <p:sldId id="280" r:id="rId18"/>
    <p:sldId id="276" r:id="rId19"/>
    <p:sldId id="281" r:id="rId20"/>
    <p:sldId id="277" r:id="rId21"/>
    <p:sldId id="278" r:id="rId22"/>
    <p:sldId id="279" r:id="rId23"/>
    <p:sldId id="282" r:id="rId24"/>
    <p:sldId id="283" r:id="rId25"/>
    <p:sldId id="284" r:id="rId26"/>
    <p:sldId id="285" r:id="rId27"/>
    <p:sldId id="286" r:id="rId28"/>
    <p:sldId id="287" r:id="rId29"/>
    <p:sldId id="288" r:id="rId30"/>
    <p:sldId id="289" r:id="rId31"/>
    <p:sldId id="290" r:id="rId32"/>
    <p:sldId id="291" r:id="rId33"/>
    <p:sldId id="292" r:id="rId34"/>
    <p:sldId id="293" r:id="rId35"/>
    <p:sldId id="294" r:id="rId36"/>
    <p:sldId id="295" r:id="rId37"/>
    <p:sldId id="296" r:id="rId38"/>
    <p:sldId id="297" r:id="rId39"/>
    <p:sldId id="298" r:id="rId40"/>
    <p:sldId id="299" r:id="rId41"/>
    <p:sldId id="300" r:id="rId42"/>
    <p:sldId id="301" r:id="rId43"/>
    <p:sldId id="302" r:id="rId44"/>
    <p:sldId id="303" r:id="rId45"/>
    <p:sldId id="304" r:id="rId46"/>
    <p:sldId id="305" r:id="rId47"/>
    <p:sldId id="306" r:id="rId48"/>
    <p:sldId id="307" r:id="rId49"/>
    <p:sldId id="268" r:id="rId50"/>
    <p:sldId id="263" r:id="rId51"/>
  </p:sldIdLst>
  <p:sldSz cx="9144000" cy="6858000" type="screen4x3"/>
  <p:notesSz cx="6858000" cy="9144000"/>
  <p:defaultTextStyle>
    <a:defPPr>
      <a:defRPr lang="cs-CZ"/>
    </a:defPPr>
    <a:lvl1pPr marL="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showPr showNarration="true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w="http://schemas.openxmlformats.org/wordprocessingml/2006/main" xmlns:m="http://schemas.openxmlformats.org/officeDocument/2006/math" xmlns:w14="http://schemas.microsoft.com/office/word/2010/wordml" xmlns:r="http://schemas.openxmlformats.org/officeDocument/2006/relationships" xmlns:wp="http://schemas.openxmlformats.org/drawingml/2006/wordprocessingDrawing" xmlns:a="http://schemas.openxmlformats.org/drawingml/2006/main" xmlns:wp14="http://schemas.microsoft.com/office/word/2010/wordprocessingDrawing" xmlns:w15="http://schemas.microsoft.com/office/word/2012/wordml" xmlns:mc="http://schemas.openxmlformats.org/markup-compatibility/2006" xmlns:sl="http://schemas.openxmlformats.org/schemaLibrary/2006/main" xmlns:wne="http://schemas.microsoft.com/office/word/2006/wordml" xmlns:c="http://schemas.openxmlformats.org/drawingml/2006/chart" xmlns:cdr="http://schemas.openxmlformats.org/drawingml/2006/chartDrawing" xmlns:c14="http://schemas.microsoft.com/office/drawing/2007/8/2/chart" xmlns:dgm="http://schemas.openxmlformats.org/drawingml/2006/diagram" xmlns:pic="http://schemas.openxmlformats.org/drawingml/2006/picture" xmlns:xdr="http://schemas.openxmlformats.org/drawingml/2006/spreadsheetDrawing" xmlns:dsp="http://schemas.microsoft.com/office/drawing/2008/diagram" xmlns:o="urn:schemas-microsoft-com:office:office" xmlns:xvml="urn:schemas-microsoft-com:office:excel" xmlns:v="urn:schemas-microsoft-com:vml" xmlns:w10="urn:schemas-microsoft-com:office:word" xmlns:pvml="urn:schemas-microsoft-com:office:powerpoint" xmlns:cppr="http://schemas.microsoft.com/office/2006/coverPageProps" xmlns:odx="http://opendope.org/xpaths" xmlns:odc="http://opendope.org/conditions" xmlns:odq="http://opendope.org/questions" xmlns:oda="http://opendope.org/answers" xmlns:odi="http://opendope.org/components" xmlns:odgm="http://opendope.org/SmartArt/DataHierarchy" xmlns:b="http://schemas.openxmlformats.org/officeDocument/2006/bibliography" xmlns:wps="http://schemas.microsoft.com/office/word/2010/wordprocessingShape" xmlns:w16se="http://schemas.microsoft.com/office/word/2015/wordml/symex" xmlns:w16cid="http://schemas.microsoft.com/office/word/2016/wordml/cid" xmlns:wetp="http://schemas.microsoft.com/office/webextensions/taskpanes/2010/11" xmlns:we="http://schemas.microsoft.com/office/webextensions/webextension/2010/11" xmlns:comp="http://schemas.openxmlformats.org/drawingml/2006/compatibility" xmlns:lc="http://schemas.openxmlformats.org/drawingml/2006/lockedCanvas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normalViewPr vertBarState="maximized">
    <p:restoredLeft sz="34587" autoAdjust="false"/>
    <p:restoredTop sz="94629" autoAdjust="false"/>
  </p:normalViewPr>
  <p:slideViewPr>
    <p:cSldViewPr>
      <p:cViewPr varScale="true">
        <p:scale>
          <a:sx n="111" d="100"/>
          <a:sy n="111" d="100"/>
        </p:scale>
        <p:origin x="-1614" y="-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
<Relationships xmlns="http://schemas.openxmlformats.org/package/2006/relationships">
    <Relationship Target="slides/slide7.xml" Type="http://schemas.openxmlformats.org/officeDocument/2006/relationships/slide" Id="rId13"/>
    <Relationship Target="slides/slide12.xml" Type="http://schemas.openxmlformats.org/officeDocument/2006/relationships/slide" Id="rId18"/>
    <Relationship Target="slides/slide20.xml" Type="http://schemas.openxmlformats.org/officeDocument/2006/relationships/slide" Id="rId26"/>
    <Relationship Target="slides/slide33.xml" Type="http://schemas.openxmlformats.org/officeDocument/2006/relationships/slide" Id="rId39"/>
    <Relationship Target="slides/slide15.xml" Type="http://schemas.openxmlformats.org/officeDocument/2006/relationships/slide" Id="rId21"/>
    <Relationship Target="slides/slide28.xml" Type="http://schemas.openxmlformats.org/officeDocument/2006/relationships/slide" Id="rId34"/>
    <Relationship Target="slides/slide36.xml" Type="http://schemas.openxmlformats.org/officeDocument/2006/relationships/slide" Id="rId42"/>
    <Relationship Target="slides/slide41.xml" Type="http://schemas.openxmlformats.org/officeDocument/2006/relationships/slide" Id="rId47"/>
    <Relationship Target="slides/slide44.xml" Type="http://schemas.openxmlformats.org/officeDocument/2006/relationships/slide" Id="rId50"/>
    <Relationship Target="tableStyles.xml" Type="http://schemas.openxmlformats.org/officeDocument/2006/relationships/tableStyles" Id="rId55"/>
    <Relationship Target="slides/slide1.xml" Type="http://schemas.openxmlformats.org/officeDocument/2006/relationships/slide" Id="rId7"/>
    <Relationship Target="slides/slide6.xml" Type="http://schemas.openxmlformats.org/officeDocument/2006/relationships/slide" Id="rId12"/>
    <Relationship Target="slides/slide11.xml" Type="http://schemas.openxmlformats.org/officeDocument/2006/relationships/slide" Id="rId17"/>
    <Relationship Target="slides/slide19.xml" Type="http://schemas.openxmlformats.org/officeDocument/2006/relationships/slide" Id="rId25"/>
    <Relationship Target="slides/slide27.xml" Type="http://schemas.openxmlformats.org/officeDocument/2006/relationships/slide" Id="rId33"/>
    <Relationship Target="slides/slide32.xml" Type="http://schemas.openxmlformats.org/officeDocument/2006/relationships/slide" Id="rId38"/>
    <Relationship Target="slides/slide40.xml" Type="http://schemas.openxmlformats.org/officeDocument/2006/relationships/slide" Id="rId46"/>
    <Relationship Target="../customXml/item2.xml" Type="http://schemas.openxmlformats.org/officeDocument/2006/relationships/customXml" Id="rId2"/>
    <Relationship Target="slides/slide10.xml" Type="http://schemas.openxmlformats.org/officeDocument/2006/relationships/slide" Id="rId16"/>
    <Relationship Target="slides/slide14.xml" Type="http://schemas.openxmlformats.org/officeDocument/2006/relationships/slide" Id="rId20"/>
    <Relationship Target="slides/slide23.xml" Type="http://schemas.openxmlformats.org/officeDocument/2006/relationships/slide" Id="rId29"/>
    <Relationship Target="slides/slide35.xml" Type="http://schemas.openxmlformats.org/officeDocument/2006/relationships/slide" Id="rId41"/>
    <Relationship Target="theme/theme1.xml" Type="http://schemas.openxmlformats.org/officeDocument/2006/relationships/theme" Id="rId54"/>
    <Relationship Target="../customXml/item1.xml" Type="http://schemas.openxmlformats.org/officeDocument/2006/relationships/customXml" Id="rId1"/>
    <Relationship Target="slideMasters/slideMaster3.xml" Type="http://schemas.openxmlformats.org/officeDocument/2006/relationships/slideMaster" Id="rId6"/>
    <Relationship Target="slides/slide5.xml" Type="http://schemas.openxmlformats.org/officeDocument/2006/relationships/slide" Id="rId11"/>
    <Relationship Target="slides/slide18.xml" Type="http://schemas.openxmlformats.org/officeDocument/2006/relationships/slide" Id="rId24"/>
    <Relationship Target="slides/slide26.xml" Type="http://schemas.openxmlformats.org/officeDocument/2006/relationships/slide" Id="rId32"/>
    <Relationship Target="slides/slide31.xml" Type="http://schemas.openxmlformats.org/officeDocument/2006/relationships/slide" Id="rId37"/>
    <Relationship Target="slides/slide34.xml" Type="http://schemas.openxmlformats.org/officeDocument/2006/relationships/slide" Id="rId40"/>
    <Relationship Target="slides/slide39.xml" Type="http://schemas.openxmlformats.org/officeDocument/2006/relationships/slide" Id="rId45"/>
    <Relationship Target="viewProps.xml" Type="http://schemas.openxmlformats.org/officeDocument/2006/relationships/viewProps" Id="rId53"/>
    <Relationship Target="slideMasters/slideMaster2.xml" Type="http://schemas.openxmlformats.org/officeDocument/2006/relationships/slideMaster" Id="rId5"/>
    <Relationship Target="slides/slide9.xml" Type="http://schemas.openxmlformats.org/officeDocument/2006/relationships/slide" Id="rId15"/>
    <Relationship Target="slides/slide17.xml" Type="http://schemas.openxmlformats.org/officeDocument/2006/relationships/slide" Id="rId23"/>
    <Relationship Target="slides/slide22.xml" Type="http://schemas.openxmlformats.org/officeDocument/2006/relationships/slide" Id="rId28"/>
    <Relationship Target="slides/slide30.xml" Type="http://schemas.openxmlformats.org/officeDocument/2006/relationships/slide" Id="rId36"/>
    <Relationship Target="slides/slide43.xml" Type="http://schemas.openxmlformats.org/officeDocument/2006/relationships/slide" Id="rId49"/>
    <Relationship Target="slides/slide4.xml" Type="http://schemas.openxmlformats.org/officeDocument/2006/relationships/slide" Id="rId10"/>
    <Relationship Target="slides/slide13.xml" Type="http://schemas.openxmlformats.org/officeDocument/2006/relationships/slide" Id="rId19"/>
    <Relationship Target="slides/slide25.xml" Type="http://schemas.openxmlformats.org/officeDocument/2006/relationships/slide" Id="rId31"/>
    <Relationship Target="slides/slide38.xml" Type="http://schemas.openxmlformats.org/officeDocument/2006/relationships/slide" Id="rId44"/>
    <Relationship Target="presProps.xml" Type="http://schemas.openxmlformats.org/officeDocument/2006/relationships/presProps" Id="rId52"/>
    <Relationship Target="slideMasters/slideMaster1.xml" Type="http://schemas.openxmlformats.org/officeDocument/2006/relationships/slideMaster" Id="rId4"/>
    <Relationship Target="slides/slide3.xml" Type="http://schemas.openxmlformats.org/officeDocument/2006/relationships/slide" Id="rId9"/>
    <Relationship Target="slides/slide8.xml" Type="http://schemas.openxmlformats.org/officeDocument/2006/relationships/slide" Id="rId14"/>
    <Relationship Target="slides/slide16.xml" Type="http://schemas.openxmlformats.org/officeDocument/2006/relationships/slide" Id="rId22"/>
    <Relationship Target="slides/slide21.xml" Type="http://schemas.openxmlformats.org/officeDocument/2006/relationships/slide" Id="rId27"/>
    <Relationship Target="slides/slide24.xml" Type="http://schemas.openxmlformats.org/officeDocument/2006/relationships/slide" Id="rId30"/>
    <Relationship Target="slides/slide29.xml" Type="http://schemas.openxmlformats.org/officeDocument/2006/relationships/slide" Id="rId35"/>
    <Relationship Target="slides/slide37.xml" Type="http://schemas.openxmlformats.org/officeDocument/2006/relationships/slide" Id="rId43"/>
    <Relationship Target="slides/slide42.xml" Type="http://schemas.openxmlformats.org/officeDocument/2006/relationships/slide" Id="rId48"/>
    <Relationship Target="slides/slide2.xml" Type="http://schemas.openxmlformats.org/officeDocument/2006/relationships/slide" Id="rId8"/>
    <Relationship Target="slides/slide45.xml" Type="http://schemas.openxmlformats.org/officeDocument/2006/relationships/slide" Id="rId51"/>
    <Relationship Target="../customXml/item3.xml" Type="http://schemas.openxmlformats.org/officeDocument/2006/relationships/customXml" Id="rId3"/>
</Relationships>

</file>

<file path=ppt/slideLayouts/_rels/slideLayout1.xml.rels><?xml version="1.0" encoding="UTF-8" standalone="yes"?>
<Relationships xmlns="http://schemas.openxmlformats.org/package/2006/relationships">
    <Relationship Target="../media/image1.jpeg" Type="http://schemas.openxmlformats.org/officeDocument/2006/relationships/image" Id="rId2"/>
    <Relationship Target="../slideMasters/slideMaster1.xml" Type="http://schemas.openxmlformats.org/officeDocument/2006/relationships/slideMaster" Id="rId1"/>
</Relationships>

</file>

<file path=ppt/slideLayouts/_rels/slideLayout10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11.xml.rels><?xml version="1.0" encoding="UTF-8" standalone="yes"?>
<Relationships xmlns="http://schemas.openxmlformats.org/package/2006/relationships">
    <Relationship Target="../media/image1.jpeg" Type="http://schemas.openxmlformats.org/officeDocument/2006/relationships/image" Id="rId2"/>
    <Relationship Target="../slideMasters/slideMaster2.xml" Type="http://schemas.openxmlformats.org/officeDocument/2006/relationships/slideMaster" Id="rId1"/>
</Relationships>

</file>

<file path=ppt/slideLayouts/_rels/slideLayout12.xml.rels><?xml version="1.0" encoding="UTF-8" standalone="yes"?>
<Relationships xmlns="http://schemas.openxmlformats.org/package/2006/relationships">
    <Relationship Target="../slideMasters/slideMaster2.xml" Type="http://schemas.openxmlformats.org/officeDocument/2006/relationships/slideMaster" Id="rId1"/>
</Relationships>

</file>

<file path=ppt/slideLayouts/_rels/slideLayout13.xml.rels><?xml version="1.0" encoding="UTF-8" standalone="yes"?>
<Relationships xmlns="http://schemas.openxmlformats.org/package/2006/relationships">
    <Relationship Target="../slideMasters/slideMaster2.xml" Type="http://schemas.openxmlformats.org/officeDocument/2006/relationships/slideMaster" Id="rId1"/>
</Relationships>

</file>

<file path=ppt/slideLayouts/_rels/slideLayout14.xml.rels><?xml version="1.0" encoding="UTF-8" standalone="yes"?>
<Relationships xmlns="http://schemas.openxmlformats.org/package/2006/relationships">
    <Relationship Target="../slideMasters/slideMaster2.xml" Type="http://schemas.openxmlformats.org/officeDocument/2006/relationships/slideMaster" Id="rId1"/>
</Relationships>

</file>

<file path=ppt/slideLayouts/_rels/slideLayout15.xml.rels><?xml version="1.0" encoding="UTF-8" standalone="yes"?>
<Relationships xmlns="http://schemas.openxmlformats.org/package/2006/relationships">
    <Relationship Target="../slideMasters/slideMaster2.xml" Type="http://schemas.openxmlformats.org/officeDocument/2006/relationships/slideMaster" Id="rId1"/>
</Relationships>

</file>

<file path=ppt/slideLayouts/_rels/slideLayout16.xml.rels><?xml version="1.0" encoding="UTF-8" standalone="yes"?>
<Relationships xmlns="http://schemas.openxmlformats.org/package/2006/relationships">
    <Relationship Target="../media/image1.jpeg" Type="http://schemas.openxmlformats.org/officeDocument/2006/relationships/image" Id="rId2"/>
    <Relationship Target="../slideMasters/slideMaster2.xml" Type="http://schemas.openxmlformats.org/officeDocument/2006/relationships/slideMaster" Id="rId1"/>
</Relationships>

</file>

<file path=ppt/slideLayouts/_rels/slideLayout17.xml.rels><?xml version="1.0" encoding="UTF-8" standalone="yes"?>
<Relationships xmlns="http://schemas.openxmlformats.org/package/2006/relationships">
    <Relationship Target="../slideMasters/slideMaster2.xml" Type="http://schemas.openxmlformats.org/officeDocument/2006/relationships/slideMaster" Id="rId1"/>
</Relationships>

</file>

<file path=ppt/slideLayouts/_rels/slideLayout18.xml.rels><?xml version="1.0" encoding="UTF-8" standalone="yes"?>
<Relationships xmlns="http://schemas.openxmlformats.org/package/2006/relationships">
    <Relationship Target="../slideMasters/slideMaster2.xml" Type="http://schemas.openxmlformats.org/officeDocument/2006/relationships/slideMaster" Id="rId1"/>
</Relationships>

</file>

<file path=ppt/slideLayouts/_rels/slideLayout19.xml.rels><?xml version="1.0" encoding="UTF-8" standalone="yes"?>
<Relationships xmlns="http://schemas.openxmlformats.org/package/2006/relationships">
    <Relationship Target="../slideMasters/slideMaster2.xml" Type="http://schemas.openxmlformats.org/officeDocument/2006/relationships/slideMaster" Id="rId1"/>
</Relationships>

</file>

<file path=ppt/slideLayouts/_rels/slideLayout2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20.xml.rels><?xml version="1.0" encoding="UTF-8" standalone="yes"?>
<Relationships xmlns="http://schemas.openxmlformats.org/package/2006/relationships">
    <Relationship Target="../slideMasters/slideMaster2.xml" Type="http://schemas.openxmlformats.org/officeDocument/2006/relationships/slideMaster" Id="rId1"/>
</Relationships>

</file>

<file path=ppt/slideLayouts/_rels/slideLayout21.xml.rels><?xml version="1.0" encoding="UTF-8" standalone="yes"?>
<Relationships xmlns="http://schemas.openxmlformats.org/package/2006/relationships">
    <Relationship Target="../media/image1.jpeg" Type="http://schemas.openxmlformats.org/officeDocument/2006/relationships/image" Id="rId2"/>
    <Relationship Target="../slideMasters/slideMaster3.xml" Type="http://schemas.openxmlformats.org/officeDocument/2006/relationships/slideMaster" Id="rId1"/>
</Relationships>

</file>

<file path=ppt/slideLayouts/_rels/slideLayout22.xml.rels><?xml version="1.0" encoding="UTF-8" standalone="yes"?>
<Relationships xmlns="http://schemas.openxmlformats.org/package/2006/relationships">
    <Relationship Target="../slideMasters/slideMaster3.xml" Type="http://schemas.openxmlformats.org/officeDocument/2006/relationships/slideMaster" Id="rId1"/>
</Relationships>

</file>

<file path=ppt/slideLayouts/_rels/slideLayout23.xml.rels><?xml version="1.0" encoding="UTF-8" standalone="yes"?>
<Relationships xmlns="http://schemas.openxmlformats.org/package/2006/relationships">
    <Relationship Target="../slideMasters/slideMaster3.xml" Type="http://schemas.openxmlformats.org/officeDocument/2006/relationships/slideMaster" Id="rId1"/>
</Relationships>

</file>

<file path=ppt/slideLayouts/_rels/slideLayout24.xml.rels><?xml version="1.0" encoding="UTF-8" standalone="yes"?>
<Relationships xmlns="http://schemas.openxmlformats.org/package/2006/relationships">
    <Relationship Target="../slideMasters/slideMaster3.xml" Type="http://schemas.openxmlformats.org/officeDocument/2006/relationships/slideMaster" Id="rId1"/>
</Relationships>

</file>

<file path=ppt/slideLayouts/_rels/slideLayout25.xml.rels><?xml version="1.0" encoding="UTF-8" standalone="yes"?>
<Relationships xmlns="http://schemas.openxmlformats.org/package/2006/relationships">
    <Relationship Target="../slideMasters/slideMaster3.xml" Type="http://schemas.openxmlformats.org/officeDocument/2006/relationships/slideMaster" Id="rId1"/>
</Relationships>

</file>

<file path=ppt/slideLayouts/_rels/slideLayout26.xml.rels><?xml version="1.0" encoding="UTF-8" standalone="yes"?>
<Relationships xmlns="http://schemas.openxmlformats.org/package/2006/relationships">
    <Relationship Target="../media/image1.jpeg" Type="http://schemas.openxmlformats.org/officeDocument/2006/relationships/image" Id="rId2"/>
    <Relationship Target="../slideMasters/slideMaster3.xml" Type="http://schemas.openxmlformats.org/officeDocument/2006/relationships/slideMaster" Id="rId1"/>
</Relationships>

</file>

<file path=ppt/slideLayouts/_rels/slideLayout27.xml.rels><?xml version="1.0" encoding="UTF-8" standalone="yes"?>
<Relationships xmlns="http://schemas.openxmlformats.org/package/2006/relationships">
    <Relationship Target="../slideMasters/slideMaster3.xml" Type="http://schemas.openxmlformats.org/officeDocument/2006/relationships/slideMaster" Id="rId1"/>
</Relationships>

</file>

<file path=ppt/slideLayouts/_rels/slideLayout28.xml.rels><?xml version="1.0" encoding="UTF-8" standalone="yes"?>
<Relationships xmlns="http://schemas.openxmlformats.org/package/2006/relationships">
    <Relationship Target="../slideMasters/slideMaster3.xml" Type="http://schemas.openxmlformats.org/officeDocument/2006/relationships/slideMaster" Id="rId1"/>
</Relationships>

</file>

<file path=ppt/slideLayouts/_rels/slideLayout29.xml.rels><?xml version="1.0" encoding="UTF-8" standalone="yes"?>
<Relationships xmlns="http://schemas.openxmlformats.org/package/2006/relationships">
    <Relationship Target="../slideMasters/slideMaster3.xml" Type="http://schemas.openxmlformats.org/officeDocument/2006/relationships/slideMaster" Id="rId1"/>
</Relationships>

</file>

<file path=ppt/slideLayouts/_rels/slideLayout3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30.xml.rels><?xml version="1.0" encoding="UTF-8" standalone="yes"?>
<Relationships xmlns="http://schemas.openxmlformats.org/package/2006/relationships">
    <Relationship Target="../slideMasters/slideMaster3.xml" Type="http://schemas.openxmlformats.org/officeDocument/2006/relationships/slideMaster" Id="rId1"/>
</Relationships>

</file>

<file path=ppt/slideLayouts/_rels/slideLayout4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5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6.xml.rels><?xml version="1.0" encoding="UTF-8" standalone="yes"?>
<Relationships xmlns="http://schemas.openxmlformats.org/package/2006/relationships">
    <Relationship Target="../media/image1.jpeg" Type="http://schemas.openxmlformats.org/officeDocument/2006/relationships/image" Id="rId2"/>
    <Relationship Target="../slideMasters/slideMaster1.xml" Type="http://schemas.openxmlformats.org/officeDocument/2006/relationships/slideMaster" Id="rId1"/>
</Relationships>

</file>

<file path=ppt/slideLayouts/_rels/slideLayout7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8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9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slideLayout1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symbol pro datum 5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fld id="{E2E1005A-3476-4C5D-A1DD-BEB4AFA13508}" type="datetime1">
              <a:rPr lang="cs-CZ" smtClean="false">
                <a:solidFill>
                  <a:srgbClr val="084A8B"/>
                </a:solidFill>
              </a:rPr>
              <a:pPr/>
              <a:t>9.1.2019</a:t>
            </a:fld>
            <a:endParaRPr lang="cs-CZ">
              <a:solidFill>
                <a:srgbClr val="084A8B"/>
              </a:solidFill>
            </a:endParaRPr>
          </a:p>
        </p:txBody>
      </p:sp>
      <p:sp>
        <p:nvSpPr>
          <p:cNvPr id="7" name="Zástupný symbol pro zápatí 6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srgbClr val="084A8B"/>
              </a:solidFill>
            </a:endParaRPr>
          </a:p>
        </p:txBody>
      </p:sp>
      <p:sp>
        <p:nvSpPr>
          <p:cNvPr id="8" name="Zástupný symbol pro číslo snímku 7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6DF6B975-8A22-45CE-9D6A-92884159C68C}" type="slidenum">
              <a:rPr lang="cs-CZ" smtClean="false">
                <a:solidFill>
                  <a:srgbClr val="084A8B"/>
                </a:solidFill>
              </a:rPr>
              <a:pPr/>
              <a:t>‹#›</a:t>
            </a:fld>
            <a:endParaRPr lang="cs-CZ">
              <a:solidFill>
                <a:srgbClr val="084A8B"/>
              </a:solidFill>
            </a:endParaRPr>
          </a:p>
        </p:txBody>
      </p:sp>
      <p:sp>
        <p:nvSpPr>
          <p:cNvPr id="10" name="Obdélník 9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>
              <a:solidFill>
                <a:srgbClr val="F5F5F5"/>
              </a:solidFill>
            </a:endParaRPr>
          </a:p>
        </p:txBody>
      </p:sp>
      <p:sp>
        <p:nvSpPr>
          <p:cNvPr id="11" name="Nadpis 10"/>
          <p:cNvSpPr>
            <a:spLocks noGrp="true"/>
          </p:cNvSpPr>
          <p:nvPr>
            <p:ph type="title"/>
          </p:nvPr>
        </p:nvSpPr>
        <p:spPr>
          <a:xfrm>
            <a:off x="1512000" y="2610000"/>
            <a:ext cx="7272000" cy="1224000"/>
          </a:xfrm>
        </p:spPr>
        <p:txBody>
          <a:bodyPr anchor="t" anchorCtr="false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cs-CZ" smtClean="false"/>
              <a:t>Kliknutím lze upravit styl.</a:t>
            </a:r>
            <a:endParaRPr lang="cs-CZ" dirty="false"/>
          </a:p>
        </p:txBody>
      </p:sp>
      <p:sp>
        <p:nvSpPr>
          <p:cNvPr id="13" name="Zástupný symbol pro text 12"/>
          <p:cNvSpPr>
            <a:spLocks noGrp="true"/>
          </p:cNvSpPr>
          <p:nvPr>
            <p:ph type="body" sz="quarter" idx="13" hasCustomPrompt="true"/>
          </p:nvPr>
        </p:nvSpPr>
        <p:spPr>
          <a:xfrm>
            <a:off x="1511299" y="4089600"/>
            <a:ext cx="7272000" cy="540000"/>
          </a:xfrm>
        </p:spPr>
        <p:txBody>
          <a:bodyPr lIns="36000" tIns="0" rIns="36000" bIns="0" anchor="ctr" anchorCtr="false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false" smtClean="false"/>
              <a:t>Kliknutím vložíte jméno</a:t>
            </a:r>
          </a:p>
        </p:txBody>
      </p:sp>
      <p:sp>
        <p:nvSpPr>
          <p:cNvPr id="15" name="Zástupný symbol pro text 14"/>
          <p:cNvSpPr>
            <a:spLocks noGrp="true"/>
          </p:cNvSpPr>
          <p:nvPr>
            <p:ph type="body" sz="quarter" idx="14" hasCustomPrompt="true"/>
          </p:nvPr>
        </p:nvSpPr>
        <p:spPr>
          <a:xfrm>
            <a:off x="1512000" y="4885200"/>
            <a:ext cx="7272000" cy="540000"/>
          </a:xfrm>
        </p:spPr>
        <p:txBody>
          <a:bodyPr lIns="36000" tIns="0" rIns="36000" bIns="0" anchor="ctr" anchorCtr="false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false" smtClean="false"/>
              <a:t>Kliknutím vložíte datum a místo</a:t>
            </a:r>
          </a:p>
        </p:txBody>
      </p:sp>
      <p:sp>
        <p:nvSpPr>
          <p:cNvPr id="5" name="Zástupný symbol pro obrázek 4"/>
          <p:cNvSpPr>
            <a:spLocks noGrp="true" noChangeAspect="true"/>
          </p:cNvSpPr>
          <p:nvPr>
            <p:ph type="pic" sz="quarter" idx="15"/>
          </p:nvPr>
        </p:nvSpPr>
        <p:spPr>
          <a:xfrm>
            <a:off x="846000" y="2636837"/>
            <a:ext cx="540000" cy="540000"/>
          </a:xfrm>
        </p:spPr>
        <p:txBody>
          <a:bodyPr wrap="none" anchor="ctr" anchorCtr="true"/>
          <a:lstStyle>
            <a:lvl1pPr marL="0" indent="0">
              <a:buFontTx/>
              <a:buNone/>
              <a:defRPr sz="600"/>
            </a:lvl1pPr>
          </a:lstStyle>
          <a:p>
            <a:r>
              <a:rPr lang="cs-CZ" smtClean="false"/>
              <a:t>Kliknutím na ikonu přidáte obrázek.</a:t>
            </a:r>
            <a:endParaRPr lang="cs-CZ" dirty="false"/>
          </a:p>
        </p:txBody>
      </p:sp>
      <p:sp>
        <p:nvSpPr>
          <p:cNvPr id="14" name="Zástupný symbol pro obrázek 4"/>
          <p:cNvSpPr>
            <a:spLocks noGrp="true" noChangeAspect="true"/>
          </p:cNvSpPr>
          <p:nvPr>
            <p:ph type="pic" sz="quarter" idx="16"/>
          </p:nvPr>
        </p:nvSpPr>
        <p:spPr>
          <a:xfrm>
            <a:off x="846000" y="4089600"/>
            <a:ext cx="540000" cy="540000"/>
          </a:xfrm>
        </p:spPr>
        <p:txBody>
          <a:bodyPr wrap="none" anchor="ctr" anchorCtr="true"/>
          <a:lstStyle>
            <a:lvl1pPr marL="0" indent="0">
              <a:buFontTx/>
              <a:buNone/>
              <a:defRPr sz="600"/>
            </a:lvl1pPr>
          </a:lstStyle>
          <a:p>
            <a:r>
              <a:rPr lang="cs-CZ" smtClean="false"/>
              <a:t>Kliknutím na ikonu přidáte obrázek.</a:t>
            </a:r>
            <a:endParaRPr lang="cs-CZ" dirty="false"/>
          </a:p>
        </p:txBody>
      </p:sp>
      <p:sp>
        <p:nvSpPr>
          <p:cNvPr id="16" name="Zástupný symbol pro obrázek 4"/>
          <p:cNvSpPr>
            <a:spLocks noGrp="true" noChangeAspect="true"/>
          </p:cNvSpPr>
          <p:nvPr>
            <p:ph type="pic" sz="quarter" idx="17"/>
          </p:nvPr>
        </p:nvSpPr>
        <p:spPr>
          <a:xfrm>
            <a:off x="846000" y="4885200"/>
            <a:ext cx="540000" cy="540000"/>
          </a:xfrm>
        </p:spPr>
        <p:txBody>
          <a:bodyPr wrap="none" anchor="ctr" anchorCtr="true"/>
          <a:lstStyle>
            <a:lvl1pPr marL="0" indent="0">
              <a:buFontTx/>
              <a:buNone/>
              <a:defRPr sz="600"/>
            </a:lvl1pPr>
          </a:lstStyle>
          <a:p>
            <a:r>
              <a:rPr lang="cs-CZ" smtClean="false"/>
              <a:t>Kliknutím na ikonu přidáte obrázek.</a:t>
            </a:r>
            <a:endParaRPr lang="cs-CZ" dirty="false"/>
          </a:p>
        </p:txBody>
      </p:sp>
      <p:sp>
        <p:nvSpPr>
          <p:cNvPr id="20" name="Obdélník 19"/>
          <p:cNvSpPr/>
          <p:nvPr/>
        </p:nvSpPr>
        <p:spPr>
          <a:xfrm>
            <a:off x="0" y="0"/>
            <a:ext cx="9144000" cy="13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>
              <a:solidFill>
                <a:srgbClr val="F5F5F5"/>
              </a:solidFill>
            </a:endParaRPr>
          </a:p>
        </p:txBody>
      </p:sp>
      <p:pic>
        <p:nvPicPr>
          <p:cNvPr id="2" name="Obrázek 1"/>
          <p:cNvPicPr>
            <a:picLocks noChangeAspect="true"/>
          </p:cNvPicPr>
          <p:nvPr/>
        </p:nvPicPr>
        <p:blipFill rotWithShape="true">
          <a:blip cstate="print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5536" y="202406"/>
            <a:ext cx="3952627" cy="792957"/>
          </a:xfrm>
          <a:prstGeom prst="rect">
            <a:avLst/>
          </a:prstGeom>
        </p:spPr>
      </p:pic>
      <p:cxnSp>
        <p:nvCxnSpPr>
          <p:cNvPr id="18" name="Přímá spojnice 17"/>
          <p:cNvCxnSpPr/>
          <p:nvPr/>
        </p:nvCxnSpPr>
        <p:spPr>
          <a:xfrm>
            <a:off x="395536" y="1137600"/>
            <a:ext cx="8352928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77753258"/>
      </p:ext>
    </p:extLst>
  </p:cSld>
  <p:clrMapOvr>
    <a:masterClrMapping/>
  </p:clrMapOvr>
</p:sldLayout>
</file>

<file path=ppt/slideLayouts/slideLayout10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>
  <p:cSld name="Tabulka nebo graf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false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2412000"/>
            <a:ext cx="8064000" cy="3744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 dirty="false"/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fld id="{7565B30E-844C-44A1-878A-1DB494D29BB3}" type="datetime1">
              <a:rPr lang="cs-CZ" smtClean="false">
                <a:solidFill>
                  <a:srgbClr val="084A8B"/>
                </a:solidFill>
              </a:rPr>
              <a:pPr/>
              <a:t>9.1.2019</a:t>
            </a:fld>
            <a:endParaRPr lang="cs-CZ">
              <a:solidFill>
                <a:srgbClr val="084A8B"/>
              </a:solidFill>
            </a:endParaRPr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srgbClr val="084A8B"/>
              </a:solidFill>
            </a:endParaRPr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6DF6B975-8A22-45CE-9D6A-92884159C68C}" type="slidenum">
              <a:rPr lang="cs-CZ" smtClean="false">
                <a:solidFill>
                  <a:srgbClr val="084A8B"/>
                </a:solidFill>
              </a:rPr>
              <a:pPr/>
              <a:t>‹#›</a:t>
            </a:fld>
            <a:endParaRPr lang="cs-CZ">
              <a:solidFill>
                <a:srgbClr val="084A8B"/>
              </a:solidFill>
            </a:endParaRPr>
          </a:p>
        </p:txBody>
      </p:sp>
      <p:sp>
        <p:nvSpPr>
          <p:cNvPr id="7" name="Zástupný symbol pro text 5"/>
          <p:cNvSpPr>
            <a:spLocks noGrp="true"/>
          </p:cNvSpPr>
          <p:nvPr>
            <p:ph type="body" sz="quarter" idx="13"/>
          </p:nvPr>
        </p:nvSpPr>
        <p:spPr>
          <a:xfrm>
            <a:off x="540000" y="1440000"/>
            <a:ext cx="8064000" cy="360000"/>
          </a:xfrm>
        </p:spPr>
        <p:txBody>
          <a:bodyPr/>
          <a:lstStyle>
            <a:lvl1pPr marL="0" indent="0">
              <a:buFontTx/>
              <a:buNone/>
              <a:defRPr b="true">
                <a:solidFill>
                  <a:schemeClr val="accent2"/>
                </a:solidFill>
              </a:defRPr>
            </a:lvl1pPr>
          </a:lstStyle>
          <a:p>
            <a:pPr lvl="0"/>
            <a:r>
              <a:rPr lang="cs-CZ" smtClean="false"/>
              <a:t>Kliknutím lze upravit styly předlohy textu.</a:t>
            </a:r>
          </a:p>
        </p:txBody>
      </p:sp>
      <p:sp>
        <p:nvSpPr>
          <p:cNvPr id="8" name="Zástupný symbol pro text 5"/>
          <p:cNvSpPr>
            <a:spLocks noGrp="true"/>
          </p:cNvSpPr>
          <p:nvPr>
            <p:ph type="body" sz="quarter" idx="14"/>
          </p:nvPr>
        </p:nvSpPr>
        <p:spPr>
          <a:xfrm>
            <a:off x="540000" y="1836000"/>
            <a:ext cx="8064000" cy="432000"/>
          </a:xfrm>
        </p:spPr>
        <p:txBody>
          <a:bodyPr/>
          <a:lstStyle>
            <a:lvl1pPr marL="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smtClean="false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3166436326"/>
      </p:ext>
    </p:extLst>
  </p:cSld>
  <p:clrMapOvr>
    <a:masterClrMapping/>
  </p:clrMapOvr>
</p:sldLayout>
</file>

<file path=ppt/slideLayouts/slideLayout11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symbol pro datum 5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fld id="{E2E1005A-3476-4C5D-A1DD-BEB4AFA13508}" type="datetime1">
              <a:rPr lang="cs-CZ" smtClean="false">
                <a:solidFill>
                  <a:srgbClr val="084A8B"/>
                </a:solidFill>
              </a:rPr>
              <a:pPr/>
              <a:t>9.1.2019</a:t>
            </a:fld>
            <a:endParaRPr lang="cs-CZ">
              <a:solidFill>
                <a:srgbClr val="084A8B"/>
              </a:solidFill>
            </a:endParaRPr>
          </a:p>
        </p:txBody>
      </p:sp>
      <p:sp>
        <p:nvSpPr>
          <p:cNvPr id="7" name="Zástupný symbol pro zápatí 6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srgbClr val="084A8B"/>
              </a:solidFill>
            </a:endParaRPr>
          </a:p>
        </p:txBody>
      </p:sp>
      <p:sp>
        <p:nvSpPr>
          <p:cNvPr id="8" name="Zástupný symbol pro číslo snímku 7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6DF6B975-8A22-45CE-9D6A-92884159C68C}" type="slidenum">
              <a:rPr lang="cs-CZ" smtClean="false">
                <a:solidFill>
                  <a:srgbClr val="084A8B"/>
                </a:solidFill>
              </a:rPr>
              <a:pPr/>
              <a:t>‹#›</a:t>
            </a:fld>
            <a:endParaRPr lang="cs-CZ">
              <a:solidFill>
                <a:srgbClr val="084A8B"/>
              </a:solidFill>
            </a:endParaRPr>
          </a:p>
        </p:txBody>
      </p:sp>
      <p:sp>
        <p:nvSpPr>
          <p:cNvPr id="10" name="Obdélník 9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>
              <a:solidFill>
                <a:srgbClr val="F5F5F5"/>
              </a:solidFill>
            </a:endParaRPr>
          </a:p>
        </p:txBody>
      </p:sp>
      <p:sp>
        <p:nvSpPr>
          <p:cNvPr id="11" name="Nadpis 10"/>
          <p:cNvSpPr>
            <a:spLocks noGrp="true"/>
          </p:cNvSpPr>
          <p:nvPr>
            <p:ph type="title"/>
          </p:nvPr>
        </p:nvSpPr>
        <p:spPr>
          <a:xfrm>
            <a:off x="1512000" y="2610000"/>
            <a:ext cx="7272000" cy="1224000"/>
          </a:xfrm>
        </p:spPr>
        <p:txBody>
          <a:bodyPr anchor="t" anchorCtr="false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cs-CZ" smtClean="false"/>
              <a:t>Kliknutím lze upravit styl.</a:t>
            </a:r>
            <a:endParaRPr lang="cs-CZ" dirty="false"/>
          </a:p>
        </p:txBody>
      </p:sp>
      <p:sp>
        <p:nvSpPr>
          <p:cNvPr id="13" name="Zástupný symbol pro text 12"/>
          <p:cNvSpPr>
            <a:spLocks noGrp="true"/>
          </p:cNvSpPr>
          <p:nvPr>
            <p:ph type="body" sz="quarter" idx="13" hasCustomPrompt="true"/>
          </p:nvPr>
        </p:nvSpPr>
        <p:spPr>
          <a:xfrm>
            <a:off x="1511299" y="4089600"/>
            <a:ext cx="7272000" cy="540000"/>
          </a:xfrm>
        </p:spPr>
        <p:txBody>
          <a:bodyPr lIns="36000" tIns="0" rIns="36000" bIns="0" anchor="ctr" anchorCtr="false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false" smtClean="false"/>
              <a:t>Kliknutím vložíte jméno</a:t>
            </a:r>
          </a:p>
        </p:txBody>
      </p:sp>
      <p:sp>
        <p:nvSpPr>
          <p:cNvPr id="15" name="Zástupný symbol pro text 14"/>
          <p:cNvSpPr>
            <a:spLocks noGrp="true"/>
          </p:cNvSpPr>
          <p:nvPr>
            <p:ph type="body" sz="quarter" idx="14" hasCustomPrompt="true"/>
          </p:nvPr>
        </p:nvSpPr>
        <p:spPr>
          <a:xfrm>
            <a:off x="1512000" y="4885200"/>
            <a:ext cx="7272000" cy="540000"/>
          </a:xfrm>
        </p:spPr>
        <p:txBody>
          <a:bodyPr lIns="36000" tIns="0" rIns="36000" bIns="0" anchor="ctr" anchorCtr="false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false" smtClean="false"/>
              <a:t>Kliknutím vložíte datum a místo</a:t>
            </a:r>
          </a:p>
        </p:txBody>
      </p:sp>
      <p:sp>
        <p:nvSpPr>
          <p:cNvPr id="5" name="Zástupný symbol pro obrázek 4"/>
          <p:cNvSpPr>
            <a:spLocks noGrp="true" noChangeAspect="true"/>
          </p:cNvSpPr>
          <p:nvPr>
            <p:ph type="pic" sz="quarter" idx="15"/>
          </p:nvPr>
        </p:nvSpPr>
        <p:spPr>
          <a:xfrm>
            <a:off x="846000" y="2636837"/>
            <a:ext cx="540000" cy="540000"/>
          </a:xfrm>
        </p:spPr>
        <p:txBody>
          <a:bodyPr wrap="none" anchor="ctr" anchorCtr="true"/>
          <a:lstStyle>
            <a:lvl1pPr marL="0" indent="0">
              <a:buFontTx/>
              <a:buNone/>
              <a:defRPr sz="600"/>
            </a:lvl1pPr>
          </a:lstStyle>
          <a:p>
            <a:r>
              <a:rPr lang="cs-CZ" smtClean="false"/>
              <a:t>Kliknutím na ikonu přidáte obrázek.</a:t>
            </a:r>
            <a:endParaRPr lang="cs-CZ" dirty="false"/>
          </a:p>
        </p:txBody>
      </p:sp>
      <p:sp>
        <p:nvSpPr>
          <p:cNvPr id="14" name="Zástupný symbol pro obrázek 4"/>
          <p:cNvSpPr>
            <a:spLocks noGrp="true" noChangeAspect="true"/>
          </p:cNvSpPr>
          <p:nvPr>
            <p:ph type="pic" sz="quarter" idx="16"/>
          </p:nvPr>
        </p:nvSpPr>
        <p:spPr>
          <a:xfrm>
            <a:off x="846000" y="4089600"/>
            <a:ext cx="540000" cy="540000"/>
          </a:xfrm>
        </p:spPr>
        <p:txBody>
          <a:bodyPr wrap="none" anchor="ctr" anchorCtr="true"/>
          <a:lstStyle>
            <a:lvl1pPr marL="0" indent="0">
              <a:buFontTx/>
              <a:buNone/>
              <a:defRPr sz="600"/>
            </a:lvl1pPr>
          </a:lstStyle>
          <a:p>
            <a:r>
              <a:rPr lang="cs-CZ" smtClean="false"/>
              <a:t>Kliknutím na ikonu přidáte obrázek.</a:t>
            </a:r>
            <a:endParaRPr lang="cs-CZ" dirty="false"/>
          </a:p>
        </p:txBody>
      </p:sp>
      <p:sp>
        <p:nvSpPr>
          <p:cNvPr id="16" name="Zástupný symbol pro obrázek 4"/>
          <p:cNvSpPr>
            <a:spLocks noGrp="true" noChangeAspect="true"/>
          </p:cNvSpPr>
          <p:nvPr>
            <p:ph type="pic" sz="quarter" idx="17"/>
          </p:nvPr>
        </p:nvSpPr>
        <p:spPr>
          <a:xfrm>
            <a:off x="846000" y="4885200"/>
            <a:ext cx="540000" cy="540000"/>
          </a:xfrm>
        </p:spPr>
        <p:txBody>
          <a:bodyPr wrap="none" anchor="ctr" anchorCtr="true"/>
          <a:lstStyle>
            <a:lvl1pPr marL="0" indent="0">
              <a:buFontTx/>
              <a:buNone/>
              <a:defRPr sz="600"/>
            </a:lvl1pPr>
          </a:lstStyle>
          <a:p>
            <a:r>
              <a:rPr lang="cs-CZ" smtClean="false"/>
              <a:t>Kliknutím na ikonu přidáte obrázek.</a:t>
            </a:r>
            <a:endParaRPr lang="cs-CZ" dirty="false"/>
          </a:p>
        </p:txBody>
      </p:sp>
      <p:sp>
        <p:nvSpPr>
          <p:cNvPr id="20" name="Obdélník 19"/>
          <p:cNvSpPr/>
          <p:nvPr/>
        </p:nvSpPr>
        <p:spPr>
          <a:xfrm>
            <a:off x="0" y="0"/>
            <a:ext cx="9144000" cy="13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>
              <a:solidFill>
                <a:srgbClr val="F5F5F5"/>
              </a:solidFill>
            </a:endParaRPr>
          </a:p>
        </p:txBody>
      </p:sp>
      <p:pic>
        <p:nvPicPr>
          <p:cNvPr id="2" name="Obrázek 1"/>
          <p:cNvPicPr>
            <a:picLocks noChangeAspect="true"/>
          </p:cNvPicPr>
          <p:nvPr/>
        </p:nvPicPr>
        <p:blipFill rotWithShape="true">
          <a:blip cstate="print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5536" y="202406"/>
            <a:ext cx="3952627" cy="792957"/>
          </a:xfrm>
          <a:prstGeom prst="rect">
            <a:avLst/>
          </a:prstGeom>
        </p:spPr>
      </p:pic>
      <p:cxnSp>
        <p:nvCxnSpPr>
          <p:cNvPr id="18" name="Přímá spojnice 17"/>
          <p:cNvCxnSpPr/>
          <p:nvPr/>
        </p:nvCxnSpPr>
        <p:spPr>
          <a:xfrm>
            <a:off x="395536" y="1137600"/>
            <a:ext cx="8352928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77500575"/>
      </p:ext>
    </p:extLst>
  </p:cSld>
  <p:clrMapOvr>
    <a:masterClrMapping/>
  </p:clrMapOvr>
</p:sldLayout>
</file>

<file path=ppt/slideLayouts/slideLayout12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obj" preserve="true">
  <p:cSld name="Jeden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false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fld id="{2D556CC8-969E-4284-A896-559516F5D5DC}" type="datetime1">
              <a:rPr lang="cs-CZ" smtClean="false">
                <a:solidFill>
                  <a:srgbClr val="084A8B"/>
                </a:solidFill>
              </a:rPr>
              <a:pPr/>
              <a:t>9.1.2019</a:t>
            </a:fld>
            <a:endParaRPr lang="cs-CZ">
              <a:solidFill>
                <a:srgbClr val="084A8B"/>
              </a:solidFill>
            </a:endParaRPr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srgbClr val="084A8B"/>
              </a:solidFill>
            </a:endParaRPr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6DF6B975-8A22-45CE-9D6A-92884159C68C}" type="slidenum">
              <a:rPr lang="cs-CZ" smtClean="false">
                <a:solidFill>
                  <a:srgbClr val="084A8B"/>
                </a:solidFill>
              </a:rPr>
              <a:pPr/>
              <a:t>‹#›</a:t>
            </a:fld>
            <a:endParaRPr lang="cs-CZ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8067431"/>
      </p:ext>
    </p:extLst>
  </p:cSld>
  <p:clrMapOvr>
    <a:masterClrMapping/>
  </p:clrMapOvr>
</p:sldLayout>
</file>

<file path=ppt/slideLayouts/slideLayout13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false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800000"/>
            <a:ext cx="3960000" cy="4320000"/>
          </a:xfrm>
        </p:spPr>
        <p:txBody>
          <a:bodyPr/>
          <a:lstStyle/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 dirty="false"/>
          </a:p>
        </p:txBody>
      </p:sp>
      <p:sp>
        <p:nvSpPr>
          <p:cNvPr id="4" name="Zástupný symbol pro obsah 2"/>
          <p:cNvSpPr>
            <a:spLocks noGrp="true"/>
          </p:cNvSpPr>
          <p:nvPr>
            <p:ph idx="10"/>
          </p:nvPr>
        </p:nvSpPr>
        <p:spPr>
          <a:xfrm>
            <a:off x="4644000" y="1800000"/>
            <a:ext cx="3960000" cy="4320000"/>
          </a:xfrm>
        </p:spPr>
        <p:txBody>
          <a:bodyPr/>
          <a:lstStyle/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true"/>
          </p:cNvSpPr>
          <p:nvPr>
            <p:ph type="dt" sz="half" idx="11"/>
          </p:nvPr>
        </p:nvSpPr>
        <p:spPr/>
        <p:txBody>
          <a:bodyPr/>
          <a:lstStyle/>
          <a:p>
            <a:fld id="{78938E48-3003-4D11-A6B5-730B6DA2AE65}" type="datetime1">
              <a:rPr lang="cs-CZ" smtClean="false">
                <a:solidFill>
                  <a:srgbClr val="084A8B"/>
                </a:solidFill>
              </a:rPr>
              <a:pPr/>
              <a:t>9.1.2019</a:t>
            </a:fld>
            <a:endParaRPr lang="cs-CZ">
              <a:solidFill>
                <a:srgbClr val="084A8B"/>
              </a:solidFill>
            </a:endParaRPr>
          </a:p>
        </p:txBody>
      </p:sp>
      <p:sp>
        <p:nvSpPr>
          <p:cNvPr id="6" name="Zástupný symbol pro zápatí 5"/>
          <p:cNvSpPr>
            <a:spLocks noGrp="true"/>
          </p:cNvSpPr>
          <p:nvPr>
            <p:ph type="ftr" sz="quarter" idx="12"/>
          </p:nvPr>
        </p:nvSpPr>
        <p:spPr/>
        <p:txBody>
          <a:bodyPr/>
          <a:lstStyle/>
          <a:p>
            <a:endParaRPr lang="cs-CZ">
              <a:solidFill>
                <a:srgbClr val="084A8B"/>
              </a:solidFill>
            </a:endParaRPr>
          </a:p>
        </p:txBody>
      </p:sp>
      <p:sp>
        <p:nvSpPr>
          <p:cNvPr id="7" name="Zástupný symbol pro číslo snímku 6"/>
          <p:cNvSpPr>
            <a:spLocks noGrp="true"/>
          </p:cNvSpPr>
          <p:nvPr>
            <p:ph type="sldNum" sz="quarter" idx="13"/>
          </p:nvPr>
        </p:nvSpPr>
        <p:spPr/>
        <p:txBody>
          <a:bodyPr/>
          <a:lstStyle/>
          <a:p>
            <a:fld id="{6DF6B975-8A22-45CE-9D6A-92884159C68C}" type="slidenum">
              <a:rPr lang="cs-CZ" smtClean="false">
                <a:solidFill>
                  <a:srgbClr val="084A8B"/>
                </a:solidFill>
              </a:rPr>
              <a:pPr/>
              <a:t>‹#›</a:t>
            </a:fld>
            <a:endParaRPr lang="cs-CZ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0491020"/>
      </p:ext>
    </p:extLst>
  </p:cSld>
  <p:clrMapOvr>
    <a:masterClrMapping/>
  </p:clrMapOvr>
</p:sldLayout>
</file>

<file path=ppt/slideLayouts/slideLayout14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>
  <p:cSld name="Dva obsahy nad seb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false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800000"/>
            <a:ext cx="8064000" cy="2088000"/>
          </a:xfrm>
        </p:spPr>
        <p:txBody>
          <a:bodyPr/>
          <a:lstStyle/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/>
          </a:p>
        </p:txBody>
      </p:sp>
      <p:sp>
        <p:nvSpPr>
          <p:cNvPr id="4" name="Zástupný symbol pro obsah 2"/>
          <p:cNvSpPr>
            <a:spLocks noGrp="true"/>
          </p:cNvSpPr>
          <p:nvPr>
            <p:ph idx="10"/>
          </p:nvPr>
        </p:nvSpPr>
        <p:spPr>
          <a:xfrm>
            <a:off x="540000" y="4032000"/>
            <a:ext cx="8064000" cy="2088000"/>
          </a:xfrm>
        </p:spPr>
        <p:txBody>
          <a:bodyPr/>
          <a:lstStyle/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true"/>
          </p:cNvSpPr>
          <p:nvPr>
            <p:ph type="dt" sz="half" idx="11"/>
          </p:nvPr>
        </p:nvSpPr>
        <p:spPr/>
        <p:txBody>
          <a:bodyPr/>
          <a:lstStyle/>
          <a:p>
            <a:fld id="{60628419-2E1F-4A55-ADDB-79AF00F7D957}" type="datetime1">
              <a:rPr lang="cs-CZ" smtClean="false">
                <a:solidFill>
                  <a:srgbClr val="084A8B"/>
                </a:solidFill>
              </a:rPr>
              <a:pPr/>
              <a:t>9.1.2019</a:t>
            </a:fld>
            <a:endParaRPr lang="cs-CZ">
              <a:solidFill>
                <a:srgbClr val="084A8B"/>
              </a:solidFill>
            </a:endParaRPr>
          </a:p>
        </p:txBody>
      </p:sp>
      <p:sp>
        <p:nvSpPr>
          <p:cNvPr id="6" name="Zástupný symbol pro zápatí 5"/>
          <p:cNvSpPr>
            <a:spLocks noGrp="true"/>
          </p:cNvSpPr>
          <p:nvPr>
            <p:ph type="ftr" sz="quarter" idx="12"/>
          </p:nvPr>
        </p:nvSpPr>
        <p:spPr/>
        <p:txBody>
          <a:bodyPr/>
          <a:lstStyle/>
          <a:p>
            <a:endParaRPr lang="cs-CZ">
              <a:solidFill>
                <a:srgbClr val="084A8B"/>
              </a:solidFill>
            </a:endParaRPr>
          </a:p>
        </p:txBody>
      </p:sp>
      <p:sp>
        <p:nvSpPr>
          <p:cNvPr id="7" name="Zástupný symbol pro číslo snímku 6"/>
          <p:cNvSpPr>
            <a:spLocks noGrp="true"/>
          </p:cNvSpPr>
          <p:nvPr>
            <p:ph type="sldNum" sz="quarter" idx="13"/>
          </p:nvPr>
        </p:nvSpPr>
        <p:spPr/>
        <p:txBody>
          <a:bodyPr/>
          <a:lstStyle/>
          <a:p>
            <a:fld id="{6DF6B975-8A22-45CE-9D6A-92884159C68C}" type="slidenum">
              <a:rPr lang="cs-CZ" smtClean="false">
                <a:solidFill>
                  <a:srgbClr val="084A8B"/>
                </a:solidFill>
              </a:rPr>
              <a:pPr/>
              <a:t>‹#›</a:t>
            </a:fld>
            <a:endParaRPr lang="cs-CZ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6338436"/>
      </p:ext>
    </p:extLst>
  </p:cSld>
  <p:clrMapOvr>
    <a:masterClrMapping/>
  </p:clrMapOvr>
</p:sldLayout>
</file>

<file path=ppt/slideLayouts/slideLayout15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>
  <p:cSld name="Tabulka nebo gra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false"/>
              <a:t>Kliknutím lze upravit styl.</a:t>
            </a:r>
            <a:endParaRPr lang="cs-CZ"/>
          </a:p>
        </p:txBody>
      </p:sp>
      <p:sp>
        <p:nvSpPr>
          <p:cNvPr id="4" name="Zástupný symbol pro obsah 2"/>
          <p:cNvSpPr>
            <a:spLocks noGrp="true"/>
          </p:cNvSpPr>
          <p:nvPr>
            <p:ph idx="10"/>
          </p:nvPr>
        </p:nvSpPr>
        <p:spPr>
          <a:xfrm>
            <a:off x="540000" y="2412000"/>
            <a:ext cx="8064000" cy="3744000"/>
          </a:xfrm>
        </p:spPr>
        <p:txBody>
          <a:bodyPr/>
          <a:lstStyle/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/>
          </a:p>
        </p:txBody>
      </p:sp>
      <p:sp>
        <p:nvSpPr>
          <p:cNvPr id="6" name="Zástupný symbol pro text 5"/>
          <p:cNvSpPr>
            <a:spLocks noGrp="true"/>
          </p:cNvSpPr>
          <p:nvPr>
            <p:ph type="body" sz="quarter" idx="11"/>
          </p:nvPr>
        </p:nvSpPr>
        <p:spPr>
          <a:xfrm>
            <a:off x="540000" y="1440000"/>
            <a:ext cx="8064000" cy="360000"/>
          </a:xfrm>
        </p:spPr>
        <p:txBody>
          <a:bodyPr/>
          <a:lstStyle>
            <a:lvl1pPr marL="0" indent="0">
              <a:buFontTx/>
              <a:buNone/>
              <a:defRPr b="true">
                <a:solidFill>
                  <a:schemeClr val="accent2"/>
                </a:solidFill>
              </a:defRPr>
            </a:lvl1pPr>
          </a:lstStyle>
          <a:p>
            <a:pPr lvl="0"/>
            <a:r>
              <a:rPr lang="cs-CZ" smtClean="false"/>
              <a:t>Kliknutím lze upravit styly předlohy textu.</a:t>
            </a:r>
          </a:p>
        </p:txBody>
      </p:sp>
      <p:sp>
        <p:nvSpPr>
          <p:cNvPr id="7" name="Zástupný symbol pro text 5"/>
          <p:cNvSpPr>
            <a:spLocks noGrp="true"/>
          </p:cNvSpPr>
          <p:nvPr>
            <p:ph type="body" sz="quarter" idx="12"/>
          </p:nvPr>
        </p:nvSpPr>
        <p:spPr>
          <a:xfrm>
            <a:off x="540000" y="1836000"/>
            <a:ext cx="8064000" cy="432000"/>
          </a:xfrm>
        </p:spPr>
        <p:txBody>
          <a:bodyPr/>
          <a:lstStyle>
            <a:lvl1pPr marL="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smtClean="false"/>
              <a:t>Kliknutím lze upravit styly předlohy textu.</a:t>
            </a:r>
          </a:p>
        </p:txBody>
      </p:sp>
      <p:sp>
        <p:nvSpPr>
          <p:cNvPr id="3" name="Zástupný symbol pro datum 2"/>
          <p:cNvSpPr>
            <a:spLocks noGrp="true"/>
          </p:cNvSpPr>
          <p:nvPr>
            <p:ph type="dt" sz="half" idx="13"/>
          </p:nvPr>
        </p:nvSpPr>
        <p:spPr/>
        <p:txBody>
          <a:bodyPr/>
          <a:lstStyle/>
          <a:p>
            <a:fld id="{DEE43472-717C-4B36-93E2-217175BDF408}" type="datetime1">
              <a:rPr lang="cs-CZ" smtClean="false">
                <a:solidFill>
                  <a:srgbClr val="084A8B"/>
                </a:solidFill>
              </a:rPr>
              <a:pPr/>
              <a:t>9.1.2019</a:t>
            </a:fld>
            <a:endParaRPr lang="cs-CZ">
              <a:solidFill>
                <a:srgbClr val="084A8B"/>
              </a:solidFill>
            </a:endParaRPr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4"/>
          </p:nvPr>
        </p:nvSpPr>
        <p:spPr/>
        <p:txBody>
          <a:bodyPr/>
          <a:lstStyle/>
          <a:p>
            <a:endParaRPr lang="cs-CZ">
              <a:solidFill>
                <a:srgbClr val="084A8B"/>
              </a:solidFill>
            </a:endParaRPr>
          </a:p>
        </p:txBody>
      </p:sp>
      <p:sp>
        <p:nvSpPr>
          <p:cNvPr id="8" name="Zástupný symbol pro číslo snímku 7"/>
          <p:cNvSpPr>
            <a:spLocks noGrp="true"/>
          </p:cNvSpPr>
          <p:nvPr>
            <p:ph type="sldNum" sz="quarter" idx="15"/>
          </p:nvPr>
        </p:nvSpPr>
        <p:spPr/>
        <p:txBody>
          <a:bodyPr/>
          <a:lstStyle/>
          <a:p>
            <a:fld id="{6DF6B975-8A22-45CE-9D6A-92884159C68C}" type="slidenum">
              <a:rPr lang="cs-CZ" smtClean="false">
                <a:solidFill>
                  <a:srgbClr val="084A8B"/>
                </a:solidFill>
              </a:rPr>
              <a:pPr/>
              <a:t>‹#›</a:t>
            </a:fld>
            <a:endParaRPr lang="cs-CZ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5632763"/>
      </p:ext>
    </p:extLst>
  </p:cSld>
  <p:clrMapOvr>
    <a:masterClrMapping/>
  </p:clrMapOvr>
</p:sldLayout>
</file>

<file path=ppt/slideLayouts/slideLayout16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>
  <p:cSld name="Předě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délník 9"/>
          <p:cNvSpPr/>
          <p:nvPr/>
        </p:nvSpPr>
        <p:spPr>
          <a:xfrm>
            <a:off x="0" y="0"/>
            <a:ext cx="9144000" cy="673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>
              <a:solidFill>
                <a:srgbClr val="F5F5F5"/>
              </a:solidFill>
            </a:endParaRPr>
          </a:p>
        </p:txBody>
      </p:sp>
      <p:sp>
        <p:nvSpPr>
          <p:cNvPr id="11" name="Nadpis 10"/>
          <p:cNvSpPr>
            <a:spLocks noGrp="true"/>
          </p:cNvSpPr>
          <p:nvPr>
            <p:ph type="title"/>
          </p:nvPr>
        </p:nvSpPr>
        <p:spPr>
          <a:xfrm>
            <a:off x="1512000" y="2610000"/>
            <a:ext cx="7272000" cy="3240000"/>
          </a:xfrm>
        </p:spPr>
        <p:txBody>
          <a:bodyPr anchor="t" anchorCtr="false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cs-CZ" smtClean="false"/>
              <a:t>Kliknutím lze upravit styl.</a:t>
            </a:r>
            <a:endParaRPr lang="cs-CZ" dirty="false"/>
          </a:p>
        </p:txBody>
      </p:sp>
      <p:sp>
        <p:nvSpPr>
          <p:cNvPr id="9" name="Zástupný symbol pro obrázek 4"/>
          <p:cNvSpPr>
            <a:spLocks noGrp="true" noChangeAspect="true"/>
          </p:cNvSpPr>
          <p:nvPr>
            <p:ph type="pic" sz="quarter" idx="15"/>
          </p:nvPr>
        </p:nvSpPr>
        <p:spPr>
          <a:xfrm>
            <a:off x="846000" y="2636837"/>
            <a:ext cx="540000" cy="540000"/>
          </a:xfrm>
        </p:spPr>
        <p:txBody>
          <a:bodyPr wrap="none" anchor="ctr" anchorCtr="true"/>
          <a:lstStyle>
            <a:lvl1pPr marL="0" indent="0">
              <a:buFontTx/>
              <a:buNone/>
              <a:defRPr sz="600"/>
            </a:lvl1pPr>
          </a:lstStyle>
          <a:p>
            <a:r>
              <a:rPr lang="cs-CZ" smtClean="false"/>
              <a:t>Kliknutím na ikonu přidáte obrázek.</a:t>
            </a:r>
            <a:endParaRPr lang="cs-CZ" dirty="false"/>
          </a:p>
        </p:txBody>
      </p:sp>
      <p:sp>
        <p:nvSpPr>
          <p:cNvPr id="7" name="Obdélník 6"/>
          <p:cNvSpPr/>
          <p:nvPr/>
        </p:nvSpPr>
        <p:spPr>
          <a:xfrm>
            <a:off x="0" y="0"/>
            <a:ext cx="9144000" cy="13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>
              <a:solidFill>
                <a:srgbClr val="F5F5F5"/>
              </a:solidFill>
            </a:endParaRPr>
          </a:p>
        </p:txBody>
      </p:sp>
      <p:pic>
        <p:nvPicPr>
          <p:cNvPr id="8" name="Obrázek 7"/>
          <p:cNvPicPr>
            <a:picLocks noChangeAspect="true"/>
          </p:cNvPicPr>
          <p:nvPr/>
        </p:nvPicPr>
        <p:blipFill rotWithShape="true">
          <a:blip cstate="print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5536" y="202406"/>
            <a:ext cx="3952627" cy="792957"/>
          </a:xfrm>
          <a:prstGeom prst="rect">
            <a:avLst/>
          </a:prstGeom>
        </p:spPr>
      </p:pic>
      <p:cxnSp>
        <p:nvCxnSpPr>
          <p:cNvPr id="12" name="Přímá spojnice 11"/>
          <p:cNvCxnSpPr/>
          <p:nvPr/>
        </p:nvCxnSpPr>
        <p:spPr>
          <a:xfrm>
            <a:off x="395536" y="1137600"/>
            <a:ext cx="8352928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0857707"/>
      </p:ext>
    </p:extLst>
  </p:cSld>
  <p:clrMapOvr>
    <a:masterClrMapping/>
  </p:clrMapOvr>
</p:sldLayout>
</file>

<file path=ppt/slideLayouts/slideLayout17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obj" preserve="true">
  <p:cSld name="Jeden obsah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false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 dirty="false"/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fld id="{C25A7269-00A7-4D14-AC54-F93D9523183C}" type="datetime1">
              <a:rPr lang="cs-CZ" smtClean="false">
                <a:solidFill>
                  <a:srgbClr val="084A8B"/>
                </a:solidFill>
              </a:rPr>
              <a:pPr/>
              <a:t>9.1.2019</a:t>
            </a:fld>
            <a:endParaRPr lang="cs-CZ">
              <a:solidFill>
                <a:srgbClr val="084A8B"/>
              </a:solidFill>
            </a:endParaRPr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srgbClr val="084A8B"/>
              </a:solidFill>
            </a:endParaRPr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6DF6B975-8A22-45CE-9D6A-92884159C68C}" type="slidenum">
              <a:rPr lang="cs-CZ" smtClean="false">
                <a:solidFill>
                  <a:srgbClr val="084A8B"/>
                </a:solidFill>
              </a:rPr>
              <a:pPr/>
              <a:t>‹#›</a:t>
            </a:fld>
            <a:endParaRPr lang="cs-CZ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3630788"/>
      </p:ext>
    </p:extLst>
  </p:cSld>
  <p:clrMapOvr>
    <a:masterClrMapping/>
  </p:clrMapOvr>
</p:sldLayout>
</file>

<file path=ppt/slideLayouts/slideLayout18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>
  <p:cSld name="Dva obsahy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false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800000"/>
            <a:ext cx="3960000" cy="4320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 dirty="false"/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fld id="{D3F512E2-599A-4D04-83E5-658ACBA6DC75}" type="datetime1">
              <a:rPr lang="cs-CZ" smtClean="false">
                <a:solidFill>
                  <a:srgbClr val="084A8B"/>
                </a:solidFill>
              </a:rPr>
              <a:pPr/>
              <a:t>9.1.2019</a:t>
            </a:fld>
            <a:endParaRPr lang="cs-CZ">
              <a:solidFill>
                <a:srgbClr val="084A8B"/>
              </a:solidFill>
            </a:endParaRPr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srgbClr val="084A8B"/>
              </a:solidFill>
            </a:endParaRPr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6DF6B975-8A22-45CE-9D6A-92884159C68C}" type="slidenum">
              <a:rPr lang="cs-CZ" smtClean="false">
                <a:solidFill>
                  <a:srgbClr val="084A8B"/>
                </a:solidFill>
              </a:rPr>
              <a:pPr/>
              <a:t>‹#›</a:t>
            </a:fld>
            <a:endParaRPr lang="cs-CZ">
              <a:solidFill>
                <a:srgbClr val="084A8B"/>
              </a:solidFill>
            </a:endParaRPr>
          </a:p>
        </p:txBody>
      </p:sp>
      <p:sp>
        <p:nvSpPr>
          <p:cNvPr id="7" name="Zástupný symbol pro obsah 2"/>
          <p:cNvSpPr>
            <a:spLocks noGrp="true"/>
          </p:cNvSpPr>
          <p:nvPr>
            <p:ph idx="13"/>
          </p:nvPr>
        </p:nvSpPr>
        <p:spPr>
          <a:xfrm>
            <a:off x="4644000" y="1800000"/>
            <a:ext cx="3960000" cy="4320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673824671"/>
      </p:ext>
    </p:extLst>
  </p:cSld>
  <p:clrMapOvr>
    <a:masterClrMapping/>
  </p:clrMapOvr>
</p:sldLayout>
</file>

<file path=ppt/slideLayouts/slideLayout19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>
  <p:cSld name="Dva obsahy nad sebou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false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800000"/>
            <a:ext cx="8064000" cy="2088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 dirty="false"/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fld id="{87088231-7386-4B7B-82DD-60E715E890F8}" type="datetime1">
              <a:rPr lang="cs-CZ" smtClean="false">
                <a:solidFill>
                  <a:srgbClr val="084A8B"/>
                </a:solidFill>
              </a:rPr>
              <a:pPr/>
              <a:t>9.1.2019</a:t>
            </a:fld>
            <a:endParaRPr lang="cs-CZ">
              <a:solidFill>
                <a:srgbClr val="084A8B"/>
              </a:solidFill>
            </a:endParaRPr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srgbClr val="084A8B"/>
              </a:solidFill>
            </a:endParaRPr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6DF6B975-8A22-45CE-9D6A-92884159C68C}" type="slidenum">
              <a:rPr lang="cs-CZ" smtClean="false">
                <a:solidFill>
                  <a:srgbClr val="084A8B"/>
                </a:solidFill>
              </a:rPr>
              <a:pPr/>
              <a:t>‹#›</a:t>
            </a:fld>
            <a:endParaRPr lang="cs-CZ">
              <a:solidFill>
                <a:srgbClr val="084A8B"/>
              </a:solidFill>
            </a:endParaRPr>
          </a:p>
        </p:txBody>
      </p:sp>
      <p:sp>
        <p:nvSpPr>
          <p:cNvPr id="8" name="Zástupný symbol pro obsah 2"/>
          <p:cNvSpPr>
            <a:spLocks noGrp="true"/>
          </p:cNvSpPr>
          <p:nvPr>
            <p:ph idx="13"/>
          </p:nvPr>
        </p:nvSpPr>
        <p:spPr>
          <a:xfrm>
            <a:off x="540000" y="4032000"/>
            <a:ext cx="8064000" cy="2088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741280478"/>
      </p:ext>
    </p:extLst>
  </p:cSld>
  <p:clrMapOvr>
    <a:masterClrMapping/>
  </p:clrMapOvr>
</p:sldLayout>
</file>

<file path=ppt/slideLayouts/slideLayout2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obj" preserve="true">
  <p:cSld name="Jeden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false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fld id="{2D556CC8-969E-4284-A896-559516F5D5DC}" type="datetime1">
              <a:rPr lang="cs-CZ" smtClean="false">
                <a:solidFill>
                  <a:srgbClr val="084A8B"/>
                </a:solidFill>
              </a:rPr>
              <a:pPr/>
              <a:t>9.1.2019</a:t>
            </a:fld>
            <a:endParaRPr lang="cs-CZ">
              <a:solidFill>
                <a:srgbClr val="084A8B"/>
              </a:solidFill>
            </a:endParaRPr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srgbClr val="084A8B"/>
              </a:solidFill>
            </a:endParaRPr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6DF6B975-8A22-45CE-9D6A-92884159C68C}" type="slidenum">
              <a:rPr lang="cs-CZ" smtClean="false">
                <a:solidFill>
                  <a:srgbClr val="084A8B"/>
                </a:solidFill>
              </a:rPr>
              <a:pPr/>
              <a:t>‹#›</a:t>
            </a:fld>
            <a:endParaRPr lang="cs-CZ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526015"/>
      </p:ext>
    </p:extLst>
  </p:cSld>
  <p:clrMapOvr>
    <a:masterClrMapping/>
  </p:clrMapOvr>
</p:sldLayout>
</file>

<file path=ppt/slideLayouts/slideLayout20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>
  <p:cSld name="Tabulka nebo graf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false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2412000"/>
            <a:ext cx="8064000" cy="3744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 dirty="false"/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fld id="{7565B30E-844C-44A1-878A-1DB494D29BB3}" type="datetime1">
              <a:rPr lang="cs-CZ" smtClean="false">
                <a:solidFill>
                  <a:srgbClr val="084A8B"/>
                </a:solidFill>
              </a:rPr>
              <a:pPr/>
              <a:t>9.1.2019</a:t>
            </a:fld>
            <a:endParaRPr lang="cs-CZ">
              <a:solidFill>
                <a:srgbClr val="084A8B"/>
              </a:solidFill>
            </a:endParaRPr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srgbClr val="084A8B"/>
              </a:solidFill>
            </a:endParaRPr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6DF6B975-8A22-45CE-9D6A-92884159C68C}" type="slidenum">
              <a:rPr lang="cs-CZ" smtClean="false">
                <a:solidFill>
                  <a:srgbClr val="084A8B"/>
                </a:solidFill>
              </a:rPr>
              <a:pPr/>
              <a:t>‹#›</a:t>
            </a:fld>
            <a:endParaRPr lang="cs-CZ">
              <a:solidFill>
                <a:srgbClr val="084A8B"/>
              </a:solidFill>
            </a:endParaRPr>
          </a:p>
        </p:txBody>
      </p:sp>
      <p:sp>
        <p:nvSpPr>
          <p:cNvPr id="7" name="Zástupný symbol pro text 5"/>
          <p:cNvSpPr>
            <a:spLocks noGrp="true"/>
          </p:cNvSpPr>
          <p:nvPr>
            <p:ph type="body" sz="quarter" idx="13"/>
          </p:nvPr>
        </p:nvSpPr>
        <p:spPr>
          <a:xfrm>
            <a:off x="540000" y="1440000"/>
            <a:ext cx="8064000" cy="360000"/>
          </a:xfrm>
        </p:spPr>
        <p:txBody>
          <a:bodyPr/>
          <a:lstStyle>
            <a:lvl1pPr marL="0" indent="0">
              <a:buFontTx/>
              <a:buNone/>
              <a:defRPr b="true">
                <a:solidFill>
                  <a:schemeClr val="accent2"/>
                </a:solidFill>
              </a:defRPr>
            </a:lvl1pPr>
          </a:lstStyle>
          <a:p>
            <a:pPr lvl="0"/>
            <a:r>
              <a:rPr lang="cs-CZ" smtClean="false"/>
              <a:t>Kliknutím lze upravit styly předlohy textu.</a:t>
            </a:r>
          </a:p>
        </p:txBody>
      </p:sp>
      <p:sp>
        <p:nvSpPr>
          <p:cNvPr id="8" name="Zástupný symbol pro text 5"/>
          <p:cNvSpPr>
            <a:spLocks noGrp="true"/>
          </p:cNvSpPr>
          <p:nvPr>
            <p:ph type="body" sz="quarter" idx="14"/>
          </p:nvPr>
        </p:nvSpPr>
        <p:spPr>
          <a:xfrm>
            <a:off x="540000" y="1836000"/>
            <a:ext cx="8064000" cy="432000"/>
          </a:xfrm>
        </p:spPr>
        <p:txBody>
          <a:bodyPr/>
          <a:lstStyle>
            <a:lvl1pPr marL="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smtClean="false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851191941"/>
      </p:ext>
    </p:extLst>
  </p:cSld>
  <p:clrMapOvr>
    <a:masterClrMapping/>
  </p:clrMapOvr>
</p:sldLayout>
</file>

<file path=ppt/slideLayouts/slideLayout21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symbol pro datum 5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fld id="{E2E1005A-3476-4C5D-A1DD-BEB4AFA13508}" type="datetime1">
              <a:rPr lang="cs-CZ" smtClean="false">
                <a:solidFill>
                  <a:srgbClr val="084A8B"/>
                </a:solidFill>
              </a:rPr>
              <a:pPr/>
              <a:t>9.1.2019</a:t>
            </a:fld>
            <a:endParaRPr lang="cs-CZ">
              <a:solidFill>
                <a:srgbClr val="084A8B"/>
              </a:solidFill>
            </a:endParaRPr>
          </a:p>
        </p:txBody>
      </p:sp>
      <p:sp>
        <p:nvSpPr>
          <p:cNvPr id="7" name="Zástupný symbol pro zápatí 6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srgbClr val="084A8B"/>
              </a:solidFill>
            </a:endParaRPr>
          </a:p>
        </p:txBody>
      </p:sp>
      <p:sp>
        <p:nvSpPr>
          <p:cNvPr id="8" name="Zástupný symbol pro číslo snímku 7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6DF6B975-8A22-45CE-9D6A-92884159C68C}" type="slidenum">
              <a:rPr lang="cs-CZ" smtClean="false">
                <a:solidFill>
                  <a:srgbClr val="084A8B"/>
                </a:solidFill>
              </a:rPr>
              <a:pPr/>
              <a:t>‹#›</a:t>
            </a:fld>
            <a:endParaRPr lang="cs-CZ">
              <a:solidFill>
                <a:srgbClr val="084A8B"/>
              </a:solidFill>
            </a:endParaRPr>
          </a:p>
        </p:txBody>
      </p:sp>
      <p:sp>
        <p:nvSpPr>
          <p:cNvPr id="10" name="Obdélník 9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>
              <a:solidFill>
                <a:srgbClr val="F5F5F5"/>
              </a:solidFill>
            </a:endParaRPr>
          </a:p>
        </p:txBody>
      </p:sp>
      <p:sp>
        <p:nvSpPr>
          <p:cNvPr id="11" name="Nadpis 10"/>
          <p:cNvSpPr>
            <a:spLocks noGrp="true"/>
          </p:cNvSpPr>
          <p:nvPr>
            <p:ph type="title"/>
          </p:nvPr>
        </p:nvSpPr>
        <p:spPr>
          <a:xfrm>
            <a:off x="1512000" y="2610000"/>
            <a:ext cx="7272000" cy="1224000"/>
          </a:xfrm>
        </p:spPr>
        <p:txBody>
          <a:bodyPr anchor="t" anchorCtr="false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cs-CZ" smtClean="false"/>
              <a:t>Kliknutím lze upravit styl.</a:t>
            </a:r>
            <a:endParaRPr lang="cs-CZ" dirty="false"/>
          </a:p>
        </p:txBody>
      </p:sp>
      <p:sp>
        <p:nvSpPr>
          <p:cNvPr id="13" name="Zástupný symbol pro text 12"/>
          <p:cNvSpPr>
            <a:spLocks noGrp="true"/>
          </p:cNvSpPr>
          <p:nvPr>
            <p:ph type="body" sz="quarter" idx="13" hasCustomPrompt="true"/>
          </p:nvPr>
        </p:nvSpPr>
        <p:spPr>
          <a:xfrm>
            <a:off x="1511299" y="4089600"/>
            <a:ext cx="7272000" cy="540000"/>
          </a:xfrm>
        </p:spPr>
        <p:txBody>
          <a:bodyPr lIns="36000" tIns="0" rIns="36000" bIns="0" anchor="ctr" anchorCtr="false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false" smtClean="false"/>
              <a:t>Kliknutím vložíte jméno</a:t>
            </a:r>
          </a:p>
        </p:txBody>
      </p:sp>
      <p:sp>
        <p:nvSpPr>
          <p:cNvPr id="15" name="Zástupný symbol pro text 14"/>
          <p:cNvSpPr>
            <a:spLocks noGrp="true"/>
          </p:cNvSpPr>
          <p:nvPr>
            <p:ph type="body" sz="quarter" idx="14" hasCustomPrompt="true"/>
          </p:nvPr>
        </p:nvSpPr>
        <p:spPr>
          <a:xfrm>
            <a:off x="1512000" y="4885200"/>
            <a:ext cx="7272000" cy="540000"/>
          </a:xfrm>
        </p:spPr>
        <p:txBody>
          <a:bodyPr lIns="36000" tIns="0" rIns="36000" bIns="0" anchor="ctr" anchorCtr="false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false" smtClean="false"/>
              <a:t>Kliknutím vložíte datum a místo</a:t>
            </a:r>
          </a:p>
        </p:txBody>
      </p:sp>
      <p:sp>
        <p:nvSpPr>
          <p:cNvPr id="5" name="Zástupný symbol pro obrázek 4"/>
          <p:cNvSpPr>
            <a:spLocks noGrp="true" noChangeAspect="true"/>
          </p:cNvSpPr>
          <p:nvPr>
            <p:ph type="pic" sz="quarter" idx="15"/>
          </p:nvPr>
        </p:nvSpPr>
        <p:spPr>
          <a:xfrm>
            <a:off x="846000" y="2636837"/>
            <a:ext cx="540000" cy="540000"/>
          </a:xfrm>
        </p:spPr>
        <p:txBody>
          <a:bodyPr wrap="none" anchor="ctr" anchorCtr="true"/>
          <a:lstStyle>
            <a:lvl1pPr marL="0" indent="0">
              <a:buFontTx/>
              <a:buNone/>
              <a:defRPr sz="600"/>
            </a:lvl1pPr>
          </a:lstStyle>
          <a:p>
            <a:r>
              <a:rPr lang="cs-CZ" smtClean="false"/>
              <a:t>Kliknutím na ikonu přidáte obrázek.</a:t>
            </a:r>
            <a:endParaRPr lang="cs-CZ" dirty="false"/>
          </a:p>
        </p:txBody>
      </p:sp>
      <p:sp>
        <p:nvSpPr>
          <p:cNvPr id="14" name="Zástupný symbol pro obrázek 4"/>
          <p:cNvSpPr>
            <a:spLocks noGrp="true" noChangeAspect="true"/>
          </p:cNvSpPr>
          <p:nvPr>
            <p:ph type="pic" sz="quarter" idx="16"/>
          </p:nvPr>
        </p:nvSpPr>
        <p:spPr>
          <a:xfrm>
            <a:off x="846000" y="4089600"/>
            <a:ext cx="540000" cy="540000"/>
          </a:xfrm>
        </p:spPr>
        <p:txBody>
          <a:bodyPr wrap="none" anchor="ctr" anchorCtr="true"/>
          <a:lstStyle>
            <a:lvl1pPr marL="0" indent="0">
              <a:buFontTx/>
              <a:buNone/>
              <a:defRPr sz="600"/>
            </a:lvl1pPr>
          </a:lstStyle>
          <a:p>
            <a:r>
              <a:rPr lang="cs-CZ" smtClean="false"/>
              <a:t>Kliknutím na ikonu přidáte obrázek.</a:t>
            </a:r>
            <a:endParaRPr lang="cs-CZ" dirty="false"/>
          </a:p>
        </p:txBody>
      </p:sp>
      <p:sp>
        <p:nvSpPr>
          <p:cNvPr id="16" name="Zástupný symbol pro obrázek 4"/>
          <p:cNvSpPr>
            <a:spLocks noGrp="true" noChangeAspect="true"/>
          </p:cNvSpPr>
          <p:nvPr>
            <p:ph type="pic" sz="quarter" idx="17"/>
          </p:nvPr>
        </p:nvSpPr>
        <p:spPr>
          <a:xfrm>
            <a:off x="846000" y="4885200"/>
            <a:ext cx="540000" cy="540000"/>
          </a:xfrm>
        </p:spPr>
        <p:txBody>
          <a:bodyPr wrap="none" anchor="ctr" anchorCtr="true"/>
          <a:lstStyle>
            <a:lvl1pPr marL="0" indent="0">
              <a:buFontTx/>
              <a:buNone/>
              <a:defRPr sz="600"/>
            </a:lvl1pPr>
          </a:lstStyle>
          <a:p>
            <a:r>
              <a:rPr lang="cs-CZ" smtClean="false"/>
              <a:t>Kliknutím na ikonu přidáte obrázek.</a:t>
            </a:r>
            <a:endParaRPr lang="cs-CZ" dirty="false"/>
          </a:p>
        </p:txBody>
      </p:sp>
      <p:sp>
        <p:nvSpPr>
          <p:cNvPr id="20" name="Obdélník 19"/>
          <p:cNvSpPr/>
          <p:nvPr/>
        </p:nvSpPr>
        <p:spPr>
          <a:xfrm>
            <a:off x="0" y="0"/>
            <a:ext cx="9144000" cy="13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>
              <a:solidFill>
                <a:srgbClr val="F5F5F5"/>
              </a:solidFill>
            </a:endParaRPr>
          </a:p>
        </p:txBody>
      </p:sp>
      <p:pic>
        <p:nvPicPr>
          <p:cNvPr id="2" name="Obrázek 1"/>
          <p:cNvPicPr>
            <a:picLocks noChangeAspect="true"/>
          </p:cNvPicPr>
          <p:nvPr/>
        </p:nvPicPr>
        <p:blipFill rotWithShape="true">
          <a:blip cstate="print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5536" y="202406"/>
            <a:ext cx="3952627" cy="792957"/>
          </a:xfrm>
          <a:prstGeom prst="rect">
            <a:avLst/>
          </a:prstGeom>
        </p:spPr>
      </p:pic>
      <p:cxnSp>
        <p:nvCxnSpPr>
          <p:cNvPr id="18" name="Přímá spojnice 17"/>
          <p:cNvCxnSpPr/>
          <p:nvPr/>
        </p:nvCxnSpPr>
        <p:spPr>
          <a:xfrm>
            <a:off x="395536" y="1137600"/>
            <a:ext cx="8352928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372676"/>
      </p:ext>
    </p:extLst>
  </p:cSld>
  <p:clrMapOvr>
    <a:masterClrMapping/>
  </p:clrMapOvr>
</p:sldLayout>
</file>

<file path=ppt/slideLayouts/slideLayout22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obj" preserve="true">
  <p:cSld name="Jeden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false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fld id="{2D556CC8-969E-4284-A896-559516F5D5DC}" type="datetime1">
              <a:rPr lang="cs-CZ" smtClean="false">
                <a:solidFill>
                  <a:srgbClr val="084A8B"/>
                </a:solidFill>
              </a:rPr>
              <a:pPr/>
              <a:t>9.1.2019</a:t>
            </a:fld>
            <a:endParaRPr lang="cs-CZ">
              <a:solidFill>
                <a:srgbClr val="084A8B"/>
              </a:solidFill>
            </a:endParaRPr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srgbClr val="084A8B"/>
              </a:solidFill>
            </a:endParaRPr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6DF6B975-8A22-45CE-9D6A-92884159C68C}" type="slidenum">
              <a:rPr lang="cs-CZ" smtClean="false">
                <a:solidFill>
                  <a:srgbClr val="084A8B"/>
                </a:solidFill>
              </a:rPr>
              <a:pPr/>
              <a:t>‹#›</a:t>
            </a:fld>
            <a:endParaRPr lang="cs-CZ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3309610"/>
      </p:ext>
    </p:extLst>
  </p:cSld>
  <p:clrMapOvr>
    <a:masterClrMapping/>
  </p:clrMapOvr>
</p:sldLayout>
</file>

<file path=ppt/slideLayouts/slideLayout23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false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800000"/>
            <a:ext cx="3960000" cy="4320000"/>
          </a:xfrm>
        </p:spPr>
        <p:txBody>
          <a:bodyPr/>
          <a:lstStyle/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 dirty="false"/>
          </a:p>
        </p:txBody>
      </p:sp>
      <p:sp>
        <p:nvSpPr>
          <p:cNvPr id="4" name="Zástupný symbol pro obsah 2"/>
          <p:cNvSpPr>
            <a:spLocks noGrp="true"/>
          </p:cNvSpPr>
          <p:nvPr>
            <p:ph idx="10"/>
          </p:nvPr>
        </p:nvSpPr>
        <p:spPr>
          <a:xfrm>
            <a:off x="4644000" y="1800000"/>
            <a:ext cx="3960000" cy="4320000"/>
          </a:xfrm>
        </p:spPr>
        <p:txBody>
          <a:bodyPr/>
          <a:lstStyle/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true"/>
          </p:cNvSpPr>
          <p:nvPr>
            <p:ph type="dt" sz="half" idx="11"/>
          </p:nvPr>
        </p:nvSpPr>
        <p:spPr/>
        <p:txBody>
          <a:bodyPr/>
          <a:lstStyle/>
          <a:p>
            <a:fld id="{78938E48-3003-4D11-A6B5-730B6DA2AE65}" type="datetime1">
              <a:rPr lang="cs-CZ" smtClean="false">
                <a:solidFill>
                  <a:srgbClr val="084A8B"/>
                </a:solidFill>
              </a:rPr>
              <a:pPr/>
              <a:t>9.1.2019</a:t>
            </a:fld>
            <a:endParaRPr lang="cs-CZ">
              <a:solidFill>
                <a:srgbClr val="084A8B"/>
              </a:solidFill>
            </a:endParaRPr>
          </a:p>
        </p:txBody>
      </p:sp>
      <p:sp>
        <p:nvSpPr>
          <p:cNvPr id="6" name="Zástupný symbol pro zápatí 5"/>
          <p:cNvSpPr>
            <a:spLocks noGrp="true"/>
          </p:cNvSpPr>
          <p:nvPr>
            <p:ph type="ftr" sz="quarter" idx="12"/>
          </p:nvPr>
        </p:nvSpPr>
        <p:spPr/>
        <p:txBody>
          <a:bodyPr/>
          <a:lstStyle/>
          <a:p>
            <a:endParaRPr lang="cs-CZ">
              <a:solidFill>
                <a:srgbClr val="084A8B"/>
              </a:solidFill>
            </a:endParaRPr>
          </a:p>
        </p:txBody>
      </p:sp>
      <p:sp>
        <p:nvSpPr>
          <p:cNvPr id="7" name="Zástupný symbol pro číslo snímku 6"/>
          <p:cNvSpPr>
            <a:spLocks noGrp="true"/>
          </p:cNvSpPr>
          <p:nvPr>
            <p:ph type="sldNum" sz="quarter" idx="13"/>
          </p:nvPr>
        </p:nvSpPr>
        <p:spPr/>
        <p:txBody>
          <a:bodyPr/>
          <a:lstStyle/>
          <a:p>
            <a:fld id="{6DF6B975-8A22-45CE-9D6A-92884159C68C}" type="slidenum">
              <a:rPr lang="cs-CZ" smtClean="false">
                <a:solidFill>
                  <a:srgbClr val="084A8B"/>
                </a:solidFill>
              </a:rPr>
              <a:pPr/>
              <a:t>‹#›</a:t>
            </a:fld>
            <a:endParaRPr lang="cs-CZ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2623279"/>
      </p:ext>
    </p:extLst>
  </p:cSld>
  <p:clrMapOvr>
    <a:masterClrMapping/>
  </p:clrMapOvr>
</p:sldLayout>
</file>

<file path=ppt/slideLayouts/slideLayout24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>
  <p:cSld name="Dva obsahy nad seb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false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800000"/>
            <a:ext cx="8064000" cy="2088000"/>
          </a:xfrm>
        </p:spPr>
        <p:txBody>
          <a:bodyPr/>
          <a:lstStyle/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/>
          </a:p>
        </p:txBody>
      </p:sp>
      <p:sp>
        <p:nvSpPr>
          <p:cNvPr id="4" name="Zástupný symbol pro obsah 2"/>
          <p:cNvSpPr>
            <a:spLocks noGrp="true"/>
          </p:cNvSpPr>
          <p:nvPr>
            <p:ph idx="10"/>
          </p:nvPr>
        </p:nvSpPr>
        <p:spPr>
          <a:xfrm>
            <a:off x="540000" y="4032000"/>
            <a:ext cx="8064000" cy="2088000"/>
          </a:xfrm>
        </p:spPr>
        <p:txBody>
          <a:bodyPr/>
          <a:lstStyle/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true"/>
          </p:cNvSpPr>
          <p:nvPr>
            <p:ph type="dt" sz="half" idx="11"/>
          </p:nvPr>
        </p:nvSpPr>
        <p:spPr/>
        <p:txBody>
          <a:bodyPr/>
          <a:lstStyle/>
          <a:p>
            <a:fld id="{60628419-2E1F-4A55-ADDB-79AF00F7D957}" type="datetime1">
              <a:rPr lang="cs-CZ" smtClean="false">
                <a:solidFill>
                  <a:srgbClr val="084A8B"/>
                </a:solidFill>
              </a:rPr>
              <a:pPr/>
              <a:t>9.1.2019</a:t>
            </a:fld>
            <a:endParaRPr lang="cs-CZ">
              <a:solidFill>
                <a:srgbClr val="084A8B"/>
              </a:solidFill>
            </a:endParaRPr>
          </a:p>
        </p:txBody>
      </p:sp>
      <p:sp>
        <p:nvSpPr>
          <p:cNvPr id="6" name="Zástupný symbol pro zápatí 5"/>
          <p:cNvSpPr>
            <a:spLocks noGrp="true"/>
          </p:cNvSpPr>
          <p:nvPr>
            <p:ph type="ftr" sz="quarter" idx="12"/>
          </p:nvPr>
        </p:nvSpPr>
        <p:spPr/>
        <p:txBody>
          <a:bodyPr/>
          <a:lstStyle/>
          <a:p>
            <a:endParaRPr lang="cs-CZ">
              <a:solidFill>
                <a:srgbClr val="084A8B"/>
              </a:solidFill>
            </a:endParaRPr>
          </a:p>
        </p:txBody>
      </p:sp>
      <p:sp>
        <p:nvSpPr>
          <p:cNvPr id="7" name="Zástupný symbol pro číslo snímku 6"/>
          <p:cNvSpPr>
            <a:spLocks noGrp="true"/>
          </p:cNvSpPr>
          <p:nvPr>
            <p:ph type="sldNum" sz="quarter" idx="13"/>
          </p:nvPr>
        </p:nvSpPr>
        <p:spPr/>
        <p:txBody>
          <a:bodyPr/>
          <a:lstStyle/>
          <a:p>
            <a:fld id="{6DF6B975-8A22-45CE-9D6A-92884159C68C}" type="slidenum">
              <a:rPr lang="cs-CZ" smtClean="false">
                <a:solidFill>
                  <a:srgbClr val="084A8B"/>
                </a:solidFill>
              </a:rPr>
              <a:pPr/>
              <a:t>‹#›</a:t>
            </a:fld>
            <a:endParaRPr lang="cs-CZ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4966627"/>
      </p:ext>
    </p:extLst>
  </p:cSld>
  <p:clrMapOvr>
    <a:masterClrMapping/>
  </p:clrMapOvr>
</p:sldLayout>
</file>

<file path=ppt/slideLayouts/slideLayout25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>
  <p:cSld name="Tabulka nebo gra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false"/>
              <a:t>Kliknutím lze upravit styl.</a:t>
            </a:r>
            <a:endParaRPr lang="cs-CZ"/>
          </a:p>
        </p:txBody>
      </p:sp>
      <p:sp>
        <p:nvSpPr>
          <p:cNvPr id="4" name="Zástupný symbol pro obsah 2"/>
          <p:cNvSpPr>
            <a:spLocks noGrp="true"/>
          </p:cNvSpPr>
          <p:nvPr>
            <p:ph idx="10"/>
          </p:nvPr>
        </p:nvSpPr>
        <p:spPr>
          <a:xfrm>
            <a:off x="540000" y="2412000"/>
            <a:ext cx="8064000" cy="3744000"/>
          </a:xfrm>
        </p:spPr>
        <p:txBody>
          <a:bodyPr/>
          <a:lstStyle/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/>
          </a:p>
        </p:txBody>
      </p:sp>
      <p:sp>
        <p:nvSpPr>
          <p:cNvPr id="6" name="Zástupný symbol pro text 5"/>
          <p:cNvSpPr>
            <a:spLocks noGrp="true"/>
          </p:cNvSpPr>
          <p:nvPr>
            <p:ph type="body" sz="quarter" idx="11"/>
          </p:nvPr>
        </p:nvSpPr>
        <p:spPr>
          <a:xfrm>
            <a:off x="540000" y="1440000"/>
            <a:ext cx="8064000" cy="360000"/>
          </a:xfrm>
        </p:spPr>
        <p:txBody>
          <a:bodyPr/>
          <a:lstStyle>
            <a:lvl1pPr marL="0" indent="0">
              <a:buFontTx/>
              <a:buNone/>
              <a:defRPr b="true">
                <a:solidFill>
                  <a:schemeClr val="accent2"/>
                </a:solidFill>
              </a:defRPr>
            </a:lvl1pPr>
          </a:lstStyle>
          <a:p>
            <a:pPr lvl="0"/>
            <a:r>
              <a:rPr lang="cs-CZ" smtClean="false"/>
              <a:t>Kliknutím lze upravit styly předlohy textu.</a:t>
            </a:r>
          </a:p>
        </p:txBody>
      </p:sp>
      <p:sp>
        <p:nvSpPr>
          <p:cNvPr id="7" name="Zástupný symbol pro text 5"/>
          <p:cNvSpPr>
            <a:spLocks noGrp="true"/>
          </p:cNvSpPr>
          <p:nvPr>
            <p:ph type="body" sz="quarter" idx="12"/>
          </p:nvPr>
        </p:nvSpPr>
        <p:spPr>
          <a:xfrm>
            <a:off x="540000" y="1836000"/>
            <a:ext cx="8064000" cy="432000"/>
          </a:xfrm>
        </p:spPr>
        <p:txBody>
          <a:bodyPr/>
          <a:lstStyle>
            <a:lvl1pPr marL="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smtClean="false"/>
              <a:t>Kliknutím lze upravit styly předlohy textu.</a:t>
            </a:r>
          </a:p>
        </p:txBody>
      </p:sp>
      <p:sp>
        <p:nvSpPr>
          <p:cNvPr id="3" name="Zástupný symbol pro datum 2"/>
          <p:cNvSpPr>
            <a:spLocks noGrp="true"/>
          </p:cNvSpPr>
          <p:nvPr>
            <p:ph type="dt" sz="half" idx="13"/>
          </p:nvPr>
        </p:nvSpPr>
        <p:spPr/>
        <p:txBody>
          <a:bodyPr/>
          <a:lstStyle/>
          <a:p>
            <a:fld id="{DEE43472-717C-4B36-93E2-217175BDF408}" type="datetime1">
              <a:rPr lang="cs-CZ" smtClean="false">
                <a:solidFill>
                  <a:srgbClr val="084A8B"/>
                </a:solidFill>
              </a:rPr>
              <a:pPr/>
              <a:t>9.1.2019</a:t>
            </a:fld>
            <a:endParaRPr lang="cs-CZ">
              <a:solidFill>
                <a:srgbClr val="084A8B"/>
              </a:solidFill>
            </a:endParaRPr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4"/>
          </p:nvPr>
        </p:nvSpPr>
        <p:spPr/>
        <p:txBody>
          <a:bodyPr/>
          <a:lstStyle/>
          <a:p>
            <a:endParaRPr lang="cs-CZ">
              <a:solidFill>
                <a:srgbClr val="084A8B"/>
              </a:solidFill>
            </a:endParaRPr>
          </a:p>
        </p:txBody>
      </p:sp>
      <p:sp>
        <p:nvSpPr>
          <p:cNvPr id="8" name="Zástupný symbol pro číslo snímku 7"/>
          <p:cNvSpPr>
            <a:spLocks noGrp="true"/>
          </p:cNvSpPr>
          <p:nvPr>
            <p:ph type="sldNum" sz="quarter" idx="15"/>
          </p:nvPr>
        </p:nvSpPr>
        <p:spPr/>
        <p:txBody>
          <a:bodyPr/>
          <a:lstStyle/>
          <a:p>
            <a:fld id="{6DF6B975-8A22-45CE-9D6A-92884159C68C}" type="slidenum">
              <a:rPr lang="cs-CZ" smtClean="false">
                <a:solidFill>
                  <a:srgbClr val="084A8B"/>
                </a:solidFill>
              </a:rPr>
              <a:pPr/>
              <a:t>‹#›</a:t>
            </a:fld>
            <a:endParaRPr lang="cs-CZ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7543180"/>
      </p:ext>
    </p:extLst>
  </p:cSld>
  <p:clrMapOvr>
    <a:masterClrMapping/>
  </p:clrMapOvr>
</p:sldLayout>
</file>

<file path=ppt/slideLayouts/slideLayout26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>
  <p:cSld name="Předě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délník 9"/>
          <p:cNvSpPr/>
          <p:nvPr/>
        </p:nvSpPr>
        <p:spPr>
          <a:xfrm>
            <a:off x="0" y="0"/>
            <a:ext cx="9144000" cy="673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>
              <a:solidFill>
                <a:srgbClr val="F5F5F5"/>
              </a:solidFill>
            </a:endParaRPr>
          </a:p>
        </p:txBody>
      </p:sp>
      <p:sp>
        <p:nvSpPr>
          <p:cNvPr id="11" name="Nadpis 10"/>
          <p:cNvSpPr>
            <a:spLocks noGrp="true"/>
          </p:cNvSpPr>
          <p:nvPr>
            <p:ph type="title"/>
          </p:nvPr>
        </p:nvSpPr>
        <p:spPr>
          <a:xfrm>
            <a:off x="1512000" y="2610000"/>
            <a:ext cx="7272000" cy="3240000"/>
          </a:xfrm>
        </p:spPr>
        <p:txBody>
          <a:bodyPr anchor="t" anchorCtr="false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cs-CZ" smtClean="false"/>
              <a:t>Kliknutím lze upravit styl.</a:t>
            </a:r>
            <a:endParaRPr lang="cs-CZ" dirty="false"/>
          </a:p>
        </p:txBody>
      </p:sp>
      <p:sp>
        <p:nvSpPr>
          <p:cNvPr id="9" name="Zástupný symbol pro obrázek 4"/>
          <p:cNvSpPr>
            <a:spLocks noGrp="true" noChangeAspect="true"/>
          </p:cNvSpPr>
          <p:nvPr>
            <p:ph type="pic" sz="quarter" idx="15"/>
          </p:nvPr>
        </p:nvSpPr>
        <p:spPr>
          <a:xfrm>
            <a:off x="846000" y="2636837"/>
            <a:ext cx="540000" cy="540000"/>
          </a:xfrm>
        </p:spPr>
        <p:txBody>
          <a:bodyPr wrap="none" anchor="ctr" anchorCtr="true"/>
          <a:lstStyle>
            <a:lvl1pPr marL="0" indent="0">
              <a:buFontTx/>
              <a:buNone/>
              <a:defRPr sz="600"/>
            </a:lvl1pPr>
          </a:lstStyle>
          <a:p>
            <a:r>
              <a:rPr lang="cs-CZ" smtClean="false"/>
              <a:t>Kliknutím na ikonu přidáte obrázek.</a:t>
            </a:r>
            <a:endParaRPr lang="cs-CZ" dirty="false"/>
          </a:p>
        </p:txBody>
      </p:sp>
      <p:sp>
        <p:nvSpPr>
          <p:cNvPr id="7" name="Obdélník 6"/>
          <p:cNvSpPr/>
          <p:nvPr/>
        </p:nvSpPr>
        <p:spPr>
          <a:xfrm>
            <a:off x="0" y="0"/>
            <a:ext cx="9144000" cy="13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>
              <a:solidFill>
                <a:srgbClr val="F5F5F5"/>
              </a:solidFill>
            </a:endParaRPr>
          </a:p>
        </p:txBody>
      </p:sp>
      <p:pic>
        <p:nvPicPr>
          <p:cNvPr id="8" name="Obrázek 7"/>
          <p:cNvPicPr>
            <a:picLocks noChangeAspect="true"/>
          </p:cNvPicPr>
          <p:nvPr/>
        </p:nvPicPr>
        <p:blipFill rotWithShape="true">
          <a:blip cstate="print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5536" y="202406"/>
            <a:ext cx="3952627" cy="792957"/>
          </a:xfrm>
          <a:prstGeom prst="rect">
            <a:avLst/>
          </a:prstGeom>
        </p:spPr>
      </p:pic>
      <p:cxnSp>
        <p:nvCxnSpPr>
          <p:cNvPr id="12" name="Přímá spojnice 11"/>
          <p:cNvCxnSpPr/>
          <p:nvPr/>
        </p:nvCxnSpPr>
        <p:spPr>
          <a:xfrm>
            <a:off x="395536" y="1137600"/>
            <a:ext cx="8352928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21058042"/>
      </p:ext>
    </p:extLst>
  </p:cSld>
  <p:clrMapOvr>
    <a:masterClrMapping/>
  </p:clrMapOvr>
</p:sldLayout>
</file>

<file path=ppt/slideLayouts/slideLayout27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obj" preserve="true">
  <p:cSld name="Jeden obsah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false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 dirty="false"/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fld id="{C25A7269-00A7-4D14-AC54-F93D9523183C}" type="datetime1">
              <a:rPr lang="cs-CZ" smtClean="false">
                <a:solidFill>
                  <a:srgbClr val="084A8B"/>
                </a:solidFill>
              </a:rPr>
              <a:pPr/>
              <a:t>9.1.2019</a:t>
            </a:fld>
            <a:endParaRPr lang="cs-CZ">
              <a:solidFill>
                <a:srgbClr val="084A8B"/>
              </a:solidFill>
            </a:endParaRPr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srgbClr val="084A8B"/>
              </a:solidFill>
            </a:endParaRPr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6DF6B975-8A22-45CE-9D6A-92884159C68C}" type="slidenum">
              <a:rPr lang="cs-CZ" smtClean="false">
                <a:solidFill>
                  <a:srgbClr val="084A8B"/>
                </a:solidFill>
              </a:rPr>
              <a:pPr/>
              <a:t>‹#›</a:t>
            </a:fld>
            <a:endParaRPr lang="cs-CZ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8221134"/>
      </p:ext>
    </p:extLst>
  </p:cSld>
  <p:clrMapOvr>
    <a:masterClrMapping/>
  </p:clrMapOvr>
</p:sldLayout>
</file>

<file path=ppt/slideLayouts/slideLayout28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>
  <p:cSld name="Dva obsahy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false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800000"/>
            <a:ext cx="3960000" cy="4320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 dirty="false"/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fld id="{D3F512E2-599A-4D04-83E5-658ACBA6DC75}" type="datetime1">
              <a:rPr lang="cs-CZ" smtClean="false">
                <a:solidFill>
                  <a:srgbClr val="084A8B"/>
                </a:solidFill>
              </a:rPr>
              <a:pPr/>
              <a:t>9.1.2019</a:t>
            </a:fld>
            <a:endParaRPr lang="cs-CZ">
              <a:solidFill>
                <a:srgbClr val="084A8B"/>
              </a:solidFill>
            </a:endParaRPr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srgbClr val="084A8B"/>
              </a:solidFill>
            </a:endParaRPr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6DF6B975-8A22-45CE-9D6A-92884159C68C}" type="slidenum">
              <a:rPr lang="cs-CZ" smtClean="false">
                <a:solidFill>
                  <a:srgbClr val="084A8B"/>
                </a:solidFill>
              </a:rPr>
              <a:pPr/>
              <a:t>‹#›</a:t>
            </a:fld>
            <a:endParaRPr lang="cs-CZ">
              <a:solidFill>
                <a:srgbClr val="084A8B"/>
              </a:solidFill>
            </a:endParaRPr>
          </a:p>
        </p:txBody>
      </p:sp>
      <p:sp>
        <p:nvSpPr>
          <p:cNvPr id="7" name="Zástupný symbol pro obsah 2"/>
          <p:cNvSpPr>
            <a:spLocks noGrp="true"/>
          </p:cNvSpPr>
          <p:nvPr>
            <p:ph idx="13"/>
          </p:nvPr>
        </p:nvSpPr>
        <p:spPr>
          <a:xfrm>
            <a:off x="4644000" y="1800000"/>
            <a:ext cx="3960000" cy="4320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903812016"/>
      </p:ext>
    </p:extLst>
  </p:cSld>
  <p:clrMapOvr>
    <a:masterClrMapping/>
  </p:clrMapOvr>
</p:sldLayout>
</file>

<file path=ppt/slideLayouts/slideLayout29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>
  <p:cSld name="Dva obsahy nad sebou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false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800000"/>
            <a:ext cx="8064000" cy="2088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 dirty="false"/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fld id="{87088231-7386-4B7B-82DD-60E715E890F8}" type="datetime1">
              <a:rPr lang="cs-CZ" smtClean="false">
                <a:solidFill>
                  <a:srgbClr val="084A8B"/>
                </a:solidFill>
              </a:rPr>
              <a:pPr/>
              <a:t>9.1.2019</a:t>
            </a:fld>
            <a:endParaRPr lang="cs-CZ">
              <a:solidFill>
                <a:srgbClr val="084A8B"/>
              </a:solidFill>
            </a:endParaRPr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srgbClr val="084A8B"/>
              </a:solidFill>
            </a:endParaRPr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6DF6B975-8A22-45CE-9D6A-92884159C68C}" type="slidenum">
              <a:rPr lang="cs-CZ" smtClean="false">
                <a:solidFill>
                  <a:srgbClr val="084A8B"/>
                </a:solidFill>
              </a:rPr>
              <a:pPr/>
              <a:t>‹#›</a:t>
            </a:fld>
            <a:endParaRPr lang="cs-CZ">
              <a:solidFill>
                <a:srgbClr val="084A8B"/>
              </a:solidFill>
            </a:endParaRPr>
          </a:p>
        </p:txBody>
      </p:sp>
      <p:sp>
        <p:nvSpPr>
          <p:cNvPr id="8" name="Zástupný symbol pro obsah 2"/>
          <p:cNvSpPr>
            <a:spLocks noGrp="true"/>
          </p:cNvSpPr>
          <p:nvPr>
            <p:ph idx="13"/>
          </p:nvPr>
        </p:nvSpPr>
        <p:spPr>
          <a:xfrm>
            <a:off x="540000" y="4032000"/>
            <a:ext cx="8064000" cy="2088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962517217"/>
      </p:ext>
    </p:extLst>
  </p:cSld>
  <p:clrMapOvr>
    <a:masterClrMapping/>
  </p:clrMapOvr>
</p:sldLayout>
</file>

<file path=ppt/slideLayouts/slideLayout3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false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800000"/>
            <a:ext cx="3960000" cy="4320000"/>
          </a:xfrm>
        </p:spPr>
        <p:txBody>
          <a:bodyPr/>
          <a:lstStyle/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 dirty="false"/>
          </a:p>
        </p:txBody>
      </p:sp>
      <p:sp>
        <p:nvSpPr>
          <p:cNvPr id="4" name="Zástupný symbol pro obsah 2"/>
          <p:cNvSpPr>
            <a:spLocks noGrp="true"/>
          </p:cNvSpPr>
          <p:nvPr>
            <p:ph idx="10"/>
          </p:nvPr>
        </p:nvSpPr>
        <p:spPr>
          <a:xfrm>
            <a:off x="4644000" y="1800000"/>
            <a:ext cx="3960000" cy="4320000"/>
          </a:xfrm>
        </p:spPr>
        <p:txBody>
          <a:bodyPr/>
          <a:lstStyle/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true"/>
          </p:cNvSpPr>
          <p:nvPr>
            <p:ph type="dt" sz="half" idx="11"/>
          </p:nvPr>
        </p:nvSpPr>
        <p:spPr/>
        <p:txBody>
          <a:bodyPr/>
          <a:lstStyle/>
          <a:p>
            <a:fld id="{78938E48-3003-4D11-A6B5-730B6DA2AE65}" type="datetime1">
              <a:rPr lang="cs-CZ" smtClean="false">
                <a:solidFill>
                  <a:srgbClr val="084A8B"/>
                </a:solidFill>
              </a:rPr>
              <a:pPr/>
              <a:t>9.1.2019</a:t>
            </a:fld>
            <a:endParaRPr lang="cs-CZ">
              <a:solidFill>
                <a:srgbClr val="084A8B"/>
              </a:solidFill>
            </a:endParaRPr>
          </a:p>
        </p:txBody>
      </p:sp>
      <p:sp>
        <p:nvSpPr>
          <p:cNvPr id="6" name="Zástupný symbol pro zápatí 5"/>
          <p:cNvSpPr>
            <a:spLocks noGrp="true"/>
          </p:cNvSpPr>
          <p:nvPr>
            <p:ph type="ftr" sz="quarter" idx="12"/>
          </p:nvPr>
        </p:nvSpPr>
        <p:spPr/>
        <p:txBody>
          <a:bodyPr/>
          <a:lstStyle/>
          <a:p>
            <a:endParaRPr lang="cs-CZ">
              <a:solidFill>
                <a:srgbClr val="084A8B"/>
              </a:solidFill>
            </a:endParaRPr>
          </a:p>
        </p:txBody>
      </p:sp>
      <p:sp>
        <p:nvSpPr>
          <p:cNvPr id="7" name="Zástupný symbol pro číslo snímku 6"/>
          <p:cNvSpPr>
            <a:spLocks noGrp="true"/>
          </p:cNvSpPr>
          <p:nvPr>
            <p:ph type="sldNum" sz="quarter" idx="13"/>
          </p:nvPr>
        </p:nvSpPr>
        <p:spPr/>
        <p:txBody>
          <a:bodyPr/>
          <a:lstStyle/>
          <a:p>
            <a:fld id="{6DF6B975-8A22-45CE-9D6A-92884159C68C}" type="slidenum">
              <a:rPr lang="cs-CZ" smtClean="false">
                <a:solidFill>
                  <a:srgbClr val="084A8B"/>
                </a:solidFill>
              </a:rPr>
              <a:pPr/>
              <a:t>‹#›</a:t>
            </a:fld>
            <a:endParaRPr lang="cs-CZ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2148189"/>
      </p:ext>
    </p:extLst>
  </p:cSld>
  <p:clrMapOvr>
    <a:masterClrMapping/>
  </p:clrMapOvr>
</p:sldLayout>
</file>

<file path=ppt/slideLayouts/slideLayout30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>
  <p:cSld name="Tabulka nebo graf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false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2412000"/>
            <a:ext cx="8064000" cy="3744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 dirty="false"/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fld id="{7565B30E-844C-44A1-878A-1DB494D29BB3}" type="datetime1">
              <a:rPr lang="cs-CZ" smtClean="false">
                <a:solidFill>
                  <a:srgbClr val="084A8B"/>
                </a:solidFill>
              </a:rPr>
              <a:pPr/>
              <a:t>9.1.2019</a:t>
            </a:fld>
            <a:endParaRPr lang="cs-CZ">
              <a:solidFill>
                <a:srgbClr val="084A8B"/>
              </a:solidFill>
            </a:endParaRPr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srgbClr val="084A8B"/>
              </a:solidFill>
            </a:endParaRPr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6DF6B975-8A22-45CE-9D6A-92884159C68C}" type="slidenum">
              <a:rPr lang="cs-CZ" smtClean="false">
                <a:solidFill>
                  <a:srgbClr val="084A8B"/>
                </a:solidFill>
              </a:rPr>
              <a:pPr/>
              <a:t>‹#›</a:t>
            </a:fld>
            <a:endParaRPr lang="cs-CZ">
              <a:solidFill>
                <a:srgbClr val="084A8B"/>
              </a:solidFill>
            </a:endParaRPr>
          </a:p>
        </p:txBody>
      </p:sp>
      <p:sp>
        <p:nvSpPr>
          <p:cNvPr id="7" name="Zástupný symbol pro text 5"/>
          <p:cNvSpPr>
            <a:spLocks noGrp="true"/>
          </p:cNvSpPr>
          <p:nvPr>
            <p:ph type="body" sz="quarter" idx="13"/>
          </p:nvPr>
        </p:nvSpPr>
        <p:spPr>
          <a:xfrm>
            <a:off x="540000" y="1440000"/>
            <a:ext cx="8064000" cy="360000"/>
          </a:xfrm>
        </p:spPr>
        <p:txBody>
          <a:bodyPr/>
          <a:lstStyle>
            <a:lvl1pPr marL="0" indent="0">
              <a:buFontTx/>
              <a:buNone/>
              <a:defRPr b="true">
                <a:solidFill>
                  <a:schemeClr val="accent2"/>
                </a:solidFill>
              </a:defRPr>
            </a:lvl1pPr>
          </a:lstStyle>
          <a:p>
            <a:pPr lvl="0"/>
            <a:r>
              <a:rPr lang="cs-CZ" smtClean="false"/>
              <a:t>Kliknutím lze upravit styly předlohy textu.</a:t>
            </a:r>
          </a:p>
        </p:txBody>
      </p:sp>
      <p:sp>
        <p:nvSpPr>
          <p:cNvPr id="8" name="Zástupný symbol pro text 5"/>
          <p:cNvSpPr>
            <a:spLocks noGrp="true"/>
          </p:cNvSpPr>
          <p:nvPr>
            <p:ph type="body" sz="quarter" idx="14"/>
          </p:nvPr>
        </p:nvSpPr>
        <p:spPr>
          <a:xfrm>
            <a:off x="540000" y="1836000"/>
            <a:ext cx="8064000" cy="432000"/>
          </a:xfrm>
        </p:spPr>
        <p:txBody>
          <a:bodyPr/>
          <a:lstStyle>
            <a:lvl1pPr marL="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smtClean="false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45479260"/>
      </p:ext>
    </p:extLst>
  </p:cSld>
  <p:clrMapOvr>
    <a:masterClrMapping/>
  </p:clrMapOvr>
</p:sldLayout>
</file>

<file path=ppt/slideLayouts/slideLayout4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>
  <p:cSld name="Dva obsahy nad seb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false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800000"/>
            <a:ext cx="8064000" cy="2088000"/>
          </a:xfrm>
        </p:spPr>
        <p:txBody>
          <a:bodyPr/>
          <a:lstStyle/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/>
          </a:p>
        </p:txBody>
      </p:sp>
      <p:sp>
        <p:nvSpPr>
          <p:cNvPr id="4" name="Zástupný symbol pro obsah 2"/>
          <p:cNvSpPr>
            <a:spLocks noGrp="true"/>
          </p:cNvSpPr>
          <p:nvPr>
            <p:ph idx="10"/>
          </p:nvPr>
        </p:nvSpPr>
        <p:spPr>
          <a:xfrm>
            <a:off x="540000" y="4032000"/>
            <a:ext cx="8064000" cy="2088000"/>
          </a:xfrm>
        </p:spPr>
        <p:txBody>
          <a:bodyPr/>
          <a:lstStyle/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true"/>
          </p:cNvSpPr>
          <p:nvPr>
            <p:ph type="dt" sz="half" idx="11"/>
          </p:nvPr>
        </p:nvSpPr>
        <p:spPr/>
        <p:txBody>
          <a:bodyPr/>
          <a:lstStyle/>
          <a:p>
            <a:fld id="{60628419-2E1F-4A55-ADDB-79AF00F7D957}" type="datetime1">
              <a:rPr lang="cs-CZ" smtClean="false">
                <a:solidFill>
                  <a:srgbClr val="084A8B"/>
                </a:solidFill>
              </a:rPr>
              <a:pPr/>
              <a:t>9.1.2019</a:t>
            </a:fld>
            <a:endParaRPr lang="cs-CZ">
              <a:solidFill>
                <a:srgbClr val="084A8B"/>
              </a:solidFill>
            </a:endParaRPr>
          </a:p>
        </p:txBody>
      </p:sp>
      <p:sp>
        <p:nvSpPr>
          <p:cNvPr id="6" name="Zástupný symbol pro zápatí 5"/>
          <p:cNvSpPr>
            <a:spLocks noGrp="true"/>
          </p:cNvSpPr>
          <p:nvPr>
            <p:ph type="ftr" sz="quarter" idx="12"/>
          </p:nvPr>
        </p:nvSpPr>
        <p:spPr/>
        <p:txBody>
          <a:bodyPr/>
          <a:lstStyle/>
          <a:p>
            <a:endParaRPr lang="cs-CZ">
              <a:solidFill>
                <a:srgbClr val="084A8B"/>
              </a:solidFill>
            </a:endParaRPr>
          </a:p>
        </p:txBody>
      </p:sp>
      <p:sp>
        <p:nvSpPr>
          <p:cNvPr id="7" name="Zástupný symbol pro číslo snímku 6"/>
          <p:cNvSpPr>
            <a:spLocks noGrp="true"/>
          </p:cNvSpPr>
          <p:nvPr>
            <p:ph type="sldNum" sz="quarter" idx="13"/>
          </p:nvPr>
        </p:nvSpPr>
        <p:spPr/>
        <p:txBody>
          <a:bodyPr/>
          <a:lstStyle/>
          <a:p>
            <a:fld id="{6DF6B975-8A22-45CE-9D6A-92884159C68C}" type="slidenum">
              <a:rPr lang="cs-CZ" smtClean="false">
                <a:solidFill>
                  <a:srgbClr val="084A8B"/>
                </a:solidFill>
              </a:rPr>
              <a:pPr/>
              <a:t>‹#›</a:t>
            </a:fld>
            <a:endParaRPr lang="cs-CZ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9280187"/>
      </p:ext>
    </p:extLst>
  </p:cSld>
  <p:clrMapOvr>
    <a:masterClrMapping/>
  </p:clrMapOvr>
</p:sldLayout>
</file>

<file path=ppt/slideLayouts/slideLayout5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>
  <p:cSld name="Tabulka nebo gra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false"/>
              <a:t>Kliknutím lze upravit styl.</a:t>
            </a:r>
            <a:endParaRPr lang="cs-CZ"/>
          </a:p>
        </p:txBody>
      </p:sp>
      <p:sp>
        <p:nvSpPr>
          <p:cNvPr id="4" name="Zástupný symbol pro obsah 2"/>
          <p:cNvSpPr>
            <a:spLocks noGrp="true"/>
          </p:cNvSpPr>
          <p:nvPr>
            <p:ph idx="10"/>
          </p:nvPr>
        </p:nvSpPr>
        <p:spPr>
          <a:xfrm>
            <a:off x="540000" y="2412000"/>
            <a:ext cx="8064000" cy="3744000"/>
          </a:xfrm>
        </p:spPr>
        <p:txBody>
          <a:bodyPr/>
          <a:lstStyle/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/>
          </a:p>
        </p:txBody>
      </p:sp>
      <p:sp>
        <p:nvSpPr>
          <p:cNvPr id="6" name="Zástupný symbol pro text 5"/>
          <p:cNvSpPr>
            <a:spLocks noGrp="true"/>
          </p:cNvSpPr>
          <p:nvPr>
            <p:ph type="body" sz="quarter" idx="11"/>
          </p:nvPr>
        </p:nvSpPr>
        <p:spPr>
          <a:xfrm>
            <a:off x="540000" y="1440000"/>
            <a:ext cx="8064000" cy="360000"/>
          </a:xfrm>
        </p:spPr>
        <p:txBody>
          <a:bodyPr/>
          <a:lstStyle>
            <a:lvl1pPr marL="0" indent="0">
              <a:buFontTx/>
              <a:buNone/>
              <a:defRPr b="true">
                <a:solidFill>
                  <a:schemeClr val="accent2"/>
                </a:solidFill>
              </a:defRPr>
            </a:lvl1pPr>
          </a:lstStyle>
          <a:p>
            <a:pPr lvl="0"/>
            <a:r>
              <a:rPr lang="cs-CZ" smtClean="false"/>
              <a:t>Kliknutím lze upravit styly předlohy textu.</a:t>
            </a:r>
          </a:p>
        </p:txBody>
      </p:sp>
      <p:sp>
        <p:nvSpPr>
          <p:cNvPr id="7" name="Zástupný symbol pro text 5"/>
          <p:cNvSpPr>
            <a:spLocks noGrp="true"/>
          </p:cNvSpPr>
          <p:nvPr>
            <p:ph type="body" sz="quarter" idx="12"/>
          </p:nvPr>
        </p:nvSpPr>
        <p:spPr>
          <a:xfrm>
            <a:off x="540000" y="1836000"/>
            <a:ext cx="8064000" cy="432000"/>
          </a:xfrm>
        </p:spPr>
        <p:txBody>
          <a:bodyPr/>
          <a:lstStyle>
            <a:lvl1pPr marL="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smtClean="false"/>
              <a:t>Kliknutím lze upravit styly předlohy textu.</a:t>
            </a:r>
          </a:p>
        </p:txBody>
      </p:sp>
      <p:sp>
        <p:nvSpPr>
          <p:cNvPr id="3" name="Zástupný symbol pro datum 2"/>
          <p:cNvSpPr>
            <a:spLocks noGrp="true"/>
          </p:cNvSpPr>
          <p:nvPr>
            <p:ph type="dt" sz="half" idx="13"/>
          </p:nvPr>
        </p:nvSpPr>
        <p:spPr/>
        <p:txBody>
          <a:bodyPr/>
          <a:lstStyle/>
          <a:p>
            <a:fld id="{DEE43472-717C-4B36-93E2-217175BDF408}" type="datetime1">
              <a:rPr lang="cs-CZ" smtClean="false">
                <a:solidFill>
                  <a:srgbClr val="084A8B"/>
                </a:solidFill>
              </a:rPr>
              <a:pPr/>
              <a:t>9.1.2019</a:t>
            </a:fld>
            <a:endParaRPr lang="cs-CZ">
              <a:solidFill>
                <a:srgbClr val="084A8B"/>
              </a:solidFill>
            </a:endParaRPr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4"/>
          </p:nvPr>
        </p:nvSpPr>
        <p:spPr/>
        <p:txBody>
          <a:bodyPr/>
          <a:lstStyle/>
          <a:p>
            <a:endParaRPr lang="cs-CZ">
              <a:solidFill>
                <a:srgbClr val="084A8B"/>
              </a:solidFill>
            </a:endParaRPr>
          </a:p>
        </p:txBody>
      </p:sp>
      <p:sp>
        <p:nvSpPr>
          <p:cNvPr id="8" name="Zástupný symbol pro číslo snímku 7"/>
          <p:cNvSpPr>
            <a:spLocks noGrp="true"/>
          </p:cNvSpPr>
          <p:nvPr>
            <p:ph type="sldNum" sz="quarter" idx="15"/>
          </p:nvPr>
        </p:nvSpPr>
        <p:spPr/>
        <p:txBody>
          <a:bodyPr/>
          <a:lstStyle/>
          <a:p>
            <a:fld id="{6DF6B975-8A22-45CE-9D6A-92884159C68C}" type="slidenum">
              <a:rPr lang="cs-CZ" smtClean="false">
                <a:solidFill>
                  <a:srgbClr val="084A8B"/>
                </a:solidFill>
              </a:rPr>
              <a:pPr/>
              <a:t>‹#›</a:t>
            </a:fld>
            <a:endParaRPr lang="cs-CZ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7730400"/>
      </p:ext>
    </p:extLst>
  </p:cSld>
  <p:clrMapOvr>
    <a:masterClrMapping/>
  </p:clrMapOvr>
</p:sldLayout>
</file>

<file path=ppt/slideLayouts/slideLayout6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>
  <p:cSld name="Předě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délník 9"/>
          <p:cNvSpPr/>
          <p:nvPr/>
        </p:nvSpPr>
        <p:spPr>
          <a:xfrm>
            <a:off x="0" y="0"/>
            <a:ext cx="9144000" cy="673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>
              <a:solidFill>
                <a:srgbClr val="F5F5F5"/>
              </a:solidFill>
            </a:endParaRPr>
          </a:p>
        </p:txBody>
      </p:sp>
      <p:sp>
        <p:nvSpPr>
          <p:cNvPr id="11" name="Nadpis 10"/>
          <p:cNvSpPr>
            <a:spLocks noGrp="true"/>
          </p:cNvSpPr>
          <p:nvPr>
            <p:ph type="title"/>
          </p:nvPr>
        </p:nvSpPr>
        <p:spPr>
          <a:xfrm>
            <a:off x="1512000" y="2610000"/>
            <a:ext cx="7272000" cy="3240000"/>
          </a:xfrm>
        </p:spPr>
        <p:txBody>
          <a:bodyPr anchor="t" anchorCtr="false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cs-CZ" smtClean="false"/>
              <a:t>Kliknutím lze upravit styl.</a:t>
            </a:r>
            <a:endParaRPr lang="cs-CZ" dirty="false"/>
          </a:p>
        </p:txBody>
      </p:sp>
      <p:sp>
        <p:nvSpPr>
          <p:cNvPr id="9" name="Zástupný symbol pro obrázek 4"/>
          <p:cNvSpPr>
            <a:spLocks noGrp="true" noChangeAspect="true"/>
          </p:cNvSpPr>
          <p:nvPr>
            <p:ph type="pic" sz="quarter" idx="15"/>
          </p:nvPr>
        </p:nvSpPr>
        <p:spPr>
          <a:xfrm>
            <a:off x="846000" y="2636837"/>
            <a:ext cx="540000" cy="540000"/>
          </a:xfrm>
        </p:spPr>
        <p:txBody>
          <a:bodyPr wrap="none" anchor="ctr" anchorCtr="true"/>
          <a:lstStyle>
            <a:lvl1pPr marL="0" indent="0">
              <a:buFontTx/>
              <a:buNone/>
              <a:defRPr sz="600"/>
            </a:lvl1pPr>
          </a:lstStyle>
          <a:p>
            <a:r>
              <a:rPr lang="cs-CZ" smtClean="false"/>
              <a:t>Kliknutím na ikonu přidáte obrázek.</a:t>
            </a:r>
            <a:endParaRPr lang="cs-CZ" dirty="false"/>
          </a:p>
        </p:txBody>
      </p:sp>
      <p:sp>
        <p:nvSpPr>
          <p:cNvPr id="7" name="Obdélník 6"/>
          <p:cNvSpPr/>
          <p:nvPr/>
        </p:nvSpPr>
        <p:spPr>
          <a:xfrm>
            <a:off x="0" y="0"/>
            <a:ext cx="9144000" cy="13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>
              <a:solidFill>
                <a:srgbClr val="F5F5F5"/>
              </a:solidFill>
            </a:endParaRPr>
          </a:p>
        </p:txBody>
      </p:sp>
      <p:pic>
        <p:nvPicPr>
          <p:cNvPr id="8" name="Obrázek 7"/>
          <p:cNvPicPr>
            <a:picLocks noChangeAspect="true"/>
          </p:cNvPicPr>
          <p:nvPr/>
        </p:nvPicPr>
        <p:blipFill rotWithShape="true">
          <a:blip cstate="print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5536" y="202406"/>
            <a:ext cx="3952627" cy="792957"/>
          </a:xfrm>
          <a:prstGeom prst="rect">
            <a:avLst/>
          </a:prstGeom>
        </p:spPr>
      </p:pic>
      <p:cxnSp>
        <p:nvCxnSpPr>
          <p:cNvPr id="12" name="Přímá spojnice 11"/>
          <p:cNvCxnSpPr/>
          <p:nvPr/>
        </p:nvCxnSpPr>
        <p:spPr>
          <a:xfrm>
            <a:off x="395536" y="1137600"/>
            <a:ext cx="8352928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95097137"/>
      </p:ext>
    </p:extLst>
  </p:cSld>
  <p:clrMapOvr>
    <a:masterClrMapping/>
  </p:clrMapOvr>
</p:sldLayout>
</file>

<file path=ppt/slideLayouts/slideLayout7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obj" preserve="true">
  <p:cSld name="Jeden obsah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false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 dirty="false"/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fld id="{C25A7269-00A7-4D14-AC54-F93D9523183C}" type="datetime1">
              <a:rPr lang="cs-CZ" smtClean="false">
                <a:solidFill>
                  <a:srgbClr val="084A8B"/>
                </a:solidFill>
              </a:rPr>
              <a:pPr/>
              <a:t>9.1.2019</a:t>
            </a:fld>
            <a:endParaRPr lang="cs-CZ">
              <a:solidFill>
                <a:srgbClr val="084A8B"/>
              </a:solidFill>
            </a:endParaRPr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srgbClr val="084A8B"/>
              </a:solidFill>
            </a:endParaRPr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6DF6B975-8A22-45CE-9D6A-92884159C68C}" type="slidenum">
              <a:rPr lang="cs-CZ" smtClean="false">
                <a:solidFill>
                  <a:srgbClr val="084A8B"/>
                </a:solidFill>
              </a:rPr>
              <a:pPr/>
              <a:t>‹#›</a:t>
            </a:fld>
            <a:endParaRPr lang="cs-CZ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3658940"/>
      </p:ext>
    </p:extLst>
  </p:cSld>
  <p:clrMapOvr>
    <a:masterClrMapping/>
  </p:clrMapOvr>
</p:sldLayout>
</file>

<file path=ppt/slideLayouts/slideLayout8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>
  <p:cSld name="Dva obsahy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false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800000"/>
            <a:ext cx="3960000" cy="4320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 dirty="false"/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fld id="{D3F512E2-599A-4D04-83E5-658ACBA6DC75}" type="datetime1">
              <a:rPr lang="cs-CZ" smtClean="false">
                <a:solidFill>
                  <a:srgbClr val="084A8B"/>
                </a:solidFill>
              </a:rPr>
              <a:pPr/>
              <a:t>9.1.2019</a:t>
            </a:fld>
            <a:endParaRPr lang="cs-CZ">
              <a:solidFill>
                <a:srgbClr val="084A8B"/>
              </a:solidFill>
            </a:endParaRPr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srgbClr val="084A8B"/>
              </a:solidFill>
            </a:endParaRPr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6DF6B975-8A22-45CE-9D6A-92884159C68C}" type="slidenum">
              <a:rPr lang="cs-CZ" smtClean="false">
                <a:solidFill>
                  <a:srgbClr val="084A8B"/>
                </a:solidFill>
              </a:rPr>
              <a:pPr/>
              <a:t>‹#›</a:t>
            </a:fld>
            <a:endParaRPr lang="cs-CZ">
              <a:solidFill>
                <a:srgbClr val="084A8B"/>
              </a:solidFill>
            </a:endParaRPr>
          </a:p>
        </p:txBody>
      </p:sp>
      <p:sp>
        <p:nvSpPr>
          <p:cNvPr id="7" name="Zástupný symbol pro obsah 2"/>
          <p:cNvSpPr>
            <a:spLocks noGrp="true"/>
          </p:cNvSpPr>
          <p:nvPr>
            <p:ph idx="13"/>
          </p:nvPr>
        </p:nvSpPr>
        <p:spPr>
          <a:xfrm>
            <a:off x="4644000" y="1800000"/>
            <a:ext cx="3960000" cy="4320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949474856"/>
      </p:ext>
    </p:extLst>
  </p:cSld>
  <p:clrMapOvr>
    <a:masterClrMapping/>
  </p:clrMapOvr>
</p:sldLayout>
</file>

<file path=ppt/slideLayouts/slideLayout9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>
  <p:cSld name="Dva obsahy nad sebou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false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800000"/>
            <a:ext cx="8064000" cy="2088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 dirty="false"/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fld id="{87088231-7386-4B7B-82DD-60E715E890F8}" type="datetime1">
              <a:rPr lang="cs-CZ" smtClean="false">
                <a:solidFill>
                  <a:srgbClr val="084A8B"/>
                </a:solidFill>
              </a:rPr>
              <a:pPr/>
              <a:t>9.1.2019</a:t>
            </a:fld>
            <a:endParaRPr lang="cs-CZ">
              <a:solidFill>
                <a:srgbClr val="084A8B"/>
              </a:solidFill>
            </a:endParaRPr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srgbClr val="084A8B"/>
              </a:solidFill>
            </a:endParaRPr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6DF6B975-8A22-45CE-9D6A-92884159C68C}" type="slidenum">
              <a:rPr lang="cs-CZ" smtClean="false">
                <a:solidFill>
                  <a:srgbClr val="084A8B"/>
                </a:solidFill>
              </a:rPr>
              <a:pPr/>
              <a:t>‹#›</a:t>
            </a:fld>
            <a:endParaRPr lang="cs-CZ">
              <a:solidFill>
                <a:srgbClr val="084A8B"/>
              </a:solidFill>
            </a:endParaRPr>
          </a:p>
        </p:txBody>
      </p:sp>
      <p:sp>
        <p:nvSpPr>
          <p:cNvPr id="8" name="Zástupný symbol pro obsah 2"/>
          <p:cNvSpPr>
            <a:spLocks noGrp="true"/>
          </p:cNvSpPr>
          <p:nvPr>
            <p:ph idx="13"/>
          </p:nvPr>
        </p:nvSpPr>
        <p:spPr>
          <a:xfrm>
            <a:off x="540000" y="4032000"/>
            <a:ext cx="8064000" cy="2088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968928659"/>
      </p:ext>
    </p:extLst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  <Relationship Target="../slideLayouts/slideLayout8.xml" Type="http://schemas.openxmlformats.org/officeDocument/2006/relationships/slideLayout" Id="rId8"/>
    <Relationship Target="../slideLayouts/slideLayout3.xml" Type="http://schemas.openxmlformats.org/officeDocument/2006/relationships/slideLayout" Id="rId3"/>
    <Relationship Target="../slideLayouts/slideLayout7.xml" Type="http://schemas.openxmlformats.org/officeDocument/2006/relationships/slideLayout" Id="rId7"/>
    <Relationship Target="../slideLayouts/slideLayout2.xml" Type="http://schemas.openxmlformats.org/officeDocument/2006/relationships/slideLayout" Id="rId2"/>
    <Relationship Target="../slideLayouts/slideLayout1.xml" Type="http://schemas.openxmlformats.org/officeDocument/2006/relationships/slideLayout" Id="rId1"/>
    <Relationship Target="../slideLayouts/slideLayout6.xml" Type="http://schemas.openxmlformats.org/officeDocument/2006/relationships/slideLayout" Id="rId6"/>
    <Relationship Target="../theme/theme1.xml" Type="http://schemas.openxmlformats.org/officeDocument/2006/relationships/theme" Id="rId11"/>
    <Relationship Target="../slideLayouts/slideLayout5.xml" Type="http://schemas.openxmlformats.org/officeDocument/2006/relationships/slideLayout" Id="rId5"/>
    <Relationship Target="../slideLayouts/slideLayout10.xml" Type="http://schemas.openxmlformats.org/officeDocument/2006/relationships/slideLayout" Id="rId10"/>
    <Relationship Target="../slideLayouts/slideLayout4.xml" Type="http://schemas.openxmlformats.org/officeDocument/2006/relationships/slideLayout" Id="rId4"/>
    <Relationship Target="../slideLayouts/slideLayout9.xml" Type="http://schemas.openxmlformats.org/officeDocument/2006/relationships/slideLayout" Id="rId9"/>
</Relationships>

</file>

<file path=ppt/slideMasters/_rels/slideMaster2.xml.rels><?xml version="1.0" encoding="UTF-8" standalone="yes"?>
<Relationships xmlns="http://schemas.openxmlformats.org/package/2006/relationships">
    <Relationship Target="../slideLayouts/slideLayout18.xml" Type="http://schemas.openxmlformats.org/officeDocument/2006/relationships/slideLayout" Id="rId8"/>
    <Relationship Target="../slideLayouts/slideLayout13.xml" Type="http://schemas.openxmlformats.org/officeDocument/2006/relationships/slideLayout" Id="rId3"/>
    <Relationship Target="../slideLayouts/slideLayout17.xml" Type="http://schemas.openxmlformats.org/officeDocument/2006/relationships/slideLayout" Id="rId7"/>
    <Relationship Target="../slideLayouts/slideLayout12.xml" Type="http://schemas.openxmlformats.org/officeDocument/2006/relationships/slideLayout" Id="rId2"/>
    <Relationship Target="../slideLayouts/slideLayout11.xml" Type="http://schemas.openxmlformats.org/officeDocument/2006/relationships/slideLayout" Id="rId1"/>
    <Relationship Target="../slideLayouts/slideLayout16.xml" Type="http://schemas.openxmlformats.org/officeDocument/2006/relationships/slideLayout" Id="rId6"/>
    <Relationship Target="../theme/theme2.xml" Type="http://schemas.openxmlformats.org/officeDocument/2006/relationships/theme" Id="rId11"/>
    <Relationship Target="../slideLayouts/slideLayout15.xml" Type="http://schemas.openxmlformats.org/officeDocument/2006/relationships/slideLayout" Id="rId5"/>
    <Relationship Target="../slideLayouts/slideLayout20.xml" Type="http://schemas.openxmlformats.org/officeDocument/2006/relationships/slideLayout" Id="rId10"/>
    <Relationship Target="../slideLayouts/slideLayout14.xml" Type="http://schemas.openxmlformats.org/officeDocument/2006/relationships/slideLayout" Id="rId4"/>
    <Relationship Target="../slideLayouts/slideLayout19.xml" Type="http://schemas.openxmlformats.org/officeDocument/2006/relationships/slideLayout" Id="rId9"/>
</Relationships>

</file>

<file path=ppt/slideMasters/_rels/slideMaster3.xml.rels><?xml version="1.0" encoding="UTF-8" standalone="yes"?>
<Relationships xmlns="http://schemas.openxmlformats.org/package/2006/relationships">
    <Relationship Target="../slideLayouts/slideLayout28.xml" Type="http://schemas.openxmlformats.org/officeDocument/2006/relationships/slideLayout" Id="rId8"/>
    <Relationship Target="../slideLayouts/slideLayout23.xml" Type="http://schemas.openxmlformats.org/officeDocument/2006/relationships/slideLayout" Id="rId3"/>
    <Relationship Target="../slideLayouts/slideLayout27.xml" Type="http://schemas.openxmlformats.org/officeDocument/2006/relationships/slideLayout" Id="rId7"/>
    <Relationship Target="../slideLayouts/slideLayout22.xml" Type="http://schemas.openxmlformats.org/officeDocument/2006/relationships/slideLayout" Id="rId2"/>
    <Relationship Target="../slideLayouts/slideLayout21.xml" Type="http://schemas.openxmlformats.org/officeDocument/2006/relationships/slideLayout" Id="rId1"/>
    <Relationship Target="../slideLayouts/slideLayout26.xml" Type="http://schemas.openxmlformats.org/officeDocument/2006/relationships/slideLayout" Id="rId6"/>
    <Relationship Target="../theme/theme3.xml" Type="http://schemas.openxmlformats.org/officeDocument/2006/relationships/theme" Id="rId11"/>
    <Relationship Target="../slideLayouts/slideLayout25.xml" Type="http://schemas.openxmlformats.org/officeDocument/2006/relationships/slideLayout" Id="rId5"/>
    <Relationship Target="../slideLayouts/slideLayout30.xml" Type="http://schemas.openxmlformats.org/officeDocument/2006/relationships/slideLayout" Id="rId10"/>
    <Relationship Target="../slideLayouts/slideLayout24.xml" Type="http://schemas.openxmlformats.org/officeDocument/2006/relationships/slideLayout" Id="rId4"/>
    <Relationship Target="../slideLayouts/slideLayout29.xml" Type="http://schemas.openxmlformats.org/officeDocument/2006/relationships/slideLayout" Id="rId9"/>
</Relationships>

</file>

<file path=ppt/slideMasters/slideMaster1.xml><?xml version="1.0" encoding="utf-8"?>
<p:sldMaster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délník 14"/>
          <p:cNvSpPr/>
          <p:nvPr/>
        </p:nvSpPr>
        <p:spPr>
          <a:xfrm>
            <a:off x="0" y="1080000"/>
            <a:ext cx="9144000" cy="126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>
              <a:solidFill>
                <a:srgbClr val="AFDDFA"/>
              </a:solidFill>
            </a:endParaRPr>
          </a:p>
        </p:txBody>
      </p:sp>
      <p:sp>
        <p:nvSpPr>
          <p:cNvPr id="7" name="Obdélník 6"/>
          <p:cNvSpPr/>
          <p:nvPr/>
        </p:nvSpPr>
        <p:spPr>
          <a:xfrm>
            <a:off x="0" y="0"/>
            <a:ext cx="9144000" cy="108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>
              <a:solidFill>
                <a:srgbClr val="F5F5F5"/>
              </a:solidFill>
            </a:endParaRPr>
          </a:p>
        </p:txBody>
      </p:sp>
      <p:sp>
        <p:nvSpPr>
          <p:cNvPr id="2" name="Zástupný symbol pro nadpis 1"/>
          <p:cNvSpPr>
            <a:spLocks noGrp="true"/>
          </p:cNvSpPr>
          <p:nvPr>
            <p:ph type="title"/>
          </p:nvPr>
        </p:nvSpPr>
        <p:spPr>
          <a:xfrm>
            <a:off x="360000" y="0"/>
            <a:ext cx="8424000" cy="1080000"/>
          </a:xfrm>
          <a:prstGeom prst="rect">
            <a:avLst/>
          </a:prstGeom>
        </p:spPr>
        <p:txBody>
          <a:bodyPr vert="horz" lIns="36000" tIns="0" rIns="36000" bIns="0" rtlCol="false" anchor="ctr" anchorCtr="false">
            <a:noAutofit/>
          </a:bodyPr>
          <a:lstStyle/>
          <a:p>
            <a:r>
              <a:rPr lang="cs-CZ" dirty="false" smtClean="false"/>
              <a:t>Kliknutím lze upravit styl.</a:t>
            </a:r>
            <a:endParaRPr lang="cs-CZ" dirty="false"/>
          </a:p>
        </p:txBody>
      </p:sp>
      <p:sp>
        <p:nvSpPr>
          <p:cNvPr id="3" name="Zástupný symbol pro text 2"/>
          <p:cNvSpPr>
            <a:spLocks noGrp="true"/>
          </p:cNvSpPr>
          <p:nvPr>
            <p:ph type="body" idx="1"/>
          </p:nvPr>
        </p:nvSpPr>
        <p:spPr>
          <a:xfrm>
            <a:off x="540000" y="1800000"/>
            <a:ext cx="8064000" cy="4320000"/>
          </a:xfrm>
          <a:prstGeom prst="rect">
            <a:avLst/>
          </a:prstGeom>
        </p:spPr>
        <p:txBody>
          <a:bodyPr vert="horz" lIns="0" tIns="0" rIns="0" bIns="0" rtlCol="false">
            <a:noAutofit/>
          </a:bodyPr>
          <a:lstStyle/>
          <a:p>
            <a:pPr lvl="0"/>
            <a:r>
              <a:rPr lang="cs-CZ" dirty="false" smtClean="false"/>
              <a:t>Kliknutím lze upravit styly předlohy textu.</a:t>
            </a:r>
          </a:p>
          <a:p>
            <a:pPr lvl="1"/>
            <a:r>
              <a:rPr lang="cs-CZ" dirty="false" smtClean="false"/>
              <a:t>Druhá úroveň</a:t>
            </a:r>
          </a:p>
          <a:p>
            <a:pPr lvl="2"/>
            <a:r>
              <a:rPr lang="cs-CZ" dirty="false" smtClean="false"/>
              <a:t>Třetí úroveň</a:t>
            </a:r>
          </a:p>
          <a:p>
            <a:pPr lvl="3"/>
            <a:r>
              <a:rPr lang="cs-CZ" dirty="false" smtClean="false"/>
              <a:t>Čtvrtá úroveň</a:t>
            </a:r>
          </a:p>
          <a:p>
            <a:pPr lvl="4"/>
            <a:r>
              <a:rPr lang="cs-CZ" dirty="false" smtClean="false"/>
              <a:t>Pátá úroveň</a:t>
            </a:r>
            <a:endParaRPr lang="cs-CZ" dirty="false"/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2"/>
          </p:nvPr>
        </p:nvSpPr>
        <p:spPr>
          <a:xfrm>
            <a:off x="540000" y="6516000"/>
            <a:ext cx="1116000" cy="180000"/>
          </a:xfrm>
          <a:prstGeom prst="rect">
            <a:avLst/>
          </a:prstGeom>
        </p:spPr>
        <p:txBody>
          <a:bodyPr vert="horz" lIns="0" tIns="0" rIns="0" bIns="0" rtlCol="false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fld id="{946AEEAA-C336-406E-9184-4087C50DE434}" type="datetime1">
              <a:rPr lang="cs-CZ" smtClean="false">
                <a:solidFill>
                  <a:srgbClr val="084A8B"/>
                </a:solidFill>
              </a:rPr>
              <a:pPr/>
              <a:t>9.1.2019</a:t>
            </a:fld>
            <a:endParaRPr lang="cs-CZ">
              <a:solidFill>
                <a:srgbClr val="084A8B"/>
              </a:solidFill>
            </a:endParaRPr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3"/>
          </p:nvPr>
        </p:nvSpPr>
        <p:spPr>
          <a:xfrm>
            <a:off x="1692000" y="6516000"/>
            <a:ext cx="6912000" cy="180000"/>
          </a:xfrm>
          <a:prstGeom prst="rect">
            <a:avLst/>
          </a:prstGeom>
        </p:spPr>
        <p:txBody>
          <a:bodyPr vert="horz" lIns="0" tIns="0" rIns="0" bIns="0" rtlCol="false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endParaRPr lang="cs-CZ">
              <a:solidFill>
                <a:srgbClr val="084A8B"/>
              </a:solidFill>
            </a:endParaRPr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4"/>
          </p:nvPr>
        </p:nvSpPr>
        <p:spPr>
          <a:xfrm>
            <a:off x="8640000" y="6516000"/>
            <a:ext cx="468000" cy="180000"/>
          </a:xfrm>
          <a:prstGeom prst="rect">
            <a:avLst/>
          </a:prstGeom>
        </p:spPr>
        <p:txBody>
          <a:bodyPr vert="horz" lIns="0" tIns="0" rIns="0" bIns="0" rtlCol="false" anchor="ctr"/>
          <a:lstStyle>
            <a:lvl1pPr algn="ctr">
              <a:defRPr sz="1050" b="true">
                <a:solidFill>
                  <a:schemeClr val="tx1"/>
                </a:solidFill>
              </a:defRPr>
            </a:lvl1pPr>
          </a:lstStyle>
          <a:p>
            <a:fld id="{6DF6B975-8A22-45CE-9D6A-92884159C68C}" type="slidenum">
              <a:rPr lang="cs-CZ" smtClean="false">
                <a:solidFill>
                  <a:srgbClr val="084A8B"/>
                </a:solidFill>
              </a:rPr>
              <a:pPr/>
              <a:t>‹#›</a:t>
            </a:fld>
            <a:endParaRPr lang="cs-CZ">
              <a:solidFill>
                <a:srgbClr val="084A8B"/>
              </a:solidFill>
            </a:endParaRPr>
          </a:p>
        </p:txBody>
      </p:sp>
      <p:sp>
        <p:nvSpPr>
          <p:cNvPr id="18" name="Obdélník 17"/>
          <p:cNvSpPr/>
          <p:nvPr/>
        </p:nvSpPr>
        <p:spPr>
          <a:xfrm>
            <a:off x="0" y="6732000"/>
            <a:ext cx="9144000" cy="126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>
              <a:solidFill>
                <a:srgbClr val="F5F5F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92477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</p:sldLayoutIdLst>
  <p:hf sldNum="false" hdr="false" ftr="false" dt="false"/>
  <p:txStyles>
    <p:titleStyle>
      <a:lvl1pPr algn="l" defTabSz="914400" rtl="false" eaLnBrk="true" latinLnBrk="false" hangingPunct="true">
        <a:lnSpc>
          <a:spcPct val="100000"/>
        </a:lnSpc>
        <a:spcBef>
          <a:spcPct val="0"/>
        </a:spcBef>
        <a:buNone/>
        <a:defRPr sz="3200" b="true" kern="0" cap="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432000" indent="-432000" algn="l" defTabSz="914400" rtl="false" eaLnBrk="true" latinLnBrk="false" hangingPunct="true">
        <a:lnSpc>
          <a:spcPts val="2880"/>
        </a:lnSpc>
        <a:spcBef>
          <a:spcPts val="600"/>
        </a:spcBef>
        <a:spcAft>
          <a:spcPts val="600"/>
        </a:spcAft>
        <a:buClr>
          <a:schemeClr val="accent2"/>
        </a:buClr>
        <a:buSzPct val="100000"/>
        <a:buFont typeface="Wingdings" panose="05000000000000000000" pitchFamily="2" charset="2"/>
        <a:buChar char=""/>
        <a:defRPr sz="2400" b="false" kern="1200">
          <a:solidFill>
            <a:schemeClr val="tx1"/>
          </a:solidFill>
          <a:latin typeface="+mn-lt"/>
          <a:ea typeface="+mn-ea"/>
          <a:cs typeface="+mn-cs"/>
        </a:defRPr>
      </a:lvl1pPr>
      <a:lvl2pPr marL="666000" indent="-252000" algn="l" defTabSz="914400" rtl="false" eaLnBrk="true" latinLnBrk="false" hangingPunct="true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18000" indent="-252000" algn="l" defTabSz="914400" rtl="false" eaLnBrk="true" latinLnBrk="false" hangingPunct="true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170000" indent="-252000" algn="l" defTabSz="914400" rtl="false" eaLnBrk="true" latinLnBrk="false" hangingPunct="true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lang="cs-CZ" sz="2000" kern="1200" dirty="false" smtClean="false">
          <a:solidFill>
            <a:schemeClr val="tx1"/>
          </a:solidFill>
          <a:latin typeface="+mn-lt"/>
          <a:ea typeface="+mn-ea"/>
          <a:cs typeface="+mn-cs"/>
        </a:defRPr>
      </a:lvl4pPr>
      <a:lvl5pPr marL="1422000" indent="-252000" algn="l" defTabSz="914400" rtl="false" eaLnBrk="true" latinLnBrk="false" hangingPunct="true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false" eaLnBrk="true" latinLnBrk="false" hangingPunct="true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false" eaLnBrk="true" latinLnBrk="false" hangingPunct="true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false" eaLnBrk="true" latinLnBrk="false" hangingPunct="true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false" eaLnBrk="true" latinLnBrk="false" hangingPunct="true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délník 14"/>
          <p:cNvSpPr/>
          <p:nvPr/>
        </p:nvSpPr>
        <p:spPr>
          <a:xfrm>
            <a:off x="0" y="1080000"/>
            <a:ext cx="9144000" cy="126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>
              <a:solidFill>
                <a:srgbClr val="AFDDFA"/>
              </a:solidFill>
            </a:endParaRPr>
          </a:p>
        </p:txBody>
      </p:sp>
      <p:sp>
        <p:nvSpPr>
          <p:cNvPr id="7" name="Obdélník 6"/>
          <p:cNvSpPr/>
          <p:nvPr/>
        </p:nvSpPr>
        <p:spPr>
          <a:xfrm>
            <a:off x="0" y="0"/>
            <a:ext cx="9144000" cy="108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>
              <a:solidFill>
                <a:srgbClr val="F5F5F5"/>
              </a:solidFill>
            </a:endParaRPr>
          </a:p>
        </p:txBody>
      </p:sp>
      <p:sp>
        <p:nvSpPr>
          <p:cNvPr id="2" name="Zástupný symbol pro nadpis 1"/>
          <p:cNvSpPr>
            <a:spLocks noGrp="true"/>
          </p:cNvSpPr>
          <p:nvPr>
            <p:ph type="title"/>
          </p:nvPr>
        </p:nvSpPr>
        <p:spPr>
          <a:xfrm>
            <a:off x="360000" y="0"/>
            <a:ext cx="8424000" cy="1080000"/>
          </a:xfrm>
          <a:prstGeom prst="rect">
            <a:avLst/>
          </a:prstGeom>
        </p:spPr>
        <p:txBody>
          <a:bodyPr vert="horz" lIns="36000" tIns="0" rIns="36000" bIns="0" rtlCol="false" anchor="ctr" anchorCtr="false">
            <a:noAutofit/>
          </a:bodyPr>
          <a:lstStyle/>
          <a:p>
            <a:r>
              <a:rPr lang="cs-CZ" dirty="false" smtClean="false"/>
              <a:t>Kliknutím lze upravit styl.</a:t>
            </a:r>
            <a:endParaRPr lang="cs-CZ" dirty="false"/>
          </a:p>
        </p:txBody>
      </p:sp>
      <p:sp>
        <p:nvSpPr>
          <p:cNvPr id="3" name="Zástupný symbol pro text 2"/>
          <p:cNvSpPr>
            <a:spLocks noGrp="true"/>
          </p:cNvSpPr>
          <p:nvPr>
            <p:ph type="body" idx="1"/>
          </p:nvPr>
        </p:nvSpPr>
        <p:spPr>
          <a:xfrm>
            <a:off x="540000" y="1800000"/>
            <a:ext cx="8064000" cy="4320000"/>
          </a:xfrm>
          <a:prstGeom prst="rect">
            <a:avLst/>
          </a:prstGeom>
        </p:spPr>
        <p:txBody>
          <a:bodyPr vert="horz" lIns="0" tIns="0" rIns="0" bIns="0" rtlCol="false">
            <a:noAutofit/>
          </a:bodyPr>
          <a:lstStyle/>
          <a:p>
            <a:pPr lvl="0"/>
            <a:r>
              <a:rPr lang="cs-CZ" dirty="false" smtClean="false"/>
              <a:t>Kliknutím lze upravit styly předlohy textu.</a:t>
            </a:r>
          </a:p>
          <a:p>
            <a:pPr lvl="1"/>
            <a:r>
              <a:rPr lang="cs-CZ" dirty="false" smtClean="false"/>
              <a:t>Druhá úroveň</a:t>
            </a:r>
          </a:p>
          <a:p>
            <a:pPr lvl="2"/>
            <a:r>
              <a:rPr lang="cs-CZ" dirty="false" smtClean="false"/>
              <a:t>Třetí úroveň</a:t>
            </a:r>
          </a:p>
          <a:p>
            <a:pPr lvl="3"/>
            <a:r>
              <a:rPr lang="cs-CZ" dirty="false" smtClean="false"/>
              <a:t>Čtvrtá úroveň</a:t>
            </a:r>
          </a:p>
          <a:p>
            <a:pPr lvl="4"/>
            <a:r>
              <a:rPr lang="cs-CZ" dirty="false" smtClean="false"/>
              <a:t>Pátá úroveň</a:t>
            </a:r>
            <a:endParaRPr lang="cs-CZ" dirty="false"/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2"/>
          </p:nvPr>
        </p:nvSpPr>
        <p:spPr>
          <a:xfrm>
            <a:off x="540000" y="6516000"/>
            <a:ext cx="1116000" cy="180000"/>
          </a:xfrm>
          <a:prstGeom prst="rect">
            <a:avLst/>
          </a:prstGeom>
        </p:spPr>
        <p:txBody>
          <a:bodyPr vert="horz" lIns="0" tIns="0" rIns="0" bIns="0" rtlCol="false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fld id="{946AEEAA-C336-406E-9184-4087C50DE434}" type="datetime1">
              <a:rPr lang="cs-CZ" smtClean="false">
                <a:solidFill>
                  <a:srgbClr val="084A8B"/>
                </a:solidFill>
              </a:rPr>
              <a:pPr/>
              <a:t>9.1.2019</a:t>
            </a:fld>
            <a:endParaRPr lang="cs-CZ">
              <a:solidFill>
                <a:srgbClr val="084A8B"/>
              </a:solidFill>
            </a:endParaRPr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3"/>
          </p:nvPr>
        </p:nvSpPr>
        <p:spPr>
          <a:xfrm>
            <a:off x="1692000" y="6516000"/>
            <a:ext cx="6912000" cy="180000"/>
          </a:xfrm>
          <a:prstGeom prst="rect">
            <a:avLst/>
          </a:prstGeom>
        </p:spPr>
        <p:txBody>
          <a:bodyPr vert="horz" lIns="0" tIns="0" rIns="0" bIns="0" rtlCol="false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endParaRPr lang="cs-CZ">
              <a:solidFill>
                <a:srgbClr val="084A8B"/>
              </a:solidFill>
            </a:endParaRPr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4"/>
          </p:nvPr>
        </p:nvSpPr>
        <p:spPr>
          <a:xfrm>
            <a:off x="8640000" y="6516000"/>
            <a:ext cx="468000" cy="180000"/>
          </a:xfrm>
          <a:prstGeom prst="rect">
            <a:avLst/>
          </a:prstGeom>
        </p:spPr>
        <p:txBody>
          <a:bodyPr vert="horz" lIns="0" tIns="0" rIns="0" bIns="0" rtlCol="false" anchor="ctr"/>
          <a:lstStyle>
            <a:lvl1pPr algn="ctr">
              <a:defRPr sz="1050" b="true">
                <a:solidFill>
                  <a:schemeClr val="tx1"/>
                </a:solidFill>
              </a:defRPr>
            </a:lvl1pPr>
          </a:lstStyle>
          <a:p>
            <a:fld id="{6DF6B975-8A22-45CE-9D6A-92884159C68C}" type="slidenum">
              <a:rPr lang="cs-CZ" smtClean="false">
                <a:solidFill>
                  <a:srgbClr val="084A8B"/>
                </a:solidFill>
              </a:rPr>
              <a:pPr/>
              <a:t>‹#›</a:t>
            </a:fld>
            <a:endParaRPr lang="cs-CZ">
              <a:solidFill>
                <a:srgbClr val="084A8B"/>
              </a:solidFill>
            </a:endParaRPr>
          </a:p>
        </p:txBody>
      </p:sp>
      <p:sp>
        <p:nvSpPr>
          <p:cNvPr id="18" name="Obdélník 17"/>
          <p:cNvSpPr/>
          <p:nvPr/>
        </p:nvSpPr>
        <p:spPr>
          <a:xfrm>
            <a:off x="0" y="6732000"/>
            <a:ext cx="9144000" cy="126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>
              <a:solidFill>
                <a:srgbClr val="F5F5F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33189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</p:sldLayoutIdLst>
  <p:hf sldNum="false" hdr="false" ftr="false" dt="false"/>
  <p:txStyles>
    <p:titleStyle>
      <a:lvl1pPr algn="l" defTabSz="914400" rtl="false" eaLnBrk="true" latinLnBrk="false" hangingPunct="true">
        <a:lnSpc>
          <a:spcPct val="100000"/>
        </a:lnSpc>
        <a:spcBef>
          <a:spcPct val="0"/>
        </a:spcBef>
        <a:buNone/>
        <a:defRPr sz="3200" b="true" kern="0" cap="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432000" indent="-432000" algn="l" defTabSz="914400" rtl="false" eaLnBrk="true" latinLnBrk="false" hangingPunct="true">
        <a:lnSpc>
          <a:spcPts val="2880"/>
        </a:lnSpc>
        <a:spcBef>
          <a:spcPts val="600"/>
        </a:spcBef>
        <a:spcAft>
          <a:spcPts val="600"/>
        </a:spcAft>
        <a:buClr>
          <a:schemeClr val="accent2"/>
        </a:buClr>
        <a:buSzPct val="100000"/>
        <a:buFont typeface="Wingdings" panose="05000000000000000000" pitchFamily="2" charset="2"/>
        <a:buChar char=""/>
        <a:defRPr sz="2400" b="false" kern="1200">
          <a:solidFill>
            <a:schemeClr val="tx1"/>
          </a:solidFill>
          <a:latin typeface="+mn-lt"/>
          <a:ea typeface="+mn-ea"/>
          <a:cs typeface="+mn-cs"/>
        </a:defRPr>
      </a:lvl1pPr>
      <a:lvl2pPr marL="666000" indent="-252000" algn="l" defTabSz="914400" rtl="false" eaLnBrk="true" latinLnBrk="false" hangingPunct="true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18000" indent="-252000" algn="l" defTabSz="914400" rtl="false" eaLnBrk="true" latinLnBrk="false" hangingPunct="true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170000" indent="-252000" algn="l" defTabSz="914400" rtl="false" eaLnBrk="true" latinLnBrk="false" hangingPunct="true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lang="cs-CZ" sz="2000" kern="1200" dirty="false" smtClean="false">
          <a:solidFill>
            <a:schemeClr val="tx1"/>
          </a:solidFill>
          <a:latin typeface="+mn-lt"/>
          <a:ea typeface="+mn-ea"/>
          <a:cs typeface="+mn-cs"/>
        </a:defRPr>
      </a:lvl4pPr>
      <a:lvl5pPr marL="1422000" indent="-252000" algn="l" defTabSz="914400" rtl="false" eaLnBrk="true" latinLnBrk="false" hangingPunct="true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false" eaLnBrk="true" latinLnBrk="false" hangingPunct="true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false" eaLnBrk="true" latinLnBrk="false" hangingPunct="true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false" eaLnBrk="true" latinLnBrk="false" hangingPunct="true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false" eaLnBrk="true" latinLnBrk="false" hangingPunct="true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délník 14"/>
          <p:cNvSpPr/>
          <p:nvPr/>
        </p:nvSpPr>
        <p:spPr>
          <a:xfrm>
            <a:off x="0" y="1080000"/>
            <a:ext cx="9144000" cy="126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>
              <a:solidFill>
                <a:srgbClr val="AFDDFA"/>
              </a:solidFill>
            </a:endParaRPr>
          </a:p>
        </p:txBody>
      </p:sp>
      <p:sp>
        <p:nvSpPr>
          <p:cNvPr id="7" name="Obdélník 6"/>
          <p:cNvSpPr/>
          <p:nvPr/>
        </p:nvSpPr>
        <p:spPr>
          <a:xfrm>
            <a:off x="0" y="0"/>
            <a:ext cx="9144000" cy="108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>
              <a:solidFill>
                <a:srgbClr val="F5F5F5"/>
              </a:solidFill>
            </a:endParaRPr>
          </a:p>
        </p:txBody>
      </p:sp>
      <p:sp>
        <p:nvSpPr>
          <p:cNvPr id="2" name="Zástupný symbol pro nadpis 1"/>
          <p:cNvSpPr>
            <a:spLocks noGrp="true"/>
          </p:cNvSpPr>
          <p:nvPr>
            <p:ph type="title"/>
          </p:nvPr>
        </p:nvSpPr>
        <p:spPr>
          <a:xfrm>
            <a:off x="360000" y="0"/>
            <a:ext cx="8424000" cy="1080000"/>
          </a:xfrm>
          <a:prstGeom prst="rect">
            <a:avLst/>
          </a:prstGeom>
        </p:spPr>
        <p:txBody>
          <a:bodyPr vert="horz" lIns="36000" tIns="0" rIns="36000" bIns="0" rtlCol="false" anchor="ctr" anchorCtr="false">
            <a:noAutofit/>
          </a:bodyPr>
          <a:lstStyle/>
          <a:p>
            <a:r>
              <a:rPr lang="cs-CZ" dirty="false" smtClean="false"/>
              <a:t>Kliknutím lze upravit styl.</a:t>
            </a:r>
            <a:endParaRPr lang="cs-CZ" dirty="false"/>
          </a:p>
        </p:txBody>
      </p:sp>
      <p:sp>
        <p:nvSpPr>
          <p:cNvPr id="3" name="Zástupný symbol pro text 2"/>
          <p:cNvSpPr>
            <a:spLocks noGrp="true"/>
          </p:cNvSpPr>
          <p:nvPr>
            <p:ph type="body" idx="1"/>
          </p:nvPr>
        </p:nvSpPr>
        <p:spPr>
          <a:xfrm>
            <a:off x="540000" y="1800000"/>
            <a:ext cx="8064000" cy="4320000"/>
          </a:xfrm>
          <a:prstGeom prst="rect">
            <a:avLst/>
          </a:prstGeom>
        </p:spPr>
        <p:txBody>
          <a:bodyPr vert="horz" lIns="0" tIns="0" rIns="0" bIns="0" rtlCol="false">
            <a:noAutofit/>
          </a:bodyPr>
          <a:lstStyle/>
          <a:p>
            <a:pPr lvl="0"/>
            <a:r>
              <a:rPr lang="cs-CZ" dirty="false" smtClean="false"/>
              <a:t>Kliknutím lze upravit styly předlohy textu.</a:t>
            </a:r>
          </a:p>
          <a:p>
            <a:pPr lvl="1"/>
            <a:r>
              <a:rPr lang="cs-CZ" dirty="false" smtClean="false"/>
              <a:t>Druhá úroveň</a:t>
            </a:r>
          </a:p>
          <a:p>
            <a:pPr lvl="2"/>
            <a:r>
              <a:rPr lang="cs-CZ" dirty="false" smtClean="false"/>
              <a:t>Třetí úroveň</a:t>
            </a:r>
          </a:p>
          <a:p>
            <a:pPr lvl="3"/>
            <a:r>
              <a:rPr lang="cs-CZ" dirty="false" smtClean="false"/>
              <a:t>Čtvrtá úroveň</a:t>
            </a:r>
          </a:p>
          <a:p>
            <a:pPr lvl="4"/>
            <a:r>
              <a:rPr lang="cs-CZ" dirty="false" smtClean="false"/>
              <a:t>Pátá úroveň</a:t>
            </a:r>
            <a:endParaRPr lang="cs-CZ" dirty="false"/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2"/>
          </p:nvPr>
        </p:nvSpPr>
        <p:spPr>
          <a:xfrm>
            <a:off x="540000" y="6516000"/>
            <a:ext cx="1116000" cy="180000"/>
          </a:xfrm>
          <a:prstGeom prst="rect">
            <a:avLst/>
          </a:prstGeom>
        </p:spPr>
        <p:txBody>
          <a:bodyPr vert="horz" lIns="0" tIns="0" rIns="0" bIns="0" rtlCol="false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fld id="{946AEEAA-C336-406E-9184-4087C50DE434}" type="datetime1">
              <a:rPr lang="cs-CZ" smtClean="false">
                <a:solidFill>
                  <a:srgbClr val="084A8B"/>
                </a:solidFill>
              </a:rPr>
              <a:pPr/>
              <a:t>9.1.2019</a:t>
            </a:fld>
            <a:endParaRPr lang="cs-CZ">
              <a:solidFill>
                <a:srgbClr val="084A8B"/>
              </a:solidFill>
            </a:endParaRPr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3"/>
          </p:nvPr>
        </p:nvSpPr>
        <p:spPr>
          <a:xfrm>
            <a:off x="1692000" y="6516000"/>
            <a:ext cx="6912000" cy="180000"/>
          </a:xfrm>
          <a:prstGeom prst="rect">
            <a:avLst/>
          </a:prstGeom>
        </p:spPr>
        <p:txBody>
          <a:bodyPr vert="horz" lIns="0" tIns="0" rIns="0" bIns="0" rtlCol="false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endParaRPr lang="cs-CZ">
              <a:solidFill>
                <a:srgbClr val="084A8B"/>
              </a:solidFill>
            </a:endParaRPr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4"/>
          </p:nvPr>
        </p:nvSpPr>
        <p:spPr>
          <a:xfrm>
            <a:off x="8640000" y="6516000"/>
            <a:ext cx="468000" cy="180000"/>
          </a:xfrm>
          <a:prstGeom prst="rect">
            <a:avLst/>
          </a:prstGeom>
        </p:spPr>
        <p:txBody>
          <a:bodyPr vert="horz" lIns="0" tIns="0" rIns="0" bIns="0" rtlCol="false" anchor="ctr"/>
          <a:lstStyle>
            <a:lvl1pPr algn="ctr">
              <a:defRPr sz="1050" b="true">
                <a:solidFill>
                  <a:schemeClr val="tx1"/>
                </a:solidFill>
              </a:defRPr>
            </a:lvl1pPr>
          </a:lstStyle>
          <a:p>
            <a:fld id="{6DF6B975-8A22-45CE-9D6A-92884159C68C}" type="slidenum">
              <a:rPr lang="cs-CZ" smtClean="false">
                <a:solidFill>
                  <a:srgbClr val="084A8B"/>
                </a:solidFill>
              </a:rPr>
              <a:pPr/>
              <a:t>‹#›</a:t>
            </a:fld>
            <a:endParaRPr lang="cs-CZ">
              <a:solidFill>
                <a:srgbClr val="084A8B"/>
              </a:solidFill>
            </a:endParaRPr>
          </a:p>
        </p:txBody>
      </p:sp>
      <p:sp>
        <p:nvSpPr>
          <p:cNvPr id="18" name="Obdélník 17"/>
          <p:cNvSpPr/>
          <p:nvPr/>
        </p:nvSpPr>
        <p:spPr>
          <a:xfrm>
            <a:off x="0" y="6732000"/>
            <a:ext cx="9144000" cy="126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>
              <a:solidFill>
                <a:srgbClr val="F5F5F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34697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85" r:id="rId2"/>
    <p:sldLayoutId id="2147483686" r:id="rId3"/>
    <p:sldLayoutId id="2147483687" r:id="rId4"/>
    <p:sldLayoutId id="2147483688" r:id="rId5"/>
    <p:sldLayoutId id="2147483689" r:id="rId6"/>
    <p:sldLayoutId id="2147483690" r:id="rId7"/>
    <p:sldLayoutId id="2147483691" r:id="rId8"/>
    <p:sldLayoutId id="2147483692" r:id="rId9"/>
    <p:sldLayoutId id="2147483693" r:id="rId10"/>
  </p:sldLayoutIdLst>
  <p:hf sldNum="false" hdr="false" ftr="false" dt="false"/>
  <p:txStyles>
    <p:titleStyle>
      <a:lvl1pPr algn="l" defTabSz="914400" rtl="false" eaLnBrk="true" latinLnBrk="false" hangingPunct="true">
        <a:lnSpc>
          <a:spcPct val="100000"/>
        </a:lnSpc>
        <a:spcBef>
          <a:spcPct val="0"/>
        </a:spcBef>
        <a:buNone/>
        <a:defRPr sz="3200" b="true" kern="0" cap="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432000" indent="-432000" algn="l" defTabSz="914400" rtl="false" eaLnBrk="true" latinLnBrk="false" hangingPunct="true">
        <a:lnSpc>
          <a:spcPts val="2880"/>
        </a:lnSpc>
        <a:spcBef>
          <a:spcPts val="600"/>
        </a:spcBef>
        <a:spcAft>
          <a:spcPts val="600"/>
        </a:spcAft>
        <a:buClr>
          <a:schemeClr val="accent2"/>
        </a:buClr>
        <a:buSzPct val="100000"/>
        <a:buFont typeface="Wingdings" panose="05000000000000000000" pitchFamily="2" charset="2"/>
        <a:buChar char=""/>
        <a:defRPr sz="2400" b="false" kern="1200">
          <a:solidFill>
            <a:schemeClr val="tx1"/>
          </a:solidFill>
          <a:latin typeface="+mn-lt"/>
          <a:ea typeface="+mn-ea"/>
          <a:cs typeface="+mn-cs"/>
        </a:defRPr>
      </a:lvl1pPr>
      <a:lvl2pPr marL="666000" indent="-252000" algn="l" defTabSz="914400" rtl="false" eaLnBrk="true" latinLnBrk="false" hangingPunct="true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18000" indent="-252000" algn="l" defTabSz="914400" rtl="false" eaLnBrk="true" latinLnBrk="false" hangingPunct="true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170000" indent="-252000" algn="l" defTabSz="914400" rtl="false" eaLnBrk="true" latinLnBrk="false" hangingPunct="true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lang="cs-CZ" sz="2000" kern="1200" dirty="false" smtClean="false">
          <a:solidFill>
            <a:schemeClr val="tx1"/>
          </a:solidFill>
          <a:latin typeface="+mn-lt"/>
          <a:ea typeface="+mn-ea"/>
          <a:cs typeface="+mn-cs"/>
        </a:defRPr>
      </a:lvl4pPr>
      <a:lvl5pPr marL="1422000" indent="-252000" algn="l" defTabSz="914400" rtl="false" eaLnBrk="true" latinLnBrk="false" hangingPunct="true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false" eaLnBrk="true" latinLnBrk="false" hangingPunct="true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false" eaLnBrk="true" latinLnBrk="false" hangingPunct="true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false" eaLnBrk="true" latinLnBrk="false" hangingPunct="true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false" eaLnBrk="true" latinLnBrk="false" hangingPunct="true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
    <Relationship Target="../slideLayouts/slideLayout21.xml" Type="http://schemas.openxmlformats.org/officeDocument/2006/relationships/slideLayout" Id="rId1"/>
</Relationships>

</file>

<file path=ppt/slides/_rels/slide10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11.xml.rels><?xml version="1.0" encoding="UTF-8" standalone="yes"?>
<Relationships xmlns="http://schemas.openxmlformats.org/package/2006/relationships">
    <Relationship TargetMode="External" Target="https://www.esfcr.cz/pravidla-pro-zadatele-a-prijemce-opz/-/dokument/797767" Type="http://schemas.openxmlformats.org/officeDocument/2006/relationships/hyperlink" Id="rId2"/>
    <Relationship Target="../slideLayouts/slideLayout2.xml" Type="http://schemas.openxmlformats.org/officeDocument/2006/relationships/slideLayout" Id="rId1"/>
</Relationships>

</file>

<file path=ppt/slides/_rels/slide12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13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14.xml.rels><?xml version="1.0" encoding="UTF-8" standalone="yes"?>
<Relationships xmlns="http://schemas.openxmlformats.org/package/2006/relationships">
    <Relationship Target="../media/image2.png" Type="http://schemas.openxmlformats.org/officeDocument/2006/relationships/image" Id="rId2"/>
    <Relationship Target="../slideLayouts/slideLayout2.xml" Type="http://schemas.openxmlformats.org/officeDocument/2006/relationships/slideLayout" Id="rId1"/>
</Relationships>

</file>

<file path=ppt/slides/_rels/slide15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16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17.xml.rels><?xml version="1.0" encoding="UTF-8" standalone="yes"?>
<Relationships xmlns="http://schemas.openxmlformats.org/package/2006/relationships">
    <Relationship TargetMode="External" Target="https://www.esfcr.cz/pokyny-k-vyplneni-zpravy-o-realizaci-zadosti-o-platbu-a-zadosti-o-zmenu-opz/-/dokument/4874047" Type="http://schemas.openxmlformats.org/officeDocument/2006/relationships/hyperlink" Id="rId2"/>
    <Relationship Target="../slideLayouts/slideLayout2.xml" Type="http://schemas.openxmlformats.org/officeDocument/2006/relationships/slideLayout" Id="rId1"/>
</Relationships>

</file>

<file path=ppt/slides/_rels/slide18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19.xml.rels><?xml version="1.0" encoding="UTF-8" standalone="yes"?>
<Relationships xmlns="http://schemas.openxmlformats.org/package/2006/relationships">
    <Relationship TargetMode="External" Target="mailto:iskp@mpsv.cz" Type="http://schemas.openxmlformats.org/officeDocument/2006/relationships/hyperlink" Id="rId3"/>
    <Relationship TargetMode="External" Target="https://www.esfcr.cz/pokyny-k-vyplneni-zpravy-o-realizaci-zadosti-o-platbu-a-zadosti-o-zmenu-opz/-/dokument/809712" Type="http://schemas.openxmlformats.org/officeDocument/2006/relationships/hyperlink" Id="rId2"/>
    <Relationship Target="../slideLayouts/slideLayout2.xml" Type="http://schemas.openxmlformats.org/officeDocument/2006/relationships/slideLayout" Id="rId1"/>
</Relationships>

</file>

<file path=ppt/slides/_rels/slide2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20.xml.rels><?xml version="1.0" encoding="UTF-8" standalone="yes"?>
<Relationships xmlns="http://schemas.openxmlformats.org/package/2006/relationships">
    <Relationship Target="../media/image3.png" Type="http://schemas.openxmlformats.org/officeDocument/2006/relationships/image" Id="rId2"/>
    <Relationship Target="../slideLayouts/slideLayout2.xml" Type="http://schemas.openxmlformats.org/officeDocument/2006/relationships/slideLayout" Id="rId1"/>
</Relationships>

</file>

<file path=ppt/slides/_rels/slide21.xml.rels><?xml version="1.0" encoding="UTF-8" standalone="yes"?>
<Relationships xmlns="http://schemas.openxmlformats.org/package/2006/relationships">
    <Relationship Target="../media/image4.png" Type="http://schemas.openxmlformats.org/officeDocument/2006/relationships/image" Id="rId2"/>
    <Relationship Target="../slideLayouts/slideLayout2.xml" Type="http://schemas.openxmlformats.org/officeDocument/2006/relationships/slideLayout" Id="rId1"/>
</Relationships>

</file>

<file path=ppt/slides/_rels/slide22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23.xml.rels><?xml version="1.0" encoding="UTF-8" standalone="yes"?>
<Relationships xmlns="http://schemas.openxmlformats.org/package/2006/relationships">
    <Relationship Target="../media/image5.png" Type="http://schemas.openxmlformats.org/officeDocument/2006/relationships/image" Id="rId2"/>
    <Relationship Target="../slideLayouts/slideLayout2.xml" Type="http://schemas.openxmlformats.org/officeDocument/2006/relationships/slideLayout" Id="rId1"/>
</Relationships>

</file>

<file path=ppt/slides/_rels/slide24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25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26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27.xml.rels><?xml version="1.0" encoding="UTF-8" standalone="yes"?>
<Relationships xmlns="http://schemas.openxmlformats.org/package/2006/relationships">
    <Relationship Target="../media/image6.png" Type="http://schemas.openxmlformats.org/officeDocument/2006/relationships/image" Id="rId2"/>
    <Relationship Target="../slideLayouts/slideLayout2.xml" Type="http://schemas.openxmlformats.org/officeDocument/2006/relationships/slideLayout" Id="rId1"/>
</Relationships>

</file>

<file path=ppt/slides/_rels/slide28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29.xml.rels><?xml version="1.0" encoding="UTF-8" standalone="yes"?>
<Relationships xmlns="http://schemas.openxmlformats.org/package/2006/relationships">
    <Relationship Target="../media/image7.png" Type="http://schemas.openxmlformats.org/officeDocument/2006/relationships/image" Id="rId2"/>
    <Relationship Target="../slideLayouts/slideLayout2.xml" Type="http://schemas.openxmlformats.org/officeDocument/2006/relationships/slideLayout" Id="rId1"/>
</Relationships>

</file>

<file path=ppt/slides/_rels/slide3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30.xml.rels><?xml version="1.0" encoding="UTF-8" standalone="yes"?>
<Relationships xmlns="http://schemas.openxmlformats.org/package/2006/relationships">
    <Relationship Target="../media/image8.png" Type="http://schemas.openxmlformats.org/officeDocument/2006/relationships/image" Id="rId2"/>
    <Relationship Target="../slideLayouts/slideLayout2.xml" Type="http://schemas.openxmlformats.org/officeDocument/2006/relationships/slideLayout" Id="rId1"/>
</Relationships>

</file>

<file path=ppt/slides/_rels/slide31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32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33.xml.rels><?xml version="1.0" encoding="UTF-8" standalone="yes"?>
<Relationships xmlns="http://schemas.openxmlformats.org/package/2006/relationships">
    <Relationship TargetMode="External" Target="https://www.esfcr.cz/monitorovani-podporenych-osob-opz/-/dokument/798928" Type="http://schemas.openxmlformats.org/officeDocument/2006/relationships/hyperlink" Id="rId3"/>
    <Relationship TargetMode="External" Target="http://www.esfcr.cz/" Type="http://schemas.openxmlformats.org/officeDocument/2006/relationships/hyperlink" Id="rId2"/>
    <Relationship Target="../slideLayouts/slideLayout2.xml" Type="http://schemas.openxmlformats.org/officeDocument/2006/relationships/slideLayout" Id="rId1"/>
</Relationships>

</file>

<file path=ppt/slides/_rels/slide34.xml.rels><?xml version="1.0" encoding="UTF-8" standalone="yes"?>
<Relationships xmlns="http://schemas.openxmlformats.org/package/2006/relationships">
    <Relationship TargetMode="External" Target="https://www.esfcr.cz/monitorovani-podporenych-osob-opz/-/dokument/798878" Type="http://schemas.openxmlformats.org/officeDocument/2006/relationships/hyperlink" Id="rId2"/>
    <Relationship Target="../slideLayouts/slideLayout2.xml" Type="http://schemas.openxmlformats.org/officeDocument/2006/relationships/slideLayout" Id="rId1"/>
</Relationships>

</file>

<file path=ppt/slides/_rels/slide35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36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37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38.xml.rels><?xml version="1.0" encoding="UTF-8" standalone="yes"?>
<Relationships xmlns="http://schemas.openxmlformats.org/package/2006/relationships">
    <Relationship TargetMode="External" Target="https://www.esfcr.cz/vzory-pro-zadavaci-vyberova-rizeni-opz" Type="http://schemas.openxmlformats.org/officeDocument/2006/relationships/hyperlink" Id="rId2"/>
    <Relationship Target="../slideLayouts/slideLayout2.xml" Type="http://schemas.openxmlformats.org/officeDocument/2006/relationships/slideLayout" Id="rId1"/>
</Relationships>

</file>

<file path=ppt/slides/_rels/slide39.xml.rels><?xml version="1.0" encoding="UTF-8" standalone="yes"?>
<Relationships xmlns="http://schemas.openxmlformats.org/package/2006/relationships">
    <Relationship Target="../media/image9.png" Type="http://schemas.openxmlformats.org/officeDocument/2006/relationships/image" Id="rId3"/>
    <Relationship TargetMode="External" Target="https://www.esfcr.cz/pokyny-k-vyplneni-zpravy-o-realizaci-zadosti-o-platbu-a-zadosti-o-zmenu-opz/-/dokument/809732" Type="http://schemas.openxmlformats.org/officeDocument/2006/relationships/hyperlink" Id="rId2"/>
    <Relationship Target="../slideLayouts/slideLayout2.xml" Type="http://schemas.openxmlformats.org/officeDocument/2006/relationships/slideLayout" Id="rId1"/>
</Relationships>

</file>

<file path=ppt/slides/_rels/slide4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40.xml.rels><?xml version="1.0" encoding="UTF-8" standalone="yes"?>
<Relationships xmlns="http://schemas.openxmlformats.org/package/2006/relationships">
    <Relationship TargetMode="External" Target="https://www.esfcr.cz/pravidla-pro-zadatele-a-prijemce-opz/-/dokument/797817" Type="http://schemas.openxmlformats.org/officeDocument/2006/relationships/hyperlink" Id="rId2"/>
    <Relationship Target="../slideLayouts/slideLayout2.xml" Type="http://schemas.openxmlformats.org/officeDocument/2006/relationships/slideLayout" Id="rId1"/>
</Relationships>

</file>

<file path=ppt/slides/_rels/slide41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42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43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44.xml.rels><?xml version="1.0" encoding="UTF-8" standalone="yes"?>
<Relationships xmlns="http://schemas.openxmlformats.org/package/2006/relationships">
    <Relationship Target="../media/image10.jpg" Type="http://schemas.openxmlformats.org/officeDocument/2006/relationships/image" Id="rId2"/>
    <Relationship Target="../slideLayouts/slideLayout2.xml" Type="http://schemas.openxmlformats.org/officeDocument/2006/relationships/slideLayout" Id="rId1"/>
</Relationships>

</file>

<file path=ppt/slides/_rels/slide45.xml.rels><?xml version="1.0" encoding="UTF-8" standalone="yes"?>
<Relationships xmlns="http://schemas.openxmlformats.org/package/2006/relationships">
    <Relationship Target="../slideLayouts/slideLayout11.xml" Type="http://schemas.openxmlformats.org/officeDocument/2006/relationships/slideLayout" Id="rId1"/>
</Relationships>

</file>

<file path=ppt/slides/_rels/slide5.xml.rels><?xml version="1.0" encoding="UTF-8" standalone="yes"?>
<Relationships xmlns="http://schemas.openxmlformats.org/package/2006/relationships">
    <Relationship TargetMode="External" Target="mailto:iskp@mpsv.cz" Type="http://schemas.openxmlformats.org/officeDocument/2006/relationships/hyperlink" Id="rId2"/>
    <Relationship Target="../slideLayouts/slideLayout2.xml" Type="http://schemas.openxmlformats.org/officeDocument/2006/relationships/slideLayout" Id="rId1"/>
</Relationships>

</file>

<file path=ppt/slides/_rels/slide6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7.xml.rels><?xml version="1.0" encoding="UTF-8" standalone="yes"?>
<Relationships xmlns="http://schemas.openxmlformats.org/package/2006/relationships">
    <Relationship TargetMode="External" Target="https://www.esfcr.cz/pravidla-pro-zadatele-a-prijemce-opz/-/dokument/797817" Type="http://schemas.openxmlformats.org/officeDocument/2006/relationships/hyperlink" Id="rId2"/>
    <Relationship Target="../slideLayouts/slideLayout2.xml" Type="http://schemas.openxmlformats.org/officeDocument/2006/relationships/slideLayout" Id="rId1"/>
</Relationships>

</file>

<file path=ppt/slides/_rels/slide8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9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true"/>
          </p:cNvSpPr>
          <p:nvPr>
            <p:ph type="title"/>
          </p:nvPr>
        </p:nvSpPr>
        <p:spPr>
          <a:xfrm>
            <a:off x="611560" y="1700808"/>
            <a:ext cx="8208912" cy="4176464"/>
          </a:xfrm>
        </p:spPr>
        <p:txBody>
          <a:bodyPr/>
          <a:lstStyle/>
          <a:p>
            <a:pPr algn="ctr"/>
            <a:r>
              <a:rPr lang="cs-CZ" dirty="false" smtClean="false"/>
              <a:t>  </a:t>
            </a:r>
            <a:br>
              <a:rPr lang="cs-CZ" dirty="false" smtClean="false"/>
            </a:br>
            <a:r>
              <a:rPr lang="cs-CZ" dirty="false" smtClean="false"/>
              <a:t>Seminář pro příjemce </a:t>
            </a:r>
            <a:br>
              <a:rPr lang="cs-CZ" dirty="false" smtClean="false"/>
            </a:br>
            <a:r>
              <a:rPr lang="cs-CZ" dirty="false" smtClean="false"/>
              <a:t>ve výzvě č. 079 </a:t>
            </a:r>
            <a:br>
              <a:rPr lang="cs-CZ" dirty="false" smtClean="false"/>
            </a:br>
            <a:r>
              <a:rPr lang="cs-CZ" dirty="false" smtClean="false"/>
              <a:t>Age </a:t>
            </a:r>
            <a:r>
              <a:rPr lang="cs-CZ" dirty="false"/>
              <a:t>management - chytrá změna v řízení, příležitost k </a:t>
            </a:r>
            <a:r>
              <a:rPr lang="cs-CZ" dirty="false" smtClean="false"/>
              <a:t>růstu</a:t>
            </a:r>
            <a:br>
              <a:rPr lang="cs-CZ" dirty="false" smtClean="false"/>
            </a:br>
            <a:r>
              <a:rPr lang="cs-CZ" dirty="false" smtClean="false"/>
              <a:t/>
            </a:r>
            <a:br>
              <a:rPr lang="cs-CZ" dirty="false" smtClean="false"/>
            </a:br>
            <a:r>
              <a:rPr lang="cs-CZ" dirty="false"/>
              <a:t/>
            </a:r>
            <a:br>
              <a:rPr lang="cs-CZ" dirty="false"/>
            </a:br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213383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Způsobilé výdaje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467544" y="1196752"/>
            <a:ext cx="8208912" cy="5328592"/>
          </a:xfrm>
        </p:spPr>
        <p:txBody>
          <a:bodyPr/>
          <a:lstStyle/>
          <a:p>
            <a:pPr marL="0" indent="0">
              <a:buNone/>
            </a:pPr>
            <a:r>
              <a:rPr lang="cs-CZ" sz="2000" b="true" dirty="false" smtClean="false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 Cestovné </a:t>
            </a:r>
          </a:p>
          <a:p>
            <a:pPr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cs-CZ" sz="1600" dirty="false" smtClean="false"/>
              <a:t>Místo realizace a území dopadu je pouze ČR bez hlavního města Prahy</a:t>
            </a:r>
          </a:p>
          <a:p>
            <a:pPr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cs-CZ" sz="1600" dirty="false" smtClean="false"/>
              <a:t>Do této kapitoly tak v případě výzvy č. 079 spadají pouze cestovní náhrady </a:t>
            </a:r>
            <a:br>
              <a:rPr lang="cs-CZ" sz="1600" dirty="false" smtClean="false"/>
            </a:br>
            <a:r>
              <a:rPr lang="cs-CZ" sz="1600" dirty="false" smtClean="false"/>
              <a:t>pro zahraniční experty – per </a:t>
            </a:r>
            <a:r>
              <a:rPr lang="cs-CZ" sz="1600" dirty="false" err="true" smtClean="false"/>
              <a:t>diems</a:t>
            </a:r>
            <a:r>
              <a:rPr lang="cs-CZ" sz="1600" dirty="false" smtClean="false"/>
              <a:t> ve výši 230 EUR za noc; pokud expert přicestuje pouze na den, paušál je ve výši 75 EUR (nekombinují se), případně doprava do/z ČR </a:t>
            </a:r>
          </a:p>
          <a:p>
            <a:pPr>
              <a:spcBef>
                <a:spcPts val="0"/>
              </a:spcBef>
              <a:spcAft>
                <a:spcPts val="0"/>
              </a:spcAft>
              <a:buFontTx/>
              <a:buChar char="-"/>
            </a:pPr>
            <a:endParaRPr lang="cs-CZ" sz="1600" dirty="false"/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2000" b="true" dirty="false" smtClean="false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3. Nákup zařízení a vybavení </a:t>
            </a:r>
          </a:p>
          <a:p>
            <a:pPr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cs-CZ" sz="1600" dirty="false" smtClean="false"/>
              <a:t>Pokud je počet jednotek určen podle celkového úvazku RT jako desetinné číslo, je třeba skutečnou částku nárokovat podle uvedeného úvazku. Příklad: </a:t>
            </a:r>
          </a:p>
          <a:p>
            <a:pPr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cs-CZ" sz="1600" dirty="false" smtClean="false"/>
              <a:t>V rozpočtu je cena za notebook stanovena: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600" dirty="false"/>
              <a:t> </a:t>
            </a:r>
            <a:r>
              <a:rPr lang="cs-CZ" sz="1600" dirty="false" smtClean="false"/>
              <a:t>       0,5 x jednotková cena 17 000 Kč, tj. na položce je 8 500 Kč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600" dirty="false"/>
              <a:t> </a:t>
            </a:r>
            <a:r>
              <a:rPr lang="cs-CZ" sz="1600" dirty="false" smtClean="false"/>
              <a:t>       Příjemce pořídí notebook za 15 000 Kč, z přímých nákladů projektu ale může  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600" dirty="false"/>
              <a:t> </a:t>
            </a:r>
            <a:r>
              <a:rPr lang="cs-CZ" sz="1600" dirty="false" smtClean="false"/>
              <a:t>       nárokovat jen 0,5 kusu, tedy 7 500 Kč. Na položce zbyde  nevyužitých 1 000 Kč 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600" dirty="false"/>
              <a:t> </a:t>
            </a:r>
            <a:r>
              <a:rPr lang="cs-CZ" sz="1600" dirty="false" smtClean="false"/>
              <a:t>       (lze je převést v rámci změny rozpočtu) </a:t>
            </a:r>
            <a:endParaRPr lang="cs-CZ" sz="1600" dirty="false"/>
          </a:p>
        </p:txBody>
      </p:sp>
    </p:spTree>
    <p:extLst>
      <p:ext uri="{BB962C8B-B14F-4D97-AF65-F5344CB8AC3E}">
        <p14:creationId xmlns:p14="http://schemas.microsoft.com/office/powerpoint/2010/main" val="1161288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Způsobilé výdaje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467544" y="1340768"/>
            <a:ext cx="8064000" cy="4464496"/>
          </a:xfrm>
        </p:spPr>
        <p:txBody>
          <a:bodyPr/>
          <a:lstStyle/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2000" b="true" dirty="false" smtClean="false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4. Nákup služeb </a:t>
            </a:r>
          </a:p>
          <a:p>
            <a:pPr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cs-CZ" sz="1600" dirty="false" smtClean="false"/>
              <a:t>Doporučujeme pečlivě </a:t>
            </a:r>
            <a:r>
              <a:rPr lang="cs-CZ" sz="1600" dirty="false"/>
              <a:t>nastudovat kapitolu </a:t>
            </a:r>
            <a:r>
              <a:rPr lang="cs-CZ" sz="1600" dirty="false" smtClean="false"/>
              <a:t>20 Pravidla pro zadávání zakázek </a:t>
            </a:r>
            <a:br>
              <a:rPr lang="cs-CZ" sz="1600" dirty="false" smtClean="false"/>
            </a:br>
            <a:r>
              <a:rPr lang="cs-CZ" sz="1600" dirty="false" smtClean="false"/>
              <a:t>v Obecné části pravidel pro žadatele a příjemce v rámci OPZ </a:t>
            </a:r>
            <a:r>
              <a:rPr lang="cs-CZ" sz="1600" dirty="false" smtClean="false">
                <a:hlinkClick r:id="rId2"/>
              </a:rPr>
              <a:t>https</a:t>
            </a:r>
            <a:r>
              <a:rPr lang="cs-CZ" sz="1600" dirty="false">
                <a:hlinkClick r:id="rId2"/>
              </a:rPr>
              <a:t>://www.esfcr.cz/pravidla-pro-zadatele-a-prijemce-opz/-/</a:t>
            </a:r>
            <a:r>
              <a:rPr lang="cs-CZ" sz="1600" dirty="false" smtClean="false">
                <a:hlinkClick r:id="rId2"/>
              </a:rPr>
              <a:t>dokument/797767</a:t>
            </a:r>
            <a:r>
              <a:rPr lang="cs-CZ" sz="1600" dirty="false" smtClean="false"/>
              <a:t> </a:t>
            </a:r>
          </a:p>
          <a:p>
            <a:pPr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cs-CZ" sz="1600" dirty="false" smtClean="false"/>
              <a:t>Zde uvedená pravidla a zásady pro výběr dodavatele platí pro </a:t>
            </a:r>
            <a:r>
              <a:rPr lang="cs-CZ" sz="1600" u="sng" dirty="false" smtClean="false"/>
              <a:t>všechny</a:t>
            </a:r>
            <a:r>
              <a:rPr lang="cs-CZ" sz="1600" dirty="false" smtClean="false"/>
              <a:t> zakázky zadávané v projektech (spolu)financovaných z OPZ (tedy nejen zakázek s předpokládanou hodnotou vyšší než 400 000 Kč bez DPH!). Zejména upozorňujeme na bod 4 v kapitole 20.2, který se týká </a:t>
            </a:r>
            <a:r>
              <a:rPr lang="cs-CZ" sz="1600" b="true" dirty="false" smtClean="false"/>
              <a:t>střetu zájmů </a:t>
            </a:r>
            <a:r>
              <a:rPr lang="cs-CZ" sz="1600" dirty="false"/>
              <a:t>- </a:t>
            </a:r>
            <a:r>
              <a:rPr lang="cs-CZ" sz="1600" dirty="false" smtClean="false"/>
              <a:t>za </a:t>
            </a:r>
            <a:r>
              <a:rPr lang="cs-CZ" sz="1600" dirty="false"/>
              <a:t>střet zájmů se považuje situace, kdy zájmy osob, které a) se podílejí na průběhu výběrového řízení, nebo b) mají nebo by mohly mít vliv na výsledek výběrového/zadávacího řízení, ohrožují jejich nestrannost nebo nezávislost v souvislosti s výběrovým řízením. </a:t>
            </a:r>
            <a:r>
              <a:rPr lang="cs-CZ" sz="1600" dirty="false" smtClean="false"/>
              <a:t>Tedy osoby, které jsou potenciálně ve střetu zájmů, nesmí být v projektu dodavatelem služeb. </a:t>
            </a:r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185103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Způsobilé výdaje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467544" y="1340768"/>
            <a:ext cx="8280920" cy="5040560"/>
          </a:xfrm>
        </p:spPr>
        <p:txBody>
          <a:bodyPr/>
          <a:lstStyle/>
          <a:p>
            <a:pPr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cs-CZ" sz="1600" dirty="false" smtClean="false"/>
              <a:t>Ve </a:t>
            </a:r>
            <a:r>
              <a:rPr lang="cs-CZ" sz="1600" dirty="false"/>
              <a:t>střetu zájmů se ocitají zejména</a:t>
            </a:r>
            <a:r>
              <a:rPr lang="cs-CZ" sz="1600" dirty="false" smtClean="false"/>
              <a:t>:</a:t>
            </a:r>
          </a:p>
          <a:p>
            <a:pPr lvl="1"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cs-CZ" sz="1600" dirty="false"/>
              <a:t>zaměstnanci zadavatele </a:t>
            </a:r>
            <a:r>
              <a:rPr lang="cs-CZ" sz="1600" dirty="false" smtClean="false"/>
              <a:t>(tzn. příjemce) či </a:t>
            </a:r>
            <a:r>
              <a:rPr lang="cs-CZ" sz="1600" dirty="false"/>
              <a:t>členů statutárního orgánu </a:t>
            </a:r>
            <a:r>
              <a:rPr lang="cs-CZ" sz="1600" dirty="false" smtClean="false"/>
              <a:t>zadavatele</a:t>
            </a:r>
          </a:p>
          <a:p>
            <a:pPr lvl="1"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cs-CZ" sz="1600" dirty="false" smtClean="false"/>
              <a:t>prokuristé zastupující </a:t>
            </a:r>
            <a:r>
              <a:rPr lang="cs-CZ" sz="1600" dirty="false"/>
              <a:t>zadavatele </a:t>
            </a:r>
            <a:endParaRPr lang="cs-CZ" sz="1600" dirty="false" smtClean="false"/>
          </a:p>
          <a:p>
            <a:pPr lvl="1"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cs-CZ" sz="1600" dirty="false" smtClean="false"/>
              <a:t>členové </a:t>
            </a:r>
            <a:r>
              <a:rPr lang="cs-CZ" sz="1600" dirty="false"/>
              <a:t>realizačního týmu projektu </a:t>
            </a:r>
            <a:endParaRPr lang="cs-CZ" sz="1600" dirty="false" smtClean="false"/>
          </a:p>
          <a:p>
            <a:pPr lvl="1"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cs-CZ" sz="1600" dirty="false" smtClean="false"/>
              <a:t>osoby</a:t>
            </a:r>
            <a:r>
              <a:rPr lang="cs-CZ" sz="1600" dirty="false"/>
              <a:t>, které se </a:t>
            </a:r>
            <a:r>
              <a:rPr lang="cs-CZ" sz="1600" dirty="false" smtClean="false"/>
              <a:t>podílely </a:t>
            </a:r>
            <a:r>
              <a:rPr lang="cs-CZ" sz="1600" dirty="false"/>
              <a:t>na přípravě nebo zadávání předmětné </a:t>
            </a:r>
            <a:r>
              <a:rPr lang="cs-CZ" sz="1600" dirty="false" smtClean="false"/>
              <a:t>zakázky</a:t>
            </a:r>
          </a:p>
          <a:p>
            <a:pPr lvl="1"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cs-CZ" sz="1600" dirty="false" smtClean="false"/>
              <a:t>osoby</a:t>
            </a:r>
            <a:r>
              <a:rPr lang="cs-CZ" sz="1600" dirty="false"/>
              <a:t>, které se podílely na zpracování žádosti o podporu na projekt, v němž je realizována předmětná </a:t>
            </a:r>
            <a:r>
              <a:rPr lang="cs-CZ" sz="1600" dirty="false" smtClean="false"/>
              <a:t>zakázka (tedy případně i osoba, která zpracovávala audit </a:t>
            </a:r>
            <a:r>
              <a:rPr lang="cs-CZ" sz="1600" dirty="false" err="true" smtClean="false"/>
              <a:t>age</a:t>
            </a:r>
            <a:r>
              <a:rPr lang="cs-CZ" sz="1600" dirty="false" smtClean="false"/>
              <a:t> managementu, který byl přílohou žádosti!).</a:t>
            </a:r>
          </a:p>
          <a:p>
            <a:pPr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cs-CZ" sz="1600" dirty="false" smtClean="false"/>
              <a:t>Tyto osoby zejména </a:t>
            </a:r>
            <a:r>
              <a:rPr lang="cs-CZ" sz="1600" u="sng" dirty="false" smtClean="false"/>
              <a:t>nesmí</a:t>
            </a:r>
            <a:r>
              <a:rPr lang="cs-CZ" sz="1600" dirty="false" smtClean="false"/>
              <a:t>: </a:t>
            </a:r>
          </a:p>
          <a:p>
            <a:pPr lvl="1"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cs-CZ" sz="1600" dirty="false" smtClean="false"/>
              <a:t>podílet se na </a:t>
            </a:r>
            <a:r>
              <a:rPr lang="cs-CZ" sz="1600" dirty="false"/>
              <a:t>zpracování </a:t>
            </a:r>
            <a:r>
              <a:rPr lang="cs-CZ" sz="1600" dirty="false" smtClean="false"/>
              <a:t>nabídky</a:t>
            </a:r>
            <a:endParaRPr lang="cs-CZ" sz="1600" dirty="false"/>
          </a:p>
          <a:p>
            <a:pPr lvl="1"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cs-CZ" sz="1600" dirty="false" smtClean="false"/>
              <a:t>podat </a:t>
            </a:r>
            <a:r>
              <a:rPr lang="cs-CZ" sz="1600" dirty="false"/>
              <a:t>nabídku a být dodavatel plnění zakázky či dodavatelem ve sdružení ani působit jako </a:t>
            </a:r>
            <a:r>
              <a:rPr lang="cs-CZ" sz="1600" dirty="false" smtClean="false"/>
              <a:t>poddodavatel</a:t>
            </a:r>
            <a:endParaRPr lang="cs-CZ" sz="1600" dirty="false"/>
          </a:p>
          <a:p>
            <a:pPr lvl="1"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cs-CZ" sz="1600" dirty="false" smtClean="false"/>
              <a:t>být </a:t>
            </a:r>
            <a:r>
              <a:rPr lang="cs-CZ" sz="1600" dirty="false"/>
              <a:t>statutárním orgánem dodavatele, resp. jeho členem či prokuristou zastupujícím </a:t>
            </a:r>
            <a:r>
              <a:rPr lang="cs-CZ" sz="1600" dirty="false" smtClean="false"/>
              <a:t>dodavatele</a:t>
            </a:r>
            <a:endParaRPr lang="cs-CZ" sz="1600" dirty="false"/>
          </a:p>
          <a:p>
            <a:pPr lvl="1"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cs-CZ" sz="1600" dirty="false" smtClean="false"/>
              <a:t>být </a:t>
            </a:r>
            <a:r>
              <a:rPr lang="cs-CZ" sz="1600" dirty="false"/>
              <a:t>manželem/manželkou statutárního orgánu dodavatele, resp. jeho člena </a:t>
            </a:r>
            <a:r>
              <a:rPr lang="cs-CZ" sz="1600" dirty="false" smtClean="false"/>
              <a:t/>
            </a:r>
            <a:br>
              <a:rPr lang="cs-CZ" sz="1600" dirty="false" smtClean="false"/>
            </a:br>
            <a:r>
              <a:rPr lang="cs-CZ" sz="1600" dirty="false" smtClean="false"/>
              <a:t>či </a:t>
            </a:r>
            <a:r>
              <a:rPr lang="cs-CZ" sz="1600" dirty="false"/>
              <a:t>prokuristy zastupujícího dodavatele.</a:t>
            </a:r>
            <a:endParaRPr lang="cs-CZ" sz="1600" dirty="false" smtClean="false"/>
          </a:p>
          <a:p>
            <a:pPr>
              <a:spcBef>
                <a:spcPts val="0"/>
              </a:spcBef>
              <a:spcAft>
                <a:spcPts val="0"/>
              </a:spcAft>
              <a:buFontTx/>
              <a:buChar char="-"/>
            </a:pPr>
            <a:endParaRPr lang="cs-CZ" sz="1600" dirty="false" smtClean="false"/>
          </a:p>
          <a:p>
            <a:pPr>
              <a:spcBef>
                <a:spcPts val="0"/>
              </a:spcBef>
              <a:spcAft>
                <a:spcPts val="0"/>
              </a:spcAft>
            </a:pPr>
            <a:endParaRPr lang="cs-CZ" sz="1600" dirty="false"/>
          </a:p>
        </p:txBody>
      </p:sp>
    </p:spTree>
    <p:extLst>
      <p:ext uri="{BB962C8B-B14F-4D97-AF65-F5344CB8AC3E}">
        <p14:creationId xmlns:p14="http://schemas.microsoft.com/office/powerpoint/2010/main" val="32904357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Způsobilé výdaje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395536" y="1412776"/>
            <a:ext cx="8064000" cy="3816424"/>
          </a:xfrm>
        </p:spPr>
        <p:txBody>
          <a:bodyPr/>
          <a:lstStyle/>
          <a:p>
            <a:pPr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cs-CZ" sz="1600" dirty="false" smtClean="false"/>
              <a:t>Smlouva o dílo – náklady z ní plynoucí se řadí a jsou hrazeny také z kapitoly Nákup služeb. Pozor – dle výše uvedeného ani tato smlouva nesmí být uzavřena se zaměstnancem/členem realizačního týmu, jednalo by se o střet zájmů a nezpůsobilé náklady. </a:t>
            </a:r>
          </a:p>
          <a:p>
            <a:pPr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cs-CZ" sz="1600" dirty="false"/>
              <a:t>Při </a:t>
            </a:r>
            <a:r>
              <a:rPr lang="cs-CZ" sz="1600" dirty="false" smtClean="false"/>
              <a:t>určování </a:t>
            </a:r>
            <a:r>
              <a:rPr lang="cs-CZ" sz="1600" dirty="false"/>
              <a:t>předmětu a předpokládané hodnoty </a:t>
            </a:r>
            <a:r>
              <a:rPr lang="cs-CZ" sz="1600" dirty="false" smtClean="false"/>
              <a:t>zakázky doporučujeme vždy udělat v nějaké formě průzkum trhu (dostačující mohou být i např. </a:t>
            </a:r>
            <a:r>
              <a:rPr lang="cs-CZ" sz="1600" dirty="false" err="true" smtClean="false"/>
              <a:t>printscreeny</a:t>
            </a:r>
            <a:r>
              <a:rPr lang="cs-CZ" sz="1600" dirty="false" smtClean="false"/>
              <a:t>), i když se jedná o zakázku v nejnižším režimu a nejste povinni průzkum dokládat. Pokud by </a:t>
            </a:r>
            <a:br>
              <a:rPr lang="cs-CZ" sz="1600" dirty="false" smtClean="false"/>
            </a:br>
            <a:r>
              <a:rPr lang="cs-CZ" sz="1600" dirty="false" smtClean="false"/>
              <a:t>v budoucnu nastaly nějaké nejasnosti, je to doklad pro Vás, že jste při hledání dodavatele postupovali hospodárně a že nedošlo např. k nedovolenému dělení zakázky.  </a:t>
            </a:r>
          </a:p>
          <a:p>
            <a:pPr>
              <a:spcBef>
                <a:spcPts val="0"/>
              </a:spcBef>
              <a:spcAft>
                <a:spcPts val="0"/>
              </a:spcAft>
              <a:buFontTx/>
              <a:buChar char="-"/>
            </a:pPr>
            <a:endParaRPr lang="cs-CZ" sz="1600" dirty="false" smtClean="false"/>
          </a:p>
          <a:p>
            <a:pPr>
              <a:spcBef>
                <a:spcPts val="0"/>
              </a:spcBef>
              <a:spcAft>
                <a:spcPts val="0"/>
              </a:spcAft>
              <a:buFontTx/>
              <a:buChar char="-"/>
            </a:pPr>
            <a:endParaRPr lang="cs-CZ" sz="1600" dirty="false" smtClean="false"/>
          </a:p>
        </p:txBody>
      </p:sp>
    </p:spTree>
    <p:extLst>
      <p:ext uri="{BB962C8B-B14F-4D97-AF65-F5344CB8AC3E}">
        <p14:creationId xmlns:p14="http://schemas.microsoft.com/office/powerpoint/2010/main" val="882113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Způsobilé výdaje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395536" y="1268760"/>
            <a:ext cx="8496944" cy="5256584"/>
          </a:xfrm>
        </p:spPr>
        <p:txBody>
          <a:bodyPr/>
          <a:lstStyle/>
          <a:p>
            <a:pPr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cs-CZ" sz="1600" b="true" dirty="false" smtClean="false"/>
              <a:t>Vliv </a:t>
            </a:r>
            <a:r>
              <a:rPr lang="cs-CZ" sz="1600" b="true" dirty="false"/>
              <a:t>% čerpání v kapitole Nákup služeb na % nepřímých nákladů</a:t>
            </a:r>
            <a:r>
              <a:rPr lang="cs-CZ" sz="1600" dirty="false"/>
              <a:t>: </a:t>
            </a:r>
            <a:endParaRPr lang="cs-CZ" sz="1600" dirty="false" smtClean="false"/>
          </a:p>
          <a:p>
            <a:pPr lvl="1">
              <a:buFont typeface="Wingdings" panose="05000000000000000000" pitchFamily="2" charset="2"/>
              <a:buChar char="§"/>
            </a:pPr>
            <a:r>
              <a:rPr lang="cs-CZ" sz="1600" dirty="false" smtClean="false"/>
              <a:t>% </a:t>
            </a:r>
            <a:r>
              <a:rPr lang="cs-CZ" sz="1600" dirty="false"/>
              <a:t>NN </a:t>
            </a:r>
            <a:r>
              <a:rPr lang="cs-CZ" sz="1600" dirty="false" smtClean="false"/>
              <a:t>bylo v právním </a:t>
            </a:r>
            <a:r>
              <a:rPr lang="cs-CZ" sz="1600" dirty="false"/>
              <a:t>aktu </a:t>
            </a:r>
            <a:r>
              <a:rPr lang="cs-CZ" sz="1600" dirty="false" smtClean="false"/>
              <a:t>stanoveno na </a:t>
            </a:r>
            <a:r>
              <a:rPr lang="pl-PL" sz="1600" b="true" dirty="false" smtClean="false"/>
              <a:t>25</a:t>
            </a:r>
            <a:r>
              <a:rPr lang="pl-PL" sz="1600" b="true" dirty="false"/>
              <a:t>%</a:t>
            </a:r>
            <a:r>
              <a:rPr lang="pl-PL" sz="1600" dirty="false"/>
              <a:t>, </a:t>
            </a:r>
            <a:r>
              <a:rPr lang="pl-PL" sz="1600" b="true" dirty="false"/>
              <a:t>15%</a:t>
            </a:r>
            <a:r>
              <a:rPr lang="pl-PL" sz="1600" dirty="false"/>
              <a:t> nebo </a:t>
            </a:r>
            <a:r>
              <a:rPr lang="pl-PL" sz="1600" b="true" dirty="false"/>
              <a:t>5%</a:t>
            </a:r>
            <a:r>
              <a:rPr lang="pl-PL" sz="1600" dirty="false"/>
              <a:t> </a:t>
            </a:r>
            <a:r>
              <a:rPr lang="pl-PL" sz="1600" dirty="false" smtClean="false"/>
              <a:t>na </a:t>
            </a:r>
            <a:r>
              <a:rPr lang="cs-CZ" sz="1600" dirty="false" smtClean="false"/>
              <a:t>základě předpokládaného čerpání v kapitole Nákup služeb následovně:</a:t>
            </a:r>
            <a:endParaRPr lang="cs-CZ" sz="1600" dirty="false"/>
          </a:p>
          <a:p>
            <a:pPr>
              <a:spcBef>
                <a:spcPts val="0"/>
              </a:spcBef>
              <a:spcAft>
                <a:spcPts val="0"/>
              </a:spcAft>
            </a:pPr>
            <a:endParaRPr lang="cs-CZ" sz="1600" dirty="false"/>
          </a:p>
          <a:p>
            <a:pPr>
              <a:spcBef>
                <a:spcPts val="0"/>
              </a:spcBef>
              <a:spcAft>
                <a:spcPts val="0"/>
              </a:spcAft>
            </a:pPr>
            <a:endParaRPr lang="cs-CZ" sz="1600" dirty="false" smtClean="false"/>
          </a:p>
          <a:p>
            <a:pPr>
              <a:spcBef>
                <a:spcPts val="0"/>
              </a:spcBef>
              <a:spcAft>
                <a:spcPts val="0"/>
              </a:spcAft>
            </a:pPr>
            <a:endParaRPr lang="cs-CZ" sz="1600" dirty="false"/>
          </a:p>
          <a:p>
            <a:pPr>
              <a:spcBef>
                <a:spcPts val="0"/>
              </a:spcBef>
              <a:spcAft>
                <a:spcPts val="0"/>
              </a:spcAft>
            </a:pPr>
            <a:endParaRPr lang="cs-CZ" sz="1600" dirty="false" smtClean="false"/>
          </a:p>
          <a:p>
            <a:pPr>
              <a:spcBef>
                <a:spcPts val="0"/>
              </a:spcBef>
              <a:spcAft>
                <a:spcPts val="0"/>
              </a:spcAft>
            </a:pPr>
            <a:endParaRPr lang="cs-CZ" sz="1600" dirty="false" smtClean="false"/>
          </a:p>
          <a:p>
            <a:pPr lvl="1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cs-CZ" sz="1600" dirty="false" smtClean="false"/>
              <a:t>V případě, že dojde v průběhu realizace projektu ke změně rozpočtu a snížení % podílu v kapitole Nákup služeb, k navýšení podílu NN nedochází (% NN se nemění)</a:t>
            </a:r>
          </a:p>
          <a:p>
            <a:pPr lvl="1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cs-CZ" sz="1600" dirty="false" smtClean="false"/>
              <a:t>Ale pozor – </a:t>
            </a:r>
            <a:r>
              <a:rPr lang="cs-CZ" sz="1600" u="sng" dirty="false" smtClean="false"/>
              <a:t>v závěru projektu </a:t>
            </a:r>
            <a:r>
              <a:rPr lang="cs-CZ" sz="1600" dirty="false" smtClean="false"/>
              <a:t>bude ověřen podíl čerpání v kapitole Nákup služeb na celkových čerpaných přímých nákladech projektu (skutečně čerpané výdaje v kapitole Nákup služeb/skutečně čerpané výdaje v PN celkem) – pokud by čerpání v Nákupu služeb přesahovalo odpovídající podíl dle výše uvedené tabulky (projekt fakticky spadá do jiné kategorie NN, než v žádosti plánoval), dojde k odpovídajícímu krácení NN  </a:t>
            </a:r>
          </a:p>
        </p:txBody>
      </p:sp>
      <p:pic>
        <p:nvPicPr>
          <p:cNvPr id="4" name="table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827584" y="2276872"/>
            <a:ext cx="6552728" cy="1924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3070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Způsobilé výdaje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467544" y="1412776"/>
            <a:ext cx="8064000" cy="4824536"/>
          </a:xfrm>
        </p:spPr>
        <p:txBody>
          <a:bodyPr/>
          <a:lstStyle/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2000" b="true" dirty="false" smtClean="false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5. Drobné stavební úpravy</a:t>
            </a:r>
          </a:p>
          <a:p>
            <a:pPr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cs-CZ" sz="1600" dirty="false" smtClean="false"/>
              <a:t>Výdaje </a:t>
            </a:r>
            <a:r>
              <a:rPr lang="cs-CZ" sz="1600" dirty="false"/>
              <a:t>na drobné stavební úpravy jsou způsobilé pouze tehdy, pokud cena všech dokončených stavebních úprav v jednom zdaňovacím období nepřesáhne v úhrnu 40.000 Kč na každou jednotlivou účetní položku </a:t>
            </a:r>
            <a:r>
              <a:rPr lang="cs-CZ" sz="1600" dirty="false" smtClean="false"/>
              <a:t>majetku.</a:t>
            </a:r>
          </a:p>
          <a:p>
            <a:pPr>
              <a:spcBef>
                <a:spcPts val="0"/>
              </a:spcBef>
              <a:spcAft>
                <a:spcPts val="0"/>
              </a:spcAft>
              <a:buFontTx/>
              <a:buChar char="-"/>
            </a:pPr>
            <a:endParaRPr lang="cs-CZ" sz="1600" dirty="false" smtClean="false"/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2000" b="true" dirty="false" smtClean="false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6. Přímá podpora cílové skupiny </a:t>
            </a:r>
          </a:p>
          <a:p>
            <a:pPr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cs-CZ" sz="1600" dirty="false" smtClean="false"/>
              <a:t>Výdaje spojené </a:t>
            </a:r>
            <a:r>
              <a:rPr lang="cs-CZ" sz="1600" dirty="false"/>
              <a:t>se zapojením cílové skupiny do projektu. Tyto náklady jsou spojené zejména se </a:t>
            </a:r>
            <a:r>
              <a:rPr lang="cs-CZ" sz="1600" dirty="false" smtClean="false"/>
              <a:t>vzděláváním </a:t>
            </a:r>
            <a:r>
              <a:rPr lang="cs-CZ" sz="1600" dirty="false"/>
              <a:t>cílové skupiny </a:t>
            </a:r>
            <a:r>
              <a:rPr lang="cs-CZ" sz="1600" dirty="false" smtClean="false"/>
              <a:t>projektu. </a:t>
            </a:r>
          </a:p>
          <a:p>
            <a:pPr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cs-CZ" sz="1600" dirty="false" smtClean="false"/>
              <a:t>Ve výzvě č. 079 se bude jednat o mzdové příspěvky a cestovní náhrady (jízdné, ubytování) </a:t>
            </a:r>
            <a:r>
              <a:rPr lang="cs-CZ" sz="1600" u="sng" dirty="false" smtClean="false"/>
              <a:t>cílové skupiny </a:t>
            </a:r>
            <a:r>
              <a:rPr lang="cs-CZ" sz="1600" dirty="false" smtClean="false"/>
              <a:t>na území ČR (stravné v ČR spadá do NN). </a:t>
            </a:r>
          </a:p>
          <a:p>
            <a:pPr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cs-CZ" sz="1600" dirty="false" smtClean="false"/>
              <a:t>Cestovní náhrady po ČR musí být vždy odůvodněné s ohledem na hospodárnost, efektivnost a účelnost </a:t>
            </a:r>
          </a:p>
          <a:p>
            <a:pPr>
              <a:spcBef>
                <a:spcPts val="0"/>
              </a:spcBef>
              <a:spcAft>
                <a:spcPts val="0"/>
              </a:spcAft>
              <a:buFontTx/>
              <a:buChar char="-"/>
            </a:pPr>
            <a:endParaRPr lang="cs-CZ" sz="1600" dirty="false"/>
          </a:p>
          <a:p>
            <a:pPr>
              <a:spcBef>
                <a:spcPts val="0"/>
              </a:spcBef>
              <a:spcAft>
                <a:spcPts val="0"/>
              </a:spcAft>
              <a:buFontTx/>
              <a:buChar char="-"/>
            </a:pPr>
            <a:endParaRPr lang="cs-CZ" sz="1600" dirty="false" smtClean="false"/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endParaRPr lang="cs-CZ" sz="1600" dirty="false"/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endParaRPr lang="cs-CZ" sz="1600" dirty="false"/>
          </a:p>
        </p:txBody>
      </p:sp>
    </p:spTree>
    <p:extLst>
      <p:ext uri="{BB962C8B-B14F-4D97-AF65-F5344CB8AC3E}">
        <p14:creationId xmlns:p14="http://schemas.microsoft.com/office/powerpoint/2010/main" val="476863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Způsobilé výdaje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467544" y="1268760"/>
            <a:ext cx="8064000" cy="5256584"/>
          </a:xfrm>
        </p:spPr>
        <p:txBody>
          <a:bodyPr/>
          <a:lstStyle/>
          <a:p>
            <a:pPr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cs-CZ" sz="1600" b="true" dirty="false" smtClean="false"/>
              <a:t>Mzdové příspěvky</a:t>
            </a:r>
          </a:p>
          <a:p>
            <a:pPr lvl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cs-CZ" sz="1600" dirty="false" smtClean="false"/>
              <a:t>Mzdové </a:t>
            </a:r>
            <a:r>
              <a:rPr lang="cs-CZ" sz="1600" dirty="false"/>
              <a:t>náklady za dobu účasti zaměstnance na dalším </a:t>
            </a:r>
            <a:r>
              <a:rPr lang="cs-CZ" sz="1600" dirty="false" smtClean="false"/>
              <a:t>vzdělávání – tj. náhrada mzdy zaměstnavateli za dobu, kdy se jeho zaměstnanec místo běžně vykonávané práce vzdělával (týká se vzdělávání cílové skupiny, nepřekrývá se s kapitolou Osobní náklady)  </a:t>
            </a:r>
          </a:p>
          <a:p>
            <a:pPr lvl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cs-CZ" sz="1600" dirty="false" smtClean="false"/>
              <a:t>Náklady za hodinu (60 min) lze hradit až </a:t>
            </a:r>
            <a:r>
              <a:rPr lang="cs-CZ" sz="1600" dirty="false"/>
              <a:t>do výše 100 % skutečně vzniklých mzdových </a:t>
            </a:r>
            <a:r>
              <a:rPr lang="cs-CZ" sz="1600" dirty="false" smtClean="false"/>
              <a:t>nákladů (tj. mzda včetně zákonných odvodů), nejvýše </a:t>
            </a:r>
            <a:r>
              <a:rPr lang="cs-CZ" sz="1600" dirty="false"/>
              <a:t>však do výše odpovídající trojnásobku základní sazby minimální mzdy za hodinu práce (§ 2 nařízení vlády č. 567/2006 Sb.) </a:t>
            </a:r>
            <a:r>
              <a:rPr lang="cs-CZ" sz="1600" dirty="false" smtClean="false"/>
              <a:t>– do konce roku 2018 je limit </a:t>
            </a:r>
            <a:r>
              <a:rPr lang="cs-CZ" sz="1600" b="true" dirty="false" smtClean="false"/>
              <a:t>219,60 Kč</a:t>
            </a:r>
            <a:r>
              <a:rPr lang="cs-CZ" sz="1600" dirty="false" smtClean="false"/>
              <a:t>, </a:t>
            </a:r>
            <a:br>
              <a:rPr lang="cs-CZ" sz="1600" dirty="false" smtClean="false"/>
            </a:br>
            <a:r>
              <a:rPr lang="cs-CZ" sz="1600" dirty="false" smtClean="false"/>
              <a:t>od 1. 1. 2019 je limit </a:t>
            </a:r>
            <a:r>
              <a:rPr lang="cs-CZ" sz="1600" b="true" dirty="false" smtClean="false"/>
              <a:t>239,40 Kč </a:t>
            </a:r>
            <a:r>
              <a:rPr lang="cs-CZ" sz="1600" dirty="false" smtClean="false"/>
              <a:t>(jedná se o částku za hodinu včetně odvodů)</a:t>
            </a:r>
          </a:p>
          <a:p>
            <a:pPr lvl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cs-CZ" sz="1600" dirty="false" smtClean="false"/>
              <a:t>Pouze za </a:t>
            </a:r>
            <a:r>
              <a:rPr lang="cs-CZ" sz="1600" dirty="false"/>
              <a:t>dobu vzdělávání - </a:t>
            </a:r>
            <a:r>
              <a:rPr lang="cs-CZ" sz="1600" dirty="false" smtClean="false"/>
              <a:t>lze sem řadit </a:t>
            </a:r>
            <a:r>
              <a:rPr lang="cs-CZ" sz="1600" dirty="false"/>
              <a:t>i přestávky uskutečněné během vzdělávací akce, pokud nepřekračují obvyklou/potřebnou </a:t>
            </a:r>
            <a:r>
              <a:rPr lang="cs-CZ" sz="1600" dirty="false" smtClean="false"/>
              <a:t>dobu; nelze započítávat přestávku na </a:t>
            </a:r>
            <a:r>
              <a:rPr lang="cs-CZ" sz="1600" dirty="false"/>
              <a:t>jídlo a oddech ve smyslu § 88 zákona č. 262/2006 Sb., zákoník </a:t>
            </a:r>
            <a:r>
              <a:rPr lang="cs-CZ" sz="1600" dirty="false" smtClean="false"/>
              <a:t>práce. (Tzn. je hrazeno pouze to, co musel zaměstnavatel zaměstnanci dle zákona skutečně uhradit.)</a:t>
            </a:r>
          </a:p>
          <a:p>
            <a:pPr>
              <a:spcBef>
                <a:spcPts val="0"/>
              </a:spcBef>
              <a:spcAft>
                <a:spcPts val="0"/>
              </a:spcAft>
              <a:buFontTx/>
              <a:buChar char="-"/>
            </a:pPr>
            <a:endParaRPr lang="cs-CZ" sz="1600" dirty="false" smtClean="false"/>
          </a:p>
          <a:p>
            <a:pPr>
              <a:spcBef>
                <a:spcPts val="0"/>
              </a:spcBef>
              <a:spcAft>
                <a:spcPts val="0"/>
              </a:spcAft>
              <a:buFontTx/>
              <a:buChar char="-"/>
            </a:pPr>
            <a:endParaRPr lang="cs-CZ" sz="1600" dirty="false"/>
          </a:p>
        </p:txBody>
      </p:sp>
    </p:spTree>
    <p:extLst>
      <p:ext uri="{BB962C8B-B14F-4D97-AF65-F5344CB8AC3E}">
        <p14:creationId xmlns:p14="http://schemas.microsoft.com/office/powerpoint/2010/main" val="11107906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Způsobilé výdaje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340768"/>
            <a:ext cx="8064000" cy="4968552"/>
          </a:xfrm>
        </p:spPr>
        <p:txBody>
          <a:bodyPr/>
          <a:lstStyle/>
          <a:p>
            <a:pPr lvl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cs-CZ" sz="1600" dirty="false"/>
              <a:t>Mzdové příspěvky se </a:t>
            </a:r>
            <a:r>
              <a:rPr lang="cs-CZ" sz="1600" dirty="false" smtClean="false"/>
              <a:t>dokládají </a:t>
            </a:r>
            <a:r>
              <a:rPr lang="cs-CZ" sz="1600" dirty="false"/>
              <a:t>prostřednictvím přehledové tabulky </a:t>
            </a:r>
            <a:r>
              <a:rPr lang="cs-CZ" sz="1600" dirty="false" smtClean="false"/>
              <a:t>v </a:t>
            </a:r>
            <a:r>
              <a:rPr lang="cs-CZ" sz="1600" dirty="false" err="true" smtClean="false"/>
              <a:t>excelovském</a:t>
            </a:r>
            <a:r>
              <a:rPr lang="cs-CZ" sz="1600" dirty="false" smtClean="false"/>
              <a:t> formátu (.</a:t>
            </a:r>
            <a:r>
              <a:rPr lang="cs-CZ" sz="1600" dirty="false" err="true"/>
              <a:t>xls</a:t>
            </a:r>
            <a:r>
              <a:rPr lang="cs-CZ" sz="1600" dirty="false"/>
              <a:t> či .</a:t>
            </a:r>
            <a:r>
              <a:rPr lang="cs-CZ" sz="1600" dirty="false" err="true" smtClean="false"/>
              <a:t>xlsx</a:t>
            </a:r>
            <a:r>
              <a:rPr lang="cs-CZ" sz="1600" dirty="false" smtClean="false"/>
              <a:t>). </a:t>
            </a:r>
            <a:r>
              <a:rPr lang="cs-CZ" sz="1600" dirty="false"/>
              <a:t>V případě náhrady mzdy zaměstnanců za hodiny strávené na školení musí obsahovat minimálně jméno účastníka, datum uskutečnění školení, název školení, počet </a:t>
            </a:r>
            <a:r>
              <a:rPr lang="cs-CZ" sz="1600" dirty="false" smtClean="false"/>
              <a:t>hodin vzdělávání, výši </a:t>
            </a:r>
            <a:r>
              <a:rPr lang="cs-CZ" sz="1600" dirty="false"/>
              <a:t>mzdové náhrady a podpis osoby odpovídající za správnost dat uvedených v tabulce. </a:t>
            </a:r>
            <a:endParaRPr lang="cs-CZ" sz="1600" dirty="false" smtClean="false"/>
          </a:p>
          <a:p>
            <a:pPr lvl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cs-CZ" sz="1600" dirty="false" smtClean="false"/>
              <a:t>Můžete využít </a:t>
            </a:r>
            <a:r>
              <a:rPr lang="cs-CZ" sz="1600" dirty="false"/>
              <a:t>vzor zde: </a:t>
            </a:r>
            <a:r>
              <a:rPr lang="cs-CZ" sz="1600" dirty="false">
                <a:hlinkClick r:id="rId2"/>
              </a:rPr>
              <a:t>https://www.esfcr.cz/pokyny-k-vyplneni-zpravy-o-realizaci-zadosti-o-platbu-a-zadosti-o-zmenu-opz/-/</a:t>
            </a:r>
            <a:r>
              <a:rPr lang="cs-CZ" sz="1600" dirty="false" smtClean="false">
                <a:hlinkClick r:id="rId2"/>
              </a:rPr>
              <a:t>dokument/4874047</a:t>
            </a:r>
            <a:r>
              <a:rPr lang="cs-CZ" sz="1600" dirty="false" smtClean="false"/>
              <a:t> </a:t>
            </a:r>
          </a:p>
          <a:p>
            <a:pPr lvl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cs-CZ" sz="1600" dirty="false" smtClean="false"/>
              <a:t>K </a:t>
            </a:r>
            <a:r>
              <a:rPr lang="cs-CZ" sz="1600" dirty="false"/>
              <a:t>náhradám mezd zaměstnanců za hodiny strávené na školení se dokládají také </a:t>
            </a:r>
            <a:r>
              <a:rPr lang="cs-CZ" sz="1600" dirty="false" err="true" smtClean="false"/>
              <a:t>scany</a:t>
            </a:r>
            <a:r>
              <a:rPr lang="cs-CZ" sz="1600" dirty="false" smtClean="false"/>
              <a:t> prezenčních </a:t>
            </a:r>
            <a:r>
              <a:rPr lang="cs-CZ" sz="1600" dirty="false"/>
              <a:t>listin, které musí obsahovat minimálně tyto náležitosti: identifikační údaje účastníka </a:t>
            </a:r>
            <a:r>
              <a:rPr lang="cs-CZ" sz="1600" dirty="false" smtClean="false"/>
              <a:t>akce, časovou </a:t>
            </a:r>
            <a:r>
              <a:rPr lang="cs-CZ" sz="1600" dirty="false"/>
              <a:t>dotaci akce, všechny prvky povinného minima publicity </a:t>
            </a:r>
            <a:r>
              <a:rPr lang="cs-CZ" sz="1600" dirty="false" smtClean="false"/>
              <a:t>OPZ a podpisy všech účastníků (včetně lektora). </a:t>
            </a:r>
          </a:p>
          <a:p>
            <a:pPr lvl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cs-CZ" sz="1600" dirty="false" smtClean="false"/>
              <a:t>Pozor v případě </a:t>
            </a:r>
            <a:r>
              <a:rPr lang="cs-CZ" sz="1600" dirty="false" err="true" smtClean="false"/>
              <a:t>mentoringu</a:t>
            </a:r>
            <a:r>
              <a:rPr lang="cs-CZ" sz="1600" dirty="false" smtClean="false"/>
              <a:t> – záleží na tom, jakou formou probíhá. Mzdový příspěvek lze hradit pouze za dobu vzdělávání (je to náhrada </a:t>
            </a:r>
            <a:r>
              <a:rPr lang="cs-CZ" sz="1600" dirty="false"/>
              <a:t>mzdy zaměstnavateli za dobu, kdy se jeho zaměstnanec místo běžně vykonávané práce </a:t>
            </a:r>
            <a:r>
              <a:rPr lang="cs-CZ" sz="1600" dirty="false" smtClean="false"/>
              <a:t>vzdělává), tedy pokud zaměstnanec provádí běžnou činnost, není důvod pro mzdový příspěvek. </a:t>
            </a:r>
          </a:p>
        </p:txBody>
      </p:sp>
    </p:spTree>
    <p:extLst>
      <p:ext uri="{BB962C8B-B14F-4D97-AF65-F5344CB8AC3E}">
        <p14:creationId xmlns:p14="http://schemas.microsoft.com/office/powerpoint/2010/main" val="3929503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Způsobilé výdaje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412776"/>
            <a:ext cx="8064000" cy="5112568"/>
          </a:xfrm>
        </p:spPr>
        <p:txBody>
          <a:bodyPr/>
          <a:lstStyle/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2000" b="true" dirty="false" smtClean="false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Na co si ještě dát pozor</a:t>
            </a:r>
          </a:p>
          <a:p>
            <a:pPr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cs-CZ" sz="1600" dirty="false" smtClean="false"/>
              <a:t>Nepřímé </a:t>
            </a:r>
            <a:r>
              <a:rPr lang="cs-CZ" sz="1600" dirty="false"/>
              <a:t>náklady </a:t>
            </a:r>
            <a:r>
              <a:rPr lang="cs-CZ" sz="1600" dirty="false" smtClean="false"/>
              <a:t>(kapitola 6.2.16 Specifické části pravidel) </a:t>
            </a:r>
          </a:p>
          <a:p>
            <a:pPr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cs-CZ" sz="1600" dirty="false" err="true" smtClean="false"/>
              <a:t>Teambuilding</a:t>
            </a:r>
            <a:r>
              <a:rPr lang="cs-CZ" sz="1600" dirty="false" smtClean="false"/>
              <a:t> je vždy nezpůsobilý výdaj</a:t>
            </a:r>
          </a:p>
          <a:p>
            <a:pPr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cs-CZ" sz="1600" dirty="false" smtClean="false"/>
              <a:t>Investice x </a:t>
            </a:r>
            <a:r>
              <a:rPr lang="cs-CZ" sz="1600" dirty="false" err="true" smtClean="false"/>
              <a:t>neinvestice</a:t>
            </a:r>
            <a:r>
              <a:rPr lang="cs-CZ" sz="1600" dirty="false" smtClean="false"/>
              <a:t> – chybné zařazení lze vyřešit žádostí o změnu rozpočtu, ale v případech, kdy jde o nákup více kusů, ze samotné žádosti není zřejmé, co je správně – jde o způsob zaúčtování, pro který se příjemce rozhodne.  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600" dirty="false" smtClean="false"/>
              <a:t>        Investice jsou:</a:t>
            </a:r>
          </a:p>
          <a:p>
            <a:pPr marL="771750" lvl="2" indent="-285750"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cs-CZ" sz="1600" dirty="false" smtClean="false"/>
              <a:t>Výdaje </a:t>
            </a:r>
            <a:r>
              <a:rPr lang="cs-CZ" sz="1600" dirty="false"/>
              <a:t>na pořízení nehmotného majetku v pořizovací ceně nad 60 000 </a:t>
            </a:r>
            <a:r>
              <a:rPr lang="cs-CZ" sz="1600" dirty="false" smtClean="false"/>
              <a:t>Kč</a:t>
            </a:r>
          </a:p>
          <a:p>
            <a:pPr marL="771750" lvl="2" indent="-285750"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cs-CZ" sz="1600" dirty="false" smtClean="false"/>
              <a:t>Výdaje </a:t>
            </a:r>
            <a:r>
              <a:rPr lang="cs-CZ" sz="1600" dirty="false"/>
              <a:t>na pořízení hmotného majetku v pořizovací ceně nad 40 000 </a:t>
            </a:r>
            <a:r>
              <a:rPr lang="cs-CZ" sz="1600" dirty="false" smtClean="false"/>
              <a:t>Kč</a:t>
            </a:r>
          </a:p>
          <a:p>
            <a:pPr marL="486000" lvl="2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600" dirty="false" smtClean="false"/>
              <a:t>V </a:t>
            </a:r>
            <a:r>
              <a:rPr lang="cs-CZ" sz="1600" dirty="false"/>
              <a:t>praxi může nastat situace, kdy je o každé jednotlivé položce nakupovaného zařízení příp. softwaru, </a:t>
            </a:r>
            <a:r>
              <a:rPr lang="cs-CZ" sz="1600" dirty="false" smtClean="false"/>
              <a:t>jejichž </a:t>
            </a:r>
            <a:r>
              <a:rPr lang="cs-CZ" sz="1600" dirty="false"/>
              <a:t>pořizovací cena nepřekračuje příslušnou hranici pro dlouhodobý hmotný, resp. nehmotný majetek, účtováno samostatně. Pokud </a:t>
            </a:r>
            <a:r>
              <a:rPr lang="cs-CZ" sz="1600" dirty="false" smtClean="false"/>
              <a:t>příjemce nakupuje hmotný majetek v celkové výši nad 40 000 Kč, ale po kusech, kdy každý jednotlivý kus má cenu pod tímto limitem, záleží na tom, jakým způsobem nákup zaúčtuje. </a:t>
            </a:r>
          </a:p>
          <a:p>
            <a:pPr marL="771750" lvl="2" indent="-285750">
              <a:spcBef>
                <a:spcPts val="0"/>
              </a:spcBef>
              <a:spcAft>
                <a:spcPts val="0"/>
              </a:spcAft>
              <a:buFontTx/>
              <a:buChar char="-"/>
            </a:pPr>
            <a:endParaRPr lang="cs-CZ" sz="1600" dirty="false"/>
          </a:p>
          <a:p>
            <a:pPr>
              <a:spcBef>
                <a:spcPts val="0"/>
              </a:spcBef>
              <a:spcAft>
                <a:spcPts val="0"/>
              </a:spcAft>
              <a:buFontTx/>
              <a:buChar char="-"/>
            </a:pPr>
            <a:endParaRPr lang="cs-CZ" sz="1600" dirty="false"/>
          </a:p>
        </p:txBody>
      </p:sp>
    </p:spTree>
    <p:extLst>
      <p:ext uri="{BB962C8B-B14F-4D97-AF65-F5344CB8AC3E}">
        <p14:creationId xmlns:p14="http://schemas.microsoft.com/office/powerpoint/2010/main" val="40639026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Vyplňování Zprávy o realizaci projektu včetně Žádosti o </a:t>
            </a:r>
            <a:r>
              <a:rPr lang="cs-CZ" dirty="false" smtClean="false"/>
              <a:t>platbu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323528" y="1196752"/>
            <a:ext cx="8640960" cy="4923248"/>
          </a:xfrm>
        </p:spPr>
        <p:txBody>
          <a:bodyPr/>
          <a:lstStyle/>
          <a:p>
            <a:pPr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cs-CZ" sz="1600" dirty="false" smtClean="false"/>
              <a:t>Pro správné vyplnění Zprávy o realizaci (</a:t>
            </a:r>
            <a:r>
              <a:rPr lang="cs-CZ" sz="1600" dirty="false" err="true" smtClean="false"/>
              <a:t>ZoR</a:t>
            </a:r>
            <a:r>
              <a:rPr lang="cs-CZ" sz="1600" dirty="false" smtClean="false"/>
              <a:t>) včetně Žádosti o platbu (</a:t>
            </a:r>
            <a:r>
              <a:rPr lang="cs-CZ" sz="1600" dirty="false" err="true" smtClean="false"/>
              <a:t>ŽoP</a:t>
            </a:r>
            <a:r>
              <a:rPr lang="cs-CZ" sz="1600" dirty="false" smtClean="false"/>
              <a:t>) je </a:t>
            </a:r>
            <a:br>
              <a:rPr lang="cs-CZ" sz="1600" dirty="false" smtClean="false"/>
            </a:br>
            <a:r>
              <a:rPr lang="cs-CZ" sz="1600" dirty="false" smtClean="false"/>
              <a:t>k dispozici </a:t>
            </a:r>
            <a:r>
              <a:rPr lang="cs-CZ" sz="1600" dirty="false"/>
              <a:t>příručka </a:t>
            </a:r>
            <a:r>
              <a:rPr lang="cs-CZ" sz="1600" b="true" dirty="false" smtClean="false"/>
              <a:t>Pokyny </a:t>
            </a:r>
            <a:r>
              <a:rPr lang="cs-CZ" sz="1600" b="true" dirty="false"/>
              <a:t>pro vyplnění zprávy o realizaci projektu a žádosti </a:t>
            </a:r>
            <a:r>
              <a:rPr lang="cs-CZ" sz="1600" b="true" dirty="false" smtClean="false"/>
              <a:t/>
            </a:r>
            <a:br>
              <a:rPr lang="cs-CZ" sz="1600" b="true" dirty="false" smtClean="false"/>
            </a:br>
            <a:r>
              <a:rPr lang="cs-CZ" sz="1600" b="true" dirty="false" smtClean="false"/>
              <a:t>o </a:t>
            </a:r>
            <a:r>
              <a:rPr lang="cs-CZ" sz="1600" b="true" dirty="false"/>
              <a:t>platbu v IS KP14</a:t>
            </a:r>
            <a:r>
              <a:rPr lang="cs-CZ" sz="1600" b="true" dirty="false" smtClean="false"/>
              <a:t>+</a:t>
            </a:r>
          </a:p>
          <a:p>
            <a:pPr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cs-CZ" sz="1600" dirty="false">
                <a:hlinkClick r:id="rId2"/>
              </a:rPr>
              <a:t>https://www.esfcr.cz/pokyny-k-vyplneni-zpravy-o-realizaci-zadosti-o-platbu-a-zadosti-o-zmenu-opz/-/</a:t>
            </a:r>
            <a:r>
              <a:rPr lang="cs-CZ" sz="1600" dirty="false" smtClean="false">
                <a:hlinkClick r:id="rId2"/>
              </a:rPr>
              <a:t>dokument/809712</a:t>
            </a:r>
            <a:r>
              <a:rPr lang="cs-CZ" sz="1600" dirty="false" smtClean="false"/>
              <a:t> </a:t>
            </a:r>
            <a:endParaRPr lang="cs-CZ" sz="1600" dirty="false"/>
          </a:p>
          <a:p>
            <a:pPr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cs-CZ" sz="1600" dirty="false" smtClean="false"/>
              <a:t>Příručka je poměrně podrobná a obsahuje i </a:t>
            </a:r>
            <a:r>
              <a:rPr lang="cs-CZ" sz="1600" dirty="false" err="true" smtClean="false"/>
              <a:t>printscreeny</a:t>
            </a:r>
            <a:r>
              <a:rPr lang="cs-CZ" sz="1600" dirty="false" smtClean="false"/>
              <a:t>, pokud si nebudete něčím jistí, obracejte se na svou kontaktní osobu na straně ŘO a v případě technických problémů (kdykoli něco nefunguje, jak má, </a:t>
            </a:r>
            <a:r>
              <a:rPr lang="cs-CZ" sz="1600" dirty="false" err="true" smtClean="false"/>
              <a:t>printscreeny</a:t>
            </a:r>
            <a:r>
              <a:rPr lang="cs-CZ" sz="1600" dirty="false" smtClean="false"/>
              <a:t> v příručce neodpovídají realitě apod.) pište na </a:t>
            </a:r>
            <a:r>
              <a:rPr lang="cs-CZ" sz="1600" b="true" dirty="false" smtClean="false">
                <a:hlinkClick r:id="rId3"/>
              </a:rPr>
              <a:t>iskp@mpsv.cz</a:t>
            </a:r>
            <a:r>
              <a:rPr lang="cs-CZ" sz="1600" dirty="false" smtClean="false"/>
              <a:t>. Zaměstnanci technické podpory odpovídají poměrně rychle a je možné jim případně projekt </a:t>
            </a:r>
            <a:r>
              <a:rPr lang="cs-CZ" sz="1600" dirty="false" err="true" smtClean="false"/>
              <a:t>nasdílet</a:t>
            </a:r>
            <a:r>
              <a:rPr lang="cs-CZ" sz="1600" dirty="false" smtClean="false"/>
              <a:t>, takže dokáží rychleji posoudit, v čem je problém. </a:t>
            </a:r>
          </a:p>
          <a:p>
            <a:pPr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cs-CZ" sz="1600" dirty="false" smtClean="false"/>
              <a:t>Obecně platí, že žlutá pole jsou povinná a bez jejich vyplnění nepůjde </a:t>
            </a:r>
            <a:r>
              <a:rPr lang="cs-CZ" sz="1600" dirty="false" err="true" smtClean="false"/>
              <a:t>ZoR</a:t>
            </a:r>
            <a:r>
              <a:rPr lang="cs-CZ" sz="1600" dirty="false" smtClean="false"/>
              <a:t>/</a:t>
            </a:r>
            <a:r>
              <a:rPr lang="cs-CZ" sz="1600" dirty="false" err="true" smtClean="false"/>
              <a:t>ŽoP</a:t>
            </a:r>
            <a:r>
              <a:rPr lang="cs-CZ" sz="1600" dirty="false" smtClean="false"/>
              <a:t> finalizovat. </a:t>
            </a:r>
            <a:endParaRPr lang="cs-CZ" sz="1600" dirty="false"/>
          </a:p>
          <a:p>
            <a:pPr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cs-CZ" sz="1600" dirty="false" smtClean="false"/>
              <a:t>Při vypracovávání </a:t>
            </a:r>
            <a:r>
              <a:rPr lang="cs-CZ" sz="1600" dirty="false" err="true" smtClean="false"/>
              <a:t>ZoR</a:t>
            </a:r>
            <a:r>
              <a:rPr lang="cs-CZ" sz="1600" dirty="false" smtClean="false"/>
              <a:t> a </a:t>
            </a:r>
            <a:r>
              <a:rPr lang="cs-CZ" sz="1600" dirty="false" err="true" smtClean="false"/>
              <a:t>ŽoP</a:t>
            </a:r>
            <a:r>
              <a:rPr lang="cs-CZ" sz="1600" dirty="false" smtClean="false"/>
              <a:t> doporučujeme </a:t>
            </a:r>
            <a:r>
              <a:rPr lang="cs-CZ" sz="1600" dirty="false"/>
              <a:t>vše </a:t>
            </a:r>
            <a:r>
              <a:rPr lang="cs-CZ" sz="1600" dirty="false" smtClean="false"/>
              <a:t>průběžně ukládat, ať v případě nedobrovolného odhlášení ze systému není ztráta příliš bolestná. </a:t>
            </a:r>
            <a:endParaRPr lang="cs-CZ" sz="1600" dirty="false"/>
          </a:p>
          <a:p>
            <a:pPr marL="0" indent="0">
              <a:buNone/>
            </a:pPr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431222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 smtClean="false"/>
              <a:t>Program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556792"/>
            <a:ext cx="8064000" cy="4824536"/>
          </a:xfrm>
        </p:spPr>
        <p:txBody>
          <a:bodyPr/>
          <a:lstStyle/>
          <a:p>
            <a:pPr marL="0" indent="0" algn="ctr">
              <a:buNone/>
            </a:pPr>
            <a:r>
              <a:rPr lang="cs-CZ" sz="2000" dirty="false" smtClean="false">
                <a:solidFill>
                  <a:srgbClr val="00B0F0"/>
                </a:solidFill>
              </a:rPr>
              <a:t>Gratulujeme k podpoře Vašeho projektu a vítáme Vás na semináři </a:t>
            </a:r>
            <a:br>
              <a:rPr lang="cs-CZ" sz="2000" dirty="false" smtClean="false">
                <a:solidFill>
                  <a:srgbClr val="00B0F0"/>
                </a:solidFill>
              </a:rPr>
            </a:br>
            <a:r>
              <a:rPr lang="cs-CZ" sz="2000" dirty="false" smtClean="false">
                <a:solidFill>
                  <a:srgbClr val="00B0F0"/>
                </a:solidFill>
              </a:rPr>
              <a:t>pro příjemce. </a:t>
            </a:r>
          </a:p>
          <a:p>
            <a:pPr marL="0" indent="0">
              <a:buNone/>
            </a:pPr>
            <a:r>
              <a:rPr lang="cs-CZ" sz="2000" dirty="false" smtClean="false"/>
              <a:t>Program semináře: </a:t>
            </a:r>
          </a:p>
          <a:p>
            <a:r>
              <a:rPr lang="cs-CZ" sz="2000" dirty="false" smtClean="false"/>
              <a:t>Registrace účastníků</a:t>
            </a:r>
          </a:p>
          <a:p>
            <a:r>
              <a:rPr lang="cs-CZ" sz="2000" dirty="false" smtClean="false"/>
              <a:t>Obecná doporučení k realizaci projektu</a:t>
            </a:r>
          </a:p>
          <a:p>
            <a:r>
              <a:rPr lang="cs-CZ" sz="2000" dirty="false" smtClean="false"/>
              <a:t>Způsobilé výdaje ve výzvě č. 079</a:t>
            </a:r>
          </a:p>
          <a:p>
            <a:r>
              <a:rPr lang="cs-CZ" sz="2000" dirty="false" smtClean="false"/>
              <a:t>Vyplňování Zprávy o realizaci projektu včetně Žádosti o platbu</a:t>
            </a:r>
          </a:p>
          <a:p>
            <a:r>
              <a:rPr lang="cs-CZ" sz="2000" dirty="false" smtClean="false"/>
              <a:t>Podstatné a nepodstatné změny projektu</a:t>
            </a:r>
          </a:p>
          <a:p>
            <a:r>
              <a:rPr lang="cs-CZ" sz="2000" dirty="false" smtClean="false"/>
              <a:t>Dotazy</a:t>
            </a:r>
            <a:endParaRPr lang="cs-CZ" sz="2000" dirty="false"/>
          </a:p>
        </p:txBody>
      </p:sp>
    </p:spTree>
    <p:extLst>
      <p:ext uri="{BB962C8B-B14F-4D97-AF65-F5344CB8AC3E}">
        <p14:creationId xmlns:p14="http://schemas.microsoft.com/office/powerpoint/2010/main" val="21914360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Vyplňování Zprávy o realizaci projektu včetně Žádosti o platbu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340768"/>
            <a:ext cx="8064000" cy="5184576"/>
          </a:xfrm>
        </p:spPr>
        <p:txBody>
          <a:bodyPr/>
          <a:lstStyle/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2000" b="true" dirty="false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Žádost o platbu </a:t>
            </a:r>
            <a:r>
              <a:rPr lang="cs-CZ" sz="2000" b="true" dirty="false" smtClean="false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</a:t>
            </a:r>
            <a:r>
              <a:rPr lang="cs-CZ" sz="2000" b="true" dirty="false" err="true" smtClean="false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ŽoP</a:t>
            </a:r>
            <a:r>
              <a:rPr lang="cs-CZ" sz="2000" b="true" dirty="false" smtClean="false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600" dirty="false" err="true" smtClean="false"/>
              <a:t>ŽoP</a:t>
            </a:r>
            <a:r>
              <a:rPr lang="cs-CZ" sz="1600" dirty="false" smtClean="false"/>
              <a:t> je </a:t>
            </a:r>
            <a:r>
              <a:rPr lang="cs-CZ" sz="1600" dirty="false"/>
              <a:t>nedílnou součástí zprávy o realizaci </a:t>
            </a:r>
            <a:r>
              <a:rPr lang="cs-CZ" sz="1600" dirty="false" smtClean="false"/>
              <a:t>projektu, i když je za sledované období nárokováno 0 Kč. </a:t>
            </a:r>
            <a:r>
              <a:rPr lang="cs-CZ" sz="1600" dirty="false">
                <a:solidFill>
                  <a:srgbClr val="FF0000"/>
                </a:solidFill>
              </a:rPr>
              <a:t>Žádost o platbu musí být finalizována a podepsána před finalizací zprávy o realizaci </a:t>
            </a:r>
            <a:r>
              <a:rPr lang="cs-CZ" sz="1600" dirty="false" smtClean="false">
                <a:solidFill>
                  <a:srgbClr val="FF0000"/>
                </a:solidFill>
              </a:rPr>
              <a:t>projektu</a:t>
            </a:r>
            <a:r>
              <a:rPr lang="cs-CZ" sz="1600" dirty="false" smtClean="false"/>
              <a:t>. 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600" dirty="false" smtClean="false"/>
              <a:t>Příjemce </a:t>
            </a:r>
            <a:r>
              <a:rPr lang="cs-CZ" sz="1600" dirty="false"/>
              <a:t>vstoupí na žádost o platbu stiskem ŽÁDOST O PLATBU v levém menu a to </a:t>
            </a:r>
            <a:r>
              <a:rPr lang="cs-CZ" sz="1600" dirty="false" smtClean="false"/>
              <a:t>přímo </a:t>
            </a:r>
            <a:r>
              <a:rPr lang="cs-CZ" sz="1600" dirty="false"/>
              <a:t>ze zpráv o realizaci </a:t>
            </a:r>
            <a:r>
              <a:rPr lang="cs-CZ" sz="1600" dirty="false" smtClean="false"/>
              <a:t>projektu: 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endParaRPr lang="cs-CZ" sz="1600" dirty="false"/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endParaRPr lang="cs-CZ" sz="1600" dirty="false" smtClean="false"/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endParaRPr lang="cs-CZ" sz="1600" dirty="false"/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endParaRPr lang="cs-CZ" sz="1600" dirty="false" smtClean="false"/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endParaRPr lang="cs-CZ" sz="1600" dirty="false"/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600" dirty="false"/>
              <a:t>Příjemce stiskne v levém menu VYTVOŘIT NOVOU. Systém založí záznam žádosti o platbu ve stavu ROZPRACOVANÁ. Příjemce klikne na žádost o platbu ve stavu </a:t>
            </a:r>
            <a:r>
              <a:rPr lang="cs-CZ" sz="1600" dirty="false" smtClean="false"/>
              <a:t>ROZPRACOVANÁ.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endParaRPr lang="cs-CZ" sz="1600" dirty="false"/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endParaRPr lang="cs-CZ" sz="1600" dirty="false"/>
          </a:p>
        </p:txBody>
      </p:sp>
      <p:pic>
        <p:nvPicPr>
          <p:cNvPr id="1027" name="Picture 3"/>
          <p:cNvPicPr>
            <a:picLocks noChangeAspect="true" noChangeArrowheads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645024"/>
            <a:ext cx="7200800" cy="16370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432670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Vyplňování Zprávy o realizaci projektu včetně Žádosti o platbu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268760"/>
            <a:ext cx="8064000" cy="4851240"/>
          </a:xfrm>
        </p:spPr>
        <p:txBody>
          <a:bodyPr/>
          <a:lstStyle/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600" dirty="false"/>
              <a:t>Systém zobrazí detail žádosti o platbu. Žádost o platbu se skládá z několika záložek, které jsou zobrazeny v levém menu pod nadpisem DATOVÉ OBLASTI ŽÁDOSTI. Příjemce se mezi záložkami pohybuje tak, že na požadovanou záložku v levém menu klikne</a:t>
            </a:r>
            <a:r>
              <a:rPr lang="cs-CZ" sz="1600" dirty="false" smtClean="false"/>
              <a:t>.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endParaRPr lang="cs-CZ" sz="1600" dirty="false"/>
          </a:p>
        </p:txBody>
      </p:sp>
      <p:pic>
        <p:nvPicPr>
          <p:cNvPr id="2050" name="Picture 2"/>
          <p:cNvPicPr>
            <a:picLocks noChangeAspect="true" noChangeArrowheads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077" y="2780928"/>
            <a:ext cx="7776864" cy="35585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12588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Vyplňování Zprávy o realizaci projektu včetně Žádosti o platbu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39552" y="1412776"/>
            <a:ext cx="8064000" cy="4563208"/>
          </a:xfrm>
        </p:spPr>
        <p:txBody>
          <a:bodyPr/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sz="1600" b="true" dirty="false" smtClean="false"/>
              <a:t>Záložka </a:t>
            </a:r>
            <a:r>
              <a:rPr lang="cs-CZ" sz="1600" b="true" dirty="false"/>
              <a:t>IDENTIFIKAČNÍ </a:t>
            </a:r>
            <a:r>
              <a:rPr lang="cs-CZ" sz="1600" b="true" dirty="false" smtClean="false"/>
              <a:t>ÚDAJE </a:t>
            </a:r>
            <a:r>
              <a:rPr lang="cs-CZ" sz="1600" dirty="false" smtClean="false"/>
              <a:t>– pouze pole NÁZEV </a:t>
            </a:r>
            <a:r>
              <a:rPr lang="cs-CZ" sz="1600" dirty="false"/>
              <a:t>ÚČTU v části ÚČET </a:t>
            </a:r>
            <a:r>
              <a:rPr lang="cs-CZ" sz="1600" dirty="false" smtClean="false"/>
              <a:t>PŘÍJEMCE. Příjemce vybere z předvolby a stiskne ULOŽIT. 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sz="1600" b="true" dirty="false" smtClean="false"/>
              <a:t>Záložka </a:t>
            </a:r>
            <a:r>
              <a:rPr lang="cs-CZ" sz="1600" b="true" dirty="false"/>
              <a:t>SOUHRNNÁ SOUPISKA </a:t>
            </a:r>
            <a:r>
              <a:rPr lang="cs-CZ" sz="1600" dirty="false"/>
              <a:t>– </a:t>
            </a:r>
            <a:r>
              <a:rPr lang="cs-CZ" sz="1600" dirty="false" smtClean="false"/>
              <a:t>příjemce vyplní žluté pole </a:t>
            </a:r>
            <a:r>
              <a:rPr lang="cs-CZ" sz="1600" dirty="false"/>
              <a:t>EVIDENČNÍ ČÍSLO/OZNAČENÍ </a:t>
            </a:r>
            <a:r>
              <a:rPr lang="cs-CZ" sz="1600" dirty="false" smtClean="false"/>
              <a:t>SOUPISKY </a:t>
            </a:r>
            <a:r>
              <a:rPr lang="cs-CZ" sz="1600" dirty="false"/>
              <a:t>a stiskne tlačítko ULOŽIT</a:t>
            </a:r>
            <a:r>
              <a:rPr lang="cs-CZ" sz="1600" dirty="false" smtClean="false"/>
              <a:t>. Záložka </a:t>
            </a:r>
            <a:r>
              <a:rPr lang="cs-CZ" sz="1600" dirty="false"/>
              <a:t>SOUHRNNÁ SOUPISKA se naplní finančními daty poté, co příjemce vyplní dílčí soupisky dokladů (záložky SD-1 ÚČETNÍ/DAŇOVÉ DOKLADY, SD-2 LIDSKÉ ZDROJE, SD-3 CESTOVNÍ NÁHRADY a SOUPISKA PŘÍJMŮ). Na těchto dílčích soupiskách zadává příjemce jednotlivé záznamy a pro každý ze záznamů vyplňuje několik údajů</a:t>
            </a:r>
            <a:r>
              <a:rPr lang="cs-CZ" sz="1600" dirty="false" smtClean="false"/>
              <a:t>.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sz="1600" dirty="false" smtClean="false"/>
              <a:t>Jaké dokumenty je třeba k jednotlivým záznamům na soupisce přikládat, je uvedeno v kapitole </a:t>
            </a:r>
            <a:r>
              <a:rPr lang="cs-CZ" sz="1600" b="true" dirty="false" smtClean="false"/>
              <a:t>6.3 Dokladování výdajů ve Specifické části pravidel (tabulka č. 8)</a:t>
            </a:r>
            <a:r>
              <a:rPr lang="cs-CZ" sz="1600" dirty="false" smtClean="false"/>
              <a:t>. </a:t>
            </a:r>
            <a:endParaRPr lang="cs-CZ" sz="1600" dirty="false"/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sz="1600" dirty="false"/>
              <a:t>Po dokončení všech úprav je možné </a:t>
            </a:r>
            <a:r>
              <a:rPr lang="cs-CZ" sz="1600" dirty="false" smtClean="false"/>
              <a:t>všechny dílčí soupisky </a:t>
            </a:r>
            <a:r>
              <a:rPr lang="cs-CZ" sz="1600" dirty="false"/>
              <a:t>vyexportovat stiskem tlačítka EXPORT </a:t>
            </a:r>
            <a:r>
              <a:rPr lang="cs-CZ" sz="1600" dirty="false" smtClean="false"/>
              <a:t>STANDARDNÍ. Tyto soupisky prosím přikládejte jako přílohy </a:t>
            </a:r>
            <a:r>
              <a:rPr lang="cs-CZ" sz="1600" dirty="false" err="true" smtClean="false"/>
              <a:t>ŽoP</a:t>
            </a:r>
            <a:r>
              <a:rPr lang="cs-CZ" sz="1600" dirty="false" smtClean="false"/>
              <a:t>. </a:t>
            </a:r>
            <a:endParaRPr lang="cs-CZ" sz="1600" dirty="false"/>
          </a:p>
          <a:p>
            <a:pPr>
              <a:spcBef>
                <a:spcPts val="0"/>
              </a:spcBef>
              <a:spcAft>
                <a:spcPts val="0"/>
              </a:spcAft>
            </a:pPr>
            <a:endParaRPr lang="cs-CZ" sz="1600" dirty="false"/>
          </a:p>
        </p:txBody>
      </p:sp>
    </p:spTree>
    <p:extLst>
      <p:ext uri="{BB962C8B-B14F-4D97-AF65-F5344CB8AC3E}">
        <p14:creationId xmlns:p14="http://schemas.microsoft.com/office/powerpoint/2010/main" val="3468107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Vyplňování Zprávy o realizaci projektu včetně Žádosti o platbu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340768"/>
            <a:ext cx="8064000" cy="5040560"/>
          </a:xfrm>
        </p:spPr>
        <p:txBody>
          <a:bodyPr/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sz="1600" b="true" dirty="false"/>
              <a:t>Záložka </a:t>
            </a:r>
            <a:r>
              <a:rPr lang="cs-CZ" sz="1600" b="true" dirty="false" smtClean="false"/>
              <a:t>SD-1 </a:t>
            </a:r>
            <a:r>
              <a:rPr lang="cs-CZ" sz="1600" b="true" dirty="false"/>
              <a:t>ÚČETNÍ/DAŇOVÉ </a:t>
            </a:r>
            <a:r>
              <a:rPr lang="cs-CZ" sz="1600" b="true" dirty="false" smtClean="false"/>
              <a:t>DOKLADY </a:t>
            </a:r>
            <a:r>
              <a:rPr lang="cs-CZ" sz="1600" dirty="false" smtClean="false"/>
              <a:t>– zde uváděné záznamy jsou náklady z kapitol rozpočtu 3-6, tj. Nákup zařízení a vybavení, Nákup služeb, Drobné stavební úpravy a Přímá podpora cílové skupiny. 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600" dirty="false" smtClean="false"/>
              <a:t>        Pro </a:t>
            </a:r>
            <a:r>
              <a:rPr lang="cs-CZ" sz="1600" dirty="false"/>
              <a:t>založení nového dokladu stiskne příjemce tlačítko NOVÝ </a:t>
            </a:r>
            <a:r>
              <a:rPr lang="cs-CZ" sz="1600" dirty="false" smtClean="false"/>
              <a:t>ZÁZNAM. 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endParaRPr lang="cs-CZ" sz="1600" dirty="false"/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endParaRPr lang="cs-CZ" sz="1600" dirty="false" smtClean="false"/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endParaRPr lang="cs-CZ" sz="1600" dirty="false"/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endParaRPr lang="cs-CZ" sz="1600" dirty="false" smtClean="false"/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endParaRPr lang="cs-CZ" sz="1600" dirty="false"/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endParaRPr lang="cs-CZ" sz="1600" dirty="false" smtClean="false"/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endParaRPr lang="cs-CZ" sz="1600" dirty="false"/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endParaRPr lang="cs-CZ" sz="1600" dirty="false" smtClean="false"/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endParaRPr lang="cs-CZ" sz="1600" dirty="false"/>
          </a:p>
          <a:p>
            <a:pPr>
              <a:spcBef>
                <a:spcPts val="0"/>
              </a:spcBef>
              <a:spcAft>
                <a:spcPts val="0"/>
              </a:spcAft>
            </a:pPr>
            <a:endParaRPr lang="cs-CZ" sz="1600" dirty="false" smtClean="false"/>
          </a:p>
          <a:p>
            <a:pPr>
              <a:spcBef>
                <a:spcPts val="0"/>
              </a:spcBef>
              <a:spcAft>
                <a:spcPts val="0"/>
              </a:spcAft>
            </a:pPr>
            <a:endParaRPr lang="cs-CZ" sz="1600" dirty="false"/>
          </a:p>
          <a:p>
            <a:pPr>
              <a:spcBef>
                <a:spcPts val="0"/>
              </a:spcBef>
              <a:spcAft>
                <a:spcPts val="0"/>
              </a:spcAft>
            </a:pPr>
            <a:endParaRPr lang="cs-CZ" sz="1600" dirty="false" smtClean="false"/>
          </a:p>
          <a:p>
            <a:pPr>
              <a:spcBef>
                <a:spcPts val="0"/>
              </a:spcBef>
              <a:spcAft>
                <a:spcPts val="0"/>
              </a:spcAft>
            </a:pPr>
            <a:endParaRPr lang="cs-CZ" sz="1600" dirty="false"/>
          </a:p>
        </p:txBody>
      </p:sp>
      <p:pic>
        <p:nvPicPr>
          <p:cNvPr id="5122" name="Picture 2"/>
          <p:cNvPicPr>
            <a:picLocks noChangeAspect="true" noChangeArrowheads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2881681"/>
            <a:ext cx="7221766" cy="33123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17022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Vyplňování Zprávy o realizaci projektu včetně Žádosti o platbu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39552" y="1556792"/>
            <a:ext cx="8064000" cy="4851240"/>
          </a:xfrm>
        </p:spPr>
        <p:txBody>
          <a:bodyPr/>
          <a:lstStyle/>
          <a:p>
            <a:pPr marL="234000" lvl="1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600" dirty="false" smtClean="false"/>
              <a:t>Jaké informace vyplnit do jednotlivých polí jsou popsány v Pokynech. </a:t>
            </a:r>
          </a:p>
          <a:p>
            <a:pPr marL="234000" lvl="1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600" dirty="false" smtClean="false"/>
              <a:t>Na co ještě doporučujeme nezapomenout: </a:t>
            </a:r>
          </a:p>
          <a:p>
            <a:pPr lvl="1"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cs-CZ" sz="1600" dirty="false" smtClean="false"/>
              <a:t>Do pole POPIS VÝDAJE uveďte informaci, k čemu se doklad vztahuje (např. že jde o fakturu za workshop dne 1. 4. 2019, který se vztahuje ke KA 02). </a:t>
            </a:r>
          </a:p>
          <a:p>
            <a:pPr lvl="1"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cs-CZ" sz="1600" dirty="false"/>
              <a:t>K </a:t>
            </a:r>
            <a:r>
              <a:rPr lang="cs-CZ" sz="1600" dirty="false" smtClean="false"/>
              <a:t>položkám soupisky, </a:t>
            </a:r>
            <a:r>
              <a:rPr lang="cs-CZ" sz="1600" dirty="false"/>
              <a:t>u kterých je částka výdaje navržená k zařazení mezi způsobilé výdaje projektu vyšší než 10.000 </a:t>
            </a:r>
            <a:r>
              <a:rPr lang="cs-CZ" sz="1600" dirty="false" smtClean="false"/>
              <a:t>Kč, je třeba doložit </a:t>
            </a:r>
            <a:r>
              <a:rPr lang="cs-CZ" sz="1600" dirty="false" err="true" smtClean="false"/>
              <a:t>scany</a:t>
            </a:r>
            <a:r>
              <a:rPr lang="cs-CZ" sz="1600" dirty="false"/>
              <a:t> účetních </a:t>
            </a:r>
            <a:r>
              <a:rPr lang="cs-CZ" sz="1600" dirty="false" smtClean="false"/>
              <a:t>dokladů. Mezi tyto doklady patří kromě faktury i doklad o zaúčtování (podepsaný osobou, která je za zaúčtování odpovědná), objednávka, doklad o úhradě výdaje, popř. další dokumenty, jaké jsou u účetního dokladu uloženy (košilka apod.)</a:t>
            </a:r>
          </a:p>
          <a:p>
            <a:pPr lvl="1"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cs-CZ" sz="1600" dirty="false" smtClean="false"/>
              <a:t>Na faktuře vždy musí být povinná publicita – minimálně číslo projektu a informace, že je výdaj hrazen z OPZ. Pokud není informace uvedena přímo od dodavatele, je možné ji na originál faktury doplnit razítkem nebo ručně. </a:t>
            </a:r>
          </a:p>
          <a:p>
            <a:pPr lvl="1"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cs-CZ" sz="1600" dirty="false" smtClean="false"/>
              <a:t>Příjemce nárokuje pouze výdaje, které byly uhrazeny a zaúčtovány do konce sledovaného období. Pokud ještě uhrazeny/zaúčtovány nebyly, lze je nárokovat až s následující </a:t>
            </a:r>
            <a:r>
              <a:rPr lang="cs-CZ" sz="1600" dirty="false" err="true" smtClean="false"/>
              <a:t>ZoR</a:t>
            </a:r>
            <a:r>
              <a:rPr lang="cs-CZ" sz="1600" dirty="false" smtClean="false"/>
              <a:t>/</a:t>
            </a:r>
            <a:r>
              <a:rPr lang="cs-CZ" sz="1600" dirty="false" err="true" smtClean="false"/>
              <a:t>ŽoP</a:t>
            </a:r>
            <a:r>
              <a:rPr lang="cs-CZ" sz="1600" dirty="false" smtClean="false"/>
              <a:t>. 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endParaRPr lang="cs-CZ" sz="1600" dirty="false" smtClean="false"/>
          </a:p>
          <a:p>
            <a:pPr>
              <a:spcBef>
                <a:spcPts val="0"/>
              </a:spcBef>
              <a:spcAft>
                <a:spcPts val="0"/>
              </a:spcAft>
              <a:buFontTx/>
              <a:buChar char="-"/>
            </a:pPr>
            <a:endParaRPr lang="cs-CZ" sz="1600" dirty="false"/>
          </a:p>
        </p:txBody>
      </p:sp>
    </p:spTree>
    <p:extLst>
      <p:ext uri="{BB962C8B-B14F-4D97-AF65-F5344CB8AC3E}">
        <p14:creationId xmlns:p14="http://schemas.microsoft.com/office/powerpoint/2010/main" val="3981982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Vyplňování Zprávy o realizaci projektu včetně Žádosti o platbu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107504" y="1196752"/>
            <a:ext cx="8784976" cy="5400600"/>
          </a:xfrm>
        </p:spPr>
        <p:txBody>
          <a:bodyPr/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sz="1600" b="true" dirty="false"/>
              <a:t>Záložka SD-2 LIDSKÉ </a:t>
            </a:r>
            <a:r>
              <a:rPr lang="cs-CZ" sz="1600" b="true" dirty="false" smtClean="false"/>
              <a:t>ZDROJE </a:t>
            </a:r>
            <a:r>
              <a:rPr lang="cs-CZ" sz="1600" dirty="false" smtClean="false"/>
              <a:t>- zde </a:t>
            </a:r>
            <a:r>
              <a:rPr lang="cs-CZ" sz="1600" dirty="false"/>
              <a:t>uváděné záznamy jsou náklady z </a:t>
            </a:r>
            <a:r>
              <a:rPr lang="cs-CZ" sz="1600" dirty="false" smtClean="false"/>
              <a:t>kapitoly </a:t>
            </a:r>
            <a:r>
              <a:rPr lang="cs-CZ" sz="1600" dirty="false"/>
              <a:t>rozpočtu </a:t>
            </a:r>
            <a:r>
              <a:rPr lang="cs-CZ" sz="1600" dirty="false" smtClean="false"/>
              <a:t/>
            </a:r>
            <a:br>
              <a:rPr lang="cs-CZ" sz="1600" dirty="false" smtClean="false"/>
            </a:br>
            <a:r>
              <a:rPr lang="cs-CZ" sz="1600" dirty="false" smtClean="false"/>
              <a:t>1. Osobní náklady. Instrukce (včetně příkladů) jsou </a:t>
            </a:r>
            <a:r>
              <a:rPr lang="cs-CZ" sz="1600" dirty="false"/>
              <a:t>popsány </a:t>
            </a:r>
            <a:r>
              <a:rPr lang="cs-CZ" sz="1600" dirty="false" smtClean="false"/>
              <a:t>v </a:t>
            </a:r>
            <a:r>
              <a:rPr lang="cs-CZ" sz="1600" dirty="false"/>
              <a:t>Pokynech. </a:t>
            </a:r>
            <a:r>
              <a:rPr lang="cs-CZ" sz="1600" dirty="false" smtClean="false"/>
              <a:t>Dále: </a:t>
            </a:r>
            <a:endParaRPr lang="cs-CZ" sz="1600" dirty="false"/>
          </a:p>
          <a:p>
            <a:pPr marL="771750" lvl="2" indent="-285750"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cs-CZ" sz="1600" dirty="false" smtClean="false"/>
              <a:t>Vybraný DRUH </a:t>
            </a:r>
            <a:r>
              <a:rPr lang="cs-CZ" sz="1600" dirty="false"/>
              <a:t>PRACOVNĚ PRÁVNÍHO </a:t>
            </a:r>
            <a:r>
              <a:rPr lang="cs-CZ" sz="1600" dirty="false" smtClean="false"/>
              <a:t>VZTAHU (HPP, DPČ, DPP) musí odpovídat uzavřenému pracovně-právnímu vztahu i zařazení položky v rozpočtu do správné podkapitoly. Změnu rozpočtu je možné provést prostřednictvím záložky Žádost o změnu. </a:t>
            </a:r>
          </a:p>
          <a:p>
            <a:pPr marL="771750" lvl="2" indent="-285750"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cs-CZ" sz="1600" dirty="false" smtClean="false"/>
              <a:t>FOND </a:t>
            </a:r>
            <a:r>
              <a:rPr lang="cs-CZ" sz="1600" dirty="false"/>
              <a:t>PRACOVNÍ DOBY PRACOVNÍKA U ZAMĚSTNAVATELE V DANÉM MĚSÍCI V </a:t>
            </a:r>
            <a:r>
              <a:rPr lang="cs-CZ" sz="1600" dirty="false" smtClean="false"/>
              <a:t>HODINÁCH – záleží na typu a obsahu uzavřeného pracovně-právního vztahu. V případě HPP jde </a:t>
            </a:r>
            <a:r>
              <a:rPr lang="cs-CZ" sz="1600" dirty="false" smtClean="false"/>
              <a:t>většinou o </a:t>
            </a:r>
            <a:r>
              <a:rPr lang="cs-CZ" sz="1600" dirty="false" smtClean="false"/>
              <a:t>fond se svátky. Jedná se o „celkový </a:t>
            </a:r>
            <a:r>
              <a:rPr lang="cs-CZ" sz="1600" dirty="false"/>
              <a:t>počet hodin v rámci daného pracovněprávního </a:t>
            </a:r>
            <a:r>
              <a:rPr lang="cs-CZ" sz="1600" dirty="false" smtClean="false"/>
              <a:t>vztahu“, takže pokud je smlouva uzavřena pouze pro projekt, bude uvedený fond odpovídat počtu odpracovaných hodin pro projekt.  </a:t>
            </a:r>
          </a:p>
          <a:p>
            <a:pPr marL="771750" lvl="2" indent="-285750"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cs-CZ" sz="1600" dirty="false" smtClean="false"/>
              <a:t>Do počtu odpracovaných hodin pro projekt se v případě HPP započítává i počet hodin dovolené odpovídající úvazku, náhrada mzdy za státní svátky odpovídající úvazku apod. </a:t>
            </a:r>
          </a:p>
          <a:p>
            <a:pPr marL="771750" lvl="2" indent="-285750"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cs-CZ" sz="1600" dirty="false"/>
              <a:t>U </a:t>
            </a:r>
            <a:r>
              <a:rPr lang="cs-CZ" sz="1600" dirty="false" smtClean="false"/>
              <a:t>nákladů </a:t>
            </a:r>
            <a:r>
              <a:rPr lang="cs-CZ" sz="1600" dirty="false"/>
              <a:t>nad 10 000 Kč osoba/měsíc je </a:t>
            </a:r>
            <a:r>
              <a:rPr lang="cs-CZ" sz="1600" dirty="false" smtClean="false"/>
              <a:t>k </a:t>
            </a:r>
            <a:r>
              <a:rPr lang="cs-CZ" sz="1600" dirty="false" err="true" smtClean="false"/>
              <a:t>ŽoP</a:t>
            </a:r>
            <a:r>
              <a:rPr lang="cs-CZ" sz="1600" dirty="false" smtClean="false"/>
              <a:t> třeba </a:t>
            </a:r>
            <a:r>
              <a:rPr lang="cs-CZ" sz="1600" dirty="false"/>
              <a:t>doložit výpis z BÚ a případně </a:t>
            </a:r>
            <a:r>
              <a:rPr lang="cs-CZ" sz="1600" dirty="false" err="true"/>
              <a:t>scan</a:t>
            </a:r>
            <a:r>
              <a:rPr lang="cs-CZ" sz="1600" dirty="false"/>
              <a:t> pracovního výkazu </a:t>
            </a:r>
            <a:r>
              <a:rPr lang="cs-CZ" sz="1600" dirty="false" smtClean="false"/>
              <a:t>(pokud </a:t>
            </a:r>
            <a:r>
              <a:rPr lang="cs-CZ" sz="1600" dirty="false"/>
              <a:t>je to </a:t>
            </a:r>
            <a:r>
              <a:rPr lang="cs-CZ" sz="1600" dirty="false" smtClean="false"/>
              <a:t>relevantní), </a:t>
            </a:r>
            <a:r>
              <a:rPr lang="cs-CZ" sz="1600" dirty="false"/>
              <a:t>ostatní se dokládá až na </a:t>
            </a:r>
            <a:r>
              <a:rPr lang="cs-CZ" sz="1600" dirty="false" smtClean="false"/>
              <a:t>vyžádání. </a:t>
            </a:r>
            <a:endParaRPr lang="cs-CZ" sz="1600" dirty="false"/>
          </a:p>
          <a:p>
            <a:pPr marL="771750" lvl="2" indent="-285750"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cs-CZ" sz="1600" dirty="false" smtClean="false"/>
              <a:t>Na kopii výpisu z BÚ je třeba relevantní záznamy označit (včetně povinných odvodů, jsou-li součástí mzdových nákladů – zde stačí označit souhrnnou částku, která z účtu zaměstnavatele odchází).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endParaRPr lang="cs-CZ" sz="1600" dirty="false"/>
          </a:p>
        </p:txBody>
      </p:sp>
    </p:spTree>
    <p:extLst>
      <p:ext uri="{BB962C8B-B14F-4D97-AF65-F5344CB8AC3E}">
        <p14:creationId xmlns:p14="http://schemas.microsoft.com/office/powerpoint/2010/main" val="3334017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Vyplňování Zprávy o realizaci projektu včetně Žádosti o platbu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39552" y="1340768"/>
            <a:ext cx="8064000" cy="5040560"/>
          </a:xfrm>
        </p:spPr>
        <p:txBody>
          <a:bodyPr/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sz="1600" b="true" dirty="false"/>
              <a:t>Záložka SD-3 CESTOVNÍ </a:t>
            </a:r>
            <a:r>
              <a:rPr lang="cs-CZ" sz="1600" b="true" dirty="false" smtClean="false"/>
              <a:t>NÁHRADY </a:t>
            </a:r>
            <a:r>
              <a:rPr lang="cs-CZ" sz="1600" dirty="false"/>
              <a:t>- zde uváděné záznamy jsou náklady </a:t>
            </a:r>
            <a:r>
              <a:rPr lang="cs-CZ" sz="1600" dirty="false" smtClean="false"/>
              <a:t/>
            </a:r>
            <a:br>
              <a:rPr lang="cs-CZ" sz="1600" dirty="false" smtClean="false"/>
            </a:br>
            <a:r>
              <a:rPr lang="cs-CZ" sz="1600" dirty="false" smtClean="false"/>
              <a:t>z </a:t>
            </a:r>
            <a:r>
              <a:rPr lang="cs-CZ" sz="1600" dirty="false"/>
              <a:t>kapitoly rozpočtu </a:t>
            </a:r>
            <a:r>
              <a:rPr lang="cs-CZ" sz="1600" dirty="false" smtClean="false"/>
              <a:t>2. Cestovné. </a:t>
            </a:r>
          </a:p>
          <a:p>
            <a:pPr marL="771750" lvl="2" indent="-285750"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cs-CZ" sz="1600" dirty="false" smtClean="false"/>
              <a:t>V praxi sem budou </a:t>
            </a:r>
            <a:r>
              <a:rPr lang="cs-CZ" sz="1600" dirty="false"/>
              <a:t>spadat pouze cestovní náhrady </a:t>
            </a:r>
            <a:r>
              <a:rPr lang="cs-CZ" sz="1600" dirty="false" smtClean="false"/>
              <a:t>pro </a:t>
            </a:r>
            <a:r>
              <a:rPr lang="cs-CZ" sz="1600" dirty="false"/>
              <a:t>zahraniční </a:t>
            </a:r>
            <a:r>
              <a:rPr lang="cs-CZ" sz="1600" dirty="false" smtClean="false"/>
              <a:t>experty, </a:t>
            </a:r>
            <a:r>
              <a:rPr lang="cs-CZ" sz="1600" dirty="false" smtClean="false"/>
              <a:t/>
            </a:r>
            <a:br>
              <a:rPr lang="cs-CZ" sz="1600" dirty="false" smtClean="false"/>
            </a:br>
            <a:r>
              <a:rPr lang="cs-CZ" sz="1600" dirty="false" smtClean="false"/>
              <a:t>tedy </a:t>
            </a:r>
            <a:r>
              <a:rPr lang="cs-CZ" sz="1600" dirty="false" smtClean="false"/>
              <a:t>per </a:t>
            </a:r>
            <a:r>
              <a:rPr lang="cs-CZ" sz="1600" dirty="false" err="true"/>
              <a:t>diems</a:t>
            </a:r>
            <a:r>
              <a:rPr lang="cs-CZ" sz="1600" dirty="false"/>
              <a:t> </a:t>
            </a:r>
            <a:r>
              <a:rPr lang="cs-CZ" sz="1600" dirty="false" smtClean="false"/>
              <a:t>(částka odpovídající </a:t>
            </a:r>
            <a:r>
              <a:rPr lang="cs-CZ" sz="1600" dirty="false"/>
              <a:t>230 EUR za </a:t>
            </a:r>
            <a:r>
              <a:rPr lang="cs-CZ" sz="1600" dirty="false" smtClean="false"/>
              <a:t>noc), popř. paušál (částka odpovídající výši 75 EUR), pokud expert nezůstává na noc, případně doprava do/z ČR.  </a:t>
            </a:r>
          </a:p>
          <a:p>
            <a:pPr marL="771750" lvl="2" indent="-285750">
              <a:spcBef>
                <a:spcPts val="0"/>
              </a:spcBef>
              <a:spcAft>
                <a:spcPts val="0"/>
              </a:spcAft>
              <a:buFontTx/>
              <a:buChar char="-"/>
            </a:pPr>
            <a:endParaRPr lang="cs-CZ" sz="1600" dirty="false"/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sz="1600" b="true" dirty="false"/>
              <a:t>Záložka SOUPISKA </a:t>
            </a:r>
            <a:r>
              <a:rPr lang="cs-CZ" sz="1600" b="true" dirty="false" smtClean="false"/>
              <a:t>PŘÍJMŮ </a:t>
            </a:r>
            <a:r>
              <a:rPr lang="cs-CZ" sz="1600" dirty="false" smtClean="false"/>
              <a:t>– pouze pokud projekt generuje čisté příjmy. 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sz="1600" b="true" dirty="false"/>
              <a:t>Záložka NEZPŮSOBILÉ </a:t>
            </a:r>
            <a:r>
              <a:rPr lang="cs-CZ" sz="1600" b="true" dirty="false" smtClean="false"/>
              <a:t>VÝDAJE </a:t>
            </a:r>
            <a:r>
              <a:rPr lang="cs-CZ" sz="1600" dirty="false" smtClean="false"/>
              <a:t>– příjemce nevyplňuje. 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sz="1600" b="true" dirty="false"/>
              <a:t>Záložka </a:t>
            </a:r>
            <a:r>
              <a:rPr lang="cs-CZ" sz="1600" b="true" dirty="false" smtClean="false"/>
              <a:t>DOKUMENTY </a:t>
            </a:r>
            <a:r>
              <a:rPr lang="cs-CZ" sz="1600" dirty="false" smtClean="false"/>
              <a:t>– ostatní přílohy, které chce příjemce přiložit k </a:t>
            </a:r>
            <a:r>
              <a:rPr lang="cs-CZ" sz="1600" dirty="false" err="true" smtClean="false"/>
              <a:t>ŽoP</a:t>
            </a:r>
            <a:r>
              <a:rPr lang="cs-CZ" sz="1600" dirty="false" smtClean="false"/>
              <a:t>, </a:t>
            </a:r>
            <a:r>
              <a:rPr lang="cs-CZ" sz="1600" dirty="false" smtClean="false"/>
              <a:t/>
            </a:r>
            <a:br>
              <a:rPr lang="cs-CZ" sz="1600" dirty="false" smtClean="false"/>
            </a:br>
            <a:r>
              <a:rPr lang="cs-CZ" sz="1600" dirty="false" smtClean="false"/>
              <a:t>např</a:t>
            </a:r>
            <a:r>
              <a:rPr lang="cs-CZ" sz="1600" dirty="false" smtClean="false"/>
              <a:t>. exporty soupisek (SD-1, SD-2, SD-3).  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sz="1600" b="true" dirty="false"/>
              <a:t>Záložka SOUHRNNÁ SOUPISKA </a:t>
            </a:r>
            <a:r>
              <a:rPr lang="cs-CZ" sz="1600" dirty="false"/>
              <a:t>- </a:t>
            </a:r>
            <a:r>
              <a:rPr lang="cs-CZ" sz="1600" dirty="false" smtClean="false"/>
              <a:t>příjemce </a:t>
            </a:r>
            <a:r>
              <a:rPr lang="cs-CZ" sz="1600" dirty="false"/>
              <a:t>stiskne tlačítko NAPLNIT DATA </a:t>
            </a:r>
            <a:r>
              <a:rPr lang="cs-CZ" sz="1600" dirty="false" smtClean="false"/>
              <a:t/>
            </a:r>
            <a:br>
              <a:rPr lang="cs-CZ" sz="1600" dirty="false" smtClean="false"/>
            </a:br>
            <a:r>
              <a:rPr lang="cs-CZ" sz="1600" dirty="false" smtClean="false"/>
              <a:t>Z </a:t>
            </a:r>
            <a:r>
              <a:rPr lang="cs-CZ" sz="1600" dirty="false"/>
              <a:t>DOKLADŮ </a:t>
            </a:r>
            <a:r>
              <a:rPr lang="cs-CZ" sz="1600" dirty="false" smtClean="false"/>
              <a:t>SOUPISKY a systém </a:t>
            </a:r>
            <a:r>
              <a:rPr lang="cs-CZ" sz="1600" dirty="false"/>
              <a:t>automaticky vyplní všechna </a:t>
            </a:r>
            <a:r>
              <a:rPr lang="cs-CZ" sz="1600" dirty="false" smtClean="false"/>
              <a:t>pole. 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endParaRPr lang="cs-CZ" sz="1600" dirty="false"/>
          </a:p>
        </p:txBody>
      </p:sp>
    </p:spTree>
    <p:extLst>
      <p:ext uri="{BB962C8B-B14F-4D97-AF65-F5344CB8AC3E}">
        <p14:creationId xmlns:p14="http://schemas.microsoft.com/office/powerpoint/2010/main" val="7580231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Vyplňování Zprávy o realizaci projektu včetně Žádosti o platbu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39552" y="1196752"/>
            <a:ext cx="8064000" cy="5184576"/>
          </a:xfrm>
        </p:spPr>
        <p:txBody>
          <a:bodyPr/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sz="1600" b="true" dirty="false"/>
              <a:t>Záložka ŽÁDOST O PLATBU </a:t>
            </a:r>
            <a:r>
              <a:rPr lang="cs-CZ" sz="1600" dirty="false"/>
              <a:t>- Systém by měl automaticky naplnit pole v části ZPŮSOBILÉ VÝDAJE POŽADOVÁNO ve sloupci CELKEM a v rozdělní na INVESTIČNÍ a NEINVESTIČNÍ na základě dat ze záložky SOUHRNNÁ SOUPISKA DOKLADŮ a poměrů zdrojů financování projektu. Pokud nedojde k automatickému naplnění této </a:t>
            </a:r>
            <a:r>
              <a:rPr lang="cs-CZ" sz="1600" dirty="false" smtClean="false"/>
              <a:t>záložky, </a:t>
            </a:r>
            <a:r>
              <a:rPr lang="cs-CZ" sz="1600" dirty="false"/>
              <a:t>je </a:t>
            </a:r>
            <a:r>
              <a:rPr lang="cs-CZ" sz="1600" dirty="false" smtClean="false"/>
              <a:t>třeba zde stisknout tlačítko </a:t>
            </a:r>
            <a:r>
              <a:rPr lang="cs-CZ" sz="1600" dirty="false"/>
              <a:t>NAPLNIT DATA ZE </a:t>
            </a:r>
            <a:r>
              <a:rPr lang="cs-CZ" sz="1600" dirty="false" smtClean="false"/>
              <a:t>SOUPISKY. </a:t>
            </a:r>
            <a:endParaRPr lang="cs-CZ" sz="1600" dirty="false"/>
          </a:p>
          <a:p>
            <a:pPr>
              <a:spcBef>
                <a:spcPts val="0"/>
              </a:spcBef>
              <a:spcAft>
                <a:spcPts val="0"/>
              </a:spcAft>
            </a:pPr>
            <a:endParaRPr lang="cs-CZ" sz="1600" dirty="false"/>
          </a:p>
        </p:txBody>
      </p:sp>
      <p:pic>
        <p:nvPicPr>
          <p:cNvPr id="1026" name="Picture 2"/>
          <p:cNvPicPr>
            <a:picLocks noChangeAspect="true" noChangeArrowheads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3140968"/>
            <a:ext cx="5976664" cy="30815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42365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Vyplňování Zprávy o realizaci projektu včetně Žádosti o platbu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412776"/>
            <a:ext cx="8064000" cy="5040560"/>
          </a:xfrm>
        </p:spPr>
        <p:txBody>
          <a:bodyPr/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sz="1600" b="true" dirty="false"/>
              <a:t>Záložka ČERPÁNÍ ROZPOČTU NA ŽÁDOSTI O PLATBU </a:t>
            </a:r>
            <a:r>
              <a:rPr lang="cs-CZ" sz="1600" dirty="false" smtClean="false"/>
              <a:t>– zde je možné zobrazit </a:t>
            </a:r>
            <a:r>
              <a:rPr lang="cs-CZ" sz="1600" dirty="false"/>
              <a:t>přehled čerpání rozpočtu zohledňující všechny schválené vyúčtované výdaje </a:t>
            </a:r>
            <a:r>
              <a:rPr lang="cs-CZ" sz="1600" dirty="false" smtClean="false"/>
              <a:t/>
            </a:r>
            <a:br>
              <a:rPr lang="cs-CZ" sz="1600" dirty="false" smtClean="false"/>
            </a:br>
            <a:r>
              <a:rPr lang="cs-CZ" sz="1600" dirty="false" smtClean="false"/>
              <a:t>z </a:t>
            </a:r>
            <a:r>
              <a:rPr lang="cs-CZ" sz="1600" dirty="false"/>
              <a:t>předchozích žádostí o platbu a nárokovaných v rámci aktuální žádosti o platbu. </a:t>
            </a:r>
            <a:r>
              <a:rPr lang="cs-CZ" sz="1600" dirty="false" smtClean="false"/>
              <a:t>Pozor, jedná se pouze o </a:t>
            </a:r>
            <a:r>
              <a:rPr lang="cs-CZ" sz="1600" dirty="false"/>
              <a:t>podpůrný </a:t>
            </a:r>
            <a:r>
              <a:rPr lang="cs-CZ" sz="1600" dirty="false" smtClean="false"/>
              <a:t>nástroj, doporučujeme sledovat čerpání (a hlídat možné přečerpání) </a:t>
            </a:r>
            <a:r>
              <a:rPr lang="cs-CZ" sz="1600" dirty="false" smtClean="false"/>
              <a:t>ve vlastní tabulce (nejlépe </a:t>
            </a:r>
            <a:r>
              <a:rPr lang="cs-CZ" sz="1600" dirty="false" smtClean="false"/>
              <a:t>v </a:t>
            </a:r>
            <a:r>
              <a:rPr lang="cs-CZ" sz="1600" dirty="false" err="true" smtClean="false"/>
              <a:t>excelu</a:t>
            </a:r>
            <a:r>
              <a:rPr lang="cs-CZ" sz="1600" dirty="false" smtClean="false"/>
              <a:t>).</a:t>
            </a:r>
            <a:endParaRPr lang="cs-CZ" sz="1600" dirty="false" smtClean="false"/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sz="1600" b="true" dirty="false"/>
              <a:t>Záložka ČESTNÁ PROHLÁŠENÍ </a:t>
            </a:r>
            <a:r>
              <a:rPr lang="cs-CZ" sz="1600" dirty="false" smtClean="false"/>
              <a:t>– je nutné vybrat </a:t>
            </a:r>
            <a:r>
              <a:rPr lang="cs-CZ" sz="1600" dirty="false"/>
              <a:t>jedno ze dvou předdefinovaných čestných </a:t>
            </a:r>
            <a:r>
              <a:rPr lang="cs-CZ" sz="1600" dirty="false" smtClean="false"/>
              <a:t>prohlášení </a:t>
            </a:r>
            <a:r>
              <a:rPr lang="cs-CZ" sz="1600" dirty="false"/>
              <a:t>o </a:t>
            </a:r>
            <a:r>
              <a:rPr lang="cs-CZ" sz="1600" dirty="false" smtClean="false"/>
              <a:t>insolvenci (i v případě, že je </a:t>
            </a:r>
            <a:r>
              <a:rPr lang="cs-CZ" sz="1600" dirty="false" err="true" smtClean="false"/>
              <a:t>ŽoP</a:t>
            </a:r>
            <a:r>
              <a:rPr lang="cs-CZ" sz="1600" dirty="false" smtClean="false"/>
              <a:t> na částku 0 Kč). Pravdivost potvrdí </a:t>
            </a:r>
            <a:r>
              <a:rPr lang="cs-CZ" sz="1600" dirty="false"/>
              <a:t>příjemce </a:t>
            </a:r>
            <a:r>
              <a:rPr lang="cs-CZ" sz="1600" dirty="false" smtClean="false"/>
              <a:t>zatržením </a:t>
            </a:r>
            <a:r>
              <a:rPr lang="cs-CZ" sz="1600" dirty="false"/>
              <a:t>fajfky v poli SOUHLASÍM S ČESTNÝM PROHLÁŠENÍM a stiskne tlačítko ULOŽIT. V případě, že příjemce zvolí variantu čestného prohlášení, kde uvede, že je v insolvenci/exekuci, přiloží podrobnosti této skutečnosti </a:t>
            </a:r>
            <a:r>
              <a:rPr lang="cs-CZ" sz="1600" dirty="false" smtClean="false"/>
              <a:t/>
            </a:r>
            <a:br>
              <a:rPr lang="cs-CZ" sz="1600" dirty="false" smtClean="false"/>
            </a:br>
            <a:r>
              <a:rPr lang="cs-CZ" sz="1600" dirty="false" smtClean="false"/>
              <a:t>v </a:t>
            </a:r>
            <a:r>
              <a:rPr lang="cs-CZ" sz="1600" dirty="false"/>
              <a:t>samostatném souboru na záložce </a:t>
            </a:r>
            <a:r>
              <a:rPr lang="cs-CZ" sz="1600" dirty="false" smtClean="false"/>
              <a:t>DOKUMENTY. </a:t>
            </a:r>
            <a:endParaRPr lang="cs-CZ" sz="1600" dirty="false"/>
          </a:p>
        </p:txBody>
      </p:sp>
    </p:spTree>
    <p:extLst>
      <p:ext uri="{BB962C8B-B14F-4D97-AF65-F5344CB8AC3E}">
        <p14:creationId xmlns:p14="http://schemas.microsoft.com/office/powerpoint/2010/main" val="8302620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Vyplňování Zprávy o realizaci projektu včetně Žádosti o platbu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268760"/>
            <a:ext cx="8064000" cy="4968552"/>
          </a:xfrm>
        </p:spPr>
        <p:txBody>
          <a:bodyPr/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sz="1600" dirty="false"/>
              <a:t>Před finalizací žádosti o platbu je nutné odstranit veškeré chyby, které se zobrazí po stisku tlačítka </a:t>
            </a:r>
            <a:r>
              <a:rPr lang="cs-CZ" sz="1600" b="true" dirty="false"/>
              <a:t>KONTROLA</a:t>
            </a:r>
            <a:r>
              <a:rPr lang="cs-CZ" sz="1600" dirty="false"/>
              <a:t>. Systém nedovolí finalizovat žádost o platbu, pokud se vyskytuje některá z „červených“ finalizačních kontrol</a:t>
            </a:r>
            <a:r>
              <a:rPr lang="cs-CZ" sz="1600" dirty="false" smtClean="false"/>
              <a:t>.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endParaRPr lang="cs-CZ" sz="1600" dirty="false"/>
          </a:p>
          <a:p>
            <a:pPr>
              <a:spcBef>
                <a:spcPts val="0"/>
              </a:spcBef>
              <a:spcAft>
                <a:spcPts val="0"/>
              </a:spcAft>
            </a:pPr>
            <a:endParaRPr lang="cs-CZ" sz="1600" dirty="false" smtClean="false"/>
          </a:p>
          <a:p>
            <a:pPr>
              <a:spcBef>
                <a:spcPts val="0"/>
              </a:spcBef>
              <a:spcAft>
                <a:spcPts val="0"/>
              </a:spcAft>
            </a:pPr>
            <a:endParaRPr lang="cs-CZ" sz="1600" dirty="false"/>
          </a:p>
          <a:p>
            <a:pPr>
              <a:spcBef>
                <a:spcPts val="0"/>
              </a:spcBef>
              <a:spcAft>
                <a:spcPts val="0"/>
              </a:spcAft>
            </a:pPr>
            <a:endParaRPr lang="cs-CZ" sz="1600" dirty="false" smtClean="false"/>
          </a:p>
          <a:p>
            <a:pPr>
              <a:spcBef>
                <a:spcPts val="0"/>
              </a:spcBef>
              <a:spcAft>
                <a:spcPts val="0"/>
              </a:spcAft>
            </a:pPr>
            <a:endParaRPr lang="cs-CZ" sz="1600" dirty="false"/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sz="1600" dirty="false"/>
              <a:t>Příjemce stiskne tlačítko </a:t>
            </a:r>
            <a:r>
              <a:rPr lang="cs-CZ" sz="1600" b="true" dirty="false"/>
              <a:t>FINALIZACE</a:t>
            </a:r>
            <a:r>
              <a:rPr lang="cs-CZ" sz="1600" dirty="false"/>
              <a:t>. Systém se příjemce dotáže, zda opravdu chce finalizovat žádost o platbu. Příjemce stiskne tlačítko OK event. ZRUŠIT, pokud zatím nechce přistoupit k finalizaci žádosti o platbu</a:t>
            </a:r>
            <a:r>
              <a:rPr lang="cs-CZ" sz="1600" dirty="false" smtClean="false"/>
              <a:t>. (Dokud není podepsáno, lze </a:t>
            </a:r>
            <a:r>
              <a:rPr lang="cs-CZ" sz="1600" dirty="false" err="true" smtClean="false"/>
              <a:t>ŽoP</a:t>
            </a:r>
            <a:r>
              <a:rPr lang="cs-CZ" sz="1600" dirty="false" smtClean="false"/>
              <a:t> </a:t>
            </a:r>
            <a:r>
              <a:rPr lang="cs-CZ" sz="1600" dirty="false"/>
              <a:t>znovu otevřít stiskem tlačítka ZPŘÍSTUPNIT K EDITACI</a:t>
            </a:r>
            <a:r>
              <a:rPr lang="cs-CZ" sz="1600" dirty="false" smtClean="false"/>
              <a:t>.)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sz="1600" dirty="false"/>
              <a:t>Záložka </a:t>
            </a:r>
            <a:r>
              <a:rPr lang="cs-CZ" sz="1600" b="true" dirty="false"/>
              <a:t>PODPIS </a:t>
            </a:r>
            <a:r>
              <a:rPr lang="cs-CZ" sz="1600" b="true" dirty="false" smtClean="false"/>
              <a:t>DOKUMENTU </a:t>
            </a:r>
            <a:r>
              <a:rPr lang="cs-CZ" sz="1600" dirty="false" smtClean="false"/>
              <a:t>– podpis </a:t>
            </a:r>
            <a:r>
              <a:rPr lang="cs-CZ" sz="1600" dirty="false" smtClean="false"/>
              <a:t>přes </a:t>
            </a:r>
            <a:r>
              <a:rPr lang="cs-CZ" sz="1600" dirty="false" smtClean="false"/>
              <a:t>ikonu </a:t>
            </a:r>
            <a:r>
              <a:rPr lang="cs-CZ" sz="1600" dirty="false" err="true" smtClean="false"/>
              <a:t>pečítky</a:t>
            </a:r>
            <a:r>
              <a:rPr lang="cs-CZ" sz="1600" dirty="false" smtClean="false"/>
              <a:t>. 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endParaRPr lang="cs-CZ" sz="1600" dirty="false"/>
          </a:p>
        </p:txBody>
      </p:sp>
      <p:pic>
        <p:nvPicPr>
          <p:cNvPr id="2050" name="Picture 2"/>
          <p:cNvPicPr>
            <a:picLocks noChangeAspect="true" noChangeArrowheads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2636912"/>
            <a:ext cx="7776864" cy="1661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68819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 smtClean="false"/>
              <a:t>Obecná doporučení k realizaci projektu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395536" y="1412776"/>
            <a:ext cx="8352928" cy="4968552"/>
          </a:xfrm>
        </p:spPr>
        <p:txBody>
          <a:bodyPr/>
          <a:lstStyle/>
          <a:p>
            <a:pPr marL="0" indent="0">
              <a:buNone/>
            </a:pPr>
            <a:r>
              <a:rPr lang="cs-CZ" sz="2000" b="true" dirty="false" smtClean="false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Kontaktní osoby projektu</a:t>
            </a:r>
            <a:endParaRPr lang="cs-CZ" sz="2000" b="true" dirty="false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cs-CZ" sz="1600" dirty="false" smtClean="false"/>
              <a:t>S ohledem na to, že od doby podání Vaší žádosti uběhla již poměrně dlouhá doba, doporučujeme zkontrolovat, zda osoba uvedená v IS KP14+ jako „hlavní kontaktní osoba“ je stále aktuální. Pro nás je to osoba, na kterou bychom se měli ve věcech projektu primárně obracet. </a:t>
            </a:r>
          </a:p>
          <a:p>
            <a:pPr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cs-CZ" sz="1600" dirty="false" smtClean="false"/>
              <a:t>V případě změny kontaktní osoby aktualizujte informace přes záložku „Žádost </a:t>
            </a:r>
            <a:br>
              <a:rPr lang="cs-CZ" sz="1600" dirty="false" smtClean="false"/>
            </a:br>
            <a:r>
              <a:rPr lang="cs-CZ" sz="1600" dirty="false" smtClean="false"/>
              <a:t>o změnu“. </a:t>
            </a:r>
          </a:p>
          <a:p>
            <a:pPr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cs-CZ" sz="1600" dirty="false" smtClean="false"/>
              <a:t>Doporučujeme si hlídat zastupitelnost – na projektu by měl být vždy někdo „aktivní“, </a:t>
            </a:r>
            <a:br>
              <a:rPr lang="cs-CZ" sz="1600" dirty="false" smtClean="false"/>
            </a:br>
            <a:r>
              <a:rPr lang="cs-CZ" sz="1600" dirty="false" smtClean="false"/>
              <a:t>kdo může za nepřítomnosti informovanějších osob např. požádat depeší o prodloužení lhůty. </a:t>
            </a:r>
          </a:p>
          <a:p>
            <a:pPr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cs-CZ" sz="1600" dirty="false"/>
              <a:t>Žádosti o prodloužení lhůty, odemčení systému apod. musí být zaslány depeší </a:t>
            </a:r>
            <a:r>
              <a:rPr lang="cs-CZ" sz="1600" dirty="false" smtClean="false"/>
              <a:t/>
            </a:r>
            <a:br>
              <a:rPr lang="cs-CZ" sz="1600" dirty="false" smtClean="false"/>
            </a:br>
            <a:r>
              <a:rPr lang="cs-CZ" sz="1600" dirty="false" smtClean="false"/>
              <a:t>z </a:t>
            </a:r>
            <a:r>
              <a:rPr lang="cs-CZ" sz="1600" dirty="false"/>
              <a:t>projektu a měla by je </a:t>
            </a:r>
            <a:r>
              <a:rPr lang="cs-CZ" sz="1600" dirty="false" smtClean="false"/>
              <a:t>vždy zasílat osoba, která je uvedená mezi Osobami projektu.</a:t>
            </a:r>
            <a:endParaRPr lang="cs-CZ" sz="1600" dirty="false"/>
          </a:p>
        </p:txBody>
      </p:sp>
    </p:spTree>
    <p:extLst>
      <p:ext uri="{BB962C8B-B14F-4D97-AF65-F5344CB8AC3E}">
        <p14:creationId xmlns:p14="http://schemas.microsoft.com/office/powerpoint/2010/main" val="19828625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Vyplňování Zprávy o realizaci projektu včetně Žádosti o platbu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39552" y="1268760"/>
            <a:ext cx="8064000" cy="5184576"/>
          </a:xfrm>
        </p:spPr>
        <p:txBody>
          <a:bodyPr/>
          <a:lstStyle/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2000" b="true" dirty="false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Zpráva o realizaci </a:t>
            </a:r>
            <a:r>
              <a:rPr lang="cs-CZ" sz="2000" b="true" dirty="false" smtClean="false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projektu (</a:t>
            </a:r>
            <a:r>
              <a:rPr lang="cs-CZ" sz="2000" b="true" dirty="false" err="true" smtClean="false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ZoR</a:t>
            </a:r>
            <a:r>
              <a:rPr lang="cs-CZ" sz="2000" b="true" dirty="false" smtClean="false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endParaRPr lang="cs-CZ" sz="1600" dirty="false" smtClean="false"/>
          </a:p>
          <a:p>
            <a:pPr>
              <a:spcBef>
                <a:spcPts val="0"/>
              </a:spcBef>
              <a:spcAft>
                <a:spcPts val="0"/>
              </a:spcAft>
            </a:pPr>
            <a:endParaRPr lang="cs-CZ" sz="1600" dirty="false"/>
          </a:p>
          <a:p>
            <a:pPr>
              <a:spcBef>
                <a:spcPts val="0"/>
              </a:spcBef>
              <a:spcAft>
                <a:spcPts val="0"/>
              </a:spcAft>
            </a:pPr>
            <a:endParaRPr lang="cs-CZ" sz="1600" dirty="false" smtClean="false"/>
          </a:p>
          <a:p>
            <a:pPr>
              <a:spcBef>
                <a:spcPts val="0"/>
              </a:spcBef>
              <a:spcAft>
                <a:spcPts val="0"/>
              </a:spcAft>
            </a:pPr>
            <a:endParaRPr lang="cs-CZ" sz="1600" dirty="false"/>
          </a:p>
          <a:p>
            <a:pPr>
              <a:spcBef>
                <a:spcPts val="0"/>
              </a:spcBef>
              <a:spcAft>
                <a:spcPts val="0"/>
              </a:spcAft>
            </a:pPr>
            <a:endParaRPr lang="cs-CZ" sz="1600" dirty="false" smtClean="false"/>
          </a:p>
          <a:p>
            <a:pPr>
              <a:spcBef>
                <a:spcPts val="0"/>
              </a:spcBef>
              <a:spcAft>
                <a:spcPts val="0"/>
              </a:spcAft>
            </a:pPr>
            <a:endParaRPr lang="cs-CZ" sz="1600" dirty="false"/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600" dirty="false" smtClean="false"/>
              <a:t>Po založení harmonogramu ze strany ŘO se v </a:t>
            </a:r>
            <a:r>
              <a:rPr lang="cs-CZ" sz="1600" dirty="false"/>
              <a:t>levém menu </a:t>
            </a:r>
            <a:r>
              <a:rPr lang="cs-CZ" sz="1600" dirty="false" smtClean="false"/>
              <a:t>objeví nová </a:t>
            </a:r>
            <a:r>
              <a:rPr lang="cs-CZ" sz="1600" dirty="false"/>
              <a:t>záložka ZPRÁVY O REALIZACI. Příjemce </a:t>
            </a:r>
            <a:r>
              <a:rPr lang="cs-CZ" sz="1600" dirty="false" smtClean="false"/>
              <a:t>na ni klikne a otevře se záložka </a:t>
            </a:r>
            <a:r>
              <a:rPr lang="cs-CZ" sz="1600" dirty="false"/>
              <a:t>s názvem INFORMOVÁNÍ </a:t>
            </a:r>
            <a:r>
              <a:rPr lang="cs-CZ" sz="1600" dirty="false" smtClean="false"/>
              <a:t>O </a:t>
            </a:r>
            <a:r>
              <a:rPr lang="cs-CZ" sz="1600" dirty="false"/>
              <a:t>REALIZACI. Pro založení nové zprávy o realizaci projektu klikne příjemce v levém menu na ZALOŽIT NOVOU ZPRÁVU/INFORMACI. Systém založí na záložce INFORMOVÁNÍ O REALIZACI novou zprávu o realizaci projektu se stavem ROZPRACOVÁNA. </a:t>
            </a:r>
            <a:r>
              <a:rPr lang="cs-CZ" sz="1600" dirty="false" err="true" smtClean="false"/>
              <a:t>ZoR</a:t>
            </a:r>
            <a:r>
              <a:rPr lang="cs-CZ" sz="1600" dirty="false" smtClean="false"/>
              <a:t> projektu </a:t>
            </a:r>
            <a:r>
              <a:rPr lang="cs-CZ" sz="1600" dirty="false"/>
              <a:t>se skládá z několika záložek, které jsou zobrazeny v levém menu pod nadpisem DATOVÉ OBLASTI </a:t>
            </a:r>
            <a:r>
              <a:rPr lang="cs-CZ" sz="1600" dirty="false" smtClean="false"/>
              <a:t>ŽÁDOSTI, mezi nimi příjemce při vyplňování </a:t>
            </a:r>
            <a:r>
              <a:rPr lang="cs-CZ" sz="1600" dirty="false" err="true" smtClean="false"/>
              <a:t>překlikává</a:t>
            </a:r>
            <a:r>
              <a:rPr lang="cs-CZ" sz="1600" dirty="false" smtClean="false"/>
              <a:t>.</a:t>
            </a:r>
            <a:endParaRPr lang="cs-CZ" sz="1600" dirty="false"/>
          </a:p>
          <a:p>
            <a:pPr>
              <a:spcBef>
                <a:spcPts val="0"/>
              </a:spcBef>
              <a:spcAft>
                <a:spcPts val="0"/>
              </a:spcAft>
            </a:pPr>
            <a:endParaRPr lang="cs-CZ" sz="1600" dirty="false" smtClean="false"/>
          </a:p>
          <a:p>
            <a:pPr>
              <a:spcBef>
                <a:spcPts val="0"/>
              </a:spcBef>
              <a:spcAft>
                <a:spcPts val="0"/>
              </a:spcAft>
            </a:pPr>
            <a:endParaRPr lang="cs-CZ" sz="1600" dirty="false"/>
          </a:p>
          <a:p>
            <a:pPr>
              <a:spcBef>
                <a:spcPts val="0"/>
              </a:spcBef>
              <a:spcAft>
                <a:spcPts val="0"/>
              </a:spcAft>
            </a:pPr>
            <a:endParaRPr lang="cs-CZ" sz="1600" dirty="false"/>
          </a:p>
          <a:p>
            <a:pPr>
              <a:spcBef>
                <a:spcPts val="0"/>
              </a:spcBef>
              <a:spcAft>
                <a:spcPts val="0"/>
              </a:spcAft>
            </a:pPr>
            <a:endParaRPr lang="cs-CZ" sz="1600" dirty="false" smtClean="false"/>
          </a:p>
          <a:p>
            <a:pPr>
              <a:spcBef>
                <a:spcPts val="0"/>
              </a:spcBef>
              <a:spcAft>
                <a:spcPts val="0"/>
              </a:spcAft>
            </a:pPr>
            <a:endParaRPr lang="cs-CZ" sz="1600" dirty="false"/>
          </a:p>
        </p:txBody>
      </p:sp>
      <p:pic>
        <p:nvPicPr>
          <p:cNvPr id="3074" name="Picture 2"/>
          <p:cNvPicPr>
            <a:picLocks noChangeAspect="true" noChangeArrowheads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3" y="1687115"/>
            <a:ext cx="5832647" cy="220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29057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Vyplňování Zprávy o realizaci projektu včetně Žádosti o platbu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39552" y="1340768"/>
            <a:ext cx="8280920" cy="4320000"/>
          </a:xfrm>
        </p:spPr>
        <p:txBody>
          <a:bodyPr/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sz="1600" b="true" dirty="false"/>
              <a:t>Záložka INFORMACE O </a:t>
            </a:r>
            <a:r>
              <a:rPr lang="cs-CZ" sz="1600" b="true" dirty="false" smtClean="false"/>
              <a:t>ZPRÁVĚ </a:t>
            </a:r>
          </a:p>
          <a:p>
            <a:pPr lvl="1"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cs-CZ" sz="1600" dirty="false" smtClean="false"/>
              <a:t>Pole SLEDOVANÉ </a:t>
            </a:r>
            <a:r>
              <a:rPr lang="cs-CZ" sz="1600" dirty="false"/>
              <a:t>OBDOBÍ OD/DO, SKUTEČNÉ DATUM </a:t>
            </a:r>
            <a:r>
              <a:rPr lang="cs-CZ" sz="1600" dirty="false" smtClean="false"/>
              <a:t>ZAHÁJENÍ/UKONČENÍ – podle uzavřeného právního aktu, pokud potřebuje příjemce období upravit, vždy je třeba předem přes žádost o změnu</a:t>
            </a:r>
          </a:p>
          <a:p>
            <a:pPr lvl="1"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cs-CZ" sz="1600" dirty="false" smtClean="false"/>
              <a:t>Kontaktní údaje na zpracovatele zprávy – pozor, depeše s výzvou k opravě (včetně stanovené lhůty pro opravu) se posílá jen na „Osoby projektu“, tedy pokud by </a:t>
            </a:r>
            <a:r>
              <a:rPr lang="cs-CZ" sz="1600" dirty="false" err="true" smtClean="false"/>
              <a:t>ZoR</a:t>
            </a:r>
            <a:r>
              <a:rPr lang="cs-CZ" sz="1600" dirty="false" smtClean="false"/>
              <a:t> zpracovával někdo další, informace přijde pouze těmto osobám</a:t>
            </a:r>
          </a:p>
          <a:p>
            <a:pPr lvl="1">
              <a:spcBef>
                <a:spcPts val="0"/>
              </a:spcBef>
              <a:spcAft>
                <a:spcPts val="0"/>
              </a:spcAft>
              <a:buFontTx/>
              <a:buChar char="-"/>
            </a:pPr>
            <a:endParaRPr lang="cs-CZ" sz="1600" dirty="false" smtClean="false"/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sz="1600" b="true" dirty="false"/>
              <a:t>Záložka REALIZACE, PROVOZ/ÚDRŽBA </a:t>
            </a:r>
            <a:r>
              <a:rPr lang="cs-CZ" sz="1600" b="true" dirty="false" smtClean="false"/>
              <a:t>VÝSTUPU </a:t>
            </a:r>
            <a:r>
              <a:rPr lang="cs-CZ" sz="1600" dirty="false" smtClean="false"/>
              <a:t>– nevyplňuje se.  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endParaRPr lang="cs-CZ" sz="1600" dirty="false" smtClean="false"/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sz="1600" b="true" dirty="false"/>
              <a:t>Záložka </a:t>
            </a:r>
            <a:r>
              <a:rPr lang="cs-CZ" sz="1600" b="true" dirty="false" smtClean="false"/>
              <a:t>PŘÍJMY </a:t>
            </a:r>
            <a:r>
              <a:rPr lang="cs-CZ" sz="1600" dirty="false" smtClean="false"/>
              <a:t>– pouze v případě příjmů projektu, pravděpodobně tedy zůstane prázdná. 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endParaRPr lang="cs-CZ" sz="1600" dirty="false" smtClean="false"/>
          </a:p>
          <a:p>
            <a:pPr>
              <a:spcBef>
                <a:spcPts val="0"/>
              </a:spcBef>
              <a:spcAft>
                <a:spcPts val="0"/>
              </a:spcAft>
            </a:pPr>
            <a:endParaRPr lang="cs-CZ" sz="1600" dirty="false"/>
          </a:p>
        </p:txBody>
      </p:sp>
    </p:spTree>
    <p:extLst>
      <p:ext uri="{BB962C8B-B14F-4D97-AF65-F5344CB8AC3E}">
        <p14:creationId xmlns:p14="http://schemas.microsoft.com/office/powerpoint/2010/main" val="1620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Vyplňování Zprávy o realizaci projektu včetně Žádosti o platbu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39552" y="1268760"/>
            <a:ext cx="8064000" cy="5328592"/>
          </a:xfrm>
        </p:spPr>
        <p:txBody>
          <a:bodyPr/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sz="1600" b="true" dirty="false"/>
              <a:t>Záložka KLÍČOVÉ AKTIVITY </a:t>
            </a:r>
            <a:endParaRPr lang="cs-CZ" sz="1600" b="true" dirty="false" smtClean="false"/>
          </a:p>
          <a:p>
            <a:pPr marL="771750" lvl="2" indent="-285750"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cs-CZ" sz="1600" dirty="false" smtClean="false"/>
              <a:t>Na </a:t>
            </a:r>
            <a:r>
              <a:rPr lang="cs-CZ" sz="1600" dirty="false"/>
              <a:t>záložce se zobrazí seznam klíčových aktivit projektu. </a:t>
            </a:r>
            <a:r>
              <a:rPr lang="cs-CZ" sz="1600" dirty="false" smtClean="false"/>
              <a:t>Příjemce klikne </a:t>
            </a:r>
            <a:r>
              <a:rPr lang="cs-CZ" sz="1600" dirty="false"/>
              <a:t>na konkrétní klíčovou aktivitu </a:t>
            </a:r>
            <a:r>
              <a:rPr lang="cs-CZ" sz="1600" dirty="false" smtClean="false"/>
              <a:t>a na tlačítko </a:t>
            </a:r>
            <a:r>
              <a:rPr lang="cs-CZ" sz="1600" dirty="false"/>
              <a:t>VYKÁZAT </a:t>
            </a:r>
            <a:r>
              <a:rPr lang="cs-CZ" sz="1600" dirty="false" smtClean="false"/>
              <a:t>ZMĚNU/PŘÍRŮSTEK. </a:t>
            </a:r>
          </a:p>
          <a:p>
            <a:pPr marL="771750" lvl="2" indent="-285750"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cs-CZ" sz="1600" dirty="false" smtClean="false"/>
              <a:t>V poli </a:t>
            </a:r>
            <a:r>
              <a:rPr lang="cs-CZ" sz="1600" dirty="false"/>
              <a:t>POPIS POKROKU V REALIZACI KLÍČOVÉ AKTIVITY ZA SLEDOVANÉ OBDOBÍ </a:t>
            </a:r>
            <a:r>
              <a:rPr lang="cs-CZ" sz="1600" dirty="false" smtClean="false"/>
              <a:t>uvádí popis realizace této KA pouze </a:t>
            </a:r>
            <a:r>
              <a:rPr lang="cs-CZ" sz="1600" dirty="false"/>
              <a:t>ve vztahu k aktuálnímu </a:t>
            </a:r>
            <a:r>
              <a:rPr lang="cs-CZ" sz="1600" dirty="false" smtClean="false"/>
              <a:t>sledovanému </a:t>
            </a:r>
            <a:r>
              <a:rPr lang="cs-CZ" sz="1600" dirty="false"/>
              <a:t>období. Popíše, jakým způsobem realizoval klíčovou aktivitu </a:t>
            </a:r>
            <a:r>
              <a:rPr lang="cs-CZ" sz="1600" dirty="false" smtClean="false"/>
              <a:t/>
            </a:r>
            <a:br>
              <a:rPr lang="cs-CZ" sz="1600" dirty="false" smtClean="false"/>
            </a:br>
            <a:r>
              <a:rPr lang="cs-CZ" sz="1600" dirty="false" smtClean="false"/>
              <a:t>s </a:t>
            </a:r>
            <a:r>
              <a:rPr lang="cs-CZ" sz="1600" dirty="false"/>
              <a:t>ohledem na zapojení cílové skupiny, činnost realizačního týmu, vazbu na rozpočet projektu apod. Uvede přesnější vymezení období, kdy byla/je klíčová aktivita </a:t>
            </a:r>
            <a:r>
              <a:rPr lang="cs-CZ" sz="1600" dirty="false" smtClean="false"/>
              <a:t>realizována. Např. v případě školení bude uvedeno kdy a kde se konalo, počet účastníků apod. Výdaje nárokované v </a:t>
            </a:r>
            <a:r>
              <a:rPr lang="cs-CZ" sz="1600" dirty="false" err="true" smtClean="false"/>
              <a:t>ŽoP</a:t>
            </a:r>
            <a:r>
              <a:rPr lang="cs-CZ" sz="1600" dirty="false" smtClean="false"/>
              <a:t> budou navázány na zde uvedené informace (v </a:t>
            </a:r>
            <a:r>
              <a:rPr lang="cs-CZ" sz="1600" dirty="false" err="true" smtClean="false"/>
              <a:t>ŽoP</a:t>
            </a:r>
            <a:r>
              <a:rPr lang="cs-CZ" sz="1600" dirty="false" smtClean="false"/>
              <a:t> by se tak neměl objevit žádný výdaj, který by </a:t>
            </a:r>
            <a:r>
              <a:rPr lang="cs-CZ" sz="1600" dirty="false" smtClean="false"/>
              <a:t/>
            </a:r>
            <a:br>
              <a:rPr lang="cs-CZ" sz="1600" dirty="false" smtClean="false"/>
            </a:br>
            <a:r>
              <a:rPr lang="cs-CZ" sz="1600" dirty="false" smtClean="false"/>
              <a:t>z </a:t>
            </a:r>
            <a:r>
              <a:rPr lang="cs-CZ" sz="1600" dirty="false" smtClean="false"/>
              <a:t>informací v </a:t>
            </a:r>
            <a:r>
              <a:rPr lang="cs-CZ" sz="1600" dirty="false" err="true" smtClean="false"/>
              <a:t>ZoR</a:t>
            </a:r>
            <a:r>
              <a:rPr lang="cs-CZ" sz="1600" dirty="false" smtClean="false"/>
              <a:t> nevyplýval).  </a:t>
            </a:r>
          </a:p>
          <a:p>
            <a:pPr marL="771750" lvl="2" indent="-285750"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cs-CZ" sz="1600" dirty="false" smtClean="false"/>
              <a:t>Průběh jednotlivých klíčových aktivit vychází z obsahu KA v uzavřeném právním aktu. Pokud dochází ke změnám oproti zde uvedeným informacím (např. změnám v plánovaném harmonogramu nebo počtu účastníků, pokud jsou tak konkrétní informace v příloze Rozhodnutí o poskytnutí dotace uvedeny), bude třeba požádat o změnu (tyto drobné změny patří mezi nepodstatné změny). </a:t>
            </a:r>
            <a:endParaRPr lang="cs-CZ" sz="1600" dirty="false"/>
          </a:p>
        </p:txBody>
      </p:sp>
    </p:spTree>
    <p:extLst>
      <p:ext uri="{BB962C8B-B14F-4D97-AF65-F5344CB8AC3E}">
        <p14:creationId xmlns:p14="http://schemas.microsoft.com/office/powerpoint/2010/main" val="9539203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Vyplňování Zprávy o realizaci projektu včetně Žádosti o platbu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39552" y="1196752"/>
            <a:ext cx="8064000" cy="5328592"/>
          </a:xfrm>
        </p:spPr>
        <p:txBody>
          <a:bodyPr/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sz="1600" b="true" dirty="false"/>
              <a:t>Záložka </a:t>
            </a:r>
            <a:r>
              <a:rPr lang="cs-CZ" sz="1600" b="true" dirty="false" smtClean="false"/>
              <a:t>INDIKÁTORY</a:t>
            </a:r>
          </a:p>
          <a:p>
            <a:pPr lvl="1"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cs-CZ" sz="1600" dirty="false" smtClean="false"/>
              <a:t>Příjemce vyplňuje indikátory, které jsou pro něj relevantní. Povinen je sledovat pouze indikátory, které má uvedeny v </a:t>
            </a:r>
            <a:r>
              <a:rPr lang="cs-CZ" sz="1600" dirty="false"/>
              <a:t>právním aktu: </a:t>
            </a:r>
            <a:r>
              <a:rPr lang="cs-CZ" sz="1600" b="true" u="sng" dirty="false"/>
              <a:t>6 00 00</a:t>
            </a:r>
            <a:r>
              <a:rPr lang="cs-CZ" sz="1600" u="sng" dirty="false"/>
              <a:t>, </a:t>
            </a:r>
            <a:r>
              <a:rPr lang="cs-CZ" sz="1600" b="true" u="sng" dirty="false"/>
              <a:t>6 07 00</a:t>
            </a:r>
            <a:r>
              <a:rPr lang="cs-CZ" sz="1600" u="sng" dirty="false"/>
              <a:t>, </a:t>
            </a:r>
            <a:r>
              <a:rPr lang="cs-CZ" sz="1600" b="true" u="sng" dirty="false"/>
              <a:t>6 26 00</a:t>
            </a:r>
            <a:r>
              <a:rPr lang="cs-CZ" sz="1600" dirty="false"/>
              <a:t>, </a:t>
            </a:r>
            <a:r>
              <a:rPr lang="cs-CZ" sz="1600" dirty="false" smtClean="false"/>
              <a:t/>
            </a:r>
            <a:br>
              <a:rPr lang="cs-CZ" sz="1600" dirty="false" smtClean="false"/>
            </a:br>
            <a:r>
              <a:rPr lang="cs-CZ" sz="1600" b="true" dirty="false" smtClean="false"/>
              <a:t>6 </a:t>
            </a:r>
            <a:r>
              <a:rPr lang="cs-CZ" sz="1600" b="true" dirty="false"/>
              <a:t>25 </a:t>
            </a:r>
            <a:r>
              <a:rPr lang="cs-CZ" sz="1600" b="true" dirty="false" smtClean="false"/>
              <a:t>00</a:t>
            </a:r>
            <a:r>
              <a:rPr lang="cs-CZ" sz="1600" dirty="false" smtClean="false"/>
              <a:t>, </a:t>
            </a:r>
            <a:r>
              <a:rPr lang="cs-CZ" sz="1600" b="true" dirty="false" smtClean="false"/>
              <a:t>6 28 00</a:t>
            </a:r>
            <a:r>
              <a:rPr lang="cs-CZ" sz="1600" dirty="false" smtClean="false"/>
              <a:t>. </a:t>
            </a:r>
          </a:p>
          <a:p>
            <a:pPr lvl="1"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cs-CZ" sz="1600" dirty="false"/>
              <a:t>Na detailu jednotlivých indikátorů je </a:t>
            </a:r>
            <a:r>
              <a:rPr lang="cs-CZ" sz="1600" dirty="false" smtClean="false"/>
              <a:t>vždy zobrazen </a:t>
            </a:r>
            <a:r>
              <a:rPr lang="cs-CZ" sz="1600" dirty="false"/>
              <a:t>příznak, zda dosažená hodnota daného indikátoru bude vykazována s využitím IS ESF 2014+ nebo editací hodnoty přímo ve zprávě o realizaci projektu, kterou příjemce zpracovává v IS KP14</a:t>
            </a:r>
            <a:r>
              <a:rPr lang="cs-CZ" sz="1600" dirty="false" smtClean="false"/>
              <a:t>+.</a:t>
            </a:r>
          </a:p>
          <a:p>
            <a:pPr lvl="1"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cs-CZ" sz="1600" dirty="false" smtClean="false"/>
              <a:t>Pro práci v </a:t>
            </a:r>
            <a:r>
              <a:rPr lang="cs-CZ" sz="1600" b="true" dirty="false" smtClean="false"/>
              <a:t>IS </a:t>
            </a:r>
            <a:r>
              <a:rPr lang="cs-CZ" sz="1600" b="true" dirty="false"/>
              <a:t>ESF</a:t>
            </a:r>
            <a:r>
              <a:rPr lang="cs-CZ" sz="1600" dirty="false"/>
              <a:t> </a:t>
            </a:r>
            <a:r>
              <a:rPr lang="cs-CZ" sz="1600" dirty="false" smtClean="false"/>
              <a:t>na portálu </a:t>
            </a:r>
            <a:r>
              <a:rPr lang="cs-CZ" sz="1600" dirty="false" smtClean="false">
                <a:hlinkClick r:id="rId2"/>
              </a:rPr>
              <a:t>www.esfcr.cz</a:t>
            </a:r>
            <a:r>
              <a:rPr lang="cs-CZ" sz="1600" dirty="false" smtClean="false"/>
              <a:t>, existuje </a:t>
            </a:r>
            <a:r>
              <a:rPr lang="cs-CZ" sz="1600" dirty="false"/>
              <a:t>příručka Pokyny pro evidenci podpory poskytnuté účastníkům projektů: </a:t>
            </a:r>
            <a:r>
              <a:rPr lang="cs-CZ" sz="1600" dirty="false" smtClean="false">
                <a:hlinkClick r:id="rId3"/>
              </a:rPr>
              <a:t>https</a:t>
            </a:r>
            <a:r>
              <a:rPr lang="cs-CZ" sz="1600" dirty="false">
                <a:hlinkClick r:id="rId3"/>
              </a:rPr>
              <a:t>://www.esfcr.cz/monitorovani-podporenych-osob-opz/-/</a:t>
            </a:r>
            <a:r>
              <a:rPr lang="cs-CZ" sz="1600" dirty="false" smtClean="false">
                <a:hlinkClick r:id="rId3"/>
              </a:rPr>
              <a:t>dokument/798928</a:t>
            </a:r>
            <a:r>
              <a:rPr lang="cs-CZ" sz="1600" dirty="false" smtClean="false"/>
              <a:t> </a:t>
            </a:r>
          </a:p>
          <a:p>
            <a:pPr lvl="1"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cs-CZ" sz="1600" dirty="false" smtClean="false"/>
              <a:t>Příjemce v IS KP 14+ v části Indikátory na projektu označí indikátor 6 </a:t>
            </a:r>
            <a:r>
              <a:rPr lang="cs-CZ" sz="1600" dirty="false"/>
              <a:t>00 00 </a:t>
            </a:r>
            <a:r>
              <a:rPr lang="cs-CZ" sz="1600" dirty="false" smtClean="false"/>
              <a:t>a </a:t>
            </a:r>
            <a:r>
              <a:rPr lang="cs-CZ" sz="1600" dirty="false"/>
              <a:t>klikne na možnost VYKÁZAT </a:t>
            </a:r>
            <a:r>
              <a:rPr lang="cs-CZ" sz="1600" dirty="false" smtClean="false"/>
              <a:t>ZMĚNU/PŘÍRŮSTEK, načtou se hodnoty z IS ESF.</a:t>
            </a:r>
          </a:p>
          <a:p>
            <a:pPr lvl="1"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cs-CZ" sz="1600" dirty="false" smtClean="false"/>
              <a:t>Ke všem sledovaným indikátorům (povinně pouze těch 5 výše uvedených) je třeba v každé </a:t>
            </a:r>
            <a:r>
              <a:rPr lang="cs-CZ" sz="1600" dirty="false" err="true" smtClean="false"/>
              <a:t>ZoR</a:t>
            </a:r>
            <a:r>
              <a:rPr lang="cs-CZ" sz="1600" dirty="false" smtClean="false"/>
              <a:t> uvést komentář. V případě, že nedošlo k navýšení hodnoty, můžete uvést jen poznámku, že je indikátor ve sledovaném období pro projekt nerelevantní. </a:t>
            </a:r>
            <a:endParaRPr lang="cs-CZ" sz="1600" dirty="false"/>
          </a:p>
          <a:p>
            <a:pPr>
              <a:spcBef>
                <a:spcPts val="0"/>
              </a:spcBef>
              <a:spcAft>
                <a:spcPts val="0"/>
              </a:spcAft>
              <a:buFontTx/>
              <a:buChar char="-"/>
            </a:pPr>
            <a:endParaRPr lang="cs-CZ" sz="1600" dirty="false" smtClean="false"/>
          </a:p>
          <a:p>
            <a:pPr>
              <a:spcBef>
                <a:spcPts val="0"/>
              </a:spcBef>
              <a:spcAft>
                <a:spcPts val="0"/>
              </a:spcAft>
            </a:pPr>
            <a:endParaRPr lang="cs-CZ" sz="1600" dirty="false"/>
          </a:p>
        </p:txBody>
      </p:sp>
    </p:spTree>
    <p:extLst>
      <p:ext uri="{BB962C8B-B14F-4D97-AF65-F5344CB8AC3E}">
        <p14:creationId xmlns:p14="http://schemas.microsoft.com/office/powerpoint/2010/main" val="4259448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Vyplňování Zprávy o realizaci projektu včetně Žádosti o platbu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323528" y="1196752"/>
            <a:ext cx="8568952" cy="5400600"/>
          </a:xfrm>
        </p:spPr>
        <p:txBody>
          <a:bodyPr/>
          <a:lstStyle/>
          <a:p>
            <a:pPr lvl="1"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cs-CZ" sz="1600" dirty="false" smtClean="false"/>
              <a:t>Všechny </a:t>
            </a:r>
            <a:r>
              <a:rPr lang="cs-CZ" sz="1600" dirty="false"/>
              <a:t>podpořené osoby projektu budou mít v listinné podobě podepsaný </a:t>
            </a:r>
            <a:r>
              <a:rPr lang="cs-CZ" sz="1600" b="true" dirty="false"/>
              <a:t>Monitorovací list</a:t>
            </a:r>
            <a:r>
              <a:rPr lang="cs-CZ" sz="1600" dirty="false"/>
              <a:t> </a:t>
            </a:r>
            <a:r>
              <a:rPr lang="cs-CZ" sz="1600" dirty="false" smtClean="false"/>
              <a:t> (</a:t>
            </a:r>
            <a:r>
              <a:rPr lang="cs-CZ" sz="1600" dirty="false" smtClean="false">
                <a:hlinkClick r:id="rId2"/>
              </a:rPr>
              <a:t>https</a:t>
            </a:r>
            <a:r>
              <a:rPr lang="cs-CZ" sz="1600" dirty="false">
                <a:hlinkClick r:id="rId2"/>
              </a:rPr>
              <a:t>://www.esfcr.cz/monitorovani-podporenych-osob-opz/-/</a:t>
            </a:r>
            <a:r>
              <a:rPr lang="cs-CZ" sz="1600" dirty="false" smtClean="false">
                <a:hlinkClick r:id="rId2"/>
              </a:rPr>
              <a:t>dokument/798878</a:t>
            </a:r>
            <a:r>
              <a:rPr lang="cs-CZ" sz="1600" dirty="false" smtClean="false"/>
              <a:t>, k </a:t>
            </a:r>
            <a:r>
              <a:rPr lang="cs-CZ" sz="1600" dirty="false" err="true" smtClean="false"/>
              <a:t>ZoR</a:t>
            </a:r>
            <a:r>
              <a:rPr lang="cs-CZ" sz="1600" dirty="false" smtClean="false"/>
              <a:t> ani </a:t>
            </a:r>
            <a:r>
              <a:rPr lang="cs-CZ" sz="1600" dirty="false" err="true" smtClean="false"/>
              <a:t>ŽoP</a:t>
            </a:r>
            <a:r>
              <a:rPr lang="cs-CZ" sz="1600" dirty="false" smtClean="false"/>
              <a:t> se nepřikládá, ale může být vyžádán na případné kontrole na místě) a budou evidovány právě v </a:t>
            </a:r>
            <a:r>
              <a:rPr lang="cs-CZ" sz="1600" b="true" dirty="false" smtClean="false"/>
              <a:t>IS ESF </a:t>
            </a:r>
            <a:r>
              <a:rPr lang="cs-CZ" sz="1600" dirty="false" smtClean="false"/>
              <a:t>(kontrola probíhá v každé </a:t>
            </a:r>
            <a:r>
              <a:rPr lang="cs-CZ" sz="1600" dirty="false" err="true" smtClean="false"/>
              <a:t>ZoR</a:t>
            </a:r>
            <a:r>
              <a:rPr lang="cs-CZ" sz="1600" dirty="false" smtClean="false"/>
              <a:t> prostřednictvím načtených hodnot). </a:t>
            </a:r>
          </a:p>
          <a:p>
            <a:pPr lvl="1"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cs-CZ" sz="1600" dirty="false" smtClean="false"/>
              <a:t>Pro všechny tři indikátory, kde je cílová </a:t>
            </a:r>
            <a:r>
              <a:rPr lang="cs-CZ" sz="1600" dirty="false"/>
              <a:t>hodnota </a:t>
            </a:r>
            <a:r>
              <a:rPr lang="cs-CZ" sz="1600" dirty="false" smtClean="false"/>
              <a:t>závazkem (6 </a:t>
            </a:r>
            <a:r>
              <a:rPr lang="cs-CZ" sz="1600" dirty="false"/>
              <a:t>00 00, 6 07 00, 6 26 </a:t>
            </a:r>
            <a:r>
              <a:rPr lang="cs-CZ" sz="1600" dirty="false" smtClean="false"/>
              <a:t>00), </a:t>
            </a:r>
            <a:r>
              <a:rPr lang="cs-CZ" sz="1600" dirty="false"/>
              <a:t>platí, že </a:t>
            </a:r>
            <a:r>
              <a:rPr lang="cs-CZ" sz="1600" dirty="false" smtClean="false"/>
              <a:t>se podpořená osoba „účastníkem“ stává až ve chvíli, kdy obdrží alespoň </a:t>
            </a:r>
            <a:br>
              <a:rPr lang="cs-CZ" sz="1600" dirty="false" smtClean="false"/>
            </a:br>
            <a:r>
              <a:rPr lang="cs-CZ" sz="1600" b="true" dirty="false" smtClean="false"/>
              <a:t>40 hodin podpory </a:t>
            </a:r>
            <a:r>
              <a:rPr lang="cs-CZ" sz="1600" dirty="false" smtClean="false"/>
              <a:t>(do té doby se v IS KP 14+ nenačte).</a:t>
            </a:r>
          </a:p>
          <a:p>
            <a:pPr lvl="1"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cs-CZ" sz="1600" dirty="false" smtClean="false"/>
              <a:t>Pro </a:t>
            </a:r>
            <a:r>
              <a:rPr lang="cs-CZ" sz="1600" b="true" dirty="false" smtClean="false"/>
              <a:t>MI 6 </a:t>
            </a:r>
            <a:r>
              <a:rPr lang="cs-CZ" sz="1600" b="true" dirty="false"/>
              <a:t>07 </a:t>
            </a:r>
            <a:r>
              <a:rPr lang="cs-CZ" sz="1600" b="true" dirty="false" smtClean="false"/>
              <a:t>00 „Účastníci </a:t>
            </a:r>
            <a:r>
              <a:rPr lang="cs-CZ" sz="1600" b="true" dirty="false"/>
              <a:t>ve věku nad 54 </a:t>
            </a:r>
            <a:r>
              <a:rPr lang="cs-CZ" sz="1600" b="true" dirty="false" smtClean="false"/>
              <a:t>let“, </a:t>
            </a:r>
            <a:r>
              <a:rPr lang="cs-CZ" sz="1600" dirty="false" smtClean="false"/>
              <a:t>platí, že podpořená osoba musí být nejpozději v </a:t>
            </a:r>
            <a:r>
              <a:rPr lang="cs-CZ" sz="1600" u="sng" dirty="false" smtClean="false"/>
              <a:t>den vstupu do projektu ve věku 55 let a více</a:t>
            </a:r>
            <a:r>
              <a:rPr lang="cs-CZ" sz="1600" dirty="false" smtClean="false"/>
              <a:t>. Den vstupu do projektu je první den, kdy obdrží podporu (tzn. zúčastní se školení apod.), nikoli obecně datum zahájení projektu. Pokud nastoupí ve věku 54 let a narozeniny oslaví až v průběhu realizace, do indikátoru 6 07 00 už se nenačte. </a:t>
            </a:r>
          </a:p>
          <a:p>
            <a:pPr lvl="1"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cs-CZ" sz="1600" dirty="false" smtClean="false"/>
              <a:t>Hodnota </a:t>
            </a:r>
            <a:r>
              <a:rPr lang="cs-CZ" sz="1600" b="true" dirty="false" smtClean="false"/>
              <a:t>MI </a:t>
            </a:r>
            <a:r>
              <a:rPr lang="cs-CZ" sz="1600" b="true" dirty="false"/>
              <a:t>6 26 00 </a:t>
            </a:r>
            <a:r>
              <a:rPr lang="cs-CZ" sz="1600" b="true" dirty="false" smtClean="false"/>
              <a:t>„Účastníci</a:t>
            </a:r>
            <a:r>
              <a:rPr lang="cs-CZ" sz="1600" b="true" dirty="false"/>
              <a:t>, kteří získali kvalifikaci po ukončení své </a:t>
            </a:r>
            <a:r>
              <a:rPr lang="cs-CZ" sz="1600" b="true" dirty="false" smtClean="false"/>
              <a:t>účasti“ </a:t>
            </a:r>
            <a:r>
              <a:rPr lang="cs-CZ" sz="1600" b="true" dirty="false" smtClean="false"/>
              <a:t/>
            </a:r>
            <a:br>
              <a:rPr lang="cs-CZ" sz="1600" b="true" dirty="false" smtClean="false"/>
            </a:br>
            <a:r>
              <a:rPr lang="cs-CZ" sz="1600" dirty="false" smtClean="false"/>
              <a:t>se </a:t>
            </a:r>
            <a:r>
              <a:rPr lang="cs-CZ" sz="1600" dirty="false" smtClean="false"/>
              <a:t>načte až v momentě, kdy v IS ESF uvedete, že účastník definitivně ukončil účast </a:t>
            </a:r>
            <a:r>
              <a:rPr lang="cs-CZ" sz="1600" dirty="false" smtClean="false"/>
              <a:t/>
            </a:r>
            <a:br>
              <a:rPr lang="cs-CZ" sz="1600" dirty="false" smtClean="false"/>
            </a:br>
            <a:r>
              <a:rPr lang="cs-CZ" sz="1600" dirty="false" smtClean="false"/>
              <a:t>v </a:t>
            </a:r>
            <a:r>
              <a:rPr lang="cs-CZ" sz="1600" dirty="false" smtClean="false"/>
              <a:t>projektu. </a:t>
            </a:r>
          </a:p>
          <a:p>
            <a:pPr lvl="1"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cs-CZ" sz="1600" b="true" dirty="false" smtClean="false"/>
              <a:t>MI 6 00 00 „Celkový </a:t>
            </a:r>
            <a:r>
              <a:rPr lang="cs-CZ" sz="1600" b="true" dirty="false"/>
              <a:t>počet </a:t>
            </a:r>
            <a:r>
              <a:rPr lang="cs-CZ" sz="1600" b="true" dirty="false" smtClean="false"/>
              <a:t>účastníků“ </a:t>
            </a:r>
            <a:r>
              <a:rPr lang="cs-CZ" sz="1600" dirty="false" smtClean="false"/>
              <a:t>se navýší po absolvování 40 hodin. </a:t>
            </a:r>
          </a:p>
          <a:p>
            <a:pPr lvl="1">
              <a:spcBef>
                <a:spcPts val="0"/>
              </a:spcBef>
              <a:spcAft>
                <a:spcPts val="0"/>
              </a:spcAft>
              <a:buFontTx/>
              <a:buChar char="-"/>
            </a:pPr>
            <a:endParaRPr lang="cs-CZ" sz="1600" dirty="false" smtClean="false"/>
          </a:p>
          <a:p>
            <a:pPr lvl="1">
              <a:spcBef>
                <a:spcPts val="0"/>
              </a:spcBef>
              <a:spcAft>
                <a:spcPts val="0"/>
              </a:spcAft>
              <a:buFontTx/>
              <a:buChar char="-"/>
            </a:pPr>
            <a:endParaRPr lang="cs-CZ" sz="1600" dirty="false" smtClean="false"/>
          </a:p>
          <a:p>
            <a:pPr lvl="1">
              <a:spcBef>
                <a:spcPts val="0"/>
              </a:spcBef>
              <a:spcAft>
                <a:spcPts val="0"/>
              </a:spcAft>
            </a:pPr>
            <a:endParaRPr lang="cs-CZ" sz="1600" dirty="false"/>
          </a:p>
          <a:p>
            <a:pPr>
              <a:spcBef>
                <a:spcPts val="0"/>
              </a:spcBef>
              <a:spcAft>
                <a:spcPts val="0"/>
              </a:spcAft>
            </a:pPr>
            <a:endParaRPr lang="cs-CZ" sz="1600" dirty="false"/>
          </a:p>
        </p:txBody>
      </p:sp>
    </p:spTree>
    <p:extLst>
      <p:ext uri="{BB962C8B-B14F-4D97-AF65-F5344CB8AC3E}">
        <p14:creationId xmlns:p14="http://schemas.microsoft.com/office/powerpoint/2010/main" val="736564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Vyplňování Zprávy o realizaci projektu včetně Žádosti o platbu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39552" y="1196752"/>
            <a:ext cx="8064000" cy="5544616"/>
          </a:xfrm>
        </p:spPr>
        <p:txBody>
          <a:bodyPr/>
          <a:lstStyle/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600" b="true" dirty="false" smtClean="false"/>
              <a:t>Sankce u monitorovacích indikátorů (viz </a:t>
            </a:r>
            <a:r>
              <a:rPr lang="cs-CZ" sz="1600" b="true" dirty="false" err="true" smtClean="false"/>
              <a:t>RoD</a:t>
            </a:r>
            <a:r>
              <a:rPr lang="cs-CZ" sz="1600" b="true" dirty="false" smtClean="false"/>
              <a:t>, část V, body 3.6 a 3.7)</a:t>
            </a:r>
            <a:endParaRPr lang="cs-CZ" sz="1600" b="true" dirty="false"/>
          </a:p>
          <a:p>
            <a:pPr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cs-CZ" sz="1600" dirty="false" smtClean="false"/>
              <a:t>Indikátory</a:t>
            </a:r>
            <a:r>
              <a:rPr lang="cs-CZ" sz="1600" dirty="false"/>
              <a:t>, pro které jsou stanoveny cílové hodnoty jako závazek příjemce: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endParaRPr lang="cs-CZ" sz="1600" dirty="false"/>
          </a:p>
          <a:p>
            <a:pPr>
              <a:spcBef>
                <a:spcPts val="0"/>
              </a:spcBef>
              <a:spcAft>
                <a:spcPts val="0"/>
              </a:spcAft>
            </a:pPr>
            <a:endParaRPr lang="cs-CZ" sz="1600" dirty="false" smtClean="false"/>
          </a:p>
          <a:p>
            <a:pPr>
              <a:spcBef>
                <a:spcPts val="0"/>
              </a:spcBef>
              <a:spcAft>
                <a:spcPts val="0"/>
              </a:spcAft>
            </a:pPr>
            <a:endParaRPr lang="cs-CZ" sz="1600" dirty="false" smtClean="false"/>
          </a:p>
          <a:p>
            <a:pPr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cs-CZ" sz="1600" dirty="false" smtClean="false"/>
              <a:t>Sankce pro indikátory výstupů: </a:t>
            </a:r>
            <a:endParaRPr lang="cs-CZ" sz="1600" dirty="false"/>
          </a:p>
          <a:p>
            <a:pPr>
              <a:spcBef>
                <a:spcPts val="0"/>
              </a:spcBef>
              <a:spcAft>
                <a:spcPts val="0"/>
              </a:spcAft>
            </a:pPr>
            <a:endParaRPr lang="cs-CZ" sz="1600" dirty="false" smtClean="false"/>
          </a:p>
          <a:p>
            <a:pPr>
              <a:spcBef>
                <a:spcPts val="0"/>
              </a:spcBef>
              <a:spcAft>
                <a:spcPts val="0"/>
              </a:spcAft>
            </a:pPr>
            <a:endParaRPr lang="cs-CZ" sz="1600" dirty="false" smtClean="false"/>
          </a:p>
          <a:p>
            <a:pPr>
              <a:spcBef>
                <a:spcPts val="0"/>
              </a:spcBef>
              <a:spcAft>
                <a:spcPts val="0"/>
              </a:spcAft>
            </a:pPr>
            <a:endParaRPr lang="cs-CZ" sz="1600" dirty="false"/>
          </a:p>
          <a:p>
            <a:pPr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cs-CZ" sz="1600" dirty="false" smtClean="false"/>
              <a:t>Sankce pro indikátory výsledků: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endParaRPr lang="cs-CZ" sz="1600" dirty="false"/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endParaRPr lang="cs-CZ" sz="1600" dirty="false" smtClean="false"/>
          </a:p>
          <a:p>
            <a:pPr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cs-CZ" sz="1600" dirty="false" smtClean="false"/>
              <a:t>Řeší se až v závěru projektu, odvod se počítá z částky </a:t>
            </a:r>
            <a:r>
              <a:rPr lang="cs-CZ" sz="1600" u="sng" dirty="false" smtClean="false"/>
              <a:t>vyčerpané</a:t>
            </a:r>
            <a:r>
              <a:rPr lang="cs-CZ" sz="1600" dirty="false" smtClean="false"/>
              <a:t> dotace. </a:t>
            </a:r>
          </a:p>
          <a:p>
            <a:pPr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cs-CZ" sz="1600" dirty="false" smtClean="false"/>
              <a:t>Na očekávanou cílovou hodnotu má vliv procento vyčerpané dotace, při nedočerpání rozpočtu tak může dojít ke snížení očekávané hodnoty. </a:t>
            </a:r>
          </a:p>
          <a:p>
            <a:pPr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cs-CZ" sz="1600" dirty="false" smtClean="false"/>
              <a:t>  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endParaRPr lang="cs-CZ" sz="1600" dirty="false"/>
          </a:p>
          <a:p>
            <a:pPr>
              <a:spcBef>
                <a:spcPts val="0"/>
              </a:spcBef>
              <a:spcAft>
                <a:spcPts val="0"/>
              </a:spcAft>
            </a:pPr>
            <a:endParaRPr lang="cs-CZ" sz="1600" dirty="false"/>
          </a:p>
          <a:p>
            <a:pPr>
              <a:spcBef>
                <a:spcPts val="0"/>
              </a:spcBef>
              <a:spcAft>
                <a:spcPts val="0"/>
              </a:spcAft>
            </a:pPr>
            <a:endParaRPr lang="cs-CZ" sz="1600" dirty="false"/>
          </a:p>
        </p:txBody>
      </p:sp>
      <p:graphicFrame>
        <p:nvGraphicFramePr>
          <p:cNvPr id="4" name="Tabulka 3"/>
          <p:cNvGraphicFramePr>
            <a:graphicFrameLocks noGrp="true"/>
          </p:cNvGraphicFramePr>
          <p:nvPr>
            <p:extLst>
              <p:ext uri="{D42A27DB-BD31-4B8C-83A1-F6EECF244321}">
                <p14:modId xmlns:p14="http://schemas.microsoft.com/office/powerpoint/2010/main" val="3955322297"/>
              </p:ext>
            </p:extLst>
          </p:nvPr>
        </p:nvGraphicFramePr>
        <p:xfrm>
          <a:off x="971600" y="1916832"/>
          <a:ext cx="5795150" cy="982345"/>
        </p:xfrm>
        <a:graphic>
          <a:graphicData uri="http://schemas.openxmlformats.org/drawingml/2006/table">
            <a:tbl>
              <a:tblPr firstRow="true" firstCol="true" bandRow="true">
                <a:tableStyleId>{5C22544A-7EE6-4342-B048-85BDC9FD1C3A}</a:tableStyleId>
              </a:tblPr>
              <a:tblGrid>
                <a:gridCol w="998123"/>
                <a:gridCol w="2391409"/>
                <a:gridCol w="1564673"/>
                <a:gridCol w="840945"/>
              </a:tblGrid>
              <a:tr h="372745"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000" dirty="false">
                          <a:effectLst/>
                        </a:rPr>
                        <a:t>Kód indikátoru</a:t>
                      </a:r>
                      <a:endParaRPr lang="cs-CZ" sz="1000" b="true" dirty="false">
                        <a:solidFill>
                          <a:srgbClr val="080808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000" dirty="false">
                          <a:effectLst/>
                        </a:rPr>
                        <a:t>Název</a:t>
                      </a:r>
                      <a:endParaRPr lang="cs-CZ" sz="1000" b="true" dirty="false">
                        <a:solidFill>
                          <a:srgbClr val="080808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000">
                          <a:effectLst/>
                        </a:rPr>
                        <a:t>Typ indikátoru</a:t>
                      </a:r>
                      <a:endParaRPr lang="cs-CZ" sz="1000" b="true">
                        <a:solidFill>
                          <a:srgbClr val="080808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000">
                          <a:effectLst/>
                        </a:rPr>
                        <a:t>Cílová hodnota</a:t>
                      </a:r>
                      <a:endParaRPr lang="cs-CZ" sz="1000" b="true">
                        <a:solidFill>
                          <a:srgbClr val="080808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0"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000" dirty="false">
                          <a:effectLst/>
                        </a:rPr>
                        <a:t>6 00 00</a:t>
                      </a:r>
                      <a:endParaRPr lang="cs-CZ" sz="1000" dirty="false">
                        <a:solidFill>
                          <a:srgbClr val="080808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000">
                          <a:effectLst/>
                        </a:rPr>
                        <a:t>Celkový počet účastníků</a:t>
                      </a:r>
                      <a:endParaRPr lang="cs-CZ" sz="1000">
                        <a:solidFill>
                          <a:srgbClr val="080808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000">
                          <a:effectLst/>
                        </a:rPr>
                        <a:t>Výstup</a:t>
                      </a:r>
                      <a:endParaRPr lang="cs-CZ" sz="1000">
                        <a:solidFill>
                          <a:srgbClr val="080808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000">
                          <a:effectLst/>
                        </a:rPr>
                        <a:t>X</a:t>
                      </a:r>
                      <a:endParaRPr lang="cs-CZ" sz="1000">
                        <a:solidFill>
                          <a:srgbClr val="080808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0"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000">
                          <a:effectLst/>
                        </a:rPr>
                        <a:t>6 07 00</a:t>
                      </a:r>
                      <a:endParaRPr lang="cs-CZ" sz="1000">
                        <a:solidFill>
                          <a:srgbClr val="080808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000" dirty="false">
                          <a:effectLst/>
                        </a:rPr>
                        <a:t>Účastníci ve věku nad 54 let</a:t>
                      </a:r>
                      <a:endParaRPr lang="cs-CZ" sz="1000" dirty="false">
                        <a:solidFill>
                          <a:srgbClr val="080808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000">
                          <a:effectLst/>
                        </a:rPr>
                        <a:t>Výstup</a:t>
                      </a:r>
                      <a:endParaRPr lang="cs-CZ" sz="1000">
                        <a:solidFill>
                          <a:srgbClr val="080808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000">
                          <a:effectLst/>
                        </a:rPr>
                        <a:t>X</a:t>
                      </a:r>
                      <a:endParaRPr lang="cs-CZ" sz="1000">
                        <a:solidFill>
                          <a:srgbClr val="080808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0"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000">
                          <a:effectLst/>
                        </a:rPr>
                        <a:t>6 26 00</a:t>
                      </a:r>
                      <a:endParaRPr lang="cs-CZ" sz="1000">
                        <a:solidFill>
                          <a:srgbClr val="080808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000" dirty="false">
                          <a:effectLst/>
                        </a:rPr>
                        <a:t>Účastníci, kteří získali kvalifikaci po ukončení své účasti</a:t>
                      </a:r>
                      <a:endParaRPr lang="cs-CZ" sz="1000" dirty="false">
                        <a:solidFill>
                          <a:srgbClr val="080808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000">
                          <a:effectLst/>
                        </a:rPr>
                        <a:t>Výsledek</a:t>
                      </a:r>
                      <a:endParaRPr lang="cs-CZ" sz="1000">
                        <a:solidFill>
                          <a:srgbClr val="080808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000" dirty="false">
                          <a:effectLst/>
                        </a:rPr>
                        <a:t>X</a:t>
                      </a:r>
                      <a:endParaRPr lang="cs-CZ" sz="1000" dirty="false">
                        <a:solidFill>
                          <a:srgbClr val="080808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</a:tbl>
          </a:graphicData>
        </a:graphic>
      </p:graphicFrame>
      <p:graphicFrame>
        <p:nvGraphicFramePr>
          <p:cNvPr id="8" name="Tabulka 7"/>
          <p:cNvGraphicFramePr>
            <a:graphicFrameLocks noGrp="true"/>
          </p:cNvGraphicFramePr>
          <p:nvPr>
            <p:extLst>
              <p:ext uri="{D42A27DB-BD31-4B8C-83A1-F6EECF244321}">
                <p14:modId xmlns:p14="http://schemas.microsoft.com/office/powerpoint/2010/main" val="977201098"/>
              </p:ext>
            </p:extLst>
          </p:nvPr>
        </p:nvGraphicFramePr>
        <p:xfrm>
          <a:off x="971600" y="3429000"/>
          <a:ext cx="5400675" cy="1051560"/>
        </p:xfrm>
        <a:graphic>
          <a:graphicData uri="http://schemas.openxmlformats.org/drawingml/2006/table">
            <a:tbl>
              <a:tblPr/>
              <a:tblGrid>
                <a:gridCol w="2876550"/>
                <a:gridCol w="2524125"/>
              </a:tblGrid>
              <a:tr h="0">
                <a:tc>
                  <a:txBody>
                    <a:bodyPr/>
                    <a:lstStyle/>
                    <a:p>
                      <a:pPr marL="36195" marR="36195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cs-CZ" sz="1000" dirty="false">
                          <a:effectLst/>
                          <a:latin typeface="Arial"/>
                          <a:ea typeface="Arial"/>
                          <a:cs typeface="Times New Roman"/>
                        </a:rPr>
                        <a:t>Celková míra naplnění </a:t>
                      </a:r>
                      <a:r>
                        <a:rPr lang="cs-CZ" sz="1000" b="true" dirty="false">
                          <a:effectLst/>
                          <a:latin typeface="Arial"/>
                          <a:ea typeface="Arial"/>
                          <a:cs typeface="Times New Roman"/>
                        </a:rPr>
                        <a:t>indikátorů výstupů </a:t>
                      </a:r>
                      <a:r>
                        <a:rPr lang="cs-CZ" sz="1000" dirty="false">
                          <a:effectLst/>
                          <a:latin typeface="Arial"/>
                          <a:ea typeface="Arial"/>
                          <a:cs typeface="Times New Roman"/>
                        </a:rPr>
                        <a:t>uvedených v Informaci o projektu v příloze č. 1</a:t>
                      </a: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6195" marR="36195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cs-CZ" sz="1000">
                          <a:effectLst/>
                          <a:latin typeface="Arial"/>
                          <a:ea typeface="Arial"/>
                          <a:cs typeface="Times New Roman"/>
                        </a:rPr>
                        <a:t>Procento odvodu z částky, ve které byla porušena rozpočtová kázeň</a:t>
                      </a: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36195" marR="36195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cs-CZ" sz="1000" dirty="false">
                          <a:effectLst/>
                          <a:latin typeface="Arial"/>
                          <a:ea typeface="Arial"/>
                          <a:cs typeface="Times New Roman"/>
                        </a:rPr>
                        <a:t>méně než </a:t>
                      </a:r>
                      <a:r>
                        <a:rPr lang="cs-CZ" sz="1000" b="true" dirty="false">
                          <a:effectLst/>
                          <a:latin typeface="Arial"/>
                          <a:ea typeface="Arial"/>
                          <a:cs typeface="Times New Roman"/>
                        </a:rPr>
                        <a:t>85 %</a:t>
                      </a:r>
                      <a:r>
                        <a:rPr lang="cs-CZ" sz="1000" dirty="false">
                          <a:effectLst/>
                          <a:latin typeface="Arial"/>
                          <a:ea typeface="Arial"/>
                          <a:cs typeface="Times New Roman"/>
                        </a:rPr>
                        <a:t> až 70 %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6195" marR="36195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cs-CZ" sz="1000">
                          <a:effectLst/>
                          <a:latin typeface="Arial"/>
                          <a:ea typeface="Arial"/>
                          <a:cs typeface="Times New Roman"/>
                        </a:rPr>
                        <a:t>15 %</a:t>
                      </a: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36195" marR="36195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cs-CZ" sz="1000" dirty="false">
                          <a:effectLst/>
                          <a:latin typeface="Arial"/>
                          <a:ea typeface="Arial"/>
                          <a:cs typeface="Times New Roman"/>
                        </a:rPr>
                        <a:t>méně než 70 % až 55 %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6195" marR="36195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cs-CZ" sz="1000">
                          <a:effectLst/>
                          <a:latin typeface="Arial"/>
                          <a:ea typeface="Arial"/>
                          <a:cs typeface="Times New Roman"/>
                        </a:rPr>
                        <a:t>20 %</a:t>
                      </a: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36195" marR="36195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cs-CZ" sz="1000" dirty="false">
                          <a:effectLst/>
                          <a:latin typeface="Arial"/>
                          <a:ea typeface="Arial"/>
                          <a:cs typeface="Times New Roman"/>
                        </a:rPr>
                        <a:t>méně než 55 % až 40 %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6195" marR="36195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cs-CZ" sz="1000">
                          <a:effectLst/>
                          <a:latin typeface="Arial"/>
                          <a:ea typeface="Arial"/>
                          <a:cs typeface="Times New Roman"/>
                        </a:rPr>
                        <a:t>30 %</a:t>
                      </a: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36195" marR="36195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cs-CZ" sz="1000">
                          <a:effectLst/>
                          <a:latin typeface="Arial"/>
                          <a:ea typeface="Arial"/>
                          <a:cs typeface="Times New Roman"/>
                        </a:rPr>
                        <a:t>méně než 40 %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6195" marR="36195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cs-CZ" sz="1000" dirty="false">
                          <a:effectLst/>
                          <a:latin typeface="Arial"/>
                          <a:ea typeface="Arial"/>
                          <a:cs typeface="Times New Roman"/>
                        </a:rPr>
                        <a:t>50 %</a:t>
                      </a: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9" name="Tabulka 8"/>
          <p:cNvGraphicFramePr>
            <a:graphicFrameLocks noGrp="true"/>
          </p:cNvGraphicFramePr>
          <p:nvPr>
            <p:extLst>
              <p:ext uri="{D42A27DB-BD31-4B8C-83A1-F6EECF244321}">
                <p14:modId xmlns:p14="http://schemas.microsoft.com/office/powerpoint/2010/main" val="3101816010"/>
              </p:ext>
            </p:extLst>
          </p:nvPr>
        </p:nvGraphicFramePr>
        <p:xfrm>
          <a:off x="971600" y="4869160"/>
          <a:ext cx="5351145" cy="701040"/>
        </p:xfrm>
        <a:graphic>
          <a:graphicData uri="http://schemas.openxmlformats.org/drawingml/2006/table">
            <a:tbl>
              <a:tblPr/>
              <a:tblGrid>
                <a:gridCol w="2876550"/>
                <a:gridCol w="2474595"/>
              </a:tblGrid>
              <a:tr h="0">
                <a:tc>
                  <a:txBody>
                    <a:bodyPr/>
                    <a:lstStyle/>
                    <a:p>
                      <a:pPr marL="36195" marR="36195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cs-CZ" sz="1000" dirty="false">
                          <a:effectLst/>
                          <a:latin typeface="Arial"/>
                          <a:ea typeface="Arial"/>
                          <a:cs typeface="Times New Roman"/>
                        </a:rPr>
                        <a:t>Celková míra naplnění </a:t>
                      </a:r>
                      <a:r>
                        <a:rPr lang="cs-CZ" sz="1000" b="true" dirty="false">
                          <a:effectLst/>
                          <a:latin typeface="Arial"/>
                          <a:ea typeface="Arial"/>
                          <a:cs typeface="Times New Roman"/>
                        </a:rPr>
                        <a:t>indikátorů výsledků </a:t>
                      </a:r>
                      <a:r>
                        <a:rPr lang="cs-CZ" sz="1000" dirty="false">
                          <a:effectLst/>
                          <a:latin typeface="Arial"/>
                          <a:ea typeface="Arial"/>
                          <a:cs typeface="Times New Roman"/>
                        </a:rPr>
                        <a:t>uvedených v Informaci o projektu v příloze č. 1</a:t>
                      </a: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6195" marR="36195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cs-CZ" sz="1000">
                          <a:effectLst/>
                          <a:latin typeface="Arial"/>
                          <a:ea typeface="Arial"/>
                          <a:cs typeface="Times New Roman"/>
                        </a:rPr>
                        <a:t>Procento odvodu z částky, ve které byla porušena rozpočtová kázeň</a:t>
                      </a: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36195" marR="36195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cs-CZ" sz="1000" dirty="false">
                          <a:effectLst/>
                          <a:latin typeface="Arial"/>
                          <a:ea typeface="Arial"/>
                          <a:cs typeface="Times New Roman"/>
                        </a:rPr>
                        <a:t>méně než </a:t>
                      </a:r>
                      <a:r>
                        <a:rPr lang="cs-CZ" sz="1000" b="true" dirty="false">
                          <a:effectLst/>
                          <a:latin typeface="Arial"/>
                          <a:ea typeface="Arial"/>
                          <a:cs typeface="Times New Roman"/>
                        </a:rPr>
                        <a:t>75 %</a:t>
                      </a:r>
                      <a:r>
                        <a:rPr lang="cs-CZ" sz="1000" dirty="false">
                          <a:effectLst/>
                          <a:latin typeface="Arial"/>
                          <a:ea typeface="Arial"/>
                          <a:cs typeface="Times New Roman"/>
                        </a:rPr>
                        <a:t> až  50%</a:t>
                      </a: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6195" marR="36195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cs-CZ" sz="1000">
                          <a:effectLst/>
                          <a:latin typeface="Arial"/>
                          <a:ea typeface="Arial"/>
                          <a:cs typeface="Times New Roman"/>
                        </a:rPr>
                        <a:t>10 %</a:t>
                      </a: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36195" marR="36195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cs-CZ" sz="1000" dirty="false">
                          <a:effectLst/>
                          <a:latin typeface="Arial"/>
                          <a:ea typeface="Arial"/>
                          <a:cs typeface="Times New Roman"/>
                        </a:rPr>
                        <a:t>méně než 50 % </a:t>
                      </a: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6195" marR="36195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cs-CZ" sz="1000" dirty="false">
                          <a:effectLst/>
                          <a:latin typeface="Arial"/>
                          <a:ea typeface="Arial"/>
                          <a:cs typeface="Times New Roman"/>
                        </a:rPr>
                        <a:t>20 %</a:t>
                      </a: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62794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Vyplňování Zprávy o realizaci projektu včetně Žádosti o platbu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39552" y="1268760"/>
            <a:ext cx="8208912" cy="5184576"/>
          </a:xfrm>
        </p:spPr>
        <p:txBody>
          <a:bodyPr/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sz="1600" b="true" dirty="false" smtClean="false"/>
              <a:t>Záložka HORIZONTÁLNÍ PRINCIPY </a:t>
            </a:r>
            <a:r>
              <a:rPr lang="cs-CZ" sz="1600" dirty="false" smtClean="false"/>
              <a:t>- popis plnění vlivu je třeba uvádět pouze na horizontální principy se zvolenou variantou „Cílené zaměření na horizontální princip“ nebo „Pozitivní vliv na horizontální princip“. Stačí stručný komentář v každé </a:t>
            </a:r>
            <a:r>
              <a:rPr lang="cs-CZ" sz="1600" dirty="false" err="true" smtClean="false"/>
              <a:t>ZoR</a:t>
            </a:r>
            <a:r>
              <a:rPr lang="cs-CZ" sz="1600" dirty="false" smtClean="false"/>
              <a:t>. 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sz="1600" b="true" dirty="false" smtClean="false"/>
              <a:t>Záložka IDENTIFIKACE PROBLÉMU </a:t>
            </a:r>
            <a:r>
              <a:rPr lang="cs-CZ" sz="1600" dirty="false" smtClean="false"/>
              <a:t>– není nutné vyplňovat. Pokud ji příjemce vyplnit chce, je třeba vyplnit všechny tři pole IDENTIFIKACE, POPIS, ŘEŠENÍ.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sz="1600" b="true" dirty="false" smtClean="false"/>
              <a:t>Záložka ČESTNÁ PROHLÁŠENÍ </a:t>
            </a:r>
            <a:r>
              <a:rPr lang="cs-CZ" sz="1600" dirty="false" smtClean="false"/>
              <a:t>– přečíst a potvrdit pravdivost zatržením fajfkou v poli SOUHLASÍM S ČESTNÝM PROHLÁŠENÍM. 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sz="1600" b="true" dirty="false" smtClean="false"/>
              <a:t>Záložka PUBLICITA </a:t>
            </a:r>
            <a:r>
              <a:rPr lang="cs-CZ" sz="1600" dirty="false" smtClean="false"/>
              <a:t>– jako povinná publicita musí být vždy uvedeny dva nástroje:</a:t>
            </a:r>
          </a:p>
          <a:p>
            <a:pPr marL="771750" lvl="2" indent="-285750"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cs-CZ" sz="1600" dirty="false" smtClean="false"/>
              <a:t>Povinné prvky jsou uvedeny na dokumentech, webových stránkách a dalších nosičích financovaných z evropských fondů v souladu s Pravidly pro žadatele a příjemce a to v souladu s povinnými technickými parametry: ANO/PROZATÍM NE</a:t>
            </a:r>
          </a:p>
          <a:p>
            <a:pPr marL="771750" lvl="2" indent="-285750"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cs-CZ" sz="1600" dirty="false"/>
              <a:t>Plakát u projektů ESF a u projektů ERDF/FS v hodnotě nižší než 500 000 EUR velikosti min </a:t>
            </a:r>
            <a:r>
              <a:rPr lang="cs-CZ" sz="1600" dirty="false" smtClean="false"/>
              <a:t>A3</a:t>
            </a:r>
            <a:r>
              <a:rPr lang="cs-CZ" sz="1600" dirty="false"/>
              <a:t>: ANO/PROZATÍM </a:t>
            </a:r>
            <a:r>
              <a:rPr lang="cs-CZ" sz="1600" dirty="false" smtClean="false"/>
              <a:t>NE</a:t>
            </a:r>
          </a:p>
          <a:p>
            <a:pPr marL="771750" lvl="2" indent="-285750"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cs-CZ" sz="1600" dirty="false" smtClean="false"/>
              <a:t>Komentář může být stručný. Pokud je projekt skutečně v realizaci (nárokuje výdaje), z číselníku by měla být vybrána odpověď ANO.  </a:t>
            </a:r>
            <a:endParaRPr lang="cs-CZ" sz="1600" dirty="false"/>
          </a:p>
          <a:p>
            <a:pPr marL="771750" lvl="2" indent="-285750">
              <a:spcBef>
                <a:spcPts val="0"/>
              </a:spcBef>
              <a:spcAft>
                <a:spcPts val="0"/>
              </a:spcAft>
              <a:buFontTx/>
              <a:buChar char="-"/>
            </a:pPr>
            <a:endParaRPr lang="cs-CZ" sz="1600" dirty="false" smtClean="false"/>
          </a:p>
          <a:p>
            <a:pPr marL="771750" lvl="2" indent="-285750">
              <a:spcBef>
                <a:spcPts val="0"/>
              </a:spcBef>
              <a:spcAft>
                <a:spcPts val="0"/>
              </a:spcAft>
              <a:buFontTx/>
              <a:buChar char="-"/>
            </a:pPr>
            <a:endParaRPr lang="cs-CZ" sz="1600" dirty="false" smtClean="false"/>
          </a:p>
          <a:p>
            <a:pPr>
              <a:spcBef>
                <a:spcPts val="0"/>
              </a:spcBef>
              <a:spcAft>
                <a:spcPts val="0"/>
              </a:spcAft>
            </a:pPr>
            <a:endParaRPr lang="cs-CZ" sz="1600" dirty="false" smtClean="false"/>
          </a:p>
          <a:p>
            <a:pPr>
              <a:spcBef>
                <a:spcPts val="0"/>
              </a:spcBef>
              <a:spcAft>
                <a:spcPts val="0"/>
              </a:spcAft>
            </a:pPr>
            <a:endParaRPr lang="cs-CZ" sz="1600" dirty="false"/>
          </a:p>
        </p:txBody>
      </p:sp>
    </p:spTree>
    <p:extLst>
      <p:ext uri="{BB962C8B-B14F-4D97-AF65-F5344CB8AC3E}">
        <p14:creationId xmlns:p14="http://schemas.microsoft.com/office/powerpoint/2010/main" val="1724629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Vyplňování Zprávy o realizaci projektu včetně Žádosti o platbu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39552" y="1340768"/>
            <a:ext cx="8064000" cy="5112568"/>
          </a:xfrm>
        </p:spPr>
        <p:txBody>
          <a:bodyPr/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sz="1600" b="true" dirty="false"/>
              <a:t>Záložka </a:t>
            </a:r>
            <a:r>
              <a:rPr lang="cs-CZ" sz="1600" b="true" dirty="false" smtClean="false"/>
              <a:t>DOKUMENTY </a:t>
            </a:r>
            <a:r>
              <a:rPr lang="cs-CZ" sz="1600" dirty="false" smtClean="false"/>
              <a:t>– pozor, tato </a:t>
            </a:r>
            <a:r>
              <a:rPr lang="cs-CZ" sz="1600" dirty="false"/>
              <a:t>záložka není určena pro přílohy zprávy </a:t>
            </a:r>
            <a:r>
              <a:rPr lang="cs-CZ" sz="1600" dirty="false" smtClean="false"/>
              <a:t/>
            </a:r>
            <a:br>
              <a:rPr lang="cs-CZ" sz="1600" dirty="false" smtClean="false"/>
            </a:br>
            <a:r>
              <a:rPr lang="cs-CZ" sz="1600" dirty="false" smtClean="false"/>
              <a:t>o </a:t>
            </a:r>
            <a:r>
              <a:rPr lang="cs-CZ" sz="1600" dirty="false"/>
              <a:t>realizaci </a:t>
            </a:r>
            <a:r>
              <a:rPr lang="cs-CZ" sz="1600" dirty="false" smtClean="false"/>
              <a:t>projektu, dokumenty z této záložky se po schválení </a:t>
            </a:r>
            <a:r>
              <a:rPr lang="cs-CZ" sz="1600" dirty="false" err="true" smtClean="false"/>
              <a:t>ZoR</a:t>
            </a:r>
            <a:r>
              <a:rPr lang="cs-CZ" sz="1600" dirty="false" smtClean="false"/>
              <a:t> načtou jako dokumenty </a:t>
            </a:r>
            <a:r>
              <a:rPr lang="cs-CZ" sz="1600" dirty="false"/>
              <a:t>vážící se k celé žádosti o </a:t>
            </a:r>
            <a:r>
              <a:rPr lang="cs-CZ" sz="1600" dirty="false" smtClean="false"/>
              <a:t>podporu. 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sz="1600" b="true" dirty="false"/>
              <a:t>Záložka DOKUMENTY </a:t>
            </a:r>
            <a:r>
              <a:rPr lang="cs-CZ" sz="1600" b="true" dirty="false" smtClean="false"/>
              <a:t>ZPRÁVY </a:t>
            </a:r>
            <a:r>
              <a:rPr lang="cs-CZ" sz="1600" dirty="false" smtClean="false"/>
              <a:t>- </a:t>
            </a:r>
            <a:r>
              <a:rPr lang="pl-PL" sz="1600" dirty="false" smtClean="false"/>
              <a:t>přílohy </a:t>
            </a:r>
            <a:r>
              <a:rPr lang="pl-PL" sz="1600" dirty="false"/>
              <a:t>ke zprávě o realizaci </a:t>
            </a:r>
            <a:r>
              <a:rPr lang="pl-PL" sz="1600" dirty="false" smtClean="false"/>
              <a:t>projektu. 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endParaRPr lang="pl-PL" sz="1600" dirty="false"/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600" dirty="false"/>
              <a:t>Před finalizací </a:t>
            </a:r>
            <a:r>
              <a:rPr lang="cs-CZ" sz="1600" dirty="false" err="true" smtClean="false"/>
              <a:t>ZoR</a:t>
            </a:r>
            <a:r>
              <a:rPr lang="cs-CZ" sz="1600" dirty="false" smtClean="false"/>
              <a:t> projektu </a:t>
            </a:r>
            <a:r>
              <a:rPr lang="cs-CZ" sz="1600" dirty="false"/>
              <a:t>je nutné odstranit veškeré chyby, které se zobrazí po stisku tlačítka </a:t>
            </a:r>
            <a:r>
              <a:rPr lang="cs-CZ" sz="1600" b="true" dirty="false"/>
              <a:t>KONTROLA</a:t>
            </a:r>
            <a:r>
              <a:rPr lang="cs-CZ" sz="1600" dirty="false"/>
              <a:t>. Systém nedovolí finalizovat zprávu o realizaci projektu, pokud se vyskytuje některá z „červených“ finalizačních kontrol. Pokud proběhla kontrola v pořádku, stiskne příjemce tlačítko </a:t>
            </a:r>
            <a:r>
              <a:rPr lang="cs-CZ" sz="1600" b="true" dirty="false"/>
              <a:t>FINALIZACE</a:t>
            </a:r>
            <a:r>
              <a:rPr lang="cs-CZ" sz="1600" dirty="false"/>
              <a:t>. </a:t>
            </a:r>
            <a:r>
              <a:rPr lang="cs-CZ" sz="1600" dirty="false" smtClean="false"/>
              <a:t>(Dokud nedojde k podpisu, je možné </a:t>
            </a:r>
            <a:r>
              <a:rPr lang="cs-CZ" sz="1600" dirty="false" err="true" smtClean="false"/>
              <a:t>ZoR</a:t>
            </a:r>
            <a:r>
              <a:rPr lang="cs-CZ" sz="1600" dirty="false" smtClean="false"/>
              <a:t> znovu rozpracovat </a:t>
            </a:r>
            <a:r>
              <a:rPr lang="cs-CZ" sz="1600" dirty="false"/>
              <a:t>pomocí tlačítka STORNO </a:t>
            </a:r>
            <a:r>
              <a:rPr lang="cs-CZ" sz="1600" dirty="false" smtClean="false"/>
              <a:t>FINALIZACE.)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endParaRPr lang="cs-CZ" sz="1600" dirty="false" smtClean="false"/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600" b="true" dirty="false" smtClean="false"/>
              <a:t>Záložka </a:t>
            </a:r>
            <a:r>
              <a:rPr lang="cs-CZ" sz="1600" b="true" dirty="false"/>
              <a:t>PODPIS </a:t>
            </a:r>
            <a:r>
              <a:rPr lang="cs-CZ" sz="1600" b="true" dirty="false" smtClean="false"/>
              <a:t>DOKUMENTU </a:t>
            </a:r>
            <a:r>
              <a:rPr lang="cs-CZ" sz="1600" dirty="false" smtClean="false"/>
              <a:t>– příjemce ověří, že byla podepsána </a:t>
            </a:r>
            <a:r>
              <a:rPr lang="cs-CZ" sz="1600" dirty="false" err="true" smtClean="false"/>
              <a:t>ŽoP</a:t>
            </a:r>
            <a:r>
              <a:rPr lang="cs-CZ" sz="1600" dirty="false" smtClean="false"/>
              <a:t> a poté může podepsat i </a:t>
            </a:r>
            <a:r>
              <a:rPr lang="cs-CZ" sz="1600" dirty="false" err="true" smtClean="false"/>
              <a:t>ZoR</a:t>
            </a:r>
            <a:r>
              <a:rPr lang="cs-CZ" sz="1600" dirty="false" smtClean="false"/>
              <a:t> (podpis zahájí stiskem </a:t>
            </a:r>
            <a:r>
              <a:rPr lang="cs-CZ" sz="1600" dirty="false" err="true" smtClean="false"/>
              <a:t>pečítky</a:t>
            </a:r>
            <a:r>
              <a:rPr lang="cs-CZ" sz="1600" dirty="false" smtClean="false"/>
              <a:t>). </a:t>
            </a:r>
            <a:endParaRPr lang="cs-CZ" sz="1600" dirty="false"/>
          </a:p>
          <a:p>
            <a:pPr>
              <a:spcBef>
                <a:spcPts val="0"/>
              </a:spcBef>
              <a:spcAft>
                <a:spcPts val="0"/>
              </a:spcAft>
            </a:pPr>
            <a:endParaRPr lang="cs-CZ" sz="1600" dirty="false"/>
          </a:p>
        </p:txBody>
      </p:sp>
    </p:spTree>
    <p:extLst>
      <p:ext uri="{BB962C8B-B14F-4D97-AF65-F5344CB8AC3E}">
        <p14:creationId xmlns:p14="http://schemas.microsoft.com/office/powerpoint/2010/main" val="2514170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 smtClean="false"/>
              <a:t>Informace nad rámec zor/</a:t>
            </a:r>
            <a:r>
              <a:rPr lang="cs-CZ" dirty="false" err="true" smtClean="false"/>
              <a:t>Žop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39552" y="1196752"/>
            <a:ext cx="8064000" cy="5328592"/>
          </a:xfrm>
        </p:spPr>
        <p:txBody>
          <a:bodyPr/>
          <a:lstStyle/>
          <a:p>
            <a:pPr marL="0" indent="0">
              <a:buNone/>
            </a:pPr>
            <a:r>
              <a:rPr lang="cs-CZ" sz="1600" dirty="false" smtClean="false"/>
              <a:t>Informace, které příjemce vyplňuje průběžně v modulech v hlavním menu projektu: </a:t>
            </a:r>
          </a:p>
          <a:p>
            <a:r>
              <a:rPr lang="cs-CZ" sz="1600" b="true" dirty="false" smtClean="false"/>
              <a:t>Modul VEŘEJNÉ ZAKÁZKY</a:t>
            </a:r>
            <a:r>
              <a:rPr lang="cs-CZ" sz="1600" dirty="false" smtClean="false"/>
              <a:t> </a:t>
            </a:r>
            <a:r>
              <a:rPr lang="cs-CZ" sz="1600" dirty="false"/>
              <a:t>je pro všechny projekty, v rámci kterých je předpokládána realizace zadávacích řízení, zobrazen v levém navigačním menu </a:t>
            </a:r>
            <a:r>
              <a:rPr lang="cs-CZ" sz="1600" dirty="false" smtClean="false"/>
              <a:t/>
            </a:r>
            <a:br>
              <a:rPr lang="cs-CZ" sz="1600" dirty="false" smtClean="false"/>
            </a:br>
            <a:r>
              <a:rPr lang="cs-CZ" sz="1600" dirty="false" smtClean="false"/>
              <a:t>v </a:t>
            </a:r>
            <a:r>
              <a:rPr lang="cs-CZ" sz="1600" dirty="false"/>
              <a:t>části "INFORMOVÁNÍ O REALIZACI". Postup vytvoření/editace zakázky v modulu „Veřejné zakázky“ je podrobně popsán v samostatném návodu (postupu), který je dostupný na portálu OPZ, v části Dokumenty, oddílu věnovanému zadávacím/výběrovým řízením (viz </a:t>
            </a:r>
            <a:r>
              <a:rPr lang="cs-CZ" sz="1600" dirty="false">
                <a:hlinkClick r:id="rId2"/>
              </a:rPr>
              <a:t>https://www.esfcr.cz/vzory-pro-</a:t>
            </a:r>
            <a:r>
              <a:rPr lang="cs-CZ" sz="1600" dirty="false" err="true">
                <a:hlinkClick r:id="rId2"/>
              </a:rPr>
              <a:t>zadavaci</a:t>
            </a:r>
            <a:r>
              <a:rPr lang="cs-CZ" sz="1600" dirty="false">
                <a:hlinkClick r:id="rId2"/>
              </a:rPr>
              <a:t>-</a:t>
            </a:r>
            <a:r>
              <a:rPr lang="cs-CZ" sz="1600" dirty="false" err="true">
                <a:hlinkClick r:id="rId2"/>
              </a:rPr>
              <a:t>vyberova-rizeni-opz</a:t>
            </a:r>
            <a:r>
              <a:rPr lang="cs-CZ" sz="1600" dirty="false" smtClean="false"/>
              <a:t>). </a:t>
            </a:r>
            <a:r>
              <a:rPr lang="cs-CZ" sz="1600" dirty="false" smtClean="false"/>
              <a:t>Při aktualizaci modulu nás prosím informujte i depeší. </a:t>
            </a:r>
            <a:endParaRPr lang="cs-CZ" sz="1600" dirty="false" smtClean="false"/>
          </a:p>
          <a:p>
            <a:r>
              <a:rPr lang="cs-CZ" sz="1600" b="true" dirty="false" smtClean="false"/>
              <a:t>Modul KONTROLY </a:t>
            </a:r>
            <a:r>
              <a:rPr lang="cs-CZ" sz="1600" dirty="false" smtClean="false"/>
              <a:t>- Příjemce zde vyplňuje </a:t>
            </a:r>
            <a:r>
              <a:rPr lang="cs-CZ" sz="1600" dirty="false"/>
              <a:t>údaje o jakýchkoli ukončených </a:t>
            </a:r>
            <a:r>
              <a:rPr lang="cs-CZ" sz="1600" dirty="false" smtClean="false"/>
              <a:t>kontrolách/auditech vztahujících </a:t>
            </a:r>
            <a:r>
              <a:rPr lang="cs-CZ" sz="1600" dirty="false"/>
              <a:t>se k realizaci projektu. Kontrolujícím/</a:t>
            </a:r>
            <a:r>
              <a:rPr lang="cs-CZ" sz="1600" dirty="false" err="true"/>
              <a:t>auditujícím</a:t>
            </a:r>
            <a:r>
              <a:rPr lang="cs-CZ" sz="1600" dirty="false"/>
              <a:t> orgánem mohly být např. orgány finanční správy, Ministerstvo financí, Nejvyšší kontrolní úřad, Evropská komise a Evropský účetní </a:t>
            </a:r>
            <a:r>
              <a:rPr lang="cs-CZ" sz="1600" dirty="false" smtClean="false"/>
              <a:t>dvůr apod. V modulu se nepoužívá tlačítko FINALIZACE. </a:t>
            </a:r>
            <a:endParaRPr lang="cs-CZ" sz="1600" dirty="false"/>
          </a:p>
        </p:txBody>
      </p:sp>
    </p:spTree>
    <p:extLst>
      <p:ext uri="{BB962C8B-B14F-4D97-AF65-F5344CB8AC3E}">
        <p14:creationId xmlns:p14="http://schemas.microsoft.com/office/powerpoint/2010/main" val="283170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pl-PL" dirty="false"/>
              <a:t>Podstatné a nepodstatné změny </a:t>
            </a:r>
            <a:r>
              <a:rPr lang="pl-PL" dirty="false" smtClean="false"/>
              <a:t>projektu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39552" y="1340768"/>
            <a:ext cx="8064000" cy="5112568"/>
          </a:xfrm>
        </p:spPr>
        <p:txBody>
          <a:bodyPr/>
          <a:lstStyle/>
          <a:p>
            <a:pPr marL="0" indent="0">
              <a:buNone/>
            </a:pPr>
            <a:r>
              <a:rPr lang="cs-CZ" sz="1600" b="true" dirty="false"/>
              <a:t>Pokyny ke zpracování žádosti o změnu v IS KP14+</a:t>
            </a:r>
            <a:endParaRPr lang="cs-CZ" sz="1600" b="true" dirty="false" smtClean="false"/>
          </a:p>
          <a:p>
            <a:pPr marL="0" indent="0">
              <a:buNone/>
            </a:pPr>
            <a:r>
              <a:rPr lang="cs-CZ" sz="1600" dirty="false">
                <a:hlinkClick r:id="rId2"/>
              </a:rPr>
              <a:t>https://www.esfcr.cz/pokyny-k-vyplneni-zpravy-o-realizaci-zadosti-o-platbu-a-zadosti-o-zmenu-opz/-/</a:t>
            </a:r>
            <a:r>
              <a:rPr lang="cs-CZ" sz="1600" dirty="false" smtClean="false">
                <a:hlinkClick r:id="rId2"/>
              </a:rPr>
              <a:t>dokument/809732</a:t>
            </a:r>
            <a:r>
              <a:rPr lang="cs-CZ" sz="1600" dirty="false" smtClean="false"/>
              <a:t> </a:t>
            </a:r>
            <a:endParaRPr lang="cs-CZ" sz="1600" dirty="false"/>
          </a:p>
          <a:p>
            <a:pPr marL="0" indent="0">
              <a:buNone/>
            </a:pPr>
            <a:r>
              <a:rPr lang="cs-CZ" sz="1600" dirty="false" smtClean="false"/>
              <a:t>Záložka </a:t>
            </a:r>
            <a:r>
              <a:rPr lang="cs-CZ" sz="1600" b="true" dirty="false" smtClean="false"/>
              <a:t>Žádost o změnu </a:t>
            </a:r>
            <a:r>
              <a:rPr lang="cs-CZ" sz="1600" dirty="false" smtClean="false"/>
              <a:t>se nachází na </a:t>
            </a:r>
            <a:r>
              <a:rPr lang="cs-CZ" sz="1600" dirty="false"/>
              <a:t>hlavním menu </a:t>
            </a:r>
            <a:r>
              <a:rPr lang="cs-CZ" sz="1600" dirty="false" smtClean="false"/>
              <a:t>projektu: </a:t>
            </a:r>
            <a:endParaRPr lang="cs-CZ" sz="1600" dirty="false"/>
          </a:p>
        </p:txBody>
      </p:sp>
      <p:pic>
        <p:nvPicPr>
          <p:cNvPr id="5122" name="Picture 2"/>
          <p:cNvPicPr>
            <a:picLocks noChangeAspect="true" noChangeArrowheads="true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165" y="3212976"/>
            <a:ext cx="4535413" cy="30351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66711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Obecná doporučení k realizaci projektu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39552" y="1412776"/>
            <a:ext cx="8064000" cy="4707224"/>
          </a:xfrm>
        </p:spPr>
        <p:txBody>
          <a:bodyPr/>
          <a:lstStyle/>
          <a:p>
            <a:pPr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cs-CZ" sz="1600" dirty="false" smtClean="false"/>
              <a:t>Na některé úkony má kompetence pouze statutární zástupce (zástupci) příjemce, popř. jím/jimi pověřená osoba (plná moc musí být vždy nahrána na záložce Plná moc a elektronicky podepsána zmocněncem): např. podpis Zprávy o realizaci, Žádosti o platbu, Žádosti o změnu, Plán aktivit. V případě dlouhodobější nepřítomnosti této osoby zvažte, zda její podpis nebudete potřebovat a zda by pro Vás nebylo výhodnější předat někomu plnou moc (omezenou časově nebo výčtem konkrétních úkonů). </a:t>
            </a:r>
          </a:p>
          <a:p>
            <a:pPr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cs-CZ" sz="1600" dirty="false" smtClean="false"/>
              <a:t>Nastavení </a:t>
            </a:r>
            <a:r>
              <a:rPr lang="cs-CZ" sz="1600" dirty="false"/>
              <a:t>notifikací – primární komunikace poskytovatele a příjemců je prostřednictvím depeší v IS KP14+ - doporučujeme zkontrolovat, že máte nastavené notifikace a neuteče Vám nic důležitého. </a:t>
            </a:r>
            <a:r>
              <a:rPr lang="cs-CZ" sz="1600" dirty="false" smtClean="false"/>
              <a:t> Pozor - pokud je Vám v depeši stanovena nějaká lhůta  (např. ve výzvě k opravě Zprávy o realizaci nebo k doložení Plánu aktivit), je pro Vás tato lhůta závazná bez ohledu na to, zda jste depeši četli! (Lhůtu lze téměř vždy prodloužit prostřednictvím depeše, ale o prodloužení musí být zažádáno včas.)</a:t>
            </a:r>
          </a:p>
          <a:p>
            <a:pPr>
              <a:buFontTx/>
              <a:buChar char="-"/>
            </a:pPr>
            <a:endParaRPr lang="cs-CZ" sz="1600" dirty="false" smtClean="false"/>
          </a:p>
        </p:txBody>
      </p:sp>
    </p:spTree>
    <p:extLst>
      <p:ext uri="{BB962C8B-B14F-4D97-AF65-F5344CB8AC3E}">
        <p14:creationId xmlns:p14="http://schemas.microsoft.com/office/powerpoint/2010/main" val="2597691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pl-PL" dirty="false"/>
              <a:t>Podstatné a nepodstatné změny projektu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39552" y="1340768"/>
            <a:ext cx="8064000" cy="5328592"/>
          </a:xfrm>
        </p:spPr>
        <p:txBody>
          <a:bodyPr/>
          <a:lstStyle/>
          <a:p>
            <a:pPr marL="0" indent="0">
              <a:buNone/>
            </a:pPr>
            <a:r>
              <a:rPr lang="cs-CZ" sz="1600" dirty="false" smtClean="false"/>
              <a:t>Typy změn, ke kterým je v průběhu realizace projektu příjemce oprávněn, jsou uvedeny </a:t>
            </a:r>
            <a:br>
              <a:rPr lang="cs-CZ" sz="1600" dirty="false" smtClean="false"/>
            </a:br>
            <a:r>
              <a:rPr lang="cs-CZ" sz="1600" dirty="false" smtClean="false"/>
              <a:t>v kapitole 5 Změny projektu ve Specifické </a:t>
            </a:r>
            <a:r>
              <a:rPr lang="cs-CZ" sz="1600" dirty="false"/>
              <a:t>části pravidel pro žadatele a příjemce v rámci OPZ pro projekty se skutečně vzniklými výdaji a případně také s nepřímými náklady: </a:t>
            </a:r>
          </a:p>
          <a:p>
            <a:pPr marL="0" indent="0">
              <a:buNone/>
            </a:pPr>
            <a:r>
              <a:rPr lang="cs-CZ" sz="1600" dirty="false">
                <a:hlinkClick r:id="rId2"/>
              </a:rPr>
              <a:t>https://www.esfcr.cz/pravidla-pro-zadatele-a-prijemce-opz/-/</a:t>
            </a:r>
            <a:r>
              <a:rPr lang="cs-CZ" sz="1600" dirty="false" smtClean="false">
                <a:hlinkClick r:id="rId2"/>
              </a:rPr>
              <a:t>dokument/797817</a:t>
            </a:r>
            <a:r>
              <a:rPr lang="cs-CZ" sz="1600" dirty="false" smtClean="false"/>
              <a:t>  </a:t>
            </a:r>
            <a:endParaRPr lang="cs-CZ" sz="1600" dirty="false"/>
          </a:p>
          <a:p>
            <a:pPr marL="0" indent="0">
              <a:buNone/>
            </a:pPr>
            <a:r>
              <a:rPr lang="cs-CZ" sz="1600" dirty="false"/>
              <a:t>Rozlišují se změny podstatné a nepodstatné. Podstatné změny jsou změny, u kterých je před jejich provedením nezbytný souhlas ŘO, nepodstatné změny je příjemce oprávněn provádět i bez souhlasu ŘO. Podstatné změny se dále rozdělují na změny, které vyžadují změnu právního aktu o poskytnutí podpory, a změny, které změnu právního aktu </a:t>
            </a:r>
            <a:r>
              <a:rPr lang="cs-CZ" sz="1600" dirty="false" smtClean="false"/>
              <a:t/>
            </a:r>
            <a:br>
              <a:rPr lang="cs-CZ" sz="1600" dirty="false" smtClean="false"/>
            </a:br>
            <a:r>
              <a:rPr lang="cs-CZ" sz="1600" dirty="false" smtClean="false"/>
              <a:t>o </a:t>
            </a:r>
            <a:r>
              <a:rPr lang="cs-CZ" sz="1600" dirty="false"/>
              <a:t>poskytnutí podpory </a:t>
            </a:r>
            <a:r>
              <a:rPr lang="cs-CZ" sz="1600" dirty="false" smtClean="false"/>
              <a:t>nevyžadují. Správné zařazení mezi PZ/NZ je v kompetenci ŘO, příjemce při podání nemusí uvádět, zda se jedná o (ne)podstatnou změnu. </a:t>
            </a:r>
          </a:p>
          <a:p>
            <a:pPr marL="0" indent="0">
              <a:buNone/>
            </a:pPr>
            <a:r>
              <a:rPr lang="cs-CZ" sz="1600" dirty="false"/>
              <a:t>Všechny prováděné změny musí být pro realizaci projektu nezbytné a v souladu se zásadou efektivního nakládání s </a:t>
            </a:r>
            <a:r>
              <a:rPr lang="cs-CZ" sz="1600" dirty="false" smtClean="false"/>
              <a:t>prostředky (tomu by mělo odpovídat i uvedené </a:t>
            </a:r>
            <a:r>
              <a:rPr lang="cs-CZ" sz="1600" u="sng" dirty="false" smtClean="false"/>
              <a:t>odůvodnění</a:t>
            </a:r>
            <a:r>
              <a:rPr lang="cs-CZ" sz="1600" dirty="false" smtClean="false"/>
              <a:t>). </a:t>
            </a:r>
            <a:endParaRPr lang="cs-CZ" sz="1600" dirty="false"/>
          </a:p>
        </p:txBody>
      </p:sp>
    </p:spTree>
    <p:extLst>
      <p:ext uri="{BB962C8B-B14F-4D97-AF65-F5344CB8AC3E}">
        <p14:creationId xmlns:p14="http://schemas.microsoft.com/office/powerpoint/2010/main" val="3095647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pl-PL" dirty="false"/>
              <a:t>Podstatné a nepodstatné změny projektu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39552" y="1340768"/>
            <a:ext cx="8064000" cy="4896544"/>
          </a:xfrm>
        </p:spPr>
        <p:txBody>
          <a:bodyPr/>
          <a:lstStyle/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2000" b="true" dirty="false" smtClean="false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Nepodstatné změny projektu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600" dirty="false" smtClean="false"/>
              <a:t>Nemusí být ze strany ŘO schváleny předem, některé jsou spíše informačního charakteru. Nejčastější: </a:t>
            </a:r>
          </a:p>
          <a:p>
            <a:pPr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cs-CZ" sz="1600" dirty="false" smtClean="false"/>
              <a:t>Změna </a:t>
            </a:r>
            <a:r>
              <a:rPr lang="cs-CZ" sz="1600" dirty="false"/>
              <a:t>kontaktní osoby projektu (včetně změny kontaktních </a:t>
            </a:r>
            <a:r>
              <a:rPr lang="cs-CZ" sz="1600" dirty="false" smtClean="false"/>
              <a:t>údajů) </a:t>
            </a:r>
          </a:p>
          <a:p>
            <a:pPr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cs-CZ" sz="1600" dirty="false" smtClean="false"/>
              <a:t>Změna v osobě statutárního orgánu příjemce</a:t>
            </a:r>
          </a:p>
          <a:p>
            <a:pPr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cs-CZ" sz="1600" dirty="false" smtClean="false"/>
              <a:t>Změna rozpočtu (přesun prostředků/vytvoření nové položky) v rámci jedné kapitoly rozpočtu (Osobní náklady, Nákup služeb,...)</a:t>
            </a:r>
          </a:p>
          <a:p>
            <a:pPr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cs-CZ" sz="1600" dirty="false" smtClean="false"/>
              <a:t>Změna rozpočtu - přesun </a:t>
            </a:r>
            <a:r>
              <a:rPr lang="cs-CZ" sz="1600" dirty="false"/>
              <a:t>prostředků mezi jednotlivými kapitolami rozpočtu do výše 20 % celkových způsobilých výdajů projektu v režimu financování skutečně prokazovaných </a:t>
            </a:r>
            <a:r>
              <a:rPr lang="cs-CZ" sz="1600" dirty="false" smtClean="false"/>
              <a:t>výdajů</a:t>
            </a:r>
          </a:p>
          <a:p>
            <a:pPr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cs-CZ" sz="1600" dirty="false" smtClean="false"/>
              <a:t>Změna </a:t>
            </a:r>
            <a:r>
              <a:rPr lang="cs-CZ" sz="1600" dirty="false"/>
              <a:t>ve způsobu provádění klíčových aktivit, která nemá negativní dopad na plnění cílů </a:t>
            </a:r>
            <a:r>
              <a:rPr lang="cs-CZ" sz="1600" dirty="false" smtClean="false"/>
              <a:t>projektu (jedná </a:t>
            </a:r>
            <a:r>
              <a:rPr lang="cs-CZ" sz="1600" dirty="false"/>
              <a:t>se zejména o technické </a:t>
            </a:r>
            <a:r>
              <a:rPr lang="cs-CZ" sz="1600" dirty="false" smtClean="false"/>
              <a:t>aspekty </a:t>
            </a:r>
            <a:r>
              <a:rPr lang="cs-CZ" sz="1600" dirty="false"/>
              <a:t>jako </a:t>
            </a:r>
            <a:r>
              <a:rPr lang="cs-CZ" sz="1600" dirty="false" smtClean="false"/>
              <a:t>načasování </a:t>
            </a:r>
            <a:r>
              <a:rPr lang="cs-CZ" sz="1600" dirty="false"/>
              <a:t>provádění aktivity, </a:t>
            </a:r>
            <a:r>
              <a:rPr lang="cs-CZ" sz="1600" dirty="false" smtClean="false"/>
              <a:t>rozšíření/snížení </a:t>
            </a:r>
            <a:r>
              <a:rPr lang="cs-CZ" sz="1600" dirty="false"/>
              <a:t>počtu </a:t>
            </a:r>
            <a:r>
              <a:rPr lang="cs-CZ" sz="1600" dirty="false" smtClean="false"/>
              <a:t>činností</a:t>
            </a:r>
            <a:r>
              <a:rPr lang="cs-CZ" sz="1600" dirty="false"/>
              <a:t> </a:t>
            </a:r>
            <a:r>
              <a:rPr lang="cs-CZ" sz="1600" dirty="false" smtClean="false"/>
              <a:t>apod.). </a:t>
            </a:r>
          </a:p>
          <a:p>
            <a:pPr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endParaRPr lang="cs-CZ" sz="1600" dirty="false" smtClean="false"/>
          </a:p>
        </p:txBody>
      </p:sp>
    </p:spTree>
    <p:extLst>
      <p:ext uri="{BB962C8B-B14F-4D97-AF65-F5344CB8AC3E}">
        <p14:creationId xmlns:p14="http://schemas.microsoft.com/office/powerpoint/2010/main" val="2655016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pl-PL" dirty="false"/>
              <a:t>Podstatné a nepodstatné změny projektu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39552" y="1196752"/>
            <a:ext cx="8064000" cy="5472608"/>
          </a:xfrm>
        </p:spPr>
        <p:txBody>
          <a:bodyPr/>
          <a:lstStyle/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2000" b="true" dirty="false" smtClean="false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Podstatné změny projektu 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600" dirty="false"/>
              <a:t>Podstatné změny projektu jsou takové změny, které mají vliv na charakter projektu, na splnění cílů projektu či dobu realizace </a:t>
            </a:r>
            <a:r>
              <a:rPr lang="cs-CZ" sz="1600" dirty="false" smtClean="false"/>
              <a:t>projektu. Nesmí </a:t>
            </a:r>
            <a:r>
              <a:rPr lang="cs-CZ" sz="1600" dirty="false"/>
              <a:t>být příjemcem provedeny před jejich schválením ŘO, resp. před vydáním změnového právního aktu, pokud je jeho vydání </a:t>
            </a:r>
            <a:r>
              <a:rPr lang="cs-CZ" sz="1600" dirty="false" smtClean="false"/>
              <a:t>nutné. 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600" dirty="false" smtClean="false"/>
              <a:t>Nejčastější: </a:t>
            </a:r>
          </a:p>
          <a:p>
            <a:pPr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cs-CZ" sz="1600" dirty="false" smtClean="false"/>
              <a:t>Zrušení nebo přidání nové klíčové aktivity </a:t>
            </a:r>
          </a:p>
          <a:p>
            <a:pPr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cs-CZ" sz="1600" dirty="false" smtClean="false"/>
              <a:t>Přesun </a:t>
            </a:r>
            <a:r>
              <a:rPr lang="cs-CZ" sz="1600" dirty="false"/>
              <a:t>v rozpočtu mezi položkami na neinvestiční a investiční </a:t>
            </a:r>
            <a:r>
              <a:rPr lang="cs-CZ" sz="1600" dirty="false" smtClean="false"/>
              <a:t>výdaje</a:t>
            </a:r>
          </a:p>
          <a:p>
            <a:pPr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cs-CZ" sz="1600" dirty="false" smtClean="false"/>
              <a:t>Změna </a:t>
            </a:r>
            <a:r>
              <a:rPr lang="cs-CZ" sz="1600" dirty="false"/>
              <a:t>bankovního účtu </a:t>
            </a:r>
            <a:r>
              <a:rPr lang="cs-CZ" sz="1600" dirty="false" smtClean="false"/>
              <a:t>projektu</a:t>
            </a:r>
          </a:p>
          <a:p>
            <a:pPr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cs-CZ" sz="1600" dirty="false" smtClean="false"/>
              <a:t>Změna </a:t>
            </a:r>
            <a:r>
              <a:rPr lang="cs-CZ" sz="1600" dirty="false"/>
              <a:t>ve vymezení monitorovacích </a:t>
            </a:r>
            <a:r>
              <a:rPr lang="cs-CZ" sz="1600" dirty="false" smtClean="false"/>
              <a:t>období</a:t>
            </a:r>
          </a:p>
          <a:p>
            <a:pPr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pl-PL" sz="1600" dirty="false" smtClean="false"/>
              <a:t>Změna </a:t>
            </a:r>
            <a:r>
              <a:rPr lang="pl-PL" sz="1600" dirty="false"/>
              <a:t>termínu ukončení realizace </a:t>
            </a:r>
            <a:r>
              <a:rPr lang="pl-PL" sz="1600" dirty="false" smtClean="false"/>
              <a:t>projektu</a:t>
            </a:r>
          </a:p>
          <a:p>
            <a:pPr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pl-PL" sz="1600" dirty="false" smtClean="false"/>
              <a:t>Změna cílových hodnot indikátorů </a:t>
            </a:r>
            <a:r>
              <a:rPr lang="pl-PL" sz="1600" dirty="false" smtClean="false"/>
              <a:t>(MI lze pouze snížit)</a:t>
            </a:r>
            <a:endParaRPr lang="cs-CZ" sz="1600" dirty="false" smtClean="false"/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600" dirty="false" smtClean="false"/>
              <a:t>Tyto změny se neschvalují vždy (např. změna v případě cílové hodnoty indikátorů je schvalována jen ve výjimečných případech), je možné nejprve konzultovat, zda má vůbec smysl změnu podávat. </a:t>
            </a:r>
            <a:endParaRPr lang="cs-CZ" sz="1600" dirty="false"/>
          </a:p>
          <a:p>
            <a:pPr>
              <a:spcBef>
                <a:spcPts val="0"/>
              </a:spcBef>
              <a:spcAft>
                <a:spcPts val="0"/>
              </a:spcAft>
            </a:pPr>
            <a:endParaRPr lang="cs-CZ" sz="1600" dirty="false" smtClean="false"/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endParaRPr lang="cs-CZ" sz="1600" dirty="false"/>
          </a:p>
        </p:txBody>
      </p:sp>
    </p:spTree>
    <p:extLst>
      <p:ext uri="{BB962C8B-B14F-4D97-AF65-F5344CB8AC3E}">
        <p14:creationId xmlns:p14="http://schemas.microsoft.com/office/powerpoint/2010/main" val="837147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pl-PL" dirty="false"/>
              <a:t>Podstatné a nepodstatné změny projektu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39552" y="1268760"/>
            <a:ext cx="8208912" cy="5328592"/>
          </a:xfrm>
        </p:spPr>
        <p:txBody>
          <a:bodyPr/>
          <a:lstStyle/>
          <a:p>
            <a:pPr marL="0" indent="0">
              <a:buNone/>
            </a:pPr>
            <a:r>
              <a:rPr lang="cs-CZ" sz="1600" b="true" dirty="false" smtClean="false"/>
              <a:t>Nejčastější dotazy:</a:t>
            </a:r>
            <a:r>
              <a:rPr lang="cs-CZ" sz="1600" dirty="false" smtClean="false"/>
              <a:t>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sz="1600" dirty="false" smtClean="false"/>
              <a:t>Změny projektu nesmí být v rozporu s rozhodnutím Výběrové komise, ale pokud nějaké doporučení komise navrhla s odvoláním na chybějící informace (nedostatečně odůvodněno apod.), je možné úpravu projektu znovu projednat. K navýšení celkové částky rozpočtu už dojít nemůže.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sz="1600" dirty="false" smtClean="false"/>
              <a:t>Jednotkové ceny v rozpočtu lze brát jako orientační, může dojít k překročení. Žádost </a:t>
            </a:r>
            <a:r>
              <a:rPr lang="cs-CZ" sz="1600" dirty="false" smtClean="false"/>
              <a:t/>
            </a:r>
            <a:br>
              <a:rPr lang="cs-CZ" sz="1600" dirty="false" smtClean="false"/>
            </a:br>
            <a:r>
              <a:rPr lang="cs-CZ" sz="1600" dirty="false" smtClean="false"/>
              <a:t>o </a:t>
            </a:r>
            <a:r>
              <a:rPr lang="cs-CZ" sz="1600" dirty="false" smtClean="false"/>
              <a:t>změnu rozpočtu je ale třeba podat vždy, když by překročením jednotkové ceny mělo dojít k přečerpání rozpočtové položky (to nelze). Dále také v případě, že jednotková cena byla snížena z rozhodnutí Výběrové komise, tam by bylo nutné si potvrdit, zda je překročení ceny možné (viz předchozí bod).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sz="1600" dirty="false" smtClean="false"/>
              <a:t>V případě, že VK krátila školení, cílovou hodnotu indikátorů snížila pouze v případě, že byl v žádosti jasný výpočet, jak. Pokud příjemce tento výpočet doloží dodatečně a bude zřejmé, jak by měly být hodnoty sníženy, může podat žádost o změnu.  </a:t>
            </a:r>
            <a:endParaRPr lang="cs-CZ" sz="1600" dirty="false"/>
          </a:p>
        </p:txBody>
      </p:sp>
    </p:spTree>
    <p:extLst>
      <p:ext uri="{BB962C8B-B14F-4D97-AF65-F5344CB8AC3E}">
        <p14:creationId xmlns:p14="http://schemas.microsoft.com/office/powerpoint/2010/main" val="204151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 smtClean="false"/>
              <a:t>dotazy</a:t>
            </a:r>
            <a:endParaRPr lang="cs-CZ" dirty="false"/>
          </a:p>
        </p:txBody>
      </p:sp>
      <p:pic>
        <p:nvPicPr>
          <p:cNvPr id="4" name="Zástupný symbol pro obsah 3"/>
          <p:cNvPicPr>
            <a:picLocks noGrp="true" noChangeAspect="true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0437" y="2888456"/>
            <a:ext cx="2143125" cy="2143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9081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true"/>
          </p:cNvSpPr>
          <p:nvPr>
            <p:ph type="title"/>
          </p:nvPr>
        </p:nvSpPr>
        <p:spPr>
          <a:xfrm>
            <a:off x="0" y="2276872"/>
            <a:ext cx="9144000" cy="1728192"/>
          </a:xfrm>
        </p:spPr>
        <p:txBody>
          <a:bodyPr/>
          <a:lstStyle/>
          <a:p>
            <a:pPr algn="ctr"/>
            <a:r>
              <a:rPr lang="cs-CZ" dirty="false" smtClean="false"/>
              <a:t/>
            </a:r>
            <a:br>
              <a:rPr lang="cs-CZ" dirty="false" smtClean="false"/>
            </a:br>
            <a:r>
              <a:rPr lang="cs-CZ" dirty="false" err="true" smtClean="false"/>
              <a:t>DěkujEME</a:t>
            </a:r>
            <a:r>
              <a:rPr lang="cs-CZ" dirty="false" smtClean="false"/>
              <a:t> za pozornost </a:t>
            </a:r>
            <a:br>
              <a:rPr lang="cs-CZ" dirty="false" smtClean="false"/>
            </a:br>
            <a:r>
              <a:rPr lang="cs-CZ" dirty="false" smtClean="false"/>
              <a:t>a těšíme se na spolupráci</a:t>
            </a:r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887049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Obecná doporučení k realizaci projektu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251520" y="1268760"/>
            <a:ext cx="8568952" cy="4851240"/>
          </a:xfrm>
        </p:spPr>
        <p:txBody>
          <a:bodyPr/>
          <a:lstStyle/>
          <a:p>
            <a:pPr marL="0" indent="0">
              <a:buNone/>
            </a:pPr>
            <a:r>
              <a:rPr lang="cs-CZ" sz="2000" b="true" dirty="false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Lhůty</a:t>
            </a:r>
          </a:p>
          <a:p>
            <a:pPr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cs-CZ" sz="1600" dirty="false"/>
              <a:t>Mezi povinnosti příjemců vyplývající z uzavřeného právního aktu patří dodržování lhůt, na nesplnění některých z nich jsou navázány sankce. S ohledem na to, že o nedodržení lhůt existuje auditní stopa, </a:t>
            </a:r>
            <a:r>
              <a:rPr lang="cs-CZ" sz="1600" dirty="false" smtClean="false"/>
              <a:t>jedná se o zpětně nevyřešitelný problém. </a:t>
            </a:r>
          </a:p>
          <a:p>
            <a:pPr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cs-CZ" sz="1600" dirty="false" smtClean="false"/>
              <a:t>Lhůtu </a:t>
            </a:r>
            <a:r>
              <a:rPr lang="cs-CZ" sz="1600" dirty="false"/>
              <a:t>lze téměř vždy prodloužit prostřednictvím </a:t>
            </a:r>
            <a:r>
              <a:rPr lang="cs-CZ" sz="1600" dirty="false" smtClean="false"/>
              <a:t>depeše, </a:t>
            </a:r>
            <a:r>
              <a:rPr lang="cs-CZ" sz="1600" dirty="false"/>
              <a:t>ale o prodloužení musí být </a:t>
            </a:r>
            <a:r>
              <a:rPr lang="cs-CZ" sz="1600" u="sng" dirty="false"/>
              <a:t>zažádáno</a:t>
            </a:r>
            <a:r>
              <a:rPr lang="cs-CZ" sz="1600" dirty="false"/>
              <a:t> </a:t>
            </a:r>
            <a:r>
              <a:rPr lang="cs-CZ" sz="1600" dirty="false" smtClean="false"/>
              <a:t>dříve, než tato lhůta uplyne. Depeše musí být zaslána z projektu, není třeba přikládat žádné přílohy – příjemce zpravidla uvede, že žádá o prodloužení lhůty, stručný důvod a návrh nového termínu. </a:t>
            </a:r>
          </a:p>
          <a:p>
            <a:pPr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cs-CZ" sz="1600" dirty="false" smtClean="false"/>
              <a:t>Pokud </a:t>
            </a:r>
            <a:r>
              <a:rPr lang="cs-CZ" sz="1600" dirty="false"/>
              <a:t>by důvodem </a:t>
            </a:r>
            <a:r>
              <a:rPr lang="cs-CZ" sz="1600" dirty="false" smtClean="false"/>
              <a:t>pro promeškání lhůty byly </a:t>
            </a:r>
            <a:r>
              <a:rPr lang="cs-CZ" sz="1600" dirty="false"/>
              <a:t>technické problémy v IS KP14</a:t>
            </a:r>
            <a:r>
              <a:rPr lang="cs-CZ" sz="1600" dirty="false" smtClean="false"/>
              <a:t>+, je třeba mít „důkaz“ – ideálně komunikaci s technickou podporou (</a:t>
            </a:r>
            <a:r>
              <a:rPr lang="cs-CZ" sz="1600" dirty="false" smtClean="false">
                <a:hlinkClick r:id="rId2"/>
              </a:rPr>
              <a:t>iskp@mpsv.cz</a:t>
            </a:r>
            <a:r>
              <a:rPr lang="cs-CZ" sz="1600" dirty="false" smtClean="false"/>
              <a:t>), ze které je patrné, že jste problém řešili. (Pokud něco zpracováváte na poslední chvíli a zlobí Vás systém, je lepší poslat depeši a požádat o prodloužení preventivně.) </a:t>
            </a:r>
            <a:endParaRPr lang="cs-CZ" sz="1600" dirty="false"/>
          </a:p>
          <a:p>
            <a:pPr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cs-CZ" sz="1600" dirty="false" smtClean="false"/>
              <a:t>Nejčastější sankce za promeškané lhůty:  - </a:t>
            </a:r>
            <a:r>
              <a:rPr lang="cs-CZ" sz="1600" dirty="false" err="true" smtClean="false"/>
              <a:t>ZoR</a:t>
            </a:r>
            <a:r>
              <a:rPr lang="cs-CZ" sz="1600" dirty="false" smtClean="false"/>
              <a:t>/</a:t>
            </a:r>
            <a:r>
              <a:rPr lang="cs-CZ" sz="1600" dirty="false" err="true" smtClean="false"/>
              <a:t>ŽoP</a:t>
            </a:r>
            <a:r>
              <a:rPr lang="cs-CZ" sz="1600" dirty="false" smtClean="false"/>
              <a:t>, Plán aktivit</a:t>
            </a:r>
            <a:endParaRPr lang="cs-CZ" dirty="false"/>
          </a:p>
          <a:p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396453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Obecná doporučení k realizaci projektu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2000" b="true" dirty="false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Komunikace s ŘO</a:t>
            </a:r>
          </a:p>
          <a:p>
            <a:pPr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cs-CZ" sz="1600" dirty="false" smtClean="false"/>
              <a:t>Na naší straně máte vždy přiděleného projektového manažera, který má Váš projekt na starosti. Buď jím zůstane osoba, se kterou jste projednávali opravu/doplnění žádosti (kontaktní údaje Vám uvedla v depeši), nebo dostanete informaci o nové kontaktní osobě depeší. </a:t>
            </a:r>
            <a:endParaRPr lang="cs-CZ" sz="1600" dirty="false"/>
          </a:p>
          <a:p>
            <a:pPr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cs-CZ" sz="1600" dirty="false" smtClean="false"/>
              <a:t>Pro komunikaci si můžete vybrat e-mail, telefon nebo depeši (prostřednictvím depeše je třeba řešit vše, o čem má zůstat u projektu auditní stopa). </a:t>
            </a:r>
          </a:p>
          <a:p>
            <a:pPr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cs-CZ" sz="1600" dirty="false" smtClean="false"/>
              <a:t>Pokud budete potřebovat něco konzultovat, doporučujeme nenechávat to na poslední chvíli – Váš PM nemusí být daný den v kanceláři. Pokud s nějakým dotazem spěcháte, doporučujeme zkusit více cest (např. když se ráno nedovoláte, pošlete e-mail apod.) </a:t>
            </a:r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533655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 smtClean="false"/>
              <a:t>Způsobilé výdaje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39552" y="1628800"/>
            <a:ext cx="8064000" cy="4320480"/>
          </a:xfrm>
        </p:spPr>
        <p:txBody>
          <a:bodyPr/>
          <a:lstStyle/>
          <a:p>
            <a:pPr marL="0" indent="0">
              <a:buNone/>
            </a:pPr>
            <a:r>
              <a:rPr lang="cs-CZ" sz="2000" dirty="false" smtClean="false"/>
              <a:t>Podrobnější informace tom, co spadá do způsobilých výdajů projektu, jsou </a:t>
            </a:r>
            <a:r>
              <a:rPr lang="cs-CZ" sz="2000" dirty="false"/>
              <a:t>uvedeny </a:t>
            </a:r>
            <a:r>
              <a:rPr lang="cs-CZ" sz="2000" dirty="false" smtClean="false"/>
              <a:t>v kapitole 6 Specifické části </a:t>
            </a:r>
            <a:r>
              <a:rPr lang="cs-CZ" sz="2000" dirty="false"/>
              <a:t>pravidel pro žadatele a příjemce v rámci OPZ pro projekty se </a:t>
            </a:r>
            <a:r>
              <a:rPr lang="cs-CZ" sz="2000" dirty="false" smtClean="false"/>
              <a:t>skutečně vzniklými </a:t>
            </a:r>
            <a:r>
              <a:rPr lang="cs-CZ" sz="2000" dirty="false"/>
              <a:t>výdaji a případně také s nepřímými </a:t>
            </a:r>
            <a:r>
              <a:rPr lang="cs-CZ" sz="2000" dirty="false" smtClean="false"/>
              <a:t>náklady: </a:t>
            </a:r>
            <a:endParaRPr lang="cs-CZ" sz="2000" dirty="false">
              <a:hlinkClick r:id="rId2"/>
            </a:endParaRPr>
          </a:p>
          <a:p>
            <a:pPr marL="0" indent="0">
              <a:buNone/>
            </a:pPr>
            <a:r>
              <a:rPr lang="cs-CZ" sz="1800" dirty="false" smtClean="false">
                <a:hlinkClick r:id="rId2"/>
              </a:rPr>
              <a:t>https</a:t>
            </a:r>
            <a:r>
              <a:rPr lang="cs-CZ" sz="1800" dirty="false">
                <a:hlinkClick r:id="rId2"/>
              </a:rPr>
              <a:t>://www.esfcr.cz/pravidla-pro-zadatele-a-prijemce-opz/-/</a:t>
            </a:r>
            <a:r>
              <a:rPr lang="cs-CZ" sz="1800" dirty="false" smtClean="false">
                <a:hlinkClick r:id="rId2"/>
              </a:rPr>
              <a:t>dokument/797817</a:t>
            </a:r>
            <a:r>
              <a:rPr lang="cs-CZ" sz="1800" dirty="false" smtClean="false"/>
              <a:t> </a:t>
            </a:r>
          </a:p>
          <a:p>
            <a:endParaRPr lang="cs-CZ" dirty="false"/>
          </a:p>
          <a:p>
            <a:pPr marL="0" indent="0">
              <a:buNone/>
            </a:pPr>
            <a:r>
              <a:rPr lang="cs-CZ" sz="2000" dirty="false" smtClean="false"/>
              <a:t>Na semináři zmíníme pouze to, nač se z této kapitoly nejčastěji ptáte, nebo kde se nejčastěji objevují chyby. </a:t>
            </a:r>
            <a:endParaRPr lang="cs-CZ" sz="2000" dirty="false"/>
          </a:p>
        </p:txBody>
      </p:sp>
    </p:spTree>
    <p:extLst>
      <p:ext uri="{BB962C8B-B14F-4D97-AF65-F5344CB8AC3E}">
        <p14:creationId xmlns:p14="http://schemas.microsoft.com/office/powerpoint/2010/main" val="3340779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Způsobilé výdaje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412776"/>
            <a:ext cx="8064000" cy="4707224"/>
          </a:xfrm>
        </p:spPr>
        <p:txBody>
          <a:bodyPr/>
          <a:lstStyle/>
          <a:p>
            <a:pPr marL="0" indent="0">
              <a:buNone/>
            </a:pPr>
            <a:r>
              <a:rPr lang="cs-CZ" sz="2000" b="true" dirty="false" smtClean="false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 Osobní náklady </a:t>
            </a:r>
          </a:p>
          <a:p>
            <a:pPr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cs-CZ" sz="1600" dirty="false" smtClean="false"/>
              <a:t>Spadají sem mzdové náklady členů realizačního týmu, nikoli mzdové příspěvky (náhrada mzdy za členy cílové skupiny, kteří se účastní školení)</a:t>
            </a:r>
          </a:p>
          <a:p>
            <a:pPr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cs-CZ" sz="1600" dirty="false" smtClean="false"/>
              <a:t>Zde vykazovaní zaměstnanci musí mít s příjemcem uzavřenou HPP/DPČ/DPP – </a:t>
            </a:r>
            <a:br>
              <a:rPr lang="cs-CZ" sz="1600" dirty="false" smtClean="false"/>
            </a:br>
            <a:r>
              <a:rPr lang="cs-CZ" sz="1600" dirty="false" smtClean="false"/>
              <a:t>v rozpočtu má každá varianta svou podkapitolu. Lze upravit prostřednictvím žádosti o změnu rozpočtu. U HPP/DPČ je v rozpočtu uvedená sazba včetně odvodů. </a:t>
            </a:r>
          </a:p>
          <a:p>
            <a:pPr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cs-CZ" sz="1600" dirty="false"/>
              <a:t>Úvazek osoby, u které je odměňování i jen částečně hrazeno z </a:t>
            </a:r>
            <a:r>
              <a:rPr lang="cs-CZ" sz="1600" dirty="false" smtClean="false"/>
              <a:t>prostředků projektu </a:t>
            </a:r>
            <a:r>
              <a:rPr lang="cs-CZ" sz="1600" dirty="false"/>
              <a:t>OPZ, může být </a:t>
            </a:r>
            <a:r>
              <a:rPr lang="cs-CZ" sz="1600" dirty="false" smtClean="false"/>
              <a:t>u příjemce maximálně </a:t>
            </a:r>
            <a:r>
              <a:rPr lang="cs-CZ" sz="1600" dirty="false"/>
              <a:t>1,0 </a:t>
            </a:r>
            <a:r>
              <a:rPr lang="cs-CZ" sz="1600" dirty="false" smtClean="false"/>
              <a:t>dohromady (součet veškerých úvazků včetně DPČ a DPP této osoby u příjemce nesmí přesáhnout 1 celý úvazek), platí to po celou dobu realizace projektu </a:t>
            </a:r>
          </a:p>
          <a:p>
            <a:pPr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cs-CZ" sz="1600" dirty="false" smtClean="false"/>
              <a:t>Náplň práce člena RT hrazeného z přímých nákladů musí obsahovat pouze činnosti spadající do přímých nákladů (viz kapitola 6.4.16) </a:t>
            </a:r>
          </a:p>
          <a:p>
            <a:pPr>
              <a:buFontTx/>
              <a:buChar char="-"/>
            </a:pPr>
            <a:endParaRPr lang="cs-CZ" dirty="false"/>
          </a:p>
          <a:p>
            <a:pPr marL="0" indent="0">
              <a:buNone/>
            </a:pPr>
            <a:endParaRPr lang="cs-CZ" dirty="false" smtClean="false"/>
          </a:p>
          <a:p>
            <a:pPr marL="0" indent="0">
              <a:buNone/>
            </a:pPr>
            <a:endParaRPr lang="cs-CZ" dirty="false"/>
          </a:p>
          <a:p>
            <a:pPr marL="0" indent="0">
              <a:buNone/>
            </a:pPr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159441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Způsobilé výdaje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467544" y="1412776"/>
            <a:ext cx="8280920" cy="4968552"/>
          </a:xfrm>
        </p:spPr>
        <p:txBody>
          <a:bodyPr/>
          <a:lstStyle/>
          <a:p>
            <a:pPr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cs-CZ" sz="1600" b="true" dirty="false" smtClean="false"/>
              <a:t>Pracovní výkazy </a:t>
            </a:r>
            <a:r>
              <a:rPr lang="cs-CZ" sz="1600" dirty="false" smtClean="false"/>
              <a:t>vyplňuje člen realizačního týmu jen při výskytu alespoň jedné </a:t>
            </a:r>
            <a:br>
              <a:rPr lang="cs-CZ" sz="1600" dirty="false" smtClean="false"/>
            </a:br>
            <a:r>
              <a:rPr lang="cs-CZ" sz="1600" dirty="false" smtClean="false"/>
              <a:t>z následujících dvou okolností: </a:t>
            </a:r>
          </a:p>
          <a:p>
            <a:pPr marL="576900" lvl="1" indent="-342900">
              <a:spcBef>
                <a:spcPts val="0"/>
              </a:spcBef>
              <a:spcAft>
                <a:spcPts val="0"/>
              </a:spcAft>
              <a:buAutoNum type="alphaUcParenR"/>
            </a:pPr>
            <a:r>
              <a:rPr lang="cs-CZ" sz="1600" dirty="false" smtClean="false"/>
              <a:t>jedná </a:t>
            </a:r>
            <a:r>
              <a:rPr lang="cs-CZ" sz="1600" dirty="false"/>
              <a:t>se o pracovníka, který v rámci daného pracovně právního </a:t>
            </a:r>
            <a:r>
              <a:rPr lang="cs-CZ" sz="1600" dirty="false" smtClean="false"/>
              <a:t>vztahu </a:t>
            </a:r>
            <a:r>
              <a:rPr lang="cs-CZ" sz="1600" dirty="false"/>
              <a:t>vykonává činnosti pro projekt i mimo </a:t>
            </a:r>
            <a:r>
              <a:rPr lang="cs-CZ" sz="1600" dirty="false" smtClean="false"/>
              <a:t>projekt (jde o jednu konkrétní pracovní smlouvu/DPČ/DPP, bez ohledu na to, kolik jich má u zaměstnavatele celkem)</a:t>
            </a:r>
          </a:p>
          <a:p>
            <a:pPr marL="576900" lvl="1" indent="-342900">
              <a:spcBef>
                <a:spcPts val="0"/>
              </a:spcBef>
              <a:spcAft>
                <a:spcPts val="0"/>
              </a:spcAft>
              <a:buAutoNum type="alphaUcParenR"/>
            </a:pPr>
            <a:r>
              <a:rPr lang="cs-CZ" sz="1600" dirty="false" smtClean="false"/>
              <a:t>popis </a:t>
            </a:r>
            <a:r>
              <a:rPr lang="cs-CZ" sz="1600" dirty="false"/>
              <a:t>pracovní činnosti u dané pracovní pozice obsahuje činnosti spadající jak </a:t>
            </a:r>
            <a:r>
              <a:rPr lang="cs-CZ" sz="1600" dirty="false" smtClean="false"/>
              <a:t/>
            </a:r>
            <a:br>
              <a:rPr lang="cs-CZ" sz="1600" dirty="false" smtClean="false"/>
            </a:br>
            <a:r>
              <a:rPr lang="cs-CZ" sz="1600" dirty="false" smtClean="false"/>
              <a:t>do </a:t>
            </a:r>
            <a:r>
              <a:rPr lang="cs-CZ" sz="1600" dirty="false"/>
              <a:t>přímých, tak do nepřímých </a:t>
            </a:r>
            <a:r>
              <a:rPr lang="cs-CZ" sz="1600" dirty="false" smtClean="false"/>
              <a:t>nákladů </a:t>
            </a:r>
          </a:p>
          <a:p>
            <a:pPr marL="576900" lvl="1" indent="-342900">
              <a:spcBef>
                <a:spcPts val="0"/>
              </a:spcBef>
              <a:spcAft>
                <a:spcPts val="0"/>
              </a:spcAft>
              <a:buAutoNum type="alphaUcParenR"/>
            </a:pPr>
            <a:endParaRPr lang="cs-CZ" sz="1600" dirty="false"/>
          </a:p>
          <a:p>
            <a:pPr marL="234000" lvl="1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600" dirty="false" smtClean="false"/>
              <a:t>Pokud bude mít člen RT uzavřenou pracovní smlouvu/DPČ/DPP samostatně pro projekt a v náplni práce bude mít uvedeny pouze aktivity, které spadají do přímých nákladů projektu, nemusí jako podklad pro nárokování mzdy vyplňovat pracovní výkaz. </a:t>
            </a:r>
          </a:p>
          <a:p>
            <a:pPr marL="342900" indent="-342900">
              <a:spcBef>
                <a:spcPts val="0"/>
              </a:spcBef>
              <a:spcAft>
                <a:spcPts val="0"/>
              </a:spcAft>
              <a:buAutoNum type="alphaUcParenR"/>
            </a:pPr>
            <a:endParaRPr lang="cs-CZ" sz="1600" dirty="false" smtClean="false"/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600" dirty="false"/>
              <a:t> </a:t>
            </a:r>
            <a:r>
              <a:rPr lang="cs-CZ" sz="1600" dirty="false" smtClean="false"/>
              <a:t>   V případě vyplňování pracovního výkazu pozor na činnosti spadající do nepřímých 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600" dirty="false"/>
              <a:t> </a:t>
            </a:r>
            <a:r>
              <a:rPr lang="cs-CZ" sz="1600" dirty="false" smtClean="false"/>
              <a:t>   nákladů (vyplňování </a:t>
            </a:r>
            <a:r>
              <a:rPr lang="cs-CZ" sz="1600" dirty="false" err="true" smtClean="false"/>
              <a:t>ZoR</a:t>
            </a:r>
            <a:r>
              <a:rPr lang="cs-CZ" sz="1600" dirty="false" smtClean="false"/>
              <a:t>/</a:t>
            </a:r>
            <a:r>
              <a:rPr lang="cs-CZ" sz="1600" dirty="false" err="true" smtClean="false"/>
              <a:t>ŽoP</a:t>
            </a:r>
            <a:r>
              <a:rPr lang="cs-CZ" sz="1600" dirty="false" smtClean="false"/>
              <a:t>, koordinace aktivit, účtování, jednání s dodavatelem apod.)</a:t>
            </a:r>
            <a:endParaRPr lang="cs-CZ" sz="1600" dirty="false"/>
          </a:p>
        </p:txBody>
      </p:sp>
    </p:spTree>
    <p:extLst>
      <p:ext uri="{BB962C8B-B14F-4D97-AF65-F5344CB8AC3E}">
        <p14:creationId xmlns:p14="http://schemas.microsoft.com/office/powerpoint/2010/main" val="38142475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w="http://schemas.openxmlformats.org/wordprocessingml/2006/main" xmlns:m="http://schemas.openxmlformats.org/officeDocument/2006/math" xmlns:w14="http://schemas.microsoft.com/office/word/2010/wordml" xmlns:r="http://schemas.openxmlformats.org/officeDocument/2006/relationships" xmlns:wp="http://schemas.openxmlformats.org/drawingml/2006/wordprocessingDrawing" xmlns:a="http://schemas.openxmlformats.org/drawingml/2006/main" xmlns:wp14="http://schemas.microsoft.com/office/word/2010/wordprocessingDrawing" xmlns:w15="http://schemas.microsoft.com/office/word/2012/wordml" xmlns:mc="http://schemas.openxmlformats.org/markup-compatibility/2006" xmlns:sl="http://schemas.openxmlformats.org/schemaLibrary/2006/main" xmlns:wne="http://schemas.microsoft.com/office/word/2006/wordml" xmlns:c="http://schemas.openxmlformats.org/drawingml/2006/chart" xmlns:cdr="http://schemas.openxmlformats.org/drawingml/2006/chartDrawing" xmlns:c14="http://schemas.microsoft.com/office/drawing/2007/8/2/chart" xmlns:dgm="http://schemas.openxmlformats.org/drawingml/2006/diagram" xmlns:pic="http://schemas.openxmlformats.org/drawingml/2006/picture" xmlns:xdr="http://schemas.openxmlformats.org/drawingml/2006/spreadsheetDrawing" xmlns:dsp="http://schemas.microsoft.com/office/drawing/2008/diagram" xmlns:o="urn:schemas-microsoft-com:office:office" xmlns:xvml="urn:schemas-microsoft-com:office:excel" xmlns:v="urn:schemas-microsoft-com:vml" xmlns:w10="urn:schemas-microsoft-com:office:word" xmlns:pvml="urn:schemas-microsoft-com:office:powerpoint" xmlns:cppr="http://schemas.microsoft.com/office/2006/coverPageProps" xmlns:odx="http://opendope.org/xpaths" xmlns:odc="http://opendope.org/conditions" xmlns:odq="http://opendope.org/questions" xmlns:oda="http://opendope.org/answers" xmlns:odi="http://opendope.org/components" xmlns:odgm="http://opendope.org/SmartArt/DataHierarchy" xmlns:b="http://schemas.openxmlformats.org/officeDocument/2006/bibliography" xmlns:wps="http://schemas.microsoft.com/office/word/2010/wordprocessingShape" xmlns:w16se="http://schemas.microsoft.com/office/word/2015/wordml/symex" xmlns:w16cid="http://schemas.microsoft.com/office/word/2016/wordml/cid" xmlns:wetp="http://schemas.microsoft.com/office/webextensions/taskpanes/2010/11" xmlns:we="http://schemas.microsoft.com/office/webextensions/webextension/2010/11" xmlns:comp="http://schemas.openxmlformats.org/drawingml/2006/compatibility" xmlns:lc="http://schemas.openxmlformats.org/drawingml/2006/lockedCanvas" name="Motiv1">
  <a:themeElements>
    <a:clrScheme name="MPSV">
      <a:dk1>
        <a:srgbClr val="084A8B"/>
      </a:dk1>
      <a:lt1>
        <a:srgbClr val="F5F5F5"/>
      </a:lt1>
      <a:dk2>
        <a:srgbClr val="AFDDFA"/>
      </a:dk2>
      <a:lt2>
        <a:srgbClr val="F5F5F5"/>
      </a:lt2>
      <a:accent1>
        <a:srgbClr val="084A8B"/>
      </a:accent1>
      <a:accent2>
        <a:srgbClr val="5FBBF5"/>
      </a:accent2>
      <a:accent3>
        <a:srgbClr val="D7EEFC"/>
      </a:accent3>
      <a:accent4>
        <a:srgbClr val="FFCC00"/>
      </a:accent4>
      <a:accent5>
        <a:srgbClr val="AFDDFA"/>
      </a:accent5>
      <a:accent6>
        <a:srgbClr val="AF0100"/>
      </a:accent6>
      <a:hlink>
        <a:srgbClr val="084A8B"/>
      </a:hlink>
      <a:folHlink>
        <a:srgbClr val="084A8B"/>
      </a:folHlink>
    </a:clrScheme>
    <a:fontScheme name="Office – klasické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true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true"/>
        </a:gradFill>
        <a:gradFill rotWithShape="true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false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false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false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false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true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true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w="http://schemas.openxmlformats.org/wordprocessingml/2006/main" xmlns:m="http://schemas.openxmlformats.org/officeDocument/2006/math" xmlns:w14="http://schemas.microsoft.com/office/word/2010/wordml" xmlns:r="http://schemas.openxmlformats.org/officeDocument/2006/relationships" xmlns:wp="http://schemas.openxmlformats.org/drawingml/2006/wordprocessingDrawing" xmlns:a="http://schemas.openxmlformats.org/drawingml/2006/main" xmlns:wp14="http://schemas.microsoft.com/office/word/2010/wordprocessingDrawing" xmlns:w15="http://schemas.microsoft.com/office/word/2012/wordml" xmlns:mc="http://schemas.openxmlformats.org/markup-compatibility/2006" xmlns:sl="http://schemas.openxmlformats.org/schemaLibrary/2006/main" xmlns:wne="http://schemas.microsoft.com/office/word/2006/wordml" xmlns:c="http://schemas.openxmlformats.org/drawingml/2006/chart" xmlns:cdr="http://schemas.openxmlformats.org/drawingml/2006/chartDrawing" xmlns:c14="http://schemas.microsoft.com/office/drawing/2007/8/2/chart" xmlns:dgm="http://schemas.openxmlformats.org/drawingml/2006/diagram" xmlns:pic="http://schemas.openxmlformats.org/drawingml/2006/picture" xmlns:xdr="http://schemas.openxmlformats.org/drawingml/2006/spreadsheetDrawing" xmlns:dsp="http://schemas.microsoft.com/office/drawing/2008/diagram" xmlns:o="urn:schemas-microsoft-com:office:office" xmlns:xvml="urn:schemas-microsoft-com:office:excel" xmlns:v="urn:schemas-microsoft-com:vml" xmlns:w10="urn:schemas-microsoft-com:office:word" xmlns:pvml="urn:schemas-microsoft-com:office:powerpoint" xmlns:cppr="http://schemas.microsoft.com/office/2006/coverPageProps" xmlns:odx="http://opendope.org/xpaths" xmlns:odc="http://opendope.org/conditions" xmlns:odq="http://opendope.org/questions" xmlns:oda="http://opendope.org/answers" xmlns:odi="http://opendope.org/components" xmlns:odgm="http://opendope.org/SmartArt/DataHierarchy" xmlns:b="http://schemas.openxmlformats.org/officeDocument/2006/bibliography" xmlns:wps="http://schemas.microsoft.com/office/word/2010/wordprocessingShape" xmlns:w16se="http://schemas.microsoft.com/office/word/2015/wordml/symex" xmlns:w16cid="http://schemas.microsoft.com/office/word/2016/wordml/cid" xmlns:wetp="http://schemas.microsoft.com/office/webextensions/taskpanes/2010/11" xmlns:we="http://schemas.microsoft.com/office/webextensions/webextension/2010/11" xmlns:comp="http://schemas.openxmlformats.org/drawingml/2006/compatibility" xmlns:lc="http://schemas.openxmlformats.org/drawingml/2006/lockedCanvas" name="1_Motiv1">
  <a:themeElements>
    <a:clrScheme name="MPSV">
      <a:dk1>
        <a:srgbClr val="084A8B"/>
      </a:dk1>
      <a:lt1>
        <a:srgbClr val="F5F5F5"/>
      </a:lt1>
      <a:dk2>
        <a:srgbClr val="AFDDFA"/>
      </a:dk2>
      <a:lt2>
        <a:srgbClr val="F5F5F5"/>
      </a:lt2>
      <a:accent1>
        <a:srgbClr val="084A8B"/>
      </a:accent1>
      <a:accent2>
        <a:srgbClr val="5FBBF5"/>
      </a:accent2>
      <a:accent3>
        <a:srgbClr val="D7EEFC"/>
      </a:accent3>
      <a:accent4>
        <a:srgbClr val="FFCC00"/>
      </a:accent4>
      <a:accent5>
        <a:srgbClr val="AFDDFA"/>
      </a:accent5>
      <a:accent6>
        <a:srgbClr val="AF0100"/>
      </a:accent6>
      <a:hlink>
        <a:srgbClr val="084A8B"/>
      </a:hlink>
      <a:folHlink>
        <a:srgbClr val="084A8B"/>
      </a:folHlink>
    </a:clrScheme>
    <a:fontScheme name="Office – klasické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true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true"/>
        </a:gradFill>
        <a:gradFill rotWithShape="true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false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false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false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false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true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true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w="http://schemas.openxmlformats.org/wordprocessingml/2006/main" xmlns:m="http://schemas.openxmlformats.org/officeDocument/2006/math" xmlns:w14="http://schemas.microsoft.com/office/word/2010/wordml" xmlns:r="http://schemas.openxmlformats.org/officeDocument/2006/relationships" xmlns:wp="http://schemas.openxmlformats.org/drawingml/2006/wordprocessingDrawing" xmlns:a="http://schemas.openxmlformats.org/drawingml/2006/main" xmlns:wp14="http://schemas.microsoft.com/office/word/2010/wordprocessingDrawing" xmlns:w15="http://schemas.microsoft.com/office/word/2012/wordml" xmlns:mc="http://schemas.openxmlformats.org/markup-compatibility/2006" xmlns:sl="http://schemas.openxmlformats.org/schemaLibrary/2006/main" xmlns:wne="http://schemas.microsoft.com/office/word/2006/wordml" xmlns:c="http://schemas.openxmlformats.org/drawingml/2006/chart" xmlns:cdr="http://schemas.openxmlformats.org/drawingml/2006/chartDrawing" xmlns:c14="http://schemas.microsoft.com/office/drawing/2007/8/2/chart" xmlns:dgm="http://schemas.openxmlformats.org/drawingml/2006/diagram" xmlns:pic="http://schemas.openxmlformats.org/drawingml/2006/picture" xmlns:xdr="http://schemas.openxmlformats.org/drawingml/2006/spreadsheetDrawing" xmlns:dsp="http://schemas.microsoft.com/office/drawing/2008/diagram" xmlns:o="urn:schemas-microsoft-com:office:office" xmlns:xvml="urn:schemas-microsoft-com:office:excel" xmlns:v="urn:schemas-microsoft-com:vml" xmlns:w10="urn:schemas-microsoft-com:office:word" xmlns:pvml="urn:schemas-microsoft-com:office:powerpoint" xmlns:cppr="http://schemas.microsoft.com/office/2006/coverPageProps" xmlns:odx="http://opendope.org/xpaths" xmlns:odc="http://opendope.org/conditions" xmlns:odq="http://opendope.org/questions" xmlns:oda="http://opendope.org/answers" xmlns:odi="http://opendope.org/components" xmlns:odgm="http://opendope.org/SmartArt/DataHierarchy" xmlns:b="http://schemas.openxmlformats.org/officeDocument/2006/bibliography" xmlns:wps="http://schemas.microsoft.com/office/word/2010/wordprocessingShape" xmlns:w16se="http://schemas.microsoft.com/office/word/2015/wordml/symex" xmlns:w16cid="http://schemas.microsoft.com/office/word/2016/wordml/cid" xmlns:wetp="http://schemas.microsoft.com/office/webextensions/taskpanes/2010/11" xmlns:we="http://schemas.microsoft.com/office/webextensions/webextension/2010/11" xmlns:comp="http://schemas.openxmlformats.org/drawingml/2006/compatibility" xmlns:lc="http://schemas.openxmlformats.org/drawingml/2006/lockedCanvas" name="2_Motiv1">
  <a:themeElements>
    <a:clrScheme name="MPSV">
      <a:dk1>
        <a:srgbClr val="084A8B"/>
      </a:dk1>
      <a:lt1>
        <a:srgbClr val="F5F5F5"/>
      </a:lt1>
      <a:dk2>
        <a:srgbClr val="AFDDFA"/>
      </a:dk2>
      <a:lt2>
        <a:srgbClr val="F5F5F5"/>
      </a:lt2>
      <a:accent1>
        <a:srgbClr val="084A8B"/>
      </a:accent1>
      <a:accent2>
        <a:srgbClr val="5FBBF5"/>
      </a:accent2>
      <a:accent3>
        <a:srgbClr val="D7EEFC"/>
      </a:accent3>
      <a:accent4>
        <a:srgbClr val="FFCC00"/>
      </a:accent4>
      <a:accent5>
        <a:srgbClr val="AFDDFA"/>
      </a:accent5>
      <a:accent6>
        <a:srgbClr val="AF0100"/>
      </a:accent6>
      <a:hlink>
        <a:srgbClr val="084A8B"/>
      </a:hlink>
      <a:folHlink>
        <a:srgbClr val="084A8B"/>
      </a:folHlink>
    </a:clrScheme>
    <a:fontScheme name="Office – klasické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true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true"/>
        </a:gradFill>
        <a:gradFill rotWithShape="true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false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false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false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false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true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true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
<Relationships xmlns="http://schemas.openxmlformats.org/package/2006/relationships">
    <Relationship Target="itemProps1.xml" Type="http://schemas.openxmlformats.org/officeDocument/2006/relationships/customXmlProps" Id="rId1"/>
</Relationships>

</file>

<file path=customXml/_rels/item2.xml.rels><?xml version="1.0" encoding="UTF-8" standalone="yes"?>
<Relationships xmlns="http://schemas.openxmlformats.org/package/2006/relationships">
    <Relationship Target="itemProps2.xml" Type="http://schemas.openxmlformats.org/officeDocument/2006/relationships/customXmlProps" Id="rId1"/>
</Relationships>

</file>

<file path=customXml/_rels/item3.xml.rels><?xml version="1.0" encoding="UTF-8" standalone="yes"?>
<Relationships xmlns="http://schemas.openxmlformats.org/package/2006/relationships">
    <Relationship Target="itemProps3.xml" Type="http://schemas.openxmlformats.org/officeDocument/2006/relationships/customXmlProps" Id="rId1"/>
</Relationships>

</file>

<file path=customXml/item1.xml><?xml version="1.0" encoding="utf-8"?>
<p:properties xmlns:p="http://schemas.microsoft.com/office/2006/metadata/properties" xmlns:pc="http://schemas.microsoft.com/office/infopath/2007/PartnerControls" xmlns:xsi="http://www.w3.org/2001/XMLSchema-instance">
  <documentManagement>
    <AC_OriginalFileName xmlns="7c48c8a8-2045-474d-b0fb-3ee17ecadba0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Description="Vytvoří nový dokument" ma:contentTypeID="0x010100F291D2CAF791D449809C1371BC5FAF2A" ma:contentTypeName="Dokument" ma:contentTypeScope="" ma:contentTypeVersion="1" ma:versionID="26fd20a5b6d8decbe06b7f1b12531c89">
  <xsd:schema xmlns:xsd="http://www.w3.org/2001/XMLSchema" xmlns:ns2="7c48c8a8-2045-474d-b0fb-3ee17ecadba0" xmlns:p="http://schemas.microsoft.com/office/2006/metadata/properties" xmlns:xs="http://www.w3.org/2001/XMLSchema" ma:fieldsID="ff450026467c3fdb36efcce3adb619a7" ma:root="true" ns2:_="" targetNamespace="http://schemas.microsoft.com/office/2006/metadata/properties">
    <xsd:import namespace="7c48c8a8-2045-474d-b0fb-3ee17ecadba0"/>
    <xsd:element name="properties">
      <xsd:complexType>
        <xsd:sequence>
          <xsd:element name="documentManagement">
            <xsd:complexType>
              <xsd:all>
                <xsd:element minOccurs="0" ref="ns2:AC_OriginalFileName"/>
              </xsd:all>
            </xsd:complexType>
          </xsd:element>
        </xsd:sequence>
      </xsd:complexType>
    </xsd:element>
  </xsd:schema>
  <xsd:schema xmlns:xsd="http://www.w3.org/2001/XMLSchema" xmlns:dms="http://schemas.microsoft.com/office/2006/documentManagement/types" xmlns:pc="http://schemas.microsoft.com/office/infopath/2007/PartnerControls" xmlns:xs="http://www.w3.org/2001/XMLSchema" elementFormDefault="qualified" targetNamespace="7c48c8a8-2045-474d-b0fb-3ee17ecadba0">
    <xsd:import namespace="http://schemas.microsoft.com/office/2006/documentManagement/types"/>
    <xsd:import namespace="http://schemas.microsoft.com/office/infopath/2007/PartnerControls"/>
    <xsd:element ma:displayName="Original File Name" ma:index="8" ma:internalName="AC_OriginalFileName" name="AC_OriginalFileName" nillable="true">
      <xsd:simpleType>
        <xsd:restriction base="dms:Note">
          <xsd:maxLength value="255"/>
        </xsd:restriction>
      </xsd:simpleType>
    </xsd:element>
  </xsd:schema>
  <xsd:schema xmlns:xsd="http://www.w3.org/2001/XMLSchema" xmlns="http://schemas.openxmlformats.org/package/2006/metadata/core-properties" xmlns:dc="http://purl.org/dc/elements/1.1/" xmlns:dcterms="http://purl.org/dc/terms/" xmlns:odoc="http://schemas.microsoft.com/internal/obd" xmlns:xsi="http://www.w3.org/2001/XMLSchema-instance" attributeFormDefault="unqualified" blockDefault="#all" elementFormDefault="qualified" targetNamespace="http://schemas.openxmlformats.org/package/2006/metadata/core-properties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maxOccurs="1" minOccurs="0" ref="dc:creator"/>
        <xsd:element maxOccurs="1" minOccurs="0" ref="dcterms:created"/>
        <xsd:element maxOccurs="1" minOccurs="0" ref="dc:identifier"/>
        <xsd:element ma:displayName="Typ obsahu" ma:index="0" maxOccurs="1" minOccurs="0" name="contentType" type="xsd:string"/>
        <xsd:element ma:displayName="Nadpis" ma:index="4" maxOccurs="1" minOccurs="0" ref="dc:title"/>
        <xsd:element maxOccurs="1" minOccurs="0" ref="dc:subject"/>
        <xsd:element maxOccurs="1" minOccurs="0" ref="dc:description"/>
        <xsd:element maxOccurs="1" minOccurs="0" name="keywords" type="xsd:string"/>
        <xsd:element maxOccurs="1" minOccurs="0" ref="dc:language"/>
        <xsd:element maxOccurs="1" minOccurs="0" name="category" type="xsd:string"/>
        <xsd:element maxOccurs="1" minOccurs="0" name="version" type="xsd:string"/>
        <xsd:element maxOccurs="1" minOccurs="0" name="revision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maxOccurs="1" minOccurs="0" name="lastModifiedBy" type="xsd:string"/>
        <xsd:element maxOccurs="1" minOccurs="0" ref="dcterms:modified"/>
        <xsd:element maxOccurs="1" minOccurs="0" name="contentStatus" type="xsd:string"/>
      </xsd:all>
    </xsd:complexType>
  </xsd:schema>
  <xs:schema xmlns:xs="http://www.w3.org/2001/XMLSchema" xmlns:pc="http://schemas.microsoft.com/office/infopath/2007/PartnerControls" attributeFormDefault="unqualified" elementFormDefault="qualified" targetNamespace="http://schemas.microsoft.com/office/infopath/2007/PartnerControls">
    <xs:element name="Person">
      <xs:complexType>
        <xs:sequence>
          <xs:element minOccurs="0" ref="pc:DisplayName"/>
          <xs:element minOccurs="0" ref="pc:AccountId"/>
          <xs:element minOccurs="0" ref="pc:AccountType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maxOccurs="unbounded" minOccurs="0" ref="pc:BDCEntity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minOccurs="0" ref="pc:EntityDisplayName"/>
          <xs:element minOccurs="0" ref="pc:EntityInstanceReference"/>
          <xs:element minOccurs="0" ref="pc:EntityId1"/>
          <xs:element minOccurs="0" ref="pc:EntityId2"/>
          <xs:element minOccurs="0" ref="pc:EntityId3"/>
          <xs:element minOccurs="0" ref="pc:EntityId4"/>
          <xs:element minOccurs="0" ref="pc:EntityId5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maxOccurs="unbounded" minOccurs="0" ref="pc:TermInfo"/>
        </xs:sequence>
      </xs:complexType>
    </xs:element>
    <xs:element name="TermInfo">
      <xs:complexType>
        <xs:sequence>
          <xs:element minOccurs="0" ref="pc:TermName"/>
          <xs:element minOccurs="0" ref="pc:TermId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94A57AF7-2D51-40DE-8BFD-FFC5F642B135}">
  <ds:schemaRefs>
    <ds:schemaRef ds:uri="http://schemas.microsoft.com/office/infopath/2007/PartnerControls"/>
    <ds:schemaRef ds:uri="http://purl.org/dc/elements/1.1/"/>
    <ds:schemaRef ds:uri="http://purl.org/dc/dcmitype/"/>
    <ds:schemaRef ds:uri="http://schemas.microsoft.com/office/2006/documentManagement/types"/>
    <ds:schemaRef ds:uri="http://schemas.microsoft.com/office/2006/metadata/properties"/>
    <ds:schemaRef ds:uri="http://purl.org/dc/terms/"/>
    <ds:schemaRef ds:uri="7c48c8a8-2045-474d-b0fb-3ee17ecadba0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D335A43D-40D5-42A1-8C65-2729F0F6D26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c48c8a8-2045-474d-b0fb-3ee17ecadba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0B4B2F13-5513-49EA-9045-17E9203F6607}">
  <ds:schemaRefs>
    <ds:schemaRef ds:uri="http://schemas.microsoft.com/sharepoint/v3/contenttype/forms"/>
  </ds:schemaRefs>
</ds:datastoreItem>
</file>

<file path=docProps/app.xml><?xml version="1.0" encoding="utf-8"?>
<properties:Properties xmlns:properties="http://schemas.openxmlformats.org/officeDocument/2006/extended-properties" xmlns:vt="http://schemas.openxmlformats.org/officeDocument/2006/docPropsVTypes">
  <properties:Words>3651</properties:Words>
  <properties:PresentationFormat>Předvádění na obrazovce (4:3)</properties:PresentationFormat>
  <properties:Paragraphs>340</properties:Paragraphs>
  <properties:Slides>45</properties:Slides>
  <properties:Notes>0</properties:Notes>
  <properties:TotalTime>1207</properties:TotalTime>
  <properties:HiddenSlides>0</properties:HiddenSlides>
  <properties:MMClips>0</properties:MMClips>
  <properties:ScaleCrop>false</properties:ScaleCrop>
  <properties:HeadingPairs>
    <vt:vector baseType="variant" size="4">
      <vt:variant>
        <vt:lpstr>Motiv</vt:lpstr>
      </vt:variant>
      <vt:variant>
        <vt:i4>3</vt:i4>
      </vt:variant>
      <vt:variant>
        <vt:lpstr>Nadpisy snímků</vt:lpstr>
      </vt:variant>
      <vt:variant>
        <vt:i4>45</vt:i4>
      </vt:variant>
    </vt:vector>
  </properties:HeadingPairs>
  <properties:TitlesOfParts>
    <vt:vector baseType="lpstr" size="48">
      <vt:lpstr>Motiv1</vt:lpstr>
      <vt:lpstr>1_Motiv1</vt:lpstr>
      <vt:lpstr>2_Motiv1</vt:lpstr>
      <vt:lpstr>   Seminář pro příjemce  ve výzvě č. 079  Age management - chytrá změna v řízení, příležitost k růstu   </vt:lpstr>
      <vt:lpstr>Program</vt:lpstr>
      <vt:lpstr>Obecná doporučení k realizaci projektu</vt:lpstr>
      <vt:lpstr>Obecná doporučení k realizaci projektu</vt:lpstr>
      <vt:lpstr>Obecná doporučení k realizaci projektu</vt:lpstr>
      <vt:lpstr>Obecná doporučení k realizaci projektu</vt:lpstr>
      <vt:lpstr>Způsobilé výdaje</vt:lpstr>
      <vt:lpstr>Způsobilé výdaje</vt:lpstr>
      <vt:lpstr>Způsobilé výdaje</vt:lpstr>
      <vt:lpstr>Způsobilé výdaje</vt:lpstr>
      <vt:lpstr>Způsobilé výdaje</vt:lpstr>
      <vt:lpstr>Způsobilé výdaje</vt:lpstr>
      <vt:lpstr>Způsobilé výdaje</vt:lpstr>
      <vt:lpstr>Způsobilé výdaje</vt:lpstr>
      <vt:lpstr>Způsobilé výdaje</vt:lpstr>
      <vt:lpstr>Způsobilé výdaje</vt:lpstr>
      <vt:lpstr>Způsobilé výdaje</vt:lpstr>
      <vt:lpstr>Způsobilé výdaje</vt:lpstr>
      <vt:lpstr>Vyplňování Zprávy o realizaci projektu včetně Žádosti o platbu</vt:lpstr>
      <vt:lpstr>Vyplňování Zprávy o realizaci projektu včetně Žádosti o platbu</vt:lpstr>
      <vt:lpstr>Vyplňování Zprávy o realizaci projektu včetně Žádosti o platbu</vt:lpstr>
      <vt:lpstr>Vyplňování Zprávy o realizaci projektu včetně Žádosti o platbu</vt:lpstr>
      <vt:lpstr>Vyplňování Zprávy o realizaci projektu včetně Žádosti o platbu</vt:lpstr>
      <vt:lpstr>Vyplňování Zprávy o realizaci projektu včetně Žádosti o platbu</vt:lpstr>
      <vt:lpstr>Vyplňování Zprávy o realizaci projektu včetně Žádosti o platbu</vt:lpstr>
      <vt:lpstr>Vyplňování Zprávy o realizaci projektu včetně Žádosti o platbu</vt:lpstr>
      <vt:lpstr>Vyplňování Zprávy o realizaci projektu včetně Žádosti o platbu</vt:lpstr>
      <vt:lpstr>Vyplňování Zprávy o realizaci projektu včetně Žádosti o platbu</vt:lpstr>
      <vt:lpstr>Vyplňování Zprávy o realizaci projektu včetně Žádosti o platbu</vt:lpstr>
      <vt:lpstr>Vyplňování Zprávy o realizaci projektu včetně Žádosti o platbu</vt:lpstr>
      <vt:lpstr>Vyplňování Zprávy o realizaci projektu včetně Žádosti o platbu</vt:lpstr>
      <vt:lpstr>Vyplňování Zprávy o realizaci projektu včetně Žádosti o platbu</vt:lpstr>
      <vt:lpstr>Vyplňování Zprávy o realizaci projektu včetně Žádosti o platbu</vt:lpstr>
      <vt:lpstr>Vyplňování Zprávy o realizaci projektu včetně Žádosti o platbu</vt:lpstr>
      <vt:lpstr>Vyplňování Zprávy o realizaci projektu včetně Žádosti o platbu</vt:lpstr>
      <vt:lpstr>Vyplňování Zprávy o realizaci projektu včetně Žádosti o platbu</vt:lpstr>
      <vt:lpstr>Vyplňování Zprávy o realizaci projektu včetně Žádosti o platbu</vt:lpstr>
      <vt:lpstr>Informace nad rámec zor/Žop</vt:lpstr>
      <vt:lpstr>Podstatné a nepodstatné změny projektu</vt:lpstr>
      <vt:lpstr>Podstatné a nepodstatné změny projektu</vt:lpstr>
      <vt:lpstr>Podstatné a nepodstatné změny projektu</vt:lpstr>
      <vt:lpstr>Podstatné a nepodstatné změny projektu</vt:lpstr>
      <vt:lpstr>Podstatné a nepodstatné změny projektu</vt:lpstr>
      <vt:lpstr>dotazy</vt:lpstr>
      <vt:lpstr> DěkujEME za pozornost  a těšíme se na spolupráci</vt:lpstr>
    </vt:vector>
  </properties:TitlesOfParts>
  <properties:LinksUpToDate>false</properties:LinksUpToDate>
  <properties:SharedDoc>false</properties:SharedDoc>
  <properties:HyperlinksChanged>false</properties:HyperlinksChanged>
  <properties:Application>Microsoft Office PowerPoint</properties:Application>
  <properties:AppVersion>14.0000</properties:AppVersion>
</properties:Properties>
</file>

<file path=docProps/core.xml><?xml version="1.0" encoding="utf-8"?>
<cp:coreProperties xmlns:cp="http://schemas.openxmlformats.org/package/2006/metadata/core-properties" xmlns:dcterms="http://purl.org/dc/terms/" xmlns:dc="http://purl.org/dc/elements/1.1/">
  <dcterms:created xmlns:xsi="http://www.w3.org/2001/XMLSchema-instance" xsi:type="dcterms:W3CDTF">2018-12-28T10:29:58Z</dcterms:created>
  <dc:creator/>
  <cp:lastModifiedBy/>
  <dcterms:modified xmlns:xsi="http://www.w3.org/2001/XMLSchema-instance" xsi:type="dcterms:W3CDTF">2019-01-09T13:24:33Z</dcterms:modified>
  <cp:revision>231</cp:revision>
  <dc:title>Prezentace aplikace PowerPoint</dc:title>
</cp:coreProperties>
</file>

<file path=docProps/custom.xml><?xml version="1.0" encoding="utf-8"?>
<prop:Properties xmlns:vt="http://schemas.openxmlformats.org/officeDocument/2006/docPropsVTypes" xmlns:prop="http://schemas.openxmlformats.org/officeDocument/2006/custom-properties">
  <prop:property fmtid="{D5CDD505-2E9C-101B-9397-08002B2CF9AE}" pid="2" name="ContentTypeId">
    <vt:lpwstr>0x010100F291D2CAF791D449809C1371BC5FAF2A</vt:lpwstr>
  </prop:property>
</prop:Properties>
</file>