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bookmarkIdSeed="6">
  <p:sldMasterIdLst>
    <p:sldMasterId id="2147483671" r:id="rId1"/>
  </p:sldMasterIdLst>
  <p:notesMasterIdLst>
    <p:notesMasterId r:id="rId67"/>
  </p:notesMasterIdLst>
  <p:handoutMasterIdLst>
    <p:handoutMasterId r:id="rId68"/>
  </p:handoutMasterIdLst>
  <p:sldIdLst>
    <p:sldId id="323" r:id="rId2"/>
    <p:sldId id="359" r:id="rId3"/>
    <p:sldId id="434" r:id="rId4"/>
    <p:sldId id="382" r:id="rId5"/>
    <p:sldId id="436" r:id="rId6"/>
    <p:sldId id="527" r:id="rId7"/>
    <p:sldId id="528" r:id="rId8"/>
    <p:sldId id="394" r:id="rId9"/>
    <p:sldId id="393" r:id="rId10"/>
    <p:sldId id="363" r:id="rId11"/>
    <p:sldId id="433" r:id="rId12"/>
    <p:sldId id="371" r:id="rId13"/>
    <p:sldId id="381" r:id="rId14"/>
    <p:sldId id="513" r:id="rId15"/>
    <p:sldId id="514" r:id="rId16"/>
    <p:sldId id="515" r:id="rId17"/>
    <p:sldId id="516" r:id="rId18"/>
    <p:sldId id="442" r:id="rId19"/>
    <p:sldId id="373" r:id="rId20"/>
    <p:sldId id="375" r:id="rId21"/>
    <p:sldId id="495" r:id="rId22"/>
    <p:sldId id="379" r:id="rId23"/>
    <p:sldId id="380" r:id="rId24"/>
    <p:sldId id="465" r:id="rId25"/>
    <p:sldId id="471" r:id="rId26"/>
    <p:sldId id="524" r:id="rId27"/>
    <p:sldId id="525" r:id="rId28"/>
    <p:sldId id="468" r:id="rId29"/>
    <p:sldId id="376" r:id="rId30"/>
    <p:sldId id="377" r:id="rId31"/>
    <p:sldId id="378" r:id="rId32"/>
    <p:sldId id="498" r:id="rId33"/>
    <p:sldId id="522" r:id="rId34"/>
    <p:sldId id="523" r:id="rId35"/>
    <p:sldId id="499" r:id="rId36"/>
    <p:sldId id="500" r:id="rId37"/>
    <p:sldId id="454" r:id="rId38"/>
    <p:sldId id="459" r:id="rId39"/>
    <p:sldId id="458" r:id="rId40"/>
    <p:sldId id="530" r:id="rId41"/>
    <p:sldId id="397" r:id="rId42"/>
    <p:sldId id="399" r:id="rId43"/>
    <p:sldId id="474" r:id="rId44"/>
    <p:sldId id="475" r:id="rId45"/>
    <p:sldId id="476" r:id="rId46"/>
    <p:sldId id="478" r:id="rId47"/>
    <p:sldId id="477" r:id="rId48"/>
    <p:sldId id="480" r:id="rId49"/>
    <p:sldId id="481" r:id="rId50"/>
    <p:sldId id="482" r:id="rId51"/>
    <p:sldId id="483" r:id="rId52"/>
    <p:sldId id="484" r:id="rId53"/>
    <p:sldId id="485" r:id="rId54"/>
    <p:sldId id="479" r:id="rId55"/>
    <p:sldId id="486" r:id="rId56"/>
    <p:sldId id="487" r:id="rId57"/>
    <p:sldId id="489" r:id="rId58"/>
    <p:sldId id="490" r:id="rId59"/>
    <p:sldId id="497" r:id="rId60"/>
    <p:sldId id="472" r:id="rId61"/>
    <p:sldId id="492" r:id="rId62"/>
    <p:sldId id="493" r:id="rId63"/>
    <p:sldId id="494" r:id="rId64"/>
    <p:sldId id="321" r:id="rId65"/>
    <p:sldId id="341" r:id="rId66"/>
  </p:sldIdLst>
  <p:sldSz cx="9144000" cy="6858000" type="screen4x3"/>
  <p:notesSz cx="6784975" cy="9906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řední styl 2 – zvýraznění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7CE84F3-28C3-443E-9E96-99CF82512B78}" styleName="Tmavý styl 1 – zvýraznění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Střední styl 1 – zvýraznění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87485" autoAdjust="0"/>
  </p:normalViewPr>
  <p:slideViewPr>
    <p:cSldViewPr showGuides="1">
      <p:cViewPr>
        <p:scale>
          <a:sx n="97" d="100"/>
          <a:sy n="97" d="100"/>
        </p:scale>
        <p:origin x="-1387" y="374"/>
      </p:cViewPr>
      <p:guideLst>
        <p:guide orient="horz" pos="913"/>
        <p:guide orient="horz" pos="3884"/>
        <p:guide pos="5420"/>
        <p:guide pos="34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1"/>
            <a:ext cx="2940895" cy="495855"/>
          </a:xfrm>
          <a:prstGeom prst="rect">
            <a:avLst/>
          </a:prstGeom>
        </p:spPr>
        <p:txBody>
          <a:bodyPr vert="horz" lIns="91238" tIns="45619" rIns="91238" bIns="45619" rtlCol="0"/>
          <a:lstStyle>
            <a:lvl1pPr algn="l">
              <a:defRPr sz="1200"/>
            </a:lvl1pPr>
          </a:lstStyle>
          <a:p>
            <a:endParaRPr lang="cs-CZ"/>
          </a:p>
        </p:txBody>
      </p:sp>
      <p:sp>
        <p:nvSpPr>
          <p:cNvPr id="3" name="Zástupný symbol pro datum 2"/>
          <p:cNvSpPr>
            <a:spLocks noGrp="1"/>
          </p:cNvSpPr>
          <p:nvPr>
            <p:ph type="dt" sz="quarter" idx="1"/>
          </p:nvPr>
        </p:nvSpPr>
        <p:spPr>
          <a:xfrm>
            <a:off x="3842497" y="1"/>
            <a:ext cx="2940895" cy="495855"/>
          </a:xfrm>
          <a:prstGeom prst="rect">
            <a:avLst/>
          </a:prstGeom>
        </p:spPr>
        <p:txBody>
          <a:bodyPr vert="horz" lIns="91238" tIns="45619" rIns="91238" bIns="45619" rtlCol="0"/>
          <a:lstStyle>
            <a:lvl1pPr algn="r">
              <a:defRPr sz="1200"/>
            </a:lvl1pPr>
          </a:lstStyle>
          <a:p>
            <a:fld id="{0160B359-50B4-4BC9-880E-98F18A6C7756}" type="datetimeFigureOut">
              <a:rPr lang="cs-CZ" smtClean="0"/>
              <a:t>14.11.2017</a:t>
            </a:fld>
            <a:endParaRPr lang="cs-CZ"/>
          </a:p>
        </p:txBody>
      </p:sp>
      <p:sp>
        <p:nvSpPr>
          <p:cNvPr id="4" name="Zástupný symbol pro zápatí 3"/>
          <p:cNvSpPr>
            <a:spLocks noGrp="1"/>
          </p:cNvSpPr>
          <p:nvPr>
            <p:ph type="ftr" sz="quarter" idx="2"/>
          </p:nvPr>
        </p:nvSpPr>
        <p:spPr>
          <a:xfrm>
            <a:off x="0" y="9408562"/>
            <a:ext cx="2940895" cy="495854"/>
          </a:xfrm>
          <a:prstGeom prst="rect">
            <a:avLst/>
          </a:prstGeom>
        </p:spPr>
        <p:txBody>
          <a:bodyPr vert="horz" lIns="91238" tIns="45619" rIns="91238" bIns="45619"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42497" y="9408562"/>
            <a:ext cx="2940895" cy="495854"/>
          </a:xfrm>
          <a:prstGeom prst="rect">
            <a:avLst/>
          </a:prstGeom>
        </p:spPr>
        <p:txBody>
          <a:bodyPr vert="horz" lIns="91238" tIns="45619" rIns="91238" bIns="45619" rtlCol="0" anchor="b"/>
          <a:lstStyle>
            <a:lvl1pPr algn="r">
              <a:defRPr sz="1200"/>
            </a:lvl1pPr>
          </a:lstStyle>
          <a:p>
            <a:fld id="{6C58E3B5-F936-41C1-A2B7-9998FE680AA1}" type="slidenum">
              <a:rPr lang="cs-CZ" smtClean="0"/>
              <a:t>‹#›</a:t>
            </a:fld>
            <a:endParaRPr lang="cs-CZ"/>
          </a:p>
        </p:txBody>
      </p:sp>
    </p:spTree>
    <p:extLst>
      <p:ext uri="{BB962C8B-B14F-4D97-AF65-F5344CB8AC3E}">
        <p14:creationId xmlns:p14="http://schemas.microsoft.com/office/powerpoint/2010/main" val="2411657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1" y="0"/>
            <a:ext cx="2940156" cy="495300"/>
          </a:xfrm>
          <a:prstGeom prst="rect">
            <a:avLst/>
          </a:prstGeom>
        </p:spPr>
        <p:txBody>
          <a:bodyPr vert="horz" lIns="91238" tIns="45619" rIns="91238" bIns="45619" rtlCol="0"/>
          <a:lstStyle>
            <a:lvl1pPr algn="l">
              <a:defRPr sz="1200"/>
            </a:lvl1pPr>
          </a:lstStyle>
          <a:p>
            <a:endParaRPr lang="cs-CZ"/>
          </a:p>
        </p:txBody>
      </p:sp>
      <p:sp>
        <p:nvSpPr>
          <p:cNvPr id="3" name="Zástupný symbol pro datum 2"/>
          <p:cNvSpPr>
            <a:spLocks noGrp="1"/>
          </p:cNvSpPr>
          <p:nvPr>
            <p:ph type="dt" idx="1"/>
          </p:nvPr>
        </p:nvSpPr>
        <p:spPr>
          <a:xfrm>
            <a:off x="3843252" y="0"/>
            <a:ext cx="2940156" cy="495300"/>
          </a:xfrm>
          <a:prstGeom prst="rect">
            <a:avLst/>
          </a:prstGeom>
        </p:spPr>
        <p:txBody>
          <a:bodyPr vert="horz" lIns="91238" tIns="45619" rIns="91238" bIns="45619" rtlCol="0"/>
          <a:lstStyle>
            <a:lvl1pPr algn="r">
              <a:defRPr sz="1200"/>
            </a:lvl1pPr>
          </a:lstStyle>
          <a:p>
            <a:fld id="{703916EA-B297-4F0B-851D-BD5704B201B7}" type="datetimeFigureOut">
              <a:rPr lang="cs-CZ" smtClean="0"/>
              <a:t>14.11.2017</a:t>
            </a:fld>
            <a:endParaRPr lang="cs-CZ"/>
          </a:p>
        </p:txBody>
      </p:sp>
      <p:sp>
        <p:nvSpPr>
          <p:cNvPr id="4" name="Zástupný symbol pro obrázek snímku 3"/>
          <p:cNvSpPr>
            <a:spLocks noGrp="1" noRot="1" noChangeAspect="1"/>
          </p:cNvSpPr>
          <p:nvPr>
            <p:ph type="sldImg" idx="2"/>
          </p:nvPr>
        </p:nvSpPr>
        <p:spPr>
          <a:xfrm>
            <a:off x="915988" y="742950"/>
            <a:ext cx="4953000" cy="3714750"/>
          </a:xfrm>
          <a:prstGeom prst="rect">
            <a:avLst/>
          </a:prstGeom>
          <a:noFill/>
          <a:ln w="12700">
            <a:solidFill>
              <a:prstClr val="black"/>
            </a:solidFill>
          </a:ln>
        </p:spPr>
        <p:txBody>
          <a:bodyPr vert="horz" lIns="91238" tIns="45619" rIns="91238" bIns="45619" rtlCol="0" anchor="ctr"/>
          <a:lstStyle/>
          <a:p>
            <a:endParaRPr lang="cs-CZ"/>
          </a:p>
        </p:txBody>
      </p:sp>
      <p:sp>
        <p:nvSpPr>
          <p:cNvPr id="5" name="Zástupný symbol pro poznámky 4"/>
          <p:cNvSpPr>
            <a:spLocks noGrp="1"/>
          </p:cNvSpPr>
          <p:nvPr>
            <p:ph type="body" sz="quarter" idx="3"/>
          </p:nvPr>
        </p:nvSpPr>
        <p:spPr>
          <a:xfrm>
            <a:off x="678498" y="4705350"/>
            <a:ext cx="5427980" cy="4457700"/>
          </a:xfrm>
          <a:prstGeom prst="rect">
            <a:avLst/>
          </a:prstGeom>
        </p:spPr>
        <p:txBody>
          <a:bodyPr vert="horz" lIns="91238" tIns="45619" rIns="91238" bIns="45619"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1" y="9408981"/>
            <a:ext cx="2940156" cy="495300"/>
          </a:xfrm>
          <a:prstGeom prst="rect">
            <a:avLst/>
          </a:prstGeom>
        </p:spPr>
        <p:txBody>
          <a:bodyPr vert="horz" lIns="91238" tIns="45619" rIns="91238" bIns="45619"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43252" y="9408981"/>
            <a:ext cx="2940156" cy="495300"/>
          </a:xfrm>
          <a:prstGeom prst="rect">
            <a:avLst/>
          </a:prstGeom>
        </p:spPr>
        <p:txBody>
          <a:bodyPr vert="horz" lIns="91238" tIns="45619" rIns="91238" bIns="45619" rtlCol="0" anchor="b"/>
          <a:lstStyle>
            <a:lvl1pPr algn="r">
              <a:defRPr sz="1200"/>
            </a:lvl1pPr>
          </a:lstStyle>
          <a:p>
            <a:fld id="{53FB31FA-E905-4016-9D4B-970DF0C7EE08}" type="slidenum">
              <a:rPr lang="cs-CZ" smtClean="0"/>
              <a:t>‹#›</a:t>
            </a:fld>
            <a:endParaRPr lang="cs-CZ"/>
          </a:p>
        </p:txBody>
      </p:sp>
    </p:spTree>
    <p:extLst>
      <p:ext uri="{BB962C8B-B14F-4D97-AF65-F5344CB8AC3E}">
        <p14:creationId xmlns:p14="http://schemas.microsoft.com/office/powerpoint/2010/main" val="2861834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1</a:t>
            </a:fld>
            <a:endParaRPr lang="cs-CZ"/>
          </a:p>
        </p:txBody>
      </p:sp>
    </p:spTree>
    <p:extLst>
      <p:ext uri="{BB962C8B-B14F-4D97-AF65-F5344CB8AC3E}">
        <p14:creationId xmlns:p14="http://schemas.microsoft.com/office/powerpoint/2010/main" val="3922269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42</a:t>
            </a:fld>
            <a:endParaRPr lang="cs-CZ"/>
          </a:p>
        </p:txBody>
      </p:sp>
    </p:spTree>
    <p:extLst>
      <p:ext uri="{BB962C8B-B14F-4D97-AF65-F5344CB8AC3E}">
        <p14:creationId xmlns:p14="http://schemas.microsoft.com/office/powerpoint/2010/main" val="3342345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45</a:t>
            </a:fld>
            <a:endParaRPr lang="cs-CZ"/>
          </a:p>
        </p:txBody>
      </p:sp>
    </p:spTree>
    <p:extLst>
      <p:ext uri="{BB962C8B-B14F-4D97-AF65-F5344CB8AC3E}">
        <p14:creationId xmlns:p14="http://schemas.microsoft.com/office/powerpoint/2010/main" val="3342345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64</a:t>
            </a:fld>
            <a:endParaRPr lang="cs-CZ"/>
          </a:p>
        </p:txBody>
      </p:sp>
    </p:spTree>
    <p:extLst>
      <p:ext uri="{BB962C8B-B14F-4D97-AF65-F5344CB8AC3E}">
        <p14:creationId xmlns:p14="http://schemas.microsoft.com/office/powerpoint/2010/main" val="4237394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Úpravy v primárním</a:t>
            </a:r>
            <a:r>
              <a:rPr lang="cs-CZ" baseline="0" dirty="0" smtClean="0"/>
              <a:t> právu EU, články 107-109 smlouvy o fungování EU.</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4</a:t>
            </a:fld>
            <a:endParaRPr lang="cs-CZ"/>
          </a:p>
        </p:txBody>
      </p:sp>
    </p:spTree>
    <p:extLst>
      <p:ext uri="{BB962C8B-B14F-4D97-AF65-F5344CB8AC3E}">
        <p14:creationId xmlns:p14="http://schemas.microsoft.com/office/powerpoint/2010/main" val="4044001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 Narušení hospodářské soutěže</a:t>
            </a:r>
            <a:r>
              <a:rPr lang="cs-CZ" baseline="0" dirty="0" smtClean="0"/>
              <a:t> se předpokládá automaticky - p</a:t>
            </a:r>
            <a:r>
              <a:rPr lang="cs-CZ" dirty="0" smtClean="0"/>
              <a:t>odpora udělená jednomu ze soutěžitelů poškozuje hospodářskou soutěž tím, že vytváří na trhu nerovné podmínky pro podnikání.</a:t>
            </a:r>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5</a:t>
            </a:fld>
            <a:endParaRPr lang="cs-CZ"/>
          </a:p>
        </p:txBody>
      </p:sp>
    </p:spTree>
    <p:extLst>
      <p:ext uri="{BB962C8B-B14F-4D97-AF65-F5344CB8AC3E}">
        <p14:creationId xmlns:p14="http://schemas.microsoft.com/office/powerpoint/2010/main" val="3744581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dirty="0" smtClean="0"/>
              <a:t>Kromě sekundárního práva EU se řídíme, rozhodovací praxí Evropské komise i Soudního dvora EU, resp. Tribunálu (dříve ESD a soud I. instance)</a:t>
            </a:r>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8</a:t>
            </a:fld>
            <a:endParaRPr lang="cs-CZ"/>
          </a:p>
        </p:txBody>
      </p:sp>
    </p:spTree>
    <p:extLst>
      <p:ext uri="{BB962C8B-B14F-4D97-AF65-F5344CB8AC3E}">
        <p14:creationId xmlns:p14="http://schemas.microsoft.com/office/powerpoint/2010/main" val="2325833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Změna na základě ústní</a:t>
            </a:r>
            <a:r>
              <a:rPr lang="cs-CZ" baseline="0" dirty="0" smtClean="0"/>
              <a:t> konzultace s ÚOHS, výklad není písemně potvrzen ani neexistuje precedentní rozhodnutí</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13</a:t>
            </a:fld>
            <a:endParaRPr lang="cs-CZ"/>
          </a:p>
        </p:txBody>
      </p:sp>
    </p:spTree>
    <p:extLst>
      <p:ext uri="{BB962C8B-B14F-4D97-AF65-F5344CB8AC3E}">
        <p14:creationId xmlns:p14="http://schemas.microsoft.com/office/powerpoint/2010/main" val="790052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err="1" smtClean="0"/>
              <a:t>Soplufinancování</a:t>
            </a:r>
            <a:r>
              <a:rPr lang="cs-CZ" baseline="0" dirty="0" smtClean="0"/>
              <a:t> 15% při de </a:t>
            </a:r>
            <a:r>
              <a:rPr lang="cs-CZ" baseline="0" dirty="0" err="1" smtClean="0"/>
              <a:t>minimis</a:t>
            </a:r>
            <a:r>
              <a:rPr lang="cs-CZ" baseline="0" dirty="0" smtClean="0"/>
              <a:t> u podniků není dáno pravidly o VP, ale pravidly pro využití operačních programů v ČR</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15</a:t>
            </a:fld>
            <a:endParaRPr lang="cs-CZ"/>
          </a:p>
        </p:txBody>
      </p:sp>
    </p:spTree>
    <p:extLst>
      <p:ext uri="{BB962C8B-B14F-4D97-AF65-F5344CB8AC3E}">
        <p14:creationId xmlns:p14="http://schemas.microsoft.com/office/powerpoint/2010/main" val="546117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Zahraniční subjekt</a:t>
            </a:r>
            <a:r>
              <a:rPr lang="cs-CZ" baseline="0" dirty="0" smtClean="0"/>
              <a:t> – pozor změna výkladu. Vzniká pouze propojení, podpora zahraničního podniku se nepočítá do limitu</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25</a:t>
            </a:fld>
            <a:endParaRPr lang="cs-CZ"/>
          </a:p>
        </p:txBody>
      </p:sp>
    </p:spTree>
    <p:extLst>
      <p:ext uri="{BB962C8B-B14F-4D97-AF65-F5344CB8AC3E}">
        <p14:creationId xmlns:p14="http://schemas.microsoft.com/office/powerpoint/2010/main" val="85634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U podniků spolufinancování 15% není dané pravidly pro podporu de </a:t>
            </a:r>
            <a:r>
              <a:rPr lang="cs-CZ" dirty="0" err="1" smtClean="0"/>
              <a:t>minimis</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30</a:t>
            </a:fld>
            <a:endParaRPr lang="cs-CZ"/>
          </a:p>
        </p:txBody>
      </p:sp>
    </p:spTree>
    <p:extLst>
      <p:ext uri="{BB962C8B-B14F-4D97-AF65-F5344CB8AC3E}">
        <p14:creationId xmlns:p14="http://schemas.microsoft.com/office/powerpoint/2010/main" val="207023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V UP 1.3 </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36</a:t>
            </a:fld>
            <a:endParaRPr lang="cs-CZ"/>
          </a:p>
        </p:txBody>
      </p:sp>
    </p:spTree>
    <p:extLst>
      <p:ext uri="{BB962C8B-B14F-4D97-AF65-F5344CB8AC3E}">
        <p14:creationId xmlns:p14="http://schemas.microsoft.com/office/powerpoint/2010/main" val="7821917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nímek">
    <p:spTree>
      <p:nvGrpSpPr>
        <p:cNvPr id="1" name=""/>
        <p:cNvGrpSpPr/>
        <p:nvPr/>
      </p:nvGrpSpPr>
      <p:grpSpPr>
        <a:xfrm>
          <a:off x="0" y="0"/>
          <a:ext cx="0" cy="0"/>
          <a:chOff x="0" y="0"/>
          <a:chExt cx="0" cy="0"/>
        </a:xfrm>
      </p:grpSpPr>
      <p:sp>
        <p:nvSpPr>
          <p:cNvPr id="6" name="Zástupný symbol pro datum 5"/>
          <p:cNvSpPr>
            <a:spLocks noGrp="1"/>
          </p:cNvSpPr>
          <p:nvPr>
            <p:ph type="dt" sz="half" idx="10"/>
          </p:nvPr>
        </p:nvSpPr>
        <p:spPr/>
        <p:txBody>
          <a:bodyPr/>
          <a:lstStyle/>
          <a:p>
            <a:endParaRPr lang="cs-CZ" dirty="0"/>
          </a:p>
        </p:txBody>
      </p:sp>
      <p:sp>
        <p:nvSpPr>
          <p:cNvPr id="7" name="Zástupný symbol pro zápatí 6"/>
          <p:cNvSpPr>
            <a:spLocks noGrp="1"/>
          </p:cNvSpPr>
          <p:nvPr>
            <p:ph type="ftr" sz="quarter" idx="11"/>
          </p:nvPr>
        </p:nvSpPr>
        <p:spPr/>
        <p:txBody>
          <a:bodyPr/>
          <a:lstStyle/>
          <a:p>
            <a:endParaRPr lang="cs-CZ" dirty="0"/>
          </a:p>
        </p:txBody>
      </p:sp>
      <p:sp>
        <p:nvSpPr>
          <p:cNvPr id="8" name="Zástupný symbol pro číslo snímku 7"/>
          <p:cNvSpPr>
            <a:spLocks noGrp="1"/>
          </p:cNvSpPr>
          <p:nvPr>
            <p:ph type="sldNum" sz="quarter" idx="12"/>
          </p:nvPr>
        </p:nvSpPr>
        <p:spPr/>
        <p:txBody>
          <a:bodyPr/>
          <a:lstStyle/>
          <a:p>
            <a:fld id="{479BF083-4774-43B1-9AB0-5CC1AC5DD8EE}" type="slidenum">
              <a:rPr lang="cs-CZ" smtClean="0"/>
              <a:pPr/>
              <a:t>‹#›</a:t>
            </a:fld>
            <a:endParaRPr lang="cs-CZ" dirty="0"/>
          </a:p>
        </p:txBody>
      </p:sp>
      <p:sp>
        <p:nvSpPr>
          <p:cNvPr id="10" name="Obdélník 9"/>
          <p:cNvSpPr/>
          <p:nvPr userDrawn="1"/>
        </p:nvSpPr>
        <p:spPr>
          <a:xfrm>
            <a:off x="0" y="0"/>
            <a:ext cx="9144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Nadpis 10"/>
          <p:cNvSpPr>
            <a:spLocks noGrp="1"/>
          </p:cNvSpPr>
          <p:nvPr>
            <p:ph type="title"/>
          </p:nvPr>
        </p:nvSpPr>
        <p:spPr>
          <a:xfrm>
            <a:off x="1512000" y="2610000"/>
            <a:ext cx="7272000" cy="1224000"/>
          </a:xfrm>
        </p:spPr>
        <p:txBody>
          <a:bodyPr anchor="t" anchorCtr="0"/>
          <a:lstStyle>
            <a:lvl1pPr>
              <a:defRPr sz="4000">
                <a:solidFill>
                  <a:schemeClr val="accent1"/>
                </a:solidFill>
              </a:defRPr>
            </a:lvl1pPr>
          </a:lstStyle>
          <a:p>
            <a:r>
              <a:rPr lang="cs-CZ" smtClean="0"/>
              <a:t>Kliknutím lze upravit styl.</a:t>
            </a:r>
            <a:endParaRPr lang="cs-CZ" dirty="0"/>
          </a:p>
        </p:txBody>
      </p:sp>
      <p:sp>
        <p:nvSpPr>
          <p:cNvPr id="13" name="Zástupný symbol pro text 12"/>
          <p:cNvSpPr>
            <a:spLocks noGrp="1"/>
          </p:cNvSpPr>
          <p:nvPr>
            <p:ph type="body" sz="quarter" idx="13" hasCustomPrompt="1"/>
          </p:nvPr>
        </p:nvSpPr>
        <p:spPr>
          <a:xfrm>
            <a:off x="1511299" y="4089600"/>
            <a:ext cx="7272000" cy="540000"/>
          </a:xfrm>
        </p:spPr>
        <p:txBody>
          <a:bodyPr lIns="36000" tIns="0" rIns="36000" bIns="0" anchor="ctr" anchorCtr="0"/>
          <a:lstStyle>
            <a:lvl1pPr marL="0" indent="0">
              <a:lnSpc>
                <a:spcPct val="100000"/>
              </a:lnSpc>
              <a:spcBef>
                <a:spcPts val="0"/>
              </a:spcBef>
              <a:spcAft>
                <a:spcPts val="0"/>
              </a:spcAft>
              <a:buFontTx/>
              <a:buNone/>
              <a:defRPr sz="3200" baseline="0">
                <a:solidFill>
                  <a:schemeClr val="accent1"/>
                </a:solidFill>
              </a:defRPr>
            </a:lvl1pPr>
          </a:lstStyle>
          <a:p>
            <a:pPr lvl="0"/>
            <a:r>
              <a:rPr lang="cs-CZ" dirty="0" smtClean="0"/>
              <a:t>Kliknutím vložíte jméno</a:t>
            </a:r>
          </a:p>
        </p:txBody>
      </p:sp>
      <p:sp>
        <p:nvSpPr>
          <p:cNvPr id="15" name="Zástupný symbol pro text 14"/>
          <p:cNvSpPr>
            <a:spLocks noGrp="1"/>
          </p:cNvSpPr>
          <p:nvPr>
            <p:ph type="body" sz="quarter" idx="14" hasCustomPrompt="1"/>
          </p:nvPr>
        </p:nvSpPr>
        <p:spPr>
          <a:xfrm>
            <a:off x="1512000" y="4885200"/>
            <a:ext cx="7272000" cy="540000"/>
          </a:xfrm>
        </p:spPr>
        <p:txBody>
          <a:bodyPr lIns="36000" tIns="0" rIns="36000" bIns="0" anchor="ctr" anchorCtr="0"/>
          <a:lstStyle>
            <a:lvl1pPr marL="0" indent="0">
              <a:lnSpc>
                <a:spcPct val="100000"/>
              </a:lnSpc>
              <a:spcBef>
                <a:spcPts val="0"/>
              </a:spcBef>
              <a:spcAft>
                <a:spcPts val="0"/>
              </a:spcAft>
              <a:buFontTx/>
              <a:buNone/>
              <a:defRPr sz="3200" baseline="0">
                <a:solidFill>
                  <a:schemeClr val="accent1"/>
                </a:solidFill>
              </a:defRPr>
            </a:lvl1pPr>
          </a:lstStyle>
          <a:p>
            <a:pPr lvl="0"/>
            <a:r>
              <a:rPr lang="cs-CZ" dirty="0" smtClean="0"/>
              <a:t>Kliknutím vložíte datum a místo</a:t>
            </a:r>
          </a:p>
        </p:txBody>
      </p:sp>
      <p:sp>
        <p:nvSpPr>
          <p:cNvPr id="5" name="Zástupný symbol pro obrázek 4"/>
          <p:cNvSpPr>
            <a:spLocks noGrp="1" noChangeAspect="1"/>
          </p:cNvSpPr>
          <p:nvPr>
            <p:ph type="pic" sz="quarter" idx="15"/>
          </p:nvPr>
        </p:nvSpPr>
        <p:spPr>
          <a:xfrm>
            <a:off x="846000" y="2636837"/>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14" name="Zástupný symbol pro obrázek 4"/>
          <p:cNvSpPr>
            <a:spLocks noGrp="1" noChangeAspect="1"/>
          </p:cNvSpPr>
          <p:nvPr>
            <p:ph type="pic" sz="quarter" idx="16"/>
          </p:nvPr>
        </p:nvSpPr>
        <p:spPr>
          <a:xfrm>
            <a:off x="846000" y="4089600"/>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16" name="Zástupný symbol pro obrázek 4"/>
          <p:cNvSpPr>
            <a:spLocks noGrp="1" noChangeAspect="1"/>
          </p:cNvSpPr>
          <p:nvPr>
            <p:ph type="pic" sz="quarter" idx="17"/>
          </p:nvPr>
        </p:nvSpPr>
        <p:spPr>
          <a:xfrm>
            <a:off x="846000" y="4885200"/>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20" name="Obdélník 19"/>
          <p:cNvSpPr/>
          <p:nvPr userDrawn="1"/>
        </p:nvSpPr>
        <p:spPr>
          <a:xfrm>
            <a:off x="0" y="0"/>
            <a:ext cx="9144000" cy="133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 name="Obrázek 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95536" y="202406"/>
            <a:ext cx="3952627" cy="792957"/>
          </a:xfrm>
          <a:prstGeom prst="rect">
            <a:avLst/>
          </a:prstGeom>
        </p:spPr>
      </p:pic>
      <p:cxnSp>
        <p:nvCxnSpPr>
          <p:cNvPr id="18" name="Přímá spojnice 17"/>
          <p:cNvCxnSpPr/>
          <p:nvPr userDrawn="1"/>
        </p:nvCxnSpPr>
        <p:spPr>
          <a:xfrm>
            <a:off x="395536" y="1137600"/>
            <a:ext cx="835292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8818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ulka nebo graf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2412000"/>
            <a:ext cx="8064000" cy="3744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7" name="Zástupný symbol pro text 5"/>
          <p:cNvSpPr>
            <a:spLocks noGrp="1"/>
          </p:cNvSpPr>
          <p:nvPr>
            <p:ph type="body" sz="quarter" idx="13"/>
          </p:nvPr>
        </p:nvSpPr>
        <p:spPr>
          <a:xfrm>
            <a:off x="540000" y="1440000"/>
            <a:ext cx="8064000" cy="360000"/>
          </a:xfrm>
        </p:spPr>
        <p:txBody>
          <a:bodyPr/>
          <a:lstStyle>
            <a:lvl1pPr marL="0" indent="0">
              <a:buFontTx/>
              <a:buNone/>
              <a:defRPr b="1">
                <a:solidFill>
                  <a:schemeClr val="accent2"/>
                </a:solidFill>
              </a:defRPr>
            </a:lvl1pPr>
          </a:lstStyle>
          <a:p>
            <a:pPr lvl="0"/>
            <a:r>
              <a:rPr lang="cs-CZ" smtClean="0"/>
              <a:t>Kliknutím lze upravit styly předlohy textu.</a:t>
            </a:r>
          </a:p>
        </p:txBody>
      </p:sp>
      <p:sp>
        <p:nvSpPr>
          <p:cNvPr id="8" name="Zástupný symbol pro text 5"/>
          <p:cNvSpPr>
            <a:spLocks noGrp="1"/>
          </p:cNvSpPr>
          <p:nvPr>
            <p:ph type="body" sz="quarter" idx="14"/>
          </p:nvPr>
        </p:nvSpPr>
        <p:spPr>
          <a:xfrm>
            <a:off x="540000" y="1836000"/>
            <a:ext cx="8064000" cy="432000"/>
          </a:xfrm>
        </p:spPr>
        <p:txBody>
          <a:bodyPr/>
          <a:lstStyle>
            <a:lvl1pPr marL="0" indent="0">
              <a:lnSpc>
                <a:spcPts val="1600"/>
              </a:lnSpc>
              <a:spcBef>
                <a:spcPts val="0"/>
              </a:spcBef>
              <a:spcAft>
                <a:spcPts val="0"/>
              </a:spcAft>
              <a:buFontTx/>
              <a:buNone/>
              <a:defRPr sz="1400">
                <a:solidFill>
                  <a:schemeClr val="accent1"/>
                </a:solidFill>
              </a:defRPr>
            </a:lvl1pPr>
          </a:lstStyle>
          <a:p>
            <a:pPr lvl="0"/>
            <a:r>
              <a:rPr lang="cs-CZ" smtClean="0"/>
              <a:t>Kliknutím lze upravit styly předlohy textu.</a:t>
            </a:r>
          </a:p>
        </p:txBody>
      </p:sp>
    </p:spTree>
    <p:extLst>
      <p:ext uri="{BB962C8B-B14F-4D97-AF65-F5344CB8AC3E}">
        <p14:creationId xmlns:p14="http://schemas.microsoft.com/office/powerpoint/2010/main" val="1479379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Jeden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812855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3960000" cy="4320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obsah 2"/>
          <p:cNvSpPr>
            <a:spLocks noGrp="1"/>
          </p:cNvSpPr>
          <p:nvPr>
            <p:ph idx="10"/>
          </p:nvPr>
        </p:nvSpPr>
        <p:spPr>
          <a:xfrm>
            <a:off x="4644000" y="1800000"/>
            <a:ext cx="3960000" cy="4320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1"/>
          </p:nvPr>
        </p:nvSpPr>
        <p:spPr/>
        <p:txBody>
          <a:bodyPr/>
          <a:lstStyle/>
          <a:p>
            <a:endParaRPr lang="cs-CZ" dirty="0"/>
          </a:p>
        </p:txBody>
      </p:sp>
      <p:sp>
        <p:nvSpPr>
          <p:cNvPr id="6" name="Zástupný symbol pro zápatí 5"/>
          <p:cNvSpPr>
            <a:spLocks noGrp="1"/>
          </p:cNvSpPr>
          <p:nvPr>
            <p:ph type="ftr" sz="quarter" idx="12"/>
          </p:nvPr>
        </p:nvSpPr>
        <p:spPr/>
        <p:txBody>
          <a:bodyPr/>
          <a:lstStyle/>
          <a:p>
            <a:endParaRPr lang="cs-CZ" dirty="0"/>
          </a:p>
        </p:txBody>
      </p:sp>
      <p:sp>
        <p:nvSpPr>
          <p:cNvPr id="7" name="Zástupný symbol pro číslo snímku 6"/>
          <p:cNvSpPr>
            <a:spLocks noGrp="1"/>
          </p:cNvSpPr>
          <p:nvPr>
            <p:ph type="sldNum" sz="quarter" idx="13"/>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413621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va obsahy nad sebou">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8064000" cy="2088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2"/>
          <p:cNvSpPr>
            <a:spLocks noGrp="1"/>
          </p:cNvSpPr>
          <p:nvPr>
            <p:ph idx="10"/>
          </p:nvPr>
        </p:nvSpPr>
        <p:spPr>
          <a:xfrm>
            <a:off x="540000" y="4032000"/>
            <a:ext cx="8064000" cy="2088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1"/>
          </p:nvPr>
        </p:nvSpPr>
        <p:spPr/>
        <p:txBody>
          <a:bodyPr/>
          <a:lstStyle/>
          <a:p>
            <a:endParaRPr lang="cs-CZ" dirty="0"/>
          </a:p>
        </p:txBody>
      </p:sp>
      <p:sp>
        <p:nvSpPr>
          <p:cNvPr id="6" name="Zástupný symbol pro zápatí 5"/>
          <p:cNvSpPr>
            <a:spLocks noGrp="1"/>
          </p:cNvSpPr>
          <p:nvPr>
            <p:ph type="ftr" sz="quarter" idx="12"/>
          </p:nvPr>
        </p:nvSpPr>
        <p:spPr/>
        <p:txBody>
          <a:bodyPr/>
          <a:lstStyle/>
          <a:p>
            <a:endParaRPr lang="cs-CZ" dirty="0"/>
          </a:p>
        </p:txBody>
      </p:sp>
      <p:sp>
        <p:nvSpPr>
          <p:cNvPr id="7" name="Zástupný symbol pro číslo snímku 6"/>
          <p:cNvSpPr>
            <a:spLocks noGrp="1"/>
          </p:cNvSpPr>
          <p:nvPr>
            <p:ph type="sldNum" sz="quarter" idx="13"/>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693027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ulka nebo graf">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4" name="Zástupný symbol pro obsah 2"/>
          <p:cNvSpPr>
            <a:spLocks noGrp="1"/>
          </p:cNvSpPr>
          <p:nvPr>
            <p:ph idx="10"/>
          </p:nvPr>
        </p:nvSpPr>
        <p:spPr>
          <a:xfrm>
            <a:off x="540000" y="2412000"/>
            <a:ext cx="8064000" cy="3744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text 5"/>
          <p:cNvSpPr>
            <a:spLocks noGrp="1"/>
          </p:cNvSpPr>
          <p:nvPr>
            <p:ph type="body" sz="quarter" idx="11"/>
          </p:nvPr>
        </p:nvSpPr>
        <p:spPr>
          <a:xfrm>
            <a:off x="540000" y="1440000"/>
            <a:ext cx="8064000" cy="360000"/>
          </a:xfrm>
        </p:spPr>
        <p:txBody>
          <a:bodyPr/>
          <a:lstStyle>
            <a:lvl1pPr marL="0" indent="0">
              <a:buFontTx/>
              <a:buNone/>
              <a:defRPr b="1">
                <a:solidFill>
                  <a:schemeClr val="accent2"/>
                </a:solidFill>
              </a:defRPr>
            </a:lvl1pPr>
          </a:lstStyle>
          <a:p>
            <a:pPr lvl="0"/>
            <a:r>
              <a:rPr lang="cs-CZ" smtClean="0"/>
              <a:t>Kliknutím lze upravit styly předlohy textu.</a:t>
            </a:r>
          </a:p>
        </p:txBody>
      </p:sp>
      <p:sp>
        <p:nvSpPr>
          <p:cNvPr id="7" name="Zástupný symbol pro text 5"/>
          <p:cNvSpPr>
            <a:spLocks noGrp="1"/>
          </p:cNvSpPr>
          <p:nvPr>
            <p:ph type="body" sz="quarter" idx="12"/>
          </p:nvPr>
        </p:nvSpPr>
        <p:spPr>
          <a:xfrm>
            <a:off x="540000" y="1836000"/>
            <a:ext cx="8064000" cy="432000"/>
          </a:xfrm>
        </p:spPr>
        <p:txBody>
          <a:bodyPr/>
          <a:lstStyle>
            <a:lvl1pPr marL="0" indent="0">
              <a:lnSpc>
                <a:spcPts val="1600"/>
              </a:lnSpc>
              <a:spcBef>
                <a:spcPts val="0"/>
              </a:spcBef>
              <a:spcAft>
                <a:spcPts val="0"/>
              </a:spcAft>
              <a:buFontTx/>
              <a:buNone/>
              <a:defRPr sz="1400">
                <a:solidFill>
                  <a:schemeClr val="accent1"/>
                </a:solidFill>
              </a:defRPr>
            </a:lvl1pPr>
          </a:lstStyle>
          <a:p>
            <a:pPr lvl="0"/>
            <a:r>
              <a:rPr lang="cs-CZ" smtClean="0"/>
              <a:t>Kliknutím lze upravit styly předlohy textu.</a:t>
            </a:r>
          </a:p>
        </p:txBody>
      </p:sp>
      <p:sp>
        <p:nvSpPr>
          <p:cNvPr id="3" name="Zástupný symbol pro datum 2"/>
          <p:cNvSpPr>
            <a:spLocks noGrp="1"/>
          </p:cNvSpPr>
          <p:nvPr>
            <p:ph type="dt" sz="half" idx="13"/>
          </p:nvPr>
        </p:nvSpPr>
        <p:spPr/>
        <p:txBody>
          <a:bodyPr/>
          <a:lstStyle/>
          <a:p>
            <a:endParaRPr lang="cs-CZ" dirty="0"/>
          </a:p>
        </p:txBody>
      </p:sp>
      <p:sp>
        <p:nvSpPr>
          <p:cNvPr id="5" name="Zástupný symbol pro zápatí 4"/>
          <p:cNvSpPr>
            <a:spLocks noGrp="1"/>
          </p:cNvSpPr>
          <p:nvPr>
            <p:ph type="ftr" sz="quarter" idx="14"/>
          </p:nvPr>
        </p:nvSpPr>
        <p:spPr/>
        <p:txBody>
          <a:bodyPr/>
          <a:lstStyle/>
          <a:p>
            <a:endParaRPr lang="cs-CZ" dirty="0"/>
          </a:p>
        </p:txBody>
      </p:sp>
      <p:sp>
        <p:nvSpPr>
          <p:cNvPr id="8" name="Zástupný symbol pro číslo snímku 7"/>
          <p:cNvSpPr>
            <a:spLocks noGrp="1"/>
          </p:cNvSpPr>
          <p:nvPr>
            <p:ph type="sldNum" sz="quarter" idx="15"/>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3449879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ředěl">
    <p:spTree>
      <p:nvGrpSpPr>
        <p:cNvPr id="1" name=""/>
        <p:cNvGrpSpPr/>
        <p:nvPr/>
      </p:nvGrpSpPr>
      <p:grpSpPr>
        <a:xfrm>
          <a:off x="0" y="0"/>
          <a:ext cx="0" cy="0"/>
          <a:chOff x="0" y="0"/>
          <a:chExt cx="0" cy="0"/>
        </a:xfrm>
      </p:grpSpPr>
      <p:sp>
        <p:nvSpPr>
          <p:cNvPr id="10" name="Obdélník 9"/>
          <p:cNvSpPr/>
          <p:nvPr userDrawn="1"/>
        </p:nvSpPr>
        <p:spPr>
          <a:xfrm>
            <a:off x="0" y="0"/>
            <a:ext cx="9144000" cy="67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Nadpis 10"/>
          <p:cNvSpPr>
            <a:spLocks noGrp="1"/>
          </p:cNvSpPr>
          <p:nvPr>
            <p:ph type="title"/>
          </p:nvPr>
        </p:nvSpPr>
        <p:spPr>
          <a:xfrm>
            <a:off x="1512000" y="2610000"/>
            <a:ext cx="7272000" cy="3240000"/>
          </a:xfrm>
        </p:spPr>
        <p:txBody>
          <a:bodyPr anchor="t" anchorCtr="0"/>
          <a:lstStyle>
            <a:lvl1pPr>
              <a:defRPr sz="4000">
                <a:solidFill>
                  <a:schemeClr val="accent1"/>
                </a:solidFill>
              </a:defRPr>
            </a:lvl1pPr>
          </a:lstStyle>
          <a:p>
            <a:r>
              <a:rPr lang="cs-CZ" smtClean="0"/>
              <a:t>Kliknutím lze upravit styl.</a:t>
            </a:r>
            <a:endParaRPr lang="cs-CZ" dirty="0"/>
          </a:p>
        </p:txBody>
      </p:sp>
      <p:sp>
        <p:nvSpPr>
          <p:cNvPr id="9" name="Zástupný symbol pro obrázek 4"/>
          <p:cNvSpPr>
            <a:spLocks noGrp="1" noChangeAspect="1"/>
          </p:cNvSpPr>
          <p:nvPr>
            <p:ph type="pic" sz="quarter" idx="15"/>
          </p:nvPr>
        </p:nvSpPr>
        <p:spPr>
          <a:xfrm>
            <a:off x="846000" y="2636837"/>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7" name="Obdélník 6"/>
          <p:cNvSpPr/>
          <p:nvPr userDrawn="1"/>
        </p:nvSpPr>
        <p:spPr>
          <a:xfrm>
            <a:off x="0" y="0"/>
            <a:ext cx="9144000" cy="133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Obrázek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95536" y="202406"/>
            <a:ext cx="3952627" cy="792957"/>
          </a:xfrm>
          <a:prstGeom prst="rect">
            <a:avLst/>
          </a:prstGeom>
        </p:spPr>
      </p:pic>
      <p:cxnSp>
        <p:nvCxnSpPr>
          <p:cNvPr id="12" name="Přímá spojnice 11"/>
          <p:cNvCxnSpPr/>
          <p:nvPr userDrawn="1"/>
        </p:nvCxnSpPr>
        <p:spPr>
          <a:xfrm>
            <a:off x="395536" y="1137600"/>
            <a:ext cx="835292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52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Jeden obsah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453853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va obsahy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3960000" cy="4320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7" name="Zástupný symbol pro obsah 2"/>
          <p:cNvSpPr>
            <a:spLocks noGrp="1"/>
          </p:cNvSpPr>
          <p:nvPr>
            <p:ph idx="13"/>
          </p:nvPr>
        </p:nvSpPr>
        <p:spPr>
          <a:xfrm>
            <a:off x="4644000" y="1800000"/>
            <a:ext cx="3960000" cy="4320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Tree>
    <p:extLst>
      <p:ext uri="{BB962C8B-B14F-4D97-AF65-F5344CB8AC3E}">
        <p14:creationId xmlns:p14="http://schemas.microsoft.com/office/powerpoint/2010/main" val="2901346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va obsahy nad sebou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8064000" cy="2088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8" name="Zástupný symbol pro obsah 2"/>
          <p:cNvSpPr>
            <a:spLocks noGrp="1"/>
          </p:cNvSpPr>
          <p:nvPr>
            <p:ph idx="13"/>
          </p:nvPr>
        </p:nvSpPr>
        <p:spPr>
          <a:xfrm>
            <a:off x="540000" y="4032000"/>
            <a:ext cx="8064000" cy="2088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Tree>
    <p:extLst>
      <p:ext uri="{BB962C8B-B14F-4D97-AF65-F5344CB8AC3E}">
        <p14:creationId xmlns:p14="http://schemas.microsoft.com/office/powerpoint/2010/main" val="2861415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Obdélník 14"/>
          <p:cNvSpPr/>
          <p:nvPr/>
        </p:nvSpPr>
        <p:spPr>
          <a:xfrm>
            <a:off x="0" y="1080000"/>
            <a:ext cx="9144000" cy="12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2"/>
              </a:solidFill>
            </a:endParaRPr>
          </a:p>
        </p:txBody>
      </p:sp>
      <p:sp>
        <p:nvSpPr>
          <p:cNvPr id="7" name="Obdélník 6"/>
          <p:cNvSpPr/>
          <p:nvPr/>
        </p:nvSpPr>
        <p:spPr>
          <a:xfrm>
            <a:off x="0" y="0"/>
            <a:ext cx="9144000"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Zástupný symbol pro nadpis 1"/>
          <p:cNvSpPr>
            <a:spLocks noGrp="1"/>
          </p:cNvSpPr>
          <p:nvPr>
            <p:ph type="title"/>
          </p:nvPr>
        </p:nvSpPr>
        <p:spPr>
          <a:xfrm>
            <a:off x="360000" y="0"/>
            <a:ext cx="8424000" cy="1080000"/>
          </a:xfrm>
          <a:prstGeom prst="rect">
            <a:avLst/>
          </a:prstGeom>
        </p:spPr>
        <p:txBody>
          <a:bodyPr vert="horz" lIns="36000" tIns="0" rIns="36000" bIns="0" rtlCol="0" anchor="ctr" anchorCtr="0">
            <a:noAutofit/>
          </a:bodyPr>
          <a:lstStyle/>
          <a:p>
            <a:r>
              <a:rPr lang="cs-CZ" dirty="0" smtClean="0"/>
              <a:t>Kliknutím lze upravit styl.</a:t>
            </a:r>
            <a:endParaRPr lang="cs-CZ" dirty="0"/>
          </a:p>
        </p:txBody>
      </p:sp>
      <p:sp>
        <p:nvSpPr>
          <p:cNvPr id="3" name="Zástupný symbol pro text 2"/>
          <p:cNvSpPr>
            <a:spLocks noGrp="1"/>
          </p:cNvSpPr>
          <p:nvPr>
            <p:ph type="body" idx="1"/>
          </p:nvPr>
        </p:nvSpPr>
        <p:spPr>
          <a:xfrm>
            <a:off x="540000" y="1800000"/>
            <a:ext cx="8064000" cy="4320000"/>
          </a:xfrm>
          <a:prstGeom prst="rect">
            <a:avLst/>
          </a:prstGeom>
        </p:spPr>
        <p:txBody>
          <a:bodyPr vert="horz" lIns="0" tIns="0" rIns="0" bIns="0" rtlCol="0">
            <a:noAutofit/>
          </a:bodyPr>
          <a:lstStyle/>
          <a:p>
            <a:pPr lvl="0"/>
            <a:r>
              <a:rPr lang="cs-CZ" dirty="0" smtClean="0"/>
              <a:t>Kliknutím lze upravit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cs-CZ" dirty="0"/>
          </a:p>
        </p:txBody>
      </p:sp>
      <p:sp>
        <p:nvSpPr>
          <p:cNvPr id="4" name="Zástupný symbol pro datum 3"/>
          <p:cNvSpPr>
            <a:spLocks noGrp="1"/>
          </p:cNvSpPr>
          <p:nvPr>
            <p:ph type="dt" sz="half" idx="2"/>
          </p:nvPr>
        </p:nvSpPr>
        <p:spPr>
          <a:xfrm>
            <a:off x="540000" y="6516000"/>
            <a:ext cx="1116000" cy="180000"/>
          </a:xfrm>
          <a:prstGeom prst="rect">
            <a:avLst/>
          </a:prstGeom>
        </p:spPr>
        <p:txBody>
          <a:bodyPr vert="horz" lIns="0" tIns="0" rIns="0" bIns="0" rtlCol="0" anchor="ctr"/>
          <a:lstStyle>
            <a:lvl1pPr algn="l">
              <a:defRPr sz="1050">
                <a:solidFill>
                  <a:schemeClr val="tx1"/>
                </a:solidFill>
              </a:defRPr>
            </a:lvl1pPr>
          </a:lstStyle>
          <a:p>
            <a:endParaRPr lang="cs-CZ" dirty="0"/>
          </a:p>
        </p:txBody>
      </p:sp>
      <p:sp>
        <p:nvSpPr>
          <p:cNvPr id="5" name="Zástupný symbol pro zápatí 4"/>
          <p:cNvSpPr>
            <a:spLocks noGrp="1"/>
          </p:cNvSpPr>
          <p:nvPr>
            <p:ph type="ftr" sz="quarter" idx="3"/>
          </p:nvPr>
        </p:nvSpPr>
        <p:spPr>
          <a:xfrm>
            <a:off x="1692000" y="6516000"/>
            <a:ext cx="6912000" cy="180000"/>
          </a:xfrm>
          <a:prstGeom prst="rect">
            <a:avLst/>
          </a:prstGeom>
        </p:spPr>
        <p:txBody>
          <a:bodyPr vert="horz" lIns="0" tIns="0" rIns="0" bIns="0" rtlCol="0" anchor="ctr"/>
          <a:lstStyle>
            <a:lvl1pPr algn="l">
              <a:defRPr sz="1050">
                <a:solidFill>
                  <a:schemeClr val="tx1"/>
                </a:solidFill>
              </a:defRPr>
            </a:lvl1pPr>
          </a:lstStyle>
          <a:p>
            <a:endParaRPr lang="cs-CZ" dirty="0"/>
          </a:p>
        </p:txBody>
      </p:sp>
      <p:sp>
        <p:nvSpPr>
          <p:cNvPr id="6" name="Zástupný symbol pro číslo snímku 5"/>
          <p:cNvSpPr>
            <a:spLocks noGrp="1"/>
          </p:cNvSpPr>
          <p:nvPr>
            <p:ph type="sldNum" sz="quarter" idx="4"/>
          </p:nvPr>
        </p:nvSpPr>
        <p:spPr>
          <a:xfrm>
            <a:off x="8640000" y="6516000"/>
            <a:ext cx="468000" cy="180000"/>
          </a:xfrm>
          <a:prstGeom prst="rect">
            <a:avLst/>
          </a:prstGeom>
        </p:spPr>
        <p:txBody>
          <a:bodyPr vert="horz" lIns="0" tIns="0" rIns="0" bIns="0" rtlCol="0" anchor="ctr"/>
          <a:lstStyle>
            <a:lvl1pPr algn="ctr">
              <a:defRPr sz="1050" b="1">
                <a:solidFill>
                  <a:schemeClr val="tx1"/>
                </a:solidFill>
              </a:defRPr>
            </a:lvl1pPr>
          </a:lstStyle>
          <a:p>
            <a:fld id="{479BF083-4774-43B1-9AB0-5CC1AC5DD8EE}" type="slidenum">
              <a:rPr lang="cs-CZ" smtClean="0"/>
              <a:pPr/>
              <a:t>‹#›</a:t>
            </a:fld>
            <a:endParaRPr lang="cs-CZ" dirty="0"/>
          </a:p>
        </p:txBody>
      </p:sp>
      <p:sp>
        <p:nvSpPr>
          <p:cNvPr id="18" name="Obdélník 17"/>
          <p:cNvSpPr/>
          <p:nvPr/>
        </p:nvSpPr>
        <p:spPr>
          <a:xfrm>
            <a:off x="0" y="6732000"/>
            <a:ext cx="9144000" cy="12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4257727"/>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6" r:id="rId3"/>
    <p:sldLayoutId id="2147483677" r:id="rId4"/>
    <p:sldLayoutId id="2147483678" r:id="rId5"/>
    <p:sldLayoutId id="2147483673" r:id="rId6"/>
    <p:sldLayoutId id="2147483679" r:id="rId7"/>
    <p:sldLayoutId id="2147483680" r:id="rId8"/>
    <p:sldLayoutId id="2147483681" r:id="rId9"/>
    <p:sldLayoutId id="2147483682" r:id="rId10"/>
  </p:sldLayoutIdLst>
  <p:hf hdr="0" ftr="0" dt="0"/>
  <p:txStyles>
    <p:titleStyle>
      <a:lvl1pPr algn="l" defTabSz="914400" rtl="0" eaLnBrk="1" latinLnBrk="0" hangingPunct="1">
        <a:lnSpc>
          <a:spcPct val="100000"/>
        </a:lnSpc>
        <a:spcBef>
          <a:spcPct val="0"/>
        </a:spcBef>
        <a:buNone/>
        <a:defRPr sz="3200" b="1" kern="0" cap="all" baseline="0">
          <a:solidFill>
            <a:schemeClr val="tx2"/>
          </a:solidFill>
          <a:latin typeface="+mj-lt"/>
          <a:ea typeface="+mj-ea"/>
          <a:cs typeface="+mj-cs"/>
        </a:defRPr>
      </a:lvl1pPr>
    </p:titleStyle>
    <p:body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text 5"/>
          <p:cNvSpPr>
            <a:spLocks noGrp="1"/>
          </p:cNvSpPr>
          <p:nvPr>
            <p:ph type="body" sz="quarter" idx="13"/>
          </p:nvPr>
        </p:nvSpPr>
        <p:spPr>
          <a:xfrm>
            <a:off x="1331640" y="4437112"/>
            <a:ext cx="5930356" cy="624536"/>
          </a:xfrm>
        </p:spPr>
        <p:txBody>
          <a:bodyPr/>
          <a:lstStyle/>
          <a:p>
            <a:r>
              <a:rPr lang="cs-CZ" sz="2400" dirty="0" smtClean="0"/>
              <a:t>  Základní pojmy a orientace</a:t>
            </a:r>
            <a:endParaRPr lang="cs-CZ" sz="2400" dirty="0"/>
          </a:p>
        </p:txBody>
      </p:sp>
      <p:sp>
        <p:nvSpPr>
          <p:cNvPr id="7" name="Zástupný symbol pro text 6"/>
          <p:cNvSpPr>
            <a:spLocks noGrp="1"/>
          </p:cNvSpPr>
          <p:nvPr>
            <p:ph type="body" sz="quarter" idx="14"/>
          </p:nvPr>
        </p:nvSpPr>
        <p:spPr>
          <a:xfrm>
            <a:off x="1331640" y="5301208"/>
            <a:ext cx="7272000" cy="540000"/>
          </a:xfrm>
        </p:spPr>
        <p:txBody>
          <a:bodyPr/>
          <a:lstStyle/>
          <a:p>
            <a:r>
              <a:rPr lang="cs-CZ" sz="2400" dirty="0" smtClean="0"/>
              <a:t>  </a:t>
            </a:r>
            <a:r>
              <a:rPr lang="cs-CZ" sz="2000" dirty="0" smtClean="0"/>
              <a:t>Brno – 15. 11. 2017</a:t>
            </a:r>
          </a:p>
        </p:txBody>
      </p:sp>
      <p:pic>
        <p:nvPicPr>
          <p:cNvPr id="14" name="Zástupný symbol pro obrázek 13"/>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a:xfrm>
            <a:off x="827584" y="4509120"/>
            <a:ext cx="540000" cy="540000"/>
          </a:xfrm>
        </p:spPr>
      </p:pic>
      <p:pic>
        <p:nvPicPr>
          <p:cNvPr id="16" name="Zástupný symbol pro obrázek 15"/>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tretch>
            <a:fillRect/>
          </a:stretch>
        </p:blipFill>
        <p:spPr>
          <a:xfrm>
            <a:off x="827584" y="5301208"/>
            <a:ext cx="540000" cy="540000"/>
          </a:xfrm>
        </p:spPr>
      </p:pic>
      <p:sp>
        <p:nvSpPr>
          <p:cNvPr id="2" name="Nadpis 1"/>
          <p:cNvSpPr>
            <a:spLocks noGrp="1"/>
          </p:cNvSpPr>
          <p:nvPr>
            <p:ph type="title"/>
          </p:nvPr>
        </p:nvSpPr>
        <p:spPr>
          <a:xfrm>
            <a:off x="971600" y="2060848"/>
            <a:ext cx="7272808" cy="1872208"/>
          </a:xfrm>
        </p:spPr>
        <p:txBody>
          <a:bodyPr/>
          <a:lstStyle/>
          <a:p>
            <a:pPr algn="ctr"/>
            <a:r>
              <a:rPr lang="cs-CZ" dirty="0" smtClean="0"/>
              <a:t>VEŘEJNÁ PODPORA</a:t>
            </a:r>
            <a:br>
              <a:rPr lang="cs-CZ" dirty="0" smtClean="0"/>
            </a:br>
            <a:r>
              <a:rPr lang="cs-CZ" dirty="0" smtClean="0"/>
              <a:t/>
            </a:r>
            <a:br>
              <a:rPr lang="cs-CZ" dirty="0" smtClean="0"/>
            </a:br>
            <a:endParaRPr lang="cs-CZ" sz="2800" b="0" dirty="0"/>
          </a:p>
        </p:txBody>
      </p:sp>
    </p:spTree>
    <p:extLst>
      <p:ext uri="{BB962C8B-B14F-4D97-AF65-F5344CB8AC3E}">
        <p14:creationId xmlns:p14="http://schemas.microsoft.com/office/powerpoint/2010/main" val="2957940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Sekundární právo – nejdůležitější prameny</a:t>
            </a:r>
          </a:p>
          <a:p>
            <a:pPr algn="just">
              <a:defRPr/>
            </a:pPr>
            <a:r>
              <a:rPr lang="cs-CZ" dirty="0" smtClean="0"/>
              <a:t>Na </a:t>
            </a:r>
            <a:r>
              <a:rPr lang="cs-CZ" dirty="0"/>
              <a:t>základě zmocnění Radou ES (nařízením Rady (ES) č. 994/98) vydala Evropská komise nařízení Komise (ES) </a:t>
            </a:r>
            <a:r>
              <a:rPr lang="cs-CZ" b="1" dirty="0">
                <a:solidFill>
                  <a:srgbClr val="FF0000"/>
                </a:solidFill>
              </a:rPr>
              <a:t>č. </a:t>
            </a:r>
            <a:r>
              <a:rPr lang="cs-CZ" b="1" dirty="0" smtClean="0">
                <a:solidFill>
                  <a:srgbClr val="FF0000"/>
                </a:solidFill>
              </a:rPr>
              <a:t>651/2014</a:t>
            </a:r>
            <a:r>
              <a:rPr lang="cs-CZ" dirty="0" smtClean="0"/>
              <a:t> </a:t>
            </a:r>
            <a:r>
              <a:rPr lang="cs-CZ" dirty="0"/>
              <a:t>ze dne 17. června 2014, kterým se v souladu s články 107 a 108 Smlouvy prohlašují určité kategorie podpory za slučitelné s vnitřním trhem  (</a:t>
            </a:r>
            <a:r>
              <a:rPr lang="cs-CZ" b="1" dirty="0"/>
              <a:t>obecné nařízení o blokových výjimkách</a:t>
            </a:r>
            <a:r>
              <a:rPr lang="cs-CZ" dirty="0"/>
              <a:t>).</a:t>
            </a:r>
          </a:p>
          <a:p>
            <a:pPr algn="just">
              <a:defRPr/>
            </a:pPr>
            <a:r>
              <a:rPr lang="cs-CZ" dirty="0"/>
              <a:t>Podmínky poskytování podpory dle pravidla de </a:t>
            </a:r>
            <a:r>
              <a:rPr lang="cs-CZ" dirty="0" err="1"/>
              <a:t>minimis</a:t>
            </a:r>
            <a:r>
              <a:rPr lang="cs-CZ" dirty="0"/>
              <a:t> stanovuje nařízení komise (ES) </a:t>
            </a:r>
            <a:r>
              <a:rPr lang="cs-CZ" b="1" dirty="0">
                <a:solidFill>
                  <a:srgbClr val="FF0000"/>
                </a:solidFill>
              </a:rPr>
              <a:t>č. </a:t>
            </a:r>
            <a:r>
              <a:rPr lang="cs-CZ" b="1" dirty="0" smtClean="0">
                <a:solidFill>
                  <a:srgbClr val="FF0000"/>
                </a:solidFill>
              </a:rPr>
              <a:t>1407/2013</a:t>
            </a:r>
            <a:r>
              <a:rPr lang="cs-CZ" dirty="0" smtClean="0"/>
              <a:t> ze </a:t>
            </a:r>
            <a:r>
              <a:rPr lang="cs-CZ" dirty="0"/>
              <a:t>dne 18. prosince </a:t>
            </a:r>
            <a:r>
              <a:rPr lang="cs-CZ" dirty="0" smtClean="0"/>
              <a:t>2013 o </a:t>
            </a:r>
            <a:r>
              <a:rPr lang="cs-CZ" dirty="0"/>
              <a:t>použití článků 107 a 108 Smlouvy o fungování Evropské unie na podporu </a:t>
            </a:r>
            <a:r>
              <a:rPr lang="cs-CZ" b="1" dirty="0"/>
              <a:t>de </a:t>
            </a:r>
            <a:r>
              <a:rPr lang="cs-CZ" b="1" dirty="0" err="1"/>
              <a:t>minimis</a:t>
            </a: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10</a:t>
            </a:fld>
            <a:endParaRPr lang="cs-CZ" dirty="0"/>
          </a:p>
        </p:txBody>
      </p:sp>
    </p:spTree>
    <p:extLst>
      <p:ext uri="{BB962C8B-B14F-4D97-AF65-F5344CB8AC3E}">
        <p14:creationId xmlns:p14="http://schemas.microsoft.com/office/powerpoint/2010/main" val="2627444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endParaRPr lang="cs-CZ" b="1" dirty="0" smtClean="0"/>
          </a:p>
          <a:p>
            <a:pPr marL="0" indent="0">
              <a:buNone/>
            </a:pPr>
            <a:endParaRPr lang="cs-CZ" b="1" dirty="0"/>
          </a:p>
          <a:p>
            <a:pPr marL="0" indent="0">
              <a:buNone/>
            </a:pPr>
            <a:endParaRPr lang="cs-CZ" b="1" dirty="0" smtClean="0"/>
          </a:p>
          <a:p>
            <a:pPr marL="0" indent="0" algn="ctr">
              <a:buNone/>
            </a:pPr>
            <a:r>
              <a:rPr lang="cs-CZ" b="1" dirty="0" smtClean="0"/>
              <a:t>ZÁKLADNÍ POJMY Z OBLASTI VP </a:t>
            </a:r>
          </a:p>
          <a:p>
            <a:pPr marL="0" indent="0" algn="ctr">
              <a:buNone/>
            </a:pPr>
            <a:r>
              <a:rPr lang="cs-CZ" b="1" dirty="0" smtClean="0"/>
              <a:t>aneb s čím se můžeme setkat</a:t>
            </a:r>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11</a:t>
            </a:fld>
            <a:endParaRPr lang="cs-CZ" dirty="0"/>
          </a:p>
        </p:txBody>
      </p:sp>
    </p:spTree>
    <p:extLst>
      <p:ext uri="{BB962C8B-B14F-4D97-AF65-F5344CB8AC3E}">
        <p14:creationId xmlns:p14="http://schemas.microsoft.com/office/powerpoint/2010/main" val="38005434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dirty="0" smtClean="0"/>
              <a:t>Pojem</a:t>
            </a:r>
            <a:r>
              <a:rPr lang="cs-CZ" b="1" dirty="0" smtClean="0"/>
              <a:t> podniku</a:t>
            </a:r>
          </a:p>
          <a:p>
            <a:pPr marL="0" indent="0" algn="just">
              <a:buNone/>
              <a:defRPr/>
            </a:pPr>
            <a:r>
              <a:rPr lang="cs-CZ" dirty="0" smtClean="0"/>
              <a:t>Například z </a:t>
            </a:r>
            <a:r>
              <a:rPr lang="cs-CZ" dirty="0"/>
              <a:t>bodu 4 preambule Nařízení na podporu de </a:t>
            </a:r>
            <a:r>
              <a:rPr lang="cs-CZ" dirty="0" err="1"/>
              <a:t>minimis</a:t>
            </a:r>
            <a:r>
              <a:rPr lang="cs-CZ" dirty="0"/>
              <a:t> plyne, že: „Pro účely pravidel hospodářské soutěže stanovených ve Smlouvě je podnikem jakýkoli subjekt vykonávající hospodářskou činnost nezávisle na právním postavení tohoto subjektu a způsobu jeho financování</a:t>
            </a:r>
            <a:r>
              <a:rPr lang="cs-CZ" dirty="0" smtClean="0"/>
              <a:t>.“. Dále </a:t>
            </a:r>
            <a:r>
              <a:rPr lang="cs-CZ" dirty="0"/>
              <a:t>lze definici Podniku dovodit například z judikatury ESD, u které např. rozsudek ESD C-41/90 </a:t>
            </a:r>
            <a:r>
              <a:rPr lang="cs-CZ" dirty="0" err="1"/>
              <a:t>Höfner</a:t>
            </a:r>
            <a:r>
              <a:rPr lang="cs-CZ" dirty="0"/>
              <a:t> a </a:t>
            </a:r>
            <a:r>
              <a:rPr lang="cs-CZ" dirty="0" err="1"/>
              <a:t>Elser</a:t>
            </a:r>
            <a:r>
              <a:rPr lang="cs-CZ" dirty="0"/>
              <a:t> v </a:t>
            </a:r>
            <a:r>
              <a:rPr lang="cs-CZ" dirty="0" err="1"/>
              <a:t>Macrotron</a:t>
            </a:r>
            <a:r>
              <a:rPr lang="cs-CZ" dirty="0"/>
              <a:t> uvádí, že „Podnikem je jakákoliv entita bez ohledu na právní status či způsob financování vykonávající ekonomickou aktivitu</a:t>
            </a:r>
            <a:r>
              <a:rPr lang="cs-CZ" dirty="0" smtClean="0"/>
              <a:t>.“.</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12</a:t>
            </a:fld>
            <a:endParaRPr lang="cs-CZ" dirty="0"/>
          </a:p>
        </p:txBody>
      </p:sp>
    </p:spTree>
    <p:extLst>
      <p:ext uri="{BB962C8B-B14F-4D97-AF65-F5344CB8AC3E}">
        <p14:creationId xmlns:p14="http://schemas.microsoft.com/office/powerpoint/2010/main" val="21143484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dirty="0" smtClean="0"/>
              <a:t>Pojem</a:t>
            </a:r>
            <a:r>
              <a:rPr lang="cs-CZ" b="1" dirty="0" smtClean="0"/>
              <a:t> podniku</a:t>
            </a:r>
          </a:p>
          <a:p>
            <a:pPr marL="0" indent="0">
              <a:buNone/>
              <a:defRPr/>
            </a:pPr>
            <a:r>
              <a:rPr lang="cs-CZ" b="1" dirty="0" smtClean="0"/>
              <a:t>Veřejná podpora nevzniká u subjektů, u kterých absentuje hospodářská činnost / ekonomická aktivita.</a:t>
            </a:r>
          </a:p>
          <a:p>
            <a:pPr marL="0" indent="0">
              <a:buNone/>
              <a:defRPr/>
            </a:pPr>
            <a:r>
              <a:rPr lang="cs-CZ" dirty="0" smtClean="0"/>
              <a:t>Správa vlastního majetku může být považována za hospodářskou činnost (např. pronájem bytů).</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13</a:t>
            </a:fld>
            <a:endParaRPr lang="cs-CZ" dirty="0"/>
          </a:p>
        </p:txBody>
      </p:sp>
    </p:spTree>
    <p:extLst>
      <p:ext uri="{BB962C8B-B14F-4D97-AF65-F5344CB8AC3E}">
        <p14:creationId xmlns:p14="http://schemas.microsoft.com/office/powerpoint/2010/main" val="13931453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Limity podpory</a:t>
            </a:r>
          </a:p>
          <a:p>
            <a:pPr marL="0" indent="0">
              <a:buNone/>
              <a:defRPr/>
            </a:pPr>
            <a:endParaRPr lang="cs-CZ" b="1" dirty="0" smtClean="0"/>
          </a:p>
          <a:p>
            <a:pPr lvl="1">
              <a:buFont typeface="Arial" charset="0"/>
              <a:buChar char="•"/>
            </a:pPr>
            <a:r>
              <a:rPr lang="cs-CZ" dirty="0" smtClean="0"/>
              <a:t>Maximální možná částka, která lze jednomu subjektu za určité období poskytnout. </a:t>
            </a:r>
          </a:p>
          <a:p>
            <a:pPr lvl="1">
              <a:buFont typeface="Arial" charset="0"/>
              <a:buChar char="•"/>
            </a:pPr>
            <a:r>
              <a:rPr lang="cs-CZ" dirty="0" smtClean="0"/>
              <a:t>U blokových výjimek používán pojem prahový limit podpory.</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14</a:t>
            </a:fld>
            <a:endParaRPr lang="cs-CZ" dirty="0"/>
          </a:p>
        </p:txBody>
      </p:sp>
    </p:spTree>
    <p:extLst>
      <p:ext uri="{BB962C8B-B14F-4D97-AF65-F5344CB8AC3E}">
        <p14:creationId xmlns:p14="http://schemas.microsoft.com/office/powerpoint/2010/main" val="7127379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Intenzita podpory</a:t>
            </a:r>
            <a:r>
              <a:rPr lang="cs-CZ" dirty="0" smtClean="0"/>
              <a:t>. </a:t>
            </a:r>
          </a:p>
          <a:p>
            <a:pPr algn="just">
              <a:buFont typeface="Arial" charset="0"/>
              <a:buChar char="•"/>
              <a:defRPr/>
            </a:pPr>
            <a:r>
              <a:rPr lang="cs-CZ" dirty="0"/>
              <a:t>J</a:t>
            </a:r>
            <a:r>
              <a:rPr lang="cs-CZ" dirty="0" smtClean="0"/>
              <a:t>e limitací </a:t>
            </a:r>
            <a:r>
              <a:rPr lang="cs-CZ" dirty="0"/>
              <a:t>výše podpory konkrétního podporovaného projektu či činnosti, tzv. maximální intenzita </a:t>
            </a:r>
            <a:r>
              <a:rPr lang="cs-CZ" dirty="0" smtClean="0"/>
              <a:t>podpory. </a:t>
            </a:r>
          </a:p>
          <a:p>
            <a:pPr algn="just">
              <a:buFont typeface="Arial" charset="0"/>
              <a:buChar char="•"/>
              <a:defRPr/>
            </a:pPr>
            <a:r>
              <a:rPr lang="cs-CZ" dirty="0" smtClean="0"/>
              <a:t>Je vyjádřená </a:t>
            </a:r>
            <a:r>
              <a:rPr lang="cs-CZ" dirty="0"/>
              <a:t>jako procentní podíl z rozsahu způsobilých nákladů. </a:t>
            </a:r>
            <a:endParaRPr lang="cs-CZ" dirty="0" smtClean="0"/>
          </a:p>
          <a:p>
            <a:pPr algn="just">
              <a:buFont typeface="Arial" charset="0"/>
              <a:buChar char="•"/>
              <a:defRPr/>
            </a:pPr>
            <a:r>
              <a:rPr lang="cs-CZ" dirty="0" smtClean="0"/>
              <a:t>U blokových výjimek je maximální </a:t>
            </a:r>
            <a:r>
              <a:rPr lang="cs-CZ" dirty="0"/>
              <a:t>intenzita </a:t>
            </a:r>
            <a:r>
              <a:rPr lang="cs-CZ" dirty="0" smtClean="0"/>
              <a:t>pro </a:t>
            </a:r>
            <a:r>
              <a:rPr lang="cs-CZ" dirty="0"/>
              <a:t>každou kategorii stanovena jinak s ohledem na její specifika a ve většině případů se liší pro příjemce spadající do kategorie malého, středního nebo velkého podniku. </a:t>
            </a:r>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15</a:t>
            </a:fld>
            <a:endParaRPr lang="cs-CZ" dirty="0"/>
          </a:p>
        </p:txBody>
      </p:sp>
    </p:spTree>
    <p:extLst>
      <p:ext uri="{BB962C8B-B14F-4D97-AF65-F5344CB8AC3E}">
        <p14:creationId xmlns:p14="http://schemas.microsoft.com/office/powerpoint/2010/main" val="1833249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Odvětví způsobilá k podpoře</a:t>
            </a:r>
          </a:p>
          <a:p>
            <a:pPr algn="just">
              <a:buFont typeface="Arial" charset="0"/>
              <a:buChar char="•"/>
              <a:defRPr/>
            </a:pPr>
            <a:r>
              <a:rPr lang="cs-CZ" dirty="0" smtClean="0"/>
              <a:t>V každém nařízení / rozhodnutí týkajícího se VP  je uveden taxativní výčet odvětví, která nelze (výjimečně lze) v rámci daného nařízení podpořit.</a:t>
            </a:r>
          </a:p>
          <a:p>
            <a:pPr algn="just">
              <a:buFont typeface="Arial" charset="0"/>
              <a:buChar char="•"/>
              <a:defRPr/>
            </a:pPr>
            <a:r>
              <a:rPr lang="cs-CZ" dirty="0" smtClean="0"/>
              <a:t>U některých odvětví je snížený limit podpory. </a:t>
            </a:r>
          </a:p>
          <a:p>
            <a:pPr algn="just">
              <a:buFont typeface="Arial" charset="0"/>
              <a:buChar char="•"/>
              <a:defRPr/>
            </a:pPr>
            <a:r>
              <a:rPr lang="cs-CZ" dirty="0" smtClean="0"/>
              <a:t>Úkolem poskytovatele bude vždy ověřit, zda žadatel splňuje podmínky požadované podpory.</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16</a:t>
            </a:fld>
            <a:endParaRPr lang="cs-CZ" dirty="0"/>
          </a:p>
        </p:txBody>
      </p:sp>
    </p:spTree>
    <p:extLst>
      <p:ext uri="{BB962C8B-B14F-4D97-AF65-F5344CB8AC3E}">
        <p14:creationId xmlns:p14="http://schemas.microsoft.com/office/powerpoint/2010/main" val="2921840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Kumulace podpor</a:t>
            </a:r>
          </a:p>
          <a:p>
            <a:pPr>
              <a:buFont typeface="Arial" charset="0"/>
              <a:buChar char="•"/>
              <a:defRPr/>
            </a:pPr>
            <a:r>
              <a:rPr lang="cs-CZ" dirty="0" smtClean="0"/>
              <a:t>Případ, kdy jeden příjemce (podnik) čerpá veřejné podpory na základě různých nařízení / titulů.</a:t>
            </a:r>
          </a:p>
          <a:p>
            <a:pPr>
              <a:buFont typeface="Arial" charset="0"/>
              <a:buChar char="•"/>
              <a:defRPr/>
            </a:pPr>
            <a:r>
              <a:rPr lang="cs-CZ" dirty="0" smtClean="0"/>
              <a:t>Ne vždy je kumulace zakázána, ale je třeba vždy ověřit její  možnost.</a:t>
            </a:r>
          </a:p>
          <a:p>
            <a:pPr>
              <a:buFont typeface="Arial" charset="0"/>
              <a:buChar char="•"/>
              <a:defRPr/>
            </a:pPr>
            <a:r>
              <a:rPr lang="cs-CZ" dirty="0" smtClean="0"/>
              <a:t>Ve výzvě č. 079 není povolena kombinace více režimů podpor v jednom projektu.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17</a:t>
            </a:fld>
            <a:endParaRPr lang="cs-CZ" dirty="0"/>
          </a:p>
        </p:txBody>
      </p:sp>
    </p:spTree>
    <p:extLst>
      <p:ext uri="{BB962C8B-B14F-4D97-AF65-F5344CB8AC3E}">
        <p14:creationId xmlns:p14="http://schemas.microsoft.com/office/powerpoint/2010/main" val="20033442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414000" lvl="1" indent="0">
              <a:buNone/>
            </a:pPr>
            <a:endParaRPr lang="cs-CZ" b="1" dirty="0" smtClean="0"/>
          </a:p>
          <a:p>
            <a:pPr marL="414000" lvl="1" indent="0">
              <a:buNone/>
            </a:pPr>
            <a:endParaRPr lang="cs-CZ" b="1" dirty="0"/>
          </a:p>
          <a:p>
            <a:pPr marL="414000" lvl="1" indent="0">
              <a:buNone/>
            </a:pPr>
            <a:endParaRPr lang="cs-CZ" b="1" dirty="0" smtClean="0"/>
          </a:p>
          <a:p>
            <a:pPr marL="414000" lvl="1" indent="0">
              <a:buNone/>
            </a:pPr>
            <a:endParaRPr lang="cs-CZ" b="1" dirty="0"/>
          </a:p>
          <a:p>
            <a:pPr marL="414000" lvl="1" indent="0" algn="ctr">
              <a:buNone/>
            </a:pPr>
            <a:r>
              <a:rPr lang="cs-CZ" b="1" dirty="0" smtClean="0"/>
              <a:t>II. PODPORA DE MINIMIS </a:t>
            </a:r>
            <a:endParaRPr lang="cs-CZ" b="1"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18</a:t>
            </a:fld>
            <a:endParaRPr lang="cs-CZ" dirty="0"/>
          </a:p>
        </p:txBody>
      </p:sp>
    </p:spTree>
    <p:extLst>
      <p:ext uri="{BB962C8B-B14F-4D97-AF65-F5344CB8AC3E}">
        <p14:creationId xmlns:p14="http://schemas.microsoft.com/office/powerpoint/2010/main" val="22430983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Podpora podle pravidla de </a:t>
            </a:r>
            <a:r>
              <a:rPr lang="cs-CZ" dirty="0" err="1"/>
              <a:t>minimis</a:t>
            </a:r>
            <a:r>
              <a:rPr lang="cs-CZ" dirty="0"/>
              <a:t>, podpora de </a:t>
            </a:r>
            <a:r>
              <a:rPr lang="cs-CZ" dirty="0" err="1"/>
              <a:t>minimis</a:t>
            </a:r>
            <a:r>
              <a:rPr lang="cs-CZ" dirty="0"/>
              <a:t>, českou legislativou označována jako podpora malého rozsahu (zákon č. 215/2004 Sb.).</a:t>
            </a:r>
          </a:p>
          <a:p>
            <a:pPr marL="0" indent="0" algn="just">
              <a:buNone/>
              <a:defRPr/>
            </a:pPr>
            <a:r>
              <a:rPr lang="cs-CZ" dirty="0"/>
              <a:t>Podpora de </a:t>
            </a:r>
            <a:r>
              <a:rPr lang="cs-CZ" dirty="0" err="1"/>
              <a:t>minimis</a:t>
            </a:r>
            <a:r>
              <a:rPr lang="cs-CZ" dirty="0"/>
              <a:t> není veřejnou podporou ve smyslu čl. 107 Smlouvy.</a:t>
            </a:r>
          </a:p>
          <a:p>
            <a:pPr marL="0" indent="0" algn="just">
              <a:buNone/>
              <a:defRPr/>
            </a:pPr>
            <a:r>
              <a:rPr lang="cs-CZ" dirty="0"/>
              <a:t>Důvod: vzhledem ke své relativně nízké hodnotě není s to narušit hospodářskou soutěž ani ovlivnit obchod mezi členskými státy EU, nejsou tedy splněny dva znaky veřejné podpory ze čtyř.</a:t>
            </a:r>
          </a:p>
          <a:p>
            <a:pPr marL="0" indent="0">
              <a:buNone/>
              <a:defRPr/>
            </a:pPr>
            <a:endParaRPr lang="cs-CZ" dirty="0"/>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19</a:t>
            </a:fld>
            <a:endParaRPr lang="cs-CZ" dirty="0"/>
          </a:p>
        </p:txBody>
      </p:sp>
    </p:spTree>
    <p:extLst>
      <p:ext uri="{BB962C8B-B14F-4D97-AF65-F5344CB8AC3E}">
        <p14:creationId xmlns:p14="http://schemas.microsoft.com/office/powerpoint/2010/main" val="4026589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2286000" lvl="5" indent="0">
              <a:buNone/>
            </a:pPr>
            <a:r>
              <a:rPr lang="cs-CZ" b="1" dirty="0" smtClean="0"/>
              <a:t>Program:</a:t>
            </a:r>
          </a:p>
          <a:p>
            <a:pPr marL="2743200" lvl="5" indent="-457200">
              <a:buAutoNum type="arabicPeriod"/>
            </a:pPr>
            <a:endParaRPr lang="cs-CZ" b="1" dirty="0" smtClean="0"/>
          </a:p>
          <a:p>
            <a:pPr marL="2743200" lvl="5" indent="-457200">
              <a:buAutoNum type="arabicPeriod"/>
            </a:pPr>
            <a:r>
              <a:rPr lang="cs-CZ" b="1" dirty="0" smtClean="0"/>
              <a:t>Prameny práva regulace VP</a:t>
            </a:r>
            <a:endParaRPr lang="cs-CZ" b="1" dirty="0"/>
          </a:p>
          <a:p>
            <a:pPr marL="2743200" lvl="5" indent="-457200">
              <a:buAutoNum type="arabicPeriod"/>
            </a:pPr>
            <a:r>
              <a:rPr lang="cs-CZ" b="1" dirty="0" smtClean="0"/>
              <a:t>PODPORA </a:t>
            </a:r>
            <a:r>
              <a:rPr lang="cs-CZ" b="1" dirty="0"/>
              <a:t>DE MINIMIS </a:t>
            </a:r>
            <a:endParaRPr lang="cs-CZ" b="1" dirty="0" smtClean="0"/>
          </a:p>
          <a:p>
            <a:pPr marL="2743200" lvl="5" indent="-457200">
              <a:buAutoNum type="arabicPeriod"/>
            </a:pPr>
            <a:r>
              <a:rPr lang="cs-CZ" b="1" dirty="0"/>
              <a:t>BLOKOVÉ VÝJIMKY</a:t>
            </a:r>
          </a:p>
          <a:p>
            <a:pPr marL="2743200" lvl="5" indent="-457200">
              <a:buAutoNum type="arabicPeriod"/>
            </a:pPr>
            <a:r>
              <a:rPr lang="cs-CZ" b="1" smtClean="0"/>
              <a:t>FINANČNÍ </a:t>
            </a:r>
            <a:r>
              <a:rPr lang="cs-CZ" b="1" dirty="0" smtClean="0"/>
              <a:t>A </a:t>
            </a:r>
            <a:r>
              <a:rPr lang="cs-CZ" b="1" dirty="0"/>
              <a:t> </a:t>
            </a:r>
            <a:r>
              <a:rPr lang="cs-CZ" b="1" dirty="0" smtClean="0"/>
              <a:t>ADMINISTRATIVNÍ KAPACITA PŘÍJEMCE </a:t>
            </a:r>
            <a:endParaRPr lang="cs-CZ" b="1" dirty="0"/>
          </a:p>
          <a:p>
            <a:pPr marL="2743200" lvl="5" indent="-457200">
              <a:buAutoNum type="arabicPeriod"/>
            </a:pPr>
            <a:endParaRPr lang="cs-CZ" b="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a:t>
            </a:fld>
            <a:endParaRPr lang="cs-CZ" dirty="0"/>
          </a:p>
        </p:txBody>
      </p:sp>
    </p:spTree>
    <p:extLst>
      <p:ext uri="{BB962C8B-B14F-4D97-AF65-F5344CB8AC3E}">
        <p14:creationId xmlns:p14="http://schemas.microsoft.com/office/powerpoint/2010/main" val="39764097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buNone/>
              <a:defRPr/>
            </a:pPr>
            <a:r>
              <a:rPr lang="cs-CZ" dirty="0"/>
              <a:t>Definice podpory de </a:t>
            </a:r>
            <a:r>
              <a:rPr lang="cs-CZ" dirty="0" err="1" smtClean="0"/>
              <a:t>minimis</a:t>
            </a:r>
            <a:r>
              <a:rPr lang="cs-CZ" dirty="0" smtClean="0"/>
              <a:t> </a:t>
            </a:r>
          </a:p>
          <a:p>
            <a:pPr marL="0" indent="0">
              <a:buNone/>
              <a:defRPr/>
            </a:pPr>
            <a:r>
              <a:rPr lang="cs-CZ" dirty="0"/>
              <a:t>	</a:t>
            </a:r>
            <a:r>
              <a:rPr lang="cs-CZ" dirty="0" smtClean="0"/>
              <a:t>	(ve smyslu obecného nařízení):</a:t>
            </a:r>
            <a:endParaRPr lang="cs-CZ" dirty="0"/>
          </a:p>
          <a:p>
            <a:pPr marL="0" indent="0" algn="just">
              <a:buNone/>
              <a:defRPr/>
            </a:pPr>
            <a:r>
              <a:rPr lang="cs-CZ" dirty="0" smtClean="0"/>
              <a:t>Podpora</a:t>
            </a:r>
            <a:r>
              <a:rPr lang="cs-CZ" dirty="0"/>
              <a:t>, jejíž celková výše poskytnutá jednomu podniku nesmí v kterémkoli tříletém období přesáhnout částku 200 000 EUR.</a:t>
            </a:r>
          </a:p>
          <a:p>
            <a:pPr marL="0" indent="0" algn="just">
              <a:buNone/>
              <a:defRPr/>
            </a:pPr>
            <a:r>
              <a:rPr lang="cs-CZ" dirty="0" smtClean="0"/>
              <a:t>Celková </a:t>
            </a:r>
            <a:r>
              <a:rPr lang="cs-CZ" dirty="0"/>
              <a:t>částka podpory de </a:t>
            </a:r>
            <a:r>
              <a:rPr lang="cs-CZ" dirty="0" err="1"/>
              <a:t>minimis</a:t>
            </a:r>
            <a:r>
              <a:rPr lang="cs-CZ" dirty="0"/>
              <a:t> udělená každému jednotlivému podniku činnému v odvětví silniční </a:t>
            </a:r>
            <a:r>
              <a:rPr lang="cs-CZ" dirty="0" smtClean="0"/>
              <a:t>nákladní dopravy </a:t>
            </a:r>
            <a:r>
              <a:rPr lang="cs-CZ" dirty="0"/>
              <a:t>nesmí přesáhnout 100 000 EUR v kterémkoliv období tří fiskálních let.</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20</a:t>
            </a:fld>
            <a:endParaRPr lang="cs-CZ" dirty="0"/>
          </a:p>
        </p:txBody>
      </p:sp>
    </p:spTree>
    <p:extLst>
      <p:ext uri="{BB962C8B-B14F-4D97-AF65-F5344CB8AC3E}">
        <p14:creationId xmlns:p14="http://schemas.microsoft.com/office/powerpoint/2010/main" val="9523322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r>
              <a:rPr lang="cs-CZ" dirty="0" smtClean="0"/>
              <a:t>Kapitola 21.4.1.1. Obecné části pravidel - </a:t>
            </a:r>
            <a:r>
              <a:rPr lang="cs-CZ" b="1" dirty="0"/>
              <a:t>l</a:t>
            </a:r>
            <a:r>
              <a:rPr lang="cs-CZ" b="1" dirty="0" smtClean="0"/>
              <a:t>imity </a:t>
            </a:r>
            <a:r>
              <a:rPr lang="cs-CZ" b="1" dirty="0"/>
              <a:t>podpory</a:t>
            </a:r>
          </a:p>
          <a:p>
            <a:pPr marL="0" indent="0" algn="just">
              <a:buNone/>
              <a:defRPr/>
            </a:pPr>
            <a:r>
              <a:rPr lang="cs-CZ" sz="2000" dirty="0"/>
              <a:t>Celková výše podpory de </a:t>
            </a:r>
            <a:r>
              <a:rPr lang="cs-CZ" sz="2000" dirty="0" err="1"/>
              <a:t>minimis</a:t>
            </a:r>
            <a:r>
              <a:rPr lang="cs-CZ" sz="2000" dirty="0"/>
              <a:t> podle nařízení Komise (EU) č. 1407/2013, o použití článků 107 a 108 Smlouvy o fungování Evropské unie na podporu de </a:t>
            </a:r>
            <a:r>
              <a:rPr lang="cs-CZ" sz="2000" dirty="0" err="1"/>
              <a:t>minimis</a:t>
            </a:r>
            <a:r>
              <a:rPr lang="cs-CZ" sz="2000" dirty="0"/>
              <a:t>, poskytnuté jednomu podniku nesmí  za libovolná tři po sobě jdoucí </a:t>
            </a:r>
            <a:r>
              <a:rPr lang="cs-CZ" sz="2000" dirty="0" smtClean="0"/>
              <a:t>účetní </a:t>
            </a:r>
            <a:r>
              <a:rPr lang="cs-CZ" sz="2000" dirty="0"/>
              <a:t>období překročit částku 200.000 EUR. </a:t>
            </a:r>
            <a:endParaRPr lang="cs-CZ" sz="2000" dirty="0" smtClean="0"/>
          </a:p>
          <a:p>
            <a:pPr marL="0" indent="0">
              <a:buNone/>
              <a:defRPr/>
            </a:pPr>
            <a:endParaRPr lang="cs-CZ" sz="2000" dirty="0"/>
          </a:p>
          <a:p>
            <a:pPr marL="0" indent="0">
              <a:buNone/>
              <a:defRPr/>
            </a:pPr>
            <a:endParaRPr lang="cs-CZ" sz="2000" dirty="0" smtClean="0"/>
          </a:p>
          <a:p>
            <a:pPr marL="0" indent="0">
              <a:buNone/>
              <a:defRPr/>
            </a:pPr>
            <a:r>
              <a:rPr lang="cs-CZ" sz="2000" dirty="0" smtClean="0"/>
              <a:t>Kontroly může auditní orgán provádět i 10 let zpětně.</a:t>
            </a:r>
            <a:endParaRPr lang="cs-CZ" sz="2000"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21</a:t>
            </a:fld>
            <a:endParaRPr lang="cs-CZ" dirty="0"/>
          </a:p>
        </p:txBody>
      </p:sp>
      <p:graphicFrame>
        <p:nvGraphicFramePr>
          <p:cNvPr id="5" name="Tabulka 4"/>
          <p:cNvGraphicFramePr>
            <a:graphicFrameLocks noGrp="1"/>
          </p:cNvGraphicFramePr>
          <p:nvPr>
            <p:extLst>
              <p:ext uri="{D42A27DB-BD31-4B8C-83A1-F6EECF244321}">
                <p14:modId xmlns:p14="http://schemas.microsoft.com/office/powerpoint/2010/main" val="3607294038"/>
              </p:ext>
            </p:extLst>
          </p:nvPr>
        </p:nvGraphicFramePr>
        <p:xfrm>
          <a:off x="395536" y="4149080"/>
          <a:ext cx="8112177" cy="1080120"/>
        </p:xfrm>
        <a:graphic>
          <a:graphicData uri="http://schemas.openxmlformats.org/drawingml/2006/table">
            <a:tbl>
              <a:tblPr firstRow="1" bandRow="1">
                <a:tableStyleId>{5C22544A-7EE6-4342-B048-85BDC9FD1C3A}</a:tableStyleId>
              </a:tblPr>
              <a:tblGrid>
                <a:gridCol w="936102"/>
                <a:gridCol w="830071"/>
                <a:gridCol w="868693"/>
                <a:gridCol w="848461"/>
                <a:gridCol w="970565"/>
                <a:gridCol w="895906"/>
                <a:gridCol w="895906"/>
                <a:gridCol w="895906"/>
                <a:gridCol w="970567"/>
              </a:tblGrid>
              <a:tr h="461240">
                <a:tc>
                  <a:txBody>
                    <a:bodyPr/>
                    <a:lstStyle/>
                    <a:p>
                      <a:r>
                        <a:rPr lang="cs-CZ" dirty="0" smtClean="0"/>
                        <a:t>Rok</a:t>
                      </a:r>
                      <a:endParaRPr lang="cs-CZ" dirty="0"/>
                    </a:p>
                  </a:txBody>
                  <a:tcPr/>
                </a:tc>
                <a:tc>
                  <a:txBody>
                    <a:bodyPr/>
                    <a:lstStyle/>
                    <a:p>
                      <a:r>
                        <a:rPr lang="cs-CZ" sz="1400" dirty="0" smtClean="0"/>
                        <a:t>2009</a:t>
                      </a:r>
                      <a:endParaRPr lang="cs-CZ" sz="1400" dirty="0"/>
                    </a:p>
                  </a:txBody>
                  <a:tcPr/>
                </a:tc>
                <a:tc>
                  <a:txBody>
                    <a:bodyPr/>
                    <a:lstStyle/>
                    <a:p>
                      <a:r>
                        <a:rPr lang="cs-CZ" sz="1400" dirty="0" smtClean="0"/>
                        <a:t>2010</a:t>
                      </a:r>
                      <a:endParaRPr lang="cs-CZ" sz="1400" dirty="0"/>
                    </a:p>
                  </a:txBody>
                  <a:tcPr/>
                </a:tc>
                <a:tc>
                  <a:txBody>
                    <a:bodyPr/>
                    <a:lstStyle/>
                    <a:p>
                      <a:r>
                        <a:rPr lang="cs-CZ" sz="1400" dirty="0" smtClean="0"/>
                        <a:t>2011</a:t>
                      </a:r>
                      <a:endParaRPr lang="cs-CZ" sz="1400" dirty="0"/>
                    </a:p>
                  </a:txBody>
                  <a:tcPr/>
                </a:tc>
                <a:tc>
                  <a:txBody>
                    <a:bodyPr/>
                    <a:lstStyle/>
                    <a:p>
                      <a:r>
                        <a:rPr lang="cs-CZ" sz="1400" dirty="0" smtClean="0"/>
                        <a:t>2012</a:t>
                      </a:r>
                      <a:endParaRPr lang="cs-CZ" sz="1400" dirty="0"/>
                    </a:p>
                  </a:txBody>
                  <a:tcPr/>
                </a:tc>
                <a:tc>
                  <a:txBody>
                    <a:bodyPr/>
                    <a:lstStyle/>
                    <a:p>
                      <a:r>
                        <a:rPr lang="cs-CZ" sz="1400" dirty="0" smtClean="0"/>
                        <a:t>2013</a:t>
                      </a:r>
                      <a:endParaRPr lang="cs-CZ" sz="1400" dirty="0"/>
                    </a:p>
                  </a:txBody>
                  <a:tcPr/>
                </a:tc>
                <a:tc>
                  <a:txBody>
                    <a:bodyPr/>
                    <a:lstStyle/>
                    <a:p>
                      <a:r>
                        <a:rPr lang="cs-CZ" sz="1400" dirty="0" smtClean="0"/>
                        <a:t>2014</a:t>
                      </a:r>
                      <a:endParaRPr lang="cs-CZ" sz="1400" dirty="0"/>
                    </a:p>
                  </a:txBody>
                  <a:tcPr/>
                </a:tc>
                <a:tc>
                  <a:txBody>
                    <a:bodyPr/>
                    <a:lstStyle/>
                    <a:p>
                      <a:r>
                        <a:rPr lang="cs-CZ" sz="1400" dirty="0" smtClean="0"/>
                        <a:t>2015</a:t>
                      </a:r>
                      <a:endParaRPr lang="cs-CZ" sz="1400" dirty="0"/>
                    </a:p>
                  </a:txBody>
                  <a:tcPr/>
                </a:tc>
                <a:tc>
                  <a:txBody>
                    <a:bodyPr/>
                    <a:lstStyle/>
                    <a:p>
                      <a:r>
                        <a:rPr lang="cs-CZ" sz="1400" dirty="0" smtClean="0"/>
                        <a:t>2016</a:t>
                      </a:r>
                      <a:endParaRPr lang="cs-CZ" sz="1400" dirty="0"/>
                    </a:p>
                  </a:txBody>
                  <a:tcPr/>
                </a:tc>
              </a:tr>
              <a:tr h="618880">
                <a:tc>
                  <a:txBody>
                    <a:bodyPr/>
                    <a:lstStyle/>
                    <a:p>
                      <a:r>
                        <a:rPr lang="cs-CZ" sz="1600" dirty="0" smtClean="0"/>
                        <a:t>Výše podpory</a:t>
                      </a:r>
                      <a:endParaRPr lang="cs-CZ" sz="1600" dirty="0"/>
                    </a:p>
                  </a:txBody>
                  <a:tcPr/>
                </a:tc>
                <a:tc>
                  <a:txBody>
                    <a:bodyPr/>
                    <a:lstStyle/>
                    <a:p>
                      <a:r>
                        <a:rPr lang="cs-CZ" sz="1600" dirty="0" smtClean="0"/>
                        <a:t>60.000</a:t>
                      </a:r>
                      <a:endParaRPr lang="cs-CZ" sz="1600" dirty="0"/>
                    </a:p>
                  </a:txBody>
                  <a:tcPr/>
                </a:tc>
                <a:tc>
                  <a:txBody>
                    <a:bodyPr/>
                    <a:lstStyle/>
                    <a:p>
                      <a:r>
                        <a:rPr lang="cs-CZ" sz="1600" dirty="0" smtClean="0"/>
                        <a:t>75.000</a:t>
                      </a:r>
                      <a:endParaRPr lang="cs-CZ" sz="1600" dirty="0"/>
                    </a:p>
                  </a:txBody>
                  <a:tcPr/>
                </a:tc>
                <a:tc>
                  <a:txBody>
                    <a:bodyPr/>
                    <a:lstStyle/>
                    <a:p>
                      <a:r>
                        <a:rPr lang="cs-CZ" sz="1600" dirty="0" smtClean="0"/>
                        <a:t>25.000</a:t>
                      </a:r>
                      <a:endParaRPr lang="cs-CZ" sz="1600" dirty="0"/>
                    </a:p>
                  </a:txBody>
                  <a:tcPr/>
                </a:tc>
                <a:tc>
                  <a:txBody>
                    <a:bodyPr/>
                    <a:lstStyle/>
                    <a:p>
                      <a:r>
                        <a:rPr lang="cs-CZ" sz="1600" dirty="0" smtClean="0"/>
                        <a:t>100.000</a:t>
                      </a:r>
                      <a:endParaRPr lang="cs-CZ" sz="1600" dirty="0"/>
                    </a:p>
                  </a:txBody>
                  <a:tcPr/>
                </a:tc>
                <a:tc>
                  <a:txBody>
                    <a:bodyPr/>
                    <a:lstStyle/>
                    <a:p>
                      <a:r>
                        <a:rPr lang="cs-CZ" sz="1600" dirty="0" smtClean="0"/>
                        <a:t>40.000</a:t>
                      </a:r>
                      <a:endParaRPr lang="cs-CZ" sz="1600" dirty="0"/>
                    </a:p>
                  </a:txBody>
                  <a:tcPr/>
                </a:tc>
                <a:tc>
                  <a:txBody>
                    <a:bodyPr/>
                    <a:lstStyle/>
                    <a:p>
                      <a:r>
                        <a:rPr lang="cs-CZ" sz="1600" dirty="0" smtClean="0"/>
                        <a:t>60.000</a:t>
                      </a:r>
                      <a:endParaRPr lang="cs-CZ" sz="1600" dirty="0"/>
                    </a:p>
                  </a:txBody>
                  <a:tcPr/>
                </a:tc>
                <a:tc>
                  <a:txBody>
                    <a:bodyPr/>
                    <a:lstStyle/>
                    <a:p>
                      <a:r>
                        <a:rPr lang="cs-CZ" sz="1600" dirty="0" smtClean="0"/>
                        <a:t>40.000</a:t>
                      </a:r>
                      <a:endParaRPr lang="cs-CZ" sz="1600" dirty="0"/>
                    </a:p>
                  </a:txBody>
                  <a:tcPr/>
                </a:tc>
                <a:tc>
                  <a:txBody>
                    <a:bodyPr/>
                    <a:lstStyle/>
                    <a:p>
                      <a:r>
                        <a:rPr lang="cs-CZ" sz="1600" dirty="0" smtClean="0"/>
                        <a:t>100.000</a:t>
                      </a:r>
                      <a:endParaRPr lang="cs-CZ" sz="1600" dirty="0"/>
                    </a:p>
                  </a:txBody>
                  <a:tcPr/>
                </a:tc>
              </a:tr>
            </a:tbl>
          </a:graphicData>
        </a:graphic>
      </p:graphicFrame>
    </p:spTree>
    <p:extLst>
      <p:ext uri="{BB962C8B-B14F-4D97-AF65-F5344CB8AC3E}">
        <p14:creationId xmlns:p14="http://schemas.microsoft.com/office/powerpoint/2010/main" val="19783420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Jeden podnik“ pro účely tohoto nařízení zahrnuje </a:t>
            </a:r>
            <a:r>
              <a:rPr lang="cs-CZ" dirty="0" smtClean="0"/>
              <a:t>veškeré subjekty</a:t>
            </a:r>
            <a:r>
              <a:rPr lang="cs-CZ" dirty="0"/>
              <a:t>, které mezi sebou mají alespoň jeden </a:t>
            </a:r>
            <a:r>
              <a:rPr lang="cs-CZ" dirty="0" smtClean="0"/>
              <a:t>z následujících vztahů</a:t>
            </a:r>
            <a:r>
              <a:rPr lang="cs-CZ" dirty="0"/>
              <a:t>:</a:t>
            </a:r>
          </a:p>
          <a:p>
            <a:pPr marL="0" indent="0" algn="just">
              <a:buNone/>
              <a:defRPr/>
            </a:pPr>
            <a:r>
              <a:rPr lang="cs-CZ" dirty="0"/>
              <a:t>a) jeden subjekt vlastní většinu hlasovacích práv, která </a:t>
            </a:r>
            <a:r>
              <a:rPr lang="cs-CZ" dirty="0" smtClean="0"/>
              <a:t>náležejí akcionářům </a:t>
            </a:r>
            <a:r>
              <a:rPr lang="cs-CZ" dirty="0"/>
              <a:t>nebo společníkům, v jiném subjektu;</a:t>
            </a:r>
          </a:p>
          <a:p>
            <a:pPr marL="0" indent="0" algn="just">
              <a:buNone/>
              <a:defRPr/>
            </a:pPr>
            <a:r>
              <a:rPr lang="cs-CZ" dirty="0"/>
              <a:t>b) jeden subjekt má právo jmenovat nebo odvolat většinu </a:t>
            </a:r>
            <a:r>
              <a:rPr lang="cs-CZ" dirty="0" smtClean="0"/>
              <a:t>členů správního</a:t>
            </a:r>
            <a:r>
              <a:rPr lang="cs-CZ" dirty="0"/>
              <a:t>, řídícího nebo dozorčího orgánu jiného subjektu</a:t>
            </a: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22</a:t>
            </a:fld>
            <a:endParaRPr lang="cs-CZ" dirty="0"/>
          </a:p>
        </p:txBody>
      </p:sp>
    </p:spTree>
    <p:extLst>
      <p:ext uri="{BB962C8B-B14F-4D97-AF65-F5344CB8AC3E}">
        <p14:creationId xmlns:p14="http://schemas.microsoft.com/office/powerpoint/2010/main" val="40036566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Jeden </a:t>
            </a:r>
            <a:r>
              <a:rPr lang="cs-CZ" dirty="0" smtClean="0"/>
              <a:t>podnik:</a:t>
            </a:r>
          </a:p>
          <a:p>
            <a:pPr marL="0" indent="0" algn="just">
              <a:buNone/>
              <a:defRPr/>
            </a:pPr>
            <a:r>
              <a:rPr lang="cs-CZ" dirty="0" smtClean="0"/>
              <a:t>c</a:t>
            </a:r>
            <a:r>
              <a:rPr lang="cs-CZ" dirty="0"/>
              <a:t>) jeden subjekt má právo uplatňovat rozhodující vliv v </a:t>
            </a:r>
            <a:r>
              <a:rPr lang="cs-CZ" dirty="0" smtClean="0"/>
              <a:t>jiném subjektu </a:t>
            </a:r>
            <a:r>
              <a:rPr lang="cs-CZ" dirty="0"/>
              <a:t>podle smlouvy uzavřené s daným subjektem </a:t>
            </a:r>
            <a:r>
              <a:rPr lang="cs-CZ" dirty="0" smtClean="0"/>
              <a:t>nebo dle </a:t>
            </a:r>
            <a:r>
              <a:rPr lang="cs-CZ" dirty="0"/>
              <a:t>ustanovení v zakladatelské smlouvě nebo ve </a:t>
            </a:r>
            <a:r>
              <a:rPr lang="cs-CZ" dirty="0" smtClean="0"/>
              <a:t>stanovách tohoto </a:t>
            </a:r>
            <a:r>
              <a:rPr lang="cs-CZ" dirty="0"/>
              <a:t>subjektu;</a:t>
            </a:r>
          </a:p>
          <a:p>
            <a:pPr marL="0" indent="0" algn="just">
              <a:buNone/>
              <a:defRPr/>
            </a:pPr>
            <a:r>
              <a:rPr lang="cs-CZ" dirty="0"/>
              <a:t>d) jeden subjekt, který je akcionářem nebo společníkem </a:t>
            </a:r>
            <a:r>
              <a:rPr lang="cs-CZ" dirty="0" smtClean="0"/>
              <a:t>jiného subjektu</a:t>
            </a:r>
            <a:r>
              <a:rPr lang="cs-CZ" dirty="0"/>
              <a:t>, ovládá sám, v souladu s dohodou </a:t>
            </a:r>
            <a:r>
              <a:rPr lang="cs-CZ" dirty="0" smtClean="0"/>
              <a:t>uzavřenou s </a:t>
            </a:r>
            <a:r>
              <a:rPr lang="cs-CZ" dirty="0"/>
              <a:t>jinými akcionáři nebo společníky daného subjektu, </a:t>
            </a:r>
            <a:r>
              <a:rPr lang="cs-CZ" dirty="0" smtClean="0"/>
              <a:t>většinu hlasovacích </a:t>
            </a:r>
            <a:r>
              <a:rPr lang="cs-CZ" dirty="0"/>
              <a:t>práv, náležejících akcionářům nebo </a:t>
            </a:r>
            <a:r>
              <a:rPr lang="cs-CZ" dirty="0" smtClean="0"/>
              <a:t>společníkům, v </a:t>
            </a:r>
            <a:r>
              <a:rPr lang="cs-CZ" dirty="0"/>
              <a:t>daném subjektu.</a:t>
            </a:r>
          </a:p>
          <a:p>
            <a:pPr marL="0" indent="0">
              <a:buNone/>
              <a:defRPr/>
            </a:pP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23</a:t>
            </a:fld>
            <a:endParaRPr lang="cs-CZ" dirty="0"/>
          </a:p>
        </p:txBody>
      </p:sp>
    </p:spTree>
    <p:extLst>
      <p:ext uri="{BB962C8B-B14F-4D97-AF65-F5344CB8AC3E}">
        <p14:creationId xmlns:p14="http://schemas.microsoft.com/office/powerpoint/2010/main" val="3180452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24</a:t>
            </a:fld>
            <a:endParaRPr lang="cs-CZ" dirty="0"/>
          </a:p>
        </p:txBody>
      </p:sp>
      <p:pic>
        <p:nvPicPr>
          <p:cNvPr id="5" name="Obrázek 4"/>
          <p:cNvPicPr/>
          <p:nvPr/>
        </p:nvPicPr>
        <p:blipFill rotWithShape="1">
          <a:blip r:embed="rId2"/>
          <a:srcRect l="7815" t="61801" r="65391" b="6303"/>
          <a:stretch/>
        </p:blipFill>
        <p:spPr bwMode="auto">
          <a:xfrm>
            <a:off x="395536" y="1391105"/>
            <a:ext cx="4752528" cy="4608512"/>
          </a:xfrm>
          <a:prstGeom prst="rect">
            <a:avLst/>
          </a:prstGeom>
          <a:ln>
            <a:noFill/>
          </a:ln>
          <a:extLst>
            <a:ext uri="{53640926-AAD7-44D8-BBD7-CCE9431645EC}">
              <a14:shadowObscured xmlns:a14="http://schemas.microsoft.com/office/drawing/2010/main"/>
            </a:ext>
          </a:extLst>
        </p:spPr>
      </p:pic>
      <p:sp>
        <p:nvSpPr>
          <p:cNvPr id="6" name="Obdélník 5"/>
          <p:cNvSpPr/>
          <p:nvPr/>
        </p:nvSpPr>
        <p:spPr>
          <a:xfrm>
            <a:off x="5004048" y="1268760"/>
            <a:ext cx="4032448" cy="424731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cs-CZ" sz="5400" cap="all" spc="0" dirty="0" smtClean="0">
                <a:ln/>
                <a:solidFill>
                  <a:schemeClr val="accent1"/>
                </a:solidFill>
                <a:effectLst>
                  <a:reflection blurRad="10000" stA="55000" endPos="48000" dist="500" dir="5400000" sy="-100000" algn="bl" rotWithShape="0"/>
                </a:effectLst>
              </a:rPr>
              <a:t>Jeden podnik vytváří podniky „A“ až „E“.</a:t>
            </a:r>
            <a:endParaRPr lang="cs-CZ" sz="5400" cap="all" spc="0" dirty="0">
              <a:ln/>
              <a:solidFill>
                <a:schemeClr val="accent1"/>
              </a:solidFill>
              <a:effectLst>
                <a:reflection blurRad="10000" stA="55000" endPos="48000" dist="500" dir="5400000" sy="-100000" algn="bl" rotWithShape="0"/>
              </a:effectLst>
            </a:endParaRPr>
          </a:p>
        </p:txBody>
      </p:sp>
    </p:spTree>
    <p:extLst>
      <p:ext uri="{BB962C8B-B14F-4D97-AF65-F5344CB8AC3E}">
        <p14:creationId xmlns:p14="http://schemas.microsoft.com/office/powerpoint/2010/main" val="23113250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b="1" dirty="0" smtClean="0"/>
          </a:p>
          <a:p>
            <a:endParaRPr lang="cs-CZ" b="1" dirty="0" smtClean="0"/>
          </a:p>
          <a:p>
            <a:pPr marL="0" indent="0" algn="ctr">
              <a:buNone/>
              <a:defRPr/>
            </a:pPr>
            <a:r>
              <a:rPr lang="cs-CZ" u="sng" dirty="0" smtClean="0"/>
              <a:t>Jeden podnik nevzniká:</a:t>
            </a:r>
          </a:p>
          <a:p>
            <a:pPr marL="0" indent="0">
              <a:buNone/>
              <a:defRPr/>
            </a:pPr>
            <a:r>
              <a:rPr lang="cs-CZ" dirty="0" smtClean="0"/>
              <a:t>a) Propojením podniků skrze subjekt, který není podnikem.</a:t>
            </a:r>
            <a:endParaRPr lang="cs-CZ" dirty="0"/>
          </a:p>
          <a:p>
            <a:pPr marL="0" indent="0">
              <a:buNone/>
            </a:pPr>
            <a:r>
              <a:rPr lang="cs-CZ" dirty="0" smtClean="0"/>
              <a:t>b) Propojením </a:t>
            </a:r>
            <a:r>
              <a:rPr lang="cs-CZ" dirty="0"/>
              <a:t>podniků skrze orgán veřejné </a:t>
            </a:r>
            <a:r>
              <a:rPr lang="cs-CZ" dirty="0" smtClean="0"/>
              <a:t>moci.</a:t>
            </a:r>
          </a:p>
          <a:p>
            <a:pPr marL="0" indent="0" algn="ctr">
              <a:buNone/>
            </a:pPr>
            <a:r>
              <a:rPr lang="cs-CZ" u="sng" dirty="0"/>
              <a:t>Jeden podnik </a:t>
            </a:r>
            <a:r>
              <a:rPr lang="cs-CZ" u="sng" dirty="0" smtClean="0"/>
              <a:t>vzniká</a:t>
            </a:r>
            <a:r>
              <a:rPr lang="cs-CZ" u="sng" dirty="0"/>
              <a:t>:</a:t>
            </a:r>
          </a:p>
          <a:p>
            <a:pPr marL="0" indent="0">
              <a:buNone/>
            </a:pPr>
            <a:r>
              <a:rPr lang="cs-CZ" dirty="0" smtClean="0"/>
              <a:t>a) </a:t>
            </a:r>
            <a:r>
              <a:rPr lang="cs-CZ" dirty="0"/>
              <a:t>Propojením podniků skrze zahraniční subjekt.</a:t>
            </a:r>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25</a:t>
            </a:fld>
            <a:endParaRPr lang="cs-CZ" dirty="0"/>
          </a:p>
        </p:txBody>
      </p:sp>
    </p:spTree>
    <p:extLst>
      <p:ext uri="{BB962C8B-B14F-4D97-AF65-F5344CB8AC3E}">
        <p14:creationId xmlns:p14="http://schemas.microsoft.com/office/powerpoint/2010/main" val="35171782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000" dirty="0"/>
              <a:t>De </a:t>
            </a:r>
            <a:r>
              <a:rPr lang="cs-CZ" sz="2000" dirty="0" err="1"/>
              <a:t>minimis</a:t>
            </a:r>
            <a:r>
              <a:rPr lang="cs-CZ" sz="2000" dirty="0"/>
              <a:t> - Jeden podnik - propojení přes samosprávný subjekt</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26</a:t>
            </a:fld>
            <a:endParaRPr lang="cs-CZ" dirty="0"/>
          </a:p>
        </p:txBody>
      </p:sp>
      <p:pic>
        <p:nvPicPr>
          <p:cNvPr id="6" name="Obráze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4062784"/>
            <a:ext cx="1022400" cy="1022400"/>
          </a:xfrm>
          <a:prstGeom prst="rect">
            <a:avLst/>
          </a:prstGeom>
        </p:spPr>
      </p:pic>
      <p:pic>
        <p:nvPicPr>
          <p:cNvPr id="7" name="Obráze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1888" y="4062784"/>
            <a:ext cx="1022400" cy="1022400"/>
          </a:xfrm>
          <a:prstGeom prst="rect">
            <a:avLst/>
          </a:prstGeom>
        </p:spPr>
      </p:pic>
      <p:pic>
        <p:nvPicPr>
          <p:cNvPr id="9" name="Obráze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0763" y="4062784"/>
            <a:ext cx="1022400" cy="1022400"/>
          </a:xfrm>
          <a:prstGeom prst="rect">
            <a:avLst/>
          </a:prstGeom>
        </p:spPr>
      </p:pic>
      <p:pic>
        <p:nvPicPr>
          <p:cNvPr id="11" name="Zástupný symbol pro obsah 10"/>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3980763" y="1628800"/>
            <a:ext cx="1022400" cy="1022400"/>
          </a:xfrm>
        </p:spPr>
      </p:pic>
      <p:sp>
        <p:nvSpPr>
          <p:cNvPr id="12" name="TextovéPole 11"/>
          <p:cNvSpPr txBox="1"/>
          <p:nvPr/>
        </p:nvSpPr>
        <p:spPr>
          <a:xfrm>
            <a:off x="3980763" y="2627620"/>
            <a:ext cx="1022400" cy="369332"/>
          </a:xfrm>
          <a:prstGeom prst="rect">
            <a:avLst/>
          </a:prstGeom>
          <a:noFill/>
        </p:spPr>
        <p:txBody>
          <a:bodyPr wrap="square" rtlCol="0">
            <a:spAutoFit/>
          </a:bodyPr>
          <a:lstStyle/>
          <a:p>
            <a:pPr algn="ctr"/>
            <a:r>
              <a:rPr lang="cs-CZ" dirty="0">
                <a:solidFill>
                  <a:schemeClr val="bg1">
                    <a:lumMod val="10000"/>
                  </a:schemeClr>
                </a:solidFill>
              </a:rPr>
              <a:t>Obec</a:t>
            </a:r>
          </a:p>
        </p:txBody>
      </p:sp>
      <p:sp>
        <p:nvSpPr>
          <p:cNvPr id="13" name="TextovéPole 12"/>
          <p:cNvSpPr txBox="1"/>
          <p:nvPr/>
        </p:nvSpPr>
        <p:spPr>
          <a:xfrm>
            <a:off x="1799692" y="5013422"/>
            <a:ext cx="1094408" cy="369332"/>
          </a:xfrm>
          <a:prstGeom prst="rect">
            <a:avLst/>
          </a:prstGeom>
          <a:noFill/>
        </p:spPr>
        <p:txBody>
          <a:bodyPr wrap="square" rtlCol="0">
            <a:spAutoFit/>
          </a:bodyPr>
          <a:lstStyle/>
          <a:p>
            <a:pPr algn="ctr"/>
            <a:r>
              <a:rPr lang="cs-CZ" dirty="0">
                <a:solidFill>
                  <a:schemeClr val="bg1">
                    <a:lumMod val="10000"/>
                  </a:schemeClr>
                </a:solidFill>
              </a:rPr>
              <a:t>Teplárna</a:t>
            </a:r>
          </a:p>
        </p:txBody>
      </p:sp>
      <p:sp>
        <p:nvSpPr>
          <p:cNvPr id="14" name="TextovéPole 13"/>
          <p:cNvSpPr txBox="1"/>
          <p:nvPr/>
        </p:nvSpPr>
        <p:spPr>
          <a:xfrm>
            <a:off x="3793527" y="5013176"/>
            <a:ext cx="1360123" cy="369332"/>
          </a:xfrm>
          <a:prstGeom prst="rect">
            <a:avLst/>
          </a:prstGeom>
          <a:noFill/>
        </p:spPr>
        <p:txBody>
          <a:bodyPr wrap="square" rtlCol="0">
            <a:spAutoFit/>
          </a:bodyPr>
          <a:lstStyle/>
          <a:p>
            <a:pPr algn="ctr"/>
            <a:r>
              <a:rPr lang="cs-CZ" dirty="0">
                <a:solidFill>
                  <a:schemeClr val="bg1">
                    <a:lumMod val="10000"/>
                  </a:schemeClr>
                </a:solidFill>
              </a:rPr>
              <a:t>Nemocnice</a:t>
            </a:r>
          </a:p>
        </p:txBody>
      </p:sp>
      <p:sp>
        <p:nvSpPr>
          <p:cNvPr id="15" name="TextovéPole 14"/>
          <p:cNvSpPr txBox="1"/>
          <p:nvPr/>
        </p:nvSpPr>
        <p:spPr>
          <a:xfrm>
            <a:off x="6136673" y="5013176"/>
            <a:ext cx="1022400" cy="369332"/>
          </a:xfrm>
          <a:prstGeom prst="rect">
            <a:avLst/>
          </a:prstGeom>
          <a:noFill/>
        </p:spPr>
        <p:txBody>
          <a:bodyPr wrap="square" rtlCol="0">
            <a:spAutoFit/>
          </a:bodyPr>
          <a:lstStyle/>
          <a:p>
            <a:pPr algn="ctr"/>
            <a:r>
              <a:rPr lang="cs-CZ" dirty="0">
                <a:solidFill>
                  <a:schemeClr val="bg1">
                    <a:lumMod val="10000"/>
                  </a:schemeClr>
                </a:solidFill>
              </a:rPr>
              <a:t>MHD</a:t>
            </a:r>
          </a:p>
        </p:txBody>
      </p:sp>
      <p:sp>
        <p:nvSpPr>
          <p:cNvPr id="17" name="Ovál 16"/>
          <p:cNvSpPr/>
          <p:nvPr/>
        </p:nvSpPr>
        <p:spPr>
          <a:xfrm>
            <a:off x="3735879" y="1556792"/>
            <a:ext cx="1512168" cy="1440160"/>
          </a:xfrm>
          <a:prstGeom prst="ellipse">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ln>
                <a:solidFill>
                  <a:schemeClr val="bg1">
                    <a:lumMod val="10000"/>
                  </a:schemeClr>
                </a:solidFill>
              </a:ln>
            </a:endParaRPr>
          </a:p>
        </p:txBody>
      </p:sp>
      <p:sp>
        <p:nvSpPr>
          <p:cNvPr id="18" name="Obdélník 17"/>
          <p:cNvSpPr/>
          <p:nvPr/>
        </p:nvSpPr>
        <p:spPr>
          <a:xfrm>
            <a:off x="1691680"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384389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599980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22" name="Přímá spojnice se šipkou 21"/>
          <p:cNvCxnSpPr>
            <a:stCxn id="17" idx="4"/>
            <a:endCxn id="18" idx="0"/>
          </p:cNvCxnSpPr>
          <p:nvPr/>
        </p:nvCxnSpPr>
        <p:spPr>
          <a:xfrm flipH="1">
            <a:off x="2339752" y="2996952"/>
            <a:ext cx="2152211"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Přímá spojnice se šipkou 22"/>
          <p:cNvCxnSpPr>
            <a:stCxn id="17" idx="4"/>
            <a:endCxn id="19" idx="0"/>
          </p:cNvCxnSpPr>
          <p:nvPr/>
        </p:nvCxnSpPr>
        <p:spPr>
          <a:xfrm>
            <a:off x="4491963" y="2996952"/>
            <a:ext cx="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Přímá spojnice se šipkou 27"/>
          <p:cNvCxnSpPr>
            <a:stCxn id="17" idx="4"/>
            <a:endCxn id="20" idx="0"/>
          </p:cNvCxnSpPr>
          <p:nvPr/>
        </p:nvCxnSpPr>
        <p:spPr>
          <a:xfrm>
            <a:off x="4491963" y="2996952"/>
            <a:ext cx="215591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Přímá spojnice se šipkou 31"/>
          <p:cNvCxnSpPr>
            <a:stCxn id="18" idx="3"/>
            <a:endCxn id="19" idx="1"/>
          </p:cNvCxnSpPr>
          <p:nvPr/>
        </p:nvCxnSpPr>
        <p:spPr>
          <a:xfrm>
            <a:off x="2987824" y="4722646"/>
            <a:ext cx="856067"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Přímá spojnice se šipkou 32"/>
          <p:cNvCxnSpPr>
            <a:stCxn id="19" idx="3"/>
            <a:endCxn id="20" idx="1"/>
          </p:cNvCxnSpPr>
          <p:nvPr/>
        </p:nvCxnSpPr>
        <p:spPr>
          <a:xfrm>
            <a:off x="5140035" y="4722646"/>
            <a:ext cx="859766"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ovéPole 39"/>
          <p:cNvSpPr txBox="1"/>
          <p:nvPr/>
        </p:nvSpPr>
        <p:spPr>
          <a:xfrm>
            <a:off x="3131840" y="436510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1" name="TextovéPole 40"/>
          <p:cNvSpPr txBox="1"/>
          <p:nvPr/>
        </p:nvSpPr>
        <p:spPr>
          <a:xfrm>
            <a:off x="5248047" y="435331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2" name="TextovéPole 41"/>
          <p:cNvSpPr txBox="1"/>
          <p:nvPr/>
        </p:nvSpPr>
        <p:spPr>
          <a:xfrm>
            <a:off x="1905317" y="3726324"/>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3" name="TextovéPole 42"/>
          <p:cNvSpPr txBox="1"/>
          <p:nvPr/>
        </p:nvSpPr>
        <p:spPr>
          <a:xfrm>
            <a:off x="4027554" y="3723612"/>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4" name="TextovéPole 43"/>
          <p:cNvSpPr txBox="1"/>
          <p:nvPr/>
        </p:nvSpPr>
        <p:spPr>
          <a:xfrm>
            <a:off x="6207052" y="3727311"/>
            <a:ext cx="892071" cy="369332"/>
          </a:xfrm>
          <a:prstGeom prst="rect">
            <a:avLst/>
          </a:prstGeom>
          <a:noFill/>
        </p:spPr>
        <p:txBody>
          <a:bodyPr wrap="square" rtlCol="0">
            <a:spAutoFit/>
          </a:bodyPr>
          <a:lstStyle/>
          <a:p>
            <a:r>
              <a:rPr lang="cs-CZ" dirty="0">
                <a:solidFill>
                  <a:schemeClr val="bg1">
                    <a:lumMod val="10000"/>
                  </a:schemeClr>
                </a:solidFill>
              </a:rPr>
              <a:t>100 %</a:t>
            </a:r>
          </a:p>
        </p:txBody>
      </p:sp>
      <p:cxnSp>
        <p:nvCxnSpPr>
          <p:cNvPr id="46" name="Přímá spojnice 45"/>
          <p:cNvCxnSpPr/>
          <p:nvPr/>
        </p:nvCxnSpPr>
        <p:spPr>
          <a:xfrm>
            <a:off x="1547664" y="3645024"/>
            <a:ext cx="59046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extovéPole 46"/>
          <p:cNvSpPr txBox="1"/>
          <p:nvPr/>
        </p:nvSpPr>
        <p:spPr>
          <a:xfrm>
            <a:off x="611560" y="6093296"/>
            <a:ext cx="8136904" cy="646331"/>
          </a:xfrm>
          <a:prstGeom prst="rect">
            <a:avLst/>
          </a:prstGeom>
          <a:noFill/>
        </p:spPr>
        <p:txBody>
          <a:bodyPr wrap="square" rtlCol="0">
            <a:spAutoFit/>
          </a:bodyPr>
          <a:lstStyle/>
          <a:p>
            <a:pPr algn="ctr"/>
            <a:r>
              <a:rPr lang="cs-CZ" dirty="0"/>
              <a:t>Vazby mezi podniky jsou přerušeny, pokud jsou propojeny přes </a:t>
            </a:r>
            <a:r>
              <a:rPr lang="cs-CZ" dirty="0" smtClean="0"/>
              <a:t>orgán veřejné moci!</a:t>
            </a:r>
            <a:endParaRPr lang="cs-CZ" dirty="0"/>
          </a:p>
        </p:txBody>
      </p:sp>
    </p:spTree>
    <p:extLst>
      <p:ext uri="{BB962C8B-B14F-4D97-AF65-F5344CB8AC3E}">
        <p14:creationId xmlns:p14="http://schemas.microsoft.com/office/powerpoint/2010/main" val="22052054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000" dirty="0"/>
              <a:t>De </a:t>
            </a:r>
            <a:r>
              <a:rPr lang="cs-CZ" sz="2000" dirty="0" err="1"/>
              <a:t>minimis</a:t>
            </a:r>
            <a:r>
              <a:rPr lang="cs-CZ" sz="2000" dirty="0"/>
              <a:t> - Jeden podnik - propojení přes fyzickou nepodnikající osobu</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27</a:t>
            </a:fld>
            <a:endParaRPr lang="cs-CZ" dirty="0"/>
          </a:p>
        </p:txBody>
      </p:sp>
      <p:sp>
        <p:nvSpPr>
          <p:cNvPr id="13" name="TextovéPole 12"/>
          <p:cNvSpPr txBox="1"/>
          <p:nvPr/>
        </p:nvSpPr>
        <p:spPr>
          <a:xfrm>
            <a:off x="1775333" y="5013422"/>
            <a:ext cx="1128838" cy="369332"/>
          </a:xfrm>
          <a:prstGeom prst="rect">
            <a:avLst/>
          </a:prstGeom>
          <a:noFill/>
        </p:spPr>
        <p:txBody>
          <a:bodyPr wrap="square" rtlCol="0">
            <a:spAutoFit/>
          </a:bodyPr>
          <a:lstStyle/>
          <a:p>
            <a:pPr algn="ctr"/>
            <a:r>
              <a:rPr lang="cs-CZ" dirty="0">
                <a:solidFill>
                  <a:schemeClr val="bg1">
                    <a:lumMod val="10000"/>
                  </a:schemeClr>
                </a:solidFill>
              </a:rPr>
              <a:t>Továrna </a:t>
            </a:r>
          </a:p>
        </p:txBody>
      </p:sp>
      <p:sp>
        <p:nvSpPr>
          <p:cNvPr id="14" name="TextovéPole 13"/>
          <p:cNvSpPr txBox="1"/>
          <p:nvPr/>
        </p:nvSpPr>
        <p:spPr>
          <a:xfrm>
            <a:off x="3877262" y="5013176"/>
            <a:ext cx="1229402" cy="369332"/>
          </a:xfrm>
          <a:prstGeom prst="rect">
            <a:avLst/>
          </a:prstGeom>
          <a:noFill/>
        </p:spPr>
        <p:txBody>
          <a:bodyPr wrap="square" rtlCol="0">
            <a:spAutoFit/>
          </a:bodyPr>
          <a:lstStyle/>
          <a:p>
            <a:pPr algn="ctr"/>
            <a:r>
              <a:rPr lang="cs-CZ" dirty="0">
                <a:solidFill>
                  <a:schemeClr val="bg1">
                    <a:lumMod val="10000"/>
                  </a:schemeClr>
                </a:solidFill>
              </a:rPr>
              <a:t>Přepravce</a:t>
            </a:r>
          </a:p>
        </p:txBody>
      </p:sp>
      <p:sp>
        <p:nvSpPr>
          <p:cNvPr id="15" name="TextovéPole 14"/>
          <p:cNvSpPr txBox="1"/>
          <p:nvPr/>
        </p:nvSpPr>
        <p:spPr>
          <a:xfrm>
            <a:off x="6177076" y="5013176"/>
            <a:ext cx="952021" cy="369332"/>
          </a:xfrm>
          <a:prstGeom prst="rect">
            <a:avLst/>
          </a:prstGeom>
          <a:noFill/>
        </p:spPr>
        <p:txBody>
          <a:bodyPr wrap="square" rtlCol="0">
            <a:spAutoFit/>
          </a:bodyPr>
          <a:lstStyle/>
          <a:p>
            <a:pPr algn="ctr"/>
            <a:r>
              <a:rPr lang="cs-CZ" dirty="0">
                <a:solidFill>
                  <a:schemeClr val="bg1">
                    <a:lumMod val="10000"/>
                  </a:schemeClr>
                </a:solidFill>
              </a:rPr>
              <a:t>Stavař</a:t>
            </a:r>
          </a:p>
        </p:txBody>
      </p:sp>
      <p:sp>
        <p:nvSpPr>
          <p:cNvPr id="17" name="Ovál 16"/>
          <p:cNvSpPr/>
          <p:nvPr/>
        </p:nvSpPr>
        <p:spPr>
          <a:xfrm>
            <a:off x="3735879" y="1556792"/>
            <a:ext cx="1512168" cy="1440160"/>
          </a:xfrm>
          <a:prstGeom prst="ellipse">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ln>
                <a:solidFill>
                  <a:schemeClr val="bg1">
                    <a:lumMod val="10000"/>
                  </a:schemeClr>
                </a:solidFill>
              </a:ln>
            </a:endParaRPr>
          </a:p>
        </p:txBody>
      </p:sp>
      <p:sp>
        <p:nvSpPr>
          <p:cNvPr id="18" name="Obdélník 17"/>
          <p:cNvSpPr/>
          <p:nvPr/>
        </p:nvSpPr>
        <p:spPr>
          <a:xfrm>
            <a:off x="1691680"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384389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599980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22" name="Přímá spojnice se šipkou 21"/>
          <p:cNvCxnSpPr>
            <a:stCxn id="17" idx="4"/>
            <a:endCxn id="18" idx="0"/>
          </p:cNvCxnSpPr>
          <p:nvPr/>
        </p:nvCxnSpPr>
        <p:spPr>
          <a:xfrm flipH="1">
            <a:off x="2339752" y="2996952"/>
            <a:ext cx="2152211"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Přímá spojnice se šipkou 22"/>
          <p:cNvCxnSpPr>
            <a:stCxn id="17" idx="4"/>
            <a:endCxn id="19" idx="0"/>
          </p:cNvCxnSpPr>
          <p:nvPr/>
        </p:nvCxnSpPr>
        <p:spPr>
          <a:xfrm>
            <a:off x="4491963" y="2996952"/>
            <a:ext cx="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Přímá spojnice se šipkou 27"/>
          <p:cNvCxnSpPr>
            <a:stCxn id="17" idx="4"/>
            <a:endCxn id="20" idx="0"/>
          </p:cNvCxnSpPr>
          <p:nvPr/>
        </p:nvCxnSpPr>
        <p:spPr>
          <a:xfrm>
            <a:off x="4491963" y="2996952"/>
            <a:ext cx="215591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Přímá spojnice se šipkou 31"/>
          <p:cNvCxnSpPr>
            <a:stCxn id="18" idx="3"/>
            <a:endCxn id="19" idx="1"/>
          </p:cNvCxnSpPr>
          <p:nvPr/>
        </p:nvCxnSpPr>
        <p:spPr>
          <a:xfrm>
            <a:off x="2987824" y="4722646"/>
            <a:ext cx="856067"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Přímá spojnice se šipkou 32"/>
          <p:cNvCxnSpPr>
            <a:stCxn id="19" idx="3"/>
            <a:endCxn id="20" idx="1"/>
          </p:cNvCxnSpPr>
          <p:nvPr/>
        </p:nvCxnSpPr>
        <p:spPr>
          <a:xfrm>
            <a:off x="5140035" y="4722646"/>
            <a:ext cx="859766"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ovéPole 39"/>
          <p:cNvSpPr txBox="1"/>
          <p:nvPr/>
        </p:nvSpPr>
        <p:spPr>
          <a:xfrm>
            <a:off x="3131840" y="436510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1" name="TextovéPole 40"/>
          <p:cNvSpPr txBox="1"/>
          <p:nvPr/>
        </p:nvSpPr>
        <p:spPr>
          <a:xfrm>
            <a:off x="5248047" y="435331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2" name="TextovéPole 41"/>
          <p:cNvSpPr txBox="1"/>
          <p:nvPr/>
        </p:nvSpPr>
        <p:spPr>
          <a:xfrm>
            <a:off x="1905317" y="3726324"/>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3" name="TextovéPole 42"/>
          <p:cNvSpPr txBox="1"/>
          <p:nvPr/>
        </p:nvSpPr>
        <p:spPr>
          <a:xfrm>
            <a:off x="4027554" y="3723612"/>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4" name="TextovéPole 43"/>
          <p:cNvSpPr txBox="1"/>
          <p:nvPr/>
        </p:nvSpPr>
        <p:spPr>
          <a:xfrm>
            <a:off x="6207052" y="3727311"/>
            <a:ext cx="892071" cy="369332"/>
          </a:xfrm>
          <a:prstGeom prst="rect">
            <a:avLst/>
          </a:prstGeom>
          <a:noFill/>
        </p:spPr>
        <p:txBody>
          <a:bodyPr wrap="square" rtlCol="0">
            <a:spAutoFit/>
          </a:bodyPr>
          <a:lstStyle/>
          <a:p>
            <a:r>
              <a:rPr lang="cs-CZ" dirty="0">
                <a:solidFill>
                  <a:schemeClr val="bg1">
                    <a:lumMod val="10000"/>
                  </a:schemeClr>
                </a:solidFill>
              </a:rPr>
              <a:t>100 %</a:t>
            </a:r>
          </a:p>
        </p:txBody>
      </p:sp>
      <p:cxnSp>
        <p:nvCxnSpPr>
          <p:cNvPr id="46" name="Přímá spojnice 45"/>
          <p:cNvCxnSpPr/>
          <p:nvPr/>
        </p:nvCxnSpPr>
        <p:spPr>
          <a:xfrm>
            <a:off x="1547664" y="3645024"/>
            <a:ext cx="59046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Obráze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0268" y="4109601"/>
            <a:ext cx="1022400" cy="1022400"/>
          </a:xfrm>
          <a:prstGeom prst="rect">
            <a:avLst/>
          </a:prstGeom>
        </p:spPr>
      </p:pic>
      <p:pic>
        <p:nvPicPr>
          <p:cNvPr id="16" name="Obrázek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6673" y="4109601"/>
            <a:ext cx="1022400" cy="1022400"/>
          </a:xfrm>
          <a:prstGeom prst="rect">
            <a:avLst/>
          </a:prstGeom>
        </p:spPr>
      </p:pic>
      <p:pic>
        <p:nvPicPr>
          <p:cNvPr id="21" name="Obráze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914" y="4113754"/>
            <a:ext cx="1022400" cy="1022400"/>
          </a:xfrm>
          <a:prstGeom prst="rect">
            <a:avLst/>
          </a:prstGeom>
        </p:spPr>
      </p:pic>
      <p:sp>
        <p:nvSpPr>
          <p:cNvPr id="34" name="TextovéPole 33"/>
          <p:cNvSpPr txBox="1"/>
          <p:nvPr/>
        </p:nvSpPr>
        <p:spPr>
          <a:xfrm>
            <a:off x="611560" y="6093296"/>
            <a:ext cx="8136904" cy="646331"/>
          </a:xfrm>
          <a:prstGeom prst="rect">
            <a:avLst/>
          </a:prstGeom>
          <a:noFill/>
        </p:spPr>
        <p:txBody>
          <a:bodyPr wrap="square" rtlCol="0">
            <a:spAutoFit/>
          </a:bodyPr>
          <a:lstStyle/>
          <a:p>
            <a:pPr algn="ctr"/>
            <a:r>
              <a:rPr lang="cs-CZ" dirty="0"/>
              <a:t>Vazby mezi podniky jsou přerušeny, pokud jsou propojeny přes fyzickou nepodnikající osobu!</a:t>
            </a:r>
          </a:p>
        </p:txBody>
      </p:sp>
      <p:pic>
        <p:nvPicPr>
          <p:cNvPr id="35" name="Obrázek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0763" y="1714816"/>
            <a:ext cx="1022400" cy="1022400"/>
          </a:xfrm>
          <a:prstGeom prst="rect">
            <a:avLst/>
          </a:prstGeom>
        </p:spPr>
      </p:pic>
    </p:spTree>
    <p:extLst>
      <p:ext uri="{BB962C8B-B14F-4D97-AF65-F5344CB8AC3E}">
        <p14:creationId xmlns:p14="http://schemas.microsoft.com/office/powerpoint/2010/main" val="37468925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algn="just"/>
            <a:r>
              <a:rPr lang="cs-CZ" dirty="0" smtClean="0"/>
              <a:t>Dle nového pojetí (pozor) pohledu na pojem jeden podnik je třeba dávat pozor na tyto situace.</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28</a:t>
            </a:fld>
            <a:endParaRPr lang="cs-CZ" dirty="0"/>
          </a:p>
        </p:txBody>
      </p:sp>
      <p:pic>
        <p:nvPicPr>
          <p:cNvPr id="7" name="Obrázek 6"/>
          <p:cNvPicPr/>
          <p:nvPr/>
        </p:nvPicPr>
        <p:blipFill rotWithShape="1">
          <a:blip r:embed="rId2"/>
          <a:srcRect l="74322" t="12759" r="2233" b="57537"/>
          <a:stretch/>
        </p:blipFill>
        <p:spPr bwMode="auto">
          <a:xfrm>
            <a:off x="2411760" y="2852936"/>
            <a:ext cx="3816424" cy="32403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660091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Účetním obdobím je míněn buď</a:t>
            </a:r>
          </a:p>
          <a:p>
            <a:pPr marL="0" indent="0" algn="just">
              <a:buNone/>
              <a:defRPr/>
            </a:pPr>
            <a:r>
              <a:rPr lang="cs-CZ" dirty="0"/>
              <a:t>kalendářní rok, </a:t>
            </a:r>
            <a:r>
              <a:rPr lang="cs-CZ" dirty="0" smtClean="0"/>
              <a:t>nebo hospodářský </a:t>
            </a:r>
            <a:r>
              <a:rPr lang="cs-CZ" dirty="0"/>
              <a:t>rok</a:t>
            </a:r>
          </a:p>
          <a:p>
            <a:pPr marL="0" indent="0" algn="just">
              <a:buNone/>
              <a:defRPr/>
            </a:pPr>
            <a:r>
              <a:rPr lang="cs-CZ" dirty="0" smtClean="0"/>
              <a:t>podle </a:t>
            </a:r>
            <a:r>
              <a:rPr lang="cs-CZ" dirty="0"/>
              <a:t>toho, který z nich daný subjekt využívá pro daňové účely v České republice (viz § 3 zákona č. 563/1991 Sb., o účetnictví)</a:t>
            </a:r>
          </a:p>
          <a:p>
            <a:pPr marL="0" indent="0" algn="just">
              <a:buNone/>
              <a:defRPr/>
            </a:pPr>
            <a:r>
              <a:rPr lang="cs-CZ" dirty="0"/>
              <a:t>Příklad: Před poskytnutím podpory de </a:t>
            </a:r>
            <a:r>
              <a:rPr lang="cs-CZ" dirty="0" err="1"/>
              <a:t>minimis</a:t>
            </a:r>
            <a:r>
              <a:rPr lang="cs-CZ" dirty="0"/>
              <a:t> v roce </a:t>
            </a:r>
            <a:r>
              <a:rPr lang="cs-CZ" dirty="0" smtClean="0"/>
              <a:t>2016 </a:t>
            </a:r>
            <a:r>
              <a:rPr lang="cs-CZ" dirty="0"/>
              <a:t>podniku používajícímu jako účetní období kalendářní rok sleduje poskytovatel podpory de </a:t>
            </a:r>
            <a:r>
              <a:rPr lang="cs-CZ" dirty="0" err="1"/>
              <a:t>minimis</a:t>
            </a:r>
            <a:r>
              <a:rPr lang="cs-CZ" dirty="0"/>
              <a:t> poskytnuté tomuto podniku v letech </a:t>
            </a:r>
            <a:r>
              <a:rPr lang="cs-CZ" dirty="0" smtClean="0"/>
              <a:t>2016, 2015 </a:t>
            </a:r>
            <a:r>
              <a:rPr lang="cs-CZ" dirty="0"/>
              <a:t>a </a:t>
            </a:r>
            <a:r>
              <a:rPr lang="cs-CZ" dirty="0" smtClean="0"/>
              <a:t>2014.</a:t>
            </a:r>
            <a:endParaRPr lang="cs-CZ" dirty="0"/>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29</a:t>
            </a:fld>
            <a:endParaRPr lang="cs-CZ" dirty="0"/>
          </a:p>
        </p:txBody>
      </p:sp>
    </p:spTree>
    <p:extLst>
      <p:ext uri="{BB962C8B-B14F-4D97-AF65-F5344CB8AC3E}">
        <p14:creationId xmlns:p14="http://schemas.microsoft.com/office/powerpoint/2010/main" val="1230474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pPr marL="0" indent="0">
              <a:buNone/>
            </a:pPr>
            <a:endParaRPr lang="cs-CZ" b="1" dirty="0" smtClean="0"/>
          </a:p>
          <a:p>
            <a:pPr marL="0" indent="0">
              <a:buNone/>
            </a:pPr>
            <a:endParaRPr lang="cs-CZ" b="1" dirty="0"/>
          </a:p>
          <a:p>
            <a:pPr marL="0" indent="0">
              <a:buNone/>
            </a:pPr>
            <a:endParaRPr lang="cs-CZ" b="1" dirty="0" smtClean="0"/>
          </a:p>
          <a:p>
            <a:pPr marL="0" indent="0">
              <a:buNone/>
            </a:pPr>
            <a:r>
              <a:rPr lang="cs-CZ" b="1" dirty="0"/>
              <a:t>	</a:t>
            </a:r>
            <a:r>
              <a:rPr lang="cs-CZ" b="1" dirty="0" smtClean="0"/>
              <a:t>I. PRAMENY PRÁVA REGULACE VP</a:t>
            </a:r>
            <a:endParaRPr lang="cs-CZ" b="1"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a:t>
            </a:fld>
            <a:endParaRPr lang="cs-CZ" dirty="0"/>
          </a:p>
        </p:txBody>
      </p:sp>
    </p:spTree>
    <p:extLst>
      <p:ext uri="{BB962C8B-B14F-4D97-AF65-F5344CB8AC3E}">
        <p14:creationId xmlns:p14="http://schemas.microsoft.com/office/powerpoint/2010/main" val="16858700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Využívání podpory de </a:t>
            </a:r>
            <a:r>
              <a:rPr lang="cs-CZ" dirty="0" err="1"/>
              <a:t>minimis</a:t>
            </a:r>
            <a:r>
              <a:rPr lang="cs-CZ" dirty="0"/>
              <a:t> není podmíněno spolufinancováním ze strany jejího příjemce – intenzita podpory </a:t>
            </a:r>
            <a:r>
              <a:rPr lang="cs-CZ" b="1" dirty="0"/>
              <a:t>závisí na rozhodnutí poskytovatele</a:t>
            </a:r>
            <a:r>
              <a:rPr lang="cs-CZ" dirty="0"/>
              <a:t> a činí až 100 % způsobilých nákladů na projekt.</a:t>
            </a:r>
          </a:p>
          <a:p>
            <a:pPr marL="0" indent="0" algn="just">
              <a:buNone/>
              <a:defRPr/>
            </a:pPr>
            <a:r>
              <a:rPr lang="cs-CZ" dirty="0" smtClean="0"/>
              <a:t>Podporu </a:t>
            </a:r>
            <a:r>
              <a:rPr lang="cs-CZ" dirty="0"/>
              <a:t>de </a:t>
            </a:r>
            <a:r>
              <a:rPr lang="cs-CZ" dirty="0" err="1"/>
              <a:t>minimis</a:t>
            </a:r>
            <a:r>
              <a:rPr lang="cs-CZ" dirty="0"/>
              <a:t> však nelze kumulovat s veřejnou podporou ohledně týchž způsobilých nákladů, pokud by takováto kumulace měla za následek vyšší intenzitu podpory, než je maximální intenzita daná příslušnou výjimkou ze zákazu veřejné podpory.</a:t>
            </a:r>
          </a:p>
          <a:p>
            <a:pPr marL="0" indent="0">
              <a:buNone/>
              <a:defRPr/>
            </a:pPr>
            <a:r>
              <a:rPr lang="cs-CZ" dirty="0" smtClean="0"/>
              <a:t>.Spolufinancování 15% u podniků je dáno OPZ</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30</a:t>
            </a:fld>
            <a:endParaRPr lang="cs-CZ" dirty="0"/>
          </a:p>
        </p:txBody>
      </p:sp>
    </p:spTree>
    <p:extLst>
      <p:ext uri="{BB962C8B-B14F-4D97-AF65-F5344CB8AC3E}">
        <p14:creationId xmlns:p14="http://schemas.microsoft.com/office/powerpoint/2010/main" val="19295813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Do 5 pracovních dnů ode dne poskytnutí podpory </a:t>
            </a:r>
            <a:r>
              <a:rPr lang="cs-CZ" dirty="0" smtClean="0"/>
              <a:t>je poskytovatel </a:t>
            </a:r>
            <a:r>
              <a:rPr lang="cs-CZ" dirty="0"/>
              <a:t>povinen zaznamenat do centrálního registru údaje o poskytnuté podpoře de </a:t>
            </a:r>
            <a:r>
              <a:rPr lang="cs-CZ" dirty="0" err="1"/>
              <a:t>minimis</a:t>
            </a:r>
            <a:r>
              <a:rPr lang="cs-CZ" dirty="0"/>
              <a:t> a o jejím příjemci. </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31</a:t>
            </a:fld>
            <a:endParaRPr lang="cs-CZ" dirty="0"/>
          </a:p>
        </p:txBody>
      </p:sp>
    </p:spTree>
    <p:extLst>
      <p:ext uri="{BB962C8B-B14F-4D97-AF65-F5344CB8AC3E}">
        <p14:creationId xmlns:p14="http://schemas.microsoft.com/office/powerpoint/2010/main" val="37255387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Další nařízení regulující </a:t>
            </a:r>
            <a:r>
              <a:rPr lang="cs-CZ" b="1" dirty="0"/>
              <a:t>p</a:t>
            </a:r>
            <a:r>
              <a:rPr lang="cs-CZ" b="1" dirty="0" smtClean="0"/>
              <a:t>odporu de </a:t>
            </a:r>
            <a:r>
              <a:rPr lang="cs-CZ" b="1" dirty="0" err="1" smtClean="0"/>
              <a:t>minimis</a:t>
            </a:r>
            <a:r>
              <a:rPr lang="cs-CZ" b="1" dirty="0" smtClean="0"/>
              <a:t>:</a:t>
            </a:r>
            <a:endParaRPr lang="cs-CZ" dirty="0"/>
          </a:p>
          <a:p>
            <a:pPr marL="0" indent="0">
              <a:buNone/>
              <a:defRPr/>
            </a:pPr>
            <a:r>
              <a:rPr lang="cs-CZ" dirty="0" smtClean="0"/>
              <a:t>Oblast zemědělství - </a:t>
            </a:r>
          </a:p>
          <a:p>
            <a:r>
              <a:rPr lang="cs-CZ" dirty="0" smtClean="0"/>
              <a:t>Regulována nařízením Komise (EU) č. 1408/2013 o podpoře de </a:t>
            </a:r>
            <a:r>
              <a:rPr lang="cs-CZ" dirty="0" err="1" smtClean="0"/>
              <a:t>minimis</a:t>
            </a:r>
            <a:r>
              <a:rPr lang="cs-CZ" dirty="0" smtClean="0"/>
              <a:t> v odvětví zemědělství. </a:t>
            </a:r>
          </a:p>
          <a:p>
            <a:r>
              <a:rPr lang="cs-CZ" dirty="0" smtClean="0"/>
              <a:t>Podpora poskytnutá jednomu podniku nesmí za libovolná tři po sobě jdoucí účetní období překročit částku 15.000 EUR. </a:t>
            </a:r>
          </a:p>
          <a:p>
            <a:r>
              <a:rPr lang="cs-CZ" dirty="0" smtClean="0"/>
              <a:t>Kumulace s obecným nařízením o de </a:t>
            </a:r>
            <a:r>
              <a:rPr lang="cs-CZ" dirty="0" err="1" smtClean="0"/>
              <a:t>minimis</a:t>
            </a:r>
            <a:r>
              <a:rPr lang="cs-CZ" dirty="0" smtClean="0"/>
              <a:t> je možná </a:t>
            </a:r>
            <a:r>
              <a:rPr lang="cs-CZ" dirty="0"/>
              <a:t>při </a:t>
            </a:r>
            <a:r>
              <a:rPr lang="cs-CZ" dirty="0" smtClean="0"/>
              <a:t>analyticky vedeném účetnictví až </a:t>
            </a:r>
            <a:r>
              <a:rPr lang="cs-CZ" dirty="0"/>
              <a:t>do </a:t>
            </a:r>
            <a:r>
              <a:rPr lang="cs-CZ" dirty="0" smtClean="0"/>
              <a:t>výše 200.000 Euro.</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32</a:t>
            </a:fld>
            <a:endParaRPr lang="cs-CZ" dirty="0"/>
          </a:p>
        </p:txBody>
      </p:sp>
    </p:spTree>
    <p:extLst>
      <p:ext uri="{BB962C8B-B14F-4D97-AF65-F5344CB8AC3E}">
        <p14:creationId xmlns:p14="http://schemas.microsoft.com/office/powerpoint/2010/main" val="24083655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340768"/>
            <a:ext cx="8064000" cy="4752048"/>
          </a:xfrm>
        </p:spPr>
        <p:txBody>
          <a:bodyPr/>
          <a:lstStyle/>
          <a:p>
            <a:pPr marL="0" indent="0" algn="just">
              <a:buNone/>
            </a:pPr>
            <a:r>
              <a:rPr lang="cs-CZ" b="1" dirty="0"/>
              <a:t>N</a:t>
            </a:r>
            <a:r>
              <a:rPr lang="cs-CZ" b="1" dirty="0" smtClean="0"/>
              <a:t>ařízení 1408/2013 se </a:t>
            </a:r>
            <a:r>
              <a:rPr lang="cs-CZ" b="1" dirty="0"/>
              <a:t>vztahuje na podporu </a:t>
            </a:r>
            <a:r>
              <a:rPr lang="cs-CZ" b="1" dirty="0" smtClean="0"/>
              <a:t>poskytovanou podnikům </a:t>
            </a:r>
            <a:r>
              <a:rPr lang="cs-CZ" b="1" dirty="0"/>
              <a:t>působícím v prvovýrobě zemědělských </a:t>
            </a:r>
            <a:r>
              <a:rPr lang="cs-CZ" b="1" dirty="0" smtClean="0"/>
              <a:t>produktů s </a:t>
            </a:r>
            <a:r>
              <a:rPr lang="cs-CZ" b="1" dirty="0"/>
              <a:t>výjimkou:</a:t>
            </a:r>
          </a:p>
          <a:p>
            <a:pPr algn="just"/>
            <a:r>
              <a:rPr lang="cs-CZ" b="1" dirty="0"/>
              <a:t>a) podpory, jejíž výše je stanovena na základě ceny </a:t>
            </a:r>
            <a:r>
              <a:rPr lang="cs-CZ" b="1" dirty="0" smtClean="0"/>
              <a:t>nebo množství </a:t>
            </a:r>
            <a:r>
              <a:rPr lang="cs-CZ" b="1" dirty="0"/>
              <a:t>produktů uvedených na trh;</a:t>
            </a:r>
          </a:p>
          <a:p>
            <a:pPr algn="just"/>
            <a:r>
              <a:rPr lang="cs-CZ" b="1" dirty="0"/>
              <a:t>b) podpory na činnosti spojené s vývozem do třetích </a:t>
            </a:r>
            <a:r>
              <a:rPr lang="cs-CZ" b="1" dirty="0" smtClean="0"/>
              <a:t>zemí nebo </a:t>
            </a:r>
            <a:r>
              <a:rPr lang="cs-CZ" b="1" dirty="0"/>
              <a:t>členských států, tj. podpory přímo spojené s </a:t>
            </a:r>
            <a:r>
              <a:rPr lang="cs-CZ" b="1" dirty="0" smtClean="0"/>
              <a:t>vyváženým množstvím</a:t>
            </a:r>
            <a:r>
              <a:rPr lang="cs-CZ" b="1" dirty="0"/>
              <a:t>, se zavedením a provozem distribuční sítě </a:t>
            </a:r>
            <a:r>
              <a:rPr lang="cs-CZ" b="1" dirty="0" smtClean="0"/>
              <a:t>nebo s </a:t>
            </a:r>
            <a:r>
              <a:rPr lang="cs-CZ" b="1" dirty="0"/>
              <a:t>jinými běžnými výdaji v souvislosti s vývozní činností;</a:t>
            </a:r>
          </a:p>
          <a:p>
            <a:pPr algn="just"/>
            <a:r>
              <a:rPr lang="cs-CZ" b="1" dirty="0"/>
              <a:t>c) podpory podmiňující použití domácího zboží na </a:t>
            </a:r>
            <a:r>
              <a:rPr lang="cs-CZ" b="1" dirty="0" smtClean="0"/>
              <a:t>úkor dováženého </a:t>
            </a:r>
            <a:r>
              <a:rPr lang="cs-CZ" b="1" dirty="0"/>
              <a:t>zboží</a:t>
            </a:r>
            <a:r>
              <a:rPr lang="cs-CZ" b="1" dirty="0" smtClean="0"/>
              <a:t>.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33</a:t>
            </a:fld>
            <a:endParaRPr lang="cs-CZ" dirty="0"/>
          </a:p>
        </p:txBody>
      </p:sp>
    </p:spTree>
    <p:extLst>
      <p:ext uri="{BB962C8B-B14F-4D97-AF65-F5344CB8AC3E}">
        <p14:creationId xmlns:p14="http://schemas.microsoft.com/office/powerpoint/2010/main" val="24367011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r>
              <a:rPr lang="cs-CZ" b="1" dirty="0" smtClean="0"/>
              <a:t>Oblast zemědělství </a:t>
            </a:r>
            <a:endParaRPr lang="cs-CZ" dirty="0"/>
          </a:p>
          <a:p>
            <a:pPr marL="0" indent="0">
              <a:buNone/>
              <a:defRPr/>
            </a:pPr>
            <a:endParaRPr lang="cs-CZ" dirty="0"/>
          </a:p>
          <a:p>
            <a:pPr marL="414000" lvl="1" indent="0" algn="just">
              <a:buNone/>
            </a:pPr>
            <a:r>
              <a:rPr lang="cs-CZ" sz="2400" b="1" dirty="0"/>
              <a:t>"Zemědělskou prvovýrobou" </a:t>
            </a:r>
            <a:r>
              <a:rPr lang="cs-CZ" sz="2400" dirty="0"/>
              <a:t>se rozumí produkce produktů rostlinné a živočišné výroby uvedených v příloze I </a:t>
            </a:r>
            <a:r>
              <a:rPr lang="cs-CZ" sz="2400" dirty="0" smtClean="0"/>
              <a:t>Smlouvy o </a:t>
            </a:r>
            <a:r>
              <a:rPr lang="cs-CZ" sz="2400" dirty="0"/>
              <a:t>fungování EU, aniž byly provedeny jakékoli další operace měnící povahu těchto produktů. Příloha I Smlouvy o fungování </a:t>
            </a:r>
            <a:r>
              <a:rPr lang="cs-CZ" sz="2400" dirty="0" smtClean="0"/>
              <a:t>EU je </a:t>
            </a:r>
            <a:r>
              <a:rPr lang="cs-CZ" sz="2400" dirty="0"/>
              <a:t>uvedena v </a:t>
            </a:r>
            <a:r>
              <a:rPr lang="cs-CZ" sz="2400" dirty="0" smtClean="0"/>
              <a:t>přiložených dokumentech</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34</a:t>
            </a:fld>
            <a:endParaRPr lang="cs-CZ" dirty="0"/>
          </a:p>
        </p:txBody>
      </p:sp>
    </p:spTree>
    <p:extLst>
      <p:ext uri="{BB962C8B-B14F-4D97-AF65-F5344CB8AC3E}">
        <p14:creationId xmlns:p14="http://schemas.microsoft.com/office/powerpoint/2010/main" val="41081013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3296"/>
            <a:ext cx="8064000" cy="4320000"/>
          </a:xfrm>
        </p:spPr>
        <p:txBody>
          <a:bodyPr/>
          <a:lstStyle/>
          <a:p>
            <a:r>
              <a:rPr lang="cs-CZ" b="1" dirty="0" smtClean="0"/>
              <a:t>Další nařízení regulující </a:t>
            </a:r>
            <a:r>
              <a:rPr lang="cs-CZ" b="1" dirty="0"/>
              <a:t>p</a:t>
            </a:r>
            <a:r>
              <a:rPr lang="cs-CZ" b="1" dirty="0" smtClean="0"/>
              <a:t>odporu de </a:t>
            </a:r>
            <a:r>
              <a:rPr lang="cs-CZ" b="1" dirty="0" err="1" smtClean="0"/>
              <a:t>minimis</a:t>
            </a:r>
            <a:r>
              <a:rPr lang="cs-CZ" b="1" dirty="0" smtClean="0"/>
              <a:t>:</a:t>
            </a:r>
            <a:endParaRPr lang="cs-CZ" dirty="0"/>
          </a:p>
          <a:p>
            <a:pPr marL="0" indent="0">
              <a:buNone/>
              <a:defRPr/>
            </a:pPr>
            <a:r>
              <a:rPr lang="cs-CZ" dirty="0" smtClean="0"/>
              <a:t>Rybářství a akvakultura - </a:t>
            </a:r>
            <a:endParaRPr lang="cs-CZ" dirty="0"/>
          </a:p>
          <a:p>
            <a:pPr marL="414000" lvl="1" indent="0">
              <a:buNone/>
            </a:pPr>
            <a:r>
              <a:rPr lang="cs-CZ" dirty="0" smtClean="0"/>
              <a:t> </a:t>
            </a:r>
          </a:p>
          <a:p>
            <a:r>
              <a:rPr lang="cs-CZ" dirty="0" smtClean="0"/>
              <a:t>Regulováno nařízením </a:t>
            </a:r>
            <a:r>
              <a:rPr lang="cs-CZ" dirty="0"/>
              <a:t>Komise (EU) č. </a:t>
            </a:r>
            <a:r>
              <a:rPr lang="cs-CZ" dirty="0" smtClean="0"/>
              <a:t>717/2014 o de </a:t>
            </a:r>
            <a:r>
              <a:rPr lang="cs-CZ" dirty="0" err="1"/>
              <a:t>minimis</a:t>
            </a:r>
            <a:r>
              <a:rPr lang="cs-CZ" dirty="0"/>
              <a:t> v </a:t>
            </a:r>
            <a:r>
              <a:rPr lang="cs-CZ" dirty="0" smtClean="0"/>
              <a:t>odvětví rybolovu </a:t>
            </a:r>
            <a:r>
              <a:rPr lang="cs-CZ" dirty="0"/>
              <a:t>a </a:t>
            </a:r>
            <a:r>
              <a:rPr lang="cs-CZ" dirty="0" smtClean="0"/>
              <a:t>akvakultury.</a:t>
            </a:r>
          </a:p>
          <a:p>
            <a:r>
              <a:rPr lang="cs-CZ" dirty="0" smtClean="0"/>
              <a:t>Podpora poskytnutá jednomu </a:t>
            </a:r>
            <a:r>
              <a:rPr lang="cs-CZ" dirty="0"/>
              <a:t>podniku nesmí za libovolná tři po sobě </a:t>
            </a:r>
            <a:r>
              <a:rPr lang="cs-CZ" dirty="0" smtClean="0"/>
              <a:t>jdoucí účetní </a:t>
            </a:r>
            <a:r>
              <a:rPr lang="cs-CZ" dirty="0"/>
              <a:t>období </a:t>
            </a:r>
            <a:r>
              <a:rPr lang="cs-CZ" dirty="0" smtClean="0"/>
              <a:t>překročit částku </a:t>
            </a:r>
            <a:r>
              <a:rPr lang="cs-CZ" dirty="0"/>
              <a:t>30.000 EUR. </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35</a:t>
            </a:fld>
            <a:endParaRPr lang="cs-CZ" dirty="0"/>
          </a:p>
        </p:txBody>
      </p:sp>
    </p:spTree>
    <p:extLst>
      <p:ext uri="{BB962C8B-B14F-4D97-AF65-F5344CB8AC3E}">
        <p14:creationId xmlns:p14="http://schemas.microsoft.com/office/powerpoint/2010/main" val="26205706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Další nařízení regulující </a:t>
            </a:r>
            <a:r>
              <a:rPr lang="cs-CZ" b="1" dirty="0"/>
              <a:t>p</a:t>
            </a:r>
            <a:r>
              <a:rPr lang="cs-CZ" b="1" dirty="0" smtClean="0"/>
              <a:t>odporu de </a:t>
            </a:r>
            <a:r>
              <a:rPr lang="cs-CZ" b="1" dirty="0" err="1" smtClean="0"/>
              <a:t>minimis</a:t>
            </a:r>
            <a:r>
              <a:rPr lang="cs-CZ" b="1" dirty="0" smtClean="0"/>
              <a:t>:</a:t>
            </a:r>
            <a:endParaRPr lang="cs-CZ" dirty="0"/>
          </a:p>
          <a:p>
            <a:pPr marL="0" indent="0">
              <a:buNone/>
              <a:defRPr/>
            </a:pPr>
            <a:r>
              <a:rPr lang="cs-CZ" dirty="0" smtClean="0"/>
              <a:t>Služby obecného hospodářského zájmu - </a:t>
            </a:r>
            <a:endParaRPr lang="cs-CZ" dirty="0"/>
          </a:p>
          <a:p>
            <a:pPr marL="414000" lvl="1" indent="0">
              <a:buNone/>
            </a:pPr>
            <a:r>
              <a:rPr lang="cs-CZ" dirty="0" smtClean="0"/>
              <a:t> </a:t>
            </a:r>
          </a:p>
          <a:p>
            <a:r>
              <a:rPr lang="cs-CZ" dirty="0" smtClean="0"/>
              <a:t>Regulováno nařízením 360/2012 o de </a:t>
            </a:r>
            <a:r>
              <a:rPr lang="cs-CZ" dirty="0" err="1" smtClean="0"/>
              <a:t>minimis</a:t>
            </a:r>
            <a:r>
              <a:rPr lang="cs-CZ" dirty="0" smtClean="0"/>
              <a:t> v oblasti SOHZ</a:t>
            </a:r>
          </a:p>
          <a:p>
            <a:r>
              <a:rPr lang="cs-CZ" dirty="0" smtClean="0"/>
              <a:t>Limit je až 500.000 Euro.</a:t>
            </a:r>
          </a:p>
          <a:p>
            <a:r>
              <a:rPr lang="cs-CZ" dirty="0" smtClean="0"/>
              <a:t>V investiční prioritě 1.3 OPZ využití tohoto nástroje nepředpokládáme</a:t>
            </a:r>
          </a:p>
          <a:p>
            <a:pPr marL="0" indent="0">
              <a:buNone/>
            </a:pPr>
            <a:r>
              <a:rPr lang="cs-CZ" dirty="0" smtClean="0"/>
              <a:t>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36</a:t>
            </a:fld>
            <a:endParaRPr lang="cs-CZ" dirty="0"/>
          </a:p>
        </p:txBody>
      </p:sp>
    </p:spTree>
    <p:extLst>
      <p:ext uri="{BB962C8B-B14F-4D97-AF65-F5344CB8AC3E}">
        <p14:creationId xmlns:p14="http://schemas.microsoft.com/office/powerpoint/2010/main" val="37423375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endParaRPr lang="cs-CZ" dirty="0"/>
          </a:p>
          <a:p>
            <a:pPr marL="0" indent="0">
              <a:buNone/>
              <a:defRPr/>
            </a:pPr>
            <a:endParaRPr lang="cs-CZ" dirty="0" smtClean="0"/>
          </a:p>
          <a:p>
            <a:pPr marL="0" indent="0">
              <a:buNone/>
              <a:defRPr/>
            </a:pPr>
            <a:endParaRPr lang="cs-CZ" dirty="0"/>
          </a:p>
          <a:p>
            <a:pPr marL="0" indent="0">
              <a:buNone/>
              <a:defRPr/>
            </a:pPr>
            <a:r>
              <a:rPr lang="cs-CZ" b="1" dirty="0" smtClean="0"/>
              <a:t>                        III. BLOKOVÉ VÝJIMKY</a:t>
            </a:r>
            <a:endParaRPr lang="cs-CZ" b="1"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37</a:t>
            </a:fld>
            <a:endParaRPr lang="cs-CZ" dirty="0"/>
          </a:p>
        </p:txBody>
      </p:sp>
    </p:spTree>
    <p:extLst>
      <p:ext uri="{BB962C8B-B14F-4D97-AF65-F5344CB8AC3E}">
        <p14:creationId xmlns:p14="http://schemas.microsoft.com/office/powerpoint/2010/main" val="2507847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a:t>Motivační účinek </a:t>
            </a:r>
            <a:endParaRPr lang="cs-CZ" b="1" dirty="0" smtClean="0"/>
          </a:p>
          <a:p>
            <a:pPr algn="just"/>
            <a:r>
              <a:rPr lang="cs-CZ" dirty="0" smtClean="0"/>
              <a:t>Poskytovat </a:t>
            </a:r>
            <a:r>
              <a:rPr lang="cs-CZ" dirty="0"/>
              <a:t>lze pouze veřejnou podporu s motivačním účinkem. Podpora se považuje za podporu s motivačním účinkem, pokud příjemce předložil </a:t>
            </a:r>
            <a:r>
              <a:rPr lang="cs-CZ" dirty="0" smtClean="0"/>
              <a:t>písemnou </a:t>
            </a:r>
            <a:r>
              <a:rPr lang="cs-CZ" dirty="0"/>
              <a:t>žádost o podporu před zahájením prací na projektu nebo </a:t>
            </a:r>
            <a:r>
              <a:rPr lang="cs-CZ" dirty="0" smtClean="0"/>
              <a:t>činnosti, pokud není v nařízení stanoveno jinak. </a:t>
            </a:r>
            <a:endParaRPr lang="cs-CZ" dirty="0"/>
          </a:p>
          <a:p>
            <a:pPr algn="just">
              <a:buFont typeface="Arial" charset="0"/>
              <a:buChar char="•"/>
              <a:defRPr/>
            </a:pPr>
            <a:r>
              <a:rPr lang="cs-CZ" dirty="0"/>
              <a:t>V zásadě se jedná o princip, že cílem VP dle blokových výjimek je vylepšit podnikatelské prostředí v ČR. Neměly by být hrazeny ty činnosti, které by podnik financoval i bez podpory.</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38</a:t>
            </a:fld>
            <a:endParaRPr lang="cs-CZ" dirty="0"/>
          </a:p>
        </p:txBody>
      </p:sp>
    </p:spTree>
    <p:extLst>
      <p:ext uri="{BB962C8B-B14F-4D97-AF65-F5344CB8AC3E}">
        <p14:creationId xmlns:p14="http://schemas.microsoft.com/office/powerpoint/2010/main" val="12848202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Podpora dle blokových výjimek plynoucích z nařízení </a:t>
            </a:r>
            <a:r>
              <a:rPr lang="cs-CZ" dirty="0" smtClean="0"/>
              <a:t>Komise </a:t>
            </a:r>
            <a:r>
              <a:rPr lang="cs-CZ" dirty="0"/>
              <a:t>(ES) č. 651/2014</a:t>
            </a:r>
          </a:p>
          <a:p>
            <a:pPr marL="0" indent="0">
              <a:buNone/>
            </a:pPr>
            <a:r>
              <a:rPr lang="cs-CZ" dirty="0"/>
              <a:t>V kapitole 21.3 </a:t>
            </a:r>
            <a:r>
              <a:rPr lang="cs-CZ" dirty="0" smtClean="0"/>
              <a:t>Obecné části </a:t>
            </a:r>
            <a:r>
              <a:rPr lang="cs-CZ" dirty="0"/>
              <a:t>pravidel pro žadatele a příjemce v rámci </a:t>
            </a:r>
            <a:r>
              <a:rPr lang="cs-CZ" dirty="0" smtClean="0"/>
              <a:t>OPZ je u každé výjimky rozepsáno:</a:t>
            </a:r>
            <a:endParaRPr lang="cs-CZ" dirty="0"/>
          </a:p>
          <a:p>
            <a:pPr marL="0" indent="0">
              <a:buNone/>
            </a:pPr>
            <a:r>
              <a:rPr lang="cs-CZ" i="1" dirty="0" smtClean="0"/>
              <a:t>Intenzita podpory</a:t>
            </a:r>
          </a:p>
          <a:p>
            <a:pPr marL="0" indent="0">
              <a:buNone/>
            </a:pPr>
            <a:r>
              <a:rPr lang="cs-CZ" i="1" dirty="0" smtClean="0"/>
              <a:t>Prahová hodnota, tedy maximální výše podpory</a:t>
            </a:r>
            <a:endParaRPr lang="cs-CZ" i="1" dirty="0"/>
          </a:p>
          <a:p>
            <a:pPr marL="0" indent="0">
              <a:buNone/>
            </a:pPr>
            <a:r>
              <a:rPr lang="cs-CZ" i="1" dirty="0"/>
              <a:t>Další podmínky </a:t>
            </a:r>
            <a:r>
              <a:rPr lang="cs-CZ" i="1" dirty="0" smtClean="0"/>
              <a:t>pro způsobilost nákladů</a:t>
            </a:r>
            <a:endParaRPr lang="cs-CZ" i="1"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39</a:t>
            </a:fld>
            <a:endParaRPr lang="cs-CZ" dirty="0"/>
          </a:p>
        </p:txBody>
      </p:sp>
    </p:spTree>
    <p:extLst>
      <p:ext uri="{BB962C8B-B14F-4D97-AF65-F5344CB8AC3E}">
        <p14:creationId xmlns:p14="http://schemas.microsoft.com/office/powerpoint/2010/main" val="42081646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r>
              <a:rPr lang="cs-CZ" b="1" dirty="0"/>
              <a:t>Článek 107 </a:t>
            </a:r>
            <a:r>
              <a:rPr lang="cs-CZ" b="1" dirty="0" smtClean="0"/>
              <a:t>SFEU je nejzásadnějším </a:t>
            </a:r>
            <a:r>
              <a:rPr lang="cs-CZ" b="1" dirty="0"/>
              <a:t>článkem pro právní úpravu veřejné </a:t>
            </a:r>
            <a:r>
              <a:rPr lang="cs-CZ" b="1" dirty="0" smtClean="0"/>
              <a:t>podpory. </a:t>
            </a:r>
            <a:r>
              <a:rPr lang="cs-CZ" b="1" dirty="0"/>
              <a:t>V</a:t>
            </a:r>
            <a:r>
              <a:rPr lang="cs-CZ" b="1" dirty="0" smtClean="0"/>
              <a:t> </a:t>
            </a:r>
            <a:r>
              <a:rPr lang="cs-CZ" b="1" dirty="0"/>
              <a:t>prvním odstavci stanoví:</a:t>
            </a:r>
          </a:p>
          <a:p>
            <a:endParaRPr lang="cs-CZ" b="1" dirty="0"/>
          </a:p>
          <a:p>
            <a:pPr marL="0" indent="0" algn="just">
              <a:buNone/>
            </a:pPr>
            <a:r>
              <a:rPr lang="cs-CZ" dirty="0"/>
              <a:t>„Podpory poskytované v jakékoli formě státem nebo ze státních prostředků, které narušují nebo mohou narušit hospodářskou soutěž tím, že zvýhodňují určité podniky nebo určitá odvětví výroby, jsou, pokud ovlivňují obchod mezi členskými státy, neslučitelné s vnitřním trhem, nestanoví-li Smlouvy jinak.“</a:t>
            </a:r>
          </a:p>
          <a:p>
            <a:endParaRPr lang="cs-CZ" b="1"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a:t>
            </a:fld>
            <a:endParaRPr lang="cs-CZ" dirty="0"/>
          </a:p>
        </p:txBody>
      </p:sp>
    </p:spTree>
    <p:extLst>
      <p:ext uri="{BB962C8B-B14F-4D97-AF65-F5344CB8AC3E}">
        <p14:creationId xmlns:p14="http://schemas.microsoft.com/office/powerpoint/2010/main" val="11847403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a:t>Motivační účinek </a:t>
            </a:r>
            <a:r>
              <a:rPr lang="cs-CZ" b="1" dirty="0" smtClean="0"/>
              <a:t>v kontextu </a:t>
            </a:r>
            <a:r>
              <a:rPr lang="cs-CZ" b="1" dirty="0"/>
              <a:t>OPZ </a:t>
            </a:r>
            <a:r>
              <a:rPr lang="cs-CZ" b="1" dirty="0" smtClean="0"/>
              <a:t>se má za prokázaný:</a:t>
            </a:r>
            <a:endParaRPr lang="cs-CZ" b="1" dirty="0"/>
          </a:p>
          <a:p>
            <a:pPr marL="0" indent="0" algn="just">
              <a:buNone/>
            </a:pPr>
            <a:r>
              <a:rPr lang="cs-CZ" dirty="0"/>
              <a:t>a) podpora poskytnutá v režimu podpory na nábor znevýhodněných </a:t>
            </a:r>
            <a:r>
              <a:rPr lang="cs-CZ" dirty="0" smtClean="0"/>
              <a:t>pracovníků v </a:t>
            </a:r>
            <a:r>
              <a:rPr lang="cs-CZ" dirty="0"/>
              <a:t>podobě subvencování mzdových nákladů nebo v režimu podpory na </a:t>
            </a:r>
            <a:r>
              <a:rPr lang="cs-CZ" dirty="0" smtClean="0"/>
              <a:t>zaměstnávání pracovníků </a:t>
            </a:r>
            <a:r>
              <a:rPr lang="cs-CZ" dirty="0"/>
              <a:t>se zdravotním postižením v podobě subvencování mzdových nákladů;</a:t>
            </a:r>
          </a:p>
          <a:p>
            <a:pPr marL="0" indent="0" algn="just">
              <a:buNone/>
            </a:pPr>
            <a:r>
              <a:rPr lang="cs-CZ" dirty="0"/>
              <a:t>b) podpora poskytnutá v režimu podpory na úhradu dodatečných </a:t>
            </a:r>
            <a:r>
              <a:rPr lang="cs-CZ" dirty="0" smtClean="0"/>
              <a:t>nákladů na </a:t>
            </a:r>
            <a:r>
              <a:rPr lang="cs-CZ" dirty="0"/>
              <a:t>zaměstnávání pracovníků se zdravotním postižením; </a:t>
            </a:r>
          </a:p>
          <a:p>
            <a:pPr marL="0" indent="0">
              <a:buNone/>
            </a:pPr>
            <a:endParaRPr lang="cs-CZ" b="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40</a:t>
            </a:fld>
            <a:endParaRPr lang="cs-CZ" dirty="0"/>
          </a:p>
        </p:txBody>
      </p:sp>
    </p:spTree>
    <p:extLst>
      <p:ext uri="{BB962C8B-B14F-4D97-AF65-F5344CB8AC3E}">
        <p14:creationId xmlns:p14="http://schemas.microsoft.com/office/powerpoint/2010/main" val="1798363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7312"/>
            <a:ext cx="8064000" cy="4320000"/>
          </a:xfrm>
        </p:spPr>
        <p:txBody>
          <a:bodyPr/>
          <a:lstStyle/>
          <a:p>
            <a:r>
              <a:rPr lang="cs-CZ" b="1" dirty="0" smtClean="0"/>
              <a:t>Podpora dle blokových výjimek</a:t>
            </a:r>
            <a:endParaRPr lang="cs-CZ" dirty="0"/>
          </a:p>
          <a:p>
            <a:pPr marL="0" indent="0">
              <a:buNone/>
              <a:defRPr/>
            </a:pPr>
            <a:r>
              <a:rPr lang="cs-CZ" dirty="0"/>
              <a:t>Do 5 pracovních dnů ode dne poskytnutí podpory je poskytovatel povinen zaznamenat do centrálního registru údaje o poskytnuté podpoře de </a:t>
            </a:r>
            <a:r>
              <a:rPr lang="cs-CZ" dirty="0" err="1"/>
              <a:t>minimis</a:t>
            </a:r>
            <a:r>
              <a:rPr lang="cs-CZ" dirty="0"/>
              <a:t> a o jejím příjemci. </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41</a:t>
            </a:fld>
            <a:endParaRPr lang="cs-CZ" dirty="0"/>
          </a:p>
        </p:txBody>
      </p:sp>
      <p:graphicFrame>
        <p:nvGraphicFramePr>
          <p:cNvPr id="5" name="Tabulka 4"/>
          <p:cNvGraphicFramePr>
            <a:graphicFrameLocks noGrp="1"/>
          </p:cNvGraphicFramePr>
          <p:nvPr>
            <p:extLst>
              <p:ext uri="{D42A27DB-BD31-4B8C-83A1-F6EECF244321}">
                <p14:modId xmlns:p14="http://schemas.microsoft.com/office/powerpoint/2010/main" val="2920962496"/>
              </p:ext>
            </p:extLst>
          </p:nvPr>
        </p:nvGraphicFramePr>
        <p:xfrm>
          <a:off x="107504" y="1196752"/>
          <a:ext cx="8856983" cy="5400602"/>
        </p:xfrm>
        <a:graphic>
          <a:graphicData uri="http://schemas.openxmlformats.org/drawingml/2006/table">
            <a:tbl>
              <a:tblPr firstRow="1" firstCol="1" bandRow="1">
                <a:tableStyleId>{5C22544A-7EE6-4342-B048-85BDC9FD1C3A}</a:tableStyleId>
              </a:tblPr>
              <a:tblGrid>
                <a:gridCol w="2637552"/>
                <a:gridCol w="2637552"/>
                <a:gridCol w="3581879"/>
              </a:tblGrid>
              <a:tr h="206934">
                <a:tc>
                  <a:txBody>
                    <a:bodyPr/>
                    <a:lstStyle/>
                    <a:p>
                      <a:pPr>
                        <a:lnSpc>
                          <a:spcPct val="115000"/>
                        </a:lnSpc>
                        <a:spcAft>
                          <a:spcPts val="0"/>
                        </a:spcAft>
                      </a:pPr>
                      <a:r>
                        <a:rPr lang="cs-CZ" sz="1100" dirty="0">
                          <a:effectLst/>
                        </a:rPr>
                        <a:t>Bloková výjimka</a:t>
                      </a:r>
                      <a:endParaRPr lang="cs-CZ" sz="1100" dirty="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Intenzita podpory</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Max. výše podpory</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dirty="0">
                          <a:effectLst/>
                        </a:rPr>
                        <a:t>Podpora na vzdělávání</a:t>
                      </a:r>
                      <a:endParaRPr lang="cs-CZ" sz="1100" dirty="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 - 70 %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vzdělávání v rámci jednoho projektu nesmí přesáhnout hodnotu 2.000.000 EUR.</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a:effectLst/>
                        </a:rPr>
                        <a:t>Podpora na poradenské služby ve prospěch malých a</a:t>
                      </a:r>
                    </a:p>
                    <a:p>
                      <a:pPr>
                        <a:lnSpc>
                          <a:spcPct val="115000"/>
                        </a:lnSpc>
                        <a:spcAft>
                          <a:spcPts val="0"/>
                        </a:spcAft>
                      </a:pPr>
                      <a:r>
                        <a:rPr lang="cs-CZ" sz="1100">
                          <a:effectLst/>
                        </a:rPr>
                        <a:t>středních podniků</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poradenské služby ve prospěch malých a středních podniků nesmí přesáhnout hodnotu 2.000.000 EUR na podnik a projekt.</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a:effectLst/>
                        </a:rPr>
                        <a:t>Podpora na nábor znevýhodněných pracovníků</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nábor znevýhodněných pracovníků nesmí přesáhnout 5.000.000 EUR na podnik ročně.</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a:effectLst/>
                        </a:rPr>
                        <a:t>Podpora na zaměstnávání pracovníků se zdravotním</a:t>
                      </a:r>
                    </a:p>
                    <a:p>
                      <a:pPr>
                        <a:lnSpc>
                          <a:spcPct val="115000"/>
                        </a:lnSpc>
                        <a:spcAft>
                          <a:spcPts val="0"/>
                        </a:spcAft>
                      </a:pPr>
                      <a:r>
                        <a:rPr lang="cs-CZ" sz="1100">
                          <a:effectLst/>
                        </a:rPr>
                        <a:t>postižením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75 %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pro zaměstnávání pracovníků se zdravotním postižením nesmí přesáhnout 10.000.000 EUR na podnik ročně.</a:t>
                      </a:r>
                      <a:endParaRPr lang="cs-CZ" sz="1100" dirty="0">
                        <a:effectLst/>
                        <a:latin typeface="Calibri"/>
                        <a:ea typeface="Calibri"/>
                        <a:cs typeface="Times New Roman"/>
                      </a:endParaRPr>
                    </a:p>
                  </a:txBody>
                  <a:tcPr marL="68580" marR="68580" marT="0" marB="0"/>
                </a:tc>
              </a:tr>
              <a:tr h="870345">
                <a:tc>
                  <a:txBody>
                    <a:bodyPr/>
                    <a:lstStyle/>
                    <a:p>
                      <a:pPr>
                        <a:lnSpc>
                          <a:spcPct val="115000"/>
                        </a:lnSpc>
                        <a:spcAft>
                          <a:spcPts val="0"/>
                        </a:spcAft>
                      </a:pPr>
                      <a:r>
                        <a:rPr lang="cs-CZ" sz="1100">
                          <a:effectLst/>
                        </a:rPr>
                        <a:t>Podpora na uhrazení dodatečných nákladů na zaměstnávání pracovníků se zdravotním postižením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100 %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uhrazení dodatečných nákladů na zaměstnávání pracovníků se zdravotním postižením nesmí přesáhnout 10.000.000 EUR na podnik ročně.</a:t>
                      </a:r>
                      <a:endParaRPr lang="cs-CZ" sz="1100" dirty="0">
                        <a:effectLst/>
                        <a:latin typeface="Calibri"/>
                        <a:ea typeface="Calibri"/>
                        <a:cs typeface="Times New Roman"/>
                      </a:endParaRPr>
                    </a:p>
                  </a:txBody>
                  <a:tcPr marL="68580" marR="68580" marT="0" marB="0"/>
                </a:tc>
              </a:tr>
              <a:tr h="870345">
                <a:tc>
                  <a:txBody>
                    <a:bodyPr/>
                    <a:lstStyle/>
                    <a:p>
                      <a:pPr>
                        <a:lnSpc>
                          <a:spcPct val="115000"/>
                        </a:lnSpc>
                        <a:spcAft>
                          <a:spcPts val="0"/>
                        </a:spcAft>
                      </a:pPr>
                      <a:r>
                        <a:rPr lang="cs-CZ" sz="1100">
                          <a:effectLst/>
                        </a:rPr>
                        <a:t>Podpora na úhradu nákladů na asistenci poskytovanou znevýhodněným pracovníkům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úhradu nákladů na asistenci poskytovanou znevýhodněným pracovníkům nesmí přesáhnout 5.000.000 EUR na podnik ročně.</a:t>
                      </a:r>
                      <a:endParaRPr lang="cs-CZ" sz="1100" dirty="0">
                        <a:effectLst/>
                        <a:latin typeface="Calibri"/>
                        <a:ea typeface="Calibri"/>
                        <a:cs typeface="Times New Roman"/>
                      </a:endParaRPr>
                    </a:p>
                  </a:txBody>
                  <a:tcPr marL="68580" marR="68580" marT="0" marB="0"/>
                </a:tc>
              </a:tr>
              <a:tr h="428071">
                <a:tc>
                  <a:txBody>
                    <a:bodyPr/>
                    <a:lstStyle/>
                    <a:p>
                      <a:pPr>
                        <a:lnSpc>
                          <a:spcPct val="115000"/>
                        </a:lnSpc>
                        <a:spcAft>
                          <a:spcPts val="0"/>
                        </a:spcAft>
                      </a:pPr>
                      <a:r>
                        <a:rPr lang="cs-CZ" sz="1100">
                          <a:effectLst/>
                        </a:rPr>
                        <a:t>Investiční podpora určená malým a středním podnikům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20 % v případě malých podniků</a:t>
                      </a:r>
                    </a:p>
                    <a:p>
                      <a:pPr>
                        <a:lnSpc>
                          <a:spcPct val="115000"/>
                        </a:lnSpc>
                        <a:spcAft>
                          <a:spcPts val="0"/>
                        </a:spcAft>
                      </a:pPr>
                      <a:r>
                        <a:rPr lang="cs-CZ" sz="1100">
                          <a:effectLst/>
                        </a:rPr>
                        <a:t>10 % v případě středních podniků</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nesmí přesáhnout 7.500.000 EUR na podnik a investiční projekt.</a:t>
                      </a:r>
                      <a:endParaRPr lang="cs-CZ" sz="1100" dirty="0">
                        <a:effectLst/>
                        <a:latin typeface="Calibri"/>
                        <a:ea typeface="Calibri"/>
                        <a:cs typeface="Times New Roman"/>
                      </a:endParaRPr>
                    </a:p>
                  </a:txBody>
                  <a:tcPr marL="68580" marR="68580" marT="0" marB="0"/>
                </a:tc>
              </a:tr>
              <a:tr h="428071">
                <a:tc>
                  <a:txBody>
                    <a:bodyPr/>
                    <a:lstStyle/>
                    <a:p>
                      <a:pPr>
                        <a:lnSpc>
                          <a:spcPct val="115000"/>
                        </a:lnSpc>
                        <a:spcAft>
                          <a:spcPts val="0"/>
                        </a:spcAft>
                      </a:pPr>
                      <a:r>
                        <a:rPr lang="cs-CZ" sz="1100">
                          <a:effectLst/>
                        </a:rPr>
                        <a:t>Podpora na inovace určená malým a středním podnikům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nesmí přesáhnout 5.000.000 EUR na podnik a projekt</a:t>
                      </a:r>
                      <a:endParaRPr lang="cs-CZ"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03773853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42</a:t>
            </a:fld>
            <a:endParaRPr lang="cs-CZ"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4218768717"/>
              </p:ext>
            </p:extLst>
          </p:nvPr>
        </p:nvGraphicFramePr>
        <p:xfrm>
          <a:off x="323526" y="2493587"/>
          <a:ext cx="8496945" cy="1450772"/>
        </p:xfrm>
        <a:graphic>
          <a:graphicData uri="http://schemas.openxmlformats.org/drawingml/2006/table">
            <a:tbl>
              <a:tblPr firstRow="1" firstCol="1" bandRow="1">
                <a:tableStyleId>{5C22544A-7EE6-4342-B048-85BDC9FD1C3A}</a:tableStyleId>
              </a:tblPr>
              <a:tblGrid>
                <a:gridCol w="2831915"/>
                <a:gridCol w="2832515"/>
                <a:gridCol w="2832515"/>
              </a:tblGrid>
              <a:tr h="762671">
                <a:tc>
                  <a:txBody>
                    <a:bodyPr/>
                    <a:lstStyle/>
                    <a:p>
                      <a:pPr>
                        <a:lnSpc>
                          <a:spcPct val="115000"/>
                        </a:lnSpc>
                        <a:spcAft>
                          <a:spcPts val="0"/>
                        </a:spcAft>
                      </a:pPr>
                      <a:r>
                        <a:rPr lang="cs-CZ" sz="1000" dirty="0">
                          <a:effectLst/>
                        </a:rPr>
                        <a:t>Subjekty</a:t>
                      </a:r>
                      <a:endParaRPr lang="cs-CZ" sz="10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400" dirty="0">
                          <a:effectLst/>
                        </a:rPr>
                        <a:t>Maximální intenzita veřejné podpory na </a:t>
                      </a:r>
                      <a:r>
                        <a:rPr lang="cs-CZ" sz="1400" dirty="0" smtClean="0">
                          <a:effectLst/>
                        </a:rPr>
                        <a:t>vzdělávání u blokových výjimek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Maximální intenzita veřejné podpory na vzdělávání pro zdravotně postižené či znevýhodněné pracovníky</a:t>
                      </a:r>
                      <a:endParaRPr lang="cs-CZ" sz="1000">
                        <a:effectLst/>
                        <a:latin typeface="Calibri"/>
                        <a:ea typeface="Calibri"/>
                        <a:cs typeface="Times New Roman"/>
                      </a:endParaRPr>
                    </a:p>
                  </a:txBody>
                  <a:tcPr marL="61578" marR="61578" marT="0" marB="0"/>
                </a:tc>
              </a:tr>
              <a:tr h="258617">
                <a:tc>
                  <a:txBody>
                    <a:bodyPr/>
                    <a:lstStyle/>
                    <a:p>
                      <a:pPr>
                        <a:lnSpc>
                          <a:spcPct val="115000"/>
                        </a:lnSpc>
                        <a:spcAft>
                          <a:spcPts val="0"/>
                        </a:spcAft>
                      </a:pPr>
                      <a:r>
                        <a:rPr lang="cs-CZ" sz="1000">
                          <a:effectLst/>
                        </a:rPr>
                        <a:t>Velké podniky v ČR</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50 %</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dirty="0">
                          <a:effectLst/>
                        </a:rPr>
                        <a:t>60 %</a:t>
                      </a:r>
                      <a:endParaRPr lang="cs-CZ" sz="1000" dirty="0">
                        <a:effectLst/>
                        <a:latin typeface="Calibri"/>
                        <a:ea typeface="Calibri"/>
                        <a:cs typeface="Times New Roman"/>
                      </a:endParaRPr>
                    </a:p>
                  </a:txBody>
                  <a:tcPr marL="61578" marR="61578" marT="0" marB="0"/>
                </a:tc>
              </a:tr>
              <a:tr h="254224">
                <a:tc>
                  <a:txBody>
                    <a:bodyPr/>
                    <a:lstStyle/>
                    <a:p>
                      <a:pPr>
                        <a:lnSpc>
                          <a:spcPct val="115000"/>
                        </a:lnSpc>
                        <a:spcAft>
                          <a:spcPts val="0"/>
                        </a:spcAft>
                      </a:pPr>
                      <a:r>
                        <a:rPr lang="cs-CZ" sz="1000">
                          <a:effectLst/>
                        </a:rPr>
                        <a:t>Střední podniky</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dirty="0">
                          <a:effectLst/>
                        </a:rPr>
                        <a:t>60 %</a:t>
                      </a:r>
                      <a:endParaRPr lang="cs-CZ" sz="10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70 %</a:t>
                      </a:r>
                      <a:endParaRPr lang="cs-CZ" sz="1000">
                        <a:effectLst/>
                        <a:latin typeface="Calibri"/>
                        <a:ea typeface="Calibri"/>
                        <a:cs typeface="Times New Roman"/>
                      </a:endParaRPr>
                    </a:p>
                  </a:txBody>
                  <a:tcPr marL="61578" marR="61578" marT="0" marB="0"/>
                </a:tc>
              </a:tr>
              <a:tr h="33808">
                <a:tc>
                  <a:txBody>
                    <a:bodyPr/>
                    <a:lstStyle/>
                    <a:p>
                      <a:pPr>
                        <a:lnSpc>
                          <a:spcPct val="115000"/>
                        </a:lnSpc>
                        <a:spcAft>
                          <a:spcPts val="0"/>
                        </a:spcAft>
                      </a:pPr>
                      <a:r>
                        <a:rPr lang="cs-CZ" sz="1000">
                          <a:effectLst/>
                        </a:rPr>
                        <a:t>Malé podniky (včetně mikropodniků)</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70 %</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dirty="0">
                          <a:effectLst/>
                        </a:rPr>
                        <a:t>70 %</a:t>
                      </a:r>
                      <a:endParaRPr lang="cs-CZ" sz="1000" dirty="0">
                        <a:effectLst/>
                        <a:latin typeface="Calibri"/>
                        <a:ea typeface="Calibri"/>
                        <a:cs typeface="Times New Roman"/>
                      </a:endParaRPr>
                    </a:p>
                  </a:txBody>
                  <a:tcPr marL="61578" marR="61578" marT="0" marB="0"/>
                </a:tc>
              </a:tr>
            </a:tbl>
          </a:graphicData>
        </a:graphic>
      </p:graphicFrame>
    </p:spTree>
    <p:extLst>
      <p:ext uri="{BB962C8B-B14F-4D97-AF65-F5344CB8AC3E}">
        <p14:creationId xmlns:p14="http://schemas.microsoft.com/office/powerpoint/2010/main" val="5526540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lgn="just">
              <a:buNone/>
            </a:pPr>
            <a:r>
              <a:rPr lang="cs-CZ" b="1" dirty="0" smtClean="0"/>
              <a:t>Kategorie </a:t>
            </a:r>
            <a:r>
              <a:rPr lang="cs-CZ" b="1" dirty="0" err="1"/>
              <a:t>mikropodniků</a:t>
            </a:r>
            <a:r>
              <a:rPr lang="cs-CZ" b="1" dirty="0"/>
              <a:t>, malých a středních podniků (MSP) </a:t>
            </a:r>
            <a:r>
              <a:rPr lang="cs-CZ" dirty="0"/>
              <a:t>je složena z podniků, které zaměstnávají méně než 250 osob a jejichž roční obrat nepřesahuje 50 milionů EUR nebo jejichž bilanční suma roční rozvahy nepřesahuje 43 miliony EUR</a:t>
            </a:r>
            <a:r>
              <a:rPr lang="cs-CZ" dirty="0" smtClean="0"/>
              <a:t>.</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43</a:t>
            </a:fld>
            <a:endParaRPr lang="cs-CZ" dirty="0"/>
          </a:p>
        </p:txBody>
      </p:sp>
    </p:spTree>
    <p:extLst>
      <p:ext uri="{BB962C8B-B14F-4D97-AF65-F5344CB8AC3E}">
        <p14:creationId xmlns:p14="http://schemas.microsoft.com/office/powerpoint/2010/main" val="40461091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lgn="just">
              <a:buNone/>
            </a:pPr>
            <a:r>
              <a:rPr lang="cs-CZ" b="1" dirty="0"/>
              <a:t>M</a:t>
            </a:r>
            <a:r>
              <a:rPr lang="cs-CZ" b="1" dirty="0" smtClean="0"/>
              <a:t>alý </a:t>
            </a:r>
            <a:r>
              <a:rPr lang="cs-CZ" b="1" dirty="0"/>
              <a:t>podnik </a:t>
            </a:r>
            <a:r>
              <a:rPr lang="cs-CZ" dirty="0" smtClean="0"/>
              <a:t>je vymezen </a:t>
            </a:r>
            <a:r>
              <a:rPr lang="cs-CZ" dirty="0"/>
              <a:t>jako podnik, který zaměstnává méně než 50 osob a jehož roční obrat nebo bilanční suma roční rozvahy nepřesahuje 10 milionů EUR.</a:t>
            </a:r>
          </a:p>
          <a:p>
            <a:pPr marL="0" indent="0" algn="just">
              <a:buNone/>
            </a:pPr>
            <a:r>
              <a:rPr lang="cs-CZ" b="1" dirty="0" err="1"/>
              <a:t>M</a:t>
            </a:r>
            <a:r>
              <a:rPr lang="cs-CZ" b="1" dirty="0" err="1" smtClean="0"/>
              <a:t>ikropodnik</a:t>
            </a:r>
            <a:r>
              <a:rPr lang="cs-CZ" dirty="0" smtClean="0"/>
              <a:t> je vymezen </a:t>
            </a:r>
            <a:r>
              <a:rPr lang="cs-CZ" dirty="0"/>
              <a:t>jako podnik, který zaměstnává méně než 10 osob a jehož roční obrat nebo bilanční suma roční rozvahy nepřesahuje 2 miliony EUR.</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44</a:t>
            </a:fld>
            <a:endParaRPr lang="cs-CZ" dirty="0"/>
          </a:p>
        </p:txBody>
      </p:sp>
    </p:spTree>
    <p:extLst>
      <p:ext uri="{BB962C8B-B14F-4D97-AF65-F5344CB8AC3E}">
        <p14:creationId xmlns:p14="http://schemas.microsoft.com/office/powerpoint/2010/main" val="167027612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45</a:t>
            </a:fld>
            <a:endParaRPr lang="cs-CZ"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3530916494"/>
              </p:ext>
            </p:extLst>
          </p:nvPr>
        </p:nvGraphicFramePr>
        <p:xfrm>
          <a:off x="323526" y="2493587"/>
          <a:ext cx="8496945" cy="2029947"/>
        </p:xfrm>
        <a:graphic>
          <a:graphicData uri="http://schemas.openxmlformats.org/drawingml/2006/table">
            <a:tbl>
              <a:tblPr firstRow="1" firstCol="1" bandRow="1">
                <a:tableStyleId>{5C22544A-7EE6-4342-B048-85BDC9FD1C3A}</a:tableStyleId>
              </a:tblPr>
              <a:tblGrid>
                <a:gridCol w="2831915"/>
                <a:gridCol w="2832515"/>
                <a:gridCol w="2832515"/>
              </a:tblGrid>
              <a:tr h="431357">
                <a:tc>
                  <a:txBody>
                    <a:bodyPr/>
                    <a:lstStyle/>
                    <a:p>
                      <a:pPr>
                        <a:lnSpc>
                          <a:spcPct val="115000"/>
                        </a:lnSpc>
                        <a:spcAft>
                          <a:spcPts val="0"/>
                        </a:spcAft>
                      </a:pPr>
                      <a:r>
                        <a:rPr lang="cs-CZ" sz="1400" dirty="0">
                          <a:effectLst/>
                        </a:rPr>
                        <a:t>Subjekty</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400" baseline="0" dirty="0" smtClean="0">
                          <a:effectLst/>
                          <a:latin typeface="Calibri"/>
                          <a:ea typeface="Calibri"/>
                          <a:cs typeface="Times New Roman"/>
                        </a:rPr>
                        <a:t>p</a:t>
                      </a:r>
                      <a:r>
                        <a:rPr lang="cs-CZ" sz="1400" dirty="0" smtClean="0">
                          <a:effectLst/>
                          <a:latin typeface="Calibri"/>
                          <a:ea typeface="Calibri"/>
                          <a:cs typeface="Times New Roman"/>
                        </a:rPr>
                        <a:t>očet</a:t>
                      </a:r>
                      <a:r>
                        <a:rPr lang="cs-CZ" sz="1400" baseline="0" dirty="0" smtClean="0">
                          <a:effectLst/>
                          <a:latin typeface="Calibri"/>
                          <a:ea typeface="Calibri"/>
                          <a:cs typeface="Times New Roman"/>
                        </a:rPr>
                        <a:t> zaměstnanců méně než</a:t>
                      </a:r>
                      <a:endParaRPr lang="cs-CZ" sz="1400" dirty="0">
                        <a:effectLst/>
                        <a:latin typeface="Calibri"/>
                        <a:ea typeface="Calibri"/>
                        <a:cs typeface="Times New Roman"/>
                      </a:endParaRPr>
                    </a:p>
                  </a:txBody>
                  <a:tcPr marL="61578" marR="61578" marT="0" marB="0"/>
                </a:tc>
                <a:tc>
                  <a:txBody>
                    <a:bodyPr/>
                    <a:lstStyle/>
                    <a:p>
                      <a:pPr marL="0" algn="l" defTabSz="914400" rtl="0" eaLnBrk="1" latinLnBrk="0" hangingPunct="1">
                        <a:lnSpc>
                          <a:spcPct val="115000"/>
                        </a:lnSpc>
                        <a:spcAft>
                          <a:spcPts val="0"/>
                        </a:spcAft>
                      </a:pPr>
                      <a:r>
                        <a:rPr lang="cs-CZ" sz="1400" b="1" kern="1200" dirty="0" smtClean="0">
                          <a:solidFill>
                            <a:schemeClr val="lt1"/>
                          </a:solidFill>
                          <a:effectLst/>
                          <a:latin typeface="Calibri"/>
                          <a:ea typeface="Calibri"/>
                          <a:cs typeface="Times New Roman"/>
                        </a:rPr>
                        <a:t>Maximální roční obrat nebo bilanční rozvaha</a:t>
                      </a:r>
                      <a:endParaRPr lang="cs-CZ" sz="1400" b="1" kern="1200" dirty="0">
                        <a:solidFill>
                          <a:schemeClr val="lt1"/>
                        </a:solidFill>
                        <a:effectLst/>
                        <a:latin typeface="Calibri"/>
                        <a:ea typeface="Calibri"/>
                        <a:cs typeface="Times New Roman"/>
                      </a:endParaRPr>
                    </a:p>
                  </a:txBody>
                  <a:tcPr marL="61578" marR="61578" marT="0" marB="0"/>
                </a:tc>
              </a:tr>
              <a:tr h="459099">
                <a:tc>
                  <a:txBody>
                    <a:bodyPr/>
                    <a:lstStyle/>
                    <a:p>
                      <a:pPr>
                        <a:lnSpc>
                          <a:spcPct val="115000"/>
                        </a:lnSpc>
                        <a:spcAft>
                          <a:spcPts val="0"/>
                        </a:spcAft>
                      </a:pPr>
                      <a:r>
                        <a:rPr lang="cs-CZ" sz="1400" dirty="0" err="1" smtClean="0">
                          <a:effectLst/>
                          <a:latin typeface="+mn-lt"/>
                          <a:ea typeface="+mn-ea"/>
                          <a:cs typeface="+mn-cs"/>
                        </a:rPr>
                        <a:t>Mikropodnik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10</a:t>
                      </a:r>
                      <a:endParaRPr lang="cs-CZ" sz="16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2</a:t>
                      </a:r>
                      <a:r>
                        <a:rPr lang="cs-CZ" sz="1600" baseline="0" dirty="0" smtClean="0">
                          <a:effectLst/>
                          <a:latin typeface="+mn-lt"/>
                          <a:ea typeface="+mn-ea"/>
                          <a:cs typeface="+mn-cs"/>
                        </a:rPr>
                        <a:t> miliony Euro</a:t>
                      </a:r>
                      <a:endParaRPr lang="cs-CZ" sz="1600" dirty="0">
                        <a:effectLst/>
                        <a:latin typeface="Calibri"/>
                        <a:ea typeface="Calibri"/>
                        <a:cs typeface="Times New Roman"/>
                      </a:endParaRPr>
                    </a:p>
                  </a:txBody>
                  <a:tcPr marL="61578" marR="61578" marT="0" marB="0"/>
                </a:tc>
              </a:tr>
              <a:tr h="576064">
                <a:tc>
                  <a:txBody>
                    <a:bodyPr/>
                    <a:lstStyle/>
                    <a:p>
                      <a:pPr>
                        <a:lnSpc>
                          <a:spcPct val="115000"/>
                        </a:lnSpc>
                        <a:spcAft>
                          <a:spcPts val="0"/>
                        </a:spcAft>
                      </a:pPr>
                      <a:r>
                        <a:rPr lang="cs-CZ" sz="1400" dirty="0" smtClean="0">
                          <a:effectLst/>
                          <a:latin typeface="+mn-lt"/>
                          <a:ea typeface="+mn-ea"/>
                          <a:cs typeface="+mn-cs"/>
                        </a:rPr>
                        <a:t>Malý</a:t>
                      </a:r>
                      <a:r>
                        <a:rPr lang="cs-CZ" sz="1400" baseline="0" dirty="0" smtClean="0">
                          <a:effectLst/>
                          <a:latin typeface="+mn-lt"/>
                          <a:ea typeface="+mn-ea"/>
                          <a:cs typeface="+mn-cs"/>
                        </a:rPr>
                        <a:t> podnik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Calibri"/>
                          <a:ea typeface="Calibri"/>
                          <a:cs typeface="Times New Roman"/>
                        </a:rPr>
                        <a:t>50</a:t>
                      </a:r>
                      <a:endParaRPr lang="cs-CZ" sz="16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Calibri"/>
                          <a:ea typeface="Calibri"/>
                          <a:cs typeface="Times New Roman"/>
                        </a:rPr>
                        <a:t>10</a:t>
                      </a:r>
                      <a:r>
                        <a:rPr lang="cs-CZ" sz="1600" baseline="0" dirty="0" smtClean="0">
                          <a:effectLst/>
                          <a:latin typeface="Calibri"/>
                          <a:ea typeface="Calibri"/>
                          <a:cs typeface="Times New Roman"/>
                        </a:rPr>
                        <a:t> milionu Euro</a:t>
                      </a:r>
                      <a:endParaRPr lang="cs-CZ" sz="1600" dirty="0">
                        <a:effectLst/>
                        <a:latin typeface="Calibri"/>
                        <a:ea typeface="Calibri"/>
                        <a:cs typeface="Times New Roman"/>
                      </a:endParaRPr>
                    </a:p>
                  </a:txBody>
                  <a:tcPr marL="61578" marR="61578" marT="0" marB="0"/>
                </a:tc>
              </a:tr>
              <a:tr h="504056">
                <a:tc>
                  <a:txBody>
                    <a:bodyPr/>
                    <a:lstStyle/>
                    <a:p>
                      <a:pPr>
                        <a:lnSpc>
                          <a:spcPct val="115000"/>
                        </a:lnSpc>
                        <a:spcAft>
                          <a:spcPts val="0"/>
                        </a:spcAft>
                      </a:pPr>
                      <a:r>
                        <a:rPr lang="cs-CZ" sz="1400" dirty="0" smtClean="0">
                          <a:effectLst/>
                          <a:latin typeface="+mn-lt"/>
                          <a:ea typeface="+mn-ea"/>
                          <a:cs typeface="+mn-cs"/>
                        </a:rPr>
                        <a:t>Střední</a:t>
                      </a:r>
                      <a:r>
                        <a:rPr lang="cs-CZ" sz="1400" baseline="0" dirty="0" smtClean="0">
                          <a:effectLst/>
                          <a:latin typeface="+mn-lt"/>
                          <a:ea typeface="+mn-ea"/>
                          <a:cs typeface="+mn-cs"/>
                        </a:rPr>
                        <a:t> podnik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250</a:t>
                      </a:r>
                      <a:endParaRPr lang="cs-CZ" sz="16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50</a:t>
                      </a:r>
                      <a:r>
                        <a:rPr lang="cs-CZ" sz="1600" baseline="0" dirty="0" smtClean="0">
                          <a:effectLst/>
                          <a:latin typeface="+mn-lt"/>
                          <a:ea typeface="+mn-ea"/>
                          <a:cs typeface="+mn-cs"/>
                        </a:rPr>
                        <a:t> milionu / 43 milionu Euro</a:t>
                      </a:r>
                      <a:endParaRPr lang="cs-CZ" sz="1600" dirty="0">
                        <a:effectLst/>
                        <a:latin typeface="Calibri"/>
                        <a:ea typeface="Calibri"/>
                        <a:cs typeface="Times New Roman"/>
                      </a:endParaRPr>
                    </a:p>
                  </a:txBody>
                  <a:tcPr marL="61578" marR="61578" marT="0" marB="0"/>
                </a:tc>
              </a:tr>
            </a:tbl>
          </a:graphicData>
        </a:graphic>
      </p:graphicFrame>
    </p:spTree>
    <p:extLst>
      <p:ext uri="{BB962C8B-B14F-4D97-AF65-F5344CB8AC3E}">
        <p14:creationId xmlns:p14="http://schemas.microsoft.com/office/powerpoint/2010/main" val="210978169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lgn="just">
              <a:buNone/>
            </a:pPr>
            <a:r>
              <a:rPr lang="cs-CZ" dirty="0" smtClean="0"/>
              <a:t>Při výpočtu zohledňujeme částečně </a:t>
            </a:r>
            <a:r>
              <a:rPr lang="cs-CZ" b="1" dirty="0" smtClean="0"/>
              <a:t>partnerské </a:t>
            </a:r>
            <a:r>
              <a:rPr lang="cs-CZ" dirty="0" smtClean="0"/>
              <a:t>a zcela </a:t>
            </a:r>
            <a:r>
              <a:rPr lang="cs-CZ" b="1" dirty="0" smtClean="0"/>
              <a:t>propojené </a:t>
            </a:r>
            <a:r>
              <a:rPr lang="cs-CZ" dirty="0" smtClean="0"/>
              <a:t>podniky. Nezohledňují se podniky </a:t>
            </a:r>
            <a:r>
              <a:rPr lang="cs-CZ" b="1" dirty="0" smtClean="0"/>
              <a:t>samostatné.</a:t>
            </a:r>
          </a:p>
          <a:p>
            <a:pPr marL="0" indent="0" algn="just">
              <a:buNone/>
            </a:pPr>
            <a:r>
              <a:rPr lang="cs-CZ" b="1" dirty="0" smtClean="0"/>
              <a:t>„</a:t>
            </a:r>
            <a:r>
              <a:rPr lang="cs-CZ" b="1" dirty="0"/>
              <a:t>Partnerské podniky“ </a:t>
            </a:r>
            <a:r>
              <a:rPr lang="cs-CZ" dirty="0"/>
              <a:t>jsou všechny podniky, které nejsou zařazeny mezi propojené podniky </a:t>
            </a:r>
            <a:r>
              <a:rPr lang="cs-CZ" dirty="0" smtClean="0"/>
              <a:t>a </a:t>
            </a:r>
            <a:r>
              <a:rPr lang="cs-CZ" dirty="0"/>
              <a:t>mezi kterými existuje následující vztah: podnik (mateřský podnik) vlastní sám nebo společně s jedním či více propojenými </a:t>
            </a:r>
            <a:r>
              <a:rPr lang="cs-CZ" dirty="0" smtClean="0"/>
              <a:t>podniky </a:t>
            </a:r>
            <a:r>
              <a:rPr lang="cs-CZ" dirty="0"/>
              <a:t>25 % nebo více procent základního kapitálu nebo hlasovacích práv jiného podniku (dceřiný podnik).</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46</a:t>
            </a:fld>
            <a:endParaRPr lang="cs-CZ" dirty="0"/>
          </a:p>
        </p:txBody>
      </p:sp>
    </p:spTree>
    <p:extLst>
      <p:ext uri="{BB962C8B-B14F-4D97-AF65-F5344CB8AC3E}">
        <p14:creationId xmlns:p14="http://schemas.microsoft.com/office/powerpoint/2010/main" val="84246146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buNone/>
            </a:pPr>
            <a:r>
              <a:rPr lang="cs-CZ" dirty="0" smtClean="0"/>
              <a:t>„</a:t>
            </a:r>
            <a:r>
              <a:rPr lang="cs-CZ" b="1" dirty="0"/>
              <a:t>Propojené podniky</a:t>
            </a:r>
            <a:r>
              <a:rPr lang="cs-CZ" dirty="0"/>
              <a:t>“ jsou podniky, mezi nimiž existuje některý z následujících vztahů:</a:t>
            </a:r>
          </a:p>
          <a:p>
            <a:pPr marL="0" indent="0">
              <a:buNone/>
            </a:pPr>
            <a:r>
              <a:rPr lang="cs-CZ" dirty="0" smtClean="0"/>
              <a:t>a) podnik </a:t>
            </a:r>
            <a:r>
              <a:rPr lang="cs-CZ" dirty="0"/>
              <a:t>vlastní většinu hlasovacích práv </a:t>
            </a:r>
            <a:r>
              <a:rPr lang="cs-CZ" dirty="0" smtClean="0"/>
              <a:t>v </a:t>
            </a:r>
            <a:r>
              <a:rPr lang="cs-CZ" dirty="0"/>
              <a:t>jiném podniku;</a:t>
            </a:r>
          </a:p>
          <a:p>
            <a:pPr marL="0" indent="0">
              <a:buNone/>
            </a:pPr>
            <a:r>
              <a:rPr lang="cs-CZ" dirty="0" smtClean="0"/>
              <a:t>b) právo </a:t>
            </a:r>
            <a:r>
              <a:rPr lang="cs-CZ" dirty="0"/>
              <a:t>jmenovat nebo odvolávat většinu členů </a:t>
            </a:r>
            <a:r>
              <a:rPr lang="cs-CZ" dirty="0" smtClean="0"/>
              <a:t>orgánu; </a:t>
            </a:r>
          </a:p>
          <a:p>
            <a:pPr marL="0" indent="0">
              <a:buNone/>
            </a:pPr>
            <a:r>
              <a:rPr lang="cs-CZ" dirty="0" smtClean="0"/>
              <a:t>c) uplatňování rozhodujícího vlivu </a:t>
            </a:r>
            <a:r>
              <a:rPr lang="cs-CZ" dirty="0"/>
              <a:t>v jiném </a:t>
            </a:r>
            <a:r>
              <a:rPr lang="cs-CZ" dirty="0" smtClean="0"/>
              <a:t>podniku</a:t>
            </a:r>
            <a:r>
              <a:rPr lang="cs-CZ" dirty="0"/>
              <a:t> ;</a:t>
            </a:r>
            <a:r>
              <a:rPr lang="cs-CZ" dirty="0" smtClean="0"/>
              <a:t> </a:t>
            </a:r>
          </a:p>
          <a:p>
            <a:pPr marL="0" indent="0">
              <a:buNone/>
            </a:pPr>
            <a:r>
              <a:rPr lang="cs-CZ" dirty="0" smtClean="0"/>
              <a:t>d) ovládání většiny </a:t>
            </a:r>
            <a:r>
              <a:rPr lang="cs-CZ" dirty="0"/>
              <a:t>hlasovacích práv náležejících akcionářům nebo společníkům v </a:t>
            </a:r>
            <a:r>
              <a:rPr lang="cs-CZ" dirty="0" smtClean="0"/>
              <a:t>jiném </a:t>
            </a:r>
            <a:r>
              <a:rPr lang="cs-CZ" dirty="0"/>
              <a:t>podniku.</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47</a:t>
            </a:fld>
            <a:endParaRPr lang="cs-CZ" dirty="0"/>
          </a:p>
        </p:txBody>
      </p:sp>
    </p:spTree>
    <p:extLst>
      <p:ext uri="{BB962C8B-B14F-4D97-AF65-F5344CB8AC3E}">
        <p14:creationId xmlns:p14="http://schemas.microsoft.com/office/powerpoint/2010/main" val="427613438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48</a:t>
            </a:fld>
            <a:endParaRPr lang="cs-CZ" dirty="0"/>
          </a:p>
        </p:txBody>
      </p:sp>
      <p:pic>
        <p:nvPicPr>
          <p:cNvPr id="5" name="Zástupný symbol pro obsah 4"/>
          <p:cNvPicPr>
            <a:picLocks noGrp="1"/>
          </p:cNvPicPr>
          <p:nvPr>
            <p:ph idx="1"/>
          </p:nvPr>
        </p:nvPicPr>
        <p:blipFill rotWithShape="1">
          <a:blip r:embed="rId2"/>
          <a:srcRect l="17679" t="9822" r="51221" b="52092"/>
          <a:stretch/>
        </p:blipFill>
        <p:spPr bwMode="auto">
          <a:xfrm>
            <a:off x="1728216" y="2117747"/>
            <a:ext cx="5687568" cy="391790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476844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49</a:t>
            </a:fld>
            <a:endParaRPr lang="cs-CZ" dirty="0"/>
          </a:p>
        </p:txBody>
      </p:sp>
      <p:pic>
        <p:nvPicPr>
          <p:cNvPr id="6" name="Zástupný symbol pro obsah 5"/>
          <p:cNvPicPr>
            <a:picLocks noGrp="1"/>
          </p:cNvPicPr>
          <p:nvPr>
            <p:ph idx="1"/>
          </p:nvPr>
        </p:nvPicPr>
        <p:blipFill rotWithShape="1">
          <a:blip r:embed="rId2"/>
          <a:srcRect l="17127" t="9822" r="51774" b="54549"/>
          <a:stretch/>
        </p:blipFill>
        <p:spPr bwMode="auto">
          <a:xfrm>
            <a:off x="1259632" y="1556792"/>
            <a:ext cx="6480719" cy="46085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67439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           Definiční </a:t>
            </a:r>
            <a:r>
              <a:rPr lang="cs-CZ" b="1" dirty="0"/>
              <a:t>znaky VP </a:t>
            </a:r>
            <a:endParaRPr lang="cs-CZ" b="1" dirty="0" smtClean="0"/>
          </a:p>
          <a:p>
            <a:pPr marL="0" indent="0">
              <a:buNone/>
            </a:pPr>
            <a:endParaRPr lang="cs-CZ" b="1" dirty="0" smtClean="0"/>
          </a:p>
          <a:p>
            <a:pPr marL="0" indent="0">
              <a:buNone/>
            </a:pPr>
            <a:r>
              <a:rPr lang="cs-CZ" b="1" dirty="0" smtClean="0"/>
              <a:t>Z</a:t>
            </a:r>
            <a:r>
              <a:rPr lang="cs-CZ" dirty="0" smtClean="0"/>
              <a:t> </a:t>
            </a:r>
            <a:r>
              <a:rPr lang="cs-CZ" dirty="0"/>
              <a:t>– zvýhodnění určitého </a:t>
            </a:r>
            <a:endParaRPr lang="cs-CZ" dirty="0" smtClean="0"/>
          </a:p>
          <a:p>
            <a:pPr marL="0" indent="0">
              <a:buNone/>
            </a:pPr>
            <a:r>
              <a:rPr lang="cs-CZ" dirty="0"/>
              <a:t>	</a:t>
            </a:r>
            <a:r>
              <a:rPr lang="cs-CZ" dirty="0" smtClean="0"/>
              <a:t>podnikání </a:t>
            </a:r>
            <a:r>
              <a:rPr lang="cs-CZ" dirty="0"/>
              <a:t>nebo odvětví, </a:t>
            </a:r>
            <a:endParaRPr lang="cs-CZ" dirty="0" smtClean="0"/>
          </a:p>
          <a:p>
            <a:pPr marL="0" indent="0">
              <a:buNone/>
            </a:pPr>
            <a:r>
              <a:rPr lang="cs-CZ" b="1" dirty="0" smtClean="0"/>
              <a:t>V</a:t>
            </a:r>
            <a:r>
              <a:rPr lang="cs-CZ" dirty="0" smtClean="0"/>
              <a:t> </a:t>
            </a:r>
            <a:r>
              <a:rPr lang="cs-CZ" dirty="0"/>
              <a:t>- je poskytována z veřejných </a:t>
            </a:r>
            <a:endParaRPr lang="cs-CZ" dirty="0" smtClean="0"/>
          </a:p>
          <a:p>
            <a:pPr marL="0" indent="0">
              <a:buNone/>
            </a:pPr>
            <a:r>
              <a:rPr lang="cs-CZ" dirty="0"/>
              <a:t>	</a:t>
            </a:r>
            <a:r>
              <a:rPr lang="cs-CZ" dirty="0" smtClean="0"/>
              <a:t>(</a:t>
            </a:r>
            <a:r>
              <a:rPr lang="cs-CZ" dirty="0"/>
              <a:t>státních) prostředků, </a:t>
            </a:r>
            <a:endParaRPr lang="cs-CZ" dirty="0" smtClean="0"/>
          </a:p>
          <a:p>
            <a:pPr marL="0" indent="0">
              <a:buNone/>
            </a:pPr>
            <a:r>
              <a:rPr lang="cs-CZ" b="1" dirty="0" smtClean="0"/>
              <a:t>O</a:t>
            </a:r>
            <a:r>
              <a:rPr lang="cs-CZ" dirty="0" smtClean="0"/>
              <a:t> - ovlivňuje </a:t>
            </a:r>
            <a:r>
              <a:rPr lang="cs-CZ" dirty="0"/>
              <a:t>obchod mezi členskými státy, </a:t>
            </a:r>
            <a:endParaRPr lang="cs-CZ" dirty="0" smtClean="0"/>
          </a:p>
          <a:p>
            <a:pPr marL="0" indent="0">
              <a:buNone/>
            </a:pPr>
            <a:r>
              <a:rPr lang="cs-CZ" b="1" dirty="0" smtClean="0"/>
              <a:t>N</a:t>
            </a:r>
            <a:r>
              <a:rPr lang="cs-CZ" dirty="0" smtClean="0"/>
              <a:t> </a:t>
            </a:r>
            <a:r>
              <a:rPr lang="cs-CZ" dirty="0"/>
              <a:t>- narušuje nebo hrozí narušením </a:t>
            </a:r>
            <a:r>
              <a:rPr lang="cs-CZ" dirty="0" smtClean="0"/>
              <a:t>hospodářské </a:t>
            </a:r>
            <a:r>
              <a:rPr lang="cs-CZ" dirty="0"/>
              <a:t>soutěže.</a:t>
            </a:r>
            <a:endParaRPr lang="cs-CZ" b="1"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a:t>
            </a:fld>
            <a:endParaRPr lang="cs-CZ"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268760"/>
            <a:ext cx="4179638"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10566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50</a:t>
            </a:fld>
            <a:endParaRPr lang="cs-CZ" dirty="0"/>
          </a:p>
        </p:txBody>
      </p:sp>
      <p:pic>
        <p:nvPicPr>
          <p:cNvPr id="6" name="Zástupný symbol pro obsah 5"/>
          <p:cNvPicPr>
            <a:picLocks noGrp="1"/>
          </p:cNvPicPr>
          <p:nvPr>
            <p:ph idx="1"/>
          </p:nvPr>
        </p:nvPicPr>
        <p:blipFill rotWithShape="1">
          <a:blip r:embed="rId2"/>
          <a:srcRect l="17403" t="12277" r="52188" b="40053"/>
          <a:stretch/>
        </p:blipFill>
        <p:spPr bwMode="auto">
          <a:xfrm>
            <a:off x="1691680" y="1484784"/>
            <a:ext cx="5616624" cy="48965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089260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51</a:t>
            </a:fld>
            <a:endParaRPr lang="cs-CZ" dirty="0"/>
          </a:p>
        </p:txBody>
      </p:sp>
      <p:pic>
        <p:nvPicPr>
          <p:cNvPr id="5" name="Zástupný symbol pro obsah 4"/>
          <p:cNvPicPr>
            <a:picLocks noGrp="1"/>
          </p:cNvPicPr>
          <p:nvPr>
            <p:ph idx="1"/>
          </p:nvPr>
        </p:nvPicPr>
        <p:blipFill rotWithShape="1">
          <a:blip r:embed="rId2"/>
          <a:srcRect l="17681" t="8103" r="50668" b="49880"/>
          <a:stretch/>
        </p:blipFill>
        <p:spPr bwMode="auto">
          <a:xfrm>
            <a:off x="1403649" y="1628800"/>
            <a:ext cx="6060710" cy="44910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5942837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52</a:t>
            </a:fld>
            <a:endParaRPr lang="cs-CZ" dirty="0"/>
          </a:p>
        </p:txBody>
      </p:sp>
      <p:pic>
        <p:nvPicPr>
          <p:cNvPr id="5" name="Zástupný symbol pro obsah 4"/>
          <p:cNvPicPr>
            <a:picLocks noGrp="1"/>
          </p:cNvPicPr>
          <p:nvPr>
            <p:ph idx="1"/>
          </p:nvPr>
        </p:nvPicPr>
        <p:blipFill rotWithShape="1">
          <a:blip r:embed="rId2"/>
          <a:srcRect l="53039" t="8594" r="15862" b="57743"/>
          <a:stretch/>
        </p:blipFill>
        <p:spPr bwMode="auto">
          <a:xfrm>
            <a:off x="1331640" y="1556792"/>
            <a:ext cx="6840759" cy="453650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3141911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53</a:t>
            </a:fld>
            <a:endParaRPr lang="cs-CZ" dirty="0"/>
          </a:p>
        </p:txBody>
      </p:sp>
      <p:pic>
        <p:nvPicPr>
          <p:cNvPr id="5" name="Zástupný symbol pro obsah 4"/>
          <p:cNvPicPr>
            <a:picLocks noGrp="1"/>
          </p:cNvPicPr>
          <p:nvPr>
            <p:ph idx="1"/>
          </p:nvPr>
        </p:nvPicPr>
        <p:blipFill rotWithShape="1">
          <a:blip r:embed="rId2"/>
          <a:srcRect l="52900" t="40269" r="16957" b="18435"/>
          <a:stretch/>
        </p:blipFill>
        <p:spPr bwMode="auto">
          <a:xfrm>
            <a:off x="1403648" y="1556792"/>
            <a:ext cx="6120680" cy="47525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16844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Vybrané výjimky:</a:t>
            </a:r>
          </a:p>
          <a:p>
            <a:pPr marL="0" indent="0">
              <a:buNone/>
            </a:pPr>
            <a:r>
              <a:rPr lang="cs-CZ" b="1" dirty="0" smtClean="0"/>
              <a:t>Mezi nezávislé podniky </a:t>
            </a:r>
            <a:r>
              <a:rPr lang="cs-CZ" dirty="0" smtClean="0"/>
              <a:t>patří vždy podniky napojené na:</a:t>
            </a:r>
          </a:p>
          <a:p>
            <a:pPr marL="0" indent="0">
              <a:buNone/>
            </a:pPr>
            <a:r>
              <a:rPr lang="cs-CZ" dirty="0" smtClean="0"/>
              <a:t>* univerzity </a:t>
            </a:r>
            <a:r>
              <a:rPr lang="cs-CZ" dirty="0"/>
              <a:t>nebo nezisková výzkumná střediska;</a:t>
            </a:r>
          </a:p>
          <a:p>
            <a:pPr marL="0" indent="0">
              <a:buNone/>
            </a:pPr>
            <a:r>
              <a:rPr lang="cs-CZ" dirty="0" smtClean="0"/>
              <a:t>* samostatné </a:t>
            </a:r>
            <a:r>
              <a:rPr lang="cs-CZ" dirty="0"/>
              <a:t>místní orgány s ročním rozpočtem nižším než 10 </a:t>
            </a:r>
            <a:r>
              <a:rPr lang="cs-CZ" dirty="0" smtClean="0"/>
              <a:t>milionů </a:t>
            </a:r>
            <a:r>
              <a:rPr lang="cs-CZ" dirty="0"/>
              <a:t>EUR a s méně než 5 000 obyvateli</a:t>
            </a:r>
            <a:r>
              <a:rPr lang="cs-CZ" dirty="0" smtClean="0"/>
              <a:t>.</a:t>
            </a:r>
          </a:p>
          <a:p>
            <a:pPr marL="0" indent="0">
              <a:buNone/>
            </a:pPr>
            <a:endParaRPr lang="cs-CZ" dirty="0" smtClean="0"/>
          </a:p>
          <a:p>
            <a:pPr>
              <a:buFont typeface="Arial" pitchFamily="34" charset="0"/>
              <a:buChar char="•"/>
            </a:pPr>
            <a:r>
              <a:rPr lang="cs-CZ" i="1" dirty="0" smtClean="0"/>
              <a:t>V případě podniku vlastněného obcí nesplňující výše uvedený požadavek půjde vždy o velký podnik.</a:t>
            </a:r>
            <a:endParaRPr lang="cs-CZ" i="1" dirty="0"/>
          </a:p>
          <a:p>
            <a:pPr>
              <a:buFont typeface="Arial" pitchFamily="34" charset="0"/>
              <a:buChar char="•"/>
            </a:pP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54</a:t>
            </a:fld>
            <a:endParaRPr lang="cs-CZ" dirty="0"/>
          </a:p>
        </p:txBody>
      </p:sp>
    </p:spTree>
    <p:extLst>
      <p:ext uri="{BB962C8B-B14F-4D97-AF65-F5344CB8AC3E}">
        <p14:creationId xmlns:p14="http://schemas.microsoft.com/office/powerpoint/2010/main" val="17890135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Rozhodné období:</a:t>
            </a:r>
          </a:p>
          <a:p>
            <a:pPr marL="457200" indent="-457200">
              <a:buAutoNum type="alphaLcParenR"/>
            </a:pPr>
            <a:r>
              <a:rPr lang="cs-CZ" dirty="0" smtClean="0"/>
              <a:t>Použijí se údaje </a:t>
            </a:r>
            <a:r>
              <a:rPr lang="cs-CZ" dirty="0"/>
              <a:t>týkající se </a:t>
            </a:r>
            <a:r>
              <a:rPr lang="cs-CZ" b="1" dirty="0"/>
              <a:t>posledního schváleného účetního období </a:t>
            </a:r>
            <a:r>
              <a:rPr lang="cs-CZ" dirty="0"/>
              <a:t>vypočtené za období jednoho roku. </a:t>
            </a:r>
            <a:endParaRPr lang="cs-CZ" dirty="0" smtClean="0"/>
          </a:p>
          <a:p>
            <a:pPr marL="457200" indent="-457200">
              <a:buAutoNum type="alphaLcParenR"/>
            </a:pPr>
            <a:r>
              <a:rPr lang="cs-CZ" dirty="0" smtClean="0"/>
              <a:t>Tyto </a:t>
            </a:r>
            <a:r>
              <a:rPr lang="cs-CZ" dirty="0"/>
              <a:t>údaje jsou brány v potaz ode dne účetní závěrky. </a:t>
            </a:r>
            <a:endParaRPr lang="cs-CZ" dirty="0" smtClean="0"/>
          </a:p>
          <a:p>
            <a:pPr marL="457200" indent="-457200">
              <a:buAutoNum type="alphaLcParenR"/>
            </a:pPr>
            <a:r>
              <a:rPr lang="cs-CZ" dirty="0" smtClean="0"/>
              <a:t>Částka </a:t>
            </a:r>
            <a:r>
              <a:rPr lang="cs-CZ" dirty="0"/>
              <a:t>zvolená za </a:t>
            </a:r>
            <a:r>
              <a:rPr lang="cs-CZ" b="1" dirty="0"/>
              <a:t>výši obratu je vypočítána bez daně z přidané hodnoty (DPH)</a:t>
            </a:r>
            <a:r>
              <a:rPr lang="cs-CZ" dirty="0"/>
              <a:t> a bez dalších nepřímých daní</a:t>
            </a:r>
            <a:r>
              <a:rPr lang="cs-CZ" dirty="0" smtClean="0"/>
              <a:t>.</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55</a:t>
            </a:fld>
            <a:endParaRPr lang="cs-CZ" dirty="0"/>
          </a:p>
        </p:txBody>
      </p:sp>
    </p:spTree>
    <p:extLst>
      <p:ext uri="{BB962C8B-B14F-4D97-AF65-F5344CB8AC3E}">
        <p14:creationId xmlns:p14="http://schemas.microsoft.com/office/powerpoint/2010/main" val="6177561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Rozhodné období:</a:t>
            </a:r>
          </a:p>
          <a:p>
            <a:pPr marL="0" indent="0" algn="just">
              <a:buNone/>
            </a:pPr>
            <a:r>
              <a:rPr lang="cs-CZ" dirty="0" smtClean="0"/>
              <a:t>V </a:t>
            </a:r>
            <a:r>
              <a:rPr lang="cs-CZ" dirty="0"/>
              <a:t>případech, kdy podnik ke dni účetní závěrky zjistí, že jsou za dané roční období překročeny v jednom či druhém směru prahy pro počet pracovníků nebo finanční prahy uvedené v článku 2, </a:t>
            </a:r>
            <a:r>
              <a:rPr lang="cs-CZ" b="1" dirty="0"/>
              <a:t>nepovede tato skutečnost ke ztrátě či získání postavení </a:t>
            </a:r>
            <a:r>
              <a:rPr lang="cs-CZ" dirty="0"/>
              <a:t>středního nebo malého podniku či </a:t>
            </a:r>
            <a:r>
              <a:rPr lang="cs-CZ" dirty="0" err="1"/>
              <a:t>mikropodniku</a:t>
            </a:r>
            <a:r>
              <a:rPr lang="cs-CZ" dirty="0"/>
              <a:t>, </a:t>
            </a:r>
            <a:r>
              <a:rPr lang="cs-CZ" b="1" dirty="0"/>
              <a:t>jestliže tyto prahy nejsou překročeny po dobu dvou po sobě jdoucích účetních období</a:t>
            </a:r>
            <a:r>
              <a:rPr lang="cs-CZ" dirty="0"/>
              <a:t>.</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56</a:t>
            </a:fld>
            <a:endParaRPr lang="cs-CZ" dirty="0"/>
          </a:p>
        </p:txBody>
      </p:sp>
    </p:spTree>
    <p:extLst>
      <p:ext uri="{BB962C8B-B14F-4D97-AF65-F5344CB8AC3E}">
        <p14:creationId xmlns:p14="http://schemas.microsoft.com/office/powerpoint/2010/main" val="14290038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Jak na výpočet počtu zaměstnanců:</a:t>
            </a:r>
          </a:p>
          <a:p>
            <a:pPr marL="0" indent="0" algn="just">
              <a:buNone/>
            </a:pPr>
            <a:r>
              <a:rPr lang="cs-CZ" dirty="0" smtClean="0"/>
              <a:t>Počet </a:t>
            </a:r>
            <a:r>
              <a:rPr lang="cs-CZ" dirty="0"/>
              <a:t>zaměstnanců odpovídá počtu </a:t>
            </a:r>
            <a:r>
              <a:rPr lang="cs-CZ" b="1" dirty="0"/>
              <a:t>ročních pracovních jednotek (RPJ)</a:t>
            </a:r>
            <a:r>
              <a:rPr lang="cs-CZ" dirty="0"/>
              <a:t>, tzn. počtu osob, které byly v daném podniku nebo jeho jménem zaměstnány na plný pracovní úvazek po celý sledovaný rok. Práce osob, které nepracovaly po celý rok, práce osob, které pracovaly na částečný úvazek bez ohledu na jeho délku, a práce sezónních pracovníků se započítává jako zlomky RPJ. </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57</a:t>
            </a:fld>
            <a:endParaRPr lang="cs-CZ" dirty="0"/>
          </a:p>
        </p:txBody>
      </p:sp>
    </p:spTree>
    <p:extLst>
      <p:ext uri="{BB962C8B-B14F-4D97-AF65-F5344CB8AC3E}">
        <p14:creationId xmlns:p14="http://schemas.microsoft.com/office/powerpoint/2010/main" val="195181131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556792"/>
            <a:ext cx="8064000" cy="4680040"/>
          </a:xfrm>
        </p:spPr>
        <p:txBody>
          <a:bodyPr/>
          <a:lstStyle/>
          <a:p>
            <a:pPr marL="0" indent="0" algn="just">
              <a:buNone/>
            </a:pPr>
            <a:r>
              <a:rPr lang="cs-CZ" b="1" dirty="0" smtClean="0"/>
              <a:t>Do </a:t>
            </a:r>
            <a:r>
              <a:rPr lang="cs-CZ" b="1" dirty="0"/>
              <a:t>počtu zaměstnanců jsou zahrnováni:</a:t>
            </a:r>
          </a:p>
          <a:p>
            <a:pPr marL="0" indent="0" algn="just">
              <a:buNone/>
            </a:pPr>
            <a:r>
              <a:rPr lang="cs-CZ" dirty="0" smtClean="0"/>
              <a:t>a) Zaměstnanci a osoby </a:t>
            </a:r>
            <a:r>
              <a:rPr lang="cs-CZ" dirty="0"/>
              <a:t>pracující pro podnik v podřízeném postavení, které jsou považovány za zaměstnance v souladu s vnitrostátním právem;</a:t>
            </a:r>
          </a:p>
          <a:p>
            <a:pPr marL="0" indent="0" algn="just">
              <a:buNone/>
            </a:pPr>
            <a:r>
              <a:rPr lang="cs-CZ" dirty="0"/>
              <a:t>b</a:t>
            </a:r>
            <a:r>
              <a:rPr lang="cs-CZ" dirty="0" smtClean="0"/>
              <a:t>) vlastníci-vedoucí </a:t>
            </a:r>
            <a:r>
              <a:rPr lang="cs-CZ" dirty="0"/>
              <a:t>pracovníci;</a:t>
            </a:r>
          </a:p>
          <a:p>
            <a:pPr marL="0" indent="0" algn="just">
              <a:buNone/>
            </a:pPr>
            <a:r>
              <a:rPr lang="cs-CZ" dirty="0"/>
              <a:t>c</a:t>
            </a:r>
            <a:r>
              <a:rPr lang="cs-CZ" dirty="0" smtClean="0"/>
              <a:t>) společníci </a:t>
            </a:r>
            <a:r>
              <a:rPr lang="cs-CZ" dirty="0"/>
              <a:t>vykonávající v podniku pravidelnou </a:t>
            </a:r>
            <a:r>
              <a:rPr lang="cs-CZ" dirty="0" smtClean="0"/>
              <a:t>činnost </a:t>
            </a:r>
          </a:p>
          <a:p>
            <a:pPr marL="0" indent="0" algn="just">
              <a:buNone/>
            </a:pPr>
            <a:r>
              <a:rPr lang="cs-CZ" b="1" i="1" dirty="0" smtClean="0"/>
              <a:t>Učni </a:t>
            </a:r>
            <a:r>
              <a:rPr lang="cs-CZ" b="1" i="1" dirty="0"/>
              <a:t>nebo studenti</a:t>
            </a:r>
            <a:r>
              <a:rPr lang="cs-CZ" i="1" dirty="0"/>
              <a:t>, kteří jsou zapojeni do odborné přípravy na základě smlouvy o učňovském nebo odborném vzdělávání, se do počtu zaměstnanců nezahrnují. Délka mateřské nebo rodičovské dovolené se nezapočítává.</a:t>
            </a:r>
            <a:endParaRPr lang="cs-CZ" i="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58</a:t>
            </a:fld>
            <a:endParaRPr lang="cs-CZ" dirty="0"/>
          </a:p>
        </p:txBody>
      </p:sp>
    </p:spTree>
    <p:extLst>
      <p:ext uri="{BB962C8B-B14F-4D97-AF65-F5344CB8AC3E}">
        <p14:creationId xmlns:p14="http://schemas.microsoft.com/office/powerpoint/2010/main" val="391557712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556792"/>
            <a:ext cx="8064000" cy="4680040"/>
          </a:xfrm>
        </p:spPr>
        <p:txBody>
          <a:bodyPr/>
          <a:lstStyle/>
          <a:p>
            <a:pPr marL="0" indent="0" algn="just">
              <a:buNone/>
            </a:pPr>
            <a:r>
              <a:rPr lang="cs-CZ" b="1" dirty="0" smtClean="0"/>
              <a:t>Do </a:t>
            </a:r>
            <a:r>
              <a:rPr lang="cs-CZ" b="1" dirty="0"/>
              <a:t>počtu zaměstnanců jsou zahrnováni:</a:t>
            </a:r>
          </a:p>
          <a:p>
            <a:pPr marL="0" indent="0" algn="just">
              <a:buNone/>
            </a:pPr>
            <a:r>
              <a:rPr lang="cs-CZ" dirty="0" smtClean="0"/>
              <a:t>a) Zaměstnanci a osoby </a:t>
            </a:r>
            <a:r>
              <a:rPr lang="cs-CZ" dirty="0"/>
              <a:t>pracující pro podnik v podřízeném postavení, které jsou považovány za zaměstnance v souladu s vnitrostátním právem;</a:t>
            </a:r>
          </a:p>
          <a:p>
            <a:pPr marL="0" indent="0" algn="just">
              <a:buNone/>
            </a:pPr>
            <a:r>
              <a:rPr lang="cs-CZ" dirty="0"/>
              <a:t>b</a:t>
            </a:r>
            <a:r>
              <a:rPr lang="cs-CZ" dirty="0" smtClean="0"/>
              <a:t>) vlastníci-vedoucí </a:t>
            </a:r>
            <a:r>
              <a:rPr lang="cs-CZ" dirty="0"/>
              <a:t>pracovníci;</a:t>
            </a:r>
          </a:p>
          <a:p>
            <a:pPr marL="0" indent="0" algn="just">
              <a:buNone/>
            </a:pPr>
            <a:r>
              <a:rPr lang="cs-CZ" dirty="0"/>
              <a:t>c</a:t>
            </a:r>
            <a:r>
              <a:rPr lang="cs-CZ" dirty="0" smtClean="0"/>
              <a:t>) společníci </a:t>
            </a:r>
            <a:r>
              <a:rPr lang="cs-CZ" dirty="0"/>
              <a:t>vykonávající v podniku pravidelnou </a:t>
            </a:r>
            <a:r>
              <a:rPr lang="cs-CZ" dirty="0" smtClean="0"/>
              <a:t>činnost </a:t>
            </a:r>
          </a:p>
          <a:p>
            <a:pPr marL="0" indent="0" algn="just">
              <a:buNone/>
            </a:pPr>
            <a:r>
              <a:rPr lang="cs-CZ" b="1" i="1" dirty="0" smtClean="0"/>
              <a:t>Učni </a:t>
            </a:r>
            <a:r>
              <a:rPr lang="cs-CZ" b="1" i="1" dirty="0"/>
              <a:t>nebo studenti</a:t>
            </a:r>
            <a:r>
              <a:rPr lang="cs-CZ" i="1" dirty="0"/>
              <a:t>, kteří jsou zapojeni do odborné přípravy na základě smlouvy o učňovském nebo odborném vzdělávání, se do počtu zaměstnanců nezahrnují. Délka mateřské nebo rodičovské dovolené se nezapočítává.</a:t>
            </a:r>
            <a:endParaRPr lang="cs-CZ" i="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59</a:t>
            </a:fld>
            <a:endParaRPr lang="cs-CZ" dirty="0"/>
          </a:p>
        </p:txBody>
      </p:sp>
    </p:spTree>
    <p:extLst>
      <p:ext uri="{BB962C8B-B14F-4D97-AF65-F5344CB8AC3E}">
        <p14:creationId xmlns:p14="http://schemas.microsoft.com/office/powerpoint/2010/main" val="13310675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Narušení </a:t>
            </a:r>
            <a:r>
              <a:rPr lang="cs-CZ" b="1" dirty="0"/>
              <a:t>hospodářské soutěže nebo hrozba jejího narušení</a:t>
            </a:r>
          </a:p>
          <a:p>
            <a:pPr marL="0" indent="0" algn="just">
              <a:buNone/>
              <a:defRPr/>
            </a:pPr>
            <a:r>
              <a:rPr lang="cs-CZ" dirty="0"/>
              <a:t>Naplnění tohoto znaku se při poskytnutí podpory z veřejných zdrojů předpokládá téměř automaticky, neboť postačuje pouhé potenciální narušení soutěže (i zamezení vstupu potenciálního konkurenta na trh).</a:t>
            </a:r>
          </a:p>
          <a:p>
            <a:pPr marL="0" indent="0" algn="just">
              <a:buNone/>
              <a:defRPr/>
            </a:pPr>
            <a:r>
              <a:rPr lang="cs-CZ" dirty="0"/>
              <a:t>Podpora udělená jednomu ze soutěžitelů poškozuje hospodářskou soutěž tím, že vytváří na trhu nerovné podmínky pro podnikání.</a:t>
            </a:r>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a:t>
            </a:fld>
            <a:endParaRPr lang="cs-CZ" dirty="0"/>
          </a:p>
        </p:txBody>
      </p:sp>
    </p:spTree>
    <p:extLst>
      <p:ext uri="{BB962C8B-B14F-4D97-AF65-F5344CB8AC3E}">
        <p14:creationId xmlns:p14="http://schemas.microsoft.com/office/powerpoint/2010/main" val="197688010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lgn="ctr">
              <a:buNone/>
              <a:defRPr/>
            </a:pPr>
            <a:endParaRPr lang="cs-CZ" dirty="0"/>
          </a:p>
          <a:p>
            <a:pPr marL="0" indent="0">
              <a:buNone/>
              <a:defRPr/>
            </a:pPr>
            <a:endParaRPr lang="cs-CZ" dirty="0" smtClean="0"/>
          </a:p>
          <a:p>
            <a:pPr marL="0" indent="0">
              <a:buNone/>
              <a:defRPr/>
            </a:pPr>
            <a:endParaRPr lang="cs-CZ" dirty="0"/>
          </a:p>
          <a:p>
            <a:pPr marL="0" indent="0" algn="ctr">
              <a:buNone/>
              <a:defRPr/>
            </a:pPr>
            <a:r>
              <a:rPr lang="cs-CZ" b="1" dirty="0" smtClean="0"/>
              <a:t>                        VI. FINANČNÍ KAPACITA PŘÍJEMCE</a:t>
            </a:r>
            <a:endParaRPr lang="cs-CZ" b="1"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60</a:t>
            </a:fld>
            <a:endParaRPr lang="cs-CZ" dirty="0"/>
          </a:p>
        </p:txBody>
      </p:sp>
    </p:spTree>
    <p:extLst>
      <p:ext uri="{BB962C8B-B14F-4D97-AF65-F5344CB8AC3E}">
        <p14:creationId xmlns:p14="http://schemas.microsoft.com/office/powerpoint/2010/main" val="309523752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Kapacita příjemce</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kapacita příjemce</a:t>
            </a:r>
            <a:endParaRPr lang="cs-CZ" dirty="0"/>
          </a:p>
          <a:p>
            <a:pPr marL="0" indent="0">
              <a:buNone/>
            </a:pPr>
            <a:r>
              <a:rPr lang="cs-CZ" dirty="0" smtClean="0"/>
              <a:t>Důvodem </a:t>
            </a:r>
            <a:r>
              <a:rPr lang="cs-CZ" dirty="0"/>
              <a:t>pro tento krok je ověření administrativní, finanční a provozní kapacity </a:t>
            </a:r>
            <a:r>
              <a:rPr lang="cs-CZ" dirty="0" smtClean="0"/>
              <a:t>žadatele</a:t>
            </a:r>
          </a:p>
          <a:p>
            <a:pPr marL="0" indent="0" algn="just">
              <a:buNone/>
            </a:pPr>
            <a:r>
              <a:rPr lang="cs-CZ" dirty="0" smtClean="0"/>
              <a:t>Z tohoto důvodu musí například „Středočeský kraj“, </a:t>
            </a:r>
            <a:r>
              <a:rPr lang="cs-CZ" dirty="0"/>
              <a:t>„spočítat“ zaměstnance a obrat (resp. rozpočet) za celou skupinu propojených a partnerských podniků, </a:t>
            </a:r>
            <a:r>
              <a:rPr lang="cs-CZ" dirty="0" smtClean="0"/>
              <a:t>byť jich </a:t>
            </a:r>
            <a:r>
              <a:rPr lang="cs-CZ" dirty="0"/>
              <a:t>skutečně </a:t>
            </a:r>
            <a:r>
              <a:rPr lang="cs-CZ" dirty="0" smtClean="0"/>
              <a:t>může být velké množství.</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61</a:t>
            </a:fld>
            <a:endParaRPr lang="cs-CZ" dirty="0"/>
          </a:p>
        </p:txBody>
      </p:sp>
    </p:spTree>
    <p:extLst>
      <p:ext uri="{BB962C8B-B14F-4D97-AF65-F5344CB8AC3E}">
        <p14:creationId xmlns:p14="http://schemas.microsoft.com/office/powerpoint/2010/main" val="33853619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Kapacita příjemce</a:t>
            </a:r>
          </a:p>
        </p:txBody>
      </p:sp>
      <p:sp>
        <p:nvSpPr>
          <p:cNvPr id="3" name="Zástupný symbol pro obsah 2"/>
          <p:cNvSpPr>
            <a:spLocks noGrp="1"/>
          </p:cNvSpPr>
          <p:nvPr>
            <p:ph idx="1"/>
          </p:nvPr>
        </p:nvSpPr>
        <p:spPr>
          <a:xfrm>
            <a:off x="539552" y="1916832"/>
            <a:ext cx="8064000" cy="4320000"/>
          </a:xfrm>
        </p:spPr>
        <p:txBody>
          <a:bodyPr/>
          <a:lstStyle/>
          <a:p>
            <a:r>
              <a:rPr lang="cs-CZ" b="1" dirty="0" smtClean="0"/>
              <a:t>kapacita příjemce</a:t>
            </a:r>
            <a:endParaRPr lang="cs-CZ" b="1" dirty="0"/>
          </a:p>
          <a:p>
            <a:pPr marL="0" indent="0">
              <a:buNone/>
            </a:pPr>
            <a:r>
              <a:rPr lang="cs-CZ" b="1" dirty="0"/>
              <a:t>Jaké kurzy pro převod měn se </a:t>
            </a:r>
            <a:r>
              <a:rPr lang="cs-CZ" b="1" dirty="0" smtClean="0"/>
              <a:t>používají?</a:t>
            </a:r>
            <a:endParaRPr lang="cs-CZ" b="1" dirty="0"/>
          </a:p>
          <a:p>
            <a:pPr marL="0" indent="0">
              <a:buNone/>
            </a:pPr>
            <a:r>
              <a:rPr lang="cs-CZ" dirty="0"/>
              <a:t>Pro převod na EUR se použije kurz Evropské centrální banky ke dni účetní závěrky. Kurz je k dispozici na webových stránkách banky </a:t>
            </a:r>
            <a:endParaRPr lang="cs-CZ" dirty="0" smtClean="0"/>
          </a:p>
          <a:p>
            <a:pPr marL="0" indent="0">
              <a:buNone/>
            </a:pPr>
            <a:r>
              <a:rPr lang="cs-CZ" i="1" dirty="0" smtClean="0"/>
              <a:t>https</a:t>
            </a:r>
            <a:r>
              <a:rPr lang="cs-CZ" i="1" dirty="0"/>
              <a:t>://www.ecb.europa.eu/</a:t>
            </a:r>
            <a:r>
              <a:rPr lang="cs-CZ" i="1" dirty="0" err="1"/>
              <a:t>ecb</a:t>
            </a:r>
            <a:r>
              <a:rPr lang="cs-CZ" i="1" dirty="0"/>
              <a:t>/</a:t>
            </a:r>
            <a:r>
              <a:rPr lang="cs-CZ" i="1" dirty="0" err="1"/>
              <a:t>html</a:t>
            </a:r>
            <a:r>
              <a:rPr lang="cs-CZ" i="1" dirty="0"/>
              <a:t>/index.en.html.</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62</a:t>
            </a:fld>
            <a:endParaRPr lang="cs-CZ" dirty="0"/>
          </a:p>
        </p:txBody>
      </p:sp>
    </p:spTree>
    <p:extLst>
      <p:ext uri="{BB962C8B-B14F-4D97-AF65-F5344CB8AC3E}">
        <p14:creationId xmlns:p14="http://schemas.microsoft.com/office/powerpoint/2010/main" val="27783747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Kapacita příjemce</a:t>
            </a:r>
          </a:p>
        </p:txBody>
      </p:sp>
      <p:sp>
        <p:nvSpPr>
          <p:cNvPr id="3" name="Zástupný symbol pro obsah 2"/>
          <p:cNvSpPr>
            <a:spLocks noGrp="1"/>
          </p:cNvSpPr>
          <p:nvPr>
            <p:ph idx="1"/>
          </p:nvPr>
        </p:nvSpPr>
        <p:spPr>
          <a:xfrm>
            <a:off x="539552" y="1916832"/>
            <a:ext cx="8064000" cy="4320000"/>
          </a:xfrm>
        </p:spPr>
        <p:txBody>
          <a:bodyPr/>
          <a:lstStyle/>
          <a:p>
            <a:r>
              <a:rPr lang="cs-CZ" b="1" dirty="0" smtClean="0"/>
              <a:t>kapacita příjemce</a:t>
            </a:r>
          </a:p>
          <a:p>
            <a:pPr marL="0" indent="0" algn="just">
              <a:buNone/>
            </a:pPr>
            <a:r>
              <a:rPr lang="cs-CZ" dirty="0" smtClean="0"/>
              <a:t>V tomto ohledu sledujeme obrat a počet zaměstnanců pouze za poslední uzavřené </a:t>
            </a:r>
            <a:r>
              <a:rPr lang="cs-CZ" dirty="0"/>
              <a:t>období </a:t>
            </a:r>
            <a:r>
              <a:rPr lang="cs-CZ" dirty="0" smtClean="0"/>
              <a:t> a nezohledňujeme dvě předchozí období jako u posouzení velkosti podniku dle GBER.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63</a:t>
            </a:fld>
            <a:endParaRPr lang="cs-CZ" dirty="0"/>
          </a:p>
        </p:txBody>
      </p:sp>
    </p:spTree>
    <p:extLst>
      <p:ext uri="{BB962C8B-B14F-4D97-AF65-F5344CB8AC3E}">
        <p14:creationId xmlns:p14="http://schemas.microsoft.com/office/powerpoint/2010/main" val="28707028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1043608" y="3501008"/>
            <a:ext cx="7272000" cy="746992"/>
          </a:xfrm>
        </p:spPr>
        <p:txBody>
          <a:bodyPr/>
          <a:lstStyle/>
          <a:p>
            <a:pPr algn="ctr"/>
            <a:r>
              <a:rPr lang="cs-CZ" sz="2800" dirty="0" smtClean="0"/>
              <a:t>Prostor</a:t>
            </a:r>
            <a:r>
              <a:rPr lang="cs-CZ" sz="2800" baseline="0" dirty="0" smtClean="0"/>
              <a:t> pro dotazy</a:t>
            </a:r>
            <a:endParaRPr lang="cs-CZ" dirty="0"/>
          </a:p>
        </p:txBody>
      </p:sp>
    </p:spTree>
    <p:extLst>
      <p:ext uri="{BB962C8B-B14F-4D97-AF65-F5344CB8AC3E}">
        <p14:creationId xmlns:p14="http://schemas.microsoft.com/office/powerpoint/2010/main" val="198358981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59632" y="3501008"/>
            <a:ext cx="7272000" cy="1080120"/>
          </a:xfrm>
        </p:spPr>
        <p:txBody>
          <a:bodyPr/>
          <a:lstStyle/>
          <a:p>
            <a:pPr algn="ctr"/>
            <a:r>
              <a:rPr lang="cs-CZ" sz="2800" dirty="0" smtClean="0"/>
              <a:t>Děkuji za pozornost </a:t>
            </a:r>
            <a:br>
              <a:rPr lang="cs-CZ" sz="2800" dirty="0" smtClean="0"/>
            </a:br>
            <a:r>
              <a:rPr lang="cs-CZ" sz="2800" dirty="0" smtClean="0"/>
              <a:t>a Těším se na spolupráci</a:t>
            </a:r>
            <a:br>
              <a:rPr lang="cs-CZ" sz="2800" dirty="0" smtClean="0"/>
            </a:br>
            <a:r>
              <a:rPr lang="cs-CZ" sz="2800" dirty="0" smtClean="0"/>
              <a:t/>
            </a:r>
            <a:br>
              <a:rPr lang="cs-CZ" sz="2800" dirty="0" smtClean="0"/>
            </a:br>
            <a:r>
              <a:rPr lang="cs-CZ" sz="2800" dirty="0" smtClean="0"/>
              <a:t/>
            </a:r>
            <a:br>
              <a:rPr lang="cs-CZ" sz="2800" dirty="0" smtClean="0"/>
            </a:br>
            <a:r>
              <a:rPr lang="cs-CZ" dirty="0" smtClean="0"/>
              <a:t/>
            </a:r>
            <a:br>
              <a:rPr lang="cs-CZ" dirty="0" smtClean="0"/>
            </a:br>
            <a:endParaRPr lang="cs-CZ" dirty="0"/>
          </a:p>
        </p:txBody>
      </p:sp>
    </p:spTree>
    <p:extLst>
      <p:ext uri="{BB962C8B-B14F-4D97-AF65-F5344CB8AC3E}">
        <p14:creationId xmlns:p14="http://schemas.microsoft.com/office/powerpoint/2010/main" val="2022811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Narušení </a:t>
            </a:r>
            <a:r>
              <a:rPr lang="cs-CZ" b="1" dirty="0"/>
              <a:t>hospodářské soutěže nebo hrozba jejího narušení</a:t>
            </a:r>
          </a:p>
          <a:p>
            <a:pPr marL="0" indent="0" algn="just">
              <a:buNone/>
              <a:defRPr/>
            </a:pPr>
            <a:r>
              <a:rPr lang="cs-CZ" dirty="0" smtClean="0"/>
              <a:t>Zatímco </a:t>
            </a:r>
            <a:r>
              <a:rPr lang="cs-CZ" dirty="0"/>
              <a:t>příjemce podpory má možnost použít pro realizaci svých záměrů vedle vlastních i prostředky z veřejných zdrojů, ostatní soutěžitelé, hospodaří při dosahování obdobných cílů pouze s vlastními prostředky.</a:t>
            </a:r>
          </a:p>
          <a:p>
            <a:pPr marL="0" indent="0" algn="just">
              <a:buNone/>
              <a:defRPr/>
            </a:pPr>
            <a:r>
              <a:rPr lang="cs-CZ" dirty="0"/>
              <a:t>Podnik může díky veřejné podpoře nabízet své produkty levněji nebo investovat vlastní prostředky do jiných oblastí a posílit tak své postavení. </a:t>
            </a:r>
          </a:p>
          <a:p>
            <a:pPr marL="0" indent="0" algn="just">
              <a:buNone/>
              <a:defRPr/>
            </a:pPr>
            <a:r>
              <a:rPr lang="cs-CZ" dirty="0" smtClean="0"/>
              <a:t>Výjimkou </a:t>
            </a:r>
            <a:r>
              <a:rPr lang="cs-CZ" dirty="0"/>
              <a:t>je </a:t>
            </a:r>
            <a:r>
              <a:rPr lang="cs-CZ" b="1" dirty="0"/>
              <a:t>tzv. podpora de </a:t>
            </a:r>
            <a:r>
              <a:rPr lang="cs-CZ" b="1" dirty="0" err="1"/>
              <a:t>minimis</a:t>
            </a:r>
            <a:r>
              <a:rPr lang="cs-CZ" dirty="0"/>
              <a:t>, která z důvodu nízké částky poskytované podpory soutěž nenarušuje.</a:t>
            </a:r>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7</a:t>
            </a:fld>
            <a:endParaRPr lang="cs-CZ" dirty="0"/>
          </a:p>
        </p:txBody>
      </p:sp>
    </p:spTree>
    <p:extLst>
      <p:ext uri="{BB962C8B-B14F-4D97-AF65-F5344CB8AC3E}">
        <p14:creationId xmlns:p14="http://schemas.microsoft.com/office/powerpoint/2010/main" val="15186811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sekundární právo EU – oblasti regulace</a:t>
            </a:r>
            <a:endParaRPr lang="cs-CZ" b="1" dirty="0"/>
          </a:p>
          <a:p>
            <a:pPr marL="0" indent="0" algn="just">
              <a:buNone/>
            </a:pPr>
            <a:r>
              <a:rPr lang="cs-CZ" b="1" dirty="0" smtClean="0"/>
              <a:t>Nad rámcová</a:t>
            </a:r>
            <a:r>
              <a:rPr lang="cs-CZ" b="1" dirty="0"/>
              <a:t>, nicméně velmi </a:t>
            </a:r>
            <a:r>
              <a:rPr lang="cs-CZ" b="1" dirty="0" smtClean="0"/>
              <a:t>důležitá, ustanovení Smlouvy </a:t>
            </a:r>
            <a:r>
              <a:rPr lang="cs-CZ" b="1" dirty="0"/>
              <a:t>navazuje systém pravidel, zakotvených v rámci sekundární legislativy EU. Mezi ně patří zejména:</a:t>
            </a:r>
          </a:p>
          <a:p>
            <a:pPr algn="just"/>
            <a:r>
              <a:rPr lang="cs-CZ" dirty="0" smtClean="0"/>
              <a:t>Pravidla </a:t>
            </a:r>
            <a:r>
              <a:rPr lang="cs-CZ" dirty="0"/>
              <a:t>stanovící tzv. </a:t>
            </a:r>
            <a:r>
              <a:rPr lang="cs-CZ" b="1" dirty="0"/>
              <a:t>blokové výjimky </a:t>
            </a:r>
            <a:r>
              <a:rPr lang="cs-CZ" dirty="0"/>
              <a:t>pro oblasti vzdělávání, činnost malých a středních podniků a podporu zaměstnanosti;</a:t>
            </a:r>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8</a:t>
            </a:fld>
            <a:endParaRPr lang="cs-CZ" dirty="0"/>
          </a:p>
        </p:txBody>
      </p:sp>
    </p:spTree>
    <p:extLst>
      <p:ext uri="{BB962C8B-B14F-4D97-AF65-F5344CB8AC3E}">
        <p14:creationId xmlns:p14="http://schemas.microsoft.com/office/powerpoint/2010/main" val="7273554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pPr>
            <a:r>
              <a:rPr lang="cs-CZ" b="1" dirty="0" smtClean="0"/>
              <a:t>sekundární právo </a:t>
            </a:r>
            <a:r>
              <a:rPr lang="cs-CZ" b="1" dirty="0"/>
              <a:t>EU– oblasti </a:t>
            </a:r>
            <a:r>
              <a:rPr lang="cs-CZ" b="1" dirty="0" smtClean="0"/>
              <a:t>regulace</a:t>
            </a:r>
            <a:endParaRPr lang="cs-CZ" b="1" dirty="0"/>
          </a:p>
          <a:p>
            <a:pPr algn="just"/>
            <a:r>
              <a:rPr lang="cs-CZ" dirty="0" smtClean="0"/>
              <a:t>Pravidla </a:t>
            </a:r>
            <a:r>
              <a:rPr lang="cs-CZ" dirty="0"/>
              <a:t>vymezující podpory zanedbatelného významu, někdy označované též jako bagatelní podpory, pro která se v právu EU v kontextu s pravidly o hospodářské soutěži vžil termín </a:t>
            </a:r>
            <a:r>
              <a:rPr lang="cs-CZ" b="1" dirty="0"/>
              <a:t>pravidla de </a:t>
            </a:r>
            <a:r>
              <a:rPr lang="cs-CZ" b="1" dirty="0" err="1"/>
              <a:t>minimis</a:t>
            </a:r>
            <a:r>
              <a:rPr lang="cs-CZ" dirty="0"/>
              <a:t>. Obecně je účelem této úpravy určit hranici, pod níž opatření činěná podniky či státy spadající do oblasti hospodářské soutěže nejsou způsobilá významně tuto soutěž narušit, poškodit či ohrozit, a proto nevedou k postihu ze strany orgánů EU;</a:t>
            </a:r>
          </a:p>
          <a:p>
            <a:endParaRPr lang="cs-CZ" b="1"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9</a:t>
            </a:fld>
            <a:endParaRPr lang="cs-CZ" dirty="0"/>
          </a:p>
        </p:txBody>
      </p:sp>
    </p:spTree>
    <p:extLst>
      <p:ext uri="{BB962C8B-B14F-4D97-AF65-F5344CB8AC3E}">
        <p14:creationId xmlns:p14="http://schemas.microsoft.com/office/powerpoint/2010/main" val="2945675179"/>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zentace">
  <a:themeElements>
    <a:clrScheme name="MPSV">
      <a:dk1>
        <a:srgbClr val="084A8B"/>
      </a:dk1>
      <a:lt1>
        <a:srgbClr val="F5F5F5"/>
      </a:lt1>
      <a:dk2>
        <a:srgbClr val="AFDDFA"/>
      </a:dk2>
      <a:lt2>
        <a:srgbClr val="F5F5F5"/>
      </a:lt2>
      <a:accent1>
        <a:srgbClr val="084A8B"/>
      </a:accent1>
      <a:accent2>
        <a:srgbClr val="5FBBF5"/>
      </a:accent2>
      <a:accent3>
        <a:srgbClr val="D7EEFC"/>
      </a:accent3>
      <a:accent4>
        <a:srgbClr val="FFCC00"/>
      </a:accent4>
      <a:accent5>
        <a:srgbClr val="AFDDFA"/>
      </a:accent5>
      <a:accent6>
        <a:srgbClr val="AF0100"/>
      </a:accent6>
      <a:hlink>
        <a:srgbClr val="084A8B"/>
      </a:hlink>
      <a:folHlink>
        <a:srgbClr val="084A8B"/>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prezentace</Template>
  <TotalTime>0</TotalTime>
  <Words>3364</Words>
  <Application>Microsoft Office PowerPoint</Application>
  <PresentationFormat>Předvádění na obrazovce (4:3)</PresentationFormat>
  <Paragraphs>474</Paragraphs>
  <Slides>65</Slides>
  <Notes>12</Notes>
  <HiddenSlides>0</HiddenSlides>
  <MMClips>0</MMClips>
  <ScaleCrop>false</ScaleCrop>
  <HeadingPairs>
    <vt:vector size="4" baseType="variant">
      <vt:variant>
        <vt:lpstr>Motiv</vt:lpstr>
      </vt:variant>
      <vt:variant>
        <vt:i4>1</vt:i4>
      </vt:variant>
      <vt:variant>
        <vt:lpstr>Nadpisy snímků</vt:lpstr>
      </vt:variant>
      <vt:variant>
        <vt:i4>65</vt:i4>
      </vt:variant>
    </vt:vector>
  </HeadingPairs>
  <TitlesOfParts>
    <vt:vector size="66" baseType="lpstr">
      <vt:lpstr>prezentace</vt:lpstr>
      <vt:lpstr>VEŘEJNÁ PODPORA  </vt:lpstr>
      <vt:lpstr>Veřejná podpora</vt:lpstr>
      <vt:lpstr>Prezentace aplikace PowerPoint</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De minimis - Jeden podnik - propojení přes samosprávný subjekt</vt:lpstr>
      <vt:lpstr>De minimis - Jeden podnik - propojení přes fyzickou nepodnikající osobu</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Kapacita příjemce</vt:lpstr>
      <vt:lpstr>Kapacita příjemce</vt:lpstr>
      <vt:lpstr>Kapacita příjemce</vt:lpstr>
      <vt:lpstr>Prostor pro dotazy</vt:lpstr>
      <vt:lpstr>Děkuji za pozornost  a Těším se na spolupráci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2015-02-20T08:23:15Z</dcterms:created>
  <dcterms:modified xsi:type="dcterms:W3CDTF">2017-11-14T12:20:17Z</dcterms:modified>
</cp:coreProperties>
</file>