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88" r:id="rId3"/>
    <p:sldId id="289" r:id="rId4"/>
    <p:sldId id="290" r:id="rId5"/>
    <p:sldId id="291" r:id="rId6"/>
    <p:sldId id="257" r:id="rId7"/>
    <p:sldId id="261" r:id="rId8"/>
    <p:sldId id="262" r:id="rId9"/>
    <p:sldId id="263" r:id="rId10"/>
    <p:sldId id="260" r:id="rId11"/>
    <p:sldId id="277" r:id="rId12"/>
    <p:sldId id="281" r:id="rId13"/>
    <p:sldId id="274" r:id="rId14"/>
    <p:sldId id="275" r:id="rId15"/>
  </p:sldIdLst>
  <p:sldSz cx="9144000" cy="6858000" type="screen4x3"/>
  <p:notesSz cx="6669088" cy="97536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32" autoAdjust="0"/>
    <p:restoredTop sz="94660"/>
  </p:normalViewPr>
  <p:slideViewPr>
    <p:cSldViewPr>
      <p:cViewPr varScale="1">
        <p:scale>
          <a:sx n="73" d="100"/>
          <a:sy n="73" d="100"/>
        </p:scale>
        <p:origin x="-19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BB310-B78C-424E-BDB5-D30AAAA77896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8250" y="9264650"/>
            <a:ext cx="2889250" cy="487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46E08-F97C-4C21-B300-E2C8D362602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1234E-B631-4C3A-9C63-DA29278B510E}" type="datetimeFigureOut">
              <a:rPr lang="cs-CZ" smtClean="0"/>
              <a:pPr/>
              <a:t>31.7.2011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257A7-0DA5-41FB-B595-7502C73C527B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milie.sachsen.de/" TargetMode="External"/><Relationship Id="rId2" Type="http://schemas.openxmlformats.org/officeDocument/2006/relationships/hyperlink" Target="http://www.lokale-buendnisse-fuer-familie.d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adovani.cz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44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véPole 7"/>
          <p:cNvSpPr txBox="1"/>
          <p:nvPr/>
        </p:nvSpPr>
        <p:spPr>
          <a:xfrm>
            <a:off x="1907704" y="1628800"/>
            <a:ext cx="54726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FF0000"/>
                </a:solidFill>
              </a:rPr>
              <a:t>Lokální partnerství – české a saské zkušenosti </a:t>
            </a:r>
          </a:p>
          <a:p>
            <a:pPr algn="ctr"/>
            <a:endParaRPr lang="cs-CZ" sz="3200" b="1" dirty="0" smtClean="0">
              <a:solidFill>
                <a:srgbClr val="FF000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cs-CZ" b="1" dirty="0" smtClean="0"/>
              <a:t>místní </a:t>
            </a:r>
            <a:r>
              <a:rPr lang="cs-CZ" b="1" dirty="0" err="1" smtClean="0"/>
              <a:t>patnerství</a:t>
            </a:r>
            <a:r>
              <a:rPr lang="cs-CZ" b="1" dirty="0" smtClean="0"/>
              <a:t> různých organizací – možnost k řešení MÍSTNÍHO PROBLÉMU / NAJDĚTE HO / CO je ten místní problém / MÍSTNÍ POTŘEBA</a:t>
            </a:r>
          </a:p>
          <a:p>
            <a:pPr algn="ctr">
              <a:buFont typeface="Arial" pitchFamily="34" charset="0"/>
              <a:buChar char="•"/>
            </a:pPr>
            <a:r>
              <a:rPr lang="cs-CZ" b="1" dirty="0" smtClean="0"/>
              <a:t> jeho řešení bude  společným CÍLEM vašeho partnerství</a:t>
            </a:r>
          </a:p>
          <a:p>
            <a:pPr algn="ctr">
              <a:buFont typeface="Arial" pitchFamily="34" charset="0"/>
              <a:buChar char="•"/>
            </a:pPr>
            <a:r>
              <a:rPr lang="cs-CZ" b="1" dirty="0" smtClean="0"/>
              <a:t> PROČ ho chcete řešit</a:t>
            </a:r>
          </a:p>
          <a:p>
            <a:pPr algn="ctr">
              <a:buFont typeface="Arial" pitchFamily="34" charset="0"/>
              <a:buChar char="•"/>
            </a:pPr>
            <a:r>
              <a:rPr lang="cs-CZ" b="1" dirty="0" smtClean="0"/>
              <a:t>JAK ho budete řešit / najděte NÁSTROJE /činnosti/aktivity</a:t>
            </a:r>
          </a:p>
          <a:p>
            <a:pPr algn="ctr">
              <a:buFont typeface="Arial" pitchFamily="34" charset="0"/>
              <a:buChar char="•"/>
            </a:pPr>
            <a:r>
              <a:rPr lang="cs-CZ" b="1" dirty="0" smtClean="0"/>
              <a:t>CO BUDE VÝSTUPEM / co se změní</a:t>
            </a:r>
          </a:p>
          <a:p>
            <a:pPr algn="ctr">
              <a:buFont typeface="Arial" pitchFamily="34" charset="0"/>
              <a:buChar char="•"/>
            </a:pPr>
            <a:r>
              <a:rPr lang="cs-CZ" b="1" dirty="0" smtClean="0"/>
              <a:t> VĚTŠÍ DOPAD, VĚTŠÍ REZONANCE, VÍCE SIL, VÍCE ZKUŠENOSTÍ</a:t>
            </a:r>
          </a:p>
          <a:p>
            <a:pPr algn="ctr"/>
            <a:endParaRPr lang="cs-CZ" sz="3600" b="1" dirty="0" smtClean="0"/>
          </a:p>
          <a:p>
            <a:pPr algn="ctr">
              <a:buFont typeface="Arial" pitchFamily="34" charset="0"/>
              <a:buChar char="•"/>
            </a:pPr>
            <a:endParaRPr lang="cs-CZ" sz="12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 descr="to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cs-CZ" sz="2800" b="1" dirty="0" smtClean="0">
                <a:solidFill>
                  <a:srgbClr val="FF0000"/>
                </a:solidFill>
              </a:rPr>
              <a:t>Saská Lokální uskupení pro rodinu</a:t>
            </a:r>
          </a:p>
          <a:p>
            <a:pPr>
              <a:spcBef>
                <a:spcPts val="1200"/>
              </a:spcBef>
            </a:pPr>
            <a:r>
              <a:rPr lang="cs-CZ" sz="2000" b="1" dirty="0" smtClean="0"/>
              <a:t>partnerství</a:t>
            </a:r>
            <a:r>
              <a:rPr lang="cs-CZ" sz="2000" dirty="0" smtClean="0"/>
              <a:t> a iniciativa </a:t>
            </a:r>
            <a:r>
              <a:rPr lang="cs-CZ" sz="2000" b="1" dirty="0" smtClean="0"/>
              <a:t>různých organizací a institucí, kteří se snaží v regionu o změnu nastavení ve společnosti vůči rodinám</a:t>
            </a:r>
          </a:p>
          <a:p>
            <a:pPr>
              <a:spcBef>
                <a:spcPts val="1200"/>
              </a:spcBef>
            </a:pPr>
            <a:r>
              <a:rPr lang="cs-CZ" sz="2000" b="1" dirty="0" smtClean="0"/>
              <a:t>společný cíl </a:t>
            </a:r>
            <a:r>
              <a:rPr lang="cs-CZ" sz="2000" dirty="0" smtClean="0"/>
              <a:t>- </a:t>
            </a:r>
            <a:r>
              <a:rPr lang="cs-CZ" sz="2000" dirty="0" smtClean="0">
                <a:solidFill>
                  <a:srgbClr val="FF0000"/>
                </a:solidFill>
              </a:rPr>
              <a:t>dosáhnout změny ve smýšlení společnosti, tj. docílit toho, aby se společnost více zaměřila na podporu rodiny</a:t>
            </a:r>
          </a:p>
          <a:p>
            <a:pPr>
              <a:spcBef>
                <a:spcPts val="1200"/>
              </a:spcBef>
            </a:pPr>
            <a:r>
              <a:rPr lang="cs-CZ" sz="2000" b="1" dirty="0" smtClean="0">
                <a:solidFill>
                  <a:srgbClr val="FF0000"/>
                </a:solidFill>
              </a:rPr>
              <a:t>jak obce, tak firmy, se musí chopit iniciativy a rodinám více pomáhat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 numCol="2">
            <a:normAutofit fontScale="47500" lnSpcReduction="20000"/>
          </a:bodyPr>
          <a:lstStyle/>
          <a:p>
            <a:r>
              <a:rPr lang="cs-CZ" b="1" dirty="0" smtClean="0">
                <a:solidFill>
                  <a:srgbClr val="000000"/>
                </a:solidFill>
              </a:rPr>
              <a:t>Spolková iniciativa 2004 k zakládání místních  sdružení </a:t>
            </a:r>
            <a:r>
              <a:rPr lang="cs-CZ" dirty="0" smtClean="0">
                <a:solidFill>
                  <a:srgbClr val="000000"/>
                </a:solidFill>
              </a:rPr>
              <a:t>(tohoto času cca 600 sídel sdružení s více než 5 200 projekty).</a:t>
            </a:r>
          </a:p>
          <a:p>
            <a:r>
              <a:rPr lang="cs-CZ" dirty="0" smtClean="0">
                <a:solidFill>
                  <a:srgbClr val="000000"/>
                </a:solidFill>
              </a:rPr>
              <a:t>Podpora Spolkového ministerstva s expoziturami v Bonnu a Berlíně.</a:t>
            </a:r>
          </a:p>
          <a:p>
            <a:pPr>
              <a:spcBef>
                <a:spcPts val="1800"/>
              </a:spcBef>
              <a:spcAft>
                <a:spcPts val="600"/>
              </a:spcAft>
              <a:buFont typeface="Arial" charset="0"/>
              <a:buNone/>
            </a:pPr>
            <a:r>
              <a:rPr lang="cs-CZ" b="1" dirty="0" smtClean="0">
                <a:solidFill>
                  <a:srgbClr val="000000"/>
                </a:solidFill>
              </a:rPr>
              <a:t>Oblasti aktivity:</a:t>
            </a:r>
          </a:p>
          <a:p>
            <a:pPr>
              <a:spcBef>
                <a:spcPct val="0"/>
              </a:spcBef>
            </a:pPr>
            <a:r>
              <a:rPr lang="cs-CZ" dirty="0" smtClean="0">
                <a:solidFill>
                  <a:srgbClr val="000000"/>
                </a:solidFill>
              </a:rPr>
              <a:t>Prostředí přátelské rodinám</a:t>
            </a:r>
          </a:p>
          <a:p>
            <a:pPr>
              <a:spcBef>
                <a:spcPts val="600"/>
              </a:spcBef>
            </a:pPr>
            <a:r>
              <a:rPr lang="cs-CZ" dirty="0" smtClean="0">
                <a:solidFill>
                  <a:srgbClr val="000000"/>
                </a:solidFill>
              </a:rPr>
              <a:t>Slučitelnost rodiny a zaměstnání</a:t>
            </a:r>
          </a:p>
          <a:p>
            <a:pPr>
              <a:spcBef>
                <a:spcPts val="600"/>
              </a:spcBef>
            </a:pPr>
            <a:r>
              <a:rPr lang="cs-CZ" dirty="0" smtClean="0">
                <a:solidFill>
                  <a:srgbClr val="000000"/>
                </a:solidFill>
              </a:rPr>
              <a:t>Uvědomit si zodpovědnost za výchovu</a:t>
            </a:r>
          </a:p>
          <a:p>
            <a:pPr>
              <a:spcBef>
                <a:spcPts val="600"/>
              </a:spcBef>
            </a:pPr>
            <a:r>
              <a:rPr lang="cs-CZ" dirty="0" smtClean="0">
                <a:solidFill>
                  <a:srgbClr val="000000"/>
                </a:solidFill>
              </a:rPr>
              <a:t>Občanská angažovanost</a:t>
            </a:r>
          </a:p>
          <a:p>
            <a:pPr>
              <a:spcBef>
                <a:spcPts val="600"/>
              </a:spcBef>
            </a:pPr>
            <a:r>
              <a:rPr lang="cs-CZ" dirty="0" err="1" smtClean="0">
                <a:solidFill>
                  <a:srgbClr val="000000"/>
                </a:solidFill>
              </a:rPr>
              <a:t>Vícegenerační</a:t>
            </a:r>
            <a:r>
              <a:rPr lang="cs-CZ" dirty="0" smtClean="0">
                <a:solidFill>
                  <a:srgbClr val="000000"/>
                </a:solidFill>
              </a:rPr>
              <a:t> spolupráce</a:t>
            </a:r>
          </a:p>
          <a:p>
            <a:pPr>
              <a:spcBef>
                <a:spcPts val="600"/>
              </a:spcBef>
            </a:pPr>
            <a:r>
              <a:rPr lang="cs-CZ" dirty="0" smtClean="0">
                <a:solidFill>
                  <a:srgbClr val="000000"/>
                </a:solidFill>
              </a:rPr>
              <a:t>Výměna a spolupráce s jinými sdruženími</a:t>
            </a:r>
            <a:endParaRPr lang="cs-CZ" dirty="0" smtClean="0"/>
          </a:p>
          <a:p>
            <a:pPr>
              <a:spcBef>
                <a:spcPts val="600"/>
              </a:spcBef>
              <a:buFont typeface="Arial" charset="0"/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Font typeface="Arial" charset="0"/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Font typeface="Arial" charset="0"/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Font typeface="Arial" charset="0"/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Font typeface="Arial" charset="0"/>
              <a:buNone/>
            </a:pPr>
            <a:endParaRPr lang="cs-CZ" b="1" dirty="0" smtClean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buFont typeface="Arial" charset="0"/>
              <a:buNone/>
            </a:pPr>
            <a:r>
              <a:rPr lang="cs-CZ" b="1" dirty="0" smtClean="0">
                <a:solidFill>
                  <a:srgbClr val="FF0000"/>
                </a:solidFill>
              </a:rPr>
              <a:t>        Místními spolky pro rodinu</a:t>
            </a:r>
          </a:p>
          <a:p>
            <a:endParaRPr lang="cs-CZ" dirty="0" smtClean="0"/>
          </a:p>
          <a:p>
            <a:r>
              <a:rPr lang="cs-CZ" dirty="0" smtClean="0"/>
              <a:t>Na pomoc Místním spolkům pro rodinu provozuje Spolkové ministerstvo pro rodinu, seniory, ženy a mládež v Bonnu a v Berlíně servisní kanceláře. Tyto kanceláře podporují místní aktivity poskytováním individuálního poradenství a zajištěním profesionální komunikace: </a:t>
            </a:r>
            <a:r>
              <a:rPr lang="cs-CZ" u="sng" dirty="0" smtClean="0">
                <a:hlinkClick r:id="rId2"/>
              </a:rPr>
              <a:t>www.</a:t>
            </a:r>
            <a:r>
              <a:rPr lang="cs-CZ" u="sng" dirty="0" err="1" smtClean="0">
                <a:hlinkClick r:id="rId2"/>
              </a:rPr>
              <a:t>lokale</a:t>
            </a:r>
            <a:r>
              <a:rPr lang="cs-CZ" u="sng" dirty="0" smtClean="0">
                <a:hlinkClick r:id="rId2"/>
              </a:rPr>
              <a:t>-</a:t>
            </a:r>
            <a:r>
              <a:rPr lang="cs-CZ" u="sng" dirty="0" err="1" smtClean="0">
                <a:hlinkClick r:id="rId2"/>
              </a:rPr>
              <a:t>buendnisse</a:t>
            </a:r>
            <a:r>
              <a:rPr lang="cs-CZ" u="sng" dirty="0" smtClean="0">
                <a:hlinkClick r:id="rId2"/>
              </a:rPr>
              <a:t>-</a:t>
            </a:r>
            <a:r>
              <a:rPr lang="cs-CZ" u="sng" dirty="0" err="1" smtClean="0">
                <a:hlinkClick r:id="rId2"/>
              </a:rPr>
              <a:t>fuer</a:t>
            </a:r>
            <a:r>
              <a:rPr lang="cs-CZ" u="sng" dirty="0" smtClean="0">
                <a:hlinkClick r:id="rId2"/>
              </a:rPr>
              <a:t>-</a:t>
            </a:r>
            <a:r>
              <a:rPr lang="cs-CZ" u="sng" dirty="0" err="1" smtClean="0">
                <a:hlinkClick r:id="rId2"/>
              </a:rPr>
              <a:t>familie.de</a:t>
            </a:r>
            <a:endParaRPr lang="cs-CZ" dirty="0" smtClean="0"/>
          </a:p>
          <a:p>
            <a:r>
              <a:rPr lang="cs-CZ" dirty="0" smtClean="0"/>
              <a:t>Ale také Svobodný stát Sasko se zapojuje do podpory Místních spolků (</a:t>
            </a:r>
            <a:r>
              <a:rPr lang="cs-CZ" u="sng" dirty="0" smtClean="0">
                <a:hlinkClick r:id="rId3"/>
              </a:rPr>
              <a:t>www.</a:t>
            </a:r>
            <a:r>
              <a:rPr lang="cs-CZ" u="sng" dirty="0" err="1" smtClean="0">
                <a:hlinkClick r:id="rId3"/>
              </a:rPr>
              <a:t>familie.sachsen.de</a:t>
            </a:r>
            <a:r>
              <a:rPr lang="cs-CZ" dirty="0" smtClean="0"/>
              <a:t>) a již inicioval několik vlastních projektů k tématu podpora rodiny.</a:t>
            </a:r>
          </a:p>
          <a:p>
            <a:endParaRPr lang="cs-CZ" dirty="0"/>
          </a:p>
        </p:txBody>
      </p:sp>
      <p:pic>
        <p:nvPicPr>
          <p:cNvPr id="4" name="Zástupný symbol pro obsah 3" descr="top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1484784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1475656" y="1484784"/>
            <a:ext cx="604867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cap="all" dirty="0" err="1" smtClean="0">
                <a:solidFill>
                  <a:srgbClr val="FF0000"/>
                </a:solidFill>
              </a:rPr>
              <a:t>Lokale</a:t>
            </a:r>
            <a:r>
              <a:rPr lang="cs-CZ" sz="2800" b="1" dirty="0" smtClean="0">
                <a:solidFill>
                  <a:srgbClr val="FF0000"/>
                </a:solidFill>
              </a:rPr>
              <a:t> B</a:t>
            </a:r>
            <a:r>
              <a:rPr lang="de-DE" sz="2800" b="1" cap="all" dirty="0" smtClean="0">
                <a:solidFill>
                  <a:srgbClr val="FF0000"/>
                </a:solidFill>
              </a:rPr>
              <a:t>ü</a:t>
            </a:r>
            <a:r>
              <a:rPr lang="cs-CZ" sz="2800" b="1" dirty="0" smtClean="0">
                <a:solidFill>
                  <a:srgbClr val="FF0000"/>
                </a:solidFill>
              </a:rPr>
              <a:t>NDNISSE F</a:t>
            </a:r>
            <a:r>
              <a:rPr lang="de-DE" sz="2800" b="1" cap="all" dirty="0" smtClean="0">
                <a:solidFill>
                  <a:srgbClr val="FF0000"/>
                </a:solidFill>
              </a:rPr>
              <a:t>ü</a:t>
            </a:r>
            <a:r>
              <a:rPr lang="cs-CZ" sz="2800" b="1" cap="all" dirty="0" smtClean="0">
                <a:solidFill>
                  <a:srgbClr val="FF0000"/>
                </a:solidFill>
              </a:rPr>
              <a:t>R FAMILIE</a:t>
            </a:r>
            <a:endParaRPr lang="cs-CZ" sz="2800" b="1" dirty="0" smtClean="0">
              <a:solidFill>
                <a:srgbClr val="FF0000"/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6" name="TextovéPole 5"/>
          <p:cNvSpPr txBox="1"/>
          <p:nvPr/>
        </p:nvSpPr>
        <p:spPr>
          <a:xfrm>
            <a:off x="928662" y="1785926"/>
            <a:ext cx="728667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Kontakty:</a:t>
            </a:r>
          </a:p>
          <a:p>
            <a:endParaRPr lang="cs-CZ" sz="1400" b="1" dirty="0"/>
          </a:p>
          <a:p>
            <a:pPr lvl="3"/>
            <a:r>
              <a:rPr lang="cs-CZ" sz="1400" b="1" dirty="0" smtClean="0"/>
              <a:t>Soňa </a:t>
            </a:r>
            <a:r>
              <a:rPr lang="cs-CZ" sz="1400" b="1" dirty="0"/>
              <a:t>Mudrochová, manažerka projektu</a:t>
            </a:r>
          </a:p>
          <a:p>
            <a:pPr lvl="3"/>
            <a:r>
              <a:rPr lang="cs-CZ" sz="1400" b="1" dirty="0"/>
              <a:t>Centrum komunitní práce Ústí nad Labem, </a:t>
            </a:r>
            <a:r>
              <a:rPr lang="cs-CZ" sz="1400" b="1" dirty="0" err="1"/>
              <a:t>Koněvova</a:t>
            </a:r>
            <a:r>
              <a:rPr lang="cs-CZ" sz="1400" b="1" dirty="0"/>
              <a:t> 18</a:t>
            </a:r>
          </a:p>
          <a:p>
            <a:pPr lvl="3"/>
            <a:r>
              <a:rPr lang="pl-PL" sz="1400" dirty="0"/>
              <a:t>400 01 Ústí nad Labem</a:t>
            </a:r>
          </a:p>
          <a:p>
            <a:pPr lvl="3"/>
            <a:r>
              <a:rPr lang="cs-CZ" sz="1400" dirty="0"/>
              <a:t>Tel., fax.: +420 475 201 096</a:t>
            </a:r>
          </a:p>
          <a:p>
            <a:pPr lvl="3"/>
            <a:r>
              <a:rPr lang="cs-CZ" sz="1400" dirty="0"/>
              <a:t>E-mail: </a:t>
            </a:r>
            <a:r>
              <a:rPr lang="cs-CZ" sz="1400" dirty="0" err="1" smtClean="0"/>
              <a:t>info</a:t>
            </a:r>
            <a:r>
              <a:rPr lang="cs-CZ" sz="1400" dirty="0" smtClean="0"/>
              <a:t>@</a:t>
            </a:r>
            <a:r>
              <a:rPr lang="cs-CZ" sz="1400" dirty="0" err="1" smtClean="0"/>
              <a:t>ckpul.cz</a:t>
            </a:r>
            <a:endParaRPr lang="cs-CZ" sz="1400" dirty="0"/>
          </a:p>
          <a:p>
            <a:pPr lvl="3"/>
            <a:r>
              <a:rPr lang="cs-CZ" sz="1400" b="1" dirty="0"/>
              <a:t>www.</a:t>
            </a:r>
            <a:r>
              <a:rPr lang="cs-CZ" sz="1400" b="1" dirty="0" err="1"/>
              <a:t>ckpul.cz</a:t>
            </a:r>
            <a:endParaRPr lang="cs-CZ" sz="1400" b="1" dirty="0"/>
          </a:p>
          <a:p>
            <a:pPr lvl="3"/>
            <a:r>
              <a:rPr lang="cs-CZ" sz="1400" b="1" dirty="0" smtClean="0"/>
              <a:t>www.</a:t>
            </a:r>
            <a:r>
              <a:rPr lang="cs-CZ" sz="1400" b="1" dirty="0" err="1" smtClean="0"/>
              <a:t>sladovani.cz</a:t>
            </a:r>
            <a:endParaRPr lang="cs-CZ" sz="1400" b="1" dirty="0" smtClean="0"/>
          </a:p>
          <a:p>
            <a:pPr lvl="3"/>
            <a:endParaRPr lang="cs-CZ" sz="1400" b="1" dirty="0"/>
          </a:p>
          <a:p>
            <a:pPr lvl="3"/>
            <a:r>
              <a:rPr lang="cs-CZ" sz="1400" b="1" dirty="0" smtClean="0"/>
              <a:t>Anna Kotková, </a:t>
            </a:r>
            <a:r>
              <a:rPr lang="cs-CZ" sz="1400" b="1" dirty="0"/>
              <a:t>koordinátorka projektu </a:t>
            </a:r>
          </a:p>
          <a:p>
            <a:pPr lvl="3"/>
            <a:r>
              <a:rPr lang="cs-CZ" sz="1400" b="1" dirty="0" err="1"/>
              <a:t>Gender</a:t>
            </a:r>
            <a:r>
              <a:rPr lang="cs-CZ" sz="1400" b="1" dirty="0"/>
              <a:t> </a:t>
            </a:r>
            <a:r>
              <a:rPr lang="cs-CZ" sz="1400" b="1" dirty="0" err="1"/>
              <a:t>Studies</a:t>
            </a:r>
            <a:r>
              <a:rPr lang="cs-CZ" sz="1400" b="1" dirty="0"/>
              <a:t>, o.p.s.</a:t>
            </a:r>
          </a:p>
          <a:p>
            <a:pPr lvl="3"/>
            <a:r>
              <a:rPr lang="cs-CZ" sz="1400" dirty="0" err="1"/>
              <a:t>Gorazdova</a:t>
            </a:r>
            <a:r>
              <a:rPr lang="cs-CZ" sz="1400" dirty="0"/>
              <a:t> 20</a:t>
            </a:r>
          </a:p>
          <a:p>
            <a:pPr lvl="3"/>
            <a:r>
              <a:rPr lang="cs-CZ" sz="1400" dirty="0"/>
              <a:t>120 00 Praha 2 </a:t>
            </a:r>
          </a:p>
          <a:p>
            <a:pPr lvl="3"/>
            <a:r>
              <a:rPr lang="cs-CZ" sz="1400" dirty="0"/>
              <a:t>Tel., fax.: +420 224 915 666</a:t>
            </a:r>
          </a:p>
          <a:p>
            <a:pPr lvl="3"/>
            <a:r>
              <a:rPr lang="cs-CZ" sz="1400" dirty="0"/>
              <a:t>E-mail: office@</a:t>
            </a:r>
            <a:r>
              <a:rPr lang="cs-CZ" sz="1400" dirty="0" err="1"/>
              <a:t>genderstudies.cz</a:t>
            </a:r>
            <a:r>
              <a:rPr lang="cs-CZ" sz="1400" dirty="0"/>
              <a:t> </a:t>
            </a:r>
          </a:p>
          <a:p>
            <a:pPr lvl="3"/>
            <a:r>
              <a:rPr lang="cs-CZ" sz="1400" b="1" dirty="0"/>
              <a:t>www.</a:t>
            </a:r>
            <a:r>
              <a:rPr lang="cs-CZ" sz="1400" b="1" dirty="0" err="1"/>
              <a:t>genderstudies.cz</a:t>
            </a:r>
            <a:endParaRPr lang="cs-CZ" sz="1400" b="1" dirty="0"/>
          </a:p>
          <a:p>
            <a:pPr lvl="3"/>
            <a:r>
              <a:rPr lang="cs-CZ" sz="1400" b="1" dirty="0"/>
              <a:t>www.</a:t>
            </a:r>
            <a:r>
              <a:rPr lang="cs-CZ" sz="1400" b="1" dirty="0" err="1"/>
              <a:t>rovneprilezitosti.cz</a:t>
            </a:r>
            <a:endParaRPr lang="cs-CZ" sz="1400" b="1" dirty="0"/>
          </a:p>
          <a:p>
            <a:pPr lvl="2"/>
            <a:endParaRPr lang="cs-CZ" dirty="0"/>
          </a:p>
        </p:txBody>
      </p:sp>
      <p:pic>
        <p:nvPicPr>
          <p:cNvPr id="7" name="Obrázek 6" descr="CKP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63633" y="2428868"/>
            <a:ext cx="908037" cy="714380"/>
          </a:xfrm>
          <a:prstGeom prst="rect">
            <a:avLst/>
          </a:prstGeom>
        </p:spPr>
      </p:pic>
      <p:pic>
        <p:nvPicPr>
          <p:cNvPr id="8" name="Obrázek 7" descr="gender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35071" y="4143380"/>
            <a:ext cx="741274" cy="857256"/>
          </a:xfrm>
          <a:prstGeom prst="rect">
            <a:avLst/>
          </a:prstGeom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6" name="TextovéPole 5"/>
          <p:cNvSpPr txBox="1"/>
          <p:nvPr/>
        </p:nvSpPr>
        <p:spPr>
          <a:xfrm>
            <a:off x="928662" y="1785926"/>
            <a:ext cx="778674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CENTRUM KOMUNITNÍ PRÁCE </a:t>
            </a:r>
            <a:r>
              <a:rPr lang="cs-CZ" sz="1600" b="1" dirty="0" smtClean="0"/>
              <a:t>ÚSTÍ NAD LABEM POSKYTUJE </a:t>
            </a:r>
            <a:r>
              <a:rPr lang="cs-CZ" sz="1600" b="1" dirty="0"/>
              <a:t>TYTO </a:t>
            </a:r>
            <a:r>
              <a:rPr lang="cs-CZ" sz="1600" b="1" dirty="0" smtClean="0"/>
              <a:t>SLUŽBY:</a:t>
            </a:r>
            <a:endParaRPr lang="cs-CZ" sz="1600" b="1" dirty="0"/>
          </a:p>
          <a:p>
            <a:endParaRPr lang="cs-CZ" sz="1400" b="1" dirty="0"/>
          </a:p>
          <a:p>
            <a:pPr marL="687600" lvl="1" indent="-230400"/>
            <a:r>
              <a:rPr lang="cs-CZ" sz="1200" dirty="0" smtClean="0"/>
              <a:t>• 	zpracování </a:t>
            </a:r>
            <a:r>
              <a:rPr lang="cs-CZ" sz="1200" b="1" dirty="0"/>
              <a:t>komunitních plánů sociálních služeb – poradenství, supervize, analýzy potřeb</a:t>
            </a:r>
          </a:p>
          <a:p>
            <a:pPr marL="685800" lvl="1" indent="-228600"/>
            <a:r>
              <a:rPr lang="cs-CZ" sz="1200" dirty="0"/>
              <a:t>• 	realizace </a:t>
            </a:r>
            <a:r>
              <a:rPr lang="cs-CZ" sz="1200" b="1" dirty="0"/>
              <a:t>vzdělávacího modulu Deset kroků komunitním plánováním pro </a:t>
            </a:r>
            <a:r>
              <a:rPr lang="cs-CZ" sz="1200" b="1" dirty="0" smtClean="0"/>
              <a:t>poskytovatele, zadavatele</a:t>
            </a:r>
            <a:r>
              <a:rPr lang="cs-CZ" sz="1200" b="1" dirty="0"/>
              <a:t>, uživatele, </a:t>
            </a:r>
            <a:r>
              <a:rPr lang="cs-CZ" sz="1200" b="1" dirty="0" smtClean="0"/>
              <a:t>zaměstnavatele </a:t>
            </a:r>
            <a:r>
              <a:rPr lang="cs-CZ" sz="1200" b="1" dirty="0"/>
              <a:t>a úřady práce</a:t>
            </a:r>
          </a:p>
          <a:p>
            <a:pPr marL="685800" lvl="1" indent="-228600"/>
            <a:r>
              <a:rPr lang="cs-CZ" sz="1200" dirty="0"/>
              <a:t>• 	zpracování </a:t>
            </a:r>
            <a:r>
              <a:rPr lang="cs-CZ" sz="1200" b="1" dirty="0"/>
              <a:t>regionálních informačních systémů – vývoj a konstrukce informačních softwarů pro sociální služby</a:t>
            </a:r>
          </a:p>
          <a:p>
            <a:pPr marL="685800" lvl="1" indent="-228600"/>
            <a:r>
              <a:rPr lang="cs-CZ" sz="1200" dirty="0"/>
              <a:t>• 	zpracování </a:t>
            </a:r>
            <a:r>
              <a:rPr lang="cs-CZ" sz="1200" b="1" dirty="0"/>
              <a:t>projektových žádostí fondům Evropské unie, obcím, neziskovým organizacím, školám či malým </a:t>
            </a:r>
            <a:r>
              <a:rPr lang="cs-CZ" sz="1200" b="1" dirty="0" smtClean="0"/>
              <a:t/>
            </a:r>
            <a:br>
              <a:rPr lang="cs-CZ" sz="1200" b="1" dirty="0" smtClean="0"/>
            </a:br>
            <a:r>
              <a:rPr lang="cs-CZ" sz="1200" b="1" dirty="0" smtClean="0"/>
              <a:t>a </a:t>
            </a:r>
            <a:r>
              <a:rPr lang="cs-CZ" sz="1200" b="1" dirty="0"/>
              <a:t>středním podnikatelům</a:t>
            </a:r>
          </a:p>
          <a:p>
            <a:pPr marL="685800" lvl="1" indent="-228600"/>
            <a:r>
              <a:rPr lang="cs-CZ" sz="1200" dirty="0"/>
              <a:t>• 	realizace </a:t>
            </a:r>
            <a:r>
              <a:rPr lang="cs-CZ" sz="1200" b="1" dirty="0"/>
              <a:t>dotačního managementu pro vaše projektové náměty</a:t>
            </a:r>
          </a:p>
          <a:p>
            <a:pPr marL="685800" lvl="1" indent="-228600"/>
            <a:r>
              <a:rPr lang="cs-CZ" sz="1200" dirty="0"/>
              <a:t>• 	</a:t>
            </a:r>
            <a:r>
              <a:rPr lang="cs-CZ" sz="1200" b="1" dirty="0"/>
              <a:t>manažeři pro realizaci vašich projektů</a:t>
            </a:r>
          </a:p>
          <a:p>
            <a:pPr marL="685800" lvl="1" indent="-228600"/>
            <a:r>
              <a:rPr lang="cs-CZ" sz="1200" dirty="0"/>
              <a:t>• 	</a:t>
            </a:r>
            <a:r>
              <a:rPr lang="cs-CZ" sz="1200" b="1" dirty="0"/>
              <a:t>projektové řízení a vzdělávací programy pro žadatele a realizátory projektů z Evropské unie</a:t>
            </a:r>
          </a:p>
          <a:p>
            <a:pPr marL="685800" lvl="1" indent="-228600"/>
            <a:r>
              <a:rPr lang="cs-CZ" sz="1200" dirty="0"/>
              <a:t>• 	</a:t>
            </a:r>
            <a:r>
              <a:rPr lang="cs-CZ" sz="1200" b="1" dirty="0"/>
              <a:t>služby Česko-německé agentury – </a:t>
            </a:r>
            <a:r>
              <a:rPr lang="cs-CZ" sz="1200" b="1" dirty="0" err="1"/>
              <a:t>přeshraniční</a:t>
            </a:r>
            <a:r>
              <a:rPr lang="cs-CZ" sz="1200" b="1" dirty="0"/>
              <a:t> management pro vaše projekty – realizujeme </a:t>
            </a:r>
            <a:r>
              <a:rPr lang="cs-CZ" sz="1200" b="1" dirty="0" err="1"/>
              <a:t>přeshraniční</a:t>
            </a:r>
            <a:r>
              <a:rPr lang="cs-CZ" sz="1200" b="1" dirty="0"/>
              <a:t> </a:t>
            </a:r>
            <a:r>
              <a:rPr lang="cs-CZ" sz="1200" b="1" dirty="0" smtClean="0"/>
              <a:t>spolupráci </a:t>
            </a:r>
            <a:r>
              <a:rPr lang="cs-CZ" sz="1200" b="1" dirty="0"/>
              <a:t>a vyhledáváme partnery pro vaše projekty</a:t>
            </a:r>
          </a:p>
          <a:p>
            <a:pPr marL="685800" lvl="1" indent="-228600"/>
            <a:r>
              <a:rPr lang="cs-CZ" sz="1200" dirty="0"/>
              <a:t>• 	realizace projektů v oblasti </a:t>
            </a:r>
            <a:r>
              <a:rPr lang="cs-CZ" sz="1200" b="1" dirty="0"/>
              <a:t>řízení kvality sociálních služeb – vzdělávací program s podporou e-</a:t>
            </a:r>
            <a:r>
              <a:rPr lang="cs-CZ" sz="1200" b="1" dirty="0" err="1"/>
              <a:t>learningu</a:t>
            </a:r>
            <a:r>
              <a:rPr lang="cs-CZ" sz="1200" b="1" dirty="0"/>
              <a:t> </a:t>
            </a:r>
            <a:r>
              <a:rPr lang="cs-CZ" sz="1200" b="1" dirty="0" smtClean="0"/>
              <a:t/>
            </a:r>
            <a:br>
              <a:rPr lang="cs-CZ" sz="1200" b="1" dirty="0" smtClean="0"/>
            </a:br>
            <a:r>
              <a:rPr lang="cs-CZ" sz="1200" b="1" dirty="0" smtClean="0"/>
              <a:t>pro poskytovatele </a:t>
            </a:r>
            <a:r>
              <a:rPr lang="cs-CZ" sz="1200" b="1" dirty="0"/>
              <a:t>a zadavatele</a:t>
            </a:r>
          </a:p>
          <a:p>
            <a:pPr marL="685800" lvl="1" indent="-228600"/>
            <a:r>
              <a:rPr lang="cs-CZ" sz="1200" dirty="0"/>
              <a:t>• 	realizace projektů ze Strukturálních fondů Evropské unie v oblasti </a:t>
            </a:r>
            <a:r>
              <a:rPr lang="cs-CZ" sz="1200" b="1" dirty="0"/>
              <a:t>integrace znevýhodněných osob na trh práce</a:t>
            </a:r>
          </a:p>
          <a:p>
            <a:pPr marL="685800" lvl="1" indent="-228600"/>
            <a:r>
              <a:rPr lang="cs-CZ" sz="1200" dirty="0"/>
              <a:t>• 	realizace projektů ze Strukturálních fondů Evropské unie v oblasti </a:t>
            </a:r>
            <a:r>
              <a:rPr lang="cs-CZ" sz="1200" b="1" dirty="0"/>
              <a:t>rovných příležitostí pro muže a ženy</a:t>
            </a:r>
          </a:p>
          <a:p>
            <a:pPr marL="685800" lvl="1" indent="-228600"/>
            <a:r>
              <a:rPr lang="cs-CZ" sz="1200" dirty="0"/>
              <a:t>• 	realizace informačních a osvětových akcí zaměřených na </a:t>
            </a:r>
            <a:r>
              <a:rPr lang="cs-CZ" sz="1200" b="1" dirty="0"/>
              <a:t>rozvoj neziskového sektoru a sociální ekonomiky</a:t>
            </a:r>
          </a:p>
          <a:p>
            <a:pPr marL="685800" lvl="1" indent="-228600"/>
            <a:r>
              <a:rPr lang="cs-CZ" sz="1200" dirty="0"/>
              <a:t>• 	</a:t>
            </a:r>
            <a:r>
              <a:rPr lang="cs-CZ" sz="1200" b="1" dirty="0"/>
              <a:t>podpora rozvoje informovanosti v </a:t>
            </a:r>
            <a:r>
              <a:rPr lang="cs-CZ" sz="1200" b="1" dirty="0" err="1"/>
              <a:t>terciální</a:t>
            </a:r>
            <a:r>
              <a:rPr lang="cs-CZ" sz="1200" b="1" dirty="0"/>
              <a:t> sféře</a:t>
            </a:r>
          </a:p>
          <a:p>
            <a:pPr marL="685800" lvl="1" indent="-228600"/>
            <a:r>
              <a:rPr lang="cs-CZ" sz="1200" dirty="0"/>
              <a:t>• 	poradenství v oblasti </a:t>
            </a:r>
            <a:r>
              <a:rPr lang="cs-CZ" sz="1200" b="1" dirty="0"/>
              <a:t>public relations</a:t>
            </a:r>
            <a:endParaRPr lang="cs-CZ" sz="12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7" name="TextovéPole 6"/>
          <p:cNvSpPr txBox="1"/>
          <p:nvPr/>
        </p:nvSpPr>
        <p:spPr>
          <a:xfrm>
            <a:off x="928662" y="1643050"/>
            <a:ext cx="728667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O NOSITELÍCH PROJEKTU A JEHO </a:t>
            </a:r>
            <a:r>
              <a:rPr lang="pl-PL" sz="2000" b="1" dirty="0" smtClean="0"/>
              <a:t>PARTNERECH</a:t>
            </a:r>
          </a:p>
          <a:p>
            <a:r>
              <a:rPr lang="cs-CZ" sz="2000" b="1" dirty="0" smtClean="0"/>
              <a:t>  </a:t>
            </a:r>
          </a:p>
          <a:p>
            <a:r>
              <a:rPr lang="cs-CZ" dirty="0"/>
              <a:t>Nositel projektu </a:t>
            </a:r>
            <a:r>
              <a:rPr lang="cs-CZ" b="1" dirty="0"/>
              <a:t>Centrum komunitní práce Ústí nad Labem </a:t>
            </a:r>
            <a:r>
              <a:rPr lang="cs-CZ" dirty="0"/>
              <a:t>(www.</a:t>
            </a:r>
            <a:r>
              <a:rPr lang="cs-CZ" dirty="0" err="1"/>
              <a:t>ckpul.cz</a:t>
            </a:r>
            <a:r>
              <a:rPr lang="cs-CZ" dirty="0"/>
              <a:t>) je neziskovou organizací, která má za sebou více než deset let působení v sociální oblasti. Jejím </a:t>
            </a:r>
            <a:r>
              <a:rPr lang="cs-CZ" b="1" dirty="0"/>
              <a:t>posláním je rozvíjet neziskový sektor a posilovat jeho konkurenceschopnost na evropském sociálním trhu</a:t>
            </a:r>
            <a:r>
              <a:rPr lang="cs-CZ" dirty="0"/>
              <a:t>. Společnost je zaměřena zejména na komunitní plánování, zpracování projektových žádostí pro Strukturální fondy Evropské unie, rozvoj lidských zdrojů, integraci znevýhodněných skupin na trh práce a podporu problematiky rovných šancí. Přispívá k celkovému regionálnímu a místnímu rozvoji.</a:t>
            </a:r>
          </a:p>
          <a:p>
            <a:endParaRPr lang="cs-CZ" dirty="0"/>
          </a:p>
          <a:p>
            <a:r>
              <a:rPr lang="cs-CZ" b="1" dirty="0"/>
              <a:t>Kontaktní osoba: </a:t>
            </a:r>
            <a:r>
              <a:rPr lang="cs-CZ" dirty="0"/>
              <a:t>Soňa Mudrochová, manažerka projektu, mudrochova@</a:t>
            </a:r>
            <a:r>
              <a:rPr lang="cs-CZ" dirty="0" err="1"/>
              <a:t>ckpul.cz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7" name="TextovéPole 6"/>
          <p:cNvSpPr txBox="1"/>
          <p:nvPr/>
        </p:nvSpPr>
        <p:spPr>
          <a:xfrm>
            <a:off x="928662" y="1643050"/>
            <a:ext cx="7286676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 </a:t>
            </a:r>
          </a:p>
          <a:p>
            <a:endParaRPr lang="cs-CZ" sz="1000" b="1" dirty="0"/>
          </a:p>
          <a:p>
            <a:r>
              <a:rPr lang="cs-CZ" sz="2000" b="1" dirty="0" smtClean="0"/>
              <a:t>Cílová skupina projektu, působnost projektu, časový rámec:</a:t>
            </a:r>
            <a:endParaRPr lang="cs-CZ" sz="2000" dirty="0"/>
          </a:p>
          <a:p>
            <a:pPr lvl="0"/>
            <a:r>
              <a:rPr lang="cs-CZ" sz="1000" b="1" dirty="0" smtClean="0"/>
              <a:t> 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/>
              <a:t>aktéři </a:t>
            </a:r>
            <a:r>
              <a:rPr lang="cs-CZ" b="1" dirty="0" smtClean="0"/>
              <a:t>pro-rodinné politiky 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Ústecký a Liberecký kraj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cs-CZ" dirty="0"/>
          </a:p>
          <a:p>
            <a:pPr marL="342900" lvl="0"/>
            <a:r>
              <a:rPr lang="cs-CZ" dirty="0" smtClean="0"/>
              <a:t>zaměstnavatelé</a:t>
            </a:r>
            <a:r>
              <a:rPr lang="cs-CZ" dirty="0"/>
              <a:t>, místní partnerství, kraje, obce a jimi zřizované organizace, rodiče s dětmi, osoby pečující o závislou osobu, neziskové organizace, vzdělávací </a:t>
            </a:r>
            <a:r>
              <a:rPr lang="cs-CZ" dirty="0" smtClean="0"/>
              <a:t>instituce</a:t>
            </a:r>
          </a:p>
          <a:p>
            <a:pPr marL="342900" lvl="0"/>
            <a:endParaRPr lang="cs-CZ" dirty="0"/>
          </a:p>
          <a:p>
            <a:pPr>
              <a:buFont typeface="Arial" pitchFamily="34" charset="0"/>
              <a:buChar char="•"/>
            </a:pPr>
            <a:r>
              <a:rPr lang="cs-CZ" b="1" dirty="0" smtClean="0"/>
              <a:t>     realizační období:</a:t>
            </a:r>
          </a:p>
          <a:p>
            <a:endParaRPr lang="cs-CZ" sz="1000" b="1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 smtClean="0"/>
              <a:t>1. 8. 2009 </a:t>
            </a:r>
            <a:r>
              <a:rPr lang="cs-CZ" dirty="0"/>
              <a:t>– 31. 7. 2011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/>
              <a:t>podpořeno z: ESF / OP LZZ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 smtClean="0"/>
          </a:p>
          <a:p>
            <a:pPr marL="342900" lvl="0"/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7" name="TextovéPole 6"/>
          <p:cNvSpPr txBox="1"/>
          <p:nvPr/>
        </p:nvSpPr>
        <p:spPr>
          <a:xfrm>
            <a:off x="928662" y="1643050"/>
            <a:ext cx="728667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O NOSITELÍCH PROJEKTU A JEHO </a:t>
            </a:r>
            <a:r>
              <a:rPr lang="pl-PL" sz="2000" b="1" dirty="0" smtClean="0"/>
              <a:t>PARTNERECH</a:t>
            </a:r>
          </a:p>
          <a:p>
            <a:r>
              <a:rPr lang="cs-CZ" sz="2000" b="1" dirty="0" smtClean="0"/>
              <a:t>  </a:t>
            </a:r>
          </a:p>
          <a:p>
            <a:r>
              <a:rPr lang="cs-CZ" b="1" dirty="0"/>
              <a:t>Partner </a:t>
            </a:r>
            <a:r>
              <a:rPr lang="cs-CZ" b="1" dirty="0" err="1"/>
              <a:t>Gender</a:t>
            </a:r>
            <a:r>
              <a:rPr lang="cs-CZ" b="1" dirty="0"/>
              <a:t> </a:t>
            </a:r>
            <a:r>
              <a:rPr lang="cs-CZ" b="1" dirty="0" err="1"/>
              <a:t>Studies</a:t>
            </a:r>
            <a:r>
              <a:rPr lang="cs-CZ" b="1" dirty="0"/>
              <a:t>, o.p.s. </a:t>
            </a:r>
            <a:r>
              <a:rPr lang="cs-CZ" dirty="0"/>
              <a:t>(www.</a:t>
            </a:r>
            <a:r>
              <a:rPr lang="cs-CZ" dirty="0" err="1"/>
              <a:t>genderstudies.cz</a:t>
            </a:r>
            <a:r>
              <a:rPr lang="cs-CZ" dirty="0"/>
              <a:t>) je nevládní neziskovou organizací, která slouží především jako informační, konzultační a vzdělávací centrum v otázkách vztahů mužů a žen a jejich postavení ve společnosti. </a:t>
            </a:r>
            <a:r>
              <a:rPr lang="cs-CZ" b="1" dirty="0"/>
              <a:t>Prostřednictvím specifických projektů GS aktivně ovlivňuje změny týkající se rovných příležitostí </a:t>
            </a:r>
            <a:r>
              <a:rPr lang="cs-CZ" dirty="0"/>
              <a:t>v různých oblastech jako jsou např. institucionální mechanismy, trh práce, politická participace žen, informační technologie apod. Poskytuje konzultace v oblasti slaďování rodinného a pracovního života, postavení žen a mužů na TP a oblasti rovných příležitostí pro ženy </a:t>
            </a:r>
            <a:r>
              <a:rPr lang="cs-CZ" dirty="0" smtClean="0"/>
              <a:t>a </a:t>
            </a:r>
            <a:r>
              <a:rPr lang="cs-CZ" dirty="0"/>
              <a:t>muže, informační servis. </a:t>
            </a:r>
          </a:p>
          <a:p>
            <a:endParaRPr lang="cs-CZ" dirty="0"/>
          </a:p>
          <a:p>
            <a:r>
              <a:rPr lang="cs-CZ" b="1" dirty="0"/>
              <a:t>Kontaktní osoba: </a:t>
            </a:r>
            <a:r>
              <a:rPr lang="cs-CZ" dirty="0" smtClean="0"/>
              <a:t>Anna Kotková, </a:t>
            </a:r>
            <a:r>
              <a:rPr lang="cs-CZ" dirty="0"/>
              <a:t>koordinátorka projektu, </a:t>
            </a:r>
            <a:r>
              <a:rPr lang="cs-CZ" dirty="0" smtClean="0"/>
              <a:t>office@</a:t>
            </a:r>
            <a:r>
              <a:rPr lang="cs-CZ" dirty="0" err="1" smtClean="0"/>
              <a:t>genderstudies.cz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21288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7" name="TextovéPole 6"/>
          <p:cNvSpPr txBox="1"/>
          <p:nvPr/>
        </p:nvSpPr>
        <p:spPr>
          <a:xfrm>
            <a:off x="928662" y="1643050"/>
            <a:ext cx="728667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/>
              <a:t>O NOSITELÍCH PROJEKTU A JEHO </a:t>
            </a:r>
            <a:r>
              <a:rPr lang="pl-PL" sz="2000" b="1" dirty="0" smtClean="0"/>
              <a:t>PARTNERECH</a:t>
            </a:r>
          </a:p>
          <a:p>
            <a:r>
              <a:rPr lang="cs-CZ" sz="2000" dirty="0" smtClean="0"/>
              <a:t>  </a:t>
            </a:r>
          </a:p>
          <a:p>
            <a:r>
              <a:rPr lang="cs-CZ" b="1" dirty="0"/>
              <a:t>Partner Radnice města Chemnitz</a:t>
            </a:r>
            <a:r>
              <a:rPr lang="cs-CZ" dirty="0"/>
              <a:t> (www.</a:t>
            </a:r>
            <a:r>
              <a:rPr lang="cs-CZ" dirty="0" err="1"/>
              <a:t>stadt</a:t>
            </a:r>
            <a:r>
              <a:rPr lang="cs-CZ" dirty="0"/>
              <a:t>-</a:t>
            </a:r>
            <a:r>
              <a:rPr lang="cs-CZ" dirty="0" err="1"/>
              <a:t>chemnitz.de</a:t>
            </a:r>
            <a:r>
              <a:rPr lang="cs-CZ" dirty="0"/>
              <a:t>) je dlouhodobým </a:t>
            </a:r>
            <a:r>
              <a:rPr lang="cs-CZ" dirty="0" err="1"/>
              <a:t>přeshraničním</a:t>
            </a:r>
            <a:r>
              <a:rPr lang="cs-CZ" dirty="0"/>
              <a:t> partnerem nositele projektu a podílí se v rámci projektu především na </a:t>
            </a:r>
            <a:r>
              <a:rPr lang="cs-CZ" b="1" dirty="0"/>
              <a:t>transferu německých zkušeností s modelem tzv. „místních uskupení pro rodinu“ </a:t>
            </a:r>
            <a:r>
              <a:rPr lang="cs-CZ" dirty="0"/>
              <a:t>a dalších zkušeností s problematikou </a:t>
            </a:r>
            <a:r>
              <a:rPr lang="cs-CZ" dirty="0" err="1"/>
              <a:t>Work</a:t>
            </a:r>
            <a:r>
              <a:rPr lang="cs-CZ" dirty="0"/>
              <a:t>-</a:t>
            </a:r>
            <a:r>
              <a:rPr lang="cs-CZ" dirty="0" err="1"/>
              <a:t>Life</a:t>
            </a:r>
            <a:r>
              <a:rPr lang="cs-CZ" dirty="0"/>
              <a:t> Balance.</a:t>
            </a:r>
          </a:p>
          <a:p>
            <a:endParaRPr lang="cs-CZ" dirty="0"/>
          </a:p>
          <a:p>
            <a:r>
              <a:rPr lang="cs-CZ" b="1" dirty="0"/>
              <a:t>Kontaktní osoba: </a:t>
            </a:r>
            <a:r>
              <a:rPr lang="cs-CZ" dirty="0" err="1"/>
              <a:t>Bettina</a:t>
            </a:r>
            <a:r>
              <a:rPr lang="cs-CZ" dirty="0"/>
              <a:t> </a:t>
            </a:r>
            <a:r>
              <a:rPr lang="cs-CZ" dirty="0" err="1"/>
              <a:t>Bezold</a:t>
            </a:r>
            <a:r>
              <a:rPr lang="cs-CZ" dirty="0"/>
              <a:t>, zmocněnkyně pro rovné šance, </a:t>
            </a:r>
            <a:r>
              <a:rPr lang="cs-CZ" dirty="0" err="1"/>
              <a:t>bettina.bezold</a:t>
            </a:r>
            <a:r>
              <a:rPr lang="cs-CZ" dirty="0"/>
              <a:t>@</a:t>
            </a:r>
            <a:r>
              <a:rPr lang="cs-CZ" dirty="0" err="1"/>
              <a:t>stadt</a:t>
            </a:r>
            <a:r>
              <a:rPr lang="cs-CZ" dirty="0"/>
              <a:t>-</a:t>
            </a:r>
            <a:r>
              <a:rPr lang="cs-CZ" dirty="0" err="1"/>
              <a:t>chemnitz.de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6021288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6" name="TextovéPole 5"/>
          <p:cNvSpPr txBox="1"/>
          <p:nvPr/>
        </p:nvSpPr>
        <p:spPr>
          <a:xfrm>
            <a:off x="928662" y="1643050"/>
            <a:ext cx="728667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O </a:t>
            </a:r>
            <a:r>
              <a:rPr lang="cs-CZ" sz="2400" b="1" dirty="0" smtClean="0">
                <a:solidFill>
                  <a:srgbClr val="FF0000"/>
                </a:solidFill>
              </a:rPr>
              <a:t>projektu</a:t>
            </a:r>
          </a:p>
          <a:p>
            <a:endParaRPr lang="cs-CZ" sz="1000" b="1" dirty="0"/>
          </a:p>
          <a:p>
            <a:pPr lvl="0"/>
            <a:r>
              <a:rPr lang="cs-CZ" sz="2000" b="1" dirty="0" smtClean="0"/>
              <a:t>Naše cíle:</a:t>
            </a:r>
          </a:p>
          <a:p>
            <a:pPr lvl="0"/>
            <a:r>
              <a:rPr lang="cs-CZ" sz="1000" b="1" dirty="0" smtClean="0"/>
              <a:t> 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otevřít v regionu diskuzi na téma slaďování </a:t>
            </a:r>
            <a:r>
              <a:rPr lang="cs-CZ" b="1" dirty="0"/>
              <a:t>pracovního a osobního života </a:t>
            </a:r>
            <a:endParaRPr lang="cs-CZ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co to je </a:t>
            </a:r>
            <a:r>
              <a:rPr lang="cs-CZ" dirty="0" err="1"/>
              <a:t>Work</a:t>
            </a:r>
            <a:r>
              <a:rPr lang="cs-CZ" dirty="0"/>
              <a:t>-</a:t>
            </a:r>
            <a:r>
              <a:rPr lang="cs-CZ" dirty="0" err="1"/>
              <a:t>Life</a:t>
            </a:r>
            <a:r>
              <a:rPr lang="cs-CZ" dirty="0"/>
              <a:t> Balance?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dirty="0"/>
              <a:t>téma projektu - </a:t>
            </a:r>
            <a:r>
              <a:rPr lang="cs-CZ" b="1" dirty="0"/>
              <a:t>nové a i lehce kontroverzní </a:t>
            </a:r>
            <a:endParaRPr lang="cs-CZ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nabídnout</a:t>
            </a:r>
            <a:r>
              <a:rPr lang="cs-CZ" dirty="0" smtClean="0"/>
              <a:t> </a:t>
            </a:r>
            <a:r>
              <a:rPr lang="cs-CZ" dirty="0"/>
              <a:t>zájemcům z řad zaměstnavatelů </a:t>
            </a:r>
            <a:r>
              <a:rPr lang="cs-CZ" b="1" dirty="0"/>
              <a:t>vzdělávání, informace, transfer </a:t>
            </a:r>
            <a:r>
              <a:rPr lang="cs-CZ" b="1" dirty="0" smtClean="0"/>
              <a:t>zkušeností ze sousedního Saska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6" name="TextovéPole 5"/>
          <p:cNvSpPr txBox="1"/>
          <p:nvPr/>
        </p:nvSpPr>
        <p:spPr>
          <a:xfrm>
            <a:off x="928662" y="1643050"/>
            <a:ext cx="7286676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AKTIVITY</a:t>
            </a:r>
          </a:p>
          <a:p>
            <a:endParaRPr lang="cs-CZ" sz="1000" b="1" dirty="0"/>
          </a:p>
          <a:p>
            <a:pPr lvl="0"/>
            <a:r>
              <a:rPr lang="cs-CZ" sz="1000" b="1" dirty="0" smtClean="0"/>
              <a:t> 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/>
              <a:t>regionální úvodní </a:t>
            </a:r>
            <a:r>
              <a:rPr lang="cs-CZ" b="1" dirty="0" smtClean="0"/>
              <a:t>analýza projektu</a:t>
            </a:r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 smtClean="0"/>
              <a:t>analýza komunitních </a:t>
            </a:r>
            <a:r>
              <a:rPr lang="cs-CZ" b="1" dirty="0"/>
              <a:t>plánů</a:t>
            </a:r>
            <a:r>
              <a:rPr lang="cs-CZ" dirty="0"/>
              <a:t> z regionu, která šetří jak místní (regionální) struktury komunitního plánování  pojednávají  oblasti slaďování pracovního a rodinného </a:t>
            </a:r>
            <a:r>
              <a:rPr lang="cs-CZ" dirty="0" smtClean="0"/>
              <a:t>života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tiskoviny projektu – informační brožura projektu , informační leták , WWW</a:t>
            </a:r>
            <a:endParaRPr lang="cs-CZ" sz="1000" dirty="0" smtClean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informační audiovizuální spot</a:t>
            </a:r>
            <a:r>
              <a:rPr lang="cs-CZ" dirty="0" smtClean="0"/>
              <a:t> – film o projektu a zajímavých aktérech problematiky rovných šancí a slaďování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6" name="TextovéPole 5"/>
          <p:cNvSpPr txBox="1"/>
          <p:nvPr/>
        </p:nvSpPr>
        <p:spPr>
          <a:xfrm>
            <a:off x="928662" y="1785926"/>
            <a:ext cx="7286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informační </a:t>
            </a:r>
            <a:r>
              <a:rPr lang="cs-CZ" b="1" dirty="0"/>
              <a:t>materiál projektu:</a:t>
            </a:r>
            <a:endParaRPr lang="cs-CZ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/>
              <a:t>webové stránky  projektu </a:t>
            </a:r>
            <a:r>
              <a:rPr lang="cs-CZ" b="1" u="sng" dirty="0">
                <a:hlinkClick r:id="rId3"/>
              </a:rPr>
              <a:t>www.</a:t>
            </a:r>
            <a:r>
              <a:rPr lang="cs-CZ" b="1" u="sng" dirty="0" err="1">
                <a:hlinkClick r:id="rId3"/>
              </a:rPr>
              <a:t>sladovani.cz</a:t>
            </a:r>
            <a:r>
              <a:rPr lang="cs-CZ" dirty="0"/>
              <a:t> - prezentovány všechny informace o projektu </a:t>
            </a:r>
          </a:p>
          <a:p>
            <a:pPr marL="342900" indent="-342900"/>
            <a:endParaRPr lang="cs-CZ" b="1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cs-CZ" dirty="0"/>
          </a:p>
        </p:txBody>
      </p:sp>
      <p:grpSp>
        <p:nvGrpSpPr>
          <p:cNvPr id="7" name="Skupina 6"/>
          <p:cNvGrpSpPr/>
          <p:nvPr/>
        </p:nvGrpSpPr>
        <p:grpSpPr>
          <a:xfrm>
            <a:off x="1371578" y="2786058"/>
            <a:ext cx="6572296" cy="3042924"/>
            <a:chOff x="1000100" y="2285992"/>
            <a:chExt cx="7097630" cy="3286149"/>
          </a:xfrm>
        </p:grpSpPr>
        <p:pic>
          <p:nvPicPr>
            <p:cNvPr id="8" name="Obrázek 7" descr="prtsc 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00100" y="2285992"/>
              <a:ext cx="3185486" cy="3286148"/>
            </a:xfrm>
            <a:prstGeom prst="rect">
              <a:avLst/>
            </a:prstGeom>
          </p:spPr>
        </p:pic>
        <p:pic>
          <p:nvPicPr>
            <p:cNvPr id="9" name="Obrázek 8" descr="prtsc 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2285993"/>
              <a:ext cx="3525730" cy="3286148"/>
            </a:xfrm>
            <a:prstGeom prst="rect">
              <a:avLst/>
            </a:prstGeom>
          </p:spPr>
        </p:pic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to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317510"/>
          </a:xfrm>
        </p:spPr>
      </p:pic>
      <p:sp>
        <p:nvSpPr>
          <p:cNvPr id="6" name="TextovéPole 5"/>
          <p:cNvSpPr txBox="1"/>
          <p:nvPr/>
        </p:nvSpPr>
        <p:spPr>
          <a:xfrm>
            <a:off x="928662" y="1857364"/>
            <a:ext cx="72866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úvodní </a:t>
            </a:r>
            <a:r>
              <a:rPr lang="cs-CZ" b="1" dirty="0"/>
              <a:t>konference projektu - </a:t>
            </a:r>
            <a:r>
              <a:rPr lang="cs-CZ" dirty="0"/>
              <a:t>otevře regionální diskusi k problematice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pracovní exkurze na </a:t>
            </a:r>
            <a:r>
              <a:rPr lang="cs-CZ" b="1" dirty="0"/>
              <a:t>samosprávách saských měst</a:t>
            </a:r>
            <a:r>
              <a:rPr lang="cs-CZ" dirty="0"/>
              <a:t> - představí komunální systém podpory slaďování profesního a rodinného života zejména tzv.  "místní uskupení pro rodinu" a "komunální strategie slučitelnosti" a zkušenosti svých měst </a:t>
            </a:r>
            <a:endParaRPr lang="cs-CZ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b="1" dirty="0" smtClean="0"/>
              <a:t>vzdělávací modul  „co je komunitní plánování“</a:t>
            </a:r>
            <a:r>
              <a:rPr lang="cs-CZ" dirty="0" smtClean="0"/>
              <a:t>, který vás bude</a:t>
            </a:r>
            <a:r>
              <a:rPr lang="cs-CZ" b="1" dirty="0" smtClean="0"/>
              <a:t> </a:t>
            </a:r>
            <a:r>
              <a:rPr lang="cs-CZ" dirty="0" smtClean="0"/>
              <a:t>informovat, co je to komunitní plánování a jak může pomoci při uskutečňování politiky sladění rodinného a pracovního života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skupiny pro w/l/balance</a:t>
            </a:r>
            <a:r>
              <a:rPr lang="cs-CZ" dirty="0" smtClean="0"/>
              <a:t>, která bude podporovat oblasti slaďování pracovního a rodinného života v procesech KP města Ústí nad Labem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cs-CZ" b="1" dirty="0" smtClean="0"/>
              <a:t>závěrečné konference projektu</a:t>
            </a:r>
            <a:r>
              <a:rPr lang="cs-CZ" dirty="0" smtClean="0"/>
              <a:t> - projekt vyhodnotí,  výstupy, mediálně zviditelní nejaktivnější organizace - regionální aktéry pro-rodinné politiky</a:t>
            </a:r>
          </a:p>
          <a:p>
            <a:pPr marL="342900" indent="-342900">
              <a:buFont typeface="Arial" pitchFamily="34" charset="0"/>
              <a:buChar char="•"/>
            </a:pPr>
            <a:endParaRPr lang="cs-CZ" dirty="0" smtClean="0"/>
          </a:p>
          <a:p>
            <a:pPr marL="342900" lvl="0" indent="-342900">
              <a:buFont typeface="Arial" pitchFamily="34" charset="0"/>
              <a:buChar char="•"/>
            </a:pPr>
            <a:endParaRPr lang="cs-CZ" dirty="0"/>
          </a:p>
          <a:p>
            <a:pPr marL="342900" lvl="0" indent="-342900">
              <a:buFont typeface="Arial" pitchFamily="34" charset="0"/>
              <a:buChar char="•"/>
            </a:pPr>
            <a:endParaRPr lang="cs-C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24575"/>
            <a:ext cx="91154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689</Words>
  <Application>Microsoft Office PowerPoint</Application>
  <PresentationFormat>Předvádění na obrazovce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</vt:vector>
  </TitlesOfParts>
  <Company>ARPUS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DTP</dc:creator>
  <cp:lastModifiedBy>Spravce-NTB</cp:lastModifiedBy>
  <cp:revision>41</cp:revision>
  <dcterms:created xsi:type="dcterms:W3CDTF">2010-03-22T18:57:21Z</dcterms:created>
  <dcterms:modified xsi:type="dcterms:W3CDTF">2011-07-31T14:13:02Z</dcterms:modified>
</cp:coreProperties>
</file>