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8" r:id="rId3"/>
    <p:sldId id="259" r:id="rId4"/>
    <p:sldId id="260" r:id="rId5"/>
    <p:sldId id="261" r:id="rId6"/>
    <p:sldId id="262" r:id="rId7"/>
    <p:sldId id="278" r:id="rId8"/>
    <p:sldId id="263" r:id="rId9"/>
    <p:sldId id="289" r:id="rId10"/>
    <p:sldId id="264" r:id="rId11"/>
    <p:sldId id="265" r:id="rId12"/>
    <p:sldId id="279" r:id="rId13"/>
    <p:sldId id="282" r:id="rId14"/>
    <p:sldId id="280" r:id="rId15"/>
    <p:sldId id="266" r:id="rId16"/>
    <p:sldId id="267" r:id="rId17"/>
    <p:sldId id="294" r:id="rId18"/>
    <p:sldId id="270" r:id="rId19"/>
    <p:sldId id="271" r:id="rId20"/>
    <p:sldId id="272" r:id="rId21"/>
    <p:sldId id="295" r:id="rId22"/>
    <p:sldId id="273" r:id="rId23"/>
    <p:sldId id="274" r:id="rId24"/>
    <p:sldId id="296" r:id="rId25"/>
  </p:sldIdLst>
  <p:sldSz cx="9144000" cy="6858000" type="screen4x3"/>
  <p:notesSz cx="6810375" cy="99425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4" autoAdjust="0"/>
    <p:restoredTop sz="94660"/>
  </p:normalViewPr>
  <p:slideViewPr>
    <p:cSldViewPr>
      <p:cViewPr>
        <p:scale>
          <a:sx n="66" d="100"/>
          <a:sy n="66" d="100"/>
        </p:scale>
        <p:origin x="-1332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08" y="-90"/>
      </p:cViewPr>
      <p:guideLst>
        <p:guide orient="horz" pos="3132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32C69-ECDF-4D4E-911A-433400FC353E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0BAE5-0091-495B-99D8-E8ABD04936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5261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0F09F-D1A3-4133-AC77-9928A75306D6}" type="datetimeFigureOut">
              <a:rPr lang="en-US" smtClean="0"/>
              <a:pPr/>
              <a:t>10/3/2013</a:t>
            </a:fld>
            <a:endParaRPr lang="en-US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808DF-366E-4EC9-952F-7D552C04F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707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808DF-366E-4EC9-952F-7D552C04FCD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0AC0A-AE4A-4990-B74C-D84D91EA47B2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D6EDA-9E42-4A8A-B146-5362C6CEB2C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42C44-6419-4B64-8C6D-C66BF9D85A5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abulku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cs-CZ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A80B8-C76F-4CD9-A348-0708B70355E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289EA-849B-48AB-8466-733EAED36F0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51027-FB35-4BEC-BAC7-B8B855C6CC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27508A-43B7-4D37-A5E6-E68C59B2BBFD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AE0C0-02FC-4D72-8E2A-18EF8BC9764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FC653-4C9C-4BCC-8C3D-111114ECD65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71FF8-59F5-4731-8464-DA0CFC6F6B08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09111-5650-4CFC-861E-8FC8B7360AD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7553A-8F33-4B65-BC18-6C659D9150F7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187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12438D-9DFC-48A7-B488-68692B65872F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wmf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9.xml"/><Relationship Id="rId6" Type="http://schemas.openxmlformats.org/officeDocument/2006/relationships/oleObject" Target="../embeddings/Microsoft_Excel_97-2003_Worksheet2.xls"/><Relationship Id="rId5" Type="http://schemas.openxmlformats.org/officeDocument/2006/relationships/oleObject" Target="../embeddings/oleObject3.bin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Microsoft_Excel_97-2003_Worksheet3.xls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wmf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3.xml"/><Relationship Id="rId6" Type="http://schemas.openxmlformats.org/officeDocument/2006/relationships/oleObject" Target="../embeddings/Microsoft_Excel_97-2003_Worksheet4.xls"/><Relationship Id="rId5" Type="http://schemas.openxmlformats.org/officeDocument/2006/relationships/oleObject" Target="../embeddings/oleObject5.bin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wmf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15.xml"/><Relationship Id="rId6" Type="http://schemas.openxmlformats.org/officeDocument/2006/relationships/oleObject" Target="../embeddings/Microsoft_Excel_97-2003_Worksheet5.xls"/><Relationship Id="rId5" Type="http://schemas.openxmlformats.org/officeDocument/2006/relationships/oleObject" Target="../embeddings/oleObject6.bin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wmf"/><Relationship Id="rId2" Type="http://schemas.openxmlformats.org/officeDocument/2006/relationships/vmlDrawing" Target="../drawings/vmlDrawing7.vml"/><Relationship Id="rId1" Type="http://schemas.openxmlformats.org/officeDocument/2006/relationships/themeOverride" Target="../theme/themeOverride16.xml"/><Relationship Id="rId6" Type="http://schemas.openxmlformats.org/officeDocument/2006/relationships/oleObject" Target="../embeddings/Microsoft_Word_97_-_2003_Document6.doc"/><Relationship Id="rId5" Type="http://schemas.openxmlformats.org/officeDocument/2006/relationships/oleObject" Target="../embeddings/oleObject7.bin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w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4.xml"/><Relationship Id="rId6" Type="http://schemas.openxmlformats.org/officeDocument/2006/relationships/oleObject" Target="../embeddings/Microsoft_Excel_97-2003_Worksheet1.xls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wmf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5.xml"/><Relationship Id="rId6" Type="http://schemas.openxmlformats.org/officeDocument/2006/relationships/package" Target="../embeddings/Microsoft_Excel_Worksheet1.xlsx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81075"/>
            <a:ext cx="8218488" cy="2592388"/>
          </a:xfrm>
        </p:spPr>
        <p:txBody>
          <a:bodyPr>
            <a:normAutofit fontScale="90000"/>
          </a:bodyPr>
          <a:lstStyle/>
          <a:p>
            <a:pPr eaLnBrk="1" hangingPunct="1">
              <a:spcBef>
                <a:spcPct val="40000"/>
              </a:spcBef>
            </a:pPr>
            <a:r>
              <a:rPr lang="cs-CZ" sz="3600" b="1" dirty="0" smtClean="0">
                <a:solidFill>
                  <a:srgbClr val="D1131C"/>
                </a:solidFill>
              </a:rPr>
              <a:t>MONITOROVACÍ ZPRÁVA</a:t>
            </a:r>
            <a:r>
              <a:rPr lang="cs-CZ" sz="3200" b="1" dirty="0" smtClean="0">
                <a:solidFill>
                  <a:srgbClr val="D1131C"/>
                </a:solidFill>
              </a:rPr>
              <a:t/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2000" b="1" dirty="0" smtClean="0">
                <a:solidFill>
                  <a:srgbClr val="D1131C"/>
                </a:solidFill>
              </a:rPr>
              <a:t>(MZ)</a:t>
            </a:r>
            <a:br>
              <a:rPr lang="cs-CZ" sz="20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> </a:t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3600" b="1" dirty="0" smtClean="0">
                <a:solidFill>
                  <a:srgbClr val="D1131C"/>
                </a:solidFill>
              </a:rPr>
              <a:t>ZJEDNODUŠENÁ ŽÁDOST O PLATBU </a:t>
            </a:r>
            <a:r>
              <a:rPr lang="cs-CZ" sz="2000" b="1" dirty="0" smtClean="0">
                <a:solidFill>
                  <a:srgbClr val="D1131C"/>
                </a:solidFill>
              </a:rPr>
              <a:t>(</a:t>
            </a:r>
            <a:r>
              <a:rPr lang="cs-CZ" sz="2000" b="1" dirty="0" err="1" smtClean="0">
                <a:solidFill>
                  <a:srgbClr val="D1131C"/>
                </a:solidFill>
              </a:rPr>
              <a:t>ZjŽoP</a:t>
            </a:r>
            <a:r>
              <a:rPr lang="cs-CZ" sz="2000" b="1" dirty="0" smtClean="0">
                <a:solidFill>
                  <a:srgbClr val="D1131C"/>
                </a:solidFill>
              </a:rPr>
              <a:t>)</a:t>
            </a:r>
            <a:r>
              <a:rPr lang="cs-CZ" sz="3200" b="1" dirty="0" smtClean="0">
                <a:solidFill>
                  <a:srgbClr val="D1131C"/>
                </a:solidFill>
              </a:rPr>
              <a:t> </a:t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/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2400" b="1" dirty="0" smtClean="0">
                <a:solidFill>
                  <a:srgbClr val="0D3673"/>
                </a:solidFill>
              </a:rPr>
              <a:t>finanční část</a:t>
            </a:r>
          </a:p>
        </p:txBody>
      </p:sp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446088" y="3254375"/>
            <a:ext cx="82169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2400" b="1">
              <a:solidFill>
                <a:srgbClr val="0D3673"/>
              </a:solidFill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268538" y="4508500"/>
            <a:ext cx="4572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143F7E"/>
                </a:solidFill>
              </a:rPr>
              <a:t>- </a:t>
            </a:r>
            <a:r>
              <a:rPr lang="cs-CZ" sz="2200" b="1" dirty="0">
                <a:solidFill>
                  <a:srgbClr val="143F7E"/>
                </a:solidFill>
              </a:rPr>
              <a:t>Přílohy MZ</a:t>
            </a:r>
          </a:p>
          <a:p>
            <a:r>
              <a:rPr lang="cs-CZ" sz="2200" b="1" dirty="0">
                <a:solidFill>
                  <a:srgbClr val="143F7E"/>
                </a:solidFill>
              </a:rPr>
              <a:t>- Zjednodušená žádost o platbu (</a:t>
            </a:r>
            <a:r>
              <a:rPr lang="cs-CZ" sz="2200" b="1" dirty="0" err="1">
                <a:solidFill>
                  <a:srgbClr val="143F7E"/>
                </a:solidFill>
              </a:rPr>
              <a:t>ZjŽoP</a:t>
            </a:r>
            <a:r>
              <a:rPr lang="cs-CZ" sz="2200" b="1" dirty="0">
                <a:solidFill>
                  <a:srgbClr val="143F7E"/>
                </a:solidFill>
              </a:rPr>
              <a:t>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4. Pracovní výkazy </a:t>
            </a:r>
            <a:r>
              <a:rPr lang="cs-CZ" sz="2000" b="1" dirty="0" smtClean="0">
                <a:solidFill>
                  <a:srgbClr val="D1131C"/>
                </a:solidFill>
              </a:rPr>
              <a:t>(1/4)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052736"/>
            <a:ext cx="8229600" cy="5073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 smtClean="0">
                <a:solidFill>
                  <a:srgbClr val="143F7E"/>
                </a:solidFill>
                <a:latin typeface="+mn-lt"/>
              </a:rPr>
              <a:t>Vztaženy </a:t>
            </a:r>
            <a:r>
              <a:rPr lang="cs-CZ" b="1" kern="0" dirty="0">
                <a:solidFill>
                  <a:srgbClr val="143F7E"/>
                </a:solidFill>
                <a:latin typeface="+mn-lt"/>
              </a:rPr>
              <a:t>vždy ke smlouvě s pracovní náplní pro projekt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Pro </a:t>
            </a:r>
            <a:r>
              <a:rPr lang="cs-CZ" b="1" kern="0" dirty="0" smtClean="0">
                <a:solidFill>
                  <a:srgbClr val="143F7E"/>
                </a:solidFill>
                <a:latin typeface="+mn-lt"/>
              </a:rPr>
              <a:t>každou pozici a </a:t>
            </a:r>
            <a:r>
              <a:rPr lang="cs-CZ" b="1" kern="0" dirty="0">
                <a:solidFill>
                  <a:srgbClr val="143F7E"/>
                </a:solidFill>
                <a:latin typeface="+mn-lt"/>
              </a:rPr>
              <a:t>měsíc jeden výkaz práce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Role v projektu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název a číslo pozice dle rozpočtu projektu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Druh pracovního poměru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pracovní smlouva, dohoda o pracovní činnosti, dohoda o provedení práce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Výše úvazku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výše úvazku dle smlouvy/dohody (v hodinách či podílem</a:t>
            </a: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</a:rPr>
              <a:t>Celková výše úvazku u zaměstnavatele </a:t>
            </a:r>
            <a:r>
              <a:rPr lang="cs-CZ" sz="1600" b="1" kern="0" dirty="0" smtClean="0">
                <a:solidFill>
                  <a:srgbClr val="FF0000"/>
                </a:solidFill>
              </a:rPr>
              <a:t>– výše úvazku u zaměstnavatele</a:t>
            </a:r>
            <a:endParaRPr lang="cs-CZ" sz="1600" b="1" kern="0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</a:rPr>
              <a:t>Úvazek v dalších projektech </a:t>
            </a:r>
            <a:r>
              <a:rPr lang="cs-CZ" sz="1600" b="1" kern="0" dirty="0">
                <a:solidFill>
                  <a:srgbClr val="FF0000"/>
                </a:solidFill>
                <a:latin typeface="+mn-lt"/>
              </a:rPr>
              <a:t>– úvazky na jiných projektech ESF vč. uvedení čísla projektu a úvazku připadající na každý z projektů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0D3673"/>
                </a:solidFill>
                <a:latin typeface="+mn-lt"/>
              </a:rPr>
              <a:t>Počet odpracovaných hodin u zaměstnavatele</a:t>
            </a:r>
            <a:r>
              <a:rPr lang="cs-CZ" b="1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celkově odpracované hodiny u zaměstnavatele vážící se k dané pracovní smlouvě (vč. poměrné části dle úvazku připadající na státní svátky, neuvádí se dovolená a nemoc)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- </a:t>
            </a:r>
            <a:r>
              <a:rPr lang="cs-CZ" b="1" kern="0" dirty="0">
                <a:solidFill>
                  <a:srgbClr val="143F7E"/>
                </a:solidFill>
                <a:latin typeface="+mn-lt"/>
              </a:rPr>
              <a:t>z toho pro projekt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z toho odpracované hodiny pro projekt na dané smlouvě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b="1" kern="0" dirty="0">
                <a:solidFill>
                  <a:srgbClr val="143F7E"/>
                </a:solidFill>
                <a:latin typeface="+mn-lt"/>
              </a:rPr>
              <a:t>Popis vykonávaných aktivit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podrobně (nestačí pouze „administrativní práce“), musí být zřejmá souvislost s aktivitami projektu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cs-CZ" sz="20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000" kern="0" dirty="0">
              <a:solidFill>
                <a:srgbClr val="143F7E"/>
              </a:solidFill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4. Pracovní výkazy </a:t>
            </a:r>
            <a:r>
              <a:rPr lang="cs-CZ" sz="2000" b="1" dirty="0" smtClean="0">
                <a:solidFill>
                  <a:srgbClr val="D1131C"/>
                </a:solidFill>
              </a:rPr>
              <a:t>(2/4)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288" y="908720"/>
            <a:ext cx="8229600" cy="518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Počet hodin dovolené celkem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údaj vč. dovolené nepřipadající na projekt,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Počet hodin dovolené odpovídajících zapojení do projektu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údaj o výši dovolené připadající na projekt (musí odpovídat poměrné výši úvazku pro projekt a je v maximální výši, která je 4 týdny dovolené s výjimkou </a:t>
            </a: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zam</a:t>
            </a:r>
            <a:r>
              <a:rPr lang="cs-CZ" sz="1600" b="1" kern="0" dirty="0" smtClean="0">
                <a:solidFill>
                  <a:srgbClr val="143F7E"/>
                </a:solidFill>
              </a:rPr>
              <a:t>ěstnan</a:t>
            </a: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ců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dle § 213 zákoníku práce, kteří mají nárok na 5 týdnů dovolené)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Počet hodin pracovní neschopnosti celkem 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– údaj vč. pracovní neschopnosti nepřipadající na projekt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Počet hodin pracovní neschopnosti odpovídajících zapojení do projektu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údaj o výši pracovní neschopnosti připadající na projekt (musí odpovídat poměrné výši úvazku pro projekt a je v maximální výši prvních 21 dní dle zákoníku práce</a:t>
            </a:r>
            <a:r>
              <a:rPr lang="cs-CZ" sz="1600" b="1" kern="0" dirty="0" smtClean="0">
                <a:solidFill>
                  <a:srgbClr val="0D3673"/>
                </a:solidFill>
                <a:latin typeface="+mn-lt"/>
              </a:rPr>
              <a:t>)-</a:t>
            </a:r>
            <a:r>
              <a:rPr lang="cs-CZ" sz="1600" b="1" kern="0" dirty="0" smtClean="0">
                <a:solidFill>
                  <a:srgbClr val="FF0000"/>
                </a:solidFill>
                <a:latin typeface="+mn-lt"/>
              </a:rPr>
              <a:t> způsobilými výdaji pro projekt je pracovní neschopnost </a:t>
            </a:r>
            <a:r>
              <a:rPr lang="cs-CZ" sz="1600" b="1" kern="0" smtClean="0">
                <a:solidFill>
                  <a:srgbClr val="FF0000"/>
                </a:solidFill>
                <a:latin typeface="+mn-lt"/>
              </a:rPr>
              <a:t>v rozsahu 4 – 21 den.</a:t>
            </a:r>
            <a:endParaRPr lang="cs-CZ" sz="1600" b="1" kern="0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Celkem hodin 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– automatický součet hodin připadajících na danou pracovní smlouvu u zaměstnavatele (odpracované + dovolená + pracovní neschopnost), tento údaj bude dále uveden v příloze č. 5 </a:t>
            </a:r>
            <a:r>
              <a:rPr lang="cs-CZ" sz="1600" b="1" kern="0" dirty="0" smtClean="0">
                <a:solidFill>
                  <a:srgbClr val="0D3673"/>
                </a:solidFill>
                <a:latin typeface="+mn-lt"/>
              </a:rPr>
              <a:t>MZ (Rozpis MN)</a:t>
            </a:r>
            <a:endParaRPr lang="cs-CZ" sz="1600" b="1" kern="0" dirty="0">
              <a:solidFill>
                <a:srgbClr val="0D3673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- z toho součet hodin souvisejících s projektem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automatický součet hodin připadajících z dané smlouvy na projekt (odpracované + dovolená + pracovní neschopnost), tento údaj bude dále uveden v příloze č. 5 MZ </a:t>
            </a:r>
            <a:endParaRPr lang="cs-CZ" sz="1600" b="1" kern="0" dirty="0">
              <a:solidFill>
                <a:schemeClr val="folHlink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cs-CZ" sz="20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000" kern="0" dirty="0">
              <a:solidFill>
                <a:srgbClr val="143F7E"/>
              </a:solidFill>
              <a:latin typeface="+mn-lt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386712"/>
              </p:ext>
            </p:extLst>
          </p:nvPr>
        </p:nvGraphicFramePr>
        <p:xfrm>
          <a:off x="827584" y="26064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Worksheet" showAsIcon="1" r:id="rId6" imgW="914400" imgH="714240" progId="Excel.Sheet.8">
                  <p:embed/>
                </p:oleObj>
              </mc:Choice>
              <mc:Fallback>
                <p:oleObj name="Worksheet" showAsIcon="1" r:id="rId6" imgW="914400" imgH="714240" progId="Excel.Shee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260648"/>
                        <a:ext cx="9144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4. Pracovní výkazy </a:t>
            </a:r>
            <a:r>
              <a:rPr lang="cs-CZ" sz="2000" b="1" dirty="0" smtClean="0">
                <a:solidFill>
                  <a:srgbClr val="D1131C"/>
                </a:solidFill>
              </a:rPr>
              <a:t>(3/4)</a:t>
            </a:r>
            <a:endParaRPr lang="cs-C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000" b="1" dirty="0">
                <a:solidFill>
                  <a:srgbClr val="143F7E"/>
                </a:solidFill>
              </a:rPr>
              <a:t>Pracovní výkazy se nevyplňují pro pozice, jejichž vytvoření a/nebo zajištění výkonu pracovní činnosti patří mezi cíle projektu a nijak nesouvisí se samotnou administrací a řízením </a:t>
            </a:r>
            <a:r>
              <a:rPr lang="cs-CZ" sz="2000" b="1" dirty="0" smtClean="0">
                <a:solidFill>
                  <a:srgbClr val="143F7E"/>
                </a:solidFill>
              </a:rPr>
              <a:t>projektu-  např. vychovatelka;  </a:t>
            </a:r>
          </a:p>
          <a:p>
            <a:pPr marL="0" indent="0" algn="just">
              <a:buNone/>
            </a:pPr>
            <a:r>
              <a:rPr lang="cs-CZ" sz="2000" b="1" dirty="0">
                <a:solidFill>
                  <a:srgbClr val="143F7E"/>
                </a:solidFill>
              </a:rPr>
              <a:t> </a:t>
            </a:r>
            <a:r>
              <a:rPr lang="cs-CZ" sz="2000" b="1" dirty="0" smtClean="0">
                <a:solidFill>
                  <a:srgbClr val="143F7E"/>
                </a:solidFill>
              </a:rPr>
              <a:t>    (</a:t>
            </a:r>
            <a:r>
              <a:rPr lang="cs-CZ" sz="2000" b="1" dirty="0">
                <a:solidFill>
                  <a:srgbClr val="143F7E"/>
                </a:solidFill>
              </a:rPr>
              <a:t>pro lektory se dokládají vždy</a:t>
            </a:r>
            <a:r>
              <a:rPr lang="cs-CZ" sz="2000" b="1" dirty="0" smtClean="0">
                <a:solidFill>
                  <a:srgbClr val="143F7E"/>
                </a:solidFill>
              </a:rPr>
              <a:t>)</a:t>
            </a:r>
          </a:p>
          <a:p>
            <a:pPr algn="just"/>
            <a:endParaRPr lang="cs-CZ" sz="2000" b="1" dirty="0">
              <a:solidFill>
                <a:srgbClr val="143F7E"/>
              </a:solidFill>
            </a:endParaRPr>
          </a:p>
          <a:p>
            <a:pPr algn="just"/>
            <a:r>
              <a:rPr lang="cs-CZ" sz="2000" b="1" dirty="0" smtClean="0">
                <a:solidFill>
                  <a:srgbClr val="143F7E"/>
                </a:solidFill>
              </a:rPr>
              <a:t>Pracovní </a:t>
            </a:r>
            <a:r>
              <a:rPr lang="cs-CZ" sz="2000" b="1" dirty="0">
                <a:solidFill>
                  <a:srgbClr val="143F7E"/>
                </a:solidFill>
              </a:rPr>
              <a:t>výkazy se nemusí dokládat, pokud měsíční (</a:t>
            </a:r>
            <a:r>
              <a:rPr lang="cs-CZ" sz="2000" b="1" dirty="0" err="1">
                <a:solidFill>
                  <a:srgbClr val="143F7E"/>
                </a:solidFill>
              </a:rPr>
              <a:t>superhrubá</a:t>
            </a:r>
            <a:r>
              <a:rPr lang="cs-CZ" sz="2000" b="1" dirty="0">
                <a:solidFill>
                  <a:srgbClr val="143F7E"/>
                </a:solidFill>
              </a:rPr>
              <a:t>) mzda daného pracovníka nepřesahuje 10 000,- Kč (musí je mít ovšem příjemce k dispozici)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4. Pracovní výkazy </a:t>
            </a:r>
            <a:r>
              <a:rPr lang="cs-CZ" sz="2000" b="1" dirty="0" smtClean="0">
                <a:solidFill>
                  <a:srgbClr val="D1131C"/>
                </a:solidFill>
              </a:rPr>
              <a:t>(4/4)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363272" cy="4929411"/>
          </a:xfrm>
        </p:spPr>
        <p:txBody>
          <a:bodyPr/>
          <a:lstStyle/>
          <a:p>
            <a:pPr algn="just"/>
            <a:r>
              <a:rPr lang="cs-CZ" sz="1800" b="1" dirty="0">
                <a:solidFill>
                  <a:srgbClr val="143F7E"/>
                </a:solidFill>
              </a:rPr>
              <a:t>Pokud je pracovník zapojen do realizace ESF projektu (projektů) jsou na jeho úvazek u daného zaměstnavatele aplikovány následující limity: </a:t>
            </a:r>
          </a:p>
          <a:p>
            <a:pPr algn="just">
              <a:buNone/>
            </a:pPr>
            <a:endParaRPr lang="cs-CZ" sz="1800" b="1" dirty="0">
              <a:solidFill>
                <a:srgbClr val="143F7E"/>
              </a:solidFill>
            </a:endParaRPr>
          </a:p>
          <a:p>
            <a:pPr marL="342900" lvl="1" indent="-342900" algn="just">
              <a:buFont typeface="+mj-lt"/>
              <a:buAutoNum type="alphaLcParenR"/>
            </a:pPr>
            <a:r>
              <a:rPr lang="cs-CZ" sz="1800" b="1" dirty="0">
                <a:solidFill>
                  <a:srgbClr val="143F7E"/>
                </a:solidFill>
                <a:ea typeface="+mn-ea"/>
                <a:cs typeface="+mn-cs"/>
              </a:rPr>
              <a:t>projekty s vydaným Rozhodnutím o poskytnutí dotace po 1. 11. 2012: maximálně 1,0 úvazku u daného zaměstnavatele </a:t>
            </a:r>
          </a:p>
          <a:p>
            <a:pPr marL="342900" lvl="1" indent="-342900" algn="just">
              <a:buFont typeface="+mj-lt"/>
              <a:buAutoNum type="alphaLcParenR"/>
            </a:pPr>
            <a:endParaRPr lang="cs-CZ" sz="1800" b="1" dirty="0">
              <a:solidFill>
                <a:srgbClr val="143F7E"/>
              </a:solidFill>
              <a:ea typeface="+mn-ea"/>
              <a:cs typeface="+mn-cs"/>
            </a:endParaRPr>
          </a:p>
          <a:p>
            <a:pPr marL="342900" lvl="1" indent="-342900" algn="just">
              <a:buFont typeface="+mj-lt"/>
              <a:buAutoNum type="alphaLcParenR"/>
            </a:pPr>
            <a:r>
              <a:rPr lang="cs-CZ" sz="1800" b="1" dirty="0">
                <a:solidFill>
                  <a:srgbClr val="143F7E"/>
                </a:solidFill>
                <a:ea typeface="+mn-ea"/>
                <a:cs typeface="+mn-cs"/>
              </a:rPr>
              <a:t>projekty s vydaným Rozhodnutím o poskytnutí dotace po 1. 1. 2011: maximálně 1,2 úvazku u daného zaměstnavatele </a:t>
            </a:r>
          </a:p>
          <a:p>
            <a:pPr marL="342900" lvl="1" indent="-342900" algn="just">
              <a:buFont typeface="+mj-lt"/>
              <a:buAutoNum type="alphaLcParenR"/>
            </a:pPr>
            <a:endParaRPr lang="cs-CZ" sz="1800" b="1" dirty="0">
              <a:solidFill>
                <a:srgbClr val="143F7E"/>
              </a:solidFill>
              <a:ea typeface="+mn-ea"/>
              <a:cs typeface="+mn-cs"/>
            </a:endParaRPr>
          </a:p>
          <a:p>
            <a:pPr marL="342900" lvl="1" indent="-342900" algn="just">
              <a:buFont typeface="+mj-lt"/>
              <a:buAutoNum type="alphaLcParenR"/>
            </a:pPr>
            <a:r>
              <a:rPr lang="cs-CZ" sz="1800" b="1" dirty="0">
                <a:solidFill>
                  <a:srgbClr val="143F7E"/>
                </a:solidFill>
                <a:ea typeface="+mn-ea"/>
                <a:cs typeface="+mn-cs"/>
              </a:rPr>
              <a:t>projekty s vydaným Rozhodnutím o poskytnutí dotace před 1. 1. 2011: 1,6 úvazku na ESF projektech </a:t>
            </a:r>
          </a:p>
          <a:p>
            <a:pPr marL="342900" lvl="1" indent="-342900" algn="just">
              <a:buFontTx/>
              <a:buAutoNum type="alphaLcParenR"/>
            </a:pPr>
            <a:endParaRPr lang="cs-CZ" sz="1600" b="1" dirty="0">
              <a:solidFill>
                <a:srgbClr val="143F7E"/>
              </a:solidFill>
              <a:ea typeface="+mn-ea"/>
              <a:cs typeface="+mn-cs"/>
            </a:endParaRPr>
          </a:p>
          <a:p>
            <a:pPr marL="342900" lvl="1" indent="-342900" algn="just">
              <a:buFontTx/>
              <a:buNone/>
            </a:pPr>
            <a:r>
              <a:rPr lang="cs-CZ" sz="1600" b="1" dirty="0">
                <a:solidFill>
                  <a:srgbClr val="143F7E"/>
                </a:solidFill>
                <a:ea typeface="+mn-ea"/>
                <a:cs typeface="+mn-cs"/>
              </a:rPr>
              <a:t>	</a:t>
            </a:r>
            <a:r>
              <a:rPr lang="cs-CZ" sz="1500" b="1" dirty="0">
                <a:solidFill>
                  <a:srgbClr val="143F7E"/>
                </a:solidFill>
                <a:ea typeface="+mn-ea"/>
                <a:cs typeface="+mn-cs"/>
              </a:rPr>
              <a:t>U JIŽ REALIZOVANÝCH PROJEKTŮ (VYDÁNÍ ROZHODNUTÍ O POSKYTNUTÍ DOTACE PŘED 1. 11. 2012) JSOU PRAVIDLA OMEZUJÍCÍ VELIKOST ÚVAZKU U ZAMĚSTNAVATELE V PŘÍPADĚ ZAPOJENÍ ZAMĚSTNANCE DO REALIZACE PROJEKTU ESF PLATNÁ OD 1. 1. 2013! 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4. Pracovní výkaz – nejčastější chyby</a:t>
            </a:r>
            <a:endParaRPr lang="cs-C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b="1" dirty="0" smtClean="0">
                <a:solidFill>
                  <a:srgbClr val="143F7E"/>
                </a:solidFill>
              </a:rPr>
              <a:t>Doložení kopií pracovních výkazů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Chybně uvedená role v projektu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Chybně číslo MZ, ke které se příloha vztahuje, úvazek, druh pracovně právního poměru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Chybí datum podpisu, chybně datum podpisu, podpisy zaměstnance a nadřízeného pracovníka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Nevyplněn popis aktivit při nárokování hodin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Uváděny činnosti spadající do nepřímých nákladů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Činnosti se často opakují, nedostatečný popis aktivit</a:t>
            </a:r>
          </a:p>
          <a:p>
            <a:r>
              <a:rPr lang="cs-CZ" sz="2000" b="1" dirty="0" smtClean="0">
                <a:solidFill>
                  <a:srgbClr val="143F7E"/>
                </a:solidFill>
              </a:rPr>
              <a:t>Chybně nárokované hodiny připadající na státní svátek, dovolenou, pracovní neschopnost</a:t>
            </a:r>
          </a:p>
          <a:p>
            <a:pPr marL="0" indent="0"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5. Rozpis mzdových nákladů</a:t>
            </a:r>
            <a:r>
              <a:rPr lang="cs-CZ" sz="2000" b="1" smtClean="0">
                <a:solidFill>
                  <a:srgbClr val="D1131C"/>
                </a:solidFill>
              </a:rPr>
              <a:t> (1/2)</a:t>
            </a:r>
            <a:endParaRPr lang="cs-CZ" sz="3200" b="1" smtClean="0">
              <a:solidFill>
                <a:srgbClr val="D1131C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Pro každý měsíc jeden rozpis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Číslo položky rozpočtu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– musí odpovídat položce platného rozpočtu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Druh pracovněprávního vztahu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rozlišeno dle toho, zda zaměstnavatel za zaměstnance hradí sociální a zdravotní </a:t>
            </a: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pojištění:  </a:t>
            </a:r>
            <a:r>
              <a:rPr lang="en-US" sz="1600" b="1" dirty="0" smtClean="0">
                <a:solidFill>
                  <a:srgbClr val="FF0000"/>
                </a:solidFill>
              </a:rPr>
              <a:t>[</a:t>
            </a:r>
            <a:r>
              <a:rPr lang="cs-CZ" sz="1600" b="1" dirty="0" smtClean="0">
                <a:solidFill>
                  <a:srgbClr val="FF0000"/>
                </a:solidFill>
              </a:rPr>
              <a:t>u PS, DPČ, kde zaměstnavatel hradí SZP, zde bude vyplněno „POJ“; u DPČ bez POJ a DPP, bude vyplněno „DPP“</a:t>
            </a:r>
            <a:r>
              <a:rPr lang="en-US" sz="1600" b="1" dirty="0" smtClean="0">
                <a:solidFill>
                  <a:srgbClr val="FF0000"/>
                </a:solidFill>
              </a:rPr>
              <a:t>]</a:t>
            </a:r>
            <a:r>
              <a:rPr lang="cs-CZ" sz="1600" b="1" dirty="0" smtClean="0">
                <a:solidFill>
                  <a:srgbClr val="FF0000"/>
                </a:solidFill>
              </a:rPr>
              <a:t> </a:t>
            </a:r>
            <a:endParaRPr lang="cs-CZ" sz="1600" b="1" kern="0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Zúčtovaná hrubá mzda v daném měsíci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dle výplatní pásky (tj. vč. odměn a 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příplatků, dovolené, nejsou zahrnuty </a:t>
            </a:r>
            <a:r>
              <a:rPr lang="cs-CZ" sz="1600" b="1" kern="0" dirty="0" smtClean="0">
                <a:solidFill>
                  <a:srgbClr val="0D3673"/>
                </a:solidFill>
                <a:latin typeface="+mn-lt"/>
              </a:rPr>
              <a:t>nemocenské 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dávky)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Měsíční fond pracovní doby v hodinách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časový fond u zaměstnavatele v daném měsíci celkem (vč. hodin mimo projekt) na dané smlouvě (údaj z výkazu práce „Celkem hodin“)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Počet odpracovaných hodin na projektu dle výkazu práce 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– údaj o počtu hodin připadajících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na projekt (jedná se o údaj z výkazu práce „- z toho součet hodin souvisejících s projektem“)</a:t>
            </a:r>
            <a:endParaRPr lang="cs-CZ" sz="2000" b="1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 smtClean="0">
                <a:solidFill>
                  <a:srgbClr val="0D3673"/>
                </a:solidFill>
              </a:rPr>
              <a:t>Nemocenská dle </a:t>
            </a:r>
            <a:r>
              <a:rPr lang="cs-CZ" sz="2000" b="1" kern="0" dirty="0">
                <a:solidFill>
                  <a:srgbClr val="0D3673"/>
                </a:solidFill>
              </a:rPr>
              <a:t>zákoníku </a:t>
            </a:r>
            <a:r>
              <a:rPr lang="cs-CZ" sz="2000" b="1" kern="0" dirty="0" smtClean="0">
                <a:solidFill>
                  <a:srgbClr val="0D3673"/>
                </a:solidFill>
              </a:rPr>
              <a:t>práce – </a:t>
            </a:r>
            <a:r>
              <a:rPr lang="cs-CZ" sz="1500" b="1" kern="0" dirty="0" smtClean="0">
                <a:solidFill>
                  <a:srgbClr val="0D3673"/>
                </a:solidFill>
              </a:rPr>
              <a:t>se jako způsobilý výdaj </a:t>
            </a:r>
            <a:r>
              <a:rPr lang="cs-CZ" sz="1500" b="1" kern="0" dirty="0">
                <a:solidFill>
                  <a:srgbClr val="0D3673"/>
                </a:solidFill>
              </a:rPr>
              <a:t>proplácí</a:t>
            </a:r>
            <a:r>
              <a:rPr lang="cs-CZ" sz="1500" b="1" kern="0" dirty="0" smtClean="0">
                <a:solidFill>
                  <a:srgbClr val="0D3673"/>
                </a:solidFill>
              </a:rPr>
              <a:t> za </a:t>
            </a:r>
            <a:r>
              <a:rPr lang="cs-CZ" sz="1500" b="1" kern="0" dirty="0">
                <a:solidFill>
                  <a:srgbClr val="0D3673"/>
                </a:solidFill>
              </a:rPr>
              <a:t>4. </a:t>
            </a:r>
            <a:r>
              <a:rPr lang="cs-CZ" sz="1500" b="1" kern="0" dirty="0" smtClean="0">
                <a:solidFill>
                  <a:srgbClr val="0D3673"/>
                </a:solidFill>
              </a:rPr>
              <a:t>až 21</a:t>
            </a:r>
            <a:r>
              <a:rPr lang="cs-CZ" sz="1500" b="1" kern="0" dirty="0">
                <a:solidFill>
                  <a:srgbClr val="0D3673"/>
                </a:solidFill>
              </a:rPr>
              <a:t>. </a:t>
            </a:r>
            <a:r>
              <a:rPr lang="cs-CZ" sz="1500" b="1" kern="0" dirty="0" smtClean="0">
                <a:solidFill>
                  <a:srgbClr val="0D3673"/>
                </a:solidFill>
              </a:rPr>
              <a:t>den trvání, a to poměrně dle výši úvazku člena RT</a:t>
            </a:r>
            <a:endParaRPr lang="cs-CZ" sz="1500" b="1" kern="0" dirty="0">
              <a:solidFill>
                <a:srgbClr val="0D3673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4131328"/>
              </p:ext>
            </p:extLst>
          </p:nvPr>
        </p:nvGraphicFramePr>
        <p:xfrm>
          <a:off x="395536" y="476672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Worksheet" showAsIcon="1" r:id="rId7" imgW="914400" imgH="714240" progId="Excel.Sheet.8">
                  <p:embed/>
                </p:oleObj>
              </mc:Choice>
              <mc:Fallback>
                <p:oleObj name="Worksheet" showAsIcon="1" r:id="rId7" imgW="914400" imgH="71424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476672"/>
                        <a:ext cx="9144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5. Rozpis mzdových nákladů</a:t>
            </a:r>
            <a:r>
              <a:rPr lang="cs-CZ" sz="2000" b="1" smtClean="0">
                <a:solidFill>
                  <a:srgbClr val="D1131C"/>
                </a:solidFill>
              </a:rPr>
              <a:t> (2/2)</a:t>
            </a:r>
            <a:endParaRPr lang="cs-CZ" sz="3200" b="1" smtClean="0">
              <a:solidFill>
                <a:srgbClr val="D1131C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484313"/>
            <a:ext cx="8229600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Jiné (odvádí se z nich odvody)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další výdaje, ze kterých odvádí zaměstnavatel za zaměstnance odvody,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event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. ponížení zúčtované hrubé mzdy</a:t>
            </a:r>
            <a:endParaRPr lang="cs-CZ" sz="2000" b="1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Mzdový příspěvek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automatický výpočet zúčtované hrubé mzdy připadající na projekt (součinem průměrné hodinové mzdy v měsíci a počtu hodin připadajících na projekt)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Pojistné na sociální a zdravotní pojištění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automatický výpočet pojistného hrazeného zaměstnavatelem (PS, DPČ)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Jiné (neodvádí se z nich odvody)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- výdaje, které nejsou zahrnuty v zúčtované hrubé mzdě (poměrná část nemocenských dávek, slevy na pojistném s minusem a další)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Způsobilé osobní náklady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automatický výpočet „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superhrubé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“ mzdy připadající na projekt (tj. vč. odvodů na soc. a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zdr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. poj. hrazené zaměstnavatelem)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Datum uskutečnění úhrady mzdy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dle výpisu z bankovního účtu, pokladny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cs-CZ" sz="4000" kern="0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smtClean="0">
                <a:solidFill>
                  <a:srgbClr val="D1131C"/>
                </a:solidFill>
              </a:rPr>
              <a:t>5. Rozpis mzdových nákladů – nejčastější chyby</a:t>
            </a:r>
            <a:endParaRPr lang="en-US" sz="3200" b="1" smtClean="0">
              <a:solidFill>
                <a:srgbClr val="D1131C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300" b="1" dirty="0" smtClean="0">
                <a:solidFill>
                  <a:srgbClr val="143F7E"/>
                </a:solidFill>
              </a:rPr>
              <a:t>Chybně vybrán pracovně-právní vztah</a:t>
            </a:r>
          </a:p>
          <a:p>
            <a:r>
              <a:rPr lang="cs-CZ" sz="2300" b="1" dirty="0" smtClean="0">
                <a:solidFill>
                  <a:srgbClr val="143F7E"/>
                </a:solidFill>
              </a:rPr>
              <a:t>Nesouhlasí počty odpracovaných hodin s pracovním výkazem</a:t>
            </a:r>
          </a:p>
          <a:p>
            <a:r>
              <a:rPr lang="cs-CZ" sz="2300" b="1" dirty="0" smtClean="0">
                <a:solidFill>
                  <a:srgbClr val="143F7E"/>
                </a:solidFill>
              </a:rPr>
              <a:t>Přepisování vzorců v šedých buňkách</a:t>
            </a:r>
          </a:p>
          <a:p>
            <a:r>
              <a:rPr lang="cs-CZ" sz="2300" b="1" dirty="0" smtClean="0">
                <a:solidFill>
                  <a:srgbClr val="143F7E"/>
                </a:solidFill>
              </a:rPr>
              <a:t>Chybně čísla položek  - nesouhlasí s rozpočtem </a:t>
            </a:r>
          </a:p>
          <a:p>
            <a:r>
              <a:rPr lang="cs-CZ" sz="2300" b="1" dirty="0" smtClean="0">
                <a:solidFill>
                  <a:srgbClr val="143F7E"/>
                </a:solidFill>
              </a:rPr>
              <a:t>Nesouhlasí datum úhrady s údajem na VPD či VBU</a:t>
            </a:r>
          </a:p>
          <a:p>
            <a:r>
              <a:rPr lang="cs-CZ" sz="2300" b="1" dirty="0" smtClean="0">
                <a:solidFill>
                  <a:srgbClr val="143F7E"/>
                </a:solidFill>
              </a:rPr>
              <a:t>Chybně vykazované náhrady za pracovní neschopnost</a:t>
            </a:r>
          </a:p>
          <a:p>
            <a:r>
              <a:rPr lang="cs-CZ" sz="2300" b="1" dirty="0" smtClean="0">
                <a:solidFill>
                  <a:srgbClr val="143F7E"/>
                </a:solidFill>
              </a:rPr>
              <a:t>Chybně nárokované odměny – číslo položky, nedoloženy směrnice, nedostatečné odůvodnění</a:t>
            </a:r>
          </a:p>
          <a:p>
            <a:r>
              <a:rPr lang="cs-CZ" sz="2300" b="1" dirty="0" smtClean="0">
                <a:solidFill>
                  <a:srgbClr val="143F7E"/>
                </a:solidFill>
              </a:rPr>
              <a:t>Chybně vyplněn měsíční fond – v nesouladu s pracovním výkazem 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05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8. Výpisy z bankovního účtu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0D3673"/>
                </a:solidFill>
              </a:rPr>
              <a:t>1 kopie měsíčního výpisu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0D3673"/>
                </a:solidFill>
                <a:latin typeface="+mn-lt"/>
              </a:rPr>
              <a:t>Elektronické výpisy musí být podepsány osobou uvedenou na podpisovém vzoru (příloha č. 1 MZ)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143F7E"/>
                </a:solidFill>
                <a:latin typeface="+mn-lt"/>
              </a:rPr>
              <a:t>Výdaje musí být jednoznačně identifikovatelné na soupisku dokladů</a:t>
            </a:r>
            <a:r>
              <a:rPr lang="cs-CZ" sz="2200" b="1" kern="0" dirty="0">
                <a:latin typeface="+mn-lt"/>
              </a:rPr>
              <a:t> </a:t>
            </a:r>
            <a:r>
              <a:rPr lang="cs-CZ" sz="2200" b="1" kern="0" dirty="0">
                <a:solidFill>
                  <a:srgbClr val="0D3673"/>
                </a:solidFill>
                <a:latin typeface="+mn-lt"/>
              </a:rPr>
              <a:t>(pořadové číslo dokladu </a:t>
            </a:r>
            <a:r>
              <a:rPr lang="cs-CZ" sz="2200" b="1" kern="0" dirty="0" err="1">
                <a:solidFill>
                  <a:srgbClr val="0D3673"/>
                </a:solidFill>
                <a:latin typeface="+mn-lt"/>
              </a:rPr>
              <a:t>event</a:t>
            </a:r>
            <a:r>
              <a:rPr lang="cs-CZ" sz="2200" b="1" kern="0" dirty="0">
                <a:solidFill>
                  <a:srgbClr val="0D3673"/>
                </a:solidFill>
                <a:latin typeface="+mn-lt"/>
              </a:rPr>
              <a:t>. jiné průkazné označení)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143F7E"/>
                </a:solidFill>
                <a:latin typeface="+mn-lt"/>
              </a:rPr>
              <a:t>Výdaje nesouvisející s projektem </a:t>
            </a:r>
            <a:r>
              <a:rPr lang="cs-CZ" sz="2200" b="1" kern="0" dirty="0" smtClean="0">
                <a:solidFill>
                  <a:srgbClr val="143F7E"/>
                </a:solidFill>
                <a:latin typeface="+mn-lt"/>
              </a:rPr>
              <a:t>mohou </a:t>
            </a:r>
            <a:r>
              <a:rPr lang="cs-CZ" sz="2200" b="1" kern="0" dirty="0">
                <a:solidFill>
                  <a:srgbClr val="143F7E"/>
                </a:solidFill>
                <a:latin typeface="+mn-lt"/>
              </a:rPr>
              <a:t>být znečitelněny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200" b="1" kern="0" dirty="0">
                <a:solidFill>
                  <a:srgbClr val="0D3673"/>
                </a:solidFill>
              </a:rPr>
              <a:t>V případě speciálního účtu pro projekt je možné z tohoto účtu realizovat pouze výdaje související s </a:t>
            </a:r>
            <a:r>
              <a:rPr lang="cs-CZ" sz="2200" b="1" kern="0" dirty="0" smtClean="0">
                <a:solidFill>
                  <a:srgbClr val="0D3673"/>
                </a:solidFill>
              </a:rPr>
              <a:t>projektem</a:t>
            </a:r>
            <a:endParaRPr lang="cs-CZ" sz="2200" b="1" kern="0" dirty="0">
              <a:solidFill>
                <a:srgbClr val="0D3673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9. Přehled čerpání způsobilých výdajů</a:t>
            </a:r>
            <a:r>
              <a:rPr lang="cs-CZ" sz="2000" b="1" dirty="0" smtClean="0">
                <a:solidFill>
                  <a:srgbClr val="D1131C"/>
                </a:solidFill>
              </a:rPr>
              <a:t> (1/2)</a:t>
            </a:r>
            <a:endParaRPr lang="cs-CZ" sz="3200" b="1" dirty="0" smtClean="0">
              <a:solidFill>
                <a:srgbClr val="D1131C"/>
              </a:solidFill>
            </a:endParaRPr>
          </a:p>
        </p:txBody>
      </p:sp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457200" y="1357313"/>
            <a:ext cx="822960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Druh výdajů rozpočtu </a:t>
            </a: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–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Položka rozpočtu (číslo + název)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Platný rozpočet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	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- Upravený příjemcem (přesun ze zdrojové kapitoly do 15-ti % původní výše rozpočtu kapitoly schválené v právním aktu o poskytnutí podpory)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	- Schválený poskytovatelem (přesun ze zdrojové kapitoly nad 15 % původní výše rozpočtu kapitoly schválené v právním aktu o poskytnutí podpory)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Dosud prokázané výdaje (veřejné + soukromé) </a:t>
            </a: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–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Vyúčtované výdaje schválené poskytovatelem za předcházející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ZjŽoP</a:t>
            </a:r>
            <a:endParaRPr lang="cs-CZ" sz="1600" b="1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Aktuálně prokazované výdaje (veřejné + soukromé) </a:t>
            </a: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–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Vyúčtované výdaje předkládané v aktuální </a:t>
            </a:r>
            <a:r>
              <a:rPr lang="cs-CZ" sz="1600" b="1" kern="0" dirty="0" err="1" smtClean="0">
                <a:solidFill>
                  <a:srgbClr val="143F7E"/>
                </a:solidFill>
                <a:latin typeface="+mn-lt"/>
              </a:rPr>
              <a:t>ZjŽoP</a:t>
            </a:r>
            <a:endParaRPr lang="cs-CZ" sz="1600" b="1" kern="0" dirty="0" smtClean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 smtClean="0">
                <a:solidFill>
                  <a:srgbClr val="143F7E"/>
                </a:solidFill>
                <a:latin typeface="Arial" charset="0"/>
              </a:rPr>
              <a:t>Definitivně nezpůsobilé výdaje v Kč </a:t>
            </a:r>
            <a:r>
              <a:rPr lang="cs-CZ" sz="1700" b="1" dirty="0" smtClean="0">
                <a:solidFill>
                  <a:srgbClr val="FF0000"/>
                </a:solidFill>
              </a:rPr>
              <a:t>– </a:t>
            </a:r>
            <a:r>
              <a:rPr lang="cs-CZ" sz="1600" b="1" dirty="0" smtClean="0">
                <a:solidFill>
                  <a:srgbClr val="FF0000"/>
                </a:solidFill>
              </a:rPr>
              <a:t>nezpůsobilé výdaje, které byly kráceny v předchozích MZ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 smtClean="0">
                <a:solidFill>
                  <a:srgbClr val="143F7E"/>
                </a:solidFill>
                <a:latin typeface="Arial" charset="0"/>
              </a:rPr>
              <a:t>Součet prokázaného a prokazovaného v % </a:t>
            </a:r>
            <a:r>
              <a:rPr lang="cs-CZ" sz="1700" b="1" dirty="0" smtClean="0">
                <a:solidFill>
                  <a:srgbClr val="143F7E"/>
                </a:solidFill>
              </a:rPr>
              <a:t>- </a:t>
            </a:r>
            <a:r>
              <a:rPr lang="cs-CZ" sz="1600" b="1" dirty="0" smtClean="0">
                <a:solidFill>
                  <a:srgbClr val="143F7E"/>
                </a:solidFill>
              </a:rPr>
              <a:t>kontrola nepřečerpání částek položek rozpočtu</a:t>
            </a:r>
            <a:endParaRPr lang="cs-CZ" sz="1600" b="1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dirty="0">
                <a:solidFill>
                  <a:srgbClr val="143F7E"/>
                </a:solidFill>
                <a:latin typeface="Arial" charset="0"/>
              </a:rPr>
              <a:t>Pořadová čísla účetních dokladů na soupisce </a:t>
            </a:r>
            <a:r>
              <a:rPr lang="cs-CZ" sz="1700" b="1" kern="0" dirty="0">
                <a:solidFill>
                  <a:srgbClr val="143F7E"/>
                </a:solidFill>
                <a:latin typeface="+mn-lt"/>
              </a:rPr>
              <a:t>–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Čísla dokladů z aktuálně předkládané soupisky účetních dokladů (např. 52 – 68)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16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cs-CZ" sz="2000" kern="0" dirty="0">
              <a:latin typeface="+mn-lt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9798267"/>
              </p:ext>
            </p:extLst>
          </p:nvPr>
        </p:nvGraphicFramePr>
        <p:xfrm>
          <a:off x="7092280" y="1196752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Worksheet" showAsIcon="1" r:id="rId6" imgW="914400" imgH="714240" progId="Excel.Sheet.8">
                  <p:embed/>
                </p:oleObj>
              </mc:Choice>
              <mc:Fallback>
                <p:oleObj name="Worksheet" showAsIcon="1" r:id="rId6" imgW="914400" imgH="71424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1196752"/>
                        <a:ext cx="9144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04813"/>
            <a:ext cx="8229600" cy="1143000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Přílohy MZ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09600" y="1341438"/>
            <a:ext cx="8229600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Podpisové vzory 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Soupiska účetních dokladů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Předkládané účetní doklady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Pracovní výkazy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Rozpis mzdových nákladů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Rozpis cestovních náhrad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Odpisy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Výpisy z bankovního účtu</a:t>
            </a:r>
          </a:p>
          <a:p>
            <a:pPr marL="609600" indent="-609600">
              <a:spcBef>
                <a:spcPct val="20000"/>
              </a:spcBef>
              <a:buFontTx/>
              <a:buAutoNum type="arabicPeriod"/>
              <a:defRPr/>
            </a:pPr>
            <a:r>
              <a:rPr lang="cs-CZ" sz="2400" b="1" kern="0" dirty="0">
                <a:solidFill>
                  <a:srgbClr val="143F7E"/>
                </a:solidFill>
                <a:latin typeface="+mn-lt"/>
              </a:rPr>
              <a:t>Přehled čerpání způsobilých výdajů projektu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9. Přehled čerpání způsobilých výdajů </a:t>
            </a:r>
            <a:r>
              <a:rPr lang="cs-CZ" sz="2000" b="1" smtClean="0">
                <a:solidFill>
                  <a:srgbClr val="D1131C"/>
                </a:solidFill>
              </a:rPr>
              <a:t>(2/2)</a:t>
            </a:r>
          </a:p>
        </p:txBody>
      </p:sp>
      <p:sp>
        <p:nvSpPr>
          <p:cNvPr id="3" name="Rectangle 1027"/>
          <p:cNvSpPr txBox="1">
            <a:spLocks noChangeArrowheads="1"/>
          </p:cNvSpPr>
          <p:nvPr/>
        </p:nvSpPr>
        <p:spPr bwMode="auto">
          <a:xfrm>
            <a:off x="457200" y="1628775"/>
            <a:ext cx="82296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Přímé způsobilé náklady celkem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automatický součet přímých výdajů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Příjmy projektu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plánované či neplánované příjmy projektu</a:t>
            </a: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Nepřímé způsobilé náklady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automatický výpočet částky nepřímých nákladů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Celkové způsobilé náklady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součet přímých způsobilých a nepřímých způsobilých nákladů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Spolufinancování příjemcem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částka připadající na povinné spolufinancování žadatelem (soukromé spolufinancování, které je stanovené v Rozhodnutí o poskytnutí dotace)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  <a:latin typeface="+mn-lt"/>
              </a:rPr>
              <a:t>Celkové nezpůsobilé náklady</a:t>
            </a:r>
            <a:r>
              <a:rPr lang="cs-CZ" sz="1600" b="1" kern="0" dirty="0">
                <a:solidFill>
                  <a:srgbClr val="0D3673"/>
                </a:solidFill>
                <a:latin typeface="+mn-lt"/>
              </a:rPr>
              <a:t> – výdaje neoprávněně nárokované a krácené v dřívějších </a:t>
            </a:r>
            <a:r>
              <a:rPr lang="cs-CZ" sz="1600" b="1" kern="0" dirty="0" err="1">
                <a:solidFill>
                  <a:srgbClr val="0D3673"/>
                </a:solidFill>
                <a:latin typeface="+mn-lt"/>
              </a:rPr>
              <a:t>ZjŽoP</a:t>
            </a:r>
            <a:endParaRPr lang="cs-CZ" sz="1600" b="1" kern="0" dirty="0">
              <a:solidFill>
                <a:srgbClr val="0D3673"/>
              </a:solidFill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smtClean="0">
                <a:solidFill>
                  <a:srgbClr val="D1131C"/>
                </a:solidFill>
              </a:rPr>
              <a:t>9. Přehled čerpání způsobilých výdajů – nejčastější chyby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 sz="2400" b="1" dirty="0" smtClean="0">
                <a:solidFill>
                  <a:srgbClr val="0D3673"/>
                </a:solidFill>
              </a:rPr>
              <a:t>Nemá stejnou strukturu jako rozpočet v MZ</a:t>
            </a:r>
          </a:p>
          <a:p>
            <a:pPr>
              <a:lnSpc>
                <a:spcPct val="90000"/>
              </a:lnSpc>
            </a:pPr>
            <a:r>
              <a:rPr lang="cs-CZ" sz="2400" b="1" dirty="0" smtClean="0">
                <a:solidFill>
                  <a:srgbClr val="0D3673"/>
                </a:solidFill>
              </a:rPr>
              <a:t>Chybně částky ve sloupci „platný rozpočet na položku“</a:t>
            </a:r>
          </a:p>
          <a:p>
            <a:pPr>
              <a:lnSpc>
                <a:spcPct val="90000"/>
              </a:lnSpc>
            </a:pPr>
            <a:r>
              <a:rPr lang="cs-CZ" sz="2400" b="1" dirty="0" smtClean="0">
                <a:solidFill>
                  <a:srgbClr val="0D3673"/>
                </a:solidFill>
              </a:rPr>
              <a:t>Není zohledněno krácení z předchozí MZ ve sloupci „dosud prokázané výdaje“</a:t>
            </a:r>
          </a:p>
          <a:p>
            <a:pPr>
              <a:lnSpc>
                <a:spcPct val="90000"/>
              </a:lnSpc>
            </a:pPr>
            <a:r>
              <a:rPr lang="cs-CZ" sz="2400" b="1" dirty="0" smtClean="0">
                <a:solidFill>
                  <a:srgbClr val="0D3673"/>
                </a:solidFill>
              </a:rPr>
              <a:t>Chybně částky ve sloupci „aktuálně prokazované výdaje“ – nesouhlasí se soupiskou a s rozpisy mzdových nákladů</a:t>
            </a:r>
          </a:p>
          <a:p>
            <a:pPr>
              <a:lnSpc>
                <a:spcPct val="90000"/>
              </a:lnSpc>
            </a:pPr>
            <a:r>
              <a:rPr lang="cs-CZ" sz="2400" b="1" dirty="0" smtClean="0">
                <a:solidFill>
                  <a:srgbClr val="0D3673"/>
                </a:solidFill>
              </a:rPr>
              <a:t>Nevyplněny hodnoty v šedých buňkách – naformátovány vzorce</a:t>
            </a:r>
          </a:p>
          <a:p>
            <a:pPr>
              <a:lnSpc>
                <a:spcPct val="90000"/>
              </a:lnSpc>
            </a:pPr>
            <a:r>
              <a:rPr lang="cs-CZ" sz="2400" b="1" dirty="0" smtClean="0">
                <a:solidFill>
                  <a:srgbClr val="0D3673"/>
                </a:solidFill>
              </a:rPr>
              <a:t>Nesprávné vyplněné hodnoty ve </a:t>
            </a:r>
            <a:r>
              <a:rPr lang="cs-CZ" sz="2400" b="1" dirty="0">
                <a:solidFill>
                  <a:srgbClr val="0D3673"/>
                </a:solidFill>
              </a:rPr>
              <a:t>sloupci „Pořadová čísla účetních dokladů na </a:t>
            </a:r>
            <a:r>
              <a:rPr lang="cs-CZ" sz="2400" b="1" dirty="0" smtClean="0">
                <a:solidFill>
                  <a:srgbClr val="0D3673"/>
                </a:solidFill>
              </a:rPr>
              <a:t>soupisce“ </a:t>
            </a:r>
          </a:p>
        </p:txBody>
      </p:sp>
    </p:spTree>
    <p:extLst>
      <p:ext uri="{BB962C8B-B14F-4D97-AF65-F5344CB8AC3E}">
        <p14:creationId xmlns:p14="http://schemas.microsoft.com/office/powerpoint/2010/main" val="228139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Zjednodušená žádost o platbu (ZjŽoP)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67544" y="1484784"/>
            <a:ext cx="82296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</a:rPr>
              <a:t>Předkládána </a:t>
            </a:r>
            <a:r>
              <a:rPr lang="cs-CZ" sz="2000" b="1" kern="0" dirty="0" smtClean="0">
                <a:solidFill>
                  <a:srgbClr val="0D3673"/>
                </a:solidFill>
              </a:rPr>
              <a:t>vždy s MZ – stanoveno právním aktem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 smtClean="0">
                <a:solidFill>
                  <a:srgbClr val="FF0000"/>
                </a:solidFill>
              </a:rPr>
              <a:t>Průběžná monitorovací zpráva </a:t>
            </a:r>
            <a:r>
              <a:rPr lang="cs-CZ" sz="2000" b="1" kern="0" dirty="0" smtClean="0">
                <a:solidFill>
                  <a:srgbClr val="FF0000"/>
                </a:solidFill>
              </a:rPr>
              <a:t>(po 3 či 6 </a:t>
            </a:r>
            <a:r>
              <a:rPr lang="cs-CZ" sz="2000" b="1" kern="0" dirty="0" smtClean="0">
                <a:solidFill>
                  <a:srgbClr val="FF0000"/>
                </a:solidFill>
              </a:rPr>
              <a:t>měsících realizace, dále po 6-ti měsících realizace)</a:t>
            </a:r>
            <a:r>
              <a:rPr lang="cs-CZ" sz="2000" b="1" kern="0" dirty="0" smtClean="0">
                <a:solidFill>
                  <a:srgbClr val="0D3673"/>
                </a:solidFill>
              </a:rPr>
              <a:t>, Mimořádná </a:t>
            </a:r>
            <a:r>
              <a:rPr lang="cs-CZ" sz="2000" b="1" kern="0" dirty="0">
                <a:solidFill>
                  <a:srgbClr val="0D3673"/>
                </a:solidFill>
              </a:rPr>
              <a:t>monitorovací </a:t>
            </a:r>
            <a:r>
              <a:rPr lang="cs-CZ" sz="2000" b="1" kern="0" dirty="0" smtClean="0">
                <a:solidFill>
                  <a:srgbClr val="0D3673"/>
                </a:solidFill>
              </a:rPr>
              <a:t>zpráva, Závěrečná monitorovací zpráva</a:t>
            </a:r>
            <a:endParaRPr lang="cs-CZ" sz="2000" b="1" kern="0" dirty="0">
              <a:solidFill>
                <a:srgbClr val="0D3673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</a:rPr>
              <a:t>Tvořena dvěma částmi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</a:rPr>
              <a:t>	- Vyúčtování předchozí části dotace – veškeré způsobilé výdaje vykázané v aktuálním monitorovacím období </a:t>
            </a:r>
            <a:r>
              <a:rPr lang="cs-CZ" sz="2000" b="1" kern="0" dirty="0" err="1">
                <a:solidFill>
                  <a:srgbClr val="0D3673"/>
                </a:solidFill>
              </a:rPr>
              <a:t>event</a:t>
            </a:r>
            <a:r>
              <a:rPr lang="cs-CZ" sz="2000" b="1" kern="0" dirty="0">
                <a:solidFill>
                  <a:srgbClr val="0D3673"/>
                </a:solidFill>
              </a:rPr>
              <a:t>. nevykázané v dřívějších </a:t>
            </a:r>
            <a:r>
              <a:rPr lang="cs-CZ" sz="2000" b="1" kern="0" dirty="0" err="1">
                <a:solidFill>
                  <a:srgbClr val="0D3673"/>
                </a:solidFill>
              </a:rPr>
              <a:t>ZjŽoP</a:t>
            </a:r>
            <a:r>
              <a:rPr lang="cs-CZ" sz="2000" b="1" kern="0" dirty="0">
                <a:solidFill>
                  <a:srgbClr val="0D3673"/>
                </a:solidFill>
              </a:rPr>
              <a:t> </a:t>
            </a:r>
            <a:r>
              <a:rPr lang="cs-CZ" sz="2000" b="1" kern="0" dirty="0" smtClean="0">
                <a:solidFill>
                  <a:srgbClr val="0D3673"/>
                </a:solidFill>
              </a:rPr>
              <a:t>(způsobilé výdaje je nutné ponížit o příjmy projektu – poplatky za školení, zápisné aj.)</a:t>
            </a:r>
            <a:endParaRPr lang="cs-CZ" sz="2000" b="1" kern="0" dirty="0">
              <a:solidFill>
                <a:srgbClr val="0D3673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0D3673"/>
                </a:solidFill>
              </a:rPr>
              <a:t>	- Další část dotace – Nárok na další část dotace je stanovena v rozhodnutí o poskytnutí dotace</a:t>
            </a:r>
            <a:r>
              <a:rPr lang="en-US" sz="2000" b="1" kern="0" dirty="0">
                <a:solidFill>
                  <a:srgbClr val="0D3673"/>
                </a:solidFill>
              </a:rPr>
              <a:t>( </a:t>
            </a:r>
            <a:r>
              <a:rPr lang="en-US" sz="2000" b="1" kern="0" dirty="0" err="1">
                <a:solidFill>
                  <a:srgbClr val="0D3673"/>
                </a:solidFill>
              </a:rPr>
              <a:t>Část</a:t>
            </a:r>
            <a:r>
              <a:rPr lang="en-US" sz="2000" b="1" kern="0" dirty="0">
                <a:solidFill>
                  <a:srgbClr val="0D3673"/>
                </a:solidFill>
              </a:rPr>
              <a:t> III. </a:t>
            </a:r>
            <a:r>
              <a:rPr lang="en-US" sz="2000" b="1" kern="0" dirty="0" err="1">
                <a:solidFill>
                  <a:srgbClr val="0D3673"/>
                </a:solidFill>
              </a:rPr>
              <a:t>Platební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podmínky</a:t>
            </a:r>
            <a:r>
              <a:rPr lang="en-US" sz="2000" b="1" kern="0" dirty="0">
                <a:solidFill>
                  <a:srgbClr val="0D3673"/>
                </a:solidFill>
              </a:rPr>
              <a:t>)</a:t>
            </a:r>
            <a:r>
              <a:rPr lang="cs-CZ" sz="2000" b="1" kern="0" dirty="0">
                <a:solidFill>
                  <a:srgbClr val="0D3673"/>
                </a:solidFill>
              </a:rPr>
              <a:t> ponížená o dosud nevyúčtovanou výši předchozích částí dotace (závěrečná MZ, resp. </a:t>
            </a:r>
            <a:r>
              <a:rPr lang="cs-CZ" sz="2000" b="1" kern="0" dirty="0" err="1">
                <a:solidFill>
                  <a:srgbClr val="0D3673"/>
                </a:solidFill>
              </a:rPr>
              <a:t>ZjŽoP</a:t>
            </a:r>
            <a:r>
              <a:rPr lang="cs-CZ" sz="2000" b="1" kern="0" dirty="0">
                <a:solidFill>
                  <a:srgbClr val="0D3673"/>
                </a:solidFill>
              </a:rPr>
              <a:t> již neobsahuje částku další části dotace)</a:t>
            </a:r>
            <a:endParaRPr lang="en-US" sz="2000" b="1" kern="0" dirty="0">
              <a:solidFill>
                <a:srgbClr val="0D3673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US" sz="2000" b="1" kern="0" dirty="0" smtClean="0">
                <a:solidFill>
                  <a:srgbClr val="0D3673"/>
                </a:solidFill>
              </a:rPr>
              <a:t>K </a:t>
            </a:r>
            <a:r>
              <a:rPr lang="en-US" sz="2000" b="1" kern="0" dirty="0" err="1">
                <a:solidFill>
                  <a:srgbClr val="0D3673"/>
                </a:solidFill>
              </a:rPr>
              <a:t>výpočtu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požadované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částky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dotace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slouží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tabulka</a:t>
            </a:r>
            <a:r>
              <a:rPr lang="en-US" sz="2000" b="1" kern="0" dirty="0">
                <a:solidFill>
                  <a:srgbClr val="0D3673"/>
                </a:solidFill>
              </a:rPr>
              <a:t> pro </a:t>
            </a:r>
            <a:r>
              <a:rPr lang="en-US" sz="2000" b="1" kern="0" dirty="0" err="1">
                <a:solidFill>
                  <a:srgbClr val="0D3673"/>
                </a:solidFill>
              </a:rPr>
              <a:t>výpočet</a:t>
            </a:r>
            <a:r>
              <a:rPr lang="en-US" sz="2000" b="1" kern="0" dirty="0">
                <a:solidFill>
                  <a:srgbClr val="0D3673"/>
                </a:solidFill>
              </a:rPr>
              <a:t> </a:t>
            </a:r>
            <a:r>
              <a:rPr lang="en-US" sz="2000" b="1" kern="0" dirty="0" err="1">
                <a:solidFill>
                  <a:srgbClr val="0D3673"/>
                </a:solidFill>
              </a:rPr>
              <a:t>žádosti</a:t>
            </a:r>
            <a:r>
              <a:rPr lang="en-US" sz="2000" b="1" kern="0" dirty="0">
                <a:solidFill>
                  <a:srgbClr val="0D3673"/>
                </a:solidFill>
              </a:rPr>
              <a:t> o </a:t>
            </a:r>
            <a:r>
              <a:rPr lang="en-US" sz="2000" b="1" kern="0" dirty="0" err="1">
                <a:solidFill>
                  <a:srgbClr val="0D3673"/>
                </a:solidFill>
              </a:rPr>
              <a:t>platbu</a:t>
            </a:r>
            <a:endParaRPr lang="cs-CZ" sz="2000" b="1" kern="0" dirty="0">
              <a:solidFill>
                <a:srgbClr val="0D3673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6437441"/>
              </p:ext>
            </p:extLst>
          </p:nvPr>
        </p:nvGraphicFramePr>
        <p:xfrm>
          <a:off x="7452320" y="1196752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Worksheet" showAsIcon="1" r:id="rId6" imgW="914400" imgH="714240" progId="Excel.Sheet.8">
                  <p:embed/>
                </p:oleObj>
              </mc:Choice>
              <mc:Fallback>
                <p:oleObj name="Worksheet" showAsIcon="1" r:id="rId6" imgW="914400" imgH="71424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1196752"/>
                        <a:ext cx="9144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Zjednodušená žádost o platbu (</a:t>
            </a:r>
            <a:r>
              <a:rPr lang="cs-CZ" sz="3200" b="1" dirty="0" err="1" smtClean="0">
                <a:solidFill>
                  <a:srgbClr val="D1131C"/>
                </a:solidFill>
              </a:rPr>
              <a:t>ZjŽoP</a:t>
            </a:r>
            <a:r>
              <a:rPr lang="cs-CZ" sz="3200" b="1" dirty="0" smtClean="0">
                <a:solidFill>
                  <a:srgbClr val="D1131C"/>
                </a:solidFill>
              </a:rPr>
              <a:t>)</a:t>
            </a:r>
          </a:p>
        </p:txBody>
      </p:sp>
      <p:sp>
        <p:nvSpPr>
          <p:cNvPr id="51202" name="Zástupný symbol pro obsah 2"/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4785395"/>
          </a:xfrm>
        </p:spPr>
        <p:txBody>
          <a:bodyPr/>
          <a:lstStyle/>
          <a:p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cs-CZ" sz="2200" b="1" dirty="0" smtClean="0">
                <a:solidFill>
                  <a:srgbClr val="0D3673"/>
                </a:solidFill>
              </a:rPr>
              <a:t>V případě režimu předfinancování ( ex-ante) projektu je maximální výše vyplácené části dotace stanovena v </a:t>
            </a:r>
            <a:r>
              <a:rPr lang="en-US" sz="2200" b="1" dirty="0" err="1" smtClean="0">
                <a:solidFill>
                  <a:srgbClr val="0D3673"/>
                </a:solidFill>
              </a:rPr>
              <a:t>Rozhodnutí</a:t>
            </a:r>
            <a:r>
              <a:rPr lang="en-US" sz="2200" b="1" dirty="0" smtClean="0">
                <a:solidFill>
                  <a:srgbClr val="0D3673"/>
                </a:solidFill>
              </a:rPr>
              <a:t> </a:t>
            </a:r>
            <a:r>
              <a:rPr lang="cs-CZ" sz="2200" b="1" dirty="0" smtClean="0">
                <a:solidFill>
                  <a:srgbClr val="0D3673"/>
                </a:solidFill>
              </a:rPr>
              <a:t>o poskytnutí </a:t>
            </a:r>
            <a:r>
              <a:rPr lang="en-US" sz="2200" b="1" dirty="0" err="1" smtClean="0">
                <a:solidFill>
                  <a:srgbClr val="0D3673"/>
                </a:solidFill>
              </a:rPr>
              <a:t>dotace</a:t>
            </a:r>
            <a:r>
              <a:rPr lang="cs-CZ" sz="2200" b="1" dirty="0" smtClean="0">
                <a:solidFill>
                  <a:srgbClr val="0D3673"/>
                </a:solidFill>
              </a:rPr>
              <a:t> (</a:t>
            </a:r>
            <a:r>
              <a:rPr lang="en-US" sz="2200" b="1" dirty="0" err="1" smtClean="0">
                <a:solidFill>
                  <a:srgbClr val="0D3673"/>
                </a:solidFill>
              </a:rPr>
              <a:t>Část</a:t>
            </a:r>
            <a:r>
              <a:rPr lang="en-US" sz="2200" b="1" dirty="0" smtClean="0">
                <a:solidFill>
                  <a:srgbClr val="0D3673"/>
                </a:solidFill>
              </a:rPr>
              <a:t> III. </a:t>
            </a:r>
            <a:r>
              <a:rPr lang="en-US" sz="2200" b="1" dirty="0" err="1" smtClean="0">
                <a:solidFill>
                  <a:srgbClr val="0D3673"/>
                </a:solidFill>
              </a:rPr>
              <a:t>Platební</a:t>
            </a:r>
            <a:r>
              <a:rPr lang="en-US" sz="2200" b="1" dirty="0" smtClean="0">
                <a:solidFill>
                  <a:srgbClr val="0D3673"/>
                </a:solidFill>
              </a:rPr>
              <a:t> </a:t>
            </a:r>
            <a:r>
              <a:rPr lang="en-US" sz="2200" b="1" dirty="0" err="1" smtClean="0">
                <a:solidFill>
                  <a:srgbClr val="0D3673"/>
                </a:solidFill>
              </a:rPr>
              <a:t>podmínky</a:t>
            </a:r>
            <a:r>
              <a:rPr lang="cs-CZ" sz="2200" b="1" dirty="0" smtClean="0">
                <a:solidFill>
                  <a:srgbClr val="0D3673"/>
                </a:solidFill>
              </a:rPr>
              <a:t>)</a:t>
            </a:r>
            <a:endParaRPr lang="en-US" sz="2200" b="1" dirty="0" smtClean="0">
              <a:solidFill>
                <a:srgbClr val="0D3673"/>
              </a:solidFill>
            </a:endParaRPr>
          </a:p>
          <a:p>
            <a:r>
              <a:rPr lang="cs-CZ" sz="2200" b="1" dirty="0" smtClean="0">
                <a:solidFill>
                  <a:srgbClr val="0D3673"/>
                </a:solidFill>
              </a:rPr>
              <a:t>Nárok na předložení Mimořádné monitorovací zprávy s </a:t>
            </a:r>
            <a:r>
              <a:rPr lang="cs-CZ" sz="2200" b="1" dirty="0" err="1" smtClean="0">
                <a:solidFill>
                  <a:srgbClr val="0D3673"/>
                </a:solidFill>
              </a:rPr>
              <a:t>ZjŽoP</a:t>
            </a:r>
            <a:r>
              <a:rPr lang="cs-CZ" sz="2200" b="1" dirty="0" smtClean="0">
                <a:solidFill>
                  <a:srgbClr val="0D3673"/>
                </a:solidFill>
              </a:rPr>
              <a:t> nastává ve chvíli, kdy doposud poskytnuté </a:t>
            </a:r>
            <a:r>
              <a:rPr lang="cs-CZ" sz="2200" b="1" dirty="0" err="1" smtClean="0">
                <a:solidFill>
                  <a:srgbClr val="0D3673"/>
                </a:solidFill>
              </a:rPr>
              <a:t>fin</a:t>
            </a:r>
            <a:r>
              <a:rPr lang="cs-CZ" sz="2200" b="1" dirty="0" smtClean="0">
                <a:solidFill>
                  <a:srgbClr val="0D3673"/>
                </a:solidFill>
              </a:rPr>
              <a:t>. prostředky n</a:t>
            </a:r>
            <a:r>
              <a:rPr lang="en-US" sz="2200" b="1" dirty="0" smtClean="0">
                <a:solidFill>
                  <a:srgbClr val="0D3673"/>
                </a:solidFill>
              </a:rPr>
              <a:t>e</a:t>
            </a:r>
            <a:r>
              <a:rPr lang="cs-CZ" sz="2200" b="1" dirty="0" smtClean="0">
                <a:solidFill>
                  <a:srgbClr val="0D3673"/>
                </a:solidFill>
              </a:rPr>
              <a:t>vystačí na financování realizace projektu až do doby , kdy lze očekávat další část dotace ve vazbě na monitorovací zprávu se žádostí o platbu předloženou v nejbližším řádném termínu</a:t>
            </a:r>
            <a:endParaRPr lang="en-US" sz="2200" b="1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557350"/>
              </p:ext>
            </p:extLst>
          </p:nvPr>
        </p:nvGraphicFramePr>
        <p:xfrm>
          <a:off x="7308304" y="486916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Document" showAsIcon="1" r:id="rId6" imgW="914400" imgH="771480" progId="Word.Document.8">
                  <p:embed/>
                </p:oleObj>
              </mc:Choice>
              <mc:Fallback>
                <p:oleObj name="Document" showAsIcon="1" r:id="rId6" imgW="914400" imgH="77148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4869160"/>
                        <a:ext cx="9144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smtClean="0">
                <a:solidFill>
                  <a:srgbClr val="D1131C"/>
                </a:solidFill>
              </a:rPr>
              <a:t>Zjednodušená žádost o platbu – nejčastější chyby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200" b="1" dirty="0" smtClean="0">
                <a:solidFill>
                  <a:srgbClr val="0D3673"/>
                </a:solidFill>
              </a:rPr>
              <a:t>Částky uváděné na žádosti o platbu nesouhlasí s částkami na soupisce účetních dokladů – nepřímé náklady, příjmy, celková částka vyúčtovaných výdajů</a:t>
            </a:r>
          </a:p>
          <a:p>
            <a:r>
              <a:rPr lang="cs-CZ" sz="2200" b="1" dirty="0" smtClean="0">
                <a:solidFill>
                  <a:srgbClr val="0D3673"/>
                </a:solidFill>
              </a:rPr>
              <a:t>Není uvedená částka připadající na příjmy</a:t>
            </a:r>
          </a:p>
          <a:p>
            <a:r>
              <a:rPr lang="cs-CZ" sz="2200" b="1" dirty="0" smtClean="0">
                <a:solidFill>
                  <a:srgbClr val="0D3673"/>
                </a:solidFill>
              </a:rPr>
              <a:t>Je uvedená částka křížového financování/investic, ačkoliv pro daný projekt je nerelevantní</a:t>
            </a:r>
          </a:p>
          <a:p>
            <a:r>
              <a:rPr lang="cs-CZ" sz="2200" b="1" dirty="0" smtClean="0">
                <a:solidFill>
                  <a:srgbClr val="0D3673"/>
                </a:solidFill>
              </a:rPr>
              <a:t>Chybně požadovaná částka dotace</a:t>
            </a:r>
          </a:p>
          <a:p>
            <a:r>
              <a:rPr lang="cs-CZ" sz="2200" b="1" dirty="0" smtClean="0">
                <a:solidFill>
                  <a:srgbClr val="0D3673"/>
                </a:solidFill>
              </a:rPr>
              <a:t>Chybí datum podpisu a podpis</a:t>
            </a:r>
          </a:p>
          <a:p>
            <a:r>
              <a:rPr lang="cs-CZ" sz="2200" b="1" dirty="0" smtClean="0">
                <a:solidFill>
                  <a:srgbClr val="0D3673"/>
                </a:solidFill>
              </a:rPr>
              <a:t>Není uvedená částka za čerpané investice, ačkoliv investiční výdaje byly čerpány</a:t>
            </a:r>
          </a:p>
        </p:txBody>
      </p:sp>
    </p:spTree>
    <p:extLst>
      <p:ext uri="{BB962C8B-B14F-4D97-AF65-F5344CB8AC3E}">
        <p14:creationId xmlns:p14="http://schemas.microsoft.com/office/powerpoint/2010/main" val="3896677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1. Podpisové vzory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Statutární zástupce – podepisuje MZ a </a:t>
            </a:r>
            <a:r>
              <a:rPr lang="cs-CZ" sz="2800" b="1" kern="0" dirty="0" err="1">
                <a:solidFill>
                  <a:srgbClr val="0D3673"/>
                </a:solidFill>
                <a:latin typeface="+mn-lt"/>
              </a:rPr>
              <a:t>ZjŽoP</a:t>
            </a:r>
            <a:endParaRPr lang="cs-CZ" sz="2800" b="1" kern="0" dirty="0">
              <a:solidFill>
                <a:srgbClr val="0D3673"/>
              </a:solidFill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Oprávněná osoba – </a:t>
            </a:r>
            <a:r>
              <a:rPr lang="cs-CZ" sz="2800" b="1" kern="0" dirty="0" err="1">
                <a:solidFill>
                  <a:srgbClr val="0D3673"/>
                </a:solidFill>
                <a:latin typeface="+mn-lt"/>
              </a:rPr>
              <a:t>osoba</a:t>
            </a: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 oprávněná podepisovat přílohy MZ, </a:t>
            </a:r>
          </a:p>
          <a:p>
            <a:pPr marL="342900" indent="-342900">
              <a:defRPr/>
            </a:pP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	</a:t>
            </a:r>
            <a:r>
              <a:rPr lang="cs-CZ" sz="2800" b="1" kern="0" dirty="0" err="1">
                <a:solidFill>
                  <a:srgbClr val="0D3673"/>
                </a:solidFill>
                <a:latin typeface="+mn-lt"/>
              </a:rPr>
              <a:t>event</a:t>
            </a: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. jednat jménem příjemce, tzn. přebírá oprávnění od statutárního zástupce (podepisuje MZ a </a:t>
            </a:r>
            <a:r>
              <a:rPr lang="cs-CZ" sz="2800" b="1" kern="0" dirty="0" err="1">
                <a:solidFill>
                  <a:srgbClr val="0D3673"/>
                </a:solidFill>
                <a:latin typeface="+mn-lt"/>
              </a:rPr>
              <a:t>ZjŽoP</a:t>
            </a: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 - nutno doložit notářsky ověřenou plnou mocí od statutárního zástupce)</a:t>
            </a:r>
          </a:p>
          <a:p>
            <a:pPr marL="342900" indent="-342900">
              <a:spcBef>
                <a:spcPct val="35000"/>
              </a:spcBef>
              <a:spcAft>
                <a:spcPct val="20000"/>
              </a:spcAft>
              <a:buFontTx/>
              <a:buChar char="•"/>
              <a:defRPr/>
            </a:pPr>
            <a:r>
              <a:rPr lang="cs-CZ" sz="2800" b="1" kern="0" dirty="0">
                <a:solidFill>
                  <a:srgbClr val="0D3673"/>
                </a:solidFill>
                <a:latin typeface="+mn-lt"/>
              </a:rPr>
              <a:t>Osoba odpovědná za účetní případy – osoba odpovědná dle vnitřních postupů organizace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2. Soupiska účetních dokladů</a:t>
            </a:r>
            <a:r>
              <a:rPr lang="cs-CZ" sz="2400" b="1" dirty="0" smtClean="0">
                <a:solidFill>
                  <a:srgbClr val="D1131C"/>
                </a:solidFill>
              </a:rPr>
              <a:t> </a:t>
            </a:r>
            <a:r>
              <a:rPr lang="cs-CZ" sz="2000" b="1" dirty="0" smtClean="0">
                <a:solidFill>
                  <a:srgbClr val="D1131C"/>
                </a:solidFill>
              </a:rPr>
              <a:t>(1/3)</a:t>
            </a:r>
            <a:r>
              <a:rPr lang="cs-CZ" dirty="0" smtClean="0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2053" name="Rectangle 3"/>
          <p:cNvSpPr txBox="1">
            <a:spLocks noChangeArrowheads="1"/>
          </p:cNvSpPr>
          <p:nvPr/>
        </p:nvSpPr>
        <p:spPr bwMode="auto">
          <a:xfrm>
            <a:off x="467544" y="1412776"/>
            <a:ext cx="8229600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Pořadové číslo dokladu</a:t>
            </a:r>
            <a:r>
              <a:rPr lang="cs-CZ" sz="1600" b="1" dirty="0">
                <a:solidFill>
                  <a:srgbClr val="143F7E"/>
                </a:solidFill>
              </a:rPr>
              <a:t> – na každé soupisce vždy znovu od č. 1</a:t>
            </a:r>
            <a:endParaRPr lang="cs-CZ" sz="1600" b="1" i="1" dirty="0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Položka kapitoly rozpočtu projektu</a:t>
            </a:r>
            <a:r>
              <a:rPr lang="cs-CZ" sz="1600" b="1" dirty="0">
                <a:solidFill>
                  <a:srgbClr val="143F7E"/>
                </a:solidFill>
              </a:rPr>
              <a:t> – musí být totožné s číslem a názvem kapitoly ze schváleného aktuálního rozpočtu projektu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Popis výdaje</a:t>
            </a:r>
            <a:r>
              <a:rPr lang="cs-CZ" sz="2400" b="1" dirty="0">
                <a:solidFill>
                  <a:srgbClr val="143F7E"/>
                </a:solidFill>
              </a:rPr>
              <a:t> </a:t>
            </a:r>
            <a:r>
              <a:rPr lang="cs-CZ" sz="1600" b="1" dirty="0">
                <a:solidFill>
                  <a:srgbClr val="143F7E"/>
                </a:solidFill>
              </a:rPr>
              <a:t>– popis musí jednoznačně identifikovat, že daný výdaj lze hradit z příslušné kapitolu rozpočtu, resp. je způsobilý k financování z OP LZZ (v případě účasti partnerů s finančním příspěvkem vždy uvádět název subjektu, který výdaj uskutečnil nebo lze řešit samostatnou soupiskou vystavenou na každého z partnerů), uvedeny budou i příjmy a to s </a:t>
            </a:r>
            <a:r>
              <a:rPr lang="cs-CZ" sz="1600" b="1" dirty="0" smtClean="0">
                <a:solidFill>
                  <a:srgbClr val="143F7E"/>
                </a:solidFill>
              </a:rPr>
              <a:t>minusem </a:t>
            </a:r>
            <a:r>
              <a:rPr lang="cs-CZ" sz="1600" b="1" dirty="0" smtClean="0">
                <a:solidFill>
                  <a:srgbClr val="FF0000"/>
                </a:solidFill>
              </a:rPr>
              <a:t>(nově se nejedná o úroky z projektového účtu).</a:t>
            </a:r>
            <a:endParaRPr lang="cs-CZ" sz="1600" b="1" dirty="0">
              <a:solidFill>
                <a:schemeClr val="folHlink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Celková Částka uvedená na dokladu v Kč</a:t>
            </a:r>
            <a:r>
              <a:rPr lang="cs-CZ" sz="1600" b="1" dirty="0">
                <a:solidFill>
                  <a:srgbClr val="143F7E"/>
                </a:solidFill>
              </a:rPr>
              <a:t> – celková částka, na kterou je doklad vystaven (tzn. v případě, nárokování jedné položky z vícepoložkové faktury bude uvedena částka celé faktury)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Částka zahrnutá k proplacení z OP LZZ v Kč (veřejné zdroje)</a:t>
            </a:r>
            <a:r>
              <a:rPr lang="cs-CZ" sz="1600" b="1" dirty="0">
                <a:solidFill>
                  <a:srgbClr val="143F7E"/>
                </a:solidFill>
              </a:rPr>
              <a:t> – vyúčtovaná částka připadající na přidělenou dotaci </a:t>
            </a:r>
            <a:r>
              <a:rPr lang="cs-CZ" sz="1600" b="1" dirty="0">
                <a:solidFill>
                  <a:srgbClr val="FF0000"/>
                </a:solidFill>
              </a:rPr>
              <a:t>(příjmy s minusem)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Částka připadající na způsobilé výdaje v Kč (veřejné+soukromé zdroje)</a:t>
            </a:r>
            <a:r>
              <a:rPr lang="cs-CZ" sz="1600" b="1" dirty="0">
                <a:solidFill>
                  <a:srgbClr val="143F7E"/>
                </a:solidFill>
              </a:rPr>
              <a:t>– vyúčtovaná částka připadající na přidělenou dotaci vč. Soukromých výdajů </a:t>
            </a:r>
            <a:r>
              <a:rPr lang="cs-CZ" sz="1600" b="1" dirty="0">
                <a:solidFill>
                  <a:srgbClr val="FF0000"/>
                </a:solidFill>
              </a:rPr>
              <a:t>(příjmy s minusem)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cs-CZ" sz="1600" dirty="0">
              <a:solidFill>
                <a:srgbClr val="143F7E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282048"/>
              </p:ext>
            </p:extLst>
          </p:nvPr>
        </p:nvGraphicFramePr>
        <p:xfrm>
          <a:off x="395536" y="620688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Worksheet" showAsIcon="1" r:id="rId6" imgW="914400" imgH="714240" progId="Excel.Sheet.8">
                  <p:embed/>
                </p:oleObj>
              </mc:Choice>
              <mc:Fallback>
                <p:oleObj name="Worksheet" showAsIcon="1" r:id="rId6" imgW="914400" imgH="714240" progId="Excel.Sheet.8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620688"/>
                        <a:ext cx="914400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solidFill>
                  <a:srgbClr val="D1131C"/>
                </a:solidFill>
              </a:rPr>
              <a:t>2. Soupiska účetních dokladů</a:t>
            </a:r>
            <a:r>
              <a:rPr lang="cs-CZ" sz="2400" b="1" smtClean="0">
                <a:solidFill>
                  <a:srgbClr val="D1131C"/>
                </a:solidFill>
              </a:rPr>
              <a:t> </a:t>
            </a:r>
            <a:r>
              <a:rPr lang="cs-CZ" sz="2000" b="1" smtClean="0">
                <a:solidFill>
                  <a:srgbClr val="D1131C"/>
                </a:solidFill>
              </a:rPr>
              <a:t>(2/3)</a:t>
            </a:r>
            <a:r>
              <a:rPr lang="cs-CZ" smtClean="0"/>
              <a:t> 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43012" name="Rectangle 3"/>
          <p:cNvSpPr txBox="1">
            <a:spLocks noChangeArrowheads="1"/>
          </p:cNvSpPr>
          <p:nvPr/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Z toho částka připadající na investiční výdaje v Kč (veřejné zdroje)</a:t>
            </a:r>
            <a:r>
              <a:rPr lang="cs-CZ" sz="1600" b="1" dirty="0">
                <a:solidFill>
                  <a:srgbClr val="143F7E"/>
                </a:solidFill>
              </a:rPr>
              <a:t> – vyplňováno pouze v případě, že se jedná o investiční výdaj (bude uvedena stejná částka jako ve sloupci předchozím)</a:t>
            </a: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Datum úhrady výdaje</a:t>
            </a:r>
            <a:r>
              <a:rPr lang="cs-CZ" sz="1600" b="1" dirty="0">
                <a:solidFill>
                  <a:srgbClr val="143F7E"/>
                </a:solidFill>
              </a:rPr>
              <a:t> – datum dle úhrady uvedené na výpisu z bankovního účtu nebo pokladním výdajovém dokladu</a:t>
            </a:r>
            <a:endParaRPr lang="cs-CZ" sz="1600" b="1" i="1" dirty="0">
              <a:solidFill>
                <a:schemeClr val="folHlink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Druh účetního dokladu</a:t>
            </a:r>
            <a:r>
              <a:rPr lang="cs-CZ" sz="2400" b="1" dirty="0">
                <a:solidFill>
                  <a:srgbClr val="143F7E"/>
                </a:solidFill>
              </a:rPr>
              <a:t> </a:t>
            </a:r>
            <a:r>
              <a:rPr lang="cs-CZ" sz="1600" b="1" dirty="0">
                <a:solidFill>
                  <a:srgbClr val="143F7E"/>
                </a:solidFill>
              </a:rPr>
              <a:t>– faktura, pokladní doklad, interní doklad</a:t>
            </a: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Číslo účetního dokladu v účetnictví</a:t>
            </a:r>
            <a:r>
              <a:rPr lang="cs-CZ" sz="1600" b="1" dirty="0">
                <a:solidFill>
                  <a:srgbClr val="143F7E"/>
                </a:solidFill>
              </a:rPr>
              <a:t> – interní označení dokladu dle evidence organizace (musí být jednoznačně identifikovatelný na projekt)</a:t>
            </a: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Číslo smlouvy (objednávky), ke které se doklad vztahuje</a:t>
            </a:r>
            <a:r>
              <a:rPr lang="cs-CZ" sz="1600" b="1" dirty="0">
                <a:solidFill>
                  <a:srgbClr val="143F7E"/>
                </a:solidFill>
              </a:rPr>
              <a:t> – uváděno v případě, že existuje písemná smlouva či objednávka</a:t>
            </a:r>
            <a:endParaRPr lang="cs-CZ" sz="1600" b="1" i="1" dirty="0">
              <a:solidFill>
                <a:schemeClr val="folHlink"/>
              </a:solidFill>
            </a:endParaRPr>
          </a:p>
          <a:p>
            <a:pPr marL="342900" indent="-342900">
              <a:spcBef>
                <a:spcPct val="1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Křížové financování celkem</a:t>
            </a:r>
            <a:r>
              <a:rPr lang="cs-CZ" sz="2400" b="1" dirty="0">
                <a:solidFill>
                  <a:srgbClr val="143F7E"/>
                </a:solidFill>
              </a:rPr>
              <a:t> </a:t>
            </a:r>
            <a:r>
              <a:rPr lang="cs-CZ" sz="1600" b="1" dirty="0">
                <a:solidFill>
                  <a:srgbClr val="143F7E"/>
                </a:solidFill>
              </a:rPr>
              <a:t>– součet částek těch dokladů soupisky, které spadají do kapitol rozpočtu hrazených v rámci křížového financování (kapitola 7)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cs-CZ" sz="2000" b="1" dirty="0">
                <a:solidFill>
                  <a:srgbClr val="143F7E"/>
                </a:solidFill>
              </a:rPr>
              <a:t>Procento nepřímých nákladů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927238"/>
              </p:ext>
            </p:extLst>
          </p:nvPr>
        </p:nvGraphicFramePr>
        <p:xfrm>
          <a:off x="7524328" y="5013176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Worksheet" showAsIcon="1" r:id="rId6" imgW="914400" imgH="771480" progId="Excel.Sheet.12">
                  <p:embed/>
                </p:oleObj>
              </mc:Choice>
              <mc:Fallback>
                <p:oleObj name="Worksheet" showAsIcon="1" r:id="rId6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24328" y="5013176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534400" cy="1143000"/>
          </a:xfrm>
        </p:spPr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3. Předkládané účetní doklady </a:t>
            </a:r>
            <a:r>
              <a:rPr lang="cs-CZ" sz="2000" b="1" dirty="0" smtClean="0">
                <a:solidFill>
                  <a:srgbClr val="D1131C"/>
                </a:solidFill>
              </a:rPr>
              <a:t>(1/3)</a:t>
            </a:r>
            <a:br>
              <a:rPr lang="cs-CZ" sz="20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>spolu se </a:t>
            </a:r>
            <a:r>
              <a:rPr lang="cs-CZ" sz="3200" b="1" dirty="0" err="1" smtClean="0">
                <a:solidFill>
                  <a:srgbClr val="D1131C"/>
                </a:solidFill>
              </a:rPr>
              <a:t>ZjŽoP</a:t>
            </a:r>
            <a:endParaRPr lang="cs-CZ" sz="3200" b="1" dirty="0" smtClean="0">
              <a:solidFill>
                <a:srgbClr val="D1131C"/>
              </a:solidFill>
            </a:endParaRPr>
          </a:p>
        </p:txBody>
      </p:sp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7200" y="1524000"/>
            <a:ext cx="8229600" cy="460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Kapitola 01 – Osobní náklady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FF0000"/>
                </a:solidFill>
                <a:latin typeface="+mn-lt"/>
              </a:rPr>
              <a:t>Výkazy práce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Rozpis mzdových nákladů (příloha č. 5 MZ)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Kopie výpisu z bankovního účtu (nutná identifikace plateb)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Kapitola 02 – 07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 smtClean="0">
                <a:solidFill>
                  <a:srgbClr val="143F7E"/>
                </a:solidFill>
              </a:rPr>
              <a:t>Pouze kopie dokladů na částku nárokovanou z projektu vyšší jak 10.000,00 Kč (tzn. pokud bude částka na dokladu např. 120 000,-Kč, ale z projektu bude nárokováno pouze 9 000,-Kč není třeba tento doklad předkládat)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 smtClean="0">
                <a:solidFill>
                  <a:srgbClr val="143F7E"/>
                </a:solidFill>
              </a:rPr>
              <a:t>Doklady nárokované z projektu v částce 10.000,00 Kč a nižší mohou být vyžádány při administrativní kontrole či kontrole na místě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Podklady 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k provedeným výběrovým řízením, smlouvy, objednávky (pouze jednou, při prvním nárokování)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Kopie výpisu z bankovního účtu (nutná identifikace plateb)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3. Předkládané účetní doklady </a:t>
            </a:r>
            <a:r>
              <a:rPr lang="cs-CZ" sz="2000" b="1" dirty="0" smtClean="0">
                <a:solidFill>
                  <a:srgbClr val="D1131C"/>
                </a:solidFill>
              </a:rPr>
              <a:t>(2/3)</a:t>
            </a:r>
            <a:r>
              <a:rPr lang="cs-CZ" sz="3200" b="1" dirty="0" smtClean="0">
                <a:solidFill>
                  <a:srgbClr val="D1131C"/>
                </a:solidFill>
              </a:rPr>
              <a:t/>
            </a:r>
            <a:br>
              <a:rPr lang="cs-CZ" sz="32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>spolu se </a:t>
            </a:r>
            <a:r>
              <a:rPr lang="cs-CZ" sz="3200" b="1" dirty="0" err="1" smtClean="0">
                <a:solidFill>
                  <a:srgbClr val="D1131C"/>
                </a:solidFill>
              </a:rPr>
              <a:t>ZjŽoP</a:t>
            </a:r>
            <a:endParaRPr lang="cs-C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cs-CZ" sz="2000" b="1" dirty="0">
                <a:solidFill>
                  <a:srgbClr val="143F7E"/>
                </a:solidFill>
              </a:rPr>
              <a:t>Objednávky:</a:t>
            </a:r>
          </a:p>
          <a:p>
            <a:pPr>
              <a:lnSpc>
                <a:spcPct val="70000"/>
              </a:lnSpc>
              <a:buFontTx/>
              <a:buNone/>
            </a:pPr>
            <a:endParaRPr lang="cs-CZ" sz="2000" b="1" dirty="0">
              <a:solidFill>
                <a:srgbClr val="143F7E"/>
              </a:solidFill>
            </a:endParaRPr>
          </a:p>
          <a:p>
            <a:pPr>
              <a:lnSpc>
                <a:spcPct val="70000"/>
              </a:lnSpc>
            </a:pPr>
            <a:r>
              <a:rPr lang="cs-CZ" sz="2000" b="1" dirty="0">
                <a:solidFill>
                  <a:srgbClr val="143F7E"/>
                </a:solidFill>
              </a:rPr>
              <a:t>K výdajům  - do 200 000,-Kč bez DPH již není nutné dokládat potvrzenou objednávku či smlouvu</a:t>
            </a:r>
          </a:p>
          <a:p>
            <a:pPr algn="just">
              <a:lnSpc>
                <a:spcPct val="70000"/>
              </a:lnSpc>
              <a:buFontTx/>
              <a:buNone/>
            </a:pPr>
            <a:r>
              <a:rPr lang="cs-CZ" sz="2000" b="1" dirty="0">
                <a:solidFill>
                  <a:srgbClr val="143F7E"/>
                </a:solidFill>
              </a:rPr>
              <a:t>		          - od 200 000,-Kč do 500 000,-Kč bez DPH příjemce dokládá písemnou smlouvu ve formě alespoň písemné objednávky písemně potvrzené dodavatelem (postačuje e-</a:t>
            </a:r>
            <a:r>
              <a:rPr lang="cs-CZ" sz="2000" b="1" dirty="0" err="1">
                <a:solidFill>
                  <a:srgbClr val="143F7E"/>
                </a:solidFill>
              </a:rPr>
              <a:t>mailová</a:t>
            </a:r>
            <a:r>
              <a:rPr lang="cs-CZ" sz="2000" b="1" dirty="0">
                <a:solidFill>
                  <a:srgbClr val="143F7E"/>
                </a:solidFill>
              </a:rPr>
              <a:t> forma)</a:t>
            </a:r>
          </a:p>
          <a:p>
            <a:pPr>
              <a:lnSpc>
                <a:spcPct val="70000"/>
              </a:lnSpc>
              <a:buFontTx/>
              <a:buNone/>
            </a:pPr>
            <a:endParaRPr lang="cs-CZ" sz="2000" b="1" dirty="0">
              <a:solidFill>
                <a:srgbClr val="143F7E"/>
              </a:solidFill>
            </a:endParaRPr>
          </a:p>
          <a:p>
            <a:pPr>
              <a:lnSpc>
                <a:spcPct val="70000"/>
              </a:lnSpc>
            </a:pPr>
            <a:r>
              <a:rPr lang="cs-CZ" sz="2000" b="1" dirty="0">
                <a:solidFill>
                  <a:srgbClr val="143F7E"/>
                </a:solidFill>
              </a:rPr>
              <a:t>Nákup zařízení a vybavení: </a:t>
            </a:r>
          </a:p>
          <a:p>
            <a:pPr algn="just">
              <a:lnSpc>
                <a:spcPct val="70000"/>
              </a:lnSpc>
            </a:pPr>
            <a:endParaRPr lang="cs-CZ" sz="2000" b="1" dirty="0">
              <a:solidFill>
                <a:srgbClr val="143F7E"/>
              </a:solidFill>
            </a:endParaRPr>
          </a:p>
          <a:p>
            <a:pPr algn="just">
              <a:lnSpc>
                <a:spcPct val="70000"/>
              </a:lnSpc>
            </a:pPr>
            <a:r>
              <a:rPr lang="cs-CZ" sz="2000" b="1" dirty="0">
                <a:solidFill>
                  <a:srgbClr val="143F7E"/>
                </a:solidFill>
              </a:rPr>
              <a:t>nárokovat a proplácet lze pouze takovou výši nákladů na zařízení a vybavení, která odpovídá předpokládané výši úvazku člena realizačního týmu ve vztahu k jeho zapojení do realizace projektu (tj. výši úvazku dle platného právního aktu v době nákupu vybavení/zařízení). Úvazky jednotlivých členů realizačního týmu je možné sčítat, tj. např. v případě dvou 0,5 úvazků je možno zakoupit z prostředků projektu dohromady jeden notebook 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dirty="0" smtClean="0">
                <a:solidFill>
                  <a:srgbClr val="D1131C"/>
                </a:solidFill>
              </a:rPr>
              <a:t>3. Předkládané účetní doklady </a:t>
            </a:r>
            <a:r>
              <a:rPr lang="cs-CZ" sz="2000" b="1" dirty="0" smtClean="0">
                <a:solidFill>
                  <a:srgbClr val="D1131C"/>
                </a:solidFill>
              </a:rPr>
              <a:t>(3/3)</a:t>
            </a:r>
            <a:br>
              <a:rPr lang="cs-CZ" sz="2000" b="1" dirty="0" smtClean="0">
                <a:solidFill>
                  <a:srgbClr val="D1131C"/>
                </a:solidFill>
              </a:rPr>
            </a:br>
            <a:r>
              <a:rPr lang="cs-CZ" sz="3200" b="1" dirty="0" smtClean="0">
                <a:solidFill>
                  <a:srgbClr val="D1131C"/>
                </a:solidFill>
              </a:rPr>
              <a:t>na vyžádání či kontrole na místě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  <a:p>
            <a:pPr algn="ctr" eaLnBrk="1" hangingPunct="1">
              <a:buFontTx/>
              <a:buNone/>
            </a:pPr>
            <a:r>
              <a:rPr lang="cs-CZ" b="1" smtClean="0">
                <a:solidFill>
                  <a:srgbClr val="D1131C"/>
                </a:solidFill>
              </a:rPr>
              <a:t>	</a:t>
            </a:r>
            <a:endParaRPr lang="cs-CZ" sz="1800" b="1" smtClean="0">
              <a:solidFill>
                <a:srgbClr val="14407E"/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57200" y="1676400"/>
            <a:ext cx="82296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Veškeré podklady k jednoznačnému prokázání způsobilosti uskutečněného výdaje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Kapitola 01 – Osobní náklady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Originály veškerých dokladů (zejména doklady, které nebyly součástí předložené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ZjŽoP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Pracovní smlouvy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Mzdové listy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Výplatní pásky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cs-CZ" sz="2000" b="1" kern="0" dirty="0">
                <a:solidFill>
                  <a:srgbClr val="143F7E"/>
                </a:solidFill>
                <a:latin typeface="+mn-lt"/>
              </a:rPr>
              <a:t>Kapitola 02 – 07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Originály veškerých dokladů (zejména doklady, které nebyly součástí předložené </a:t>
            </a:r>
            <a:r>
              <a:rPr lang="cs-CZ" sz="1600" b="1" kern="0" dirty="0" err="1">
                <a:solidFill>
                  <a:srgbClr val="143F7E"/>
                </a:solidFill>
                <a:latin typeface="+mn-lt"/>
              </a:rPr>
              <a:t>ZjŽoP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 – např. doklady v částce 10.000,00 Kč a nižší)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cs-CZ" sz="1600" b="1" kern="0" dirty="0" smtClean="0">
                <a:solidFill>
                  <a:srgbClr val="143F7E"/>
                </a:solidFill>
                <a:latin typeface="+mn-lt"/>
              </a:rPr>
              <a:t>Cestovní příkazy, pozvánky</a:t>
            </a:r>
            <a:r>
              <a:rPr lang="cs-CZ" sz="1600" b="1" kern="0" dirty="0">
                <a:solidFill>
                  <a:srgbClr val="143F7E"/>
                </a:solidFill>
                <a:latin typeface="+mn-lt"/>
              </a:rPr>
              <a:t>, prezenční listiny, knihy jízd, účetní evidence atd.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endParaRPr lang="cs-CZ" sz="1600" kern="0" dirty="0">
              <a:solidFill>
                <a:srgbClr val="143F7E"/>
              </a:solidFill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 dirty="0" smtClean="0">
                <a:solidFill>
                  <a:srgbClr val="D1131C"/>
                </a:solidFill>
              </a:rPr>
              <a:t>3. Soupiska účetních dokladů – nejčastější chyby</a:t>
            </a:r>
          </a:p>
        </p:txBody>
      </p:sp>
      <p:sp>
        <p:nvSpPr>
          <p:cNvPr id="1024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lnSpc>
                <a:spcPct val="70000"/>
              </a:lnSpc>
            </a:pPr>
            <a:endParaRPr lang="cs-CZ" sz="2200" b="1" dirty="0" smtClean="0">
              <a:solidFill>
                <a:srgbClr val="143F7E"/>
              </a:solidFill>
            </a:endParaRPr>
          </a:p>
          <a:p>
            <a:pPr eaLnBrk="1" hangingPunct="1">
              <a:lnSpc>
                <a:spcPct val="70000"/>
              </a:lnSpc>
              <a:defRPr/>
            </a:pPr>
            <a:r>
              <a:rPr lang="cs-CZ" sz="2600" b="1" dirty="0">
                <a:solidFill>
                  <a:srgbClr val="143F7E"/>
                </a:solidFill>
              </a:rPr>
              <a:t>Nárokovaný výdaj neodpovídá částce na faktuře</a:t>
            </a:r>
          </a:p>
          <a:p>
            <a:pPr eaLnBrk="1" hangingPunct="1">
              <a:lnSpc>
                <a:spcPct val="70000"/>
              </a:lnSpc>
              <a:defRPr/>
            </a:pPr>
            <a:endParaRPr lang="cs-CZ" sz="2600" b="1" dirty="0">
              <a:solidFill>
                <a:srgbClr val="143F7E"/>
              </a:solidFill>
            </a:endParaRPr>
          </a:p>
          <a:p>
            <a:pPr eaLnBrk="1" hangingPunct="1">
              <a:lnSpc>
                <a:spcPct val="70000"/>
              </a:lnSpc>
              <a:defRPr/>
            </a:pPr>
            <a:r>
              <a:rPr lang="cs-CZ" sz="2600" b="1" dirty="0">
                <a:solidFill>
                  <a:srgbClr val="143F7E"/>
                </a:solidFill>
              </a:rPr>
              <a:t>Časově nezpůsobilé výdaje na soupisce</a:t>
            </a:r>
          </a:p>
          <a:p>
            <a:pPr eaLnBrk="1" hangingPunct="1">
              <a:lnSpc>
                <a:spcPct val="70000"/>
              </a:lnSpc>
              <a:defRPr/>
            </a:pPr>
            <a:endParaRPr lang="cs-CZ" sz="2600" b="1" dirty="0">
              <a:solidFill>
                <a:srgbClr val="143F7E"/>
              </a:solidFill>
            </a:endParaRPr>
          </a:p>
          <a:p>
            <a:pPr eaLnBrk="1" hangingPunct="1">
              <a:lnSpc>
                <a:spcPct val="70000"/>
              </a:lnSpc>
              <a:defRPr/>
            </a:pPr>
            <a:r>
              <a:rPr lang="cs-CZ" sz="2600" b="1" dirty="0">
                <a:solidFill>
                  <a:srgbClr val="143F7E"/>
                </a:solidFill>
              </a:rPr>
              <a:t>Chybné číslo položky rozpočtu (z které je výdaj nárokován)</a:t>
            </a:r>
          </a:p>
          <a:p>
            <a:pPr eaLnBrk="1" hangingPunct="1">
              <a:lnSpc>
                <a:spcPct val="70000"/>
              </a:lnSpc>
              <a:defRPr/>
            </a:pPr>
            <a:endParaRPr lang="cs-CZ" sz="2600" b="1" dirty="0">
              <a:solidFill>
                <a:srgbClr val="143F7E"/>
              </a:solidFill>
            </a:endParaRPr>
          </a:p>
          <a:p>
            <a:pPr eaLnBrk="1" hangingPunct="1">
              <a:lnSpc>
                <a:spcPct val="70000"/>
              </a:lnSpc>
              <a:defRPr/>
            </a:pPr>
            <a:r>
              <a:rPr lang="cs-CZ" sz="2600" b="1" dirty="0">
                <a:solidFill>
                  <a:srgbClr val="143F7E"/>
                </a:solidFill>
              </a:rPr>
              <a:t>Datum úhrady nesouhlasí s výpisem z účtu či VPD</a:t>
            </a:r>
          </a:p>
          <a:p>
            <a:pPr eaLnBrk="1" hangingPunct="1">
              <a:lnSpc>
                <a:spcPct val="160000"/>
              </a:lnSpc>
              <a:defRPr/>
            </a:pPr>
            <a:r>
              <a:rPr lang="cs-CZ" sz="2600" b="1" dirty="0" smtClean="0">
                <a:solidFill>
                  <a:srgbClr val="143F7E"/>
                </a:solidFill>
              </a:rPr>
              <a:t>Na </a:t>
            </a:r>
            <a:r>
              <a:rPr lang="cs-CZ" sz="2600" b="1" dirty="0">
                <a:solidFill>
                  <a:srgbClr val="143F7E"/>
                </a:solidFill>
              </a:rPr>
              <a:t>fakturách není informace o financování z OP LZZ a číslo projektu</a:t>
            </a:r>
          </a:p>
          <a:p>
            <a:pPr eaLnBrk="1" hangingPunct="1">
              <a:lnSpc>
                <a:spcPct val="160000"/>
              </a:lnSpc>
              <a:defRPr/>
            </a:pPr>
            <a:r>
              <a:rPr lang="cs-CZ" sz="2600" b="1" dirty="0" smtClean="0">
                <a:solidFill>
                  <a:srgbClr val="143F7E"/>
                </a:solidFill>
              </a:rPr>
              <a:t>Faktura </a:t>
            </a:r>
            <a:r>
              <a:rPr lang="cs-CZ" sz="2600" b="1" dirty="0">
                <a:solidFill>
                  <a:srgbClr val="143F7E"/>
                </a:solidFill>
              </a:rPr>
              <a:t>neobsahuje všechny náležitosti (předmět, jednotky, počet, jednotková cena)</a:t>
            </a:r>
          </a:p>
          <a:p>
            <a:pPr algn="just" eaLnBrk="1" hangingPunct="1">
              <a:lnSpc>
                <a:spcPct val="160000"/>
              </a:lnSpc>
              <a:defRPr/>
            </a:pPr>
            <a:r>
              <a:rPr lang="cs-CZ" sz="2600" b="1" dirty="0" smtClean="0">
                <a:solidFill>
                  <a:srgbClr val="143F7E"/>
                </a:solidFill>
              </a:rPr>
              <a:t>Objednávka </a:t>
            </a:r>
            <a:r>
              <a:rPr lang="cs-CZ" sz="2600" b="1" dirty="0">
                <a:solidFill>
                  <a:srgbClr val="143F7E"/>
                </a:solidFill>
              </a:rPr>
              <a:t>– není potvrzená dodavatelem, neobsahuje </a:t>
            </a:r>
            <a:r>
              <a:rPr lang="cs-CZ" sz="2600" b="1" dirty="0" smtClean="0">
                <a:solidFill>
                  <a:srgbClr val="143F7E"/>
                </a:solidFill>
              </a:rPr>
              <a:t>identifikační </a:t>
            </a:r>
            <a:r>
              <a:rPr lang="cs-CZ" sz="2600" b="1" dirty="0">
                <a:solidFill>
                  <a:srgbClr val="143F7E"/>
                </a:solidFill>
              </a:rPr>
              <a:t>údaje stran, předmět plnění, cenu s DPH a sazbou </a:t>
            </a:r>
            <a:r>
              <a:rPr lang="cs-CZ" sz="2600" b="1" dirty="0" smtClean="0">
                <a:solidFill>
                  <a:srgbClr val="143F7E"/>
                </a:solidFill>
              </a:rPr>
              <a:t>DPH </a:t>
            </a:r>
            <a:r>
              <a:rPr lang="cs-CZ" sz="2600" b="1" dirty="0">
                <a:solidFill>
                  <a:srgbClr val="143F7E"/>
                </a:solidFill>
              </a:rPr>
              <a:t>(případně informaci, že dodavatel není plátcem DPH</a:t>
            </a:r>
            <a:r>
              <a:rPr lang="cs-CZ" sz="2600" b="1" dirty="0" smtClean="0">
                <a:solidFill>
                  <a:srgbClr val="143F7E"/>
                </a:solidFill>
              </a:rPr>
              <a:t>)</a:t>
            </a:r>
          </a:p>
          <a:p>
            <a:pPr algn="just" eaLnBrk="1" hangingPunct="1">
              <a:lnSpc>
                <a:spcPct val="160000"/>
              </a:lnSpc>
              <a:defRPr/>
            </a:pPr>
            <a:r>
              <a:rPr lang="cs-CZ" sz="2600" b="1" dirty="0">
                <a:solidFill>
                  <a:srgbClr val="143F7E"/>
                </a:solidFill>
              </a:rPr>
              <a:t>Ve sloupci datum úhrady výdaje je uvedeno pouze jedno datum, i když se jedná o výdaje za vícero období (zejména u mzdových příspěvků)</a:t>
            </a:r>
          </a:p>
          <a:p>
            <a:pPr algn="just" eaLnBrk="1" hangingPunct="1">
              <a:lnSpc>
                <a:spcPct val="160000"/>
              </a:lnSpc>
              <a:defRPr/>
            </a:pPr>
            <a:endParaRPr lang="cs-CZ" sz="2500" b="1" dirty="0" smtClean="0">
              <a:solidFill>
                <a:srgbClr val="143F7E"/>
              </a:solidFill>
            </a:endParaRPr>
          </a:p>
          <a:p>
            <a:pPr eaLnBrk="1" hangingPunct="1">
              <a:lnSpc>
                <a:spcPct val="70000"/>
              </a:lnSpc>
              <a:defRPr/>
            </a:pPr>
            <a:endParaRPr lang="cs-CZ" sz="2500" b="1" dirty="0">
              <a:solidFill>
                <a:srgbClr val="143F7E"/>
              </a:solidFill>
            </a:endParaRPr>
          </a:p>
          <a:p>
            <a:pPr marL="0" indent="0" eaLnBrk="1" hangingPunct="1">
              <a:lnSpc>
                <a:spcPct val="70000"/>
              </a:lnSpc>
              <a:buNone/>
              <a:defRPr/>
            </a:pPr>
            <a:endParaRPr lang="cs-CZ" sz="2500" b="1" dirty="0">
              <a:solidFill>
                <a:srgbClr val="143F7E"/>
              </a:solidFill>
            </a:endParaRPr>
          </a:p>
          <a:p>
            <a:pPr eaLnBrk="1" hangingPunct="1">
              <a:lnSpc>
                <a:spcPct val="70000"/>
              </a:lnSpc>
              <a:defRPr/>
            </a:pPr>
            <a:endParaRPr lang="cs-CZ" sz="2500" b="1" dirty="0">
              <a:solidFill>
                <a:srgbClr val="143F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60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_OPLZZ_čb">
  <a:themeElements>
    <a:clrScheme name="Prezentace_OPLZZ_č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zentace_OPLZZ_č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zentace_OPLZZ_č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_OPLZZ_č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_OPLZZ_č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0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1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2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3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4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5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16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8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9.xml><?xml version="1.0" encoding="utf-8"?>
<a:themeOverride xmlns:a="http://schemas.openxmlformats.org/drawingml/2006/main">
  <a:clrScheme name="Prezentace_OPLZZ_čb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</TotalTime>
  <Words>2146</Words>
  <Application>Microsoft Office PowerPoint</Application>
  <PresentationFormat>Předvádění na obrazovce (4:3)</PresentationFormat>
  <Paragraphs>212</Paragraphs>
  <Slides>24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24</vt:i4>
      </vt:variant>
    </vt:vector>
  </HeadingPairs>
  <TitlesOfParts>
    <vt:vector size="27" baseType="lpstr">
      <vt:lpstr>Prezentace_OPLZZ_čb</vt:lpstr>
      <vt:lpstr>Worksheet</vt:lpstr>
      <vt:lpstr>Document</vt:lpstr>
      <vt:lpstr>MONITOROVACÍ ZPRÁVA (MZ)   ZJEDNODUŠENÁ ŽÁDOST O PLATBU (ZjŽoP)   finanční část</vt:lpstr>
      <vt:lpstr>Přílohy MZ</vt:lpstr>
      <vt:lpstr>1. Podpisové vzory</vt:lpstr>
      <vt:lpstr>2. Soupiska účetních dokladů (1/3) </vt:lpstr>
      <vt:lpstr>2. Soupiska účetních dokladů (2/3) </vt:lpstr>
      <vt:lpstr>3. Předkládané účetní doklady (1/3) spolu se ZjŽoP</vt:lpstr>
      <vt:lpstr>3. Předkládané účetní doklady (2/3) spolu se ZjŽoP</vt:lpstr>
      <vt:lpstr>3. Předkládané účetní doklady (3/3) na vyžádání či kontrole na místě</vt:lpstr>
      <vt:lpstr>3. Soupiska účetních dokladů – nejčastější chyby</vt:lpstr>
      <vt:lpstr>4. Pracovní výkazy (1/4)</vt:lpstr>
      <vt:lpstr>4. Pracovní výkazy (2/4)</vt:lpstr>
      <vt:lpstr>4. Pracovní výkazy (3/4)</vt:lpstr>
      <vt:lpstr>4. Pracovní výkazy (4/4)</vt:lpstr>
      <vt:lpstr>4. Pracovní výkaz – nejčastější chyby</vt:lpstr>
      <vt:lpstr>5. Rozpis mzdových nákladů (1/2)</vt:lpstr>
      <vt:lpstr>5. Rozpis mzdových nákladů (2/2)</vt:lpstr>
      <vt:lpstr>5. Rozpis mzdových nákladů – nejčastější chyby</vt:lpstr>
      <vt:lpstr>8. Výpisy z bankovního účtu</vt:lpstr>
      <vt:lpstr>9. Přehled čerpání způsobilých výdajů (1/2)</vt:lpstr>
      <vt:lpstr>9. Přehled čerpání způsobilých výdajů (2/2)</vt:lpstr>
      <vt:lpstr>9. Přehled čerpání způsobilých výdajů – nejčastější chyby</vt:lpstr>
      <vt:lpstr>Zjednodušená žádost o platbu (ZjŽoP)</vt:lpstr>
      <vt:lpstr>Zjednodušená žádost o platbu (ZjŽoP)</vt:lpstr>
      <vt:lpstr>Zjednodušená žádost o platbu – nejčastější chyby</vt:lpstr>
    </vt:vector>
  </TitlesOfParts>
  <Company>Accenture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MONITOROVACÍ ZPRÁVA (MZ)   ZJEDNODUŠENÁ ŽÁDOST O PLATBU (ZjŽoP)   finanční část</dc:title>
  <dc:creator>katerina.szmekova</dc:creator>
  <cp:lastModifiedBy>Pavelková Marcela, Mgr. (MPSV)</cp:lastModifiedBy>
  <cp:revision>51</cp:revision>
  <cp:lastPrinted>2013-01-17T12:28:10Z</cp:lastPrinted>
  <dcterms:created xsi:type="dcterms:W3CDTF">2012-03-20T10:14:11Z</dcterms:created>
  <dcterms:modified xsi:type="dcterms:W3CDTF">2013-10-03T08:01:37Z</dcterms:modified>
</cp:coreProperties>
</file>