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321" r:id="rId2"/>
    <p:sldId id="296" r:id="rId3"/>
    <p:sldId id="31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19" r:id="rId13"/>
    <p:sldId id="312" r:id="rId14"/>
    <p:sldId id="313" r:id="rId15"/>
    <p:sldId id="314" r:id="rId16"/>
    <p:sldId id="315" r:id="rId17"/>
    <p:sldId id="316" r:id="rId18"/>
    <p:sldId id="317" r:id="rId19"/>
  </p:sldIdLst>
  <p:sldSz cx="9144000" cy="6858000" type="screen4x3"/>
  <p:notesSz cx="6797675" cy="9926638"/>
  <p:defaultTextStyle>
    <a:defPPr>
      <a:defRPr lang="cs-CZ"/>
    </a:defPPr>
    <a:lvl1pPr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false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false" eaLnBrk="true" latinLnBrk="false" hangingPunct="true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.xml" Type="http://schemas.openxmlformats.org/officeDocument/2006/relationships/slide" Id="rId3"/>
    <Relationship Target="handoutMasters/handoutMaster1.xml" Type="http://schemas.openxmlformats.org/officeDocument/2006/relationships/handoutMaster" Id="rId21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tableStyles.xml" Type="http://schemas.openxmlformats.org/officeDocument/2006/relationships/tableStyles" Id="rId25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notesMasters/notesMaster1.xml" Type="http://schemas.openxmlformats.org/officeDocument/2006/relationships/notesMaster" Id="rId20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theme/theme1.xml" Type="http://schemas.openxmlformats.org/officeDocument/2006/relationships/theme" Id="rId24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viewProps.xml" Type="http://schemas.openxmlformats.org/officeDocument/2006/relationships/viewProps" Id="rId23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presProps.xml" Type="http://schemas.openxmlformats.org/officeDocument/2006/relationships/presProps" Id="rId22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275" tIns="45638" rIns="91275" bIns="45638" numCol="1" anchor="t" anchorCtr="false" compatLnSpc="true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275" tIns="45638" rIns="91275" bIns="45638" numCol="1" anchor="t" anchorCtr="false" compatLnSpc="true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5EC56D-0FF6-4837-BF86-E473ADD7B80B}" type="datetimeFigureOut">
              <a:rPr lang="en-US"/>
              <a:pPr>
                <a:defRPr/>
              </a:pPr>
              <a:t>12/2/2013</a:t>
            </a:fld>
            <a:endParaRPr lang="en-US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wrap="square" lIns="91275" tIns="45638" rIns="91275" bIns="45638" numCol="1" anchor="b" anchorCtr="false" compatLnSpc="true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275" tIns="45638" rIns="91275" bIns="45638" numCol="1" anchor="b" anchorCtr="false" compatLnSpc="true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AE8BA3-42C2-4D9F-B46B-1BD03DF27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32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87AAFBCA-9371-4FAA-B427-CEB6F31EEA75}" type="datetimeFigureOut">
              <a:rPr lang="cs-CZ" smtClean="false"/>
              <a:t>2.12.2013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F1416899-D94A-46C1-9C66-02424D049AB0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793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15363" name="Zástupný symbol pro poznámky 2"/>
          <p:cNvSpPr>
            <a:spLocks noGrp="true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smtClean="false"/>
          </a:p>
        </p:txBody>
      </p:sp>
      <p:sp>
        <p:nvSpPr>
          <p:cNvPr id="15364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0"/>
              </a:spcBef>
            </a:pPr>
            <a:fld id="{DB0EF146-C7A3-468C-B0E8-771DB1739530}" type="slidenum">
              <a:rPr lang="cs-CZ" altLang="cs-CZ" smtClean="false"/>
              <a:pPr eaLnBrk="true" hangingPunct="true">
                <a:spcBef>
                  <a:spcPct val="0"/>
                </a:spcBef>
              </a:pPr>
              <a:t>1</a:t>
            </a:fld>
            <a:endParaRPr lang="cs-CZ" altLang="cs-CZ" smtClean="false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312B0-51ED-43FE-B591-B2F9742179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1635113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A131E-9460-4DF4-84D7-585F6670AB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304485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FD8E4-8B75-4383-BAFB-103DF63450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996727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AndTx" preserve="true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FE48-C691-45CB-81AB-F82D89CDCF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418854"/>
      </p:ext>
    </p:extLst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OverTx" preserve="true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15DE7-BE05-454E-9E00-29BD6E99D1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154381"/>
      </p:ext>
    </p:extLst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bl" preserve="true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abulku 2"/>
          <p:cNvSpPr>
            <a:spLocks noGrp="true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false" smtClean="false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360A9-711E-4BE4-BF09-D7531CD6B9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50059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689A5-F822-46D2-B18A-58FE459222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253635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true" cap="all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1EA61-1AD4-4FA3-9FA0-EED0297DC3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2129724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2770F-CB21-4755-9440-BF73235CE8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780704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5A9F4-5318-42DF-A79A-56A61DD9E1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90615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89BE1-B5E6-4CB1-B40F-09E9406600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543955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4E538-2571-4A76-B079-826E2E4FB8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8147578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4EA40-49EF-4EEF-943B-FFB6FBD50D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716198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false" smtClean="false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B8E87-49B2-4972-B613-CB8FBBB60D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3912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13.xml" Type="http://schemas.openxmlformats.org/officeDocument/2006/relationships/slideLayout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2.xml" Type="http://schemas.openxmlformats.org/officeDocument/2006/relationships/slideLayout" Id="rId2"/>
    <Relationship Target="../media/image1.png" Type="http://schemas.openxmlformats.org/officeDocument/2006/relationships/image" Id="rId16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theme/theme1.xml" Type="http://schemas.openxmlformats.org/officeDocument/2006/relationships/theme" Id="rId1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slideLayouts/slideLayout14.xml" Type="http://schemas.openxmlformats.org/officeDocument/2006/relationships/slideLayout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false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altLang="cs-CZ" smtClean="false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altLang="cs-CZ" smtClean="false"/>
              <a:t>Klepnutím lze upravit styly předlohy textu.</a:t>
            </a:r>
          </a:p>
          <a:p>
            <a:pPr lvl="1"/>
            <a:r>
              <a:rPr lang="cs-CZ" altLang="cs-CZ" smtClean="false"/>
              <a:t>Druhá úroveň</a:t>
            </a:r>
          </a:p>
          <a:p>
            <a:pPr lvl="2"/>
            <a:r>
              <a:rPr lang="cs-CZ" altLang="cs-CZ" smtClean="false"/>
              <a:t>Třetí úroveň</a:t>
            </a:r>
          </a:p>
          <a:p>
            <a:pPr lvl="3"/>
            <a:r>
              <a:rPr lang="cs-CZ" altLang="cs-CZ" smtClean="false"/>
              <a:t>Čtvrtá úroveň</a:t>
            </a:r>
          </a:p>
          <a:p>
            <a:pPr lvl="4"/>
            <a:r>
              <a:rPr lang="cs-CZ" altLang="cs-CZ" smtClean="false"/>
              <a:t>Pátá úroveň</a:t>
            </a:r>
          </a:p>
        </p:txBody>
      </p:sp>
      <p:sp>
        <p:nvSpPr>
          <p:cNvPr id="102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FEA133-59F2-4B76-B136-ECD75A1AF0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false" eaLnBrk="false" fontAlgn="base" hangingPunct="fal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false" eaLnBrk="false" fontAlgn="base" hangingPunct="fal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false" eaLnBrk="false" fontAlgn="base" hangingPunct="fal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false" eaLnBrk="false" fontAlgn="base" hangingPunct="fal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false" eaLnBrk="false" fontAlgn="base" hangingPunct="fal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https://forum.esfcr.cz/node/discussion.htm?ident=114&amp;1285767538" Type="http://schemas.openxmlformats.org/officeDocument/2006/relationships/hyperlink" Id="rId3"/>
    <Relationship TargetMode="External" Target="http://www.esfcr.cz/file/8258/" Type="http://schemas.openxmlformats.org/officeDocument/2006/relationships/hyperlink" Id="rId2"/>
    <Relationship Target="../slideLayouts/slideLayout14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14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4213" y="1412875"/>
            <a:ext cx="7772400" cy="2079625"/>
          </a:xfrm>
        </p:spPr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0D3673"/>
                </a:solidFill>
              </a:rPr>
              <a:t>Workshop k vyplňování monitorovacích zpráv</a:t>
            </a: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pPr eaLnBrk="true" hangingPunct="true"/>
            <a:r>
              <a:rPr lang="cs-CZ" altLang="cs-CZ" b="true" smtClean="false">
                <a:solidFill>
                  <a:srgbClr val="0D3673"/>
                </a:solidFill>
              </a:rPr>
              <a:t>25. 11. 2013 Praha</a:t>
            </a:r>
            <a:endParaRPr lang="en-US" altLang="cs-CZ" b="true" smtClean="false">
              <a:solidFill>
                <a:srgbClr val="0D36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63299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2D2D8A"/>
                </a:solidFill>
              </a:rPr>
              <a:t>07.57.00 </a:t>
            </a:r>
            <a:r>
              <a:rPr lang="cs-CZ" altLang="cs-CZ" sz="3600" b="true" smtClean="false">
                <a:solidFill>
                  <a:srgbClr val="D1131C"/>
                </a:solidFill>
              </a:rPr>
              <a:t/>
            </a:r>
            <a:br>
              <a:rPr lang="cs-CZ" altLang="cs-CZ" sz="3600" b="true" smtClean="false">
                <a:solidFill>
                  <a:srgbClr val="D1131C"/>
                </a:solidFill>
              </a:rPr>
            </a:br>
            <a:r>
              <a:rPr lang="cs-CZ" altLang="cs-CZ" sz="3600" b="true" smtClean="false">
                <a:solidFill>
                  <a:srgbClr val="D1131C"/>
                </a:solidFill>
              </a:rPr>
              <a:t>Počet nových/inovovaných produktů</a:t>
            </a:r>
            <a:endParaRPr lang="en-GB" altLang="cs-CZ" sz="3600" b="true" smtClean="false">
              <a:solidFill>
                <a:srgbClr val="D1131C"/>
              </a:solidFill>
            </a:endParaRPr>
          </a:p>
        </p:txBody>
      </p:sp>
      <p:sp>
        <p:nvSpPr>
          <p:cNvPr id="11267" name="Text Box 3"/>
          <p:cNvSpPr txBox="true">
            <a:spLocks noChangeArrowheads="true"/>
          </p:cNvSpPr>
          <p:nvPr/>
        </p:nvSpPr>
        <p:spPr bwMode="auto">
          <a:xfrm>
            <a:off x="368300" y="1844675"/>
            <a:ext cx="8496300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Započítává se počet </a:t>
            </a:r>
            <a:r>
              <a:rPr lang="cs-CZ" altLang="cs-CZ" sz="2200" b="true">
                <a:solidFill>
                  <a:srgbClr val="14407E"/>
                </a:solidFill>
              </a:rPr>
              <a:t>různých</a:t>
            </a:r>
            <a:r>
              <a:rPr lang="cs-CZ" altLang="cs-CZ" sz="2200">
                <a:solidFill>
                  <a:srgbClr val="14407E"/>
                </a:solidFill>
              </a:rPr>
              <a:t> produktů, nikoliv počet kusů, kopií či shodných opakování.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Započítávají se </a:t>
            </a:r>
            <a:r>
              <a:rPr lang="cs-CZ" altLang="cs-CZ" sz="2200" b="true">
                <a:solidFill>
                  <a:srgbClr val="14407E"/>
                </a:solidFill>
              </a:rPr>
              <a:t>pouze produkty vzniklé v rámci hlavních klíčových aktivit projektu</a:t>
            </a:r>
            <a:r>
              <a:rPr lang="cs-CZ" altLang="cs-CZ" sz="2200">
                <a:solidFill>
                  <a:srgbClr val="14407E"/>
                </a:solidFill>
              </a:rPr>
              <a:t> </a:t>
            </a:r>
            <a:r>
              <a:rPr lang="cs-CZ" altLang="cs-CZ" sz="2200" i="true"/>
              <a:t>(</a:t>
            </a:r>
            <a:r>
              <a:rPr lang="cs-CZ" altLang="cs-CZ" sz="2200" i="true" u="sng"/>
              <a:t>nikoliv např. propagační předměty!)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b="true" i="true">
                <a:solidFill>
                  <a:srgbClr val="C00000"/>
                </a:solidFill>
              </a:rPr>
              <a:t>Inovovaný produkt = </a:t>
            </a:r>
            <a:r>
              <a:rPr lang="cs-CZ" altLang="cs-CZ" sz="2200">
                <a:solidFill>
                  <a:srgbClr val="14407E"/>
                </a:solidFill>
              </a:rPr>
              <a:t>znamená takový produkt, kde </a:t>
            </a:r>
            <a:r>
              <a:rPr lang="cs-CZ" altLang="cs-CZ" sz="2200" b="true">
                <a:solidFill>
                  <a:srgbClr val="14407E"/>
                </a:solidFill>
              </a:rPr>
              <a:t>změny v jeho cílech, obsahu, metodách nebo formách významně zvýšily jeho kvalitu a účinnost při poskytování podpory cílovým skupinám</a:t>
            </a:r>
            <a:r>
              <a:rPr lang="cs-CZ" altLang="cs-CZ" sz="2200">
                <a:solidFill>
                  <a:srgbClr val="14407E"/>
                </a:solidFill>
              </a:rPr>
              <a:t>.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Vytvoření nového/inovovaného produktu nutně znamená, že při tvorbě produktu vzniká nějaké nové duševní vlastnictví.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endParaRPr lang="en-GB" altLang="cs-CZ" sz="2200">
              <a:solidFill>
                <a:srgbClr val="14407E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57200" y="549275"/>
            <a:ext cx="8229600" cy="792163"/>
          </a:xfrm>
        </p:spPr>
        <p:txBody>
          <a:bodyPr/>
          <a:lstStyle/>
          <a:p>
            <a:pPr eaLnBrk="true" hangingPunct="true"/>
            <a:r>
              <a:rPr lang="cs-CZ" altLang="cs-CZ" sz="2800" b="true" smtClean="false">
                <a:solidFill>
                  <a:srgbClr val="C00000"/>
                </a:solidFill>
              </a:rPr>
              <a:t/>
            </a:r>
            <a:br>
              <a:rPr lang="cs-CZ" altLang="cs-CZ" sz="2800" b="true" smtClean="false">
                <a:solidFill>
                  <a:srgbClr val="C00000"/>
                </a:solidFill>
              </a:rPr>
            </a:br>
            <a:r>
              <a:rPr lang="cs-CZ" altLang="cs-CZ" sz="2800" b="true" smtClean="false">
                <a:solidFill>
                  <a:srgbClr val="143F7E"/>
                </a:solidFill>
              </a:rPr>
              <a:t> 48.19.00</a:t>
            </a:r>
            <a:r>
              <a:rPr lang="cs-CZ" altLang="cs-CZ" sz="2800" b="true" smtClean="false">
                <a:solidFill>
                  <a:srgbClr val="C00000"/>
                </a:solidFill>
              </a:rPr>
              <a:t> Počet proškolených osob</a:t>
            </a:r>
            <a:endParaRPr lang="en-GB" altLang="cs-CZ" sz="2800" b="true" smtClean="false">
              <a:solidFill>
                <a:srgbClr val="143F7E"/>
              </a:solidFill>
            </a:endParaRPr>
          </a:p>
        </p:txBody>
      </p:sp>
      <p:sp>
        <p:nvSpPr>
          <p:cNvPr id="12291" name="Text Box 3"/>
          <p:cNvSpPr txBox="true">
            <a:spLocks noChangeArrowheads="true"/>
          </p:cNvSpPr>
          <p:nvPr/>
        </p:nvSpPr>
        <p:spPr bwMode="auto">
          <a:xfrm>
            <a:off x="395288" y="2066925"/>
            <a:ext cx="8497887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Jedná se o </a:t>
            </a:r>
            <a:r>
              <a:rPr lang="cs-CZ" altLang="cs-CZ" sz="2200" b="true">
                <a:solidFill>
                  <a:srgbClr val="14407E"/>
                </a:solidFill>
              </a:rPr>
              <a:t>osoby, které ukončily kurz/zúčastnily se vzdělávacích aktivit v rámci podpořených projektů a ukončily způsobem stanoveným poskytovatelem kurzu</a:t>
            </a:r>
            <a:r>
              <a:rPr lang="cs-CZ" altLang="cs-CZ" sz="2200">
                <a:solidFill>
                  <a:srgbClr val="14407E"/>
                </a:solidFill>
              </a:rPr>
              <a:t> (např. získaly certifikát, osvědčení, úspěšně absolvovaly závěrečný test). 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Konkrétní účastník (úspěšný absolvent kurzu) je započten tolikrát, kolik kurzů úspěšně dokončil předepsaným způsobem.</a:t>
            </a:r>
            <a:endParaRPr lang="cs-CZ" altLang="cs-CZ" sz="2200" i="true"/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Opět musí být </a:t>
            </a:r>
            <a:r>
              <a:rPr lang="cs-CZ" altLang="cs-CZ" sz="2200" u="sng">
                <a:solidFill>
                  <a:srgbClr val="14407E"/>
                </a:solidFill>
              </a:rPr>
              <a:t>průkazné</a:t>
            </a:r>
            <a:r>
              <a:rPr lang="cs-CZ" altLang="cs-CZ" sz="2200">
                <a:solidFill>
                  <a:srgbClr val="14407E"/>
                </a:solidFill>
              </a:rPr>
              <a:t>, že konkrétní osoba splnila podmínky úspěšného absolvování kurzu.</a:t>
            </a:r>
            <a:endParaRPr lang="en-GB" altLang="cs-CZ" sz="2200">
              <a:solidFill>
                <a:srgbClr val="14407E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b="true" smtClean="false">
                <a:solidFill>
                  <a:srgbClr val="143F7E"/>
                </a:solidFill>
              </a:rPr>
              <a:t>43.05.00</a:t>
            </a:r>
            <a:r>
              <a:rPr lang="cs-CZ" altLang="cs-CZ" sz="3600" smtClean="false"/>
              <a:t> </a:t>
            </a:r>
            <a:r>
              <a:rPr lang="cs-CZ" altLang="cs-CZ" sz="3600" b="true" smtClean="false">
                <a:solidFill>
                  <a:srgbClr val="C00000"/>
                </a:solidFill>
              </a:rPr>
              <a:t>Počet vytvořených partnerství</a:t>
            </a:r>
            <a:endParaRPr lang="cs-CZ" altLang="cs-CZ" sz="3600" smtClean="false"/>
          </a:p>
        </p:txBody>
      </p:sp>
      <p:sp>
        <p:nvSpPr>
          <p:cNvPr id="13315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smtClean="false">
                <a:solidFill>
                  <a:srgbClr val="14407E"/>
                </a:solidFill>
              </a:rPr>
              <a:t>binární indikátor „hloubky“ partnerství ( sleduje vytvořená místní partnerství, tématické sítě, mezinárodní partnerství)</a:t>
            </a:r>
          </a:p>
          <a:p>
            <a:pPr>
              <a:buFontTx/>
              <a:buNone/>
            </a:pPr>
            <a:endParaRPr lang="cs-CZ" altLang="cs-CZ" sz="2400" smtClean="false">
              <a:solidFill>
                <a:srgbClr val="14407E"/>
              </a:solidFill>
            </a:endParaRPr>
          </a:p>
          <a:p>
            <a:r>
              <a:rPr lang="cs-CZ" altLang="cs-CZ" sz="2400" smtClean="false">
                <a:solidFill>
                  <a:srgbClr val="14407E"/>
                </a:solidFill>
              </a:rPr>
              <a:t>dosažená hodnota může být </a:t>
            </a:r>
            <a:r>
              <a:rPr lang="cs-CZ" altLang="cs-CZ" sz="2400" b="true" smtClean="false">
                <a:solidFill>
                  <a:srgbClr val="14407E"/>
                </a:solidFill>
              </a:rPr>
              <a:t>pouze 0 nebo 1</a:t>
            </a:r>
          </a:p>
          <a:p>
            <a:endParaRPr lang="cs-CZ" altLang="cs-CZ" sz="2400" smtClean="false">
              <a:solidFill>
                <a:srgbClr val="14407E"/>
              </a:solidFill>
            </a:endParaRPr>
          </a:p>
          <a:p>
            <a:pPr>
              <a:buFontTx/>
              <a:buNone/>
            </a:pPr>
            <a:r>
              <a:rPr lang="cs-CZ" altLang="cs-CZ" sz="2400" b="true" smtClean="false">
                <a:solidFill>
                  <a:srgbClr val="14407E"/>
                </a:solidFill>
              </a:rPr>
              <a:t>1 – v rámci projektu byl na základě </a:t>
            </a:r>
            <a:r>
              <a:rPr lang="cs-CZ" altLang="cs-CZ" sz="2400" b="true" u="sng" smtClean="false">
                <a:solidFill>
                  <a:srgbClr val="14407E"/>
                </a:solidFill>
              </a:rPr>
              <a:t>mezinárodní spolupráce </a:t>
            </a:r>
            <a:r>
              <a:rPr lang="cs-CZ" altLang="cs-CZ" sz="2400" b="true" smtClean="false">
                <a:solidFill>
                  <a:srgbClr val="14407E"/>
                </a:solidFill>
              </a:rPr>
              <a:t>vytvořen</a:t>
            </a:r>
            <a:r>
              <a:rPr lang="cs-CZ" altLang="cs-CZ" sz="2400" smtClean="false">
                <a:solidFill>
                  <a:srgbClr val="14407E"/>
                </a:solidFill>
              </a:rPr>
              <a:t> </a:t>
            </a:r>
            <a:r>
              <a:rPr lang="cs-CZ" altLang="cs-CZ" sz="2400" b="true" u="sng" smtClean="false">
                <a:solidFill>
                  <a:srgbClr val="14407E"/>
                </a:solidFill>
              </a:rPr>
              <a:t>společný produkt</a:t>
            </a:r>
          </a:p>
          <a:p>
            <a:pPr>
              <a:buFontTx/>
              <a:buNone/>
            </a:pPr>
            <a:r>
              <a:rPr lang="cs-CZ" altLang="cs-CZ" sz="2400" b="true" smtClean="false">
                <a:solidFill>
                  <a:srgbClr val="14407E"/>
                </a:solidFill>
              </a:rPr>
              <a:t>0 – ve všech ostatních případech</a:t>
            </a:r>
          </a:p>
          <a:p>
            <a:pPr>
              <a:buFontTx/>
              <a:buNone/>
            </a:pPr>
            <a:endParaRPr lang="cs-CZ" altLang="cs-CZ" smtClean="fals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435975" cy="1143000"/>
          </a:xfrm>
        </p:spPr>
        <p:txBody>
          <a:bodyPr/>
          <a:lstStyle/>
          <a:p>
            <a:r>
              <a:rPr lang="cs-CZ" altLang="cs-CZ" sz="3600" b="true" smtClean="false">
                <a:solidFill>
                  <a:srgbClr val="C00000"/>
                </a:solidFill>
              </a:rPr>
              <a:t>Co když překročím cílovou hodnotu?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850" y="1412875"/>
            <a:ext cx="8516938" cy="2116138"/>
          </a:xfrm>
        </p:spPr>
        <p:txBody>
          <a:bodyPr/>
          <a:lstStyle/>
          <a:p>
            <a:pPr>
              <a:defRPr/>
            </a:pPr>
            <a:r>
              <a:rPr lang="cs-CZ" sz="2200" kern="1200" dirty="false">
                <a:solidFill>
                  <a:srgbClr val="143F7E"/>
                </a:solidFill>
              </a:rPr>
              <a:t>Při překročení plánované hodnoty indikátorů je při výpočtu dosažených hodnot ukazatelů navýšení u jednotlivých indikátorů započítáno </a:t>
            </a:r>
            <a:r>
              <a:rPr lang="cs-CZ" sz="2200" b="true" kern="1200" dirty="false">
                <a:solidFill>
                  <a:srgbClr val="143F7E"/>
                </a:solidFill>
              </a:rPr>
              <a:t>maximálně ve výši 120%</a:t>
            </a:r>
            <a:r>
              <a:rPr lang="cs-CZ" sz="2200" kern="1200" dirty="false">
                <a:solidFill>
                  <a:srgbClr val="143F7E"/>
                </a:solidFill>
              </a:rPr>
              <a:t> původně plánované </a:t>
            </a:r>
            <a:r>
              <a:rPr lang="cs-CZ" sz="2200" kern="1200" dirty="false" smtClean="false">
                <a:solidFill>
                  <a:srgbClr val="143F7E"/>
                </a:solidFill>
              </a:rPr>
              <a:t>hodnoty</a:t>
            </a:r>
          </a:p>
          <a:p>
            <a:pPr marL="0" indent="0">
              <a:buFontTx/>
              <a:buNone/>
              <a:defRPr/>
            </a:pPr>
            <a:r>
              <a:rPr lang="cs-CZ" sz="2200" i="true" dirty="false" smtClean="false"/>
              <a:t>   Tj</a:t>
            </a:r>
            <a:r>
              <a:rPr lang="cs-CZ" sz="2200" i="true" dirty="false"/>
              <a:t>. </a:t>
            </a:r>
            <a:r>
              <a:rPr lang="cs-CZ" sz="2200" b="true" i="true" dirty="false"/>
              <a:t>Několikanásobné překročení </a:t>
            </a:r>
            <a:r>
              <a:rPr lang="cs-CZ" sz="2200" i="true" dirty="false"/>
              <a:t>cílových hodnot není </a:t>
            </a:r>
            <a:r>
              <a:rPr lang="cs-CZ" sz="2200" i="true" dirty="false" smtClean="false"/>
              <a:t>výhodou!</a:t>
            </a:r>
            <a:endParaRPr lang="cs-CZ" sz="2200" i="true" dirty="false"/>
          </a:p>
        </p:txBody>
      </p:sp>
      <p:graphicFrame>
        <p:nvGraphicFramePr>
          <p:cNvPr id="4" name="Tabulka 3"/>
          <p:cNvGraphicFramePr>
            <a:graphicFrameLocks noGrp="true"/>
          </p:cNvGraphicFramePr>
          <p:nvPr/>
        </p:nvGraphicFramePr>
        <p:xfrm>
          <a:off x="250825" y="3644900"/>
          <a:ext cx="8569325" cy="2247900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21336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true" u="sng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Příklad z metodiky D8:</a:t>
                      </a:r>
                    </a:p>
                    <a:p>
                      <a:pPr marL="0" marR="0" lvl="0" indent="0" algn="ct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 případě, že projekt předpokládá splnění tří indikátorů výstupů, kdy bude dosažená hodnota prvního </a:t>
                      </a:r>
                      <a:r>
                        <a:rPr kumimoji="false" lang="cs-CZ" sz="2000" b="tru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175 </a:t>
                      </a: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%, druhého </a:t>
                      </a:r>
                      <a:r>
                        <a:rPr kumimoji="false" lang="cs-CZ" sz="2000" b="tru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% a třetího </a:t>
                      </a:r>
                      <a:r>
                        <a:rPr kumimoji="false" lang="cs-CZ" sz="2000" b="tru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35 </a:t>
                      </a: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 původního plánu, vypočítá se průměr z těchto hodnot: </a:t>
                      </a:r>
                    </a:p>
                    <a:p>
                      <a:pPr marL="0" marR="0" lvl="0" indent="0" algn="ct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120 %, 10 %, 35 %. </a:t>
                      </a:r>
                    </a:p>
                    <a:p>
                      <a:pPr marL="0" marR="0" lvl="0" indent="0" algn="ct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true" u="none" strike="noStrike" cap="none" normalizeH="false" baseline="0" smtClean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Průměr dosažených hodnot indikátorů činí 55 %, čemuž odpovídá sankce ve výši 18 - 22 % z hodnoty dotace.</a:t>
                      </a:r>
                      <a:endParaRPr kumimoji="false" lang="cs-CZ" sz="2000" b="false" i="true" u="none" strike="noStrike" cap="none" normalizeH="false" baseline="0" smtClean="fals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2" marR="4445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C00000"/>
                </a:solidFill>
              </a:rPr>
              <a:t>Detailní členění hlavních indikátorů</a:t>
            </a:r>
            <a:endParaRPr lang="en-GB" altLang="cs-CZ" sz="3600" b="true" smtClean="false">
              <a:solidFill>
                <a:srgbClr val="C00000"/>
              </a:solidFill>
            </a:endParaRPr>
          </a:p>
        </p:txBody>
      </p:sp>
      <p:sp>
        <p:nvSpPr>
          <p:cNvPr id="15363" name="Text Box 3"/>
          <p:cNvSpPr txBox="true">
            <a:spLocks noChangeArrowheads="true"/>
          </p:cNvSpPr>
          <p:nvPr/>
        </p:nvSpPr>
        <p:spPr bwMode="auto">
          <a:xfrm>
            <a:off x="755650" y="1196975"/>
            <a:ext cx="7437438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i="true">
                <a:solidFill>
                  <a:srgbClr val="143F7E"/>
                </a:solidFill>
              </a:rPr>
              <a:t>Je-li u daného indikátoru stanoveno jeho detailní členění, </a:t>
            </a:r>
            <a:r>
              <a:rPr lang="cs-CZ" altLang="cs-CZ" sz="2200" i="true" u="sng">
                <a:solidFill>
                  <a:srgbClr val="143F7E"/>
                </a:solidFill>
              </a:rPr>
              <a:t>musí příjemce indikátor </a:t>
            </a:r>
            <a:r>
              <a:rPr lang="cs-CZ" altLang="cs-CZ" sz="2200" b="true" i="true" u="sng">
                <a:solidFill>
                  <a:srgbClr val="143F7E"/>
                </a:solidFill>
              </a:rPr>
              <a:t>sledovat a vykazovat </a:t>
            </a:r>
            <a:r>
              <a:rPr lang="cs-CZ" altLang="cs-CZ" sz="2200" i="true" u="sng">
                <a:solidFill>
                  <a:srgbClr val="143F7E"/>
                </a:solidFill>
              </a:rPr>
              <a:t>i v tomto </a:t>
            </a:r>
            <a:r>
              <a:rPr lang="cs-CZ" altLang="cs-CZ" sz="2200" b="true" i="true" u="sng">
                <a:solidFill>
                  <a:srgbClr val="143F7E"/>
                </a:solidFill>
              </a:rPr>
              <a:t>detailním členění</a:t>
            </a:r>
            <a:r>
              <a:rPr lang="cs-CZ" altLang="cs-CZ" sz="2200" b="true" i="true">
                <a:solidFill>
                  <a:srgbClr val="143F7E"/>
                </a:solidFill>
              </a:rPr>
              <a:t> </a:t>
            </a:r>
            <a:r>
              <a:rPr lang="cs-CZ" altLang="cs-CZ" sz="2200" i="true">
                <a:solidFill>
                  <a:srgbClr val="143F7E"/>
                </a:solidFill>
              </a:rPr>
              <a:t>(např. podle pohlaví, podle postavení na trhu práce apod.).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i="true">
                <a:solidFill>
                  <a:srgbClr val="143F7E"/>
                </a:solidFill>
              </a:rPr>
              <a:t>U těchto indikátorů není stanovená cílová hodnota a nehrozí zde žádná sankce</a:t>
            </a:r>
            <a:endParaRPr lang="en-GB" altLang="cs-CZ" sz="2200" i="true">
              <a:solidFill>
                <a:srgbClr val="143F7E"/>
              </a:solidFill>
            </a:endParaRP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i="true">
                <a:solidFill>
                  <a:srgbClr val="143F7E"/>
                </a:solidFill>
              </a:rPr>
              <a:t>detailní členění je </a:t>
            </a:r>
            <a:r>
              <a:rPr lang="cs-CZ" altLang="cs-CZ" sz="2200" i="true" u="sng">
                <a:solidFill>
                  <a:srgbClr val="143F7E"/>
                </a:solidFill>
              </a:rPr>
              <a:t>pouze indikativní</a:t>
            </a:r>
            <a:r>
              <a:rPr lang="cs-CZ" altLang="cs-CZ" sz="2200" i="true">
                <a:solidFill>
                  <a:srgbClr val="143F7E"/>
                </a:solidFill>
              </a:rPr>
              <a:t> a je vykazováno na základě získaných údajů ve své evidenci (presenční listiny atd.) nebo, tam, kde evidence není možná, účelná nebo kde by přinesla neúměrně vysoké náklady, na základě vlastního kvalifikovaného odhadu.“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i="true">
                <a:solidFill>
                  <a:srgbClr val="143F7E"/>
                </a:solidFill>
              </a:rPr>
              <a:t>Potřebné pro vyhodnocení účinků OP LZZ, reportování vládě, Evropské komisi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C00000"/>
                </a:solidFill>
              </a:rPr>
              <a:t>Detailní členění hlavních indikátorů</a:t>
            </a:r>
            <a:endParaRPr lang="en-GB" altLang="cs-CZ" sz="3600" b="true" smtClean="false">
              <a:solidFill>
                <a:srgbClr val="143F7E"/>
              </a:solidFill>
            </a:endParaRPr>
          </a:p>
        </p:txBody>
      </p:sp>
      <p:sp>
        <p:nvSpPr>
          <p:cNvPr id="16387" name="Text Box 3"/>
          <p:cNvSpPr txBox="true">
            <a:spLocks noChangeArrowheads="true"/>
          </p:cNvSpPr>
          <p:nvPr/>
        </p:nvSpPr>
        <p:spPr bwMode="auto">
          <a:xfrm>
            <a:off x="395288" y="1658938"/>
            <a:ext cx="82296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 b="true">
                <a:solidFill>
                  <a:srgbClr val="143F7E"/>
                </a:solidFill>
              </a:rPr>
              <a:t>Dílčí členění se týká indikátorů: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Char char="-"/>
            </a:pPr>
            <a:r>
              <a:rPr lang="cs-CZ" altLang="cs-CZ" sz="2400">
                <a:solidFill>
                  <a:srgbClr val="143F7E"/>
                </a:solidFill>
              </a:rPr>
              <a:t>Počet podpořených osob (velmi složité členění)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Char char="-"/>
            </a:pPr>
            <a:r>
              <a:rPr lang="cs-CZ" altLang="cs-CZ" sz="2400">
                <a:solidFill>
                  <a:srgbClr val="143F7E"/>
                </a:solidFill>
              </a:rPr>
              <a:t>Počet podpořených organizací (členění podle typu organizace)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Char char="-"/>
            </a:pPr>
            <a:r>
              <a:rPr lang="cs-CZ" altLang="cs-CZ" sz="2400">
                <a:solidFill>
                  <a:srgbClr val="143F7E"/>
                </a:solidFill>
              </a:rPr>
              <a:t>Počet úspěšných absolventů kurzů (členění podle pohlaví)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Char char="-"/>
            </a:pPr>
            <a:r>
              <a:rPr lang="cs-CZ" altLang="cs-CZ" sz="2400">
                <a:solidFill>
                  <a:srgbClr val="143F7E"/>
                </a:solidFill>
              </a:rPr>
              <a:t>Počet proškolených osob (členění podle pohlaví)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 b="true">
                <a:solidFill>
                  <a:srgbClr val="143F7E"/>
                </a:solidFill>
              </a:rPr>
              <a:t>Všechny tyto indikátory jsou včetně definic uvedeny v kapitole 6 Metodiky monitorovacích indikátorů (D8)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200" b="true" smtClean="false">
                <a:solidFill>
                  <a:srgbClr val="D1131C"/>
                </a:solidFill>
              </a:rPr>
              <a:t>Dílčí členění indikátoru </a:t>
            </a:r>
            <a:br>
              <a:rPr lang="cs-CZ" altLang="cs-CZ" sz="3200" b="true" smtClean="false">
                <a:solidFill>
                  <a:srgbClr val="D1131C"/>
                </a:solidFill>
              </a:rPr>
            </a:br>
            <a:r>
              <a:rPr lang="cs-CZ" altLang="cs-CZ" sz="3200" b="true" smtClean="false">
                <a:solidFill>
                  <a:srgbClr val="D1131C"/>
                </a:solidFill>
              </a:rPr>
              <a:t>07.41.00 – Počet podpořených osob</a:t>
            </a:r>
            <a:endParaRPr lang="en-GB" alt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17411" name="Text Box 3"/>
          <p:cNvSpPr txBox="true">
            <a:spLocks noChangeArrowheads="true"/>
          </p:cNvSpPr>
          <p:nvPr/>
        </p:nvSpPr>
        <p:spPr bwMode="auto">
          <a:xfrm>
            <a:off x="468313" y="1658938"/>
            <a:ext cx="7920037" cy="463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>
                <a:solidFill>
                  <a:srgbClr val="143F7E"/>
                </a:solidFill>
              </a:rPr>
              <a:t>Tento indikátor se dále člení podle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pohlaví,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postavení na trhu práce, (OSVČ, nezaměstnaní…)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role (klienti služeb = znevýhodněné skupiny, poskytovatelé služeb = ti, kteří se znevýhodněnými pracují),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věku,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typu znevýhodnění (menšiny, zdravotně postižení…)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vzdělání,</a:t>
            </a:r>
          </a:p>
          <a:p>
            <a:pPr eaLnBrk="true" hangingPunct="true">
              <a:spcBef>
                <a:spcPts val="600"/>
              </a:spcBef>
              <a:buClr>
                <a:schemeClr val="tx1"/>
              </a:buClr>
              <a:buFontTx/>
              <a:buChar char="-"/>
            </a:pPr>
            <a:r>
              <a:rPr lang="cs-CZ" altLang="cs-CZ" sz="2200">
                <a:solidFill>
                  <a:srgbClr val="143F7E"/>
                </a:solidFill>
              </a:rPr>
              <a:t>úspěšnosti podpory (úspěšně podpořené osoby).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>
                <a:solidFill>
                  <a:srgbClr val="143F7E"/>
                </a:solidFill>
              </a:rPr>
              <a:t>Reportujte vždy o skupinách, které jsou cílovými skupinami Vašeho projektu!</a:t>
            </a:r>
            <a:endParaRPr lang="en-GB" altLang="cs-CZ" sz="2400">
              <a:solidFill>
                <a:srgbClr val="143F7E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200" b="true" smtClean="false">
                <a:solidFill>
                  <a:srgbClr val="D1131C"/>
                </a:solidFill>
              </a:rPr>
              <a:t>Dílčí členění indikátoru </a:t>
            </a:r>
            <a:br>
              <a:rPr lang="cs-CZ" altLang="cs-CZ" sz="3200" b="true" smtClean="false">
                <a:solidFill>
                  <a:srgbClr val="D1131C"/>
                </a:solidFill>
              </a:rPr>
            </a:br>
            <a:r>
              <a:rPr lang="cs-CZ" altLang="cs-CZ" sz="3200" b="true" smtClean="false">
                <a:solidFill>
                  <a:srgbClr val="D1131C"/>
                </a:solidFill>
              </a:rPr>
              <a:t>07.41.00 – Počet podpořených osob</a:t>
            </a:r>
            <a:endParaRPr lang="en-GB" alt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18435" name="Text Box 3"/>
          <p:cNvSpPr txBox="true">
            <a:spLocks noChangeArrowheads="true"/>
          </p:cNvSpPr>
          <p:nvPr/>
        </p:nvSpPr>
        <p:spPr bwMode="auto">
          <a:xfrm>
            <a:off x="395288" y="1658938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V rámci podmnožin základních indikátorů mohou nastat situace, kdy </a:t>
            </a:r>
            <a:r>
              <a:rPr lang="cs-CZ" altLang="cs-CZ" sz="2200" b="true">
                <a:solidFill>
                  <a:srgbClr val="143F7E"/>
                </a:solidFill>
              </a:rPr>
              <a:t>jednu skutečnost je nutné uvést v podrobném členění do více indikátorů.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i="true"/>
              <a:t>Např. dlouhodobě nezaměstnaný zdravotně postižený muž z etnické menšiny ve věku 56 let s dokončenou střední školou je zahrnut v indikátorech: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074100 (podpořená osoba)</a:t>
            </a:r>
            <a:r>
              <a:rPr lang="cs-CZ" altLang="cs-CZ" sz="2200" i="true"/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074101 (muž),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074107 (nezaměstnaný), 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074106 (dlouhodobě nezaměstnaný), 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074119 (</a:t>
            </a:r>
            <a:r>
              <a:rPr lang="cs-CZ" altLang="cs-CZ" sz="2200" i="true"/>
              <a:t>starší pracovník 55-64 let</a:t>
            </a:r>
            <a:r>
              <a:rPr lang="en-US" altLang="cs-CZ" sz="2200" i="true"/>
              <a:t>), 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074142 (střední škola – ISCED 3), 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074125 (menšina), </a:t>
            </a:r>
            <a:endParaRPr lang="cs-CZ" altLang="cs-CZ" sz="2200" i="true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200" i="true"/>
              <a:t>		</a:t>
            </a:r>
            <a:r>
              <a:rPr lang="en-US" altLang="cs-CZ" sz="2200" i="true"/>
              <a:t>074127 (zdravotně postižený). </a:t>
            </a:r>
            <a:endParaRPr lang="cs-CZ" altLang="cs-CZ" sz="2200" i="tru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true" hangingPunct="true"/>
            <a:r>
              <a:rPr lang="cs-CZ" altLang="cs-CZ" sz="3200" b="true" smtClean="false">
                <a:solidFill>
                  <a:srgbClr val="D1131C"/>
                </a:solidFill>
              </a:rPr>
              <a:t>Indikátory – další informace</a:t>
            </a:r>
            <a:endParaRPr lang="en-GB" alt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19459" name="Text Box 3"/>
          <p:cNvSpPr txBox="true">
            <a:spLocks noChangeArrowheads="true"/>
          </p:cNvSpPr>
          <p:nvPr/>
        </p:nvSpPr>
        <p:spPr bwMode="auto">
          <a:xfrm>
            <a:off x="180975" y="1658938"/>
            <a:ext cx="878363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800">
                <a:solidFill>
                  <a:srgbClr val="14407E"/>
                </a:solidFill>
              </a:rPr>
              <a:t>D8 – Metodika monitorovacích indikátorů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cs-CZ" altLang="cs-CZ" sz="2800">
                <a:solidFill>
                  <a:srgbClr val="14407E"/>
                </a:solidFill>
                <a:hlinkClick r:id="rId2"/>
              </a:rPr>
              <a:t>http://www.esfcr.cz/file/8258/</a:t>
            </a:r>
            <a:endParaRPr lang="cs-CZ" altLang="cs-CZ" sz="2800">
              <a:solidFill>
                <a:srgbClr val="14407E"/>
              </a:solidFill>
            </a:endParaRP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200">
                <a:solidFill>
                  <a:srgbClr val="14407E"/>
                </a:solidFill>
              </a:rPr>
              <a:t>	(Cesta: </a:t>
            </a:r>
            <a:r>
              <a:rPr lang="cs-CZ" altLang="cs-CZ" sz="2200" i="true"/>
              <a:t>www.esfcr.cz → „Dokumenty“→ „Příručky“→ „Desatero OP LZZ“→ „D8 Metodika monitorovacích indikátorů“</a:t>
            </a:r>
            <a:endParaRPr lang="cs-CZ" altLang="cs-CZ" sz="2800">
              <a:solidFill>
                <a:srgbClr val="14407E"/>
              </a:solidFill>
            </a:endParaRP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800">
                <a:solidFill>
                  <a:srgbClr val="14407E"/>
                </a:solidFill>
              </a:rPr>
              <a:t>ESF Forum – Diskusní klub „</a:t>
            </a:r>
            <a:r>
              <a:rPr lang="en-GB" altLang="cs-CZ" sz="2800">
                <a:solidFill>
                  <a:srgbClr val="14407E"/>
                </a:solidFill>
              </a:rPr>
              <a:t>Monitorování a informační systémy; indikátory</a:t>
            </a:r>
            <a:r>
              <a:rPr lang="cs-CZ" altLang="cs-CZ" sz="2800">
                <a:solidFill>
                  <a:srgbClr val="14407E"/>
                </a:solidFill>
              </a:rPr>
              <a:t>“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GB" altLang="cs-CZ" sz="2800">
                <a:solidFill>
                  <a:srgbClr val="14407E"/>
                </a:solidFill>
                <a:hlinkClick r:id="rId3"/>
              </a:rPr>
              <a:t>https://forum.esfcr.cz/node/discussion.htm?ident=114&amp;1285767538</a:t>
            </a:r>
            <a:r>
              <a:rPr lang="cs-CZ" altLang="cs-CZ" sz="2800">
                <a:solidFill>
                  <a:srgbClr val="14407E"/>
                </a:solidFill>
              </a:rPr>
              <a:t> </a:t>
            </a:r>
            <a:r>
              <a:rPr lang="en-GB" altLang="cs-CZ" sz="2800">
                <a:solidFill>
                  <a:srgbClr val="14407E"/>
                </a:solidFill>
              </a:rPr>
              <a:t> </a:t>
            </a:r>
            <a:endParaRPr lang="en-GB" altLang="cs-CZ" sz="2800">
              <a:solidFill>
                <a:srgbClr val="143F7E"/>
              </a:solidFill>
            </a:endParaRP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endParaRPr lang="en-GB" altLang="cs-CZ" sz="2400" b="true">
              <a:solidFill>
                <a:srgbClr val="143F7E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true"/>
          </p:cNvSpPr>
          <p:nvPr/>
        </p:nvSpPr>
        <p:spPr bwMode="auto">
          <a:xfrm>
            <a:off x="1403350" y="2276475"/>
            <a:ext cx="70485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true" hangingPunct="true">
              <a:spcBef>
                <a:spcPct val="0"/>
              </a:spcBef>
              <a:buFontTx/>
              <a:buNone/>
            </a:pPr>
            <a:r>
              <a:rPr lang="cs-CZ" altLang="cs-CZ" sz="4000" dirty="false">
                <a:solidFill>
                  <a:srgbClr val="C00000"/>
                </a:solidFill>
              </a:rPr>
              <a:t>Jak správně na: </a:t>
            </a:r>
          </a:p>
          <a:p>
            <a:pPr algn="ctr" eaLnBrk="true" hangingPunct="true">
              <a:spcBef>
                <a:spcPct val="0"/>
              </a:spcBef>
              <a:buFontTx/>
              <a:buNone/>
            </a:pPr>
            <a:r>
              <a:rPr lang="cs-CZ" altLang="cs-CZ" sz="4000" b="true" dirty="false">
                <a:solidFill>
                  <a:srgbClr val="C00000"/>
                </a:solidFill>
              </a:rPr>
              <a:t>monitorovací indikátory</a:t>
            </a:r>
            <a:r>
              <a:rPr lang="en-GB" altLang="cs-CZ" sz="2800" dirty="false">
                <a:solidFill>
                  <a:srgbClr val="143F7E"/>
                </a:solidFill>
              </a:rPr>
              <a:t/>
            </a:r>
            <a:br>
              <a:rPr lang="en-GB" altLang="cs-CZ" sz="2800" dirty="false">
                <a:solidFill>
                  <a:srgbClr val="143F7E"/>
                </a:solidFill>
              </a:rPr>
            </a:br>
            <a:endParaRPr lang="cs-CZ" altLang="cs-CZ" sz="2000" dirty="false">
              <a:solidFill>
                <a:srgbClr val="143F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b="true" smtClean="false">
                <a:solidFill>
                  <a:srgbClr val="C00000"/>
                </a:solidFill>
              </a:rPr>
              <a:t>U oblasti podpory 5.1 jde o:</a:t>
            </a:r>
            <a:endParaRPr lang="cs-CZ" altLang="cs-CZ" sz="3600" smtClean="false"/>
          </a:p>
        </p:txBody>
      </p:sp>
      <p:graphicFrame>
        <p:nvGraphicFramePr>
          <p:cNvPr id="4" name="Group 34"/>
          <p:cNvGraphicFramePr>
            <a:graphicFrameLocks noGrp="true"/>
          </p:cNvGraphicFramePr>
          <p:nvPr>
            <p:ph type="tbl" idx="1"/>
          </p:nvPr>
        </p:nvGraphicFramePr>
        <p:xfrm>
          <a:off x="457200" y="1600200"/>
          <a:ext cx="8229600" cy="2686050"/>
        </p:xfrm>
        <a:graphic>
          <a:graphicData uri="http://schemas.openxmlformats.org/drawingml/2006/table">
            <a:tbl>
              <a:tblPr/>
              <a:tblGrid>
                <a:gridCol w="1439863"/>
                <a:gridCol w="2016125"/>
                <a:gridCol w="4773612"/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tru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Druh indikátoru</a:t>
                      </a: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tru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Kód národního číselníku</a:t>
                      </a: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tru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Název indikátoru</a:t>
                      </a: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rowSpan="4"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Výstupy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07.41.00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 podpořených osob - celkem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07.45.00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 podpořených organizací - celkem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07.57.00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 nových/inovovaných produktů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43.05.00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 vytvořených partnerství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Výsledky 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48.19.00</a:t>
                      </a:r>
                      <a:endParaRPr kumimoji="false" lang="en-GB" sz="2000" b="false" i="false" u="none" strike="noStrike" cap="none" normalizeH="false" baseline="0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false" lang="cs-CZ" sz="2000" b="false" i="false" u="none" strike="noStrike" cap="none" normalizeH="false" baseline="0" dirty="false" smtClean="false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 proškolených osob</a:t>
                      </a:r>
                      <a:endParaRPr kumimoji="false" lang="en-GB" sz="2000" b="false" i="false" u="none" strike="noStrike" cap="none" normalizeH="false" baseline="0" dirty="false" smtClean="false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dirty="false" smtClean="false">
                <a:solidFill>
                  <a:srgbClr val="2D2D8A"/>
                </a:solidFill>
              </a:rPr>
              <a:t>07.41.00 </a:t>
            </a:r>
            <a:r>
              <a:rPr lang="cs-CZ" altLang="cs-CZ" sz="3600" b="true" dirty="false" smtClean="false">
                <a:solidFill>
                  <a:srgbClr val="C00000"/>
                </a:solidFill>
              </a:rPr>
              <a:t/>
            </a:r>
            <a:br>
              <a:rPr lang="cs-CZ" altLang="cs-CZ" sz="3600" b="true" dirty="false" smtClean="false">
                <a:solidFill>
                  <a:srgbClr val="C00000"/>
                </a:solidFill>
              </a:rPr>
            </a:br>
            <a:r>
              <a:rPr lang="cs-CZ" altLang="cs-CZ" sz="3600" b="true" dirty="false" smtClean="false">
                <a:solidFill>
                  <a:srgbClr val="C00000"/>
                </a:solidFill>
              </a:rPr>
              <a:t>Počet </a:t>
            </a:r>
            <a:r>
              <a:rPr lang="cs-CZ" altLang="cs-CZ" sz="3600" b="true" dirty="false">
                <a:solidFill>
                  <a:srgbClr val="C00000"/>
                </a:solidFill>
              </a:rPr>
              <a:t>podpo</a:t>
            </a:r>
            <a:r>
              <a:rPr lang="cs-CZ" altLang="cs-CZ" sz="3600" b="true" dirty="false" smtClean="false">
                <a:solidFill>
                  <a:srgbClr val="C00000"/>
                </a:solidFill>
              </a:rPr>
              <a:t>řených osob – celkem </a:t>
            </a:r>
            <a:endParaRPr lang="en-GB" altLang="cs-CZ" sz="3600" b="true" dirty="false" smtClean="false">
              <a:solidFill>
                <a:srgbClr val="C00000"/>
              </a:solidFill>
            </a:endParaRPr>
          </a:p>
        </p:txBody>
      </p:sp>
      <p:sp>
        <p:nvSpPr>
          <p:cNvPr id="5123" name="Text Box 3"/>
          <p:cNvSpPr txBox="true">
            <a:spLocks noChangeArrowheads="true"/>
          </p:cNvSpPr>
          <p:nvPr/>
        </p:nvSpPr>
        <p:spPr bwMode="auto">
          <a:xfrm>
            <a:off x="395288" y="1658938"/>
            <a:ext cx="8229600" cy="466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 b="true" dirty="false">
                <a:solidFill>
                  <a:srgbClr val="143F7E"/>
                </a:solidFill>
              </a:rPr>
              <a:t>Každá osoba je v </a:t>
            </a:r>
            <a:r>
              <a:rPr lang="cs-CZ" altLang="cs-CZ" sz="2400" b="true" dirty="false">
                <a:solidFill>
                  <a:srgbClr val="2D2D8A"/>
                </a:solidFill>
              </a:rPr>
              <a:t>rámci</a:t>
            </a:r>
            <a:r>
              <a:rPr lang="cs-CZ" altLang="cs-CZ" sz="2400" b="true" dirty="false">
                <a:solidFill>
                  <a:srgbClr val="143F7E"/>
                </a:solidFill>
              </a:rPr>
              <a:t> projektu započítávána </a:t>
            </a:r>
            <a:r>
              <a:rPr lang="cs-CZ" altLang="cs-CZ" sz="2400" b="true" u="sng" dirty="false">
                <a:solidFill>
                  <a:srgbClr val="143F7E"/>
                </a:solidFill>
              </a:rPr>
              <a:t>pouze jednou</a:t>
            </a:r>
            <a:r>
              <a:rPr lang="cs-CZ" altLang="cs-CZ" sz="2400" b="true" dirty="false">
                <a:solidFill>
                  <a:srgbClr val="143F7E"/>
                </a:solidFill>
              </a:rPr>
              <a:t>, bez ohledu na to, kolik podpor obdržela.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400" i="true" dirty="false"/>
              <a:t>    Účastník tří školení a půlroční stáže tedy vydá pouze za jednu podpořenou osobu, stejně jako osoba, která jednou využila konzultačních služeb.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400" b="true" dirty="false">
                <a:solidFill>
                  <a:srgbClr val="143F7E"/>
                </a:solidFill>
              </a:rPr>
              <a:t>Podpora je jakákoliv aktivita financovaná z rozpočtu projektu, ze které mají </a:t>
            </a:r>
            <a:r>
              <a:rPr lang="cs-CZ" altLang="cs-CZ" sz="2400" b="true" u="sng" dirty="false">
                <a:solidFill>
                  <a:srgbClr val="143F7E"/>
                </a:solidFill>
              </a:rPr>
              <a:t>cílové skupiny prospěch</a:t>
            </a:r>
            <a:r>
              <a:rPr lang="cs-CZ" altLang="cs-CZ" sz="2400" b="true" dirty="false">
                <a:solidFill>
                  <a:srgbClr val="143F7E"/>
                </a:solidFill>
              </a:rPr>
              <a:t> </a:t>
            </a:r>
            <a:r>
              <a:rPr lang="cs-CZ" altLang="cs-CZ" sz="2400" i="true" dirty="false"/>
              <a:t>a to na úrovni např. vzdělávacího nebo rekvalifikačního kurzu, stáže, odborné konzultace, poradenství, školení, praxe…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endParaRPr lang="en-GB" altLang="cs-CZ" sz="2200" i="true" dirty="fals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2D2D8A"/>
                </a:solidFill>
              </a:rPr>
              <a:t>07.41.00 </a:t>
            </a:r>
            <a:r>
              <a:rPr lang="cs-CZ" altLang="cs-CZ" sz="3600" b="true" smtClean="false">
                <a:solidFill>
                  <a:srgbClr val="C00000"/>
                </a:solidFill>
              </a:rPr>
              <a:t/>
            </a:r>
            <a:br>
              <a:rPr lang="cs-CZ" altLang="cs-CZ" sz="3600" b="true" smtClean="false">
                <a:solidFill>
                  <a:srgbClr val="C00000"/>
                </a:solidFill>
              </a:rPr>
            </a:br>
            <a:r>
              <a:rPr lang="cs-CZ" altLang="cs-CZ" sz="3600" b="true" smtClean="false">
                <a:solidFill>
                  <a:srgbClr val="C00000"/>
                </a:solidFill>
              </a:rPr>
              <a:t>Počet podpořených osob – celkem </a:t>
            </a:r>
            <a:endParaRPr lang="en-GB" altLang="cs-CZ" sz="3600" b="true" smtClean="false">
              <a:solidFill>
                <a:srgbClr val="C00000"/>
              </a:solidFill>
            </a:endParaRPr>
          </a:p>
        </p:txBody>
      </p:sp>
      <p:sp>
        <p:nvSpPr>
          <p:cNvPr id="6147" name="Text Box 3"/>
          <p:cNvSpPr txBox="true">
            <a:spLocks noChangeArrowheads="true"/>
          </p:cNvSpPr>
          <p:nvPr/>
        </p:nvSpPr>
        <p:spPr bwMode="auto">
          <a:xfrm>
            <a:off x="395288" y="1773238"/>
            <a:ext cx="82296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Nutnost identifikace podpořených osob.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Za podpořenou osobu proto</a:t>
            </a:r>
            <a:r>
              <a:rPr lang="cs-CZ" altLang="cs-CZ" sz="2200" b="true">
                <a:solidFill>
                  <a:srgbClr val="143F7E"/>
                </a:solidFill>
              </a:rPr>
              <a:t> nelze považovat anonymní osobu</a:t>
            </a:r>
            <a:r>
              <a:rPr lang="cs-CZ" altLang="cs-CZ" sz="2200">
                <a:solidFill>
                  <a:srgbClr val="143F7E"/>
                </a:solidFill>
              </a:rPr>
              <a:t> </a:t>
            </a:r>
            <a:r>
              <a:rPr lang="cs-CZ" altLang="cs-CZ" sz="2200" b="true">
                <a:solidFill>
                  <a:srgbClr val="143F7E"/>
                </a:solidFill>
              </a:rPr>
              <a:t>s neprokazatelným prospěchem,</a:t>
            </a:r>
            <a:r>
              <a:rPr lang="cs-CZ" altLang="cs-CZ" sz="2200">
                <a:solidFill>
                  <a:srgbClr val="143F7E"/>
                </a:solidFill>
              </a:rPr>
              <a:t> tj. osobu, která dostala např. leták, bulletin nebo hromadný email.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200" i="true">
                <a:solidFill>
                  <a:srgbClr val="143F7E"/>
                </a:solidFill>
              </a:rPr>
              <a:t>(Co když ho jeden a ten samý člověk dostal třikrát? Co když ho příjemce vůbec nepřečetl? Jak charakterizujete člověka jen podle emailové adresy v povinném dílčím členění indikátoru?).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2D2D8A"/>
                </a:solidFill>
              </a:rPr>
              <a:t>07.41.00</a:t>
            </a:r>
            <a:r>
              <a:rPr lang="cs-CZ" altLang="cs-CZ" sz="3600" b="true" smtClean="false">
                <a:solidFill>
                  <a:srgbClr val="C00000"/>
                </a:solidFill>
              </a:rPr>
              <a:t> </a:t>
            </a:r>
            <a:br>
              <a:rPr lang="cs-CZ" altLang="cs-CZ" sz="3600" b="true" smtClean="false">
                <a:solidFill>
                  <a:srgbClr val="C00000"/>
                </a:solidFill>
              </a:rPr>
            </a:br>
            <a:r>
              <a:rPr lang="cs-CZ" altLang="cs-CZ" sz="3600" b="true" smtClean="false">
                <a:solidFill>
                  <a:srgbClr val="C00000"/>
                </a:solidFill>
              </a:rPr>
              <a:t>Počet podpořených osob – celkem </a:t>
            </a:r>
            <a:endParaRPr lang="en-GB" altLang="cs-CZ" sz="3600" b="true" smtClean="false">
              <a:solidFill>
                <a:srgbClr val="C00000"/>
              </a:solidFill>
            </a:endParaRPr>
          </a:p>
        </p:txBody>
      </p:sp>
      <p:sp>
        <p:nvSpPr>
          <p:cNvPr id="7171" name="Text Box 3"/>
          <p:cNvSpPr txBox="true">
            <a:spLocks noChangeArrowheads="true"/>
          </p:cNvSpPr>
          <p:nvPr/>
        </p:nvSpPr>
        <p:spPr bwMode="auto">
          <a:xfrm>
            <a:off x="179388" y="1628775"/>
            <a:ext cx="8713787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914400" indent="-45720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Nástroje pro prokazování počtu podpořených osob : </a:t>
            </a:r>
          </a:p>
          <a:p>
            <a:pPr lvl="1" eaLnBrk="true" hangingPunct="true">
              <a:spcBef>
                <a:spcPct val="0"/>
              </a:spcBef>
              <a:buClr>
                <a:schemeClr val="tx1"/>
              </a:buClr>
              <a:buFont typeface="Arial" charset="0"/>
              <a:buAutoNum type="alphaLcParenR"/>
            </a:pPr>
            <a:r>
              <a:rPr lang="cs-CZ" altLang="cs-CZ" sz="2200" b="true">
                <a:solidFill>
                  <a:srgbClr val="143F7E"/>
                </a:solidFill>
              </a:rPr>
              <a:t>prezenční listiny </a:t>
            </a:r>
            <a:r>
              <a:rPr lang="cs-CZ" altLang="cs-CZ" sz="2200">
                <a:solidFill>
                  <a:srgbClr val="143F7E"/>
                </a:solidFill>
              </a:rPr>
              <a:t>(u kurzů, seminářů a skupinových aktivit) </a:t>
            </a:r>
          </a:p>
          <a:p>
            <a:pPr lvl="1" eaLnBrk="true" hangingPunct="true">
              <a:spcBef>
                <a:spcPct val="0"/>
              </a:spcBef>
              <a:buClr>
                <a:schemeClr val="tx1"/>
              </a:buClr>
              <a:buFont typeface="Arial" charset="0"/>
              <a:buAutoNum type="alphaLcParenR"/>
            </a:pPr>
            <a:r>
              <a:rPr lang="cs-CZ" altLang="cs-CZ" sz="2200" b="true">
                <a:solidFill>
                  <a:srgbClr val="143F7E"/>
                </a:solidFill>
              </a:rPr>
              <a:t>karty klienta či adresář klientů </a:t>
            </a:r>
            <a:r>
              <a:rPr lang="cs-CZ" altLang="cs-CZ" sz="2200">
                <a:solidFill>
                  <a:srgbClr val="143F7E"/>
                </a:solidFill>
              </a:rPr>
              <a:t>(např. u osobních poradenských aktivit)</a:t>
            </a:r>
          </a:p>
          <a:p>
            <a:pPr lvl="1" eaLnBrk="true" hangingPunct="true">
              <a:spcBef>
                <a:spcPct val="0"/>
              </a:spcBef>
              <a:buClr>
                <a:schemeClr val="tx1"/>
              </a:buClr>
              <a:buFont typeface="Arial" charset="0"/>
              <a:buAutoNum type="alphaLcParenR"/>
            </a:pPr>
            <a:r>
              <a:rPr lang="cs-CZ" altLang="cs-CZ" sz="2200" b="true">
                <a:solidFill>
                  <a:srgbClr val="143F7E"/>
                </a:solidFill>
              </a:rPr>
              <a:t>adresář klientů a archivovaná elektronická korespondence nebo výpis telefonních hovorů </a:t>
            </a:r>
            <a:r>
              <a:rPr lang="cs-CZ" altLang="cs-CZ" sz="2200">
                <a:solidFill>
                  <a:srgbClr val="143F7E"/>
                </a:solidFill>
              </a:rPr>
              <a:t>(u konzultací po e-mailu nebo telefonu).</a:t>
            </a:r>
          </a:p>
          <a:p>
            <a:pPr eaLnBrk="true" hangingPunct="true"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cs-CZ" altLang="cs-CZ" sz="2200">
              <a:solidFill>
                <a:srgbClr val="143F7E"/>
              </a:solidFill>
            </a:endParaRPr>
          </a:p>
          <a:p>
            <a:pPr eaLnBrk="true" hangingPunct="true">
              <a:spcBef>
                <a:spcPct val="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Formu si volí projekt dle své úvahy tak, aby dostál povinnosti mít </a:t>
            </a:r>
            <a:r>
              <a:rPr lang="cs-CZ" altLang="cs-CZ" sz="2200" b="true">
                <a:solidFill>
                  <a:srgbClr val="143F7E"/>
                </a:solidFill>
              </a:rPr>
              <a:t>prokazatelný</a:t>
            </a:r>
            <a:r>
              <a:rPr lang="cs-CZ" altLang="cs-CZ" sz="2200">
                <a:solidFill>
                  <a:srgbClr val="143F7E"/>
                </a:solidFill>
              </a:rPr>
              <a:t> počet podpořených osob.</a:t>
            </a:r>
          </a:p>
          <a:p>
            <a:pPr eaLnBrk="true" hangingPunct="true">
              <a:spcBef>
                <a:spcPct val="0"/>
              </a:spcBef>
              <a:buClr>
                <a:schemeClr val="tx1"/>
              </a:buClr>
            </a:pPr>
            <a:endParaRPr lang="cs-CZ" altLang="cs-CZ" sz="2200">
              <a:solidFill>
                <a:srgbClr val="143F7E"/>
              </a:solidFill>
            </a:endParaRPr>
          </a:p>
          <a:p>
            <a:pPr eaLnBrk="true" hangingPunct="true">
              <a:spcBef>
                <a:spcPct val="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3F7E"/>
                </a:solidFill>
              </a:rPr>
              <a:t>Doporučení: Mějte na prezenčních listinách u podpořených osob kromě jména a příjmení také kontakt a datum narození.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C00000"/>
                </a:solidFill>
              </a:rPr>
              <a:t>Lze mezi podpořené osoby počítat osoby projektového týmu?</a:t>
            </a:r>
          </a:p>
        </p:txBody>
      </p:sp>
      <p:sp>
        <p:nvSpPr>
          <p:cNvPr id="8195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200" smtClean="false">
                <a:solidFill>
                  <a:srgbClr val="143F7E"/>
                </a:solidFill>
              </a:rPr>
              <a:t>Členové projektového týmu nejsou podpořené osoby.</a:t>
            </a:r>
          </a:p>
          <a:p>
            <a:pPr>
              <a:buFontTx/>
              <a:buNone/>
            </a:pPr>
            <a:endParaRPr lang="cs-CZ" altLang="cs-CZ" sz="2200" smtClean="false">
              <a:solidFill>
                <a:srgbClr val="143F7E"/>
              </a:solidFill>
            </a:endParaRPr>
          </a:p>
          <a:p>
            <a:r>
              <a:rPr lang="cs-CZ" altLang="cs-CZ" sz="2200" smtClean="false">
                <a:solidFill>
                  <a:srgbClr val="143F7E"/>
                </a:solidFill>
              </a:rPr>
              <a:t> Zařazeni by zde mohli být pouze v případě, kdy by oni sami byli kromě projektového týmu zároveň také cílovou skupinou</a:t>
            </a:r>
          </a:p>
          <a:p>
            <a:endParaRPr lang="cs-CZ" altLang="cs-CZ" sz="2200" smtClean="false">
              <a:solidFill>
                <a:srgbClr val="143F7E"/>
              </a:solidFill>
            </a:endParaRPr>
          </a:p>
          <a:p>
            <a:pPr>
              <a:spcBef>
                <a:spcPts val="600"/>
              </a:spcBef>
            </a:pPr>
            <a:r>
              <a:rPr lang="cs-CZ" altLang="cs-CZ" sz="2200" smtClean="false">
                <a:solidFill>
                  <a:srgbClr val="143F7E"/>
                </a:solidFill>
              </a:rPr>
              <a:t>Např. může nastat situace, kdy jedna osoba, např. terénní pracovník, je zároveň členem týmu (pracuje s klienty z cílových skupin) a zároveň je cílovou skupinou (protože projekt mimo jiné organizuje vzdělávací kurz pro terénní pracovníky).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b="true" smtClean="false">
                <a:solidFill>
                  <a:srgbClr val="2D2D8A"/>
                </a:solidFill>
              </a:rPr>
              <a:t>07.45.00</a:t>
            </a:r>
            <a:r>
              <a:rPr lang="cs-CZ" altLang="cs-CZ" sz="3600" b="true" smtClean="false">
                <a:solidFill>
                  <a:srgbClr val="D1131C"/>
                </a:solidFill>
              </a:rPr>
              <a:t> </a:t>
            </a:r>
            <a:br>
              <a:rPr lang="cs-CZ" altLang="cs-CZ" sz="3600" b="true" smtClean="false">
                <a:solidFill>
                  <a:srgbClr val="D1131C"/>
                </a:solidFill>
              </a:rPr>
            </a:br>
            <a:r>
              <a:rPr lang="cs-CZ" altLang="cs-CZ" sz="3600" b="true" smtClean="false">
                <a:solidFill>
                  <a:srgbClr val="D1131C"/>
                </a:solidFill>
              </a:rPr>
              <a:t>Počet podpořených organizací - celkem</a:t>
            </a:r>
            <a:endParaRPr lang="cs-CZ" altLang="cs-CZ" sz="3600" smtClean="false"/>
          </a:p>
        </p:txBody>
      </p:sp>
      <p:sp>
        <p:nvSpPr>
          <p:cNvPr id="9219" name="Zástupný symbol pro obsah 2"/>
          <p:cNvSpPr>
            <a:spLocks noGrp="true"/>
          </p:cNvSpPr>
          <p:nvPr>
            <p:ph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r>
              <a:rPr lang="cs-CZ" altLang="cs-CZ" sz="2400" b="true" smtClean="false">
                <a:solidFill>
                  <a:srgbClr val="143F7E"/>
                </a:solidFill>
              </a:rPr>
              <a:t>Do tohoto hodnoty tohoto indikátoru se zahrnuje </a:t>
            </a:r>
            <a:r>
              <a:rPr lang="cs-CZ" altLang="cs-CZ" sz="2400" b="true" u="sng" smtClean="false">
                <a:solidFill>
                  <a:srgbClr val="143F7E"/>
                </a:solidFill>
              </a:rPr>
              <a:t> organizace příjemce</a:t>
            </a:r>
            <a:r>
              <a:rPr lang="cs-CZ" altLang="cs-CZ" sz="2400" b="true" smtClean="false">
                <a:solidFill>
                  <a:srgbClr val="143F7E"/>
                </a:solidFill>
              </a:rPr>
              <a:t> +</a:t>
            </a:r>
            <a:r>
              <a:rPr lang="cs-CZ" altLang="cs-CZ" sz="2400" b="true" u="sng" smtClean="false">
                <a:solidFill>
                  <a:srgbClr val="143F7E"/>
                </a:solidFill>
              </a:rPr>
              <a:t> organizace českých partnerů </a:t>
            </a:r>
            <a:r>
              <a:rPr lang="cs-CZ" altLang="cs-CZ" sz="2400" b="true" smtClean="false">
                <a:solidFill>
                  <a:srgbClr val="143F7E"/>
                </a:solidFill>
              </a:rPr>
              <a:t>uvedených v Rozhodnutí o poskytnutí dotace</a:t>
            </a:r>
          </a:p>
          <a:p>
            <a:pPr>
              <a:buFontTx/>
              <a:buNone/>
            </a:pPr>
            <a:endParaRPr lang="cs-CZ" altLang="cs-CZ" sz="2400" b="true" u="sng" smtClean="false">
              <a:solidFill>
                <a:srgbClr val="143F7E"/>
              </a:solidFill>
            </a:endParaRPr>
          </a:p>
          <a:p>
            <a:r>
              <a:rPr lang="cs-CZ" altLang="cs-CZ" sz="2400" b="true" smtClean="false">
                <a:solidFill>
                  <a:srgbClr val="143F7E"/>
                </a:solidFill>
              </a:rPr>
              <a:t>Hodnota musí být </a:t>
            </a:r>
            <a:r>
              <a:rPr lang="cs-CZ" altLang="cs-CZ" sz="2400" b="true" u="sng" smtClean="false">
                <a:solidFill>
                  <a:srgbClr val="143F7E"/>
                </a:solidFill>
              </a:rPr>
              <a:t>větší nebo rovna 1.</a:t>
            </a:r>
          </a:p>
          <a:p>
            <a:endParaRPr lang="cs-CZ" altLang="cs-CZ" sz="2400" b="true" u="sng" smtClean="false">
              <a:solidFill>
                <a:srgbClr val="143F7E"/>
              </a:solidFill>
            </a:endParaRPr>
          </a:p>
          <a:p>
            <a:r>
              <a:rPr lang="cs-CZ" altLang="cs-CZ" sz="2400" i="true" smtClean="false"/>
              <a:t>Př.: Pokud má žadatel dva české partnery bude hodnota tohoto ukazatele 3.</a:t>
            </a:r>
            <a:endParaRPr lang="cs-CZ" altLang="cs-CZ" sz="2400" smtClean="fals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19100" y="188913"/>
            <a:ext cx="8229600" cy="1143000"/>
          </a:xfrm>
        </p:spPr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2D2D8A"/>
                </a:solidFill>
              </a:rPr>
              <a:t>07.57.00</a:t>
            </a:r>
            <a:r>
              <a:rPr lang="cs-CZ" altLang="cs-CZ" sz="3600" b="true" smtClean="false">
                <a:solidFill>
                  <a:srgbClr val="D1131C"/>
                </a:solidFill>
              </a:rPr>
              <a:t> </a:t>
            </a:r>
            <a:r>
              <a:rPr lang="cs-CZ" altLang="cs-CZ" sz="3600" b="true" smtClean="false">
                <a:solidFill>
                  <a:srgbClr val="143F7E"/>
                </a:solidFill>
              </a:rPr>
              <a:t/>
            </a:r>
            <a:br>
              <a:rPr lang="cs-CZ" altLang="cs-CZ" sz="3600" b="true" smtClean="false">
                <a:solidFill>
                  <a:srgbClr val="143F7E"/>
                </a:solidFill>
              </a:rPr>
            </a:br>
            <a:r>
              <a:rPr lang="cs-CZ" altLang="cs-CZ" sz="3600" b="true" smtClean="false">
                <a:solidFill>
                  <a:srgbClr val="D1131C"/>
                </a:solidFill>
              </a:rPr>
              <a:t>Počet nových/inovovaných produktů</a:t>
            </a:r>
            <a:endParaRPr lang="en-GB" altLang="cs-CZ" sz="3600" b="true" smtClean="false">
              <a:solidFill>
                <a:srgbClr val="D1131C"/>
              </a:solidFill>
            </a:endParaRPr>
          </a:p>
        </p:txBody>
      </p:sp>
      <p:sp>
        <p:nvSpPr>
          <p:cNvPr id="10243" name="Text Box 3"/>
          <p:cNvSpPr txBox="true">
            <a:spLocks noChangeArrowheads="true"/>
          </p:cNvSpPr>
          <p:nvPr/>
        </p:nvSpPr>
        <p:spPr bwMode="auto">
          <a:xfrm>
            <a:off x="395288" y="1484313"/>
            <a:ext cx="8497887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 eaLnBrk="false" hangingPunct="false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false" hangingPunct="false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false" hangingPunct="false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false" hangingPunct="false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false" hangingPunct="false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false" fontAlgn="base" hangingPunct="fal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 b="true" i="true">
                <a:solidFill>
                  <a:srgbClr val="C00000"/>
                </a:solidFill>
              </a:rPr>
              <a:t>Nový produkt = </a:t>
            </a:r>
            <a:r>
              <a:rPr lang="cs-CZ" altLang="cs-CZ" sz="2200" b="true">
                <a:solidFill>
                  <a:srgbClr val="14407E"/>
                </a:solidFill>
              </a:rPr>
              <a:t>formy a nástroje, kterými je poskytována podpora cílovým skupinám</a:t>
            </a:r>
            <a:r>
              <a:rPr lang="cs-CZ" altLang="cs-CZ" sz="2200">
                <a:solidFill>
                  <a:srgbClr val="14407E"/>
                </a:solidFill>
              </a:rPr>
              <a:t>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Např. vzdělávací program, kurz, metodika, osnovy, školní vzdělávací program, e-learningový produkt, webový portál, rekvalifikační modul, integrační postupy, vzdělávací pomůcka apod.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</a:pPr>
            <a:r>
              <a:rPr lang="cs-CZ" altLang="cs-CZ" sz="2200">
                <a:solidFill>
                  <a:srgbClr val="14407E"/>
                </a:solidFill>
              </a:rPr>
              <a:t>Produkt musí být </a:t>
            </a:r>
            <a:r>
              <a:rPr lang="cs-CZ" altLang="cs-CZ" sz="2200" b="true">
                <a:solidFill>
                  <a:srgbClr val="14407E"/>
                </a:solidFill>
              </a:rPr>
              <a:t>samostatně použitelný pro poskytování podpory cílovým skupinám</a:t>
            </a:r>
            <a:r>
              <a:rPr lang="cs-CZ" altLang="cs-CZ" sz="2200">
                <a:solidFill>
                  <a:srgbClr val="14407E"/>
                </a:solidFill>
              </a:rPr>
              <a:t>. Soubor několika předmětů či materiálů, které musí být použity společně, tak představuje jediný produkt. </a:t>
            </a:r>
          </a:p>
          <a:p>
            <a:pPr eaLnBrk="true" hangingPunct="true">
              <a:spcBef>
                <a:spcPct val="50000"/>
              </a:spcBef>
              <a:buClr>
                <a:schemeClr val="tx1"/>
              </a:buClr>
              <a:buFontTx/>
              <a:buNone/>
            </a:pPr>
            <a:r>
              <a:rPr lang="cs-CZ" altLang="cs-CZ" sz="2200" i="true"/>
              <a:t>(Např. pokud je metodika pro lektora nepoužitelná bez osnovy kurzu a příslušné učebnice, nelze za produkt považovat metodiku, nýbrž kurz jako celek.)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834</properties:Words>
  <properties:PresentationFormat>Předvádění na obrazovce (4:3)</properties:PresentationFormat>
  <properties:Paragraphs>117</properties:Paragraphs>
  <properties:Slides>18</properties:Slides>
  <properties:Notes>1</properties:Notes>
  <properties:TotalTime>406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properties:HeadingPairs>
  <properties:TitlesOfParts>
    <vt:vector baseType="lpstr" size="19">
      <vt:lpstr>1_Výchozí návrh</vt:lpstr>
      <vt:lpstr>Workshop k vyplňování monitorovacích zpráv</vt:lpstr>
      <vt:lpstr>Prezentace aplikace PowerPoint</vt:lpstr>
      <vt:lpstr>U oblasti podpory 5.1 jde o:</vt:lpstr>
      <vt:lpstr>07.41.00  Počet podpořených osob – celkem </vt:lpstr>
      <vt:lpstr>07.41.00  Počet podpořených osob – celkem </vt:lpstr>
      <vt:lpstr>07.41.00  Počet podpořených osob – celkem </vt:lpstr>
      <vt:lpstr>Lze mezi podpořené osoby počítat osoby projektového týmu?</vt:lpstr>
      <vt:lpstr>07.45.00  Počet podpořených organizací - celkem</vt:lpstr>
      <vt:lpstr>07.57.00  Počet nových/inovovaných produktů</vt:lpstr>
      <vt:lpstr>07.57.00  Počet nových/inovovaných produktů</vt:lpstr>
      <vt:lpstr>  48.19.00 Počet proškolených osob</vt:lpstr>
      <vt:lpstr>43.05.00 Počet vytvořených partnerství</vt:lpstr>
      <vt:lpstr>Co když překročím cílovou hodnotu?</vt:lpstr>
      <vt:lpstr>Detailní členění hlavních indikátorů</vt:lpstr>
      <vt:lpstr>Detailní členění hlavních indikátorů</vt:lpstr>
      <vt:lpstr>Dílčí členění indikátoru  07.41.00 – Počet podpořených osob</vt:lpstr>
      <vt:lpstr>Dílčí členění indikátoru  07.41.00 – Počet podpořených osob</vt:lpstr>
      <vt:lpstr>Indikátory – další informace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2007-11-13T14:53:55Z</dcterms:created>
  <dc:creator/>
  <cp:lastModifiedBy/>
  <cp:lastPrinted>2013-10-02T07:39:29Z</cp:lastPrinted>
  <dcterms:modified xmlns:xsi="http://www.w3.org/2001/XMLSchema-instance" xsi:type="dcterms:W3CDTF">2013-12-02T10:33:33Z</dcterms:modified>
  <cp:revision>49</cp:revision>
  <dc:title>Snímek 1</dc:title>
</cp:coreProperties>
</file>