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ls" ContentType="application/vnd.ms-excel"/>
  <Default Extension="xlsx" ContentType="application/vnd.openxmlformats-officedocument.spreadsheetml.sheet"/>
  <Default Extension="xml" ContentType="application/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Override+xml" PartName="/ppt/theme/themeOverride1.xml"/>
  <Override ContentType="application/vnd.openxmlformats-officedocument.themeOverride+xml" PartName="/ppt/theme/themeOverride10.xml"/>
  <Override ContentType="application/vnd.openxmlformats-officedocument.themeOverride+xml" PartName="/ppt/theme/themeOverride11.xml"/>
  <Override ContentType="application/vnd.openxmlformats-officedocument.themeOverride+xml" PartName="/ppt/theme/themeOverride12.xml"/>
  <Override ContentType="application/vnd.openxmlformats-officedocument.themeOverride+xml" PartName="/ppt/theme/themeOverride13.xml"/>
  <Override ContentType="application/vnd.openxmlformats-officedocument.themeOverride+xml" PartName="/ppt/theme/themeOverride14.xml"/>
  <Override ContentType="application/vnd.openxmlformats-officedocument.themeOverride+xml" PartName="/ppt/theme/themeOverride15.xml"/>
  <Override ContentType="application/vnd.openxmlformats-officedocument.themeOverride+xml" PartName="/ppt/theme/themeOverride16.xml"/>
  <Override ContentType="application/vnd.openxmlformats-officedocument.themeOverride+xml" PartName="/ppt/theme/themeOverride17.xml"/>
  <Override ContentType="application/vnd.openxmlformats-officedocument.themeOverride+xml" PartName="/ppt/theme/themeOverride2.xml"/>
  <Override ContentType="application/vnd.openxmlformats-officedocument.themeOverride+xml" PartName="/ppt/theme/themeOverride3.xml"/>
  <Override ContentType="application/vnd.openxmlformats-officedocument.themeOverride+xml" PartName="/ppt/theme/themeOverride4.xml"/>
  <Override ContentType="application/vnd.openxmlformats-officedocument.themeOverride+xml" PartName="/ppt/theme/themeOverride5.xml"/>
  <Override ContentType="application/vnd.openxmlformats-officedocument.themeOverride+xml" PartName="/ppt/theme/themeOverride6.xml"/>
  <Override ContentType="application/vnd.openxmlformats-officedocument.themeOverride+xml" PartName="/ppt/theme/themeOverride7.xml"/>
  <Override ContentType="application/vnd.openxmlformats-officedocument.themeOverride+xml" PartName="/ppt/theme/themeOverride8.xml"/>
  <Override ContentType="application/vnd.openxmlformats-officedocument.themeOverride+xml" PartName="/ppt/theme/themeOverride9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aveSubsetFonts="true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286" r:id="rId2"/>
    <p:sldId id="257" r:id="rId3"/>
    <p:sldId id="258" r:id="rId4"/>
    <p:sldId id="259" r:id="rId5"/>
    <p:sldId id="260" r:id="rId6"/>
    <p:sldId id="261" r:id="rId7"/>
    <p:sldId id="262" r:id="rId8"/>
    <p:sldId id="278" r:id="rId9"/>
    <p:sldId id="263" r:id="rId10"/>
    <p:sldId id="264" r:id="rId11"/>
    <p:sldId id="265" r:id="rId12"/>
    <p:sldId id="283" r:id="rId13"/>
    <p:sldId id="280" r:id="rId14"/>
    <p:sldId id="266" r:id="rId15"/>
    <p:sldId id="267" r:id="rId16"/>
    <p:sldId id="268" r:id="rId17"/>
    <p:sldId id="276" r:id="rId18"/>
    <p:sldId id="281" r:id="rId19"/>
    <p:sldId id="270" r:id="rId20"/>
    <p:sldId id="271" r:id="rId21"/>
    <p:sldId id="272" r:id="rId22"/>
    <p:sldId id="273" r:id="rId23"/>
    <p:sldId id="285" r:id="rId24"/>
  </p:sldIdLst>
  <p:sldSz cx="9144000" cy="6858000" type="screen4x3"/>
  <p:notesSz cx="6810375" cy="9942513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normalViewPr>
    <p:restoredLeft sz="14364" autoAdjust="false"/>
    <p:restoredTop sz="94660"/>
  </p:normalViewPr>
  <p:slideViewPr>
    <p:cSldViewPr>
      <p:cViewPr varScale="true">
        <p:scale>
          <a:sx n="103" d="100"/>
          <a:sy n="103" d="100"/>
        </p:scale>
        <p:origin x="-90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true">
        <p:scale>
          <a:sx n="83" d="100"/>
          <a:sy n="83" d="100"/>
        </p:scale>
        <p:origin x="-1908" y="-90"/>
      </p:cViewPr>
      <p:guideLst>
        <p:guide orient="horz" pos="3132"/>
        <p:guide pos="2145"/>
      </p:guideLst>
    </p:cSldViewPr>
  </p:notes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7.xml" Type="http://schemas.openxmlformats.org/officeDocument/2006/relationships/slide" Id="rId8"/>
    <Relationship Target="slides/slide12.xml" Type="http://schemas.openxmlformats.org/officeDocument/2006/relationships/slide" Id="rId13"/>
    <Relationship Target="slides/slide17.xml" Type="http://schemas.openxmlformats.org/officeDocument/2006/relationships/slide" Id="rId18"/>
    <Relationship Target="handoutMasters/handoutMaster1.xml" Type="http://schemas.openxmlformats.org/officeDocument/2006/relationships/handoutMaster" Id="rId26"/>
    <Relationship Target="slides/slide2.xml" Type="http://schemas.openxmlformats.org/officeDocument/2006/relationships/slide" Id="rId3"/>
    <Relationship Target="slides/slide20.xml" Type="http://schemas.openxmlformats.org/officeDocument/2006/relationships/slide" Id="rId21"/>
    <Relationship Target="slides/slide6.xml" Type="http://schemas.openxmlformats.org/officeDocument/2006/relationships/slide" Id="rId7"/>
    <Relationship Target="slides/slide11.xml" Type="http://schemas.openxmlformats.org/officeDocument/2006/relationships/slide" Id="rId12"/>
    <Relationship Target="slides/slide16.xml" Type="http://schemas.openxmlformats.org/officeDocument/2006/relationships/slide" Id="rId17"/>
    <Relationship Target="notesMasters/notesMaster1.xml" Type="http://schemas.openxmlformats.org/officeDocument/2006/relationships/notesMaster" Id="rId25"/>
    <Relationship Target="slides/slide1.xml" Type="http://schemas.openxmlformats.org/officeDocument/2006/relationships/slide" Id="rId2"/>
    <Relationship Target="slides/slide15.xml" Type="http://schemas.openxmlformats.org/officeDocument/2006/relationships/slide" Id="rId16"/>
    <Relationship Target="slides/slide19.xml" Type="http://schemas.openxmlformats.org/officeDocument/2006/relationships/slide" Id="rId20"/>
    <Relationship Target="theme/theme1.xml" Type="http://schemas.openxmlformats.org/officeDocument/2006/relationships/theme" Id="rId29"/>
    <Relationship Target="slideMasters/slideMaster1.xml" Type="http://schemas.openxmlformats.org/officeDocument/2006/relationships/slideMaster" Id="rId1"/>
    <Relationship Target="slides/slide5.xml" Type="http://schemas.openxmlformats.org/officeDocument/2006/relationships/slide" Id="rId6"/>
    <Relationship Target="slides/slide10.xml" Type="http://schemas.openxmlformats.org/officeDocument/2006/relationships/slide" Id="rId11"/>
    <Relationship Target="slides/slide23.xml" Type="http://schemas.openxmlformats.org/officeDocument/2006/relationships/slide" Id="rId24"/>
    <Relationship Target="slides/slide4.xml" Type="http://schemas.openxmlformats.org/officeDocument/2006/relationships/slide" Id="rId5"/>
    <Relationship Target="slides/slide14.xml" Type="http://schemas.openxmlformats.org/officeDocument/2006/relationships/slide" Id="rId15"/>
    <Relationship Target="slides/slide22.xml" Type="http://schemas.openxmlformats.org/officeDocument/2006/relationships/slide" Id="rId23"/>
    <Relationship Target="viewProps.xml" Type="http://schemas.openxmlformats.org/officeDocument/2006/relationships/viewProps" Id="rId28"/>
    <Relationship Target="slides/slide9.xml" Type="http://schemas.openxmlformats.org/officeDocument/2006/relationships/slide" Id="rId10"/>
    <Relationship Target="slides/slide18.xml" Type="http://schemas.openxmlformats.org/officeDocument/2006/relationships/slide" Id="rId19"/>
    <Relationship Target="slides/slide3.xml" Type="http://schemas.openxmlformats.org/officeDocument/2006/relationships/slide" Id="rId4"/>
    <Relationship Target="slides/slide8.xml" Type="http://schemas.openxmlformats.org/officeDocument/2006/relationships/slide" Id="rId9"/>
    <Relationship Target="slides/slide13.xml" Type="http://schemas.openxmlformats.org/officeDocument/2006/relationships/slide" Id="rId14"/>
    <Relationship Target="slides/slide21.xml" Type="http://schemas.openxmlformats.org/officeDocument/2006/relationships/slide" Id="rId22"/>
    <Relationship Target="presProps.xml" Type="http://schemas.openxmlformats.org/officeDocument/2006/relationships/presProps" Id="rId27"/>
    <Relationship Target="tableStyles.xml" Type="http://schemas.openxmlformats.org/officeDocument/2006/relationships/tableStyles" Id="rId30"/>
</Relationships>

</file>

<file path=ppt/drawings/_rels/vmlDrawing1.vml.rels><?xml version="1.0" encoding="UTF-8" standalone="yes"?>
<Relationships xmlns="http://schemas.openxmlformats.org/package/2006/relationships">
    <Relationship Target="../media/image2.wmf" Type="http://schemas.openxmlformats.org/officeDocument/2006/relationships/image" Id="rId1"/>
</Relationships>

</file>

<file path=ppt/drawings/_rels/vmlDrawing2.vml.rels><?xml version="1.0" encoding="UTF-8" standalone="yes"?>
<Relationships xmlns="http://schemas.openxmlformats.org/package/2006/relationships">
    <Relationship Target="../media/image3.wmf" Type="http://schemas.openxmlformats.org/officeDocument/2006/relationships/image" Id="rId1"/>
</Relationships>

</file>

<file path=ppt/drawings/_rels/vmlDrawing3.vml.rels><?xml version="1.0" encoding="UTF-8" standalone="yes"?>
<Relationships xmlns="http://schemas.openxmlformats.org/package/2006/relationships">
    <Relationship Target="../media/image4.wmf" Type="http://schemas.openxmlformats.org/officeDocument/2006/relationships/image" Id="rId1"/>
</Relationships>

</file>

<file path=ppt/drawings/_rels/vmlDrawing4.vml.rels><?xml version="1.0" encoding="UTF-8" standalone="yes"?>
<Relationships xmlns="http://schemas.openxmlformats.org/package/2006/relationships">
    <Relationship Target="../media/image5.wmf" Type="http://schemas.openxmlformats.org/officeDocument/2006/relationships/image" Id="rId1"/>
</Relationships>

</file>

<file path=ppt/drawings/_rels/vmlDrawing5.vml.rels><?xml version="1.0" encoding="UTF-8" standalone="yes"?>
<Relationships xmlns="http://schemas.openxmlformats.org/package/2006/relationships">
    <Relationship Target="../media/image6.wmf" Type="http://schemas.openxmlformats.org/officeDocument/2006/relationships/image" Id="rId1"/>
</Relationships>

</file>

<file path=ppt/drawings/_rels/vmlDrawing6.vml.rels><?xml version="1.0" encoding="UTF-8" standalone="yes"?>
<Relationships xmlns="http://schemas.openxmlformats.org/package/2006/relationships">
    <Relationship Target="../media/image7.wmf" Type="http://schemas.openxmlformats.org/officeDocument/2006/relationships/image" Id="rId1"/>
</Relationships>

</file>

<file path=ppt/handoutMasters/_rels/handoutMaster1.xml.rels><?xml version="1.0" encoding="UTF-8" standalone="yes"?>
<Relationships xmlns="http://schemas.openxmlformats.org/package/2006/relationships">
    <Relationship Target="../theme/theme3.xml" Type="http://schemas.openxmlformats.org/officeDocument/2006/relationships/theme" Id="rId1"/>
</Relationships>
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quarter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48732C69-ECDF-4D4E-911A-433400FC353E}" type="datetimeFigureOut">
              <a:rPr lang="en-US" smtClean="false"/>
              <a:pPr/>
              <a:t>12/2/2013</a:t>
            </a:fld>
            <a:endParaRPr lang="en-US"/>
          </a:p>
        </p:txBody>
      </p:sp>
      <p:sp>
        <p:nvSpPr>
          <p:cNvPr id="4" name="Zástupný symbol pro zápatí 3"/>
          <p:cNvSpPr>
            <a:spLocks noGrp="true"/>
          </p:cNvSpPr>
          <p:nvPr>
            <p:ph type="ftr" sz="quarter" idx="2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Zástupný symbol pro číslo snímku 4"/>
          <p:cNvSpPr>
            <a:spLocks noGrp="true"/>
          </p:cNvSpPr>
          <p:nvPr>
            <p:ph type="sldNum" sz="quarter" idx="3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AF50BAE5-0091-495B-99D8-E8ABD049366F}" type="slidenum">
              <a:rPr lang="en-US" smtClean="false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1951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B970F09F-D1A3-4133-AC77-9928A75306D6}" type="datetimeFigureOut">
              <a:rPr lang="en-US" smtClean="false"/>
              <a:pPr/>
              <a:t>12/2/2013</a:t>
            </a:fld>
            <a:endParaRPr lang="en-US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920750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en-US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81038" y="4722694"/>
            <a:ext cx="5448300" cy="4474131"/>
          </a:xfrm>
          <a:prstGeom prst="rect">
            <a:avLst/>
          </a:prstGeom>
        </p:spPr>
        <p:txBody>
          <a:bodyPr vert="horz" lIns="91440" tIns="45720" rIns="91440" bIns="45720" rtlCol="false">
            <a:normAutofit/>
          </a:bodyPr>
          <a:lstStyle/>
          <a:p>
            <a:pPr lvl="0"/>
            <a:r>
              <a:rPr lang="cs-CZ" smtClean="false"/>
              <a:t>Klepnutím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en-US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467808DF-366E-4EC9-952F-7D552C04FCDB}" type="slidenum">
              <a:rPr lang="en-US" smtClean="false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130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1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obrázek snímku 1"/>
          <p:cNvSpPr>
            <a:spLocks noTextEdit="true" noGrp="true" noRot="true" noChangeAspect="true"/>
          </p:cNvSpPr>
          <p:nvPr>
            <p:ph type="sldImg"/>
          </p:nvPr>
        </p:nvSpPr>
        <p:spPr>
          <a:ln/>
        </p:spPr>
      </p:sp>
      <p:sp>
        <p:nvSpPr>
          <p:cNvPr id="15363" name="Zástupný symbol pro poznámky 2"/>
          <p:cNvSpPr>
            <a:spLocks noGrp="true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cs-CZ" smtClean="false"/>
          </a:p>
        </p:txBody>
      </p:sp>
      <p:sp>
        <p:nvSpPr>
          <p:cNvPr id="15364" name="Zástupný symbol pro číslo snímku 3"/>
          <p:cNvSpPr>
            <a:spLocks noGrp="true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false" hangingPunct="false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874" indent="-285721" eaLnBrk="false" hangingPunct="false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2883" indent="-228577" eaLnBrk="false" hangingPunct="false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035" indent="-228577" eaLnBrk="false" hangingPunct="false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188" indent="-228577" eaLnBrk="false" hangingPunct="false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341" indent="-228577" eaLnBrk="false" fontAlgn="base" hangingPunct="fal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494" indent="-228577" eaLnBrk="false" fontAlgn="base" hangingPunct="fal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8647" indent="-228577" eaLnBrk="false" fontAlgn="base" hangingPunct="fal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5800" indent="-228577" eaLnBrk="false" fontAlgn="base" hangingPunct="fal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true" hangingPunct="true">
              <a:spcBef>
                <a:spcPct val="0"/>
              </a:spcBef>
            </a:pPr>
            <a:fld id="{DB0EF146-C7A3-468C-B0E8-771DB1739530}" type="slidenum">
              <a:rPr lang="cs-CZ" altLang="cs-CZ" smtClean="false"/>
              <a:pPr eaLnBrk="true" hangingPunct="true">
                <a:spcBef>
                  <a:spcPct val="0"/>
                </a:spcBef>
              </a:pPr>
              <a:t>1</a:t>
            </a:fld>
            <a:endParaRPr lang="cs-CZ" altLang="cs-CZ" smtClean="fals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false" smtClean="false"/>
              <a:t>POJ – vypisuje se PS</a:t>
            </a:r>
            <a:r>
              <a:rPr lang="cs-CZ" baseline="0" dirty="false" smtClean="false"/>
              <a:t> i DPČ – v případě DPČ nedosahující 2500 Kč je přípustné v tabulce ručně vymazat vypočítané částky na pojištění</a:t>
            </a:r>
            <a:endParaRPr lang="en-US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467808DF-366E-4EC9-952F-7D552C04FCDB}" type="slidenum">
              <a:rPr lang="en-US" smtClean="false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itle" preserve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true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false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true" noChangeArrowheads="true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true" noChangeArrowheads="true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true" noChangeArrowheads="true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70AC0A-AE4A-4990-B74C-D84D91EA47B2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vertTx" preserve="true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true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true" noChangeArrowheads="true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true" noChangeArrowheads="true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true" noChangeArrowheads="true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D6EDA-9E42-4A8A-B146-5362C6CEB2C0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vertTitleAndTx" preserve="true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true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true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true" noChangeArrowheads="true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true" noChangeArrowheads="true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true" noChangeArrowheads="true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342C44-6419-4B64-8C6D-C66BF9D85A5E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bl" preserve="true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tabulku 2"/>
          <p:cNvSpPr>
            <a:spLocks noGrp="true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cs-CZ" noProof="false" smtClean="false"/>
          </a:p>
        </p:txBody>
      </p:sp>
      <p:sp>
        <p:nvSpPr>
          <p:cNvPr id="4" name="Rectangle 4"/>
          <p:cNvSpPr>
            <a:spLocks noGrp="true" noChangeArrowheads="true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true" noChangeArrowheads="true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true" noChangeArrowheads="true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FA80B8-C76F-4CD9-A348-0708B70355E0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true" noChangeArrowheads="true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true" noChangeArrowheads="true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true" noChangeArrowheads="true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289EA-849B-48AB-8466-733EAED36F03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secHead" preserve="true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true" cap="all"/>
            </a:lvl1pPr>
          </a:lstStyle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4" name="Rectangle 4"/>
          <p:cNvSpPr>
            <a:spLocks noGrp="true" noChangeArrowheads="true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true" noChangeArrowheads="true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true" noChangeArrowheads="true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451027-FB35-4BEC-BAC7-B8B855C6CC64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woObj" preserve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true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true" noChangeArrowheads="true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true" noChangeArrowheads="true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true" noChangeArrowheads="true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27508A-43B7-4D37-A5E6-E68C59B2BBFD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woTxTwoObj" preserve="true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true"/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true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true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true"/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true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true" noChangeArrowheads="true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true" noChangeArrowheads="true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true" noChangeArrowheads="true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FAE0C0-02FC-4D72-8E2A-18EF8BC97646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itleOnly" preserve="true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true" noChangeArrowheads="true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true" noChangeArrowheads="true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true" noChangeArrowheads="true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AFC653-4C9C-4BCC-8C3D-111114ECD65E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blank" preserve="true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true" noChangeArrowheads="true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true" noChangeArrowheads="true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true" noChangeArrowheads="true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871FF8-59F5-4731-8464-DA0CFC6F6B08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Tx" preserve="true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true"/>
            </a:lvl1pPr>
          </a:lstStyle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true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5" name="Rectangle 4"/>
          <p:cNvSpPr>
            <a:spLocks noGrp="true" noChangeArrowheads="true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true" noChangeArrowheads="true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true" noChangeArrowheads="true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909111-5650-4CFC-861E-8FC8B7360ADE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picTx" preserve="true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true"/>
            </a:lvl1pPr>
          </a:lstStyle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true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false" smtClean="false"/>
          </a:p>
        </p:txBody>
      </p:sp>
      <p:sp>
        <p:nvSpPr>
          <p:cNvPr id="4" name="Zástupný symbol pro text 3"/>
          <p:cNvSpPr>
            <a:spLocks noGrp="true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5" name="Rectangle 4"/>
          <p:cNvSpPr>
            <a:spLocks noGrp="true" noChangeArrowheads="true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true" noChangeArrowheads="true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true" noChangeArrowheads="true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C7553A-8F33-4B65-BC18-6C659D9150F7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theme/theme1.xml" Type="http://schemas.openxmlformats.org/officeDocument/2006/relationships/theme" Id="rId13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12.xml" Type="http://schemas.openxmlformats.org/officeDocument/2006/relationships/slideLayout" Id="rId12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slideLayouts/slideLayout11.xml" Type="http://schemas.openxmlformats.org/officeDocument/2006/relationships/slideLayout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    <Relationship Target="../media/image1.png" Type="http://schemas.openxmlformats.org/officeDocument/2006/relationships/image" Id="rId14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>
  <p:cSld>
    <p:bg>
      <p:bgPr>
        <a:blipFill dpi="0" rotWithShape="false">
          <a:blip cstate="print"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true" noChangeArrowheads="true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false" compatLnSpc="true">
            <a:prstTxWarp prst="textNoShape">
              <a:avLst/>
            </a:prstTxWarp>
          </a:bodyPr>
          <a:lstStyle/>
          <a:p>
            <a:pPr lvl="0"/>
            <a:r>
              <a:rPr lang="cs-CZ" smtClean="false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true" noChangeArrowheads="true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false" compatLnSpc="true">
            <a:prstTxWarp prst="textNoShape">
              <a:avLst/>
            </a:prstTxWarp>
          </a:bodyPr>
          <a:lstStyle/>
          <a:p>
            <a:pPr lvl="0"/>
            <a:r>
              <a:rPr lang="cs-CZ" smtClean="false"/>
              <a:t>Klepnutím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</a:p>
        </p:txBody>
      </p:sp>
      <p:sp>
        <p:nvSpPr>
          <p:cNvPr id="118788" name="Rectangle 4"/>
          <p:cNvSpPr>
            <a:spLocks noGrp="true" noChangeArrowheads="true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false" compatLnSpc="true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118789" name="Rectangle 5"/>
          <p:cNvSpPr>
            <a:spLocks noGrp="true" noChangeArrowheads="true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false" compatLnSpc="true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118790" name="Rectangle 6"/>
          <p:cNvSpPr>
            <a:spLocks noGrp="true" noChangeArrowheads="true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false" compatLnSpc="true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812438D-9DFC-48A7-B488-68692B65872F}" type="slidenum">
              <a:rPr lang="cs-CZ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false" eaLnBrk="false" fontAlgn="base" hangingPunct="fal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false" eaLnBrk="false" fontAlgn="base" hangingPunct="fal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false" eaLnBrk="false" fontAlgn="base" hangingPunct="fal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false" eaLnBrk="false" fontAlgn="base" hangingPunct="fal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false" eaLnBrk="false" fontAlgn="base" hangingPunct="fal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false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false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false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false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false" eaLnBrk="false" fontAlgn="base" hangingPunct="fal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false" eaLnBrk="false" fontAlgn="base" hangingPunct="fal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false" eaLnBrk="false" fontAlgn="base" hangingPunct="fal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false" eaLnBrk="false" fontAlgn="base" hangingPunct="fal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false" eaLnBrk="false" fontAlgn="base" hangingPunct="fal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false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false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false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false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notesSlides/notesSlide1.xml" Type="http://schemas.openxmlformats.org/officeDocument/2006/relationships/notesSlide" Id="rId2"/>
    <Relationship Target="../slideLayouts/slideLayout1.xml" Type="http://schemas.openxmlformats.org/officeDocument/2006/relationships/slideLayout" Id="rId1"/>
</Relationships>

</file>

<file path=ppt/slides/_rels/slide1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3"/>
    <Relationship Target="../media/image3.wmf" Type="http://schemas.openxmlformats.org/officeDocument/2006/relationships/image" Id="rId7"/>
    <Relationship Target="../drawings/vmlDrawing2.vml" Type="http://schemas.openxmlformats.org/officeDocument/2006/relationships/vmlDrawing" Id="rId2"/>
    <Relationship Target="../theme/themeOverride8.xml" Type="http://schemas.openxmlformats.org/officeDocument/2006/relationships/themeOverride" Id="rId1"/>
    <Relationship Target="../embeddings/Microsoft_Excel_Worksheet1.xlsx" Type="http://schemas.openxmlformats.org/officeDocument/2006/relationships/package" Id="rId6"/>
    <Relationship Target="../embeddings/oleObject2.bin" Type="http://schemas.openxmlformats.org/officeDocument/2006/relationships/oleObject" Id="rId5"/>
    <Relationship Target="../media/image1.png" Type="http://schemas.openxmlformats.org/officeDocument/2006/relationships/image" Id="rId4"/>
</Relationships>

</file>

<file path=ppt/slides/_rels/slide11.xml.rels><?xml version="1.0" encoding="UTF-8" standalone="yes"?>
<Relationships xmlns="http://schemas.openxmlformats.org/package/2006/relationships">
    <Relationship Target="../media/image1.png" Type="http://schemas.openxmlformats.org/officeDocument/2006/relationships/image" Id="rId3"/>
    <Relationship Target="../slideLayouts/slideLayout2.xml" Type="http://schemas.openxmlformats.org/officeDocument/2006/relationships/slideLayout" Id="rId2"/>
    <Relationship Target="../theme/themeOverride9.xml" Type="http://schemas.openxmlformats.org/officeDocument/2006/relationships/themeOverride" Id="rId1"/>
</Relationships>

</file>

<file path=ppt/slides/_rels/slide1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4.xml.rels><?xml version="1.0" encoding="UTF-8" standalone="yes"?>
<Relationships xmlns="http://schemas.openxmlformats.org/package/2006/relationships">
    <Relationship Target="../media/image4.wmf" Type="http://schemas.openxmlformats.org/officeDocument/2006/relationships/image" Id="rId8"/>
    <Relationship Target="../slideLayouts/slideLayout2.xml" Type="http://schemas.openxmlformats.org/officeDocument/2006/relationships/slideLayout" Id="rId3"/>
    <Relationship Target="../embeddings/Microsoft_Excel_Worksheet2.xlsx" Type="http://schemas.openxmlformats.org/officeDocument/2006/relationships/package" Id="rId7"/>
    <Relationship Target="../drawings/vmlDrawing3.vml" Type="http://schemas.openxmlformats.org/officeDocument/2006/relationships/vmlDrawing" Id="rId2"/>
    <Relationship Target="../theme/themeOverride10.xml" Type="http://schemas.openxmlformats.org/officeDocument/2006/relationships/themeOverride" Id="rId1"/>
    <Relationship Target="../embeddings/oleObject3.bin" Type="http://schemas.openxmlformats.org/officeDocument/2006/relationships/oleObject" Id="rId6"/>
    <Relationship Target="../media/image1.png" Type="http://schemas.openxmlformats.org/officeDocument/2006/relationships/image" Id="rId5"/>
    <Relationship Target="../notesSlides/notesSlide2.xml" Type="http://schemas.openxmlformats.org/officeDocument/2006/relationships/notesSlide" Id="rId4"/>
</Relationships>

</file>

<file path=ppt/slides/_rels/slide15.xml.rels><?xml version="1.0" encoding="UTF-8" standalone="yes"?>
<Relationships xmlns="http://schemas.openxmlformats.org/package/2006/relationships">
    <Relationship Target="../media/image1.png" Type="http://schemas.openxmlformats.org/officeDocument/2006/relationships/image" Id="rId3"/>
    <Relationship Target="../slideLayouts/slideLayout2.xml" Type="http://schemas.openxmlformats.org/officeDocument/2006/relationships/slideLayout" Id="rId2"/>
    <Relationship Target="../theme/themeOverride11.xml" Type="http://schemas.openxmlformats.org/officeDocument/2006/relationships/themeOverride" Id="rId1"/>
</Relationships>

</file>

<file path=ppt/slides/_rels/slide16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3"/>
    <Relationship Target="../media/image5.wmf" Type="http://schemas.openxmlformats.org/officeDocument/2006/relationships/image" Id="rId7"/>
    <Relationship Target="../drawings/vmlDrawing4.vml" Type="http://schemas.openxmlformats.org/officeDocument/2006/relationships/vmlDrawing" Id="rId2"/>
    <Relationship Target="../theme/themeOverride12.xml" Type="http://schemas.openxmlformats.org/officeDocument/2006/relationships/themeOverride" Id="rId1"/>
    <Relationship Target="../embeddings/Microsoft_Excel_97-2003_Worksheet2.xls" Type="http://schemas.openxmlformats.org/officeDocument/2006/relationships/oleObject" Id="rId6"/>
    <Relationship Target="../embeddings/oleObject4.bin" Type="http://schemas.openxmlformats.org/officeDocument/2006/relationships/oleObject" Id="rId5"/>
    <Relationship Target="../media/image1.png" Type="http://schemas.openxmlformats.org/officeDocument/2006/relationships/image" Id="rId4"/>
</Relationships>

</file>

<file path=ppt/slides/_rels/slide17.xml.rels><?xml version="1.0" encoding="UTF-8" standalone="yes"?>
<Relationships xmlns="http://schemas.openxmlformats.org/package/2006/relationships">
    <Relationship Target="../media/image1.png" Type="http://schemas.openxmlformats.org/officeDocument/2006/relationships/image" Id="rId3"/>
    <Relationship Target="../slideLayouts/slideLayout2.xml" Type="http://schemas.openxmlformats.org/officeDocument/2006/relationships/slideLayout" Id="rId2"/>
    <Relationship Target="../theme/themeOverride13.xml" Type="http://schemas.openxmlformats.org/officeDocument/2006/relationships/themeOverride" Id="rId1"/>
</Relationships>

</file>

<file path=ppt/slides/_rels/slide1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9.xml.rels><?xml version="1.0" encoding="UTF-8" standalone="yes"?>
<Relationships xmlns="http://schemas.openxmlformats.org/package/2006/relationships">
    <Relationship Target="../media/image1.png" Type="http://schemas.openxmlformats.org/officeDocument/2006/relationships/image" Id="rId3"/>
    <Relationship Target="../slideLayouts/slideLayout2.xml" Type="http://schemas.openxmlformats.org/officeDocument/2006/relationships/slideLayout" Id="rId2"/>
    <Relationship Target="../theme/themeOverride14.xml" Type="http://schemas.openxmlformats.org/officeDocument/2006/relationships/themeOverride" Id="rId1"/>
</Relationships>

</file>

<file path=ppt/slides/_rels/slide2.xml.rels><?xml version="1.0" encoding="UTF-8" standalone="yes"?>
<Relationships xmlns="http://schemas.openxmlformats.org/package/2006/relationships">
    <Relationship Target="../media/image1.png" Type="http://schemas.openxmlformats.org/officeDocument/2006/relationships/image" Id="rId3"/>
    <Relationship Target="../slideLayouts/slideLayout2.xml" Type="http://schemas.openxmlformats.org/officeDocument/2006/relationships/slideLayout" Id="rId2"/>
    <Relationship Target="../theme/themeOverride1.xml" Type="http://schemas.openxmlformats.org/officeDocument/2006/relationships/themeOverride" Id="rId1"/>
</Relationships>

</file>

<file path=ppt/slides/_rels/slide2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3"/>
    <Relationship Target="../media/image6.wmf" Type="http://schemas.openxmlformats.org/officeDocument/2006/relationships/image" Id="rId7"/>
    <Relationship Target="../drawings/vmlDrawing5.vml" Type="http://schemas.openxmlformats.org/officeDocument/2006/relationships/vmlDrawing" Id="rId2"/>
    <Relationship Target="../theme/themeOverride15.xml" Type="http://schemas.openxmlformats.org/officeDocument/2006/relationships/themeOverride" Id="rId1"/>
    <Relationship Target="../embeddings/Microsoft_Excel_97-2003_Worksheet3.xls" Type="http://schemas.openxmlformats.org/officeDocument/2006/relationships/oleObject" Id="rId6"/>
    <Relationship Target="../embeddings/oleObject5.bin" Type="http://schemas.openxmlformats.org/officeDocument/2006/relationships/oleObject" Id="rId5"/>
    <Relationship Target="../media/image1.png" Type="http://schemas.openxmlformats.org/officeDocument/2006/relationships/image" Id="rId4"/>
</Relationships>

</file>

<file path=ppt/slides/_rels/slide21.xml.rels><?xml version="1.0" encoding="UTF-8" standalone="yes"?>
<Relationships xmlns="http://schemas.openxmlformats.org/package/2006/relationships">
    <Relationship Target="../media/image1.png" Type="http://schemas.openxmlformats.org/officeDocument/2006/relationships/image" Id="rId3"/>
    <Relationship Target="../slideLayouts/slideLayout2.xml" Type="http://schemas.openxmlformats.org/officeDocument/2006/relationships/slideLayout" Id="rId2"/>
    <Relationship Target="../theme/themeOverride16.xml" Type="http://schemas.openxmlformats.org/officeDocument/2006/relationships/themeOverride" Id="rId1"/>
</Relationships>

</file>

<file path=ppt/slides/_rels/slide2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3"/>
    <Relationship Target="../media/image7.wmf" Type="http://schemas.openxmlformats.org/officeDocument/2006/relationships/image" Id="rId7"/>
    <Relationship Target="../drawings/vmlDrawing6.vml" Type="http://schemas.openxmlformats.org/officeDocument/2006/relationships/vmlDrawing" Id="rId2"/>
    <Relationship Target="../theme/themeOverride17.xml" Type="http://schemas.openxmlformats.org/officeDocument/2006/relationships/themeOverride" Id="rId1"/>
    <Relationship Target="../embeddings/Microsoft_Excel_97-2003_Worksheet4.xls" Type="http://schemas.openxmlformats.org/officeDocument/2006/relationships/oleObject" Id="rId6"/>
    <Relationship Target="../embeddings/oleObject6.bin" Type="http://schemas.openxmlformats.org/officeDocument/2006/relationships/oleObject" Id="rId5"/>
    <Relationship Target="../media/image1.png" Type="http://schemas.openxmlformats.org/officeDocument/2006/relationships/image" Id="rId4"/>
</Relationships>

</file>

<file path=ppt/slides/_rels/slide2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media/image1.png" Type="http://schemas.openxmlformats.org/officeDocument/2006/relationships/image" Id="rId3"/>
    <Relationship Target="../slideLayouts/slideLayout2.xml" Type="http://schemas.openxmlformats.org/officeDocument/2006/relationships/slideLayout" Id="rId2"/>
    <Relationship Target="../theme/themeOverride2.xml" Type="http://schemas.openxmlformats.org/officeDocument/2006/relationships/themeOverride" Id="rId1"/>
</Relationships>

</file>

<file path=ppt/slides/_rels/slide4.xml.rels><?xml version="1.0" encoding="UTF-8" standalone="yes"?>
<Relationships xmlns="http://schemas.openxmlformats.org/package/2006/relationships">
    <Relationship Target="../media/image1.png" Type="http://schemas.openxmlformats.org/officeDocument/2006/relationships/image" Id="rId3"/>
    <Relationship Target="../slideLayouts/slideLayout2.xml" Type="http://schemas.openxmlformats.org/officeDocument/2006/relationships/slideLayout" Id="rId2"/>
    <Relationship Target="../theme/themeOverride3.xml" Type="http://schemas.openxmlformats.org/officeDocument/2006/relationships/themeOverride" Id="rId1"/>
</Relationships>

</file>

<file path=ppt/slides/_rels/slide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3"/>
    <Relationship Target="../media/image2.wmf" Type="http://schemas.openxmlformats.org/officeDocument/2006/relationships/image" Id="rId7"/>
    <Relationship Target="../drawings/vmlDrawing1.vml" Type="http://schemas.openxmlformats.org/officeDocument/2006/relationships/vmlDrawing" Id="rId2"/>
    <Relationship Target="../theme/themeOverride4.xml" Type="http://schemas.openxmlformats.org/officeDocument/2006/relationships/themeOverride" Id="rId1"/>
    <Relationship Target="../embeddings/Microsoft_Excel_97-2003_Worksheet1.xls" Type="http://schemas.openxmlformats.org/officeDocument/2006/relationships/oleObject" Id="rId6"/>
    <Relationship Target="../embeddings/oleObject1.bin" Type="http://schemas.openxmlformats.org/officeDocument/2006/relationships/oleObject" Id="rId5"/>
    <Relationship Target="../media/image1.png" Type="http://schemas.openxmlformats.org/officeDocument/2006/relationships/image" Id="rId4"/>
</Relationships>

</file>

<file path=ppt/slides/_rels/slide6.xml.rels><?xml version="1.0" encoding="UTF-8" standalone="yes"?>
<Relationships xmlns="http://schemas.openxmlformats.org/package/2006/relationships">
    <Relationship Target="../media/image1.png" Type="http://schemas.openxmlformats.org/officeDocument/2006/relationships/image" Id="rId3"/>
    <Relationship Target="../slideLayouts/slideLayout2.xml" Type="http://schemas.openxmlformats.org/officeDocument/2006/relationships/slideLayout" Id="rId2"/>
    <Relationship Target="../theme/themeOverride5.xml" Type="http://schemas.openxmlformats.org/officeDocument/2006/relationships/themeOverride" Id="rId1"/>
</Relationships>

</file>

<file path=ppt/slides/_rels/slide7.xml.rels><?xml version="1.0" encoding="UTF-8" standalone="yes"?>
<Relationships xmlns="http://schemas.openxmlformats.org/package/2006/relationships">
    <Relationship Target="../media/image1.png" Type="http://schemas.openxmlformats.org/officeDocument/2006/relationships/image" Id="rId3"/>
    <Relationship Target="../slideLayouts/slideLayout2.xml" Type="http://schemas.openxmlformats.org/officeDocument/2006/relationships/slideLayout" Id="rId2"/>
    <Relationship Target="../theme/themeOverride6.xml" Type="http://schemas.openxmlformats.org/officeDocument/2006/relationships/themeOverride" Id="rId1"/>
</Relationships>

</file>

<file path=ppt/slides/_rels/slide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media/image1.png" Type="http://schemas.openxmlformats.org/officeDocument/2006/relationships/image" Id="rId3"/>
    <Relationship Target="../slideLayouts/slideLayout2.xml" Type="http://schemas.openxmlformats.org/officeDocument/2006/relationships/slideLayout" Id="rId2"/>
    <Relationship Target="../theme/themeOverride7.xml" Type="http://schemas.openxmlformats.org/officeDocument/2006/relationships/themeOverride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true" noChangeArrowheads="true"/>
          </p:cNvSpPr>
          <p:nvPr>
            <p:ph type="ctrTitle"/>
          </p:nvPr>
        </p:nvSpPr>
        <p:spPr>
          <a:xfrm>
            <a:off x="684213" y="1412875"/>
            <a:ext cx="7772400" cy="2079625"/>
          </a:xfrm>
        </p:spPr>
        <p:txBody>
          <a:bodyPr/>
          <a:lstStyle/>
          <a:p>
            <a:pPr eaLnBrk="true" hangingPunct="true"/>
            <a:r>
              <a:rPr lang="cs-CZ" altLang="cs-CZ" sz="3600" b="true" smtClean="false">
                <a:solidFill>
                  <a:srgbClr val="0D3673"/>
                </a:solidFill>
              </a:rPr>
              <a:t>Workshop k vyplňování monitorovacích zpráv</a:t>
            </a:r>
          </a:p>
        </p:txBody>
      </p:sp>
      <p:sp>
        <p:nvSpPr>
          <p:cNvPr id="2051" name="Rectangle 3"/>
          <p:cNvSpPr>
            <a:spLocks noGrp="true" noChangeArrowheads="true"/>
          </p:cNvSpPr>
          <p:nvPr>
            <p:ph type="subTitle" idx="1"/>
          </p:nvPr>
        </p:nvSpPr>
        <p:spPr/>
        <p:txBody>
          <a:bodyPr/>
          <a:lstStyle/>
          <a:p>
            <a:pPr eaLnBrk="true" hangingPunct="true"/>
            <a:r>
              <a:rPr lang="cs-CZ" altLang="cs-CZ" b="true" smtClean="false">
                <a:solidFill>
                  <a:srgbClr val="0D3673"/>
                </a:solidFill>
              </a:rPr>
              <a:t>25. 11. 2013 Praha</a:t>
            </a:r>
            <a:endParaRPr lang="en-US" altLang="cs-CZ" b="true" smtClean="false">
              <a:solidFill>
                <a:srgbClr val="0D36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1654246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xmlns:v="urn:schemas-microsoft-com:vml">
  <p:cSld>
    <p:bg>
      <p:bgPr>
        <a:blipFill dpi="0" rotWithShape="false">
          <a:blip cstate="print"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2"/>
          <p:cNvSpPr>
            <a:spLocks noGrp="true" noChangeArrowheads="true"/>
          </p:cNvSpPr>
          <p:nvPr>
            <p:ph type="title"/>
          </p:nvPr>
        </p:nvSpPr>
        <p:spPr>
          <a:xfrm>
            <a:off x="457200" y="116632"/>
            <a:ext cx="8229600" cy="1301006"/>
          </a:xfrm>
        </p:spPr>
        <p:txBody>
          <a:bodyPr/>
          <a:lstStyle/>
          <a:p>
            <a:pPr eaLnBrk="true" hangingPunct="true"/>
            <a:r>
              <a:rPr lang="cs-CZ" sz="3200" b="true" dirty="false" smtClean="false">
                <a:solidFill>
                  <a:srgbClr val="D1131C"/>
                </a:solidFill>
              </a:rPr>
              <a:t>4. Pracovní výkazy </a:t>
            </a:r>
            <a:r>
              <a:rPr lang="cs-CZ" sz="2000" b="true" dirty="false" smtClean="false">
                <a:solidFill>
                  <a:srgbClr val="D1131C"/>
                </a:solidFill>
              </a:rPr>
              <a:t>(1/3)</a:t>
            </a:r>
          </a:p>
        </p:txBody>
      </p:sp>
      <p:sp>
        <p:nvSpPr>
          <p:cNvPr id="46082" name="Rectangle 3"/>
          <p:cNvSpPr>
            <a:spLocks noGrp="true" noChangeArrowheads="true"/>
          </p:cNvSpPr>
          <p:nvPr>
            <p:ph idx="1"/>
          </p:nvPr>
        </p:nvSpPr>
        <p:spPr/>
        <p:txBody>
          <a:bodyPr/>
          <a:lstStyle/>
          <a:p>
            <a:pPr eaLnBrk="true" hangingPunct="true"/>
            <a:endParaRPr lang="cs-CZ" smtClean="false"/>
          </a:p>
          <a:p>
            <a:pPr algn="ctr" eaLnBrk="true" hangingPunct="true">
              <a:buFontTx/>
              <a:buNone/>
            </a:pPr>
            <a:r>
              <a:rPr lang="cs-CZ" b="true" smtClean="false">
                <a:solidFill>
                  <a:srgbClr val="D1131C"/>
                </a:solidFill>
              </a:rPr>
              <a:t>	</a:t>
            </a:r>
            <a:endParaRPr lang="cs-CZ" sz="1800" b="true" smtClean="false">
              <a:solidFill>
                <a:srgbClr val="14407E"/>
              </a:solidFill>
            </a:endParaRPr>
          </a:p>
        </p:txBody>
      </p:sp>
      <p:sp>
        <p:nvSpPr>
          <p:cNvPr id="4" name="Rectangle 3"/>
          <p:cNvSpPr txBox="true">
            <a:spLocks noChangeArrowheads="true"/>
          </p:cNvSpPr>
          <p:nvPr/>
        </p:nvSpPr>
        <p:spPr bwMode="auto">
          <a:xfrm>
            <a:off x="457200" y="1052736"/>
            <a:ext cx="8229600" cy="5073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b="true" kern="0" dirty="false">
                <a:solidFill>
                  <a:srgbClr val="143F7E"/>
                </a:solidFill>
                <a:latin typeface="+mn-lt"/>
              </a:rPr>
              <a:t>Vztažen vždy ke smlouvě s pracovní náplní pro projekt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b="true" kern="0" dirty="false">
                <a:solidFill>
                  <a:srgbClr val="143F7E"/>
                </a:solidFill>
                <a:latin typeface="+mn-lt"/>
              </a:rPr>
              <a:t>Pro </a:t>
            </a:r>
            <a:r>
              <a:rPr lang="cs-CZ" b="true" kern="0" dirty="false" smtClean="false">
                <a:solidFill>
                  <a:srgbClr val="143F7E"/>
                </a:solidFill>
                <a:latin typeface="+mn-lt"/>
              </a:rPr>
              <a:t>každou pozici a </a:t>
            </a:r>
            <a:r>
              <a:rPr lang="cs-CZ" b="true" kern="0" dirty="false">
                <a:solidFill>
                  <a:srgbClr val="143F7E"/>
                </a:solidFill>
                <a:latin typeface="+mn-lt"/>
              </a:rPr>
              <a:t>měsíc jeden výkaz práce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b="true" kern="0" dirty="false">
                <a:solidFill>
                  <a:srgbClr val="143F7E"/>
                </a:solidFill>
                <a:latin typeface="+mn-lt"/>
              </a:rPr>
              <a:t>Role v projektu </a:t>
            </a:r>
            <a:r>
              <a:rPr lang="cs-CZ" sz="1600" b="true" kern="0" dirty="false">
                <a:solidFill>
                  <a:srgbClr val="143F7E"/>
                </a:solidFill>
                <a:latin typeface="+mn-lt"/>
              </a:rPr>
              <a:t>– název a číslo pozice dle rozpočtu projektu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b="true" kern="0" dirty="false">
                <a:solidFill>
                  <a:srgbClr val="143F7E"/>
                </a:solidFill>
                <a:latin typeface="+mn-lt"/>
              </a:rPr>
              <a:t>Druh pracovního poměru </a:t>
            </a:r>
            <a:r>
              <a:rPr lang="cs-CZ" sz="1600" b="true" kern="0" dirty="false">
                <a:solidFill>
                  <a:srgbClr val="143F7E"/>
                </a:solidFill>
                <a:latin typeface="+mn-lt"/>
              </a:rPr>
              <a:t>– pracovní smlouva, dohoda o pracovní činnosti, dohoda o provedení práce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b="true" kern="0" dirty="false">
                <a:solidFill>
                  <a:srgbClr val="143F7E"/>
                </a:solidFill>
                <a:latin typeface="+mn-lt"/>
              </a:rPr>
              <a:t>Výše úvazku </a:t>
            </a:r>
            <a:r>
              <a:rPr lang="cs-CZ" sz="1600" b="true" kern="0" dirty="false">
                <a:solidFill>
                  <a:srgbClr val="143F7E"/>
                </a:solidFill>
                <a:latin typeface="+mn-lt"/>
              </a:rPr>
              <a:t>– výše úvazku dle smlouvy/dohody (v hodinách či </a:t>
            </a:r>
            <a:r>
              <a:rPr lang="cs-CZ" sz="1600" b="true" kern="0" dirty="false" smtClean="false">
                <a:solidFill>
                  <a:srgbClr val="143F7E"/>
                </a:solidFill>
                <a:latin typeface="+mn-lt"/>
              </a:rPr>
              <a:t>úvazkem)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b="true" kern="0" dirty="false">
                <a:solidFill>
                  <a:srgbClr val="143F7E"/>
                </a:solidFill>
              </a:rPr>
              <a:t>Celková výše úvazku u zaměstnavatele </a:t>
            </a:r>
            <a:r>
              <a:rPr lang="cs-CZ" sz="1600" b="true" kern="0" dirty="false">
                <a:solidFill>
                  <a:srgbClr val="143F7E"/>
                </a:solidFill>
              </a:rPr>
              <a:t>– výše úvazku u zaměstnavatele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b="true" kern="0" dirty="false">
                <a:solidFill>
                  <a:srgbClr val="143F7E"/>
                </a:solidFill>
              </a:rPr>
              <a:t>Úvazek v dalších projektech </a:t>
            </a:r>
            <a:r>
              <a:rPr lang="cs-CZ" sz="1600" b="true" kern="0" dirty="false">
                <a:solidFill>
                  <a:srgbClr val="143F7E"/>
                </a:solidFill>
              </a:rPr>
              <a:t>– </a:t>
            </a:r>
            <a:r>
              <a:rPr lang="cs-CZ" sz="1600" b="true" kern="0" dirty="false" smtClean="false">
                <a:solidFill>
                  <a:srgbClr val="143F7E"/>
                </a:solidFill>
              </a:rPr>
              <a:t>netýká se projektů výzvy B2, vyplňují </a:t>
            </a:r>
            <a:r>
              <a:rPr lang="cs-CZ" sz="1600" b="true" kern="0" dirty="false">
                <a:solidFill>
                  <a:srgbClr val="143F7E"/>
                </a:solidFill>
              </a:rPr>
              <a:t>pouze grantové projekty s vydaným </a:t>
            </a:r>
            <a:r>
              <a:rPr lang="cs-CZ" sz="1600" b="true" kern="0" dirty="false" smtClean="false">
                <a:solidFill>
                  <a:srgbClr val="143F7E"/>
                </a:solidFill>
              </a:rPr>
              <a:t>rozhodnutím </a:t>
            </a:r>
            <a:r>
              <a:rPr lang="cs-CZ" sz="1600" b="true" kern="0" dirty="false">
                <a:solidFill>
                  <a:srgbClr val="143F7E"/>
                </a:solidFill>
              </a:rPr>
              <a:t>před 1. 1. 2011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b="true" kern="0" dirty="false" smtClean="false">
                <a:solidFill>
                  <a:srgbClr val="0D3673"/>
                </a:solidFill>
                <a:latin typeface="+mn-lt"/>
              </a:rPr>
              <a:t>Počet odpracovaných hodin u zaměstnavatele</a:t>
            </a:r>
            <a:r>
              <a:rPr lang="cs-CZ" b="true" kern="0" dirty="false" smtClean="false">
                <a:solidFill>
                  <a:srgbClr val="FF0000"/>
                </a:solidFill>
                <a:latin typeface="+mn-lt"/>
              </a:rPr>
              <a:t> </a:t>
            </a:r>
            <a:r>
              <a:rPr lang="cs-CZ" sz="1600" b="true" kern="0" dirty="false" smtClean="false">
                <a:solidFill>
                  <a:srgbClr val="143F7E"/>
                </a:solidFill>
                <a:latin typeface="+mn-lt"/>
              </a:rPr>
              <a:t>– celkově odpracované hodiny u zaměstnavatele vážící se k dané pracovní smlouvě (vč. poměrné části dle úvazku připadající na státní svátky, neuvádí se dovolená a nemoc)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sz="2000" b="true" kern="0" dirty="false" smtClean="false">
                <a:solidFill>
                  <a:srgbClr val="143F7E"/>
                </a:solidFill>
                <a:latin typeface="+mn-lt"/>
              </a:rPr>
              <a:t>- </a:t>
            </a:r>
            <a:r>
              <a:rPr lang="cs-CZ" b="true" kern="0" dirty="false">
                <a:solidFill>
                  <a:srgbClr val="143F7E"/>
                </a:solidFill>
                <a:latin typeface="+mn-lt"/>
              </a:rPr>
              <a:t>z toho pro projekt </a:t>
            </a:r>
            <a:r>
              <a:rPr lang="cs-CZ" sz="1600" b="true" kern="0" dirty="false">
                <a:solidFill>
                  <a:srgbClr val="143F7E"/>
                </a:solidFill>
                <a:latin typeface="+mn-lt"/>
              </a:rPr>
              <a:t>– z toho odpracované hodiny pro projekt na dané smlouvě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b="true" kern="0" dirty="false">
                <a:solidFill>
                  <a:srgbClr val="143F7E"/>
                </a:solidFill>
                <a:latin typeface="+mn-lt"/>
              </a:rPr>
              <a:t>Popis vykonávaných aktivit </a:t>
            </a:r>
            <a:r>
              <a:rPr lang="cs-CZ" sz="1600" b="true" kern="0" dirty="false">
                <a:solidFill>
                  <a:srgbClr val="143F7E"/>
                </a:solidFill>
                <a:latin typeface="+mn-lt"/>
              </a:rPr>
              <a:t>– podrobně (nestačí pouze „administrativní práce“), musí být zřejmá souvislost s aktivitami projektu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cs-CZ" sz="2000" kern="0" dirty="false">
              <a:solidFill>
                <a:srgbClr val="143F7E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cs-CZ" sz="2000" kern="0" dirty="false">
              <a:solidFill>
                <a:srgbClr val="143F7E"/>
              </a:solidFill>
              <a:latin typeface="+mn-lt"/>
            </a:endParaRPr>
          </a:p>
        </p:txBody>
      </p:sp>
      <p:graphicFrame>
        <p:nvGraphicFramePr>
          <p:cNvPr id="5" name="Objekt 4"/>
          <p:cNvGraphicFramePr>
            <a:graphicFrameLocks noChangeAspect="true"/>
          </p:cNvGraphicFramePr>
          <p:nvPr>
            <p:extLst>
              <p:ext uri="{D42A27DB-BD31-4B8C-83A1-F6EECF244321}">
                <p14:modId xmlns:p14="http://schemas.microsoft.com/office/powerpoint/2010/main" val="4018597055"/>
              </p:ext>
            </p:extLst>
          </p:nvPr>
        </p:nvGraphicFramePr>
        <p:xfrm>
          <a:off x="1115616" y="318657"/>
          <a:ext cx="914400" cy="745803"/>
        </p:xfrm>
        <a:graphic>
          <a:graphicData uri="http://schemas.openxmlformats.org/presentationml/2006/ole">
            <mc:AlternateContent>
              <mc:Choice Requires="v">
                <p:oleObj progId="Excel.Sheet.12" name="List" showAsIcon="true" r:id="rId6" imgW="914400" imgH="771480" spid="_x0000_s7213">
                  <p:embed/>
                </p:oleObj>
              </mc:Choice>
              <mc:Fallback>
                <p:oleObj progId="Excel.Sheet.12" name="List" showAsIcon="true" r:id="rId6" imgW="914400" imgH="77148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115616" y="318657"/>
                        <a:ext cx="914400" cy="7458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Pr>
        <a:blipFill dpi="0" rotWithShape="false">
          <a:blip cstate="print"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true" noChangeArrowheads="true"/>
          </p:cNvSpPr>
          <p:nvPr>
            <p:ph type="title"/>
          </p:nvPr>
        </p:nvSpPr>
        <p:spPr>
          <a:xfrm>
            <a:off x="467544" y="188640"/>
            <a:ext cx="8229600" cy="850106"/>
          </a:xfrm>
        </p:spPr>
        <p:txBody>
          <a:bodyPr/>
          <a:lstStyle/>
          <a:p>
            <a:pPr eaLnBrk="true" hangingPunct="true"/>
            <a:r>
              <a:rPr lang="cs-CZ" sz="3200" b="true" dirty="false" smtClean="false">
                <a:solidFill>
                  <a:srgbClr val="D1131C"/>
                </a:solidFill>
              </a:rPr>
              <a:t>4. Pracovní výkazy </a:t>
            </a:r>
            <a:r>
              <a:rPr lang="cs-CZ" sz="2000" b="true" dirty="false" smtClean="false">
                <a:solidFill>
                  <a:srgbClr val="D1131C"/>
                </a:solidFill>
              </a:rPr>
              <a:t>(2/3)</a:t>
            </a:r>
          </a:p>
        </p:txBody>
      </p:sp>
      <p:sp>
        <p:nvSpPr>
          <p:cNvPr id="3075" name="Rectangle 3"/>
          <p:cNvSpPr>
            <a:spLocks noGrp="true" noChangeArrowheads="true"/>
          </p:cNvSpPr>
          <p:nvPr>
            <p:ph idx="1"/>
          </p:nvPr>
        </p:nvSpPr>
        <p:spPr/>
        <p:txBody>
          <a:bodyPr/>
          <a:lstStyle/>
          <a:p>
            <a:pPr eaLnBrk="true" hangingPunct="true"/>
            <a:endParaRPr lang="cs-CZ" smtClean="false"/>
          </a:p>
          <a:p>
            <a:pPr algn="ctr" eaLnBrk="true" hangingPunct="true">
              <a:buFontTx/>
              <a:buNone/>
            </a:pPr>
            <a:r>
              <a:rPr lang="cs-CZ" b="true" smtClean="false">
                <a:solidFill>
                  <a:srgbClr val="D1131C"/>
                </a:solidFill>
              </a:rPr>
              <a:t>	</a:t>
            </a:r>
            <a:endParaRPr lang="cs-CZ" sz="1800" b="true" smtClean="false">
              <a:solidFill>
                <a:srgbClr val="14407E"/>
              </a:solidFill>
            </a:endParaRPr>
          </a:p>
        </p:txBody>
      </p:sp>
      <p:sp>
        <p:nvSpPr>
          <p:cNvPr id="4" name="Rectangle 3"/>
          <p:cNvSpPr txBox="true">
            <a:spLocks noChangeArrowheads="true"/>
          </p:cNvSpPr>
          <p:nvPr/>
        </p:nvSpPr>
        <p:spPr bwMode="auto">
          <a:xfrm>
            <a:off x="395288" y="908720"/>
            <a:ext cx="8229600" cy="5184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sz="2000" b="true" kern="0" dirty="false">
                <a:solidFill>
                  <a:srgbClr val="143F7E"/>
                </a:solidFill>
                <a:latin typeface="+mn-lt"/>
              </a:rPr>
              <a:t>Počet hodin dovolené celkem </a:t>
            </a:r>
            <a:r>
              <a:rPr lang="cs-CZ" sz="1600" b="true" kern="0" dirty="false">
                <a:solidFill>
                  <a:srgbClr val="143F7E"/>
                </a:solidFill>
                <a:latin typeface="+mn-lt"/>
              </a:rPr>
              <a:t>– údaj vč. dovolené nepřipadající na projekt, 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sz="2000" b="true" kern="0" dirty="false">
                <a:solidFill>
                  <a:srgbClr val="143F7E"/>
                </a:solidFill>
                <a:latin typeface="+mn-lt"/>
              </a:rPr>
              <a:t>Počet hodin dovolené </a:t>
            </a:r>
            <a:r>
              <a:rPr lang="cs-CZ" sz="2000" b="true" kern="0" dirty="false" smtClean="false">
                <a:solidFill>
                  <a:srgbClr val="143F7E"/>
                </a:solidFill>
                <a:latin typeface="+mn-lt"/>
              </a:rPr>
              <a:t>odpovídající </a:t>
            </a:r>
            <a:r>
              <a:rPr lang="cs-CZ" sz="2000" b="true" kern="0" dirty="false">
                <a:solidFill>
                  <a:srgbClr val="143F7E"/>
                </a:solidFill>
                <a:latin typeface="+mn-lt"/>
              </a:rPr>
              <a:t>zapojení do projektu</a:t>
            </a:r>
            <a:r>
              <a:rPr lang="cs-CZ" sz="1600" b="true" kern="0" dirty="false">
                <a:solidFill>
                  <a:srgbClr val="143F7E"/>
                </a:solidFill>
                <a:latin typeface="+mn-lt"/>
              </a:rPr>
              <a:t> – údaj o výši dovolené připadající na projekt (musí odpovídat poměrné výši úvazku pro projekt a je v maximální výši, která je 4 týdny dovolené s výjimkou </a:t>
            </a:r>
            <a:r>
              <a:rPr lang="cs-CZ" sz="1600" b="true" kern="0" dirty="false" smtClean="false">
                <a:solidFill>
                  <a:srgbClr val="143F7E"/>
                </a:solidFill>
                <a:latin typeface="+mn-lt"/>
              </a:rPr>
              <a:t>zam</a:t>
            </a:r>
            <a:r>
              <a:rPr lang="cs-CZ" sz="1600" b="true" kern="0" dirty="false" smtClean="false">
                <a:solidFill>
                  <a:srgbClr val="143F7E"/>
                </a:solidFill>
              </a:rPr>
              <a:t>ěstnan</a:t>
            </a:r>
            <a:r>
              <a:rPr lang="cs-CZ" sz="1600" b="true" kern="0" dirty="false" smtClean="false">
                <a:solidFill>
                  <a:srgbClr val="143F7E"/>
                </a:solidFill>
                <a:latin typeface="+mn-lt"/>
              </a:rPr>
              <a:t>ců </a:t>
            </a:r>
            <a:r>
              <a:rPr lang="cs-CZ" sz="1600" b="true" kern="0" dirty="false">
                <a:solidFill>
                  <a:srgbClr val="143F7E"/>
                </a:solidFill>
                <a:latin typeface="+mn-lt"/>
              </a:rPr>
              <a:t>dle § 213 zákoníku práce, kteří mají nárok na 5 týdnů dovolené)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sz="2000" b="true" kern="0" dirty="false">
                <a:solidFill>
                  <a:srgbClr val="0D3673"/>
                </a:solidFill>
                <a:latin typeface="+mn-lt"/>
              </a:rPr>
              <a:t>Počet hodin pracovní neschopnosti celkem </a:t>
            </a:r>
            <a:r>
              <a:rPr lang="cs-CZ" sz="1600" b="true" kern="0" dirty="false">
                <a:solidFill>
                  <a:srgbClr val="0D3673"/>
                </a:solidFill>
                <a:latin typeface="+mn-lt"/>
              </a:rPr>
              <a:t>– údaj vč. pracovní neschopnosti nepřipadající na projekt 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sz="2000" b="true" kern="0" dirty="false">
                <a:solidFill>
                  <a:srgbClr val="0D3673"/>
                </a:solidFill>
                <a:latin typeface="+mn-lt"/>
              </a:rPr>
              <a:t>Počet hodin pracovní neschopnosti odpovídajících zapojení do projektu</a:t>
            </a:r>
            <a:r>
              <a:rPr lang="cs-CZ" sz="1600" b="true" kern="0" dirty="false">
                <a:solidFill>
                  <a:srgbClr val="0D3673"/>
                </a:solidFill>
                <a:latin typeface="+mn-lt"/>
              </a:rPr>
              <a:t> – údaj o výši pracovní neschopnosti připadající na projekt (musí odpovídat poměrné výši úvazku pro projekt a je v maximální výši prvních 21 dní dle zákoníku práce)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sz="2000" b="true" kern="0" dirty="false">
                <a:solidFill>
                  <a:srgbClr val="0D3673"/>
                </a:solidFill>
                <a:latin typeface="+mn-lt"/>
              </a:rPr>
              <a:t>Celkem hodin </a:t>
            </a:r>
            <a:r>
              <a:rPr lang="cs-CZ" sz="1600" b="true" kern="0" dirty="false">
                <a:solidFill>
                  <a:srgbClr val="0D3673"/>
                </a:solidFill>
                <a:latin typeface="+mn-lt"/>
              </a:rPr>
              <a:t>– automatický součet hodin připadajících na danou pracovní smlouvu u zaměstnavatele (odpracované + dovolená + pracovní neschopnost), tento údaj bude dále uveden v příloze č. 5 MZ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sz="2000" b="true" kern="0" dirty="false">
                <a:solidFill>
                  <a:srgbClr val="0D3673"/>
                </a:solidFill>
                <a:latin typeface="+mn-lt"/>
              </a:rPr>
              <a:t>- z toho součet hodin souvisejících s projektem</a:t>
            </a:r>
            <a:r>
              <a:rPr lang="cs-CZ" sz="1600" b="true" kern="0" dirty="false">
                <a:solidFill>
                  <a:srgbClr val="143F7E"/>
                </a:solidFill>
                <a:latin typeface="+mn-lt"/>
              </a:rPr>
              <a:t> – automatický součet hodin připadajících z dané smlouvy na projekt (odpracované + dovolená + pracovní neschopnost), tento údaj bude dále uveden v příloze č. 5 MZ </a:t>
            </a:r>
            <a:endParaRPr lang="cs-CZ" sz="1600" b="true" kern="0" dirty="false">
              <a:solidFill>
                <a:schemeClr val="folHlink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defRPr/>
            </a:pPr>
            <a:endParaRPr lang="cs-CZ" sz="2000" kern="0" dirty="false">
              <a:solidFill>
                <a:srgbClr val="143F7E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cs-CZ" sz="2000" kern="0" dirty="false">
              <a:solidFill>
                <a:srgbClr val="143F7E"/>
              </a:solidFill>
              <a:latin typeface="+mn-lt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true" dirty="false">
                <a:solidFill>
                  <a:srgbClr val="D1131C"/>
                </a:solidFill>
              </a:rPr>
              <a:t>4. Pracovní výkazy </a:t>
            </a:r>
            <a:r>
              <a:rPr lang="cs-CZ" sz="2000" b="true" dirty="false" smtClean="false">
                <a:solidFill>
                  <a:srgbClr val="D1131C"/>
                </a:solidFill>
              </a:rPr>
              <a:t>(3/3</a:t>
            </a:r>
            <a:r>
              <a:rPr lang="cs-CZ" sz="2000" b="true" dirty="false">
                <a:solidFill>
                  <a:srgbClr val="D1131C"/>
                </a:solidFill>
              </a:rPr>
              <a:t>)</a:t>
            </a:r>
            <a:endParaRPr lang="cs-CZ" sz="32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cs-CZ" sz="1600" b="true" dirty="false">
                <a:solidFill>
                  <a:srgbClr val="143F7E"/>
                </a:solidFill>
              </a:rPr>
              <a:t>Pracovní výkazy se nevyplňují pro pozice, jejichž vytvoření a/nebo zajištění výkonu pracovní činnosti patří mezi cíle projektu a nijak nesouvisí se samotnou administrací a řízením projektu (pro lektory se dokládají vždy)</a:t>
            </a:r>
          </a:p>
          <a:p>
            <a:pPr lvl="0" algn="just"/>
            <a:r>
              <a:rPr lang="cs-CZ" sz="1600" b="true" dirty="false">
                <a:solidFill>
                  <a:srgbClr val="143F7E"/>
                </a:solidFill>
              </a:rPr>
              <a:t>Pracovní výkazy se nemusí </a:t>
            </a:r>
            <a:r>
              <a:rPr lang="cs-CZ" sz="1600" b="true" dirty="false" smtClean="false">
                <a:solidFill>
                  <a:srgbClr val="143F7E"/>
                </a:solidFill>
              </a:rPr>
              <a:t>dokládat k MZ, </a:t>
            </a:r>
            <a:r>
              <a:rPr lang="cs-CZ" sz="1600" b="true" dirty="false">
                <a:solidFill>
                  <a:srgbClr val="143F7E"/>
                </a:solidFill>
              </a:rPr>
              <a:t>pokud měsíční (</a:t>
            </a:r>
            <a:r>
              <a:rPr lang="cs-CZ" sz="1600" b="true" dirty="false" err="true">
                <a:solidFill>
                  <a:srgbClr val="143F7E"/>
                </a:solidFill>
              </a:rPr>
              <a:t>superhrubá</a:t>
            </a:r>
            <a:r>
              <a:rPr lang="cs-CZ" sz="1600" b="true" dirty="false">
                <a:solidFill>
                  <a:srgbClr val="143F7E"/>
                </a:solidFill>
              </a:rPr>
              <a:t>) mzda daného pracovníka nepřesahuje 10 000,-Kč (musí je mít ovšem příjemce k dispozici)</a:t>
            </a:r>
          </a:p>
          <a:p>
            <a:pPr lvl="0" algn="just"/>
            <a:r>
              <a:rPr lang="cs-CZ" sz="1600" b="true" dirty="false">
                <a:solidFill>
                  <a:srgbClr val="143F7E"/>
                </a:solidFill>
              </a:rPr>
              <a:t>Pokud je pracovník zapojen do realizace ESF projektu (projektů) jsou na jeho úvazek u daného zaměstnavatele aplikovány následující limity: </a:t>
            </a:r>
          </a:p>
          <a:p>
            <a:pPr marL="342900" lvl="1" indent="-342900" algn="just">
              <a:buFontTx/>
              <a:buAutoNum type="alphaLcParenR"/>
            </a:pPr>
            <a:r>
              <a:rPr lang="cs-CZ" sz="1600" b="true" dirty="false">
                <a:solidFill>
                  <a:srgbClr val="143F7E"/>
                </a:solidFill>
                <a:ea typeface="+mn-ea"/>
                <a:cs typeface="+mn-cs"/>
              </a:rPr>
              <a:t>projekty s vydaným Rozhodnutím o poskytnutí dotace po 1. 11. 2012: maximálně 1,0 úvazku u daného zaměstnavatele </a:t>
            </a:r>
          </a:p>
          <a:p>
            <a:pPr marL="342900" lvl="1" indent="-342900" algn="just">
              <a:buFontTx/>
              <a:buAutoNum type="alphaLcParenR"/>
            </a:pPr>
            <a:r>
              <a:rPr lang="cs-CZ" sz="1600" b="true" dirty="false">
                <a:solidFill>
                  <a:srgbClr val="143F7E"/>
                </a:solidFill>
                <a:ea typeface="+mn-ea"/>
                <a:cs typeface="+mn-cs"/>
              </a:rPr>
              <a:t>projekty s vydaným Rozhodnutím o poskytnutí dotace po 1. 1. 2011: maximálně 1,2 úvazku u daného zaměstnavatele </a:t>
            </a:r>
          </a:p>
          <a:p>
            <a:pPr marL="342900" lvl="1" indent="-342900" algn="just">
              <a:buFontTx/>
              <a:buAutoNum type="alphaLcParenR"/>
            </a:pPr>
            <a:r>
              <a:rPr lang="cs-CZ" sz="1600" b="true" dirty="false">
                <a:solidFill>
                  <a:srgbClr val="143F7E"/>
                </a:solidFill>
                <a:ea typeface="+mn-ea"/>
                <a:cs typeface="+mn-cs"/>
              </a:rPr>
              <a:t>projekty s vydaným Rozhodnutím o poskytnutí dotace před 1. 1. 2011: 1,6 úvazku na ESF projektech </a:t>
            </a:r>
          </a:p>
          <a:p>
            <a:pPr marL="342900" lvl="1" indent="-342900" algn="just">
              <a:buNone/>
            </a:pPr>
            <a:r>
              <a:rPr lang="cs-CZ" sz="1500" b="true" dirty="false">
                <a:solidFill>
                  <a:srgbClr val="143F7E"/>
                </a:solidFill>
                <a:ea typeface="+mn-ea"/>
                <a:cs typeface="+mn-cs"/>
              </a:rPr>
              <a:t>	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25668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true" dirty="false" smtClean="false">
                <a:solidFill>
                  <a:srgbClr val="D1131C"/>
                </a:solidFill>
              </a:rPr>
              <a:t>4. Pracovní výkaz – nejčastější chyby</a:t>
            </a:r>
            <a:endParaRPr lang="cs-CZ" sz="3200" dirty="false"/>
          </a:p>
        </p:txBody>
      </p:sp>
      <p:sp>
        <p:nvSpPr>
          <p:cNvPr id="3" name="Content Placeholder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sz="2000" b="true" dirty="false" smtClean="false">
                <a:solidFill>
                  <a:srgbClr val="143F7E"/>
                </a:solidFill>
              </a:rPr>
              <a:t>Doložení kopií pracovních výkazů</a:t>
            </a:r>
          </a:p>
          <a:p>
            <a:r>
              <a:rPr lang="cs-CZ" sz="2000" b="true" dirty="false" smtClean="false">
                <a:solidFill>
                  <a:srgbClr val="143F7E"/>
                </a:solidFill>
              </a:rPr>
              <a:t>Chybně uvedená role v projektu</a:t>
            </a:r>
          </a:p>
          <a:p>
            <a:r>
              <a:rPr lang="cs-CZ" sz="2000" b="true" dirty="false" smtClean="false">
                <a:solidFill>
                  <a:srgbClr val="143F7E"/>
                </a:solidFill>
              </a:rPr>
              <a:t>Chybně číslo MZ, ke které se příloha vztahuje, úvazek, druh pracovně právního poměru</a:t>
            </a:r>
          </a:p>
          <a:p>
            <a:r>
              <a:rPr lang="cs-CZ" sz="2000" b="true" dirty="false" smtClean="false">
                <a:solidFill>
                  <a:srgbClr val="143F7E"/>
                </a:solidFill>
              </a:rPr>
              <a:t>Chybí datum podpisu, chybně datum podpisu, podpisy zaměstnance a nadřízeného pracovníka</a:t>
            </a:r>
          </a:p>
          <a:p>
            <a:r>
              <a:rPr lang="cs-CZ" sz="2000" b="true" dirty="false" smtClean="false">
                <a:solidFill>
                  <a:srgbClr val="143F7E"/>
                </a:solidFill>
              </a:rPr>
              <a:t>Nevyplněn popis aktivit při nárokování hodin</a:t>
            </a:r>
          </a:p>
          <a:p>
            <a:r>
              <a:rPr lang="cs-CZ" sz="2000" b="true" dirty="false" smtClean="false">
                <a:solidFill>
                  <a:srgbClr val="143F7E"/>
                </a:solidFill>
              </a:rPr>
              <a:t>Uváděny činnosti spadající do nepřímých nákladů</a:t>
            </a:r>
          </a:p>
          <a:p>
            <a:r>
              <a:rPr lang="cs-CZ" sz="2000" b="true" dirty="false" smtClean="false">
                <a:solidFill>
                  <a:srgbClr val="143F7E"/>
                </a:solidFill>
              </a:rPr>
              <a:t>Činnosti se často opakují, nedostatečný popis aktivit</a:t>
            </a:r>
          </a:p>
          <a:p>
            <a:r>
              <a:rPr lang="cs-CZ" sz="2000" b="true" dirty="false" smtClean="false">
                <a:solidFill>
                  <a:srgbClr val="143F7E"/>
                </a:solidFill>
              </a:rPr>
              <a:t>Chybně nárokované hodiny připadající na státní svátek, dovolenou, pracovní neschopnost</a:t>
            </a:r>
          </a:p>
          <a:p>
            <a:endParaRPr lang="cs-CZ" dirty="fal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xmlns:v="urn:schemas-microsoft-com:vml">
  <p:cSld>
    <p:bg>
      <p:bgPr>
        <a:blipFill dpi="0" rotWithShape="false">
          <a:blip cstate="print"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true" noChangeArrowheads="true"/>
          </p:cNvSpPr>
          <p:nvPr>
            <p:ph type="title"/>
          </p:nvPr>
        </p:nvSpPr>
        <p:spPr/>
        <p:txBody>
          <a:bodyPr/>
          <a:lstStyle/>
          <a:p>
            <a:pPr eaLnBrk="true" hangingPunct="true"/>
            <a:r>
              <a:rPr lang="cs-CZ" sz="3200" b="true" smtClean="false">
                <a:solidFill>
                  <a:srgbClr val="D1131C"/>
                </a:solidFill>
              </a:rPr>
              <a:t>5. Rozpis mzdových nákladů</a:t>
            </a:r>
            <a:r>
              <a:rPr lang="cs-CZ" sz="2000" b="true" smtClean="false">
                <a:solidFill>
                  <a:srgbClr val="D1131C"/>
                </a:solidFill>
              </a:rPr>
              <a:t> (1/2)</a:t>
            </a:r>
            <a:endParaRPr lang="cs-CZ" sz="3200" b="true" smtClean="false">
              <a:solidFill>
                <a:srgbClr val="D1131C"/>
              </a:solidFill>
            </a:endParaRPr>
          </a:p>
        </p:txBody>
      </p:sp>
      <p:sp>
        <p:nvSpPr>
          <p:cNvPr id="4099" name="Rectangle 3"/>
          <p:cNvSpPr>
            <a:spLocks noGrp="true" noChangeArrowheads="true"/>
          </p:cNvSpPr>
          <p:nvPr>
            <p:ph idx="1"/>
          </p:nvPr>
        </p:nvSpPr>
        <p:spPr/>
        <p:txBody>
          <a:bodyPr/>
          <a:lstStyle/>
          <a:p>
            <a:pPr eaLnBrk="true" hangingPunct="true"/>
            <a:endParaRPr lang="cs-CZ" smtClean="false"/>
          </a:p>
          <a:p>
            <a:pPr algn="ctr" eaLnBrk="true" hangingPunct="true">
              <a:buFontTx/>
              <a:buNone/>
            </a:pPr>
            <a:r>
              <a:rPr lang="cs-CZ" b="true" smtClean="false">
                <a:solidFill>
                  <a:srgbClr val="D1131C"/>
                </a:solidFill>
              </a:rPr>
              <a:t>	</a:t>
            </a:r>
            <a:endParaRPr lang="cs-CZ" sz="1800" b="true" smtClean="false">
              <a:solidFill>
                <a:srgbClr val="14407E"/>
              </a:solidFill>
            </a:endParaRPr>
          </a:p>
        </p:txBody>
      </p:sp>
      <p:sp>
        <p:nvSpPr>
          <p:cNvPr id="4" name="Rectangle 3"/>
          <p:cNvSpPr txBox="true">
            <a:spLocks noChangeArrowheads="true"/>
          </p:cNvSpPr>
          <p:nvPr/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sz="2000" b="true" kern="0" dirty="false">
                <a:solidFill>
                  <a:srgbClr val="143F7E"/>
                </a:solidFill>
                <a:latin typeface="+mn-lt"/>
              </a:rPr>
              <a:t>Pro každý měsíc jeden rozpis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sz="2000" b="true" kern="0" dirty="false">
                <a:solidFill>
                  <a:srgbClr val="143F7E"/>
                </a:solidFill>
                <a:latin typeface="+mn-lt"/>
              </a:rPr>
              <a:t>Číslo položky rozpočtu </a:t>
            </a:r>
            <a:r>
              <a:rPr lang="cs-CZ" sz="1600" b="true" kern="0" dirty="false">
                <a:solidFill>
                  <a:srgbClr val="143F7E"/>
                </a:solidFill>
                <a:latin typeface="+mn-lt"/>
              </a:rPr>
              <a:t>– musí odpovídat položce platného rozpočtu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sz="2000" b="true" kern="0" dirty="false">
                <a:solidFill>
                  <a:srgbClr val="143F7E"/>
                </a:solidFill>
                <a:latin typeface="+mn-lt"/>
              </a:rPr>
              <a:t>Druh pracovněprávního vztahu</a:t>
            </a:r>
            <a:r>
              <a:rPr lang="cs-CZ" sz="1600" b="true" kern="0" dirty="false">
                <a:solidFill>
                  <a:srgbClr val="143F7E"/>
                </a:solidFill>
                <a:latin typeface="+mn-lt"/>
              </a:rPr>
              <a:t> – rozlišeno dle toho, zda zaměstnavatel za zaměstnance hradí sociální a zdravotní pojištění </a:t>
            </a:r>
            <a:r>
              <a:rPr lang="en-US" sz="1600" b="true" dirty="false" smtClean="false">
                <a:solidFill>
                  <a:srgbClr val="FF0000"/>
                </a:solidFill>
              </a:rPr>
              <a:t>[</a:t>
            </a:r>
            <a:r>
              <a:rPr lang="cs-CZ" sz="1600" b="true" dirty="false" smtClean="false">
                <a:solidFill>
                  <a:srgbClr val="FF0000"/>
                </a:solidFill>
              </a:rPr>
              <a:t>POJ x DPP</a:t>
            </a:r>
            <a:r>
              <a:rPr lang="en-US" sz="1600" b="true" dirty="false" smtClean="false">
                <a:solidFill>
                  <a:srgbClr val="FF0000"/>
                </a:solidFill>
              </a:rPr>
              <a:t>]</a:t>
            </a:r>
            <a:endParaRPr lang="cs-CZ" sz="1600" b="true" kern="0" dirty="false">
              <a:solidFill>
                <a:srgbClr val="FF0000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sz="2000" b="true" kern="0" dirty="false">
                <a:solidFill>
                  <a:srgbClr val="143F7E"/>
                </a:solidFill>
                <a:latin typeface="+mn-lt"/>
              </a:rPr>
              <a:t>Zúčtovaná hrubá mzda v daném měsíci</a:t>
            </a:r>
            <a:r>
              <a:rPr lang="cs-CZ" sz="1600" b="true" kern="0" dirty="false">
                <a:solidFill>
                  <a:srgbClr val="143F7E"/>
                </a:solidFill>
                <a:latin typeface="+mn-lt"/>
              </a:rPr>
              <a:t> – dle výplatní pásky (tj. vč. odměn a </a:t>
            </a:r>
            <a:r>
              <a:rPr lang="cs-CZ" sz="1600" b="true" kern="0" dirty="false">
                <a:solidFill>
                  <a:srgbClr val="0D3673"/>
                </a:solidFill>
                <a:latin typeface="+mn-lt"/>
              </a:rPr>
              <a:t>příplatků, dovolené, nejsou zahrnuty nemocenské dávky)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sz="2000" b="true" kern="0" dirty="false">
                <a:solidFill>
                  <a:srgbClr val="0D3673"/>
                </a:solidFill>
                <a:latin typeface="+mn-lt"/>
              </a:rPr>
              <a:t>Měsíční fond pracovní doby v hodinách</a:t>
            </a:r>
            <a:r>
              <a:rPr lang="cs-CZ" sz="1600" b="true" kern="0" dirty="false">
                <a:solidFill>
                  <a:srgbClr val="0D3673"/>
                </a:solidFill>
                <a:latin typeface="+mn-lt"/>
              </a:rPr>
              <a:t> – časový fond u zaměstnavatele v daném měsíci celkem (vč. hodin mimo projekt) na dané smlouvě (údaj z výkazu práce „Celkem hodin“)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sz="2000" b="true" kern="0" dirty="false">
                <a:solidFill>
                  <a:srgbClr val="0D3673"/>
                </a:solidFill>
                <a:latin typeface="+mn-lt"/>
              </a:rPr>
              <a:t>Počet odpracovaných hodin na projektu dle výkazu práce </a:t>
            </a:r>
            <a:r>
              <a:rPr lang="cs-CZ" sz="1600" b="true" kern="0" dirty="false">
                <a:solidFill>
                  <a:srgbClr val="0D3673"/>
                </a:solidFill>
                <a:latin typeface="+mn-lt"/>
              </a:rPr>
              <a:t>– údaj o počtu hodin připadajících</a:t>
            </a:r>
            <a:r>
              <a:rPr lang="cs-CZ" sz="1600" b="true" kern="0" dirty="false">
                <a:solidFill>
                  <a:srgbClr val="143F7E"/>
                </a:solidFill>
                <a:latin typeface="+mn-lt"/>
              </a:rPr>
              <a:t> na projekt (jedná se o údaj z výkazu práce „- z toho součet hodin souvisejících s projektem“)</a:t>
            </a:r>
            <a:endParaRPr lang="cs-CZ" sz="2000" b="true" kern="0" dirty="false">
              <a:solidFill>
                <a:srgbClr val="143F7E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cs-CZ" sz="2000" kern="0" dirty="false">
              <a:solidFill>
                <a:srgbClr val="143F7E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cs-CZ" sz="2400" kern="0" dirty="false">
              <a:latin typeface="+mn-lt"/>
            </a:endParaRPr>
          </a:p>
        </p:txBody>
      </p:sp>
      <p:graphicFrame>
        <p:nvGraphicFramePr>
          <p:cNvPr id="2" name="Objekt 1"/>
          <p:cNvGraphicFramePr>
            <a:graphicFrameLocks noChangeAspect="true"/>
          </p:cNvGraphicFramePr>
          <p:nvPr>
            <p:extLst>
              <p:ext uri="{D42A27DB-BD31-4B8C-83A1-F6EECF244321}">
                <p14:modId xmlns:p14="http://schemas.microsoft.com/office/powerpoint/2010/main" val="3652433924"/>
              </p:ext>
            </p:extLst>
          </p:nvPr>
        </p:nvGraphicFramePr>
        <p:xfrm>
          <a:off x="539552" y="548680"/>
          <a:ext cx="914400" cy="771525"/>
        </p:xfrm>
        <a:graphic>
          <a:graphicData uri="http://schemas.openxmlformats.org/presentationml/2006/ole">
            <mc:AlternateContent>
              <mc:Choice Requires="v">
                <p:oleObj progId="Excel.Sheet.12" name="List" showAsIcon="true" r:id="rId7" imgW="914400" imgH="771480" spid="_x0000_s3126">
                  <p:embed/>
                </p:oleObj>
              </mc:Choice>
              <mc:Fallback>
                <p:oleObj progId="Excel.Sheet.12" name="List" showAsIcon="true" r:id="rId7" imgW="914400" imgH="77148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39552" y="548680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Pr>
        <a:blipFill dpi="0" rotWithShape="false">
          <a:blip cstate="print"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true" noChangeArrowheads="true"/>
          </p:cNvSpPr>
          <p:nvPr>
            <p:ph type="title"/>
          </p:nvPr>
        </p:nvSpPr>
        <p:spPr/>
        <p:txBody>
          <a:bodyPr/>
          <a:lstStyle/>
          <a:p>
            <a:pPr eaLnBrk="true" hangingPunct="true"/>
            <a:r>
              <a:rPr lang="cs-CZ" sz="3200" b="true" smtClean="false">
                <a:solidFill>
                  <a:srgbClr val="D1131C"/>
                </a:solidFill>
              </a:rPr>
              <a:t>5. Rozpis mzdových nákladů</a:t>
            </a:r>
            <a:r>
              <a:rPr lang="cs-CZ" sz="2000" b="true" smtClean="false">
                <a:solidFill>
                  <a:srgbClr val="D1131C"/>
                </a:solidFill>
              </a:rPr>
              <a:t> (2/2)</a:t>
            </a:r>
            <a:endParaRPr lang="cs-CZ" sz="3200" b="true" smtClean="false">
              <a:solidFill>
                <a:srgbClr val="D1131C"/>
              </a:solidFill>
            </a:endParaRPr>
          </a:p>
        </p:txBody>
      </p:sp>
      <p:sp>
        <p:nvSpPr>
          <p:cNvPr id="7" name="Rectangle 3"/>
          <p:cNvSpPr txBox="true">
            <a:spLocks noChangeArrowheads="true"/>
          </p:cNvSpPr>
          <p:nvPr/>
        </p:nvSpPr>
        <p:spPr bwMode="auto">
          <a:xfrm>
            <a:off x="457200" y="1484313"/>
            <a:ext cx="8229600" cy="464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cs-CZ" sz="2000" b="true" kern="0" dirty="false">
                <a:solidFill>
                  <a:srgbClr val="143F7E"/>
                </a:solidFill>
                <a:latin typeface="+mn-lt"/>
              </a:rPr>
              <a:t>Jiné (odvádí se z nich odvody)</a:t>
            </a:r>
            <a:r>
              <a:rPr lang="cs-CZ" sz="1600" b="true" kern="0" dirty="false">
                <a:solidFill>
                  <a:srgbClr val="143F7E"/>
                </a:solidFill>
                <a:latin typeface="+mn-lt"/>
              </a:rPr>
              <a:t> – další výdaje, ze kterých odvádí zaměstnavatel za zaměstnance odvody, </a:t>
            </a:r>
            <a:r>
              <a:rPr lang="cs-CZ" sz="1600" b="true" kern="0" dirty="false" err="true">
                <a:solidFill>
                  <a:srgbClr val="143F7E"/>
                </a:solidFill>
                <a:latin typeface="+mn-lt"/>
              </a:rPr>
              <a:t>event</a:t>
            </a:r>
            <a:r>
              <a:rPr lang="cs-CZ" sz="1600" b="true" kern="0" dirty="false">
                <a:solidFill>
                  <a:srgbClr val="143F7E"/>
                </a:solidFill>
                <a:latin typeface="+mn-lt"/>
              </a:rPr>
              <a:t>. ponížení zúčtované hrubé mzdy</a:t>
            </a:r>
            <a:endParaRPr lang="cs-CZ" sz="2000" b="true" kern="0" dirty="false">
              <a:solidFill>
                <a:srgbClr val="143F7E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cs-CZ" sz="2000" b="true" kern="0" dirty="false">
                <a:solidFill>
                  <a:srgbClr val="143F7E"/>
                </a:solidFill>
                <a:latin typeface="+mn-lt"/>
              </a:rPr>
              <a:t>Mzdový příspěvek</a:t>
            </a:r>
            <a:r>
              <a:rPr lang="cs-CZ" sz="1600" b="true" kern="0" dirty="false">
                <a:solidFill>
                  <a:srgbClr val="143F7E"/>
                </a:solidFill>
                <a:latin typeface="+mn-lt"/>
              </a:rPr>
              <a:t> – automatický výpočet zúčtované hrubé mzdy připadající na projekt (součinem průměrné hodinové mzdy v měsíci a počtu hodin připadajících na projekt)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cs-CZ" sz="2000" b="true" kern="0" dirty="false">
                <a:solidFill>
                  <a:srgbClr val="143F7E"/>
                </a:solidFill>
                <a:latin typeface="+mn-lt"/>
              </a:rPr>
              <a:t>Pojistné na sociální a zdravotní pojištění</a:t>
            </a:r>
            <a:r>
              <a:rPr lang="cs-CZ" sz="1600" b="true" kern="0" dirty="false">
                <a:solidFill>
                  <a:srgbClr val="143F7E"/>
                </a:solidFill>
                <a:latin typeface="+mn-lt"/>
              </a:rPr>
              <a:t> – automatický výpočet pojistného hrazeného zaměstnavatelem (PS, DPČ)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cs-CZ" sz="2000" b="true" kern="0" dirty="false">
                <a:solidFill>
                  <a:srgbClr val="0D3673"/>
                </a:solidFill>
                <a:latin typeface="+mn-lt"/>
              </a:rPr>
              <a:t>Jiné (neodvádí se z nich odvody)</a:t>
            </a:r>
            <a:r>
              <a:rPr lang="cs-CZ" sz="1600" b="true" kern="0" dirty="false">
                <a:solidFill>
                  <a:srgbClr val="0D3673"/>
                </a:solidFill>
                <a:latin typeface="+mn-lt"/>
              </a:rPr>
              <a:t> - výdaje, které nejsou zahrnuty v zúčtované hrubé mzdě (poměrná část nemocenských dávek, slevy na pojistném s minusem a další)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cs-CZ" sz="2000" b="true" kern="0" dirty="false">
                <a:solidFill>
                  <a:srgbClr val="143F7E"/>
                </a:solidFill>
                <a:latin typeface="+mn-lt"/>
              </a:rPr>
              <a:t>Způsobilé osobní náklady</a:t>
            </a:r>
            <a:r>
              <a:rPr lang="cs-CZ" sz="1600" b="true" kern="0" dirty="false">
                <a:solidFill>
                  <a:srgbClr val="143F7E"/>
                </a:solidFill>
                <a:latin typeface="+mn-lt"/>
              </a:rPr>
              <a:t> – automatický výpočet „</a:t>
            </a:r>
            <a:r>
              <a:rPr lang="cs-CZ" sz="1600" b="true" kern="0" dirty="false" err="true">
                <a:solidFill>
                  <a:srgbClr val="143F7E"/>
                </a:solidFill>
                <a:latin typeface="+mn-lt"/>
              </a:rPr>
              <a:t>superhrubé</a:t>
            </a:r>
            <a:r>
              <a:rPr lang="cs-CZ" sz="1600" b="true" kern="0" dirty="false">
                <a:solidFill>
                  <a:srgbClr val="143F7E"/>
                </a:solidFill>
                <a:latin typeface="+mn-lt"/>
              </a:rPr>
              <a:t>“ mzdy připadající na projekt (tj. vč. odvodů na soc. a </a:t>
            </a:r>
            <a:r>
              <a:rPr lang="cs-CZ" sz="1600" b="true" kern="0" dirty="false" err="true">
                <a:solidFill>
                  <a:srgbClr val="143F7E"/>
                </a:solidFill>
                <a:latin typeface="+mn-lt"/>
              </a:rPr>
              <a:t>zdr</a:t>
            </a:r>
            <a:r>
              <a:rPr lang="cs-CZ" sz="1600" b="true" kern="0" dirty="false">
                <a:solidFill>
                  <a:srgbClr val="143F7E"/>
                </a:solidFill>
                <a:latin typeface="+mn-lt"/>
              </a:rPr>
              <a:t>. poj. hrazené zaměstnavatelem)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cs-CZ" sz="2000" b="true" kern="0" dirty="false">
                <a:solidFill>
                  <a:srgbClr val="143F7E"/>
                </a:solidFill>
                <a:latin typeface="+mn-lt"/>
              </a:rPr>
              <a:t>Datum uskutečnění úhrady mzdy</a:t>
            </a:r>
            <a:r>
              <a:rPr lang="cs-CZ" sz="1600" b="true" kern="0" dirty="false">
                <a:solidFill>
                  <a:srgbClr val="143F7E"/>
                </a:solidFill>
                <a:latin typeface="+mn-lt"/>
              </a:rPr>
              <a:t> – dle výpisu z bankovního účtu, pokladny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cs-CZ" sz="1600" kern="0" dirty="false">
              <a:solidFill>
                <a:srgbClr val="143F7E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cs-CZ" sz="1600" kern="0" dirty="false">
              <a:solidFill>
                <a:srgbClr val="143F7E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cs-CZ" sz="4000" kern="0" dirty="false">
              <a:latin typeface="+mn-lt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xmlns:v="urn:schemas-microsoft-com:vml">
  <p:cSld>
    <p:bg>
      <p:bgPr>
        <a:blipFill dpi="0" rotWithShape="false">
          <a:blip cstate="print"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074"/>
          <p:cNvSpPr>
            <a:spLocks noGrp="true" noChangeArrowheads="true"/>
          </p:cNvSpPr>
          <p:nvPr>
            <p:ph type="title"/>
          </p:nvPr>
        </p:nvSpPr>
        <p:spPr/>
        <p:txBody>
          <a:bodyPr/>
          <a:lstStyle/>
          <a:p>
            <a:pPr eaLnBrk="true" hangingPunct="true"/>
            <a:r>
              <a:rPr lang="cs-CZ" sz="3200" b="true" dirty="false" smtClean="false">
                <a:solidFill>
                  <a:srgbClr val="D1131C"/>
                </a:solidFill>
              </a:rPr>
              <a:t>6. Rozpis cestovních náhrad</a:t>
            </a:r>
          </a:p>
        </p:txBody>
      </p:sp>
      <p:sp>
        <p:nvSpPr>
          <p:cNvPr id="3" name="Rectangle 3075"/>
          <p:cNvSpPr txBox="true">
            <a:spLocks noChangeArrowheads="true"/>
          </p:cNvSpPr>
          <p:nvPr/>
        </p:nvSpPr>
        <p:spPr bwMode="auto">
          <a:xfrm>
            <a:off x="450025" y="1196752"/>
            <a:ext cx="8229600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b="true" kern="0" dirty="false">
                <a:solidFill>
                  <a:srgbClr val="143F7E"/>
                </a:solidFill>
                <a:latin typeface="+mn-lt"/>
              </a:rPr>
              <a:t>Číslo položky rozpočtu - musí odpovídat položce platného rozpočtu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b="true" kern="0" dirty="false">
                <a:solidFill>
                  <a:srgbClr val="143F7E"/>
                </a:solidFill>
                <a:latin typeface="+mn-lt"/>
              </a:rPr>
              <a:t>Účel pracovní cesty – popis musí jednoznačně prokázat souvislost cesty s aktivitami projektu (náklady spojené s vnitrostátními pracovními cestami patří do nepřímých nákladů – zde tedy nebudou vykazovány)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b="true" kern="0" dirty="false">
                <a:solidFill>
                  <a:srgbClr val="143F7E"/>
                </a:solidFill>
                <a:latin typeface="+mn-lt"/>
              </a:rPr>
              <a:t>Pracovní cesta – zahraniční (Z) 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b="true" kern="0" dirty="false">
                <a:solidFill>
                  <a:srgbClr val="143F7E"/>
                </a:solidFill>
                <a:latin typeface="+mn-lt"/>
              </a:rPr>
              <a:t>Skutečné výdaje na pracovní </a:t>
            </a:r>
            <a:r>
              <a:rPr lang="cs-CZ" b="true" kern="0" dirty="false" smtClean="false">
                <a:solidFill>
                  <a:srgbClr val="143F7E"/>
                </a:solidFill>
                <a:latin typeface="+mn-lt"/>
              </a:rPr>
              <a:t>cestu</a:t>
            </a:r>
          </a:p>
          <a:p>
            <a:pPr marL="800100" lvl="1" indent="-342900">
              <a:spcBef>
                <a:spcPct val="20000"/>
              </a:spcBef>
              <a:buFont typeface="Arial" panose="020B0604020202020204" pitchFamily="34" charset="0"/>
              <a:buChar char="―"/>
              <a:defRPr/>
            </a:pPr>
            <a:r>
              <a:rPr lang="cs-CZ" b="true" kern="0" dirty="false">
                <a:solidFill>
                  <a:srgbClr val="143F7E"/>
                </a:solidFill>
              </a:rPr>
              <a:t>výše</a:t>
            </a:r>
            <a:r>
              <a:rPr lang="cs-CZ" b="true" kern="0" dirty="false" smtClean="false">
                <a:solidFill>
                  <a:srgbClr val="143F7E"/>
                </a:solidFill>
                <a:latin typeface="+mn-lt"/>
              </a:rPr>
              <a:t> </a:t>
            </a:r>
            <a:r>
              <a:rPr lang="cs-CZ" b="true" kern="0" dirty="false">
                <a:solidFill>
                  <a:srgbClr val="143F7E"/>
                </a:solidFill>
                <a:latin typeface="+mn-lt"/>
              </a:rPr>
              <a:t>způsobilých výdajů vynaložených na pracovní cestu v souladu se zákoníkem práce a vyhláškou MPSV a MF upravující sazby náhrad pro aktuální </a:t>
            </a:r>
            <a:r>
              <a:rPr lang="cs-CZ" b="true" kern="0" dirty="false" smtClean="false">
                <a:solidFill>
                  <a:srgbClr val="143F7E"/>
                </a:solidFill>
                <a:latin typeface="+mn-lt"/>
              </a:rPr>
              <a:t>rok</a:t>
            </a:r>
          </a:p>
          <a:p>
            <a:pPr marL="800100" lvl="1" indent="-342900">
              <a:spcBef>
                <a:spcPct val="20000"/>
              </a:spcBef>
              <a:buFont typeface="Arial" panose="020B0604020202020204" pitchFamily="34" charset="0"/>
              <a:buChar char="―"/>
              <a:defRPr/>
            </a:pPr>
            <a:r>
              <a:rPr lang="cs-CZ" b="true" kern="0" dirty="false" smtClean="false">
                <a:solidFill>
                  <a:srgbClr val="143F7E"/>
                </a:solidFill>
                <a:latin typeface="+mn-lt"/>
              </a:rPr>
              <a:t>další </a:t>
            </a:r>
            <a:r>
              <a:rPr lang="cs-CZ" b="true" kern="0" dirty="false">
                <a:solidFill>
                  <a:srgbClr val="143F7E"/>
                </a:solidFill>
                <a:latin typeface="+mn-lt"/>
              </a:rPr>
              <a:t>prokázané nutné vedlejší výdaje (telefon, parkovné atd</a:t>
            </a:r>
            <a:r>
              <a:rPr lang="cs-CZ" b="true" kern="0" dirty="false" smtClean="false">
                <a:solidFill>
                  <a:srgbClr val="143F7E"/>
                </a:solidFill>
                <a:latin typeface="+mn-lt"/>
              </a:rPr>
              <a:t>.) </a:t>
            </a:r>
            <a:r>
              <a:rPr lang="cs-CZ" b="true" kern="0" dirty="false">
                <a:solidFill>
                  <a:srgbClr val="143F7E"/>
                </a:solidFill>
                <a:latin typeface="+mn-lt"/>
              </a:rPr>
              <a:t>Výpočet bude vycházet z vyúčtování schváleného cestovního příkazu</a:t>
            </a:r>
            <a:r>
              <a:rPr lang="cs-CZ" b="true" kern="0" dirty="false" smtClean="false">
                <a:solidFill>
                  <a:srgbClr val="143F7E"/>
                </a:solidFill>
                <a:latin typeface="+mn-lt"/>
              </a:rPr>
              <a:t>.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b="true" kern="0" dirty="false">
                <a:solidFill>
                  <a:srgbClr val="143F7E"/>
                </a:solidFill>
              </a:rPr>
              <a:t>V případě zahraničních expertů v ČR se uplatňují náhrady, tzv. „per </a:t>
            </a:r>
            <a:r>
              <a:rPr lang="cs-CZ" b="true" kern="0" dirty="false" err="true">
                <a:solidFill>
                  <a:srgbClr val="143F7E"/>
                </a:solidFill>
              </a:rPr>
              <a:t>diems</a:t>
            </a:r>
            <a:r>
              <a:rPr lang="cs-CZ" b="true" kern="0" dirty="false" smtClean="false">
                <a:solidFill>
                  <a:srgbClr val="143F7E"/>
                </a:solidFill>
              </a:rPr>
              <a:t>“ - 230 EUR/os./noc či paušál 75 EUR/os. </a:t>
            </a:r>
            <a:r>
              <a:rPr lang="cs-CZ" kern="0" dirty="false" smtClean="false">
                <a:solidFill>
                  <a:srgbClr val="143F7E"/>
                </a:solidFill>
              </a:rPr>
              <a:t>(pro přepočet kurz ČNB platný ke dni vyplacení per </a:t>
            </a:r>
            <a:r>
              <a:rPr lang="cs-CZ" kern="0" dirty="false" err="true" smtClean="false">
                <a:solidFill>
                  <a:srgbClr val="143F7E"/>
                </a:solidFill>
              </a:rPr>
              <a:t>diems</a:t>
            </a:r>
            <a:r>
              <a:rPr lang="cs-CZ" kern="0" dirty="false" smtClean="false">
                <a:solidFill>
                  <a:srgbClr val="143F7E"/>
                </a:solidFill>
              </a:rPr>
              <a:t> expertovi)</a:t>
            </a:r>
            <a:endParaRPr lang="cs-CZ" b="true" kern="0" dirty="false">
              <a:solidFill>
                <a:srgbClr val="143F7E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cs-CZ" sz="2000" kern="0" dirty="false">
              <a:latin typeface="+mn-lt"/>
            </a:endParaRPr>
          </a:p>
        </p:txBody>
      </p:sp>
      <p:graphicFrame>
        <p:nvGraphicFramePr>
          <p:cNvPr id="5" name="Object 4"/>
          <p:cNvGraphicFramePr>
            <a:graphicFrameLocks noChangeAspect="true"/>
          </p:cNvGraphicFramePr>
          <p:nvPr>
            <p:extLst>
              <p:ext uri="{D42A27DB-BD31-4B8C-83A1-F6EECF244321}">
                <p14:modId xmlns:p14="http://schemas.microsoft.com/office/powerpoint/2010/main" val="2852835325"/>
              </p:ext>
            </p:extLst>
          </p:nvPr>
        </p:nvGraphicFramePr>
        <p:xfrm>
          <a:off x="683568" y="332656"/>
          <a:ext cx="914400" cy="714375"/>
        </p:xfrm>
        <a:graphic>
          <a:graphicData uri="http://schemas.openxmlformats.org/presentationml/2006/ole">
            <mc:AlternateContent>
              <mc:Choice Requires="v">
                <p:oleObj progId="Excel.Sheet.8" name="List" showAsIcon="true" r:id="rId6" imgW="914400" imgH="714240" spid="_x0000_s4153">
                  <p:embed/>
                </p:oleObj>
              </mc:Choice>
              <mc:Fallback>
                <p:oleObj progId="Excel.Sheet.8" name="List" showAsIcon="true" r:id="rId6" imgW="914400" imgH="714240">
                  <p:embed/>
                  <p:pic>
                    <p:nvPicPr>
                      <p:cNvPr id="0" name="Picture 3"/>
                      <p:cNvPicPr>
                        <a:picLocks noChangeAspect="true" noChangeArrowheads="true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332656"/>
                        <a:ext cx="914400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Pr>
        <a:blipFill dpi="0" rotWithShape="false">
          <a:blip cstate="print"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true" dirty="false">
                <a:solidFill>
                  <a:srgbClr val="D1131C"/>
                </a:solidFill>
              </a:rPr>
              <a:t>Nárokování výdajů cestovních náhrad</a:t>
            </a:r>
          </a:p>
        </p:txBody>
      </p:sp>
      <p:sp>
        <p:nvSpPr>
          <p:cNvPr id="3" name="Content Placeholder 2"/>
          <p:cNvSpPr>
            <a:spLocks noGrp="true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true" kern="0" dirty="false" smtClean="false">
                <a:solidFill>
                  <a:srgbClr val="143F7E"/>
                </a:solidFill>
              </a:rPr>
              <a:t>Výše poskytnutých cestovních náhrad se stanovuje dle platných právních předpisů (zákoník práce)</a:t>
            </a:r>
            <a:endParaRPr lang="cs-CZ" sz="2400" b="true" kern="0" dirty="false">
              <a:solidFill>
                <a:srgbClr val="143F7E"/>
              </a:solidFill>
            </a:endParaRPr>
          </a:p>
          <a:p>
            <a:r>
              <a:rPr lang="cs-CZ" sz="2400" b="true" kern="0" dirty="false" smtClean="false">
                <a:solidFill>
                  <a:srgbClr val="143F7E"/>
                </a:solidFill>
              </a:rPr>
              <a:t>Zaměstnanci </a:t>
            </a:r>
            <a:r>
              <a:rPr lang="cs-CZ" sz="2400" b="true" kern="0" dirty="false">
                <a:solidFill>
                  <a:srgbClr val="143F7E"/>
                </a:solidFill>
              </a:rPr>
              <a:t>byla poskytnuta záloha (v cizí měně) na zahraniční cestu, pro přepočet se využívá kurz platný </a:t>
            </a:r>
            <a:r>
              <a:rPr lang="cs-CZ" sz="2400" b="true" kern="0" dirty="false" smtClean="false">
                <a:solidFill>
                  <a:srgbClr val="143F7E"/>
                </a:solidFill>
              </a:rPr>
              <a:t>ke dni </a:t>
            </a:r>
            <a:r>
              <a:rPr lang="cs-CZ" sz="2400" b="true" kern="0" dirty="false">
                <a:solidFill>
                  <a:srgbClr val="143F7E"/>
                </a:solidFill>
              </a:rPr>
              <a:t>vyplacení </a:t>
            </a:r>
            <a:r>
              <a:rPr lang="cs-CZ" sz="2400" b="true" kern="0" dirty="false" smtClean="false">
                <a:solidFill>
                  <a:srgbClr val="143F7E"/>
                </a:solidFill>
              </a:rPr>
              <a:t>zálohy zaměstnanci</a:t>
            </a:r>
            <a:endParaRPr lang="cs-CZ" sz="2400" b="true" kern="0" dirty="false">
              <a:solidFill>
                <a:srgbClr val="143F7E"/>
              </a:solidFill>
            </a:endParaRPr>
          </a:p>
          <a:p>
            <a:r>
              <a:rPr lang="cs-CZ" sz="2400" b="true" kern="0" dirty="false">
                <a:solidFill>
                  <a:srgbClr val="143F7E"/>
                </a:solidFill>
              </a:rPr>
              <a:t>Zaměstnanci nebyla poskytnuta záloha,  pro přepočet se využívá kurz platný </a:t>
            </a:r>
            <a:r>
              <a:rPr lang="cs-CZ" sz="2400" b="true" kern="0" dirty="false" smtClean="false">
                <a:solidFill>
                  <a:srgbClr val="143F7E"/>
                </a:solidFill>
              </a:rPr>
              <a:t>ke dni </a:t>
            </a:r>
            <a:r>
              <a:rPr lang="cs-CZ" sz="2400" b="true" kern="0" dirty="false">
                <a:solidFill>
                  <a:srgbClr val="143F7E"/>
                </a:solidFill>
              </a:rPr>
              <a:t>nástupu </a:t>
            </a:r>
            <a:r>
              <a:rPr lang="cs-CZ" sz="2400" b="true" kern="0" dirty="false" smtClean="false">
                <a:solidFill>
                  <a:srgbClr val="143F7E"/>
                </a:solidFill>
              </a:rPr>
              <a:t>zaměstnance na </a:t>
            </a:r>
            <a:r>
              <a:rPr lang="cs-CZ" sz="2400" b="true" kern="0" dirty="false">
                <a:solidFill>
                  <a:srgbClr val="143F7E"/>
                </a:solidFill>
              </a:rPr>
              <a:t>pracovní cestu</a:t>
            </a:r>
          </a:p>
          <a:p>
            <a:r>
              <a:rPr lang="cs-CZ" sz="2400" b="true" kern="0" dirty="false">
                <a:solidFill>
                  <a:srgbClr val="143F7E"/>
                </a:solidFill>
              </a:rPr>
              <a:t>Pokud platba proběhla přes banku (např. ubytování), pro přepočet se využívá kurz </a:t>
            </a:r>
            <a:r>
              <a:rPr lang="cs-CZ" sz="2400" b="true" kern="0" dirty="false" smtClean="false">
                <a:solidFill>
                  <a:srgbClr val="143F7E"/>
                </a:solidFill>
              </a:rPr>
              <a:t>komerční banky ke </a:t>
            </a:r>
            <a:r>
              <a:rPr lang="cs-CZ" sz="2400" b="true" kern="0" dirty="false">
                <a:solidFill>
                  <a:srgbClr val="143F7E"/>
                </a:solidFill>
              </a:rPr>
              <a:t>dni platby </a:t>
            </a:r>
            <a:r>
              <a:rPr lang="cs-CZ" sz="2400" b="true" kern="0" dirty="false" smtClean="false">
                <a:solidFill>
                  <a:srgbClr val="143F7E"/>
                </a:solidFill>
              </a:rPr>
              <a:t>- dle </a:t>
            </a:r>
            <a:r>
              <a:rPr lang="cs-CZ" sz="2400" b="true" kern="0" dirty="false">
                <a:solidFill>
                  <a:srgbClr val="143F7E"/>
                </a:solidFill>
              </a:rPr>
              <a:t>výpisu z účtu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true" dirty="false" smtClean="false">
                <a:solidFill>
                  <a:srgbClr val="D1131C"/>
                </a:solidFill>
              </a:rPr>
              <a:t>7. Odpisy</a:t>
            </a:r>
            <a:endParaRPr lang="cs-CZ" sz="3200" dirty="false"/>
          </a:p>
        </p:txBody>
      </p:sp>
      <p:sp>
        <p:nvSpPr>
          <p:cNvPr id="3" name="Content Placeholder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sz="1800" b="true" dirty="false" smtClean="false">
                <a:solidFill>
                  <a:srgbClr val="143F7E"/>
                </a:solidFill>
              </a:rPr>
              <a:t>Daňová odpisová skupina – dle zákona o dani z příjmu</a:t>
            </a:r>
          </a:p>
          <a:p>
            <a:pPr>
              <a:defRPr/>
            </a:pPr>
            <a:r>
              <a:rPr lang="cs-CZ" sz="1800" b="true" dirty="false" smtClean="false">
                <a:solidFill>
                  <a:srgbClr val="143F7E"/>
                </a:solidFill>
              </a:rPr>
              <a:t>Pořizovací cena – částka pod kterou je majetek vedený v účetní evidenci (tj. cena včetně nákladů souvisejících s pořízením)</a:t>
            </a:r>
          </a:p>
          <a:p>
            <a:pPr>
              <a:defRPr/>
            </a:pPr>
            <a:r>
              <a:rPr lang="cs-CZ" sz="1800" b="true" dirty="false" smtClean="false">
                <a:solidFill>
                  <a:srgbClr val="143F7E"/>
                </a:solidFill>
              </a:rPr>
              <a:t>Výše ročního odpisu – vypočet dle sazeb uvedených v zákoně o dani z příjmu</a:t>
            </a:r>
          </a:p>
          <a:p>
            <a:pPr>
              <a:defRPr/>
            </a:pPr>
            <a:r>
              <a:rPr lang="cs-CZ" sz="1800" b="true" dirty="false" smtClean="false">
                <a:solidFill>
                  <a:srgbClr val="143F7E"/>
                </a:solidFill>
              </a:rPr>
              <a:t>Počet dní v roce, po které byl majetek v užívání – počet dní, po které byl majetek zařazen v účetní evidenci (bez ohledu na to, zda byl využíván pro projekt)</a:t>
            </a:r>
          </a:p>
          <a:p>
            <a:pPr>
              <a:defRPr/>
            </a:pPr>
            <a:r>
              <a:rPr lang="cs-CZ" sz="1800" b="true" dirty="false" smtClean="false">
                <a:solidFill>
                  <a:srgbClr val="143F7E"/>
                </a:solidFill>
              </a:rPr>
              <a:t>Počet dní, po které byl majetek používán pro projekt – počet dní, po které byl majetek zařazen v účetní evidenci a zároveň využíván pro projekt (v případě částečného využívání je nutné počet dní </a:t>
            </a:r>
            <a:r>
              <a:rPr lang="cs-CZ" sz="1800" b="true" dirty="false" err="true" smtClean="false">
                <a:solidFill>
                  <a:srgbClr val="143F7E"/>
                </a:solidFill>
              </a:rPr>
              <a:t>alikvótně</a:t>
            </a:r>
            <a:r>
              <a:rPr lang="cs-CZ" sz="1800" b="true" dirty="false" smtClean="false">
                <a:solidFill>
                  <a:srgbClr val="143F7E"/>
                </a:solidFill>
              </a:rPr>
              <a:t> ponížit)</a:t>
            </a:r>
          </a:p>
          <a:p>
            <a:pPr>
              <a:defRPr/>
            </a:pPr>
            <a:r>
              <a:rPr lang="cs-CZ" sz="1800" b="true" dirty="false" smtClean="false">
                <a:solidFill>
                  <a:srgbClr val="143F7E"/>
                </a:solidFill>
              </a:rPr>
              <a:t>Odpis, který přísluší projektu – automatický výpočet výše odpisu způsobilého pro projekt</a:t>
            </a:r>
          </a:p>
          <a:p>
            <a:endParaRPr lang="cs-CZ" dirty="fal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Pr>
        <a:blipFill dpi="0" rotWithShape="false">
          <a:blip cstate="print"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true" noChangeArrowheads="true"/>
          </p:cNvSpPr>
          <p:nvPr>
            <p:ph type="title"/>
          </p:nvPr>
        </p:nvSpPr>
        <p:spPr/>
        <p:txBody>
          <a:bodyPr/>
          <a:lstStyle/>
          <a:p>
            <a:pPr eaLnBrk="true" hangingPunct="true"/>
            <a:r>
              <a:rPr lang="cs-CZ" sz="3200" b="true" dirty="false" smtClean="false">
                <a:solidFill>
                  <a:srgbClr val="D1131C"/>
                </a:solidFill>
              </a:rPr>
              <a:t>8. Výpisy z bankovního účtu</a:t>
            </a:r>
          </a:p>
        </p:txBody>
      </p:sp>
      <p:sp>
        <p:nvSpPr>
          <p:cNvPr id="3" name="Rectangle 3"/>
          <p:cNvSpPr txBox="true">
            <a:spLocks noChangeArrowheads="true"/>
          </p:cNvSpPr>
          <p:nvPr/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sz="2200" b="true" kern="0" dirty="false">
                <a:solidFill>
                  <a:srgbClr val="0D3673"/>
                </a:solidFill>
              </a:rPr>
              <a:t>1 kopie měsíčního výpisu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sz="2200" b="true" kern="0" dirty="false">
                <a:solidFill>
                  <a:srgbClr val="0D3673"/>
                </a:solidFill>
                <a:latin typeface="+mn-lt"/>
              </a:rPr>
              <a:t>Elektronické výpisy musí být podepsány osobou uvedenou na podpisovém vzoru (příloha č. 1 MZ)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sz="2200" b="true" kern="0" dirty="false">
                <a:solidFill>
                  <a:srgbClr val="143F7E"/>
                </a:solidFill>
                <a:latin typeface="+mn-lt"/>
              </a:rPr>
              <a:t>Výdaje musí být jednoznačně identifikovatelné </a:t>
            </a:r>
            <a:r>
              <a:rPr lang="cs-CZ" sz="2200" b="true" kern="0" dirty="false" smtClean="false">
                <a:solidFill>
                  <a:srgbClr val="143F7E"/>
                </a:solidFill>
                <a:latin typeface="+mn-lt"/>
              </a:rPr>
              <a:t>– uvádět pořadové </a:t>
            </a:r>
            <a:r>
              <a:rPr lang="cs-CZ" sz="2200" b="true" kern="0" dirty="false" smtClean="false">
                <a:solidFill>
                  <a:srgbClr val="0D3673"/>
                </a:solidFill>
                <a:latin typeface="+mn-lt"/>
              </a:rPr>
              <a:t>číslo </a:t>
            </a:r>
            <a:r>
              <a:rPr lang="cs-CZ" sz="2200" b="true" kern="0" dirty="false">
                <a:solidFill>
                  <a:srgbClr val="0D3673"/>
                </a:solidFill>
                <a:latin typeface="+mn-lt"/>
              </a:rPr>
              <a:t>dokladu </a:t>
            </a:r>
            <a:r>
              <a:rPr lang="cs-CZ" sz="2200" b="true" kern="0" dirty="false" smtClean="false">
                <a:solidFill>
                  <a:srgbClr val="0D3673"/>
                </a:solidFill>
                <a:latin typeface="+mn-lt"/>
              </a:rPr>
              <a:t>ze soupisky účetních dokladů, </a:t>
            </a:r>
            <a:r>
              <a:rPr lang="cs-CZ" sz="2200" b="true" kern="0" smtClean="false">
                <a:solidFill>
                  <a:srgbClr val="0D3673"/>
                </a:solidFill>
                <a:latin typeface="+mn-lt"/>
              </a:rPr>
              <a:t>v případě </a:t>
            </a:r>
            <a:r>
              <a:rPr lang="cs-CZ" sz="2200" b="true" kern="0" dirty="false" smtClean="false">
                <a:solidFill>
                  <a:srgbClr val="0D3673"/>
                </a:solidFill>
                <a:latin typeface="+mn-lt"/>
              </a:rPr>
              <a:t>mezd uvádět jméno zaměstnance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sz="2200" b="true" kern="0" dirty="false" smtClean="false">
                <a:solidFill>
                  <a:srgbClr val="143F7E"/>
                </a:solidFill>
                <a:latin typeface="+mn-lt"/>
              </a:rPr>
              <a:t>Výdaje </a:t>
            </a:r>
            <a:r>
              <a:rPr lang="cs-CZ" sz="2200" b="true" kern="0" dirty="false">
                <a:solidFill>
                  <a:srgbClr val="143F7E"/>
                </a:solidFill>
                <a:latin typeface="+mn-lt"/>
              </a:rPr>
              <a:t>nesouvisející s projektem mohou být znečitelněny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sz="2200" b="true" kern="0" dirty="false">
                <a:solidFill>
                  <a:srgbClr val="0D3673"/>
                </a:solidFill>
              </a:rPr>
              <a:t>V případě </a:t>
            </a:r>
            <a:r>
              <a:rPr lang="cs-CZ" sz="2200" b="true" kern="0" dirty="false" smtClean="false">
                <a:solidFill>
                  <a:srgbClr val="0D3673"/>
                </a:solidFill>
              </a:rPr>
              <a:t>samostatného </a:t>
            </a:r>
            <a:r>
              <a:rPr lang="cs-CZ" sz="2200" b="true" kern="0" dirty="false">
                <a:solidFill>
                  <a:srgbClr val="0D3673"/>
                </a:solidFill>
              </a:rPr>
              <a:t>účtu pro projekt je možné z tohoto účtu realizovat pouze výdaje související s </a:t>
            </a:r>
            <a:r>
              <a:rPr lang="cs-CZ" sz="2200" b="true" kern="0" dirty="false" smtClean="false">
                <a:solidFill>
                  <a:srgbClr val="0D3673"/>
                </a:solidFill>
              </a:rPr>
              <a:t>projektem</a:t>
            </a:r>
            <a:endParaRPr lang="cs-CZ" sz="2200" b="true" kern="0" dirty="false">
              <a:solidFill>
                <a:srgbClr val="0D3673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Pr>
        <a:blipFill dpi="0" rotWithShape="false">
          <a:blip cstate="print"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true" noChangeArrowheads="true"/>
          </p:cNvSpPr>
          <p:nvPr>
            <p:ph type="title"/>
          </p:nvPr>
        </p:nvSpPr>
        <p:spPr>
          <a:xfrm>
            <a:off x="457200" y="981075"/>
            <a:ext cx="8218488" cy="2592388"/>
          </a:xfrm>
        </p:spPr>
        <p:txBody>
          <a:bodyPr>
            <a:normAutofit fontScale="90000"/>
          </a:bodyPr>
          <a:lstStyle/>
          <a:p>
            <a:pPr eaLnBrk="true" hangingPunct="true">
              <a:spcBef>
                <a:spcPct val="40000"/>
              </a:spcBef>
            </a:pPr>
            <a:r>
              <a:rPr lang="cs-CZ" sz="3600" b="true" dirty="false" smtClean="false">
                <a:solidFill>
                  <a:srgbClr val="D1131C"/>
                </a:solidFill>
              </a:rPr>
              <a:t>MONITOROVACÍ ZPRÁVA</a:t>
            </a:r>
            <a:r>
              <a:rPr lang="cs-CZ" sz="3200" b="true" dirty="false" smtClean="false">
                <a:solidFill>
                  <a:srgbClr val="D1131C"/>
                </a:solidFill>
              </a:rPr>
              <a:t/>
            </a:r>
            <a:br>
              <a:rPr lang="cs-CZ" sz="3200" b="true" dirty="false" smtClean="false">
                <a:solidFill>
                  <a:srgbClr val="D1131C"/>
                </a:solidFill>
              </a:rPr>
            </a:br>
            <a:r>
              <a:rPr lang="cs-CZ" sz="2000" b="true" dirty="false" smtClean="false">
                <a:solidFill>
                  <a:srgbClr val="D1131C"/>
                </a:solidFill>
              </a:rPr>
              <a:t>(MZ)</a:t>
            </a:r>
            <a:br>
              <a:rPr lang="cs-CZ" sz="2000" b="true" dirty="false" smtClean="false">
                <a:solidFill>
                  <a:srgbClr val="D1131C"/>
                </a:solidFill>
              </a:rPr>
            </a:br>
            <a:r>
              <a:rPr lang="cs-CZ" sz="3200" b="true" dirty="false" smtClean="false">
                <a:solidFill>
                  <a:srgbClr val="D1131C"/>
                </a:solidFill>
              </a:rPr>
              <a:t> </a:t>
            </a:r>
            <a:br>
              <a:rPr lang="cs-CZ" sz="3200" b="true" dirty="false" smtClean="false">
                <a:solidFill>
                  <a:srgbClr val="D1131C"/>
                </a:solidFill>
              </a:rPr>
            </a:br>
            <a:r>
              <a:rPr lang="cs-CZ" sz="3600" b="true" dirty="false" smtClean="false">
                <a:solidFill>
                  <a:srgbClr val="D1131C"/>
                </a:solidFill>
              </a:rPr>
              <a:t>ZJEDNODUŠENÁ ŽÁDOST O PLATBU </a:t>
            </a:r>
            <a:r>
              <a:rPr lang="cs-CZ" sz="2000" b="true" dirty="false" smtClean="false">
                <a:solidFill>
                  <a:srgbClr val="D1131C"/>
                </a:solidFill>
              </a:rPr>
              <a:t>(</a:t>
            </a:r>
            <a:r>
              <a:rPr lang="cs-CZ" sz="2000" b="true" dirty="false" err="true" smtClean="false">
                <a:solidFill>
                  <a:srgbClr val="D1131C"/>
                </a:solidFill>
              </a:rPr>
              <a:t>ZjŽoP</a:t>
            </a:r>
            <a:r>
              <a:rPr lang="cs-CZ" sz="2000" b="true" dirty="false" smtClean="false">
                <a:solidFill>
                  <a:srgbClr val="D1131C"/>
                </a:solidFill>
              </a:rPr>
              <a:t>)</a:t>
            </a:r>
            <a:r>
              <a:rPr lang="cs-CZ" sz="3200" b="true" dirty="false" smtClean="false">
                <a:solidFill>
                  <a:srgbClr val="D1131C"/>
                </a:solidFill>
              </a:rPr>
              <a:t> </a:t>
            </a:r>
            <a:br>
              <a:rPr lang="cs-CZ" sz="3200" b="true" dirty="false" smtClean="false">
                <a:solidFill>
                  <a:srgbClr val="D1131C"/>
                </a:solidFill>
              </a:rPr>
            </a:br>
            <a:r>
              <a:rPr lang="cs-CZ" sz="3200" b="true" dirty="false" smtClean="false">
                <a:solidFill>
                  <a:srgbClr val="D1131C"/>
                </a:solidFill>
              </a:rPr>
              <a:t/>
            </a:r>
            <a:br>
              <a:rPr lang="cs-CZ" sz="3200" b="true" dirty="false" smtClean="false">
                <a:solidFill>
                  <a:srgbClr val="D1131C"/>
                </a:solidFill>
              </a:rPr>
            </a:br>
            <a:r>
              <a:rPr lang="cs-CZ" sz="2400" b="true" dirty="false" smtClean="false">
                <a:solidFill>
                  <a:srgbClr val="0D3673"/>
                </a:solidFill>
              </a:rPr>
              <a:t>finanční část</a:t>
            </a:r>
          </a:p>
        </p:txBody>
      </p:sp>
      <p:sp>
        <p:nvSpPr>
          <p:cNvPr id="39939" name="Rectangle 2"/>
          <p:cNvSpPr>
            <a:spLocks noChangeArrowheads="true"/>
          </p:cNvSpPr>
          <p:nvPr/>
        </p:nvSpPr>
        <p:spPr bwMode="auto">
          <a:xfrm>
            <a:off x="446088" y="3254375"/>
            <a:ext cx="8216900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2400" b="true">
              <a:solidFill>
                <a:srgbClr val="0D3673"/>
              </a:solidFill>
            </a:endParaRPr>
          </a:p>
        </p:txBody>
      </p:sp>
      <p:sp>
        <p:nvSpPr>
          <p:cNvPr id="39940" name="Rectangle 4"/>
          <p:cNvSpPr>
            <a:spLocks noChangeArrowheads="true"/>
          </p:cNvSpPr>
          <p:nvPr/>
        </p:nvSpPr>
        <p:spPr bwMode="auto">
          <a:xfrm>
            <a:off x="2268538" y="4508500"/>
            <a:ext cx="4572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Char char="-"/>
            </a:pPr>
            <a:r>
              <a:rPr lang="cs-CZ" sz="2200" b="true" dirty="false" smtClean="false">
                <a:solidFill>
                  <a:srgbClr val="143F7E"/>
                </a:solidFill>
              </a:rPr>
              <a:t>Přílohy MZ</a:t>
            </a:r>
          </a:p>
          <a:p>
            <a:pPr marL="342900" indent="-342900">
              <a:buFontTx/>
              <a:buChar char="-"/>
            </a:pPr>
            <a:r>
              <a:rPr lang="cs-CZ" sz="2200" b="true" dirty="false" smtClean="false">
                <a:solidFill>
                  <a:srgbClr val="143F7E"/>
                </a:solidFill>
              </a:rPr>
              <a:t>Zjednodušená </a:t>
            </a:r>
            <a:r>
              <a:rPr lang="cs-CZ" sz="2200" b="true" dirty="false">
                <a:solidFill>
                  <a:srgbClr val="143F7E"/>
                </a:solidFill>
              </a:rPr>
              <a:t>žádost o platbu </a:t>
            </a:r>
            <a:r>
              <a:rPr lang="cs-CZ" sz="2200" b="true" dirty="false" smtClean="false">
                <a:solidFill>
                  <a:srgbClr val="143F7E"/>
                </a:solidFill>
              </a:rPr>
              <a:t> </a:t>
            </a:r>
          </a:p>
          <a:p>
            <a:r>
              <a:rPr lang="cs-CZ" sz="2200" b="true" dirty="false">
                <a:solidFill>
                  <a:srgbClr val="143F7E"/>
                </a:solidFill>
              </a:rPr>
              <a:t>  </a:t>
            </a:r>
            <a:r>
              <a:rPr lang="cs-CZ" sz="2200" b="true" dirty="false" smtClean="false">
                <a:solidFill>
                  <a:srgbClr val="143F7E"/>
                </a:solidFill>
              </a:rPr>
              <a:t>  (</a:t>
            </a:r>
            <a:r>
              <a:rPr lang="cs-CZ" sz="2200" b="true" dirty="false" err="true">
                <a:solidFill>
                  <a:srgbClr val="143F7E"/>
                </a:solidFill>
              </a:rPr>
              <a:t>ZjŽoP</a:t>
            </a:r>
            <a:r>
              <a:rPr lang="cs-CZ" sz="2200" b="true" dirty="false">
                <a:solidFill>
                  <a:srgbClr val="143F7E"/>
                </a:solidFill>
              </a:rPr>
              <a:t>)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xmlns:v="urn:schemas-microsoft-com:vml">
  <p:cSld>
    <p:bg>
      <p:bgPr>
        <a:blipFill dpi="0" rotWithShape="false">
          <a:blip cstate="print"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1026"/>
          <p:cNvSpPr>
            <a:spLocks noGrp="true" noChangeArrowheads="true"/>
          </p:cNvSpPr>
          <p:nvPr>
            <p:ph type="title"/>
          </p:nvPr>
        </p:nvSpPr>
        <p:spPr/>
        <p:txBody>
          <a:bodyPr/>
          <a:lstStyle/>
          <a:p>
            <a:pPr eaLnBrk="true" hangingPunct="true"/>
            <a:r>
              <a:rPr lang="cs-CZ" sz="3200" b="true" smtClean="false">
                <a:solidFill>
                  <a:srgbClr val="D1131C"/>
                </a:solidFill>
              </a:rPr>
              <a:t>9. Přehled čerpání způsobilých výdajů</a:t>
            </a:r>
            <a:r>
              <a:rPr lang="cs-CZ" sz="2000" b="true" smtClean="false">
                <a:solidFill>
                  <a:srgbClr val="D1131C"/>
                </a:solidFill>
              </a:rPr>
              <a:t> (1/2)</a:t>
            </a:r>
            <a:endParaRPr lang="cs-CZ" sz="3200" b="true" smtClean="false">
              <a:solidFill>
                <a:srgbClr val="D1131C"/>
              </a:solidFill>
            </a:endParaRPr>
          </a:p>
        </p:txBody>
      </p:sp>
      <p:sp>
        <p:nvSpPr>
          <p:cNvPr id="3" name="Rectangle 1027"/>
          <p:cNvSpPr txBox="true">
            <a:spLocks noChangeArrowheads="true"/>
          </p:cNvSpPr>
          <p:nvPr/>
        </p:nvSpPr>
        <p:spPr bwMode="auto">
          <a:xfrm>
            <a:off x="457200" y="1196752"/>
            <a:ext cx="8229600" cy="476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sz="2000" b="true" dirty="false">
                <a:solidFill>
                  <a:srgbClr val="143F7E"/>
                </a:solidFill>
                <a:latin typeface="Arial" charset="0"/>
              </a:rPr>
              <a:t>Druh výdajů rozpočtu </a:t>
            </a:r>
            <a:r>
              <a:rPr lang="cs-CZ" sz="1700" b="true" kern="0" dirty="false">
                <a:solidFill>
                  <a:srgbClr val="143F7E"/>
                </a:solidFill>
                <a:latin typeface="+mn-lt"/>
              </a:rPr>
              <a:t>– </a:t>
            </a:r>
            <a:r>
              <a:rPr lang="cs-CZ" sz="1600" b="true" kern="0" dirty="false">
                <a:solidFill>
                  <a:srgbClr val="143F7E"/>
                </a:solidFill>
                <a:latin typeface="+mn-lt"/>
              </a:rPr>
              <a:t>Položka rozpočtu (číslo + název)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sz="2000" b="true" dirty="false">
                <a:solidFill>
                  <a:srgbClr val="143F7E"/>
                </a:solidFill>
                <a:latin typeface="Arial" charset="0"/>
              </a:rPr>
              <a:t>Platný rozpočet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cs-CZ" sz="1700" b="true" kern="0" dirty="false">
                <a:solidFill>
                  <a:srgbClr val="143F7E"/>
                </a:solidFill>
                <a:latin typeface="+mn-lt"/>
              </a:rPr>
              <a:t>	</a:t>
            </a:r>
            <a:r>
              <a:rPr lang="cs-CZ" sz="1600" b="true" kern="0" dirty="false">
                <a:solidFill>
                  <a:srgbClr val="143F7E"/>
                </a:solidFill>
                <a:latin typeface="+mn-lt"/>
              </a:rPr>
              <a:t>- Upravený příjemcem (přesun ze zdrojové kapitoly do 15-ti % původní výše rozpočtu kapitoly schválené v právním aktu o poskytnutí podpory)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cs-CZ" sz="1600" b="true" kern="0" dirty="false">
                <a:solidFill>
                  <a:srgbClr val="143F7E"/>
                </a:solidFill>
                <a:latin typeface="+mn-lt"/>
              </a:rPr>
              <a:t>	- Schválený poskytovatelem (přesun ze zdrojové kapitoly nad 15 % původní výše rozpočtu kapitoly schválené v právním aktu o poskytnutí podpory)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sz="2000" b="true" dirty="false">
                <a:solidFill>
                  <a:srgbClr val="143F7E"/>
                </a:solidFill>
                <a:latin typeface="Arial" charset="0"/>
              </a:rPr>
              <a:t>Dosud prokázané výdaje (veřejné + soukromé) </a:t>
            </a:r>
            <a:r>
              <a:rPr lang="cs-CZ" sz="1700" b="true" kern="0" dirty="false">
                <a:solidFill>
                  <a:srgbClr val="143F7E"/>
                </a:solidFill>
                <a:latin typeface="+mn-lt"/>
              </a:rPr>
              <a:t>– </a:t>
            </a:r>
            <a:r>
              <a:rPr lang="cs-CZ" sz="1600" b="true" kern="0" dirty="false">
                <a:solidFill>
                  <a:srgbClr val="143F7E"/>
                </a:solidFill>
                <a:latin typeface="+mn-lt"/>
              </a:rPr>
              <a:t>Vyúčtované výdaje schválené poskytovatelem za předcházející </a:t>
            </a:r>
            <a:r>
              <a:rPr lang="cs-CZ" sz="1600" b="true" kern="0" dirty="false" err="true">
                <a:solidFill>
                  <a:srgbClr val="143F7E"/>
                </a:solidFill>
                <a:latin typeface="+mn-lt"/>
              </a:rPr>
              <a:t>ZjŽoP</a:t>
            </a:r>
            <a:endParaRPr lang="cs-CZ" sz="1600" b="true" kern="0" dirty="false">
              <a:solidFill>
                <a:srgbClr val="143F7E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sz="2000" b="true" dirty="false">
                <a:solidFill>
                  <a:srgbClr val="143F7E"/>
                </a:solidFill>
                <a:latin typeface="Arial" charset="0"/>
              </a:rPr>
              <a:t>Aktuálně prokazované výdaje (veřejné + soukromé) </a:t>
            </a:r>
            <a:r>
              <a:rPr lang="cs-CZ" sz="1700" b="true" kern="0" dirty="false">
                <a:solidFill>
                  <a:srgbClr val="143F7E"/>
                </a:solidFill>
                <a:latin typeface="+mn-lt"/>
              </a:rPr>
              <a:t>– </a:t>
            </a:r>
            <a:r>
              <a:rPr lang="cs-CZ" sz="1600" b="true" kern="0" dirty="false">
                <a:solidFill>
                  <a:srgbClr val="143F7E"/>
                </a:solidFill>
                <a:latin typeface="+mn-lt"/>
              </a:rPr>
              <a:t>Vyúčtované výdaje předkládané v aktuální </a:t>
            </a:r>
            <a:r>
              <a:rPr lang="cs-CZ" sz="1600" b="true" kern="0" dirty="false" err="true" smtClean="false">
                <a:solidFill>
                  <a:srgbClr val="143F7E"/>
                </a:solidFill>
                <a:latin typeface="+mn-lt"/>
              </a:rPr>
              <a:t>ZjŽoP</a:t>
            </a:r>
            <a:endParaRPr lang="cs-CZ" sz="1600" b="true" kern="0" dirty="false" smtClean="false">
              <a:solidFill>
                <a:srgbClr val="143F7E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cs-CZ" sz="2000" b="true" dirty="false" smtClean="false">
                <a:solidFill>
                  <a:srgbClr val="143F7E"/>
                </a:solidFill>
                <a:latin typeface="Arial" charset="0"/>
              </a:rPr>
              <a:t>Definitivně nezpůsobilé výdaje v Kč </a:t>
            </a:r>
            <a:r>
              <a:rPr lang="cs-CZ" sz="1600" b="true" kern="0" dirty="false">
                <a:solidFill>
                  <a:srgbClr val="143F7E"/>
                </a:solidFill>
              </a:rPr>
              <a:t>– nezpůsobilé výdaje, které byly ze strany poskytovatele kráceny v předchozích MZ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cs-CZ" sz="2000" b="true" dirty="false" smtClean="false">
                <a:solidFill>
                  <a:srgbClr val="143F7E"/>
                </a:solidFill>
                <a:latin typeface="Arial" charset="0"/>
              </a:rPr>
              <a:t>Součet prokázaného a prokazovaného v % </a:t>
            </a:r>
            <a:r>
              <a:rPr lang="cs-CZ" sz="1700" b="true" dirty="false" smtClean="false">
                <a:solidFill>
                  <a:srgbClr val="143F7E"/>
                </a:solidFill>
              </a:rPr>
              <a:t>- </a:t>
            </a:r>
            <a:r>
              <a:rPr lang="cs-CZ" sz="1600" b="true" dirty="false" smtClean="false">
                <a:solidFill>
                  <a:srgbClr val="143F7E"/>
                </a:solidFill>
              </a:rPr>
              <a:t>kontrola nepřečerpání částek položek rozpočtu</a:t>
            </a:r>
            <a:endParaRPr lang="cs-CZ" sz="1600" b="true" kern="0" dirty="false">
              <a:solidFill>
                <a:srgbClr val="143F7E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sz="2000" b="true" dirty="false">
                <a:solidFill>
                  <a:srgbClr val="143F7E"/>
                </a:solidFill>
                <a:latin typeface="Arial" charset="0"/>
              </a:rPr>
              <a:t>Pořadová čísla účetních dokladů na soupisce </a:t>
            </a:r>
            <a:r>
              <a:rPr lang="cs-CZ" sz="1700" b="true" kern="0" dirty="false">
                <a:solidFill>
                  <a:srgbClr val="143F7E"/>
                </a:solidFill>
                <a:latin typeface="+mn-lt"/>
              </a:rPr>
              <a:t>– </a:t>
            </a:r>
            <a:r>
              <a:rPr lang="cs-CZ" sz="1600" b="true" kern="0" dirty="false">
                <a:solidFill>
                  <a:srgbClr val="143F7E"/>
                </a:solidFill>
                <a:latin typeface="+mn-lt"/>
              </a:rPr>
              <a:t>Čísla dokladů z aktuálně předkládané soupisky účetních dokladů (např. 52 – 68)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cs-CZ" sz="1600" kern="0" dirty="false">
              <a:solidFill>
                <a:srgbClr val="143F7E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cs-CZ" sz="1600" kern="0" dirty="false"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cs-CZ" sz="2000" kern="0" dirty="false">
              <a:latin typeface="+mn-lt"/>
            </a:endParaRPr>
          </a:p>
        </p:txBody>
      </p:sp>
      <p:graphicFrame>
        <p:nvGraphicFramePr>
          <p:cNvPr id="5" name="Object 4"/>
          <p:cNvGraphicFramePr>
            <a:graphicFrameLocks noChangeAspect="true"/>
          </p:cNvGraphicFramePr>
          <p:nvPr>
            <p:extLst>
              <p:ext uri="{D42A27DB-BD31-4B8C-83A1-F6EECF244321}">
                <p14:modId xmlns:p14="http://schemas.microsoft.com/office/powerpoint/2010/main" val="2778465467"/>
              </p:ext>
            </p:extLst>
          </p:nvPr>
        </p:nvGraphicFramePr>
        <p:xfrm>
          <a:off x="7092280" y="1196752"/>
          <a:ext cx="914400" cy="714375"/>
        </p:xfrm>
        <a:graphic>
          <a:graphicData uri="http://schemas.openxmlformats.org/presentationml/2006/ole">
            <mc:AlternateContent>
              <mc:Choice Requires="v">
                <p:oleObj progId="Excel.Sheet.8" name="List" showAsIcon="true" r:id="rId6" imgW="914400" imgH="714240" spid="_x0000_s5178">
                  <p:embed/>
                </p:oleObj>
              </mc:Choice>
              <mc:Fallback>
                <p:oleObj progId="Excel.Sheet.8" name="List" showAsIcon="true" r:id="rId6" imgW="914400" imgH="714240">
                  <p:embed/>
                  <p:pic>
                    <p:nvPicPr>
                      <p:cNvPr id="0" name="Picture 3"/>
                      <p:cNvPicPr>
                        <a:picLocks noChangeAspect="true" noChangeArrowheads="true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280" y="1196752"/>
                        <a:ext cx="914400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Pr>
        <a:blipFill dpi="0" rotWithShape="false">
          <a:blip cstate="print"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026"/>
          <p:cNvSpPr>
            <a:spLocks noGrp="true" noChangeArrowheads="true"/>
          </p:cNvSpPr>
          <p:nvPr>
            <p:ph type="title"/>
          </p:nvPr>
        </p:nvSpPr>
        <p:spPr/>
        <p:txBody>
          <a:bodyPr/>
          <a:lstStyle/>
          <a:p>
            <a:pPr eaLnBrk="true" hangingPunct="true"/>
            <a:r>
              <a:rPr lang="cs-CZ" sz="3200" b="true" smtClean="false">
                <a:solidFill>
                  <a:srgbClr val="D1131C"/>
                </a:solidFill>
              </a:rPr>
              <a:t>9. Přehled čerpání způsobilých výdajů </a:t>
            </a:r>
            <a:r>
              <a:rPr lang="cs-CZ" sz="2000" b="true" smtClean="false">
                <a:solidFill>
                  <a:srgbClr val="D1131C"/>
                </a:solidFill>
              </a:rPr>
              <a:t>(2/2)</a:t>
            </a:r>
          </a:p>
        </p:txBody>
      </p:sp>
      <p:sp>
        <p:nvSpPr>
          <p:cNvPr id="3" name="Rectangle 1027"/>
          <p:cNvSpPr txBox="true">
            <a:spLocks noChangeArrowheads="true"/>
          </p:cNvSpPr>
          <p:nvPr/>
        </p:nvSpPr>
        <p:spPr bwMode="auto">
          <a:xfrm>
            <a:off x="457200" y="1628775"/>
            <a:ext cx="8229600" cy="449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sz="2000" b="true" kern="0" dirty="false">
                <a:solidFill>
                  <a:srgbClr val="0D3673"/>
                </a:solidFill>
                <a:latin typeface="+mn-lt"/>
              </a:rPr>
              <a:t>Přímé způsobilé náklady celkem</a:t>
            </a:r>
            <a:r>
              <a:rPr lang="cs-CZ" sz="1600" b="true" kern="0" dirty="false">
                <a:solidFill>
                  <a:srgbClr val="0D3673"/>
                </a:solidFill>
                <a:latin typeface="+mn-lt"/>
              </a:rPr>
              <a:t> – automatický součet přímých výdajů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sz="2000" b="true" kern="0" dirty="false">
                <a:solidFill>
                  <a:srgbClr val="0D3673"/>
                </a:solidFill>
                <a:latin typeface="+mn-lt"/>
              </a:rPr>
              <a:t>Příjmy projektu</a:t>
            </a:r>
            <a:r>
              <a:rPr lang="cs-CZ" sz="1600" b="true" kern="0" dirty="false">
                <a:solidFill>
                  <a:srgbClr val="0D3673"/>
                </a:solidFill>
                <a:latin typeface="+mn-lt"/>
              </a:rPr>
              <a:t> – </a:t>
            </a:r>
            <a:r>
              <a:rPr lang="cs-CZ" sz="1600" b="true" kern="0" dirty="false" smtClean="false">
                <a:solidFill>
                  <a:srgbClr val="0D3673"/>
                </a:solidFill>
                <a:latin typeface="+mn-lt"/>
              </a:rPr>
              <a:t>plánované (v rozhodnutí) </a:t>
            </a:r>
            <a:r>
              <a:rPr lang="cs-CZ" sz="1600" b="true" kern="0" dirty="false">
                <a:solidFill>
                  <a:srgbClr val="0D3673"/>
                </a:solidFill>
                <a:latin typeface="+mn-lt"/>
              </a:rPr>
              <a:t>či neplánované </a:t>
            </a:r>
            <a:r>
              <a:rPr lang="cs-CZ" sz="1600" b="true" kern="0" dirty="false" smtClean="false">
                <a:solidFill>
                  <a:srgbClr val="0D3673"/>
                </a:solidFill>
                <a:latin typeface="+mn-lt"/>
              </a:rPr>
              <a:t>(</a:t>
            </a:r>
            <a:r>
              <a:rPr lang="cs-CZ" sz="1600" b="true" kern="0" dirty="false" smtClean="false">
                <a:solidFill>
                  <a:srgbClr val="0D3673"/>
                </a:solidFill>
              </a:rPr>
              <a:t>uskutečněné v daném monitorovacím období) </a:t>
            </a:r>
            <a:r>
              <a:rPr lang="cs-CZ" sz="1600" b="true" kern="0" dirty="false" smtClean="false">
                <a:solidFill>
                  <a:srgbClr val="0D3673"/>
                </a:solidFill>
                <a:latin typeface="+mn-lt"/>
              </a:rPr>
              <a:t>příjmy </a:t>
            </a:r>
            <a:r>
              <a:rPr lang="cs-CZ" sz="1600" b="true" kern="0" dirty="false">
                <a:solidFill>
                  <a:srgbClr val="0D3673"/>
                </a:solidFill>
                <a:latin typeface="+mn-lt"/>
              </a:rPr>
              <a:t>projektu</a:t>
            </a:r>
            <a:r>
              <a:rPr lang="cs-CZ" sz="2000" b="true" kern="0" dirty="false">
                <a:solidFill>
                  <a:srgbClr val="0D3673"/>
                </a:solidFill>
                <a:latin typeface="+mn-lt"/>
              </a:rPr>
              <a:t> 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sz="2000" b="true" kern="0" dirty="false">
                <a:solidFill>
                  <a:srgbClr val="0D3673"/>
                </a:solidFill>
                <a:latin typeface="+mn-lt"/>
              </a:rPr>
              <a:t>Nepřímé způsobilé náklady</a:t>
            </a:r>
            <a:r>
              <a:rPr lang="cs-CZ" sz="1600" b="true" kern="0" dirty="false">
                <a:solidFill>
                  <a:srgbClr val="0D3673"/>
                </a:solidFill>
                <a:latin typeface="+mn-lt"/>
              </a:rPr>
              <a:t> – automatický výpočet částky nepřímých nákladů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sz="2000" b="true" kern="0" dirty="false">
                <a:solidFill>
                  <a:srgbClr val="0D3673"/>
                </a:solidFill>
                <a:latin typeface="+mn-lt"/>
              </a:rPr>
              <a:t>Celkové způsobilé náklady</a:t>
            </a:r>
            <a:r>
              <a:rPr lang="cs-CZ" sz="1600" b="true" kern="0" dirty="false">
                <a:solidFill>
                  <a:srgbClr val="0D3673"/>
                </a:solidFill>
                <a:latin typeface="+mn-lt"/>
              </a:rPr>
              <a:t> – součet přímých způsobilých a nepřímých způsobilých nákladů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sz="2000" b="true" kern="0" dirty="false">
                <a:solidFill>
                  <a:srgbClr val="0D3673"/>
                </a:solidFill>
                <a:latin typeface="+mn-lt"/>
              </a:rPr>
              <a:t>Spolufinancování příjemcem</a:t>
            </a:r>
            <a:r>
              <a:rPr lang="cs-CZ" sz="1600" b="true" kern="0" dirty="false">
                <a:solidFill>
                  <a:srgbClr val="0D3673"/>
                </a:solidFill>
                <a:latin typeface="+mn-lt"/>
              </a:rPr>
              <a:t> – částka připadající na povinné spolufinancování žadatelem (soukromé spolufinancování, které je stanovené v </a:t>
            </a:r>
            <a:r>
              <a:rPr lang="cs-CZ" sz="1600" b="true" kern="0" dirty="false" smtClean="false">
                <a:solidFill>
                  <a:srgbClr val="0D3673"/>
                </a:solidFill>
                <a:latin typeface="+mn-lt"/>
              </a:rPr>
              <a:t>rozhodnutí)</a:t>
            </a:r>
            <a:endParaRPr lang="cs-CZ" sz="1600" b="true" kern="0" dirty="false">
              <a:solidFill>
                <a:srgbClr val="0D3673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sz="2000" b="true" kern="0" dirty="false">
                <a:solidFill>
                  <a:srgbClr val="0D3673"/>
                </a:solidFill>
                <a:latin typeface="+mn-lt"/>
              </a:rPr>
              <a:t>Celkové nezpůsobilé náklady</a:t>
            </a:r>
            <a:r>
              <a:rPr lang="cs-CZ" sz="1600" b="true" kern="0" dirty="false">
                <a:solidFill>
                  <a:srgbClr val="0D3673"/>
                </a:solidFill>
                <a:latin typeface="+mn-lt"/>
              </a:rPr>
              <a:t> – výdaje neoprávněně nárokované a krácené v dřívějších </a:t>
            </a:r>
            <a:r>
              <a:rPr lang="cs-CZ" sz="1600" b="true" kern="0" dirty="false" err="true" smtClean="false">
                <a:solidFill>
                  <a:srgbClr val="0D3673"/>
                </a:solidFill>
                <a:latin typeface="+mn-lt"/>
              </a:rPr>
              <a:t>ZjŽoP</a:t>
            </a:r>
            <a:r>
              <a:rPr lang="cs-CZ" sz="1600" b="true" kern="0" dirty="false" smtClean="false">
                <a:solidFill>
                  <a:srgbClr val="0D3673"/>
                </a:solidFill>
                <a:latin typeface="+mn-lt"/>
              </a:rPr>
              <a:t> (součet částek ze sloupce „Definitivně nezpůsobilé výdaje v Kč“)</a:t>
            </a:r>
            <a:endParaRPr lang="cs-CZ" sz="1600" b="true" kern="0" dirty="false">
              <a:solidFill>
                <a:srgbClr val="0D3673"/>
              </a:solidFill>
              <a:latin typeface="+mn-lt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xmlns:v="urn:schemas-microsoft-com:vml">
  <p:cSld>
    <p:bg>
      <p:bgPr>
        <a:blipFill dpi="0" rotWithShape="false">
          <a:blip cstate="print"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true" noChangeArrowheads="true"/>
          </p:cNvSpPr>
          <p:nvPr>
            <p:ph type="title"/>
          </p:nvPr>
        </p:nvSpPr>
        <p:spPr/>
        <p:txBody>
          <a:bodyPr/>
          <a:lstStyle/>
          <a:p>
            <a:pPr eaLnBrk="true" hangingPunct="true"/>
            <a:r>
              <a:rPr lang="cs-CZ" sz="3200" b="true" smtClean="false">
                <a:solidFill>
                  <a:srgbClr val="D1131C"/>
                </a:solidFill>
              </a:rPr>
              <a:t>Zjednodušená žádost o platbu (ZjŽoP)</a:t>
            </a:r>
          </a:p>
        </p:txBody>
      </p:sp>
      <p:sp>
        <p:nvSpPr>
          <p:cNvPr id="3" name="Rectangle 3"/>
          <p:cNvSpPr txBox="true">
            <a:spLocks noChangeArrowheads="true"/>
          </p:cNvSpPr>
          <p:nvPr/>
        </p:nvSpPr>
        <p:spPr bwMode="auto">
          <a:xfrm>
            <a:off x="467544" y="1124744"/>
            <a:ext cx="8229600" cy="449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cs-CZ" sz="2000" b="true" kern="0" dirty="false">
                <a:solidFill>
                  <a:srgbClr val="0D3673"/>
                </a:solidFill>
              </a:rPr>
              <a:t>Předkládána s MZ</a:t>
            </a:r>
            <a:r>
              <a:rPr lang="cs-CZ" sz="2000" b="true" kern="0" dirty="false" smtClean="false">
                <a:solidFill>
                  <a:srgbClr val="FF0000"/>
                </a:solidFill>
              </a:rPr>
              <a:t> </a:t>
            </a:r>
            <a:r>
              <a:rPr lang="cs-CZ" sz="1600" b="true" kern="0" dirty="false" smtClean="false">
                <a:solidFill>
                  <a:srgbClr val="FF0000"/>
                </a:solidFill>
              </a:rPr>
              <a:t>- Průběžná monitorovací zpráva (č. 1 a 2 po 4 měsících realizace, dále po 6-ti měsících realizace)</a:t>
            </a:r>
            <a:r>
              <a:rPr lang="cs-CZ" sz="1600" b="true" kern="0" dirty="false" smtClean="false">
                <a:solidFill>
                  <a:srgbClr val="0D3673"/>
                </a:solidFill>
              </a:rPr>
              <a:t>, Mimořádná monitorovací zpráva, Závěrečná monitorovací zpráva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cs-CZ" sz="2000" b="true" kern="0" dirty="false" smtClean="false">
                <a:solidFill>
                  <a:srgbClr val="0D3673"/>
                </a:solidFill>
              </a:rPr>
              <a:t>Tvořena </a:t>
            </a:r>
            <a:r>
              <a:rPr lang="cs-CZ" sz="2000" b="true" kern="0" dirty="false">
                <a:solidFill>
                  <a:srgbClr val="0D3673"/>
                </a:solidFill>
              </a:rPr>
              <a:t>dvěma částmi</a:t>
            </a: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cs-CZ" sz="2000" b="true" kern="0" dirty="false" smtClean="false">
                <a:solidFill>
                  <a:srgbClr val="0D3673"/>
                </a:solidFill>
              </a:rPr>
              <a:t>Vyúčtování </a:t>
            </a:r>
            <a:r>
              <a:rPr lang="cs-CZ" sz="2000" b="true" kern="0" dirty="false">
                <a:solidFill>
                  <a:srgbClr val="0D3673"/>
                </a:solidFill>
              </a:rPr>
              <a:t>předchozí části dotace </a:t>
            </a:r>
            <a:r>
              <a:rPr lang="cs-CZ" sz="1600" b="true" kern="0" dirty="false">
                <a:solidFill>
                  <a:srgbClr val="0D3673"/>
                </a:solidFill>
              </a:rPr>
              <a:t>– veškeré způsobilé výdaje vykázané v aktuálním monitorovacím období event. nevykázané v dřívějších </a:t>
            </a:r>
            <a:r>
              <a:rPr lang="cs-CZ" sz="1600" b="true" kern="0" dirty="false" err="true">
                <a:solidFill>
                  <a:srgbClr val="0D3673"/>
                </a:solidFill>
              </a:rPr>
              <a:t>ZjŽoP</a:t>
            </a:r>
            <a:r>
              <a:rPr lang="cs-CZ" sz="1600" b="true" kern="0" dirty="false">
                <a:solidFill>
                  <a:srgbClr val="0D3673"/>
                </a:solidFill>
              </a:rPr>
              <a:t> </a:t>
            </a:r>
            <a:r>
              <a:rPr lang="cs-CZ" sz="1600" b="true" kern="0" dirty="false" smtClean="false">
                <a:solidFill>
                  <a:srgbClr val="0D3673"/>
                </a:solidFill>
              </a:rPr>
              <a:t>(způsobilé výdaje je nutné ponížit o příjmy projektu – poplatky za školení, zápisné aj.)</a:t>
            </a:r>
            <a:endParaRPr lang="cs-CZ" sz="1600" b="true" kern="0" dirty="false">
              <a:solidFill>
                <a:srgbClr val="0D3673"/>
              </a:solidFill>
            </a:endParaRP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cs-CZ" sz="2000" b="true" kern="0" dirty="false" smtClean="false">
                <a:solidFill>
                  <a:srgbClr val="0D3673"/>
                </a:solidFill>
              </a:rPr>
              <a:t>Další </a:t>
            </a:r>
            <a:r>
              <a:rPr lang="cs-CZ" sz="2000" b="true" kern="0" dirty="false">
                <a:solidFill>
                  <a:srgbClr val="0D3673"/>
                </a:solidFill>
              </a:rPr>
              <a:t>část dotace </a:t>
            </a:r>
            <a:r>
              <a:rPr lang="cs-CZ" sz="1600" b="true" kern="0" dirty="false">
                <a:solidFill>
                  <a:srgbClr val="0D3673"/>
                </a:solidFill>
              </a:rPr>
              <a:t>– </a:t>
            </a:r>
            <a:r>
              <a:rPr lang="cs-CZ" sz="1600" b="true" kern="0" dirty="false" smtClean="false">
                <a:solidFill>
                  <a:srgbClr val="0D3673"/>
                </a:solidFill>
              </a:rPr>
              <a:t>jedná se o částku další části </a:t>
            </a:r>
            <a:r>
              <a:rPr lang="cs-CZ" sz="1600" b="true" kern="0" dirty="false">
                <a:solidFill>
                  <a:srgbClr val="0D3673"/>
                </a:solidFill>
              </a:rPr>
              <a:t>dotace </a:t>
            </a:r>
            <a:r>
              <a:rPr lang="cs-CZ" sz="1600" b="true" kern="0" dirty="false" smtClean="false">
                <a:solidFill>
                  <a:srgbClr val="0D3673"/>
                </a:solidFill>
              </a:rPr>
              <a:t>(dle rozhodnutí -</a:t>
            </a:r>
            <a:r>
              <a:rPr lang="en-US" sz="1600" b="true" kern="0" dirty="false" smtClean="false">
                <a:solidFill>
                  <a:srgbClr val="0D3673"/>
                </a:solidFill>
              </a:rPr>
              <a:t> </a:t>
            </a:r>
            <a:r>
              <a:rPr lang="en-US" sz="1600" b="true" kern="0" dirty="false" err="true">
                <a:solidFill>
                  <a:srgbClr val="0D3673"/>
                </a:solidFill>
              </a:rPr>
              <a:t>Část</a:t>
            </a:r>
            <a:r>
              <a:rPr lang="en-US" sz="1600" b="true" kern="0" dirty="false">
                <a:solidFill>
                  <a:srgbClr val="0D3673"/>
                </a:solidFill>
              </a:rPr>
              <a:t> III. </a:t>
            </a:r>
            <a:r>
              <a:rPr lang="en-US" sz="1600" b="true" kern="0" dirty="false" err="true">
                <a:solidFill>
                  <a:srgbClr val="0D3673"/>
                </a:solidFill>
              </a:rPr>
              <a:t>Platební</a:t>
            </a:r>
            <a:r>
              <a:rPr lang="en-US" sz="1600" b="true" kern="0" dirty="false">
                <a:solidFill>
                  <a:srgbClr val="0D3673"/>
                </a:solidFill>
              </a:rPr>
              <a:t> </a:t>
            </a:r>
            <a:r>
              <a:rPr lang="en-US" sz="1600" b="true" kern="0" dirty="false" err="true">
                <a:solidFill>
                  <a:srgbClr val="0D3673"/>
                </a:solidFill>
              </a:rPr>
              <a:t>podmínky</a:t>
            </a:r>
            <a:r>
              <a:rPr lang="en-US" sz="1600" b="true" kern="0" dirty="false">
                <a:solidFill>
                  <a:srgbClr val="0D3673"/>
                </a:solidFill>
              </a:rPr>
              <a:t>)</a:t>
            </a:r>
            <a:r>
              <a:rPr lang="cs-CZ" sz="1600" b="true" kern="0" dirty="false">
                <a:solidFill>
                  <a:srgbClr val="0D3673"/>
                </a:solidFill>
              </a:rPr>
              <a:t> </a:t>
            </a:r>
            <a:r>
              <a:rPr lang="cs-CZ" sz="1600" b="true" kern="0" dirty="false" smtClean="false">
                <a:solidFill>
                  <a:srgbClr val="0D3673"/>
                </a:solidFill>
              </a:rPr>
              <a:t>poníženou </a:t>
            </a:r>
            <a:r>
              <a:rPr lang="cs-CZ" sz="1600" b="true" kern="0" dirty="false">
                <a:solidFill>
                  <a:srgbClr val="0D3673"/>
                </a:solidFill>
              </a:rPr>
              <a:t>o dosud nevyúčtovanou výši předchozích částí dotace </a:t>
            </a:r>
            <a:endParaRPr lang="cs-CZ" sz="1600" b="true" kern="0" dirty="false" smtClean="false">
              <a:solidFill>
                <a:srgbClr val="0D3673"/>
              </a:solidFill>
            </a:endParaRP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1600" b="true" kern="0" dirty="false" smtClean="false">
                <a:solidFill>
                  <a:srgbClr val="0D3673"/>
                </a:solidFill>
              </a:rPr>
              <a:t>K </a:t>
            </a:r>
            <a:r>
              <a:rPr lang="en-US" sz="1600" b="true" kern="0" dirty="false" err="true">
                <a:solidFill>
                  <a:srgbClr val="0D3673"/>
                </a:solidFill>
              </a:rPr>
              <a:t>výpočtu</a:t>
            </a:r>
            <a:r>
              <a:rPr lang="en-US" sz="1600" b="true" kern="0" dirty="false">
                <a:solidFill>
                  <a:srgbClr val="0D3673"/>
                </a:solidFill>
              </a:rPr>
              <a:t> </a:t>
            </a:r>
            <a:r>
              <a:rPr lang="en-US" sz="1600" b="true" kern="0" dirty="false" err="true">
                <a:solidFill>
                  <a:srgbClr val="0D3673"/>
                </a:solidFill>
              </a:rPr>
              <a:t>požadované</a:t>
            </a:r>
            <a:r>
              <a:rPr lang="en-US" sz="1600" b="true" kern="0" dirty="false">
                <a:solidFill>
                  <a:srgbClr val="0D3673"/>
                </a:solidFill>
              </a:rPr>
              <a:t> </a:t>
            </a:r>
            <a:r>
              <a:rPr lang="en-US" sz="1600" b="true" kern="0" dirty="false" err="true">
                <a:solidFill>
                  <a:srgbClr val="0D3673"/>
                </a:solidFill>
              </a:rPr>
              <a:t>částky</a:t>
            </a:r>
            <a:r>
              <a:rPr lang="en-US" sz="1600" b="true" kern="0" dirty="false">
                <a:solidFill>
                  <a:srgbClr val="0D3673"/>
                </a:solidFill>
              </a:rPr>
              <a:t> </a:t>
            </a:r>
            <a:r>
              <a:rPr lang="en-US" sz="1600" b="true" kern="0" dirty="false" err="true">
                <a:solidFill>
                  <a:srgbClr val="0D3673"/>
                </a:solidFill>
              </a:rPr>
              <a:t>dotace</a:t>
            </a:r>
            <a:r>
              <a:rPr lang="en-US" sz="1600" b="true" kern="0" dirty="false">
                <a:solidFill>
                  <a:srgbClr val="0D3673"/>
                </a:solidFill>
              </a:rPr>
              <a:t> </a:t>
            </a:r>
            <a:r>
              <a:rPr lang="en-US" sz="1600" b="true" kern="0" dirty="false" err="true">
                <a:solidFill>
                  <a:srgbClr val="0D3673"/>
                </a:solidFill>
              </a:rPr>
              <a:t>slouží</a:t>
            </a:r>
            <a:r>
              <a:rPr lang="en-US" sz="1600" b="true" kern="0" dirty="false">
                <a:solidFill>
                  <a:srgbClr val="0D3673"/>
                </a:solidFill>
              </a:rPr>
              <a:t> </a:t>
            </a:r>
            <a:r>
              <a:rPr lang="en-US" sz="1600" b="true" kern="0" dirty="false" err="true">
                <a:solidFill>
                  <a:srgbClr val="0D3673"/>
                </a:solidFill>
              </a:rPr>
              <a:t>tabulka</a:t>
            </a:r>
            <a:r>
              <a:rPr lang="en-US" sz="1600" b="true" kern="0" dirty="false">
                <a:solidFill>
                  <a:srgbClr val="0D3673"/>
                </a:solidFill>
              </a:rPr>
              <a:t> pro </a:t>
            </a:r>
            <a:r>
              <a:rPr lang="en-US" sz="1600" b="true" kern="0" dirty="false" err="true">
                <a:solidFill>
                  <a:srgbClr val="0D3673"/>
                </a:solidFill>
              </a:rPr>
              <a:t>výpočet</a:t>
            </a:r>
            <a:r>
              <a:rPr lang="en-US" sz="1600" b="true" kern="0" dirty="false">
                <a:solidFill>
                  <a:srgbClr val="0D3673"/>
                </a:solidFill>
              </a:rPr>
              <a:t> </a:t>
            </a:r>
            <a:r>
              <a:rPr lang="en-US" sz="1600" b="true" kern="0" dirty="false" err="true">
                <a:solidFill>
                  <a:srgbClr val="0D3673"/>
                </a:solidFill>
              </a:rPr>
              <a:t>žádosti</a:t>
            </a:r>
            <a:r>
              <a:rPr lang="en-US" sz="1600" b="true" kern="0" dirty="false">
                <a:solidFill>
                  <a:srgbClr val="0D3673"/>
                </a:solidFill>
              </a:rPr>
              <a:t> o </a:t>
            </a:r>
            <a:r>
              <a:rPr lang="en-US" sz="1600" b="true" kern="0" dirty="false" err="true" smtClean="false">
                <a:solidFill>
                  <a:srgbClr val="0D3673"/>
                </a:solidFill>
              </a:rPr>
              <a:t>platbu</a:t>
            </a:r>
            <a:r>
              <a:rPr lang="cs-CZ" sz="1600" b="true" kern="0" dirty="false" smtClean="false">
                <a:solidFill>
                  <a:srgbClr val="0D3673"/>
                </a:solidFill>
              </a:rPr>
              <a:t> (</a:t>
            </a:r>
            <a:r>
              <a:rPr lang="cs-CZ" sz="1600" b="true" kern="0" dirty="false" err="true">
                <a:solidFill>
                  <a:srgbClr val="0D3673"/>
                </a:solidFill>
              </a:rPr>
              <a:t>ZjŽoP</a:t>
            </a:r>
            <a:r>
              <a:rPr lang="cs-CZ" sz="1600" b="true" kern="0" dirty="false">
                <a:solidFill>
                  <a:srgbClr val="0D3673"/>
                </a:solidFill>
              </a:rPr>
              <a:t> k závěrečné MZ již neobsahuje částku další části dotace</a:t>
            </a:r>
            <a:r>
              <a:rPr lang="cs-CZ" sz="1600" b="true" kern="0" dirty="false" smtClean="false">
                <a:solidFill>
                  <a:srgbClr val="0D3673"/>
                </a:solidFill>
              </a:rPr>
              <a:t>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cs-CZ" sz="2000" b="true" dirty="false">
                <a:solidFill>
                  <a:srgbClr val="0D3673"/>
                </a:solidFill>
              </a:rPr>
              <a:t>Nárok na předložení Mimořádné monitorovací zprávy s </a:t>
            </a:r>
            <a:r>
              <a:rPr lang="cs-CZ" sz="2000" b="true" dirty="false" err="true">
                <a:solidFill>
                  <a:srgbClr val="0D3673"/>
                </a:solidFill>
              </a:rPr>
              <a:t>ZjŽoP</a:t>
            </a:r>
            <a:r>
              <a:rPr lang="cs-CZ" sz="2000" b="true" dirty="false">
                <a:solidFill>
                  <a:srgbClr val="0D3673"/>
                </a:solidFill>
              </a:rPr>
              <a:t> nastává ve chvíli, kdy doposud poskytnuté </a:t>
            </a:r>
            <a:r>
              <a:rPr lang="cs-CZ" sz="2000" b="true" dirty="false" err="true">
                <a:solidFill>
                  <a:srgbClr val="0D3673"/>
                </a:solidFill>
              </a:rPr>
              <a:t>fin</a:t>
            </a:r>
            <a:r>
              <a:rPr lang="cs-CZ" sz="2000" b="true" dirty="false">
                <a:solidFill>
                  <a:srgbClr val="0D3673"/>
                </a:solidFill>
              </a:rPr>
              <a:t>. prostředky n</a:t>
            </a:r>
            <a:r>
              <a:rPr lang="en-US" sz="2000" b="true" dirty="false">
                <a:solidFill>
                  <a:srgbClr val="0D3673"/>
                </a:solidFill>
              </a:rPr>
              <a:t>e</a:t>
            </a:r>
            <a:r>
              <a:rPr lang="cs-CZ" sz="2000" b="true" dirty="false">
                <a:solidFill>
                  <a:srgbClr val="0D3673"/>
                </a:solidFill>
              </a:rPr>
              <a:t>vystačí na financování realizace projektu až do doby , kdy lze očekávat další část dotace ve vazbě na monitorovací zprávu se žádostí o platbu předloženou v nejbližším řádném termínu</a:t>
            </a:r>
            <a:endParaRPr lang="en-US" sz="2000" b="true" dirty="false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en-US" sz="1600" b="true" kern="0" dirty="false">
              <a:solidFill>
                <a:srgbClr val="0D3673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cs-CZ" sz="2000" b="true" kern="0" dirty="false">
              <a:solidFill>
                <a:srgbClr val="0D3673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endParaRPr lang="cs-CZ" sz="1600" kern="0" dirty="false">
              <a:solidFill>
                <a:srgbClr val="143F7E"/>
              </a:solidFill>
              <a:latin typeface="+mn-lt"/>
            </a:endParaRPr>
          </a:p>
        </p:txBody>
      </p:sp>
      <p:graphicFrame>
        <p:nvGraphicFramePr>
          <p:cNvPr id="5" name="Object 4"/>
          <p:cNvGraphicFramePr>
            <a:graphicFrameLocks noChangeAspect="true"/>
          </p:cNvGraphicFramePr>
          <p:nvPr>
            <p:extLst>
              <p:ext uri="{D42A27DB-BD31-4B8C-83A1-F6EECF244321}">
                <p14:modId xmlns:p14="http://schemas.microsoft.com/office/powerpoint/2010/main" val="3113453930"/>
              </p:ext>
            </p:extLst>
          </p:nvPr>
        </p:nvGraphicFramePr>
        <p:xfrm>
          <a:off x="8028384" y="188640"/>
          <a:ext cx="914400" cy="714375"/>
        </p:xfrm>
        <a:graphic>
          <a:graphicData uri="http://schemas.openxmlformats.org/presentationml/2006/ole">
            <mc:AlternateContent>
              <mc:Choice Requires="v">
                <p:oleObj progId="Excel.Sheet.8" name="List" showAsIcon="true" r:id="rId6" imgW="914400" imgH="714240" spid="_x0000_s6193">
                  <p:embed/>
                </p:oleObj>
              </mc:Choice>
              <mc:Fallback>
                <p:oleObj progId="Excel.Sheet.8" name="List" showAsIcon="true" r:id="rId6" imgW="914400" imgH="714240">
                  <p:embed/>
                  <p:pic>
                    <p:nvPicPr>
                      <p:cNvPr id="0" name="Picture 3"/>
                      <p:cNvPicPr>
                        <a:picLocks noChangeAspect="true" noChangeArrowheads="true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8384" y="188640"/>
                        <a:ext cx="914400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cs-CZ" b="true" dirty="false" smtClean="false">
              <a:solidFill>
                <a:srgbClr val="D1131C"/>
              </a:solidFill>
            </a:endParaRPr>
          </a:p>
          <a:p>
            <a:pPr marL="0" indent="0" algn="ctr">
              <a:buNone/>
            </a:pPr>
            <a:endParaRPr lang="cs-CZ" b="true" dirty="false">
              <a:solidFill>
                <a:srgbClr val="D1131C"/>
              </a:solidFill>
            </a:endParaRPr>
          </a:p>
          <a:p>
            <a:pPr marL="0" indent="0" algn="ctr">
              <a:buNone/>
            </a:pPr>
            <a:endParaRPr lang="cs-CZ" b="true" dirty="false" smtClean="false">
              <a:solidFill>
                <a:srgbClr val="D1131C"/>
              </a:solidFill>
            </a:endParaRPr>
          </a:p>
          <a:p>
            <a:pPr marL="0" indent="0" algn="ctr">
              <a:buNone/>
            </a:pPr>
            <a:r>
              <a:rPr lang="cs-CZ" b="true" dirty="false" smtClean="false">
                <a:solidFill>
                  <a:srgbClr val="D1131C"/>
                </a:solidFill>
              </a:rPr>
              <a:t>Děkujeme </a:t>
            </a:r>
            <a:r>
              <a:rPr lang="cs-CZ" b="true" dirty="false">
                <a:solidFill>
                  <a:srgbClr val="D1131C"/>
                </a:solidFill>
              </a:rPr>
              <a:t>za pozornost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07953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Pr>
        <a:blipFill dpi="0" rotWithShape="false">
          <a:blip cstate="print"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/>
          <p:cNvSpPr>
            <a:spLocks noGrp="true" noChangeArrowheads="true"/>
          </p:cNvSpPr>
          <p:nvPr>
            <p:ph type="title"/>
          </p:nvPr>
        </p:nvSpPr>
        <p:spPr>
          <a:xfrm>
            <a:off x="609600" y="404813"/>
            <a:ext cx="8229600" cy="1143000"/>
          </a:xfrm>
        </p:spPr>
        <p:txBody>
          <a:bodyPr/>
          <a:lstStyle/>
          <a:p>
            <a:pPr eaLnBrk="true" hangingPunct="true"/>
            <a:r>
              <a:rPr lang="cs-CZ" sz="3200" b="true" dirty="false" smtClean="false">
                <a:solidFill>
                  <a:srgbClr val="D1131C"/>
                </a:solidFill>
              </a:rPr>
              <a:t>Přílohy MZ</a:t>
            </a:r>
          </a:p>
        </p:txBody>
      </p:sp>
      <p:sp>
        <p:nvSpPr>
          <p:cNvPr id="40962" name="Rectangle 3"/>
          <p:cNvSpPr>
            <a:spLocks noGrp="true" noChangeArrowheads="true"/>
          </p:cNvSpPr>
          <p:nvPr>
            <p:ph idx="1"/>
          </p:nvPr>
        </p:nvSpPr>
        <p:spPr/>
        <p:txBody>
          <a:bodyPr/>
          <a:lstStyle/>
          <a:p>
            <a:pPr eaLnBrk="true" hangingPunct="true"/>
            <a:endParaRPr lang="cs-CZ" smtClean="false"/>
          </a:p>
          <a:p>
            <a:pPr algn="ctr" eaLnBrk="true" hangingPunct="true">
              <a:buFontTx/>
              <a:buNone/>
            </a:pPr>
            <a:r>
              <a:rPr lang="cs-CZ" b="true" smtClean="false">
                <a:solidFill>
                  <a:srgbClr val="D1131C"/>
                </a:solidFill>
              </a:rPr>
              <a:t>	</a:t>
            </a:r>
            <a:endParaRPr lang="cs-CZ" sz="1800" b="true" smtClean="false">
              <a:solidFill>
                <a:srgbClr val="14407E"/>
              </a:solidFill>
            </a:endParaRPr>
          </a:p>
        </p:txBody>
      </p:sp>
      <p:sp>
        <p:nvSpPr>
          <p:cNvPr id="4" name="Rectangle 3"/>
          <p:cNvSpPr txBox="true">
            <a:spLocks noChangeArrowheads="true"/>
          </p:cNvSpPr>
          <p:nvPr/>
        </p:nvSpPr>
        <p:spPr bwMode="auto">
          <a:xfrm>
            <a:off x="609600" y="1341438"/>
            <a:ext cx="8229600" cy="493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Bef>
                <a:spcPct val="20000"/>
              </a:spcBef>
              <a:buFontTx/>
              <a:buAutoNum type="arabicPeriod"/>
              <a:defRPr/>
            </a:pPr>
            <a:r>
              <a:rPr lang="cs-CZ" sz="2400" b="true" kern="0" dirty="false">
                <a:solidFill>
                  <a:srgbClr val="143F7E"/>
                </a:solidFill>
                <a:latin typeface="+mn-lt"/>
              </a:rPr>
              <a:t>Podpisové vzory </a:t>
            </a:r>
          </a:p>
          <a:p>
            <a:pPr marL="609600" indent="-609600">
              <a:spcBef>
                <a:spcPct val="20000"/>
              </a:spcBef>
              <a:buFontTx/>
              <a:buAutoNum type="arabicPeriod"/>
              <a:defRPr/>
            </a:pPr>
            <a:r>
              <a:rPr lang="cs-CZ" sz="2400" b="true" kern="0" dirty="false">
                <a:solidFill>
                  <a:srgbClr val="143F7E"/>
                </a:solidFill>
                <a:latin typeface="+mn-lt"/>
              </a:rPr>
              <a:t>Soupiska účetních dokladů</a:t>
            </a:r>
          </a:p>
          <a:p>
            <a:pPr marL="609600" indent="-609600">
              <a:spcBef>
                <a:spcPct val="20000"/>
              </a:spcBef>
              <a:buFontTx/>
              <a:buAutoNum type="arabicPeriod"/>
              <a:defRPr/>
            </a:pPr>
            <a:r>
              <a:rPr lang="cs-CZ" sz="2400" b="true" kern="0" dirty="false">
                <a:solidFill>
                  <a:srgbClr val="143F7E"/>
                </a:solidFill>
                <a:latin typeface="+mn-lt"/>
              </a:rPr>
              <a:t>Předkládané </a:t>
            </a:r>
            <a:r>
              <a:rPr lang="cs-CZ" sz="2400" b="true" kern="0" dirty="false" smtClean="false">
                <a:solidFill>
                  <a:srgbClr val="143F7E"/>
                </a:solidFill>
                <a:latin typeface="+mn-lt"/>
              </a:rPr>
              <a:t>kopie účetních dokladů</a:t>
            </a:r>
            <a:endParaRPr lang="cs-CZ" sz="2400" b="true" kern="0" dirty="false">
              <a:solidFill>
                <a:srgbClr val="143F7E"/>
              </a:solidFill>
              <a:latin typeface="+mn-lt"/>
            </a:endParaRPr>
          </a:p>
          <a:p>
            <a:pPr marL="609600" indent="-609600">
              <a:spcBef>
                <a:spcPct val="20000"/>
              </a:spcBef>
              <a:buFontTx/>
              <a:buAutoNum type="arabicPeriod"/>
              <a:defRPr/>
            </a:pPr>
            <a:r>
              <a:rPr lang="cs-CZ" sz="2400" b="true" kern="0" dirty="false">
                <a:solidFill>
                  <a:srgbClr val="143F7E"/>
                </a:solidFill>
                <a:latin typeface="+mn-lt"/>
              </a:rPr>
              <a:t>Pracovní výkazy</a:t>
            </a:r>
          </a:p>
          <a:p>
            <a:pPr marL="609600" indent="-609600">
              <a:spcBef>
                <a:spcPct val="20000"/>
              </a:spcBef>
              <a:buFontTx/>
              <a:buAutoNum type="arabicPeriod"/>
              <a:defRPr/>
            </a:pPr>
            <a:r>
              <a:rPr lang="cs-CZ" sz="2400" b="true" kern="0" dirty="false">
                <a:solidFill>
                  <a:srgbClr val="143F7E"/>
                </a:solidFill>
                <a:latin typeface="+mn-lt"/>
              </a:rPr>
              <a:t>Rozpis mzdových nákladů</a:t>
            </a:r>
          </a:p>
          <a:p>
            <a:pPr marL="609600" indent="-609600">
              <a:spcBef>
                <a:spcPct val="20000"/>
              </a:spcBef>
              <a:buFontTx/>
              <a:buAutoNum type="arabicPeriod"/>
              <a:defRPr/>
            </a:pPr>
            <a:r>
              <a:rPr lang="cs-CZ" sz="2400" b="true" kern="0" dirty="false">
                <a:solidFill>
                  <a:srgbClr val="143F7E"/>
                </a:solidFill>
                <a:latin typeface="+mn-lt"/>
              </a:rPr>
              <a:t>Rozpis cestovních náhrad</a:t>
            </a:r>
          </a:p>
          <a:p>
            <a:pPr marL="609600" indent="-609600">
              <a:spcBef>
                <a:spcPct val="20000"/>
              </a:spcBef>
              <a:buFontTx/>
              <a:buAutoNum type="arabicPeriod"/>
              <a:defRPr/>
            </a:pPr>
            <a:r>
              <a:rPr lang="cs-CZ" sz="2400" b="true" kern="0" dirty="false">
                <a:solidFill>
                  <a:srgbClr val="143F7E"/>
                </a:solidFill>
                <a:latin typeface="+mn-lt"/>
              </a:rPr>
              <a:t>Odpisy</a:t>
            </a:r>
          </a:p>
          <a:p>
            <a:pPr marL="609600" indent="-609600">
              <a:spcBef>
                <a:spcPct val="20000"/>
              </a:spcBef>
              <a:buFontTx/>
              <a:buAutoNum type="arabicPeriod"/>
              <a:defRPr/>
            </a:pPr>
            <a:r>
              <a:rPr lang="cs-CZ" sz="2400" b="true" kern="0" dirty="false">
                <a:solidFill>
                  <a:srgbClr val="143F7E"/>
                </a:solidFill>
                <a:latin typeface="+mn-lt"/>
              </a:rPr>
              <a:t>Výpisy z bankovního účtu</a:t>
            </a:r>
          </a:p>
          <a:p>
            <a:pPr marL="609600" indent="-609600">
              <a:spcBef>
                <a:spcPct val="20000"/>
              </a:spcBef>
              <a:buFontTx/>
              <a:buAutoNum type="arabicPeriod"/>
              <a:defRPr/>
            </a:pPr>
            <a:r>
              <a:rPr lang="cs-CZ" sz="2400" b="true" kern="0" dirty="false">
                <a:solidFill>
                  <a:srgbClr val="143F7E"/>
                </a:solidFill>
                <a:latin typeface="+mn-lt"/>
              </a:rPr>
              <a:t>Přehled čerpání způsobilých výdajů projektu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Pr>
        <a:blipFill dpi="0" rotWithShape="false">
          <a:blip cstate="print"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2"/>
          <p:cNvSpPr>
            <a:spLocks noGrp="true" noChangeArrowheads="true"/>
          </p:cNvSpPr>
          <p:nvPr>
            <p:ph type="title"/>
          </p:nvPr>
        </p:nvSpPr>
        <p:spPr/>
        <p:txBody>
          <a:bodyPr/>
          <a:lstStyle/>
          <a:p>
            <a:pPr eaLnBrk="true" hangingPunct="true"/>
            <a:r>
              <a:rPr lang="cs-CZ" sz="3200" b="true" smtClean="false">
                <a:solidFill>
                  <a:srgbClr val="D1131C"/>
                </a:solidFill>
              </a:rPr>
              <a:t>1. Podpisové vzory</a:t>
            </a:r>
          </a:p>
        </p:txBody>
      </p:sp>
      <p:sp>
        <p:nvSpPr>
          <p:cNvPr id="41986" name="Rectangle 3"/>
          <p:cNvSpPr>
            <a:spLocks noGrp="true" noChangeArrowheads="true"/>
          </p:cNvSpPr>
          <p:nvPr>
            <p:ph idx="1"/>
          </p:nvPr>
        </p:nvSpPr>
        <p:spPr/>
        <p:txBody>
          <a:bodyPr/>
          <a:lstStyle/>
          <a:p>
            <a:pPr eaLnBrk="true" hangingPunct="true"/>
            <a:endParaRPr lang="cs-CZ" smtClean="false"/>
          </a:p>
          <a:p>
            <a:pPr algn="ctr" eaLnBrk="true" hangingPunct="true">
              <a:buFontTx/>
              <a:buNone/>
            </a:pPr>
            <a:r>
              <a:rPr lang="cs-CZ" b="true" smtClean="false">
                <a:solidFill>
                  <a:srgbClr val="D1131C"/>
                </a:solidFill>
              </a:rPr>
              <a:t>	</a:t>
            </a:r>
            <a:endParaRPr lang="cs-CZ" sz="1800" b="true" smtClean="false">
              <a:solidFill>
                <a:srgbClr val="14407E"/>
              </a:solidFill>
            </a:endParaRPr>
          </a:p>
        </p:txBody>
      </p:sp>
      <p:sp>
        <p:nvSpPr>
          <p:cNvPr id="4" name="Rectangle 3"/>
          <p:cNvSpPr txBox="true">
            <a:spLocks noChangeArrowheads="true"/>
          </p:cNvSpPr>
          <p:nvPr/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sz="2800" b="true" kern="0" dirty="false">
                <a:solidFill>
                  <a:srgbClr val="0D3673"/>
                </a:solidFill>
                <a:latin typeface="+mn-lt"/>
              </a:rPr>
              <a:t>Statutární zástupce – podepisuje MZ a </a:t>
            </a:r>
            <a:r>
              <a:rPr lang="cs-CZ" sz="2800" b="true" kern="0" dirty="false" err="true">
                <a:solidFill>
                  <a:srgbClr val="0D3673"/>
                </a:solidFill>
                <a:latin typeface="+mn-lt"/>
              </a:rPr>
              <a:t>ZjŽoP</a:t>
            </a:r>
            <a:endParaRPr lang="cs-CZ" sz="2800" b="true" kern="0" dirty="false">
              <a:solidFill>
                <a:srgbClr val="0D3673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sz="2800" b="true" kern="0" dirty="false">
                <a:solidFill>
                  <a:srgbClr val="0D3673"/>
                </a:solidFill>
                <a:latin typeface="+mn-lt"/>
              </a:rPr>
              <a:t>Oprávněná osoba – </a:t>
            </a:r>
            <a:r>
              <a:rPr lang="cs-CZ" sz="2800" b="true" kern="0" dirty="false" err="true">
                <a:solidFill>
                  <a:srgbClr val="0D3673"/>
                </a:solidFill>
                <a:latin typeface="+mn-lt"/>
              </a:rPr>
              <a:t>osoba</a:t>
            </a:r>
            <a:r>
              <a:rPr lang="cs-CZ" sz="2800" b="true" kern="0" dirty="false">
                <a:solidFill>
                  <a:srgbClr val="0D3673"/>
                </a:solidFill>
                <a:latin typeface="+mn-lt"/>
              </a:rPr>
              <a:t> oprávněná podepisovat přílohy MZ, </a:t>
            </a:r>
          </a:p>
          <a:p>
            <a:pPr marL="342900" indent="-342900">
              <a:defRPr/>
            </a:pPr>
            <a:r>
              <a:rPr lang="cs-CZ" sz="2800" b="true" kern="0" dirty="false">
                <a:solidFill>
                  <a:srgbClr val="0D3673"/>
                </a:solidFill>
                <a:latin typeface="+mn-lt"/>
              </a:rPr>
              <a:t>	</a:t>
            </a:r>
            <a:r>
              <a:rPr lang="cs-CZ" sz="2800" b="true" kern="0" dirty="false" err="true">
                <a:solidFill>
                  <a:srgbClr val="0D3673"/>
                </a:solidFill>
                <a:latin typeface="+mn-lt"/>
              </a:rPr>
              <a:t>event</a:t>
            </a:r>
            <a:r>
              <a:rPr lang="cs-CZ" sz="2800" b="true" kern="0" dirty="false">
                <a:solidFill>
                  <a:srgbClr val="0D3673"/>
                </a:solidFill>
                <a:latin typeface="+mn-lt"/>
              </a:rPr>
              <a:t>. jednat jménem příjemce, tzn. přebírá oprávnění od statutárního zástupce (podepisuje MZ a </a:t>
            </a:r>
            <a:r>
              <a:rPr lang="cs-CZ" sz="2800" b="true" kern="0" dirty="false" err="true">
                <a:solidFill>
                  <a:srgbClr val="0D3673"/>
                </a:solidFill>
                <a:latin typeface="+mn-lt"/>
              </a:rPr>
              <a:t>ZjŽoP</a:t>
            </a:r>
            <a:r>
              <a:rPr lang="cs-CZ" sz="2800" b="true" kern="0" dirty="false">
                <a:solidFill>
                  <a:srgbClr val="0D3673"/>
                </a:solidFill>
                <a:latin typeface="+mn-lt"/>
              </a:rPr>
              <a:t> - nutno doložit </a:t>
            </a:r>
            <a:r>
              <a:rPr lang="cs-CZ" sz="2800" b="true" kern="0" dirty="false" smtClean="false">
                <a:solidFill>
                  <a:srgbClr val="FF0000"/>
                </a:solidFill>
                <a:latin typeface="+mn-lt"/>
              </a:rPr>
              <a:t>úředně </a:t>
            </a:r>
            <a:r>
              <a:rPr lang="cs-CZ" sz="2800" b="true" kern="0" dirty="false">
                <a:solidFill>
                  <a:srgbClr val="FF0000"/>
                </a:solidFill>
                <a:latin typeface="+mn-lt"/>
              </a:rPr>
              <a:t>ověřenou plnou mocí </a:t>
            </a:r>
            <a:r>
              <a:rPr lang="cs-CZ" sz="2800" b="true" kern="0" dirty="false">
                <a:solidFill>
                  <a:srgbClr val="0D3673"/>
                </a:solidFill>
                <a:latin typeface="+mn-lt"/>
              </a:rPr>
              <a:t>od statutárního </a:t>
            </a:r>
            <a:r>
              <a:rPr lang="cs-CZ" sz="2800" b="true" kern="0" dirty="false" smtClean="false">
                <a:solidFill>
                  <a:srgbClr val="0D3673"/>
                </a:solidFill>
                <a:latin typeface="+mn-lt"/>
              </a:rPr>
              <a:t>zástupce - nevyž</a:t>
            </a:r>
            <a:r>
              <a:rPr lang="cs-CZ" sz="2800" b="true" kern="0" dirty="false" smtClean="false">
                <a:solidFill>
                  <a:srgbClr val="0D3673"/>
                </a:solidFill>
              </a:rPr>
              <a:t>aduje </a:t>
            </a:r>
            <a:r>
              <a:rPr lang="cs-CZ" sz="2800" b="true" kern="0" smtClean="false">
                <a:solidFill>
                  <a:srgbClr val="0D3673"/>
                </a:solidFill>
              </a:rPr>
              <a:t>se notářské ověření</a:t>
            </a:r>
            <a:endParaRPr lang="cs-CZ" sz="2800" b="true" kern="0" dirty="false">
              <a:solidFill>
                <a:srgbClr val="0D3673"/>
              </a:solidFill>
              <a:latin typeface="+mn-lt"/>
            </a:endParaRPr>
          </a:p>
          <a:p>
            <a:pPr marL="342900" indent="-342900">
              <a:spcBef>
                <a:spcPct val="35000"/>
              </a:spcBef>
              <a:spcAft>
                <a:spcPct val="20000"/>
              </a:spcAft>
              <a:buFontTx/>
              <a:buChar char="•"/>
              <a:defRPr/>
            </a:pPr>
            <a:r>
              <a:rPr lang="cs-CZ" sz="2800" b="true" kern="0" dirty="false">
                <a:solidFill>
                  <a:srgbClr val="0D3673"/>
                </a:solidFill>
                <a:latin typeface="+mn-lt"/>
              </a:rPr>
              <a:t>Osoba odpovědná za účetní případy – osoba odpovědná dle vnitřních postupů organizace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xmlns:v="urn:schemas-microsoft-com:vml">
  <p:cSld>
    <p:bg>
      <p:bgPr>
        <a:blipFill dpi="0" rotWithShape="false">
          <a:blip cstate="print"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true" noChangeArrowheads="true"/>
          </p:cNvSpPr>
          <p:nvPr>
            <p:ph type="title"/>
          </p:nvPr>
        </p:nvSpPr>
        <p:spPr>
          <a:xfrm>
            <a:off x="467544" y="3913"/>
            <a:ext cx="8229600" cy="1143000"/>
          </a:xfrm>
        </p:spPr>
        <p:txBody>
          <a:bodyPr/>
          <a:lstStyle/>
          <a:p>
            <a:pPr eaLnBrk="true" hangingPunct="true"/>
            <a:r>
              <a:rPr lang="cs-CZ" sz="3200" b="true" dirty="false" smtClean="false">
                <a:solidFill>
                  <a:srgbClr val="D1131C"/>
                </a:solidFill>
              </a:rPr>
              <a:t>2. Soupiska účetních dokladů</a:t>
            </a:r>
            <a:r>
              <a:rPr lang="cs-CZ" sz="2400" b="true" dirty="false" smtClean="false">
                <a:solidFill>
                  <a:srgbClr val="D1131C"/>
                </a:solidFill>
              </a:rPr>
              <a:t> </a:t>
            </a:r>
            <a:r>
              <a:rPr lang="cs-CZ" sz="2000" b="true" dirty="false" smtClean="false">
                <a:solidFill>
                  <a:srgbClr val="D1131C"/>
                </a:solidFill>
              </a:rPr>
              <a:t>(1/2)</a:t>
            </a:r>
            <a:r>
              <a:rPr lang="cs-CZ" dirty="false" smtClean="false"/>
              <a:t> </a:t>
            </a:r>
          </a:p>
        </p:txBody>
      </p:sp>
      <p:sp>
        <p:nvSpPr>
          <p:cNvPr id="2051" name="Rectangle 3"/>
          <p:cNvSpPr>
            <a:spLocks noGrp="true" noChangeArrowheads="true"/>
          </p:cNvSpPr>
          <p:nvPr>
            <p:ph idx="1"/>
          </p:nvPr>
        </p:nvSpPr>
        <p:spPr/>
        <p:txBody>
          <a:bodyPr/>
          <a:lstStyle/>
          <a:p>
            <a:pPr eaLnBrk="true" hangingPunct="true"/>
            <a:endParaRPr lang="cs-CZ" smtClean="false"/>
          </a:p>
          <a:p>
            <a:pPr algn="ctr" eaLnBrk="true" hangingPunct="true">
              <a:buFontTx/>
              <a:buNone/>
            </a:pPr>
            <a:r>
              <a:rPr lang="cs-CZ" b="true" smtClean="false">
                <a:solidFill>
                  <a:srgbClr val="D1131C"/>
                </a:solidFill>
              </a:rPr>
              <a:t>	</a:t>
            </a:r>
            <a:endParaRPr lang="cs-CZ" sz="1800" b="true" smtClean="false">
              <a:solidFill>
                <a:srgbClr val="14407E"/>
              </a:solidFill>
            </a:endParaRPr>
          </a:p>
        </p:txBody>
      </p:sp>
      <p:sp>
        <p:nvSpPr>
          <p:cNvPr id="2053" name="Rectangle 3"/>
          <p:cNvSpPr txBox="true">
            <a:spLocks noChangeArrowheads="true"/>
          </p:cNvSpPr>
          <p:nvPr/>
        </p:nvSpPr>
        <p:spPr bwMode="auto">
          <a:xfrm>
            <a:off x="467544" y="836712"/>
            <a:ext cx="8229600" cy="4857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cs-CZ" sz="2000" b="true" dirty="false">
                <a:solidFill>
                  <a:srgbClr val="143F7E"/>
                </a:solidFill>
              </a:rPr>
              <a:t>Pořadové číslo dokladu</a:t>
            </a:r>
            <a:r>
              <a:rPr lang="cs-CZ" sz="1600" b="true" dirty="false">
                <a:solidFill>
                  <a:srgbClr val="143F7E"/>
                </a:solidFill>
              </a:rPr>
              <a:t> </a:t>
            </a:r>
            <a:r>
              <a:rPr lang="cs-CZ" sz="1600" dirty="false">
                <a:solidFill>
                  <a:srgbClr val="143F7E"/>
                </a:solidFill>
              </a:rPr>
              <a:t>–</a:t>
            </a:r>
            <a:r>
              <a:rPr lang="cs-CZ" sz="1600" b="true" dirty="false">
                <a:solidFill>
                  <a:srgbClr val="143F7E"/>
                </a:solidFill>
              </a:rPr>
              <a:t> </a:t>
            </a:r>
            <a:r>
              <a:rPr lang="cs-CZ" sz="1600" dirty="false" smtClean="false">
                <a:solidFill>
                  <a:srgbClr val="143F7E"/>
                </a:solidFill>
              </a:rPr>
              <a:t>u jednotlivých MZ začínat vždy od </a:t>
            </a:r>
            <a:r>
              <a:rPr lang="cs-CZ" sz="1600" dirty="false">
                <a:solidFill>
                  <a:srgbClr val="143F7E"/>
                </a:solidFill>
              </a:rPr>
              <a:t>č. 1</a:t>
            </a:r>
            <a:endParaRPr lang="cs-CZ" sz="1600" i="true" dirty="false">
              <a:solidFill>
                <a:schemeClr val="folHlink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cs-CZ" sz="2000" b="true" dirty="false">
                <a:solidFill>
                  <a:srgbClr val="143F7E"/>
                </a:solidFill>
              </a:rPr>
              <a:t>Položka kapitoly rozpočtu projektu</a:t>
            </a:r>
            <a:r>
              <a:rPr lang="cs-CZ" sz="1600" b="true" dirty="false">
                <a:solidFill>
                  <a:srgbClr val="143F7E"/>
                </a:solidFill>
              </a:rPr>
              <a:t> </a:t>
            </a:r>
            <a:r>
              <a:rPr lang="cs-CZ" sz="1600" dirty="false">
                <a:solidFill>
                  <a:srgbClr val="143F7E"/>
                </a:solidFill>
              </a:rPr>
              <a:t>– musí být totožné s číslem a názvem kapitoly ze schváleného aktuálního rozpočtu </a:t>
            </a:r>
            <a:r>
              <a:rPr lang="cs-CZ" sz="1600" dirty="false" smtClean="false">
                <a:solidFill>
                  <a:srgbClr val="143F7E"/>
                </a:solidFill>
              </a:rPr>
              <a:t>projektu či změněného nepodstatnou změnou v aktuální MZ (výjimku </a:t>
            </a:r>
            <a:r>
              <a:rPr lang="cs-CZ" sz="1600" dirty="false">
                <a:solidFill>
                  <a:srgbClr val="143F7E"/>
                </a:solidFill>
              </a:rPr>
              <a:t>tvoří kapitola </a:t>
            </a:r>
            <a:r>
              <a:rPr lang="cs-CZ" sz="1600" dirty="false" smtClean="false">
                <a:solidFill>
                  <a:srgbClr val="143F7E"/>
                </a:solidFill>
              </a:rPr>
              <a:t>01 - uvádí se celková částka za </a:t>
            </a:r>
            <a:r>
              <a:rPr lang="cs-CZ" sz="1600" dirty="false">
                <a:solidFill>
                  <a:srgbClr val="143F7E"/>
                </a:solidFill>
              </a:rPr>
              <a:t>jednotlivé měsíce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cs-CZ" sz="2000" b="true" dirty="false">
                <a:solidFill>
                  <a:srgbClr val="143F7E"/>
                </a:solidFill>
              </a:rPr>
              <a:t>Popis výdaje</a:t>
            </a:r>
            <a:r>
              <a:rPr lang="cs-CZ" sz="2400" b="true" dirty="false">
                <a:solidFill>
                  <a:srgbClr val="143F7E"/>
                </a:solidFill>
              </a:rPr>
              <a:t> </a:t>
            </a:r>
            <a:r>
              <a:rPr lang="cs-CZ" sz="1600" dirty="false">
                <a:solidFill>
                  <a:srgbClr val="143F7E"/>
                </a:solidFill>
              </a:rPr>
              <a:t>– popis musí jednoznačně identifikovat, že daný výdaj lze hradit z příslušné kapitolu rozpočtu, resp. je způsobilý k financování z OP LZZ (v případě účasti partnerů s finančním příspěvkem vždy uvádět název subjektu, který výdaj uskutečnil nebo lze řešit samostatnou soupiskou </a:t>
            </a:r>
            <a:r>
              <a:rPr lang="cs-CZ" sz="1600" dirty="false" smtClean="false">
                <a:solidFill>
                  <a:srgbClr val="143F7E"/>
                </a:solidFill>
              </a:rPr>
              <a:t>za </a:t>
            </a:r>
            <a:r>
              <a:rPr lang="cs-CZ" sz="1600" dirty="false">
                <a:solidFill>
                  <a:srgbClr val="143F7E"/>
                </a:solidFill>
              </a:rPr>
              <a:t>každého z partnerů), uvedeny budou i příjmy a to s </a:t>
            </a:r>
            <a:r>
              <a:rPr lang="cs-CZ" sz="1600" dirty="false" smtClean="false">
                <a:solidFill>
                  <a:srgbClr val="143F7E"/>
                </a:solidFill>
              </a:rPr>
              <a:t>minusem (úroky </a:t>
            </a:r>
            <a:r>
              <a:rPr lang="cs-CZ" sz="1600" dirty="false">
                <a:solidFill>
                  <a:srgbClr val="143F7E"/>
                </a:solidFill>
              </a:rPr>
              <a:t>z projektového </a:t>
            </a:r>
            <a:r>
              <a:rPr lang="cs-CZ" sz="1600" dirty="false" smtClean="false">
                <a:solidFill>
                  <a:srgbClr val="143F7E"/>
                </a:solidFill>
              </a:rPr>
              <a:t>bank. účtu nejsou příjmem projektu)</a:t>
            </a:r>
            <a:endParaRPr lang="cs-CZ" sz="1600" dirty="false">
              <a:solidFill>
                <a:srgbClr val="143F7E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cs-CZ" sz="2000" b="true" dirty="false">
                <a:solidFill>
                  <a:srgbClr val="143F7E"/>
                </a:solidFill>
              </a:rPr>
              <a:t>Celková Částka uvedená na dokladu v Kč</a:t>
            </a:r>
            <a:r>
              <a:rPr lang="cs-CZ" sz="1600" b="true" dirty="false">
                <a:solidFill>
                  <a:srgbClr val="143F7E"/>
                </a:solidFill>
              </a:rPr>
              <a:t> </a:t>
            </a:r>
            <a:r>
              <a:rPr lang="cs-CZ" sz="1600" dirty="false">
                <a:solidFill>
                  <a:srgbClr val="143F7E"/>
                </a:solidFill>
              </a:rPr>
              <a:t>– celková částka, na kterou je doklad vystaven (tzn. v </a:t>
            </a:r>
            <a:r>
              <a:rPr lang="cs-CZ" sz="1600" dirty="false" smtClean="false">
                <a:solidFill>
                  <a:srgbClr val="143F7E"/>
                </a:solidFill>
              </a:rPr>
              <a:t>případě </a:t>
            </a:r>
            <a:r>
              <a:rPr lang="cs-CZ" sz="1600" dirty="false">
                <a:solidFill>
                  <a:srgbClr val="143F7E"/>
                </a:solidFill>
              </a:rPr>
              <a:t>nárokování jedné položky z </a:t>
            </a:r>
            <a:r>
              <a:rPr lang="cs-CZ" sz="1600" dirty="false" smtClean="false">
                <a:solidFill>
                  <a:srgbClr val="143F7E"/>
                </a:solidFill>
              </a:rPr>
              <a:t>faktury s více položkami </a:t>
            </a:r>
            <a:r>
              <a:rPr lang="cs-CZ" sz="1600" dirty="false">
                <a:solidFill>
                  <a:srgbClr val="143F7E"/>
                </a:solidFill>
              </a:rPr>
              <a:t>bude uvedena </a:t>
            </a:r>
            <a:r>
              <a:rPr lang="cs-CZ" sz="1600" dirty="false" smtClean="false">
                <a:solidFill>
                  <a:srgbClr val="143F7E"/>
                </a:solidFill>
              </a:rPr>
              <a:t>souhrnná částka na faktuře)</a:t>
            </a:r>
            <a:endParaRPr lang="cs-CZ" sz="1600" dirty="false">
              <a:solidFill>
                <a:srgbClr val="143F7E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cs-CZ" sz="2000" b="true" dirty="false">
                <a:solidFill>
                  <a:srgbClr val="143F7E"/>
                </a:solidFill>
              </a:rPr>
              <a:t>Částka zahrnutá k proplacení z OP LZZ v Kč (veřejné zdroje)</a:t>
            </a:r>
            <a:r>
              <a:rPr lang="cs-CZ" sz="1600" b="true" dirty="false">
                <a:solidFill>
                  <a:srgbClr val="143F7E"/>
                </a:solidFill>
              </a:rPr>
              <a:t> – </a:t>
            </a:r>
            <a:r>
              <a:rPr lang="cs-CZ" sz="1600" dirty="false">
                <a:solidFill>
                  <a:srgbClr val="143F7E"/>
                </a:solidFill>
              </a:rPr>
              <a:t>vyúčtovaná částka připadající na přidělenou dotaci </a:t>
            </a:r>
            <a:r>
              <a:rPr lang="cs-CZ" sz="1600" dirty="false">
                <a:solidFill>
                  <a:srgbClr val="FF0000"/>
                </a:solidFill>
              </a:rPr>
              <a:t>(příjmy s minusem)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cs-CZ" sz="2000" b="true" dirty="false">
                <a:solidFill>
                  <a:srgbClr val="143F7E"/>
                </a:solidFill>
              </a:rPr>
              <a:t>Částka připadající na způsobilé výdaje v Kč (veřejné+soukromé zdroje)</a:t>
            </a:r>
            <a:r>
              <a:rPr lang="cs-CZ" sz="1600" b="true" dirty="false">
                <a:solidFill>
                  <a:srgbClr val="143F7E"/>
                </a:solidFill>
              </a:rPr>
              <a:t>– </a:t>
            </a:r>
            <a:r>
              <a:rPr lang="cs-CZ" sz="1600" dirty="false">
                <a:solidFill>
                  <a:srgbClr val="143F7E"/>
                </a:solidFill>
              </a:rPr>
              <a:t>vyúčtovaná částka připadající na přidělenou dotaci vč. </a:t>
            </a:r>
            <a:r>
              <a:rPr lang="cs-CZ" sz="1600" dirty="false" smtClean="false">
                <a:solidFill>
                  <a:srgbClr val="143F7E"/>
                </a:solidFill>
              </a:rPr>
              <a:t>soukromých </a:t>
            </a:r>
            <a:r>
              <a:rPr lang="cs-CZ" sz="1600" dirty="false">
                <a:solidFill>
                  <a:srgbClr val="143F7E"/>
                </a:solidFill>
              </a:rPr>
              <a:t>výdajů </a:t>
            </a:r>
            <a:r>
              <a:rPr lang="cs-CZ" sz="1600" dirty="false">
                <a:solidFill>
                  <a:srgbClr val="FF0000"/>
                </a:solidFill>
              </a:rPr>
              <a:t>(příjmy s minusem)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cs-CZ" sz="1600" dirty="false">
              <a:solidFill>
                <a:srgbClr val="143F7E"/>
              </a:solidFill>
            </a:endParaRPr>
          </a:p>
        </p:txBody>
      </p:sp>
      <p:graphicFrame>
        <p:nvGraphicFramePr>
          <p:cNvPr id="11" name="Object 10"/>
          <p:cNvGraphicFramePr>
            <a:graphicFrameLocks noChangeAspect="true"/>
          </p:cNvGraphicFramePr>
          <p:nvPr>
            <p:extLst>
              <p:ext uri="{D42A27DB-BD31-4B8C-83A1-F6EECF244321}">
                <p14:modId xmlns:p14="http://schemas.microsoft.com/office/powerpoint/2010/main" val="3902056031"/>
              </p:ext>
            </p:extLst>
          </p:nvPr>
        </p:nvGraphicFramePr>
        <p:xfrm>
          <a:off x="395536" y="404664"/>
          <a:ext cx="914400" cy="714375"/>
        </p:xfrm>
        <a:graphic>
          <a:graphicData uri="http://schemas.openxmlformats.org/presentationml/2006/ole">
            <mc:AlternateContent>
              <mc:Choice Requires="v">
                <p:oleObj progId="Excel.Sheet.8" name="List" showAsIcon="true" r:id="rId6" imgW="914400" imgH="714240" spid="_x0000_s1088">
                  <p:embed/>
                </p:oleObj>
              </mc:Choice>
              <mc:Fallback>
                <p:oleObj progId="Excel.Sheet.8" name="List" showAsIcon="true" r:id="rId6" imgW="914400" imgH="714240">
                  <p:embed/>
                  <p:pic>
                    <p:nvPicPr>
                      <p:cNvPr id="0" name="Picture 8"/>
                      <p:cNvPicPr>
                        <a:picLocks noChangeAspect="true" noChangeArrowheads="true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404664"/>
                        <a:ext cx="914400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Pr>
        <a:blipFill dpi="0" rotWithShape="false">
          <a:blip cstate="print"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2"/>
          <p:cNvSpPr>
            <a:spLocks noGrp="true" noChangeArrowheads="true"/>
          </p:cNvSpPr>
          <p:nvPr>
            <p:ph type="title"/>
          </p:nvPr>
        </p:nvSpPr>
        <p:spPr/>
        <p:txBody>
          <a:bodyPr/>
          <a:lstStyle/>
          <a:p>
            <a:pPr eaLnBrk="true" hangingPunct="true"/>
            <a:r>
              <a:rPr lang="cs-CZ" sz="3200" b="true" dirty="false" smtClean="false">
                <a:solidFill>
                  <a:srgbClr val="D1131C"/>
                </a:solidFill>
              </a:rPr>
              <a:t>2. Soupiska účetních dokladů</a:t>
            </a:r>
            <a:r>
              <a:rPr lang="cs-CZ" sz="2400" b="true" dirty="false" smtClean="false">
                <a:solidFill>
                  <a:srgbClr val="D1131C"/>
                </a:solidFill>
              </a:rPr>
              <a:t> </a:t>
            </a:r>
            <a:r>
              <a:rPr lang="cs-CZ" sz="2000" b="true" dirty="false" smtClean="false">
                <a:solidFill>
                  <a:srgbClr val="D1131C"/>
                </a:solidFill>
              </a:rPr>
              <a:t>(2/2)</a:t>
            </a:r>
            <a:r>
              <a:rPr lang="cs-CZ" dirty="false" smtClean="false"/>
              <a:t> </a:t>
            </a:r>
          </a:p>
        </p:txBody>
      </p:sp>
      <p:sp>
        <p:nvSpPr>
          <p:cNvPr id="43010" name="Rectangle 3"/>
          <p:cNvSpPr>
            <a:spLocks noGrp="true" noChangeArrowheads="true"/>
          </p:cNvSpPr>
          <p:nvPr>
            <p:ph idx="1"/>
          </p:nvPr>
        </p:nvSpPr>
        <p:spPr/>
        <p:txBody>
          <a:bodyPr/>
          <a:lstStyle/>
          <a:p>
            <a:pPr eaLnBrk="true" hangingPunct="true"/>
            <a:endParaRPr lang="cs-CZ" smtClean="false"/>
          </a:p>
          <a:p>
            <a:pPr algn="ctr" eaLnBrk="true" hangingPunct="true">
              <a:buFontTx/>
              <a:buNone/>
            </a:pPr>
            <a:r>
              <a:rPr lang="cs-CZ" b="true" smtClean="false">
                <a:solidFill>
                  <a:srgbClr val="D1131C"/>
                </a:solidFill>
              </a:rPr>
              <a:t>	</a:t>
            </a:r>
            <a:endParaRPr lang="cs-CZ" sz="1800" b="true" smtClean="false">
              <a:solidFill>
                <a:srgbClr val="14407E"/>
              </a:solidFill>
            </a:endParaRPr>
          </a:p>
        </p:txBody>
      </p:sp>
      <p:sp>
        <p:nvSpPr>
          <p:cNvPr id="43012" name="Rectangle 3"/>
          <p:cNvSpPr txBox="true">
            <a:spLocks noChangeArrowheads="true"/>
          </p:cNvSpPr>
          <p:nvPr/>
        </p:nvSpPr>
        <p:spPr bwMode="auto">
          <a:xfrm>
            <a:off x="457200" y="1268413"/>
            <a:ext cx="8229600" cy="485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10000"/>
              </a:spcBef>
              <a:buFontTx/>
              <a:buChar char="•"/>
            </a:pPr>
            <a:r>
              <a:rPr lang="cs-CZ" sz="2000" b="true" dirty="false">
                <a:solidFill>
                  <a:srgbClr val="143F7E"/>
                </a:solidFill>
              </a:rPr>
              <a:t>Z toho částka připadající na investiční výdaje v Kč (veřejné zdroje)</a:t>
            </a:r>
            <a:r>
              <a:rPr lang="cs-CZ" sz="1600" b="true" dirty="false">
                <a:solidFill>
                  <a:srgbClr val="143F7E"/>
                </a:solidFill>
              </a:rPr>
              <a:t> </a:t>
            </a:r>
            <a:r>
              <a:rPr lang="cs-CZ" sz="1600" dirty="false">
                <a:solidFill>
                  <a:srgbClr val="143F7E"/>
                </a:solidFill>
              </a:rPr>
              <a:t>– vyplňováno pouze v případě, že se jedná o investiční výdaj (bude uvedena stejná částka jako ve sloupci předchozím)</a:t>
            </a:r>
          </a:p>
          <a:p>
            <a:pPr marL="342900" indent="-342900">
              <a:spcBef>
                <a:spcPct val="10000"/>
              </a:spcBef>
              <a:buFontTx/>
              <a:buChar char="•"/>
            </a:pPr>
            <a:r>
              <a:rPr lang="cs-CZ" sz="2000" b="true" dirty="false">
                <a:solidFill>
                  <a:srgbClr val="143F7E"/>
                </a:solidFill>
              </a:rPr>
              <a:t>Datum úhrady výdaje</a:t>
            </a:r>
            <a:r>
              <a:rPr lang="cs-CZ" sz="1600" b="true" dirty="false">
                <a:solidFill>
                  <a:srgbClr val="143F7E"/>
                </a:solidFill>
              </a:rPr>
              <a:t> </a:t>
            </a:r>
            <a:r>
              <a:rPr lang="cs-CZ" sz="1600" dirty="false">
                <a:solidFill>
                  <a:srgbClr val="143F7E"/>
                </a:solidFill>
              </a:rPr>
              <a:t>– datum dle úhrady uvedené na výpisu z bankovního účtu nebo pokladním výdajovém dokladu</a:t>
            </a:r>
            <a:endParaRPr lang="cs-CZ" sz="1600" i="true" dirty="false">
              <a:solidFill>
                <a:schemeClr val="folHlink"/>
              </a:solidFill>
            </a:endParaRPr>
          </a:p>
          <a:p>
            <a:pPr marL="342900" indent="-342900">
              <a:spcBef>
                <a:spcPct val="10000"/>
              </a:spcBef>
              <a:buFontTx/>
              <a:buChar char="•"/>
            </a:pPr>
            <a:r>
              <a:rPr lang="cs-CZ" sz="2000" b="true" dirty="false">
                <a:solidFill>
                  <a:srgbClr val="143F7E"/>
                </a:solidFill>
              </a:rPr>
              <a:t>Druh účetního dokladu</a:t>
            </a:r>
            <a:r>
              <a:rPr lang="cs-CZ" sz="2400" b="true" dirty="false">
                <a:solidFill>
                  <a:srgbClr val="143F7E"/>
                </a:solidFill>
              </a:rPr>
              <a:t> </a:t>
            </a:r>
            <a:r>
              <a:rPr lang="cs-CZ" sz="1600" dirty="false">
                <a:solidFill>
                  <a:srgbClr val="143F7E"/>
                </a:solidFill>
              </a:rPr>
              <a:t>– faktura, pokladní doklad, interní doklad</a:t>
            </a:r>
          </a:p>
          <a:p>
            <a:pPr marL="342900" indent="-342900">
              <a:spcBef>
                <a:spcPct val="10000"/>
              </a:spcBef>
              <a:buFontTx/>
              <a:buChar char="•"/>
            </a:pPr>
            <a:r>
              <a:rPr lang="cs-CZ" sz="2000" b="true" dirty="false">
                <a:solidFill>
                  <a:srgbClr val="143F7E"/>
                </a:solidFill>
              </a:rPr>
              <a:t>Číslo účetního dokladu v účetnictví</a:t>
            </a:r>
            <a:r>
              <a:rPr lang="cs-CZ" sz="1600" b="true" dirty="false">
                <a:solidFill>
                  <a:srgbClr val="143F7E"/>
                </a:solidFill>
              </a:rPr>
              <a:t> </a:t>
            </a:r>
            <a:r>
              <a:rPr lang="cs-CZ" sz="1600" dirty="false">
                <a:solidFill>
                  <a:srgbClr val="143F7E"/>
                </a:solidFill>
              </a:rPr>
              <a:t>– interní označení dokladu dle evidence organizace (musí být jednoznačně </a:t>
            </a:r>
            <a:r>
              <a:rPr lang="cs-CZ" sz="1600" dirty="false" smtClean="false">
                <a:solidFill>
                  <a:srgbClr val="143F7E"/>
                </a:solidFill>
              </a:rPr>
              <a:t>identifikovatelný)</a:t>
            </a:r>
            <a:endParaRPr lang="cs-CZ" sz="1600" dirty="false">
              <a:solidFill>
                <a:srgbClr val="143F7E"/>
              </a:solidFill>
            </a:endParaRPr>
          </a:p>
          <a:p>
            <a:pPr marL="342900" indent="-342900">
              <a:spcBef>
                <a:spcPct val="10000"/>
              </a:spcBef>
              <a:buFontTx/>
              <a:buChar char="•"/>
            </a:pPr>
            <a:r>
              <a:rPr lang="cs-CZ" sz="2000" b="true" dirty="false">
                <a:solidFill>
                  <a:srgbClr val="143F7E"/>
                </a:solidFill>
              </a:rPr>
              <a:t>Číslo smlouvy (objednávky), ke které se doklad vztahuje</a:t>
            </a:r>
            <a:r>
              <a:rPr lang="cs-CZ" sz="1600" b="true" dirty="false">
                <a:solidFill>
                  <a:srgbClr val="143F7E"/>
                </a:solidFill>
              </a:rPr>
              <a:t> – </a:t>
            </a:r>
            <a:r>
              <a:rPr lang="cs-CZ" sz="1600" dirty="false">
                <a:solidFill>
                  <a:srgbClr val="143F7E"/>
                </a:solidFill>
              </a:rPr>
              <a:t>uváděno v případě, že existuje písemná smlouva či objednávka</a:t>
            </a:r>
            <a:endParaRPr lang="cs-CZ" sz="1600" i="true" dirty="false">
              <a:solidFill>
                <a:schemeClr val="folHlink"/>
              </a:solidFill>
            </a:endParaRPr>
          </a:p>
          <a:p>
            <a:pPr marL="342900" indent="-342900">
              <a:spcBef>
                <a:spcPct val="10000"/>
              </a:spcBef>
              <a:buFontTx/>
              <a:buChar char="•"/>
            </a:pPr>
            <a:r>
              <a:rPr lang="cs-CZ" sz="2000" b="true" dirty="false">
                <a:solidFill>
                  <a:srgbClr val="143F7E"/>
                </a:solidFill>
              </a:rPr>
              <a:t>Křížové financování celkem</a:t>
            </a:r>
            <a:r>
              <a:rPr lang="cs-CZ" sz="2400" b="true" dirty="false">
                <a:solidFill>
                  <a:srgbClr val="143F7E"/>
                </a:solidFill>
              </a:rPr>
              <a:t> </a:t>
            </a:r>
            <a:r>
              <a:rPr lang="cs-CZ" sz="1600" dirty="false">
                <a:solidFill>
                  <a:srgbClr val="143F7E"/>
                </a:solidFill>
              </a:rPr>
              <a:t>– součet </a:t>
            </a:r>
            <a:r>
              <a:rPr lang="cs-CZ" sz="1600" dirty="false" smtClean="false">
                <a:solidFill>
                  <a:srgbClr val="143F7E"/>
                </a:solidFill>
              </a:rPr>
              <a:t>výdajů, </a:t>
            </a:r>
            <a:r>
              <a:rPr lang="cs-CZ" sz="1600" dirty="false">
                <a:solidFill>
                  <a:srgbClr val="143F7E"/>
                </a:solidFill>
              </a:rPr>
              <a:t>které </a:t>
            </a:r>
            <a:r>
              <a:rPr lang="cs-CZ" sz="1600" dirty="false" smtClean="false">
                <a:solidFill>
                  <a:srgbClr val="143F7E"/>
                </a:solidFill>
              </a:rPr>
              <a:t>jsou nárokovány z kapitoly 7 Křížové financování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cs-CZ" sz="2000" b="true" dirty="false" smtClean="false">
                <a:solidFill>
                  <a:srgbClr val="143F7E"/>
                </a:solidFill>
              </a:rPr>
              <a:t>Procento nepřímých nákladů</a:t>
            </a:r>
            <a:endParaRPr lang="cs-CZ" sz="2000" b="true" dirty="false">
              <a:solidFill>
                <a:srgbClr val="143F7E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Pr>
        <a:blipFill dpi="0" rotWithShape="false">
          <a:blip cstate="print"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2"/>
          <p:cNvSpPr>
            <a:spLocks noGrp="true" noChangeArrowheads="true"/>
          </p:cNvSpPr>
          <p:nvPr>
            <p:ph type="title"/>
          </p:nvPr>
        </p:nvSpPr>
        <p:spPr>
          <a:xfrm>
            <a:off x="304800" y="548680"/>
            <a:ext cx="8534400" cy="706090"/>
          </a:xfrm>
        </p:spPr>
        <p:txBody>
          <a:bodyPr/>
          <a:lstStyle/>
          <a:p>
            <a:pPr eaLnBrk="true" hangingPunct="true"/>
            <a:r>
              <a:rPr lang="cs-CZ" sz="3200" b="true" dirty="false" smtClean="false">
                <a:solidFill>
                  <a:srgbClr val="D1131C"/>
                </a:solidFill>
              </a:rPr>
              <a:t>3. Předkládané účetní doklady </a:t>
            </a:r>
          </a:p>
        </p:txBody>
      </p:sp>
      <p:sp>
        <p:nvSpPr>
          <p:cNvPr id="44034" name="Rectangle 3"/>
          <p:cNvSpPr>
            <a:spLocks noGrp="true" noChangeArrowheads="true"/>
          </p:cNvSpPr>
          <p:nvPr>
            <p:ph idx="1"/>
          </p:nvPr>
        </p:nvSpPr>
        <p:spPr/>
        <p:txBody>
          <a:bodyPr/>
          <a:lstStyle/>
          <a:p>
            <a:pPr eaLnBrk="true" hangingPunct="true"/>
            <a:endParaRPr lang="cs-CZ" smtClean="false"/>
          </a:p>
          <a:p>
            <a:pPr algn="ctr" eaLnBrk="true" hangingPunct="true">
              <a:buFontTx/>
              <a:buNone/>
            </a:pPr>
            <a:r>
              <a:rPr lang="cs-CZ" b="true" smtClean="false">
                <a:solidFill>
                  <a:srgbClr val="D1131C"/>
                </a:solidFill>
              </a:rPr>
              <a:t>	</a:t>
            </a:r>
            <a:endParaRPr lang="cs-CZ" sz="1800" b="true" smtClean="false">
              <a:solidFill>
                <a:srgbClr val="14407E"/>
              </a:solidFill>
            </a:endParaRPr>
          </a:p>
        </p:txBody>
      </p:sp>
      <p:sp>
        <p:nvSpPr>
          <p:cNvPr id="3" name="Rectangle 3"/>
          <p:cNvSpPr txBox="true">
            <a:spLocks noChangeArrowheads="true"/>
          </p:cNvSpPr>
          <p:nvPr/>
        </p:nvSpPr>
        <p:spPr bwMode="auto">
          <a:xfrm>
            <a:off x="457200" y="1196752"/>
            <a:ext cx="8229600" cy="460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sz="2000" b="true" kern="0" dirty="false">
                <a:solidFill>
                  <a:srgbClr val="143F7E"/>
                </a:solidFill>
                <a:latin typeface="+mn-lt"/>
              </a:rPr>
              <a:t>Kapitola 01 – Osobní náklady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cs-CZ" sz="1600" b="true" kern="0" dirty="false">
                <a:solidFill>
                  <a:srgbClr val="143F7E"/>
                </a:solidFill>
              </a:rPr>
              <a:t>Výkazy práce </a:t>
            </a:r>
            <a:r>
              <a:rPr lang="cs-CZ" sz="1600" b="true" kern="0" dirty="false" smtClean="false">
                <a:solidFill>
                  <a:srgbClr val="143F7E"/>
                </a:solidFill>
              </a:rPr>
              <a:t>- </a:t>
            </a:r>
            <a:r>
              <a:rPr lang="cs-CZ" sz="1600" kern="0" dirty="false" smtClean="false">
                <a:solidFill>
                  <a:srgbClr val="143F7E"/>
                </a:solidFill>
              </a:rPr>
              <a:t>přikládá </a:t>
            </a:r>
            <a:r>
              <a:rPr lang="cs-CZ" sz="1600" kern="0" dirty="false">
                <a:solidFill>
                  <a:srgbClr val="143F7E"/>
                </a:solidFill>
              </a:rPr>
              <a:t>se pouze u zaměstnanců, jejichž </a:t>
            </a:r>
            <a:r>
              <a:rPr lang="cs-CZ" sz="1600" kern="0" dirty="false" smtClean="false">
                <a:solidFill>
                  <a:srgbClr val="143F7E"/>
                </a:solidFill>
              </a:rPr>
              <a:t>nárokovaná mzda </a:t>
            </a:r>
            <a:r>
              <a:rPr lang="cs-CZ" sz="1600" kern="0" dirty="false">
                <a:solidFill>
                  <a:srgbClr val="143F7E"/>
                </a:solidFill>
              </a:rPr>
              <a:t>převyšuje 10.000 Kč</a:t>
            </a:r>
            <a:endParaRPr lang="cs-CZ" sz="1600" kern="0" dirty="false" smtClean="false">
              <a:solidFill>
                <a:srgbClr val="143F7E"/>
              </a:solidFill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cs-CZ" sz="1600" b="true" kern="0" dirty="false" smtClean="false">
                <a:solidFill>
                  <a:srgbClr val="143F7E"/>
                </a:solidFill>
              </a:rPr>
              <a:t>Rozpis mzdových náklady (příloha č. 5 MZ)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cs-CZ" sz="1600" b="true" kern="0" dirty="false" smtClean="false">
                <a:solidFill>
                  <a:srgbClr val="143F7E"/>
                </a:solidFill>
                <a:latin typeface="+mn-lt"/>
              </a:rPr>
              <a:t>Kopie </a:t>
            </a:r>
            <a:r>
              <a:rPr lang="cs-CZ" sz="1600" b="true" kern="0" dirty="false">
                <a:solidFill>
                  <a:srgbClr val="143F7E"/>
                </a:solidFill>
                <a:latin typeface="+mn-lt"/>
              </a:rPr>
              <a:t>výpisu z bankovního účtu (nutná identifikace </a:t>
            </a:r>
            <a:r>
              <a:rPr lang="cs-CZ" sz="1600" b="true" kern="0" dirty="false" smtClean="false">
                <a:solidFill>
                  <a:srgbClr val="143F7E"/>
                </a:solidFill>
                <a:latin typeface="+mn-lt"/>
              </a:rPr>
              <a:t>plateb souvisejících s projektem)</a:t>
            </a:r>
            <a:endParaRPr lang="cs-CZ" sz="1600" b="true" kern="0" dirty="false">
              <a:solidFill>
                <a:srgbClr val="143F7E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sz="2000" b="true" kern="0" dirty="false">
                <a:solidFill>
                  <a:srgbClr val="143F7E"/>
                </a:solidFill>
                <a:latin typeface="+mn-lt"/>
              </a:rPr>
              <a:t>Kapitola 02 – 07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cs-CZ" sz="1600" b="true" kern="0" dirty="false" smtClean="false">
                <a:solidFill>
                  <a:srgbClr val="143F7E"/>
                </a:solidFill>
              </a:rPr>
              <a:t>Pouze kopie dokladů na částku nárokovanou z projektu vyšší jak 10.000,- Kč </a:t>
            </a:r>
            <a:r>
              <a:rPr lang="cs-CZ" sz="1600" kern="0" dirty="false" smtClean="false">
                <a:solidFill>
                  <a:srgbClr val="143F7E"/>
                </a:solidFill>
              </a:rPr>
              <a:t>(tzn. pokud bude částka na dokladu např. 120 000,-Kč, ale z projektu bude nárokováno pouze 9 000,-Kč není třeba tento doklad předkládat)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cs-CZ" sz="1600" b="true" kern="0" dirty="false" smtClean="false">
                <a:solidFill>
                  <a:srgbClr val="143F7E"/>
                </a:solidFill>
                <a:latin typeface="+mn-lt"/>
              </a:rPr>
              <a:t>Rozpis </a:t>
            </a:r>
            <a:r>
              <a:rPr lang="cs-CZ" sz="1600" b="true" kern="0" dirty="false">
                <a:solidFill>
                  <a:srgbClr val="143F7E"/>
                </a:solidFill>
                <a:latin typeface="+mn-lt"/>
              </a:rPr>
              <a:t>cestovních náhrad (příloha č. 6 MZ)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cs-CZ" sz="1600" b="true" kern="0" dirty="false">
                <a:solidFill>
                  <a:srgbClr val="143F7E"/>
                </a:solidFill>
                <a:latin typeface="+mn-lt"/>
              </a:rPr>
              <a:t>Odpisy (příloha č. 7 MZ)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cs-CZ" sz="1600" b="true" kern="0" dirty="false" smtClean="false">
                <a:solidFill>
                  <a:srgbClr val="143F7E"/>
                </a:solidFill>
              </a:rPr>
              <a:t>Doklady nárokované z projektu v částce 10.000,00 Kč a nižší mohou být vyžádány při administrativní kontrole či kontrole na místě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cs-CZ" sz="1600" b="true" kern="0" dirty="false" smtClean="false">
                <a:solidFill>
                  <a:srgbClr val="143F7E"/>
                </a:solidFill>
                <a:latin typeface="+mn-lt"/>
              </a:rPr>
              <a:t>Podklady </a:t>
            </a:r>
            <a:r>
              <a:rPr lang="cs-CZ" sz="1600" b="true" kern="0" dirty="false">
                <a:solidFill>
                  <a:srgbClr val="143F7E"/>
                </a:solidFill>
                <a:latin typeface="+mn-lt"/>
              </a:rPr>
              <a:t>k provedeným výběrovým řízením, smlouvy, objednávky (pouze jednou, při prvním nárokování)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cs-CZ" sz="1600" b="true" kern="0" dirty="false">
                <a:solidFill>
                  <a:srgbClr val="143F7E"/>
                </a:solidFill>
                <a:latin typeface="+mn-lt"/>
              </a:rPr>
              <a:t>Kopie výpisu z bankovního účtu (nutná identifikace plateb)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251520" y="274638"/>
            <a:ext cx="8435280" cy="1143000"/>
          </a:xfrm>
        </p:spPr>
        <p:txBody>
          <a:bodyPr/>
          <a:lstStyle/>
          <a:p>
            <a:r>
              <a:rPr lang="cs-CZ" sz="3200" b="true" dirty="false" smtClean="false">
                <a:solidFill>
                  <a:srgbClr val="D1131C"/>
                </a:solidFill>
              </a:rPr>
              <a:t>3. Doklady k nákupu zařízení, vybavení </a:t>
            </a:r>
            <a:endParaRPr lang="cs-CZ" sz="3200" dirty="false"/>
          </a:p>
        </p:txBody>
      </p:sp>
      <p:sp>
        <p:nvSpPr>
          <p:cNvPr id="3" name="Content Placeholder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70000"/>
              </a:lnSpc>
            </a:pPr>
            <a:r>
              <a:rPr lang="cs-CZ" sz="2000" b="true" dirty="false" smtClean="false">
                <a:solidFill>
                  <a:srgbClr val="143F7E"/>
                </a:solidFill>
              </a:rPr>
              <a:t>Objednávky/smlouvy:</a:t>
            </a:r>
            <a:endParaRPr lang="cs-CZ" sz="2000" b="true" dirty="false">
              <a:solidFill>
                <a:srgbClr val="143F7E"/>
              </a:solidFill>
            </a:endParaRPr>
          </a:p>
          <a:p>
            <a:pPr>
              <a:lnSpc>
                <a:spcPct val="70000"/>
              </a:lnSpc>
              <a:buFontTx/>
              <a:buNone/>
            </a:pPr>
            <a:endParaRPr lang="cs-CZ" sz="2000" b="true" dirty="false" smtClean="false">
              <a:solidFill>
                <a:srgbClr val="FF0000"/>
              </a:solidFill>
            </a:endParaRPr>
          </a:p>
          <a:p>
            <a:pPr>
              <a:lnSpc>
                <a:spcPct val="70000"/>
              </a:lnSpc>
              <a:buFont typeface="Wingdings" panose="05000000000000000000" pitchFamily="2" charset="2"/>
              <a:buChar char="Ø"/>
            </a:pPr>
            <a:r>
              <a:rPr lang="cs-CZ" sz="2000" b="true" dirty="false">
                <a:solidFill>
                  <a:srgbClr val="143F7E"/>
                </a:solidFill>
              </a:rPr>
              <a:t>K výdajům  - do 200 000,-Kč bez DPH </a:t>
            </a:r>
            <a:r>
              <a:rPr lang="cs-CZ" sz="2000" b="true" dirty="false" smtClean="false">
                <a:solidFill>
                  <a:srgbClr val="143F7E"/>
                </a:solidFill>
              </a:rPr>
              <a:t>není </a:t>
            </a:r>
            <a:r>
              <a:rPr lang="cs-CZ" sz="2000" b="true" dirty="false">
                <a:solidFill>
                  <a:srgbClr val="143F7E"/>
                </a:solidFill>
              </a:rPr>
              <a:t>nutné dokládat potvrzenou objednávku či smlouvu</a:t>
            </a:r>
          </a:p>
          <a:p>
            <a:pPr algn="just">
              <a:lnSpc>
                <a:spcPct val="70000"/>
              </a:lnSpc>
              <a:buFontTx/>
              <a:buNone/>
            </a:pPr>
            <a:r>
              <a:rPr lang="cs-CZ" sz="2000" b="true" dirty="false">
                <a:solidFill>
                  <a:srgbClr val="143F7E"/>
                </a:solidFill>
              </a:rPr>
              <a:t>		          - od 200 000,-Kč do 500 000,-Kč bez DPH příjemce dokládá písemnou smlouvu ve formě alespoň písemné objednávky písemně potvrzené dodavatelem (postačuje e-</a:t>
            </a:r>
            <a:r>
              <a:rPr lang="cs-CZ" sz="2000" b="true" dirty="false" err="true">
                <a:solidFill>
                  <a:srgbClr val="143F7E"/>
                </a:solidFill>
              </a:rPr>
              <a:t>mailová</a:t>
            </a:r>
            <a:r>
              <a:rPr lang="cs-CZ" sz="2000" b="true" dirty="false">
                <a:solidFill>
                  <a:srgbClr val="143F7E"/>
                </a:solidFill>
              </a:rPr>
              <a:t> forma)</a:t>
            </a:r>
          </a:p>
          <a:p>
            <a:pPr>
              <a:lnSpc>
                <a:spcPct val="70000"/>
              </a:lnSpc>
              <a:buFontTx/>
              <a:buNone/>
            </a:pPr>
            <a:endParaRPr lang="cs-CZ" sz="2000" b="true" dirty="false">
              <a:solidFill>
                <a:srgbClr val="143F7E"/>
              </a:solidFill>
            </a:endParaRPr>
          </a:p>
          <a:p>
            <a:pPr>
              <a:lnSpc>
                <a:spcPct val="70000"/>
              </a:lnSpc>
            </a:pPr>
            <a:r>
              <a:rPr lang="cs-CZ" sz="2000" b="true" dirty="false">
                <a:solidFill>
                  <a:srgbClr val="143F7E"/>
                </a:solidFill>
              </a:rPr>
              <a:t>Nákup zařízení a vybavení: </a:t>
            </a:r>
          </a:p>
          <a:p>
            <a:pPr algn="just">
              <a:lnSpc>
                <a:spcPct val="70000"/>
              </a:lnSpc>
            </a:pPr>
            <a:endParaRPr lang="cs-CZ" sz="2000" b="true" dirty="false">
              <a:solidFill>
                <a:srgbClr val="143F7E"/>
              </a:solidFill>
            </a:endParaRPr>
          </a:p>
          <a:p>
            <a:pPr algn="just">
              <a:lnSpc>
                <a:spcPct val="70000"/>
              </a:lnSpc>
              <a:buFont typeface="Wingdings" panose="05000000000000000000" pitchFamily="2" charset="2"/>
              <a:buChar char="Ø"/>
            </a:pPr>
            <a:r>
              <a:rPr lang="cs-CZ" sz="2000" b="true" dirty="false">
                <a:solidFill>
                  <a:srgbClr val="143F7E"/>
                </a:solidFill>
              </a:rPr>
              <a:t>nárokovat a proplácet lze pouze takovou výši nákladů na zařízení a vybavení, která odpovídá předpokládané výši úvazku člena realizačního týmu ve vztahu k jeho zapojení do realizace projektu (tj. výši úvazku dle platného právního aktu v době nákupu vybavení/zařízení). Úvazky jednotlivých členů realizačního týmu je možné sčítat, tj. např. v případě dvou </a:t>
            </a:r>
            <a:r>
              <a:rPr lang="cs-CZ" sz="2000" b="true" dirty="false" smtClean="false">
                <a:solidFill>
                  <a:srgbClr val="143F7E"/>
                </a:solidFill>
              </a:rPr>
              <a:t>0,4 </a:t>
            </a:r>
            <a:r>
              <a:rPr lang="cs-CZ" sz="2000" b="true" dirty="false">
                <a:solidFill>
                  <a:srgbClr val="143F7E"/>
                </a:solidFill>
              </a:rPr>
              <a:t>úvazků je možno </a:t>
            </a:r>
            <a:r>
              <a:rPr lang="cs-CZ" sz="2000" b="true" dirty="false" smtClean="false">
                <a:solidFill>
                  <a:srgbClr val="143F7E"/>
                </a:solidFill>
              </a:rPr>
              <a:t>hradit </a:t>
            </a:r>
            <a:r>
              <a:rPr lang="cs-CZ" sz="2000" b="true" dirty="false">
                <a:solidFill>
                  <a:srgbClr val="143F7E"/>
                </a:solidFill>
              </a:rPr>
              <a:t>z prostředků projektu dohromady </a:t>
            </a:r>
            <a:r>
              <a:rPr lang="cs-CZ" sz="2000" b="true" dirty="false" smtClean="false">
                <a:solidFill>
                  <a:srgbClr val="143F7E"/>
                </a:solidFill>
              </a:rPr>
              <a:t>0,8 ks notebooku </a:t>
            </a:r>
            <a:endParaRPr lang="cs-CZ" sz="2000" b="true" dirty="false">
              <a:solidFill>
                <a:srgbClr val="143F7E"/>
              </a:solidFill>
            </a:endParaRPr>
          </a:p>
          <a:p>
            <a:endParaRPr lang="cs-CZ" dirty="fal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Pr>
        <a:blipFill dpi="0" rotWithShape="false">
          <a:blip cstate="print"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3"/>
          <p:cNvSpPr>
            <a:spLocks noGrp="true" noChangeArrowheads="true"/>
          </p:cNvSpPr>
          <p:nvPr>
            <p:ph type="title"/>
          </p:nvPr>
        </p:nvSpPr>
        <p:spPr/>
        <p:txBody>
          <a:bodyPr/>
          <a:lstStyle/>
          <a:p>
            <a:pPr eaLnBrk="true" hangingPunct="true"/>
            <a:r>
              <a:rPr lang="cs-CZ" sz="3200" b="true" dirty="false" smtClean="false">
                <a:solidFill>
                  <a:srgbClr val="D1131C"/>
                </a:solidFill>
              </a:rPr>
              <a:t>3. Předkládané účetní doklady </a:t>
            </a:r>
            <a:r>
              <a:rPr lang="cs-CZ" sz="2000" b="true" dirty="false" smtClean="false">
                <a:solidFill>
                  <a:srgbClr val="D1131C"/>
                </a:solidFill>
              </a:rPr>
              <a:t/>
            </a:r>
            <a:br>
              <a:rPr lang="cs-CZ" sz="2000" b="true" dirty="false" smtClean="false">
                <a:solidFill>
                  <a:srgbClr val="D1131C"/>
                </a:solidFill>
              </a:rPr>
            </a:br>
            <a:r>
              <a:rPr lang="cs-CZ" sz="3200" b="true" dirty="false" smtClean="false">
                <a:solidFill>
                  <a:srgbClr val="D1131C"/>
                </a:solidFill>
              </a:rPr>
              <a:t>na vyžádání či kontrole na místě</a:t>
            </a:r>
          </a:p>
        </p:txBody>
      </p:sp>
      <p:sp>
        <p:nvSpPr>
          <p:cNvPr id="45058" name="Rectangle 3"/>
          <p:cNvSpPr>
            <a:spLocks noGrp="true" noChangeArrowheads="true"/>
          </p:cNvSpPr>
          <p:nvPr>
            <p:ph idx="1"/>
          </p:nvPr>
        </p:nvSpPr>
        <p:spPr/>
        <p:txBody>
          <a:bodyPr/>
          <a:lstStyle/>
          <a:p>
            <a:pPr eaLnBrk="true" hangingPunct="true"/>
            <a:endParaRPr lang="cs-CZ" smtClean="false"/>
          </a:p>
          <a:p>
            <a:pPr algn="ctr" eaLnBrk="true" hangingPunct="true">
              <a:buFontTx/>
              <a:buNone/>
            </a:pPr>
            <a:r>
              <a:rPr lang="cs-CZ" b="true" smtClean="false">
                <a:solidFill>
                  <a:srgbClr val="D1131C"/>
                </a:solidFill>
              </a:rPr>
              <a:t>	</a:t>
            </a:r>
            <a:endParaRPr lang="cs-CZ" sz="1800" b="true" smtClean="false">
              <a:solidFill>
                <a:srgbClr val="14407E"/>
              </a:solidFill>
            </a:endParaRPr>
          </a:p>
        </p:txBody>
      </p:sp>
      <p:sp>
        <p:nvSpPr>
          <p:cNvPr id="3" name="Rectangle 2"/>
          <p:cNvSpPr txBox="true">
            <a:spLocks noChangeArrowheads="true"/>
          </p:cNvSpPr>
          <p:nvPr/>
        </p:nvSpPr>
        <p:spPr bwMode="auto">
          <a:xfrm>
            <a:off x="457200" y="1676400"/>
            <a:ext cx="8229600" cy="444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sz="2000" b="true" kern="0" dirty="false">
                <a:solidFill>
                  <a:srgbClr val="143F7E"/>
                </a:solidFill>
                <a:latin typeface="+mn-lt"/>
              </a:rPr>
              <a:t>Veškeré podklady k jednoznačnému prokázání způsobilosti uskutečněného výdaje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sz="2000" b="true" kern="0" dirty="false">
                <a:solidFill>
                  <a:srgbClr val="143F7E"/>
                </a:solidFill>
                <a:latin typeface="+mn-lt"/>
              </a:rPr>
              <a:t>Kapitola 01 – Osobní náklady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cs-CZ" sz="1600" b="true" kern="0" dirty="false">
                <a:solidFill>
                  <a:srgbClr val="143F7E"/>
                </a:solidFill>
                <a:latin typeface="+mn-lt"/>
              </a:rPr>
              <a:t>Originály veškerých dokladů (zejména doklady, které nebyly součástí předložené </a:t>
            </a:r>
            <a:r>
              <a:rPr lang="cs-CZ" sz="1600" b="true" kern="0" dirty="false" err="true">
                <a:solidFill>
                  <a:srgbClr val="143F7E"/>
                </a:solidFill>
                <a:latin typeface="+mn-lt"/>
              </a:rPr>
              <a:t>ZjŽoP</a:t>
            </a:r>
            <a:r>
              <a:rPr lang="cs-CZ" sz="1600" b="true" kern="0" dirty="false">
                <a:solidFill>
                  <a:srgbClr val="143F7E"/>
                </a:solidFill>
                <a:latin typeface="+mn-lt"/>
              </a:rPr>
              <a:t>)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cs-CZ" sz="1600" b="true" kern="0" dirty="false">
                <a:solidFill>
                  <a:srgbClr val="143F7E"/>
                </a:solidFill>
                <a:latin typeface="+mn-lt"/>
              </a:rPr>
              <a:t>Pracovní smlouvy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cs-CZ" sz="1600" b="true" kern="0" dirty="false">
                <a:solidFill>
                  <a:srgbClr val="143F7E"/>
                </a:solidFill>
                <a:latin typeface="+mn-lt"/>
              </a:rPr>
              <a:t>Mzdové listy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cs-CZ" sz="1600" b="true" kern="0" dirty="false">
                <a:solidFill>
                  <a:srgbClr val="143F7E"/>
                </a:solidFill>
                <a:latin typeface="+mn-lt"/>
              </a:rPr>
              <a:t>Výplatní pásky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cs-CZ" sz="2000" b="true" kern="0" dirty="false">
                <a:solidFill>
                  <a:srgbClr val="143F7E"/>
                </a:solidFill>
                <a:latin typeface="+mn-lt"/>
              </a:rPr>
              <a:t>Kapitola 02 – 07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cs-CZ" sz="1600" b="true" kern="0" dirty="false">
                <a:solidFill>
                  <a:srgbClr val="143F7E"/>
                </a:solidFill>
                <a:latin typeface="+mn-lt"/>
              </a:rPr>
              <a:t>Originály veškerých dokladů (zejména doklady, které nebyly součástí předložené </a:t>
            </a:r>
            <a:r>
              <a:rPr lang="cs-CZ" sz="1600" b="true" kern="0" dirty="false" err="true">
                <a:solidFill>
                  <a:srgbClr val="143F7E"/>
                </a:solidFill>
                <a:latin typeface="+mn-lt"/>
              </a:rPr>
              <a:t>ZjŽoP</a:t>
            </a:r>
            <a:r>
              <a:rPr lang="cs-CZ" sz="1600" b="true" kern="0" dirty="false">
                <a:solidFill>
                  <a:srgbClr val="143F7E"/>
                </a:solidFill>
                <a:latin typeface="+mn-lt"/>
              </a:rPr>
              <a:t> – např. doklady v částce 10.000,00 Kč a nižší)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cs-CZ" sz="1600" b="true" kern="0" dirty="false">
                <a:solidFill>
                  <a:srgbClr val="143F7E"/>
                </a:solidFill>
                <a:latin typeface="+mn-lt"/>
              </a:rPr>
              <a:t>Cestovní příkazy, pozvánky, prezenční listiny, knihy jízd, účetní evidence atd.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endParaRPr lang="cs-CZ" sz="1600" kern="0" dirty="false">
              <a:solidFill>
                <a:srgbClr val="143F7E"/>
              </a:solidFill>
              <a:latin typeface="+mn-lt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Prezentace_OPLZZ_čb">
  <a:themeElements>
    <a:clrScheme name="Prezentace_OPLZZ_čb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zentace_OPLZZ_č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algn="ctr" dir="2700000" dist="35921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false" compatLnSpc="true">
        <a:prstTxWarp prst="textNoShape">
          <a:avLst/>
        </a:prstTxWarp>
      </a:bodyPr>
      <a:lstStyle>
        <a:defPPr marL="0" marR="0" indent="0" algn="l" defTabSz="914400" rtl="false" eaLnBrk="true" fontAlgn="base" latinLnBrk="false" hangingPunct="true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false" lang="cs-CZ" sz="1800" b="false" i="false" u="none" strike="noStrike" cap="none" normalizeH="false" baseline="0" smtClean="false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algn="ctr" dir="2700000" dist="35921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false" compatLnSpc="true">
        <a:prstTxWarp prst="textNoShape">
          <a:avLst/>
        </a:prstTxWarp>
      </a:bodyPr>
      <a:lstStyle>
        <a:defPPr marL="0" marR="0" indent="0" algn="l" defTabSz="914400" rtl="false" eaLnBrk="true" fontAlgn="base" latinLnBrk="false" hangingPunct="true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false" lang="cs-CZ" sz="1800" b="false" i="false" u="none" strike="noStrike" cap="none" normalizeH="false" baseline="0" smtClean="false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zentace_OPLZZ_čb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_OPLZZ_čb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_OPLZZ_čb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_OPLZZ_čb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_OPLZZ_čb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_OPLZZ_čb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e_OPLZZ_čb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e_OPLZZ_čb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e_OPLZZ_čb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e_OPLZZ_čb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e_OPLZZ_čb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e_OPLZZ_čb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a:clrScheme name="Prezentace_OPLZZ_čb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0.xml><?xml version="1.0" encoding="utf-8"?>
<a:themeOverrid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a:clrScheme name="Prezentace_OPLZZ_čb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1.xml><?xml version="1.0" encoding="utf-8"?>
<a:themeOverrid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a:clrScheme name="Prezentace_OPLZZ_čb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2.xml><?xml version="1.0" encoding="utf-8"?>
<a:themeOverrid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a:clrScheme name="Prezentace_OPLZZ_čb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3.xml><?xml version="1.0" encoding="utf-8"?>
<a:themeOverrid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a:clrScheme name="Prezentace_OPLZZ_čb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4.xml><?xml version="1.0" encoding="utf-8"?>
<a:themeOverrid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a:clrScheme name="Prezentace_OPLZZ_čb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5.xml><?xml version="1.0" encoding="utf-8"?>
<a:themeOverrid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a:clrScheme name="Prezentace_OPLZZ_čb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6.xml><?xml version="1.0" encoding="utf-8"?>
<a:themeOverrid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a:clrScheme name="Prezentace_OPLZZ_čb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7.xml><?xml version="1.0" encoding="utf-8"?>
<a:themeOverrid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a:clrScheme name="Prezentace_OPLZZ_čb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.xml><?xml version="1.0" encoding="utf-8"?>
<a:themeOverrid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a:clrScheme name="Prezentace_OPLZZ_čb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3.xml><?xml version="1.0" encoding="utf-8"?>
<a:themeOverrid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a:clrScheme name="Prezentace_OPLZZ_čb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4.xml><?xml version="1.0" encoding="utf-8"?>
<a:themeOverrid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a:clrScheme name="Prezentace_OPLZZ_čb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5.xml><?xml version="1.0" encoding="utf-8"?>
<a:themeOverrid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a:clrScheme name="Prezentace_OPLZZ_čb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6.xml><?xml version="1.0" encoding="utf-8"?>
<a:themeOverrid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a:clrScheme name="Prezentace_OPLZZ_čb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7.xml><?xml version="1.0" encoding="utf-8"?>
<a:themeOverrid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a:clrScheme name="Prezentace_OPLZZ_čb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8.xml><?xml version="1.0" encoding="utf-8"?>
<a:themeOverrid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a:clrScheme name="Prezentace_OPLZZ_čb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9.xml><?xml version="1.0" encoding="utf-8"?>
<a:themeOverrid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a:clrScheme name="Prezentace_OPLZZ_čb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/>
  <properties:Company>Accenture</properties:Company>
  <properties:Words>2320</properties:Words>
  <properties:PresentationFormat>Předvádění na obrazovce (4:3)</properties:PresentationFormat>
  <properties:Paragraphs>194</properties:Paragraphs>
  <properties:Slides>23</properties:Slides>
  <properties:Notes>2</properties:Notes>
  <properties:TotalTime>739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23</vt:i4>
      </vt:variant>
    </vt:vector>
  </properties:HeadingPairs>
  <properties:TitlesOfParts>
    <vt:vector baseType="lpstr" size="25">
      <vt:lpstr>Prezentace_OPLZZ_čb</vt:lpstr>
      <vt:lpstr>List</vt:lpstr>
      <vt:lpstr>Workshop k vyplňování monitorovacích zpráv</vt:lpstr>
      <vt:lpstr>MONITOROVACÍ ZPRÁVA (MZ)   ZJEDNODUŠENÁ ŽÁDOST O PLATBU (ZjŽoP)   finanční část</vt:lpstr>
      <vt:lpstr>Přílohy MZ</vt:lpstr>
      <vt:lpstr>1. Podpisové vzory</vt:lpstr>
      <vt:lpstr>2. Soupiska účetních dokladů (1/2) </vt:lpstr>
      <vt:lpstr>2. Soupiska účetních dokladů (2/2) </vt:lpstr>
      <vt:lpstr>3. Předkládané účetní doklady </vt:lpstr>
      <vt:lpstr>3. Doklady k nákupu zařízení, vybavení </vt:lpstr>
      <vt:lpstr>3. Předkládané účetní doklady  na vyžádání či kontrole na místě</vt:lpstr>
      <vt:lpstr>4. Pracovní výkazy (1/3)</vt:lpstr>
      <vt:lpstr>4. Pracovní výkazy (2/3)</vt:lpstr>
      <vt:lpstr>4. Pracovní výkazy (3/3)</vt:lpstr>
      <vt:lpstr>4. Pracovní výkaz – nejčastější chyby</vt:lpstr>
      <vt:lpstr>5. Rozpis mzdových nákladů (1/2)</vt:lpstr>
      <vt:lpstr>5. Rozpis mzdových nákladů (2/2)</vt:lpstr>
      <vt:lpstr>6. Rozpis cestovních náhrad</vt:lpstr>
      <vt:lpstr>Nárokování výdajů cestovních náhrad</vt:lpstr>
      <vt:lpstr>7. Odpisy</vt:lpstr>
      <vt:lpstr>8. Výpisy z bankovního účtu</vt:lpstr>
      <vt:lpstr>9. Přehled čerpání způsobilých výdajů (1/2)</vt:lpstr>
      <vt:lpstr>9. Přehled čerpání způsobilých výdajů (2/2)</vt:lpstr>
      <vt:lpstr>Zjednodušená žádost o platbu (ZjŽoP)</vt:lpstr>
      <vt:lpstr>Prezentace aplikace PowerPoint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14.0000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2012-03-20T10:14:11Z</dcterms:created>
  <dc:creator/>
  <cp:lastModifiedBy/>
  <dcterms:modified xmlns:xsi="http://www.w3.org/2001/XMLSchema-instance" xsi:type="dcterms:W3CDTF">2013-12-02T10:50:53Z</dcterms:modified>
  <cp:revision>84</cp:revision>
  <dc:title>MONITOROVACÍ ZPRÁVA (MZ)   ZJEDNODUŠENÁ ŽÁDOST O PLATBU (ZjŽoP)   finanční část</dc:title>
</cp:coreProperties>
</file>