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15"/>
  </p:notesMasterIdLst>
  <p:sldIdLst>
    <p:sldId id="257" r:id="rId2"/>
    <p:sldId id="267" r:id="rId3"/>
    <p:sldId id="307" r:id="rId4"/>
    <p:sldId id="308" r:id="rId5"/>
    <p:sldId id="309" r:id="rId6"/>
    <p:sldId id="310" r:id="rId7"/>
    <p:sldId id="311" r:id="rId8"/>
    <p:sldId id="312" r:id="rId9"/>
    <p:sldId id="305" r:id="rId10"/>
    <p:sldId id="306" r:id="rId11"/>
    <p:sldId id="313" r:id="rId12"/>
    <p:sldId id="314" r:id="rId13"/>
    <p:sldId id="316" r:id="rId14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5620"/>
    <p:restoredTop sz="84127" autoAdjust="false"/>
  </p:normalViewPr>
  <p:slideViewPr>
    <p:cSldViewPr>
      <p:cViewPr>
        <p:scale>
          <a:sx n="60" d="100"/>
          <a:sy n="60" d="100"/>
        </p:scale>
        <p:origin x="-1434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theme/theme1.xml" Type="http://schemas.openxmlformats.org/officeDocument/2006/relationships/theme" Id="rId18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viewProps.xml" Type="http://schemas.openxmlformats.org/officeDocument/2006/relationships/viewProps" Id="rId17"/>
    <Relationship Target="slides/slide1.xml" Type="http://schemas.openxmlformats.org/officeDocument/2006/relationships/slide" Id="rId2"/>
    <Relationship Target="presProps.xml" Type="http://schemas.openxmlformats.org/officeDocument/2006/relationships/presProp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4.xml" Type="http://schemas.openxmlformats.org/officeDocument/2006/relationships/slide" Id="rId5"/>
    <Relationship Target="notesMasters/notesMaster1.xml" Type="http://schemas.openxmlformats.org/officeDocument/2006/relationships/notesMaster" Id="rId15"/>
    <Relationship Target="slides/slide9.xml" Type="http://schemas.openxmlformats.org/officeDocument/2006/relationships/slide" Id="rId10"/>
    <Relationship Target="tableStyles.xml" Type="http://schemas.openxmlformats.org/officeDocument/2006/relationships/tableStyles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2F0CCA05-1C4F-4D16-929B-5FD86F3E5A13}" type="datetimeFigureOut">
              <a:rPr lang="cs-CZ" smtClean="false"/>
              <a:t>3.1.2013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B8D21A95-9BF0-4744-AAA2-62B7B7E87F54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72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8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55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1600" b="true" dirty="false" smtClean="false">
                <a:solidFill>
                  <a:srgbClr val="14407E"/>
                </a:solidFill>
              </a:rPr>
              <a:t>Cílová skupina SÚPM - SVČ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b="false" dirty="false" smtClean="false">
                <a:solidFill>
                  <a:srgbClr val="14407E"/>
                </a:solidFill>
              </a:rPr>
              <a:t>Osoby vedené v evidenci UP ČR déle než 5 měsíců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b="false" dirty="false" smtClean="false">
                <a:solidFill>
                  <a:srgbClr val="14407E"/>
                </a:solidFill>
              </a:rPr>
              <a:t>Osoby starší 55 let či mladší 25 let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b="false" dirty="false" smtClean="false">
                <a:solidFill>
                  <a:srgbClr val="14407E"/>
                </a:solidFill>
              </a:rPr>
              <a:t>Rodiče s dětmi či osoby, kterým je z jiných relevantních důvodů bráněno ve vstupu na trh práce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b="false" dirty="false" smtClean="false">
                <a:solidFill>
                  <a:srgbClr val="14407E"/>
                </a:solidFill>
              </a:rPr>
              <a:t>Uvedená kritéria se však mohou regionálně lišit v závislosti na místních potřebách trhu práce</a:t>
            </a:r>
          </a:p>
          <a:p>
            <a:pPr>
              <a:lnSpc>
                <a:spcPct val="80000"/>
              </a:lnSpc>
            </a:pPr>
            <a:endParaRPr lang="cs-CZ" sz="1600" b="true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endParaRPr lang="cs-CZ" sz="1600" b="true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1600" b="true" dirty="false" smtClean="false">
                <a:solidFill>
                  <a:srgbClr val="14407E"/>
                </a:solidFill>
              </a:rPr>
              <a:t>Výše příspěvku:</a:t>
            </a:r>
          </a:p>
          <a:p>
            <a:pPr>
              <a:lnSpc>
                <a:spcPct val="80000"/>
              </a:lnSpc>
            </a:pPr>
            <a:r>
              <a:rPr lang="cs-CZ" sz="1600" dirty="false" err="true" smtClean="false">
                <a:solidFill>
                  <a:srgbClr val="14407E"/>
                </a:solidFill>
              </a:rPr>
              <a:t>ZoZ</a:t>
            </a:r>
            <a:r>
              <a:rPr lang="cs-CZ" sz="1600" dirty="false" smtClean="false">
                <a:solidFill>
                  <a:srgbClr val="14407E"/>
                </a:solidFill>
              </a:rPr>
              <a:t> stanovuje maximální výši jako u ostatních zřizovaných SÚPM a je závislá na míře zaměstnanosti v příslušném regionu v měsíci předcházejícím podání žádosti:</a:t>
            </a:r>
          </a:p>
          <a:p>
            <a:pPr marL="1343025" lvl="1" indent="-342900">
              <a:lnSpc>
                <a:spcPct val="80000"/>
              </a:lnSpc>
              <a:buFont typeface="+mj-lt"/>
              <a:buAutoNum type="alphaLcPeriod"/>
            </a:pPr>
            <a:r>
              <a:rPr lang="cs-CZ" sz="1600" dirty="false" smtClean="false">
                <a:solidFill>
                  <a:srgbClr val="14407E"/>
                </a:solidFill>
              </a:rPr>
              <a:t>Pokud nižší než průměr ČR pak 4x průměrná mzda v NH</a:t>
            </a:r>
          </a:p>
          <a:p>
            <a:pPr marL="1343025" lvl="1" indent="-342900">
              <a:lnSpc>
                <a:spcPct val="80000"/>
              </a:lnSpc>
              <a:buFont typeface="+mj-lt"/>
              <a:buAutoNum type="alphaLcPeriod"/>
            </a:pPr>
            <a:r>
              <a:rPr lang="cs-CZ" sz="1600" dirty="false" smtClean="false">
                <a:solidFill>
                  <a:srgbClr val="14407E"/>
                </a:solidFill>
              </a:rPr>
              <a:t>Pokud vyšší než průměr ČR pak 6x průměrná mzda v NH</a:t>
            </a:r>
          </a:p>
          <a:p>
            <a:pPr marL="1343025" lvl="1" indent="-342900">
              <a:lnSpc>
                <a:spcPct val="80000"/>
              </a:lnSpc>
              <a:buFont typeface="+mj-lt"/>
              <a:buAutoNum type="alphaLcPeriod"/>
            </a:pPr>
            <a:endParaRPr lang="cs-CZ" sz="1600" dirty="false" smtClean="false">
              <a:solidFill>
                <a:srgbClr val="14407E"/>
              </a:solidFill>
            </a:endParaRPr>
          </a:p>
          <a:p>
            <a:r>
              <a:rPr lang="cs-CZ" b="true" dirty="false" smtClean="false"/>
              <a:t>Podnikatelský plán</a:t>
            </a:r>
          </a:p>
          <a:p>
            <a:pPr marL="57150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Součástí předkládané žádosti zpravidla bývá podnikatelský plán popisující vlastní podnikatelský záměr žadatele, zmapování konkurence a případné finanční zajištění. </a:t>
            </a:r>
          </a:p>
          <a:p>
            <a:pPr marL="57150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Optimální je, jestliže je podnikatelský plán vypracován již v rámci rekvalifikačního kurzu zaměřeného na základy podnikání</a:t>
            </a:r>
          </a:p>
          <a:p>
            <a:pPr marL="57150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Na tuto část je nutné klást důraz a to zejména s ohledem na současnou ekonomickou situaci, relativní nasycení českého hospodářství podnikateli bez zaměstnanců (cca 18% ekonomicky aktivních osob) a rovněž s ohledem na charakter cílové skupiny</a:t>
            </a:r>
          </a:p>
          <a:p>
            <a:pPr marL="57150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V případě, že je podpora poskytnuta nevhodně, může ve svém důsledku klientovi spíše uškodit</a:t>
            </a:r>
          </a:p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581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847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096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83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8387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6F31A-FF3C-454D-B50D-9B9CBC5C1AAB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17188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0B3C0-FF3E-4B5D-81E2-9A3292710DD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73958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EBEC3-7472-43D6-BE5B-881B6B637D58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356208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chart" preserve="true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graf 2"/>
          <p:cNvSpPr>
            <a:spLocks noGrp="true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17C482-0E11-4894-9B5F-727BD8A9D824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54834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ACA74-223F-40FF-8933-7214DA85E85A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0635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true" cap="all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E6A07-554B-4723-B6D5-192C862567DF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68323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825D6-E03D-42F4-B3DF-1D944BB380E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01710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B5A5F-439B-441D-8E81-D328DF8F4270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886241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F507D-4FC4-4791-96DF-98088C6713B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7975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79D32-DB6C-4889-9EAF-5D3285016786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02750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B6995-048A-48A4-98F3-CF2833F2874E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7760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0FCD6-1683-42DE-8046-D5A6364EDE1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85032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theme/theme1.xml" Type="http://schemas.openxmlformats.org/officeDocument/2006/relationships/them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1.png" Type="http://schemas.openxmlformats.org/officeDocument/2006/relationships/image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false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</a:p>
        </p:txBody>
      </p:sp>
      <p:sp>
        <p:nvSpPr>
          <p:cNvPr id="102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BC3DBE-EE72-4E80-8EA0-207A32C9790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false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false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false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false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Mode="External" Target="http://www.seprojekt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C00000"/>
                </a:solidFill>
              </a:rPr>
              <a:t>Seminář k výsledkům sítí ESF </a:t>
            </a:r>
            <a:br>
              <a:rPr lang="cs-CZ" sz="4000" b="true" dirty="false" smtClean="false">
                <a:solidFill>
                  <a:srgbClr val="C00000"/>
                </a:solidFill>
              </a:rPr>
            </a:br>
            <a:r>
              <a:rPr lang="cs-CZ" sz="4000" b="true" dirty="false" smtClean="false">
                <a:solidFill>
                  <a:srgbClr val="C00000"/>
                </a:solidFill>
              </a:rPr>
              <a:t>COPIE a NBFSE</a:t>
            </a:r>
            <a:br>
              <a:rPr lang="cs-CZ" sz="4000" b="true" dirty="false" smtClean="false">
                <a:solidFill>
                  <a:srgbClr val="C00000"/>
                </a:solidFill>
              </a:rPr>
            </a:br>
            <a:r>
              <a:rPr lang="cs-CZ" sz="4000" b="true" i="true" dirty="false" smtClean="false">
                <a:solidFill>
                  <a:srgbClr val="00B050"/>
                </a:solidFill>
              </a:rPr>
              <a:t>Podpůrné služby</a:t>
            </a:r>
            <a:endParaRPr lang="cs-CZ" sz="4000" b="true" i="true" dirty="false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b="true" dirty="false" smtClean="false">
                <a:solidFill>
                  <a:srgbClr val="14407E"/>
                </a:solidFill>
              </a:rPr>
              <a:t>10. prosince 2012</a:t>
            </a:r>
            <a:endParaRPr lang="cs-CZ" sz="2400" b="true" dirty="false">
              <a:solidFill>
                <a:srgbClr val="14407E"/>
              </a:solidFill>
            </a:endParaRPr>
          </a:p>
          <a:p>
            <a:r>
              <a:rPr lang="cs-CZ" sz="2400" b="true" dirty="false" smtClean="false">
                <a:solidFill>
                  <a:srgbClr val="14407E"/>
                </a:solidFill>
              </a:rPr>
              <a:t>Praha</a:t>
            </a:r>
          </a:p>
          <a:p>
            <a:r>
              <a:rPr lang="cs-CZ" sz="2400" b="true" dirty="false" smtClean="false">
                <a:solidFill>
                  <a:srgbClr val="14407E"/>
                </a:solidFill>
              </a:rPr>
              <a:t>P. Dudek, F. Kučera, S. </a:t>
            </a:r>
            <a:r>
              <a:rPr lang="cs-CZ" sz="2400" b="true" dirty="false" err="true" smtClean="false">
                <a:solidFill>
                  <a:srgbClr val="14407E"/>
                </a:solidFill>
              </a:rPr>
              <a:t>Škantová</a:t>
            </a:r>
            <a:endParaRPr lang="cs-CZ" sz="24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018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340768"/>
            <a:ext cx="8534400" cy="4608512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1400"/>
              </a:spcBef>
              <a:buNone/>
            </a:pPr>
            <a:endParaRPr lang="cs-CZ" sz="2000" b="true" dirty="false" smtClean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  <a:p>
            <a:pPr marL="0" indent="0" algn="ctr">
              <a:lnSpc>
                <a:spcPct val="80000"/>
              </a:lnSpc>
              <a:spcBef>
                <a:spcPts val="1400"/>
              </a:spcBef>
              <a:buNone/>
            </a:pPr>
            <a:endParaRPr lang="cs-CZ" sz="20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  <a:p>
            <a:pPr marL="0" indent="0" algn="ctr">
              <a:lnSpc>
                <a:spcPct val="80000"/>
              </a:lnSpc>
              <a:spcBef>
                <a:spcPts val="1400"/>
              </a:spcBef>
              <a:buNone/>
            </a:pPr>
            <a:r>
              <a:rPr lang="cs-CZ" sz="44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Služby </a:t>
            </a:r>
            <a:r>
              <a:rPr lang="cs-CZ" sz="4400" b="true" dirty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pro sociální podnikání v ČR</a:t>
            </a:r>
            <a:endParaRPr lang="cs-CZ" sz="4400" dirty="false" smtClean="false">
              <a:solidFill>
                <a:srgbClr val="14407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8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4000" dirty="false" smtClean="false">
                <a:solidFill>
                  <a:srgbClr val="FF0000"/>
                </a:solidFill>
              </a:rPr>
              <a:t>Projekt MPSV (OP LZZ)</a:t>
            </a:r>
            <a:endParaRPr lang="cs-CZ" sz="4000" dirty="false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229600" cy="5256584"/>
          </a:xfrm>
        </p:spPr>
        <p:txBody>
          <a:bodyPr/>
          <a:lstStyle/>
          <a:p>
            <a:r>
              <a:rPr lang="cs-CZ" b="true" dirty="false" smtClean="false">
                <a:solidFill>
                  <a:srgbClr val="14407E"/>
                </a:solidFill>
              </a:rPr>
              <a:t>leden 2013 - červen 2015</a:t>
            </a:r>
          </a:p>
          <a:p>
            <a:endParaRPr lang="cs-CZ" b="true" dirty="false" smtClean="false">
              <a:solidFill>
                <a:srgbClr val="14407E"/>
              </a:solidFill>
            </a:endParaRPr>
          </a:p>
          <a:p>
            <a:r>
              <a:rPr lang="cs-CZ" b="true" dirty="false">
                <a:solidFill>
                  <a:srgbClr val="14407E"/>
                </a:solidFill>
              </a:rPr>
              <a:t>l</a:t>
            </a:r>
            <a:r>
              <a:rPr lang="cs-CZ" b="true" dirty="false" smtClean="false">
                <a:solidFill>
                  <a:srgbClr val="14407E"/>
                </a:solidFill>
              </a:rPr>
              <a:t>okální konzultanti</a:t>
            </a:r>
          </a:p>
          <a:p>
            <a:endParaRPr lang="cs-CZ" b="true" dirty="false">
              <a:solidFill>
                <a:srgbClr val="14407E"/>
              </a:solidFill>
            </a:endParaRPr>
          </a:p>
          <a:p>
            <a:r>
              <a:rPr lang="cs-CZ" b="true" dirty="false" smtClean="false">
                <a:solidFill>
                  <a:srgbClr val="14407E"/>
                </a:solidFill>
              </a:rPr>
              <a:t>experti/kouči</a:t>
            </a:r>
          </a:p>
          <a:p>
            <a:endParaRPr lang="cs-CZ" b="true" dirty="false">
              <a:solidFill>
                <a:srgbClr val="14407E"/>
              </a:solidFill>
            </a:endParaRPr>
          </a:p>
          <a:p>
            <a:r>
              <a:rPr lang="cs-CZ" b="true" dirty="false" smtClean="false">
                <a:solidFill>
                  <a:srgbClr val="14407E"/>
                </a:solidFill>
              </a:rPr>
              <a:t>stáže</a:t>
            </a:r>
            <a:endParaRPr lang="cs-CZ" b="true" dirty="false">
              <a:solidFill>
                <a:srgbClr val="14407E"/>
              </a:solidFill>
            </a:endParaRPr>
          </a:p>
          <a:p>
            <a:endParaRPr lang="cs-CZ" sz="20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401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4800" dirty="false" smtClean="false">
                <a:solidFill>
                  <a:srgbClr val="FF0000"/>
                </a:solidFill>
                <a:cs typeface="Arial" charset="0"/>
              </a:rPr>
              <a:t>Další projekty OP LZZ</a:t>
            </a:r>
            <a:endParaRPr lang="cs-CZ" sz="4800" dirty="false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b="true" dirty="false">
                <a:solidFill>
                  <a:srgbClr val="003399"/>
                </a:solidFill>
                <a:cs typeface="Arial" charset="0"/>
              </a:rPr>
              <a:t>Regionální centrum na podporu sociálního </a:t>
            </a:r>
            <a:r>
              <a:rPr lang="cs-CZ" b="true" dirty="false" smtClean="false">
                <a:solidFill>
                  <a:srgbClr val="003399"/>
                </a:solidFill>
                <a:cs typeface="Arial" charset="0"/>
              </a:rPr>
              <a:t>podnikání</a:t>
            </a:r>
          </a:p>
          <a:p>
            <a:pPr>
              <a:lnSpc>
                <a:spcPct val="80000"/>
              </a:lnSpc>
            </a:pPr>
            <a:r>
              <a:rPr lang="cs-CZ" dirty="false" smtClean="false">
                <a:solidFill>
                  <a:srgbClr val="14407E"/>
                </a:solidFill>
              </a:rPr>
              <a:t>Jihomoravský kraj</a:t>
            </a:r>
          </a:p>
          <a:p>
            <a:pPr>
              <a:lnSpc>
                <a:spcPct val="80000"/>
              </a:lnSpc>
            </a:pPr>
            <a:r>
              <a:rPr lang="cs-CZ" dirty="false" smtClean="false">
                <a:solidFill>
                  <a:srgbClr val="14407E"/>
                </a:solidFill>
              </a:rPr>
              <a:t>duben – říjen 2013</a:t>
            </a:r>
          </a:p>
          <a:p>
            <a:pPr marL="0" indent="0">
              <a:lnSpc>
                <a:spcPct val="80000"/>
              </a:lnSpc>
              <a:buNone/>
            </a:pPr>
            <a:endParaRPr lang="cs-CZ" dirty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b="true" dirty="false" smtClean="false">
                <a:solidFill>
                  <a:srgbClr val="003399"/>
                </a:solidFill>
              </a:rPr>
              <a:t>TESSEA</a:t>
            </a:r>
          </a:p>
          <a:p>
            <a:pPr>
              <a:lnSpc>
                <a:spcPct val="80000"/>
              </a:lnSpc>
            </a:pPr>
            <a:r>
              <a:rPr lang="cs-CZ" dirty="false" smtClean="false">
                <a:solidFill>
                  <a:srgbClr val="003399"/>
                </a:solidFill>
              </a:rPr>
              <a:t>červenec 2012 – červen 2014</a:t>
            </a:r>
          </a:p>
          <a:p>
            <a:pPr>
              <a:lnSpc>
                <a:spcPct val="80000"/>
              </a:lnSpc>
            </a:pPr>
            <a:r>
              <a:rPr lang="cs-CZ" dirty="false" smtClean="false">
                <a:solidFill>
                  <a:srgbClr val="003399"/>
                </a:solidFill>
              </a:rPr>
              <a:t>lokální ambasadoři</a:t>
            </a:r>
          </a:p>
          <a:p>
            <a:pPr>
              <a:lnSpc>
                <a:spcPct val="80000"/>
              </a:lnSpc>
            </a:pPr>
            <a:endParaRPr lang="cs-CZ" dirty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80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3600" dirty="false" smtClean="false">
                <a:solidFill>
                  <a:srgbClr val="FF0000"/>
                </a:solidFill>
                <a:cs typeface="Arial" charset="0"/>
              </a:rPr>
              <a:t>Projekt OP </a:t>
            </a:r>
            <a:r>
              <a:rPr lang="cs-CZ" sz="3600" dirty="false" smtClean="false">
                <a:solidFill>
                  <a:srgbClr val="FF0000"/>
                </a:solidFill>
                <a:cs typeface="Arial" charset="0"/>
              </a:rPr>
              <a:t>PA</a:t>
            </a:r>
            <a:endParaRPr lang="cs-CZ" sz="3600" dirty="false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cs-CZ" b="true" dirty="false" smtClean="false">
              <a:solidFill>
                <a:srgbClr val="003399"/>
              </a:solidFill>
              <a:cs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b="true" dirty="false" smtClean="false">
                <a:solidFill>
                  <a:srgbClr val="003399"/>
                </a:solidFill>
                <a:cs typeface="Arial" charset="0"/>
              </a:rPr>
              <a:t>Centrum </a:t>
            </a:r>
            <a:r>
              <a:rPr lang="cs-CZ" b="true" dirty="false">
                <a:solidFill>
                  <a:srgbClr val="003399"/>
                </a:solidFill>
                <a:cs typeface="Arial" charset="0"/>
              </a:rPr>
              <a:t>sociální </a:t>
            </a:r>
            <a:r>
              <a:rPr lang="cs-CZ" b="true" dirty="false" smtClean="false">
                <a:solidFill>
                  <a:srgbClr val="003399"/>
                </a:solidFill>
                <a:cs typeface="Arial" charset="0"/>
              </a:rPr>
              <a:t>ekonomiky v Praze</a:t>
            </a:r>
          </a:p>
          <a:p>
            <a:pPr>
              <a:lnSpc>
                <a:spcPct val="80000"/>
              </a:lnSpc>
            </a:pPr>
            <a:r>
              <a:rPr lang="cs-CZ" dirty="false">
                <a:solidFill>
                  <a:srgbClr val="003399"/>
                </a:solidFill>
                <a:hlinkClick r:id="rId2"/>
              </a:rPr>
              <a:t>http://www.seprojekt.cz</a:t>
            </a:r>
            <a:r>
              <a:rPr lang="cs-CZ" dirty="false" smtClean="false">
                <a:solidFill>
                  <a:srgbClr val="003399"/>
                </a:solidFill>
                <a:hlinkClick r:id="rId2"/>
              </a:rPr>
              <a:t>/</a:t>
            </a:r>
            <a:r>
              <a:rPr lang="cs-CZ" dirty="false" smtClean="false">
                <a:solidFill>
                  <a:srgbClr val="003399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false">
              <a:solidFill>
                <a:srgbClr val="003399"/>
              </a:solidFill>
            </a:endParaRPr>
          </a:p>
          <a:p>
            <a:pPr>
              <a:lnSpc>
                <a:spcPct val="80000"/>
              </a:lnSpc>
            </a:pPr>
            <a:endParaRPr lang="cs-CZ" dirty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26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8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WORKSHOP A – Podpůrné služby</a:t>
            </a:r>
            <a:endParaRPr lang="cs-CZ" sz="28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196752"/>
            <a:ext cx="8534400" cy="5009803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spcBef>
                <a:spcPts val="1400"/>
              </a:spcBef>
              <a:buFont typeface="+mj-lt"/>
              <a:buAutoNum type="arabicPeriod"/>
            </a:pPr>
            <a:r>
              <a:rPr lang="cs-CZ" sz="2000" b="true" dirty="false" smtClean="false">
                <a:solidFill>
                  <a:srgbClr val="14407E"/>
                </a:solidFill>
                <a:latin typeface="Calibri" pitchFamily="34" charset="0"/>
              </a:rPr>
              <a:t>Služby znevýhodněným podnikatelům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Výstupy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COPIE: nástroj pro řízení kvality 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služeb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podnikatelských poradců,  nástroj pro mapování a integraci služeb pro podnikatele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Služby ÚP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Poradenská a informační centra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Příklad 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podpory začínajícím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podnikatelům/klientům ÚP (Vlámsko, ČR)</a:t>
            </a:r>
          </a:p>
          <a:p>
            <a:pPr marL="0" indent="0">
              <a:lnSpc>
                <a:spcPct val="80000"/>
              </a:lnSpc>
              <a:spcBef>
                <a:spcPts val="1400"/>
              </a:spcBef>
              <a:buNone/>
            </a:pPr>
            <a:endParaRPr lang="cs-CZ" sz="20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ts val="1400"/>
              </a:spcBef>
              <a:buFont typeface="+mj-lt"/>
              <a:buAutoNum type="arabicPeriod" startAt="2"/>
            </a:pPr>
            <a:r>
              <a:rPr lang="cs-CZ" sz="2000" b="true" dirty="false" smtClean="false">
                <a:solidFill>
                  <a:srgbClr val="14407E"/>
                </a:solidFill>
                <a:latin typeface="Calibri" pitchFamily="34" charset="0"/>
              </a:rPr>
              <a:t>Služby sociálním podnikatelům (vzdělávání, poradenství, síťování)</a:t>
            </a:r>
            <a:endParaRPr lang="cs-CZ" sz="2000" b="true" dirty="false">
              <a:solidFill>
                <a:srgbClr val="14407E"/>
              </a:solidFill>
              <a:latin typeface="Calibri" pitchFamily="34" charset="0"/>
            </a:endParaRPr>
          </a:p>
          <a:p>
            <a:pPr marL="342900" lvl="1" indent="-342900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Výstupy NBFSE –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podpora služeb pro SP v Polsku, PS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social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pitchFamily="34" charset="0"/>
              </a:rPr>
              <a:t>franchizing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, </a:t>
            </a:r>
            <a:r>
              <a:rPr lang="cs-CZ" sz="2000" dirty="false">
                <a:solidFill>
                  <a:srgbClr val="002060"/>
                </a:solidFill>
                <a:latin typeface="Calibri" pitchFamily="34" charset="0"/>
              </a:rPr>
              <a:t>PS měření a hodnocení přínosů sociálního podnikání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Stávající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nabídka služeb pro SP v ČR</a:t>
            </a:r>
          </a:p>
          <a:p>
            <a:pPr>
              <a:lnSpc>
                <a:spcPct val="80000"/>
              </a:lnSpc>
              <a:spcBef>
                <a:spcPts val="1400"/>
              </a:spcBef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spcBef>
                <a:spcPts val="1400"/>
              </a:spcBef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2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C00000"/>
                </a:solidFill>
              </a:rPr>
              <a:t>Podpora zahájení SVČ</a:t>
            </a:r>
            <a:br>
              <a:rPr lang="cs-CZ" sz="4000" b="true" dirty="false" smtClean="false">
                <a:solidFill>
                  <a:srgbClr val="C00000"/>
                </a:solidFill>
              </a:rPr>
            </a:br>
            <a:r>
              <a:rPr lang="cs-CZ" sz="2400" b="true" dirty="false" smtClean="false">
                <a:solidFill>
                  <a:srgbClr val="C00000"/>
                </a:solidFill>
              </a:rPr>
              <a:t>v podmínkách ÚP ČR a příklad z Belgie</a:t>
            </a:r>
            <a:br>
              <a:rPr lang="cs-CZ" sz="2400" b="true" dirty="false" smtClean="false">
                <a:solidFill>
                  <a:srgbClr val="C00000"/>
                </a:solidFill>
              </a:rPr>
            </a:br>
            <a:r>
              <a:rPr lang="cs-CZ" sz="2400" b="true" dirty="false" smtClean="false">
                <a:solidFill>
                  <a:srgbClr val="C00000"/>
                </a:solidFill>
              </a:rPr>
              <a:t/>
            </a:r>
            <a:br>
              <a:rPr lang="cs-CZ" sz="2400" b="true" dirty="false" smtClean="false">
                <a:solidFill>
                  <a:srgbClr val="C00000"/>
                </a:solidFill>
              </a:rPr>
            </a:br>
            <a:r>
              <a:rPr lang="cs-CZ" sz="2400" b="true" dirty="false" smtClean="false">
                <a:solidFill>
                  <a:srgbClr val="002060"/>
                </a:solidFill>
              </a:rPr>
              <a:t>Pavel Dudek – MPSV, sekce trhu práce </a:t>
            </a:r>
            <a:endParaRPr lang="cs-CZ" sz="2400" b="true" dirty="fals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9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2800" dirty="false" smtClean="false"/>
              <a:t>Podpora zahájení SVČ – ÚP ČR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Zahájení SVČ je vnímáno jako jedno z možných řešení nezaměstnanosti, z tohoto důvodu zakotveno v zákoně č. 435/2004 Sb., zákona o zaměstnanosti a je mu ze strany ÚP ČR věnována pozornost.</a:t>
            </a:r>
          </a:p>
          <a:p>
            <a:pPr marL="0" indent="0">
              <a:buNone/>
            </a:pPr>
            <a:endParaRPr lang="cs-CZ" sz="1600" dirty="false" smtClean="false">
              <a:solidFill>
                <a:srgbClr val="14407E"/>
              </a:solidFill>
            </a:endParaRPr>
          </a:p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V současné době podpora zahájení SVČ řešena ve dvou fázích prostřednictvím třech základních nástrojů:</a:t>
            </a:r>
          </a:p>
          <a:p>
            <a:pPr marL="0" indent="0">
              <a:buNone/>
            </a:pPr>
            <a:endParaRPr lang="cs-CZ" sz="1600" dirty="false">
              <a:solidFill>
                <a:srgbClr val="14407E"/>
              </a:solidFill>
            </a:endParaRPr>
          </a:p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A) rekvalifikace, podle § 109 (případně 109a) </a:t>
            </a:r>
            <a:r>
              <a:rPr lang="cs-CZ" sz="1600" dirty="false" err="true" smtClean="false">
                <a:solidFill>
                  <a:srgbClr val="14407E"/>
                </a:solidFill>
              </a:rPr>
              <a:t>ZoZ</a:t>
            </a:r>
            <a:endParaRPr lang="cs-CZ" sz="1600" dirty="false" smtClean="false">
              <a:solidFill>
                <a:srgbClr val="14407E"/>
              </a:solidFill>
            </a:endParaRPr>
          </a:p>
          <a:p>
            <a:pPr marL="895350" indent="-161925"/>
            <a:r>
              <a:rPr lang="cs-CZ" sz="1600" dirty="false" smtClean="false">
                <a:solidFill>
                  <a:srgbClr val="14407E"/>
                </a:solidFill>
              </a:rPr>
              <a:t>Rekvalifikační kurzy zaměřené na získání či posílení kompetencí a znalostí nutných k zahájení podnikání</a:t>
            </a:r>
          </a:p>
          <a:p>
            <a:pPr marL="895350" indent="-161925"/>
            <a:r>
              <a:rPr lang="cs-CZ" sz="1600" dirty="false" smtClean="false">
                <a:solidFill>
                  <a:srgbClr val="14407E"/>
                </a:solidFill>
              </a:rPr>
              <a:t>Řešeno </a:t>
            </a:r>
            <a:r>
              <a:rPr lang="cs-CZ" sz="1600" dirty="false" err="true" smtClean="false">
                <a:solidFill>
                  <a:srgbClr val="14407E"/>
                </a:solidFill>
              </a:rPr>
              <a:t>dodavatelsky</a:t>
            </a:r>
            <a:r>
              <a:rPr lang="cs-CZ" sz="1600" dirty="false" smtClean="false">
                <a:solidFill>
                  <a:srgbClr val="14407E"/>
                </a:solidFill>
              </a:rPr>
              <a:t> (ÚP ČR vybere dodavatele ve výběrovém řízení)</a:t>
            </a:r>
          </a:p>
          <a:p>
            <a:pPr marL="895350" indent="-161925"/>
            <a:endParaRPr lang="cs-CZ" sz="1600" dirty="false" smtClean="false">
              <a:solidFill>
                <a:srgbClr val="14407E"/>
              </a:solidFill>
            </a:endParaRPr>
          </a:p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B) Poskytnutí finančních prostředků na zahájení SVČ </a:t>
            </a:r>
          </a:p>
          <a:p>
            <a:pPr marL="1057275">
              <a:buFont typeface="+mj-lt"/>
              <a:buAutoNum type="alphaLcPeriod"/>
            </a:pPr>
            <a:r>
              <a:rPr lang="cs-CZ" sz="1600" dirty="false" smtClean="false">
                <a:solidFill>
                  <a:srgbClr val="14407E"/>
                </a:solidFill>
              </a:rPr>
              <a:t>společensky účelné pracovní místo zřízené uchazečem o zaměstnání za účelem zahájení samostatně výdělečné činnosti (SÚPM-SVČ, §113 </a:t>
            </a:r>
            <a:r>
              <a:rPr lang="cs-CZ" sz="1600" dirty="false" err="true" smtClean="false">
                <a:solidFill>
                  <a:srgbClr val="14407E"/>
                </a:solidFill>
              </a:rPr>
              <a:t>ZoZ</a:t>
            </a:r>
            <a:r>
              <a:rPr lang="cs-CZ" sz="1600" dirty="false" smtClean="false">
                <a:solidFill>
                  <a:srgbClr val="14407E"/>
                </a:solidFill>
              </a:rPr>
              <a:t>)</a:t>
            </a:r>
          </a:p>
          <a:p>
            <a:pPr marL="1057275">
              <a:buFont typeface="+mj-lt"/>
              <a:buAutoNum type="alphaLcPeriod"/>
            </a:pPr>
            <a:r>
              <a:rPr lang="cs-CZ" sz="1600" dirty="false" smtClean="false">
                <a:solidFill>
                  <a:srgbClr val="14407E"/>
                </a:solidFill>
              </a:rPr>
              <a:t>Překlenovací příspěvek (§ 114 </a:t>
            </a:r>
            <a:r>
              <a:rPr lang="cs-CZ" sz="1600" dirty="false" err="true" smtClean="false">
                <a:solidFill>
                  <a:srgbClr val="14407E"/>
                </a:solidFill>
              </a:rPr>
              <a:t>ZoZ</a:t>
            </a:r>
            <a:r>
              <a:rPr lang="cs-CZ" sz="1600" dirty="false" smtClean="false">
                <a:solidFill>
                  <a:srgbClr val="14407E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669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620688"/>
            <a:ext cx="8534400" cy="5657875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sz="1600" b="true" u="sng" dirty="false" smtClean="false">
                <a:solidFill>
                  <a:srgbClr val="14407E"/>
                </a:solidFill>
              </a:rPr>
              <a:t>SÚPM – SVČ</a:t>
            </a:r>
          </a:p>
          <a:p>
            <a:pPr>
              <a:lnSpc>
                <a:spcPct val="80000"/>
              </a:lnSpc>
            </a:pPr>
            <a:r>
              <a:rPr lang="cs-CZ" sz="1600" dirty="false" smtClean="false">
                <a:solidFill>
                  <a:srgbClr val="14407E"/>
                </a:solidFill>
              </a:rPr>
              <a:t>Nástroj </a:t>
            </a:r>
            <a:r>
              <a:rPr lang="cs-CZ" sz="1600" dirty="false">
                <a:solidFill>
                  <a:srgbClr val="14407E"/>
                </a:solidFill>
              </a:rPr>
              <a:t>aktivní politiky zaměstnanosti poskytovaný na základě § 113, odst. 1, věta druhá </a:t>
            </a:r>
            <a:r>
              <a:rPr lang="cs-CZ" sz="1600" dirty="false" err="true">
                <a:solidFill>
                  <a:srgbClr val="14407E"/>
                </a:solidFill>
              </a:rPr>
              <a:t>ZoZ</a:t>
            </a:r>
            <a:endParaRPr lang="cs-CZ" sz="1600" dirty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1600" dirty="false">
                <a:solidFill>
                  <a:srgbClr val="14407E"/>
                </a:solidFill>
              </a:rPr>
              <a:t>Poskytován pouze uchazeči o zaměstnání v případě, že mu není možné zajistit pracovní uplatnění jiným způsobem</a:t>
            </a:r>
          </a:p>
          <a:p>
            <a:pPr>
              <a:lnSpc>
                <a:spcPct val="80000"/>
              </a:lnSpc>
            </a:pPr>
            <a:r>
              <a:rPr lang="cs-CZ" sz="1600" dirty="false">
                <a:solidFill>
                  <a:srgbClr val="14407E"/>
                </a:solidFill>
              </a:rPr>
              <a:t>Úřad práce ČR stanovuje kritéria (na základě metodik MPSV) určující cílovou skupinu a parametry poskytovaného příspěvku (výši a délku po kterou je osoba vázána SVČ vykonávat)</a:t>
            </a:r>
          </a:p>
          <a:p>
            <a:pPr>
              <a:lnSpc>
                <a:spcPct val="80000"/>
              </a:lnSpc>
            </a:pPr>
            <a:r>
              <a:rPr lang="cs-CZ" sz="1600" dirty="false" smtClean="false">
                <a:solidFill>
                  <a:srgbClr val="14407E"/>
                </a:solidFill>
              </a:rPr>
              <a:t>Výše </a:t>
            </a:r>
            <a:r>
              <a:rPr lang="cs-CZ" sz="1600" dirty="false">
                <a:solidFill>
                  <a:srgbClr val="14407E"/>
                </a:solidFill>
              </a:rPr>
              <a:t>příspěvku se regionálně může různit, </a:t>
            </a:r>
          </a:p>
          <a:p>
            <a:pPr marL="355600" lvl="1" indent="-35560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>
                <a:solidFill>
                  <a:srgbClr val="14407E"/>
                </a:solidFill>
              </a:rPr>
              <a:t>Příspěvek se poskytuje zálohově, podle nákladových položek předložených </a:t>
            </a:r>
            <a:r>
              <a:rPr lang="cs-CZ" sz="1600" dirty="false" smtClean="false">
                <a:solidFill>
                  <a:srgbClr val="14407E"/>
                </a:solidFill>
              </a:rPr>
              <a:t>žadatelem</a:t>
            </a:r>
          </a:p>
          <a:p>
            <a:pPr marL="355600" lvl="1" indent="-355600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</a:rPr>
              <a:t>Důležitou součástí žádosti podnikatelský plán</a:t>
            </a:r>
          </a:p>
          <a:p>
            <a:pPr marL="355600" lvl="1" indent="-355600">
              <a:lnSpc>
                <a:spcPct val="80000"/>
              </a:lnSpc>
              <a:buFont typeface="Arial" pitchFamily="34" charset="0"/>
              <a:buChar char="•"/>
            </a:pPr>
            <a:endParaRPr lang="cs-CZ" sz="1600" dirty="false">
              <a:solidFill>
                <a:srgbClr val="14407E"/>
              </a:solidFill>
            </a:endParaRPr>
          </a:p>
          <a:p>
            <a:pPr marL="0" lvl="1" indent="0">
              <a:lnSpc>
                <a:spcPct val="80000"/>
              </a:lnSpc>
              <a:buNone/>
            </a:pPr>
            <a:r>
              <a:rPr lang="cs-CZ" sz="1600" b="true" u="sng" dirty="false">
                <a:solidFill>
                  <a:srgbClr val="14407E"/>
                </a:solidFill>
                <a:ea typeface="+mn-ea"/>
                <a:cs typeface="+mn-cs"/>
              </a:rPr>
              <a:t>Překlenovací </a:t>
            </a:r>
            <a:r>
              <a:rPr lang="cs-CZ" sz="1600" b="true" u="sng" dirty="false" smtClean="false">
                <a:solidFill>
                  <a:srgbClr val="14407E"/>
                </a:solidFill>
                <a:ea typeface="+mn-ea"/>
                <a:cs typeface="+mn-cs"/>
              </a:rPr>
              <a:t>příspěvek</a:t>
            </a:r>
          </a:p>
          <a:p>
            <a:pPr>
              <a:lnSpc>
                <a:spcPct val="80000"/>
              </a:lnSpc>
            </a:pPr>
            <a:r>
              <a:rPr lang="cs-CZ" sz="1600" dirty="false">
                <a:solidFill>
                  <a:srgbClr val="14407E"/>
                </a:solidFill>
              </a:rPr>
              <a:t>Poskytován na základě ustanovení § 114 </a:t>
            </a:r>
            <a:r>
              <a:rPr lang="cs-CZ" sz="1600" dirty="false" err="true" smtClean="false">
                <a:solidFill>
                  <a:srgbClr val="14407E"/>
                </a:solidFill>
              </a:rPr>
              <a:t>ZoZ</a:t>
            </a:r>
            <a:r>
              <a:rPr lang="cs-CZ" sz="1600" dirty="false" smtClean="false">
                <a:solidFill>
                  <a:srgbClr val="14407E"/>
                </a:solidFill>
              </a:rPr>
              <a:t> osobám, </a:t>
            </a:r>
            <a:r>
              <a:rPr lang="cs-CZ" sz="1600" dirty="false">
                <a:solidFill>
                  <a:srgbClr val="14407E"/>
                </a:solidFill>
              </a:rPr>
              <a:t>které zahájily SVČ na základě dohody </a:t>
            </a:r>
            <a:r>
              <a:rPr lang="cs-CZ" sz="1600" dirty="false" smtClean="false">
                <a:solidFill>
                  <a:srgbClr val="14407E"/>
                </a:solidFill>
              </a:rPr>
              <a:t>o </a:t>
            </a:r>
            <a:r>
              <a:rPr lang="cs-CZ" sz="1600" dirty="false">
                <a:solidFill>
                  <a:srgbClr val="14407E"/>
                </a:solidFill>
              </a:rPr>
              <a:t>zřízení SÚPM-SVČ a to v případě, že o tento příspěvek požádají do 30ti dnů ode dne podpisu dohody o </a:t>
            </a:r>
            <a:r>
              <a:rPr lang="cs-CZ" sz="1600" dirty="false" smtClean="false">
                <a:solidFill>
                  <a:srgbClr val="14407E"/>
                </a:solidFill>
              </a:rPr>
              <a:t>SÚPM-SVČ</a:t>
            </a:r>
            <a:endParaRPr lang="cs-CZ" sz="1600" dirty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1600" dirty="false" smtClean="false">
                <a:solidFill>
                  <a:srgbClr val="14407E"/>
                </a:solidFill>
              </a:rPr>
              <a:t>Slouží </a:t>
            </a:r>
            <a:r>
              <a:rPr lang="cs-CZ" sz="1600" dirty="false">
                <a:solidFill>
                  <a:srgbClr val="14407E"/>
                </a:solidFill>
              </a:rPr>
              <a:t>k úhradě provozních nákladů souvisejících s výkonem SVČ za období pěti měsíců</a:t>
            </a:r>
          </a:p>
          <a:p>
            <a:pPr>
              <a:lnSpc>
                <a:spcPct val="80000"/>
              </a:lnSpc>
            </a:pPr>
            <a:r>
              <a:rPr lang="cs-CZ" sz="1600" dirty="false">
                <a:solidFill>
                  <a:srgbClr val="14407E"/>
                </a:solidFill>
              </a:rPr>
              <a:t>Poskytován je jednorázově za celé dohodnuté období v maximální výši 0,25x průměrné mzdy v NH za jeden měsíc</a:t>
            </a:r>
          </a:p>
          <a:p>
            <a:pPr marL="285750" lvl="1">
              <a:lnSpc>
                <a:spcPct val="80000"/>
              </a:lnSpc>
              <a:buFont typeface="Arial" pitchFamily="34" charset="0"/>
              <a:buChar char="•"/>
            </a:pPr>
            <a:endParaRPr lang="cs-CZ" sz="1600" b="true" u="sng" dirty="false">
              <a:solidFill>
                <a:srgbClr val="14407E"/>
              </a:solidFill>
              <a:ea typeface="+mn-ea"/>
              <a:cs typeface="+mn-cs"/>
            </a:endParaRPr>
          </a:p>
          <a:p>
            <a:pPr marL="0" lvl="2" indent="0">
              <a:lnSpc>
                <a:spcPct val="80000"/>
              </a:lnSpc>
              <a:buNone/>
            </a:pPr>
            <a:r>
              <a:rPr lang="cs-CZ" sz="1600" b="true" dirty="false" smtClean="false">
                <a:solidFill>
                  <a:srgbClr val="14407E"/>
                </a:solidFill>
                <a:ea typeface="+mn-ea"/>
                <a:cs typeface="+mn-cs"/>
              </a:rPr>
              <a:t>Příspěvky nejsou nárokové, </a:t>
            </a:r>
            <a:r>
              <a:rPr lang="cs-CZ" sz="1600" b="true" dirty="false">
                <a:solidFill>
                  <a:srgbClr val="14407E"/>
                </a:solidFill>
                <a:ea typeface="+mn-ea"/>
                <a:cs typeface="+mn-cs"/>
              </a:rPr>
              <a:t>o </a:t>
            </a:r>
            <a:r>
              <a:rPr lang="cs-CZ" sz="1600" b="true" dirty="false" smtClean="false">
                <a:solidFill>
                  <a:srgbClr val="14407E"/>
                </a:solidFill>
                <a:ea typeface="+mn-ea"/>
                <a:cs typeface="+mn-cs"/>
              </a:rPr>
              <a:t>jejich </a:t>
            </a:r>
            <a:r>
              <a:rPr lang="cs-CZ" sz="1600" b="true" dirty="false">
                <a:solidFill>
                  <a:srgbClr val="14407E"/>
                </a:solidFill>
                <a:ea typeface="+mn-ea"/>
                <a:cs typeface="+mn-cs"/>
              </a:rPr>
              <a:t>poskytnutí rozhoduje výběrová (hodnotící) komise složená z odpovědných pracovníků ÚP ČR, složení a kritéria hodnocení jsou v kompetenci ÚP ČR</a:t>
            </a:r>
          </a:p>
        </p:txBody>
      </p:sp>
    </p:spTree>
    <p:extLst>
      <p:ext uri="{BB962C8B-B14F-4D97-AF65-F5344CB8AC3E}">
        <p14:creationId xmlns:p14="http://schemas.microsoft.com/office/powerpoint/2010/main" val="8323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692696"/>
            <a:ext cx="8229600" cy="5649491"/>
          </a:xfrm>
        </p:spPr>
        <p:txBody>
          <a:bodyPr/>
          <a:lstStyle/>
          <a:p>
            <a:pPr marL="1343025" lvl="1" indent="-342900">
              <a:lnSpc>
                <a:spcPct val="80000"/>
              </a:lnSpc>
              <a:buFont typeface="+mj-lt"/>
              <a:buAutoNum type="alphaLcPeriod"/>
            </a:pPr>
            <a:endParaRPr lang="cs-CZ" sz="1600" dirty="false">
              <a:solidFill>
                <a:srgbClr val="14407E"/>
              </a:solidFill>
              <a:ea typeface="+mn-ea"/>
              <a:cs typeface="+mn-cs"/>
            </a:endParaRPr>
          </a:p>
          <a:p>
            <a:pPr marL="285750" lvl="1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V případě OZP je možné využít jak výše uvedené nástroje, tak lépe nástroje chráněné pracovní místo podle § 75, 76 a 77 </a:t>
            </a:r>
            <a:r>
              <a:rPr lang="cs-CZ" sz="1600" dirty="false" err="true" smtClean="false">
                <a:solidFill>
                  <a:srgbClr val="14407E"/>
                </a:solidFill>
                <a:ea typeface="+mn-ea"/>
                <a:cs typeface="+mn-cs"/>
              </a:rPr>
              <a:t>ZoZ</a:t>
            </a: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, na jehož zřízení a provoz je rovněž poskytován příspěvek.</a:t>
            </a:r>
          </a:p>
          <a:p>
            <a:pPr marL="285750" lvl="1">
              <a:lnSpc>
                <a:spcPct val="80000"/>
              </a:lnSpc>
              <a:buFont typeface="Arial" pitchFamily="34" charset="0"/>
              <a:buChar char="•"/>
            </a:pPr>
            <a:endParaRPr lang="cs-CZ" sz="1600" dirty="false">
              <a:solidFill>
                <a:srgbClr val="14407E"/>
              </a:solidFill>
              <a:ea typeface="+mn-ea"/>
              <a:cs typeface="+mn-cs"/>
            </a:endParaRPr>
          </a:p>
          <a:p>
            <a:pPr marL="0" lvl="1" indent="0">
              <a:lnSpc>
                <a:spcPct val="80000"/>
              </a:lnSpc>
              <a:buNone/>
            </a:pPr>
            <a:r>
              <a:rPr lang="cs-CZ" sz="1600" u="sng" dirty="false" smtClean="false">
                <a:solidFill>
                  <a:srgbClr val="14407E"/>
                </a:solidFill>
                <a:ea typeface="+mn-ea"/>
                <a:cs typeface="+mn-cs"/>
              </a:rPr>
              <a:t>Nepřímé formy podpory</a:t>
            </a:r>
          </a:p>
          <a:p>
            <a:pPr marL="285750" lvl="1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Osoba, která zahájí SVČ může samozřejmě využívat i ostatních nástrojů APZ podporujících zaměstnanosti, v případě, že se stane zaměstnavatelem</a:t>
            </a:r>
          </a:p>
          <a:p>
            <a:pPr marL="0" lvl="1" indent="0">
              <a:lnSpc>
                <a:spcPct val="80000"/>
              </a:lnSpc>
              <a:buNone/>
            </a:pPr>
            <a:endParaRPr lang="cs-CZ" sz="1600" dirty="false" smtClean="false">
              <a:solidFill>
                <a:srgbClr val="14407E"/>
              </a:solidFill>
              <a:ea typeface="+mn-ea"/>
              <a:cs typeface="+mn-cs"/>
            </a:endParaRPr>
          </a:p>
          <a:p>
            <a:pPr marL="0" lvl="1" indent="0">
              <a:lnSpc>
                <a:spcPct val="80000"/>
              </a:lnSpc>
              <a:buNone/>
            </a:pPr>
            <a:r>
              <a:rPr lang="cs-CZ" sz="1600" u="sng" dirty="false" smtClean="false">
                <a:solidFill>
                  <a:srgbClr val="14407E"/>
                </a:solidFill>
                <a:ea typeface="+mn-ea"/>
                <a:cs typeface="+mn-cs"/>
              </a:rPr>
              <a:t>Shrnutí stavu</a:t>
            </a:r>
          </a:p>
          <a:p>
            <a:pPr marL="285750" lvl="1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Přestože stávající nástroje poskytují relativně dostatečnou podporu uchazečům o zaměstnání, kteří se rozhodnou zahájit SVČ, vykazuje stávající systém některá kvalitativní úskalí:</a:t>
            </a:r>
          </a:p>
          <a:p>
            <a:pPr marL="685800" lvl="2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v případech, kdy již </a:t>
            </a:r>
            <a:r>
              <a:rPr lang="cs-CZ" sz="1600" dirty="false" err="true" smtClean="false">
                <a:solidFill>
                  <a:srgbClr val="14407E"/>
                </a:solidFill>
                <a:ea typeface="+mn-ea"/>
                <a:cs typeface="+mn-cs"/>
              </a:rPr>
              <a:t>UoZ</a:t>
            </a: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 zahájí SVČ přestává mu být ze strany ÚP ČR věnována pozornost a to i přes nutnost zakotvit takovouto osobu na trhu práce trvale</a:t>
            </a:r>
          </a:p>
          <a:p>
            <a:pPr marL="685800" lvl="2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Výše poskytovaných příspěvků nemusí v řadě případů odpovídat potřebám a ve srovnání se zahraničím je podpora relativně nízká</a:t>
            </a:r>
          </a:p>
          <a:p>
            <a:pPr marL="457200" lvl="2" indent="0">
              <a:lnSpc>
                <a:spcPct val="80000"/>
              </a:lnSpc>
              <a:buNone/>
            </a:pPr>
            <a:endParaRPr lang="cs-CZ" sz="1600" dirty="false" smtClean="false">
              <a:solidFill>
                <a:srgbClr val="14407E"/>
              </a:solidFill>
              <a:ea typeface="+mn-ea"/>
              <a:cs typeface="+mn-cs"/>
            </a:endParaRPr>
          </a:p>
          <a:p>
            <a:pPr marL="269875" lvl="2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14407E"/>
                </a:solidFill>
                <a:ea typeface="+mn-ea"/>
                <a:cs typeface="+mn-cs"/>
              </a:rPr>
              <a:t>Na druhé straně je nutné si uvědomit, že podpora zahajování SVČ nemůže vyřešit současný nepříznivý vývoj trhu práce a že systém podpory je nutné revidovat s ohledem na kvalitu a udržitelnost podnikatelských záměrů, nikoliv na jejich kvantitu.</a:t>
            </a:r>
          </a:p>
          <a:p>
            <a:pPr marL="269875" lvl="2">
              <a:lnSpc>
                <a:spcPct val="80000"/>
              </a:lnSpc>
              <a:buFont typeface="Arial" pitchFamily="34" charset="0"/>
              <a:buChar char="•"/>
            </a:pPr>
            <a:endParaRPr lang="cs-CZ" sz="1200" dirty="false" smtClean="false">
              <a:solidFill>
                <a:srgbClr val="14407E"/>
              </a:solidFill>
              <a:ea typeface="+mn-ea"/>
              <a:cs typeface="+mn-cs"/>
            </a:endParaRPr>
          </a:p>
          <a:p>
            <a:pPr marL="41275" lvl="2" indent="0">
              <a:lnSpc>
                <a:spcPct val="80000"/>
              </a:lnSpc>
              <a:buNone/>
            </a:pPr>
            <a:endParaRPr lang="cs-CZ" sz="1400" dirty="false">
              <a:solidFill>
                <a:srgbClr val="14407E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859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dirty="false" smtClean="false">
                <a:solidFill>
                  <a:schemeClr val="tx1"/>
                </a:solidFill>
                <a:cs typeface="Arial" charset="0"/>
              </a:rPr>
              <a:t>Porovnání – Vlámsko</a:t>
            </a:r>
            <a:r>
              <a:rPr lang="cs-CZ" sz="2800" dirty="false" smtClean="false">
                <a:solidFill>
                  <a:schemeClr val="tx1"/>
                </a:solidFill>
                <a:cs typeface="Arial" charset="0"/>
              </a:rPr>
              <a:t/>
            </a:r>
            <a:br>
              <a:rPr lang="cs-CZ" sz="2800" dirty="false" smtClean="false">
                <a:solidFill>
                  <a:schemeClr val="tx1"/>
                </a:solidFill>
                <a:cs typeface="Arial" charset="0"/>
              </a:rPr>
            </a:br>
            <a:r>
              <a:rPr lang="cs-CZ" sz="2800" dirty="false" smtClean="false">
                <a:solidFill>
                  <a:schemeClr val="tx1"/>
                </a:solidFill>
                <a:cs typeface="Arial" charset="0"/>
              </a:rPr>
              <a:t>„</a:t>
            </a:r>
            <a:r>
              <a:rPr lang="cs-CZ" sz="2800" dirty="false" err="true" smtClean="false">
                <a:solidFill>
                  <a:schemeClr val="tx1"/>
                </a:solidFill>
                <a:cs typeface="Arial" charset="0"/>
              </a:rPr>
              <a:t>Ordernemen</a:t>
            </a:r>
            <a:r>
              <a:rPr lang="cs-CZ" sz="2800" dirty="false" smtClean="false">
                <a:solidFill>
                  <a:schemeClr val="tx1"/>
                </a:solidFill>
                <a:cs typeface="Arial" charset="0"/>
              </a:rPr>
              <a:t> </a:t>
            </a:r>
            <a:r>
              <a:rPr lang="cs-CZ" sz="2800" dirty="false" err="true" smtClean="false">
                <a:solidFill>
                  <a:schemeClr val="tx1"/>
                </a:solidFill>
                <a:cs typeface="Arial" charset="0"/>
              </a:rPr>
              <a:t>Werkt</a:t>
            </a:r>
            <a:r>
              <a:rPr lang="cs-CZ" sz="2800" dirty="false" smtClean="false">
                <a:solidFill>
                  <a:schemeClr val="tx1"/>
                </a:solidFill>
                <a:cs typeface="Arial" charset="0"/>
              </a:rPr>
              <a:t>“</a:t>
            </a:r>
            <a:endParaRPr lang="cs-CZ" sz="2800" dirty="false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Projekt realizovaný ve spolupráci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>
                <a:solidFill>
                  <a:srgbClr val="14407E"/>
                </a:solidFill>
              </a:rPr>
              <a:t>	</a:t>
            </a:r>
            <a:r>
              <a:rPr lang="cs-CZ" sz="1600" dirty="false" smtClean="false">
                <a:solidFill>
                  <a:srgbClr val="14407E"/>
                </a:solidFill>
              </a:rPr>
              <a:t>UNIZO 	(Asociace sdružující OSVČ a MSP),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>
                <a:solidFill>
                  <a:srgbClr val="14407E"/>
                </a:solidFill>
              </a:rPr>
              <a:t>	</a:t>
            </a:r>
            <a:r>
              <a:rPr lang="cs-CZ" sz="1600" dirty="false" smtClean="false">
                <a:solidFill>
                  <a:srgbClr val="14407E"/>
                </a:solidFill>
              </a:rPr>
              <a:t>VDBA 	(veřejné služby zaměstnanosti)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>
                <a:solidFill>
                  <a:srgbClr val="14407E"/>
                </a:solidFill>
              </a:rPr>
              <a:t>	</a:t>
            </a:r>
            <a:r>
              <a:rPr lang="cs-CZ" sz="1600" dirty="false" smtClean="false">
                <a:solidFill>
                  <a:srgbClr val="14407E"/>
                </a:solidFill>
              </a:rPr>
              <a:t>SYNTRA 	(Vlámské agentura zaměřená na vzdělávání v oblasti podnikání)</a:t>
            </a:r>
          </a:p>
          <a:p>
            <a:pPr marL="0" indent="0">
              <a:lnSpc>
                <a:spcPct val="80000"/>
              </a:lnSpc>
              <a:buNone/>
            </a:pPr>
            <a:endParaRPr lang="cs-CZ" sz="1600" dirty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Projekt financovaný ESF, financování projektu nastaveno dle výsledků (úspěšnosti), např. podíl podpořených osob, které zahájily a udrželi podnikání, aplikace jednotkových nákladů.</a:t>
            </a:r>
          </a:p>
          <a:p>
            <a:pPr marL="0" indent="0">
              <a:lnSpc>
                <a:spcPct val="80000"/>
              </a:lnSpc>
              <a:buNone/>
            </a:pPr>
            <a:endParaRPr lang="cs-CZ" sz="1600" dirty="false" smtClean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Cíl: Poskytnutí podpory osobám hledajícím pracovní uplatnění prostřednictvím zahájení SVČ</a:t>
            </a:r>
          </a:p>
          <a:p>
            <a:pPr marL="0" indent="0">
              <a:lnSpc>
                <a:spcPct val="80000"/>
              </a:lnSpc>
              <a:buNone/>
            </a:pPr>
            <a:endParaRPr lang="cs-CZ" sz="1600" dirty="false">
              <a:solidFill>
                <a:srgbClr val="14407E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1600" u="sng" dirty="false" smtClean="false">
                <a:solidFill>
                  <a:srgbClr val="14407E"/>
                </a:solidFill>
              </a:rPr>
              <a:t>Určeno osobám</a:t>
            </a:r>
            <a:r>
              <a:rPr lang="cs-CZ" sz="1600" dirty="false" smtClean="false">
                <a:solidFill>
                  <a:srgbClr val="14407E"/>
                </a:solidFill>
              </a:rPr>
              <a:t>,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které splní stanovená kritéria: registrováni VDBA jako osoby bez zaměstnání hledající práci, preferují zahájení SVČ (motivace), mají realistickou představu o podnikatelském záměru realizovatelném v horizontu jednoho roku a mají odbornost v profesi, které by se SVČ týkala. Uvedené podmínky však dále rozvíjejí další kritéria (znalost </a:t>
            </a:r>
            <a:r>
              <a:rPr lang="cs-CZ" sz="1600" dirty="false">
                <a:solidFill>
                  <a:srgbClr val="14407E"/>
                </a:solidFill>
              </a:rPr>
              <a:t>profese, podnikatelský záměr (cíl, vize), připravenost, schopnost řídit sebe sama, komunikativní a sociální dovednosti, motivace a osobní </a:t>
            </a:r>
            <a:r>
              <a:rPr lang="cs-CZ" sz="1600" dirty="false" smtClean="false">
                <a:solidFill>
                  <a:srgbClr val="14407E"/>
                </a:solidFill>
              </a:rPr>
              <a:t>situace).</a:t>
            </a:r>
            <a:endParaRPr lang="cs-CZ" sz="1600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67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cs-CZ" sz="1600" u="sng" dirty="false" smtClean="false">
                <a:solidFill>
                  <a:srgbClr val="14407E"/>
                </a:solidFill>
              </a:rPr>
              <a:t>Realizace:</a:t>
            </a:r>
            <a:endParaRPr lang="cs-CZ" sz="1600" dirty="false" smtClean="false">
              <a:solidFill>
                <a:srgbClr val="14407E"/>
              </a:solidFill>
            </a:endParaRPr>
          </a:p>
          <a:p>
            <a:pPr>
              <a:buAutoNum type="alphaUcParenR"/>
            </a:pPr>
            <a:r>
              <a:rPr lang="cs-CZ" sz="1600" dirty="false" smtClean="false">
                <a:solidFill>
                  <a:srgbClr val="14407E"/>
                </a:solidFill>
              </a:rPr>
              <a:t>„Průzkumná fáze“ (max. 6 měsíců)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V této fázi jsou posuzovány kompetence zapojené osoby k zahájení SVČ, případně její kvalifikační potřeby (co se má naučit)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Příprava (psaní) podnikatelského záměru, jeho SWOT analýza, příprava akčního plánu (harmonogramu).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Závěrem této fáze je rozhodnutí, zda osoba je schopna zahájit SVČ, v tom případě postupuje do fáze B, v případě, že je vyhodnocena jako neschopná zahájit SVČ, pak se vrací zpět do systému VDBA a její hledáno pracovní uplatnění jiným způsobem.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Tuto fázi provádí UNIZO</a:t>
            </a:r>
          </a:p>
          <a:p>
            <a:endParaRPr lang="cs-CZ" sz="1600" dirty="false" smtClean="false">
              <a:solidFill>
                <a:srgbClr val="14407E"/>
              </a:solidFill>
            </a:endParaRPr>
          </a:p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B) „Přípravná fáze“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Praktická příprava k zahájení podnikání, hledání partnerů, dodavatelů, plánování inzerce</a:t>
            </a:r>
          </a:p>
          <a:p>
            <a:r>
              <a:rPr lang="cs-CZ" sz="1600" dirty="false" smtClean="false">
                <a:solidFill>
                  <a:srgbClr val="14407E"/>
                </a:solidFill>
              </a:rPr>
              <a:t>Součástí této fáze je rovněž hledání financování, zejména vhodné půjčky. V této fázi přichází na řadu </a:t>
            </a:r>
            <a:r>
              <a:rPr lang="cs-CZ" sz="1600" dirty="false" err="true" smtClean="false">
                <a:solidFill>
                  <a:srgbClr val="14407E"/>
                </a:solidFill>
              </a:rPr>
              <a:t>mikrofinancování</a:t>
            </a:r>
            <a:r>
              <a:rPr lang="cs-CZ" sz="1600" dirty="false" smtClean="false">
                <a:solidFill>
                  <a:srgbClr val="14407E"/>
                </a:solidFill>
              </a:rPr>
              <a:t> (Start </a:t>
            </a:r>
            <a:r>
              <a:rPr lang="cs-CZ" sz="1600" dirty="false" err="true" smtClean="false">
                <a:solidFill>
                  <a:srgbClr val="14407E"/>
                </a:solidFill>
              </a:rPr>
              <a:t>Loan</a:t>
            </a:r>
            <a:r>
              <a:rPr lang="cs-CZ" sz="1600" dirty="false" smtClean="false">
                <a:solidFill>
                  <a:srgbClr val="14407E"/>
                </a:solidFill>
              </a:rPr>
              <a:t>)</a:t>
            </a:r>
          </a:p>
          <a:p>
            <a:endParaRPr lang="cs-CZ" sz="1600" dirty="false">
              <a:solidFill>
                <a:srgbClr val="14407E"/>
              </a:solidFill>
            </a:endParaRPr>
          </a:p>
          <a:p>
            <a:pPr marL="0" indent="0">
              <a:buNone/>
            </a:pPr>
            <a:r>
              <a:rPr lang="cs-CZ" sz="1600" dirty="false" smtClean="false">
                <a:solidFill>
                  <a:srgbClr val="14407E"/>
                </a:solidFill>
              </a:rPr>
              <a:t>Tento projekt tak do značné míry odpovídá praxi, používané v rámci nástroje rekvalifikací v ČR, ovšem s důkladnější prací s klientem (celkem až 12 měsíců)</a:t>
            </a:r>
          </a:p>
          <a:p>
            <a:pPr marL="0" indent="0">
              <a:buNone/>
            </a:pPr>
            <a:endParaRPr lang="cs-CZ" sz="1600" dirty="false" smtClean="false">
              <a:solidFill>
                <a:srgbClr val="14407E"/>
              </a:solidFill>
            </a:endParaRPr>
          </a:p>
          <a:p>
            <a:endParaRPr lang="cs-CZ" sz="1600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587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8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Služby pro sociální podnikání</a:t>
            </a:r>
            <a:endParaRPr lang="cs-CZ" sz="28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412776"/>
            <a:ext cx="8534400" cy="5009803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1400"/>
              </a:spcBef>
              <a:buNone/>
            </a:pPr>
            <a:r>
              <a:rPr lang="cs-CZ" dirty="false">
                <a:solidFill>
                  <a:srgbClr val="002060"/>
                </a:solidFill>
                <a:latin typeface="Calibri" pitchFamily="34" charset="0"/>
              </a:rPr>
              <a:t>Výstupy </a:t>
            </a:r>
            <a:r>
              <a:rPr lang="cs-CZ" dirty="false" smtClean="false">
                <a:solidFill>
                  <a:srgbClr val="002060"/>
                </a:solidFill>
                <a:latin typeface="Calibri" pitchFamily="34" charset="0"/>
              </a:rPr>
              <a:t>NBFSE:</a:t>
            </a:r>
          </a:p>
          <a:p>
            <a:pPr marL="0" indent="0">
              <a:lnSpc>
                <a:spcPct val="80000"/>
              </a:lnSpc>
              <a:spcBef>
                <a:spcPts val="1400"/>
              </a:spcBef>
              <a:buNone/>
            </a:pPr>
            <a:endParaRPr lang="cs-CZ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3200" dirty="false" smtClean="false">
                <a:solidFill>
                  <a:srgbClr val="002060"/>
                </a:solidFill>
                <a:latin typeface="Calibri" pitchFamily="34" charset="0"/>
              </a:rPr>
              <a:t>podpora </a:t>
            </a:r>
            <a:r>
              <a:rPr lang="cs-CZ" sz="3200" dirty="false">
                <a:solidFill>
                  <a:srgbClr val="002060"/>
                </a:solidFill>
                <a:latin typeface="Calibri" pitchFamily="34" charset="0"/>
              </a:rPr>
              <a:t>služeb pro SP v </a:t>
            </a:r>
            <a:r>
              <a:rPr lang="cs-CZ" sz="3200" dirty="false" smtClean="false">
                <a:solidFill>
                  <a:srgbClr val="002060"/>
                </a:solidFill>
                <a:latin typeface="Calibri" pitchFamily="34" charset="0"/>
              </a:rPr>
              <a:t>Polsku (ESF)</a:t>
            </a:r>
            <a:endParaRPr lang="cs-CZ" sz="32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endParaRPr lang="cs-CZ" sz="32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3200" dirty="false" smtClean="false">
                <a:solidFill>
                  <a:srgbClr val="002060"/>
                </a:solidFill>
                <a:latin typeface="Calibri" pitchFamily="34" charset="0"/>
              </a:rPr>
              <a:t>PS </a:t>
            </a:r>
            <a:r>
              <a:rPr lang="cs-CZ" sz="3200" dirty="false">
                <a:solidFill>
                  <a:srgbClr val="002060"/>
                </a:solidFill>
                <a:latin typeface="Calibri" pitchFamily="34" charset="0"/>
              </a:rPr>
              <a:t>na </a:t>
            </a:r>
            <a:r>
              <a:rPr lang="cs-CZ" sz="3200" dirty="false" err="true">
                <a:solidFill>
                  <a:srgbClr val="002060"/>
                </a:solidFill>
                <a:latin typeface="Calibri" pitchFamily="34" charset="0"/>
              </a:rPr>
              <a:t>social</a:t>
            </a:r>
            <a:r>
              <a:rPr lang="cs-CZ" sz="3200" dirty="false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3200" dirty="false" err="true" smtClean="false">
                <a:solidFill>
                  <a:srgbClr val="002060"/>
                </a:solidFill>
                <a:latin typeface="Calibri" pitchFamily="34" charset="0"/>
              </a:rPr>
              <a:t>franchizing</a:t>
            </a:r>
            <a:endParaRPr lang="cs-CZ" sz="32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endParaRPr lang="cs-CZ" sz="3200" dirty="false" smtClean="false">
              <a:solidFill>
                <a:srgbClr val="002060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  <a:spcBef>
                <a:spcPts val="1400"/>
              </a:spcBef>
              <a:buFont typeface="Arial" pitchFamily="34" charset="0"/>
              <a:buChar char="•"/>
            </a:pPr>
            <a:r>
              <a:rPr lang="cs-CZ" sz="3200" dirty="false" smtClean="false">
                <a:solidFill>
                  <a:srgbClr val="002060"/>
                </a:solidFill>
                <a:latin typeface="Calibri" pitchFamily="34" charset="0"/>
              </a:rPr>
              <a:t>PS měření a hodnocení přínosů sociálního podnikání</a:t>
            </a:r>
          </a:p>
        </p:txBody>
      </p:sp>
    </p:spTree>
    <p:extLst>
      <p:ext uri="{BB962C8B-B14F-4D97-AF65-F5344CB8AC3E}">
        <p14:creationId xmlns:p14="http://schemas.microsoft.com/office/powerpoint/2010/main" val="20554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1065</properties:Words>
  <properties:PresentationFormat>Předvádění na obrazovce (4:3)</properties:PresentationFormat>
  <properties:Paragraphs>135</properties:Paragraphs>
  <properties:Slides>13</properties:Slides>
  <properties:Notes>7</properties:Notes>
  <properties:TotalTime>3333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properties:HeadingPairs>
  <properties:TitlesOfParts>
    <vt:vector baseType="lpstr" size="14">
      <vt:lpstr>Výchozí návrh</vt:lpstr>
      <vt:lpstr>Seminář k výsledkům sítí ESF  COPIE a NBFSE Podpůrné služby</vt:lpstr>
      <vt:lpstr>WORKSHOP A – Podpůrné služby</vt:lpstr>
      <vt:lpstr>Podpora zahájení SVČ v podmínkách ÚP ČR a příklad z Belgie  Pavel Dudek – MPSV, sekce trhu práce </vt:lpstr>
      <vt:lpstr>Podpora zahájení SVČ – ÚP ČR</vt:lpstr>
      <vt:lpstr>Prezentace aplikace PowerPoint</vt:lpstr>
      <vt:lpstr>Prezentace aplikace PowerPoint</vt:lpstr>
      <vt:lpstr>Porovnání – Vlámsko „Ordernemen Werkt“</vt:lpstr>
      <vt:lpstr>Prezentace aplikace PowerPoint</vt:lpstr>
      <vt:lpstr>Služby pro sociální podnikání</vt:lpstr>
      <vt:lpstr>Prezentace aplikace PowerPoint</vt:lpstr>
      <vt:lpstr>Projekt MPSV (OP LZZ)</vt:lpstr>
      <vt:lpstr>Další projekty OP LZZ</vt:lpstr>
      <vt:lpstr>Projekt OP PA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2012-10-25T13:51:30Z</dcterms:created>
  <dc:creator/>
  <cp:lastModifiedBy/>
  <dcterms:modified xmlns:xsi="http://www.w3.org/2001/XMLSchema-instance" xsi:type="dcterms:W3CDTF">2013-01-03T21:24:06Z</dcterms:modified>
  <cp:revision>180</cp:revision>
  <dc:title>Pracovní skupina pro evaluace 10. setkání</dc:title>
</cp:coreProperties>
</file>