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0" r:id="rId1"/>
  </p:sldMasterIdLst>
  <p:notesMasterIdLst>
    <p:notesMasterId r:id="rId44"/>
  </p:notesMasterIdLst>
  <p:sldIdLst>
    <p:sldId id="257" r:id="rId2"/>
    <p:sldId id="266" r:id="rId3"/>
    <p:sldId id="305" r:id="rId4"/>
    <p:sldId id="267" r:id="rId5"/>
    <p:sldId id="263" r:id="rId6"/>
    <p:sldId id="259" r:id="rId7"/>
    <p:sldId id="268" r:id="rId8"/>
    <p:sldId id="269" r:id="rId9"/>
    <p:sldId id="258" r:id="rId10"/>
    <p:sldId id="264" r:id="rId11"/>
    <p:sldId id="270" r:id="rId12"/>
    <p:sldId id="271" r:id="rId13"/>
    <p:sldId id="273" r:id="rId14"/>
    <p:sldId id="27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265" r:id="rId27"/>
    <p:sldId id="304" r:id="rId28"/>
    <p:sldId id="274" r:id="rId29"/>
    <p:sldId id="275" r:id="rId30"/>
    <p:sldId id="276" r:id="rId31"/>
    <p:sldId id="277" r:id="rId32"/>
    <p:sldId id="285" r:id="rId33"/>
    <p:sldId id="286" r:id="rId34"/>
    <p:sldId id="278" r:id="rId35"/>
    <p:sldId id="279" r:id="rId36"/>
    <p:sldId id="282" r:id="rId37"/>
    <p:sldId id="284" r:id="rId38"/>
    <p:sldId id="288" r:id="rId39"/>
    <p:sldId id="289" r:id="rId40"/>
    <p:sldId id="290" r:id="rId41"/>
    <p:sldId id="292" r:id="rId42"/>
    <p:sldId id="261" r:id="rId43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5620"/>
    <p:restoredTop sz="82558" autoAdjust="false"/>
  </p:normalViewPr>
  <p:slideViewPr>
    <p:cSldViewPr>
      <p:cViewPr>
        <p:scale>
          <a:sx n="70" d="100"/>
          <a:sy n="70" d="100"/>
        </p:scale>
        <p:origin x="-1164" y="-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8"/>
    <Relationship Target="slides/slide12.xml" Type="http://schemas.openxmlformats.org/officeDocument/2006/relationships/slide" Id="rId13"/>
    <Relationship Target="slides/slide17.xml" Type="http://schemas.openxmlformats.org/officeDocument/2006/relationships/slide" Id="rId18"/>
    <Relationship Target="slides/slide25.xml" Type="http://schemas.openxmlformats.org/officeDocument/2006/relationships/slide" Id="rId26"/>
    <Relationship Target="slides/slide38.xml" Type="http://schemas.openxmlformats.org/officeDocument/2006/relationships/slide" Id="rId39"/>
    <Relationship Target="slides/slide2.xml" Type="http://schemas.openxmlformats.org/officeDocument/2006/relationships/slide" Id="rId3"/>
    <Relationship Target="slides/slide20.xml" Type="http://schemas.openxmlformats.org/officeDocument/2006/relationships/slide" Id="rId21"/>
    <Relationship Target="slides/slide33.xml" Type="http://schemas.openxmlformats.org/officeDocument/2006/relationships/slide" Id="rId34"/>
    <Relationship Target="slides/slide41.xml" Type="http://schemas.openxmlformats.org/officeDocument/2006/relationships/slide" Id="rId42"/>
    <Relationship Target="theme/theme1.xml" Type="http://schemas.openxmlformats.org/officeDocument/2006/relationships/theme" Id="rId47"/>
    <Relationship Target="slides/slide6.xml" Type="http://schemas.openxmlformats.org/officeDocument/2006/relationships/slide" Id="rId7"/>
    <Relationship Target="slides/slide11.xml" Type="http://schemas.openxmlformats.org/officeDocument/2006/relationships/slide" Id="rId12"/>
    <Relationship Target="slides/slide16.xml" Type="http://schemas.openxmlformats.org/officeDocument/2006/relationships/slide" Id="rId17"/>
    <Relationship Target="slides/slide24.xml" Type="http://schemas.openxmlformats.org/officeDocument/2006/relationships/slide" Id="rId25"/>
    <Relationship Target="slides/slide32.xml" Type="http://schemas.openxmlformats.org/officeDocument/2006/relationships/slide" Id="rId33"/>
    <Relationship Target="slides/slide37.xml" Type="http://schemas.openxmlformats.org/officeDocument/2006/relationships/slide" Id="rId38"/>
    <Relationship Target="viewProps.xml" Type="http://schemas.openxmlformats.org/officeDocument/2006/relationships/viewProps" Id="rId46"/>
    <Relationship Target="slides/slide1.xml" Type="http://schemas.openxmlformats.org/officeDocument/2006/relationships/slide" Id="rId2"/>
    <Relationship Target="slides/slide15.xml" Type="http://schemas.openxmlformats.org/officeDocument/2006/relationships/slide" Id="rId16"/>
    <Relationship Target="slides/slide19.xml" Type="http://schemas.openxmlformats.org/officeDocument/2006/relationships/slide" Id="rId20"/>
    <Relationship Target="slides/slide28.xml" Type="http://schemas.openxmlformats.org/officeDocument/2006/relationships/slide" Id="rId29"/>
    <Relationship Target="slides/slide40.xml" Type="http://schemas.openxmlformats.org/officeDocument/2006/relationships/slide" Id="rId41"/>
    <Relationship Target="slideMasters/slideMaster1.xml" Type="http://schemas.openxmlformats.org/officeDocument/2006/relationships/slideMaster" Id="rId1"/>
    <Relationship Target="slides/slide5.xml" Type="http://schemas.openxmlformats.org/officeDocument/2006/relationships/slide" Id="rId6"/>
    <Relationship Target="slides/slide10.xml" Type="http://schemas.openxmlformats.org/officeDocument/2006/relationships/slide" Id="rId11"/>
    <Relationship Target="slides/slide23.xml" Type="http://schemas.openxmlformats.org/officeDocument/2006/relationships/slide" Id="rId24"/>
    <Relationship Target="slides/slide31.xml" Type="http://schemas.openxmlformats.org/officeDocument/2006/relationships/slide" Id="rId32"/>
    <Relationship Target="slides/slide36.xml" Type="http://schemas.openxmlformats.org/officeDocument/2006/relationships/slide" Id="rId37"/>
    <Relationship Target="slides/slide39.xml" Type="http://schemas.openxmlformats.org/officeDocument/2006/relationships/slide" Id="rId40"/>
    <Relationship Target="presProps.xml" Type="http://schemas.openxmlformats.org/officeDocument/2006/relationships/presProps" Id="rId45"/>
    <Relationship Target="slides/slide4.xml" Type="http://schemas.openxmlformats.org/officeDocument/2006/relationships/slide" Id="rId5"/>
    <Relationship Target="slides/slide14.xml" Type="http://schemas.openxmlformats.org/officeDocument/2006/relationships/slide" Id="rId15"/>
    <Relationship Target="slides/slide22.xml" Type="http://schemas.openxmlformats.org/officeDocument/2006/relationships/slide" Id="rId23"/>
    <Relationship Target="slides/slide27.xml" Type="http://schemas.openxmlformats.org/officeDocument/2006/relationships/slide" Id="rId28"/>
    <Relationship Target="slides/slide35.xml" Type="http://schemas.openxmlformats.org/officeDocument/2006/relationships/slide" Id="rId36"/>
    <Relationship Target="slides/slide9.xml" Type="http://schemas.openxmlformats.org/officeDocument/2006/relationships/slide" Id="rId10"/>
    <Relationship Target="slides/slide18.xml" Type="http://schemas.openxmlformats.org/officeDocument/2006/relationships/slide" Id="rId19"/>
    <Relationship Target="slides/slide30.xml" Type="http://schemas.openxmlformats.org/officeDocument/2006/relationships/slide" Id="rId31"/>
    <Relationship Target="notesMasters/notesMaster1.xml" Type="http://schemas.openxmlformats.org/officeDocument/2006/relationships/notesMaster" Id="rId44"/>
    <Relationship Target="slides/slide3.xml" Type="http://schemas.openxmlformats.org/officeDocument/2006/relationships/slide" Id="rId4"/>
    <Relationship Target="slides/slide8.xml" Type="http://schemas.openxmlformats.org/officeDocument/2006/relationships/slide" Id="rId9"/>
    <Relationship Target="slides/slide13.xml" Type="http://schemas.openxmlformats.org/officeDocument/2006/relationships/slide" Id="rId14"/>
    <Relationship Target="slides/slide21.xml" Type="http://schemas.openxmlformats.org/officeDocument/2006/relationships/slide" Id="rId22"/>
    <Relationship Target="slides/slide26.xml" Type="http://schemas.openxmlformats.org/officeDocument/2006/relationships/slide" Id="rId27"/>
    <Relationship Target="slides/slide29.xml" Type="http://schemas.openxmlformats.org/officeDocument/2006/relationships/slide" Id="rId30"/>
    <Relationship Target="slides/slide34.xml" Type="http://schemas.openxmlformats.org/officeDocument/2006/relationships/slide" Id="rId35"/>
    <Relationship Target="slides/slide42.xml" Type="http://schemas.openxmlformats.org/officeDocument/2006/relationships/slide" Id="rId43"/>
    <Relationship Target="tableStyles.xml" Type="http://schemas.openxmlformats.org/officeDocument/2006/relationships/tableStyles" Id="rId48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2F0CCA05-1C4F-4D16-929B-5FD86F3E5A13}" type="datetimeFigureOut">
              <a:rPr lang="cs-CZ" smtClean="false"/>
              <a:t>3.1.2013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B8D21A95-9BF0-4744-AAA2-62B7B7E87F54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6724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8322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GB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171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9832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7838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9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91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591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GB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751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pPr/>
              <a:t>24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en-GB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B8D21A95-9BF0-4744-AAA2-62B7B7E87F54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4171883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true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false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26F31A-FF3C-454D-B50D-9B9CBC5C1AAB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417188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x" preserve="true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60B3C0-FF3E-4B5D-81E2-9A3292710DD2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273958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vertTitleAndTx" preserve="true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true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true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DEBEC3-7472-43D6-BE5B-881B6B637D58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6356208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chart" preserve="true">
  <p:cSld name="Nadpis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graf 2"/>
          <p:cNvSpPr>
            <a:spLocks noGrp="true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617C482-0E11-4894-9B5F-727BD8A9D824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954834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0ACA74-223F-40FF-8933-7214DA85E85A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0635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secHead" preserve="true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true" cap="all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E6A07-554B-4723-B6D5-192C862567DF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683231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Obj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4825D6-E03D-42F4-B3DF-1D944BB380E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017103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woTxTwoObj" preserve="true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true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true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true"/>
            </a:lvl1pPr>
            <a:lvl2pPr marL="457200" indent="0">
              <a:buNone/>
              <a:defRPr sz="2000" b="true"/>
            </a:lvl2pPr>
            <a:lvl3pPr marL="914400" indent="0">
              <a:buNone/>
              <a:defRPr sz="1800" b="true"/>
            </a:lvl3pPr>
            <a:lvl4pPr marL="1371600" indent="0">
              <a:buNone/>
              <a:defRPr sz="1600" b="true"/>
            </a:lvl4pPr>
            <a:lvl5pPr marL="1828800" indent="0">
              <a:buNone/>
              <a:defRPr sz="1600" b="true"/>
            </a:lvl5pPr>
            <a:lvl6pPr marL="2286000" indent="0">
              <a:buNone/>
              <a:defRPr sz="1600" b="true"/>
            </a:lvl6pPr>
            <a:lvl7pPr marL="2743200" indent="0">
              <a:buNone/>
              <a:defRPr sz="1600" b="true"/>
            </a:lvl7pPr>
            <a:lvl8pPr marL="3200400" indent="0">
              <a:buNone/>
              <a:defRPr sz="1600" b="true"/>
            </a:lvl8pPr>
            <a:lvl9pPr marL="3657600" indent="0">
              <a:buNone/>
              <a:defRPr sz="1600" b="true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true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8" name="Zástupný symbol pro zápatí 7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9" name="Zástupný symbol pro číslo snímku 8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1B5A5F-439B-441D-8E81-D328DF8F4270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4886241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titleOnly" preserve="true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0F507D-4FC4-4791-96DF-98088C6713B5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579757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blank" preserve="true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3" name="Zástupný symbol pro zápatí 2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079D32-DB6C-4889-9EAF-5D3285016786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027502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Tx" preserve="true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2B6995-048A-48A4-98F3-CF2833F2874E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97760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picTx" preserve="true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true"/>
            </a:lvl1pPr>
          </a:lstStyle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true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true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>
              <a:solidFill>
                <a:srgbClr val="000000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40FCD6-1683-42DE-8046-D5A6364EDE1C}" type="slidenum">
              <a:rPr lang="cs-CZ">
                <a:solidFill>
                  <a:srgbClr val="000000"/>
                </a:solidFill>
              </a:rPr>
              <a:pPr/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85032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theme/theme1.xml" Type="http://schemas.openxmlformats.org/officeDocument/2006/relationships/theme" Id="rId13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12.xml" Type="http://schemas.openxmlformats.org/officeDocument/2006/relationships/slideLayout" Id="rId12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slideLayouts/slideLayout11.xml" Type="http://schemas.openxmlformats.org/officeDocument/2006/relationships/slideLayout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    <Relationship Target="../media/image1.png" Type="http://schemas.openxmlformats.org/officeDocument/2006/relationships/image" Id="rId14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Pr>
        <a:blipFill dpi="0" rotWithShape="false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true" noChangeArrowheads="true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true" noChangeArrowheads="true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pPr lvl="0"/>
            <a:r>
              <a:rPr lang="cs-CZ" smtClean="false"/>
              <a:t>Klepnutím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</a:p>
        </p:txBody>
      </p:sp>
      <p:sp>
        <p:nvSpPr>
          <p:cNvPr id="1028" name="Rectangle 4"/>
          <p:cNvSpPr>
            <a:spLocks noGrp="true" noChangeArrowheads="true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true" noChangeArrowheads="true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true" noChangeArrowheads="true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BBC3DBE-EE72-4E80-8EA0-207A32C97903}" type="slidenum">
              <a:rPr lang="cs-CZ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cs-CZ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09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false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false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false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false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false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false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Mode="External" Target="http://wikipreneurship.eu/" Type="http://schemas.openxmlformats.org/officeDocument/2006/relationships/hyperlink" Id="rId3"/>
    <Relationship TargetMode="External" Target="http://www.cop-ie.eu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Mode="External" Target="http://www.socialeconomy.pl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Mode="External" Target="http://www.transnationality.eu/" Type="http://schemas.openxmlformats.org/officeDocument/2006/relationships/hyperlink" Id="rId3"/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Mode="External" Target="http://www.esfcr.cz/07-13/oplzz/mezinarodni-aktivity-op-lzz" Type="http://schemas.openxmlformats.org/officeDocument/2006/relationships/hyperlink" Id="rId4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Mode="External" Target="http://www.p-p-p.cz/" Type="http://schemas.openxmlformats.org/officeDocument/2006/relationships/hyperlink" Id="rId3"/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Pr>
        <a:blipFill dpi="0" rotWithShape="false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true" noChangeArrowheads="true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C00000"/>
                </a:solidFill>
              </a:rPr>
              <a:t>Seminář k výsledkům sítí ESF </a:t>
            </a:r>
            <a:br>
              <a:rPr lang="cs-CZ" sz="4000" b="true" dirty="false" smtClean="false">
                <a:solidFill>
                  <a:srgbClr val="C00000"/>
                </a:solidFill>
              </a:rPr>
            </a:br>
            <a:r>
              <a:rPr lang="cs-CZ" sz="4000" b="true" dirty="false" smtClean="false">
                <a:solidFill>
                  <a:srgbClr val="C00000"/>
                </a:solidFill>
              </a:rPr>
              <a:t>COPIE a NBFSE</a:t>
            </a:r>
            <a:endParaRPr lang="cs-CZ" sz="4000" b="true" dirty="false">
              <a:solidFill>
                <a:srgbClr val="C00000"/>
              </a:solidFill>
            </a:endParaRPr>
          </a:p>
        </p:txBody>
      </p:sp>
      <p:sp>
        <p:nvSpPr>
          <p:cNvPr id="2051" name="Rectangle 3"/>
          <p:cNvSpPr>
            <a:spLocks noGrp="true" noChangeArrowheads="true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b="true" dirty="false" smtClean="false">
                <a:solidFill>
                  <a:srgbClr val="14407E"/>
                </a:solidFill>
              </a:rPr>
              <a:t>10. prosince 2012</a:t>
            </a:r>
            <a:endParaRPr lang="cs-CZ" sz="2400" b="true" dirty="false">
              <a:solidFill>
                <a:srgbClr val="14407E"/>
              </a:solidFill>
            </a:endParaRPr>
          </a:p>
          <a:p>
            <a:r>
              <a:rPr lang="cs-CZ" sz="2400" b="true" dirty="false" smtClean="false">
                <a:solidFill>
                  <a:srgbClr val="14407E"/>
                </a:solidFill>
              </a:rPr>
              <a:t>Praha</a:t>
            </a:r>
          </a:p>
          <a:p>
            <a:r>
              <a:rPr lang="cs-CZ" sz="2000" b="true" dirty="false" smtClean="false">
                <a:solidFill>
                  <a:srgbClr val="14407E"/>
                </a:solidFill>
              </a:rPr>
              <a:t>M. Jetmar, F. Kučera, M. Pěchoučková</a:t>
            </a:r>
            <a:endParaRPr lang="cs-CZ" sz="20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018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Představení COPIE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659688" cy="5009803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COPIE = </a:t>
            </a:r>
            <a:r>
              <a:rPr lang="en-US" sz="2000" dirty="false">
                <a:solidFill>
                  <a:srgbClr val="002060"/>
                </a:solidFill>
                <a:latin typeface="Calibri" charset="0"/>
              </a:rPr>
              <a:t>Community of Practice on Inclusive </a:t>
            </a:r>
            <a:r>
              <a:rPr lang="en-US" sz="2000" dirty="false" smtClean="false">
                <a:solidFill>
                  <a:srgbClr val="002060"/>
                </a:solidFill>
                <a:latin typeface="Calibri" charset="0"/>
              </a:rPr>
              <a:t>Entrepreneurship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(Komunita praxe pro začleňující podnikání)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Síť lidí, kteří jsou aktivně zapojeni do procesu otevírání možnosti podnikání pro všechny části společnosti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Síť ESF podpořená grantem EK v roce 2009, realizace aktivit ukončena v roce 2012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Obecný cíl: proměna politik (prostředí), která znamená, že podnikání je přirozenou volbou pro všechny lidi ve společnosti  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Navazuje na Inciativu EQUAL (2000-2006) a pilotní inciativu COPIE (2006 – 2008)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Zapojeno 10 států a regionů z celé EU – Německo, Česká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republika, Belgie-Valonsko, Belgie-Vlámsko, Litva, Španělsko, španělské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regiony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Andalusie, Asturie, Galicie a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Extremadura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408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Představení COPIE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980728"/>
            <a:ext cx="8659688" cy="5009803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Hlavním výstupem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je tzv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.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COPIE </a:t>
            </a:r>
            <a:r>
              <a:rPr lang="cs-CZ" sz="2000" b="true" dirty="false" err="true">
                <a:solidFill>
                  <a:srgbClr val="002060"/>
                </a:solidFill>
                <a:latin typeface="Calibri" charset="0"/>
              </a:rPr>
              <a:t>Toolkit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– sada nástrojů pro nastavení strategického rámce podpory začleňujícího a sociálního podnikání a realizaci Akčního plánu pro začleňující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podnikání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Navazuje na hlavní témata sítě, nástroje jsou zpracovány jednotlivými pracovními skupinami (mini komunitami), ČR – MPSV vedlo s Vlámskem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CoP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Access to finance, aktivně se zúčastnilo práce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CoP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Policy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co-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ordiantion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and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Action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planning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Jednotlivé nástroje jsou:</a:t>
            </a: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Diagnostický nástroj COPIE (nástroj pro analýzu prostředí pro podnikání, problémů a potřeb znevýhodněných podnikatelů a sociálních podnikatelů)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Nástroj pro spolupráci klíčových aktérů při přípravě a realizaci akčního plánu na podporu podnikání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Diagnostický nástroj podnikatelského vzdělávání/výuku podnikání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Sada nástrojů pro řízení kvality podnikatelských poradců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Manuál </a:t>
            </a: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pro ŘO </a:t>
            </a:r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OP ESF </a:t>
            </a: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pro </a:t>
            </a:r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implementaci programů </a:t>
            </a:r>
            <a:r>
              <a:rPr lang="cs-CZ" sz="1600" dirty="false" err="true">
                <a:solidFill>
                  <a:srgbClr val="002060"/>
                </a:solidFill>
                <a:latin typeface="Calibri" charset="0"/>
              </a:rPr>
              <a:t>mikrofinancování</a:t>
            </a:r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 podpořených z ESF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Nástroj pro mapování organizací a služeb pro znevýhodněné a sociální podnikatele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453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Představení COPIE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659688" cy="5009803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COPIE </a:t>
            </a:r>
            <a:r>
              <a:rPr lang="cs-CZ" sz="2000" b="true" dirty="false" err="true" smtClean="false">
                <a:solidFill>
                  <a:srgbClr val="002060"/>
                </a:solidFill>
                <a:latin typeface="Calibri" charset="0"/>
              </a:rPr>
              <a:t>Toolkit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má být aplikován v souladu s principy politiky založené na důkazech (evidence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based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policy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), dobré intervenční logiky a s principem řízení podle výsledků (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Results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based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management)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Krok 1: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aplikace diagnostického nástroje pro identifikaci silných a slabých stránek prostředí a infrastruktury pro začleňující podnikání</a:t>
            </a: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Krok 2: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nastavení politik pro začleňující podnikání s využitím metodiky společného akčního plánování s aktivním zapojením klíčových aktérů různých úrovní 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800"/>
              </a:spcAft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Krok 3: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efektivní implementace podpůrných opatření v klíčových oblastech pro rozvoj začleňujícího podnikání:</a:t>
            </a:r>
          </a:p>
          <a:p>
            <a:pPr lvl="1"/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podnikatelské vzdělávání</a:t>
            </a:r>
            <a:endParaRPr lang="en-GB" sz="1600" dirty="false">
              <a:solidFill>
                <a:srgbClr val="002060"/>
              </a:solidFill>
              <a:latin typeface="Calibri" charset="0"/>
            </a:endParaRPr>
          </a:p>
          <a:p>
            <a:pPr lvl="1"/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řízení </a:t>
            </a:r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kvality </a:t>
            </a: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poradenství pro (začínající) podnikatele </a:t>
            </a:r>
          </a:p>
          <a:p>
            <a:pPr lvl="1"/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Integrovaná podnikatelská podpora</a:t>
            </a:r>
          </a:p>
          <a:p>
            <a:pPr lvl="1"/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Přístup k financování podnikání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</p:txBody>
      </p:sp>
      <p:sp>
        <p:nvSpPr>
          <p:cNvPr id="2" name="Šipka dolů 1"/>
          <p:cNvSpPr/>
          <p:nvPr/>
        </p:nvSpPr>
        <p:spPr>
          <a:xfrm>
            <a:off x="396415" y="2554836"/>
            <a:ext cx="242316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en-GB"/>
          </a:p>
        </p:txBody>
      </p:sp>
      <p:sp>
        <p:nvSpPr>
          <p:cNvPr id="5" name="Šipka dolů 4"/>
          <p:cNvSpPr/>
          <p:nvPr/>
        </p:nvSpPr>
        <p:spPr>
          <a:xfrm>
            <a:off x="396415" y="3429000"/>
            <a:ext cx="242316" cy="4892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342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Představení COPIE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659688" cy="5009803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ts val="18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Akční plán pro začleňující podnikání (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Action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plan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for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inclusive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entrepreneurship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) 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1800"/>
              </a:spcAft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Hlavní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doporučení COPIE pro podporu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začleňujícího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podnikání z ESF a EFRR v programovém období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2014-2020 (představen na závěrečném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policy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foru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v Berlíně 16. dubna 2012: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1. získání dostatečných a relevantních informací o situaci v podnikání znevýhodněných a sociálních podniků a o výsledcích poskytnuté podpory inklusivního podnikání;</a:t>
            </a: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2.  realizovat podporu (politiky) koordinovaným a integrovaným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způsobem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3. zajistit vysokou kvalitu služeb poskytovaných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začínajícím podnikatelům a podnikatelům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ve fázi po zahájení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podnikání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4. podporovat/plánovat propojení a dostupnost různých poskytovatelů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služeb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5. podpořit poskytování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mikropůjček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6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. podpořit rozvoj dovedností a podnikatelského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vzdělávání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7. zvyšovat povědomí a zapojit se do diskuze o inklusivním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podnikání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95263"/>
            <a:ext cx="8648700" cy="646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3641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-78828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Představení COPIE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764704"/>
            <a:ext cx="8659688" cy="5009803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ts val="1800"/>
              </a:spcAft>
              <a:buNone/>
            </a:pP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Akční plán pro začleňující podnikání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(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Action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plan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for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inclusive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entrepreneurship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) 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1800"/>
              </a:spcAft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Hlavní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doporučení COPIE pro podporu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začleňujícího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podnikání z ESF a EFRR v programovém období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2014-2020 (představen na závěrečném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policy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fóru v Berlíně 16. dubna 2012):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1.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získat dostatečné </a:t>
            </a: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a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relevantní informace </a:t>
            </a: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o situaci v podnikání znevýhodněných a sociálních podniků a o výsledcích poskytnuté podpory inklusivního podnikání;</a:t>
            </a: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2.  realizovat podporu (politiky) koordinovaným a integrovaným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způsobem</a:t>
            </a:r>
            <a:endParaRPr lang="cs-CZ" sz="18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3. zajistit vysokou kvalitu služeb poskytovaných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začínajícím podnikatelům a podnikatelům </a:t>
            </a: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ve fázi po zahájení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podnikání </a:t>
            </a:r>
            <a:endParaRPr lang="cs-CZ" sz="18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4. podporovat/plánovat propojení a dostupnost různých poskytovatelů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služeb </a:t>
            </a:r>
            <a:endParaRPr lang="cs-CZ" sz="18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5. podpořit poskytování </a:t>
            </a:r>
            <a:r>
              <a:rPr lang="cs-CZ" sz="1800" dirty="false" err="true" smtClean="false">
                <a:solidFill>
                  <a:srgbClr val="002060"/>
                </a:solidFill>
                <a:latin typeface="Calibri" charset="0"/>
              </a:rPr>
              <a:t>mikropůjček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 </a:t>
            </a: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6</a:t>
            </a: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. podpořit rozvoj dovedností a podnikatelského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vzdělávání </a:t>
            </a:r>
            <a:endParaRPr lang="cs-CZ" sz="18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300"/>
              </a:spcAft>
              <a:buNone/>
            </a:pPr>
            <a:r>
              <a:rPr lang="cs-CZ" sz="1800" dirty="false">
                <a:solidFill>
                  <a:srgbClr val="002060"/>
                </a:solidFill>
                <a:latin typeface="Calibri" charset="0"/>
              </a:rPr>
              <a:t>7. zvyšovat povědomí a zapojit se do diskuze o inklusivním </a:t>
            </a:r>
            <a:r>
              <a:rPr lang="cs-CZ" sz="1800" dirty="false" smtClean="false">
                <a:solidFill>
                  <a:srgbClr val="002060"/>
                </a:solidFill>
                <a:latin typeface="Calibri" charset="0"/>
              </a:rPr>
              <a:t>podnikání</a:t>
            </a:r>
            <a:endParaRPr lang="cs-CZ" sz="1800" dirty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None/>
            </a:pPr>
            <a:endParaRPr lang="cs-CZ" sz="2000" b="true" dirty="false" smtClean="false">
              <a:solidFill>
                <a:srgbClr val="002060"/>
              </a:solidFill>
              <a:latin typeface="Calibri" charset="0"/>
            </a:endParaRPr>
          </a:p>
          <a:p>
            <a:pPr marL="609600" indent="-609600">
              <a:lnSpc>
                <a:spcPct val="80000"/>
              </a:lnSpc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Více informací o COPIE a začleňujícím podnikání: </a:t>
            </a:r>
            <a:r>
              <a:rPr lang="cs-CZ" sz="2000" u="sng" dirty="false">
                <a:latin typeface="Calibri" pitchFamily="34" charset="0"/>
                <a:hlinkClick r:id="rId2"/>
              </a:rPr>
              <a:t>http://www.cop-ie.eu</a:t>
            </a:r>
            <a:r>
              <a:rPr lang="cs-CZ" sz="2000" dirty="false">
                <a:latin typeface="Calibri" pitchFamily="34" charset="0"/>
              </a:rPr>
              <a:t> a </a:t>
            </a:r>
            <a:r>
              <a:rPr lang="cs-CZ" sz="2000" u="sng" dirty="false">
                <a:latin typeface="Calibri" pitchFamily="34" charset="0"/>
                <a:hlinkClick r:id="rId3"/>
              </a:rPr>
              <a:t>http://wikipreneurship.eu/</a:t>
            </a:r>
            <a:endParaRPr lang="en-GB" sz="2000" dirty="false">
              <a:latin typeface="Calibri" pitchFamily="34" charset="0"/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 </a:t>
            </a:r>
            <a:endParaRPr lang="cs-CZ" sz="2000" dirty="false">
              <a:solidFill>
                <a:srgbClr val="00206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407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277180" y="0"/>
            <a:ext cx="8229600" cy="1259632"/>
          </a:xfrm>
        </p:spPr>
        <p:txBody>
          <a:bodyPr/>
          <a:lstStyle/>
          <a:p>
            <a:r>
              <a:rPr lang="cs-CZ" dirty="false" smtClean="false"/>
              <a:t> </a:t>
            </a:r>
            <a:r>
              <a:rPr lang="cs-CZ" sz="3200" b="true" dirty="false">
                <a:solidFill>
                  <a:srgbClr val="A50021"/>
                </a:solidFill>
                <a:cs typeface="Arial" charset="0"/>
              </a:rPr>
              <a:t>Představení NBFSE</a:t>
            </a:r>
          </a:p>
        </p:txBody>
      </p:sp>
      <p:pic>
        <p:nvPicPr>
          <p:cNvPr id="4" name="Obrázek 2"/>
          <p:cNvPicPr>
            <a:picLocks noGrp="true"/>
          </p:cNvPicPr>
          <p:nvPr>
            <p:ph idx="1"/>
          </p:nvPr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84784"/>
            <a:ext cx="4467334" cy="21869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Obdélník 4"/>
          <p:cNvSpPr/>
          <p:nvPr/>
        </p:nvSpPr>
        <p:spPr>
          <a:xfrm>
            <a:off x="1331640" y="3933056"/>
            <a:ext cx="6120680" cy="15881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cs-CZ" sz="2400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Ing. Marek </a:t>
            </a:r>
            <a:r>
              <a:rPr lang="cs-CZ" sz="2400" dirty="false" err="tru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Jetmar</a:t>
            </a:r>
            <a:r>
              <a:rPr lang="cs-CZ" sz="2400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, </a:t>
            </a:r>
            <a:r>
              <a:rPr lang="cs-CZ" sz="2400" dirty="false" err="tru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Ph.D</a:t>
            </a:r>
            <a:r>
              <a:rPr lang="cs-CZ" sz="2400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.</a:t>
            </a:r>
          </a:p>
          <a:p>
            <a:pPr algn="ctr">
              <a:lnSpc>
                <a:spcPct val="90000"/>
              </a:lnSpc>
            </a:pPr>
            <a:endParaRPr lang="cs-CZ" dirty="false" smtClean="false">
              <a:latin typeface="Verdana" pitchFamily="34" charset="0"/>
              <a:ea typeface="Verdana" pitchFamily="34" charset="0"/>
              <a:cs typeface="Verdana" pitchFamily="34" charset="0"/>
              <a:sym typeface="Calibri" pitchFamily="34" charset="0"/>
            </a:endParaRPr>
          </a:p>
          <a:p>
            <a:pPr marL="0" lvl="1" algn="ctr">
              <a:lnSpc>
                <a:spcPct val="90000"/>
              </a:lnSpc>
            </a:pPr>
            <a:r>
              <a:rPr lang="cs-CZ" sz="2400" dirty="false" err="true" smtClean="false"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Facilitátor</a:t>
            </a:r>
            <a:r>
              <a:rPr lang="cs-CZ" sz="2400" dirty="false" smtClean="false">
                <a:latin typeface="Times New Roman" pitchFamily="18" charset="0"/>
                <a:cs typeface="Times New Roman" pitchFamily="18" charset="0"/>
                <a:sym typeface="Calibri" pitchFamily="34" charset="0"/>
              </a:rPr>
              <a:t> části </a:t>
            </a:r>
            <a:r>
              <a:rPr lang="cs-CZ" sz="2400" dirty="false" smtClean="false">
                <a:latin typeface="Times New Roman" pitchFamily="18" charset="0"/>
                <a:cs typeface="Times New Roman" pitchFamily="18" charset="0"/>
              </a:rPr>
              <a:t>Finanční nástroje a mechanismy alokace zdrojů pro potřeby sociální ekonomiky</a:t>
            </a:r>
          </a:p>
          <a:p>
            <a:pPr marL="0" lvl="1">
              <a:lnSpc>
                <a:spcPct val="90000"/>
              </a:lnSpc>
            </a:pPr>
            <a:endParaRPr lang="cs-CZ" dirty="false" smtClean="false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3198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40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Členové sítě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Ministerstvo pro místní rozvoj, Polsko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Rada ESF, Švédsko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Region Lombardie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Ministerstvo práce a sociálních věcí, Česká republika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Agentura ESF, Vlámsko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Ministerstvo práce a hospodářství, Finsko</a:t>
            </a:r>
          </a:p>
          <a:p>
            <a:pPr marL="589338" indent="-401822">
              <a:spcBef>
                <a:spcPts val="1687"/>
              </a:spcBef>
              <a:defRPr/>
            </a:pPr>
            <a:r>
              <a:rPr lang="pl-PL" sz="2800" dirty="false" smtClean="false">
                <a:latin typeface="Times New Roman" pitchFamily="18" charset="0"/>
                <a:cs typeface="Times New Roman" pitchFamily="18" charset="0"/>
              </a:rPr>
              <a:t>MA ESF, Anglie</a:t>
            </a:r>
          </a:p>
        </p:txBody>
      </p:sp>
    </p:spTree>
    <p:extLst>
      <p:ext uri="{BB962C8B-B14F-4D97-AF65-F5344CB8AC3E}">
        <p14:creationId xmlns:p14="http://schemas.microsoft.com/office/powerpoint/2010/main" val="2662615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Cíle BFSE</a:t>
            </a:r>
            <a:endParaRPr lang="cs-CZ" sz="36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Zvýšení znalostí o SE a budování kapacit řídicích orgánů ESF na národní a regionální úrovni</a:t>
            </a:r>
          </a:p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Pomoc řídicím orgánům  ESF nastavit podpor rozvoj SE v nové generaci OP</a:t>
            </a:r>
          </a:p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Identifikace a výměna osvědčených postupů mezi ŘO ESF</a:t>
            </a:r>
          </a:p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Navázat na dialog s realizátory, odborníky, propojit sítě SE / organizace</a:t>
            </a:r>
          </a:p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Výměna zkušeností mezi státy/regiony</a:t>
            </a:r>
          </a:p>
          <a:p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Vypracování společných řešení, doporučení a nástrojů na úrovni EU</a:t>
            </a:r>
            <a:endParaRPr lang="en-GB" sz="2800" dirty="false" smtClean="false">
              <a:latin typeface="Times New Roman" pitchFamily="18" charset="0"/>
              <a:cs typeface="Times New Roman" pitchFamily="18" charset="0"/>
              <a:sym typeface="Calibri Bold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07355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Části BFSE, pracovní skupiny </a:t>
            </a:r>
            <a:endParaRPr lang="cs-CZ" sz="36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har char="•"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Sociální </a:t>
            </a:r>
            <a:r>
              <a:rPr lang="cs-CZ" dirty="false" err="true" smtClean="false">
                <a:latin typeface="Times New Roman" pitchFamily="18" charset="0"/>
                <a:ea typeface="+mn-ea"/>
                <a:cs typeface="Times New Roman" pitchFamily="18" charset="0"/>
              </a:rPr>
              <a:t>franchising</a:t>
            </a:r>
            <a:endParaRPr lang="cs-CZ" dirty="false" smtClean="false"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42900" lvl="1" indent="-342900">
              <a:buChar char="•"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Finanční nástroje a mechanismy alokace zdrojů pro potřeby sociální ekonomiky</a:t>
            </a:r>
          </a:p>
          <a:p>
            <a:pPr marL="342900" lvl="1" indent="-342900">
              <a:buChar char="•"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Měření sociální přidanou hodnotu</a:t>
            </a:r>
          </a:p>
          <a:p>
            <a:pPr marL="342900" lvl="1" indent="-342900">
              <a:buChar char="•"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Společensky odpovědné zadávání veřejných zakázek a veřejné sociální partnerství</a:t>
            </a:r>
          </a:p>
          <a:p>
            <a:pPr marL="342900" lvl="1" indent="-342900">
              <a:buChar char="•"/>
            </a:pPr>
            <a:r>
              <a:rPr lang="cs-CZ" dirty="false" err="true" smtClean="false">
                <a:latin typeface="Times New Roman" pitchFamily="18" charset="0"/>
                <a:ea typeface="+mn-ea"/>
                <a:cs typeface="Times New Roman" pitchFamily="18" charset="0"/>
              </a:rPr>
              <a:t>Komunitární</a:t>
            </a: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 právo a sociální služby obecného zájmu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123018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Typy aktivit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har char="•"/>
              <a:defRPr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Zpracování podkladových studií, realizace šetření, analýzy</a:t>
            </a:r>
          </a:p>
          <a:p>
            <a:pPr marL="342900" lvl="1" indent="-342900">
              <a:buChar char="•"/>
              <a:defRPr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Společní setkání všech částí, debaty, šíření příkladů dobré praxe – semináře, konference, setkání na bázi části, peer </a:t>
            </a:r>
            <a:r>
              <a:rPr lang="cs-CZ" dirty="false" err="true" smtClean="false">
                <a:latin typeface="Times New Roman" pitchFamily="18" charset="0"/>
                <a:ea typeface="+mn-ea"/>
                <a:cs typeface="Times New Roman" pitchFamily="18" charset="0"/>
              </a:rPr>
              <a:t>review</a:t>
            </a: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</a:p>
          <a:p>
            <a:pPr marL="342900" lvl="1" indent="-342900">
              <a:buChar char="•"/>
              <a:defRPr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Zpracování produktů – jednotlivé části</a:t>
            </a:r>
          </a:p>
          <a:p>
            <a:pPr marL="342900" lvl="1" indent="-342900">
              <a:buChar char="•"/>
              <a:defRPr/>
            </a:pPr>
            <a:r>
              <a:rPr lang="cs-CZ" dirty="false" smtClean="false">
                <a:latin typeface="Times New Roman" pitchFamily="18" charset="0"/>
                <a:ea typeface="+mn-ea"/>
                <a:cs typeface="Times New Roman" pitchFamily="18" charset="0"/>
              </a:rPr>
              <a:t>Zpracování společného produktu/výstupu</a:t>
            </a:r>
            <a:endParaRPr lang="pl-PL" dirty="false" smtClean="false">
              <a:latin typeface="Times New Roman" pitchFamily="18" charset="0"/>
              <a:ea typeface="+mn-ea"/>
              <a:cs typeface="Times New Roman" pitchFamily="18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807309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Obsah prezentace</a:t>
            </a:r>
            <a:endParaRPr lang="cs-CZ" sz="40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196752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Cíle semináře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Mezinárodní sítě ESF a zapojení MPSV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Přínosy sociálního a inklusivního podnikání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Vymezení sociálního podnikání a situace v ČR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Vymezení inklusivního podnikání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Představení COPIE – cíle, aktivity, výstupy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Představení NBFSE – cíle, aktivity, výstupy</a:t>
            </a:r>
          </a:p>
          <a:p>
            <a:pPr>
              <a:lnSpc>
                <a:spcPct val="80000"/>
              </a:lnSpc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Prostředí pro sociální a inkluzivní podnikání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Ekonomická situace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Definice a uznání SP a IP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Daňové a právní prostředí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Politiky a jejich koordinace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Infrastruktura pro financování a nefinanční podporu</a:t>
            </a:r>
          </a:p>
          <a:p>
            <a:pPr lvl="1">
              <a:lnSpc>
                <a:spcPct val="80000"/>
              </a:lnSpc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Veřejné zakázky a veřejná podpora </a:t>
            </a:r>
          </a:p>
          <a:p>
            <a:pPr>
              <a:lnSpc>
                <a:spcPct val="80000"/>
              </a:lnSpc>
            </a:pPr>
            <a:endParaRPr lang="cs-CZ" sz="2800" dirty="false" smtClean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cs-CZ" dirty="false" smtClean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cs-CZ" sz="2800" dirty="false" smtClean="false">
              <a:solidFill>
                <a:srgbClr val="14407E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495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Společný výstup/</a:t>
            </a:r>
            <a:r>
              <a:rPr lang="fr-BE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better future</a:t>
            </a:r>
            <a:endParaRPr lang="cs-CZ" sz="3600" dirty="false" smtClean="false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/>
          <a:lstStyle/>
          <a:p>
            <a:r>
              <a:rPr lang="cs-CZ" sz="2400" dirty="false" smtClean="false">
                <a:latin typeface="Times New Roman" pitchFamily="18" charset="0"/>
                <a:cs typeface="Times New Roman" pitchFamily="18" charset="0"/>
              </a:rPr>
              <a:t>Část 1: Sociální ekonomika a 18 investičních priorit ESF (rozbor současného stavu, reakce na návrhy nařízení, rámcová doporučení)</a:t>
            </a:r>
          </a:p>
          <a:p>
            <a:pPr>
              <a:buFont typeface="Lucida Grande" charset="0"/>
              <a:buNone/>
            </a:pPr>
            <a:r>
              <a:rPr lang="cs-CZ" sz="2400" dirty="false" smtClean="false">
                <a:latin typeface="Times New Roman" pitchFamily="18" charset="0"/>
                <a:cs typeface="Times New Roman" pitchFamily="18" charset="0"/>
              </a:rPr>
              <a:t>	Navrhuje, jakou roli by mohla sociální ekonomika hrát v investičních prioritách ESF stanovených pro nadcházející plánovací období 2014-2020. Identifikuje hlavní výzvy, trendy současné evropské politiky a role sociálního ekonomika pro každou tematickou oblast uvedenou v návrzích nařízení o ESF. Pro každou z 18ti investičních priorit, prezentuje příklady dobré praxe spojené s činností organizací působících ve sféře sociální ekonomiky v různých členských zemích.</a:t>
            </a:r>
          </a:p>
          <a:p>
            <a:pPr>
              <a:buFont typeface="Lucida Grande" charset="0"/>
              <a:buNone/>
            </a:pPr>
            <a:r>
              <a:rPr lang="cs-CZ" sz="2400" dirty="false" smtClean="false">
                <a:latin typeface="Times New Roman" pitchFamily="18" charset="0"/>
                <a:cs typeface="Times New Roman" pitchFamily="18" charset="0"/>
              </a:rPr>
              <a:t>      Formuluje návrhy doporučení pro řídící orgány a tvůrci politik na národní a evropské úrovni.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6467527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Společný výstup/</a:t>
            </a:r>
            <a:r>
              <a:rPr lang="fr-BE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 better futur</a:t>
            </a:r>
            <a:r>
              <a:rPr lang="cs-CZ" sz="36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</a:t>
            </a:r>
            <a:endParaRPr lang="cs-CZ" sz="3600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>
              <a:buFont typeface="Lucida Grande" charset="0"/>
              <a:buNone/>
            </a:pP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Část 2: Tematické doporučení (souhrnná doporučení za síť) shrnuje výsledky práce jednotlivých částí  BFSE (pracovních skupin). </a:t>
            </a:r>
          </a:p>
          <a:p>
            <a:pPr>
              <a:buFont typeface="Lucida Grande" charset="0"/>
              <a:buNone/>
            </a:pP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      Pro každou část je vytvořena samostatná kapitola, která analyzuje kontext politiky, aktuální otázky a problémy na evropské úrovni, v zapojených zemích. </a:t>
            </a:r>
          </a:p>
          <a:p>
            <a:pPr>
              <a:buFont typeface="Lucida Grande" charset="0"/>
              <a:buNone/>
            </a:pP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      Dále popisuje vybrané osvědčené postupy a navrhuje specifická doporučení pro každý ze zkoumaných okruhů</a:t>
            </a:r>
            <a:r>
              <a:rPr lang="cs-CZ" dirty="false" smtClean="false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633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Doporučení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229600" cy="4752528"/>
          </a:xfrm>
        </p:spPr>
        <p:txBody>
          <a:bodyPr/>
          <a:lstStyle/>
          <a:p>
            <a:r>
              <a:rPr lang="cs-CZ" sz="28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Rámcové: </a:t>
            </a: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Podpora ESF určená pro sociální ekonomiku by měla být součástí integrovaného strategického přístupu, který je navržen, zaveden a posuzován prostřednictvím partnerství.</a:t>
            </a:r>
          </a:p>
          <a:p>
            <a:pPr>
              <a:buNone/>
            </a:pPr>
            <a:endParaRPr lang="cs-CZ" sz="2800" dirty="false" smtClean="false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800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Specifická doporučení jednotlivých částí:</a:t>
            </a:r>
          </a:p>
          <a:p>
            <a:pPr marL="187325" indent="0">
              <a:buFont typeface="Lucida Grande" charset="0"/>
              <a:buNone/>
            </a:pP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Každá část (pracovní skupina) formulovala doporučení pro potřeby společného produktu.</a:t>
            </a:r>
          </a:p>
          <a:p>
            <a:pPr marL="187325" indent="0">
              <a:buFont typeface="Lucida Grande" charset="0"/>
              <a:buNone/>
            </a:pPr>
            <a:r>
              <a:rPr lang="cs-CZ" sz="2800" dirty="false" smtClean="false">
                <a:latin typeface="Times New Roman" pitchFamily="18" charset="0"/>
                <a:cs typeface="Times New Roman" pitchFamily="18" charset="0"/>
              </a:rPr>
              <a:t>Některé části formulovaly větší počet  (detailnějších) doporučení, které jsou obsaženy v jejich produktech.</a:t>
            </a:r>
          </a:p>
          <a:p>
            <a:pPr marL="187325" indent="0">
              <a:buFont typeface="Lucida Grande" charset="0"/>
              <a:buNone/>
            </a:pPr>
            <a:endParaRPr lang="cs-CZ" dirty="false" smtClean="false">
              <a:latin typeface="Times New Roman" pitchFamily="18" charset="0"/>
              <a:cs typeface="Times New Roman" pitchFamily="18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184274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Výstupy, produkty, studie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pt-PT" dirty="false" smtClean="false">
                <a:latin typeface="Times New Roman" pitchFamily="18" charset="0"/>
                <a:cs typeface="Times New Roman" pitchFamily="18" charset="0"/>
              </a:rPr>
              <a:t>Recommendations for socially responsible public procurement  and public social partnership in the context of social economy development</a:t>
            </a:r>
            <a:endParaRPr lang="fr-BE" dirty="false" smtClean="false">
              <a:latin typeface="Times New Roman" pitchFamily="18" charset="0"/>
              <a:cs typeface="Times New Roman" pitchFamily="18" charset="0"/>
            </a:endParaRPr>
          </a:p>
          <a:p>
            <a:r>
              <a:rPr lang="en-GB" dirty="false" smtClean="false">
                <a:latin typeface="Times New Roman" pitchFamily="18" charset="0"/>
                <a:cs typeface="Times New Roman" pitchFamily="18" charset="0"/>
              </a:rPr>
              <a:t>The application of Socially Responsible Public Procurement and public-social partnership in support to social economy development</a:t>
            </a:r>
          </a:p>
          <a:p>
            <a:r>
              <a:rPr lang="en-GB" dirty="false" smtClean="false">
                <a:latin typeface="Times New Roman" pitchFamily="18" charset="0"/>
                <a:cs typeface="Times New Roman" pitchFamily="18" charset="0"/>
              </a:rPr>
              <a:t>Community law and social services of general interest in the light of social inclusion</a:t>
            </a:r>
            <a:endParaRPr lang="fr-BE" dirty="false" smtClean="false">
              <a:latin typeface="Times New Roman" pitchFamily="18" charset="0"/>
              <a:cs typeface="Times New Roman" pitchFamily="18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90423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Výstupy, produkty, studie 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/>
          <a:lstStyle/>
          <a:p>
            <a:r>
              <a:rPr lang="en-GB" sz="2800" dirty="false" smtClean="false">
                <a:latin typeface="Times New Roman" pitchFamily="18" charset="0"/>
                <a:cs typeface="Times New Roman" pitchFamily="18" charset="0"/>
              </a:rPr>
              <a:t>A set of tools to implement social franchising: directory, guidelines on finance, case studies, web-site, recommendations  </a:t>
            </a:r>
          </a:p>
          <a:p>
            <a:r>
              <a:rPr lang="en-GB" sz="2800" dirty="false" smtClean="false">
                <a:latin typeface="Times New Roman" pitchFamily="18" charset="0"/>
                <a:cs typeface="Times New Roman" pitchFamily="18" charset="0"/>
              </a:rPr>
              <a:t>Overview of attitudes and financial instruments for social economy in NBFSE countries and case studies of selected practices of support</a:t>
            </a:r>
            <a:endParaRPr lang="fr-BE" sz="2800" dirty="false" smtClean="false">
              <a:latin typeface="Times New Roman" pitchFamily="18" charset="0"/>
              <a:cs typeface="Times New Roman" pitchFamily="18" charset="0"/>
            </a:endParaRPr>
          </a:p>
          <a:p>
            <a:r>
              <a:rPr lang="en-GB" sz="2800" dirty="false" smtClean="false">
                <a:latin typeface="Times New Roman" pitchFamily="18" charset="0"/>
                <a:cs typeface="Times New Roman" pitchFamily="18" charset="0"/>
              </a:rPr>
              <a:t>Recommendations for the implementation of financial instruments</a:t>
            </a:r>
            <a:endParaRPr lang="fr-BE" sz="2800" dirty="false" smtClean="false">
              <a:latin typeface="Times New Roman" pitchFamily="18" charset="0"/>
              <a:cs typeface="Times New Roman" pitchFamily="18" charset="0"/>
            </a:endParaRPr>
          </a:p>
          <a:p>
            <a:r>
              <a:rPr lang="pt-PT" sz="2800" dirty="false" smtClean="false">
                <a:latin typeface="Times New Roman" pitchFamily="18" charset="0"/>
                <a:cs typeface="Times New Roman" pitchFamily="18" charset="0"/>
              </a:rPr>
              <a:t>A tool for evaluating the social value 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370582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Výstupy BFSE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>Informace o síti BFSE:</a:t>
            </a:r>
            <a:r>
              <a:rPr lang="en-US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  <a:t/>
            </a:r>
            <a:br>
              <a:rPr lang="en-US" dirty="false" smtClean="false">
                <a:latin typeface="Verdana" pitchFamily="34" charset="0"/>
                <a:ea typeface="Verdana" pitchFamily="34" charset="0"/>
                <a:cs typeface="Verdana" pitchFamily="34" charset="0"/>
                <a:sym typeface="Calibri" pitchFamily="34" charset="0"/>
              </a:rPr>
            </a:br>
            <a:r>
              <a:rPr lang="fr-BE" dirty="false" smtClean="false">
                <a:latin typeface="Verdana" pitchFamily="34" charset="0"/>
                <a:ea typeface="Verdana" pitchFamily="34" charset="0"/>
                <a:cs typeface="Verdana" pitchFamily="34" charset="0"/>
                <a:hlinkClick r:id="rId2"/>
              </a:rPr>
              <a:t>www.socialeconomy.pl</a:t>
            </a:r>
            <a: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  <a:t>Zde jsou k dispozici ke stažení                i veškeré produkty.</a:t>
            </a:r>
            <a:r>
              <a:rPr lang="fr-BE" sz="4400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fr-BE" sz="4400" dirty="false" smtClean="false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cs-CZ" dirty="false"/>
          </a:p>
        </p:txBody>
      </p:sp>
      <p:pic>
        <p:nvPicPr>
          <p:cNvPr id="4" name="Obrázek 2"/>
          <p:cNvPicPr>
            <a:picLocks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4149080"/>
            <a:ext cx="3456384" cy="1656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41043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4248472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251520" y="23284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8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– co podporuje a co brání podnikání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ekonomická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situace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existence </a:t>
            </a: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definice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 a uznání sociálního a inkluzivního podnikání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legislativa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–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dotace, daně, odvody, příspěvky na zaměstnance, překlenovací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příspěvky, zakládání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podniku (délka, náklady, složitost)</a:t>
            </a:r>
          </a:p>
          <a:p>
            <a:pPr>
              <a:lnSpc>
                <a:spcPct val="80000"/>
              </a:lnSpc>
              <a:spcAft>
                <a:spcPts val="1200"/>
              </a:spcAft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zahrnutí </a:t>
            </a:r>
            <a:r>
              <a:rPr lang="cs-CZ" sz="2200" b="true" dirty="false">
                <a:solidFill>
                  <a:srgbClr val="002060"/>
                </a:solidFill>
                <a:latin typeface="Calibri" charset="0"/>
              </a:rPr>
              <a:t>do politik a </a:t>
            </a: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jejich koordinace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(zejm. mezi resorty)</a:t>
            </a:r>
            <a:endParaRPr lang="cs-CZ" sz="22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infrastruktura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 – poradenské a finanční instituce a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jejich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kapacita ve vztahu k sociálnímu a inkluzivnímu podnikání</a:t>
            </a:r>
            <a:endParaRPr lang="cs-CZ" sz="22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veřejné zakázky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veřejná podpora</a:t>
            </a:r>
          </a:p>
          <a:p>
            <a:pPr>
              <a:lnSpc>
                <a:spcPct val="80000"/>
              </a:lnSpc>
              <a:spcAft>
                <a:spcPts val="12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???</a:t>
            </a:r>
            <a:endParaRPr lang="cs-CZ" sz="2200" b="true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43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DEFINICE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484784"/>
            <a:ext cx="8534400" cy="5256584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První definice SE a SP v ČR v rámci Iniciativy společenství EQUAL (2004-2008) – Národní tematická síť Sociální ekonomika (definice, znaky a charakteristiky sociální ekonomiky, sociálního podnikání a sociálního podniku) 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Dále rozpracováno v rámci TESSEA (projekt Mez. Spolupráce OP LZZ, 2009-2011)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Připravuje se vymezení integračního sociálního podniku a stanovení indikátorů pro měření kvality a výsledků sociálně-podnikatelských projektů (navazující projekt v rámci TESSEA, Mez. Spolupráce OP LZZ, od 2012)</a:t>
            </a:r>
            <a:endParaRPr lang="cs-CZ" sz="24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Definice zatím nebyly převzaty do legislativy a strategií vlády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57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LEGISLATIVA A POVĚDOMÍ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601416"/>
            <a:ext cx="8534400" cy="5256584"/>
          </a:xfrm>
        </p:spPr>
        <p:txBody>
          <a:bodyPr/>
          <a:lstStyle/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b="true" dirty="false">
                <a:solidFill>
                  <a:srgbClr val="002060"/>
                </a:solidFill>
                <a:latin typeface="Calibri" charset="0"/>
              </a:rPr>
              <a:t>Daňové výhody pro </a:t>
            </a: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OSVČ, příspěvky od ÚP</a:t>
            </a:r>
            <a:endParaRPr lang="cs-CZ" sz="2200" b="true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b="true" dirty="false">
                <a:solidFill>
                  <a:srgbClr val="002060"/>
                </a:solidFill>
                <a:latin typeface="Calibri" charset="0"/>
              </a:rPr>
              <a:t>Snadné zakládání </a:t>
            </a: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podniků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b="true" dirty="false" smtClean="false">
                <a:solidFill>
                  <a:srgbClr val="002060"/>
                </a:solidFill>
                <a:latin typeface="Calibri" charset="0"/>
              </a:rPr>
              <a:t>Povědomí: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pořady v médiích, soutěže,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sítě </a:t>
            </a:r>
            <a:endParaRPr lang="cs-CZ" sz="22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Není daňové zvýhodnění sociálních podniků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Zákon o zaměstnanosti: podpora zaměřena u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zaměstnávání zdravotně postižených – není kompenzace za nižší produktivitu jinak znevýhodněných (ohrožená mládež, rodiče, drogově závislí, zadlužení, vězni a bývalí vězni ad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.)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Nejsou snadno dostupné informace o zahájení podnikání, kluby podnikatelů ad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. </a:t>
            </a:r>
            <a:endParaRPr lang="cs-CZ" sz="22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Není běžná výuka </a:t>
            </a:r>
            <a:r>
              <a:rPr lang="cs-CZ" sz="2200" dirty="false">
                <a:solidFill>
                  <a:srgbClr val="002060"/>
                </a:solidFill>
                <a:latin typeface="Calibri" charset="0"/>
              </a:rPr>
              <a:t>podnikání na </a:t>
            </a:r>
            <a:r>
              <a:rPr lang="cs-CZ" sz="2200" dirty="false" smtClean="false">
                <a:solidFill>
                  <a:srgbClr val="002060"/>
                </a:solidFill>
                <a:latin typeface="Calibri" charset="0"/>
              </a:rPr>
              <a:t>školách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12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Cíle semináře</a:t>
            </a:r>
            <a:endParaRPr lang="cs-CZ" sz="40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2800" dirty="false" smtClean="false">
                <a:solidFill>
                  <a:srgbClr val="14407E"/>
                </a:solidFill>
                <a:latin typeface="Calibri" pitchFamily="34" charset="0"/>
              </a:rPr>
              <a:t>Informovat o výstupech mezinárodních sítí, jichž se účastní zástupci MPSV a dalších přizvaných subjektů</a:t>
            </a:r>
          </a:p>
          <a:p>
            <a:pPr>
              <a:lnSpc>
                <a:spcPct val="80000"/>
              </a:lnSpc>
            </a:pPr>
            <a:endParaRPr lang="cs-CZ" sz="2800" dirty="false" smtClean="false">
              <a:solidFill>
                <a:srgbClr val="14407E"/>
              </a:solidFill>
              <a:latin typeface="Calibri" pitchFamily="34" charset="0"/>
            </a:endParaRPr>
          </a:p>
          <a:p>
            <a:pPr lvl="1">
              <a:lnSpc>
                <a:spcPct val="80000"/>
              </a:lnSpc>
            </a:pPr>
            <a:r>
              <a:rPr lang="cs-CZ" dirty="false" smtClean="false">
                <a:solidFill>
                  <a:srgbClr val="14407E"/>
                </a:solidFill>
                <a:latin typeface="Calibri" pitchFamily="34" charset="0"/>
              </a:rPr>
              <a:t>10. prosince 2012 – Síť COPIE a NBFSE</a:t>
            </a:r>
          </a:p>
          <a:p>
            <a:pPr lvl="1">
              <a:lnSpc>
                <a:spcPct val="80000"/>
              </a:lnSpc>
            </a:pPr>
            <a:r>
              <a:rPr lang="cs-CZ" dirty="false" smtClean="false">
                <a:solidFill>
                  <a:srgbClr val="14407E"/>
                </a:solidFill>
                <a:latin typeface="Calibri" pitchFamily="34" charset="0"/>
              </a:rPr>
              <a:t>Koncem února 2013 – Gender </a:t>
            </a:r>
            <a:r>
              <a:rPr lang="cs-CZ" dirty="false" err="true" smtClean="false">
                <a:solidFill>
                  <a:srgbClr val="14407E"/>
                </a:solidFill>
                <a:latin typeface="Calibri" pitchFamily="34" charset="0"/>
              </a:rPr>
              <a:t>mainstreaming</a:t>
            </a:r>
            <a:r>
              <a:rPr lang="cs-CZ" dirty="false" smtClean="false">
                <a:solidFill>
                  <a:srgbClr val="14407E"/>
                </a:solidFill>
                <a:latin typeface="Calibri" pitchFamily="34" charset="0"/>
              </a:rPr>
              <a:t> a Age management</a:t>
            </a:r>
          </a:p>
          <a:p>
            <a:pPr>
              <a:lnSpc>
                <a:spcPct val="80000"/>
              </a:lnSpc>
            </a:pPr>
            <a:endParaRPr lang="cs-CZ" sz="2800" dirty="false" smtClean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2800" dirty="false" smtClean="false">
                <a:solidFill>
                  <a:srgbClr val="14407E"/>
                </a:solidFill>
                <a:latin typeface="Calibri" pitchFamily="34" charset="0"/>
              </a:rPr>
              <a:t>Prodiskutovat využití výstupů v podmínkách ČR s ohledem na budoucí intervence MPSV a dalších aktérů</a:t>
            </a:r>
          </a:p>
          <a:p>
            <a:pPr>
              <a:lnSpc>
                <a:spcPct val="80000"/>
              </a:lnSpc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>
              <a:solidFill>
                <a:srgbClr val="14407E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 smtClean="false">
              <a:solidFill>
                <a:srgbClr val="14407E"/>
              </a:solidFill>
            </a:endParaRP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095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Politiky, instituce a jejich koordinace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340768"/>
            <a:ext cx="8534400" cy="5256584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Důležité podmínky rozvoje sociálního a inkluzivního podnikání v oblasti politik a institucí: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Stabilní politická podpora, explicitně formulovaná ve strategii  nebo koncepci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Jasné určení zodpovědných institucí (zejm. resortů) a jejich rolí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Sdílení „vize“ institucemi a jejich koordinace při plánování a realizaci podpory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Strategie je systematicky monitorována a vyhodnocována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endParaRPr lang="cs-CZ" sz="2000" b="true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 oblasti inkluzivního podnikání existuje řada příkladů  komplexních přístupů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Wales, Vlámsko, Valonsko, Asturie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 ČR  snaha o tento přístup v rámci Koncepce podpory MSP MPO, zatím nezahrnovala ve větší míře drobné (znevýhodněné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)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podnikatele,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Tx/>
              <a:buChar char="-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 připravované Koncepci MSP pro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období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2014-2020 positivní posun v důrazu na znevýhodněné podnikatele i regiony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a zapojení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MPSV  </a:t>
            </a: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3090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Prostředí sociálního a inkluzivního podnikání v ČR </a:t>
            </a:r>
            <a:b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</a:b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politiky, instituce a jejich koordinace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412776"/>
            <a:ext cx="8534400" cy="5256584"/>
          </a:xfrm>
        </p:spPr>
        <p:txBody>
          <a:bodyPr/>
          <a:lstStyle/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 oblasti sociální ekonomiky je situace složitější: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Efekty / přínosy v několika oblastech (zaměstnanost, soc. začleňování, životní prostření, podnikavost a inovace, místní a regionální rozvoj, fiskální), každou řeší jiný rezort (různé útvary v jednom rezortu)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MPSV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MPO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MMR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MŽP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MF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MŠMT</a:t>
            </a:r>
          </a:p>
          <a:p>
            <a:pPr lvl="1"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Úřad vlády – Agentura pro sociální začleňování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Příklad dobré praxe: vlámské Ministerstvo pro sociální ekonomiku </a:t>
            </a:r>
          </a:p>
          <a:p>
            <a:pPr>
              <a:lnSpc>
                <a:spcPct val="80000"/>
              </a:lnSpc>
              <a:spcAft>
                <a:spcPts val="600"/>
              </a:spcAft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 ČR v souvislosti s přípravou na nové programovací období intenzivnější debata o gesci, koordinaci a rolích</a:t>
            </a:r>
          </a:p>
          <a:p>
            <a:pPr marL="0" indent="0">
              <a:lnSpc>
                <a:spcPct val="80000"/>
              </a:lnSpc>
              <a:spcAft>
                <a:spcPts val="600"/>
              </a:spcAft>
              <a:buNone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buFontTx/>
              <a:buChar char="-"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6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sz="24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14339" name="Zástupný symbol pro obsah 2"/>
          <p:cNvSpPr>
            <a:spLocks noGrp="true"/>
          </p:cNvSpPr>
          <p:nvPr>
            <p:ph idx="1"/>
          </p:nvPr>
        </p:nvSpPr>
        <p:spPr>
          <a:xfrm>
            <a:off x="468313" y="1125538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Vlámsko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SE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vysoce rozvinutá a je výrazně zastoupena podniky zaměřenými na sociální a pracovní začleňování.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Regionální vláda podporuje rozvoj SP v každém ohledu.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Propracovaný systém podpory s cílem mobilizovat soukromé zdroje.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Veřejné zdroje používány jako páka k dosažení potřebných efektů.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Dobře vyvinuté různé formy partnerství mezi veřejným a soukromým sektorem zaměřené na podporu SE. </a:t>
            </a:r>
          </a:p>
          <a:p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SP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je podporováno v různých fázích vývoje - před zahájením podnikání, při zakládání podniků a v průběhu podnikání.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Investování do podniků (např. nákup zařízení) i rozvoj lidských zdrojů (budování kapacit sociálních podnikatelů a jejich zaměstnanců).</a:t>
            </a:r>
          </a:p>
        </p:txBody>
      </p:sp>
    </p:spTree>
    <p:extLst>
      <p:ext uri="{BB962C8B-B14F-4D97-AF65-F5344CB8AC3E}">
        <p14:creationId xmlns:p14="http://schemas.microsoft.com/office/powerpoint/2010/main" val="457821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true"/>
          </p:cNvSpPr>
          <p:nvPr>
            <p:ph type="title"/>
          </p:nvPr>
        </p:nvSpPr>
        <p:spPr>
          <a:xfrm>
            <a:off x="467544" y="116633"/>
            <a:ext cx="8229600" cy="792088"/>
          </a:xfrm>
        </p:spPr>
        <p:txBody>
          <a:bodyPr/>
          <a:lstStyle/>
          <a:p>
            <a:r>
              <a:rPr lang="cs-CZ" sz="28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9219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836712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Česká republika</a:t>
            </a:r>
          </a:p>
          <a:p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Sociální podniky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teprve vznikají, celý sektor SE je doposud velmi slabý. Většina společnosti nesdílí hodnoty spojené se sociálním podnikáním, i když se situace znevýhodněných osob i celkové sociální klima zhoršuje.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Mezi politiky a úředníky (tvůrci politiky) na národní a regionální úrovni zatím neexistuje širší podpora konceptu sociální ekonomiky.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Podpora (příspěvky na zaměstnanost) je poskytována pouze pro zdravotně a tělesně postižené zaměstnance jako opatření politiky zaměstnanosti. 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Finanční sektor poskytuje produkty (úvěry) pro sociální podniky v malém měřítku, jako pilotní iniciativy v rámci aktivit CSR.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Činnost nevládních organizací v oblasti sociálního podnikání je však stále slabá, ale lze pozorovat zlepšení (pilotní projekty na vytváření sociálních podniků).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Podpora sociálních podniků ze strany veřejného sektoru má pilotní a inovativní charakter a je v podstatě reprezentována granty spolufinancovanými z ESF a EFRR, které jsou administrovanými MPSV. </a:t>
            </a:r>
          </a:p>
          <a:p>
            <a:endParaRPr lang="cs-CZ" sz="2400" dirty="false">
              <a:solidFill>
                <a:srgbClr val="00206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6652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32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7171" name="Zástupný symbol pro obsah 2"/>
          <p:cNvSpPr>
            <a:spLocks noGrp="true"/>
          </p:cNvSpPr>
          <p:nvPr>
            <p:ph idx="1"/>
          </p:nvPr>
        </p:nvSpPr>
        <p:spPr>
          <a:xfrm>
            <a:off x="395288" y="1125538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 smtClean="false">
                <a:solidFill>
                  <a:srgbClr val="002060"/>
                </a:solidFill>
                <a:latin typeface="Calibri" charset="0"/>
              </a:rPr>
              <a:t>Lombardie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 </a:t>
            </a: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vysoký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podíl malých sociálních podniků úzce zapojených do aktivit místní komunity.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Fenomén představují sociální družstva.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Na národní a regionální úrovni je k dispozici řada daňových výhod pro SP.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Činnost sociálních družstev je podporována jakýmkoliv způsobem.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Inovativní způsoby financování SP ze ESF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Velkou výhodou je možnost spolupráce s místními finančními zprostředkovateli, kteří jsou silně integrovaní do místní ekonomiky.</a:t>
            </a:r>
          </a:p>
        </p:txBody>
      </p:sp>
    </p:spTree>
    <p:extLst>
      <p:ext uri="{BB962C8B-B14F-4D97-AF65-F5344CB8AC3E}">
        <p14:creationId xmlns:p14="http://schemas.microsoft.com/office/powerpoint/2010/main" val="19472309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sz="32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>
                <a:solidFill>
                  <a:srgbClr val="002060"/>
                </a:solidFill>
                <a:latin typeface="Calibri" charset="0"/>
              </a:rPr>
              <a:t>Polsko </a:t>
            </a:r>
            <a:endParaRPr lang="cs-CZ" sz="2400" b="true" dirty="false" smtClean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Rychlý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růst SP ze spodu</a:t>
            </a: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Deklarovaná podpora ze strany vlády i jednotlivých regionů</a:t>
            </a:r>
            <a:endParaRPr lang="cs-CZ" sz="2400" dirty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masivní podpora vzniku a rozvoje malých a středních podniků z EFRR - dostupné rovněž sociálním podnikům,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opatření přímo zaměřených na sociální podnikání spolufinancovaných z ESF</a:t>
            </a:r>
          </a:p>
          <a:p>
            <a:pPr lvl="1"/>
            <a:r>
              <a:rPr lang="cs-CZ" sz="2400" dirty="false">
                <a:solidFill>
                  <a:srgbClr val="002060"/>
                </a:solidFill>
                <a:latin typeface="Calibri" charset="0"/>
                <a:ea typeface="+mn-ea"/>
                <a:cs typeface="+mn-cs"/>
              </a:rPr>
              <a:t>posílení kapacity sociálních podniků a dalších subjektů působících v území; </a:t>
            </a:r>
          </a:p>
          <a:p>
            <a:pPr lvl="1"/>
            <a:r>
              <a:rPr lang="cs-CZ" sz="2400" dirty="false">
                <a:solidFill>
                  <a:srgbClr val="002060"/>
                </a:solidFill>
                <a:latin typeface="Calibri" charset="0"/>
                <a:ea typeface="+mn-ea"/>
                <a:cs typeface="+mn-cs"/>
              </a:rPr>
              <a:t>připravovaný finanční mechanismus ke zvýšení dostupnosti kapitálu v podobě mikroúvěrů pro začínající sociální podnikatele.</a:t>
            </a:r>
          </a:p>
        </p:txBody>
      </p:sp>
    </p:spTree>
    <p:extLst>
      <p:ext uri="{BB962C8B-B14F-4D97-AF65-F5344CB8AC3E}">
        <p14:creationId xmlns:p14="http://schemas.microsoft.com/office/powerpoint/2010/main" val="94716088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sz="32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11267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 smtClean="false">
                <a:solidFill>
                  <a:srgbClr val="002060"/>
                </a:solidFill>
                <a:latin typeface="Calibri" charset="0"/>
              </a:rPr>
              <a:t>Švédsko</a:t>
            </a: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Sociální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podnikání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se zaměřuje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na začleňování osob do společnosti a pracovního života, na posilování motivace zaměstnanců.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Strategií a cílem veřejných aktivit je vytvářet příležitosti pro vznik dalších sociálních podniků a jejich růst a rozvoj. 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Vysoká úroveň sociální soudržnosti na národní a místní úrovni hraje klíčovou roli v podpoře rozvoje sociálních podniků. To se odráží ve stimulaci etického bankovnictví, které umožňuje drobných střadatelů zapojit se do financování projektů se sociální přidanou hodnotou.</a:t>
            </a:r>
          </a:p>
          <a:p>
            <a:pPr>
              <a:buFontTx/>
              <a:buNone/>
            </a:pPr>
            <a:endParaRPr lang="cs-CZ" sz="2400" dirty="false" smtClean="false"/>
          </a:p>
        </p:txBody>
      </p:sp>
    </p:spTree>
    <p:extLst>
      <p:ext uri="{BB962C8B-B14F-4D97-AF65-F5344CB8AC3E}">
        <p14:creationId xmlns:p14="http://schemas.microsoft.com/office/powerpoint/2010/main" val="189386265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true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cs-CZ" sz="3200" b="true" dirty="false">
                <a:solidFill>
                  <a:srgbClr val="A50021"/>
                </a:solidFill>
                <a:cs typeface="Arial" charset="0"/>
              </a:rPr>
              <a:t>Prostředí v jednotlivých zemích</a:t>
            </a:r>
          </a:p>
        </p:txBody>
      </p:sp>
      <p:sp>
        <p:nvSpPr>
          <p:cNvPr id="13315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29600" cy="4524375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Velká Británie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</a:p>
          <a:p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velmi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dobře vyvinut systém financování potřeb sociálních podniků ze soukromých zdrojů, nevládních organizací a prostřednictvím přímého zapojení občanů.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To odráží sílu občanské společnosti a její schopnost aktivně sdílet hodnoty sociální ekonomiky v populaci, ale i ekonomickou sílu charit, nadací, nadačních fondů, které jsou schopné podporovat i vznik sociálních podniků a zaměřit se i na financování jejich projektů. 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Existují významné daňové úlevy a další opatření na podporu činnosti sociálních podniků.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Vládní podpora Big Society  (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Cameron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)</a:t>
            </a:r>
          </a:p>
          <a:p>
            <a:pPr>
              <a:buFontTx/>
              <a:buNone/>
            </a:pPr>
            <a:endParaRPr lang="cs-CZ" sz="2400" dirty="false" smtClean="false"/>
          </a:p>
        </p:txBody>
      </p:sp>
    </p:spTree>
    <p:extLst>
      <p:ext uri="{BB962C8B-B14F-4D97-AF65-F5344CB8AC3E}">
        <p14:creationId xmlns:p14="http://schemas.microsoft.com/office/powerpoint/2010/main" val="1688706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true" dirty="false">
                <a:solidFill>
                  <a:srgbClr val="A50021"/>
                </a:solidFill>
                <a:cs typeface="Arial" charset="0"/>
              </a:rPr>
              <a:t>Společensky odpovědné zadávání veřejných zakázek a veřejné - sociální partnerství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b="true" dirty="false" smtClean="false">
                <a:solidFill>
                  <a:srgbClr val="002060"/>
                </a:solidFill>
                <a:latin typeface="Calibri" charset="0"/>
              </a:rPr>
              <a:t>Doporučení NBFSE:</a:t>
            </a: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Je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třeba vyvinout a rozšířit v členských státech metodiku vytváření smluv,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která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specifikuje roli sociální ekonomiky při implementaci územní (regionální) politiky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Ujistit se, že celý sektor SE přispívá k </a:t>
            </a:r>
            <a:br>
              <a:rPr lang="cs-CZ" sz="24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sociální integraci a zlepšování kvality života každého obyvatele</a:t>
            </a: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Mělo by se zabránit vyloučení různých částí SE z důvodu chybně nastavených předpisů</a:t>
            </a:r>
          </a:p>
        </p:txBody>
      </p:sp>
    </p:spTree>
    <p:extLst>
      <p:ext uri="{BB962C8B-B14F-4D97-AF65-F5344CB8AC3E}">
        <p14:creationId xmlns:p14="http://schemas.microsoft.com/office/powerpoint/2010/main" val="302692447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true" dirty="false">
                <a:solidFill>
                  <a:srgbClr val="A50021"/>
                </a:solidFill>
                <a:cs typeface="Arial" charset="0"/>
              </a:rPr>
              <a:t>Společensky odpovědné zadávání veřejných zakázek a veřejné - sociální partnerství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 smtClean="false">
                <a:solidFill>
                  <a:srgbClr val="002060"/>
                </a:solidFill>
                <a:latin typeface="Calibri" charset="0"/>
              </a:rPr>
              <a:t>Doporučení NBFSE</a:t>
            </a:r>
          </a:p>
          <a:p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nastavení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periodického hodnocení do jaké míry se subjekty SE účastní na zadávání veřejných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zakázek</a:t>
            </a:r>
            <a:endParaRPr lang="cs-CZ" sz="2400" dirty="false">
              <a:solidFill>
                <a:srgbClr val="002060"/>
              </a:solidFill>
              <a:latin typeface="Calibri" charset="0"/>
            </a:endParaRPr>
          </a:p>
          <a:p>
            <a:endParaRPr lang="cs-CZ" sz="2400" dirty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přijetí vhodných opatření k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zajištění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přístupu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k veřejným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zakázkám 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na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základě rovnosti</a:t>
            </a: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. </a:t>
            </a:r>
            <a:endParaRPr lang="cs-CZ" sz="2400" dirty="false" smtClean="false">
              <a:solidFill>
                <a:srgbClr val="002060"/>
              </a:solidFill>
              <a:latin typeface="Calibri" charset="0"/>
            </a:endParaRPr>
          </a:p>
          <a:p>
            <a:endParaRPr lang="cs-CZ" sz="2400" dirty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>úprava směrnic a efektivní uplatnění v 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legislativě a strategiích</a:t>
            </a:r>
            <a:r>
              <a:rPr lang="cs-CZ" dirty="false" smtClean="false"/>
              <a:t> </a:t>
            </a:r>
            <a:br>
              <a:rPr lang="cs-CZ" dirty="false" smtClean="false"/>
            </a:b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1581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40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Mezinárodní sítě</a:t>
            </a:r>
            <a:endParaRPr lang="cs-CZ" sz="40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DG EMPL podpořilo v období 2009-2013 vznik 13 mezinárodních sítí v oblastech týkajících se ESF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Existují i další sítě financované členy, bez účasti Evropské komise, např.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EURoma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 a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Net@work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Informace o všech existujících sítích v AJ, viz 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  <a:hlinkClick r:id="rId3"/>
              </a:rPr>
              <a:t>www.transnationality.eu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 </a:t>
            </a: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Informace o sítích jichž se účastní zástupci MPSV, odboru řízení pomoci z ESF, částečně v ČJ, viz 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  <a:hlinkClick r:id="rId4"/>
              </a:rPr>
              <a:t>http</a:t>
            </a:r>
            <a:r>
              <a:rPr lang="cs-CZ" sz="2400" dirty="false">
                <a:solidFill>
                  <a:srgbClr val="14407E"/>
                </a:solidFill>
                <a:latin typeface="Calibri" pitchFamily="34" charset="0"/>
                <a:hlinkClick r:id="rId4"/>
              </a:rPr>
              <a:t>://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  <a:hlinkClick r:id="rId4"/>
              </a:rPr>
              <a:t>www.esfcr.cz/07-13/oplzz/mezinarodni-aktivity-op-lzz</a:t>
            </a:r>
            <a:endParaRPr lang="cs-CZ" sz="2400" dirty="false" smtClean="false">
              <a:solidFill>
                <a:srgbClr val="14407E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  <a:spcBef>
                <a:spcPts val="1400"/>
              </a:spcBef>
            </a:pP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Sítě pro období 2013-2014 (Age,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Youth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, Gender, TNC, RBM,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Active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inclusion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, Roma,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Social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 </a:t>
            </a:r>
            <a:r>
              <a:rPr lang="cs-CZ" sz="2400" dirty="false" err="true" smtClean="false">
                <a:solidFill>
                  <a:srgbClr val="14407E"/>
                </a:solidFill>
                <a:latin typeface="Calibri" pitchFamily="34" charset="0"/>
              </a:rPr>
              <a:t>Entrepreneurship</a:t>
            </a:r>
            <a:r>
              <a:rPr lang="cs-CZ" sz="2400" dirty="false" smtClean="false">
                <a:solidFill>
                  <a:srgbClr val="14407E"/>
                </a:solidFill>
                <a:latin typeface="Calibri" pitchFamily="34" charset="0"/>
              </a:rPr>
              <a:t>)</a:t>
            </a:r>
          </a:p>
          <a:p>
            <a:pPr marL="609600" indent="-609600">
              <a:lnSpc>
                <a:spcPct val="80000"/>
              </a:lnSpc>
              <a:spcBef>
                <a:spcPts val="1400"/>
              </a:spcBef>
              <a:buFontTx/>
              <a:buNone/>
            </a:pPr>
            <a:endParaRPr lang="cs-CZ" sz="2000" dirty="false" smtClean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927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cs-CZ" sz="2800" b="true" dirty="false">
                <a:solidFill>
                  <a:srgbClr val="A50021"/>
                </a:solidFill>
                <a:cs typeface="Arial" charset="0"/>
              </a:rPr>
              <a:t>Veřejná podpora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400" b="true" dirty="false" smtClean="false">
                <a:solidFill>
                  <a:srgbClr val="002060"/>
                </a:solidFill>
                <a:latin typeface="Calibri" charset="0"/>
              </a:rPr>
              <a:t>Doporučení NBFSE</a:t>
            </a:r>
            <a:r>
              <a:rPr lang="cs-CZ" sz="2400" dirty="false" smtClean="false">
                <a:solidFill>
                  <a:srgbClr val="002060"/>
                </a:solidFill>
                <a:latin typeface="Calibri" charset="0"/>
              </a:rPr>
              <a:t>:</a:t>
            </a: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Evropská komise by měla akceptovat zvláštní úlohu SE a přidanou hodnotu sociálních podniků a podle toho jednat,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při reformě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předpisů veřejné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podpory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Členské státy by se měly vydat rizikovější cestou reálného posuzování veřejné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podpory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a nikoli používat ve všech případech podpory podniků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de-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minimis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Pro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SE budou mít klíčový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dopad blokové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výjimky, které by měly lépe odrážet realitu SP:</a:t>
            </a:r>
            <a:br>
              <a:rPr lang="cs-CZ" sz="20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1. Změna definice znevýhodněných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a osob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se zdravotním postižením, aby lépe odrážely osoby těžící z aktivit  SE,</a:t>
            </a:r>
            <a:br>
              <a:rPr lang="cs-CZ" sz="20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2. Zahrnout poradenství, sociální inovace atd. jako způsobilé činnosti,</a:t>
            </a:r>
          </a:p>
          <a:p>
            <a:pPr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 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 3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. Zvýšení intenzity a doby podpory pro aktivity zaměřené na znevýhodněné a zdravotně postižené pracovníky</a:t>
            </a: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endParaRPr lang="cs-CZ" sz="2400" dirty="false" smtClean="false">
              <a:solidFill>
                <a:srgbClr val="002060"/>
              </a:solidFill>
              <a:latin typeface="Calibri" charset="0"/>
            </a:endParaRPr>
          </a:p>
          <a:p>
            <a:endParaRPr lang="cs-CZ" sz="24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buNone/>
            </a:pPr>
            <a:r>
              <a:rPr lang="cs-CZ" sz="2400" dirty="false">
                <a:solidFill>
                  <a:srgbClr val="002060"/>
                </a:solidFill>
                <a:latin typeface="Calibri" charset="0"/>
              </a:rPr>
              <a:t/>
            </a:r>
            <a:br>
              <a:rPr lang="cs-CZ" sz="2400" dirty="false">
                <a:solidFill>
                  <a:srgbClr val="002060"/>
                </a:solidFill>
                <a:latin typeface="Calibri" charset="0"/>
              </a:rPr>
            </a:br>
            <a:r>
              <a:rPr lang="cs-CZ" dirty="false" smtClean="false"/>
              <a:t/>
            </a:r>
            <a:br>
              <a:rPr lang="cs-CZ" dirty="false" smtClean="false"/>
            </a:b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321046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true" dirty="false">
                <a:solidFill>
                  <a:srgbClr val="A50021"/>
                </a:solidFill>
                <a:cs typeface="Arial" charset="0"/>
              </a:rPr>
              <a:t>Veřejná podpora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340768"/>
            <a:ext cx="8568952" cy="4525963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Služby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obecného hospodářského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zájmu  </a:t>
            </a:r>
          </a:p>
          <a:p>
            <a:pPr marL="0" indent="0"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/>
            </a:r>
            <a:br>
              <a:rPr lang="cs-CZ" sz="20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Zkušenosti místních, regionálních a národní vlády s aplikací kritérií </a:t>
            </a:r>
            <a:r>
              <a:rPr lang="cs-CZ" sz="2000" dirty="false" err="true">
                <a:solidFill>
                  <a:srgbClr val="002060"/>
                </a:solidFill>
                <a:latin typeface="Calibri" charset="0"/>
              </a:rPr>
              <a:t>Altmark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je spíše omezený; potřeba sdílení postupů a nastavení sítě pro sdílení dobré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praxe.</a:t>
            </a:r>
          </a:p>
          <a:p>
            <a:pPr marL="0" indent="0"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/>
            </a:r>
            <a:br>
              <a:rPr lang="cs-CZ" sz="20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EK by mohlo poskytnout příklady toho, jak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by náhrada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měla být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vypočítána  atd.</a:t>
            </a:r>
          </a:p>
          <a:p>
            <a:pPr marL="0" indent="0">
              <a:buNone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/>
            </a:r>
            <a:br>
              <a:rPr lang="cs-CZ" sz="2000" dirty="false">
                <a:solidFill>
                  <a:srgbClr val="002060"/>
                </a:solidFill>
                <a:latin typeface="Calibri" charset="0"/>
              </a:rPr>
            </a:b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Vzhledem k tomu, že není jasné, které kontrolní mechanismy EK bude používat, je pro členské státy obtížné posoudit rizika spadání do  SOHZ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. Při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výpočtu náhrady uplatnit  ekonomická ale i sociální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kritéria.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9654102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2492896"/>
            <a:ext cx="8229600" cy="1440161"/>
          </a:xfrm>
        </p:spPr>
        <p:txBody>
          <a:bodyPr/>
          <a:lstStyle/>
          <a:p>
            <a:pPr marL="0" indent="0" algn="ctr">
              <a:buNone/>
            </a:pPr>
            <a:r>
              <a:rPr lang="cs-CZ" sz="4000" b="true" dirty="false" smtClean="false">
                <a:solidFill>
                  <a:srgbClr val="C00000"/>
                </a:solidFill>
                <a:latin typeface="+mj-lt"/>
                <a:ea typeface="+mj-ea"/>
                <a:cs typeface="+mj-cs"/>
              </a:rPr>
              <a:t>Děkujeme</a:t>
            </a:r>
            <a:r>
              <a:rPr lang="cs-CZ" sz="4000" b="true" dirty="false" smtClean="false">
                <a:solidFill>
                  <a:srgbClr val="CC00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4000" b="true" dirty="false">
                <a:solidFill>
                  <a:srgbClr val="CC0000"/>
                </a:solidFill>
                <a:latin typeface="+mj-lt"/>
                <a:ea typeface="+mj-ea"/>
                <a:cs typeface="+mj-cs"/>
              </a:rPr>
              <a:t>za pozornost!</a:t>
            </a:r>
          </a:p>
        </p:txBody>
      </p:sp>
    </p:spTree>
    <p:extLst>
      <p:ext uri="{BB962C8B-B14F-4D97-AF65-F5344CB8AC3E}">
        <p14:creationId xmlns:p14="http://schemas.microsoft.com/office/powerpoint/2010/main" val="96607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latin typeface="Calibri" pitchFamily="34" charset="0"/>
                <a:cs typeface="Arial" charset="0"/>
              </a:rPr>
              <a:t>Jaký je přínos zapojení do mezinárodních sítí ESF COPIE a NBFSE ? </a:t>
            </a:r>
            <a:endParaRPr lang="cs-CZ" sz="4000" b="true" dirty="false">
              <a:solidFill>
                <a:srgbClr val="A50021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23528" y="162880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Získání zkušeností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ze zahraničí v oblastech, které jsou pro ČR nové (sociální ekonomika, mikro půjčky) a v </a:t>
            </a: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oblastech, ve kterých je účinné poskytování podpory obtížné (podnikání znevýhodněných)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Získání </a:t>
            </a:r>
            <a:r>
              <a:rPr lang="cs-CZ" sz="2000" dirty="false" smtClean="false">
                <a:solidFill>
                  <a:srgbClr val="002060"/>
                </a:solidFill>
                <a:latin typeface="Calibri" pitchFamily="34" charset="0"/>
              </a:rPr>
              <a:t>zkušeností</a:t>
            </a: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 z vyspělejších zemí i ze zemí méně vyspělých, kde řeší obdobné problémy jako ČR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Získání množství osobních kontaktů, na které lze v další práci navázat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Získání pozornosti a vtažení pracovníků veřejné správy (potenciálně) zodpovědných za danou oblast politik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>
                <a:solidFill>
                  <a:srgbClr val="14407E"/>
                </a:solidFill>
                <a:latin typeface="Calibri" pitchFamily="34" charset="0"/>
              </a:rPr>
              <a:t>Z</a:t>
            </a: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ískání nástrojů a pomůcek, jejichž tvorbu jsme mohli ovlivnit dle našich potřeb  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Získání dovedností v tom, jak spolupracovat s partnery </a:t>
            </a:r>
          </a:p>
          <a:p>
            <a:pPr>
              <a:lnSpc>
                <a:spcPct val="80000"/>
              </a:lnSpc>
              <a:spcBef>
                <a:spcPts val="1200"/>
              </a:spcBef>
              <a:buFontTx/>
              <a:buChar char="-"/>
            </a:pPr>
            <a:r>
              <a:rPr lang="cs-CZ" sz="2000" dirty="false" smtClean="false">
                <a:solidFill>
                  <a:srgbClr val="14407E"/>
                </a:solidFill>
                <a:latin typeface="Calibri" pitchFamily="34" charset="0"/>
              </a:rPr>
              <a:t>Větší možnost společně ovlivnit pravidla fungování ESF i jeho zaměření   </a:t>
            </a:r>
          </a:p>
        </p:txBody>
      </p:sp>
    </p:spTree>
    <p:extLst>
      <p:ext uri="{BB962C8B-B14F-4D97-AF65-F5344CB8AC3E}">
        <p14:creationId xmlns:p14="http://schemas.microsoft.com/office/powerpoint/2010/main" val="152850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2400" b="true" dirty="false">
                <a:solidFill>
                  <a:srgbClr val="A50021"/>
                </a:solidFill>
                <a:cs typeface="Arial" charset="0"/>
              </a:rPr>
              <a:t>Co to je sociální </a:t>
            </a:r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podnikání</a:t>
            </a:r>
            <a:r>
              <a:rPr lang="cs-CZ" sz="2400" b="true" dirty="false">
                <a:solidFill>
                  <a:srgbClr val="A50021"/>
                </a:solidFill>
                <a:cs typeface="Arial" charset="0"/>
              </a:rPr>
              <a:t>?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229600" cy="5256584"/>
          </a:xfrm>
        </p:spPr>
        <p:txBody>
          <a:bodyPr/>
          <a:lstStyle/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Obecná definice:</a:t>
            </a:r>
            <a:endParaRPr lang="cs-CZ" sz="2000" b="true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Podnikatelské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aktivity prospívající společnosti a životnímu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prostředí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 důležitou rolí pro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místní rozvoji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, které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vytváří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pracovní příležitosti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pro osoby se zdravotním nebo společenským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znevýhodněním a u kterého je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zisk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je z větší části použit pro další rozvoj sociálního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podniku</a:t>
            </a: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Specifické definice:</a:t>
            </a: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Integrační sociální podnikání</a:t>
            </a: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Podnikání, jehož primárním cílem je vytváření pracovních míst pro obtížně zaměstnatelné skupiny osob a (nebo) jejich příprava na práci na otevřeném trhu práce (tzv. transitní SP).</a:t>
            </a: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Komunální (komunitní) sociální podnikání</a:t>
            </a:r>
          </a:p>
          <a:p>
            <a:pPr marL="0" indent="0">
              <a:spcBef>
                <a:spcPts val="638"/>
              </a:spcBef>
              <a:spcAft>
                <a:spcPts val="0"/>
              </a:spcAft>
              <a:buSzPct val="45000"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Podnikání, které řeší konkrétní veřejný zájem, tzn. poskytuje veřejně prospěšné služby nebo produkty při dodržení znaků SP.  </a:t>
            </a: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 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endParaRPr lang="cs-CZ" sz="20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83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Jak vypadá sociální podnikání v ČR?</a:t>
            </a:r>
            <a:endParaRPr lang="cs-CZ" sz="24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229600" cy="5256584"/>
          </a:xfrm>
        </p:spPr>
        <p:txBody>
          <a:bodyPr/>
          <a:lstStyle/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Na základě průzkumu TESSEA vytvořen seznam asi 70 SP, celkem odhadován počet 100 SP (dostupné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na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  <a:hlinkClick r:id="rId3"/>
              </a:rPr>
              <a:t>http://www.p-p-p.cz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  <a:hlinkClick r:id="rId3"/>
              </a:rPr>
              <a:t>/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)</a:t>
            </a: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Převážně se jedná o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Integrační SP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(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sociální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firmy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 zaměstnávají těžce znevýhodněné cílové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skupiny nebo 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sociální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družstva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jako vhodná forma podnikání za účelem místního rozvoje obcí a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mikroregionů), v menší míře jsou to </a:t>
            </a:r>
            <a:r>
              <a:rPr lang="cs-CZ" sz="2000" b="true" dirty="false">
                <a:solidFill>
                  <a:srgbClr val="002060"/>
                </a:solidFill>
                <a:latin typeface="Calibri" charset="0"/>
              </a:rPr>
              <a:t>o</a:t>
            </a: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statní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typy SP –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místní a ekologický rozměr, přivýdělek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NNO.</a:t>
            </a: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Velká část SP vznikla díky podpoře z výzev OP LZZ a IOP (neinvestiční a investiční dotace na zahájení sociálního podnikání)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 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endParaRPr lang="cs-CZ" sz="20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303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Co je inklusivní podnikání a jak souvisí se SP?</a:t>
            </a:r>
            <a:endParaRPr lang="cs-CZ" sz="24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229600" cy="5256584"/>
          </a:xfrm>
        </p:spPr>
        <p:txBody>
          <a:bodyPr/>
          <a:lstStyle/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Inklusivní (začleňující) podnikání je podnikání (sebe-zaměstnání/SVČ) provozované osobami znevýhodněnými na trhu práce a ve společnosti</a:t>
            </a: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Koncept vychází z toho, že i znevýhodnění mohou podnikat a v některých případech je to pro ně lepší alternativa než pracovní poměr. (Na druhou stranu, pro sociálně vyloučené a zadlužené skupiny je SVČ spíše škodlivé).</a:t>
            </a: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Vztah inkluzivního a sociálního podnikání: z jednoho pohledu je sociální podnikatel jednou ze skupin znevýhodněných podnikatelů, z druhého pohledu je jedním z typů SP podnikání znevýhodněných (splňuje znaky SP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),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některé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typy sociálních podniků se zaměřují na poradenství, vzdělávání a financování podnikání znevýhodněných</a:t>
            </a:r>
          </a:p>
          <a:p>
            <a:pPr eaLnBrk="true" hangingPunct="true">
              <a:lnSpc>
                <a:spcPct val="100000"/>
              </a:lnSpc>
              <a:spcBef>
                <a:spcPts val="638"/>
              </a:spcBef>
              <a:spcAft>
                <a:spcPts val="1425"/>
              </a:spcAft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 ohledem na mnoho společných charakteristik jsou někdy tyto dva koncepty řešeny společně (viz tento seminář a výzvy na podporu SE v OPLZZ a IOP)</a:t>
            </a: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endParaRPr lang="cs-CZ" sz="2000" dirty="false" smtClean="false">
              <a:solidFill>
                <a:srgbClr val="002060"/>
              </a:solidFill>
              <a:latin typeface="Calibri" charset="0"/>
            </a:endParaRPr>
          </a:p>
          <a:p>
            <a:pPr marL="0" indent="0">
              <a:spcBef>
                <a:spcPts val="638"/>
              </a:spcBef>
              <a:spcAft>
                <a:spcPts val="1425"/>
              </a:spcAft>
              <a:buSzPct val="45000"/>
              <a:buNone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   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endParaRPr lang="cs-CZ" sz="2000" b="true" dirty="false">
              <a:solidFill>
                <a:srgbClr val="1440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041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true" noChangeArrowheads="true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cs-CZ" sz="2400" b="true" dirty="false" smtClean="false">
                <a:solidFill>
                  <a:srgbClr val="A50021"/>
                </a:solidFill>
                <a:cs typeface="Arial" charset="0"/>
              </a:rPr>
              <a:t>Jaký je přínos sociálního a inklusivního podnikání?</a:t>
            </a:r>
            <a:r>
              <a:rPr lang="cs-CZ" sz="4000" b="true" dirty="false" smtClean="false">
                <a:solidFill>
                  <a:srgbClr val="A50021"/>
                </a:solidFill>
                <a:cs typeface="Arial" charset="0"/>
              </a:rPr>
              <a:t> </a:t>
            </a:r>
            <a:endParaRPr lang="cs-CZ" sz="4000" b="true" dirty="false">
              <a:solidFill>
                <a:srgbClr val="A50021"/>
              </a:solidFill>
              <a:cs typeface="Arial" charset="0"/>
            </a:endParaRPr>
          </a:p>
        </p:txBody>
      </p:sp>
      <p:sp>
        <p:nvSpPr>
          <p:cNvPr id="87043" name="Rectangle 3"/>
          <p:cNvSpPr>
            <a:spLocks noGrp="true" noChangeArrowheads="true"/>
          </p:cNvSpPr>
          <p:nvPr>
            <p:ph type="body" idx="1"/>
          </p:nvPr>
        </p:nvSpPr>
        <p:spPr>
          <a:xfrm>
            <a:off x="304800" y="1268760"/>
            <a:ext cx="8534400" cy="5009803"/>
          </a:xfrm>
        </p:spPr>
        <p:txBody>
          <a:bodyPr/>
          <a:lstStyle/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Zaměstnávání </a:t>
            </a: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a integrace na trh práce znevýhodněných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Sociální začleňování vyloučených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Rozvoj místních komunit (obcí a mikroregionů) s ohledem na zapojení osob a subjektů z daného místa (jako odběratelé, dodavatelé, partneři, podporovatelé)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Ochrana a péče o životní prostředí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Rozvoj podnikavosti ve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společnosti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Vyšší participace, vč. finanční, občanské společnosti (občanů) na zajišťování společensky prospěšných služeb (pomoc znevýhodněným) – menší přímá závislost  na státu</a:t>
            </a:r>
            <a:endParaRPr lang="cs-CZ" sz="2000" b="true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dirty="false">
                <a:solidFill>
                  <a:srgbClr val="002060"/>
                </a:solidFill>
                <a:latin typeface="Calibri" charset="0"/>
              </a:rPr>
              <a:t>Pro MPSV klíčový význam pro oblast zaměstnanosti, do budoucna možná i pro  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společensky prospěšné služby (vč. sociálních služeb)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  <a:p>
            <a:pPr lvl="1">
              <a:lnSpc>
                <a:spcPct val="80000"/>
              </a:lnSpc>
              <a:buFont typeface="Arial" pitchFamily="34" charset="0"/>
              <a:buChar char="•"/>
            </a:pPr>
            <a:r>
              <a:rPr lang="cs-CZ" sz="1600" dirty="false">
                <a:solidFill>
                  <a:srgbClr val="002060"/>
                </a:solidFill>
                <a:latin typeface="Calibri" charset="0"/>
              </a:rPr>
              <a:t>V době krize téměř jediná šance pro znevýhodněné, jak získat trvalou </a:t>
            </a:r>
            <a:r>
              <a:rPr lang="cs-CZ" sz="1600" dirty="false" smtClean="false">
                <a:solidFill>
                  <a:srgbClr val="002060"/>
                </a:solidFill>
                <a:latin typeface="Calibri" charset="0"/>
              </a:rPr>
              <a:t>práci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r>
              <a:rPr lang="cs-CZ" sz="2000" b="true" dirty="false" smtClean="false">
                <a:solidFill>
                  <a:srgbClr val="002060"/>
                </a:solidFill>
                <a:latin typeface="Calibri" charset="0"/>
              </a:rPr>
              <a:t>Priorita EU: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Small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business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act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,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Social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Business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Initiative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, Program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for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social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change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and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Innovation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, samostatné investiční priority pro </a:t>
            </a:r>
            <a:r>
              <a:rPr lang="cs-CZ" sz="2000" dirty="false" err="true" smtClean="false">
                <a:solidFill>
                  <a:srgbClr val="002060"/>
                </a:solidFill>
                <a:latin typeface="Calibri" charset="0"/>
              </a:rPr>
              <a:t>sebezaměstnávání</a:t>
            </a:r>
            <a:r>
              <a:rPr lang="cs-CZ" sz="2000" dirty="false" smtClean="false">
                <a:solidFill>
                  <a:srgbClr val="002060"/>
                </a:solidFill>
                <a:latin typeface="Calibri" charset="0"/>
              </a:rPr>
              <a:t> (tematický cíl 8) a podporu sociálního podnikání (tematický cíl 9)  pro zaměření podpory ze strukturálních fondů EU</a:t>
            </a:r>
            <a:endParaRPr lang="cs-CZ" sz="2000" dirty="false">
              <a:solidFill>
                <a:srgbClr val="00206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675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2975</properties:Words>
  <properties:PresentationFormat>Předvádění na obrazovce (4:3)</properties:PresentationFormat>
  <properties:Paragraphs>320</properties:Paragraphs>
  <properties:Slides>42</properties:Slides>
  <properties:Notes>10</properties:Notes>
  <properties:TotalTime>3520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1</vt:i4>
      </vt:variant>
      <vt:variant>
        <vt:lpstr>Nadpisy snímků</vt:lpstr>
      </vt:variant>
      <vt:variant>
        <vt:i4>42</vt:i4>
      </vt:variant>
    </vt:vector>
  </properties:HeadingPairs>
  <properties:TitlesOfParts>
    <vt:vector baseType="lpstr" size="43">
      <vt:lpstr>Výchozí návrh</vt:lpstr>
      <vt:lpstr>Seminář k výsledkům sítí ESF  COPIE a NBFSE</vt:lpstr>
      <vt:lpstr>Obsah prezentace</vt:lpstr>
      <vt:lpstr>Cíle semináře</vt:lpstr>
      <vt:lpstr>Mezinárodní sítě</vt:lpstr>
      <vt:lpstr>Jaký je přínos zapojení do mezinárodních sítí ESF COPIE a NBFSE ? </vt:lpstr>
      <vt:lpstr>Co to je sociální podnikání?</vt:lpstr>
      <vt:lpstr>Jak vypadá sociální podnikání v ČR?</vt:lpstr>
      <vt:lpstr>Co je inklusivní podnikání a jak souvisí se SP?</vt:lpstr>
      <vt:lpstr>Jaký je přínos sociálního a inklusivního podnikání? </vt:lpstr>
      <vt:lpstr>Představení COPIE </vt:lpstr>
      <vt:lpstr>Představení COPIE </vt:lpstr>
      <vt:lpstr>Představení COPIE </vt:lpstr>
      <vt:lpstr>Představení COPIE </vt:lpstr>
      <vt:lpstr>Představení COPIE </vt:lpstr>
      <vt:lpstr> Představení NBFSE</vt:lpstr>
      <vt:lpstr>Členové sítě</vt:lpstr>
      <vt:lpstr>Cíle BFSE</vt:lpstr>
      <vt:lpstr>Části BFSE, pracovní skupiny </vt:lpstr>
      <vt:lpstr>Typy aktivit</vt:lpstr>
      <vt:lpstr>Společný výstup/A better future</vt:lpstr>
      <vt:lpstr>Společný výstup/A better future</vt:lpstr>
      <vt:lpstr>Doporučení</vt:lpstr>
      <vt:lpstr>Výstupy, produkty, studie </vt:lpstr>
      <vt:lpstr>Výstupy, produkty, studie </vt:lpstr>
      <vt:lpstr>Výstupy BFSE</vt:lpstr>
      <vt:lpstr>Prostředí sociálního a inkluzivního podnikání v ČR  </vt:lpstr>
      <vt:lpstr>Prostředí sociálního a inkluzivního podnikání v ČR  – co podporuje a co brání podnikání</vt:lpstr>
      <vt:lpstr>Prostředí sociálního a inkluzivního podnikání v ČR  DEFINICE</vt:lpstr>
      <vt:lpstr>Prostředí sociálního a inkluzivního podnikání v ČR  LEGISLATIVA A POVĚDOMÍ</vt:lpstr>
      <vt:lpstr>Prostředí sociálního a inkluzivního podnikání v ČR  Politiky, instituce a jejich koordinace</vt:lpstr>
      <vt:lpstr>Prostředí sociálního a inkluzivního podnikání v ČR  politiky, instituce a jejich koordinace</vt:lpstr>
      <vt:lpstr>Prostředí v jednotlivých zemích</vt:lpstr>
      <vt:lpstr>Prostředí v jednotlivých zemích</vt:lpstr>
      <vt:lpstr>Prostředí v jednotlivých zemích</vt:lpstr>
      <vt:lpstr>Prostředí v jednotlivých zemích</vt:lpstr>
      <vt:lpstr>Prostředí v jednotlivých zemích</vt:lpstr>
      <vt:lpstr>Prostředí v jednotlivých zemích</vt:lpstr>
      <vt:lpstr>Společensky odpovědné zadávání veřejných zakázek a veřejné - sociální partnerství</vt:lpstr>
      <vt:lpstr>Společensky odpovědné zadávání veřejných zakázek a veřejné - sociální partnerství</vt:lpstr>
      <vt:lpstr>Veřejná podpora</vt:lpstr>
      <vt:lpstr>Veřejná podpora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2012-10-25T13:51:30Z</dcterms:created>
  <dc:creator/>
  <cp:lastModifiedBy/>
  <dcterms:modified xmlns:xsi="http://www.w3.org/2001/XMLSchema-instance" xsi:type="dcterms:W3CDTF">2013-01-03T21:24:25Z</dcterms:modified>
  <cp:revision>162</cp:revision>
  <dc:title>Pracovní skupina pro evaluace 10. setkání</dc:title>
</cp:coreProperties>
</file>