
<file path=[Content_Types].xml><?xml version="1.0" encoding="utf-8"?>
<Types xmlns="http://schemas.openxmlformats.org/package/2006/content-types">
  <Default Extension="png" ContentType="image/png"/>
  <Default Extension="tmp" ContentType="image/png"/>
  <Default Extension="jpeg" ContentType="image/jpeg"/>
  <Default Extension="emf" ContentType="image/x-e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5">
  <p:sldMasterIdLst>
    <p:sldMasterId id="2147483671" r:id="rId1"/>
  </p:sldMasterIdLst>
  <p:notesMasterIdLst>
    <p:notesMasterId r:id="rId149"/>
  </p:notesMasterIdLst>
  <p:handoutMasterIdLst>
    <p:handoutMasterId r:id="rId150"/>
  </p:handoutMasterIdLst>
  <p:sldIdLst>
    <p:sldId id="256" r:id="rId2"/>
    <p:sldId id="270" r:id="rId3"/>
    <p:sldId id="340" r:id="rId4"/>
    <p:sldId id="369" r:id="rId5"/>
    <p:sldId id="351" r:id="rId6"/>
    <p:sldId id="352" r:id="rId7"/>
    <p:sldId id="295" r:id="rId8"/>
    <p:sldId id="354" r:id="rId9"/>
    <p:sldId id="366" r:id="rId10"/>
    <p:sldId id="280" r:id="rId11"/>
    <p:sldId id="341" r:id="rId12"/>
    <p:sldId id="353" r:id="rId13"/>
    <p:sldId id="368" r:id="rId14"/>
    <p:sldId id="287" r:id="rId15"/>
    <p:sldId id="343" r:id="rId16"/>
    <p:sldId id="344" r:id="rId17"/>
    <p:sldId id="358" r:id="rId18"/>
    <p:sldId id="283" r:id="rId19"/>
    <p:sldId id="339" r:id="rId20"/>
    <p:sldId id="286" r:id="rId21"/>
    <p:sldId id="359" r:id="rId22"/>
    <p:sldId id="367" r:id="rId23"/>
    <p:sldId id="310" r:id="rId24"/>
    <p:sldId id="361" r:id="rId25"/>
    <p:sldId id="362" r:id="rId26"/>
    <p:sldId id="363" r:id="rId27"/>
    <p:sldId id="289" r:id="rId28"/>
    <p:sldId id="350" r:id="rId29"/>
    <p:sldId id="345" r:id="rId30"/>
    <p:sldId id="346" r:id="rId31"/>
    <p:sldId id="347" r:id="rId32"/>
    <p:sldId id="348" r:id="rId33"/>
    <p:sldId id="349" r:id="rId34"/>
    <p:sldId id="427" r:id="rId35"/>
    <p:sldId id="371" r:id="rId36"/>
    <p:sldId id="372" r:id="rId37"/>
    <p:sldId id="373" r:id="rId38"/>
    <p:sldId id="428" r:id="rId39"/>
    <p:sldId id="375" r:id="rId40"/>
    <p:sldId id="376" r:id="rId41"/>
    <p:sldId id="377" r:id="rId42"/>
    <p:sldId id="378" r:id="rId43"/>
    <p:sldId id="379" r:id="rId44"/>
    <p:sldId id="380" r:id="rId45"/>
    <p:sldId id="381" r:id="rId46"/>
    <p:sldId id="382" r:id="rId47"/>
    <p:sldId id="383" r:id="rId48"/>
    <p:sldId id="384" r:id="rId49"/>
    <p:sldId id="385" r:id="rId50"/>
    <p:sldId id="386" r:id="rId51"/>
    <p:sldId id="387" r:id="rId52"/>
    <p:sldId id="388" r:id="rId53"/>
    <p:sldId id="389" r:id="rId54"/>
    <p:sldId id="390" r:id="rId55"/>
    <p:sldId id="391" r:id="rId56"/>
    <p:sldId id="392" r:id="rId57"/>
    <p:sldId id="429" r:id="rId58"/>
    <p:sldId id="394" r:id="rId59"/>
    <p:sldId id="430" r:id="rId60"/>
    <p:sldId id="396" r:id="rId61"/>
    <p:sldId id="397" r:id="rId62"/>
    <p:sldId id="398" r:id="rId63"/>
    <p:sldId id="399" r:id="rId64"/>
    <p:sldId id="400" r:id="rId65"/>
    <p:sldId id="401" r:id="rId66"/>
    <p:sldId id="402" r:id="rId67"/>
    <p:sldId id="403" r:id="rId68"/>
    <p:sldId id="404" r:id="rId69"/>
    <p:sldId id="406" r:id="rId70"/>
    <p:sldId id="408" r:id="rId71"/>
    <p:sldId id="409" r:id="rId72"/>
    <p:sldId id="410" r:id="rId73"/>
    <p:sldId id="412" r:id="rId74"/>
    <p:sldId id="414" r:id="rId75"/>
    <p:sldId id="416" r:id="rId76"/>
    <p:sldId id="418" r:id="rId77"/>
    <p:sldId id="420" r:id="rId78"/>
    <p:sldId id="421" r:id="rId79"/>
    <p:sldId id="431" r:id="rId80"/>
    <p:sldId id="423" r:id="rId81"/>
    <p:sldId id="424" r:id="rId82"/>
    <p:sldId id="425" r:id="rId83"/>
    <p:sldId id="503" r:id="rId84"/>
    <p:sldId id="504" r:id="rId85"/>
    <p:sldId id="505" r:id="rId86"/>
    <p:sldId id="506" r:id="rId87"/>
    <p:sldId id="507" r:id="rId88"/>
    <p:sldId id="508" r:id="rId89"/>
    <p:sldId id="509" r:id="rId90"/>
    <p:sldId id="510" r:id="rId91"/>
    <p:sldId id="511" r:id="rId92"/>
    <p:sldId id="512" r:id="rId93"/>
    <p:sldId id="513" r:id="rId94"/>
    <p:sldId id="514" r:id="rId95"/>
    <p:sldId id="515" r:id="rId96"/>
    <p:sldId id="516" r:id="rId97"/>
    <p:sldId id="517" r:id="rId98"/>
    <p:sldId id="518" r:id="rId99"/>
    <p:sldId id="519" r:id="rId100"/>
    <p:sldId id="520" r:id="rId101"/>
    <p:sldId id="521" r:id="rId102"/>
    <p:sldId id="522" r:id="rId103"/>
    <p:sldId id="523" r:id="rId104"/>
    <p:sldId id="524" r:id="rId105"/>
    <p:sldId id="525" r:id="rId106"/>
    <p:sldId id="526" r:id="rId107"/>
    <p:sldId id="527" r:id="rId108"/>
    <p:sldId id="528" r:id="rId109"/>
    <p:sldId id="529" r:id="rId110"/>
    <p:sldId id="530" r:id="rId111"/>
    <p:sldId id="531" r:id="rId112"/>
    <p:sldId id="532" r:id="rId113"/>
    <p:sldId id="533" r:id="rId114"/>
    <p:sldId id="534" r:id="rId115"/>
    <p:sldId id="535" r:id="rId116"/>
    <p:sldId id="536" r:id="rId117"/>
    <p:sldId id="537" r:id="rId118"/>
    <p:sldId id="538" r:id="rId119"/>
    <p:sldId id="539" r:id="rId120"/>
    <p:sldId id="540" r:id="rId121"/>
    <p:sldId id="541" r:id="rId122"/>
    <p:sldId id="542" r:id="rId123"/>
    <p:sldId id="543" r:id="rId124"/>
    <p:sldId id="544" r:id="rId125"/>
    <p:sldId id="545" r:id="rId126"/>
    <p:sldId id="546" r:id="rId127"/>
    <p:sldId id="547" r:id="rId128"/>
    <p:sldId id="548" r:id="rId129"/>
    <p:sldId id="549" r:id="rId130"/>
    <p:sldId id="484" r:id="rId131"/>
    <p:sldId id="485" r:id="rId132"/>
    <p:sldId id="486" r:id="rId133"/>
    <p:sldId id="487" r:id="rId134"/>
    <p:sldId id="488" r:id="rId135"/>
    <p:sldId id="489" r:id="rId136"/>
    <p:sldId id="490" r:id="rId137"/>
    <p:sldId id="491" r:id="rId138"/>
    <p:sldId id="492" r:id="rId139"/>
    <p:sldId id="493" r:id="rId140"/>
    <p:sldId id="494" r:id="rId141"/>
    <p:sldId id="495" r:id="rId142"/>
    <p:sldId id="496" r:id="rId143"/>
    <p:sldId id="497" r:id="rId144"/>
    <p:sldId id="498" r:id="rId145"/>
    <p:sldId id="426" r:id="rId146"/>
    <p:sldId id="316" r:id="rId147"/>
    <p:sldId id="271" r:id="rId148"/>
  </p:sldIdLst>
  <p:sldSz cx="9144000" cy="6858000" type="screen4x3"/>
  <p:notesSz cx="6797675" cy="9926638"/>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Střední styl 2 – zvýraznění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7CE84F3-28C3-443E-9E96-99CF82512B78}" styleName="Tmavý styl 1 – zvýraznění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9DCAF9ED-07DC-4A11-8D7F-57B35C25682E}" styleName="Střední styl 1 – zvýraznění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616DA210-FB5B-4158-B5E0-FEB733F419BA}" styleName="Styl Světlá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073A0DAA-6AF3-43AB-8588-CEC1D06C72B9}" styleName="Styl Středně sytá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C89EF96-8CEA-46FF-86C4-4CE0E7609802}" styleName="Světlý styl 3 – zvýraznění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34587" autoAdjust="0"/>
    <p:restoredTop sz="90605" autoAdjust="0"/>
  </p:normalViewPr>
  <p:slideViewPr>
    <p:cSldViewPr showGuides="1">
      <p:cViewPr>
        <p:scale>
          <a:sx n="69" d="100"/>
          <a:sy n="69" d="100"/>
        </p:scale>
        <p:origin x="-900" y="-744"/>
      </p:cViewPr>
      <p:guideLst>
        <p:guide orient="horz" pos="913"/>
        <p:guide orient="horz" pos="3884"/>
        <p:guide pos="5420"/>
        <p:guide pos="340"/>
      </p:guideLst>
    </p:cSldViewPr>
  </p:slideViewPr>
  <p:outlineViewPr>
    <p:cViewPr>
      <p:scale>
        <a:sx n="33" d="100"/>
        <a:sy n="33" d="100"/>
      </p:scale>
      <p:origin x="138" y="8091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72" d="100"/>
          <a:sy n="72" d="100"/>
        </p:scale>
        <p:origin x="-2304" y="-102"/>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54" Type="http://schemas.openxmlformats.org/officeDocument/2006/relationships/tableStyles" Target="tableStyles.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notesMaster" Target="notesMasters/notesMaster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handoutMaster" Target="handoutMasters/handoutMaster1.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slide" Target="slides/slide128.xml"/><Relationship Id="rId137" Type="http://schemas.openxmlformats.org/officeDocument/2006/relationships/slide" Target="slides/slide13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slide" Target="slides/slide131.xml"/><Relationship Id="rId140" Type="http://schemas.openxmlformats.org/officeDocument/2006/relationships/slide" Target="slides/slide139.xml"/><Relationship Id="rId145" Type="http://schemas.openxmlformats.org/officeDocument/2006/relationships/slide" Target="slides/slide144.xml"/><Relationship Id="rId153"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143" Type="http://schemas.openxmlformats.org/officeDocument/2006/relationships/slide" Target="slides/slide142.xml"/><Relationship Id="rId148" Type="http://schemas.openxmlformats.org/officeDocument/2006/relationships/slide" Target="slides/slide147.xml"/><Relationship Id="rId15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cs-CZ"/>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err="1"/>
              <a:t>Rozdělení</a:t>
            </a:r>
            <a:r>
              <a:rPr lang="en-US" dirty="0"/>
              <a:t> </a:t>
            </a:r>
            <a:r>
              <a:rPr lang="en-US" dirty="0" err="1"/>
              <a:t>alokace</a:t>
            </a:r>
            <a:r>
              <a:rPr lang="en-US" dirty="0"/>
              <a:t> </a:t>
            </a:r>
            <a:r>
              <a:rPr lang="en-US" dirty="0" err="1" smtClean="0"/>
              <a:t>dle</a:t>
            </a:r>
            <a:r>
              <a:rPr lang="en-US" dirty="0" smtClean="0"/>
              <a:t> </a:t>
            </a:r>
            <a:r>
              <a:rPr lang="en-US" dirty="0" err="1"/>
              <a:t>typů</a:t>
            </a:r>
            <a:r>
              <a:rPr lang="en-US" dirty="0"/>
              <a:t> </a:t>
            </a:r>
            <a:r>
              <a:rPr lang="en-US" dirty="0" err="1" smtClean="0"/>
              <a:t>výzev</a:t>
            </a:r>
            <a:r>
              <a:rPr lang="cs-CZ" dirty="0" smtClean="0"/>
              <a:t> v PO 4</a:t>
            </a:r>
            <a:endParaRPr lang="en-US" dirty="0"/>
          </a:p>
        </c:rich>
      </c:tx>
      <c:layout/>
      <c:overlay val="0"/>
    </c:title>
    <c:autoTitleDeleted val="0"/>
    <c:plotArea>
      <c:layout>
        <c:manualLayout>
          <c:layoutTarget val="inner"/>
          <c:xMode val="edge"/>
          <c:yMode val="edge"/>
          <c:x val="2.8317316634633272E-2"/>
          <c:y val="0.19104175206586241"/>
          <c:w val="0.38740765081530165"/>
          <c:h val="0.72327476601935181"/>
        </c:manualLayout>
      </c:layout>
      <c:pieChart>
        <c:varyColors val="1"/>
        <c:ser>
          <c:idx val="0"/>
          <c:order val="0"/>
          <c:tx>
            <c:strRef>
              <c:f>List1!$B$1</c:f>
              <c:strCache>
                <c:ptCount val="1"/>
                <c:pt idx="0">
                  <c:v>Rozdělení alokace 4,2 mld. Kč dle typů výzev</c:v>
                </c:pt>
              </c:strCache>
            </c:strRef>
          </c:tx>
          <c:explosion val="22"/>
          <c:dLbls>
            <c:txPr>
              <a:bodyPr/>
              <a:lstStyle/>
              <a:p>
                <a:pPr>
                  <a:defRPr>
                    <a:solidFill>
                      <a:schemeClr val="accent4">
                        <a:lumMod val="60000"/>
                        <a:lumOff val="40000"/>
                      </a:schemeClr>
                    </a:solidFill>
                  </a:defRPr>
                </a:pPr>
                <a:endParaRPr lang="cs-CZ"/>
              </a:p>
            </c:txPr>
            <c:showLegendKey val="0"/>
            <c:showVal val="0"/>
            <c:showCatName val="0"/>
            <c:showSerName val="0"/>
            <c:showPercent val="1"/>
            <c:showBubbleSize val="0"/>
            <c:showLeaderLines val="1"/>
          </c:dLbls>
          <c:cat>
            <c:strRef>
              <c:f>List1!$A$2:$A$4</c:f>
              <c:strCache>
                <c:ptCount val="3"/>
                <c:pt idx="0">
                  <c:v>Výzva na SRRVS - 2,02 mld. Kč</c:v>
                </c:pt>
                <c:pt idx="1">
                  <c:v>Výzva pro orgány státní správy - 1 mld. Kč</c:v>
                </c:pt>
                <c:pt idx="2">
                  <c:v>Výzvy pro obce a kraje - 1 mld. Kč</c:v>
                </c:pt>
              </c:strCache>
            </c:strRef>
          </c:cat>
          <c:val>
            <c:numRef>
              <c:f>List1!$B$2:$B$4</c:f>
              <c:numCache>
                <c:formatCode>General</c:formatCode>
                <c:ptCount val="3"/>
                <c:pt idx="0">
                  <c:v>2.02</c:v>
                </c:pt>
                <c:pt idx="1">
                  <c:v>1</c:v>
                </c:pt>
                <c:pt idx="2">
                  <c:v>1</c:v>
                </c:pt>
              </c:numCache>
            </c:numRef>
          </c:val>
        </c:ser>
        <c:dLbls>
          <c:showLegendKey val="0"/>
          <c:showVal val="0"/>
          <c:showCatName val="0"/>
          <c:showSerName val="0"/>
          <c:showPercent val="1"/>
          <c:showBubbleSize val="0"/>
          <c:showLeaderLines val="1"/>
        </c:dLbls>
        <c:firstSliceAng val="0"/>
      </c:pieChart>
    </c:plotArea>
    <c:legend>
      <c:legendPos val="r"/>
      <c:layout>
        <c:manualLayout>
          <c:xMode val="edge"/>
          <c:yMode val="edge"/>
          <c:x val="0.50837138074276145"/>
          <c:y val="0.27711369695443178"/>
          <c:w val="0.48217980035960079"/>
          <c:h val="0.47468832675708894"/>
        </c:manualLayout>
      </c:layout>
      <c:overlay val="0"/>
    </c:legend>
    <c:plotVisOnly val="1"/>
    <c:dispBlanksAs val="gap"/>
    <c:showDLblsOverMax val="0"/>
  </c:chart>
  <c:txPr>
    <a:bodyPr/>
    <a:lstStyle/>
    <a:p>
      <a:pPr>
        <a:defRPr sz="1800"/>
      </a:pPr>
      <a:endParaRPr lang="cs-CZ"/>
    </a:p>
  </c:txPr>
  <c:externalData r:id="rId1">
    <c:autoUpdate val="0"/>
  </c:externalData>
</c:chartSpace>
</file>

<file path=ppt/handoutMasters/_rels/handoutMaster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1" y="1"/>
            <a:ext cx="2946065" cy="495870"/>
          </a:xfrm>
          <a:prstGeom prst="rect">
            <a:avLst/>
          </a:prstGeom>
        </p:spPr>
        <p:txBody>
          <a:bodyPr vert="horz" lIns="88204" tIns="44103" rIns="88204" bIns="44103" rtlCol="0"/>
          <a:lstStyle>
            <a:lvl1pPr algn="l">
              <a:defRPr sz="1200"/>
            </a:lvl1pPr>
          </a:lstStyle>
          <a:p>
            <a:endParaRPr lang="cs-CZ" dirty="0"/>
          </a:p>
        </p:txBody>
      </p:sp>
      <p:sp>
        <p:nvSpPr>
          <p:cNvPr id="3" name="Zástupný symbol pro datum 2"/>
          <p:cNvSpPr>
            <a:spLocks noGrp="1"/>
          </p:cNvSpPr>
          <p:nvPr>
            <p:ph type="dt" sz="quarter" idx="1"/>
          </p:nvPr>
        </p:nvSpPr>
        <p:spPr>
          <a:xfrm>
            <a:off x="3850093" y="1"/>
            <a:ext cx="2946065" cy="495870"/>
          </a:xfrm>
          <a:prstGeom prst="rect">
            <a:avLst/>
          </a:prstGeom>
        </p:spPr>
        <p:txBody>
          <a:bodyPr vert="horz" lIns="88204" tIns="44103" rIns="88204" bIns="44103" rtlCol="0"/>
          <a:lstStyle>
            <a:lvl1pPr algn="r">
              <a:defRPr sz="1200"/>
            </a:lvl1pPr>
          </a:lstStyle>
          <a:p>
            <a:r>
              <a:rPr lang="cs-CZ" dirty="0" smtClean="0"/>
              <a:t>Výzva 03_15_019 Seminář </a:t>
            </a:r>
            <a:r>
              <a:rPr lang="cs-CZ" dirty="0"/>
              <a:t>pro žadatele, </a:t>
            </a:r>
            <a:r>
              <a:rPr lang="cs-CZ" dirty="0" smtClean="0"/>
              <a:t>Praha, 24. </a:t>
            </a:r>
            <a:r>
              <a:rPr lang="cs-CZ" dirty="0"/>
              <a:t>9</a:t>
            </a:r>
            <a:r>
              <a:rPr lang="cs-CZ" smtClean="0"/>
              <a:t>. </a:t>
            </a:r>
            <a:r>
              <a:rPr lang="cs-CZ" dirty="0" smtClean="0"/>
              <a:t>2015</a:t>
            </a:r>
            <a:endParaRPr lang="cs-CZ" dirty="0"/>
          </a:p>
          <a:p>
            <a:endParaRPr lang="cs-CZ" dirty="0"/>
          </a:p>
        </p:txBody>
      </p:sp>
      <p:sp>
        <p:nvSpPr>
          <p:cNvPr id="5" name="Zástupný symbol pro číslo snímku 4"/>
          <p:cNvSpPr>
            <a:spLocks noGrp="1"/>
          </p:cNvSpPr>
          <p:nvPr>
            <p:ph type="sldNum" sz="quarter" idx="3"/>
          </p:nvPr>
        </p:nvSpPr>
        <p:spPr>
          <a:xfrm>
            <a:off x="3850093" y="9429230"/>
            <a:ext cx="2946065" cy="495870"/>
          </a:xfrm>
          <a:prstGeom prst="rect">
            <a:avLst/>
          </a:prstGeom>
        </p:spPr>
        <p:txBody>
          <a:bodyPr vert="horz" lIns="88204" tIns="44103" rIns="88204" bIns="44103" rtlCol="0" anchor="b"/>
          <a:lstStyle>
            <a:lvl1pPr algn="r">
              <a:defRPr sz="1200"/>
            </a:lvl1pPr>
          </a:lstStyle>
          <a:p>
            <a:fld id="{96BB9ACD-6644-4663-983F-9E4F2C853C13}" type="slidenum">
              <a:rPr lang="cs-CZ" smtClean="0"/>
              <a:t>‹#›</a:t>
            </a:fld>
            <a:endParaRPr lang="cs-CZ"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6470" y="67557"/>
            <a:ext cx="1689943" cy="3476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1748838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1" y="1"/>
            <a:ext cx="2945659" cy="496332"/>
          </a:xfrm>
          <a:prstGeom prst="rect">
            <a:avLst/>
          </a:prstGeom>
        </p:spPr>
        <p:txBody>
          <a:bodyPr vert="horz" lIns="95553" tIns="47776" rIns="95553" bIns="47776" rtlCol="0"/>
          <a:lstStyle>
            <a:lvl1pPr algn="l">
              <a:defRPr sz="1300"/>
            </a:lvl1pPr>
          </a:lstStyle>
          <a:p>
            <a:endParaRPr lang="cs-CZ"/>
          </a:p>
        </p:txBody>
      </p:sp>
      <p:sp>
        <p:nvSpPr>
          <p:cNvPr id="3" name="Zástupný symbol pro datum 2"/>
          <p:cNvSpPr>
            <a:spLocks noGrp="1"/>
          </p:cNvSpPr>
          <p:nvPr>
            <p:ph type="dt" idx="1"/>
          </p:nvPr>
        </p:nvSpPr>
        <p:spPr>
          <a:xfrm>
            <a:off x="3850444" y="1"/>
            <a:ext cx="2945659" cy="496332"/>
          </a:xfrm>
          <a:prstGeom prst="rect">
            <a:avLst/>
          </a:prstGeom>
        </p:spPr>
        <p:txBody>
          <a:bodyPr vert="horz" lIns="95553" tIns="47776" rIns="95553" bIns="47776" rtlCol="0"/>
          <a:lstStyle>
            <a:lvl1pPr algn="r">
              <a:defRPr sz="1300"/>
            </a:lvl1pPr>
          </a:lstStyle>
          <a:p>
            <a:fld id="{703916EA-B297-4F0B-851D-BD5704B201B7}" type="datetimeFigureOut">
              <a:rPr lang="cs-CZ" smtClean="0"/>
              <a:t>30.9.2015</a:t>
            </a:fld>
            <a:endParaRPr lang="cs-CZ"/>
          </a:p>
        </p:txBody>
      </p:sp>
      <p:sp>
        <p:nvSpPr>
          <p:cNvPr id="4" name="Zástupný symbol pro obrázek snímku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5553" tIns="47776" rIns="95553" bIns="47776" rtlCol="0" anchor="ctr"/>
          <a:lstStyle/>
          <a:p>
            <a:endParaRPr lang="cs-CZ"/>
          </a:p>
        </p:txBody>
      </p:sp>
      <p:sp>
        <p:nvSpPr>
          <p:cNvPr id="5" name="Zástupný symbol pro poznámky 4"/>
          <p:cNvSpPr>
            <a:spLocks noGrp="1"/>
          </p:cNvSpPr>
          <p:nvPr>
            <p:ph type="body" sz="quarter" idx="3"/>
          </p:nvPr>
        </p:nvSpPr>
        <p:spPr>
          <a:xfrm>
            <a:off x="679768" y="4715155"/>
            <a:ext cx="5438140" cy="4466987"/>
          </a:xfrm>
          <a:prstGeom prst="rect">
            <a:avLst/>
          </a:prstGeom>
        </p:spPr>
        <p:txBody>
          <a:bodyPr vert="horz" lIns="95553" tIns="47776" rIns="95553" bIns="47776" rtlCol="0"/>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6" name="Zástupný symbol pro zápatí 5"/>
          <p:cNvSpPr>
            <a:spLocks noGrp="1"/>
          </p:cNvSpPr>
          <p:nvPr>
            <p:ph type="ftr" sz="quarter" idx="4"/>
          </p:nvPr>
        </p:nvSpPr>
        <p:spPr>
          <a:xfrm>
            <a:off x="1" y="9428585"/>
            <a:ext cx="2945659" cy="496332"/>
          </a:xfrm>
          <a:prstGeom prst="rect">
            <a:avLst/>
          </a:prstGeom>
        </p:spPr>
        <p:txBody>
          <a:bodyPr vert="horz" lIns="95553" tIns="47776" rIns="95553" bIns="47776" rtlCol="0" anchor="b"/>
          <a:lstStyle>
            <a:lvl1pPr algn="l">
              <a:defRPr sz="1300"/>
            </a:lvl1pPr>
          </a:lstStyle>
          <a:p>
            <a:endParaRPr lang="cs-CZ"/>
          </a:p>
        </p:txBody>
      </p:sp>
      <p:sp>
        <p:nvSpPr>
          <p:cNvPr id="7" name="Zástupný symbol pro číslo snímku 6"/>
          <p:cNvSpPr>
            <a:spLocks noGrp="1"/>
          </p:cNvSpPr>
          <p:nvPr>
            <p:ph type="sldNum" sz="quarter" idx="5"/>
          </p:nvPr>
        </p:nvSpPr>
        <p:spPr>
          <a:xfrm>
            <a:off x="3850444" y="9428585"/>
            <a:ext cx="2945659" cy="496332"/>
          </a:xfrm>
          <a:prstGeom prst="rect">
            <a:avLst/>
          </a:prstGeom>
        </p:spPr>
        <p:txBody>
          <a:bodyPr vert="horz" lIns="95553" tIns="47776" rIns="95553" bIns="47776" rtlCol="0" anchor="b"/>
          <a:lstStyle>
            <a:lvl1pPr algn="r">
              <a:defRPr sz="1300"/>
            </a:lvl1pPr>
          </a:lstStyle>
          <a:p>
            <a:fld id="{53FB31FA-E905-4016-9D4B-970DF0C7EE08}" type="slidenum">
              <a:rPr lang="cs-CZ" smtClean="0"/>
              <a:t>‹#›</a:t>
            </a:fld>
            <a:endParaRPr lang="cs-CZ"/>
          </a:p>
        </p:txBody>
      </p:sp>
    </p:spTree>
    <p:extLst>
      <p:ext uri="{BB962C8B-B14F-4D97-AF65-F5344CB8AC3E}">
        <p14:creationId xmlns:p14="http://schemas.microsoft.com/office/powerpoint/2010/main" val="28618345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145.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146.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14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1</a:t>
            </a:fld>
            <a:endParaRPr lang="cs-CZ"/>
          </a:p>
        </p:txBody>
      </p:sp>
    </p:spTree>
    <p:extLst>
      <p:ext uri="{BB962C8B-B14F-4D97-AF65-F5344CB8AC3E}">
        <p14:creationId xmlns:p14="http://schemas.microsoft.com/office/powerpoint/2010/main" val="12533441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b="0"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12</a:t>
            </a:fld>
            <a:endParaRPr lang="cs-CZ"/>
          </a:p>
        </p:txBody>
      </p:sp>
    </p:spTree>
    <p:extLst>
      <p:ext uri="{BB962C8B-B14F-4D97-AF65-F5344CB8AC3E}">
        <p14:creationId xmlns:p14="http://schemas.microsoft.com/office/powerpoint/2010/main" val="39958055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pPr/>
              <a:t>13</a:t>
            </a:fld>
            <a:endParaRPr lang="cs-CZ"/>
          </a:p>
        </p:txBody>
      </p:sp>
    </p:spTree>
    <p:extLst>
      <p:ext uri="{BB962C8B-B14F-4D97-AF65-F5344CB8AC3E}">
        <p14:creationId xmlns:p14="http://schemas.microsoft.com/office/powerpoint/2010/main" val="39222697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14</a:t>
            </a:fld>
            <a:endParaRPr lang="cs-CZ"/>
          </a:p>
        </p:txBody>
      </p:sp>
    </p:spTree>
    <p:extLst>
      <p:ext uri="{BB962C8B-B14F-4D97-AF65-F5344CB8AC3E}">
        <p14:creationId xmlns:p14="http://schemas.microsoft.com/office/powerpoint/2010/main" val="167958214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15</a:t>
            </a:fld>
            <a:endParaRPr lang="cs-CZ"/>
          </a:p>
        </p:txBody>
      </p:sp>
    </p:spTree>
    <p:extLst>
      <p:ext uri="{BB962C8B-B14F-4D97-AF65-F5344CB8AC3E}">
        <p14:creationId xmlns:p14="http://schemas.microsoft.com/office/powerpoint/2010/main" val="179354165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200" b="0" i="0" u="none" strike="noStrike" kern="1200" baseline="0" dirty="0" smtClean="0">
                <a:solidFill>
                  <a:schemeClr val="tx1"/>
                </a:solidFill>
                <a:latin typeface="+mn-lt"/>
                <a:ea typeface="+mn-ea"/>
                <a:cs typeface="+mn-cs"/>
              </a:rPr>
              <a:t>Partnerství nesmí nahrazovat zabezpečení běžné administrace projektu (zejména zpracování zpráv o realizaci projektu, finanční řízení projektu, účetnictví, administrativní agendu apod.), poskytování běžných služeb (publicita projektu, IT služby, účetní služby apod.) nebo dodání zboží. Partnerství není vztahem, kdy příjemce nebo partner zajišťují v projektu takové aktivity, které mohou být běžně na trhu poskytnuty jako služby dalších subjektů (realizace jazykových kurzů, IT vzdělávání, komunikační dovednosti apod.). Realizace principu partnerství nesmí být zneužito k obcházení zákona o veřejných zakázkách. </a:t>
            </a:r>
          </a:p>
          <a:p>
            <a:endParaRPr lang="cs-CZ" sz="1200" b="0" i="0" u="none" strike="noStrike" kern="1200" baseline="0" dirty="0" smtClean="0">
              <a:solidFill>
                <a:schemeClr val="tx1"/>
              </a:solidFill>
              <a:latin typeface="+mn-lt"/>
              <a:ea typeface="+mn-ea"/>
              <a:cs typeface="+mn-cs"/>
            </a:endParaRPr>
          </a:p>
          <a:p>
            <a:r>
              <a:rPr lang="cs-CZ" sz="1200" b="1" i="0" u="none" strike="noStrike" kern="1200" baseline="0" dirty="0" smtClean="0">
                <a:solidFill>
                  <a:schemeClr val="tx1"/>
                </a:solidFill>
                <a:latin typeface="+mn-lt"/>
                <a:ea typeface="+mn-ea"/>
                <a:cs typeface="+mn-cs"/>
              </a:rPr>
              <a:t>Další zapojené subjekty: </a:t>
            </a:r>
            <a:r>
              <a:rPr lang="cs-CZ" sz="1200" b="0" i="0" u="none" strike="noStrike" kern="1200" baseline="0" dirty="0" smtClean="0">
                <a:solidFill>
                  <a:schemeClr val="tx1"/>
                </a:solidFill>
                <a:latin typeface="+mn-lt"/>
                <a:ea typeface="+mn-ea"/>
                <a:cs typeface="+mn-cs"/>
              </a:rPr>
              <a:t>označení pro organizace/osoby, které jsou do projektu zapojeny prostřednictvím cílové skupiny daného projektu. To v praxi znamená, že např. vysílají své zaměstnance na vzdělávací akce zajišťované v rámci projektu nebo naopak zaměstnávají osoby z cílové skupiny projektu apod. Další zapojené subjekty ovšem na rozdíl od partnerů nejsou (kromě výjimečných případů) uváděny v žádosti o podporu a k jejich zapojení do projektu dochází až v průběhu jeho realizace. </a:t>
            </a:r>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18</a:t>
            </a:fld>
            <a:endParaRPr lang="cs-CZ"/>
          </a:p>
        </p:txBody>
      </p:sp>
    </p:spTree>
    <p:extLst>
      <p:ext uri="{BB962C8B-B14F-4D97-AF65-F5344CB8AC3E}">
        <p14:creationId xmlns:p14="http://schemas.microsoft.com/office/powerpoint/2010/main" val="39271511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OSS jako příjemce nemá jak proplácet náklady partnera, kterým je nezisková organizace a veřejná výzkumná instituce (který není OSS), kromě institutu poskytnutí dotace. Zákon o rozpočtových pravidlech (2018/2000 Sb.) stanovuje jaké typy</a:t>
            </a:r>
            <a:r>
              <a:rPr lang="cs-CZ" baseline="0" dirty="0" smtClean="0"/>
              <a:t> výdajů může OSS provést. Úhrada nákladů třetí osoby – partnera mezi nimi není. OSS může poskytnout prostředky finančnímu partnerovi formou dotačního titulu.</a:t>
            </a:r>
          </a:p>
          <a:p>
            <a:endParaRPr lang="cs-CZ" baseline="0" dirty="0" smtClean="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19</a:t>
            </a:fld>
            <a:endParaRPr lang="cs-CZ"/>
          </a:p>
        </p:txBody>
      </p:sp>
    </p:spTree>
    <p:extLst>
      <p:ext uri="{BB962C8B-B14F-4D97-AF65-F5344CB8AC3E}">
        <p14:creationId xmlns:p14="http://schemas.microsoft.com/office/powerpoint/2010/main" val="392715114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20</a:t>
            </a:fld>
            <a:endParaRPr lang="cs-CZ"/>
          </a:p>
        </p:txBody>
      </p:sp>
    </p:spTree>
    <p:extLst>
      <p:ext uri="{BB962C8B-B14F-4D97-AF65-F5344CB8AC3E}">
        <p14:creationId xmlns:p14="http://schemas.microsoft.com/office/powerpoint/2010/main" val="81958142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21</a:t>
            </a:fld>
            <a:endParaRPr lang="cs-CZ"/>
          </a:p>
        </p:txBody>
      </p:sp>
    </p:spTree>
    <p:extLst>
      <p:ext uri="{BB962C8B-B14F-4D97-AF65-F5344CB8AC3E}">
        <p14:creationId xmlns:p14="http://schemas.microsoft.com/office/powerpoint/2010/main" val="62282487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pPr/>
              <a:t>22</a:t>
            </a:fld>
            <a:endParaRPr lang="cs-CZ"/>
          </a:p>
        </p:txBody>
      </p:sp>
    </p:spTree>
    <p:extLst>
      <p:ext uri="{BB962C8B-B14F-4D97-AF65-F5344CB8AC3E}">
        <p14:creationId xmlns:p14="http://schemas.microsoft.com/office/powerpoint/2010/main" val="392226975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smtClean="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23</a:t>
            </a:fld>
            <a:endParaRPr lang="cs-CZ"/>
          </a:p>
        </p:txBody>
      </p:sp>
    </p:spTree>
    <p:extLst>
      <p:ext uri="{BB962C8B-B14F-4D97-AF65-F5344CB8AC3E}">
        <p14:creationId xmlns:p14="http://schemas.microsoft.com/office/powerpoint/2010/main" val="2742130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2</a:t>
            </a:fld>
            <a:endParaRPr lang="cs-CZ"/>
          </a:p>
        </p:txBody>
      </p:sp>
    </p:spTree>
    <p:extLst>
      <p:ext uri="{BB962C8B-B14F-4D97-AF65-F5344CB8AC3E}">
        <p14:creationId xmlns:p14="http://schemas.microsoft.com/office/powerpoint/2010/main" val="300443982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24</a:t>
            </a:fld>
            <a:endParaRPr lang="cs-CZ"/>
          </a:p>
        </p:txBody>
      </p:sp>
    </p:spTree>
    <p:extLst>
      <p:ext uri="{BB962C8B-B14F-4D97-AF65-F5344CB8AC3E}">
        <p14:creationId xmlns:p14="http://schemas.microsoft.com/office/powerpoint/2010/main" val="120449203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smtClean="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25</a:t>
            </a:fld>
            <a:endParaRPr lang="cs-CZ"/>
          </a:p>
        </p:txBody>
      </p:sp>
    </p:spTree>
    <p:extLst>
      <p:ext uri="{BB962C8B-B14F-4D97-AF65-F5344CB8AC3E}">
        <p14:creationId xmlns:p14="http://schemas.microsoft.com/office/powerpoint/2010/main" val="173340327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200" b="0" i="0" u="none" strike="noStrike" kern="1200" baseline="0" dirty="0" smtClean="0">
                <a:solidFill>
                  <a:schemeClr val="tx1"/>
                </a:solidFill>
                <a:latin typeface="+mn-lt"/>
                <a:ea typeface="+mn-ea"/>
                <a:cs typeface="+mn-cs"/>
              </a:rPr>
              <a:t>Metodickou podporu pro provádění </a:t>
            </a:r>
            <a:r>
              <a:rPr lang="cs-CZ" sz="1200" b="0" i="0" u="none" strike="noStrike" kern="1200" baseline="0" dirty="0" err="1" smtClean="0">
                <a:solidFill>
                  <a:schemeClr val="tx1"/>
                </a:solidFill>
                <a:latin typeface="+mn-lt"/>
                <a:ea typeface="+mn-ea"/>
                <a:cs typeface="+mn-cs"/>
              </a:rPr>
              <a:t>sebeevaluací</a:t>
            </a:r>
            <a:r>
              <a:rPr lang="cs-CZ" sz="1200" b="0" i="0" u="none" strike="noStrike" kern="1200" baseline="0" dirty="0" smtClean="0">
                <a:solidFill>
                  <a:schemeClr val="tx1"/>
                </a:solidFill>
                <a:latin typeface="+mn-lt"/>
                <a:ea typeface="+mn-ea"/>
                <a:cs typeface="+mn-cs"/>
              </a:rPr>
              <a:t> poskytuje ŘO, konkrétně Evaluační jednotka ŘO. </a:t>
            </a:r>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26</a:t>
            </a:fld>
            <a:endParaRPr lang="cs-CZ"/>
          </a:p>
        </p:txBody>
      </p:sp>
    </p:spTree>
    <p:extLst>
      <p:ext uri="{BB962C8B-B14F-4D97-AF65-F5344CB8AC3E}">
        <p14:creationId xmlns:p14="http://schemas.microsoft.com/office/powerpoint/2010/main" val="89211236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27</a:t>
            </a:fld>
            <a:endParaRPr lang="cs-CZ"/>
          </a:p>
        </p:txBody>
      </p:sp>
    </p:spTree>
    <p:extLst>
      <p:ext uri="{BB962C8B-B14F-4D97-AF65-F5344CB8AC3E}">
        <p14:creationId xmlns:p14="http://schemas.microsoft.com/office/powerpoint/2010/main" val="174593798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pPr/>
              <a:t>28</a:t>
            </a:fld>
            <a:endParaRPr lang="cs-CZ"/>
          </a:p>
        </p:txBody>
      </p:sp>
    </p:spTree>
    <p:extLst>
      <p:ext uri="{BB962C8B-B14F-4D97-AF65-F5344CB8AC3E}">
        <p14:creationId xmlns:p14="http://schemas.microsoft.com/office/powerpoint/2010/main" val="392226975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29</a:t>
            </a:fld>
            <a:endParaRPr lang="cs-CZ"/>
          </a:p>
        </p:txBody>
      </p:sp>
    </p:spTree>
    <p:extLst>
      <p:ext uri="{BB962C8B-B14F-4D97-AF65-F5344CB8AC3E}">
        <p14:creationId xmlns:p14="http://schemas.microsoft.com/office/powerpoint/2010/main" val="53812529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200" b="1" i="0" u="none" strike="noStrike" kern="1200" baseline="0" dirty="0" smtClean="0">
                <a:solidFill>
                  <a:schemeClr val="tx1"/>
                </a:solidFill>
                <a:latin typeface="+mn-lt"/>
                <a:ea typeface="+mn-ea"/>
                <a:cs typeface="+mn-cs"/>
              </a:rPr>
              <a:t>Ad přesun prostředků mezi jednotlivými kapitolami rozpočtu do výše 20 % celkových způsobilých výdajů projektu: </a:t>
            </a:r>
            <a:r>
              <a:rPr lang="cs-CZ" dirty="0" smtClean="0"/>
              <a:t>počítáno vždy kumulovaně od podpisu právního aktu, příp. změnového právního aktu</a:t>
            </a:r>
            <a:r>
              <a:rPr lang="cs-CZ" sz="300" dirty="0" smtClean="0"/>
              <a:t> </a:t>
            </a:r>
            <a:r>
              <a:rPr lang="cs-CZ" dirty="0" smtClean="0"/>
              <a:t>či od poslední schválené podstatné změny týkající se rozpočtu, podle toho, která z těchto skutečností nastala později</a:t>
            </a:r>
          </a:p>
          <a:p>
            <a:endParaRPr lang="cs-CZ" dirty="0" smtClean="0"/>
          </a:p>
          <a:p>
            <a:r>
              <a:rPr lang="cs-CZ" sz="1200" b="0" i="0" u="none" strike="noStrike" kern="1200" baseline="0" dirty="0" smtClean="0">
                <a:solidFill>
                  <a:schemeClr val="tx1"/>
                </a:solidFill>
                <a:latin typeface="+mn-lt"/>
                <a:ea typeface="+mn-ea"/>
                <a:cs typeface="+mn-cs"/>
              </a:rPr>
              <a:t>Změna právní formy příjemce podpory – ŘO bere změnu na vědomí na základě oznámení příjemce podpory, není vydáván změnový právní akt a není třeba souhlas ŘO před provedením změny (</a:t>
            </a:r>
            <a:r>
              <a:rPr lang="cs-CZ" sz="1200" b="1" i="0" u="none" strike="noStrike" kern="1200" baseline="0" dirty="0" smtClean="0">
                <a:solidFill>
                  <a:schemeClr val="tx1"/>
                </a:solidFill>
                <a:latin typeface="+mn-lt"/>
                <a:ea typeface="+mn-ea"/>
                <a:cs typeface="+mn-cs"/>
              </a:rPr>
              <a:t>jedná se o nepodstatnou změnu</a:t>
            </a:r>
            <a:r>
              <a:rPr lang="cs-CZ" sz="1200" b="0" i="0" u="none" strike="noStrike" kern="1200" baseline="0" dirty="0" smtClean="0">
                <a:solidFill>
                  <a:schemeClr val="tx1"/>
                </a:solidFill>
                <a:latin typeface="+mn-lt"/>
                <a:ea typeface="+mn-ea"/>
                <a:cs typeface="+mn-cs"/>
              </a:rPr>
              <a:t>). Podle tohoto bodu nelze postupovat tehdy, pokud spolu se změnou právní formy dochází k fúzi, rozdělení nebo převodu jmění na společníka, kdy je příjemce podpory zanikající obchodní společností nebo zanikajícím družstvem (viz následující bod); </a:t>
            </a:r>
          </a:p>
          <a:p>
            <a:r>
              <a:rPr lang="cs-CZ" sz="1200" b="0" i="0" u="none" strike="noStrike" kern="1200" baseline="0" dirty="0" smtClean="0">
                <a:solidFill>
                  <a:schemeClr val="tx1"/>
                </a:solidFill>
                <a:latin typeface="+mn-lt"/>
                <a:ea typeface="+mn-ea"/>
                <a:cs typeface="+mn-cs"/>
              </a:rPr>
              <a:t>Přeměna obchodní společnosti nebo družstva podle zákona č. 125/2008 Sb., o přeměnách obchodních společností a družstev – jedná se o případy fúze, rozdělení nebo převodu jmění na společníka, kdy příjemce je zanikající obchodní společností nebo zanikajícím družstvem. Příjemce musí dopředu ŘO požádat o souhlas s přechodem práv a povinností z poskytnuté dotace, z tohoto pohledu se jedná </a:t>
            </a:r>
            <a:r>
              <a:rPr lang="cs-CZ" sz="1200" b="1" i="0" u="none" strike="noStrike" kern="1200" baseline="0" dirty="0" smtClean="0">
                <a:solidFill>
                  <a:schemeClr val="tx1"/>
                </a:solidFill>
                <a:latin typeface="+mn-lt"/>
                <a:ea typeface="+mn-ea"/>
                <a:cs typeface="+mn-cs"/>
              </a:rPr>
              <a:t>o podstatnou změnu</a:t>
            </a:r>
            <a:r>
              <a:rPr lang="cs-CZ" sz="1200" b="0" i="0" u="none" strike="noStrike" kern="1200" baseline="0" dirty="0" smtClean="0">
                <a:solidFill>
                  <a:schemeClr val="tx1"/>
                </a:solidFill>
                <a:latin typeface="+mn-lt"/>
                <a:ea typeface="+mn-ea"/>
                <a:cs typeface="+mn-cs"/>
              </a:rPr>
              <a:t>, není nicméně vydáván změnový právní akt; postup viz níže; </a:t>
            </a:r>
          </a:p>
          <a:p>
            <a:r>
              <a:rPr lang="cs-CZ" sz="1200" b="0" i="0" u="none" strike="noStrike" kern="1200" baseline="0" dirty="0" smtClean="0">
                <a:solidFill>
                  <a:schemeClr val="tx1"/>
                </a:solidFill>
                <a:latin typeface="+mn-lt"/>
                <a:ea typeface="+mn-ea"/>
                <a:cs typeface="+mn-cs"/>
              </a:rPr>
              <a:t>Slučování, splývání a rozdělování školských právnických osob ve smyslu § 14d odst. 3 zákona č. 218/2000 Sb., rozpočtová pravidla – příjemce musí dopředu ŘO požádat o souhlas s přechodem práv a povinností z poskytnuté dotace, z tohoto pohledu se jedná</a:t>
            </a:r>
            <a:r>
              <a:rPr lang="cs-CZ" sz="1200" b="1" i="0" u="none" strike="noStrike" kern="1200" baseline="0" dirty="0" smtClean="0">
                <a:solidFill>
                  <a:schemeClr val="tx1"/>
                </a:solidFill>
                <a:latin typeface="+mn-lt"/>
                <a:ea typeface="+mn-ea"/>
                <a:cs typeface="+mn-cs"/>
              </a:rPr>
              <a:t> o podstatnou změnu</a:t>
            </a:r>
            <a:r>
              <a:rPr lang="cs-CZ" sz="1200" b="0" i="0" u="none" strike="noStrike" kern="1200" baseline="0" dirty="0" smtClean="0">
                <a:solidFill>
                  <a:schemeClr val="tx1"/>
                </a:solidFill>
                <a:latin typeface="+mn-lt"/>
                <a:ea typeface="+mn-ea"/>
                <a:cs typeface="+mn-cs"/>
              </a:rPr>
              <a:t>, není nicméně vydáváno rozhodnutí o změně rozhodnutí o poskytnutí dotace. Rozhodnutí, jímž ŘO uděluje souhlas, se vydává ve správním řízení; postup viz Specifická část pravidel pro žadatele a příjemce</a:t>
            </a:r>
          </a:p>
          <a:p>
            <a:r>
              <a:rPr lang="cs-CZ" sz="1200" b="0" i="0" u="none" strike="noStrike" kern="1200" baseline="0" dirty="0" smtClean="0">
                <a:solidFill>
                  <a:schemeClr val="tx1"/>
                </a:solidFill>
                <a:latin typeface="+mn-lt"/>
                <a:ea typeface="+mn-ea"/>
                <a:cs typeface="+mn-cs"/>
              </a:rPr>
              <a:t>Změna příjemce ze zákona, kdy od určitého data dojde k jeho přejmenování či změně právní formy – ŘO bere změnu na vědomí na základě písemného oznámení příjemce, není vydávaná změna právního aktu. Není třeba souhlas poskytovatele před provedením změny (</a:t>
            </a:r>
            <a:r>
              <a:rPr lang="cs-CZ" sz="1200" b="1" i="0" u="none" strike="noStrike" kern="1200" baseline="0" dirty="0" smtClean="0">
                <a:solidFill>
                  <a:schemeClr val="tx1"/>
                </a:solidFill>
                <a:latin typeface="+mn-lt"/>
                <a:ea typeface="+mn-ea"/>
                <a:cs typeface="+mn-cs"/>
              </a:rPr>
              <a:t>jedná se o nepodstatnou změnu</a:t>
            </a:r>
            <a:r>
              <a:rPr lang="cs-CZ" sz="1200" b="0" i="0" u="none" strike="noStrike" kern="1200" baseline="0" dirty="0" smtClean="0">
                <a:solidFill>
                  <a:schemeClr val="tx1"/>
                </a:solidFill>
                <a:latin typeface="+mn-lt"/>
                <a:ea typeface="+mn-ea"/>
                <a:cs typeface="+mn-cs"/>
              </a:rPr>
              <a:t>); </a:t>
            </a:r>
          </a:p>
          <a:p>
            <a:r>
              <a:rPr lang="cs-CZ" sz="1200" b="0" i="0" u="none" strike="noStrike" kern="1200" baseline="0" dirty="0" smtClean="0">
                <a:solidFill>
                  <a:schemeClr val="tx1"/>
                </a:solidFill>
                <a:latin typeface="+mn-lt"/>
                <a:ea typeface="+mn-ea"/>
                <a:cs typeface="+mn-cs"/>
              </a:rPr>
              <a:t>Změna příjemce, kdy na základě změny zákona, usnesení vlády apod. dojde od určitého data k přenosu agendy, které se projekt týká, z jednoho subjektu na jiný (pozn.: vždy se jedná o veřejné subjekty, jejichž kompetence nevyplývají z jejich vlastního rozhodnutí). Není třeba souhlas poskytovatele </a:t>
            </a:r>
            <a:r>
              <a:rPr lang="cs-CZ" sz="1200" b="1" i="0" u="none" strike="noStrike" kern="1200" baseline="0" dirty="0" smtClean="0">
                <a:solidFill>
                  <a:schemeClr val="tx1"/>
                </a:solidFill>
                <a:latin typeface="+mn-lt"/>
                <a:ea typeface="+mn-ea"/>
                <a:cs typeface="+mn-cs"/>
              </a:rPr>
              <a:t>před provedením změny, ovšem změnu je nutné prostřednictvím právního aktu (změnového </a:t>
            </a:r>
            <a:r>
              <a:rPr lang="cs-CZ" sz="1200" b="0" i="0" u="none" strike="noStrike" kern="1200" baseline="0" dirty="0" smtClean="0">
                <a:solidFill>
                  <a:schemeClr val="tx1"/>
                </a:solidFill>
                <a:latin typeface="+mn-lt"/>
                <a:ea typeface="+mn-ea"/>
                <a:cs typeface="+mn-cs"/>
              </a:rPr>
              <a:t>právního aktu vůči původnímu příjemci a nového právního aktu vůči novému příjemci) promítnout do nastavení závazků a povinností mezi ŘO a původním a novým příjemcem.</a:t>
            </a:r>
          </a:p>
          <a:p>
            <a:endParaRPr lang="cs-CZ" sz="1200" b="0" i="0" u="none" strike="noStrike" kern="1200" baseline="0" dirty="0" smtClean="0">
              <a:solidFill>
                <a:schemeClr val="tx1"/>
              </a:solidFill>
              <a:latin typeface="+mn-lt"/>
              <a:ea typeface="+mn-ea"/>
              <a:cs typeface="+mn-cs"/>
            </a:endParaRPr>
          </a:p>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30</a:t>
            </a:fld>
            <a:endParaRPr lang="cs-CZ"/>
          </a:p>
        </p:txBody>
      </p:sp>
    </p:spTree>
    <p:extLst>
      <p:ext uri="{BB962C8B-B14F-4D97-AF65-F5344CB8AC3E}">
        <p14:creationId xmlns:p14="http://schemas.microsoft.com/office/powerpoint/2010/main" val="376136468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cs-CZ" dirty="0" smtClean="0"/>
              <a:t>Změna ve způsobu provádění KA: jedná se zejména o technické aspekty, jako jsou načasování provádění aktivity, rozfázování provádění aktivity, rozšíření/snížení počtu činností, které klíčová aktivita předpokládala původně v menším/větším rozsahu, prodloužení provádění aktivity nad rozsah, který byl původně naplánovaný (ovšem stále v rámci schváleného období realizace projektu), rozšíření/zúžení záběru klíčové aktivity co se týče počtu účastníků nebo lokality</a:t>
            </a:r>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31</a:t>
            </a:fld>
            <a:endParaRPr lang="cs-CZ"/>
          </a:p>
        </p:txBody>
      </p:sp>
    </p:spTree>
    <p:extLst>
      <p:ext uri="{BB962C8B-B14F-4D97-AF65-F5344CB8AC3E}">
        <p14:creationId xmlns:p14="http://schemas.microsoft.com/office/powerpoint/2010/main" val="280454484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CZ" sz="1200" b="1" i="0" u="none" strike="noStrike" kern="1200" baseline="0" dirty="0" smtClean="0">
                <a:solidFill>
                  <a:schemeClr val="tx1"/>
                </a:solidFill>
                <a:latin typeface="+mn-lt"/>
                <a:ea typeface="+mn-ea"/>
                <a:cs typeface="+mn-cs"/>
              </a:rPr>
              <a:t>Ad přesun prostředků mezi jednotlivými kapitolami rozpočtu vyšší než 20 % celkových způsobilých výdajů projektu: </a:t>
            </a:r>
            <a:r>
              <a:rPr lang="cs-CZ" dirty="0" smtClean="0"/>
              <a:t>počítáno vždy kumulovaně od podpisu právního aktu, příp. změnového právního aktu</a:t>
            </a:r>
            <a:r>
              <a:rPr lang="cs-CZ" sz="300" dirty="0" smtClean="0"/>
              <a:t> </a:t>
            </a:r>
            <a:r>
              <a:rPr lang="cs-CZ" dirty="0" smtClean="0"/>
              <a:t>či od poslední schválené podstatné změny týkající se rozpočtu, podle toho, která z těchto skutečností nastala později</a:t>
            </a:r>
          </a:p>
          <a:p>
            <a:pPr marL="0" marR="0" indent="0" algn="l" defTabSz="914400" rtl="0" eaLnBrk="1" fontAlgn="auto" latinLnBrk="0" hangingPunct="1">
              <a:lnSpc>
                <a:spcPct val="100000"/>
              </a:lnSpc>
              <a:spcBef>
                <a:spcPts val="0"/>
              </a:spcBef>
              <a:spcAft>
                <a:spcPts val="0"/>
              </a:spcAft>
              <a:buClrTx/>
              <a:buSzTx/>
              <a:buFontTx/>
              <a:buNone/>
              <a:tabLst/>
              <a:defRPr/>
            </a:pPr>
            <a:endParaRPr lang="cs-CZ" dirty="0" smtClean="0"/>
          </a:p>
          <a:p>
            <a:pPr marL="0" marR="0" lvl="1" indent="0" algn="l" defTabSz="914400" rtl="0" eaLnBrk="1" fontAlgn="auto" latinLnBrk="0" hangingPunct="1">
              <a:lnSpc>
                <a:spcPct val="100000"/>
              </a:lnSpc>
              <a:spcBef>
                <a:spcPts val="0"/>
              </a:spcBef>
              <a:spcAft>
                <a:spcPts val="0"/>
              </a:spcAft>
              <a:buClrTx/>
              <a:buSzTx/>
              <a:buFontTx/>
              <a:buNone/>
              <a:tabLst/>
              <a:defRPr/>
            </a:pPr>
            <a:r>
              <a:rPr lang="cs-CZ" b="1" dirty="0" smtClean="0"/>
              <a:t>Změna v termínech, do kterých má být v realizaci projektu dosaženo stanoveného kroku : </a:t>
            </a:r>
            <a:r>
              <a:rPr lang="cs-CZ" dirty="0" smtClean="0"/>
              <a:t>např. uzavření smlouvy s dodavatelem; relevantní pouze pro projekty, u kterých právní akt termíny a stanovené kroky obsahuje. </a:t>
            </a:r>
          </a:p>
          <a:p>
            <a:endParaRPr lang="cs-CZ" b="1"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32</a:t>
            </a:fld>
            <a:endParaRPr lang="cs-CZ"/>
          </a:p>
        </p:txBody>
      </p:sp>
    </p:spTree>
    <p:extLst>
      <p:ext uri="{BB962C8B-B14F-4D97-AF65-F5344CB8AC3E}">
        <p14:creationId xmlns:p14="http://schemas.microsoft.com/office/powerpoint/2010/main" val="71096131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ŘO může v právním aktu definici těchto podstatných změn rozšířit. </a:t>
            </a:r>
          </a:p>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33</a:t>
            </a:fld>
            <a:endParaRPr lang="cs-CZ"/>
          </a:p>
        </p:txBody>
      </p:sp>
    </p:spTree>
    <p:extLst>
      <p:ext uri="{BB962C8B-B14F-4D97-AF65-F5344CB8AC3E}">
        <p14:creationId xmlns:p14="http://schemas.microsoft.com/office/powerpoint/2010/main" val="2200344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pPr/>
              <a:t>4</a:t>
            </a:fld>
            <a:endParaRPr lang="cs-CZ"/>
          </a:p>
        </p:txBody>
      </p:sp>
    </p:spTree>
    <p:extLst>
      <p:ext uri="{BB962C8B-B14F-4D97-AF65-F5344CB8AC3E}">
        <p14:creationId xmlns:p14="http://schemas.microsoft.com/office/powerpoint/2010/main" val="392226975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pPr/>
              <a:t>34</a:t>
            </a:fld>
            <a:endParaRPr lang="cs-CZ"/>
          </a:p>
        </p:txBody>
      </p:sp>
    </p:spTree>
    <p:extLst>
      <p:ext uri="{BB962C8B-B14F-4D97-AF65-F5344CB8AC3E}">
        <p14:creationId xmlns:p14="http://schemas.microsoft.com/office/powerpoint/2010/main" val="392226975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37</a:t>
            </a:fld>
            <a:endParaRPr lang="cs-CZ" dirty="0"/>
          </a:p>
        </p:txBody>
      </p:sp>
    </p:spTree>
    <p:extLst>
      <p:ext uri="{BB962C8B-B14F-4D97-AF65-F5344CB8AC3E}">
        <p14:creationId xmlns:p14="http://schemas.microsoft.com/office/powerpoint/2010/main" val="78020103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pPr/>
              <a:t>38</a:t>
            </a:fld>
            <a:endParaRPr lang="cs-CZ"/>
          </a:p>
        </p:txBody>
      </p:sp>
    </p:spTree>
    <p:extLst>
      <p:ext uri="{BB962C8B-B14F-4D97-AF65-F5344CB8AC3E}">
        <p14:creationId xmlns:p14="http://schemas.microsoft.com/office/powerpoint/2010/main" val="392226975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171776" indent="-171776">
              <a:buFontTx/>
              <a:buChar char="-"/>
            </a:pPr>
            <a:r>
              <a:rPr lang="cs-CZ" dirty="0" smtClean="0"/>
              <a:t>Indikátor – český ekvivalent je „ukazatele“; tento</a:t>
            </a:r>
            <a:r>
              <a:rPr lang="cs-CZ" baseline="0" dirty="0" smtClean="0"/>
              <a:t> systém sledování se používal již v předchozích programovacích obdobích</a:t>
            </a:r>
          </a:p>
          <a:p>
            <a:pPr marL="171776" indent="-171776">
              <a:buFontTx/>
              <a:buChar char="-"/>
            </a:pPr>
            <a:endParaRPr lang="cs-CZ" baseline="0" dirty="0" smtClean="0"/>
          </a:p>
          <a:p>
            <a:pPr marL="171776" indent="-171776">
              <a:buFontTx/>
              <a:buChar char="-"/>
            </a:pPr>
            <a:r>
              <a:rPr lang="cs-CZ" baseline="0" dirty="0" smtClean="0"/>
              <a:t>Nástroj pro měření postupu nejen pro projekt, ale dosažené hodnoty se sčítají na různých úrovních operačních programů</a:t>
            </a:r>
          </a:p>
          <a:p>
            <a:pPr marL="171776" indent="-171776">
              <a:buFontTx/>
              <a:buChar char="-"/>
            </a:pPr>
            <a:endParaRPr lang="cs-CZ" baseline="0" dirty="0" smtClean="0"/>
          </a:p>
          <a:p>
            <a:pPr marL="171776" indent="-171776">
              <a:buFontTx/>
              <a:buChar char="-"/>
            </a:pPr>
            <a:r>
              <a:rPr lang="cs-CZ" baseline="0" dirty="0" smtClean="0"/>
              <a:t>V pravidlech je uveden obecný popis, vysvětlení definic jednotlivých pojmů, postup vyčíslování sankcí při nesplnění cílových hodnot, způsob, jakým jsou MI evidovány a vykazovány v průběhu realizace</a:t>
            </a:r>
          </a:p>
          <a:p>
            <a:pPr marL="171776" indent="-171776">
              <a:buFontTx/>
              <a:buChar char="-"/>
            </a:pPr>
            <a:r>
              <a:rPr lang="cs-CZ" baseline="0" dirty="0" smtClean="0"/>
              <a:t>Specifická část pravidel pro příjemce se MI nevěnuje, vše je v obecné části</a:t>
            </a:r>
          </a:p>
          <a:p>
            <a:pPr marL="171776" indent="-171776">
              <a:buFontTx/>
              <a:buChar char="-"/>
            </a:pPr>
            <a:endParaRPr lang="cs-CZ" baseline="0" dirty="0" smtClean="0"/>
          </a:p>
          <a:p>
            <a:pPr marL="171776" indent="-171776">
              <a:buFontTx/>
              <a:buChar char="-"/>
            </a:pPr>
            <a:r>
              <a:rPr lang="cs-CZ" baseline="0" dirty="0" smtClean="0"/>
              <a:t>Pro aktuální programovací období jsou MI číslovány podle nového NČI; základní cíle sledování (podpora osob, produkty, </a:t>
            </a:r>
            <a:r>
              <a:rPr lang="cs-CZ" baseline="0" dirty="0" err="1" smtClean="0"/>
              <a:t>podp</a:t>
            </a:r>
            <a:r>
              <a:rPr lang="cs-CZ" baseline="0" dirty="0" smtClean="0"/>
              <a:t>. organizace) zůstaly zachovány, jsou ale změny v názvech a číslech (OP LZZ 07.41.00 Počet podpořených osob odpovídá 6 00 00 Celkový počet účastníků atp.)</a:t>
            </a:r>
          </a:p>
          <a:p>
            <a:pPr marL="171776" indent="-171776">
              <a:buFontTx/>
              <a:buChar char="-"/>
            </a:pPr>
            <a:endParaRPr lang="cs-CZ" baseline="0" dirty="0" smtClean="0"/>
          </a:p>
          <a:p>
            <a:pPr marL="171776" indent="-171776">
              <a:buFontTx/>
              <a:buChar char="-"/>
            </a:pPr>
            <a:r>
              <a:rPr lang="cs-CZ" baseline="0" dirty="0" smtClean="0"/>
              <a:t>Bagatelní podpora – stanovení minimálního rozsahu podpory, jehož splnění je rozhodující pro zařazení do příslušného MI </a:t>
            </a:r>
          </a:p>
          <a:p>
            <a:pPr marL="171776" indent="-171776">
              <a:buFontTx/>
              <a:buChar char="-"/>
            </a:pPr>
            <a:r>
              <a:rPr lang="cs-CZ" baseline="0" dirty="0" smtClean="0"/>
              <a:t>Způsob evidence – základní evidence bude pomocí tzv. monitorovacího listu, který bude povinně vyplňován pro každého účastníka Vykazování postupu – systém IS ESF 2014+ napojený na IS KP14+, pro každého účastníka projektu bude veden záznam; IS automatiky hlídá limit bagatelní podpory</a:t>
            </a:r>
          </a:p>
          <a:p>
            <a:pPr marL="171776" indent="-171776">
              <a:buFontTx/>
              <a:buChar char="-"/>
            </a:pPr>
            <a:r>
              <a:rPr lang="cs-CZ" baseline="0" dirty="0" smtClean="0"/>
              <a:t>Ke všem odlišnostem se  podrobněji vrátíme na dalších listech</a:t>
            </a:r>
          </a:p>
          <a:p>
            <a:pPr marL="171776" indent="-171776">
              <a:buFontTx/>
              <a:buChar char="-"/>
            </a:pPr>
            <a:endParaRPr lang="cs-CZ" baseline="0" dirty="0" smtClean="0"/>
          </a:p>
          <a:p>
            <a:pPr marL="171776" indent="-171776">
              <a:buFontTx/>
              <a:buChar char="-"/>
            </a:pPr>
            <a:endParaRPr lang="cs-CZ" baseline="0" dirty="0" smtClean="0"/>
          </a:p>
          <a:p>
            <a:pPr marL="171776" indent="-171776">
              <a:buFontTx/>
              <a:buChar char="-"/>
            </a:pPr>
            <a:endParaRPr lang="cs-CZ" dirty="0" smtClean="0"/>
          </a:p>
          <a:p>
            <a:pPr marL="171776" indent="-171776">
              <a:buFontTx/>
              <a:buChar char="-"/>
            </a:pPr>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39</a:t>
            </a:fld>
            <a:endParaRPr lang="cs-CZ" dirty="0"/>
          </a:p>
        </p:txBody>
      </p:sp>
    </p:spTree>
    <p:extLst>
      <p:ext uri="{BB962C8B-B14F-4D97-AF65-F5344CB8AC3E}">
        <p14:creationId xmlns:p14="http://schemas.microsoft.com/office/powerpoint/2010/main" val="100736157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171776" indent="-171776">
              <a:buFontTx/>
              <a:buChar char="-"/>
            </a:pPr>
            <a:r>
              <a:rPr lang="cs-CZ" dirty="0" smtClean="0"/>
              <a:t>zda je se</a:t>
            </a:r>
            <a:r>
              <a:rPr lang="cs-CZ" baseline="0" dirty="0" smtClean="0"/>
              <a:t> jedná o indikátor výstupu nebo výsledku je uvedeno u definic jednotlivých MI v Základních pravidlech pro žadatele</a:t>
            </a:r>
          </a:p>
          <a:p>
            <a:endParaRPr lang="cs-CZ" baseline="0" dirty="0" smtClean="0"/>
          </a:p>
          <a:p>
            <a:pPr marL="171776" indent="-171776">
              <a:buFontTx/>
              <a:buChar char="-"/>
            </a:pPr>
            <a:r>
              <a:rPr lang="cs-CZ" baseline="0" dirty="0" smtClean="0"/>
              <a:t>indikátory jak výstupů, tak výsledků, které budou relevantní pro určitou výzvu, budou v této výzvě uvedeny (popř. v některé z jejích příloh)</a:t>
            </a:r>
          </a:p>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40</a:t>
            </a:fld>
            <a:endParaRPr lang="cs-CZ" dirty="0"/>
          </a:p>
        </p:txBody>
      </p:sp>
    </p:spTree>
    <p:extLst>
      <p:ext uri="{BB962C8B-B14F-4D97-AF65-F5344CB8AC3E}">
        <p14:creationId xmlns:p14="http://schemas.microsoft.com/office/powerpoint/2010/main" val="58824969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171776" indent="-171776">
              <a:buFontTx/>
              <a:buChar char="-"/>
            </a:pPr>
            <a:r>
              <a:rPr lang="cs-CZ" dirty="0" smtClean="0"/>
              <a:t>změnit</a:t>
            </a:r>
            <a:r>
              <a:rPr lang="cs-CZ" baseline="0" dirty="0" smtClean="0"/>
              <a:t> plánovanou hodnotu lze pouze změnou Právního aktu</a:t>
            </a:r>
            <a:endParaRPr lang="cs-CZ" dirty="0" smtClean="0"/>
          </a:p>
          <a:p>
            <a:pPr marL="171776" indent="-171776">
              <a:buFontTx/>
              <a:buChar char="-"/>
            </a:pPr>
            <a:endParaRPr lang="cs-CZ" dirty="0" smtClean="0"/>
          </a:p>
          <a:p>
            <a:pPr marL="171776" indent="-171776">
              <a:buFontTx/>
              <a:buChar char="-"/>
            </a:pPr>
            <a:r>
              <a:rPr lang="cs-CZ" dirty="0" smtClean="0"/>
              <a:t>při</a:t>
            </a:r>
            <a:r>
              <a:rPr lang="cs-CZ" baseline="0" dirty="0" smtClean="0"/>
              <a:t> vyplňování žádosti: po vybrání specifických cílů se zaktivní záložka na vyplnění pro danou výzvu vybraných MI „povinných k naplnění“ a „povinných k vykazování“.</a:t>
            </a:r>
          </a:p>
          <a:p>
            <a:endParaRPr lang="cs-CZ" baseline="0" dirty="0" smtClean="0"/>
          </a:p>
          <a:p>
            <a:pPr marL="171776" indent="-171776">
              <a:buFontTx/>
              <a:buChar char="-"/>
            </a:pPr>
            <a:r>
              <a:rPr lang="cs-CZ" baseline="0" dirty="0" smtClean="0"/>
              <a:t>indikátory povinné k vykazování – např. rozpad na podskupiny známý z OP LZZ na muže a ženy (obecná pravidla, kap. 18.1.4.2)</a:t>
            </a:r>
          </a:p>
          <a:p>
            <a:pPr marL="171776" indent="-171776">
              <a:buFontTx/>
              <a:buChar char="-"/>
            </a:pPr>
            <a:endParaRPr lang="cs-CZ" baseline="0" dirty="0" smtClean="0"/>
          </a:p>
          <a:p>
            <a:pPr marL="171776" indent="-171776">
              <a:buFontTx/>
              <a:buChar char="-"/>
            </a:pPr>
            <a:r>
              <a:rPr lang="cs-CZ" baseline="0" dirty="0" smtClean="0"/>
              <a:t>nepovinné indikátory – mohou být nabídnuty ve výzvě; pokud si žadatel některý z nepovinných MI k vykazování vybere, stane se pro něj povinným</a:t>
            </a:r>
          </a:p>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41</a:t>
            </a:fld>
            <a:endParaRPr lang="cs-CZ" dirty="0"/>
          </a:p>
        </p:txBody>
      </p:sp>
    </p:spTree>
    <p:extLst>
      <p:ext uri="{BB962C8B-B14F-4D97-AF65-F5344CB8AC3E}">
        <p14:creationId xmlns:p14="http://schemas.microsoft.com/office/powerpoint/2010/main" val="234540037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Pokud si žadatel pro danou výzvu založí žádost</a:t>
            </a:r>
            <a:r>
              <a:rPr lang="cs-CZ" baseline="0" dirty="0" smtClean="0"/>
              <a:t> a zvolí specifické cíle, zaktivní se záložka pro popis indikátorů, kde je každý z MI charakterizován čtyřmi základními údaji/hodnoty.</a:t>
            </a:r>
          </a:p>
          <a:p>
            <a:r>
              <a:rPr lang="cs-CZ" baseline="0" dirty="0" smtClean="0"/>
              <a:t>Pro ilustraci snímek, jak vypadá část záložky MI – pozor, není pro aktuální výzvu a typy MI neodpovídají !!!</a:t>
            </a:r>
          </a:p>
          <a:p>
            <a:endParaRPr lang="cs-CZ" baseline="0" dirty="0" smtClean="0"/>
          </a:p>
          <a:p>
            <a:r>
              <a:rPr lang="cs-CZ" baseline="0" dirty="0" smtClean="0"/>
              <a:t>- Výchozí hodnota – pro projekty vždy „0“, toto pole není pro žadatele aktivní.</a:t>
            </a:r>
          </a:p>
          <a:p>
            <a:r>
              <a:rPr lang="cs-CZ" baseline="0" dirty="0" smtClean="0"/>
              <a:t>- Cílová hodnota – je třeba vycházet z aktivit projektu a pečlivě prostudovat definice jednotlivých MI a teprve poté provést kalkulaci, protože MI vypadají sice podobně, ale kritéria pro započítání osob do MI jsou odlišná od OP LZZ – postupu se věnujeme v dalším</a:t>
            </a:r>
          </a:p>
          <a:p>
            <a:r>
              <a:rPr lang="cs-CZ" baseline="0" dirty="0" smtClean="0"/>
              <a:t>- Stanovit datum dosažení cílové hodnoty – reálně podle harmonogramu plánovaných aktivit v průběhu realizace, nejpozději do data ukončení projektu</a:t>
            </a:r>
          </a:p>
          <a:p>
            <a:pPr defTabSz="916137">
              <a:defRPr/>
            </a:pPr>
            <a:r>
              <a:rPr lang="cs-CZ" baseline="0" dirty="0" smtClean="0"/>
              <a:t>- Popis hodnoty – je důležitý pro postupu se věnujeme v dalším</a:t>
            </a:r>
          </a:p>
          <a:p>
            <a:endParaRPr lang="cs-CZ" dirty="0" smtClean="0"/>
          </a:p>
          <a:p>
            <a:r>
              <a:rPr lang="cs-CZ" dirty="0" smtClean="0"/>
              <a:t>Jen pro </a:t>
            </a:r>
            <a:r>
              <a:rPr lang="cs-CZ" dirty="0" err="1" smtClean="0"/>
              <a:t>info</a:t>
            </a:r>
            <a:r>
              <a:rPr lang="cs-CZ" dirty="0" smtClean="0"/>
              <a:t> - je-li relevantní doplnění </a:t>
            </a:r>
            <a:r>
              <a:rPr lang="cs-CZ" b="1" dirty="0" smtClean="0"/>
              <a:t>nepovinného indikátoru </a:t>
            </a:r>
            <a:r>
              <a:rPr lang="cs-CZ" b="0" dirty="0" smtClean="0"/>
              <a:t>a pokud si</a:t>
            </a:r>
            <a:r>
              <a:rPr lang="cs-CZ" b="0" baseline="0" dirty="0" smtClean="0"/>
              <a:t> </a:t>
            </a:r>
            <a:r>
              <a:rPr lang="cs-CZ" b="0" dirty="0" smtClean="0"/>
              <a:t>jej </a:t>
            </a:r>
            <a:r>
              <a:rPr lang="cs-CZ" dirty="0" smtClean="0"/>
              <a:t>žadatel dobrovolně vybere, </a:t>
            </a:r>
            <a:endParaRPr lang="cs-CZ" b="1" dirty="0" smtClean="0"/>
          </a:p>
          <a:p>
            <a:r>
              <a:rPr lang="cs-CZ" dirty="0" smtClean="0"/>
              <a:t>přes tlačítko Nový záznam si jej zařadí do přehledu a stává se z něj indikátor povinný k vykazování</a:t>
            </a:r>
          </a:p>
          <a:p>
            <a:endParaRPr lang="cs-CZ" dirty="0" smtClean="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42</a:t>
            </a:fld>
            <a:endParaRPr lang="cs-CZ" dirty="0"/>
          </a:p>
        </p:txBody>
      </p:sp>
    </p:spTree>
    <p:extLst>
      <p:ext uri="{BB962C8B-B14F-4D97-AF65-F5344CB8AC3E}">
        <p14:creationId xmlns:p14="http://schemas.microsoft.com/office/powerpoint/2010/main" val="178951435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171776" indent="-171776">
              <a:buFontTx/>
              <a:buChar char="-"/>
            </a:pPr>
            <a:r>
              <a:rPr lang="cs-CZ" dirty="0" smtClean="0"/>
              <a:t>MI se závazkem tzn. takové, u kterých se zavazuje dosažení uvedené hodnoty. Obecný výčet pro všechny</a:t>
            </a:r>
            <a:r>
              <a:rPr lang="cs-CZ" baseline="0" dirty="0" smtClean="0"/>
              <a:t> prioritní osy je uveden v obecných pravidlech pro příjemce v kap. 18.1.4.1. Žadatel si vybírá pouze ty indikátory, které jsou relevantní k jeho projektu, není povinen si vybrat ke sledování všechny MI zařazené ŘO do příslušné skupiny (z důvodu zamezení nutnosti vyplňovat nuly do MI, které pro aktivity daného projektu nejsou relevantní)</a:t>
            </a:r>
          </a:p>
          <a:p>
            <a:pPr marL="171776" indent="-171776">
              <a:buFontTx/>
              <a:buChar char="-"/>
            </a:pPr>
            <a:endParaRPr lang="cs-CZ" baseline="0" dirty="0" smtClean="0"/>
          </a:p>
          <a:p>
            <a:pPr marL="171776" indent="-171776">
              <a:buFontTx/>
              <a:buChar char="-"/>
            </a:pPr>
            <a:r>
              <a:rPr lang="cs-CZ" baseline="0" dirty="0" smtClean="0"/>
              <a:t>závazná hodnota bude následně uvedena v Právním aktu, její změna je možná pouze v odůvodněných případech, a to změnou Právního aktu na základě podané žádosti</a:t>
            </a:r>
          </a:p>
          <a:p>
            <a:pPr marL="171776" indent="-171776">
              <a:buFontTx/>
              <a:buChar char="-"/>
            </a:pPr>
            <a:endParaRPr lang="cs-CZ" baseline="0" dirty="0" smtClean="0"/>
          </a:p>
          <a:p>
            <a:pPr marL="171776" indent="-171776">
              <a:buFontTx/>
              <a:buChar char="-"/>
            </a:pPr>
            <a:r>
              <a:rPr lang="cs-CZ" baseline="0" dirty="0" smtClean="0"/>
              <a:t>pokud má příjemce dle PA závaznou cílovou hodnotu pro více MI výstupu nebo výsledků, bude míra nenaplnění vypočítána jako jejich průměr (odděleně) na podle procenta nenaplnění určena výše sankce (od 15 do 50% u MI výstupů, od 10 do 20 % u MI výsledků z použité dotace; viz tab. č. 5 a č. 6. kap 18.1.1); rozhraní pro udělení sankce je 85% u výstupů a 75 % u výsledků.</a:t>
            </a:r>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43</a:t>
            </a:fld>
            <a:endParaRPr lang="cs-CZ" dirty="0"/>
          </a:p>
        </p:txBody>
      </p:sp>
    </p:spTree>
    <p:extLst>
      <p:ext uri="{BB962C8B-B14F-4D97-AF65-F5344CB8AC3E}">
        <p14:creationId xmlns:p14="http://schemas.microsoft.com/office/powerpoint/2010/main" val="344477398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171776" indent="-171776">
              <a:buFontTx/>
              <a:buChar char="-"/>
            </a:pPr>
            <a:r>
              <a:rPr lang="cs-CZ" baseline="0" dirty="0" smtClean="0"/>
              <a:t>závazná hodnota bude následně uvedena v Právním aktu, její změna je možná pouze v odůvodněných případech, a to změnou Právního aktu na základě podané žádosti</a:t>
            </a:r>
          </a:p>
          <a:p>
            <a:pPr marL="171776" indent="-171776">
              <a:buFontTx/>
              <a:buChar char="-"/>
            </a:pPr>
            <a:endParaRPr lang="cs-CZ" baseline="0" dirty="0" smtClean="0"/>
          </a:p>
          <a:p>
            <a:pPr marL="171776" indent="-171776">
              <a:buFontTx/>
              <a:buChar char="-"/>
            </a:pPr>
            <a:r>
              <a:rPr lang="cs-CZ" baseline="0" dirty="0" smtClean="0"/>
              <a:t>u MI </a:t>
            </a:r>
            <a:r>
              <a:rPr lang="cs-CZ" dirty="0" smtClean="0"/>
              <a:t>6 00 00 Celkový počet účastníků,</a:t>
            </a:r>
            <a:r>
              <a:rPr lang="cs-CZ" baseline="0" dirty="0" smtClean="0"/>
              <a:t> který je sice analogií 07.41.00 Počet podpořených osob OP LZZ , je nutné jinak přistoupit ke stanovení plánované cílové hodnoty, protože je jinak prováděna evidence/kontrola osob z CS, které byly projektem podpořeny, a také je zavedeno hodnocení „míry“ poskytnuté podpory</a:t>
            </a:r>
          </a:p>
          <a:p>
            <a:pPr marL="171776" indent="-171776">
              <a:buFontTx/>
              <a:buChar char="-"/>
            </a:pPr>
            <a:r>
              <a:rPr lang="cs-CZ" baseline="0" dirty="0" smtClean="0"/>
              <a:t>Výklad pravidla je uveden kap. 18.1.3.2 Obecných pravidel, vychází z Přílohy č. 1 nařízení o ESF: Za „účastníky“ se označují osoby, které mají přímý prospěch z intervence ESF, </a:t>
            </a:r>
            <a:r>
              <a:rPr lang="cs-CZ" u="sng" baseline="0" dirty="0" smtClean="0"/>
              <a:t>které mohu být identifikovány </a:t>
            </a:r>
            <a:r>
              <a:rPr lang="cs-CZ" baseline="0" dirty="0" smtClean="0"/>
              <a:t>a požádány o charakteristiku a pro něž jsou vyčleněn konkrétní výdaje. Jiné osoby za účastníky považovány nejsou. Výklad ŘO: Za osobu, která má z podpořeného projektu přímý prospěch, je považována pouze osoba, která se účastní činností realizovaných v rámci podpořeného projektu pro cílové skupiny a u </a:t>
            </a:r>
            <a:r>
              <a:rPr lang="cs-CZ" u="sng" baseline="0" dirty="0" smtClean="0"/>
              <a:t>níž rozsah zapojení do podpořeného projektu překročí tzv. bagatelní podporu.</a:t>
            </a:r>
          </a:p>
          <a:p>
            <a:r>
              <a:rPr lang="cs-CZ" dirty="0" smtClean="0"/>
              <a:t>    O co se jedná?</a:t>
            </a:r>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44</a:t>
            </a:fld>
            <a:endParaRPr lang="cs-CZ" dirty="0"/>
          </a:p>
        </p:txBody>
      </p:sp>
    </p:spTree>
    <p:extLst>
      <p:ext uri="{BB962C8B-B14F-4D97-AF65-F5344CB8AC3E}">
        <p14:creationId xmlns:p14="http://schemas.microsoft.com/office/powerpoint/2010/main" val="344477398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171776" indent="-171776">
              <a:buFontTx/>
              <a:buChar char="-"/>
            </a:pPr>
            <a:r>
              <a:rPr lang="cs-CZ" dirty="0" smtClean="0"/>
              <a:t>v OP LZZ nebyla u většiny výzev povinnost evidovat</a:t>
            </a:r>
            <a:r>
              <a:rPr lang="cs-CZ" baseline="0" dirty="0" smtClean="0"/>
              <a:t> osobní údaje podpořených osob formou individuální evidence (ale není zcela nové, existovaly „dohody o účasti v projektu“)</a:t>
            </a:r>
          </a:p>
          <a:p>
            <a:pPr marL="171776" indent="-171776">
              <a:buFontTx/>
              <a:buChar char="-"/>
            </a:pPr>
            <a:endParaRPr lang="cs-CZ" baseline="0" dirty="0" smtClean="0"/>
          </a:p>
          <a:p>
            <a:pPr marL="171776" indent="-171776" defTabSz="916137">
              <a:buFontTx/>
              <a:buChar char="-"/>
              <a:defRPr/>
            </a:pPr>
            <a:r>
              <a:rPr lang="cs-CZ" baseline="0" dirty="0" smtClean="0"/>
              <a:t>OPZ vymezil parametry, které je příjemce povinen u podpořených osob prokazatelně sledovat a evidovat </a:t>
            </a:r>
            <a:r>
              <a:rPr lang="cs-CZ" dirty="0" smtClean="0"/>
              <a:t>K</a:t>
            </a:r>
            <a:r>
              <a:rPr lang="cs-CZ" baseline="0" dirty="0" smtClean="0"/>
              <a:t>romě  evidence pro MI „účastníci projektu“  budou na jejich základě vykazovány hodnoty pro povinně vykazované MI, tzn. „podskupiny“ MI týkající se podpořených osob – muži, ženy, různá znevýhodnění atd. (kompletní přehled všech dílčích indikátorů vztahující se k účastníkům projektu pro všechny PO je v tab. č. 9 v </a:t>
            </a:r>
            <a:r>
              <a:rPr lang="cs-CZ" dirty="0" smtClean="0"/>
              <a:t>Obecné části pravidel pro žadatele).</a:t>
            </a:r>
            <a:endParaRPr lang="cs-CZ" baseline="0" dirty="0" smtClean="0"/>
          </a:p>
          <a:p>
            <a:pPr marL="171776" indent="-171776">
              <a:buFontTx/>
              <a:buChar char="-"/>
            </a:pPr>
            <a:endParaRPr lang="cs-CZ" baseline="0" dirty="0" smtClean="0"/>
          </a:p>
          <a:p>
            <a:pPr marL="171776" indent="-171776">
              <a:buFontTx/>
              <a:buChar char="-"/>
            </a:pPr>
            <a:r>
              <a:rPr lang="cs-CZ" baseline="0" dirty="0" smtClean="0"/>
              <a:t>každého účastníka projektu (plánovanou podpořenou osobu) má příjemce povinnost zaevidovat do systému IS ESF 2014+ jménem, příjmením, bydlištěm a datem narození. U podpor  poskytovaných neidentifikovaným osobám nebo u osob, u kterých je již při přípravě projektu plánována menší než bagatelní podpora, je příjemce povinen vést jinou průkaznou evidenci se zdůvodněním, osoby ale nelze započítávat do dosažených ani do plánovaných MI.</a:t>
            </a:r>
          </a:p>
          <a:p>
            <a:pPr marL="171776" indent="-171776">
              <a:buFontTx/>
              <a:buChar char="-"/>
            </a:pPr>
            <a:endParaRPr lang="cs-CZ" baseline="0" dirty="0" smtClean="0"/>
          </a:p>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45</a:t>
            </a:fld>
            <a:endParaRPr lang="cs-CZ" dirty="0"/>
          </a:p>
        </p:txBody>
      </p:sp>
    </p:spTree>
    <p:extLst>
      <p:ext uri="{BB962C8B-B14F-4D97-AF65-F5344CB8AC3E}">
        <p14:creationId xmlns:p14="http://schemas.microsoft.com/office/powerpoint/2010/main" val="17453634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5</a:t>
            </a:fld>
            <a:endParaRPr lang="cs-CZ"/>
          </a:p>
        </p:txBody>
      </p:sp>
    </p:spTree>
    <p:extLst>
      <p:ext uri="{BB962C8B-B14F-4D97-AF65-F5344CB8AC3E}">
        <p14:creationId xmlns:p14="http://schemas.microsoft.com/office/powerpoint/2010/main" val="37002463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baseline="0" dirty="0" smtClean="0"/>
              <a:t>Výklad pravidla je uveden kap. 18.1.3.2 Obecných pravidel, vychází z Přílohy č. 1 nařízení o ESF: Za „účastníky“ se označují osoby, které mají přímý prospěch z intervence ESF, </a:t>
            </a:r>
            <a:r>
              <a:rPr lang="cs-CZ" u="sng" baseline="0" dirty="0" smtClean="0"/>
              <a:t>které mohu být identifikovány </a:t>
            </a:r>
            <a:r>
              <a:rPr lang="cs-CZ" baseline="0" dirty="0" smtClean="0"/>
              <a:t>a požádány o charakteristiku a pro něž jsou vyčleněn konkrétní výdaje. Jiné osoby za účastníky považovány nejsou. Výklad ŘO: Za osobu, která má z podpořeného projektu přímý prospěch, je považována pouze osoba, která se účastní činností realizovaných v rámci podpořeného projektu pro cílové skupiny a u </a:t>
            </a:r>
            <a:r>
              <a:rPr lang="cs-CZ" u="sng" baseline="0" dirty="0" smtClean="0"/>
              <a:t>níž rozsah zapojení do podpořeného projektu překročí tzv. bagatelní podporu</a:t>
            </a:r>
          </a:p>
          <a:p>
            <a:endParaRPr lang="cs-CZ" u="sng" baseline="0" dirty="0" smtClean="0"/>
          </a:p>
          <a:p>
            <a:r>
              <a:rPr lang="cs-CZ" dirty="0" smtClean="0"/>
              <a:t>Pokud osoba nedosáhne součtem dílčích podpor na limit bagatelní podpory, se nestane „účastníkem projektu“/podpořenou</a:t>
            </a:r>
            <a:r>
              <a:rPr lang="cs-CZ" baseline="0" dirty="0" smtClean="0"/>
              <a:t> osobou a nemůže být započtena do příslušného MI. N</a:t>
            </a:r>
            <a:r>
              <a:rPr lang="cs-CZ" dirty="0" smtClean="0"/>
              <a:t>eznamená to,</a:t>
            </a:r>
            <a:r>
              <a:rPr lang="cs-CZ" baseline="0" dirty="0" smtClean="0"/>
              <a:t> že nemůže být v rámci projektu vůbec podpořena. Při splnění podmínky, že osoba náleží do cílové skupiny, podporu obdržet může, nebude pouze vykázána v MI. </a:t>
            </a:r>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46</a:t>
            </a:fld>
            <a:endParaRPr lang="cs-CZ" dirty="0"/>
          </a:p>
        </p:txBody>
      </p:sp>
    </p:spTree>
    <p:extLst>
      <p:ext uri="{BB962C8B-B14F-4D97-AF65-F5344CB8AC3E}">
        <p14:creationId xmlns:p14="http://schemas.microsoft.com/office/powerpoint/2010/main" val="302356950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 všichni účastníci projektu nemusí splnit limit</a:t>
            </a:r>
            <a:r>
              <a:rPr lang="cs-CZ" baseline="0" dirty="0" smtClean="0"/>
              <a:t> bagatelní podpory, budou určitým způsobem podpořeni (náklady na tuto podporu budou způsobilé za předpokladu, že vše bude popsáno v ZOR), pouze nebudou započítáni do indikátorů – proto je kladen důraz na správné stanovení MI v projektové žádosti.</a:t>
            </a:r>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47</a:t>
            </a:fld>
            <a:endParaRPr lang="cs-CZ" dirty="0"/>
          </a:p>
        </p:txBody>
      </p:sp>
    </p:spTree>
    <p:extLst>
      <p:ext uri="{BB962C8B-B14F-4D97-AF65-F5344CB8AC3E}">
        <p14:creationId xmlns:p14="http://schemas.microsoft.com/office/powerpoint/2010/main" val="413187647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Jak je to se</a:t>
            </a:r>
            <a:r>
              <a:rPr lang="cs-CZ" baseline="0" dirty="0" smtClean="0"/>
              <a:t> způsobilostí výdajů na vynaloženou podporu pro CS, která nedosáhla nad limit bagatelní:</a:t>
            </a:r>
          </a:p>
          <a:p>
            <a:endParaRPr lang="cs-CZ" baseline="0" dirty="0" smtClean="0"/>
          </a:p>
          <a:p>
            <a:r>
              <a:rPr lang="cs-CZ" baseline="0" dirty="0" smtClean="0"/>
              <a:t>- výdaje jsou způsobilé za předpokladu, že byly vynaloženy na CS a příjemce relevantně zdůvodní, proč byla podpora nižší než bagatelní.</a:t>
            </a:r>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48</a:t>
            </a:fld>
            <a:endParaRPr lang="cs-CZ" dirty="0"/>
          </a:p>
        </p:txBody>
      </p:sp>
    </p:spTree>
    <p:extLst>
      <p:ext uri="{BB962C8B-B14F-4D97-AF65-F5344CB8AC3E}">
        <p14:creationId xmlns:p14="http://schemas.microsoft.com/office/powerpoint/2010/main" val="127309135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171776" indent="-171776">
              <a:buFontTx/>
              <a:buChar char="-"/>
            </a:pPr>
            <a:r>
              <a:rPr lang="cs-CZ" dirty="0" smtClean="0"/>
              <a:t>v předchozím byl</a:t>
            </a:r>
            <a:r>
              <a:rPr lang="cs-CZ" baseline="0" dirty="0" smtClean="0"/>
              <a:t> probírán postup pro stanovení výchozí a cílové hodnoty a odlišnosti mezi OP LZZ a OPZ</a:t>
            </a:r>
          </a:p>
          <a:p>
            <a:pPr marL="171776" indent="-171776">
              <a:buFontTx/>
              <a:buChar char="-"/>
            </a:pPr>
            <a:endParaRPr lang="cs-CZ" baseline="0" dirty="0" smtClean="0"/>
          </a:p>
          <a:p>
            <a:pPr marL="171776" indent="-171776">
              <a:buFontTx/>
              <a:buChar char="-"/>
            </a:pPr>
            <a:r>
              <a:rPr lang="cs-CZ" baseline="0" dirty="0" smtClean="0"/>
              <a:t>datum cílové hodnoty – možno zvolit, nejzazší termín je datum ukončení projektu</a:t>
            </a:r>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50</a:t>
            </a:fld>
            <a:endParaRPr lang="cs-CZ" dirty="0"/>
          </a:p>
        </p:txBody>
      </p:sp>
    </p:spTree>
    <p:extLst>
      <p:ext uri="{BB962C8B-B14F-4D97-AF65-F5344CB8AC3E}">
        <p14:creationId xmlns:p14="http://schemas.microsoft.com/office/powerpoint/2010/main" val="178951435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defTabSz="916137">
              <a:defRPr/>
            </a:pPr>
            <a:r>
              <a:rPr lang="cs-CZ" dirty="0" smtClean="0"/>
              <a:t> Podskupiny</a:t>
            </a:r>
            <a:r>
              <a:rPr lang="cs-CZ" baseline="0" dirty="0" smtClean="0"/>
              <a:t> indikátorů 6 00 00 a 6 26 00 – muži, ženy</a:t>
            </a:r>
          </a:p>
          <a:p>
            <a:pPr defTabSz="916137">
              <a:defRPr/>
            </a:pPr>
            <a:endParaRPr lang="cs-CZ" baseline="0" dirty="0" smtClean="0"/>
          </a:p>
          <a:p>
            <a:pPr defTabSz="916137">
              <a:defRPr/>
            </a:pPr>
            <a:r>
              <a:rPr lang="cs-CZ" baseline="0" dirty="0" smtClean="0"/>
              <a:t>Cílová hodnota může být nulová u nerelevantních indikátorů.</a:t>
            </a:r>
            <a:endParaRPr lang="cs-CZ" dirty="0" smtClean="0"/>
          </a:p>
          <a:p>
            <a:pPr defTabSz="916137">
              <a:defRPr/>
            </a:pPr>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54</a:t>
            </a:fld>
            <a:endParaRPr lang="cs-CZ" dirty="0"/>
          </a:p>
        </p:txBody>
      </p:sp>
    </p:spTree>
    <p:extLst>
      <p:ext uri="{BB962C8B-B14F-4D97-AF65-F5344CB8AC3E}">
        <p14:creationId xmlns:p14="http://schemas.microsoft.com/office/powerpoint/2010/main" val="178951435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defTabSz="916137">
              <a:defRPr/>
            </a:pPr>
            <a:r>
              <a:rPr lang="cs-CZ" dirty="0"/>
              <a:t>- Jako "zavedené" je chápáno takové opatření, které bylo implementováno na základě závazného rozhodnutí (př. interní akt řízení, usnesení vlády, závazného pokynu apod.) a trvalo </a:t>
            </a:r>
            <a:r>
              <a:rPr lang="cs-CZ" b="1" dirty="0"/>
              <a:t>minimálně rok po ukončení projektu. </a:t>
            </a:r>
            <a:endParaRPr lang="cs-CZ" dirty="0"/>
          </a:p>
          <a:p>
            <a:endParaRPr lang="cs-CZ" dirty="0" smtClean="0"/>
          </a:p>
          <a:p>
            <a:r>
              <a:rPr lang="cs-CZ" dirty="0" smtClean="0"/>
              <a:t>- Podskupiny</a:t>
            </a:r>
            <a:r>
              <a:rPr lang="cs-CZ" baseline="0" dirty="0" smtClean="0"/>
              <a:t> indikátorů 6 00 00 a 6 26 00 – muži, ženy</a:t>
            </a:r>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55</a:t>
            </a:fld>
            <a:endParaRPr lang="cs-CZ" dirty="0"/>
          </a:p>
        </p:txBody>
      </p:sp>
    </p:spTree>
    <p:extLst>
      <p:ext uri="{BB962C8B-B14F-4D97-AF65-F5344CB8AC3E}">
        <p14:creationId xmlns:p14="http://schemas.microsoft.com/office/powerpoint/2010/main" val="178951435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defTabSz="916137">
              <a:defRPr/>
            </a:pPr>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56</a:t>
            </a:fld>
            <a:endParaRPr lang="cs-CZ" dirty="0"/>
          </a:p>
        </p:txBody>
      </p:sp>
    </p:spTree>
    <p:extLst>
      <p:ext uri="{BB962C8B-B14F-4D97-AF65-F5344CB8AC3E}">
        <p14:creationId xmlns:p14="http://schemas.microsoft.com/office/powerpoint/2010/main" val="178951435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pPr/>
              <a:t>57</a:t>
            </a:fld>
            <a:endParaRPr lang="cs-CZ"/>
          </a:p>
        </p:txBody>
      </p:sp>
    </p:spTree>
    <p:extLst>
      <p:ext uri="{BB962C8B-B14F-4D97-AF65-F5344CB8AC3E}">
        <p14:creationId xmlns:p14="http://schemas.microsoft.com/office/powerpoint/2010/main" val="392226975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pPr/>
              <a:t>59</a:t>
            </a:fld>
            <a:endParaRPr lang="cs-CZ"/>
          </a:p>
        </p:txBody>
      </p:sp>
    </p:spTree>
    <p:extLst>
      <p:ext uri="{BB962C8B-B14F-4D97-AF65-F5344CB8AC3E}">
        <p14:creationId xmlns:p14="http://schemas.microsoft.com/office/powerpoint/2010/main" val="392226975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Žadatel je v případě nesplnění minimálně jednoho kritéria formálních náležitostí vyzván k nápravě PM1 interní depeší + výzvou k nápravě nedostatků. Lhůta minimálně 5 pracovních dnů. Pokud ve stanovené lhůtě není předložena nová verze žádosti – žádost je vyloučena. Pokud žádost vyhoví, informace žadateli do 10 pracovních dnů od dokončení hodnocení.</a:t>
            </a:r>
          </a:p>
          <a:p>
            <a:endParaRPr lang="cs-CZ" dirty="0" smtClean="0"/>
          </a:p>
          <a:p>
            <a:r>
              <a:rPr lang="cs-CZ" dirty="0" smtClean="0"/>
              <a:t>V případě</a:t>
            </a:r>
            <a:r>
              <a:rPr lang="cs-CZ" baseline="0" dirty="0" smtClean="0"/>
              <a:t> nedodržení kritéria přijatelnosti je žádost vyloučena.</a:t>
            </a:r>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61</a:t>
            </a:fld>
            <a:endParaRPr lang="cs-CZ"/>
          </a:p>
        </p:txBody>
      </p:sp>
    </p:spTree>
    <p:extLst>
      <p:ext uri="{BB962C8B-B14F-4D97-AF65-F5344CB8AC3E}">
        <p14:creationId xmlns:p14="http://schemas.microsoft.com/office/powerpoint/2010/main" val="12423082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7</a:t>
            </a:fld>
            <a:endParaRPr lang="cs-CZ"/>
          </a:p>
        </p:txBody>
      </p:sp>
    </p:spTree>
    <p:extLst>
      <p:ext uri="{BB962C8B-B14F-4D97-AF65-F5344CB8AC3E}">
        <p14:creationId xmlns:p14="http://schemas.microsoft.com/office/powerpoint/2010/main" val="2985345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Viz</a:t>
            </a:r>
            <a:r>
              <a:rPr lang="cs-CZ" baseline="0" dirty="0" smtClean="0"/>
              <a:t> definice v příloze č. 1</a:t>
            </a:r>
          </a:p>
          <a:p>
            <a:r>
              <a:rPr lang="cs-CZ" baseline="0" dirty="0" smtClean="0"/>
              <a:t>U SPO je oprávněným žadatelem pouze PO zřízená OSS, nikoli krajem !</a:t>
            </a:r>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62</a:t>
            </a:fld>
            <a:endParaRPr lang="cs-CZ" dirty="0"/>
          </a:p>
        </p:txBody>
      </p:sp>
    </p:spTree>
    <p:extLst>
      <p:ext uri="{BB962C8B-B14F-4D97-AF65-F5344CB8AC3E}">
        <p14:creationId xmlns:p14="http://schemas.microsoft.com/office/powerpoint/2010/main" val="1829790210"/>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cs-CZ" sz="1800" dirty="0" smtClean="0"/>
              <a:t>* V případě nesplnění tohoto kritéria pro část cílové skupiny projektu, které je možné ošetřit podmínkou poskytnutí podpory na projekt (tj. podmínkou úpravy žádosti před vydáním právního aktu) tak, že nedojde k zásadní změně projektu, lze toto kritérium vyhodnotit jako splněné </a:t>
            </a:r>
            <a:r>
              <a:rPr lang="cs-CZ" baseline="0" dirty="0" smtClean="0"/>
              <a:t>a uvést vymezení potřebných úprav, které mají být provedeny před vydáním právního aktu, do poznámky k danému kritériu v kontrolním listu. </a:t>
            </a:r>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64</a:t>
            </a:fld>
            <a:endParaRPr lang="cs-CZ"/>
          </a:p>
        </p:txBody>
      </p:sp>
    </p:spTree>
    <p:extLst>
      <p:ext uri="{BB962C8B-B14F-4D97-AF65-F5344CB8AC3E}">
        <p14:creationId xmlns:p14="http://schemas.microsoft.com/office/powerpoint/2010/main" val="157325721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V úvahu se berou celkové způsobilé výdaje, nikoli výše dotace !</a:t>
            </a:r>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65</a:t>
            </a:fld>
            <a:endParaRPr lang="cs-CZ"/>
          </a:p>
        </p:txBody>
      </p:sp>
    </p:spTree>
    <p:extLst>
      <p:ext uri="{BB962C8B-B14F-4D97-AF65-F5344CB8AC3E}">
        <p14:creationId xmlns:p14="http://schemas.microsoft.com/office/powerpoint/2010/main" val="3842887649"/>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cs-CZ" sz="1600" dirty="0" smtClean="0"/>
              <a:t>*</a:t>
            </a:r>
            <a:r>
              <a:rPr lang="cs-CZ" sz="1800" dirty="0" smtClean="0"/>
              <a:t>V případě nesplnění tohoto kritéria pro část aktivit projektu, které je možné ošetřit podmínkou poskytnutí podpory na projekt (tj. podmínkou úpravy žádosti před vydáním právního aktu) tak, že nedojde k zásadní změně projektu, lze toto kritérium vyhodnotit jako splněné.</a:t>
            </a:r>
            <a:r>
              <a:rPr lang="cs-CZ" sz="1600" dirty="0" smtClean="0"/>
              <a:t> </a:t>
            </a:r>
          </a:p>
          <a:p>
            <a:endParaRPr lang="cs-CZ" dirty="0" smtClean="0"/>
          </a:p>
          <a:p>
            <a:r>
              <a:rPr lang="cs-CZ" dirty="0" smtClean="0"/>
              <a:t>Posuzují se všechny aktivity</a:t>
            </a:r>
            <a:r>
              <a:rPr lang="cs-CZ" baseline="0" dirty="0" smtClean="0"/>
              <a:t> ze žádosti o podporu, zda splňují vymezení podporovaných aktivit dle výzvy.</a:t>
            </a:r>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66</a:t>
            </a:fld>
            <a:endParaRPr lang="cs-CZ"/>
          </a:p>
        </p:txBody>
      </p:sp>
    </p:spTree>
    <p:extLst>
      <p:ext uri="{BB962C8B-B14F-4D97-AF65-F5344CB8AC3E}">
        <p14:creationId xmlns:p14="http://schemas.microsoft.com/office/powerpoint/2010/main" val="3259756407"/>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baseline="0" dirty="0" smtClean="0"/>
              <a:t>Údaje na schváleném projektovém záměru musí sedět s údaji ve žádosti (výše rozpočtu, indikátory, apod.)</a:t>
            </a:r>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68</a:t>
            </a:fld>
            <a:endParaRPr lang="cs-CZ"/>
          </a:p>
        </p:txBody>
      </p:sp>
    </p:spTree>
    <p:extLst>
      <p:ext uri="{BB962C8B-B14F-4D97-AF65-F5344CB8AC3E}">
        <p14:creationId xmlns:p14="http://schemas.microsoft.com/office/powerpoint/2010/main" val="2571519359"/>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69</a:t>
            </a:fld>
            <a:endParaRPr lang="cs-CZ" dirty="0"/>
          </a:p>
        </p:txBody>
      </p:sp>
    </p:spTree>
    <p:extLst>
      <p:ext uri="{BB962C8B-B14F-4D97-AF65-F5344CB8AC3E}">
        <p14:creationId xmlns:p14="http://schemas.microsoft.com/office/powerpoint/2010/main" val="1829790210"/>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Věcné hodnocení musí být ukončeno do 80 pracovních dnů od předložení žádosti.</a:t>
            </a:r>
          </a:p>
          <a:p>
            <a:endParaRPr lang="cs-CZ" dirty="0" smtClean="0"/>
          </a:p>
          <a:p>
            <a:r>
              <a:rPr lang="cs-CZ" dirty="0" smtClean="0"/>
              <a:t>Hodnotitel vychází z informaci v žádosti a v přílohách, nedomýšlí za žadatele, informace může ověřovat.</a:t>
            </a:r>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70</a:t>
            </a:fld>
            <a:endParaRPr lang="cs-CZ"/>
          </a:p>
        </p:txBody>
      </p:sp>
    </p:spTree>
    <p:extLst>
      <p:ext uri="{BB962C8B-B14F-4D97-AF65-F5344CB8AC3E}">
        <p14:creationId xmlns:p14="http://schemas.microsoft.com/office/powerpoint/2010/main" val="3173187736"/>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lvl="1">
              <a:lnSpc>
                <a:spcPct val="100000"/>
              </a:lnSpc>
            </a:pPr>
            <a:endParaRPr lang="cs-CZ" dirty="0" smtClean="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72</a:t>
            </a:fld>
            <a:endParaRPr lang="cs-CZ"/>
          </a:p>
        </p:txBody>
      </p:sp>
    </p:spTree>
    <p:extLst>
      <p:ext uri="{BB962C8B-B14F-4D97-AF65-F5344CB8AC3E}">
        <p14:creationId xmlns:p14="http://schemas.microsoft.com/office/powerpoint/2010/main" val="848385430"/>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73</a:t>
            </a:fld>
            <a:endParaRPr lang="cs-CZ"/>
          </a:p>
        </p:txBody>
      </p:sp>
    </p:spTree>
    <p:extLst>
      <p:ext uri="{BB962C8B-B14F-4D97-AF65-F5344CB8AC3E}">
        <p14:creationId xmlns:p14="http://schemas.microsoft.com/office/powerpoint/2010/main" val="3427484052"/>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74</a:t>
            </a:fld>
            <a:endParaRPr lang="cs-CZ" dirty="0"/>
          </a:p>
        </p:txBody>
      </p:sp>
    </p:spTree>
    <p:extLst>
      <p:ext uri="{BB962C8B-B14F-4D97-AF65-F5344CB8AC3E}">
        <p14:creationId xmlns:p14="http://schemas.microsoft.com/office/powerpoint/2010/main" val="28844552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V projektovém záměru popsat</a:t>
            </a:r>
            <a:r>
              <a:rPr lang="cs-CZ" baseline="0" dirty="0" smtClean="0"/>
              <a:t> vazbu na implementační cíl v kolonce </a:t>
            </a:r>
            <a:r>
              <a:rPr lang="cs-CZ" sz="1200" b="1" kern="1200" dirty="0" smtClean="0">
                <a:solidFill>
                  <a:schemeClr val="tx1"/>
                </a:solidFill>
                <a:effectLst/>
                <a:latin typeface="+mn-lt"/>
                <a:ea typeface="+mn-ea"/>
                <a:cs typeface="+mn-cs"/>
              </a:rPr>
              <a:t>Soulad projektu se strategickými cíli (MPSV či jinými relevantními). </a:t>
            </a:r>
            <a:r>
              <a:rPr lang="cs-CZ" sz="1200" b="0" kern="1200" dirty="0" smtClean="0">
                <a:solidFill>
                  <a:schemeClr val="tx1"/>
                </a:solidFill>
                <a:effectLst/>
                <a:latin typeface="+mn-lt"/>
                <a:ea typeface="+mn-ea"/>
                <a:cs typeface="+mn-cs"/>
              </a:rPr>
              <a:t>Soulad se SRRVS</a:t>
            </a:r>
            <a:r>
              <a:rPr lang="cs-CZ" sz="1200" b="0" kern="1200" baseline="0" dirty="0" smtClean="0">
                <a:solidFill>
                  <a:schemeClr val="tx1"/>
                </a:solidFill>
                <a:effectLst/>
                <a:latin typeface="+mn-lt"/>
                <a:ea typeface="+mn-ea"/>
                <a:cs typeface="+mn-cs"/>
              </a:rPr>
              <a:t> posoudí následně věcný garant PO4.</a:t>
            </a:r>
            <a:endParaRPr lang="cs-CZ" b="0"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8</a:t>
            </a:fld>
            <a:endParaRPr lang="cs-CZ"/>
          </a:p>
        </p:txBody>
      </p:sp>
    </p:spTree>
    <p:extLst>
      <p:ext uri="{BB962C8B-B14F-4D97-AF65-F5344CB8AC3E}">
        <p14:creationId xmlns:p14="http://schemas.microsoft.com/office/powerpoint/2010/main" val="3832568259"/>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414000" lvl="1" indent="0">
              <a:lnSpc>
                <a:spcPct val="100000"/>
              </a:lnSpc>
              <a:spcBef>
                <a:spcPts val="1800"/>
              </a:spcBef>
              <a:buNone/>
            </a:pPr>
            <a:endParaRPr lang="cs-CZ" dirty="0" smtClean="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75</a:t>
            </a:fld>
            <a:endParaRPr lang="cs-CZ" dirty="0"/>
          </a:p>
        </p:txBody>
      </p:sp>
    </p:spTree>
    <p:extLst>
      <p:ext uri="{BB962C8B-B14F-4D97-AF65-F5344CB8AC3E}">
        <p14:creationId xmlns:p14="http://schemas.microsoft.com/office/powerpoint/2010/main" val="2884455270"/>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76</a:t>
            </a:fld>
            <a:endParaRPr lang="cs-CZ" dirty="0"/>
          </a:p>
        </p:txBody>
      </p:sp>
    </p:spTree>
    <p:extLst>
      <p:ext uri="{BB962C8B-B14F-4D97-AF65-F5344CB8AC3E}">
        <p14:creationId xmlns:p14="http://schemas.microsoft.com/office/powerpoint/2010/main" val="2884455270"/>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77</a:t>
            </a:fld>
            <a:endParaRPr lang="cs-CZ" dirty="0"/>
          </a:p>
        </p:txBody>
      </p:sp>
    </p:spTree>
    <p:extLst>
      <p:ext uri="{BB962C8B-B14F-4D97-AF65-F5344CB8AC3E}">
        <p14:creationId xmlns:p14="http://schemas.microsoft.com/office/powerpoint/2010/main" val="2884455270"/>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78</a:t>
            </a:fld>
            <a:endParaRPr lang="cs-CZ" dirty="0"/>
          </a:p>
        </p:txBody>
      </p:sp>
    </p:spTree>
    <p:extLst>
      <p:ext uri="{BB962C8B-B14F-4D97-AF65-F5344CB8AC3E}">
        <p14:creationId xmlns:p14="http://schemas.microsoft.com/office/powerpoint/2010/main" val="2884455270"/>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pPr/>
              <a:t>79</a:t>
            </a:fld>
            <a:endParaRPr lang="cs-CZ"/>
          </a:p>
        </p:txBody>
      </p:sp>
    </p:spTree>
    <p:extLst>
      <p:ext uri="{BB962C8B-B14F-4D97-AF65-F5344CB8AC3E}">
        <p14:creationId xmlns:p14="http://schemas.microsoft.com/office/powerpoint/2010/main" val="3922269757"/>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80</a:t>
            </a:fld>
            <a:endParaRPr lang="cs-CZ" dirty="0"/>
          </a:p>
        </p:txBody>
      </p:sp>
    </p:spTree>
    <p:extLst>
      <p:ext uri="{BB962C8B-B14F-4D97-AF65-F5344CB8AC3E}">
        <p14:creationId xmlns:p14="http://schemas.microsoft.com/office/powerpoint/2010/main" val="1968436305"/>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82</a:t>
            </a:fld>
            <a:endParaRPr lang="cs-CZ" dirty="0"/>
          </a:p>
        </p:txBody>
      </p:sp>
    </p:spTree>
    <p:extLst>
      <p:ext uri="{BB962C8B-B14F-4D97-AF65-F5344CB8AC3E}">
        <p14:creationId xmlns:p14="http://schemas.microsoft.com/office/powerpoint/2010/main" val="1656562045"/>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solidFill>
                  <a:prstClr val="black"/>
                </a:solidFill>
              </a:rPr>
              <a:pPr/>
              <a:t>83</a:t>
            </a:fld>
            <a:endParaRPr lang="cs-CZ">
              <a:solidFill>
                <a:prstClr val="black"/>
              </a:solidFill>
            </a:endParaRPr>
          </a:p>
        </p:txBody>
      </p:sp>
    </p:spTree>
    <p:extLst>
      <p:ext uri="{BB962C8B-B14F-4D97-AF65-F5344CB8AC3E}">
        <p14:creationId xmlns:p14="http://schemas.microsoft.com/office/powerpoint/2010/main" val="3922269757"/>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Zástupný symbol pro obrázek snímku 1"/>
          <p:cNvSpPr>
            <a:spLocks noGrp="1" noRot="1" noChangeAspect="1"/>
          </p:cNvSpPr>
          <p:nvPr>
            <p:ph type="sldImg"/>
          </p:nvPr>
        </p:nvSpPr>
        <p:spPr bwMode="auto">
          <a:noFill/>
          <a:ln>
            <a:solidFill>
              <a:srgbClr val="000000"/>
            </a:solidFill>
            <a:miter lim="800000"/>
            <a:headEnd/>
            <a:tailEnd/>
          </a:ln>
        </p:spPr>
      </p:sp>
      <p:sp>
        <p:nvSpPr>
          <p:cNvPr id="35842" name="Zástupný symbol pro poznámky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cs-CZ" smtClean="0"/>
          </a:p>
        </p:txBody>
      </p:sp>
      <p:sp>
        <p:nvSpPr>
          <p:cNvPr id="35843" name="Zástupný symbol pro číslo snímku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DA7EDFA-DBE0-44FE-BD92-F329C4FCF95D}" type="slidenum">
              <a:rPr lang="cs-CZ">
                <a:cs typeface="Arial" charset="0"/>
              </a:rPr>
              <a:pPr fontAlgn="base">
                <a:spcBef>
                  <a:spcPct val="0"/>
                </a:spcBef>
                <a:spcAft>
                  <a:spcPct val="0"/>
                </a:spcAft>
              </a:pPr>
              <a:t>88</a:t>
            </a:fld>
            <a:endParaRPr lang="cs-CZ">
              <a:cs typeface="Arial" charset="0"/>
            </a:endParaRPr>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Zástupný symbol pro obrázek snímku 1"/>
          <p:cNvSpPr>
            <a:spLocks noGrp="1" noRot="1" noChangeAspect="1"/>
          </p:cNvSpPr>
          <p:nvPr>
            <p:ph type="sldImg"/>
          </p:nvPr>
        </p:nvSpPr>
        <p:spPr bwMode="auto">
          <a:noFill/>
          <a:ln>
            <a:solidFill>
              <a:srgbClr val="000000"/>
            </a:solidFill>
            <a:miter lim="800000"/>
            <a:headEnd/>
            <a:tailEnd/>
          </a:ln>
        </p:spPr>
      </p:sp>
      <p:sp>
        <p:nvSpPr>
          <p:cNvPr id="37890" name="Zástupný symbol pro poznámky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cs-CZ" dirty="0" smtClean="0"/>
          </a:p>
        </p:txBody>
      </p:sp>
      <p:sp>
        <p:nvSpPr>
          <p:cNvPr id="37891" name="Zástupný symbol pro číslo snímku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DF0BDF-72DF-49D3-8A4A-5A171A7440A6}" type="slidenum">
              <a:rPr lang="cs-CZ">
                <a:cs typeface="Arial" charset="0"/>
              </a:rPr>
              <a:pPr fontAlgn="base">
                <a:spcBef>
                  <a:spcPct val="0"/>
                </a:spcBef>
                <a:spcAft>
                  <a:spcPct val="0"/>
                </a:spcAft>
              </a:pPr>
              <a:t>90</a:t>
            </a:fld>
            <a:endParaRPr lang="cs-CZ">
              <a:cs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cs-CZ" dirty="0" smtClean="0"/>
              <a:t>Výzva</a:t>
            </a:r>
            <a:r>
              <a:rPr lang="cs-CZ" baseline="0" dirty="0" smtClean="0"/>
              <a:t> č. 03_15_019 nepodpoří projekty uvedené v implementačním plánu pro s</a:t>
            </a:r>
            <a:r>
              <a:rPr lang="cs-CZ" dirty="0" smtClean="0"/>
              <a:t>trategický cíl 3. </a:t>
            </a:r>
            <a:r>
              <a:rPr lang="cs-CZ" sz="1200" b="1" dirty="0" smtClean="0"/>
              <a:t>Zvýšení dostupnosti a transparentnosti veřejné správy pomocí nástrojů </a:t>
            </a:r>
            <a:r>
              <a:rPr lang="cs-CZ" sz="1200" b="1" dirty="0" err="1" smtClean="0"/>
              <a:t>eGovernmentu</a:t>
            </a:r>
            <a:r>
              <a:rPr lang="cs-CZ" sz="1200" b="1" baseline="0" dirty="0" smtClean="0"/>
              <a:t>.</a:t>
            </a:r>
          </a:p>
          <a:p>
            <a:pPr marL="0" marR="0" lvl="0" indent="0" algn="l" defTabSz="914400" rtl="0" eaLnBrk="1" fontAlgn="auto" latinLnBrk="0" hangingPunct="1">
              <a:lnSpc>
                <a:spcPct val="100000"/>
              </a:lnSpc>
              <a:spcBef>
                <a:spcPts val="0"/>
              </a:spcBef>
              <a:spcAft>
                <a:spcPts val="0"/>
              </a:spcAft>
              <a:buClrTx/>
              <a:buSzTx/>
              <a:buFontTx/>
              <a:buNone/>
              <a:tabLst/>
              <a:defRPr/>
            </a:pPr>
            <a:r>
              <a:rPr lang="cs-CZ" sz="1200" b="1" baseline="0" dirty="0" smtClean="0"/>
              <a:t>Možnosti financování: </a:t>
            </a:r>
            <a:r>
              <a:rPr lang="cs-CZ" sz="1200" b="0" baseline="0" dirty="0" smtClean="0"/>
              <a:t>výzva č. 03_15_025, IROP</a:t>
            </a:r>
            <a:endParaRPr lang="cs-CZ" sz="1200" b="1" dirty="0" smtClean="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9</a:t>
            </a:fld>
            <a:endParaRPr lang="cs-CZ"/>
          </a:p>
        </p:txBody>
      </p:sp>
    </p:spTree>
    <p:extLst>
      <p:ext uri="{BB962C8B-B14F-4D97-AF65-F5344CB8AC3E}">
        <p14:creationId xmlns:p14="http://schemas.microsoft.com/office/powerpoint/2010/main" val="128759618"/>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Zástupný symbol pro obrázek snímku 1"/>
          <p:cNvSpPr>
            <a:spLocks noGrp="1" noRot="1" noChangeAspect="1"/>
          </p:cNvSpPr>
          <p:nvPr>
            <p:ph type="sldImg"/>
          </p:nvPr>
        </p:nvSpPr>
        <p:spPr bwMode="auto">
          <a:noFill/>
          <a:ln>
            <a:solidFill>
              <a:srgbClr val="000000"/>
            </a:solidFill>
            <a:miter lim="800000"/>
            <a:headEnd/>
            <a:tailEnd/>
          </a:ln>
        </p:spPr>
      </p:sp>
      <p:sp>
        <p:nvSpPr>
          <p:cNvPr id="66562" name="Zástupný symbol pro poznámky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cs-CZ" dirty="0" smtClean="0"/>
          </a:p>
        </p:txBody>
      </p:sp>
      <p:sp>
        <p:nvSpPr>
          <p:cNvPr id="66563" name="Zástupný symbol pro číslo snímku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3888014-AB56-4DB1-A1D2-501EC8E56C35}" type="slidenum">
              <a:rPr lang="cs-CZ">
                <a:cs typeface="Arial" charset="0"/>
              </a:rPr>
              <a:pPr fontAlgn="base">
                <a:spcBef>
                  <a:spcPct val="0"/>
                </a:spcBef>
                <a:spcAft>
                  <a:spcPct val="0"/>
                </a:spcAft>
              </a:pPr>
              <a:t>121</a:t>
            </a:fld>
            <a:endParaRPr lang="cs-CZ">
              <a:cs typeface="Arial" charset="0"/>
            </a:endParaRPr>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145</a:t>
            </a:fld>
            <a:endParaRPr lang="cs-CZ" dirty="0"/>
          </a:p>
        </p:txBody>
      </p:sp>
    </p:spTree>
    <p:extLst>
      <p:ext uri="{BB962C8B-B14F-4D97-AF65-F5344CB8AC3E}">
        <p14:creationId xmlns:p14="http://schemas.microsoft.com/office/powerpoint/2010/main" val="2884455270"/>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146</a:t>
            </a:fld>
            <a:endParaRPr lang="cs-CZ"/>
          </a:p>
        </p:txBody>
      </p:sp>
    </p:spTree>
    <p:extLst>
      <p:ext uri="{BB962C8B-B14F-4D97-AF65-F5344CB8AC3E}">
        <p14:creationId xmlns:p14="http://schemas.microsoft.com/office/powerpoint/2010/main" val="264646151"/>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147</a:t>
            </a:fld>
            <a:endParaRPr lang="cs-CZ"/>
          </a:p>
        </p:txBody>
      </p:sp>
    </p:spTree>
    <p:extLst>
      <p:ext uri="{BB962C8B-B14F-4D97-AF65-F5344CB8AC3E}">
        <p14:creationId xmlns:p14="http://schemas.microsoft.com/office/powerpoint/2010/main" val="28682733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Zahájení realizace je možné i před vydáním právních aktů (uznatelnost výdajů). </a:t>
            </a:r>
            <a:r>
              <a:rPr lang="cs-CZ" dirty="0"/>
              <a:t>Časově způsobilé jsou náklady vzniklé v době realizace projektu. </a:t>
            </a:r>
            <a:r>
              <a:rPr lang="cs-CZ" sz="1200" kern="1200" dirty="0" smtClean="0">
                <a:solidFill>
                  <a:schemeClr val="tx1"/>
                </a:solidFill>
                <a:effectLst/>
                <a:latin typeface="+mn-lt"/>
                <a:ea typeface="+mn-ea"/>
                <a:cs typeface="+mn-cs"/>
              </a:rPr>
              <a:t>Časově způsobilé jsou náklady vzniklé v době realizace projektu. Datum zahájení realizace nesmí předcházet 1. 1. 2015 nebo o více než 1 rok předcházet předložení žádosti o podporu (podle toho, který z okamžiků je z hlediska časové osy pozdější). </a:t>
            </a:r>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10</a:t>
            </a:fld>
            <a:endParaRPr lang="cs-CZ"/>
          </a:p>
        </p:txBody>
      </p:sp>
    </p:spTree>
    <p:extLst>
      <p:ext uri="{BB962C8B-B14F-4D97-AF65-F5344CB8AC3E}">
        <p14:creationId xmlns:p14="http://schemas.microsoft.com/office/powerpoint/2010/main" val="18616983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Není možné aby byl žadatelem jiný subjekt než ty co jsou uvedeny v Příloze č. 5 výzvy !</a:t>
            </a:r>
            <a:endParaRPr lang="cs-CZ" dirty="0"/>
          </a:p>
        </p:txBody>
      </p:sp>
      <p:sp>
        <p:nvSpPr>
          <p:cNvPr id="4" name="Zástupný symbol pro číslo snímku 3"/>
          <p:cNvSpPr>
            <a:spLocks noGrp="1"/>
          </p:cNvSpPr>
          <p:nvPr>
            <p:ph type="sldNum" sz="quarter" idx="10"/>
          </p:nvPr>
        </p:nvSpPr>
        <p:spPr/>
        <p:txBody>
          <a:bodyPr/>
          <a:lstStyle/>
          <a:p>
            <a:fld id="{53FB31FA-E905-4016-9D4B-970DF0C7EE08}" type="slidenum">
              <a:rPr lang="cs-CZ" smtClean="0"/>
              <a:t>11</a:t>
            </a:fld>
            <a:endParaRPr lang="cs-CZ"/>
          </a:p>
        </p:txBody>
      </p:sp>
    </p:spTree>
    <p:extLst>
      <p:ext uri="{BB962C8B-B14F-4D97-AF65-F5344CB8AC3E}">
        <p14:creationId xmlns:p14="http://schemas.microsoft.com/office/powerpoint/2010/main" val="230591814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Úvodní snímek">
    <p:spTree>
      <p:nvGrpSpPr>
        <p:cNvPr id="1" name=""/>
        <p:cNvGrpSpPr/>
        <p:nvPr/>
      </p:nvGrpSpPr>
      <p:grpSpPr>
        <a:xfrm>
          <a:off x="0" y="0"/>
          <a:ext cx="0" cy="0"/>
          <a:chOff x="0" y="0"/>
          <a:chExt cx="0" cy="0"/>
        </a:xfrm>
      </p:grpSpPr>
      <p:sp>
        <p:nvSpPr>
          <p:cNvPr id="6" name="Zástupný symbol pro datum 5"/>
          <p:cNvSpPr>
            <a:spLocks noGrp="1"/>
          </p:cNvSpPr>
          <p:nvPr>
            <p:ph type="dt" sz="half" idx="10"/>
          </p:nvPr>
        </p:nvSpPr>
        <p:spPr/>
        <p:txBody>
          <a:bodyPr/>
          <a:lstStyle/>
          <a:p>
            <a:endParaRPr lang="cs-CZ" dirty="0"/>
          </a:p>
        </p:txBody>
      </p:sp>
      <p:sp>
        <p:nvSpPr>
          <p:cNvPr id="7" name="Zástupný symbol pro zápatí 6"/>
          <p:cNvSpPr>
            <a:spLocks noGrp="1"/>
          </p:cNvSpPr>
          <p:nvPr>
            <p:ph type="ftr" sz="quarter" idx="11"/>
          </p:nvPr>
        </p:nvSpPr>
        <p:spPr/>
        <p:txBody>
          <a:bodyPr/>
          <a:lstStyle/>
          <a:p>
            <a:endParaRPr lang="cs-CZ" dirty="0"/>
          </a:p>
        </p:txBody>
      </p:sp>
      <p:sp>
        <p:nvSpPr>
          <p:cNvPr id="8" name="Zástupný symbol pro číslo snímku 7"/>
          <p:cNvSpPr>
            <a:spLocks noGrp="1"/>
          </p:cNvSpPr>
          <p:nvPr>
            <p:ph type="sldNum" sz="quarter" idx="12"/>
          </p:nvPr>
        </p:nvSpPr>
        <p:spPr/>
        <p:txBody>
          <a:bodyPr/>
          <a:lstStyle/>
          <a:p>
            <a:fld id="{479BF083-4774-43B1-9AB0-5CC1AC5DD8EE}" type="slidenum">
              <a:rPr lang="cs-CZ" smtClean="0"/>
              <a:pPr/>
              <a:t>‹#›</a:t>
            </a:fld>
            <a:endParaRPr lang="cs-CZ" dirty="0"/>
          </a:p>
        </p:txBody>
      </p:sp>
      <p:sp>
        <p:nvSpPr>
          <p:cNvPr id="10" name="Obdélník 9"/>
          <p:cNvSpPr/>
          <p:nvPr userDrawn="1"/>
        </p:nvSpPr>
        <p:spPr>
          <a:xfrm>
            <a:off x="0" y="0"/>
            <a:ext cx="9144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Nadpis 10"/>
          <p:cNvSpPr>
            <a:spLocks noGrp="1"/>
          </p:cNvSpPr>
          <p:nvPr>
            <p:ph type="title"/>
          </p:nvPr>
        </p:nvSpPr>
        <p:spPr>
          <a:xfrm>
            <a:off x="1512000" y="2610000"/>
            <a:ext cx="7272000" cy="1224000"/>
          </a:xfrm>
        </p:spPr>
        <p:txBody>
          <a:bodyPr anchor="t" anchorCtr="0"/>
          <a:lstStyle>
            <a:lvl1pPr>
              <a:defRPr sz="4000">
                <a:solidFill>
                  <a:schemeClr val="accent1"/>
                </a:solidFill>
              </a:defRPr>
            </a:lvl1pPr>
          </a:lstStyle>
          <a:p>
            <a:r>
              <a:rPr lang="cs-CZ" smtClean="0"/>
              <a:t>Kliknutím lze upravit styl.</a:t>
            </a:r>
            <a:endParaRPr lang="cs-CZ" dirty="0"/>
          </a:p>
        </p:txBody>
      </p:sp>
      <p:sp>
        <p:nvSpPr>
          <p:cNvPr id="13" name="Zástupný symbol pro text 12"/>
          <p:cNvSpPr>
            <a:spLocks noGrp="1"/>
          </p:cNvSpPr>
          <p:nvPr>
            <p:ph type="body" sz="quarter" idx="13" hasCustomPrompt="1"/>
          </p:nvPr>
        </p:nvSpPr>
        <p:spPr>
          <a:xfrm>
            <a:off x="1511299" y="4089600"/>
            <a:ext cx="7272000" cy="540000"/>
          </a:xfrm>
        </p:spPr>
        <p:txBody>
          <a:bodyPr lIns="36000" tIns="0" rIns="36000" bIns="0" anchor="ctr" anchorCtr="0"/>
          <a:lstStyle>
            <a:lvl1pPr marL="0" indent="0">
              <a:lnSpc>
                <a:spcPct val="100000"/>
              </a:lnSpc>
              <a:spcBef>
                <a:spcPts val="0"/>
              </a:spcBef>
              <a:spcAft>
                <a:spcPts val="0"/>
              </a:spcAft>
              <a:buFontTx/>
              <a:buNone/>
              <a:defRPr sz="3200" baseline="0">
                <a:solidFill>
                  <a:schemeClr val="accent1"/>
                </a:solidFill>
              </a:defRPr>
            </a:lvl1pPr>
          </a:lstStyle>
          <a:p>
            <a:pPr lvl="0"/>
            <a:r>
              <a:rPr lang="cs-CZ" dirty="0" smtClean="0"/>
              <a:t>Kliknutím vložíte jméno</a:t>
            </a:r>
          </a:p>
        </p:txBody>
      </p:sp>
      <p:sp>
        <p:nvSpPr>
          <p:cNvPr id="15" name="Zástupný symbol pro text 14"/>
          <p:cNvSpPr>
            <a:spLocks noGrp="1"/>
          </p:cNvSpPr>
          <p:nvPr>
            <p:ph type="body" sz="quarter" idx="14" hasCustomPrompt="1"/>
          </p:nvPr>
        </p:nvSpPr>
        <p:spPr>
          <a:xfrm>
            <a:off x="1512000" y="4885200"/>
            <a:ext cx="7272000" cy="540000"/>
          </a:xfrm>
        </p:spPr>
        <p:txBody>
          <a:bodyPr lIns="36000" tIns="0" rIns="36000" bIns="0" anchor="ctr" anchorCtr="0"/>
          <a:lstStyle>
            <a:lvl1pPr marL="0" indent="0">
              <a:lnSpc>
                <a:spcPct val="100000"/>
              </a:lnSpc>
              <a:spcBef>
                <a:spcPts val="0"/>
              </a:spcBef>
              <a:spcAft>
                <a:spcPts val="0"/>
              </a:spcAft>
              <a:buFontTx/>
              <a:buNone/>
              <a:defRPr sz="3200" baseline="0">
                <a:solidFill>
                  <a:schemeClr val="accent1"/>
                </a:solidFill>
              </a:defRPr>
            </a:lvl1pPr>
          </a:lstStyle>
          <a:p>
            <a:pPr lvl="0"/>
            <a:r>
              <a:rPr lang="cs-CZ" dirty="0" smtClean="0"/>
              <a:t>Kliknutím vložíte datum a místo</a:t>
            </a:r>
          </a:p>
        </p:txBody>
      </p:sp>
      <p:sp>
        <p:nvSpPr>
          <p:cNvPr id="5" name="Zástupný symbol pro obrázek 4"/>
          <p:cNvSpPr>
            <a:spLocks noGrp="1" noChangeAspect="1"/>
          </p:cNvSpPr>
          <p:nvPr>
            <p:ph type="pic" sz="quarter" idx="15"/>
          </p:nvPr>
        </p:nvSpPr>
        <p:spPr>
          <a:xfrm>
            <a:off x="846000" y="2636837"/>
            <a:ext cx="540000" cy="540000"/>
          </a:xfrm>
        </p:spPr>
        <p:txBody>
          <a:bodyPr wrap="none" anchor="ctr" anchorCtr="1"/>
          <a:lstStyle>
            <a:lvl1pPr marL="0" indent="0">
              <a:buFontTx/>
              <a:buNone/>
              <a:defRPr sz="600"/>
            </a:lvl1pPr>
          </a:lstStyle>
          <a:p>
            <a:r>
              <a:rPr lang="cs-CZ" smtClean="0"/>
              <a:t>Kliknutím na ikonu přidáte obrázek.</a:t>
            </a:r>
            <a:endParaRPr lang="cs-CZ" dirty="0"/>
          </a:p>
        </p:txBody>
      </p:sp>
      <p:sp>
        <p:nvSpPr>
          <p:cNvPr id="14" name="Zástupný symbol pro obrázek 4"/>
          <p:cNvSpPr>
            <a:spLocks noGrp="1" noChangeAspect="1"/>
          </p:cNvSpPr>
          <p:nvPr>
            <p:ph type="pic" sz="quarter" idx="16"/>
          </p:nvPr>
        </p:nvSpPr>
        <p:spPr>
          <a:xfrm>
            <a:off x="846000" y="4089600"/>
            <a:ext cx="540000" cy="540000"/>
          </a:xfrm>
        </p:spPr>
        <p:txBody>
          <a:bodyPr wrap="none" anchor="ctr" anchorCtr="1"/>
          <a:lstStyle>
            <a:lvl1pPr marL="0" indent="0">
              <a:buFontTx/>
              <a:buNone/>
              <a:defRPr sz="600"/>
            </a:lvl1pPr>
          </a:lstStyle>
          <a:p>
            <a:r>
              <a:rPr lang="cs-CZ" smtClean="0"/>
              <a:t>Kliknutím na ikonu přidáte obrázek.</a:t>
            </a:r>
            <a:endParaRPr lang="cs-CZ" dirty="0"/>
          </a:p>
        </p:txBody>
      </p:sp>
      <p:sp>
        <p:nvSpPr>
          <p:cNvPr id="16" name="Zástupný symbol pro obrázek 4"/>
          <p:cNvSpPr>
            <a:spLocks noGrp="1" noChangeAspect="1"/>
          </p:cNvSpPr>
          <p:nvPr>
            <p:ph type="pic" sz="quarter" idx="17"/>
          </p:nvPr>
        </p:nvSpPr>
        <p:spPr>
          <a:xfrm>
            <a:off x="846000" y="4885200"/>
            <a:ext cx="540000" cy="540000"/>
          </a:xfrm>
        </p:spPr>
        <p:txBody>
          <a:bodyPr wrap="none" anchor="ctr" anchorCtr="1"/>
          <a:lstStyle>
            <a:lvl1pPr marL="0" indent="0">
              <a:buFontTx/>
              <a:buNone/>
              <a:defRPr sz="600"/>
            </a:lvl1pPr>
          </a:lstStyle>
          <a:p>
            <a:r>
              <a:rPr lang="cs-CZ" smtClean="0"/>
              <a:t>Kliknutím na ikonu přidáte obrázek.</a:t>
            </a:r>
            <a:endParaRPr lang="cs-CZ" dirty="0"/>
          </a:p>
        </p:txBody>
      </p:sp>
      <p:sp>
        <p:nvSpPr>
          <p:cNvPr id="20" name="Obdélník 19"/>
          <p:cNvSpPr/>
          <p:nvPr userDrawn="1"/>
        </p:nvSpPr>
        <p:spPr>
          <a:xfrm>
            <a:off x="0" y="0"/>
            <a:ext cx="9144000" cy="1335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2" name="Obrázek 1"/>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395536" y="202406"/>
            <a:ext cx="3952627" cy="792957"/>
          </a:xfrm>
          <a:prstGeom prst="rect">
            <a:avLst/>
          </a:prstGeom>
        </p:spPr>
      </p:pic>
      <p:cxnSp>
        <p:nvCxnSpPr>
          <p:cNvPr id="18" name="Přímá spojnice 17"/>
          <p:cNvCxnSpPr/>
          <p:nvPr userDrawn="1"/>
        </p:nvCxnSpPr>
        <p:spPr>
          <a:xfrm>
            <a:off x="395536" y="1137600"/>
            <a:ext cx="8352928"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588181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abulka nebo graf (trojúh. odrážk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idx="1"/>
          </p:nvPr>
        </p:nvSpPr>
        <p:spPr>
          <a:xfrm>
            <a:off x="540000" y="2412000"/>
            <a:ext cx="8064000" cy="3744000"/>
          </a:xfrm>
        </p:spPr>
        <p:txBody>
          <a:bodyPr/>
          <a:lstStyle>
            <a:lvl1pPr marL="432000" indent="-432000">
              <a:buFont typeface="Wingdings 3" panose="05040102010807070707" pitchFamily="18" charset="2"/>
              <a:buChar char=""/>
              <a:defRPr/>
            </a:lvl1pPr>
            <a:lvl2pPr marL="666000" indent="-252000">
              <a:buFont typeface="Wingdings 3" panose="05040102010807070707" pitchFamily="18" charset="2"/>
              <a:buChar char=""/>
              <a:defRPr/>
            </a:lvl2pPr>
            <a:lvl3pPr marL="918000" indent="-252000">
              <a:buFont typeface="Wingdings 3" panose="05040102010807070707" pitchFamily="18" charset="2"/>
              <a:buChar char=""/>
              <a:defRPr/>
            </a:lvl3pPr>
            <a:lvl4pPr marL="1170000" indent="-252000">
              <a:buFont typeface="Wingdings 3" panose="05040102010807070707" pitchFamily="18" charset="2"/>
              <a:buChar char=""/>
              <a:defRPr/>
            </a:lvl4pPr>
            <a:lvl5pPr marL="1422000" indent="-252000">
              <a:buFont typeface="Wingdings 3" panose="05040102010807070707" pitchFamily="18" charset="2"/>
              <a:buChar char=""/>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4" name="Zástupný symbol pro datum 3"/>
          <p:cNvSpPr>
            <a:spLocks noGrp="1"/>
          </p:cNvSpPr>
          <p:nvPr>
            <p:ph type="dt" sz="half" idx="10"/>
          </p:nvPr>
        </p:nvSpPr>
        <p:spPr/>
        <p:txBody>
          <a:bodyPr/>
          <a:lstStyle/>
          <a:p>
            <a:endParaRPr lang="cs-CZ" dirty="0"/>
          </a:p>
        </p:txBody>
      </p:sp>
      <p:sp>
        <p:nvSpPr>
          <p:cNvPr id="5" name="Zástupný symbol pro zápatí 4"/>
          <p:cNvSpPr>
            <a:spLocks noGrp="1"/>
          </p:cNvSpPr>
          <p:nvPr>
            <p:ph type="ftr" sz="quarter" idx="11"/>
          </p:nvPr>
        </p:nvSpPr>
        <p:spPr/>
        <p:txBody>
          <a:bodyPr/>
          <a:lstStyle/>
          <a:p>
            <a:endParaRPr lang="cs-CZ" dirty="0"/>
          </a:p>
        </p:txBody>
      </p:sp>
      <p:sp>
        <p:nvSpPr>
          <p:cNvPr id="6" name="Zástupný symbol pro číslo snímku 5"/>
          <p:cNvSpPr>
            <a:spLocks noGrp="1"/>
          </p:cNvSpPr>
          <p:nvPr>
            <p:ph type="sldNum" sz="quarter" idx="12"/>
          </p:nvPr>
        </p:nvSpPr>
        <p:spPr/>
        <p:txBody>
          <a:bodyPr/>
          <a:lstStyle/>
          <a:p>
            <a:fld id="{479BF083-4774-43B1-9AB0-5CC1AC5DD8EE}" type="slidenum">
              <a:rPr lang="cs-CZ" smtClean="0"/>
              <a:pPr/>
              <a:t>‹#›</a:t>
            </a:fld>
            <a:endParaRPr lang="cs-CZ" dirty="0"/>
          </a:p>
        </p:txBody>
      </p:sp>
      <p:sp>
        <p:nvSpPr>
          <p:cNvPr id="7" name="Zástupný symbol pro text 5"/>
          <p:cNvSpPr>
            <a:spLocks noGrp="1"/>
          </p:cNvSpPr>
          <p:nvPr>
            <p:ph type="body" sz="quarter" idx="13"/>
          </p:nvPr>
        </p:nvSpPr>
        <p:spPr>
          <a:xfrm>
            <a:off x="540000" y="1440000"/>
            <a:ext cx="8064000" cy="360000"/>
          </a:xfrm>
        </p:spPr>
        <p:txBody>
          <a:bodyPr/>
          <a:lstStyle>
            <a:lvl1pPr marL="0" indent="0">
              <a:buFontTx/>
              <a:buNone/>
              <a:defRPr b="1">
                <a:solidFill>
                  <a:schemeClr val="accent2"/>
                </a:solidFill>
              </a:defRPr>
            </a:lvl1pPr>
          </a:lstStyle>
          <a:p>
            <a:pPr lvl="0"/>
            <a:r>
              <a:rPr lang="cs-CZ" smtClean="0"/>
              <a:t>Kliknutím lze upravit styly předlohy textu.</a:t>
            </a:r>
          </a:p>
        </p:txBody>
      </p:sp>
      <p:sp>
        <p:nvSpPr>
          <p:cNvPr id="8" name="Zástupný symbol pro text 5"/>
          <p:cNvSpPr>
            <a:spLocks noGrp="1"/>
          </p:cNvSpPr>
          <p:nvPr>
            <p:ph type="body" sz="quarter" idx="14"/>
          </p:nvPr>
        </p:nvSpPr>
        <p:spPr>
          <a:xfrm>
            <a:off x="540000" y="1836000"/>
            <a:ext cx="8064000" cy="432000"/>
          </a:xfrm>
        </p:spPr>
        <p:txBody>
          <a:bodyPr/>
          <a:lstStyle>
            <a:lvl1pPr marL="0" indent="0">
              <a:lnSpc>
                <a:spcPts val="1600"/>
              </a:lnSpc>
              <a:spcBef>
                <a:spcPts val="0"/>
              </a:spcBef>
              <a:spcAft>
                <a:spcPts val="0"/>
              </a:spcAft>
              <a:buFontTx/>
              <a:buNone/>
              <a:defRPr sz="1400">
                <a:solidFill>
                  <a:schemeClr val="accent1"/>
                </a:solidFill>
              </a:defRPr>
            </a:lvl1pPr>
          </a:lstStyle>
          <a:p>
            <a:pPr lvl="0"/>
            <a:r>
              <a:rPr lang="cs-CZ" smtClean="0"/>
              <a:t>Kliknutím lze upravit styly předlohy textu.</a:t>
            </a:r>
          </a:p>
        </p:txBody>
      </p:sp>
    </p:spTree>
    <p:extLst>
      <p:ext uri="{BB962C8B-B14F-4D97-AF65-F5344CB8AC3E}">
        <p14:creationId xmlns:p14="http://schemas.microsoft.com/office/powerpoint/2010/main" val="14793793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Jeden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idx="1"/>
          </p:nvPr>
        </p:nvSpPr>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endParaRPr lang="cs-CZ" dirty="0"/>
          </a:p>
        </p:txBody>
      </p:sp>
      <p:sp>
        <p:nvSpPr>
          <p:cNvPr id="5" name="Zástupný symbol pro zápatí 4"/>
          <p:cNvSpPr>
            <a:spLocks noGrp="1"/>
          </p:cNvSpPr>
          <p:nvPr>
            <p:ph type="ftr" sz="quarter" idx="11"/>
          </p:nvPr>
        </p:nvSpPr>
        <p:spPr/>
        <p:txBody>
          <a:bodyPr/>
          <a:lstStyle/>
          <a:p>
            <a:endParaRPr lang="cs-CZ" dirty="0"/>
          </a:p>
        </p:txBody>
      </p:sp>
      <p:sp>
        <p:nvSpPr>
          <p:cNvPr id="6" name="Zástupný symbol pro číslo snímku 5"/>
          <p:cNvSpPr>
            <a:spLocks noGrp="1"/>
          </p:cNvSpPr>
          <p:nvPr>
            <p:ph type="sldNum" sz="quarter" idx="12"/>
          </p:nvPr>
        </p:nvSpPr>
        <p:spPr/>
        <p:txBody>
          <a:bodyPr/>
          <a:lstStyle/>
          <a:p>
            <a:fld id="{479BF083-4774-43B1-9AB0-5CC1AC5DD8EE}" type="slidenum">
              <a:rPr lang="cs-CZ" smtClean="0"/>
              <a:pPr/>
              <a:t>‹#›</a:t>
            </a:fld>
            <a:endParaRPr lang="cs-CZ" dirty="0"/>
          </a:p>
        </p:txBody>
      </p:sp>
    </p:spTree>
    <p:extLst>
      <p:ext uri="{BB962C8B-B14F-4D97-AF65-F5344CB8AC3E}">
        <p14:creationId xmlns:p14="http://schemas.microsoft.com/office/powerpoint/2010/main" val="18128557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idx="1"/>
          </p:nvPr>
        </p:nvSpPr>
        <p:spPr>
          <a:xfrm>
            <a:off x="540000" y="1800000"/>
            <a:ext cx="3960000" cy="4320000"/>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4" name="Zástupný symbol pro obsah 2"/>
          <p:cNvSpPr>
            <a:spLocks noGrp="1"/>
          </p:cNvSpPr>
          <p:nvPr>
            <p:ph idx="10"/>
          </p:nvPr>
        </p:nvSpPr>
        <p:spPr>
          <a:xfrm>
            <a:off x="4644000" y="1800000"/>
            <a:ext cx="3960000" cy="4320000"/>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datum 4"/>
          <p:cNvSpPr>
            <a:spLocks noGrp="1"/>
          </p:cNvSpPr>
          <p:nvPr>
            <p:ph type="dt" sz="half" idx="11"/>
          </p:nvPr>
        </p:nvSpPr>
        <p:spPr/>
        <p:txBody>
          <a:bodyPr/>
          <a:lstStyle/>
          <a:p>
            <a:endParaRPr lang="cs-CZ" dirty="0"/>
          </a:p>
        </p:txBody>
      </p:sp>
      <p:sp>
        <p:nvSpPr>
          <p:cNvPr id="6" name="Zástupný symbol pro zápatí 5"/>
          <p:cNvSpPr>
            <a:spLocks noGrp="1"/>
          </p:cNvSpPr>
          <p:nvPr>
            <p:ph type="ftr" sz="quarter" idx="12"/>
          </p:nvPr>
        </p:nvSpPr>
        <p:spPr/>
        <p:txBody>
          <a:bodyPr/>
          <a:lstStyle/>
          <a:p>
            <a:endParaRPr lang="cs-CZ" dirty="0"/>
          </a:p>
        </p:txBody>
      </p:sp>
      <p:sp>
        <p:nvSpPr>
          <p:cNvPr id="7" name="Zástupný symbol pro číslo snímku 6"/>
          <p:cNvSpPr>
            <a:spLocks noGrp="1"/>
          </p:cNvSpPr>
          <p:nvPr>
            <p:ph type="sldNum" sz="quarter" idx="13"/>
          </p:nvPr>
        </p:nvSpPr>
        <p:spPr/>
        <p:txBody>
          <a:bodyPr/>
          <a:lstStyle/>
          <a:p>
            <a:fld id="{479BF083-4774-43B1-9AB0-5CC1AC5DD8EE}" type="slidenum">
              <a:rPr lang="cs-CZ" smtClean="0"/>
              <a:pPr/>
              <a:t>‹#›</a:t>
            </a:fld>
            <a:endParaRPr lang="cs-CZ" dirty="0"/>
          </a:p>
        </p:txBody>
      </p:sp>
    </p:spTree>
    <p:extLst>
      <p:ext uri="{BB962C8B-B14F-4D97-AF65-F5344CB8AC3E}">
        <p14:creationId xmlns:p14="http://schemas.microsoft.com/office/powerpoint/2010/main" val="14136218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va obsahy nad sebou">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idx="1"/>
          </p:nvPr>
        </p:nvSpPr>
        <p:spPr>
          <a:xfrm>
            <a:off x="540000" y="1800000"/>
            <a:ext cx="8064000" cy="2088000"/>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2"/>
          <p:cNvSpPr>
            <a:spLocks noGrp="1"/>
          </p:cNvSpPr>
          <p:nvPr>
            <p:ph idx="10"/>
          </p:nvPr>
        </p:nvSpPr>
        <p:spPr>
          <a:xfrm>
            <a:off x="540000" y="4032000"/>
            <a:ext cx="8064000" cy="2088000"/>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datum 4"/>
          <p:cNvSpPr>
            <a:spLocks noGrp="1"/>
          </p:cNvSpPr>
          <p:nvPr>
            <p:ph type="dt" sz="half" idx="11"/>
          </p:nvPr>
        </p:nvSpPr>
        <p:spPr/>
        <p:txBody>
          <a:bodyPr/>
          <a:lstStyle/>
          <a:p>
            <a:endParaRPr lang="cs-CZ" dirty="0"/>
          </a:p>
        </p:txBody>
      </p:sp>
      <p:sp>
        <p:nvSpPr>
          <p:cNvPr id="6" name="Zástupný symbol pro zápatí 5"/>
          <p:cNvSpPr>
            <a:spLocks noGrp="1"/>
          </p:cNvSpPr>
          <p:nvPr>
            <p:ph type="ftr" sz="quarter" idx="12"/>
          </p:nvPr>
        </p:nvSpPr>
        <p:spPr/>
        <p:txBody>
          <a:bodyPr/>
          <a:lstStyle/>
          <a:p>
            <a:endParaRPr lang="cs-CZ" dirty="0"/>
          </a:p>
        </p:txBody>
      </p:sp>
      <p:sp>
        <p:nvSpPr>
          <p:cNvPr id="7" name="Zástupný symbol pro číslo snímku 6"/>
          <p:cNvSpPr>
            <a:spLocks noGrp="1"/>
          </p:cNvSpPr>
          <p:nvPr>
            <p:ph type="sldNum" sz="quarter" idx="13"/>
          </p:nvPr>
        </p:nvSpPr>
        <p:spPr/>
        <p:txBody>
          <a:bodyPr/>
          <a:lstStyle/>
          <a:p>
            <a:fld id="{479BF083-4774-43B1-9AB0-5CC1AC5DD8EE}" type="slidenum">
              <a:rPr lang="cs-CZ" smtClean="0"/>
              <a:pPr/>
              <a:t>‹#›</a:t>
            </a:fld>
            <a:endParaRPr lang="cs-CZ" dirty="0"/>
          </a:p>
        </p:txBody>
      </p:sp>
    </p:spTree>
    <p:extLst>
      <p:ext uri="{BB962C8B-B14F-4D97-AF65-F5344CB8AC3E}">
        <p14:creationId xmlns:p14="http://schemas.microsoft.com/office/powerpoint/2010/main" val="6930276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abulka nebo graf">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4" name="Zástupný symbol pro obsah 2"/>
          <p:cNvSpPr>
            <a:spLocks noGrp="1"/>
          </p:cNvSpPr>
          <p:nvPr>
            <p:ph idx="10"/>
          </p:nvPr>
        </p:nvSpPr>
        <p:spPr>
          <a:xfrm>
            <a:off x="540000" y="2412000"/>
            <a:ext cx="8064000" cy="3744000"/>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6" name="Zástupný symbol pro text 5"/>
          <p:cNvSpPr>
            <a:spLocks noGrp="1"/>
          </p:cNvSpPr>
          <p:nvPr>
            <p:ph type="body" sz="quarter" idx="11"/>
          </p:nvPr>
        </p:nvSpPr>
        <p:spPr>
          <a:xfrm>
            <a:off x="540000" y="1440000"/>
            <a:ext cx="8064000" cy="360000"/>
          </a:xfrm>
        </p:spPr>
        <p:txBody>
          <a:bodyPr/>
          <a:lstStyle>
            <a:lvl1pPr marL="0" indent="0">
              <a:buFontTx/>
              <a:buNone/>
              <a:defRPr b="1">
                <a:solidFill>
                  <a:schemeClr val="accent2"/>
                </a:solidFill>
              </a:defRPr>
            </a:lvl1pPr>
          </a:lstStyle>
          <a:p>
            <a:pPr lvl="0"/>
            <a:r>
              <a:rPr lang="cs-CZ" smtClean="0"/>
              <a:t>Kliknutím lze upravit styly předlohy textu.</a:t>
            </a:r>
          </a:p>
        </p:txBody>
      </p:sp>
      <p:sp>
        <p:nvSpPr>
          <p:cNvPr id="7" name="Zástupný symbol pro text 5"/>
          <p:cNvSpPr>
            <a:spLocks noGrp="1"/>
          </p:cNvSpPr>
          <p:nvPr>
            <p:ph type="body" sz="quarter" idx="12"/>
          </p:nvPr>
        </p:nvSpPr>
        <p:spPr>
          <a:xfrm>
            <a:off x="540000" y="1836000"/>
            <a:ext cx="8064000" cy="432000"/>
          </a:xfrm>
        </p:spPr>
        <p:txBody>
          <a:bodyPr/>
          <a:lstStyle>
            <a:lvl1pPr marL="0" indent="0">
              <a:lnSpc>
                <a:spcPts val="1600"/>
              </a:lnSpc>
              <a:spcBef>
                <a:spcPts val="0"/>
              </a:spcBef>
              <a:spcAft>
                <a:spcPts val="0"/>
              </a:spcAft>
              <a:buFontTx/>
              <a:buNone/>
              <a:defRPr sz="1400">
                <a:solidFill>
                  <a:schemeClr val="accent1"/>
                </a:solidFill>
              </a:defRPr>
            </a:lvl1pPr>
          </a:lstStyle>
          <a:p>
            <a:pPr lvl="0"/>
            <a:r>
              <a:rPr lang="cs-CZ" smtClean="0"/>
              <a:t>Kliknutím lze upravit styly předlohy textu.</a:t>
            </a:r>
          </a:p>
        </p:txBody>
      </p:sp>
      <p:sp>
        <p:nvSpPr>
          <p:cNvPr id="3" name="Zástupný symbol pro datum 2"/>
          <p:cNvSpPr>
            <a:spLocks noGrp="1"/>
          </p:cNvSpPr>
          <p:nvPr>
            <p:ph type="dt" sz="half" idx="13"/>
          </p:nvPr>
        </p:nvSpPr>
        <p:spPr/>
        <p:txBody>
          <a:bodyPr/>
          <a:lstStyle/>
          <a:p>
            <a:endParaRPr lang="cs-CZ" dirty="0"/>
          </a:p>
        </p:txBody>
      </p:sp>
      <p:sp>
        <p:nvSpPr>
          <p:cNvPr id="5" name="Zástupný symbol pro zápatí 4"/>
          <p:cNvSpPr>
            <a:spLocks noGrp="1"/>
          </p:cNvSpPr>
          <p:nvPr>
            <p:ph type="ftr" sz="quarter" idx="14"/>
          </p:nvPr>
        </p:nvSpPr>
        <p:spPr/>
        <p:txBody>
          <a:bodyPr/>
          <a:lstStyle/>
          <a:p>
            <a:endParaRPr lang="cs-CZ" dirty="0"/>
          </a:p>
        </p:txBody>
      </p:sp>
      <p:sp>
        <p:nvSpPr>
          <p:cNvPr id="8" name="Zástupný symbol pro číslo snímku 7"/>
          <p:cNvSpPr>
            <a:spLocks noGrp="1"/>
          </p:cNvSpPr>
          <p:nvPr>
            <p:ph type="sldNum" sz="quarter" idx="15"/>
          </p:nvPr>
        </p:nvSpPr>
        <p:spPr/>
        <p:txBody>
          <a:bodyPr/>
          <a:lstStyle/>
          <a:p>
            <a:fld id="{479BF083-4774-43B1-9AB0-5CC1AC5DD8EE}" type="slidenum">
              <a:rPr lang="cs-CZ" smtClean="0"/>
              <a:pPr/>
              <a:t>‹#›</a:t>
            </a:fld>
            <a:endParaRPr lang="cs-CZ" dirty="0"/>
          </a:p>
        </p:txBody>
      </p:sp>
    </p:spTree>
    <p:extLst>
      <p:ext uri="{BB962C8B-B14F-4D97-AF65-F5344CB8AC3E}">
        <p14:creationId xmlns:p14="http://schemas.microsoft.com/office/powerpoint/2010/main" val="34498799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Předěl">
    <p:spTree>
      <p:nvGrpSpPr>
        <p:cNvPr id="1" name=""/>
        <p:cNvGrpSpPr/>
        <p:nvPr/>
      </p:nvGrpSpPr>
      <p:grpSpPr>
        <a:xfrm>
          <a:off x="0" y="0"/>
          <a:ext cx="0" cy="0"/>
          <a:chOff x="0" y="0"/>
          <a:chExt cx="0" cy="0"/>
        </a:xfrm>
      </p:grpSpPr>
      <p:sp>
        <p:nvSpPr>
          <p:cNvPr id="10" name="Obdélník 9"/>
          <p:cNvSpPr/>
          <p:nvPr userDrawn="1"/>
        </p:nvSpPr>
        <p:spPr>
          <a:xfrm>
            <a:off x="0" y="0"/>
            <a:ext cx="9144000" cy="673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Nadpis 10"/>
          <p:cNvSpPr>
            <a:spLocks noGrp="1"/>
          </p:cNvSpPr>
          <p:nvPr>
            <p:ph type="title"/>
          </p:nvPr>
        </p:nvSpPr>
        <p:spPr>
          <a:xfrm>
            <a:off x="1512000" y="2610000"/>
            <a:ext cx="7272000" cy="3240000"/>
          </a:xfrm>
        </p:spPr>
        <p:txBody>
          <a:bodyPr anchor="t" anchorCtr="0"/>
          <a:lstStyle>
            <a:lvl1pPr>
              <a:defRPr sz="4000">
                <a:solidFill>
                  <a:schemeClr val="accent1"/>
                </a:solidFill>
              </a:defRPr>
            </a:lvl1pPr>
          </a:lstStyle>
          <a:p>
            <a:r>
              <a:rPr lang="cs-CZ" smtClean="0"/>
              <a:t>Kliknutím lze upravit styl.</a:t>
            </a:r>
            <a:endParaRPr lang="cs-CZ" dirty="0"/>
          </a:p>
        </p:txBody>
      </p:sp>
      <p:sp>
        <p:nvSpPr>
          <p:cNvPr id="9" name="Zástupný symbol pro obrázek 4"/>
          <p:cNvSpPr>
            <a:spLocks noGrp="1" noChangeAspect="1"/>
          </p:cNvSpPr>
          <p:nvPr>
            <p:ph type="pic" sz="quarter" idx="15"/>
          </p:nvPr>
        </p:nvSpPr>
        <p:spPr>
          <a:xfrm>
            <a:off x="846000" y="2636837"/>
            <a:ext cx="540000" cy="540000"/>
          </a:xfrm>
        </p:spPr>
        <p:txBody>
          <a:bodyPr wrap="none" anchor="ctr" anchorCtr="1"/>
          <a:lstStyle>
            <a:lvl1pPr marL="0" indent="0">
              <a:buFontTx/>
              <a:buNone/>
              <a:defRPr sz="600"/>
            </a:lvl1pPr>
          </a:lstStyle>
          <a:p>
            <a:r>
              <a:rPr lang="cs-CZ" smtClean="0"/>
              <a:t>Kliknutím na ikonu přidáte obrázek.</a:t>
            </a:r>
            <a:endParaRPr lang="cs-CZ" dirty="0"/>
          </a:p>
        </p:txBody>
      </p:sp>
      <p:sp>
        <p:nvSpPr>
          <p:cNvPr id="7" name="Obdélník 6"/>
          <p:cNvSpPr/>
          <p:nvPr userDrawn="1"/>
        </p:nvSpPr>
        <p:spPr>
          <a:xfrm>
            <a:off x="0" y="0"/>
            <a:ext cx="9144000" cy="1335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8" name="Obrázek 7"/>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395536" y="202406"/>
            <a:ext cx="3952627" cy="792957"/>
          </a:xfrm>
          <a:prstGeom prst="rect">
            <a:avLst/>
          </a:prstGeom>
        </p:spPr>
      </p:pic>
      <p:cxnSp>
        <p:nvCxnSpPr>
          <p:cNvPr id="12" name="Přímá spojnice 11"/>
          <p:cNvCxnSpPr/>
          <p:nvPr userDrawn="1"/>
        </p:nvCxnSpPr>
        <p:spPr>
          <a:xfrm>
            <a:off x="395536" y="1137600"/>
            <a:ext cx="8352928"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352531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Jeden obsah (trojúh. odrážk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idx="1"/>
          </p:nvPr>
        </p:nvSpPr>
        <p:spPr/>
        <p:txBody>
          <a:bodyPr/>
          <a:lstStyle>
            <a:lvl1pPr marL="432000" indent="-432000">
              <a:buFont typeface="Wingdings 3" panose="05040102010807070707" pitchFamily="18" charset="2"/>
              <a:buChar char=""/>
              <a:defRPr/>
            </a:lvl1pPr>
            <a:lvl2pPr marL="666000" indent="-252000">
              <a:buFont typeface="Wingdings 3" panose="05040102010807070707" pitchFamily="18" charset="2"/>
              <a:buChar char=""/>
              <a:defRPr/>
            </a:lvl2pPr>
            <a:lvl3pPr marL="918000" indent="-252000">
              <a:buFont typeface="Wingdings 3" panose="05040102010807070707" pitchFamily="18" charset="2"/>
              <a:buChar char=""/>
              <a:defRPr/>
            </a:lvl3pPr>
            <a:lvl4pPr marL="1170000" indent="-252000">
              <a:buFont typeface="Wingdings 3" panose="05040102010807070707" pitchFamily="18" charset="2"/>
              <a:buChar char=""/>
              <a:defRPr/>
            </a:lvl4pPr>
            <a:lvl5pPr marL="1422000" indent="-252000">
              <a:buFont typeface="Wingdings 3" panose="05040102010807070707" pitchFamily="18" charset="2"/>
              <a:buChar char=""/>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4" name="Zástupný symbol pro datum 3"/>
          <p:cNvSpPr>
            <a:spLocks noGrp="1"/>
          </p:cNvSpPr>
          <p:nvPr>
            <p:ph type="dt" sz="half" idx="10"/>
          </p:nvPr>
        </p:nvSpPr>
        <p:spPr/>
        <p:txBody>
          <a:bodyPr/>
          <a:lstStyle/>
          <a:p>
            <a:endParaRPr lang="cs-CZ" dirty="0"/>
          </a:p>
        </p:txBody>
      </p:sp>
      <p:sp>
        <p:nvSpPr>
          <p:cNvPr id="5" name="Zástupný symbol pro zápatí 4"/>
          <p:cNvSpPr>
            <a:spLocks noGrp="1"/>
          </p:cNvSpPr>
          <p:nvPr>
            <p:ph type="ftr" sz="quarter" idx="11"/>
          </p:nvPr>
        </p:nvSpPr>
        <p:spPr/>
        <p:txBody>
          <a:bodyPr/>
          <a:lstStyle/>
          <a:p>
            <a:endParaRPr lang="cs-CZ" dirty="0"/>
          </a:p>
        </p:txBody>
      </p:sp>
      <p:sp>
        <p:nvSpPr>
          <p:cNvPr id="6" name="Zástupný symbol pro číslo snímku 5"/>
          <p:cNvSpPr>
            <a:spLocks noGrp="1"/>
          </p:cNvSpPr>
          <p:nvPr>
            <p:ph type="sldNum" sz="quarter" idx="12"/>
          </p:nvPr>
        </p:nvSpPr>
        <p:spPr/>
        <p:txBody>
          <a:bodyPr/>
          <a:lstStyle/>
          <a:p>
            <a:fld id="{479BF083-4774-43B1-9AB0-5CC1AC5DD8EE}" type="slidenum">
              <a:rPr lang="cs-CZ" smtClean="0"/>
              <a:pPr/>
              <a:t>‹#›</a:t>
            </a:fld>
            <a:endParaRPr lang="cs-CZ" dirty="0"/>
          </a:p>
        </p:txBody>
      </p:sp>
    </p:spTree>
    <p:extLst>
      <p:ext uri="{BB962C8B-B14F-4D97-AF65-F5344CB8AC3E}">
        <p14:creationId xmlns:p14="http://schemas.microsoft.com/office/powerpoint/2010/main" val="14538531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va obsahy (trojúh. odrážk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idx="1"/>
          </p:nvPr>
        </p:nvSpPr>
        <p:spPr>
          <a:xfrm>
            <a:off x="540000" y="1800000"/>
            <a:ext cx="3960000" cy="4320000"/>
          </a:xfrm>
        </p:spPr>
        <p:txBody>
          <a:bodyPr/>
          <a:lstStyle>
            <a:lvl1pPr marL="432000" indent="-432000">
              <a:buFont typeface="Wingdings 3" panose="05040102010807070707" pitchFamily="18" charset="2"/>
              <a:buChar char=""/>
              <a:defRPr/>
            </a:lvl1pPr>
            <a:lvl2pPr marL="666000" indent="-252000">
              <a:buFont typeface="Wingdings 3" panose="05040102010807070707" pitchFamily="18" charset="2"/>
              <a:buChar char=""/>
              <a:defRPr/>
            </a:lvl2pPr>
            <a:lvl3pPr marL="918000" indent="-252000">
              <a:buFont typeface="Wingdings 3" panose="05040102010807070707" pitchFamily="18" charset="2"/>
              <a:buChar char=""/>
              <a:defRPr/>
            </a:lvl3pPr>
            <a:lvl4pPr marL="1170000" indent="-252000">
              <a:buFont typeface="Wingdings 3" panose="05040102010807070707" pitchFamily="18" charset="2"/>
              <a:buChar char=""/>
              <a:defRPr/>
            </a:lvl4pPr>
            <a:lvl5pPr marL="1422000" indent="-252000">
              <a:buFont typeface="Wingdings 3" panose="05040102010807070707" pitchFamily="18" charset="2"/>
              <a:buChar char=""/>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4" name="Zástupný symbol pro datum 3"/>
          <p:cNvSpPr>
            <a:spLocks noGrp="1"/>
          </p:cNvSpPr>
          <p:nvPr>
            <p:ph type="dt" sz="half" idx="10"/>
          </p:nvPr>
        </p:nvSpPr>
        <p:spPr/>
        <p:txBody>
          <a:bodyPr/>
          <a:lstStyle/>
          <a:p>
            <a:endParaRPr lang="cs-CZ" dirty="0"/>
          </a:p>
        </p:txBody>
      </p:sp>
      <p:sp>
        <p:nvSpPr>
          <p:cNvPr id="5" name="Zástupný symbol pro zápatí 4"/>
          <p:cNvSpPr>
            <a:spLocks noGrp="1"/>
          </p:cNvSpPr>
          <p:nvPr>
            <p:ph type="ftr" sz="quarter" idx="11"/>
          </p:nvPr>
        </p:nvSpPr>
        <p:spPr/>
        <p:txBody>
          <a:bodyPr/>
          <a:lstStyle/>
          <a:p>
            <a:endParaRPr lang="cs-CZ" dirty="0"/>
          </a:p>
        </p:txBody>
      </p:sp>
      <p:sp>
        <p:nvSpPr>
          <p:cNvPr id="6" name="Zástupný symbol pro číslo snímku 5"/>
          <p:cNvSpPr>
            <a:spLocks noGrp="1"/>
          </p:cNvSpPr>
          <p:nvPr>
            <p:ph type="sldNum" sz="quarter" idx="12"/>
          </p:nvPr>
        </p:nvSpPr>
        <p:spPr/>
        <p:txBody>
          <a:bodyPr/>
          <a:lstStyle/>
          <a:p>
            <a:fld id="{479BF083-4774-43B1-9AB0-5CC1AC5DD8EE}" type="slidenum">
              <a:rPr lang="cs-CZ" smtClean="0"/>
              <a:pPr/>
              <a:t>‹#›</a:t>
            </a:fld>
            <a:endParaRPr lang="cs-CZ" dirty="0"/>
          </a:p>
        </p:txBody>
      </p:sp>
      <p:sp>
        <p:nvSpPr>
          <p:cNvPr id="7" name="Zástupný symbol pro obsah 2"/>
          <p:cNvSpPr>
            <a:spLocks noGrp="1"/>
          </p:cNvSpPr>
          <p:nvPr>
            <p:ph idx="13"/>
          </p:nvPr>
        </p:nvSpPr>
        <p:spPr>
          <a:xfrm>
            <a:off x="4644000" y="1800000"/>
            <a:ext cx="3960000" cy="4320000"/>
          </a:xfrm>
        </p:spPr>
        <p:txBody>
          <a:bodyPr/>
          <a:lstStyle>
            <a:lvl1pPr marL="432000" indent="-432000">
              <a:buFont typeface="Wingdings 3" panose="05040102010807070707" pitchFamily="18" charset="2"/>
              <a:buChar char=""/>
              <a:defRPr/>
            </a:lvl1pPr>
            <a:lvl2pPr marL="666000" indent="-252000">
              <a:buFont typeface="Wingdings 3" panose="05040102010807070707" pitchFamily="18" charset="2"/>
              <a:buChar char=""/>
              <a:defRPr/>
            </a:lvl2pPr>
            <a:lvl3pPr marL="918000" indent="-252000">
              <a:buFont typeface="Wingdings 3" panose="05040102010807070707" pitchFamily="18" charset="2"/>
              <a:buChar char=""/>
              <a:defRPr/>
            </a:lvl3pPr>
            <a:lvl4pPr marL="1170000" indent="-252000">
              <a:buFont typeface="Wingdings 3" panose="05040102010807070707" pitchFamily="18" charset="2"/>
              <a:buChar char=""/>
              <a:defRPr/>
            </a:lvl4pPr>
            <a:lvl5pPr marL="1422000" indent="-252000">
              <a:buFont typeface="Wingdings 3" panose="05040102010807070707" pitchFamily="18" charset="2"/>
              <a:buChar char=""/>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Tree>
    <p:extLst>
      <p:ext uri="{BB962C8B-B14F-4D97-AF65-F5344CB8AC3E}">
        <p14:creationId xmlns:p14="http://schemas.microsoft.com/office/powerpoint/2010/main" val="29013468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va obsahy nad sebou (trojúh. odrážk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idx="1"/>
          </p:nvPr>
        </p:nvSpPr>
        <p:spPr>
          <a:xfrm>
            <a:off x="540000" y="1800000"/>
            <a:ext cx="8064000" cy="2088000"/>
          </a:xfrm>
        </p:spPr>
        <p:txBody>
          <a:bodyPr/>
          <a:lstStyle>
            <a:lvl1pPr marL="432000" indent="-432000">
              <a:buFont typeface="Wingdings 3" panose="05040102010807070707" pitchFamily="18" charset="2"/>
              <a:buChar char=""/>
              <a:defRPr/>
            </a:lvl1pPr>
            <a:lvl2pPr marL="666000" indent="-252000">
              <a:buFont typeface="Wingdings 3" panose="05040102010807070707" pitchFamily="18" charset="2"/>
              <a:buChar char=""/>
              <a:defRPr/>
            </a:lvl2pPr>
            <a:lvl3pPr marL="918000" indent="-252000">
              <a:buFont typeface="Wingdings 3" panose="05040102010807070707" pitchFamily="18" charset="2"/>
              <a:buChar char=""/>
              <a:defRPr/>
            </a:lvl3pPr>
            <a:lvl4pPr marL="1170000" indent="-252000">
              <a:buFont typeface="Wingdings 3" panose="05040102010807070707" pitchFamily="18" charset="2"/>
              <a:buChar char=""/>
              <a:defRPr/>
            </a:lvl4pPr>
            <a:lvl5pPr marL="1422000" indent="-252000">
              <a:buFont typeface="Wingdings 3" panose="05040102010807070707" pitchFamily="18" charset="2"/>
              <a:buChar char=""/>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4" name="Zástupný symbol pro datum 3"/>
          <p:cNvSpPr>
            <a:spLocks noGrp="1"/>
          </p:cNvSpPr>
          <p:nvPr>
            <p:ph type="dt" sz="half" idx="10"/>
          </p:nvPr>
        </p:nvSpPr>
        <p:spPr/>
        <p:txBody>
          <a:bodyPr/>
          <a:lstStyle/>
          <a:p>
            <a:endParaRPr lang="cs-CZ" dirty="0"/>
          </a:p>
        </p:txBody>
      </p:sp>
      <p:sp>
        <p:nvSpPr>
          <p:cNvPr id="5" name="Zástupný symbol pro zápatí 4"/>
          <p:cNvSpPr>
            <a:spLocks noGrp="1"/>
          </p:cNvSpPr>
          <p:nvPr>
            <p:ph type="ftr" sz="quarter" idx="11"/>
          </p:nvPr>
        </p:nvSpPr>
        <p:spPr/>
        <p:txBody>
          <a:bodyPr/>
          <a:lstStyle/>
          <a:p>
            <a:endParaRPr lang="cs-CZ" dirty="0"/>
          </a:p>
        </p:txBody>
      </p:sp>
      <p:sp>
        <p:nvSpPr>
          <p:cNvPr id="6" name="Zástupný symbol pro číslo snímku 5"/>
          <p:cNvSpPr>
            <a:spLocks noGrp="1"/>
          </p:cNvSpPr>
          <p:nvPr>
            <p:ph type="sldNum" sz="quarter" idx="12"/>
          </p:nvPr>
        </p:nvSpPr>
        <p:spPr/>
        <p:txBody>
          <a:bodyPr/>
          <a:lstStyle/>
          <a:p>
            <a:fld id="{479BF083-4774-43B1-9AB0-5CC1AC5DD8EE}" type="slidenum">
              <a:rPr lang="cs-CZ" smtClean="0"/>
              <a:pPr/>
              <a:t>‹#›</a:t>
            </a:fld>
            <a:endParaRPr lang="cs-CZ" dirty="0"/>
          </a:p>
        </p:txBody>
      </p:sp>
      <p:sp>
        <p:nvSpPr>
          <p:cNvPr id="8" name="Zástupný symbol pro obsah 2"/>
          <p:cNvSpPr>
            <a:spLocks noGrp="1"/>
          </p:cNvSpPr>
          <p:nvPr>
            <p:ph idx="13"/>
          </p:nvPr>
        </p:nvSpPr>
        <p:spPr>
          <a:xfrm>
            <a:off x="540000" y="4032000"/>
            <a:ext cx="8064000" cy="2088000"/>
          </a:xfrm>
        </p:spPr>
        <p:txBody>
          <a:bodyPr/>
          <a:lstStyle>
            <a:lvl1pPr marL="432000" indent="-432000">
              <a:buFont typeface="Wingdings 3" panose="05040102010807070707" pitchFamily="18" charset="2"/>
              <a:buChar char=""/>
              <a:defRPr/>
            </a:lvl1pPr>
            <a:lvl2pPr marL="666000" indent="-252000">
              <a:buFont typeface="Wingdings 3" panose="05040102010807070707" pitchFamily="18" charset="2"/>
              <a:buChar char=""/>
              <a:defRPr/>
            </a:lvl2pPr>
            <a:lvl3pPr marL="918000" indent="-252000">
              <a:buFont typeface="Wingdings 3" panose="05040102010807070707" pitchFamily="18" charset="2"/>
              <a:buChar char=""/>
              <a:defRPr/>
            </a:lvl3pPr>
            <a:lvl4pPr marL="1170000" indent="-252000">
              <a:buFont typeface="Wingdings 3" panose="05040102010807070707" pitchFamily="18" charset="2"/>
              <a:buChar char=""/>
              <a:defRPr/>
            </a:lvl4pPr>
            <a:lvl5pPr marL="1422000" indent="-252000">
              <a:buFont typeface="Wingdings 3" panose="05040102010807070707" pitchFamily="18" charset="2"/>
              <a:buChar char=""/>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Tree>
    <p:extLst>
      <p:ext uri="{BB962C8B-B14F-4D97-AF65-F5344CB8AC3E}">
        <p14:creationId xmlns:p14="http://schemas.microsoft.com/office/powerpoint/2010/main" val="28614156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5" name="Obdélník 14"/>
          <p:cNvSpPr/>
          <p:nvPr/>
        </p:nvSpPr>
        <p:spPr>
          <a:xfrm>
            <a:off x="0" y="1080000"/>
            <a:ext cx="9144000" cy="126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solidFill>
                <a:schemeClr val="tx2"/>
              </a:solidFill>
            </a:endParaRPr>
          </a:p>
        </p:txBody>
      </p:sp>
      <p:sp>
        <p:nvSpPr>
          <p:cNvPr id="7" name="Obdélník 6"/>
          <p:cNvSpPr/>
          <p:nvPr/>
        </p:nvSpPr>
        <p:spPr>
          <a:xfrm>
            <a:off x="0" y="0"/>
            <a:ext cx="9144000" cy="108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2" name="Zástupný symbol pro nadpis 1"/>
          <p:cNvSpPr>
            <a:spLocks noGrp="1"/>
          </p:cNvSpPr>
          <p:nvPr>
            <p:ph type="title"/>
          </p:nvPr>
        </p:nvSpPr>
        <p:spPr>
          <a:xfrm>
            <a:off x="360000" y="0"/>
            <a:ext cx="8424000" cy="1080000"/>
          </a:xfrm>
          <a:prstGeom prst="rect">
            <a:avLst/>
          </a:prstGeom>
        </p:spPr>
        <p:txBody>
          <a:bodyPr vert="horz" lIns="36000" tIns="0" rIns="36000" bIns="0" rtlCol="0" anchor="ctr" anchorCtr="0">
            <a:noAutofit/>
          </a:bodyPr>
          <a:lstStyle/>
          <a:p>
            <a:r>
              <a:rPr lang="cs-CZ" dirty="0" smtClean="0"/>
              <a:t>Kliknutím lze upravit styl.</a:t>
            </a:r>
            <a:endParaRPr lang="cs-CZ" dirty="0"/>
          </a:p>
        </p:txBody>
      </p:sp>
      <p:sp>
        <p:nvSpPr>
          <p:cNvPr id="3" name="Zástupný symbol pro text 2"/>
          <p:cNvSpPr>
            <a:spLocks noGrp="1"/>
          </p:cNvSpPr>
          <p:nvPr>
            <p:ph type="body" idx="1"/>
          </p:nvPr>
        </p:nvSpPr>
        <p:spPr>
          <a:xfrm>
            <a:off x="540000" y="1800000"/>
            <a:ext cx="8064000" cy="4320000"/>
          </a:xfrm>
          <a:prstGeom prst="rect">
            <a:avLst/>
          </a:prstGeom>
        </p:spPr>
        <p:txBody>
          <a:bodyPr vert="horz" lIns="0" tIns="0" rIns="0" bIns="0" rtlCol="0">
            <a:noAutofit/>
          </a:bodyPr>
          <a:lstStyle/>
          <a:p>
            <a:pPr lvl="0"/>
            <a:r>
              <a:rPr lang="cs-CZ" dirty="0" smtClean="0"/>
              <a:t>Kliknutím lze upravit styly předlohy textu.</a:t>
            </a:r>
          </a:p>
          <a:p>
            <a:pPr lvl="1"/>
            <a:r>
              <a:rPr lang="cs-CZ" dirty="0" smtClean="0"/>
              <a:t>Druhá úroveň</a:t>
            </a:r>
          </a:p>
          <a:p>
            <a:pPr lvl="2"/>
            <a:r>
              <a:rPr lang="cs-CZ" dirty="0" smtClean="0"/>
              <a:t>Třetí úroveň</a:t>
            </a:r>
          </a:p>
          <a:p>
            <a:pPr lvl="3"/>
            <a:r>
              <a:rPr lang="cs-CZ" dirty="0" smtClean="0"/>
              <a:t>Čtvrtá úroveň</a:t>
            </a:r>
          </a:p>
          <a:p>
            <a:pPr lvl="4"/>
            <a:r>
              <a:rPr lang="cs-CZ" dirty="0" smtClean="0"/>
              <a:t>Pátá úroveň</a:t>
            </a:r>
            <a:endParaRPr lang="cs-CZ" dirty="0"/>
          </a:p>
        </p:txBody>
      </p:sp>
      <p:sp>
        <p:nvSpPr>
          <p:cNvPr id="4" name="Zástupný symbol pro datum 3"/>
          <p:cNvSpPr>
            <a:spLocks noGrp="1"/>
          </p:cNvSpPr>
          <p:nvPr>
            <p:ph type="dt" sz="half" idx="2"/>
          </p:nvPr>
        </p:nvSpPr>
        <p:spPr>
          <a:xfrm>
            <a:off x="540000" y="6516000"/>
            <a:ext cx="1116000" cy="180000"/>
          </a:xfrm>
          <a:prstGeom prst="rect">
            <a:avLst/>
          </a:prstGeom>
        </p:spPr>
        <p:txBody>
          <a:bodyPr vert="horz" lIns="0" tIns="0" rIns="0" bIns="0" rtlCol="0" anchor="ctr"/>
          <a:lstStyle>
            <a:lvl1pPr algn="l">
              <a:defRPr sz="1050">
                <a:solidFill>
                  <a:schemeClr val="tx1"/>
                </a:solidFill>
              </a:defRPr>
            </a:lvl1pPr>
          </a:lstStyle>
          <a:p>
            <a:endParaRPr lang="cs-CZ" dirty="0"/>
          </a:p>
        </p:txBody>
      </p:sp>
      <p:sp>
        <p:nvSpPr>
          <p:cNvPr id="5" name="Zástupný symbol pro zápatí 4"/>
          <p:cNvSpPr>
            <a:spLocks noGrp="1"/>
          </p:cNvSpPr>
          <p:nvPr>
            <p:ph type="ftr" sz="quarter" idx="3"/>
          </p:nvPr>
        </p:nvSpPr>
        <p:spPr>
          <a:xfrm>
            <a:off x="1692000" y="6516000"/>
            <a:ext cx="6912000" cy="180000"/>
          </a:xfrm>
          <a:prstGeom prst="rect">
            <a:avLst/>
          </a:prstGeom>
        </p:spPr>
        <p:txBody>
          <a:bodyPr vert="horz" lIns="0" tIns="0" rIns="0" bIns="0" rtlCol="0" anchor="ctr"/>
          <a:lstStyle>
            <a:lvl1pPr algn="l">
              <a:defRPr sz="1050">
                <a:solidFill>
                  <a:schemeClr val="tx1"/>
                </a:solidFill>
              </a:defRPr>
            </a:lvl1pPr>
          </a:lstStyle>
          <a:p>
            <a:endParaRPr lang="cs-CZ" dirty="0"/>
          </a:p>
        </p:txBody>
      </p:sp>
      <p:sp>
        <p:nvSpPr>
          <p:cNvPr id="6" name="Zástupný symbol pro číslo snímku 5"/>
          <p:cNvSpPr>
            <a:spLocks noGrp="1"/>
          </p:cNvSpPr>
          <p:nvPr>
            <p:ph type="sldNum" sz="quarter" idx="4"/>
          </p:nvPr>
        </p:nvSpPr>
        <p:spPr>
          <a:xfrm>
            <a:off x="8640000" y="6516000"/>
            <a:ext cx="468000" cy="180000"/>
          </a:xfrm>
          <a:prstGeom prst="rect">
            <a:avLst/>
          </a:prstGeom>
        </p:spPr>
        <p:txBody>
          <a:bodyPr vert="horz" lIns="0" tIns="0" rIns="0" bIns="0" rtlCol="0" anchor="ctr"/>
          <a:lstStyle>
            <a:lvl1pPr algn="ctr">
              <a:defRPr sz="1050" b="1">
                <a:solidFill>
                  <a:schemeClr val="tx1"/>
                </a:solidFill>
              </a:defRPr>
            </a:lvl1pPr>
          </a:lstStyle>
          <a:p>
            <a:fld id="{479BF083-4774-43B1-9AB0-5CC1AC5DD8EE}" type="slidenum">
              <a:rPr lang="cs-CZ" smtClean="0"/>
              <a:pPr/>
              <a:t>‹#›</a:t>
            </a:fld>
            <a:endParaRPr lang="cs-CZ" dirty="0"/>
          </a:p>
        </p:txBody>
      </p:sp>
      <p:sp>
        <p:nvSpPr>
          <p:cNvPr id="18" name="Obdélník 17"/>
          <p:cNvSpPr/>
          <p:nvPr/>
        </p:nvSpPr>
        <p:spPr>
          <a:xfrm>
            <a:off x="0" y="6732000"/>
            <a:ext cx="9144000" cy="126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14257727"/>
      </p:ext>
    </p:extLst>
  </p:cSld>
  <p:clrMap bg1="lt1" tx1="dk1" bg2="lt2" tx2="dk2" accent1="accent1" accent2="accent2" accent3="accent3" accent4="accent4" accent5="accent5" accent6="accent6" hlink="hlink" folHlink="folHlink"/>
  <p:sldLayoutIdLst>
    <p:sldLayoutId id="2147483672" r:id="rId1"/>
    <p:sldLayoutId id="2147483675" r:id="rId2"/>
    <p:sldLayoutId id="2147483676" r:id="rId3"/>
    <p:sldLayoutId id="2147483677" r:id="rId4"/>
    <p:sldLayoutId id="2147483678" r:id="rId5"/>
    <p:sldLayoutId id="2147483673" r:id="rId6"/>
    <p:sldLayoutId id="2147483679" r:id="rId7"/>
    <p:sldLayoutId id="2147483680" r:id="rId8"/>
    <p:sldLayoutId id="2147483681" r:id="rId9"/>
    <p:sldLayoutId id="2147483682" r:id="rId10"/>
  </p:sldLayoutIdLst>
  <p:hf hdr="0" ftr="0" dt="0"/>
  <p:txStyles>
    <p:titleStyle>
      <a:lvl1pPr algn="l" defTabSz="914400" rtl="0" eaLnBrk="1" latinLnBrk="0" hangingPunct="1">
        <a:lnSpc>
          <a:spcPct val="100000"/>
        </a:lnSpc>
        <a:spcBef>
          <a:spcPct val="0"/>
        </a:spcBef>
        <a:buNone/>
        <a:defRPr sz="3200" b="1" kern="0" cap="all" baseline="0">
          <a:solidFill>
            <a:schemeClr val="tx2"/>
          </a:solidFill>
          <a:latin typeface="+mj-lt"/>
          <a:ea typeface="+mj-ea"/>
          <a:cs typeface="+mj-cs"/>
        </a:defRPr>
      </a:lvl1pPr>
    </p:titleStyle>
    <p:bodyStyle>
      <a:lvl1pPr marL="432000" indent="-432000" algn="l" defTabSz="914400" rtl="0" eaLnBrk="1" latinLnBrk="0" hangingPunct="1">
        <a:lnSpc>
          <a:spcPts val="2880"/>
        </a:lnSpc>
        <a:spcBef>
          <a:spcPts val="600"/>
        </a:spcBef>
        <a:spcAft>
          <a:spcPts val="600"/>
        </a:spcAft>
        <a:buClr>
          <a:schemeClr val="accent2"/>
        </a:buClr>
        <a:buSzPct val="100000"/>
        <a:buFont typeface="Wingdings" panose="05000000000000000000" pitchFamily="2" charset="2"/>
        <a:buChar char=""/>
        <a:defRPr sz="2400" b="0" kern="1200">
          <a:solidFill>
            <a:schemeClr val="tx1"/>
          </a:solidFill>
          <a:latin typeface="+mn-lt"/>
          <a:ea typeface="+mn-ea"/>
          <a:cs typeface="+mn-cs"/>
        </a:defRPr>
      </a:lvl1pPr>
      <a:lvl2pPr marL="666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2pPr>
      <a:lvl3pPr marL="918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3pPr>
      <a:lvl4pPr marL="1170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lang="cs-CZ" sz="2000" kern="1200" dirty="0" smtClean="0">
          <a:solidFill>
            <a:schemeClr val="tx1"/>
          </a:solidFill>
          <a:latin typeface="+mn-lt"/>
          <a:ea typeface="+mn-ea"/>
          <a:cs typeface="+mn-cs"/>
        </a:defRPr>
      </a:lvl4pPr>
      <a:lvl5pPr marL="1422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2" Type="http://schemas.openxmlformats.org/officeDocument/2006/relationships/hyperlink" Target="http://www.esfcr.cz/" TargetMode="External"/><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2" Type="http://schemas.openxmlformats.org/officeDocument/2006/relationships/image" Target="../media/image16.tmp"/><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2" Type="http://schemas.openxmlformats.org/officeDocument/2006/relationships/image" Target="../media/image17.tmp"/><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3" Type="http://schemas.openxmlformats.org/officeDocument/2006/relationships/hyperlink" Target="http://www.esfcr.cz/vyzva-019-opz" TargetMode="External"/><Relationship Id="rId2" Type="http://schemas.openxmlformats.org/officeDocument/2006/relationships/notesSlide" Target="../notesSlides/notesSlide71.xml"/><Relationship Id="rId1" Type="http://schemas.openxmlformats.org/officeDocument/2006/relationships/slideLayout" Target="../slideLayouts/slideLayout4.xml"/><Relationship Id="rId5" Type="http://schemas.openxmlformats.org/officeDocument/2006/relationships/hyperlink" Target="https://forum.esfcr.cz/" TargetMode="External"/><Relationship Id="rId4" Type="http://schemas.openxmlformats.org/officeDocument/2006/relationships/hyperlink" Target="http://www.esfcr.cz/" TargetMode="External"/></Relationships>
</file>

<file path=ppt/slides/_rels/slide146.xml.rels><?xml version="1.0" encoding="UTF-8" standalone="yes"?>
<Relationships xmlns="http://schemas.openxmlformats.org/package/2006/relationships"><Relationship Id="rId3" Type="http://schemas.openxmlformats.org/officeDocument/2006/relationships/hyperlink" Target="mailto:radek.bliznak@mpsv.cz" TargetMode="External"/><Relationship Id="rId2" Type="http://schemas.openxmlformats.org/officeDocument/2006/relationships/notesSlide" Target="../notesSlides/notesSlide72.xml"/><Relationship Id="rId1" Type="http://schemas.openxmlformats.org/officeDocument/2006/relationships/slideLayout" Target="../slideLayouts/slideLayout2.xml"/><Relationship Id="rId6" Type="http://schemas.openxmlformats.org/officeDocument/2006/relationships/image" Target="../media/image18.emf"/><Relationship Id="rId5" Type="http://schemas.openxmlformats.org/officeDocument/2006/relationships/hyperlink" Target="https://forum.esfcr.cz/node/91/1-vyzva-pro-projekty-podporujici-implementaci-stra/qa/" TargetMode="External"/><Relationship Id="rId4" Type="http://schemas.openxmlformats.org/officeDocument/2006/relationships/hyperlink" Target="mailto:lenka.kloboucnikova@mpsv.cz" TargetMode="External"/></Relationships>
</file>

<file path=ppt/slides/_rels/slide147.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www.esfcr.cz/file/9004/"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hyperlink" Target="http://www.esfcr.cz/" TargetMode="External"/><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4.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4.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4.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4.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hyperlink" Target="http://www.mvcr.cz/clanek/implementacni-plany.aspx"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5.emf"/></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4.xml"/></Relationships>
</file>

<file path=ppt/slides/_rels/slide71.xml.rels><?xml version="1.0" encoding="UTF-8" standalone="yes"?>
<Relationships xmlns="http://schemas.openxmlformats.org/package/2006/relationships"><Relationship Id="rId3" Type="http://schemas.openxmlformats.org/officeDocument/2006/relationships/image" Target="../media/image15.tmp"/><Relationship Id="rId2" Type="http://schemas.openxmlformats.org/officeDocument/2006/relationships/hyperlink" Target="http://www.esfcr.cz/file/9102/" TargetMode="External"/><Relationship Id="rId1" Type="http://schemas.openxmlformats.org/officeDocument/2006/relationships/slideLayout" Target="../slideLayouts/slideLayout4.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4.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4.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4.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4.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4.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4.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4.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hyperlink" Target="http://www.esfcr.cz/" TargetMode="External"/><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hyperlink" Target="http://www.esfcr.cz/" TargetMode="Externa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8.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hyperlink" Target="http://www.esf.cz/" TargetMode="External"/><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hyperlink" Target="http://www.mpsv.cz/ISPV.php" TargetMode="Externa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Nadpis 4"/>
          <p:cNvSpPr>
            <a:spLocks noGrp="1"/>
          </p:cNvSpPr>
          <p:nvPr>
            <p:ph type="title"/>
          </p:nvPr>
        </p:nvSpPr>
        <p:spPr>
          <a:xfrm>
            <a:off x="1512000" y="2610000"/>
            <a:ext cx="7272000" cy="674984"/>
          </a:xfrm>
        </p:spPr>
        <p:txBody>
          <a:bodyPr/>
          <a:lstStyle/>
          <a:p>
            <a:r>
              <a:rPr lang="cs-CZ" altLang="cs-CZ" dirty="0" smtClean="0">
                <a:solidFill>
                  <a:srgbClr val="14407E"/>
                </a:solidFill>
              </a:rPr>
              <a:t>Výzva 03_15_019</a:t>
            </a:r>
            <a:endParaRPr lang="cs-CZ" dirty="0"/>
          </a:p>
        </p:txBody>
      </p:sp>
      <p:sp>
        <p:nvSpPr>
          <p:cNvPr id="6" name="Zástupný symbol pro text 5"/>
          <p:cNvSpPr>
            <a:spLocks noGrp="1"/>
          </p:cNvSpPr>
          <p:nvPr>
            <p:ph type="body" sz="quarter" idx="13"/>
          </p:nvPr>
        </p:nvSpPr>
        <p:spPr>
          <a:xfrm>
            <a:off x="1475656" y="3356992"/>
            <a:ext cx="7488832" cy="1152128"/>
          </a:xfrm>
        </p:spPr>
        <p:txBody>
          <a:bodyPr/>
          <a:lstStyle/>
          <a:p>
            <a:r>
              <a:rPr lang="cs-CZ" dirty="0"/>
              <a:t>pro projekty podporující implementaci Strategického rámce rozvoje veřejné správy ČR pro období 2014 - 2020 </a:t>
            </a:r>
          </a:p>
        </p:txBody>
      </p:sp>
      <p:sp>
        <p:nvSpPr>
          <p:cNvPr id="7" name="Zástupný symbol pro text 6"/>
          <p:cNvSpPr>
            <a:spLocks noGrp="1"/>
          </p:cNvSpPr>
          <p:nvPr>
            <p:ph type="body" sz="quarter" idx="14"/>
          </p:nvPr>
        </p:nvSpPr>
        <p:spPr/>
        <p:txBody>
          <a:bodyPr/>
          <a:lstStyle/>
          <a:p>
            <a:r>
              <a:rPr lang="cs-CZ" dirty="0" smtClean="0"/>
              <a:t>Praha, 24. </a:t>
            </a:r>
            <a:r>
              <a:rPr lang="cs-CZ" dirty="0"/>
              <a:t>9</a:t>
            </a:r>
            <a:r>
              <a:rPr lang="cs-CZ" dirty="0" smtClean="0"/>
              <a:t>. 2015</a:t>
            </a:r>
            <a:endParaRPr lang="cs-CZ" dirty="0"/>
          </a:p>
        </p:txBody>
      </p:sp>
      <p:pic>
        <p:nvPicPr>
          <p:cNvPr id="14" name="Zástupný symbol pro obrázek 13"/>
          <p:cNvPicPr>
            <a:picLocks noGrp="1" noChangeAspect="1"/>
          </p:cNvPicPr>
          <p:nvPr>
            <p:ph type="pic" sz="quarter" idx="15"/>
          </p:nvPr>
        </p:nvPicPr>
        <p:blipFill>
          <a:blip r:embed="rId3" cstate="print">
            <a:extLst>
              <a:ext uri="{28A0092B-C50C-407E-A947-70E740481C1C}">
                <a14:useLocalDpi xmlns:a14="http://schemas.microsoft.com/office/drawing/2010/main" val="0"/>
              </a:ext>
            </a:extLst>
          </a:blip>
          <a:stretch>
            <a:fillRect/>
          </a:stretch>
        </p:blipFill>
        <p:spPr>
          <a:xfrm>
            <a:off x="846000" y="2636837"/>
            <a:ext cx="540000" cy="540000"/>
          </a:xfrm>
        </p:spPr>
      </p:pic>
      <p:pic>
        <p:nvPicPr>
          <p:cNvPr id="16" name="Zástupný symbol pro obrázek 15"/>
          <p:cNvPicPr>
            <a:picLocks noGrp="1" noChangeAspect="1"/>
          </p:cNvPicPr>
          <p:nvPr>
            <p:ph type="pic" sz="quarter" idx="17"/>
          </p:nvPr>
        </p:nvPicPr>
        <p:blipFill>
          <a:blip r:embed="rId4" cstate="print">
            <a:extLst>
              <a:ext uri="{28A0092B-C50C-407E-A947-70E740481C1C}">
                <a14:useLocalDpi xmlns:a14="http://schemas.microsoft.com/office/drawing/2010/main" val="0"/>
              </a:ext>
            </a:extLst>
          </a:blip>
          <a:stretch>
            <a:fillRect/>
          </a:stretch>
        </p:blipFill>
        <p:spPr>
          <a:xfrm>
            <a:off x="846000" y="4885200"/>
            <a:ext cx="540000" cy="540000"/>
          </a:xfrm>
        </p:spPr>
      </p:pic>
    </p:spTree>
    <p:extLst>
      <p:ext uri="{BB962C8B-B14F-4D97-AF65-F5344CB8AC3E}">
        <p14:creationId xmlns:p14="http://schemas.microsoft.com/office/powerpoint/2010/main" val="33746618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Parametry Výzvy 03_15_019</a:t>
            </a:r>
            <a:endParaRPr lang="cs-CZ" dirty="0"/>
          </a:p>
        </p:txBody>
      </p:sp>
      <p:sp>
        <p:nvSpPr>
          <p:cNvPr id="3" name="Zástupný symbol pro obsah 2"/>
          <p:cNvSpPr>
            <a:spLocks noGrp="1"/>
          </p:cNvSpPr>
          <p:nvPr>
            <p:ph idx="1"/>
          </p:nvPr>
        </p:nvSpPr>
        <p:spPr>
          <a:xfrm>
            <a:off x="539552" y="1412776"/>
            <a:ext cx="8064000" cy="4608512"/>
          </a:xfrm>
        </p:spPr>
        <p:txBody>
          <a:bodyPr/>
          <a:lstStyle/>
          <a:p>
            <a:pPr algn="just">
              <a:lnSpc>
                <a:spcPct val="100000"/>
              </a:lnSpc>
            </a:pPr>
            <a:r>
              <a:rPr lang="cs-CZ" altLang="cs-CZ" sz="1800" dirty="0">
                <a:solidFill>
                  <a:srgbClr val="14407E"/>
                </a:solidFill>
              </a:rPr>
              <a:t>Cíl výzvy </a:t>
            </a:r>
            <a:r>
              <a:rPr lang="cs-CZ" altLang="cs-CZ" sz="1800" dirty="0" smtClean="0">
                <a:solidFill>
                  <a:srgbClr val="14407E"/>
                </a:solidFill>
              </a:rPr>
              <a:t>: podpora implementace strategických cílů Strategického rámce rozvoje veřejné správy České republiky pro období 2014 - 2020</a:t>
            </a:r>
          </a:p>
          <a:p>
            <a:pPr algn="just">
              <a:lnSpc>
                <a:spcPct val="100000"/>
              </a:lnSpc>
            </a:pPr>
            <a:r>
              <a:rPr lang="cs-CZ" altLang="cs-CZ" sz="1800" dirty="0" smtClean="0">
                <a:solidFill>
                  <a:srgbClr val="14407E"/>
                </a:solidFill>
              </a:rPr>
              <a:t>Uzavřená, průběžná</a:t>
            </a:r>
            <a:r>
              <a:rPr lang="cs-CZ" altLang="cs-CZ" sz="1800" dirty="0">
                <a:solidFill>
                  <a:srgbClr val="14407E"/>
                </a:solidFill>
              </a:rPr>
              <a:t>, komplementární výzva (komplementarita s IROP - specifický cíl 3.2 (Zvyšování efektivity a transparentnosti veřejné správy prostřednictvím rozvoje využití a kvality systémů IKT)</a:t>
            </a:r>
          </a:p>
          <a:p>
            <a:pPr algn="just">
              <a:lnSpc>
                <a:spcPct val="100000"/>
              </a:lnSpc>
            </a:pPr>
            <a:r>
              <a:rPr lang="cs-CZ" altLang="cs-CZ" sz="1800" dirty="0" smtClean="0">
                <a:solidFill>
                  <a:srgbClr val="14407E"/>
                </a:solidFill>
              </a:rPr>
              <a:t>Příjem žádostí od </a:t>
            </a:r>
            <a:r>
              <a:rPr lang="cs-CZ" altLang="cs-CZ" sz="1800" b="1" dirty="0" smtClean="0">
                <a:solidFill>
                  <a:srgbClr val="14407E"/>
                </a:solidFill>
              </a:rPr>
              <a:t>7. 9. 2015 od 8:00 hod.  </a:t>
            </a:r>
            <a:r>
              <a:rPr lang="cs-CZ" altLang="cs-CZ" sz="1800" dirty="0" smtClean="0">
                <a:solidFill>
                  <a:srgbClr val="14407E"/>
                </a:solidFill>
              </a:rPr>
              <a:t>do </a:t>
            </a:r>
            <a:r>
              <a:rPr lang="cs-CZ" altLang="cs-CZ" sz="1800" b="1" dirty="0" smtClean="0">
                <a:solidFill>
                  <a:srgbClr val="14407E"/>
                </a:solidFill>
              </a:rPr>
              <a:t>31. 12. 2019 do 12:00 hod.</a:t>
            </a:r>
          </a:p>
          <a:p>
            <a:pPr algn="just">
              <a:lnSpc>
                <a:spcPct val="100000"/>
              </a:lnSpc>
            </a:pPr>
            <a:r>
              <a:rPr lang="cs-CZ" altLang="cs-CZ" sz="1800" dirty="0" smtClean="0">
                <a:solidFill>
                  <a:srgbClr val="14407E"/>
                </a:solidFill>
              </a:rPr>
              <a:t>Předpokládaná </a:t>
            </a:r>
            <a:r>
              <a:rPr lang="cs-CZ" altLang="cs-CZ" sz="1800" dirty="0">
                <a:solidFill>
                  <a:srgbClr val="14407E"/>
                </a:solidFill>
              </a:rPr>
              <a:t>alokace výzvy </a:t>
            </a:r>
            <a:r>
              <a:rPr lang="cs-CZ" altLang="cs-CZ" sz="1800" dirty="0" smtClean="0">
                <a:solidFill>
                  <a:srgbClr val="14407E"/>
                </a:solidFill>
              </a:rPr>
              <a:t>2,02 miliardy Kč</a:t>
            </a:r>
          </a:p>
          <a:p>
            <a:pPr algn="just">
              <a:lnSpc>
                <a:spcPct val="100000"/>
              </a:lnSpc>
            </a:pPr>
            <a:r>
              <a:rPr lang="cs-CZ" altLang="cs-CZ" sz="1800" dirty="0">
                <a:solidFill>
                  <a:srgbClr val="14407E"/>
                </a:solidFill>
              </a:rPr>
              <a:t>Maximální délka </a:t>
            </a:r>
            <a:r>
              <a:rPr lang="cs-CZ" altLang="cs-CZ" sz="1800" dirty="0" smtClean="0">
                <a:solidFill>
                  <a:srgbClr val="14407E"/>
                </a:solidFill>
              </a:rPr>
              <a:t>realizace projektu </a:t>
            </a:r>
            <a:r>
              <a:rPr lang="cs-CZ" altLang="cs-CZ" sz="1800" dirty="0">
                <a:solidFill>
                  <a:srgbClr val="14407E"/>
                </a:solidFill>
              </a:rPr>
              <a:t>je </a:t>
            </a:r>
            <a:r>
              <a:rPr lang="cs-CZ" altLang="cs-CZ" sz="1800" dirty="0" smtClean="0">
                <a:solidFill>
                  <a:srgbClr val="14407E"/>
                </a:solidFill>
              </a:rPr>
              <a:t>6 let</a:t>
            </a:r>
          </a:p>
          <a:p>
            <a:pPr algn="just">
              <a:lnSpc>
                <a:spcPct val="100000"/>
              </a:lnSpc>
            </a:pPr>
            <a:r>
              <a:rPr lang="cs-CZ" altLang="cs-CZ" sz="1800" dirty="0">
                <a:solidFill>
                  <a:srgbClr val="14407E"/>
                </a:solidFill>
              </a:rPr>
              <a:t>Nejzazší datum ukončení realizace projektu 30. 6. 2023</a:t>
            </a:r>
          </a:p>
          <a:p>
            <a:pPr algn="just">
              <a:lnSpc>
                <a:spcPct val="100000"/>
              </a:lnSpc>
            </a:pPr>
            <a:r>
              <a:rPr lang="cs-CZ" altLang="cs-CZ" sz="1800" dirty="0" smtClean="0">
                <a:solidFill>
                  <a:srgbClr val="14407E"/>
                </a:solidFill>
              </a:rPr>
              <a:t>Objem celkových způsobilých výdajů projektu činí min. 5 mil. Kč a max. 400 mil. Kč</a:t>
            </a:r>
          </a:p>
          <a:p>
            <a:pPr algn="just">
              <a:lnSpc>
                <a:spcPct val="100000"/>
              </a:lnSpc>
            </a:pPr>
            <a:r>
              <a:rPr lang="cs-CZ" altLang="cs-CZ" sz="1800" dirty="0">
                <a:solidFill>
                  <a:srgbClr val="14407E"/>
                </a:solidFill>
              </a:rPr>
              <a:t>Spolufinancování</a:t>
            </a:r>
          </a:p>
          <a:p>
            <a:pPr algn="just">
              <a:lnSpc>
                <a:spcPct val="100000"/>
              </a:lnSpc>
            </a:pPr>
            <a:r>
              <a:rPr lang="cs-CZ" altLang="cs-CZ" sz="1800" dirty="0" smtClean="0">
                <a:solidFill>
                  <a:srgbClr val="14407E"/>
                </a:solidFill>
              </a:rPr>
              <a:t>Vyloučena veřejná podpora</a:t>
            </a:r>
          </a:p>
          <a:p>
            <a:pPr algn="just">
              <a:lnSpc>
                <a:spcPct val="100000"/>
              </a:lnSpc>
            </a:pPr>
            <a:r>
              <a:rPr lang="cs-CZ" altLang="cs-CZ" sz="1800" dirty="0" smtClean="0">
                <a:solidFill>
                  <a:srgbClr val="14407E"/>
                </a:solidFill>
              </a:rPr>
              <a:t>Územní zaměření celá ČR včetně hl. města Prahy</a:t>
            </a:r>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10</a:t>
            </a:fld>
            <a:endParaRPr lang="cs-CZ" dirty="0"/>
          </a:p>
        </p:txBody>
      </p:sp>
    </p:spTree>
    <p:extLst>
      <p:ext uri="{BB962C8B-B14F-4D97-AF65-F5344CB8AC3E}">
        <p14:creationId xmlns:p14="http://schemas.microsoft.com/office/powerpoint/2010/main" val="3920091717"/>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cs-CZ" dirty="0" smtClean="0"/>
              <a:t>Cestovní náhrady</a:t>
            </a:r>
            <a:endParaRPr lang="cs-CZ" dirty="0"/>
          </a:p>
        </p:txBody>
      </p:sp>
      <p:sp>
        <p:nvSpPr>
          <p:cNvPr id="3" name="Zástupný symbol pro obsah 2"/>
          <p:cNvSpPr>
            <a:spLocks noGrp="1"/>
          </p:cNvSpPr>
          <p:nvPr>
            <p:ph idx="1"/>
          </p:nvPr>
        </p:nvSpPr>
        <p:spPr>
          <a:xfrm>
            <a:off x="539552" y="1484784"/>
            <a:ext cx="8064000" cy="4320000"/>
          </a:xfrm>
        </p:spPr>
        <p:txBody>
          <a:bodyPr/>
          <a:lstStyle/>
          <a:p>
            <a:pPr marL="0" lvl="1" indent="0">
              <a:lnSpc>
                <a:spcPts val="2875"/>
              </a:lnSpc>
              <a:spcBef>
                <a:spcPts val="600"/>
              </a:spcBef>
              <a:spcAft>
                <a:spcPts val="600"/>
              </a:spcAft>
              <a:buSzPct val="100000"/>
              <a:buNone/>
            </a:pPr>
            <a:r>
              <a:rPr lang="cs-CZ" dirty="0" smtClean="0"/>
              <a:t>     -</a:t>
            </a:r>
            <a:r>
              <a:rPr lang="cs-CZ" dirty="0"/>
              <a:t> </a:t>
            </a:r>
            <a:r>
              <a:rPr lang="cs-CZ" dirty="0" smtClean="0"/>
              <a:t>Stravné </a:t>
            </a:r>
            <a:r>
              <a:rPr lang="cs-CZ" dirty="0"/>
              <a:t>– celodenní stravování během akce v ČR může dosáhnout nejvýše 300,- Kč/den/osoba Jestliže akce pokrývá pouze oběd a doplňující občerstvení, je limit stanoven na 150,- Kč.</a:t>
            </a:r>
          </a:p>
          <a:p>
            <a:pPr marL="0" lvl="1" indent="0">
              <a:lnSpc>
                <a:spcPts val="2875"/>
              </a:lnSpc>
              <a:spcBef>
                <a:spcPts val="600"/>
              </a:spcBef>
              <a:spcAft>
                <a:spcPts val="600"/>
              </a:spcAft>
              <a:buSzPct val="100000"/>
              <a:buNone/>
            </a:pPr>
            <a:r>
              <a:rPr lang="cs-CZ" dirty="0"/>
              <a:t>     - V odůvodněných případech – pouze pokud není možné zabezpečit stravování jiným způsobem, mohou být poskytnuty stravenky v odpovídající výši.	</a:t>
            </a:r>
            <a:endParaRPr lang="cs-CZ" dirty="0" smtClean="0"/>
          </a:p>
          <a:p>
            <a:pPr marL="0" indent="0">
              <a:buNone/>
            </a:pPr>
            <a:r>
              <a:rPr lang="cs-CZ" sz="2000" dirty="0" smtClean="0"/>
              <a:t>     - Ubytování pro účastníky aktivit – pokud se jedná o ubytování v rámci ČR je možné hradit nejvýše 1 000,- Kč za noc.</a:t>
            </a:r>
          </a:p>
          <a:p>
            <a:pPr marL="0" indent="0">
              <a:buNone/>
            </a:pPr>
            <a:r>
              <a:rPr lang="cs-CZ" sz="2000" dirty="0"/>
              <a:t> </a:t>
            </a:r>
            <a:r>
              <a:rPr lang="cs-CZ" sz="2000" dirty="0" smtClean="0"/>
              <a:t>     - Kapesné - účastníkům akcí konaných v zahraničí je možné na každý celý den strávený v zahraničí poskytnout kapesné maximálně do výše 40 % částky základního zahraničního stravného, kterou stanovuje pro příslušnou zemi prováděcí vyhláška MF.</a:t>
            </a:r>
            <a:endParaRPr lang="cs-CZ" sz="2000" dirty="0"/>
          </a:p>
        </p:txBody>
      </p:sp>
      <p:sp>
        <p:nvSpPr>
          <p:cNvPr id="4" name="Zástupný symbol pro číslo snímku 3"/>
          <p:cNvSpPr>
            <a:spLocks noGrp="1"/>
          </p:cNvSpPr>
          <p:nvPr>
            <p:ph type="sldNum" sz="quarter" idx="12"/>
          </p:nvPr>
        </p:nvSpPr>
        <p:spPr/>
        <p:txBody>
          <a:bodyPr/>
          <a:lstStyle/>
          <a:p>
            <a:pPr>
              <a:defRPr/>
            </a:pPr>
            <a:fld id="{0372D366-454F-4275-A96E-202851A433E2}" type="slidenum">
              <a:rPr lang="cs-CZ" smtClean="0"/>
              <a:pPr>
                <a:defRPr/>
              </a:pPr>
              <a:t>100</a:t>
            </a:fld>
            <a:endParaRPr lang="cs-CZ" dirty="0"/>
          </a:p>
        </p:txBody>
      </p:sp>
    </p:spTree>
    <p:extLst>
      <p:ext uri="{BB962C8B-B14F-4D97-AF65-F5344CB8AC3E}">
        <p14:creationId xmlns:p14="http://schemas.microsoft.com/office/powerpoint/2010/main" val="525237279"/>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cs-CZ" dirty="0" smtClean="0"/>
              <a:t>Nákup zařízení a vybavení </a:t>
            </a:r>
            <a:endParaRPr lang="cs-CZ" dirty="0"/>
          </a:p>
        </p:txBody>
      </p:sp>
      <p:sp>
        <p:nvSpPr>
          <p:cNvPr id="3" name="Zástupný symbol pro obsah 2"/>
          <p:cNvSpPr>
            <a:spLocks noGrp="1"/>
          </p:cNvSpPr>
          <p:nvPr>
            <p:ph idx="1"/>
          </p:nvPr>
        </p:nvSpPr>
        <p:spPr>
          <a:xfrm>
            <a:off x="539552" y="1484784"/>
            <a:ext cx="8064000" cy="4968552"/>
          </a:xfrm>
        </p:spPr>
        <p:txBody>
          <a:bodyPr/>
          <a:lstStyle/>
          <a:p>
            <a:pPr marL="0" indent="0">
              <a:lnSpc>
                <a:spcPct val="100000"/>
              </a:lnSpc>
              <a:buNone/>
            </a:pPr>
            <a:r>
              <a:rPr lang="cs-CZ" sz="2000" dirty="0" smtClean="0"/>
              <a:t>Způsobilé jsou výdaje spojené s nákupem nového nebo použitého vybavení hmotné povahy a výdaje na nehmotný majetek. Pokud jsou pořízené položky využívány i k jiným účelům, které přímo nesouvisí s cíli projektu, je způsobilá pouze poměrná část těchto výdajů. </a:t>
            </a:r>
          </a:p>
          <a:p>
            <a:pPr marL="0" indent="0">
              <a:lnSpc>
                <a:spcPct val="100000"/>
              </a:lnSpc>
              <a:buNone/>
            </a:pPr>
            <a:r>
              <a:rPr lang="cs-CZ" sz="2000" u="sng" dirty="0" smtClean="0"/>
              <a:t>Výdaje na nákup použitého zařízení jsou způsobilé při dodržení následujících podmínek:</a:t>
            </a:r>
          </a:p>
          <a:p>
            <a:pPr>
              <a:lnSpc>
                <a:spcPct val="100000"/>
              </a:lnSpc>
              <a:buFont typeface="Wingdings" panose="05000000000000000000" pitchFamily="2" charset="2"/>
              <a:buChar char="ü"/>
            </a:pPr>
            <a:r>
              <a:rPr lang="cs-CZ" sz="2000" dirty="0" smtClean="0"/>
              <a:t>Použité zboží nebylo v průběhu uplynulých 5 let získáno prostřednictvím podpory z veřejných rozpočtů (státní dotace, podpory ze zdrojů EU)</a:t>
            </a:r>
          </a:p>
          <a:p>
            <a:pPr>
              <a:lnSpc>
                <a:spcPct val="100000"/>
              </a:lnSpc>
              <a:buFont typeface="Wingdings" panose="05000000000000000000" pitchFamily="2" charset="2"/>
              <a:buChar char="ü"/>
            </a:pPr>
            <a:r>
              <a:rPr lang="cs-CZ" sz="2000" dirty="0" smtClean="0"/>
              <a:t>Kupní cena použitého zboží nepřesáhla jeho tržní cenu a byla nižší než cena obdobného, avšak nového zboží</a:t>
            </a:r>
          </a:p>
          <a:p>
            <a:pPr marL="0" indent="0">
              <a:lnSpc>
                <a:spcPct val="100000"/>
              </a:lnSpc>
              <a:buNone/>
            </a:pPr>
            <a:r>
              <a:rPr lang="cs-CZ" sz="2000" dirty="0" smtClean="0"/>
              <a:t>Vybavení a zařízení, resp. dlouhodobý hmotný majetek zakoupený i částečně z prostředků OPZ </a:t>
            </a:r>
            <a:r>
              <a:rPr lang="cs-CZ" sz="2000" b="1" dirty="0" smtClean="0"/>
              <a:t>není příjemce nebo partner oprávněn v době realizace projektu prodat či darovat !</a:t>
            </a:r>
            <a:endParaRPr lang="cs-CZ" sz="2000" b="1" dirty="0"/>
          </a:p>
        </p:txBody>
      </p:sp>
      <p:sp>
        <p:nvSpPr>
          <p:cNvPr id="4" name="Zástupný symbol pro číslo snímku 3"/>
          <p:cNvSpPr>
            <a:spLocks noGrp="1"/>
          </p:cNvSpPr>
          <p:nvPr>
            <p:ph type="sldNum" sz="quarter" idx="12"/>
          </p:nvPr>
        </p:nvSpPr>
        <p:spPr/>
        <p:txBody>
          <a:bodyPr/>
          <a:lstStyle/>
          <a:p>
            <a:pPr>
              <a:defRPr/>
            </a:pPr>
            <a:fld id="{0372D366-454F-4275-A96E-202851A433E2}" type="slidenum">
              <a:rPr lang="cs-CZ" smtClean="0"/>
              <a:pPr>
                <a:defRPr/>
              </a:pPr>
              <a:t>101</a:t>
            </a:fld>
            <a:endParaRPr lang="cs-CZ" dirty="0"/>
          </a:p>
        </p:txBody>
      </p:sp>
    </p:spTree>
    <p:extLst>
      <p:ext uri="{BB962C8B-B14F-4D97-AF65-F5344CB8AC3E}">
        <p14:creationId xmlns:p14="http://schemas.microsoft.com/office/powerpoint/2010/main" val="1127576685"/>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cs-CZ" dirty="0"/>
              <a:t>Nákup zařízení a vybavení </a:t>
            </a:r>
          </a:p>
        </p:txBody>
      </p:sp>
      <p:sp>
        <p:nvSpPr>
          <p:cNvPr id="3" name="Zástupný symbol pro obsah 2"/>
          <p:cNvSpPr>
            <a:spLocks noGrp="1"/>
          </p:cNvSpPr>
          <p:nvPr>
            <p:ph idx="1"/>
          </p:nvPr>
        </p:nvSpPr>
        <p:spPr>
          <a:xfrm>
            <a:off x="539552" y="1628800"/>
            <a:ext cx="8064500" cy="4319588"/>
          </a:xfrm>
        </p:spPr>
        <p:txBody>
          <a:bodyPr/>
          <a:lstStyle/>
          <a:p>
            <a:pPr marL="0" indent="0">
              <a:lnSpc>
                <a:spcPct val="100000"/>
              </a:lnSpc>
              <a:buNone/>
            </a:pPr>
            <a:r>
              <a:rPr lang="cs-CZ" sz="2000" b="1" dirty="0" smtClean="0"/>
              <a:t>Nárokovat a proplácet lze pouze výši nákladů na zařízení a vybavení, která odpovídá předpokládané výši úvazku člena realizačního týmu ve vztahu k jeho zapojení do realizace projektu</a:t>
            </a:r>
            <a:r>
              <a:rPr lang="cs-CZ" sz="2000" dirty="0" smtClean="0"/>
              <a:t>. Úvazky jednotlivých členů RT je možné sčítat, např. v případě dvou 0,5 úvazků je možno zakoupit z prostředků projektu dohromady 1 ks výpočetní techniky. </a:t>
            </a:r>
            <a:br>
              <a:rPr lang="cs-CZ" sz="2000" dirty="0" smtClean="0"/>
            </a:br>
            <a:r>
              <a:rPr lang="cs-CZ" sz="2000" u="sng" dirty="0" smtClean="0"/>
              <a:t>Vždy platí, že lze koupit jen jeden druh výpočetní techniky </a:t>
            </a:r>
            <a:r>
              <a:rPr lang="cs-CZ" sz="2000" dirty="0" smtClean="0"/>
              <a:t>– pokud je zakoupen stolní počítač, není možné koupit pro daného člena RT ještě notebook nebo tablet.</a:t>
            </a:r>
          </a:p>
          <a:p>
            <a:pPr marL="0" indent="0">
              <a:lnSpc>
                <a:spcPct val="100000"/>
              </a:lnSpc>
              <a:buNone/>
            </a:pPr>
            <a:r>
              <a:rPr lang="cs-CZ" sz="2000" dirty="0" smtClean="0"/>
              <a:t>Pokud nákup konkrétního zařízení, vybavení či spotřebního materiálu patří mezi nepřímé náklady a současně je při financování příslušného projektu dle právního aktu o poskytnutí podpory aplikováno pravidlo o nepřímých nákladech, pak tyto výdaje nelze zařadit mezi přímé způsobilé výdaje</a:t>
            </a:r>
          </a:p>
        </p:txBody>
      </p:sp>
      <p:sp>
        <p:nvSpPr>
          <p:cNvPr id="4" name="Zástupný symbol pro číslo snímku 3"/>
          <p:cNvSpPr>
            <a:spLocks noGrp="1"/>
          </p:cNvSpPr>
          <p:nvPr>
            <p:ph type="sldNum" sz="quarter" idx="12"/>
          </p:nvPr>
        </p:nvSpPr>
        <p:spPr/>
        <p:txBody>
          <a:bodyPr/>
          <a:lstStyle/>
          <a:p>
            <a:pPr>
              <a:defRPr/>
            </a:pPr>
            <a:fld id="{0372D366-454F-4275-A96E-202851A433E2}" type="slidenum">
              <a:rPr lang="cs-CZ" smtClean="0"/>
              <a:pPr>
                <a:defRPr/>
              </a:pPr>
              <a:t>102</a:t>
            </a:fld>
            <a:endParaRPr lang="cs-CZ" dirty="0"/>
          </a:p>
        </p:txBody>
      </p:sp>
    </p:spTree>
    <p:extLst>
      <p:ext uri="{BB962C8B-B14F-4D97-AF65-F5344CB8AC3E}">
        <p14:creationId xmlns:p14="http://schemas.microsoft.com/office/powerpoint/2010/main" val="3517017827"/>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cs-CZ" dirty="0" smtClean="0"/>
              <a:t>Drobné stavební úpravy</a:t>
            </a:r>
            <a:endParaRPr lang="cs-CZ" dirty="0"/>
          </a:p>
        </p:txBody>
      </p:sp>
      <p:sp>
        <p:nvSpPr>
          <p:cNvPr id="3" name="Zástupný symbol pro obsah 2"/>
          <p:cNvSpPr>
            <a:spLocks noGrp="1"/>
          </p:cNvSpPr>
          <p:nvPr>
            <p:ph idx="1"/>
          </p:nvPr>
        </p:nvSpPr>
        <p:spPr/>
        <p:txBody>
          <a:bodyPr/>
          <a:lstStyle/>
          <a:p>
            <a:pPr>
              <a:buFont typeface="Wingdings" panose="05000000000000000000" pitchFamily="2" charset="2"/>
              <a:buChar char="Ø"/>
            </a:pPr>
            <a:r>
              <a:rPr lang="cs-CZ" sz="2000" dirty="0" smtClean="0"/>
              <a:t>Výdaje na drobné stavební úpravy jsou způsobilé pouze tehdy, pokud cena všech dokončených stavebních úprav v jednom zdaňovacím období nepřesáhne v úhrnu 40 000 Kč (např. výdaje spojené s úpravou pracovního místa, které usnadní přístup osobám zdravotně postiženým).</a:t>
            </a:r>
          </a:p>
          <a:p>
            <a:pPr>
              <a:buFont typeface="Wingdings" panose="05000000000000000000" pitchFamily="2" charset="2"/>
              <a:buChar char="Ø"/>
            </a:pPr>
            <a:endParaRPr lang="cs-CZ" sz="2000" dirty="0" smtClean="0"/>
          </a:p>
          <a:p>
            <a:pPr>
              <a:buFont typeface="Wingdings" panose="05000000000000000000" pitchFamily="2" charset="2"/>
              <a:buChar char="Ø"/>
            </a:pPr>
            <a:r>
              <a:rPr lang="cs-CZ" sz="2000" dirty="0" smtClean="0"/>
              <a:t>Stavební úpravy přesahující limit 40 000 Kč za účetní položku je možné financovat v rámci Křížového financování</a:t>
            </a:r>
            <a:endParaRPr lang="cs-CZ" sz="2000" dirty="0"/>
          </a:p>
        </p:txBody>
      </p:sp>
      <p:sp>
        <p:nvSpPr>
          <p:cNvPr id="4" name="Zástupný symbol pro číslo snímku 3"/>
          <p:cNvSpPr>
            <a:spLocks noGrp="1"/>
          </p:cNvSpPr>
          <p:nvPr>
            <p:ph type="sldNum" sz="quarter" idx="12"/>
          </p:nvPr>
        </p:nvSpPr>
        <p:spPr/>
        <p:txBody>
          <a:bodyPr/>
          <a:lstStyle/>
          <a:p>
            <a:pPr>
              <a:defRPr/>
            </a:pPr>
            <a:fld id="{0372D366-454F-4275-A96E-202851A433E2}" type="slidenum">
              <a:rPr lang="cs-CZ" smtClean="0"/>
              <a:pPr>
                <a:defRPr/>
              </a:pPr>
              <a:t>103</a:t>
            </a:fld>
            <a:endParaRPr lang="cs-CZ" dirty="0"/>
          </a:p>
        </p:txBody>
      </p:sp>
    </p:spTree>
    <p:extLst>
      <p:ext uri="{BB962C8B-B14F-4D97-AF65-F5344CB8AC3E}">
        <p14:creationId xmlns:p14="http://schemas.microsoft.com/office/powerpoint/2010/main" val="3425797201"/>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cs-CZ" dirty="0" smtClean="0"/>
              <a:t>Nákup služeb</a:t>
            </a:r>
            <a:endParaRPr lang="cs-CZ" dirty="0"/>
          </a:p>
        </p:txBody>
      </p:sp>
      <p:sp>
        <p:nvSpPr>
          <p:cNvPr id="3" name="Zástupný symbol pro obsah 2"/>
          <p:cNvSpPr>
            <a:spLocks noGrp="1"/>
          </p:cNvSpPr>
          <p:nvPr>
            <p:ph idx="1"/>
          </p:nvPr>
        </p:nvSpPr>
        <p:spPr/>
        <p:txBody>
          <a:bodyPr/>
          <a:lstStyle/>
          <a:p>
            <a:pPr marL="0" indent="0">
              <a:lnSpc>
                <a:spcPct val="100000"/>
              </a:lnSpc>
              <a:buNone/>
            </a:pPr>
            <a:r>
              <a:rPr lang="cs-CZ" sz="2000" dirty="0" smtClean="0"/>
              <a:t>Dodání služby musí být </a:t>
            </a:r>
            <a:r>
              <a:rPr lang="cs-CZ" sz="2000" b="1" dirty="0" smtClean="0"/>
              <a:t>nezbytné k realizaci projektu a musí vytvářet novou hodnotu</a:t>
            </a:r>
            <a:r>
              <a:rPr lang="cs-CZ" sz="2000" dirty="0" smtClean="0"/>
              <a:t>.</a:t>
            </a:r>
          </a:p>
          <a:p>
            <a:pPr marL="0" indent="0">
              <a:lnSpc>
                <a:spcPct val="100000"/>
              </a:lnSpc>
              <a:buNone/>
            </a:pPr>
            <a:r>
              <a:rPr lang="cs-CZ" sz="2000" u="sng" dirty="0" smtClean="0"/>
              <a:t>Předmětem nákupu mohou být následující služby:</a:t>
            </a:r>
          </a:p>
          <a:p>
            <a:pPr>
              <a:lnSpc>
                <a:spcPct val="100000"/>
              </a:lnSpc>
              <a:buFont typeface="Wingdings" panose="05000000000000000000" pitchFamily="2" charset="2"/>
              <a:buChar char="§"/>
            </a:pPr>
            <a:r>
              <a:rPr lang="cs-CZ" sz="2000" dirty="0" smtClean="0"/>
              <a:t>Zpracování analýz, studií, průzkumů</a:t>
            </a:r>
          </a:p>
          <a:p>
            <a:pPr>
              <a:lnSpc>
                <a:spcPct val="100000"/>
              </a:lnSpc>
              <a:buFont typeface="Wingdings" panose="05000000000000000000" pitchFamily="2" charset="2"/>
              <a:buChar char="§"/>
            </a:pPr>
            <a:r>
              <a:rPr lang="cs-CZ" sz="2000" dirty="0" smtClean="0"/>
              <a:t>Lektorské služby</a:t>
            </a:r>
          </a:p>
          <a:p>
            <a:pPr>
              <a:lnSpc>
                <a:spcPct val="100000"/>
              </a:lnSpc>
              <a:buFont typeface="Wingdings" panose="05000000000000000000" pitchFamily="2" charset="2"/>
              <a:buChar char="§"/>
            </a:pPr>
            <a:r>
              <a:rPr lang="cs-CZ" sz="2000" dirty="0" smtClean="0"/>
              <a:t>Školení a kurzy</a:t>
            </a:r>
          </a:p>
          <a:p>
            <a:pPr>
              <a:lnSpc>
                <a:spcPct val="100000"/>
              </a:lnSpc>
              <a:buFont typeface="Wingdings" panose="05000000000000000000" pitchFamily="2" charset="2"/>
              <a:buChar char="§"/>
            </a:pPr>
            <a:r>
              <a:rPr lang="cs-CZ" sz="2000" dirty="0" smtClean="0"/>
              <a:t>Vytvoření nových publikací, školicích materiálů nebo manuálů, CD, DVD (nejedná se o nákup původních děl)</a:t>
            </a:r>
          </a:p>
          <a:p>
            <a:pPr>
              <a:lnSpc>
                <a:spcPct val="100000"/>
              </a:lnSpc>
              <a:buFont typeface="Wingdings" panose="05000000000000000000" pitchFamily="2" charset="2"/>
              <a:buChar char="§"/>
            </a:pPr>
            <a:r>
              <a:rPr lang="cs-CZ" sz="2000" dirty="0" smtClean="0"/>
              <a:t>Pronájem prostor pro práci s cílovou skupinou (pronájem </a:t>
            </a:r>
            <a:r>
              <a:rPr lang="cs-CZ" sz="2000" dirty="0"/>
              <a:t>u</a:t>
            </a:r>
            <a:r>
              <a:rPr lang="cs-CZ" sz="2000" dirty="0" smtClean="0"/>
              <a:t>čebny, prostor pro chráněnou dílnu)</a:t>
            </a:r>
            <a:endParaRPr lang="cs-CZ" sz="2000" dirty="0"/>
          </a:p>
        </p:txBody>
      </p:sp>
      <p:sp>
        <p:nvSpPr>
          <p:cNvPr id="4" name="Zástupný symbol pro číslo snímku 3"/>
          <p:cNvSpPr>
            <a:spLocks noGrp="1"/>
          </p:cNvSpPr>
          <p:nvPr>
            <p:ph type="sldNum" sz="quarter" idx="12"/>
          </p:nvPr>
        </p:nvSpPr>
        <p:spPr/>
        <p:txBody>
          <a:bodyPr/>
          <a:lstStyle/>
          <a:p>
            <a:pPr>
              <a:defRPr/>
            </a:pPr>
            <a:fld id="{0372D366-454F-4275-A96E-202851A433E2}" type="slidenum">
              <a:rPr lang="cs-CZ" smtClean="0"/>
              <a:pPr>
                <a:defRPr/>
              </a:pPr>
              <a:t>104</a:t>
            </a:fld>
            <a:endParaRPr lang="cs-CZ" dirty="0"/>
          </a:p>
        </p:txBody>
      </p:sp>
    </p:spTree>
    <p:extLst>
      <p:ext uri="{BB962C8B-B14F-4D97-AF65-F5344CB8AC3E}">
        <p14:creationId xmlns:p14="http://schemas.microsoft.com/office/powerpoint/2010/main" val="1132004769"/>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cs-CZ" dirty="0" smtClean="0"/>
              <a:t>Nákup služeb</a:t>
            </a:r>
            <a:endParaRPr lang="cs-CZ" dirty="0"/>
          </a:p>
        </p:txBody>
      </p:sp>
      <p:sp>
        <p:nvSpPr>
          <p:cNvPr id="3" name="Zástupný symbol pro obsah 2"/>
          <p:cNvSpPr>
            <a:spLocks noGrp="1"/>
          </p:cNvSpPr>
          <p:nvPr>
            <p:ph idx="1"/>
          </p:nvPr>
        </p:nvSpPr>
        <p:spPr/>
        <p:txBody>
          <a:bodyPr/>
          <a:lstStyle/>
          <a:p>
            <a:pPr>
              <a:buFont typeface="Wingdings" panose="05000000000000000000" pitchFamily="2" charset="2"/>
              <a:buChar char="Ø"/>
            </a:pPr>
            <a:endParaRPr lang="cs-CZ" sz="1400" dirty="0" smtClean="0"/>
          </a:p>
          <a:p>
            <a:pPr>
              <a:lnSpc>
                <a:spcPct val="100000"/>
              </a:lnSpc>
              <a:buFont typeface="Wingdings" panose="05000000000000000000" pitchFamily="2" charset="2"/>
              <a:buChar char="Ø"/>
            </a:pPr>
            <a:r>
              <a:rPr lang="cs-CZ" sz="2000" dirty="0" smtClean="0"/>
              <a:t>Způsobilými výdaji nejsou výdaje na nákup lektorských služeb/školení/kurzů, na které má příjemce/partner platnou akreditaci. U těchto kurzů se má za to že zapojení externího dodavatele nenaplňuje podmínku hospodárnosti.</a:t>
            </a:r>
          </a:p>
          <a:p>
            <a:pPr>
              <a:lnSpc>
                <a:spcPct val="100000"/>
              </a:lnSpc>
              <a:buFont typeface="Wingdings" panose="05000000000000000000" pitchFamily="2" charset="2"/>
              <a:buChar char="Ø"/>
            </a:pPr>
            <a:endParaRPr lang="cs-CZ" sz="2000" dirty="0" smtClean="0"/>
          </a:p>
          <a:p>
            <a:pPr>
              <a:lnSpc>
                <a:spcPct val="100000"/>
              </a:lnSpc>
              <a:buFont typeface="Wingdings" panose="05000000000000000000" pitchFamily="2" charset="2"/>
              <a:buChar char="Ø"/>
            </a:pPr>
            <a:r>
              <a:rPr lang="cs-CZ" sz="2000" dirty="0" smtClean="0"/>
              <a:t>Pokud výdaje na nákup služeb patří mezi nepřímé náklady a současně je při financování příslušného projektu dle právního aktu o poskytnutí podpory aplikováno pravidlo o nepřímých nákladech, pak tyto výdaje nelze zařadit mezi přímé způsobilé výdaje.</a:t>
            </a:r>
            <a:endParaRPr lang="cs-CZ" sz="2000" dirty="0"/>
          </a:p>
        </p:txBody>
      </p:sp>
      <p:sp>
        <p:nvSpPr>
          <p:cNvPr id="4" name="Zástupný symbol pro číslo snímku 3"/>
          <p:cNvSpPr>
            <a:spLocks noGrp="1"/>
          </p:cNvSpPr>
          <p:nvPr>
            <p:ph type="sldNum" sz="quarter" idx="12"/>
          </p:nvPr>
        </p:nvSpPr>
        <p:spPr/>
        <p:txBody>
          <a:bodyPr/>
          <a:lstStyle/>
          <a:p>
            <a:pPr>
              <a:defRPr/>
            </a:pPr>
            <a:fld id="{0372D366-454F-4275-A96E-202851A433E2}" type="slidenum">
              <a:rPr lang="cs-CZ" smtClean="0"/>
              <a:pPr>
                <a:defRPr/>
              </a:pPr>
              <a:t>105</a:t>
            </a:fld>
            <a:endParaRPr lang="cs-CZ" dirty="0"/>
          </a:p>
        </p:txBody>
      </p:sp>
    </p:spTree>
    <p:extLst>
      <p:ext uri="{BB962C8B-B14F-4D97-AF65-F5344CB8AC3E}">
        <p14:creationId xmlns:p14="http://schemas.microsoft.com/office/powerpoint/2010/main" val="2245694983"/>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cs-CZ" dirty="0" smtClean="0"/>
              <a:t>Přímá podpora cílové skupiny</a:t>
            </a:r>
            <a:endParaRPr lang="cs-CZ" dirty="0"/>
          </a:p>
        </p:txBody>
      </p:sp>
      <p:sp>
        <p:nvSpPr>
          <p:cNvPr id="3" name="Zástupný symbol pro obsah 2"/>
          <p:cNvSpPr>
            <a:spLocks noGrp="1"/>
          </p:cNvSpPr>
          <p:nvPr>
            <p:ph idx="1"/>
          </p:nvPr>
        </p:nvSpPr>
        <p:spPr>
          <a:xfrm>
            <a:off x="539552" y="1556792"/>
            <a:ext cx="8064000" cy="4320000"/>
          </a:xfrm>
        </p:spPr>
        <p:txBody>
          <a:bodyPr/>
          <a:lstStyle/>
          <a:p>
            <a:pPr marL="0" indent="0">
              <a:lnSpc>
                <a:spcPct val="100000"/>
              </a:lnSpc>
              <a:buNone/>
            </a:pPr>
            <a:r>
              <a:rPr lang="cs-CZ" sz="2000" dirty="0" smtClean="0"/>
              <a:t>Výdaje spojené se zapojením cílové skupiny do projektu (náklady na zaměstnávání a vzdělávání cílové skupiny</a:t>
            </a:r>
          </a:p>
          <a:p>
            <a:pPr>
              <a:lnSpc>
                <a:spcPct val="100000"/>
              </a:lnSpc>
              <a:buFont typeface="Wingdings" panose="05000000000000000000" pitchFamily="2" charset="2"/>
              <a:buChar char="q"/>
            </a:pPr>
            <a:r>
              <a:rPr lang="cs-CZ" sz="2000" b="1" dirty="0" smtClean="0"/>
              <a:t>Mzdové příspěvky</a:t>
            </a:r>
            <a:endParaRPr lang="cs-CZ" sz="2000" dirty="0"/>
          </a:p>
          <a:p>
            <a:pPr>
              <a:lnSpc>
                <a:spcPct val="100000"/>
              </a:lnSpc>
              <a:buFont typeface="Arial" panose="020B0604020202020204" pitchFamily="34" charset="0"/>
              <a:buChar char="•"/>
            </a:pPr>
            <a:r>
              <a:rPr lang="cs-CZ" sz="2000" dirty="0" smtClean="0"/>
              <a:t>Výdaje vzniklé v souvislosti s umístěním/udržením osoby z CS na trh práce. </a:t>
            </a:r>
          </a:p>
          <a:p>
            <a:pPr>
              <a:lnSpc>
                <a:spcPct val="100000"/>
              </a:lnSpc>
              <a:buFont typeface="Arial" panose="020B0604020202020204" pitchFamily="34" charset="0"/>
              <a:buChar char="•"/>
            </a:pPr>
            <a:r>
              <a:rPr lang="cs-CZ" sz="2000" dirty="0" smtClean="0"/>
              <a:t>Výdaje jsou způsobilé až do výše 100 % mzdových nákladů na dané pracovní místo. Maximální limit stanovený pro měsíc práce zaměstnance je ve výši trojnásobku minimální mzdy</a:t>
            </a:r>
            <a:r>
              <a:rPr lang="cs-CZ" sz="2000" dirty="0"/>
              <a:t>. </a:t>
            </a:r>
            <a:endParaRPr lang="cs-CZ" sz="2000" dirty="0" smtClean="0"/>
          </a:p>
          <a:p>
            <a:pPr marL="0" indent="0">
              <a:lnSpc>
                <a:spcPct val="100000"/>
              </a:lnSpc>
              <a:buNone/>
            </a:pPr>
            <a:r>
              <a:rPr lang="cs-CZ" sz="2000" dirty="0" smtClean="0"/>
              <a:t>Minimální </a:t>
            </a:r>
            <a:r>
              <a:rPr lang="cs-CZ" sz="2000" dirty="0"/>
              <a:t>mzda je stanovena nařízením vlády č. 567/2006 </a:t>
            </a:r>
            <a:r>
              <a:rPr lang="cs-CZ" sz="2000" dirty="0" smtClean="0"/>
              <a:t>Sb.</a:t>
            </a:r>
          </a:p>
          <a:p>
            <a:pPr>
              <a:lnSpc>
                <a:spcPct val="100000"/>
              </a:lnSpc>
              <a:buFont typeface="Arial" panose="020B0604020202020204" pitchFamily="34" charset="0"/>
              <a:buChar char="•"/>
            </a:pPr>
            <a:r>
              <a:rPr lang="cs-CZ" sz="2000" dirty="0" smtClean="0"/>
              <a:t>Cestovní náhrady (jízdné, ubytování a stravné účastníků projektu) – viz. </a:t>
            </a:r>
            <a:r>
              <a:rPr lang="cs-CZ" sz="2000" dirty="0"/>
              <a:t>b</a:t>
            </a:r>
            <a:r>
              <a:rPr lang="cs-CZ" sz="2000" dirty="0" smtClean="0"/>
              <a:t>od Cestovné</a:t>
            </a:r>
          </a:p>
          <a:p>
            <a:pPr>
              <a:buFont typeface="Arial" panose="020B0604020202020204" pitchFamily="34" charset="0"/>
              <a:buChar char="•"/>
            </a:pPr>
            <a:endParaRPr lang="cs-CZ" sz="1400" b="1" dirty="0" smtClean="0"/>
          </a:p>
        </p:txBody>
      </p:sp>
      <p:sp>
        <p:nvSpPr>
          <p:cNvPr id="4" name="Zástupný symbol pro číslo snímku 3"/>
          <p:cNvSpPr>
            <a:spLocks noGrp="1"/>
          </p:cNvSpPr>
          <p:nvPr>
            <p:ph type="sldNum" sz="quarter" idx="12"/>
          </p:nvPr>
        </p:nvSpPr>
        <p:spPr/>
        <p:txBody>
          <a:bodyPr/>
          <a:lstStyle/>
          <a:p>
            <a:pPr>
              <a:defRPr/>
            </a:pPr>
            <a:fld id="{0372D366-454F-4275-A96E-202851A433E2}" type="slidenum">
              <a:rPr lang="cs-CZ" smtClean="0"/>
              <a:pPr>
                <a:defRPr/>
              </a:pPr>
              <a:t>106</a:t>
            </a:fld>
            <a:endParaRPr lang="cs-CZ" dirty="0"/>
          </a:p>
        </p:txBody>
      </p:sp>
    </p:spTree>
    <p:extLst>
      <p:ext uri="{BB962C8B-B14F-4D97-AF65-F5344CB8AC3E}">
        <p14:creationId xmlns:p14="http://schemas.microsoft.com/office/powerpoint/2010/main" val="1277568985"/>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cs-CZ" dirty="0" smtClean="0"/>
              <a:t>Křížové financování</a:t>
            </a:r>
            <a:endParaRPr lang="cs-CZ" dirty="0"/>
          </a:p>
        </p:txBody>
      </p:sp>
      <p:sp>
        <p:nvSpPr>
          <p:cNvPr id="3" name="Zástupný symbol pro obsah 2"/>
          <p:cNvSpPr>
            <a:spLocks noGrp="1"/>
          </p:cNvSpPr>
          <p:nvPr>
            <p:ph idx="1"/>
          </p:nvPr>
        </p:nvSpPr>
        <p:spPr>
          <a:xfrm>
            <a:off x="539552" y="1484784"/>
            <a:ext cx="8064000" cy="4320000"/>
          </a:xfrm>
        </p:spPr>
        <p:txBody>
          <a:bodyPr/>
          <a:lstStyle/>
          <a:p>
            <a:pPr marL="0" indent="0">
              <a:lnSpc>
                <a:spcPct val="100000"/>
              </a:lnSpc>
              <a:buNone/>
            </a:pPr>
            <a:r>
              <a:rPr lang="cs-CZ" sz="2000" dirty="0" smtClean="0"/>
              <a:t>Podíl výdajů na KF nesmí v rámci celkových způsobilých výdajů za každou prioritní osu překročit 10 %. Zodpovědnost za dodržení limitu má ŘO. </a:t>
            </a:r>
          </a:p>
          <a:p>
            <a:pPr marL="0" indent="0">
              <a:lnSpc>
                <a:spcPct val="100000"/>
              </a:lnSpc>
              <a:buNone/>
            </a:pPr>
            <a:r>
              <a:rPr lang="cs-CZ" sz="2000" b="1" dirty="0" smtClean="0"/>
              <a:t>Výdaje spadající do křížového financování</a:t>
            </a:r>
          </a:p>
          <a:p>
            <a:pPr marL="0" indent="0">
              <a:lnSpc>
                <a:spcPct val="100000"/>
              </a:lnSpc>
              <a:buNone/>
            </a:pPr>
            <a:r>
              <a:rPr lang="cs-CZ" sz="2000" dirty="0" smtClean="0"/>
              <a:t>Patří sem výdaje na nákup infrastruktury. Za infrastrukturu se považují budovy, stavby, pozemky a technická zařízení nezbytná pro fungování budov a staveb s nemovitostmi pevně spojená (vodovod, kanalizace, energetické, komunikační vedení).</a:t>
            </a:r>
          </a:p>
          <a:p>
            <a:pPr marL="0" indent="0">
              <a:lnSpc>
                <a:spcPct val="100000"/>
              </a:lnSpc>
              <a:buNone/>
            </a:pPr>
            <a:r>
              <a:rPr lang="cs-CZ" sz="2000" b="1" dirty="0" smtClean="0"/>
              <a:t>Za infrastrukturu se nepovažují</a:t>
            </a:r>
            <a:r>
              <a:rPr lang="cs-CZ" sz="2000" dirty="0" smtClean="0"/>
              <a:t> movité a samostatně pořizované věci využívané při realizaci projektů (vybavení, nábytek, učební pomůcky, přístroje sloužící k výuce).</a:t>
            </a:r>
          </a:p>
        </p:txBody>
      </p:sp>
      <p:sp>
        <p:nvSpPr>
          <p:cNvPr id="4" name="Zástupný symbol pro číslo snímku 3"/>
          <p:cNvSpPr>
            <a:spLocks noGrp="1"/>
          </p:cNvSpPr>
          <p:nvPr>
            <p:ph type="sldNum" sz="quarter" idx="12"/>
          </p:nvPr>
        </p:nvSpPr>
        <p:spPr/>
        <p:txBody>
          <a:bodyPr/>
          <a:lstStyle/>
          <a:p>
            <a:pPr>
              <a:defRPr/>
            </a:pPr>
            <a:fld id="{0372D366-454F-4275-A96E-202851A433E2}" type="slidenum">
              <a:rPr lang="cs-CZ" smtClean="0"/>
              <a:pPr>
                <a:defRPr/>
              </a:pPr>
              <a:t>107</a:t>
            </a:fld>
            <a:endParaRPr lang="cs-CZ" dirty="0"/>
          </a:p>
        </p:txBody>
      </p:sp>
    </p:spTree>
    <p:extLst>
      <p:ext uri="{BB962C8B-B14F-4D97-AF65-F5344CB8AC3E}">
        <p14:creationId xmlns:p14="http://schemas.microsoft.com/office/powerpoint/2010/main" val="260305974"/>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cs-CZ" dirty="0" smtClean="0"/>
              <a:t>Křížové financování</a:t>
            </a:r>
            <a:endParaRPr lang="cs-CZ" dirty="0"/>
          </a:p>
        </p:txBody>
      </p:sp>
      <p:sp>
        <p:nvSpPr>
          <p:cNvPr id="3" name="Zástupný symbol pro obsah 2"/>
          <p:cNvSpPr>
            <a:spLocks noGrp="1"/>
          </p:cNvSpPr>
          <p:nvPr>
            <p:ph idx="1"/>
          </p:nvPr>
        </p:nvSpPr>
        <p:spPr/>
        <p:txBody>
          <a:bodyPr/>
          <a:lstStyle/>
          <a:p>
            <a:pPr marL="0" indent="0">
              <a:lnSpc>
                <a:spcPct val="100000"/>
              </a:lnSpc>
              <a:buNone/>
            </a:pPr>
            <a:r>
              <a:rPr lang="cs-CZ" sz="2000" dirty="0" smtClean="0"/>
              <a:t>Pravidla pro vymezení KF v textech výzev:</a:t>
            </a:r>
          </a:p>
          <a:p>
            <a:pPr marL="0" indent="0">
              <a:lnSpc>
                <a:spcPct val="100000"/>
              </a:lnSpc>
              <a:buNone/>
            </a:pPr>
            <a:r>
              <a:rPr lang="cs-CZ" sz="2000" u="sng" dirty="0" smtClean="0"/>
              <a:t>ŘO ve výzvě stanoví</a:t>
            </a:r>
            <a:r>
              <a:rPr lang="cs-CZ" sz="2000" dirty="0" smtClean="0"/>
              <a:t>:</a:t>
            </a:r>
          </a:p>
          <a:p>
            <a:pPr>
              <a:lnSpc>
                <a:spcPct val="100000"/>
              </a:lnSpc>
              <a:buFont typeface="Arial" panose="020B0604020202020204" pitchFamily="34" charset="0"/>
              <a:buChar char="•"/>
            </a:pPr>
            <a:r>
              <a:rPr lang="cs-CZ" sz="2000" b="1" dirty="0" smtClean="0"/>
              <a:t>Maximální objem prostředků v Kč</a:t>
            </a:r>
            <a:r>
              <a:rPr lang="cs-CZ" sz="2000" dirty="0" smtClean="0"/>
              <a:t>, které mohou být v rámci výzvy přiděleny pro KF (v Kč)</a:t>
            </a:r>
          </a:p>
          <a:p>
            <a:pPr>
              <a:lnSpc>
                <a:spcPct val="100000"/>
              </a:lnSpc>
              <a:buFont typeface="Arial" panose="020B0604020202020204" pitchFamily="34" charset="0"/>
              <a:buChar char="•"/>
            </a:pPr>
            <a:r>
              <a:rPr lang="cs-CZ" sz="2000" b="1" dirty="0" smtClean="0"/>
              <a:t>Maximální podíl nákladů na KF na celkových přímých způsobilých nákladech projektu (v %)</a:t>
            </a:r>
          </a:p>
          <a:p>
            <a:pPr marL="0" indent="0">
              <a:lnSpc>
                <a:spcPct val="100000"/>
              </a:lnSpc>
              <a:buNone/>
            </a:pPr>
            <a:r>
              <a:rPr lang="cs-CZ" sz="2000" dirty="0" smtClean="0"/>
              <a:t>Stanovení maximálního objemu prostředků na KF v rámci výzvy má za následek, že i když žádost o podporu uspěje v rámci výběrového procesu a její plánované náklady odpovídají aktivitám a respektují pravidla hospodárnosti, není garantováno, že podpora bude poskytnuta i na KF. ŘO při poskytování podpory na KF musí zohlednit celkovou částku prostředků na KF, která je k dispozici v rámci výzvy.</a:t>
            </a:r>
            <a:endParaRPr lang="cs-CZ" sz="2000" dirty="0"/>
          </a:p>
        </p:txBody>
      </p:sp>
      <p:sp>
        <p:nvSpPr>
          <p:cNvPr id="4" name="Zástupný symbol pro číslo snímku 3"/>
          <p:cNvSpPr>
            <a:spLocks noGrp="1"/>
          </p:cNvSpPr>
          <p:nvPr>
            <p:ph type="sldNum" sz="quarter" idx="12"/>
          </p:nvPr>
        </p:nvSpPr>
        <p:spPr/>
        <p:txBody>
          <a:bodyPr/>
          <a:lstStyle/>
          <a:p>
            <a:pPr>
              <a:defRPr/>
            </a:pPr>
            <a:fld id="{0372D366-454F-4275-A96E-202851A433E2}" type="slidenum">
              <a:rPr lang="cs-CZ" smtClean="0"/>
              <a:pPr>
                <a:defRPr/>
              </a:pPr>
              <a:t>108</a:t>
            </a:fld>
            <a:endParaRPr lang="cs-CZ" dirty="0"/>
          </a:p>
        </p:txBody>
      </p:sp>
    </p:spTree>
    <p:extLst>
      <p:ext uri="{BB962C8B-B14F-4D97-AF65-F5344CB8AC3E}">
        <p14:creationId xmlns:p14="http://schemas.microsoft.com/office/powerpoint/2010/main" val="1609983355"/>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cs-CZ" smtClean="0"/>
              <a:t>Křížové financování</a:t>
            </a:r>
            <a:endParaRPr lang="cs-CZ"/>
          </a:p>
        </p:txBody>
      </p:sp>
      <p:sp>
        <p:nvSpPr>
          <p:cNvPr id="3" name="Zástupný symbol pro obsah 2"/>
          <p:cNvSpPr>
            <a:spLocks noGrp="1"/>
          </p:cNvSpPr>
          <p:nvPr>
            <p:ph idx="1"/>
          </p:nvPr>
        </p:nvSpPr>
        <p:spPr/>
        <p:txBody>
          <a:bodyPr/>
          <a:lstStyle/>
          <a:p>
            <a:pPr marL="0" indent="0">
              <a:lnSpc>
                <a:spcPct val="100000"/>
              </a:lnSpc>
              <a:buNone/>
            </a:pPr>
            <a:r>
              <a:rPr lang="cs-CZ" sz="2000" u="sng" dirty="0" smtClean="0"/>
              <a:t>Projekt může být podpořen pouze za splnění následujících podmínek</a:t>
            </a:r>
            <a:r>
              <a:rPr lang="cs-CZ" sz="2000" dirty="0" smtClean="0"/>
              <a:t>:</a:t>
            </a:r>
          </a:p>
          <a:p>
            <a:pPr>
              <a:lnSpc>
                <a:spcPct val="100000"/>
              </a:lnSpc>
              <a:buFont typeface="Arial" panose="020B0604020202020204" pitchFamily="34" charset="0"/>
              <a:buChar char="•"/>
            </a:pPr>
            <a:r>
              <a:rPr lang="cs-CZ" sz="2000" dirty="0" smtClean="0"/>
              <a:t>Podíl KF na celkových přímých způsobilých nákladech projektu nesmí být vyšší než maximální podíl stanovený v textu výzvy,</a:t>
            </a:r>
          </a:p>
          <a:p>
            <a:pPr>
              <a:lnSpc>
                <a:spcPct val="100000"/>
              </a:lnSpc>
              <a:buFont typeface="Arial" panose="020B0604020202020204" pitchFamily="34" charset="0"/>
              <a:buChar char="•"/>
            </a:pPr>
            <a:r>
              <a:rPr lang="cs-CZ" sz="2000" dirty="0" smtClean="0"/>
              <a:t>Prostředky vymezené na KF, které dosud nebyly přiděleny jiným projektům, dostačují na pokrytí potřeb KF projektu.</a:t>
            </a:r>
          </a:p>
          <a:p>
            <a:pPr marL="0" indent="0">
              <a:lnSpc>
                <a:spcPct val="100000"/>
              </a:lnSpc>
              <a:buNone/>
            </a:pPr>
            <a:r>
              <a:rPr lang="cs-CZ" sz="2000" dirty="0" smtClean="0"/>
              <a:t>V případě, že prostředky vymezené na KF, které dosud nebyly přiděleny jiným projektům (projektům s vyšším ohodnocením v rámci výzvy), nedostačují z části nebo vůbec na pokrytí potřeb KF projektu, může být tento projekt podpořen pouze v případě, že chybějící prostředky KF nebudou zařazeny do rozpočtu projektu a žadatel je nahradí vlastními zdroji.</a:t>
            </a:r>
            <a:endParaRPr lang="cs-CZ" sz="2000" dirty="0"/>
          </a:p>
        </p:txBody>
      </p:sp>
      <p:sp>
        <p:nvSpPr>
          <p:cNvPr id="4" name="Zástupný symbol pro číslo snímku 3"/>
          <p:cNvSpPr>
            <a:spLocks noGrp="1"/>
          </p:cNvSpPr>
          <p:nvPr>
            <p:ph type="sldNum" sz="quarter" idx="12"/>
          </p:nvPr>
        </p:nvSpPr>
        <p:spPr/>
        <p:txBody>
          <a:bodyPr/>
          <a:lstStyle/>
          <a:p>
            <a:pPr>
              <a:defRPr/>
            </a:pPr>
            <a:fld id="{0372D366-454F-4275-A96E-202851A433E2}" type="slidenum">
              <a:rPr lang="cs-CZ" smtClean="0"/>
              <a:pPr>
                <a:defRPr/>
              </a:pPr>
              <a:t>109</a:t>
            </a:fld>
            <a:endParaRPr lang="cs-CZ" dirty="0"/>
          </a:p>
        </p:txBody>
      </p:sp>
    </p:spTree>
    <p:extLst>
      <p:ext uri="{BB962C8B-B14F-4D97-AF65-F5344CB8AC3E}">
        <p14:creationId xmlns:p14="http://schemas.microsoft.com/office/powerpoint/2010/main" val="12899505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Parametry výzvy 03_15_019</a:t>
            </a:r>
            <a:endParaRPr lang="cs-CZ" dirty="0"/>
          </a:p>
        </p:txBody>
      </p:sp>
      <p:sp>
        <p:nvSpPr>
          <p:cNvPr id="3" name="Zástupný symbol pro obsah 2"/>
          <p:cNvSpPr>
            <a:spLocks noGrp="1"/>
          </p:cNvSpPr>
          <p:nvPr>
            <p:ph idx="1"/>
          </p:nvPr>
        </p:nvSpPr>
        <p:spPr>
          <a:xfrm>
            <a:off x="107504" y="1242056"/>
            <a:ext cx="8928992" cy="4923248"/>
          </a:xfrm>
        </p:spPr>
        <p:txBody>
          <a:bodyPr/>
          <a:lstStyle/>
          <a:p>
            <a:pPr marL="0" indent="0" algn="ctr">
              <a:buNone/>
            </a:pPr>
            <a:r>
              <a:rPr lang="cs-CZ" b="1" dirty="0" smtClean="0"/>
              <a:t>Uzavřená výzva</a:t>
            </a:r>
            <a:endParaRPr lang="cs-CZ" dirty="0"/>
          </a:p>
          <a:p>
            <a:r>
              <a:rPr lang="cs-CZ" sz="2000" dirty="0" smtClean="0"/>
              <a:t>mechanismus sloužící </a:t>
            </a:r>
            <a:r>
              <a:rPr lang="cs-CZ" sz="2000" dirty="0"/>
              <a:t>pro přidělení prostředků na projekty, které mohou (z důvodů např. legislativních) realizovat pouze konkrétní subjekty</a:t>
            </a:r>
            <a:r>
              <a:rPr lang="cs-CZ" sz="2000" dirty="0" smtClean="0"/>
              <a:t>.</a:t>
            </a:r>
          </a:p>
          <a:p>
            <a:r>
              <a:rPr lang="cs-CZ" sz="2000" dirty="0" smtClean="0"/>
              <a:t>Je </a:t>
            </a:r>
            <a:r>
              <a:rPr lang="cs-CZ" sz="2000" dirty="0"/>
              <a:t>vždy </a:t>
            </a:r>
            <a:r>
              <a:rPr lang="cs-CZ" sz="2000" dirty="0" smtClean="0"/>
              <a:t>připravována </a:t>
            </a:r>
            <a:r>
              <a:rPr lang="cs-CZ" sz="2000" dirty="0"/>
              <a:t>tak, aby žádosti do </a:t>
            </a:r>
            <a:r>
              <a:rPr lang="cs-CZ" sz="2000" dirty="0" smtClean="0"/>
              <a:t>ní </a:t>
            </a:r>
            <a:r>
              <a:rPr lang="cs-CZ" sz="2000" dirty="0"/>
              <a:t>předložené </a:t>
            </a:r>
            <a:r>
              <a:rPr lang="cs-CZ" sz="2000" b="1" dirty="0"/>
              <a:t>nebyly vzhledem k alokaci výzvy ve vzájemné konkurenci</a:t>
            </a:r>
            <a:r>
              <a:rPr lang="cs-CZ" sz="2000" dirty="0"/>
              <a:t>, tj. výzva je buď určena pouze jednomu subjektu, nebo – je-li určena pro více z nich – je nastaven mechanismus, který zajistí, aby si žádosti </a:t>
            </a:r>
            <a:r>
              <a:rPr lang="cs-CZ" sz="2000" dirty="0" smtClean="0"/>
              <a:t>nekonkurovaly.</a:t>
            </a:r>
          </a:p>
          <a:p>
            <a:r>
              <a:rPr lang="cs-CZ" sz="2000" dirty="0" smtClean="0"/>
              <a:t>Projekty</a:t>
            </a:r>
            <a:r>
              <a:rPr lang="cs-CZ" sz="2000" dirty="0"/>
              <a:t>, které jsou administrovány na základě uzavřených výzev, označuje terminologie OPZ jako </a:t>
            </a:r>
            <a:r>
              <a:rPr lang="cs-CZ" sz="2000" b="1" dirty="0"/>
              <a:t>projekty přímého přidělení. </a:t>
            </a:r>
            <a:endParaRPr lang="cs-CZ" sz="2000" b="1" dirty="0" smtClean="0"/>
          </a:p>
          <a:p>
            <a:r>
              <a:rPr lang="cs-CZ" sz="2000" dirty="0" smtClean="0"/>
              <a:t>Procesy </a:t>
            </a:r>
            <a:r>
              <a:rPr lang="cs-CZ" sz="2000" dirty="0"/>
              <a:t>hodnocení a výběru projektů jsou odlišné pro výše vymezené kategorie. U projektů přímého přidělení, které nejsou vybírány v rámci konkurenčního procesu, probíhá ověřování potřebnosti a efektivity projektu už ve fázi jeho přípravy.</a:t>
            </a:r>
          </a:p>
          <a:p>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11</a:t>
            </a:fld>
            <a:endParaRPr lang="cs-CZ" dirty="0"/>
          </a:p>
        </p:txBody>
      </p:sp>
    </p:spTree>
    <p:extLst>
      <p:ext uri="{BB962C8B-B14F-4D97-AF65-F5344CB8AC3E}">
        <p14:creationId xmlns:p14="http://schemas.microsoft.com/office/powerpoint/2010/main" val="2764456857"/>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cs-CZ" dirty="0" smtClean="0"/>
              <a:t>Daň z přidané hodnoty</a:t>
            </a:r>
            <a:endParaRPr lang="cs-CZ" dirty="0"/>
          </a:p>
        </p:txBody>
      </p:sp>
      <p:sp>
        <p:nvSpPr>
          <p:cNvPr id="3" name="Zástupný symbol pro obsah 2"/>
          <p:cNvSpPr>
            <a:spLocks noGrp="1"/>
          </p:cNvSpPr>
          <p:nvPr>
            <p:ph idx="1"/>
          </p:nvPr>
        </p:nvSpPr>
        <p:spPr/>
        <p:txBody>
          <a:bodyPr/>
          <a:lstStyle/>
          <a:p>
            <a:pPr marL="0" indent="0">
              <a:lnSpc>
                <a:spcPct val="100000"/>
              </a:lnSpc>
              <a:buNone/>
            </a:pPr>
            <a:r>
              <a:rPr lang="cs-CZ" sz="2000" dirty="0" smtClean="0"/>
              <a:t>Určení způsobilosti DPH se liší pro plátce a neplátce DPH:</a:t>
            </a:r>
          </a:p>
          <a:p>
            <a:pPr>
              <a:lnSpc>
                <a:spcPct val="100000"/>
              </a:lnSpc>
              <a:buFont typeface="Arial" panose="020B0604020202020204" pitchFamily="34" charset="0"/>
              <a:buChar char="•"/>
            </a:pPr>
            <a:r>
              <a:rPr lang="cs-CZ" sz="2000" b="1" dirty="0" smtClean="0"/>
              <a:t>Plátce DPH </a:t>
            </a:r>
            <a:r>
              <a:rPr lang="cs-CZ" sz="2000" dirty="0" smtClean="0"/>
              <a:t>– způsobilým výdajem je ta část DPH, u které nemá plátce nárok na odpočet daně na vstupu. Pokud si lze uplatnit nárok na odpočet daně na vstupu, pak DPH není uznatelným výdajem</a:t>
            </a:r>
          </a:p>
          <a:p>
            <a:pPr>
              <a:lnSpc>
                <a:spcPct val="100000"/>
              </a:lnSpc>
              <a:buFont typeface="Arial" panose="020B0604020202020204" pitchFamily="34" charset="0"/>
              <a:buChar char="•"/>
            </a:pPr>
            <a:r>
              <a:rPr lang="cs-CZ" altLang="cs-CZ" sz="2000" b="1" dirty="0" smtClean="0">
                <a:solidFill>
                  <a:srgbClr val="143F7E"/>
                </a:solidFill>
              </a:rPr>
              <a:t>Neplátci </a:t>
            </a:r>
            <a:r>
              <a:rPr lang="cs-CZ" altLang="cs-CZ" sz="2000" b="1" dirty="0">
                <a:solidFill>
                  <a:srgbClr val="143F7E"/>
                </a:solidFill>
              </a:rPr>
              <a:t>DPH </a:t>
            </a:r>
            <a:r>
              <a:rPr lang="cs-CZ" altLang="cs-CZ" sz="2000" dirty="0">
                <a:solidFill>
                  <a:srgbClr val="143F7E"/>
                </a:solidFill>
              </a:rPr>
              <a:t>- nemají nárok na odpočet DPH na vstupu. DPH je považována za způsobilý výdaj</a:t>
            </a:r>
            <a:r>
              <a:rPr lang="cs-CZ" altLang="cs-CZ" sz="2000" dirty="0" smtClean="0">
                <a:solidFill>
                  <a:srgbClr val="143F7E"/>
                </a:solidFill>
              </a:rPr>
              <a:t>.</a:t>
            </a:r>
          </a:p>
          <a:p>
            <a:pPr marL="457200" indent="-457200" algn="just">
              <a:lnSpc>
                <a:spcPct val="100000"/>
              </a:lnSpc>
              <a:buNone/>
              <a:tabLst>
                <a:tab pos="180975" algn="l"/>
              </a:tabLst>
            </a:pPr>
            <a:r>
              <a:rPr lang="cs-CZ" altLang="cs-CZ" sz="2000" dirty="0">
                <a:solidFill>
                  <a:srgbClr val="143F7E"/>
                </a:solidFill>
              </a:rPr>
              <a:t>	</a:t>
            </a:r>
          </a:p>
          <a:p>
            <a:pPr>
              <a:lnSpc>
                <a:spcPct val="100000"/>
              </a:lnSpc>
              <a:buFont typeface="Wingdings" panose="05000000000000000000" pitchFamily="2" charset="2"/>
              <a:buChar char="Ø"/>
            </a:pPr>
            <a:r>
              <a:rPr lang="cs-CZ" altLang="cs-CZ" sz="2000" u="sng" dirty="0">
                <a:solidFill>
                  <a:srgbClr val="143F7E"/>
                </a:solidFill>
              </a:rPr>
              <a:t>Platí zásada, že DPH je buď uznatelným výdajem projektu, nebo ho lze uplatnit u FÚ, není možný souběh </a:t>
            </a:r>
            <a:r>
              <a:rPr lang="cs-CZ" altLang="cs-CZ" sz="2000" u="sng" dirty="0" smtClean="0">
                <a:solidFill>
                  <a:srgbClr val="143F7E"/>
                </a:solidFill>
              </a:rPr>
              <a:t>obojího</a:t>
            </a:r>
            <a:r>
              <a:rPr lang="cs-CZ" altLang="cs-CZ" sz="2000" u="sng" dirty="0">
                <a:solidFill>
                  <a:srgbClr val="143F7E"/>
                </a:solidFill>
              </a:rPr>
              <a:t> </a:t>
            </a:r>
            <a:r>
              <a:rPr lang="cs-CZ" altLang="cs-CZ" sz="2000" u="sng" dirty="0" smtClean="0">
                <a:solidFill>
                  <a:srgbClr val="143F7E"/>
                </a:solidFill>
              </a:rPr>
              <a:t>!</a:t>
            </a:r>
            <a:endParaRPr lang="cs-CZ" altLang="cs-CZ" sz="2000" u="sng" dirty="0">
              <a:solidFill>
                <a:srgbClr val="143F7E"/>
              </a:solidFill>
            </a:endParaRPr>
          </a:p>
          <a:p>
            <a:pPr>
              <a:buFont typeface="Arial" panose="020B0604020202020204" pitchFamily="34" charset="0"/>
              <a:buChar char="•"/>
            </a:pPr>
            <a:endParaRPr lang="cs-CZ" sz="1400" dirty="0"/>
          </a:p>
        </p:txBody>
      </p:sp>
      <p:sp>
        <p:nvSpPr>
          <p:cNvPr id="4" name="Zástupný symbol pro číslo snímku 3"/>
          <p:cNvSpPr>
            <a:spLocks noGrp="1"/>
          </p:cNvSpPr>
          <p:nvPr>
            <p:ph type="sldNum" sz="quarter" idx="12"/>
          </p:nvPr>
        </p:nvSpPr>
        <p:spPr/>
        <p:txBody>
          <a:bodyPr/>
          <a:lstStyle/>
          <a:p>
            <a:pPr>
              <a:defRPr/>
            </a:pPr>
            <a:fld id="{0372D366-454F-4275-A96E-202851A433E2}" type="slidenum">
              <a:rPr lang="cs-CZ" smtClean="0"/>
              <a:pPr>
                <a:defRPr/>
              </a:pPr>
              <a:t>110</a:t>
            </a:fld>
            <a:endParaRPr lang="cs-CZ" dirty="0"/>
          </a:p>
        </p:txBody>
      </p:sp>
    </p:spTree>
    <p:extLst>
      <p:ext uri="{BB962C8B-B14F-4D97-AF65-F5344CB8AC3E}">
        <p14:creationId xmlns:p14="http://schemas.microsoft.com/office/powerpoint/2010/main" val="1405658815"/>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cs-CZ" dirty="0" smtClean="0"/>
              <a:t>Dokladování výdajů</a:t>
            </a:r>
            <a:endParaRPr lang="cs-CZ" dirty="0"/>
          </a:p>
        </p:txBody>
      </p:sp>
      <p:sp>
        <p:nvSpPr>
          <p:cNvPr id="3" name="Zástupný symbol pro obsah 2"/>
          <p:cNvSpPr>
            <a:spLocks noGrp="1"/>
          </p:cNvSpPr>
          <p:nvPr>
            <p:ph idx="1"/>
          </p:nvPr>
        </p:nvSpPr>
        <p:spPr>
          <a:xfrm>
            <a:off x="611560" y="1484784"/>
            <a:ext cx="8064500" cy="4608512"/>
          </a:xfrm>
        </p:spPr>
        <p:txBody>
          <a:bodyPr/>
          <a:lstStyle/>
          <a:p>
            <a:pPr marL="0" indent="0" algn="just">
              <a:lnSpc>
                <a:spcPct val="100000"/>
              </a:lnSpc>
              <a:buNone/>
              <a:tabLst>
                <a:tab pos="180975" algn="l"/>
              </a:tabLst>
            </a:pPr>
            <a:r>
              <a:rPr lang="cs-CZ" sz="2000" dirty="0"/>
              <a:t>Všechny způsobilé výdaje projektu, které nepatří do nepřímých nákladů, musí být příjemce </a:t>
            </a:r>
            <a:r>
              <a:rPr lang="cs-CZ" sz="2000" dirty="0" smtClean="0"/>
              <a:t>schopen doložit</a:t>
            </a:r>
            <a:r>
              <a:rPr lang="cs-CZ" sz="2000" dirty="0"/>
              <a:t>. Originály dokladů jsou archivovány u toho subjektu (příjemce/partnera), u kterého vznikly.</a:t>
            </a:r>
          </a:p>
          <a:p>
            <a:pPr marL="0" indent="0" algn="just">
              <a:lnSpc>
                <a:spcPct val="100000"/>
              </a:lnSpc>
              <a:buNone/>
              <a:tabLst>
                <a:tab pos="180975" algn="l"/>
              </a:tabLst>
            </a:pPr>
            <a:r>
              <a:rPr lang="cs-CZ" sz="2000" dirty="0"/>
              <a:t>Kopie/</a:t>
            </a:r>
            <a:r>
              <a:rPr lang="cs-CZ" sz="2000" dirty="0" err="1"/>
              <a:t>skeny</a:t>
            </a:r>
            <a:r>
              <a:rPr lang="cs-CZ" sz="2000" dirty="0"/>
              <a:t> musí být k dispozici ŘO, přičemž některé je třeba doložit přímo k žádosti o platbu, jiné </a:t>
            </a:r>
            <a:r>
              <a:rPr lang="cs-CZ" sz="2000" dirty="0" smtClean="0"/>
              <a:t>předloží </a:t>
            </a:r>
            <a:r>
              <a:rPr lang="cs-CZ" sz="2000" dirty="0"/>
              <a:t>příjemce v případě kontroly projektu na místě.</a:t>
            </a:r>
          </a:p>
          <a:p>
            <a:pPr marL="0" indent="0" algn="just">
              <a:lnSpc>
                <a:spcPct val="100000"/>
              </a:lnSpc>
              <a:buNone/>
              <a:tabLst>
                <a:tab pos="180975" algn="l"/>
              </a:tabLst>
            </a:pPr>
            <a:r>
              <a:rPr lang="cs-CZ" sz="2000" dirty="0"/>
              <a:t>Příjemce je povinen zajistit označení každého originálu účetního dokladu, který dokládá </a:t>
            </a:r>
            <a:r>
              <a:rPr lang="cs-CZ" sz="2000" dirty="0" smtClean="0"/>
              <a:t>přímý způsobilý </a:t>
            </a:r>
            <a:r>
              <a:rPr lang="cs-CZ" sz="2000" dirty="0"/>
              <a:t>výdaj projektu registračním číslem projektu. Označení provede vepsáním </a:t>
            </a:r>
            <a:r>
              <a:rPr lang="cs-CZ" sz="2000" dirty="0" smtClean="0"/>
              <a:t>textu/razítko.</a:t>
            </a:r>
            <a:endParaRPr lang="cs-CZ" sz="2000" dirty="0"/>
          </a:p>
          <a:p>
            <a:pPr marL="0" indent="0" algn="just">
              <a:lnSpc>
                <a:spcPct val="100000"/>
              </a:lnSpc>
              <a:buNone/>
              <a:tabLst>
                <a:tab pos="180975" algn="l"/>
              </a:tabLst>
            </a:pPr>
            <a:r>
              <a:rPr lang="cs-CZ" sz="2000" dirty="0"/>
              <a:t>K žádosti o platbu je nutné do IS KP14+ naskenovat účetní doklad </a:t>
            </a:r>
            <a:r>
              <a:rPr lang="cs-CZ" sz="2000" dirty="0" smtClean="0"/>
              <a:t> </a:t>
            </a:r>
            <a:r>
              <a:rPr lang="cs-CZ" sz="2000" dirty="0"/>
              <a:t>pokud částka, která </a:t>
            </a:r>
            <a:r>
              <a:rPr lang="cs-CZ" sz="2000" dirty="0" smtClean="0"/>
              <a:t>je </a:t>
            </a:r>
            <a:r>
              <a:rPr lang="cs-CZ" sz="2000" dirty="0"/>
              <a:t>z něj nárokována přesahuje 10 000,- Kč. Doklady, z nichž je nárokována menší částka, </a:t>
            </a:r>
            <a:r>
              <a:rPr lang="cs-CZ" sz="2000" dirty="0" smtClean="0"/>
              <a:t>není </a:t>
            </a:r>
            <a:r>
              <a:rPr lang="cs-CZ" sz="2000" dirty="0"/>
              <a:t>třeba skenovat do IS KP14+ jako přílohu soupisky dokladů</a:t>
            </a:r>
          </a:p>
          <a:p>
            <a:pPr marL="0" indent="0" algn="just">
              <a:lnSpc>
                <a:spcPct val="100000"/>
              </a:lnSpc>
              <a:buNone/>
              <a:tabLst>
                <a:tab pos="180975" algn="l"/>
              </a:tabLst>
            </a:pPr>
            <a:endParaRPr lang="cs-CZ" sz="2000" b="1" dirty="0"/>
          </a:p>
          <a:p>
            <a:pPr marL="0" indent="0" algn="just">
              <a:lnSpc>
                <a:spcPct val="100000"/>
              </a:lnSpc>
              <a:buNone/>
              <a:tabLst>
                <a:tab pos="180975" algn="l"/>
              </a:tabLst>
            </a:pPr>
            <a:r>
              <a:rPr lang="cs-CZ" sz="2000" b="1" dirty="0"/>
              <a:t>	  </a:t>
            </a:r>
          </a:p>
        </p:txBody>
      </p:sp>
      <p:sp>
        <p:nvSpPr>
          <p:cNvPr id="4" name="Zástupný symbol pro číslo snímku 3"/>
          <p:cNvSpPr>
            <a:spLocks noGrp="1"/>
          </p:cNvSpPr>
          <p:nvPr>
            <p:ph type="sldNum" sz="quarter" idx="12"/>
          </p:nvPr>
        </p:nvSpPr>
        <p:spPr/>
        <p:txBody>
          <a:bodyPr/>
          <a:lstStyle/>
          <a:p>
            <a:pPr>
              <a:defRPr/>
            </a:pPr>
            <a:fld id="{0372D366-454F-4275-A96E-202851A433E2}" type="slidenum">
              <a:rPr lang="cs-CZ" smtClean="0"/>
              <a:pPr>
                <a:defRPr/>
              </a:pPr>
              <a:t>111</a:t>
            </a:fld>
            <a:endParaRPr lang="cs-CZ" dirty="0"/>
          </a:p>
        </p:txBody>
      </p:sp>
    </p:spTree>
    <p:extLst>
      <p:ext uri="{BB962C8B-B14F-4D97-AF65-F5344CB8AC3E}">
        <p14:creationId xmlns:p14="http://schemas.microsoft.com/office/powerpoint/2010/main" val="2022316961"/>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cs-CZ" dirty="0" smtClean="0"/>
              <a:t>Pracovní výkazy</a:t>
            </a:r>
            <a:endParaRPr lang="cs-CZ" dirty="0"/>
          </a:p>
        </p:txBody>
      </p:sp>
      <p:sp>
        <p:nvSpPr>
          <p:cNvPr id="3" name="Zástupný symbol pro obsah 2"/>
          <p:cNvSpPr>
            <a:spLocks noGrp="1"/>
          </p:cNvSpPr>
          <p:nvPr>
            <p:ph idx="1"/>
          </p:nvPr>
        </p:nvSpPr>
        <p:spPr>
          <a:xfrm>
            <a:off x="540000" y="1800000"/>
            <a:ext cx="8064000" cy="4509320"/>
          </a:xfrm>
        </p:spPr>
        <p:txBody>
          <a:bodyPr/>
          <a:lstStyle/>
          <a:p>
            <a:pPr marL="0" indent="0">
              <a:lnSpc>
                <a:spcPct val="100000"/>
              </a:lnSpc>
              <a:buNone/>
            </a:pPr>
            <a:r>
              <a:rPr lang="cs-CZ" sz="2000" dirty="0" smtClean="0"/>
              <a:t>Pracovní výkazy zpracovávají jen zaměstnanci příjemce/partnera, u nichž jsou osobní náklady spojené s jejich zaměstnáváním v projektu prokazovány v režimu skutečně vykazovaných výdajů. Nejsou vyžadovány pro osoby z cílové skupiny.</a:t>
            </a:r>
          </a:p>
          <a:p>
            <a:pPr marL="0" indent="0">
              <a:lnSpc>
                <a:spcPct val="100000"/>
              </a:lnSpc>
              <a:buNone/>
            </a:pPr>
            <a:r>
              <a:rPr lang="cs-CZ" sz="2000" dirty="0" smtClean="0"/>
              <a:t>PV jsou u zaměstnance vyžadovány jen při výskytu alespoň jedné z následujících 2 okolností:</a:t>
            </a:r>
          </a:p>
          <a:p>
            <a:pPr marL="342900" indent="-342900">
              <a:lnSpc>
                <a:spcPct val="100000"/>
              </a:lnSpc>
              <a:buFont typeface="+mj-lt"/>
              <a:buAutoNum type="alphaLcParenR"/>
            </a:pPr>
            <a:r>
              <a:rPr lang="cs-CZ" sz="2000" dirty="0" smtClean="0"/>
              <a:t>Jedná se o pracovníka, který v rámci dané pracovní smlouvy, konkrétní DPČ a DPP vykonává </a:t>
            </a:r>
            <a:r>
              <a:rPr lang="cs-CZ" sz="2000" b="1" dirty="0" smtClean="0"/>
              <a:t>činnosti pro projekt i mimo projekt</a:t>
            </a:r>
          </a:p>
          <a:p>
            <a:pPr marL="342900" indent="-342900">
              <a:lnSpc>
                <a:spcPct val="100000"/>
              </a:lnSpc>
              <a:buFont typeface="+mj-lt"/>
              <a:buAutoNum type="alphaLcParenR"/>
            </a:pPr>
            <a:r>
              <a:rPr lang="cs-CZ" sz="2000" dirty="0" smtClean="0"/>
              <a:t>Jedná se o projekt, ve kterém se využívají nepřímé náklady, a u dané pracovní pozice nelze dopředu vyloučit riziko, že by vykonávala i agendu zařazenou do nepřímých nákladů (tzn. </a:t>
            </a:r>
            <a:r>
              <a:rPr lang="cs-CZ" sz="2000" dirty="0"/>
              <a:t>j</a:t>
            </a:r>
            <a:r>
              <a:rPr lang="cs-CZ" sz="2000" dirty="0" smtClean="0"/>
              <a:t>e zde riziko dvojího financování).</a:t>
            </a:r>
            <a:endParaRPr lang="cs-CZ" sz="2000" dirty="0"/>
          </a:p>
        </p:txBody>
      </p:sp>
      <p:sp>
        <p:nvSpPr>
          <p:cNvPr id="4" name="Zástupný symbol pro číslo snímku 3"/>
          <p:cNvSpPr>
            <a:spLocks noGrp="1"/>
          </p:cNvSpPr>
          <p:nvPr>
            <p:ph type="sldNum" sz="quarter" idx="12"/>
          </p:nvPr>
        </p:nvSpPr>
        <p:spPr/>
        <p:txBody>
          <a:bodyPr/>
          <a:lstStyle/>
          <a:p>
            <a:pPr>
              <a:defRPr/>
            </a:pPr>
            <a:fld id="{0372D366-454F-4275-A96E-202851A433E2}" type="slidenum">
              <a:rPr lang="cs-CZ" smtClean="0"/>
              <a:pPr>
                <a:defRPr/>
              </a:pPr>
              <a:t>112</a:t>
            </a:fld>
            <a:endParaRPr lang="cs-CZ" dirty="0"/>
          </a:p>
        </p:txBody>
      </p:sp>
    </p:spTree>
    <p:extLst>
      <p:ext uri="{BB962C8B-B14F-4D97-AF65-F5344CB8AC3E}">
        <p14:creationId xmlns:p14="http://schemas.microsoft.com/office/powerpoint/2010/main" val="168651624"/>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cs-CZ" dirty="0" smtClean="0"/>
              <a:t>Pracovní výkazy</a:t>
            </a:r>
            <a:endParaRPr lang="cs-CZ" dirty="0"/>
          </a:p>
        </p:txBody>
      </p:sp>
      <p:sp>
        <p:nvSpPr>
          <p:cNvPr id="3" name="Zástupný symbol pro obsah 2"/>
          <p:cNvSpPr>
            <a:spLocks noGrp="1"/>
          </p:cNvSpPr>
          <p:nvPr>
            <p:ph idx="1"/>
          </p:nvPr>
        </p:nvSpPr>
        <p:spPr/>
        <p:txBody>
          <a:bodyPr/>
          <a:lstStyle/>
          <a:p>
            <a:pPr marL="0" indent="0">
              <a:buNone/>
            </a:pPr>
            <a:r>
              <a:rPr lang="cs-CZ" sz="2000" dirty="0" smtClean="0"/>
              <a:t>Výkazy se zpracovávají za jednotlivé kalendářní měsíce, obsahují podpis zaměstnance a nadřízeného, u obou podpisů je datace.</a:t>
            </a:r>
          </a:p>
          <a:p>
            <a:pPr marL="0" indent="0">
              <a:buNone/>
            </a:pPr>
            <a:r>
              <a:rPr lang="cs-CZ" sz="2000" dirty="0" smtClean="0"/>
              <a:t>Zaměstnanec ve výkazu uvádí v odrážkách skupiny činností, které za daný měsíc vykonával, a u každé takto vymezené skupiny činností uvede, kolik času na ni strávil.</a:t>
            </a:r>
          </a:p>
          <a:p>
            <a:pPr marL="0" indent="0">
              <a:buNone/>
            </a:pPr>
            <a:r>
              <a:rPr lang="cs-CZ" sz="2000" dirty="0" smtClean="0"/>
              <a:t>Hodiny strávené činnostmi mimo projekt nebo činnostmi, které zakládají nepřímé náklady, jsou zahrnuty v celkových údajích za daný měsíc, ale neuvádí se k nim, co pracovník během nich vykonával.</a:t>
            </a:r>
            <a:endParaRPr lang="cs-CZ" sz="2000" dirty="0"/>
          </a:p>
        </p:txBody>
      </p:sp>
      <p:sp>
        <p:nvSpPr>
          <p:cNvPr id="4" name="Zástupný symbol pro číslo snímku 3"/>
          <p:cNvSpPr>
            <a:spLocks noGrp="1"/>
          </p:cNvSpPr>
          <p:nvPr>
            <p:ph type="sldNum" sz="quarter" idx="12"/>
          </p:nvPr>
        </p:nvSpPr>
        <p:spPr/>
        <p:txBody>
          <a:bodyPr/>
          <a:lstStyle/>
          <a:p>
            <a:pPr>
              <a:defRPr/>
            </a:pPr>
            <a:fld id="{0372D366-454F-4275-A96E-202851A433E2}" type="slidenum">
              <a:rPr lang="cs-CZ" smtClean="0"/>
              <a:pPr>
                <a:defRPr/>
              </a:pPr>
              <a:t>113</a:t>
            </a:fld>
            <a:endParaRPr lang="cs-CZ" dirty="0"/>
          </a:p>
        </p:txBody>
      </p:sp>
    </p:spTree>
    <p:extLst>
      <p:ext uri="{BB962C8B-B14F-4D97-AF65-F5344CB8AC3E}">
        <p14:creationId xmlns:p14="http://schemas.microsoft.com/office/powerpoint/2010/main" val="2790215557"/>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cs-CZ" dirty="0" smtClean="0"/>
              <a:t>Pracovní výkazy</a:t>
            </a:r>
            <a:endParaRPr lang="cs-CZ" dirty="0"/>
          </a:p>
        </p:txBody>
      </p:sp>
      <p:sp>
        <p:nvSpPr>
          <p:cNvPr id="3" name="Zástupný symbol pro obsah 2"/>
          <p:cNvSpPr>
            <a:spLocks noGrp="1"/>
          </p:cNvSpPr>
          <p:nvPr>
            <p:ph idx="1"/>
          </p:nvPr>
        </p:nvSpPr>
        <p:spPr>
          <a:xfrm>
            <a:off x="539552" y="1772816"/>
            <a:ext cx="8064500" cy="4319588"/>
          </a:xfrm>
        </p:spPr>
        <p:txBody>
          <a:bodyPr/>
          <a:lstStyle/>
          <a:p>
            <a:pPr marL="0" indent="0">
              <a:lnSpc>
                <a:spcPct val="100000"/>
              </a:lnSpc>
              <a:buNone/>
            </a:pPr>
            <a:r>
              <a:rPr lang="cs-CZ" sz="2000" b="1" dirty="0" smtClean="0"/>
              <a:t>Obsah pracovního výkazu (minimálně musí být k dispozici):</a:t>
            </a:r>
          </a:p>
          <a:p>
            <a:pPr>
              <a:lnSpc>
                <a:spcPct val="100000"/>
              </a:lnSpc>
              <a:buFont typeface="Arial" panose="020B0604020202020204" pitchFamily="34" charset="0"/>
              <a:buChar char="•"/>
            </a:pPr>
            <a:r>
              <a:rPr lang="cs-CZ" sz="2000" dirty="0" smtClean="0"/>
              <a:t>Identifikace projektu</a:t>
            </a:r>
          </a:p>
          <a:p>
            <a:pPr>
              <a:lnSpc>
                <a:spcPct val="100000"/>
              </a:lnSpc>
              <a:buFont typeface="Arial" panose="020B0604020202020204" pitchFamily="34" charset="0"/>
              <a:buChar char="•"/>
            </a:pPr>
            <a:r>
              <a:rPr lang="cs-CZ" sz="2000" dirty="0" smtClean="0"/>
              <a:t>Identifikační údaje: jméno pracovníka, název pozice, typ pracovně právního vztahu, úvazek zaměstnance týkající se daného pracovně právního vztahu a z toho dle vztahu pro projekt</a:t>
            </a:r>
          </a:p>
          <a:p>
            <a:pPr>
              <a:lnSpc>
                <a:spcPct val="100000"/>
              </a:lnSpc>
              <a:buFont typeface="Arial" panose="020B0604020202020204" pitchFamily="34" charset="0"/>
              <a:buChar char="•"/>
            </a:pPr>
            <a:r>
              <a:rPr lang="cs-CZ" sz="2000" dirty="0" smtClean="0"/>
              <a:t>Fond pracovní doby pracovníka v daném měsíci v hodinách</a:t>
            </a:r>
          </a:p>
          <a:p>
            <a:pPr>
              <a:lnSpc>
                <a:spcPct val="100000"/>
              </a:lnSpc>
              <a:buFont typeface="Arial" panose="020B0604020202020204" pitchFamily="34" charset="0"/>
              <a:buChar char="•"/>
            </a:pPr>
            <a:r>
              <a:rPr lang="cs-CZ" sz="2000" dirty="0" smtClean="0"/>
              <a:t>Počet hodin dovolené a z toho počet hodin dovolené pro projekt týkající se jen odměňování v režimu skutečně prokazovaných výdajů (v detailu na dvě desetinná místa)</a:t>
            </a:r>
          </a:p>
          <a:p>
            <a:pPr>
              <a:lnSpc>
                <a:spcPct val="100000"/>
              </a:lnSpc>
              <a:buFont typeface="Arial" panose="020B0604020202020204" pitchFamily="34" charset="0"/>
              <a:buChar char="•"/>
            </a:pPr>
            <a:r>
              <a:rPr lang="cs-CZ" sz="2000" dirty="0" smtClean="0"/>
              <a:t>Počet hodin nemocenské</a:t>
            </a:r>
          </a:p>
          <a:p>
            <a:pPr>
              <a:lnSpc>
                <a:spcPct val="100000"/>
              </a:lnSpc>
              <a:buFont typeface="Arial" panose="020B0604020202020204" pitchFamily="34" charset="0"/>
              <a:buChar char="•"/>
            </a:pPr>
            <a:r>
              <a:rPr lang="cs-CZ" sz="2000" dirty="0" smtClean="0"/>
              <a:t>Počet skutečně odpracovaných hodin</a:t>
            </a:r>
          </a:p>
          <a:p>
            <a:pPr>
              <a:buFont typeface="Arial" panose="020B0604020202020204" pitchFamily="34" charset="0"/>
              <a:buChar char="•"/>
            </a:pPr>
            <a:endParaRPr lang="cs-CZ" sz="1400" dirty="0"/>
          </a:p>
        </p:txBody>
      </p:sp>
      <p:sp>
        <p:nvSpPr>
          <p:cNvPr id="4" name="Zástupný symbol pro číslo snímku 3"/>
          <p:cNvSpPr>
            <a:spLocks noGrp="1"/>
          </p:cNvSpPr>
          <p:nvPr>
            <p:ph type="sldNum" sz="quarter" idx="12"/>
          </p:nvPr>
        </p:nvSpPr>
        <p:spPr/>
        <p:txBody>
          <a:bodyPr/>
          <a:lstStyle/>
          <a:p>
            <a:pPr>
              <a:defRPr/>
            </a:pPr>
            <a:fld id="{0372D366-454F-4275-A96E-202851A433E2}" type="slidenum">
              <a:rPr lang="cs-CZ" smtClean="0"/>
              <a:pPr>
                <a:defRPr/>
              </a:pPr>
              <a:t>114</a:t>
            </a:fld>
            <a:endParaRPr lang="cs-CZ" dirty="0"/>
          </a:p>
        </p:txBody>
      </p:sp>
    </p:spTree>
    <p:extLst>
      <p:ext uri="{BB962C8B-B14F-4D97-AF65-F5344CB8AC3E}">
        <p14:creationId xmlns:p14="http://schemas.microsoft.com/office/powerpoint/2010/main" val="2609874708"/>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cs-CZ" dirty="0" smtClean="0"/>
              <a:t>Pracovní výkazy</a:t>
            </a:r>
            <a:endParaRPr lang="cs-CZ" dirty="0"/>
          </a:p>
        </p:txBody>
      </p:sp>
      <p:sp>
        <p:nvSpPr>
          <p:cNvPr id="3" name="Zástupný symbol pro obsah 2"/>
          <p:cNvSpPr>
            <a:spLocks noGrp="1"/>
          </p:cNvSpPr>
          <p:nvPr>
            <p:ph idx="1"/>
          </p:nvPr>
        </p:nvSpPr>
        <p:spPr/>
        <p:txBody>
          <a:bodyPr/>
          <a:lstStyle/>
          <a:p>
            <a:pPr>
              <a:buFont typeface="Arial" panose="020B0604020202020204" pitchFamily="34" charset="0"/>
              <a:buChar char="•"/>
            </a:pPr>
            <a:r>
              <a:rPr lang="cs-CZ" sz="2000" dirty="0" smtClean="0"/>
              <a:t>Několik vykonaných skupin činností pro projekt týkající se jen odměňování v režimu skutečně prokazovaných výdajů a ke každé počet hodin</a:t>
            </a:r>
          </a:p>
          <a:p>
            <a:pPr>
              <a:buFont typeface="Arial" panose="020B0604020202020204" pitchFamily="34" charset="0"/>
              <a:buChar char="•"/>
            </a:pPr>
            <a:r>
              <a:rPr lang="cs-CZ" sz="2000" dirty="0" smtClean="0"/>
              <a:t>Prohlášení o pravdivosti údajů</a:t>
            </a:r>
          </a:p>
          <a:p>
            <a:pPr>
              <a:buFont typeface="Arial" panose="020B0604020202020204" pitchFamily="34" charset="0"/>
              <a:buChar char="•"/>
            </a:pPr>
            <a:r>
              <a:rPr lang="cs-CZ" sz="2000" dirty="0" smtClean="0"/>
              <a:t>Podpis a datum podpisu zaměstnance, jméno a příjmení, podpis a datum podpisu osoby oprávněné pravdivost výkazu potvrdit</a:t>
            </a:r>
          </a:p>
          <a:p>
            <a:pPr marL="0" indent="0">
              <a:buNone/>
            </a:pPr>
            <a:r>
              <a:rPr lang="cs-CZ" sz="2000" dirty="0" smtClean="0"/>
              <a:t>Vzor pracovního výkazu je k dispozici na portálu </a:t>
            </a:r>
            <a:r>
              <a:rPr lang="cs-CZ" sz="2000" dirty="0" smtClean="0">
                <a:hlinkClick r:id="rId2"/>
              </a:rPr>
              <a:t>www.esfcr.cz</a:t>
            </a:r>
            <a:r>
              <a:rPr lang="cs-CZ" sz="2000" dirty="0" smtClean="0"/>
              <a:t>.</a:t>
            </a:r>
          </a:p>
          <a:p>
            <a:pPr marL="0" indent="0">
              <a:buNone/>
            </a:pPr>
            <a:r>
              <a:rPr lang="cs-CZ" sz="2000" dirty="0" smtClean="0"/>
              <a:t>V případě, že příjemce poskytne požadované minimum údajů v jiném formátu výkazu, lze to akceptovat.</a:t>
            </a:r>
            <a:endParaRPr lang="cs-CZ" sz="2000" dirty="0"/>
          </a:p>
        </p:txBody>
      </p:sp>
      <p:sp>
        <p:nvSpPr>
          <p:cNvPr id="4" name="Zástupný symbol pro číslo snímku 3"/>
          <p:cNvSpPr>
            <a:spLocks noGrp="1"/>
          </p:cNvSpPr>
          <p:nvPr>
            <p:ph type="sldNum" sz="quarter" idx="12"/>
          </p:nvPr>
        </p:nvSpPr>
        <p:spPr/>
        <p:txBody>
          <a:bodyPr/>
          <a:lstStyle/>
          <a:p>
            <a:pPr>
              <a:defRPr/>
            </a:pPr>
            <a:fld id="{0372D366-454F-4275-A96E-202851A433E2}" type="slidenum">
              <a:rPr lang="cs-CZ" smtClean="0"/>
              <a:pPr>
                <a:defRPr/>
              </a:pPr>
              <a:t>115</a:t>
            </a:fld>
            <a:endParaRPr lang="cs-CZ" dirty="0"/>
          </a:p>
        </p:txBody>
      </p:sp>
    </p:spTree>
    <p:extLst>
      <p:ext uri="{BB962C8B-B14F-4D97-AF65-F5344CB8AC3E}">
        <p14:creationId xmlns:p14="http://schemas.microsoft.com/office/powerpoint/2010/main" val="968148970"/>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cs-CZ" dirty="0" smtClean="0"/>
              <a:t>Pracovní výkazy - vzor</a:t>
            </a:r>
            <a:endParaRPr lang="cs-CZ" dirty="0"/>
          </a:p>
        </p:txBody>
      </p:sp>
      <p:pic>
        <p:nvPicPr>
          <p:cNvPr id="5" name="Zástupný symbol pro obsah 4" descr="Výřez obrazovky"/>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30497" y="1800225"/>
            <a:ext cx="5283005" cy="4319588"/>
          </a:xfrm>
        </p:spPr>
      </p:pic>
      <p:sp>
        <p:nvSpPr>
          <p:cNvPr id="4" name="Zástupný symbol pro číslo snímku 3"/>
          <p:cNvSpPr>
            <a:spLocks noGrp="1"/>
          </p:cNvSpPr>
          <p:nvPr>
            <p:ph type="sldNum" sz="quarter" idx="12"/>
          </p:nvPr>
        </p:nvSpPr>
        <p:spPr/>
        <p:txBody>
          <a:bodyPr/>
          <a:lstStyle/>
          <a:p>
            <a:pPr>
              <a:defRPr/>
            </a:pPr>
            <a:fld id="{0372D366-454F-4275-A96E-202851A433E2}" type="slidenum">
              <a:rPr lang="cs-CZ" smtClean="0"/>
              <a:pPr>
                <a:defRPr/>
              </a:pPr>
              <a:t>116</a:t>
            </a:fld>
            <a:endParaRPr lang="cs-CZ" dirty="0"/>
          </a:p>
        </p:txBody>
      </p:sp>
    </p:spTree>
    <p:extLst>
      <p:ext uri="{BB962C8B-B14F-4D97-AF65-F5344CB8AC3E}">
        <p14:creationId xmlns:p14="http://schemas.microsoft.com/office/powerpoint/2010/main" val="116861473"/>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cs-CZ" dirty="0" smtClean="0"/>
              <a:t>Pracovní výkazy - vzor (2)</a:t>
            </a:r>
            <a:endParaRPr lang="cs-CZ" dirty="0"/>
          </a:p>
        </p:txBody>
      </p:sp>
      <p:sp>
        <p:nvSpPr>
          <p:cNvPr id="4" name="Zástupný symbol pro číslo snímku 3"/>
          <p:cNvSpPr>
            <a:spLocks noGrp="1"/>
          </p:cNvSpPr>
          <p:nvPr>
            <p:ph type="sldNum" sz="quarter" idx="12"/>
          </p:nvPr>
        </p:nvSpPr>
        <p:spPr/>
        <p:txBody>
          <a:bodyPr/>
          <a:lstStyle/>
          <a:p>
            <a:pPr>
              <a:defRPr/>
            </a:pPr>
            <a:fld id="{0372D366-454F-4275-A96E-202851A433E2}" type="slidenum">
              <a:rPr lang="cs-CZ" smtClean="0"/>
              <a:pPr>
                <a:defRPr/>
              </a:pPr>
              <a:t>117</a:t>
            </a:fld>
            <a:endParaRPr lang="cs-CZ" dirty="0"/>
          </a:p>
        </p:txBody>
      </p:sp>
      <p:pic>
        <p:nvPicPr>
          <p:cNvPr id="7" name="Zástupný symbol pro obsah 6" descr="Výřez obrazovky"/>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90205" y="1921384"/>
            <a:ext cx="6363589" cy="4077269"/>
          </a:xfrm>
        </p:spPr>
      </p:pic>
    </p:spTree>
    <p:extLst>
      <p:ext uri="{BB962C8B-B14F-4D97-AF65-F5344CB8AC3E}">
        <p14:creationId xmlns:p14="http://schemas.microsoft.com/office/powerpoint/2010/main" val="2109928472"/>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cs-CZ" dirty="0" smtClean="0"/>
              <a:t>Účetnictví projektu</a:t>
            </a:r>
            <a:endParaRPr lang="cs-CZ" dirty="0"/>
          </a:p>
        </p:txBody>
      </p:sp>
      <p:sp>
        <p:nvSpPr>
          <p:cNvPr id="3" name="Zástupný symbol pro obsah 2"/>
          <p:cNvSpPr>
            <a:spLocks noGrp="1"/>
          </p:cNvSpPr>
          <p:nvPr>
            <p:ph idx="1"/>
          </p:nvPr>
        </p:nvSpPr>
        <p:spPr>
          <a:xfrm>
            <a:off x="467544" y="1484784"/>
            <a:ext cx="8064000" cy="4320000"/>
          </a:xfrm>
        </p:spPr>
        <p:txBody>
          <a:bodyPr/>
          <a:lstStyle/>
          <a:p>
            <a:pPr marL="0" indent="0">
              <a:lnSpc>
                <a:spcPct val="100000"/>
              </a:lnSpc>
              <a:buNone/>
            </a:pPr>
            <a:r>
              <a:rPr lang="cs-CZ" sz="2000" dirty="0" smtClean="0"/>
              <a:t>Příjemci jsou povinni vést účetnictví nebo daňovou evidenci v souladu s předpisy ČR</a:t>
            </a:r>
          </a:p>
          <a:p>
            <a:pPr>
              <a:lnSpc>
                <a:spcPct val="100000"/>
              </a:lnSpc>
              <a:buFont typeface="Wingdings" panose="05000000000000000000" pitchFamily="2" charset="2"/>
              <a:buChar char="Ø"/>
            </a:pPr>
            <a:r>
              <a:rPr lang="cs-CZ" sz="2000" dirty="0" smtClean="0"/>
              <a:t>Příjemci, kteří vedou účetnictví podle zákona č. 563/1991 Sb., o účetnictví, vedou účetnictví způsobem, který zajistí jednoznačně přiřazení účetních položek spadajících do přímých nákladů</a:t>
            </a:r>
          </a:p>
          <a:p>
            <a:pPr>
              <a:lnSpc>
                <a:spcPct val="100000"/>
              </a:lnSpc>
              <a:buFont typeface="Wingdings" panose="05000000000000000000" pitchFamily="2" charset="2"/>
              <a:buChar char="Ø"/>
            </a:pPr>
            <a:r>
              <a:rPr lang="cs-CZ" sz="2000" dirty="0" smtClean="0"/>
              <a:t>Příjemci, kteří nevedou účetnictví podle zákona č. 563/1991 Sb., jsou povinni vést daňovou evidenci podle zákona č. 586/1992 Sb. O daních z příjmů, rozšířenou o následující požadavky:</a:t>
            </a:r>
          </a:p>
          <a:p>
            <a:pPr>
              <a:lnSpc>
                <a:spcPct val="100000"/>
              </a:lnSpc>
              <a:buFont typeface="+mj-lt"/>
              <a:buAutoNum type="alphaLcPeriod"/>
            </a:pPr>
            <a:r>
              <a:rPr lang="cs-CZ" sz="2000" dirty="0" smtClean="0"/>
              <a:t>Povedou oddělenou evidenci nebo odpovídající kód ke všem příjmům spadajících do přímých nákladů s jednoznačnou vazbou na projekt</a:t>
            </a:r>
          </a:p>
          <a:p>
            <a:pPr>
              <a:lnSpc>
                <a:spcPct val="100000"/>
              </a:lnSpc>
              <a:buFont typeface="+mj-lt"/>
              <a:buAutoNum type="alphaLcPeriod"/>
            </a:pPr>
            <a:r>
              <a:rPr lang="cs-CZ" sz="2000" dirty="0" smtClean="0"/>
              <a:t>Příslušný doklad musí splňovat předepsané náležitosti účetního dokladu ve smyslu § 11 zákona č. 563/1991 Sb., popř. náležitosti daňového dokladu ve smyslu § 29-30 zákona o DPH</a:t>
            </a:r>
          </a:p>
        </p:txBody>
      </p:sp>
      <p:sp>
        <p:nvSpPr>
          <p:cNvPr id="4" name="Zástupný symbol pro číslo snímku 3"/>
          <p:cNvSpPr>
            <a:spLocks noGrp="1"/>
          </p:cNvSpPr>
          <p:nvPr>
            <p:ph type="sldNum" sz="quarter" idx="12"/>
          </p:nvPr>
        </p:nvSpPr>
        <p:spPr/>
        <p:txBody>
          <a:bodyPr/>
          <a:lstStyle/>
          <a:p>
            <a:pPr>
              <a:defRPr/>
            </a:pPr>
            <a:fld id="{0372D366-454F-4275-A96E-202851A433E2}" type="slidenum">
              <a:rPr lang="cs-CZ" smtClean="0"/>
              <a:pPr>
                <a:defRPr/>
              </a:pPr>
              <a:t>118</a:t>
            </a:fld>
            <a:endParaRPr lang="cs-CZ" dirty="0"/>
          </a:p>
        </p:txBody>
      </p:sp>
    </p:spTree>
    <p:extLst>
      <p:ext uri="{BB962C8B-B14F-4D97-AF65-F5344CB8AC3E}">
        <p14:creationId xmlns:p14="http://schemas.microsoft.com/office/powerpoint/2010/main" val="331867061"/>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Účetnictví projektu</a:t>
            </a:r>
            <a:endParaRPr lang="cs-CZ" dirty="0"/>
          </a:p>
        </p:txBody>
      </p:sp>
      <p:sp>
        <p:nvSpPr>
          <p:cNvPr id="3" name="Zástupný symbol pro obsah 2"/>
          <p:cNvSpPr>
            <a:spLocks noGrp="1"/>
          </p:cNvSpPr>
          <p:nvPr>
            <p:ph idx="1"/>
          </p:nvPr>
        </p:nvSpPr>
        <p:spPr/>
        <p:txBody>
          <a:bodyPr/>
          <a:lstStyle/>
          <a:p>
            <a:pPr marL="457200" indent="-457200">
              <a:buFont typeface="+mj-lt"/>
              <a:buAutoNum type="alphaLcPeriod" startAt="3"/>
            </a:pPr>
            <a:r>
              <a:rPr lang="cs-CZ" sz="2000" dirty="0" smtClean="0"/>
              <a:t>Doklady musí být správné, úplné, průkazné, srozumitelné a průběžně chronologicky vedené</a:t>
            </a:r>
          </a:p>
          <a:p>
            <a:pPr marL="457200" indent="-457200">
              <a:buFont typeface="+mj-lt"/>
              <a:buAutoNum type="alphaLcPeriod" startAt="3"/>
            </a:pPr>
            <a:r>
              <a:rPr lang="cs-CZ" sz="2000" dirty="0" smtClean="0"/>
              <a:t>Při kontrole příjemce poskytne na vyžádání kontrolnímu orgánu daňovou evidenci v plném rozsahu</a:t>
            </a:r>
          </a:p>
          <a:p>
            <a:pPr marL="0" indent="0">
              <a:buNone/>
            </a:pPr>
            <a:endParaRPr lang="cs-CZ" sz="2000" dirty="0" smtClean="0"/>
          </a:p>
          <a:p>
            <a:pPr marL="0" indent="0">
              <a:buNone/>
            </a:pPr>
            <a:r>
              <a:rPr lang="cs-CZ" sz="2000" dirty="0" smtClean="0"/>
              <a:t>Příjemci musí vést účetnictví/daňovou evidenci s jednoznačnou vazbou na projekt.</a:t>
            </a:r>
            <a:endParaRPr lang="cs-CZ" sz="2000" dirty="0"/>
          </a:p>
        </p:txBody>
      </p:sp>
      <p:sp>
        <p:nvSpPr>
          <p:cNvPr id="4" name="Zástupný symbol pro číslo snímku 3"/>
          <p:cNvSpPr>
            <a:spLocks noGrp="1"/>
          </p:cNvSpPr>
          <p:nvPr>
            <p:ph type="sldNum" sz="quarter" idx="12"/>
          </p:nvPr>
        </p:nvSpPr>
        <p:spPr/>
        <p:txBody>
          <a:bodyPr/>
          <a:lstStyle/>
          <a:p>
            <a:pPr>
              <a:defRPr/>
            </a:pPr>
            <a:fld id="{0372D366-454F-4275-A96E-202851A433E2}" type="slidenum">
              <a:rPr lang="cs-CZ" smtClean="0"/>
              <a:pPr>
                <a:defRPr/>
              </a:pPr>
              <a:t>119</a:t>
            </a:fld>
            <a:endParaRPr lang="cs-CZ" dirty="0"/>
          </a:p>
        </p:txBody>
      </p:sp>
    </p:spTree>
    <p:extLst>
      <p:ext uri="{BB962C8B-B14F-4D97-AF65-F5344CB8AC3E}">
        <p14:creationId xmlns:p14="http://schemas.microsoft.com/office/powerpoint/2010/main" val="8837531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Parametry výzvy 03_15_019</a:t>
            </a:r>
          </a:p>
        </p:txBody>
      </p:sp>
      <p:sp>
        <p:nvSpPr>
          <p:cNvPr id="3" name="Zástupný symbol pro obsah 2"/>
          <p:cNvSpPr>
            <a:spLocks noGrp="1"/>
          </p:cNvSpPr>
          <p:nvPr>
            <p:ph idx="1"/>
          </p:nvPr>
        </p:nvSpPr>
        <p:spPr>
          <a:xfrm>
            <a:off x="539552" y="1484784"/>
            <a:ext cx="8064000" cy="4320000"/>
          </a:xfrm>
        </p:spPr>
        <p:txBody>
          <a:bodyPr/>
          <a:lstStyle/>
          <a:p>
            <a:pPr marL="0" indent="0" algn="ctr">
              <a:buNone/>
            </a:pPr>
            <a:r>
              <a:rPr lang="cs-CZ" b="1" dirty="0" smtClean="0"/>
              <a:t>Průběžná výzva</a:t>
            </a:r>
          </a:p>
          <a:p>
            <a:pPr>
              <a:buFontTx/>
              <a:buChar char="-"/>
            </a:pPr>
            <a:r>
              <a:rPr lang="cs-CZ" dirty="0" smtClean="0"/>
              <a:t>v </a:t>
            </a:r>
            <a:r>
              <a:rPr lang="cs-CZ" dirty="0"/>
              <a:t>procesu hodnocení a výběru </a:t>
            </a:r>
            <a:r>
              <a:rPr lang="cs-CZ" dirty="0" smtClean="0"/>
              <a:t>se posuzuje </a:t>
            </a:r>
            <a:r>
              <a:rPr lang="cs-CZ" dirty="0"/>
              <a:t>pouze splnění určitého nastaveného </a:t>
            </a:r>
            <a:r>
              <a:rPr lang="cs-CZ" dirty="0" smtClean="0"/>
              <a:t>standardu, </a:t>
            </a:r>
            <a:r>
              <a:rPr lang="cs-CZ" dirty="0"/>
              <a:t>resp. podmínek, které dopředu stanovil ŘO. Není ovšem nutné zajistit seřazení všech projektů dle jejich kvality. </a:t>
            </a:r>
          </a:p>
          <a:p>
            <a:pPr>
              <a:buFontTx/>
              <a:buChar char="-"/>
            </a:pPr>
            <a:r>
              <a:rPr lang="cs-CZ" dirty="0"/>
              <a:t>p</a:t>
            </a:r>
            <a:r>
              <a:rPr lang="cs-CZ" dirty="0" smtClean="0"/>
              <a:t>osouzení </a:t>
            </a:r>
            <a:r>
              <a:rPr lang="cs-CZ" dirty="0"/>
              <a:t>žádosti o podporu probíhá průběžně, může začít hned po jejím předložení nebo později v termínu stanoveném ve výzvě ŘO. </a:t>
            </a:r>
            <a:endParaRPr lang="cs-CZ" dirty="0" smtClean="0"/>
          </a:p>
          <a:p>
            <a:pPr>
              <a:buFontTx/>
              <a:buChar char="-"/>
            </a:pPr>
            <a:r>
              <a:rPr lang="cs-CZ" dirty="0" smtClean="0"/>
              <a:t>přidělování </a:t>
            </a:r>
            <a:r>
              <a:rPr lang="cs-CZ" dirty="0"/>
              <a:t>podpory z alokace výzvy probíhá podle pořadí, v jakém žadatelé podali žádosti (samozřejmě pouze v rámci skupiny projektů, které splnily podmínky</a:t>
            </a:r>
            <a:r>
              <a:rPr lang="cs-CZ" dirty="0" smtClean="0"/>
              <a:t>). </a:t>
            </a:r>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12</a:t>
            </a:fld>
            <a:endParaRPr lang="cs-CZ" dirty="0"/>
          </a:p>
        </p:txBody>
      </p:sp>
    </p:spTree>
    <p:extLst>
      <p:ext uri="{BB962C8B-B14F-4D97-AF65-F5344CB8AC3E}">
        <p14:creationId xmlns:p14="http://schemas.microsoft.com/office/powerpoint/2010/main" val="1383176211"/>
      </p:ext>
    </p:extLst>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cs-CZ" dirty="0" smtClean="0"/>
              <a:t>Rozpočet projektu</a:t>
            </a:r>
            <a:endParaRPr lang="cs-CZ" dirty="0"/>
          </a:p>
        </p:txBody>
      </p:sp>
      <p:sp>
        <p:nvSpPr>
          <p:cNvPr id="3" name="Zástupný symbol pro obsah 2"/>
          <p:cNvSpPr>
            <a:spLocks noGrp="1"/>
          </p:cNvSpPr>
          <p:nvPr>
            <p:ph idx="1"/>
          </p:nvPr>
        </p:nvSpPr>
        <p:spPr>
          <a:xfrm>
            <a:off x="539552" y="1844824"/>
            <a:ext cx="8064500" cy="4608512"/>
          </a:xfrm>
        </p:spPr>
        <p:txBody>
          <a:bodyPr/>
          <a:lstStyle/>
          <a:p>
            <a:pPr marL="0" indent="0">
              <a:buNone/>
            </a:pPr>
            <a:r>
              <a:rPr lang="cs-CZ" sz="2000" b="1" dirty="0" smtClean="0"/>
              <a:t>Základní struktura rozpočtu</a:t>
            </a:r>
            <a:r>
              <a:rPr lang="cs-CZ" sz="2000" dirty="0" smtClean="0"/>
              <a:t>:</a:t>
            </a:r>
          </a:p>
          <a:p>
            <a:pPr>
              <a:buFont typeface="Wingdings" panose="05000000000000000000" pitchFamily="2" charset="2"/>
              <a:buChar char="q"/>
            </a:pPr>
            <a:r>
              <a:rPr lang="cs-CZ" sz="2000" dirty="0" smtClean="0"/>
              <a:t>Osobní náklady</a:t>
            </a:r>
          </a:p>
          <a:p>
            <a:pPr>
              <a:buFont typeface="Wingdings" panose="05000000000000000000" pitchFamily="2" charset="2"/>
              <a:buChar char="q"/>
            </a:pPr>
            <a:r>
              <a:rPr lang="cs-CZ" sz="2000" dirty="0" smtClean="0"/>
              <a:t>Cestovné</a:t>
            </a:r>
          </a:p>
          <a:p>
            <a:pPr>
              <a:buFont typeface="Wingdings" panose="05000000000000000000" pitchFamily="2" charset="2"/>
              <a:buChar char="q"/>
            </a:pPr>
            <a:r>
              <a:rPr lang="cs-CZ" sz="2000" dirty="0" smtClean="0"/>
              <a:t>Zařízení a vybavení</a:t>
            </a:r>
          </a:p>
          <a:p>
            <a:pPr>
              <a:buFont typeface="Wingdings" panose="05000000000000000000" pitchFamily="2" charset="2"/>
              <a:buChar char="q"/>
            </a:pPr>
            <a:r>
              <a:rPr lang="cs-CZ" sz="2000" dirty="0" smtClean="0"/>
              <a:t>Režijní a administrativní výdaje</a:t>
            </a:r>
          </a:p>
          <a:p>
            <a:pPr>
              <a:buFont typeface="Wingdings" panose="05000000000000000000" pitchFamily="2" charset="2"/>
              <a:buChar char="q"/>
            </a:pPr>
            <a:r>
              <a:rPr lang="cs-CZ" sz="2000" dirty="0" smtClean="0"/>
              <a:t>Nákup služeb</a:t>
            </a:r>
          </a:p>
          <a:p>
            <a:pPr>
              <a:buFont typeface="Wingdings" panose="05000000000000000000" pitchFamily="2" charset="2"/>
              <a:buChar char="q"/>
            </a:pPr>
            <a:r>
              <a:rPr lang="cs-CZ" sz="2000" dirty="0" smtClean="0"/>
              <a:t>Drobné stavební úpravy</a:t>
            </a:r>
          </a:p>
          <a:p>
            <a:pPr>
              <a:buFont typeface="Wingdings" panose="05000000000000000000" pitchFamily="2" charset="2"/>
              <a:buChar char="q"/>
            </a:pPr>
            <a:r>
              <a:rPr lang="cs-CZ" sz="2000" dirty="0" smtClean="0"/>
              <a:t>Přímá podpora cílové skupiny</a:t>
            </a:r>
          </a:p>
          <a:p>
            <a:pPr>
              <a:buFont typeface="Wingdings" panose="05000000000000000000" pitchFamily="2" charset="2"/>
              <a:buChar char="q"/>
            </a:pPr>
            <a:r>
              <a:rPr lang="cs-CZ" sz="2000" dirty="0" smtClean="0"/>
              <a:t>Křížové financování</a:t>
            </a:r>
            <a:endParaRPr lang="cs-CZ" sz="2000" dirty="0"/>
          </a:p>
        </p:txBody>
      </p:sp>
      <p:sp>
        <p:nvSpPr>
          <p:cNvPr id="4" name="Zástupný symbol pro číslo snímku 3"/>
          <p:cNvSpPr>
            <a:spLocks noGrp="1"/>
          </p:cNvSpPr>
          <p:nvPr>
            <p:ph type="sldNum" sz="quarter" idx="12"/>
          </p:nvPr>
        </p:nvSpPr>
        <p:spPr/>
        <p:txBody>
          <a:bodyPr/>
          <a:lstStyle/>
          <a:p>
            <a:pPr>
              <a:defRPr/>
            </a:pPr>
            <a:fld id="{0372D366-454F-4275-A96E-202851A433E2}" type="slidenum">
              <a:rPr lang="cs-CZ" smtClean="0"/>
              <a:pPr>
                <a:defRPr/>
              </a:pPr>
              <a:t>120</a:t>
            </a:fld>
            <a:endParaRPr lang="cs-CZ" dirty="0"/>
          </a:p>
        </p:txBody>
      </p:sp>
    </p:spTree>
    <p:extLst>
      <p:ext uri="{BB962C8B-B14F-4D97-AF65-F5344CB8AC3E}">
        <p14:creationId xmlns:p14="http://schemas.microsoft.com/office/powerpoint/2010/main" val="3306835448"/>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fontAlgn="auto">
              <a:spcAft>
                <a:spcPts val="0"/>
              </a:spcAft>
              <a:defRPr/>
            </a:pPr>
            <a:r>
              <a:rPr lang="cs-CZ" dirty="0" smtClean="0"/>
              <a:t>Způsobilé výdaje – rozdíly oproti op LZZ</a:t>
            </a:r>
            <a:endParaRPr lang="cs-CZ" dirty="0"/>
          </a:p>
        </p:txBody>
      </p:sp>
      <p:sp>
        <p:nvSpPr>
          <p:cNvPr id="3" name="Zástupný symbol pro obsah 2"/>
          <p:cNvSpPr>
            <a:spLocks noGrp="1"/>
          </p:cNvSpPr>
          <p:nvPr>
            <p:ph idx="1"/>
          </p:nvPr>
        </p:nvSpPr>
        <p:spPr>
          <a:xfrm>
            <a:off x="539750" y="1412874"/>
            <a:ext cx="8064500" cy="5184477"/>
          </a:xfrm>
        </p:spPr>
        <p:txBody>
          <a:bodyPr rtlCol="0">
            <a:noAutofit/>
          </a:bodyPr>
          <a:lstStyle/>
          <a:p>
            <a:pPr marL="432000" indent="-432000" fontAlgn="auto">
              <a:lnSpc>
                <a:spcPct val="100000"/>
              </a:lnSpc>
              <a:defRPr/>
            </a:pPr>
            <a:r>
              <a:rPr lang="cs-CZ" sz="1900" b="1" u="sng" dirty="0" smtClean="0"/>
              <a:t>Křížové financování</a:t>
            </a:r>
          </a:p>
          <a:p>
            <a:pPr marL="666000" lvl="1" indent="-252000" fontAlgn="auto">
              <a:lnSpc>
                <a:spcPct val="100000"/>
              </a:lnSpc>
              <a:defRPr/>
            </a:pPr>
            <a:r>
              <a:rPr lang="cs-CZ" sz="1900" dirty="0" smtClean="0"/>
              <a:t>KF </a:t>
            </a:r>
            <a:r>
              <a:rPr lang="cs-CZ" sz="1900" dirty="0"/>
              <a:t>je vyhrazeno pro výdaje na infrastrukturu (nákup i rekonstrukce)</a:t>
            </a:r>
          </a:p>
          <a:p>
            <a:pPr marL="666000" lvl="1" indent="-252000" fontAlgn="auto">
              <a:lnSpc>
                <a:spcPct val="100000"/>
              </a:lnSpc>
              <a:defRPr/>
            </a:pPr>
            <a:r>
              <a:rPr lang="cs-CZ" sz="1900" dirty="0"/>
              <a:t>Nábytek nepatří do KF (je možné jej zařadit do Zařízení a vybavení</a:t>
            </a:r>
            <a:r>
              <a:rPr lang="cs-CZ" sz="1900" dirty="0" smtClean="0"/>
              <a:t>)</a:t>
            </a:r>
          </a:p>
          <a:p>
            <a:pPr marL="432000" indent="-432000" fontAlgn="auto">
              <a:lnSpc>
                <a:spcPct val="100000"/>
              </a:lnSpc>
              <a:defRPr/>
            </a:pPr>
            <a:r>
              <a:rPr lang="cs-CZ" sz="1900" b="1" u="sng" dirty="0"/>
              <a:t>Nepřímé náklady obsahují navíc:</a:t>
            </a:r>
          </a:p>
          <a:p>
            <a:pPr marL="666000" lvl="1" indent="-252000" fontAlgn="auto">
              <a:lnSpc>
                <a:spcPct val="100000"/>
              </a:lnSpc>
              <a:defRPr/>
            </a:pPr>
            <a:r>
              <a:rPr lang="cs-CZ" sz="1900" dirty="0"/>
              <a:t>Osobní náklady na pracovníky realizačního týmu, kteří nepracují s cílovou skupinou ani nepracují na výstupu, který využije cílová skupina</a:t>
            </a:r>
          </a:p>
          <a:p>
            <a:pPr marL="666000" lvl="1" indent="-252000" fontAlgn="auto">
              <a:lnSpc>
                <a:spcPct val="100000"/>
              </a:lnSpc>
              <a:defRPr/>
            </a:pPr>
            <a:r>
              <a:rPr lang="cs-CZ" sz="1900" dirty="0"/>
              <a:t>Náklady na jakékoli stravování (občerstvení, ale i stravné) cílové skupiny i realizačního týmu (kromě cestovních náhrad při zahraničních pracovních cestách</a:t>
            </a:r>
            <a:r>
              <a:rPr lang="cs-CZ" sz="1900" dirty="0" smtClean="0"/>
              <a:t>)</a:t>
            </a:r>
            <a:endParaRPr lang="cs-CZ" sz="1900" b="1" u="sng" dirty="0" smtClean="0"/>
          </a:p>
          <a:p>
            <a:pPr marL="432000" indent="-432000" fontAlgn="auto">
              <a:lnSpc>
                <a:spcPct val="100000"/>
              </a:lnSpc>
              <a:defRPr/>
            </a:pPr>
            <a:r>
              <a:rPr lang="cs-CZ" sz="1900" b="1" dirty="0" smtClean="0"/>
              <a:t>Přesun prostředků </a:t>
            </a:r>
            <a:r>
              <a:rPr lang="cs-CZ" sz="1900" dirty="0" smtClean="0"/>
              <a:t>mezi jednotlivými kapitolami rozpočtu </a:t>
            </a:r>
            <a:r>
              <a:rPr lang="cs-CZ" sz="1900" b="1" dirty="0" smtClean="0"/>
              <a:t>vyšší než 20 % celkových </a:t>
            </a:r>
            <a:r>
              <a:rPr lang="cs-CZ" sz="1900" dirty="0" smtClean="0"/>
              <a:t>= podstatná změna, která nevyžaduje vydání změnového právního aktu.</a:t>
            </a:r>
          </a:p>
          <a:p>
            <a:pPr marL="432000" lvl="1" indent="-432000" fontAlgn="auto">
              <a:lnSpc>
                <a:spcPct val="100000"/>
              </a:lnSpc>
              <a:spcBef>
                <a:spcPts val="600"/>
              </a:spcBef>
              <a:spcAft>
                <a:spcPts val="600"/>
              </a:spcAft>
              <a:buSzPct val="100000"/>
              <a:buFont typeface="Wingdings" pitchFamily="2" charset="2"/>
              <a:buChar char=""/>
              <a:defRPr/>
            </a:pPr>
            <a:r>
              <a:rPr lang="cs-CZ" sz="1900" dirty="0" smtClean="0"/>
              <a:t>Součet poskytnutých </a:t>
            </a:r>
            <a:r>
              <a:rPr lang="cs-CZ" sz="1900" dirty="0"/>
              <a:t>odměn člena realizačního týmu v daném kalendářním roce </a:t>
            </a:r>
            <a:r>
              <a:rPr lang="cs-CZ" sz="1900" dirty="0" smtClean="0"/>
              <a:t> </a:t>
            </a:r>
            <a:r>
              <a:rPr lang="cs-CZ" sz="1900" dirty="0"/>
              <a:t>nesmí překročit </a:t>
            </a:r>
            <a:r>
              <a:rPr lang="cs-CZ" sz="1900" b="1" dirty="0"/>
              <a:t>25 % jeho mzdy/platu za rok</a:t>
            </a:r>
            <a:endParaRPr lang="cs-CZ" sz="1900" b="1" u="sng" dirty="0"/>
          </a:p>
          <a:p>
            <a:pPr marL="432000" indent="-432000" fontAlgn="auto">
              <a:lnSpc>
                <a:spcPts val="2880"/>
              </a:lnSpc>
              <a:defRPr/>
            </a:pPr>
            <a:endParaRPr lang="cs-CZ" sz="1400" b="1" dirty="0" smtClean="0"/>
          </a:p>
          <a:p>
            <a:pPr marL="414000" lvl="1" indent="0" fontAlgn="auto">
              <a:buNone/>
              <a:defRPr/>
            </a:pPr>
            <a:endParaRPr lang="cs-CZ" sz="1400" dirty="0" smtClean="0"/>
          </a:p>
          <a:p>
            <a:pPr marL="414000" lvl="1" indent="0" fontAlgn="auto">
              <a:buNone/>
              <a:defRPr/>
            </a:pPr>
            <a:endParaRPr lang="cs-CZ" sz="1400" b="1" u="sng" dirty="0"/>
          </a:p>
          <a:p>
            <a:pPr marL="666000" lvl="1" indent="-252000" fontAlgn="auto">
              <a:defRPr/>
            </a:pPr>
            <a:endParaRPr lang="cs-CZ" sz="1400" dirty="0" smtClean="0"/>
          </a:p>
          <a:p>
            <a:pPr marL="666000" lvl="1" indent="-252000" fontAlgn="auto">
              <a:defRPr/>
            </a:pPr>
            <a:endParaRPr lang="cs-CZ" sz="1400" dirty="0" smtClean="0"/>
          </a:p>
          <a:p>
            <a:pPr marL="414000" lvl="1" indent="0" fontAlgn="auto">
              <a:buFont typeface="Wingdings" pitchFamily="2" charset="2"/>
              <a:buNone/>
              <a:defRPr/>
            </a:pPr>
            <a:endParaRPr lang="cs-CZ" dirty="0" smtClean="0"/>
          </a:p>
        </p:txBody>
      </p:sp>
      <p:sp>
        <p:nvSpPr>
          <p:cNvPr id="4" name="Zástupný symbol pro číslo snímku 3"/>
          <p:cNvSpPr>
            <a:spLocks noGrp="1"/>
          </p:cNvSpPr>
          <p:nvPr>
            <p:ph type="sldNum" sz="quarter" idx="12"/>
          </p:nvPr>
        </p:nvSpPr>
        <p:spPr/>
        <p:txBody>
          <a:bodyPr/>
          <a:lstStyle/>
          <a:p>
            <a:pPr>
              <a:defRPr/>
            </a:pPr>
            <a:fld id="{A6CB58AF-2E43-492A-8D42-C6E85B8381D3}" type="slidenum">
              <a:rPr lang="cs-CZ"/>
              <a:pPr>
                <a:defRPr/>
              </a:pPr>
              <a:t>121</a:t>
            </a:fld>
            <a:endParaRPr lang="cs-CZ" dirty="0"/>
          </a:p>
        </p:txBody>
      </p:sp>
    </p:spTree>
    <p:extLst>
      <p:ext uri="{BB962C8B-B14F-4D97-AF65-F5344CB8AC3E}">
        <p14:creationId xmlns:p14="http://schemas.microsoft.com/office/powerpoint/2010/main" val="1346085305"/>
      </p:ext>
    </p:extLst>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cs-CZ" dirty="0" smtClean="0"/>
              <a:t>Podstatné/nepodstatné  změny</a:t>
            </a:r>
            <a:endParaRPr lang="cs-CZ" dirty="0"/>
          </a:p>
        </p:txBody>
      </p:sp>
      <p:sp>
        <p:nvSpPr>
          <p:cNvPr id="3" name="Zástupný symbol pro obsah 2"/>
          <p:cNvSpPr>
            <a:spLocks noGrp="1"/>
          </p:cNvSpPr>
          <p:nvPr>
            <p:ph idx="1"/>
          </p:nvPr>
        </p:nvSpPr>
        <p:spPr/>
        <p:txBody>
          <a:bodyPr/>
          <a:lstStyle/>
          <a:p>
            <a:pPr marL="0" indent="0">
              <a:lnSpc>
                <a:spcPct val="100000"/>
              </a:lnSpc>
              <a:buNone/>
            </a:pPr>
            <a:r>
              <a:rPr lang="cs-CZ" sz="2000" dirty="0" smtClean="0"/>
              <a:t>Podstatné změny – ŘO si vyhrazuje právo tyto změny schvalovat.</a:t>
            </a:r>
          </a:p>
          <a:p>
            <a:pPr marL="0" indent="0">
              <a:lnSpc>
                <a:spcPct val="100000"/>
              </a:lnSpc>
              <a:buNone/>
            </a:pPr>
            <a:r>
              <a:rPr lang="cs-CZ" sz="2000" b="1" u="sng" dirty="0" smtClean="0"/>
              <a:t>Podstatné změny (finančního charakteru), které nevyžadují vydání změnového právního aktu:</a:t>
            </a:r>
          </a:p>
          <a:p>
            <a:pPr>
              <a:lnSpc>
                <a:spcPct val="100000"/>
              </a:lnSpc>
              <a:buFont typeface="Wingdings" panose="05000000000000000000" pitchFamily="2" charset="2"/>
              <a:buChar char="§"/>
            </a:pPr>
            <a:r>
              <a:rPr lang="cs-CZ" sz="2000" dirty="0" smtClean="0"/>
              <a:t>Přesun prostředků mezi jednotlivými kapitolami rozpočtu vyšší než 20 % celkových způsobilých výdajů projektu v režimu financování skutečně prokazovaných výdajů. Změnový právní akt je relevantní, pokud se v rámci něj změnil rozpočet projektu.</a:t>
            </a:r>
          </a:p>
          <a:p>
            <a:pPr>
              <a:lnSpc>
                <a:spcPct val="100000"/>
              </a:lnSpc>
              <a:buFont typeface="Wingdings" panose="05000000000000000000" pitchFamily="2" charset="2"/>
              <a:buChar char="§"/>
            </a:pPr>
            <a:r>
              <a:rPr lang="cs-CZ" sz="2000" dirty="0" smtClean="0"/>
              <a:t>Navýšení celkového rozpočtu kapitoly Křížové financování</a:t>
            </a:r>
          </a:p>
          <a:p>
            <a:pPr>
              <a:lnSpc>
                <a:spcPct val="100000"/>
              </a:lnSpc>
              <a:buFont typeface="Wingdings" panose="05000000000000000000" pitchFamily="2" charset="2"/>
              <a:buChar char="§"/>
            </a:pPr>
            <a:r>
              <a:rPr lang="cs-CZ" sz="2000" dirty="0" smtClean="0"/>
              <a:t>Přesun v rozpočtu mezi položkami na neinvestiční a investiční výdaje</a:t>
            </a:r>
          </a:p>
          <a:p>
            <a:pPr>
              <a:lnSpc>
                <a:spcPct val="100000"/>
              </a:lnSpc>
              <a:buFont typeface="Wingdings" panose="05000000000000000000" pitchFamily="2" charset="2"/>
              <a:buChar char="§"/>
            </a:pPr>
            <a:r>
              <a:rPr lang="cs-CZ" sz="2000" dirty="0" smtClean="0"/>
              <a:t>Změna bankovního účtu projektu</a:t>
            </a:r>
            <a:endParaRPr lang="cs-CZ" sz="2000" dirty="0"/>
          </a:p>
        </p:txBody>
      </p:sp>
      <p:sp>
        <p:nvSpPr>
          <p:cNvPr id="4" name="Zástupný symbol pro číslo snímku 3"/>
          <p:cNvSpPr>
            <a:spLocks noGrp="1"/>
          </p:cNvSpPr>
          <p:nvPr>
            <p:ph type="sldNum" sz="quarter" idx="12"/>
          </p:nvPr>
        </p:nvSpPr>
        <p:spPr/>
        <p:txBody>
          <a:bodyPr/>
          <a:lstStyle/>
          <a:p>
            <a:pPr>
              <a:defRPr/>
            </a:pPr>
            <a:fld id="{0372D366-454F-4275-A96E-202851A433E2}" type="slidenum">
              <a:rPr lang="cs-CZ" smtClean="0"/>
              <a:pPr>
                <a:defRPr/>
              </a:pPr>
              <a:t>122</a:t>
            </a:fld>
            <a:endParaRPr lang="cs-CZ" dirty="0"/>
          </a:p>
        </p:txBody>
      </p:sp>
    </p:spTree>
    <p:extLst>
      <p:ext uri="{BB962C8B-B14F-4D97-AF65-F5344CB8AC3E}">
        <p14:creationId xmlns:p14="http://schemas.microsoft.com/office/powerpoint/2010/main" val="2602583281"/>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cs-CZ" dirty="0" smtClean="0"/>
              <a:t>Podstatné/nepodstatné  změny</a:t>
            </a:r>
            <a:endParaRPr lang="cs-CZ" dirty="0"/>
          </a:p>
        </p:txBody>
      </p:sp>
      <p:sp>
        <p:nvSpPr>
          <p:cNvPr id="3" name="Zástupný symbol pro obsah 2"/>
          <p:cNvSpPr>
            <a:spLocks noGrp="1"/>
          </p:cNvSpPr>
          <p:nvPr>
            <p:ph idx="1"/>
          </p:nvPr>
        </p:nvSpPr>
        <p:spPr/>
        <p:txBody>
          <a:bodyPr/>
          <a:lstStyle/>
          <a:p>
            <a:pPr marL="0" indent="0">
              <a:lnSpc>
                <a:spcPct val="100000"/>
              </a:lnSpc>
              <a:buNone/>
            </a:pPr>
            <a:r>
              <a:rPr lang="cs-CZ" sz="2000" b="1" u="sng" dirty="0"/>
              <a:t>Podstatné změny (finančního charakteru), které </a:t>
            </a:r>
            <a:r>
              <a:rPr lang="cs-CZ" sz="2000" b="1" u="sng" dirty="0" smtClean="0"/>
              <a:t>vyžadují </a:t>
            </a:r>
            <a:r>
              <a:rPr lang="cs-CZ" sz="2000" b="1" u="sng" dirty="0"/>
              <a:t>vydání změnového </a:t>
            </a:r>
            <a:r>
              <a:rPr lang="cs-CZ" sz="2000" b="1" u="sng" dirty="0" smtClean="0"/>
              <a:t>právního aktu</a:t>
            </a:r>
            <a:endParaRPr lang="cs-CZ" sz="2000" b="1" u="sng" dirty="0"/>
          </a:p>
          <a:p>
            <a:pPr>
              <a:lnSpc>
                <a:spcPct val="100000"/>
              </a:lnSpc>
              <a:buFont typeface="Wingdings" panose="05000000000000000000" pitchFamily="2" charset="2"/>
              <a:buChar char="§"/>
            </a:pPr>
            <a:r>
              <a:rPr lang="cs-CZ" sz="2000" dirty="0" smtClean="0"/>
              <a:t>Navýšení celkového rozpočtu projektu – možné pouze ve výjimečných případech a pouze u projektů přímého přidělení</a:t>
            </a:r>
          </a:p>
          <a:p>
            <a:pPr marL="0" indent="0">
              <a:lnSpc>
                <a:spcPct val="100000"/>
              </a:lnSpc>
              <a:buNone/>
            </a:pPr>
            <a:r>
              <a:rPr lang="cs-CZ" sz="2000" b="1" u="sng" dirty="0" smtClean="0"/>
              <a:t>Nepodstatné </a:t>
            </a:r>
            <a:r>
              <a:rPr lang="cs-CZ" sz="2000" b="1" u="sng" dirty="0"/>
              <a:t>změny (finančního charakteru</a:t>
            </a:r>
            <a:r>
              <a:rPr lang="cs-CZ" sz="2000" b="1" u="sng" dirty="0" smtClean="0"/>
              <a:t>)</a:t>
            </a:r>
          </a:p>
          <a:p>
            <a:pPr>
              <a:lnSpc>
                <a:spcPct val="100000"/>
              </a:lnSpc>
              <a:buFont typeface="Wingdings" panose="05000000000000000000" pitchFamily="2" charset="2"/>
              <a:buChar char="§"/>
            </a:pPr>
            <a:r>
              <a:rPr lang="cs-CZ" sz="2000" dirty="0" smtClean="0"/>
              <a:t>Změna finančního plánu projektu</a:t>
            </a:r>
          </a:p>
          <a:p>
            <a:pPr>
              <a:lnSpc>
                <a:spcPct val="100000"/>
              </a:lnSpc>
              <a:buFont typeface="Wingdings" panose="05000000000000000000" pitchFamily="2" charset="2"/>
              <a:buChar char="§"/>
            </a:pPr>
            <a:r>
              <a:rPr lang="cs-CZ" sz="2000" dirty="0" smtClean="0"/>
              <a:t>Změna rozpočtu  v rámci jedné kapitoly rozpočtu (přesun prostředků mezi položkami, vytváření nových položek)</a:t>
            </a:r>
          </a:p>
          <a:p>
            <a:pPr>
              <a:lnSpc>
                <a:spcPct val="100000"/>
              </a:lnSpc>
              <a:buFont typeface="Wingdings" panose="05000000000000000000" pitchFamily="2" charset="2"/>
              <a:buChar char="§"/>
            </a:pPr>
            <a:r>
              <a:rPr lang="cs-CZ" sz="2000" dirty="0" smtClean="0"/>
              <a:t>Přesun prostředků mezi jednotlivými kapitolami rozpočtu do výše 20 % celkových způsobilých výdajů projektu v režimu financování skutečně prokazovaných výdajů</a:t>
            </a:r>
            <a:endParaRPr lang="cs-CZ" sz="2000" dirty="0"/>
          </a:p>
        </p:txBody>
      </p:sp>
      <p:sp>
        <p:nvSpPr>
          <p:cNvPr id="4" name="Zástupný symbol pro číslo snímku 3"/>
          <p:cNvSpPr>
            <a:spLocks noGrp="1"/>
          </p:cNvSpPr>
          <p:nvPr>
            <p:ph type="sldNum" sz="quarter" idx="12"/>
          </p:nvPr>
        </p:nvSpPr>
        <p:spPr/>
        <p:txBody>
          <a:bodyPr/>
          <a:lstStyle/>
          <a:p>
            <a:pPr>
              <a:defRPr/>
            </a:pPr>
            <a:fld id="{0372D366-454F-4275-A96E-202851A433E2}" type="slidenum">
              <a:rPr lang="cs-CZ" smtClean="0"/>
              <a:pPr>
                <a:defRPr/>
              </a:pPr>
              <a:t>123</a:t>
            </a:fld>
            <a:endParaRPr lang="cs-CZ" dirty="0"/>
          </a:p>
        </p:txBody>
      </p:sp>
    </p:spTree>
    <p:extLst>
      <p:ext uri="{BB962C8B-B14F-4D97-AF65-F5344CB8AC3E}">
        <p14:creationId xmlns:p14="http://schemas.microsoft.com/office/powerpoint/2010/main" val="1041192"/>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cs-CZ" dirty="0" smtClean="0"/>
              <a:t>Změny rozpočtu</a:t>
            </a:r>
            <a:endParaRPr lang="cs-CZ" dirty="0"/>
          </a:p>
        </p:txBody>
      </p:sp>
      <p:sp>
        <p:nvSpPr>
          <p:cNvPr id="3" name="Zástupný symbol pro obsah 2"/>
          <p:cNvSpPr>
            <a:spLocks noGrp="1"/>
          </p:cNvSpPr>
          <p:nvPr>
            <p:ph idx="1"/>
          </p:nvPr>
        </p:nvSpPr>
        <p:spPr>
          <a:xfrm>
            <a:off x="539552" y="1772816"/>
            <a:ext cx="8064500" cy="4725119"/>
          </a:xfrm>
        </p:spPr>
        <p:txBody>
          <a:bodyPr/>
          <a:lstStyle/>
          <a:p>
            <a:pPr marL="0" indent="0">
              <a:lnSpc>
                <a:spcPct val="100000"/>
              </a:lnSpc>
              <a:buNone/>
            </a:pPr>
            <a:r>
              <a:rPr lang="cs-CZ" sz="1800" dirty="0" smtClean="0"/>
              <a:t>V průběhu realizace projektu mohou být prováděny změny rozpočtu projektu.</a:t>
            </a:r>
          </a:p>
          <a:p>
            <a:pPr marL="0" indent="0">
              <a:lnSpc>
                <a:spcPct val="100000"/>
              </a:lnSpc>
              <a:buNone/>
            </a:pPr>
            <a:r>
              <a:rPr lang="cs-CZ" sz="1800" dirty="0" smtClean="0"/>
              <a:t>Změny nesmí narušit charakter a hlavní záměr projektu a musí být pro projekt nezbytné a efektivní.</a:t>
            </a:r>
          </a:p>
          <a:p>
            <a:pPr marL="0" indent="0">
              <a:lnSpc>
                <a:spcPct val="100000"/>
              </a:lnSpc>
              <a:buNone/>
            </a:pPr>
            <a:r>
              <a:rPr lang="cs-CZ" sz="1800" dirty="0" smtClean="0"/>
              <a:t>Každá i nepodstatná změna rozpočtu musí být odůvodněna.</a:t>
            </a:r>
          </a:p>
          <a:p>
            <a:pPr marL="0" indent="0">
              <a:lnSpc>
                <a:spcPct val="100000"/>
              </a:lnSpc>
              <a:buNone/>
            </a:pPr>
            <a:r>
              <a:rPr lang="cs-CZ" sz="1800" dirty="0" smtClean="0"/>
              <a:t>V rámci změn rozpočtu je možné vytvořit nebo zrušit položku rozpočtu.</a:t>
            </a:r>
          </a:p>
          <a:p>
            <a:pPr marL="0" indent="0">
              <a:lnSpc>
                <a:spcPct val="100000"/>
              </a:lnSpc>
              <a:buNone/>
            </a:pPr>
            <a:r>
              <a:rPr lang="cs-CZ" sz="1800" u="sng" dirty="0" smtClean="0"/>
              <a:t>Při provádění (podstatných i nepodstatných) změn rozpočtu musí být dodrženy následující podmínky:</a:t>
            </a:r>
          </a:p>
          <a:p>
            <a:pPr>
              <a:lnSpc>
                <a:spcPct val="100000"/>
              </a:lnSpc>
              <a:buFont typeface="Wingdings" panose="05000000000000000000" pitchFamily="2" charset="2"/>
              <a:buChar char="§"/>
            </a:pPr>
            <a:r>
              <a:rPr lang="cs-CZ" sz="1800" dirty="0" smtClean="0"/>
              <a:t>Rozpočet soutěžního projektu nemůže být po jeho schválení navýšen,</a:t>
            </a:r>
          </a:p>
          <a:p>
            <a:pPr>
              <a:lnSpc>
                <a:spcPct val="100000"/>
              </a:lnSpc>
              <a:buFont typeface="Wingdings" panose="05000000000000000000" pitchFamily="2" charset="2"/>
              <a:buChar char="§"/>
            </a:pPr>
            <a:r>
              <a:rPr lang="cs-CZ" sz="1800" dirty="0" smtClean="0"/>
              <a:t>Rozpočet projektu přímého přidělení může být navýšen jen ve výjimečných a řádně odůvodněných případech (ŘO posuzuje dopad navýšení na cíle projektu, rozsah a kvalitu realizace aktivit a cílovou hodnotu indikátorů).</a:t>
            </a:r>
          </a:p>
          <a:p>
            <a:pPr>
              <a:lnSpc>
                <a:spcPct val="100000"/>
              </a:lnSpc>
              <a:buFont typeface="Wingdings" panose="05000000000000000000" pitchFamily="2" charset="2"/>
              <a:buChar char="§"/>
            </a:pPr>
            <a:r>
              <a:rPr lang="cs-CZ" sz="1800" dirty="0" smtClean="0"/>
              <a:t>Podíl investičních výdajů v rámci celkových způsobilých výdajů nesmí být vyšší než 50 %</a:t>
            </a:r>
            <a:endParaRPr lang="cs-CZ" sz="1800" dirty="0"/>
          </a:p>
        </p:txBody>
      </p:sp>
      <p:sp>
        <p:nvSpPr>
          <p:cNvPr id="4" name="Zástupný symbol pro číslo snímku 3"/>
          <p:cNvSpPr>
            <a:spLocks noGrp="1"/>
          </p:cNvSpPr>
          <p:nvPr>
            <p:ph type="sldNum" sz="quarter" idx="12"/>
          </p:nvPr>
        </p:nvSpPr>
        <p:spPr/>
        <p:txBody>
          <a:bodyPr/>
          <a:lstStyle/>
          <a:p>
            <a:pPr>
              <a:defRPr/>
            </a:pPr>
            <a:fld id="{0372D366-454F-4275-A96E-202851A433E2}" type="slidenum">
              <a:rPr lang="cs-CZ" smtClean="0"/>
              <a:pPr>
                <a:defRPr/>
              </a:pPr>
              <a:t>124</a:t>
            </a:fld>
            <a:endParaRPr lang="cs-CZ" dirty="0"/>
          </a:p>
        </p:txBody>
      </p:sp>
    </p:spTree>
    <p:extLst>
      <p:ext uri="{BB962C8B-B14F-4D97-AF65-F5344CB8AC3E}">
        <p14:creationId xmlns:p14="http://schemas.microsoft.com/office/powerpoint/2010/main" val="2820533621"/>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cs-CZ" dirty="0" smtClean="0"/>
              <a:t>Dodržování rozpočtu</a:t>
            </a:r>
            <a:endParaRPr lang="cs-CZ" dirty="0"/>
          </a:p>
        </p:txBody>
      </p:sp>
      <p:sp>
        <p:nvSpPr>
          <p:cNvPr id="3" name="Zástupný symbol pro obsah 2"/>
          <p:cNvSpPr>
            <a:spLocks noGrp="1"/>
          </p:cNvSpPr>
          <p:nvPr>
            <p:ph idx="1"/>
          </p:nvPr>
        </p:nvSpPr>
        <p:spPr/>
        <p:txBody>
          <a:bodyPr/>
          <a:lstStyle/>
          <a:p>
            <a:pPr>
              <a:buFont typeface="Wingdings" panose="05000000000000000000" pitchFamily="2" charset="2"/>
              <a:buChar char="Ø"/>
            </a:pPr>
            <a:r>
              <a:rPr lang="cs-CZ" sz="2000" dirty="0" smtClean="0"/>
              <a:t>Čerpání prostředků v rámci jednotlivých položek schváleného rozpočtu nemůže být vyšší než rozpočet položky.</a:t>
            </a:r>
          </a:p>
          <a:p>
            <a:pPr>
              <a:buFont typeface="Wingdings" panose="05000000000000000000" pitchFamily="2" charset="2"/>
              <a:buChar char="Ø"/>
            </a:pPr>
            <a:r>
              <a:rPr lang="cs-CZ" sz="2000" dirty="0" smtClean="0"/>
              <a:t>V případě, že by hrozilo překročení rozpočtované částky u některé položky, musí být provedena rozpočtová změna tak, aby čerpání položky nepřevýšilo její plánovanou výši.</a:t>
            </a:r>
          </a:p>
          <a:p>
            <a:pPr>
              <a:buFont typeface="Wingdings" panose="05000000000000000000" pitchFamily="2" charset="2"/>
              <a:buChar char="Ø"/>
            </a:pPr>
            <a:r>
              <a:rPr lang="cs-CZ" sz="2000" dirty="0" smtClean="0"/>
              <a:t>Celkové překročení rozpočtu není možné.</a:t>
            </a:r>
            <a:endParaRPr lang="cs-CZ" sz="2000" dirty="0"/>
          </a:p>
        </p:txBody>
      </p:sp>
      <p:sp>
        <p:nvSpPr>
          <p:cNvPr id="4" name="Zástupný symbol pro číslo snímku 3"/>
          <p:cNvSpPr>
            <a:spLocks noGrp="1"/>
          </p:cNvSpPr>
          <p:nvPr>
            <p:ph type="sldNum" sz="quarter" idx="12"/>
          </p:nvPr>
        </p:nvSpPr>
        <p:spPr/>
        <p:txBody>
          <a:bodyPr/>
          <a:lstStyle/>
          <a:p>
            <a:pPr>
              <a:defRPr/>
            </a:pPr>
            <a:fld id="{0372D366-454F-4275-A96E-202851A433E2}" type="slidenum">
              <a:rPr lang="cs-CZ" smtClean="0"/>
              <a:pPr>
                <a:defRPr/>
              </a:pPr>
              <a:t>125</a:t>
            </a:fld>
            <a:endParaRPr lang="cs-CZ" dirty="0"/>
          </a:p>
        </p:txBody>
      </p:sp>
    </p:spTree>
    <p:extLst>
      <p:ext uri="{BB962C8B-B14F-4D97-AF65-F5344CB8AC3E}">
        <p14:creationId xmlns:p14="http://schemas.microsoft.com/office/powerpoint/2010/main" val="1983343924"/>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cs-CZ" dirty="0" smtClean="0"/>
              <a:t>Bankovní účet</a:t>
            </a:r>
            <a:endParaRPr lang="cs-CZ" dirty="0"/>
          </a:p>
        </p:txBody>
      </p:sp>
      <p:sp>
        <p:nvSpPr>
          <p:cNvPr id="3" name="Zástupný symbol pro obsah 2"/>
          <p:cNvSpPr>
            <a:spLocks noGrp="1"/>
          </p:cNvSpPr>
          <p:nvPr>
            <p:ph idx="1"/>
          </p:nvPr>
        </p:nvSpPr>
        <p:spPr>
          <a:xfrm>
            <a:off x="539552" y="1556792"/>
            <a:ext cx="8064000" cy="4320000"/>
          </a:xfrm>
        </p:spPr>
        <p:txBody>
          <a:bodyPr/>
          <a:lstStyle/>
          <a:p>
            <a:pPr marL="0" indent="0">
              <a:lnSpc>
                <a:spcPct val="100000"/>
              </a:lnSpc>
              <a:buNone/>
            </a:pPr>
            <a:r>
              <a:rPr lang="cs-CZ" sz="2000" dirty="0" smtClean="0"/>
              <a:t>ŘO poskytuje prostředky podpory na bankovní účet, který příjemce nahlásí před vydáním právního aktu (v případě změny i následně).</a:t>
            </a:r>
          </a:p>
          <a:p>
            <a:pPr marL="0" indent="0">
              <a:lnSpc>
                <a:spcPct val="100000"/>
              </a:lnSpc>
              <a:buNone/>
            </a:pPr>
            <a:r>
              <a:rPr lang="cs-CZ" sz="2000" b="1" dirty="0" smtClean="0"/>
              <a:t>Podmínkou podpory z OPZ není samostatný bankovní účet pro daný projekt.</a:t>
            </a:r>
          </a:p>
          <a:p>
            <a:pPr marL="0" indent="0">
              <a:lnSpc>
                <a:spcPct val="100000"/>
              </a:lnSpc>
              <a:buNone/>
            </a:pPr>
            <a:r>
              <a:rPr lang="cs-CZ" sz="2000" dirty="0" smtClean="0"/>
              <a:t>Bezhotovostní výdaje projektu mohou být hrazeny z libovolného bankovního účtu příjemce.</a:t>
            </a:r>
          </a:p>
          <a:p>
            <a:pPr marL="0" indent="0">
              <a:lnSpc>
                <a:spcPct val="100000"/>
              </a:lnSpc>
              <a:buNone/>
            </a:pPr>
            <a:r>
              <a:rPr lang="cs-CZ" sz="2000" dirty="0" smtClean="0"/>
              <a:t>Při prokazování výdajů v režimu úplného vykazování výdaje musí být úhrada prokázána kopií výpisu toho bankovního účtu, ze kterého byla platba skutečně provedena.</a:t>
            </a:r>
          </a:p>
          <a:p>
            <a:pPr marL="0" indent="0">
              <a:lnSpc>
                <a:spcPct val="100000"/>
              </a:lnSpc>
              <a:buNone/>
            </a:pPr>
            <a:r>
              <a:rPr lang="cs-CZ" sz="2000" dirty="0" smtClean="0"/>
              <a:t>Z výpisu musí být zřejmé, že se jedná o bankovní účet příjemce.</a:t>
            </a:r>
          </a:p>
          <a:p>
            <a:pPr marL="0" indent="0">
              <a:lnSpc>
                <a:spcPct val="100000"/>
              </a:lnSpc>
              <a:buNone/>
            </a:pPr>
            <a:r>
              <a:rPr lang="cs-CZ" sz="2000" dirty="0" smtClean="0"/>
              <a:t>Za kontrolu plateb z účtu partnera je odpovědný příjemce, proto k výdajům partnera postačuje doložit odpovídající převod prostředků z účtu příjemce na účet partnera.</a:t>
            </a:r>
          </a:p>
          <a:p>
            <a:pPr marL="0" indent="0">
              <a:buNone/>
            </a:pPr>
            <a:endParaRPr lang="cs-CZ" sz="1400" dirty="0"/>
          </a:p>
        </p:txBody>
      </p:sp>
      <p:sp>
        <p:nvSpPr>
          <p:cNvPr id="4" name="Zástupný symbol pro číslo snímku 3"/>
          <p:cNvSpPr>
            <a:spLocks noGrp="1"/>
          </p:cNvSpPr>
          <p:nvPr>
            <p:ph type="sldNum" sz="quarter" idx="12"/>
          </p:nvPr>
        </p:nvSpPr>
        <p:spPr/>
        <p:txBody>
          <a:bodyPr/>
          <a:lstStyle/>
          <a:p>
            <a:pPr>
              <a:defRPr/>
            </a:pPr>
            <a:fld id="{0372D366-454F-4275-A96E-202851A433E2}" type="slidenum">
              <a:rPr lang="cs-CZ" smtClean="0"/>
              <a:pPr>
                <a:defRPr/>
              </a:pPr>
              <a:t>126</a:t>
            </a:fld>
            <a:endParaRPr lang="cs-CZ" dirty="0"/>
          </a:p>
        </p:txBody>
      </p:sp>
    </p:spTree>
    <p:extLst>
      <p:ext uri="{BB962C8B-B14F-4D97-AF65-F5344CB8AC3E}">
        <p14:creationId xmlns:p14="http://schemas.microsoft.com/office/powerpoint/2010/main" val="3871879580"/>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cs-CZ" dirty="0" smtClean="0"/>
              <a:t>pokladna</a:t>
            </a:r>
            <a:endParaRPr lang="cs-CZ" dirty="0"/>
          </a:p>
        </p:txBody>
      </p:sp>
      <p:sp>
        <p:nvSpPr>
          <p:cNvPr id="3" name="Zástupný symbol pro obsah 2"/>
          <p:cNvSpPr>
            <a:spLocks noGrp="1"/>
          </p:cNvSpPr>
          <p:nvPr>
            <p:ph idx="1"/>
          </p:nvPr>
        </p:nvSpPr>
        <p:spPr/>
        <p:txBody>
          <a:bodyPr/>
          <a:lstStyle/>
          <a:p>
            <a:pPr marL="0" indent="0">
              <a:buNone/>
            </a:pPr>
            <a:r>
              <a:rPr lang="cs-CZ" sz="2000" dirty="0" smtClean="0"/>
              <a:t>V projektu je možné provádět výdaje a příjmy hotovostně, vždy v souladu s limity pro platby v hotovosti, které stanovuje zákon č. 254/2004 Sb., o omezení plateb v hotovosti -  v § 4 odst. 1 zákon stanovuje, že </a:t>
            </a:r>
            <a:r>
              <a:rPr lang="cs-CZ" sz="2000" u="sng" dirty="0" smtClean="0"/>
              <a:t>platby nad 350 000 Kč je nutné provádět bezhotovostně</a:t>
            </a:r>
            <a:r>
              <a:rPr lang="cs-CZ" sz="2000" dirty="0" smtClean="0"/>
              <a:t>.</a:t>
            </a:r>
          </a:p>
          <a:p>
            <a:pPr marL="0" indent="0">
              <a:buNone/>
            </a:pPr>
            <a:r>
              <a:rPr lang="cs-CZ" sz="2000" dirty="0" smtClean="0"/>
              <a:t>Příjemce ani partner nejsou povinni vést pro projekt samostatnou pokladnu na hotovostní výdaje a příjmy.</a:t>
            </a:r>
            <a:endParaRPr lang="cs-CZ" sz="2000" dirty="0"/>
          </a:p>
        </p:txBody>
      </p:sp>
      <p:sp>
        <p:nvSpPr>
          <p:cNvPr id="4" name="Zástupný symbol pro číslo snímku 3"/>
          <p:cNvSpPr>
            <a:spLocks noGrp="1"/>
          </p:cNvSpPr>
          <p:nvPr>
            <p:ph type="sldNum" sz="quarter" idx="12"/>
          </p:nvPr>
        </p:nvSpPr>
        <p:spPr/>
        <p:txBody>
          <a:bodyPr/>
          <a:lstStyle/>
          <a:p>
            <a:pPr>
              <a:defRPr/>
            </a:pPr>
            <a:fld id="{0372D366-454F-4275-A96E-202851A433E2}" type="slidenum">
              <a:rPr lang="cs-CZ" smtClean="0"/>
              <a:pPr>
                <a:defRPr/>
              </a:pPr>
              <a:t>127</a:t>
            </a:fld>
            <a:endParaRPr lang="cs-CZ" dirty="0"/>
          </a:p>
        </p:txBody>
      </p:sp>
    </p:spTree>
    <p:extLst>
      <p:ext uri="{BB962C8B-B14F-4D97-AF65-F5344CB8AC3E}">
        <p14:creationId xmlns:p14="http://schemas.microsoft.com/office/powerpoint/2010/main" val="855767670"/>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cs-CZ" dirty="0" smtClean="0"/>
              <a:t>Forma financování</a:t>
            </a:r>
            <a:endParaRPr lang="cs-CZ" dirty="0"/>
          </a:p>
        </p:txBody>
      </p:sp>
      <p:sp>
        <p:nvSpPr>
          <p:cNvPr id="3" name="Zástupný symbol pro obsah 2"/>
          <p:cNvSpPr>
            <a:spLocks noGrp="1"/>
          </p:cNvSpPr>
          <p:nvPr>
            <p:ph idx="1"/>
          </p:nvPr>
        </p:nvSpPr>
        <p:spPr/>
        <p:txBody>
          <a:bodyPr/>
          <a:lstStyle/>
          <a:p>
            <a:pPr>
              <a:lnSpc>
                <a:spcPct val="100000"/>
              </a:lnSpc>
            </a:pPr>
            <a:r>
              <a:rPr lang="cs-CZ" sz="2000" b="1" u="sng" dirty="0" smtClean="0"/>
              <a:t>Ex post: </a:t>
            </a:r>
            <a:r>
              <a:rPr lang="cs-CZ" sz="2000" u="sng" dirty="0" smtClean="0"/>
              <a:t>organizační složky státu včetně justice, státní příspěvkové organizace</a:t>
            </a:r>
          </a:p>
          <a:p>
            <a:pPr marL="0" indent="0">
              <a:lnSpc>
                <a:spcPct val="100000"/>
              </a:lnSpc>
              <a:buNone/>
            </a:pPr>
            <a:r>
              <a:rPr lang="cs-CZ" sz="2000" dirty="0" smtClean="0"/>
              <a:t>Žádosti o platbu za tyto projekty se předkládají na základě uskutečněných výdajů.</a:t>
            </a:r>
          </a:p>
          <a:p>
            <a:pPr marL="0" indent="0">
              <a:lnSpc>
                <a:spcPct val="100000"/>
              </a:lnSpc>
              <a:buNone/>
            </a:pPr>
            <a:r>
              <a:rPr lang="cs-CZ" sz="2000" dirty="0" smtClean="0"/>
              <a:t>Schválení žádosti neiniciuje platbu v gesci ŘO. Prostředky organizace buď má k dispozici ve svém rozpočtu a na bankovních účtech, nebo je získá bez přímého propojení na schválení žádosti o platbu od svého zřizovatele (v případě PO OSS).</a:t>
            </a:r>
          </a:p>
          <a:p>
            <a:pPr marL="0" indent="0">
              <a:lnSpc>
                <a:spcPct val="100000"/>
              </a:lnSpc>
              <a:buNone/>
            </a:pPr>
            <a:r>
              <a:rPr lang="cs-CZ" sz="2000" dirty="0" smtClean="0"/>
              <a:t>Finanční toky mezi zřizovatelem a jím zřizovanou PO OSS se v IS KP14+ neevidují.</a:t>
            </a:r>
          </a:p>
          <a:p>
            <a:pPr marL="0" indent="0">
              <a:lnSpc>
                <a:spcPct val="100000"/>
              </a:lnSpc>
              <a:buNone/>
            </a:pPr>
            <a:r>
              <a:rPr lang="cs-CZ" sz="2000" dirty="0" smtClean="0"/>
              <a:t>Prostředky za podíl EU v rámci způsobilých výdajů poskytuje PCO na základě zaúčtované souhrnné žádosti přímo příslušné OSS.</a:t>
            </a:r>
            <a:endParaRPr lang="cs-CZ" sz="2000" dirty="0"/>
          </a:p>
        </p:txBody>
      </p:sp>
      <p:sp>
        <p:nvSpPr>
          <p:cNvPr id="4" name="Zástupný symbol pro číslo snímku 3"/>
          <p:cNvSpPr>
            <a:spLocks noGrp="1"/>
          </p:cNvSpPr>
          <p:nvPr>
            <p:ph type="sldNum" sz="quarter" idx="12"/>
          </p:nvPr>
        </p:nvSpPr>
        <p:spPr/>
        <p:txBody>
          <a:bodyPr/>
          <a:lstStyle/>
          <a:p>
            <a:pPr>
              <a:defRPr/>
            </a:pPr>
            <a:fld id="{0372D366-454F-4275-A96E-202851A433E2}" type="slidenum">
              <a:rPr lang="cs-CZ" smtClean="0"/>
              <a:pPr>
                <a:defRPr/>
              </a:pPr>
              <a:t>128</a:t>
            </a:fld>
            <a:endParaRPr lang="cs-CZ" dirty="0"/>
          </a:p>
        </p:txBody>
      </p:sp>
    </p:spTree>
    <p:extLst>
      <p:ext uri="{BB962C8B-B14F-4D97-AF65-F5344CB8AC3E}">
        <p14:creationId xmlns:p14="http://schemas.microsoft.com/office/powerpoint/2010/main" val="2085742120"/>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cs-CZ" dirty="0" smtClean="0"/>
              <a:t>Forma financování</a:t>
            </a:r>
            <a:endParaRPr lang="cs-CZ" dirty="0"/>
          </a:p>
        </p:txBody>
      </p:sp>
      <p:sp>
        <p:nvSpPr>
          <p:cNvPr id="3" name="Zástupný symbol pro obsah 2"/>
          <p:cNvSpPr>
            <a:spLocks noGrp="1"/>
          </p:cNvSpPr>
          <p:nvPr>
            <p:ph idx="1"/>
          </p:nvPr>
        </p:nvSpPr>
        <p:spPr>
          <a:xfrm>
            <a:off x="539552" y="1556792"/>
            <a:ext cx="8064500" cy="5057776"/>
          </a:xfrm>
        </p:spPr>
        <p:txBody>
          <a:bodyPr/>
          <a:lstStyle/>
          <a:p>
            <a:pPr>
              <a:lnSpc>
                <a:spcPct val="100000"/>
              </a:lnSpc>
            </a:pPr>
            <a:r>
              <a:rPr lang="cs-CZ" sz="1800" b="1" u="sng" dirty="0" smtClean="0"/>
              <a:t>Ex ante: </a:t>
            </a:r>
            <a:r>
              <a:rPr lang="cs-CZ" sz="1800" u="sng" dirty="0" smtClean="0"/>
              <a:t>asociace a sdružení obcí a krajů</a:t>
            </a:r>
          </a:p>
          <a:p>
            <a:pPr marL="0" indent="0">
              <a:lnSpc>
                <a:spcPct val="100000"/>
              </a:lnSpc>
              <a:buNone/>
            </a:pPr>
            <a:r>
              <a:rPr lang="cs-CZ" sz="1800" dirty="0" smtClean="0"/>
              <a:t>Týká se pouze projektů, na které řídící orgán fyzicky zasílá prostředky.</a:t>
            </a:r>
          </a:p>
          <a:p>
            <a:pPr marL="0" indent="0">
              <a:lnSpc>
                <a:spcPct val="100000"/>
              </a:lnSpc>
              <a:buNone/>
            </a:pPr>
            <a:r>
              <a:rPr lang="cs-CZ" sz="1400" dirty="0" smtClean="0"/>
              <a:t>Za podmínky průběžného prokazování nákladů je příjemci je podpora poskytována zálohově až do výše 100 % schválené podpory z prostředků OPZ (tj. před uhrazením/před vznikem výdaje)</a:t>
            </a:r>
          </a:p>
          <a:p>
            <a:pPr>
              <a:lnSpc>
                <a:spcPct val="100000"/>
              </a:lnSpc>
              <a:buFont typeface="Courier New" panose="02070309020205020404" pitchFamily="49" charset="0"/>
              <a:buChar char="o"/>
            </a:pPr>
            <a:r>
              <a:rPr lang="cs-CZ" sz="1800" b="1" dirty="0" smtClean="0"/>
              <a:t>První zálohová platba</a:t>
            </a:r>
          </a:p>
          <a:p>
            <a:pPr marL="0" indent="0">
              <a:lnSpc>
                <a:spcPct val="100000"/>
              </a:lnSpc>
              <a:buNone/>
            </a:pPr>
            <a:r>
              <a:rPr lang="cs-CZ" sz="1600" dirty="0" smtClean="0"/>
              <a:t>Částka vychází z celkových předpokládaných výdajů během období od zahájení realizace projektu až do konce 2. měsíce následujícího po termínu pro předložení první zprávy dle podmínek v PA.U projektů, jejichž rozpočet nedosahuje 5 mil. Kč, může záloha dosahovat až 100 % celkových způsobilých výdajů, u ostatních projektů smí dosáhnout nejvýše 50 % způsobilých výdajů. Přesná výše první zálohy je stanovena ŘO v právním aktu. Záloha je poskytnuta do 20 pracovních dnů od akceptace vydaného PA ze strany příjemce.</a:t>
            </a:r>
          </a:p>
          <a:p>
            <a:pPr>
              <a:buFont typeface="Courier New" panose="02070309020205020404" pitchFamily="49" charset="0"/>
              <a:buChar char="o"/>
            </a:pPr>
            <a:r>
              <a:rPr lang="cs-CZ" sz="1800" b="1" dirty="0"/>
              <a:t>Závěrečná </a:t>
            </a:r>
            <a:r>
              <a:rPr lang="cs-CZ" sz="1800" b="1" dirty="0" smtClean="0"/>
              <a:t>platba</a:t>
            </a:r>
          </a:p>
          <a:p>
            <a:pPr marL="0" indent="0">
              <a:lnSpc>
                <a:spcPct val="100000"/>
              </a:lnSpc>
              <a:buNone/>
            </a:pPr>
            <a:r>
              <a:rPr lang="cs-CZ" sz="1600" dirty="0" smtClean="0"/>
              <a:t>Přesnou </a:t>
            </a:r>
            <a:r>
              <a:rPr lang="cs-CZ" sz="1600" dirty="0"/>
              <a:t>výši této platby stanoví ŘO na základě kontroly </a:t>
            </a:r>
            <a:r>
              <a:rPr lang="cs-CZ" sz="1600" dirty="0" smtClean="0"/>
              <a:t>závěrečného vyúčtování. Maximálně </a:t>
            </a:r>
            <a:r>
              <a:rPr lang="cs-CZ" sz="1600" dirty="0"/>
              <a:t>do výše rozdílu mezi dosud poskytnutou podporou z OPZ a celkovou výší způsobilých výdajů projektu očištěných o čisté příjmy, které mají být kryty z prostředků OPZ.</a:t>
            </a:r>
          </a:p>
          <a:p>
            <a:pPr marL="0" indent="0">
              <a:lnSpc>
                <a:spcPct val="100000"/>
              </a:lnSpc>
              <a:buNone/>
            </a:pPr>
            <a:endParaRPr lang="cs-CZ" sz="1800" dirty="0"/>
          </a:p>
        </p:txBody>
      </p:sp>
      <p:sp>
        <p:nvSpPr>
          <p:cNvPr id="4" name="Zástupný symbol pro číslo snímku 3"/>
          <p:cNvSpPr>
            <a:spLocks noGrp="1"/>
          </p:cNvSpPr>
          <p:nvPr>
            <p:ph type="sldNum" sz="quarter" idx="12"/>
          </p:nvPr>
        </p:nvSpPr>
        <p:spPr/>
        <p:txBody>
          <a:bodyPr/>
          <a:lstStyle/>
          <a:p>
            <a:pPr>
              <a:defRPr/>
            </a:pPr>
            <a:fld id="{0372D366-454F-4275-A96E-202851A433E2}" type="slidenum">
              <a:rPr lang="cs-CZ" smtClean="0"/>
              <a:pPr>
                <a:defRPr/>
              </a:pPr>
              <a:t>129</a:t>
            </a:fld>
            <a:endParaRPr lang="cs-CZ" dirty="0"/>
          </a:p>
        </p:txBody>
      </p:sp>
    </p:spTree>
    <p:extLst>
      <p:ext uri="{BB962C8B-B14F-4D97-AF65-F5344CB8AC3E}">
        <p14:creationId xmlns:p14="http://schemas.microsoft.com/office/powerpoint/2010/main" val="417385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971600" y="3429000"/>
            <a:ext cx="7272808" cy="1296144"/>
          </a:xfrm>
        </p:spPr>
        <p:txBody>
          <a:bodyPr/>
          <a:lstStyle/>
          <a:p>
            <a:pPr algn="ctr"/>
            <a:r>
              <a:rPr lang="cs-CZ" dirty="0" smtClean="0"/>
              <a:t>Žadatelé, partneři a cílová skupina</a:t>
            </a:r>
            <a:endParaRPr lang="cs-CZ" sz="2800" b="0" dirty="0"/>
          </a:p>
        </p:txBody>
      </p:sp>
    </p:spTree>
    <p:extLst>
      <p:ext uri="{BB962C8B-B14F-4D97-AF65-F5344CB8AC3E}">
        <p14:creationId xmlns:p14="http://schemas.microsoft.com/office/powerpoint/2010/main" val="996963268"/>
      </p:ext>
    </p:extLst>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Projekty s nepřímými náklady</a:t>
            </a:r>
            <a:endParaRPr lang="cs-CZ" dirty="0"/>
          </a:p>
        </p:txBody>
      </p:sp>
      <p:sp>
        <p:nvSpPr>
          <p:cNvPr id="3" name="Zástupný symbol pro obsah 2"/>
          <p:cNvSpPr>
            <a:spLocks noGrp="1"/>
          </p:cNvSpPr>
          <p:nvPr>
            <p:ph idx="1"/>
          </p:nvPr>
        </p:nvSpPr>
        <p:spPr/>
        <p:txBody>
          <a:bodyPr/>
          <a:lstStyle/>
          <a:p>
            <a:r>
              <a:rPr lang="cs-CZ" dirty="0" smtClean="0"/>
              <a:t>Specifická část pravidel, kap. 6.4</a:t>
            </a:r>
          </a:p>
          <a:p>
            <a:r>
              <a:rPr lang="cs-CZ" dirty="0" smtClean="0"/>
              <a:t>Vyjadřují se v jednotkách % vzhledem k celkovým způsobilým přímým nákladům</a:t>
            </a:r>
          </a:p>
          <a:p>
            <a:r>
              <a:rPr lang="cs-CZ" dirty="0" smtClean="0"/>
              <a:t>Výše se stanovena v každé výzvě, % vychází z právního aktu </a:t>
            </a:r>
          </a:p>
          <a:p>
            <a:endParaRPr lang="cs-CZ" dirty="0"/>
          </a:p>
        </p:txBody>
      </p:sp>
      <p:sp>
        <p:nvSpPr>
          <p:cNvPr id="4" name="Zástupný symbol pro číslo snímku 3"/>
          <p:cNvSpPr>
            <a:spLocks noGrp="1"/>
          </p:cNvSpPr>
          <p:nvPr>
            <p:ph type="sldNum" sz="quarter" idx="12"/>
          </p:nvPr>
        </p:nvSpPr>
        <p:spPr/>
        <p:txBody>
          <a:bodyPr/>
          <a:lstStyle/>
          <a:p>
            <a:pPr>
              <a:defRPr/>
            </a:pPr>
            <a:fld id="{0372D366-454F-4275-A96E-202851A433E2}" type="slidenum">
              <a:rPr lang="cs-CZ" smtClean="0"/>
              <a:pPr>
                <a:defRPr/>
              </a:pPr>
              <a:t>130</a:t>
            </a:fld>
            <a:endParaRPr lang="cs-CZ" dirty="0"/>
          </a:p>
        </p:txBody>
      </p:sp>
      <p:graphicFrame>
        <p:nvGraphicFramePr>
          <p:cNvPr id="5" name="Tabulka 4"/>
          <p:cNvGraphicFramePr>
            <a:graphicFrameLocks noGrp="1"/>
          </p:cNvGraphicFramePr>
          <p:nvPr>
            <p:extLst>
              <p:ext uri="{D42A27DB-BD31-4B8C-83A1-F6EECF244321}">
                <p14:modId xmlns:p14="http://schemas.microsoft.com/office/powerpoint/2010/main" val="4121175017"/>
              </p:ext>
            </p:extLst>
          </p:nvPr>
        </p:nvGraphicFramePr>
        <p:xfrm>
          <a:off x="971600" y="4149080"/>
          <a:ext cx="6096000" cy="1854200"/>
        </p:xfrm>
        <a:graphic>
          <a:graphicData uri="http://schemas.openxmlformats.org/drawingml/2006/table">
            <a:tbl>
              <a:tblPr firstRow="1" bandRow="1">
                <a:tableStyleId>{5C22544A-7EE6-4342-B048-85BDC9FD1C3A}</a:tableStyleId>
              </a:tblPr>
              <a:tblGrid>
                <a:gridCol w="3048000"/>
                <a:gridCol w="3048000"/>
              </a:tblGrid>
              <a:tr h="370840">
                <a:tc>
                  <a:txBody>
                    <a:bodyPr/>
                    <a:lstStyle/>
                    <a:p>
                      <a:r>
                        <a:rPr lang="cs-CZ" dirty="0" smtClean="0"/>
                        <a:t>Objem</a:t>
                      </a:r>
                      <a:r>
                        <a:rPr lang="cs-CZ" baseline="0" dirty="0" smtClean="0"/>
                        <a:t> přímých nákladů</a:t>
                      </a:r>
                      <a:endParaRPr lang="cs-CZ" dirty="0"/>
                    </a:p>
                  </a:txBody>
                  <a:tcPr/>
                </a:tc>
                <a:tc>
                  <a:txBody>
                    <a:bodyPr/>
                    <a:lstStyle/>
                    <a:p>
                      <a:r>
                        <a:rPr lang="cs-CZ" dirty="0" smtClean="0"/>
                        <a:t>% nepřímých nákladů</a:t>
                      </a:r>
                      <a:endParaRPr lang="cs-CZ" dirty="0"/>
                    </a:p>
                  </a:txBody>
                  <a:tcPr/>
                </a:tc>
              </a:tr>
              <a:tr h="370840">
                <a:tc>
                  <a:txBody>
                    <a:bodyPr/>
                    <a:lstStyle/>
                    <a:p>
                      <a:r>
                        <a:rPr lang="cs-CZ" dirty="0" smtClean="0"/>
                        <a:t>&lt;0 -</a:t>
                      </a:r>
                      <a:r>
                        <a:rPr lang="cs-CZ" baseline="0" dirty="0" smtClean="0"/>
                        <a:t> </a:t>
                      </a:r>
                      <a:r>
                        <a:rPr lang="cs-CZ" dirty="0" smtClean="0"/>
                        <a:t>10 mil.&gt; </a:t>
                      </a:r>
                      <a:endParaRPr lang="cs-CZ" dirty="0"/>
                    </a:p>
                  </a:txBody>
                  <a:tcPr/>
                </a:tc>
                <a:tc>
                  <a:txBody>
                    <a:bodyPr/>
                    <a:lstStyle/>
                    <a:p>
                      <a:r>
                        <a:rPr lang="cs-CZ" dirty="0" smtClean="0"/>
                        <a:t>25%</a:t>
                      </a:r>
                      <a:endParaRPr lang="cs-CZ" dirty="0"/>
                    </a:p>
                  </a:txBody>
                  <a:tcPr/>
                </a:tc>
              </a:tr>
              <a:tr h="370840">
                <a:tc>
                  <a:txBody>
                    <a:bodyPr/>
                    <a:lstStyle/>
                    <a:p>
                      <a:r>
                        <a:rPr lang="cs-CZ" dirty="0" smtClean="0"/>
                        <a:t>(10 mil. – 40mil.&gt;</a:t>
                      </a:r>
                      <a:endParaRPr lang="cs-CZ" dirty="0"/>
                    </a:p>
                  </a:txBody>
                  <a:tcPr/>
                </a:tc>
                <a:tc>
                  <a:txBody>
                    <a:bodyPr/>
                    <a:lstStyle/>
                    <a:p>
                      <a:r>
                        <a:rPr lang="cs-CZ" dirty="0" smtClean="0"/>
                        <a:t>20%</a:t>
                      </a:r>
                      <a:endParaRPr lang="cs-CZ" dirty="0"/>
                    </a:p>
                  </a:txBody>
                  <a:tcPr/>
                </a:tc>
              </a:tr>
              <a:tr h="370840">
                <a:tc>
                  <a:txBody>
                    <a:bodyPr/>
                    <a:lstStyle/>
                    <a:p>
                      <a:r>
                        <a:rPr lang="cs-CZ" dirty="0" smtClean="0"/>
                        <a:t>(40 mil. – 100 mil.&gt;</a:t>
                      </a:r>
                      <a:endParaRPr lang="cs-CZ" dirty="0"/>
                    </a:p>
                  </a:txBody>
                  <a:tcPr/>
                </a:tc>
                <a:tc>
                  <a:txBody>
                    <a:bodyPr/>
                    <a:lstStyle/>
                    <a:p>
                      <a:r>
                        <a:rPr lang="cs-CZ" dirty="0" smtClean="0"/>
                        <a:t>15%</a:t>
                      </a:r>
                      <a:endParaRPr lang="cs-CZ" dirty="0"/>
                    </a:p>
                  </a:txBody>
                  <a:tcPr/>
                </a:tc>
              </a:tr>
              <a:tr h="370840">
                <a:tc>
                  <a:txBody>
                    <a:bodyPr/>
                    <a:lstStyle/>
                    <a:p>
                      <a:r>
                        <a:rPr lang="cs-CZ" dirty="0" smtClean="0"/>
                        <a:t>(100</a:t>
                      </a:r>
                      <a:r>
                        <a:rPr lang="cs-CZ" baseline="0" dirty="0" smtClean="0"/>
                        <a:t> mil. – 500 mil.&gt;</a:t>
                      </a:r>
                      <a:endParaRPr lang="cs-CZ" dirty="0"/>
                    </a:p>
                  </a:txBody>
                  <a:tcPr/>
                </a:tc>
                <a:tc>
                  <a:txBody>
                    <a:bodyPr/>
                    <a:lstStyle/>
                    <a:p>
                      <a:r>
                        <a:rPr lang="cs-CZ" dirty="0" smtClean="0"/>
                        <a:t>10%</a:t>
                      </a:r>
                      <a:endParaRPr lang="cs-CZ" dirty="0"/>
                    </a:p>
                  </a:txBody>
                  <a:tcPr/>
                </a:tc>
              </a:tr>
            </a:tbl>
          </a:graphicData>
        </a:graphic>
      </p:graphicFrame>
    </p:spTree>
    <p:extLst>
      <p:ext uri="{BB962C8B-B14F-4D97-AF65-F5344CB8AC3E}">
        <p14:creationId xmlns:p14="http://schemas.microsoft.com/office/powerpoint/2010/main" val="1614347175"/>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Snížení % nepřímých nákladů</a:t>
            </a:r>
            <a:endParaRPr lang="cs-CZ" dirty="0"/>
          </a:p>
        </p:txBody>
      </p:sp>
      <p:sp>
        <p:nvSpPr>
          <p:cNvPr id="3" name="Zástupný symbol pro obsah 2"/>
          <p:cNvSpPr>
            <a:spLocks noGrp="1"/>
          </p:cNvSpPr>
          <p:nvPr>
            <p:ph idx="1"/>
          </p:nvPr>
        </p:nvSpPr>
        <p:spPr/>
        <p:txBody>
          <a:bodyPr/>
          <a:lstStyle/>
          <a:p>
            <a:r>
              <a:rPr lang="cs-CZ" dirty="0" smtClean="0"/>
              <a:t>U projektů, kde podstatná část nákladů vznikne formou nákupu služeb od externích dodavatelů</a:t>
            </a:r>
          </a:p>
          <a:p>
            <a:r>
              <a:rPr lang="cs-CZ" dirty="0" smtClean="0"/>
              <a:t>Snížené nároky na technickou podporu realizace projektu</a:t>
            </a:r>
            <a:endParaRPr lang="cs-CZ" dirty="0"/>
          </a:p>
        </p:txBody>
      </p:sp>
      <p:sp>
        <p:nvSpPr>
          <p:cNvPr id="4" name="Zástupný symbol pro číslo snímku 3"/>
          <p:cNvSpPr>
            <a:spLocks noGrp="1"/>
          </p:cNvSpPr>
          <p:nvPr>
            <p:ph type="sldNum" sz="quarter" idx="12"/>
          </p:nvPr>
        </p:nvSpPr>
        <p:spPr/>
        <p:txBody>
          <a:bodyPr/>
          <a:lstStyle/>
          <a:p>
            <a:pPr>
              <a:defRPr/>
            </a:pPr>
            <a:fld id="{0372D366-454F-4275-A96E-202851A433E2}" type="slidenum">
              <a:rPr lang="cs-CZ" smtClean="0"/>
              <a:pPr>
                <a:defRPr/>
              </a:pPr>
              <a:t>131</a:t>
            </a:fld>
            <a:endParaRPr lang="cs-CZ" dirty="0"/>
          </a:p>
        </p:txBody>
      </p:sp>
      <p:graphicFrame>
        <p:nvGraphicFramePr>
          <p:cNvPr id="5" name="Tabulka 4"/>
          <p:cNvGraphicFramePr>
            <a:graphicFrameLocks noGrp="1"/>
          </p:cNvGraphicFramePr>
          <p:nvPr>
            <p:extLst>
              <p:ext uri="{D42A27DB-BD31-4B8C-83A1-F6EECF244321}">
                <p14:modId xmlns:p14="http://schemas.microsoft.com/office/powerpoint/2010/main" val="896827267"/>
              </p:ext>
            </p:extLst>
          </p:nvPr>
        </p:nvGraphicFramePr>
        <p:xfrm>
          <a:off x="1115616" y="3789040"/>
          <a:ext cx="6096000" cy="2026920"/>
        </p:xfrm>
        <a:graphic>
          <a:graphicData uri="http://schemas.openxmlformats.org/drawingml/2006/table">
            <a:tbl>
              <a:tblPr firstRow="1" bandRow="1">
                <a:tableStyleId>{5C22544A-7EE6-4342-B048-85BDC9FD1C3A}</a:tableStyleId>
              </a:tblPr>
              <a:tblGrid>
                <a:gridCol w="3048000"/>
                <a:gridCol w="3048000"/>
              </a:tblGrid>
              <a:tr h="370840">
                <a:tc>
                  <a:txBody>
                    <a:bodyPr/>
                    <a:lstStyle/>
                    <a:p>
                      <a:r>
                        <a:rPr lang="cs-CZ" dirty="0" smtClean="0"/>
                        <a:t>Podíl nákupu služeb na celkových způsobilých nákladech</a:t>
                      </a:r>
                      <a:endParaRPr lang="cs-CZ" dirty="0"/>
                    </a:p>
                  </a:txBody>
                  <a:tcPr/>
                </a:tc>
                <a:tc>
                  <a:txBody>
                    <a:bodyPr/>
                    <a:lstStyle/>
                    <a:p>
                      <a:r>
                        <a:rPr lang="cs-CZ" dirty="0" smtClean="0"/>
                        <a:t>Snížení podílu nepřímých nákladů</a:t>
                      </a:r>
                      <a:endParaRPr lang="cs-CZ" dirty="0"/>
                    </a:p>
                  </a:txBody>
                  <a:tcPr/>
                </a:tc>
              </a:tr>
              <a:tr h="370840">
                <a:tc>
                  <a:txBody>
                    <a:bodyPr/>
                    <a:lstStyle/>
                    <a:p>
                      <a:r>
                        <a:rPr lang="cs-CZ" dirty="0" smtClean="0"/>
                        <a:t>&lt;0% – 60%&gt;</a:t>
                      </a:r>
                      <a:endParaRPr lang="cs-CZ" dirty="0"/>
                    </a:p>
                  </a:txBody>
                  <a:tcPr/>
                </a:tc>
                <a:tc>
                  <a:txBody>
                    <a:bodyPr/>
                    <a:lstStyle/>
                    <a:p>
                      <a:r>
                        <a:rPr lang="cs-CZ" dirty="0" smtClean="0"/>
                        <a:t>Základní podíly NN</a:t>
                      </a:r>
                      <a:endParaRPr lang="cs-CZ" dirty="0"/>
                    </a:p>
                  </a:txBody>
                  <a:tcPr/>
                </a:tc>
              </a:tr>
              <a:tr h="370840">
                <a:tc>
                  <a:txBody>
                    <a:bodyPr/>
                    <a:lstStyle/>
                    <a:p>
                      <a:r>
                        <a:rPr lang="cs-CZ" dirty="0" smtClean="0"/>
                        <a:t>(60% - 90%)</a:t>
                      </a:r>
                      <a:endParaRPr lang="cs-CZ" dirty="0"/>
                    </a:p>
                  </a:txBody>
                  <a:tcPr/>
                </a:tc>
                <a:tc>
                  <a:txBody>
                    <a:bodyPr/>
                    <a:lstStyle/>
                    <a:p>
                      <a:r>
                        <a:rPr lang="cs-CZ" dirty="0" smtClean="0"/>
                        <a:t>Snížení na 3/5 (60%)</a:t>
                      </a:r>
                      <a:endParaRPr lang="cs-CZ" dirty="0"/>
                    </a:p>
                  </a:txBody>
                  <a:tcPr/>
                </a:tc>
              </a:tr>
              <a:tr h="370840">
                <a:tc>
                  <a:txBody>
                    <a:bodyPr/>
                    <a:lstStyle/>
                    <a:p>
                      <a:r>
                        <a:rPr lang="cs-CZ" dirty="0" smtClean="0"/>
                        <a:t>&lt;90% - 100%&gt;</a:t>
                      </a:r>
                      <a:endParaRPr lang="cs-CZ" dirty="0"/>
                    </a:p>
                  </a:txBody>
                  <a:tcPr/>
                </a:tc>
                <a:tc>
                  <a:txBody>
                    <a:bodyPr/>
                    <a:lstStyle/>
                    <a:p>
                      <a:r>
                        <a:rPr lang="cs-CZ" dirty="0" smtClean="0"/>
                        <a:t>Snížení na 1/5 (20%)</a:t>
                      </a:r>
                      <a:endParaRPr lang="cs-CZ" dirty="0"/>
                    </a:p>
                  </a:txBody>
                  <a:tcPr/>
                </a:tc>
              </a:tr>
            </a:tbl>
          </a:graphicData>
        </a:graphic>
      </p:graphicFrame>
    </p:spTree>
    <p:extLst>
      <p:ext uri="{BB962C8B-B14F-4D97-AF65-F5344CB8AC3E}">
        <p14:creationId xmlns:p14="http://schemas.microsoft.com/office/powerpoint/2010/main" val="1106824937"/>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Nepřímé náklady - pokračování</a:t>
            </a:r>
            <a:endParaRPr lang="cs-CZ" dirty="0"/>
          </a:p>
        </p:txBody>
      </p:sp>
      <p:sp>
        <p:nvSpPr>
          <p:cNvPr id="3" name="Zástupný symbol pro obsah 2"/>
          <p:cNvSpPr>
            <a:spLocks noGrp="1"/>
          </p:cNvSpPr>
          <p:nvPr>
            <p:ph idx="1"/>
          </p:nvPr>
        </p:nvSpPr>
        <p:spPr/>
        <p:txBody>
          <a:bodyPr/>
          <a:lstStyle/>
          <a:p>
            <a:r>
              <a:rPr lang="cs-CZ" dirty="0" smtClean="0"/>
              <a:t>Podíl pro NN je stanoven fixně na celou dobu realizace projektu (změna % je možná pouze směrem dolů).</a:t>
            </a:r>
          </a:p>
          <a:p>
            <a:r>
              <a:rPr lang="cs-CZ" dirty="0" smtClean="0"/>
              <a:t>Každá platba v sobě zahrnuje prostředky na přímé i nepřímé náklady.</a:t>
            </a:r>
          </a:p>
          <a:p>
            <a:r>
              <a:rPr lang="cs-CZ" dirty="0" smtClean="0"/>
              <a:t>Kontrola výše nepřímých nákladů vzhledem ke způsobilým přímým nákladům.</a:t>
            </a:r>
            <a:endParaRPr lang="cs-CZ" dirty="0"/>
          </a:p>
        </p:txBody>
      </p:sp>
      <p:sp>
        <p:nvSpPr>
          <p:cNvPr id="4" name="Zástupný symbol pro číslo snímku 3"/>
          <p:cNvSpPr>
            <a:spLocks noGrp="1"/>
          </p:cNvSpPr>
          <p:nvPr>
            <p:ph type="sldNum" sz="quarter" idx="12"/>
          </p:nvPr>
        </p:nvSpPr>
        <p:spPr/>
        <p:txBody>
          <a:bodyPr/>
          <a:lstStyle/>
          <a:p>
            <a:pPr>
              <a:defRPr/>
            </a:pPr>
            <a:fld id="{0372D366-454F-4275-A96E-202851A433E2}" type="slidenum">
              <a:rPr lang="cs-CZ" smtClean="0"/>
              <a:pPr>
                <a:defRPr/>
              </a:pPr>
              <a:t>132</a:t>
            </a:fld>
            <a:endParaRPr lang="cs-CZ" dirty="0"/>
          </a:p>
        </p:txBody>
      </p:sp>
    </p:spTree>
    <p:extLst>
      <p:ext uri="{BB962C8B-B14F-4D97-AF65-F5344CB8AC3E}">
        <p14:creationId xmlns:p14="http://schemas.microsoft.com/office/powerpoint/2010/main" val="2741764678"/>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Vymezení nepřímých nákladů</a:t>
            </a:r>
            <a:endParaRPr lang="cs-CZ" dirty="0"/>
          </a:p>
        </p:txBody>
      </p:sp>
      <p:sp>
        <p:nvSpPr>
          <p:cNvPr id="3" name="Zástupný symbol pro obsah 2"/>
          <p:cNvSpPr>
            <a:spLocks noGrp="1"/>
          </p:cNvSpPr>
          <p:nvPr>
            <p:ph idx="1"/>
          </p:nvPr>
        </p:nvSpPr>
        <p:spPr/>
        <p:txBody>
          <a:bodyPr/>
          <a:lstStyle/>
          <a:p>
            <a:r>
              <a:rPr lang="cs-CZ" dirty="0" smtClean="0"/>
              <a:t>Administrativa, </a:t>
            </a:r>
          </a:p>
          <a:p>
            <a:r>
              <a:rPr lang="cs-CZ" dirty="0" smtClean="0"/>
              <a:t>řízení projektu (vč. finančního), </a:t>
            </a:r>
          </a:p>
          <a:p>
            <a:r>
              <a:rPr lang="cs-CZ" dirty="0" smtClean="0"/>
              <a:t>účetnictví, </a:t>
            </a:r>
          </a:p>
          <a:p>
            <a:r>
              <a:rPr lang="cs-CZ" dirty="0" smtClean="0"/>
              <a:t>personalistika, </a:t>
            </a:r>
          </a:p>
          <a:p>
            <a:r>
              <a:rPr lang="cs-CZ" dirty="0" smtClean="0"/>
              <a:t>občerstvení a stravné (RT i CS).</a:t>
            </a:r>
          </a:p>
          <a:p>
            <a:r>
              <a:rPr lang="cs-CZ" dirty="0" smtClean="0"/>
              <a:t>Zařazení do nepřímých nákladů:</a:t>
            </a:r>
          </a:p>
          <a:p>
            <a:pPr lvl="1"/>
            <a:r>
              <a:rPr lang="cs-CZ" dirty="0" smtClean="0"/>
              <a:t>Pracovník nepracuje s CS</a:t>
            </a:r>
          </a:p>
          <a:p>
            <a:pPr lvl="1"/>
            <a:r>
              <a:rPr lang="cs-CZ" dirty="0" smtClean="0"/>
              <a:t>Nezajišťuje výstupy k přímému využití CS</a:t>
            </a:r>
          </a:p>
          <a:p>
            <a:pPr lvl="1"/>
            <a:r>
              <a:rPr lang="cs-CZ" dirty="0" smtClean="0"/>
              <a:t>Výjimku tvoří evaluační činnosti</a:t>
            </a:r>
            <a:endParaRPr lang="cs-CZ" dirty="0"/>
          </a:p>
        </p:txBody>
      </p:sp>
      <p:sp>
        <p:nvSpPr>
          <p:cNvPr id="4" name="Zástupný symbol pro číslo snímku 3"/>
          <p:cNvSpPr>
            <a:spLocks noGrp="1"/>
          </p:cNvSpPr>
          <p:nvPr>
            <p:ph type="sldNum" sz="quarter" idx="12"/>
          </p:nvPr>
        </p:nvSpPr>
        <p:spPr/>
        <p:txBody>
          <a:bodyPr/>
          <a:lstStyle/>
          <a:p>
            <a:pPr>
              <a:defRPr/>
            </a:pPr>
            <a:fld id="{0372D366-454F-4275-A96E-202851A433E2}" type="slidenum">
              <a:rPr lang="cs-CZ" smtClean="0"/>
              <a:pPr>
                <a:defRPr/>
              </a:pPr>
              <a:t>133</a:t>
            </a:fld>
            <a:endParaRPr lang="cs-CZ" dirty="0"/>
          </a:p>
        </p:txBody>
      </p:sp>
    </p:spTree>
    <p:extLst>
      <p:ext uri="{BB962C8B-B14F-4D97-AF65-F5344CB8AC3E}">
        <p14:creationId xmlns:p14="http://schemas.microsoft.com/office/powerpoint/2010/main" val="1009765728"/>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Činnosti bez přímé vazby na </a:t>
            </a:r>
            <a:r>
              <a:rPr lang="cs-CZ" dirty="0" err="1" smtClean="0"/>
              <a:t>cs</a:t>
            </a:r>
            <a:endParaRPr lang="cs-CZ" dirty="0"/>
          </a:p>
        </p:txBody>
      </p:sp>
      <p:sp>
        <p:nvSpPr>
          <p:cNvPr id="3" name="Zástupný symbol pro obsah 2"/>
          <p:cNvSpPr>
            <a:spLocks noGrp="1"/>
          </p:cNvSpPr>
          <p:nvPr>
            <p:ph idx="1"/>
          </p:nvPr>
        </p:nvSpPr>
        <p:spPr/>
        <p:txBody>
          <a:bodyPr/>
          <a:lstStyle/>
          <a:p>
            <a:r>
              <a:rPr lang="cs-CZ" dirty="0" smtClean="0"/>
              <a:t>Činnosti zakládající nepřímé náklady:</a:t>
            </a:r>
          </a:p>
          <a:p>
            <a:pPr lvl="1"/>
            <a:r>
              <a:rPr lang="cs-CZ" dirty="0" smtClean="0"/>
              <a:t>Zajištění řízení chodu projektu,</a:t>
            </a:r>
          </a:p>
          <a:p>
            <a:pPr lvl="1"/>
            <a:r>
              <a:rPr lang="cs-CZ" dirty="0" smtClean="0"/>
              <a:t>Administrativa spojené s řízením projektu či organizace,</a:t>
            </a:r>
          </a:p>
          <a:p>
            <a:pPr lvl="1"/>
            <a:r>
              <a:rPr lang="cs-CZ" dirty="0" smtClean="0"/>
              <a:t>Zpracování zpráv o realizaci projektu (MZ a </a:t>
            </a:r>
            <a:r>
              <a:rPr lang="cs-CZ" dirty="0" err="1" smtClean="0"/>
              <a:t>ZjŽoP</a:t>
            </a:r>
            <a:r>
              <a:rPr lang="cs-CZ" dirty="0" smtClean="0"/>
              <a:t>),</a:t>
            </a:r>
          </a:p>
          <a:p>
            <a:pPr lvl="1"/>
            <a:r>
              <a:rPr lang="cs-CZ" dirty="0" smtClean="0"/>
              <a:t>Spolupráce s poskytovatelem a dalšími orgány (VSK),</a:t>
            </a:r>
          </a:p>
          <a:p>
            <a:pPr lvl="1"/>
            <a:r>
              <a:rPr lang="cs-CZ" dirty="0" smtClean="0"/>
              <a:t>Činnosti spojené se zabezpečením aktivit projektu,</a:t>
            </a:r>
          </a:p>
          <a:p>
            <a:pPr lvl="1"/>
            <a:r>
              <a:rPr lang="cs-CZ" dirty="0" smtClean="0"/>
              <a:t>Výběr dodavatele pro projekt,</a:t>
            </a:r>
          </a:p>
          <a:p>
            <a:pPr lvl="1"/>
            <a:r>
              <a:rPr lang="cs-CZ" dirty="0" smtClean="0"/>
              <a:t>Vstupní lékařské prohlídky mimo CS,</a:t>
            </a:r>
          </a:p>
          <a:p>
            <a:pPr lvl="1"/>
            <a:r>
              <a:rPr lang="cs-CZ" dirty="0" smtClean="0"/>
              <a:t>Oprava a údržba zařízení,</a:t>
            </a:r>
          </a:p>
          <a:p>
            <a:pPr lvl="1"/>
            <a:r>
              <a:rPr lang="cs-CZ" dirty="0"/>
              <a:t>Ú</a:t>
            </a:r>
            <a:r>
              <a:rPr lang="cs-CZ" dirty="0" smtClean="0"/>
              <a:t>klid a čistění,</a:t>
            </a:r>
          </a:p>
          <a:p>
            <a:pPr lvl="1"/>
            <a:r>
              <a:rPr lang="cs-CZ" dirty="0" smtClean="0"/>
              <a:t>Zajištění ostrahy.</a:t>
            </a:r>
            <a:endParaRPr lang="cs-CZ" dirty="0"/>
          </a:p>
        </p:txBody>
      </p:sp>
      <p:sp>
        <p:nvSpPr>
          <p:cNvPr id="4" name="Zástupný symbol pro číslo snímku 3"/>
          <p:cNvSpPr>
            <a:spLocks noGrp="1"/>
          </p:cNvSpPr>
          <p:nvPr>
            <p:ph type="sldNum" sz="quarter" idx="12"/>
          </p:nvPr>
        </p:nvSpPr>
        <p:spPr/>
        <p:txBody>
          <a:bodyPr/>
          <a:lstStyle/>
          <a:p>
            <a:pPr>
              <a:defRPr/>
            </a:pPr>
            <a:fld id="{0372D366-454F-4275-A96E-202851A433E2}" type="slidenum">
              <a:rPr lang="cs-CZ" smtClean="0"/>
              <a:pPr>
                <a:defRPr/>
              </a:pPr>
              <a:t>134</a:t>
            </a:fld>
            <a:endParaRPr lang="cs-CZ" dirty="0"/>
          </a:p>
        </p:txBody>
      </p:sp>
    </p:spTree>
    <p:extLst>
      <p:ext uri="{BB962C8B-B14F-4D97-AF65-F5344CB8AC3E}">
        <p14:creationId xmlns:p14="http://schemas.microsoft.com/office/powerpoint/2010/main" val="2497387977"/>
      </p:ext>
    </p:ext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Činnosti bez přímé vazby na </a:t>
            </a:r>
            <a:r>
              <a:rPr lang="cs-CZ" dirty="0" err="1" smtClean="0"/>
              <a:t>cs</a:t>
            </a:r>
            <a:r>
              <a:rPr lang="cs-CZ" dirty="0" smtClean="0"/>
              <a:t> (2)</a:t>
            </a:r>
            <a:endParaRPr lang="cs-CZ" dirty="0"/>
          </a:p>
        </p:txBody>
      </p:sp>
      <p:sp>
        <p:nvSpPr>
          <p:cNvPr id="3" name="Zástupný symbol pro obsah 2"/>
          <p:cNvSpPr>
            <a:spLocks noGrp="1"/>
          </p:cNvSpPr>
          <p:nvPr>
            <p:ph idx="1"/>
          </p:nvPr>
        </p:nvSpPr>
        <p:spPr/>
        <p:txBody>
          <a:bodyPr/>
          <a:lstStyle/>
          <a:p>
            <a:r>
              <a:rPr lang="cs-CZ" dirty="0" smtClean="0"/>
              <a:t>Cestovní náklady RT</a:t>
            </a:r>
          </a:p>
          <a:p>
            <a:pPr lvl="1"/>
            <a:r>
              <a:rPr lang="cs-CZ" dirty="0" smtClean="0"/>
              <a:t>Vnitrostátní cesty,</a:t>
            </a:r>
          </a:p>
          <a:p>
            <a:pPr lvl="1"/>
            <a:r>
              <a:rPr lang="cs-CZ" dirty="0" smtClean="0"/>
              <a:t>zahraniční pracovní cesty (zajištění informování a komunikace o projektu).</a:t>
            </a:r>
          </a:p>
        </p:txBody>
      </p:sp>
      <p:sp>
        <p:nvSpPr>
          <p:cNvPr id="4" name="Zástupný symbol pro číslo snímku 3"/>
          <p:cNvSpPr>
            <a:spLocks noGrp="1"/>
          </p:cNvSpPr>
          <p:nvPr>
            <p:ph type="sldNum" sz="quarter" idx="12"/>
          </p:nvPr>
        </p:nvSpPr>
        <p:spPr/>
        <p:txBody>
          <a:bodyPr/>
          <a:lstStyle/>
          <a:p>
            <a:pPr>
              <a:defRPr/>
            </a:pPr>
            <a:fld id="{0372D366-454F-4275-A96E-202851A433E2}" type="slidenum">
              <a:rPr lang="cs-CZ" smtClean="0"/>
              <a:pPr>
                <a:defRPr/>
              </a:pPr>
              <a:t>135</a:t>
            </a:fld>
            <a:endParaRPr lang="cs-CZ" dirty="0"/>
          </a:p>
        </p:txBody>
      </p:sp>
    </p:spTree>
    <p:extLst>
      <p:ext uri="{BB962C8B-B14F-4D97-AF65-F5344CB8AC3E}">
        <p14:creationId xmlns:p14="http://schemas.microsoft.com/office/powerpoint/2010/main" val="808639286"/>
      </p:ext>
    </p:extLst>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Činnosti bez přímé vazby na </a:t>
            </a:r>
            <a:r>
              <a:rPr lang="cs-CZ" dirty="0" err="1"/>
              <a:t>cs</a:t>
            </a:r>
            <a:r>
              <a:rPr lang="cs-CZ" dirty="0"/>
              <a:t> </a:t>
            </a:r>
            <a:r>
              <a:rPr lang="cs-CZ" dirty="0" smtClean="0"/>
              <a:t>(3)</a:t>
            </a:r>
            <a:endParaRPr lang="cs-CZ" dirty="0"/>
          </a:p>
        </p:txBody>
      </p:sp>
      <p:sp>
        <p:nvSpPr>
          <p:cNvPr id="3" name="Zástupný symbol pro obsah 2"/>
          <p:cNvSpPr>
            <a:spLocks noGrp="1"/>
          </p:cNvSpPr>
          <p:nvPr>
            <p:ph idx="1"/>
          </p:nvPr>
        </p:nvSpPr>
        <p:spPr/>
        <p:txBody>
          <a:bodyPr/>
          <a:lstStyle/>
          <a:p>
            <a:r>
              <a:rPr lang="cs-CZ" dirty="0"/>
              <a:t>Spotřební materiál, zařízení a </a:t>
            </a:r>
            <a:r>
              <a:rPr lang="cs-CZ" dirty="0" smtClean="0"/>
              <a:t>vybavení</a:t>
            </a:r>
          </a:p>
          <a:p>
            <a:pPr lvl="1"/>
            <a:r>
              <a:rPr lang="cs-CZ" dirty="0" smtClean="0"/>
              <a:t>Náklady na nákup papíru, nosičů dat, psacích potřeb</a:t>
            </a:r>
          </a:p>
          <a:p>
            <a:pPr lvl="1"/>
            <a:r>
              <a:rPr lang="cs-CZ" dirty="0" smtClean="0"/>
              <a:t>Náklady na čistící prostředky a nástroje</a:t>
            </a:r>
          </a:p>
          <a:p>
            <a:pPr lvl="1"/>
            <a:r>
              <a:rPr lang="cs-CZ" dirty="0" smtClean="0"/>
              <a:t>Odpisy </a:t>
            </a:r>
            <a:r>
              <a:rPr lang="cs-CZ" dirty="0" err="1" smtClean="0"/>
              <a:t>ZaV</a:t>
            </a:r>
            <a:r>
              <a:rPr lang="cs-CZ" dirty="0" smtClean="0"/>
              <a:t>, které neslouží pro potřeby CS</a:t>
            </a:r>
          </a:p>
          <a:p>
            <a:pPr lvl="1"/>
            <a:r>
              <a:rPr lang="cs-CZ" dirty="0" smtClean="0"/>
              <a:t>Náklady na nájem a operativní leasing, </a:t>
            </a:r>
            <a:r>
              <a:rPr lang="cs-CZ" dirty="0"/>
              <a:t>které neslouží pro potřeby </a:t>
            </a:r>
            <a:r>
              <a:rPr lang="cs-CZ" dirty="0" smtClean="0"/>
              <a:t>CS</a:t>
            </a:r>
          </a:p>
          <a:p>
            <a:pPr lvl="1"/>
            <a:r>
              <a:rPr lang="cs-CZ" dirty="0" smtClean="0"/>
              <a:t>Náklady na nákup </a:t>
            </a:r>
            <a:r>
              <a:rPr lang="cs-CZ" dirty="0" err="1" smtClean="0"/>
              <a:t>ZaV</a:t>
            </a:r>
            <a:r>
              <a:rPr lang="cs-CZ" dirty="0" smtClean="0"/>
              <a:t>, </a:t>
            </a:r>
            <a:r>
              <a:rPr lang="cs-CZ" dirty="0"/>
              <a:t>které neslouží pro potřeby CS</a:t>
            </a:r>
          </a:p>
          <a:p>
            <a:endParaRPr lang="cs-CZ" dirty="0"/>
          </a:p>
        </p:txBody>
      </p:sp>
      <p:sp>
        <p:nvSpPr>
          <p:cNvPr id="4" name="Zástupný symbol pro číslo snímku 3"/>
          <p:cNvSpPr>
            <a:spLocks noGrp="1"/>
          </p:cNvSpPr>
          <p:nvPr>
            <p:ph type="sldNum" sz="quarter" idx="12"/>
          </p:nvPr>
        </p:nvSpPr>
        <p:spPr/>
        <p:txBody>
          <a:bodyPr/>
          <a:lstStyle/>
          <a:p>
            <a:pPr>
              <a:defRPr/>
            </a:pPr>
            <a:fld id="{0372D366-454F-4275-A96E-202851A433E2}" type="slidenum">
              <a:rPr lang="cs-CZ" smtClean="0"/>
              <a:pPr>
                <a:defRPr/>
              </a:pPr>
              <a:t>136</a:t>
            </a:fld>
            <a:endParaRPr lang="cs-CZ" dirty="0"/>
          </a:p>
        </p:txBody>
      </p:sp>
    </p:spTree>
    <p:extLst>
      <p:ext uri="{BB962C8B-B14F-4D97-AF65-F5344CB8AC3E}">
        <p14:creationId xmlns:p14="http://schemas.microsoft.com/office/powerpoint/2010/main" val="510938501"/>
      </p:ext>
    </p:extLst>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Činnosti bez přímé vazby na </a:t>
            </a:r>
            <a:r>
              <a:rPr lang="cs-CZ" dirty="0" err="1"/>
              <a:t>cs</a:t>
            </a:r>
            <a:r>
              <a:rPr lang="cs-CZ" dirty="0"/>
              <a:t> </a:t>
            </a:r>
            <a:r>
              <a:rPr lang="cs-CZ" dirty="0" smtClean="0"/>
              <a:t>(4)</a:t>
            </a:r>
            <a:endParaRPr lang="cs-CZ" dirty="0"/>
          </a:p>
        </p:txBody>
      </p:sp>
      <p:sp>
        <p:nvSpPr>
          <p:cNvPr id="3" name="Zástupný symbol pro obsah 2"/>
          <p:cNvSpPr>
            <a:spLocks noGrp="1"/>
          </p:cNvSpPr>
          <p:nvPr>
            <p:ph idx="1"/>
          </p:nvPr>
        </p:nvSpPr>
        <p:spPr/>
        <p:txBody>
          <a:bodyPr/>
          <a:lstStyle/>
          <a:p>
            <a:r>
              <a:rPr lang="cs-CZ" dirty="0" smtClean="0"/>
              <a:t>Prostory pro realizaci projektu</a:t>
            </a:r>
          </a:p>
          <a:p>
            <a:pPr lvl="1"/>
            <a:r>
              <a:rPr lang="cs-CZ" dirty="0" smtClean="0"/>
              <a:t>Nájemné za prostory pro administraci projektu</a:t>
            </a:r>
          </a:p>
          <a:p>
            <a:pPr lvl="1"/>
            <a:r>
              <a:rPr lang="cs-CZ" dirty="0" smtClean="0"/>
              <a:t>Odpisy budov</a:t>
            </a:r>
          </a:p>
          <a:p>
            <a:pPr lvl="1"/>
            <a:r>
              <a:rPr lang="cs-CZ" dirty="0" smtClean="0"/>
              <a:t>Energie, vodné a stočné</a:t>
            </a:r>
            <a:endParaRPr lang="cs-CZ" dirty="0"/>
          </a:p>
        </p:txBody>
      </p:sp>
      <p:sp>
        <p:nvSpPr>
          <p:cNvPr id="4" name="Zástupný symbol pro číslo snímku 3"/>
          <p:cNvSpPr>
            <a:spLocks noGrp="1"/>
          </p:cNvSpPr>
          <p:nvPr>
            <p:ph type="sldNum" sz="quarter" idx="12"/>
          </p:nvPr>
        </p:nvSpPr>
        <p:spPr/>
        <p:txBody>
          <a:bodyPr/>
          <a:lstStyle/>
          <a:p>
            <a:pPr>
              <a:defRPr/>
            </a:pPr>
            <a:fld id="{0372D366-454F-4275-A96E-202851A433E2}" type="slidenum">
              <a:rPr lang="cs-CZ" smtClean="0"/>
              <a:pPr>
                <a:defRPr/>
              </a:pPr>
              <a:t>137</a:t>
            </a:fld>
            <a:endParaRPr lang="cs-CZ" dirty="0"/>
          </a:p>
        </p:txBody>
      </p:sp>
    </p:spTree>
    <p:extLst>
      <p:ext uri="{BB962C8B-B14F-4D97-AF65-F5344CB8AC3E}">
        <p14:creationId xmlns:p14="http://schemas.microsoft.com/office/powerpoint/2010/main" val="350176579"/>
      </p:ext>
    </p:extLst>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Činnosti bez přímé vazby na </a:t>
            </a:r>
            <a:r>
              <a:rPr lang="cs-CZ" dirty="0" err="1"/>
              <a:t>cs</a:t>
            </a:r>
            <a:r>
              <a:rPr lang="cs-CZ" dirty="0"/>
              <a:t> </a:t>
            </a:r>
            <a:r>
              <a:rPr lang="cs-CZ" dirty="0" smtClean="0"/>
              <a:t>(5)</a:t>
            </a:r>
            <a:endParaRPr lang="cs-CZ" dirty="0"/>
          </a:p>
        </p:txBody>
      </p:sp>
      <p:sp>
        <p:nvSpPr>
          <p:cNvPr id="3" name="Zástupný symbol pro obsah 2"/>
          <p:cNvSpPr>
            <a:spLocks noGrp="1"/>
          </p:cNvSpPr>
          <p:nvPr>
            <p:ph idx="1"/>
          </p:nvPr>
        </p:nvSpPr>
        <p:spPr/>
        <p:txBody>
          <a:bodyPr/>
          <a:lstStyle/>
          <a:p>
            <a:r>
              <a:rPr lang="cs-CZ" dirty="0" smtClean="0"/>
              <a:t>Ostatní provozní náklady</a:t>
            </a:r>
          </a:p>
          <a:p>
            <a:pPr lvl="1"/>
            <a:r>
              <a:rPr lang="cs-CZ" dirty="0" smtClean="0"/>
              <a:t>Internet, telefony, poštovné, dopravné a balné</a:t>
            </a:r>
          </a:p>
          <a:p>
            <a:pPr lvl="1"/>
            <a:r>
              <a:rPr lang="cs-CZ" dirty="0" smtClean="0"/>
              <a:t>Bankovní poplatky</a:t>
            </a:r>
          </a:p>
          <a:p>
            <a:pPr lvl="1"/>
            <a:r>
              <a:rPr lang="cs-CZ" dirty="0" smtClean="0"/>
              <a:t>Pojistné</a:t>
            </a:r>
          </a:p>
          <a:p>
            <a:pPr lvl="1"/>
            <a:r>
              <a:rPr lang="cs-CZ" dirty="0" smtClean="0"/>
              <a:t>Notářské  a správní poplatky</a:t>
            </a:r>
            <a:endParaRPr lang="cs-CZ" dirty="0"/>
          </a:p>
        </p:txBody>
      </p:sp>
      <p:sp>
        <p:nvSpPr>
          <p:cNvPr id="4" name="Zástupný symbol pro číslo snímku 3"/>
          <p:cNvSpPr>
            <a:spLocks noGrp="1"/>
          </p:cNvSpPr>
          <p:nvPr>
            <p:ph type="sldNum" sz="quarter" idx="12"/>
          </p:nvPr>
        </p:nvSpPr>
        <p:spPr/>
        <p:txBody>
          <a:bodyPr/>
          <a:lstStyle/>
          <a:p>
            <a:pPr>
              <a:defRPr/>
            </a:pPr>
            <a:fld id="{0372D366-454F-4275-A96E-202851A433E2}" type="slidenum">
              <a:rPr lang="cs-CZ" smtClean="0"/>
              <a:pPr>
                <a:defRPr/>
              </a:pPr>
              <a:t>138</a:t>
            </a:fld>
            <a:endParaRPr lang="cs-CZ" dirty="0"/>
          </a:p>
        </p:txBody>
      </p:sp>
    </p:spTree>
    <p:extLst>
      <p:ext uri="{BB962C8B-B14F-4D97-AF65-F5344CB8AC3E}">
        <p14:creationId xmlns:p14="http://schemas.microsoft.com/office/powerpoint/2010/main" val="4237194837"/>
      </p:ext>
    </p:extLst>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spolufinancování</a:t>
            </a:r>
            <a:endParaRPr lang="cs-CZ" dirty="0"/>
          </a:p>
        </p:txBody>
      </p:sp>
      <p:sp>
        <p:nvSpPr>
          <p:cNvPr id="3" name="Zástupný symbol pro obsah 2"/>
          <p:cNvSpPr>
            <a:spLocks noGrp="1"/>
          </p:cNvSpPr>
          <p:nvPr>
            <p:ph idx="1"/>
          </p:nvPr>
        </p:nvSpPr>
        <p:spPr/>
        <p:txBody>
          <a:bodyPr/>
          <a:lstStyle/>
          <a:p>
            <a:r>
              <a:rPr lang="cs-CZ" dirty="0" smtClean="0"/>
              <a:t>Upraveno v Obecných pravidlech pro žadatele a příjemce v rámci OPZ, str. 72</a:t>
            </a:r>
            <a:endParaRPr lang="cs-CZ" dirty="0"/>
          </a:p>
        </p:txBody>
      </p:sp>
      <p:sp>
        <p:nvSpPr>
          <p:cNvPr id="4" name="Zástupný symbol pro číslo snímku 3"/>
          <p:cNvSpPr>
            <a:spLocks noGrp="1"/>
          </p:cNvSpPr>
          <p:nvPr>
            <p:ph type="sldNum" sz="quarter" idx="12"/>
          </p:nvPr>
        </p:nvSpPr>
        <p:spPr/>
        <p:txBody>
          <a:bodyPr/>
          <a:lstStyle/>
          <a:p>
            <a:pPr>
              <a:defRPr/>
            </a:pPr>
            <a:fld id="{0372D366-454F-4275-A96E-202851A433E2}" type="slidenum">
              <a:rPr lang="cs-CZ" smtClean="0"/>
              <a:pPr>
                <a:defRPr/>
              </a:pPr>
              <a:t>139</a:t>
            </a:fld>
            <a:endParaRPr lang="cs-CZ" dirty="0"/>
          </a:p>
        </p:txBody>
      </p:sp>
      <p:graphicFrame>
        <p:nvGraphicFramePr>
          <p:cNvPr id="5" name="Tabulka 4"/>
          <p:cNvGraphicFramePr>
            <a:graphicFrameLocks noGrp="1"/>
          </p:cNvGraphicFramePr>
          <p:nvPr>
            <p:extLst>
              <p:ext uri="{D42A27DB-BD31-4B8C-83A1-F6EECF244321}">
                <p14:modId xmlns:p14="http://schemas.microsoft.com/office/powerpoint/2010/main" val="3857469084"/>
              </p:ext>
            </p:extLst>
          </p:nvPr>
        </p:nvGraphicFramePr>
        <p:xfrm>
          <a:off x="1259632" y="3356992"/>
          <a:ext cx="6096000" cy="1752600"/>
        </p:xfrm>
        <a:graphic>
          <a:graphicData uri="http://schemas.openxmlformats.org/drawingml/2006/table">
            <a:tbl>
              <a:tblPr firstRow="1" bandRow="1">
                <a:tableStyleId>{5C22544A-7EE6-4342-B048-85BDC9FD1C3A}</a:tableStyleId>
              </a:tblPr>
              <a:tblGrid>
                <a:gridCol w="2448272"/>
                <a:gridCol w="1224136"/>
                <a:gridCol w="1224136"/>
                <a:gridCol w="1199456"/>
              </a:tblGrid>
              <a:tr h="370840">
                <a:tc>
                  <a:txBody>
                    <a:bodyPr/>
                    <a:lstStyle/>
                    <a:p>
                      <a:r>
                        <a:rPr lang="cs-CZ" dirty="0" smtClean="0"/>
                        <a:t>Typ příjemce</a:t>
                      </a:r>
                      <a:endParaRPr lang="cs-CZ" dirty="0"/>
                    </a:p>
                  </a:txBody>
                  <a:tcPr/>
                </a:tc>
                <a:tc>
                  <a:txBody>
                    <a:bodyPr/>
                    <a:lstStyle/>
                    <a:p>
                      <a:r>
                        <a:rPr lang="cs-CZ" dirty="0" smtClean="0"/>
                        <a:t>EU podíl</a:t>
                      </a:r>
                      <a:endParaRPr lang="cs-CZ" dirty="0"/>
                    </a:p>
                  </a:txBody>
                  <a:tcPr/>
                </a:tc>
                <a:tc>
                  <a:txBody>
                    <a:bodyPr/>
                    <a:lstStyle/>
                    <a:p>
                      <a:r>
                        <a:rPr lang="cs-CZ" dirty="0" smtClean="0"/>
                        <a:t>SR podíl</a:t>
                      </a:r>
                      <a:endParaRPr lang="cs-CZ" dirty="0"/>
                    </a:p>
                  </a:txBody>
                  <a:tcPr/>
                </a:tc>
                <a:tc>
                  <a:txBody>
                    <a:bodyPr/>
                    <a:lstStyle/>
                    <a:p>
                      <a:r>
                        <a:rPr lang="cs-CZ" dirty="0" smtClean="0"/>
                        <a:t>Žadatel</a:t>
                      </a:r>
                      <a:endParaRPr lang="cs-CZ" dirty="0"/>
                    </a:p>
                  </a:txBody>
                  <a:tcPr/>
                </a:tc>
              </a:tr>
              <a:tr h="370840">
                <a:tc>
                  <a:txBody>
                    <a:bodyPr/>
                    <a:lstStyle/>
                    <a:p>
                      <a:r>
                        <a:rPr lang="cs-CZ" dirty="0" smtClean="0"/>
                        <a:t>OSS vč. Justice</a:t>
                      </a:r>
                      <a:endParaRPr lang="cs-CZ" dirty="0"/>
                    </a:p>
                  </a:txBody>
                  <a:tcPr/>
                </a:tc>
                <a:tc>
                  <a:txBody>
                    <a:bodyPr/>
                    <a:lstStyle/>
                    <a:p>
                      <a:r>
                        <a:rPr lang="cs-CZ" dirty="0" smtClean="0"/>
                        <a:t>80,86%</a:t>
                      </a:r>
                      <a:endParaRPr lang="cs-CZ" dirty="0"/>
                    </a:p>
                  </a:txBody>
                  <a:tcPr/>
                </a:tc>
                <a:tc>
                  <a:txBody>
                    <a:bodyPr/>
                    <a:lstStyle/>
                    <a:p>
                      <a:r>
                        <a:rPr lang="cs-CZ" dirty="0" smtClean="0"/>
                        <a:t>19,14%</a:t>
                      </a:r>
                      <a:endParaRPr lang="cs-CZ" dirty="0"/>
                    </a:p>
                  </a:txBody>
                  <a:tcPr/>
                </a:tc>
                <a:tc>
                  <a:txBody>
                    <a:bodyPr/>
                    <a:lstStyle/>
                    <a:p>
                      <a:r>
                        <a:rPr lang="cs-CZ" dirty="0" smtClean="0"/>
                        <a:t>0%</a:t>
                      </a:r>
                      <a:endParaRPr lang="cs-CZ" dirty="0"/>
                    </a:p>
                  </a:txBody>
                  <a:tcPr/>
                </a:tc>
              </a:tr>
              <a:tr h="370840">
                <a:tc>
                  <a:txBody>
                    <a:bodyPr/>
                    <a:lstStyle/>
                    <a:p>
                      <a:r>
                        <a:rPr lang="cs-CZ" dirty="0" smtClean="0"/>
                        <a:t>SPO</a:t>
                      </a:r>
                      <a:endParaRPr lang="cs-CZ" dirty="0"/>
                    </a:p>
                  </a:txBody>
                  <a:tcPr/>
                </a:tc>
                <a:tc>
                  <a:txBody>
                    <a:bodyPr/>
                    <a:lstStyle/>
                    <a:p>
                      <a:r>
                        <a:rPr lang="cs-CZ" dirty="0" smtClean="0"/>
                        <a:t>80,86%</a:t>
                      </a:r>
                      <a:endParaRPr lang="cs-CZ" dirty="0"/>
                    </a:p>
                  </a:txBody>
                  <a:tcPr/>
                </a:tc>
                <a:tc>
                  <a:txBody>
                    <a:bodyPr/>
                    <a:lstStyle/>
                    <a:p>
                      <a:r>
                        <a:rPr lang="cs-CZ" dirty="0" smtClean="0"/>
                        <a:t>19,14%</a:t>
                      </a:r>
                      <a:endParaRPr lang="cs-CZ" dirty="0"/>
                    </a:p>
                  </a:txBody>
                  <a:tcPr/>
                </a:tc>
                <a:tc>
                  <a:txBody>
                    <a:bodyPr/>
                    <a:lstStyle/>
                    <a:p>
                      <a:r>
                        <a:rPr lang="cs-CZ" dirty="0" smtClean="0"/>
                        <a:t>0%</a:t>
                      </a:r>
                      <a:endParaRPr lang="cs-CZ" dirty="0"/>
                    </a:p>
                  </a:txBody>
                  <a:tcPr/>
                </a:tc>
              </a:tr>
              <a:tr h="370840">
                <a:tc>
                  <a:txBody>
                    <a:bodyPr/>
                    <a:lstStyle/>
                    <a:p>
                      <a:r>
                        <a:rPr lang="cs-CZ" dirty="0" smtClean="0"/>
                        <a:t>Asociace a sdružení obcí a krajů</a:t>
                      </a:r>
                      <a:endParaRPr lang="cs-CZ" dirty="0"/>
                    </a:p>
                  </a:txBody>
                  <a:tcPr/>
                </a:tc>
                <a:tc>
                  <a:txBody>
                    <a:bodyPr/>
                    <a:lstStyle/>
                    <a:p>
                      <a:r>
                        <a:rPr lang="cs-CZ" dirty="0" smtClean="0"/>
                        <a:t>80,86%</a:t>
                      </a:r>
                      <a:endParaRPr lang="cs-CZ" dirty="0"/>
                    </a:p>
                  </a:txBody>
                  <a:tcPr/>
                </a:tc>
                <a:tc>
                  <a:txBody>
                    <a:bodyPr/>
                    <a:lstStyle/>
                    <a:p>
                      <a:r>
                        <a:rPr lang="cs-CZ" dirty="0" smtClean="0"/>
                        <a:t>19,14% / 14,14%</a:t>
                      </a:r>
                      <a:endParaRPr lang="cs-CZ" dirty="0"/>
                    </a:p>
                  </a:txBody>
                  <a:tcPr/>
                </a:tc>
                <a:tc>
                  <a:txBody>
                    <a:bodyPr/>
                    <a:lstStyle/>
                    <a:p>
                      <a:r>
                        <a:rPr lang="cs-CZ" dirty="0" smtClean="0"/>
                        <a:t>0% /    5%</a:t>
                      </a:r>
                      <a:endParaRPr lang="cs-CZ" dirty="0"/>
                    </a:p>
                  </a:txBody>
                  <a:tcPr/>
                </a:tc>
              </a:tr>
            </a:tbl>
          </a:graphicData>
        </a:graphic>
      </p:graphicFrame>
    </p:spTree>
    <p:extLst>
      <p:ext uri="{BB962C8B-B14F-4D97-AF65-F5344CB8AC3E}">
        <p14:creationId xmlns:p14="http://schemas.microsoft.com/office/powerpoint/2010/main" val="12834066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ŽADATELÉ / PARTNEŘI</a:t>
            </a:r>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14</a:t>
            </a:fld>
            <a:endParaRPr lang="cs-CZ" dirty="0"/>
          </a:p>
        </p:txBody>
      </p:sp>
      <p:pic>
        <p:nvPicPr>
          <p:cNvPr id="9" name="Obrázek 8"/>
          <p:cNvPicPr/>
          <p:nvPr/>
        </p:nvPicPr>
        <p:blipFill>
          <a:blip r:embed="rId3">
            <a:extLst>
              <a:ext uri="{28A0092B-C50C-407E-A947-70E740481C1C}">
                <a14:useLocalDpi xmlns:a14="http://schemas.microsoft.com/office/drawing/2010/main" val="0"/>
              </a:ext>
            </a:extLst>
          </a:blip>
          <a:srcRect/>
          <a:stretch>
            <a:fillRect/>
          </a:stretch>
        </p:blipFill>
        <p:spPr bwMode="auto">
          <a:xfrm>
            <a:off x="7789540" y="5650954"/>
            <a:ext cx="514350" cy="514350"/>
          </a:xfrm>
          <a:prstGeom prst="rect">
            <a:avLst/>
          </a:prstGeom>
          <a:noFill/>
          <a:ln>
            <a:noFill/>
          </a:ln>
        </p:spPr>
      </p:pic>
      <p:sp>
        <p:nvSpPr>
          <p:cNvPr id="12" name="Zástupný symbol pro obsah 2"/>
          <p:cNvSpPr>
            <a:spLocks noGrp="1"/>
          </p:cNvSpPr>
          <p:nvPr>
            <p:ph idx="1"/>
          </p:nvPr>
        </p:nvSpPr>
        <p:spPr>
          <a:xfrm>
            <a:off x="539552" y="1340768"/>
            <a:ext cx="8064000" cy="576064"/>
          </a:xfrm>
        </p:spPr>
        <p:txBody>
          <a:bodyPr/>
          <a:lstStyle/>
          <a:p>
            <a:pPr marL="0" indent="0">
              <a:buNone/>
            </a:pPr>
            <a:r>
              <a:rPr lang="cs-CZ" b="1" u="sng" dirty="0" smtClean="0"/>
              <a:t>Oprávnění žadatelé výzvy:</a:t>
            </a:r>
          </a:p>
          <a:p>
            <a:pPr lvl="0"/>
            <a:r>
              <a:rPr lang="cs-CZ" sz="2000" dirty="0"/>
              <a:t>organizační složky státu včetně justice,</a:t>
            </a:r>
          </a:p>
          <a:p>
            <a:pPr lvl="0"/>
            <a:r>
              <a:rPr lang="cs-CZ" sz="2000" dirty="0"/>
              <a:t>státní příspěvkové organizace a</a:t>
            </a:r>
          </a:p>
          <a:p>
            <a:pPr lvl="0"/>
            <a:r>
              <a:rPr lang="cs-CZ" sz="2000" dirty="0"/>
              <a:t>asociace a sdružení obcí a krajů. </a:t>
            </a:r>
            <a:endParaRPr lang="cs-CZ" b="1" dirty="0" smtClean="0"/>
          </a:p>
          <a:p>
            <a:r>
              <a:rPr lang="cs-CZ" sz="2000" b="1" dirty="0"/>
              <a:t>Oprávněnými žadateli mohou být pouze subjekty uvedené jakožto odpovědné subjekty za realizaci aktivit v Implementačních plánech pro strategické cíle 1, 2 a 4</a:t>
            </a:r>
            <a:r>
              <a:rPr lang="cs-CZ" sz="2000" dirty="0"/>
              <a:t> </a:t>
            </a:r>
            <a:r>
              <a:rPr lang="cs-CZ" sz="2000" b="1" dirty="0"/>
              <a:t>Strategického rámce rozvoje veřejné správy ČR pro období 2014-2020 a jejich příloh, případně subjekty odpovědné za realizaci dalších strategických projektů obdobného zaměření schválených Vládou ČR. </a:t>
            </a:r>
            <a:endParaRPr lang="cs-CZ" sz="2000" dirty="0"/>
          </a:p>
          <a:p>
            <a:pPr marL="0" indent="0">
              <a:buNone/>
            </a:pPr>
            <a:r>
              <a:rPr lang="cs-CZ" sz="2000" dirty="0" smtClean="0"/>
              <a:t>Seznam oprávněných žadatelů je uveden v příloze č. 5 výzvy.</a:t>
            </a:r>
            <a:endParaRPr lang="cs-CZ" sz="2000" dirty="0"/>
          </a:p>
        </p:txBody>
      </p:sp>
    </p:spTree>
    <p:extLst>
      <p:ext uri="{BB962C8B-B14F-4D97-AF65-F5344CB8AC3E}">
        <p14:creationId xmlns:p14="http://schemas.microsoft.com/office/powerpoint/2010/main" val="3853247191"/>
      </p:ext>
    </p:extLst>
  </p:cSld>
  <p:clrMapOvr>
    <a:masterClrMapping/>
  </p:clrMapOvr>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Obvyklé ceny zařízení a vybavení</a:t>
            </a:r>
            <a:endParaRPr lang="cs-CZ" dirty="0"/>
          </a:p>
        </p:txBody>
      </p:sp>
      <p:graphicFrame>
        <p:nvGraphicFramePr>
          <p:cNvPr id="5" name="Zástupný symbol pro obsah 4"/>
          <p:cNvGraphicFramePr>
            <a:graphicFrameLocks noGrp="1"/>
          </p:cNvGraphicFramePr>
          <p:nvPr>
            <p:ph idx="1"/>
            <p:extLst>
              <p:ext uri="{D42A27DB-BD31-4B8C-83A1-F6EECF244321}">
                <p14:modId xmlns:p14="http://schemas.microsoft.com/office/powerpoint/2010/main" val="3212488895"/>
              </p:ext>
            </p:extLst>
          </p:nvPr>
        </p:nvGraphicFramePr>
        <p:xfrm>
          <a:off x="539750" y="1800225"/>
          <a:ext cx="8064500" cy="3977640"/>
        </p:xfrm>
        <a:graphic>
          <a:graphicData uri="http://schemas.openxmlformats.org/drawingml/2006/table">
            <a:tbl>
              <a:tblPr firstRow="1" bandRow="1">
                <a:tableStyleId>{5C22544A-7EE6-4342-B048-85BDC9FD1C3A}</a:tableStyleId>
              </a:tblPr>
              <a:tblGrid>
                <a:gridCol w="2664098"/>
                <a:gridCol w="1872208"/>
                <a:gridCol w="1512069"/>
                <a:gridCol w="2016125"/>
              </a:tblGrid>
              <a:tr h="370840">
                <a:tc>
                  <a:txBody>
                    <a:bodyPr/>
                    <a:lstStyle/>
                    <a:p>
                      <a:r>
                        <a:rPr lang="cs-CZ" dirty="0" smtClean="0"/>
                        <a:t>Položka</a:t>
                      </a:r>
                      <a:endParaRPr lang="cs-CZ" dirty="0"/>
                    </a:p>
                  </a:txBody>
                  <a:tcPr/>
                </a:tc>
                <a:tc>
                  <a:txBody>
                    <a:bodyPr/>
                    <a:lstStyle/>
                    <a:p>
                      <a:r>
                        <a:rPr lang="cs-CZ" dirty="0" smtClean="0"/>
                        <a:t>Cena bez DPH</a:t>
                      </a:r>
                      <a:endParaRPr lang="cs-CZ" dirty="0"/>
                    </a:p>
                  </a:txBody>
                  <a:tcPr/>
                </a:tc>
                <a:tc>
                  <a:txBody>
                    <a:bodyPr/>
                    <a:lstStyle/>
                    <a:p>
                      <a:r>
                        <a:rPr lang="cs-CZ" dirty="0" smtClean="0"/>
                        <a:t>Cena s PDH</a:t>
                      </a:r>
                      <a:endParaRPr lang="cs-CZ" dirty="0"/>
                    </a:p>
                  </a:txBody>
                  <a:tcPr/>
                </a:tc>
                <a:tc>
                  <a:txBody>
                    <a:bodyPr/>
                    <a:lstStyle/>
                    <a:p>
                      <a:r>
                        <a:rPr lang="cs-CZ" dirty="0" smtClean="0"/>
                        <a:t>Parametry</a:t>
                      </a:r>
                      <a:endParaRPr lang="cs-CZ" dirty="0"/>
                    </a:p>
                  </a:txBody>
                  <a:tcPr/>
                </a:tc>
              </a:tr>
              <a:tr h="370840">
                <a:tc>
                  <a:txBody>
                    <a:bodyPr/>
                    <a:lstStyle/>
                    <a:p>
                      <a:r>
                        <a:rPr lang="cs-CZ" dirty="0" smtClean="0"/>
                        <a:t>Stolní PC</a:t>
                      </a:r>
                      <a:endParaRPr lang="cs-CZ" dirty="0"/>
                    </a:p>
                  </a:txBody>
                  <a:tcPr/>
                </a:tc>
                <a:tc>
                  <a:txBody>
                    <a:bodyPr/>
                    <a:lstStyle/>
                    <a:p>
                      <a:pPr algn="r"/>
                      <a:r>
                        <a:rPr lang="cs-CZ" dirty="0" smtClean="0"/>
                        <a:t>11 000 Kč</a:t>
                      </a:r>
                      <a:endParaRPr lang="cs-CZ" dirty="0"/>
                    </a:p>
                  </a:txBody>
                  <a:tcPr/>
                </a:tc>
                <a:tc>
                  <a:txBody>
                    <a:bodyPr/>
                    <a:lstStyle/>
                    <a:p>
                      <a:pPr algn="r"/>
                      <a:r>
                        <a:rPr lang="cs-CZ" dirty="0" smtClean="0"/>
                        <a:t>13 310 Kč</a:t>
                      </a:r>
                      <a:endParaRPr lang="cs-CZ" dirty="0"/>
                    </a:p>
                  </a:txBody>
                  <a:tcPr/>
                </a:tc>
                <a:tc>
                  <a:txBody>
                    <a:bodyPr/>
                    <a:lstStyle/>
                    <a:p>
                      <a:endParaRPr lang="cs-CZ" dirty="0"/>
                    </a:p>
                  </a:txBody>
                  <a:tcPr/>
                </a:tc>
              </a:tr>
              <a:tr h="370840">
                <a:tc>
                  <a:txBody>
                    <a:bodyPr/>
                    <a:lstStyle/>
                    <a:p>
                      <a:r>
                        <a:rPr lang="cs-CZ" dirty="0" smtClean="0"/>
                        <a:t>NB</a:t>
                      </a:r>
                      <a:endParaRPr lang="cs-CZ" dirty="0"/>
                    </a:p>
                  </a:txBody>
                  <a:tcPr/>
                </a:tc>
                <a:tc>
                  <a:txBody>
                    <a:bodyPr/>
                    <a:lstStyle/>
                    <a:p>
                      <a:pPr algn="r"/>
                      <a:r>
                        <a:rPr lang="cs-CZ" dirty="0" smtClean="0"/>
                        <a:t>11 000 Kč</a:t>
                      </a:r>
                      <a:endParaRPr lang="cs-CZ" dirty="0"/>
                    </a:p>
                  </a:txBody>
                  <a:tcPr/>
                </a:tc>
                <a:tc>
                  <a:txBody>
                    <a:bodyPr/>
                    <a:lstStyle/>
                    <a:p>
                      <a:pPr algn="r"/>
                      <a:r>
                        <a:rPr lang="cs-CZ" dirty="0" smtClean="0"/>
                        <a:t>13 310 Kč</a:t>
                      </a:r>
                      <a:endParaRPr lang="cs-CZ" dirty="0"/>
                    </a:p>
                  </a:txBody>
                  <a:tcPr/>
                </a:tc>
                <a:tc>
                  <a:txBody>
                    <a:bodyPr/>
                    <a:lstStyle/>
                    <a:p>
                      <a:endParaRPr lang="cs-CZ"/>
                    </a:p>
                  </a:txBody>
                  <a:tcPr/>
                </a:tc>
              </a:tr>
              <a:tr h="370840">
                <a:tc>
                  <a:txBody>
                    <a:bodyPr/>
                    <a:lstStyle/>
                    <a:p>
                      <a:r>
                        <a:rPr lang="cs-CZ" dirty="0" smtClean="0"/>
                        <a:t>Tablet</a:t>
                      </a:r>
                      <a:endParaRPr lang="cs-CZ" dirty="0"/>
                    </a:p>
                  </a:txBody>
                  <a:tcPr/>
                </a:tc>
                <a:tc>
                  <a:txBody>
                    <a:bodyPr/>
                    <a:lstStyle/>
                    <a:p>
                      <a:pPr algn="r"/>
                      <a:r>
                        <a:rPr lang="cs-CZ" dirty="0" smtClean="0"/>
                        <a:t>5 000 Kč</a:t>
                      </a:r>
                      <a:endParaRPr lang="cs-CZ" dirty="0"/>
                    </a:p>
                  </a:txBody>
                  <a:tcPr/>
                </a:tc>
                <a:tc>
                  <a:txBody>
                    <a:bodyPr/>
                    <a:lstStyle/>
                    <a:p>
                      <a:pPr algn="r"/>
                      <a:r>
                        <a:rPr lang="cs-CZ" dirty="0" smtClean="0"/>
                        <a:t>6 040 Kč</a:t>
                      </a:r>
                      <a:endParaRPr lang="cs-CZ" dirty="0"/>
                    </a:p>
                  </a:txBody>
                  <a:tcPr/>
                </a:tc>
                <a:tc>
                  <a:txBody>
                    <a:bodyPr/>
                    <a:lstStyle/>
                    <a:p>
                      <a:endParaRPr lang="cs-CZ" dirty="0"/>
                    </a:p>
                  </a:txBody>
                  <a:tcPr/>
                </a:tc>
              </a:tr>
              <a:tr h="370840">
                <a:tc>
                  <a:txBody>
                    <a:bodyPr/>
                    <a:lstStyle/>
                    <a:p>
                      <a:r>
                        <a:rPr lang="cs-CZ" dirty="0" err="1" smtClean="0"/>
                        <a:t>Kancel</a:t>
                      </a:r>
                      <a:r>
                        <a:rPr lang="cs-CZ" dirty="0" smtClean="0"/>
                        <a:t>. balík</a:t>
                      </a:r>
                      <a:endParaRPr lang="cs-CZ" dirty="0"/>
                    </a:p>
                  </a:txBody>
                  <a:tcPr/>
                </a:tc>
                <a:tc>
                  <a:txBody>
                    <a:bodyPr/>
                    <a:lstStyle/>
                    <a:p>
                      <a:pPr algn="r"/>
                      <a:r>
                        <a:rPr lang="cs-CZ" dirty="0" smtClean="0"/>
                        <a:t>5 200 Kč</a:t>
                      </a:r>
                      <a:endParaRPr lang="cs-CZ" dirty="0"/>
                    </a:p>
                  </a:txBody>
                  <a:tcPr/>
                </a:tc>
                <a:tc>
                  <a:txBody>
                    <a:bodyPr/>
                    <a:lstStyle/>
                    <a:p>
                      <a:pPr algn="r"/>
                      <a:r>
                        <a:rPr lang="cs-CZ" dirty="0" smtClean="0"/>
                        <a:t>6 292 Kč</a:t>
                      </a:r>
                      <a:endParaRPr lang="cs-CZ" dirty="0"/>
                    </a:p>
                  </a:txBody>
                  <a:tcPr/>
                </a:tc>
                <a:tc>
                  <a:txBody>
                    <a:bodyPr/>
                    <a:lstStyle/>
                    <a:p>
                      <a:endParaRPr lang="cs-CZ"/>
                    </a:p>
                  </a:txBody>
                  <a:tcPr/>
                </a:tc>
              </a:tr>
              <a:tr h="370840">
                <a:tc>
                  <a:txBody>
                    <a:bodyPr/>
                    <a:lstStyle/>
                    <a:p>
                      <a:r>
                        <a:rPr lang="cs-CZ" dirty="0" err="1" smtClean="0"/>
                        <a:t>Kancel</a:t>
                      </a:r>
                      <a:r>
                        <a:rPr lang="cs-CZ" dirty="0" smtClean="0"/>
                        <a:t>. balík</a:t>
                      </a:r>
                      <a:endParaRPr lang="cs-CZ" dirty="0"/>
                    </a:p>
                  </a:txBody>
                  <a:tcPr/>
                </a:tc>
                <a:tc>
                  <a:txBody>
                    <a:bodyPr/>
                    <a:lstStyle/>
                    <a:p>
                      <a:pPr algn="r"/>
                      <a:r>
                        <a:rPr lang="cs-CZ" dirty="0" smtClean="0"/>
                        <a:t>2 000 Kč</a:t>
                      </a:r>
                      <a:endParaRPr lang="cs-CZ" dirty="0"/>
                    </a:p>
                  </a:txBody>
                  <a:tcPr/>
                </a:tc>
                <a:tc>
                  <a:txBody>
                    <a:bodyPr/>
                    <a:lstStyle/>
                    <a:p>
                      <a:pPr algn="r"/>
                      <a:r>
                        <a:rPr lang="cs-CZ" dirty="0" smtClean="0"/>
                        <a:t>2 420 Kč</a:t>
                      </a:r>
                      <a:endParaRPr lang="cs-CZ" dirty="0"/>
                    </a:p>
                  </a:txBody>
                  <a:tcPr/>
                </a:tc>
                <a:tc>
                  <a:txBody>
                    <a:bodyPr/>
                    <a:lstStyle/>
                    <a:p>
                      <a:endParaRPr lang="cs-CZ"/>
                    </a:p>
                  </a:txBody>
                  <a:tcPr/>
                </a:tc>
              </a:tr>
              <a:tr h="370840">
                <a:tc>
                  <a:txBody>
                    <a:bodyPr/>
                    <a:lstStyle/>
                    <a:p>
                      <a:r>
                        <a:rPr lang="cs-CZ" dirty="0" smtClean="0"/>
                        <a:t>Mobil</a:t>
                      </a:r>
                      <a:endParaRPr lang="cs-CZ" dirty="0"/>
                    </a:p>
                  </a:txBody>
                  <a:tcPr/>
                </a:tc>
                <a:tc>
                  <a:txBody>
                    <a:bodyPr/>
                    <a:lstStyle/>
                    <a:p>
                      <a:pPr algn="r"/>
                      <a:r>
                        <a:rPr lang="cs-CZ" dirty="0" smtClean="0"/>
                        <a:t>2 000 Kč</a:t>
                      </a:r>
                      <a:endParaRPr lang="cs-CZ" dirty="0"/>
                    </a:p>
                  </a:txBody>
                  <a:tcPr/>
                </a:tc>
                <a:tc>
                  <a:txBody>
                    <a:bodyPr/>
                    <a:lstStyle/>
                    <a:p>
                      <a:pPr algn="r"/>
                      <a:r>
                        <a:rPr lang="cs-CZ" dirty="0" smtClean="0"/>
                        <a:t>2 420 Kč</a:t>
                      </a:r>
                      <a:endParaRPr lang="cs-CZ" dirty="0"/>
                    </a:p>
                  </a:txBody>
                  <a:tcPr/>
                </a:tc>
                <a:tc>
                  <a:txBody>
                    <a:bodyPr/>
                    <a:lstStyle/>
                    <a:p>
                      <a:endParaRPr lang="cs-CZ"/>
                    </a:p>
                  </a:txBody>
                  <a:tcPr/>
                </a:tc>
              </a:tr>
              <a:tr h="370840">
                <a:tc>
                  <a:txBody>
                    <a:bodyPr/>
                    <a:lstStyle/>
                    <a:p>
                      <a:r>
                        <a:rPr lang="cs-CZ" dirty="0" smtClean="0"/>
                        <a:t>Tiskárna </a:t>
                      </a:r>
                      <a:endParaRPr lang="cs-CZ" dirty="0"/>
                    </a:p>
                  </a:txBody>
                  <a:tcPr/>
                </a:tc>
                <a:tc>
                  <a:txBody>
                    <a:bodyPr/>
                    <a:lstStyle/>
                    <a:p>
                      <a:pPr algn="r"/>
                      <a:r>
                        <a:rPr lang="cs-CZ" dirty="0" smtClean="0"/>
                        <a:t>3 500 Kč</a:t>
                      </a:r>
                      <a:endParaRPr lang="cs-CZ" dirty="0"/>
                    </a:p>
                  </a:txBody>
                  <a:tcPr/>
                </a:tc>
                <a:tc>
                  <a:txBody>
                    <a:bodyPr/>
                    <a:lstStyle/>
                    <a:p>
                      <a:pPr algn="r"/>
                      <a:r>
                        <a:rPr lang="cs-CZ" dirty="0" smtClean="0"/>
                        <a:t>3 025 Kč</a:t>
                      </a:r>
                      <a:endParaRPr lang="cs-CZ" dirty="0"/>
                    </a:p>
                  </a:txBody>
                  <a:tcPr/>
                </a:tc>
                <a:tc>
                  <a:txBody>
                    <a:bodyPr/>
                    <a:lstStyle/>
                    <a:p>
                      <a:endParaRPr lang="cs-CZ"/>
                    </a:p>
                  </a:txBody>
                  <a:tcPr/>
                </a:tc>
              </a:tr>
              <a:tr h="370840">
                <a:tc>
                  <a:txBody>
                    <a:bodyPr/>
                    <a:lstStyle/>
                    <a:p>
                      <a:r>
                        <a:rPr lang="cs-CZ" dirty="0" smtClean="0"/>
                        <a:t>Skener</a:t>
                      </a:r>
                      <a:endParaRPr lang="cs-CZ" dirty="0"/>
                    </a:p>
                  </a:txBody>
                  <a:tcPr/>
                </a:tc>
                <a:tc>
                  <a:txBody>
                    <a:bodyPr/>
                    <a:lstStyle/>
                    <a:p>
                      <a:pPr algn="r"/>
                      <a:r>
                        <a:rPr lang="cs-CZ" dirty="0" smtClean="0"/>
                        <a:t>1 800 Kč</a:t>
                      </a:r>
                      <a:endParaRPr lang="cs-CZ" dirty="0"/>
                    </a:p>
                  </a:txBody>
                  <a:tcPr/>
                </a:tc>
                <a:tc>
                  <a:txBody>
                    <a:bodyPr/>
                    <a:lstStyle/>
                    <a:p>
                      <a:pPr algn="r"/>
                      <a:r>
                        <a:rPr lang="cs-CZ" dirty="0" smtClean="0"/>
                        <a:t>2 178 Kč</a:t>
                      </a:r>
                      <a:endParaRPr lang="cs-CZ" dirty="0"/>
                    </a:p>
                  </a:txBody>
                  <a:tcPr/>
                </a:tc>
                <a:tc>
                  <a:txBody>
                    <a:bodyPr/>
                    <a:lstStyle/>
                    <a:p>
                      <a:endParaRPr lang="cs-CZ" dirty="0"/>
                    </a:p>
                  </a:txBody>
                  <a:tcPr/>
                </a:tc>
              </a:tr>
              <a:tr h="370840">
                <a:tc>
                  <a:txBody>
                    <a:bodyPr/>
                    <a:lstStyle/>
                    <a:p>
                      <a:r>
                        <a:rPr lang="cs-CZ" dirty="0" err="1" smtClean="0"/>
                        <a:t>Multifunkce</a:t>
                      </a:r>
                      <a:r>
                        <a:rPr lang="cs-CZ" dirty="0" smtClean="0"/>
                        <a:t> (standartní využití)</a:t>
                      </a:r>
                      <a:endParaRPr lang="cs-CZ" dirty="0"/>
                    </a:p>
                  </a:txBody>
                  <a:tcPr/>
                </a:tc>
                <a:tc>
                  <a:txBody>
                    <a:bodyPr/>
                    <a:lstStyle/>
                    <a:p>
                      <a:pPr algn="r"/>
                      <a:r>
                        <a:rPr lang="cs-CZ" dirty="0" smtClean="0"/>
                        <a:t>6 000 Kč</a:t>
                      </a:r>
                      <a:endParaRPr lang="cs-CZ" dirty="0"/>
                    </a:p>
                  </a:txBody>
                  <a:tcPr/>
                </a:tc>
                <a:tc>
                  <a:txBody>
                    <a:bodyPr/>
                    <a:lstStyle/>
                    <a:p>
                      <a:pPr algn="r"/>
                      <a:r>
                        <a:rPr lang="cs-CZ" dirty="0" smtClean="0"/>
                        <a:t>7 260 Kč</a:t>
                      </a:r>
                      <a:endParaRPr lang="cs-CZ" dirty="0"/>
                    </a:p>
                  </a:txBody>
                  <a:tcPr/>
                </a:tc>
                <a:tc>
                  <a:txBody>
                    <a:bodyPr/>
                    <a:lstStyle/>
                    <a:p>
                      <a:endParaRPr lang="cs-CZ" dirty="0"/>
                    </a:p>
                  </a:txBody>
                  <a:tcPr/>
                </a:tc>
              </a:tr>
            </a:tbl>
          </a:graphicData>
        </a:graphic>
      </p:graphicFrame>
      <p:sp>
        <p:nvSpPr>
          <p:cNvPr id="4" name="Zástupný symbol pro číslo snímku 3"/>
          <p:cNvSpPr>
            <a:spLocks noGrp="1"/>
          </p:cNvSpPr>
          <p:nvPr>
            <p:ph type="sldNum" sz="quarter" idx="12"/>
          </p:nvPr>
        </p:nvSpPr>
        <p:spPr/>
        <p:txBody>
          <a:bodyPr/>
          <a:lstStyle/>
          <a:p>
            <a:pPr>
              <a:defRPr/>
            </a:pPr>
            <a:fld id="{0372D366-454F-4275-A96E-202851A433E2}" type="slidenum">
              <a:rPr lang="cs-CZ" smtClean="0"/>
              <a:pPr>
                <a:defRPr/>
              </a:pPr>
              <a:t>140</a:t>
            </a:fld>
            <a:endParaRPr lang="cs-CZ" dirty="0"/>
          </a:p>
        </p:txBody>
      </p:sp>
    </p:spTree>
    <p:extLst>
      <p:ext uri="{BB962C8B-B14F-4D97-AF65-F5344CB8AC3E}">
        <p14:creationId xmlns:p14="http://schemas.microsoft.com/office/powerpoint/2010/main" val="3272717474"/>
      </p:ext>
    </p:extLst>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Obvyklé ceny zařízení a </a:t>
            </a:r>
            <a:r>
              <a:rPr lang="cs-CZ" dirty="0" smtClean="0"/>
              <a:t>vybavení</a:t>
            </a:r>
            <a:endParaRPr lang="cs-CZ" dirty="0"/>
          </a:p>
        </p:txBody>
      </p:sp>
      <p:graphicFrame>
        <p:nvGraphicFramePr>
          <p:cNvPr id="5" name="Zástupný symbol pro obsah 4"/>
          <p:cNvGraphicFramePr>
            <a:graphicFrameLocks noGrp="1"/>
          </p:cNvGraphicFramePr>
          <p:nvPr>
            <p:ph idx="1"/>
            <p:extLst>
              <p:ext uri="{D42A27DB-BD31-4B8C-83A1-F6EECF244321}">
                <p14:modId xmlns:p14="http://schemas.microsoft.com/office/powerpoint/2010/main" val="1721820959"/>
              </p:ext>
            </p:extLst>
          </p:nvPr>
        </p:nvGraphicFramePr>
        <p:xfrm>
          <a:off x="539750" y="1800225"/>
          <a:ext cx="8064500" cy="3977640"/>
        </p:xfrm>
        <a:graphic>
          <a:graphicData uri="http://schemas.openxmlformats.org/drawingml/2006/table">
            <a:tbl>
              <a:tblPr firstRow="1" bandRow="1">
                <a:tableStyleId>{5C22544A-7EE6-4342-B048-85BDC9FD1C3A}</a:tableStyleId>
              </a:tblPr>
              <a:tblGrid>
                <a:gridCol w="2592090"/>
                <a:gridCol w="1872208"/>
                <a:gridCol w="1584077"/>
                <a:gridCol w="2016125"/>
              </a:tblGrid>
              <a:tr h="370840">
                <a:tc>
                  <a:txBody>
                    <a:bodyPr/>
                    <a:lstStyle/>
                    <a:p>
                      <a:r>
                        <a:rPr lang="cs-CZ" dirty="0" smtClean="0"/>
                        <a:t>položka</a:t>
                      </a:r>
                      <a:endParaRPr lang="cs-CZ" dirty="0"/>
                    </a:p>
                  </a:txBody>
                  <a:tcPr/>
                </a:tc>
                <a:tc>
                  <a:txBody>
                    <a:bodyPr/>
                    <a:lstStyle/>
                    <a:p>
                      <a:r>
                        <a:rPr lang="cs-CZ" dirty="0" smtClean="0"/>
                        <a:t>Cena bez DPH</a:t>
                      </a:r>
                      <a:endParaRPr lang="cs-CZ" dirty="0"/>
                    </a:p>
                  </a:txBody>
                  <a:tcPr/>
                </a:tc>
                <a:tc>
                  <a:txBody>
                    <a:bodyPr/>
                    <a:lstStyle/>
                    <a:p>
                      <a:r>
                        <a:rPr lang="cs-CZ" dirty="0" smtClean="0"/>
                        <a:t>Cena s DPH</a:t>
                      </a:r>
                      <a:endParaRPr lang="cs-CZ" dirty="0"/>
                    </a:p>
                  </a:txBody>
                  <a:tcPr/>
                </a:tc>
                <a:tc>
                  <a:txBody>
                    <a:bodyPr/>
                    <a:lstStyle/>
                    <a:p>
                      <a:r>
                        <a:rPr lang="cs-CZ" dirty="0" smtClean="0"/>
                        <a:t>Parametry</a:t>
                      </a:r>
                      <a:endParaRPr lang="cs-CZ" dirty="0"/>
                    </a:p>
                  </a:txBody>
                  <a:tcPr/>
                </a:tc>
              </a:tr>
              <a:tr h="370840">
                <a:tc>
                  <a:txBody>
                    <a:bodyPr/>
                    <a:lstStyle/>
                    <a:p>
                      <a:r>
                        <a:rPr lang="cs-CZ" dirty="0" err="1" smtClean="0"/>
                        <a:t>Multifunkce</a:t>
                      </a:r>
                      <a:r>
                        <a:rPr lang="cs-CZ" dirty="0" smtClean="0"/>
                        <a:t> (intenzivní</a:t>
                      </a:r>
                      <a:r>
                        <a:rPr lang="cs-CZ" baseline="0" dirty="0" smtClean="0"/>
                        <a:t> využití)</a:t>
                      </a:r>
                      <a:endParaRPr lang="cs-CZ" dirty="0"/>
                    </a:p>
                  </a:txBody>
                  <a:tcPr/>
                </a:tc>
                <a:tc>
                  <a:txBody>
                    <a:bodyPr/>
                    <a:lstStyle/>
                    <a:p>
                      <a:r>
                        <a:rPr lang="cs-CZ" dirty="0" smtClean="0"/>
                        <a:t>16000</a:t>
                      </a:r>
                      <a:endParaRPr lang="cs-CZ" dirty="0"/>
                    </a:p>
                  </a:txBody>
                  <a:tcPr/>
                </a:tc>
                <a:tc>
                  <a:txBody>
                    <a:bodyPr/>
                    <a:lstStyle/>
                    <a:p>
                      <a:r>
                        <a:rPr lang="cs-CZ" dirty="0" smtClean="0"/>
                        <a:t>19360</a:t>
                      </a:r>
                      <a:endParaRPr lang="cs-CZ" dirty="0"/>
                    </a:p>
                  </a:txBody>
                  <a:tcPr/>
                </a:tc>
                <a:tc>
                  <a:txBody>
                    <a:bodyPr/>
                    <a:lstStyle/>
                    <a:p>
                      <a:endParaRPr lang="cs-CZ" dirty="0"/>
                    </a:p>
                  </a:txBody>
                  <a:tcPr/>
                </a:tc>
              </a:tr>
              <a:tr h="370840">
                <a:tc>
                  <a:txBody>
                    <a:bodyPr/>
                    <a:lstStyle/>
                    <a:p>
                      <a:r>
                        <a:rPr lang="cs-CZ" dirty="0" smtClean="0"/>
                        <a:t>Přenosný</a:t>
                      </a:r>
                      <a:r>
                        <a:rPr lang="cs-CZ" baseline="0" dirty="0" smtClean="0"/>
                        <a:t> dataprojektor</a:t>
                      </a:r>
                      <a:endParaRPr lang="cs-CZ" dirty="0"/>
                    </a:p>
                  </a:txBody>
                  <a:tcPr/>
                </a:tc>
                <a:tc>
                  <a:txBody>
                    <a:bodyPr/>
                    <a:lstStyle/>
                    <a:p>
                      <a:r>
                        <a:rPr lang="cs-CZ" dirty="0" smtClean="0"/>
                        <a:t>10000</a:t>
                      </a:r>
                      <a:endParaRPr lang="cs-CZ" dirty="0"/>
                    </a:p>
                  </a:txBody>
                  <a:tcPr/>
                </a:tc>
                <a:tc>
                  <a:txBody>
                    <a:bodyPr/>
                    <a:lstStyle/>
                    <a:p>
                      <a:r>
                        <a:rPr lang="cs-CZ" dirty="0" smtClean="0"/>
                        <a:t>12100</a:t>
                      </a:r>
                      <a:endParaRPr lang="cs-CZ" dirty="0"/>
                    </a:p>
                  </a:txBody>
                  <a:tcPr/>
                </a:tc>
                <a:tc>
                  <a:txBody>
                    <a:bodyPr/>
                    <a:lstStyle/>
                    <a:p>
                      <a:endParaRPr lang="cs-CZ"/>
                    </a:p>
                  </a:txBody>
                  <a:tcPr/>
                </a:tc>
              </a:tr>
              <a:tr h="370840">
                <a:tc>
                  <a:txBody>
                    <a:bodyPr/>
                    <a:lstStyle/>
                    <a:p>
                      <a:r>
                        <a:rPr lang="cs-CZ" dirty="0" smtClean="0"/>
                        <a:t>Stacionární </a:t>
                      </a:r>
                      <a:r>
                        <a:rPr lang="cs-CZ" dirty="0" err="1" smtClean="0"/>
                        <a:t>dataproj</a:t>
                      </a:r>
                      <a:r>
                        <a:rPr lang="cs-CZ" dirty="0" smtClean="0"/>
                        <a:t>.</a:t>
                      </a:r>
                      <a:endParaRPr lang="cs-CZ" dirty="0"/>
                    </a:p>
                  </a:txBody>
                  <a:tcPr/>
                </a:tc>
                <a:tc>
                  <a:txBody>
                    <a:bodyPr/>
                    <a:lstStyle/>
                    <a:p>
                      <a:r>
                        <a:rPr lang="cs-CZ" dirty="0" smtClean="0"/>
                        <a:t>24000</a:t>
                      </a:r>
                      <a:endParaRPr lang="cs-CZ" dirty="0"/>
                    </a:p>
                  </a:txBody>
                  <a:tcPr/>
                </a:tc>
                <a:tc>
                  <a:txBody>
                    <a:bodyPr/>
                    <a:lstStyle/>
                    <a:p>
                      <a:r>
                        <a:rPr lang="cs-CZ" dirty="0" smtClean="0"/>
                        <a:t>29040</a:t>
                      </a:r>
                      <a:endParaRPr lang="cs-CZ" dirty="0"/>
                    </a:p>
                  </a:txBody>
                  <a:tcPr/>
                </a:tc>
                <a:tc>
                  <a:txBody>
                    <a:bodyPr/>
                    <a:lstStyle/>
                    <a:p>
                      <a:endParaRPr lang="cs-CZ"/>
                    </a:p>
                  </a:txBody>
                  <a:tcPr/>
                </a:tc>
              </a:tr>
              <a:tr h="370840">
                <a:tc>
                  <a:txBody>
                    <a:bodyPr/>
                    <a:lstStyle/>
                    <a:p>
                      <a:r>
                        <a:rPr lang="cs-CZ" dirty="0" smtClean="0"/>
                        <a:t>Projekční plátno</a:t>
                      </a:r>
                      <a:endParaRPr lang="cs-CZ" dirty="0"/>
                    </a:p>
                  </a:txBody>
                  <a:tcPr/>
                </a:tc>
                <a:tc>
                  <a:txBody>
                    <a:bodyPr/>
                    <a:lstStyle/>
                    <a:p>
                      <a:r>
                        <a:rPr lang="cs-CZ" dirty="0" smtClean="0"/>
                        <a:t>3000</a:t>
                      </a:r>
                      <a:endParaRPr lang="cs-CZ" dirty="0"/>
                    </a:p>
                  </a:txBody>
                  <a:tcPr/>
                </a:tc>
                <a:tc>
                  <a:txBody>
                    <a:bodyPr/>
                    <a:lstStyle/>
                    <a:p>
                      <a:r>
                        <a:rPr lang="cs-CZ" dirty="0" smtClean="0"/>
                        <a:t>3630</a:t>
                      </a:r>
                      <a:endParaRPr lang="cs-CZ" dirty="0"/>
                    </a:p>
                  </a:txBody>
                  <a:tcPr/>
                </a:tc>
                <a:tc>
                  <a:txBody>
                    <a:bodyPr/>
                    <a:lstStyle/>
                    <a:p>
                      <a:endParaRPr lang="cs-CZ"/>
                    </a:p>
                  </a:txBody>
                  <a:tcPr/>
                </a:tc>
              </a:tr>
              <a:tr h="370840">
                <a:tc>
                  <a:txBody>
                    <a:bodyPr/>
                    <a:lstStyle/>
                    <a:p>
                      <a:r>
                        <a:rPr lang="cs-CZ" dirty="0" err="1" smtClean="0"/>
                        <a:t>Flipchart</a:t>
                      </a:r>
                      <a:endParaRPr lang="cs-CZ" dirty="0"/>
                    </a:p>
                  </a:txBody>
                  <a:tcPr/>
                </a:tc>
                <a:tc>
                  <a:txBody>
                    <a:bodyPr/>
                    <a:lstStyle/>
                    <a:p>
                      <a:r>
                        <a:rPr lang="cs-CZ" dirty="0" smtClean="0"/>
                        <a:t>2000</a:t>
                      </a:r>
                      <a:endParaRPr lang="cs-CZ" dirty="0"/>
                    </a:p>
                  </a:txBody>
                  <a:tcPr/>
                </a:tc>
                <a:tc>
                  <a:txBody>
                    <a:bodyPr/>
                    <a:lstStyle/>
                    <a:p>
                      <a:r>
                        <a:rPr lang="cs-CZ" dirty="0" smtClean="0"/>
                        <a:t>2420</a:t>
                      </a:r>
                      <a:endParaRPr lang="cs-CZ" dirty="0"/>
                    </a:p>
                  </a:txBody>
                  <a:tcPr/>
                </a:tc>
                <a:tc>
                  <a:txBody>
                    <a:bodyPr/>
                    <a:lstStyle/>
                    <a:p>
                      <a:endParaRPr lang="cs-CZ"/>
                    </a:p>
                  </a:txBody>
                  <a:tcPr/>
                </a:tc>
              </a:tr>
              <a:tr h="370840">
                <a:tc>
                  <a:txBody>
                    <a:bodyPr/>
                    <a:lstStyle/>
                    <a:p>
                      <a:r>
                        <a:rPr lang="cs-CZ" dirty="0" smtClean="0"/>
                        <a:t>Digitální fotoaparát</a:t>
                      </a:r>
                      <a:endParaRPr lang="cs-CZ" dirty="0"/>
                    </a:p>
                  </a:txBody>
                  <a:tcPr/>
                </a:tc>
                <a:tc>
                  <a:txBody>
                    <a:bodyPr/>
                    <a:lstStyle/>
                    <a:p>
                      <a:r>
                        <a:rPr lang="cs-CZ" dirty="0" smtClean="0"/>
                        <a:t>2500</a:t>
                      </a:r>
                      <a:endParaRPr lang="cs-CZ" dirty="0"/>
                    </a:p>
                  </a:txBody>
                  <a:tcPr/>
                </a:tc>
                <a:tc>
                  <a:txBody>
                    <a:bodyPr/>
                    <a:lstStyle/>
                    <a:p>
                      <a:r>
                        <a:rPr lang="cs-CZ" dirty="0" smtClean="0"/>
                        <a:t>3025</a:t>
                      </a:r>
                      <a:endParaRPr lang="cs-CZ" dirty="0"/>
                    </a:p>
                  </a:txBody>
                  <a:tcPr/>
                </a:tc>
                <a:tc>
                  <a:txBody>
                    <a:bodyPr/>
                    <a:lstStyle/>
                    <a:p>
                      <a:endParaRPr lang="cs-CZ"/>
                    </a:p>
                  </a:txBody>
                  <a:tcPr/>
                </a:tc>
              </a:tr>
              <a:tr h="370840">
                <a:tc>
                  <a:txBody>
                    <a:bodyPr/>
                    <a:lstStyle/>
                    <a:p>
                      <a:r>
                        <a:rPr lang="cs-CZ" dirty="0" smtClean="0"/>
                        <a:t>Digitální videokamera</a:t>
                      </a:r>
                      <a:endParaRPr lang="cs-CZ" dirty="0"/>
                    </a:p>
                  </a:txBody>
                  <a:tcPr/>
                </a:tc>
                <a:tc>
                  <a:txBody>
                    <a:bodyPr/>
                    <a:lstStyle/>
                    <a:p>
                      <a:r>
                        <a:rPr lang="cs-CZ" dirty="0" smtClean="0"/>
                        <a:t>7000</a:t>
                      </a:r>
                      <a:endParaRPr lang="cs-CZ" dirty="0"/>
                    </a:p>
                  </a:txBody>
                  <a:tcPr/>
                </a:tc>
                <a:tc>
                  <a:txBody>
                    <a:bodyPr/>
                    <a:lstStyle/>
                    <a:p>
                      <a:r>
                        <a:rPr lang="cs-CZ" dirty="0" smtClean="0"/>
                        <a:t>8470</a:t>
                      </a:r>
                      <a:endParaRPr lang="cs-CZ" dirty="0"/>
                    </a:p>
                  </a:txBody>
                  <a:tcPr/>
                </a:tc>
                <a:tc>
                  <a:txBody>
                    <a:bodyPr/>
                    <a:lstStyle/>
                    <a:p>
                      <a:endParaRPr lang="cs-CZ"/>
                    </a:p>
                  </a:txBody>
                  <a:tcPr/>
                </a:tc>
              </a:tr>
              <a:tr h="370840">
                <a:tc>
                  <a:txBody>
                    <a:bodyPr/>
                    <a:lstStyle/>
                    <a:p>
                      <a:r>
                        <a:rPr lang="cs-CZ" dirty="0" smtClean="0"/>
                        <a:t>CD přehrávač</a:t>
                      </a:r>
                      <a:endParaRPr lang="cs-CZ" dirty="0"/>
                    </a:p>
                  </a:txBody>
                  <a:tcPr/>
                </a:tc>
                <a:tc>
                  <a:txBody>
                    <a:bodyPr/>
                    <a:lstStyle/>
                    <a:p>
                      <a:r>
                        <a:rPr lang="cs-CZ" dirty="0" smtClean="0"/>
                        <a:t>1200</a:t>
                      </a:r>
                      <a:endParaRPr lang="cs-CZ" dirty="0"/>
                    </a:p>
                  </a:txBody>
                  <a:tcPr/>
                </a:tc>
                <a:tc>
                  <a:txBody>
                    <a:bodyPr/>
                    <a:lstStyle/>
                    <a:p>
                      <a:r>
                        <a:rPr lang="cs-CZ" dirty="0" smtClean="0"/>
                        <a:t>1452</a:t>
                      </a:r>
                      <a:endParaRPr lang="cs-CZ" dirty="0"/>
                    </a:p>
                  </a:txBody>
                  <a:tcPr/>
                </a:tc>
                <a:tc>
                  <a:txBody>
                    <a:bodyPr/>
                    <a:lstStyle/>
                    <a:p>
                      <a:endParaRPr lang="cs-CZ" dirty="0"/>
                    </a:p>
                  </a:txBody>
                  <a:tcPr/>
                </a:tc>
              </a:tr>
              <a:tr h="370840">
                <a:tc>
                  <a:txBody>
                    <a:bodyPr/>
                    <a:lstStyle/>
                    <a:p>
                      <a:r>
                        <a:rPr lang="cs-CZ" dirty="0" smtClean="0"/>
                        <a:t>Diktafon</a:t>
                      </a:r>
                      <a:endParaRPr lang="cs-CZ" dirty="0"/>
                    </a:p>
                  </a:txBody>
                  <a:tcPr/>
                </a:tc>
                <a:tc>
                  <a:txBody>
                    <a:bodyPr/>
                    <a:lstStyle/>
                    <a:p>
                      <a:r>
                        <a:rPr lang="cs-CZ" dirty="0" smtClean="0"/>
                        <a:t>2000</a:t>
                      </a:r>
                      <a:endParaRPr lang="cs-CZ" dirty="0"/>
                    </a:p>
                  </a:txBody>
                  <a:tcPr/>
                </a:tc>
                <a:tc>
                  <a:txBody>
                    <a:bodyPr/>
                    <a:lstStyle/>
                    <a:p>
                      <a:r>
                        <a:rPr lang="cs-CZ" dirty="0" smtClean="0"/>
                        <a:t>2420</a:t>
                      </a:r>
                      <a:endParaRPr lang="cs-CZ" dirty="0"/>
                    </a:p>
                  </a:txBody>
                  <a:tcPr/>
                </a:tc>
                <a:tc>
                  <a:txBody>
                    <a:bodyPr/>
                    <a:lstStyle/>
                    <a:p>
                      <a:endParaRPr lang="cs-CZ" dirty="0"/>
                    </a:p>
                  </a:txBody>
                  <a:tcPr/>
                </a:tc>
              </a:tr>
            </a:tbl>
          </a:graphicData>
        </a:graphic>
      </p:graphicFrame>
      <p:sp>
        <p:nvSpPr>
          <p:cNvPr id="4" name="Zástupný symbol pro číslo snímku 3"/>
          <p:cNvSpPr>
            <a:spLocks noGrp="1"/>
          </p:cNvSpPr>
          <p:nvPr>
            <p:ph type="sldNum" sz="quarter" idx="12"/>
          </p:nvPr>
        </p:nvSpPr>
        <p:spPr/>
        <p:txBody>
          <a:bodyPr/>
          <a:lstStyle/>
          <a:p>
            <a:pPr>
              <a:defRPr/>
            </a:pPr>
            <a:fld id="{0372D366-454F-4275-A96E-202851A433E2}" type="slidenum">
              <a:rPr lang="cs-CZ" smtClean="0"/>
              <a:pPr>
                <a:defRPr/>
              </a:pPr>
              <a:t>141</a:t>
            </a:fld>
            <a:endParaRPr lang="cs-CZ" dirty="0"/>
          </a:p>
        </p:txBody>
      </p:sp>
    </p:spTree>
    <p:extLst>
      <p:ext uri="{BB962C8B-B14F-4D97-AF65-F5344CB8AC3E}">
        <p14:creationId xmlns:p14="http://schemas.microsoft.com/office/powerpoint/2010/main" val="2683605102"/>
      </p:ext>
    </p:extLst>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Obvyklé ceny zařízení a vybavení</a:t>
            </a:r>
          </a:p>
        </p:txBody>
      </p:sp>
      <p:graphicFrame>
        <p:nvGraphicFramePr>
          <p:cNvPr id="5" name="Zástupný symbol pro obsah 4"/>
          <p:cNvGraphicFramePr>
            <a:graphicFrameLocks noGrp="1"/>
          </p:cNvGraphicFramePr>
          <p:nvPr>
            <p:ph idx="1"/>
            <p:extLst>
              <p:ext uri="{D42A27DB-BD31-4B8C-83A1-F6EECF244321}">
                <p14:modId xmlns:p14="http://schemas.microsoft.com/office/powerpoint/2010/main" val="3869934761"/>
              </p:ext>
            </p:extLst>
          </p:nvPr>
        </p:nvGraphicFramePr>
        <p:xfrm>
          <a:off x="539552" y="1484784"/>
          <a:ext cx="8064500" cy="4785360"/>
        </p:xfrm>
        <a:graphic>
          <a:graphicData uri="http://schemas.openxmlformats.org/drawingml/2006/table">
            <a:tbl>
              <a:tblPr firstRow="1" bandRow="1">
                <a:tableStyleId>{5C22544A-7EE6-4342-B048-85BDC9FD1C3A}</a:tableStyleId>
              </a:tblPr>
              <a:tblGrid>
                <a:gridCol w="2664098"/>
                <a:gridCol w="1800200"/>
                <a:gridCol w="1584077"/>
                <a:gridCol w="2016125"/>
              </a:tblGrid>
              <a:tr h="370840">
                <a:tc>
                  <a:txBody>
                    <a:bodyPr/>
                    <a:lstStyle/>
                    <a:p>
                      <a:endParaRPr lang="cs-CZ" dirty="0"/>
                    </a:p>
                  </a:txBody>
                  <a:tcPr/>
                </a:tc>
                <a:tc>
                  <a:txBody>
                    <a:bodyPr/>
                    <a:lstStyle/>
                    <a:p>
                      <a:r>
                        <a:rPr lang="cs-CZ" dirty="0" smtClean="0"/>
                        <a:t>Cena bez DPH</a:t>
                      </a:r>
                      <a:endParaRPr lang="cs-CZ" dirty="0"/>
                    </a:p>
                  </a:txBody>
                  <a:tcPr/>
                </a:tc>
                <a:tc>
                  <a:txBody>
                    <a:bodyPr/>
                    <a:lstStyle/>
                    <a:p>
                      <a:r>
                        <a:rPr lang="cs-CZ" dirty="0" smtClean="0"/>
                        <a:t>Cena s DPH</a:t>
                      </a:r>
                      <a:endParaRPr lang="cs-CZ" dirty="0"/>
                    </a:p>
                  </a:txBody>
                  <a:tcPr/>
                </a:tc>
                <a:tc>
                  <a:txBody>
                    <a:bodyPr/>
                    <a:lstStyle/>
                    <a:p>
                      <a:r>
                        <a:rPr lang="cs-CZ" dirty="0" smtClean="0"/>
                        <a:t>Parametry</a:t>
                      </a:r>
                      <a:endParaRPr lang="cs-CZ" dirty="0"/>
                    </a:p>
                  </a:txBody>
                  <a:tcPr/>
                </a:tc>
              </a:tr>
              <a:tr h="370840">
                <a:tc>
                  <a:txBody>
                    <a:bodyPr/>
                    <a:lstStyle/>
                    <a:p>
                      <a:r>
                        <a:rPr lang="cs-CZ" dirty="0" smtClean="0"/>
                        <a:t>Židle kancelářská</a:t>
                      </a:r>
                      <a:endParaRPr lang="cs-CZ" dirty="0"/>
                    </a:p>
                  </a:txBody>
                  <a:tcPr/>
                </a:tc>
                <a:tc>
                  <a:txBody>
                    <a:bodyPr/>
                    <a:lstStyle/>
                    <a:p>
                      <a:r>
                        <a:rPr lang="cs-CZ" dirty="0" smtClean="0"/>
                        <a:t>2 000 Kč</a:t>
                      </a:r>
                      <a:endParaRPr lang="cs-CZ" dirty="0"/>
                    </a:p>
                  </a:txBody>
                  <a:tcPr/>
                </a:tc>
                <a:tc>
                  <a:txBody>
                    <a:bodyPr/>
                    <a:lstStyle/>
                    <a:p>
                      <a:r>
                        <a:rPr lang="cs-CZ" dirty="0" smtClean="0"/>
                        <a:t>2 420 Kč</a:t>
                      </a:r>
                      <a:endParaRPr lang="cs-CZ" dirty="0"/>
                    </a:p>
                  </a:txBody>
                  <a:tcPr/>
                </a:tc>
                <a:tc>
                  <a:txBody>
                    <a:bodyPr/>
                    <a:lstStyle/>
                    <a:p>
                      <a:endParaRPr lang="cs-CZ" dirty="0"/>
                    </a:p>
                  </a:txBody>
                  <a:tcPr/>
                </a:tc>
              </a:tr>
              <a:tr h="370840">
                <a:tc>
                  <a:txBody>
                    <a:bodyPr/>
                    <a:lstStyle/>
                    <a:p>
                      <a:r>
                        <a:rPr lang="cs-CZ" dirty="0" smtClean="0"/>
                        <a:t>Židle do učebny</a:t>
                      </a:r>
                      <a:endParaRPr lang="cs-CZ" dirty="0"/>
                    </a:p>
                  </a:txBody>
                  <a:tcPr/>
                </a:tc>
                <a:tc>
                  <a:txBody>
                    <a:bodyPr/>
                    <a:lstStyle/>
                    <a:p>
                      <a:r>
                        <a:rPr lang="cs-CZ" dirty="0" smtClean="0"/>
                        <a:t>1 200 Kč</a:t>
                      </a:r>
                      <a:endParaRPr lang="cs-CZ" dirty="0"/>
                    </a:p>
                  </a:txBody>
                  <a:tcPr/>
                </a:tc>
                <a:tc>
                  <a:txBody>
                    <a:bodyPr/>
                    <a:lstStyle/>
                    <a:p>
                      <a:r>
                        <a:rPr lang="cs-CZ" dirty="0" smtClean="0"/>
                        <a:t>1 452 Kč</a:t>
                      </a:r>
                      <a:endParaRPr lang="cs-CZ" dirty="0"/>
                    </a:p>
                  </a:txBody>
                  <a:tcPr/>
                </a:tc>
                <a:tc>
                  <a:txBody>
                    <a:bodyPr/>
                    <a:lstStyle/>
                    <a:p>
                      <a:endParaRPr lang="cs-CZ"/>
                    </a:p>
                  </a:txBody>
                  <a:tcPr/>
                </a:tc>
              </a:tr>
              <a:tr h="370840">
                <a:tc>
                  <a:txBody>
                    <a:bodyPr/>
                    <a:lstStyle/>
                    <a:p>
                      <a:r>
                        <a:rPr lang="cs-CZ" dirty="0" smtClean="0"/>
                        <a:t>Stůl kancelářský</a:t>
                      </a:r>
                      <a:endParaRPr lang="cs-CZ" dirty="0"/>
                    </a:p>
                  </a:txBody>
                  <a:tcPr/>
                </a:tc>
                <a:tc>
                  <a:txBody>
                    <a:bodyPr/>
                    <a:lstStyle/>
                    <a:p>
                      <a:r>
                        <a:rPr lang="cs-CZ" dirty="0" smtClean="0"/>
                        <a:t>5 500 Kč</a:t>
                      </a:r>
                      <a:endParaRPr lang="cs-CZ" dirty="0"/>
                    </a:p>
                  </a:txBody>
                  <a:tcPr/>
                </a:tc>
                <a:tc>
                  <a:txBody>
                    <a:bodyPr/>
                    <a:lstStyle/>
                    <a:p>
                      <a:r>
                        <a:rPr lang="cs-CZ" dirty="0" smtClean="0"/>
                        <a:t>6 655 Kč</a:t>
                      </a:r>
                      <a:endParaRPr lang="cs-CZ" dirty="0"/>
                    </a:p>
                  </a:txBody>
                  <a:tcPr/>
                </a:tc>
                <a:tc>
                  <a:txBody>
                    <a:bodyPr/>
                    <a:lstStyle/>
                    <a:p>
                      <a:endParaRPr lang="cs-CZ"/>
                    </a:p>
                  </a:txBody>
                  <a:tcPr/>
                </a:tc>
              </a:tr>
              <a:tr h="370840">
                <a:tc>
                  <a:txBody>
                    <a:bodyPr/>
                    <a:lstStyle/>
                    <a:p>
                      <a:r>
                        <a:rPr lang="cs-CZ" dirty="0" smtClean="0"/>
                        <a:t>Stůl do učebny</a:t>
                      </a:r>
                      <a:endParaRPr lang="cs-CZ" dirty="0"/>
                    </a:p>
                  </a:txBody>
                  <a:tcPr/>
                </a:tc>
                <a:tc>
                  <a:txBody>
                    <a:bodyPr/>
                    <a:lstStyle/>
                    <a:p>
                      <a:r>
                        <a:rPr lang="cs-CZ" dirty="0" smtClean="0"/>
                        <a:t>3 500 Kč</a:t>
                      </a:r>
                      <a:endParaRPr lang="cs-CZ" dirty="0"/>
                    </a:p>
                  </a:txBody>
                  <a:tcPr/>
                </a:tc>
                <a:tc>
                  <a:txBody>
                    <a:bodyPr/>
                    <a:lstStyle/>
                    <a:p>
                      <a:r>
                        <a:rPr lang="cs-CZ" dirty="0" smtClean="0"/>
                        <a:t>4 235 Kč</a:t>
                      </a:r>
                      <a:endParaRPr lang="cs-CZ" dirty="0"/>
                    </a:p>
                  </a:txBody>
                  <a:tcPr/>
                </a:tc>
                <a:tc>
                  <a:txBody>
                    <a:bodyPr/>
                    <a:lstStyle/>
                    <a:p>
                      <a:endParaRPr lang="cs-CZ"/>
                    </a:p>
                  </a:txBody>
                  <a:tcPr/>
                </a:tc>
              </a:tr>
              <a:tr h="370840">
                <a:tc>
                  <a:txBody>
                    <a:bodyPr/>
                    <a:lstStyle/>
                    <a:p>
                      <a:r>
                        <a:rPr lang="cs-CZ" dirty="0" smtClean="0"/>
                        <a:t>Skříň policová vysoká otevřená</a:t>
                      </a:r>
                      <a:endParaRPr lang="cs-CZ" dirty="0"/>
                    </a:p>
                  </a:txBody>
                  <a:tcPr/>
                </a:tc>
                <a:tc>
                  <a:txBody>
                    <a:bodyPr/>
                    <a:lstStyle/>
                    <a:p>
                      <a:r>
                        <a:rPr lang="cs-CZ" dirty="0" smtClean="0"/>
                        <a:t>2 800 Kč</a:t>
                      </a:r>
                      <a:endParaRPr lang="cs-CZ" dirty="0"/>
                    </a:p>
                  </a:txBody>
                  <a:tcPr/>
                </a:tc>
                <a:tc>
                  <a:txBody>
                    <a:bodyPr/>
                    <a:lstStyle/>
                    <a:p>
                      <a:r>
                        <a:rPr lang="cs-CZ" dirty="0" smtClean="0"/>
                        <a:t>3 388 Kč</a:t>
                      </a:r>
                      <a:endParaRPr lang="cs-CZ" dirty="0"/>
                    </a:p>
                  </a:txBody>
                  <a:tcPr/>
                </a:tc>
                <a:tc>
                  <a:txBody>
                    <a:bodyPr/>
                    <a:lstStyle/>
                    <a:p>
                      <a:endParaRPr lang="cs-CZ"/>
                    </a:p>
                  </a:txBody>
                  <a:tcPr/>
                </a:tc>
              </a:tr>
              <a:tr h="370840">
                <a:tc>
                  <a:txBody>
                    <a:bodyPr/>
                    <a:lstStyle/>
                    <a:p>
                      <a:r>
                        <a:rPr lang="cs-CZ" dirty="0" smtClean="0"/>
                        <a:t>Skříň</a:t>
                      </a:r>
                      <a:r>
                        <a:rPr lang="cs-CZ" baseline="0" dirty="0" smtClean="0"/>
                        <a:t> policová nízká otevřená</a:t>
                      </a:r>
                      <a:endParaRPr lang="cs-CZ" dirty="0"/>
                    </a:p>
                  </a:txBody>
                  <a:tcPr/>
                </a:tc>
                <a:tc>
                  <a:txBody>
                    <a:bodyPr/>
                    <a:lstStyle/>
                    <a:p>
                      <a:r>
                        <a:rPr lang="cs-CZ" dirty="0" smtClean="0"/>
                        <a:t>2 000 Kč</a:t>
                      </a:r>
                      <a:endParaRPr lang="cs-CZ" dirty="0"/>
                    </a:p>
                  </a:txBody>
                  <a:tcPr/>
                </a:tc>
                <a:tc>
                  <a:txBody>
                    <a:bodyPr/>
                    <a:lstStyle/>
                    <a:p>
                      <a:r>
                        <a:rPr lang="cs-CZ" dirty="0" smtClean="0"/>
                        <a:t>2 420 Kč</a:t>
                      </a:r>
                      <a:endParaRPr lang="cs-CZ" dirty="0"/>
                    </a:p>
                  </a:txBody>
                  <a:tcPr/>
                </a:tc>
                <a:tc>
                  <a:txBody>
                    <a:bodyPr/>
                    <a:lstStyle/>
                    <a:p>
                      <a:endParaRPr lang="cs-CZ"/>
                    </a:p>
                  </a:txBody>
                  <a:tcPr/>
                </a:tc>
              </a:tr>
              <a:tr h="370840">
                <a:tc>
                  <a:txBody>
                    <a:bodyPr/>
                    <a:lstStyle/>
                    <a:p>
                      <a:r>
                        <a:rPr lang="cs-CZ" dirty="0" smtClean="0"/>
                        <a:t>Skříň policová</a:t>
                      </a:r>
                      <a:r>
                        <a:rPr lang="cs-CZ" baseline="0" dirty="0" smtClean="0"/>
                        <a:t> vysoká s dveřmi</a:t>
                      </a:r>
                      <a:endParaRPr lang="cs-CZ" dirty="0"/>
                    </a:p>
                  </a:txBody>
                  <a:tcPr/>
                </a:tc>
                <a:tc>
                  <a:txBody>
                    <a:bodyPr/>
                    <a:lstStyle/>
                    <a:p>
                      <a:r>
                        <a:rPr lang="cs-CZ" dirty="0" smtClean="0"/>
                        <a:t>4 200 Kč</a:t>
                      </a:r>
                      <a:endParaRPr lang="cs-CZ" dirty="0"/>
                    </a:p>
                  </a:txBody>
                  <a:tcPr/>
                </a:tc>
                <a:tc>
                  <a:txBody>
                    <a:bodyPr/>
                    <a:lstStyle/>
                    <a:p>
                      <a:r>
                        <a:rPr lang="cs-CZ" dirty="0" smtClean="0"/>
                        <a:t>5 082 Kč</a:t>
                      </a:r>
                      <a:endParaRPr lang="cs-CZ" dirty="0"/>
                    </a:p>
                  </a:txBody>
                  <a:tcPr/>
                </a:tc>
                <a:tc>
                  <a:txBody>
                    <a:bodyPr/>
                    <a:lstStyle/>
                    <a:p>
                      <a:endParaRPr lang="cs-CZ"/>
                    </a:p>
                  </a:txBody>
                  <a:tcPr/>
                </a:tc>
              </a:tr>
              <a:tr h="370840">
                <a:tc>
                  <a:txBody>
                    <a:bodyPr/>
                    <a:lstStyle/>
                    <a:p>
                      <a:r>
                        <a:rPr lang="cs-CZ" dirty="0" smtClean="0"/>
                        <a:t>Skříň policová nízká</a:t>
                      </a:r>
                      <a:r>
                        <a:rPr lang="cs-CZ" baseline="0" dirty="0" smtClean="0"/>
                        <a:t> s dveřmi</a:t>
                      </a:r>
                      <a:endParaRPr lang="cs-CZ" dirty="0"/>
                    </a:p>
                  </a:txBody>
                  <a:tcPr/>
                </a:tc>
                <a:tc>
                  <a:txBody>
                    <a:bodyPr/>
                    <a:lstStyle/>
                    <a:p>
                      <a:r>
                        <a:rPr lang="cs-CZ" dirty="0" smtClean="0"/>
                        <a:t>2 800 Kč</a:t>
                      </a:r>
                      <a:endParaRPr lang="cs-CZ" dirty="0"/>
                    </a:p>
                  </a:txBody>
                  <a:tcPr/>
                </a:tc>
                <a:tc>
                  <a:txBody>
                    <a:bodyPr/>
                    <a:lstStyle/>
                    <a:p>
                      <a:r>
                        <a:rPr lang="cs-CZ" dirty="0" smtClean="0"/>
                        <a:t>3 388 Kč</a:t>
                      </a:r>
                      <a:endParaRPr lang="cs-CZ" dirty="0"/>
                    </a:p>
                  </a:txBody>
                  <a:tcPr/>
                </a:tc>
                <a:tc>
                  <a:txBody>
                    <a:bodyPr/>
                    <a:lstStyle/>
                    <a:p>
                      <a:endParaRPr lang="cs-CZ" dirty="0"/>
                    </a:p>
                  </a:txBody>
                  <a:tcPr/>
                </a:tc>
              </a:tr>
              <a:tr h="370840">
                <a:tc>
                  <a:txBody>
                    <a:bodyPr/>
                    <a:lstStyle/>
                    <a:p>
                      <a:r>
                        <a:rPr lang="cs-CZ" dirty="0" smtClean="0"/>
                        <a:t>Šatní skříň</a:t>
                      </a:r>
                      <a:endParaRPr lang="cs-CZ" dirty="0"/>
                    </a:p>
                  </a:txBody>
                  <a:tcPr/>
                </a:tc>
                <a:tc>
                  <a:txBody>
                    <a:bodyPr/>
                    <a:lstStyle/>
                    <a:p>
                      <a:r>
                        <a:rPr lang="cs-CZ" dirty="0" smtClean="0"/>
                        <a:t>3 800 Kč</a:t>
                      </a:r>
                      <a:endParaRPr lang="cs-CZ" dirty="0"/>
                    </a:p>
                  </a:txBody>
                  <a:tcPr/>
                </a:tc>
                <a:tc>
                  <a:txBody>
                    <a:bodyPr/>
                    <a:lstStyle/>
                    <a:p>
                      <a:r>
                        <a:rPr lang="cs-CZ" dirty="0" smtClean="0"/>
                        <a:t>4 598 Kč</a:t>
                      </a:r>
                      <a:endParaRPr lang="cs-CZ" dirty="0"/>
                    </a:p>
                  </a:txBody>
                  <a:tcPr/>
                </a:tc>
                <a:tc>
                  <a:txBody>
                    <a:bodyPr/>
                    <a:lstStyle/>
                    <a:p>
                      <a:endParaRPr lang="cs-CZ" dirty="0"/>
                    </a:p>
                  </a:txBody>
                  <a:tcPr/>
                </a:tc>
              </a:tr>
            </a:tbl>
          </a:graphicData>
        </a:graphic>
      </p:graphicFrame>
      <p:sp>
        <p:nvSpPr>
          <p:cNvPr id="4" name="Zástupný symbol pro číslo snímku 3"/>
          <p:cNvSpPr>
            <a:spLocks noGrp="1"/>
          </p:cNvSpPr>
          <p:nvPr>
            <p:ph type="sldNum" sz="quarter" idx="12"/>
          </p:nvPr>
        </p:nvSpPr>
        <p:spPr/>
        <p:txBody>
          <a:bodyPr/>
          <a:lstStyle/>
          <a:p>
            <a:pPr>
              <a:defRPr/>
            </a:pPr>
            <a:fld id="{0372D366-454F-4275-A96E-202851A433E2}" type="slidenum">
              <a:rPr lang="cs-CZ" smtClean="0"/>
              <a:pPr>
                <a:defRPr/>
              </a:pPr>
              <a:t>142</a:t>
            </a:fld>
            <a:endParaRPr lang="cs-CZ" dirty="0"/>
          </a:p>
        </p:txBody>
      </p:sp>
    </p:spTree>
    <p:extLst>
      <p:ext uri="{BB962C8B-B14F-4D97-AF65-F5344CB8AC3E}">
        <p14:creationId xmlns:p14="http://schemas.microsoft.com/office/powerpoint/2010/main" val="3145744609"/>
      </p:ext>
    </p:extLst>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Obvyklé mzdy / platy pro OPZ</a:t>
            </a:r>
            <a:endParaRPr lang="cs-CZ" dirty="0"/>
          </a:p>
        </p:txBody>
      </p:sp>
      <p:graphicFrame>
        <p:nvGraphicFramePr>
          <p:cNvPr id="5" name="Zástupný symbol pro obsah 4"/>
          <p:cNvGraphicFramePr>
            <a:graphicFrameLocks noGrp="1"/>
          </p:cNvGraphicFramePr>
          <p:nvPr>
            <p:ph idx="1"/>
            <p:extLst>
              <p:ext uri="{D42A27DB-BD31-4B8C-83A1-F6EECF244321}">
                <p14:modId xmlns:p14="http://schemas.microsoft.com/office/powerpoint/2010/main" val="1351191114"/>
              </p:ext>
            </p:extLst>
          </p:nvPr>
        </p:nvGraphicFramePr>
        <p:xfrm>
          <a:off x="683568" y="1484784"/>
          <a:ext cx="7776864" cy="5029200"/>
        </p:xfrm>
        <a:graphic>
          <a:graphicData uri="http://schemas.openxmlformats.org/drawingml/2006/table">
            <a:tbl>
              <a:tblPr firstRow="1" bandRow="1">
                <a:tableStyleId>{5C22544A-7EE6-4342-B048-85BDC9FD1C3A}</a:tableStyleId>
              </a:tblPr>
              <a:tblGrid>
                <a:gridCol w="2592288"/>
                <a:gridCol w="2592288"/>
                <a:gridCol w="2592288"/>
              </a:tblGrid>
              <a:tr h="329928">
                <a:tc gridSpan="3">
                  <a:txBody>
                    <a:bodyPr/>
                    <a:lstStyle/>
                    <a:p>
                      <a:r>
                        <a:rPr lang="cs-CZ" dirty="0" smtClean="0"/>
                        <a:t>Hlavní </a:t>
                      </a:r>
                      <a:r>
                        <a:rPr lang="cs-CZ" dirty="0" err="1" smtClean="0"/>
                        <a:t>prac</a:t>
                      </a:r>
                      <a:r>
                        <a:rPr lang="cs-CZ" dirty="0" smtClean="0"/>
                        <a:t>.</a:t>
                      </a:r>
                      <a:r>
                        <a:rPr lang="cs-CZ" baseline="0" dirty="0" smtClean="0"/>
                        <a:t> </a:t>
                      </a:r>
                      <a:r>
                        <a:rPr lang="cs-CZ" dirty="0" smtClean="0"/>
                        <a:t>pozice pro</a:t>
                      </a:r>
                      <a:r>
                        <a:rPr lang="cs-CZ" baseline="0" dirty="0" smtClean="0"/>
                        <a:t> </a:t>
                      </a:r>
                      <a:r>
                        <a:rPr lang="cs-CZ" baseline="0" dirty="0" err="1" smtClean="0"/>
                        <a:t>proj</a:t>
                      </a:r>
                      <a:r>
                        <a:rPr lang="cs-CZ" baseline="0" dirty="0" smtClean="0"/>
                        <a:t>. v režimu skutečně vykazovaných výdajů</a:t>
                      </a:r>
                      <a:endParaRPr lang="cs-CZ" dirty="0"/>
                    </a:p>
                  </a:txBody>
                  <a:tcPr/>
                </a:tc>
                <a:tc hMerge="1">
                  <a:txBody>
                    <a:bodyPr/>
                    <a:lstStyle/>
                    <a:p>
                      <a:endParaRPr lang="cs-CZ" dirty="0"/>
                    </a:p>
                  </a:txBody>
                  <a:tcPr/>
                </a:tc>
                <a:tc hMerge="1">
                  <a:txBody>
                    <a:bodyPr/>
                    <a:lstStyle/>
                    <a:p>
                      <a:endParaRPr lang="cs-CZ" dirty="0"/>
                    </a:p>
                  </a:txBody>
                  <a:tcPr/>
                </a:tc>
              </a:tr>
              <a:tr h="329928">
                <a:tc>
                  <a:txBody>
                    <a:bodyPr/>
                    <a:lstStyle/>
                    <a:p>
                      <a:r>
                        <a:rPr lang="cs-CZ" dirty="0" smtClean="0"/>
                        <a:t>PRACOVNÍ POZICE</a:t>
                      </a:r>
                      <a:endParaRPr lang="cs-CZ" dirty="0"/>
                    </a:p>
                  </a:txBody>
                  <a:tcPr/>
                </a:tc>
                <a:tc>
                  <a:txBody>
                    <a:bodyPr/>
                    <a:lstStyle/>
                    <a:p>
                      <a:r>
                        <a:rPr lang="cs-CZ" dirty="0" smtClean="0"/>
                        <a:t>KÓD ISPV</a:t>
                      </a:r>
                      <a:endParaRPr lang="cs-CZ" dirty="0"/>
                    </a:p>
                  </a:txBody>
                  <a:tcPr/>
                </a:tc>
                <a:tc>
                  <a:txBody>
                    <a:bodyPr/>
                    <a:lstStyle/>
                    <a:p>
                      <a:r>
                        <a:rPr lang="cs-CZ" dirty="0" smtClean="0"/>
                        <a:t>SUPERHRUBÁ MZDA</a:t>
                      </a:r>
                      <a:endParaRPr lang="cs-CZ" dirty="0"/>
                    </a:p>
                  </a:txBody>
                  <a:tcPr/>
                </a:tc>
              </a:tr>
              <a:tr h="329928">
                <a:tc>
                  <a:txBody>
                    <a:bodyPr/>
                    <a:lstStyle/>
                    <a:p>
                      <a:r>
                        <a:rPr lang="cs-CZ" dirty="0" smtClean="0"/>
                        <a:t>Odborný garant</a:t>
                      </a:r>
                      <a:endParaRPr lang="cs-CZ" dirty="0"/>
                    </a:p>
                  </a:txBody>
                  <a:tcPr/>
                </a:tc>
                <a:tc>
                  <a:txBody>
                    <a:bodyPr/>
                    <a:lstStyle/>
                    <a:p>
                      <a:r>
                        <a:rPr lang="cs-CZ" dirty="0" smtClean="0"/>
                        <a:t>2422</a:t>
                      </a:r>
                      <a:endParaRPr lang="cs-CZ" dirty="0"/>
                    </a:p>
                  </a:txBody>
                  <a:tcPr/>
                </a:tc>
                <a:tc>
                  <a:txBody>
                    <a:bodyPr/>
                    <a:lstStyle/>
                    <a:p>
                      <a:r>
                        <a:rPr lang="cs-CZ" dirty="0" smtClean="0"/>
                        <a:t>26 398 Kč –</a:t>
                      </a:r>
                      <a:r>
                        <a:rPr lang="cs-CZ" baseline="0" dirty="0" smtClean="0"/>
                        <a:t> </a:t>
                      </a:r>
                      <a:r>
                        <a:rPr lang="cs-CZ" dirty="0" smtClean="0"/>
                        <a:t>74 638 Kč</a:t>
                      </a:r>
                      <a:endParaRPr lang="cs-CZ" dirty="0"/>
                    </a:p>
                  </a:txBody>
                  <a:tcPr/>
                </a:tc>
              </a:tr>
              <a:tr h="329928">
                <a:tc>
                  <a:txBody>
                    <a:bodyPr/>
                    <a:lstStyle/>
                    <a:p>
                      <a:r>
                        <a:rPr lang="cs-CZ" dirty="0" smtClean="0"/>
                        <a:t>Odborný asistent</a:t>
                      </a:r>
                      <a:endParaRPr lang="cs-CZ" dirty="0"/>
                    </a:p>
                  </a:txBody>
                  <a:tcPr/>
                </a:tc>
                <a:tc>
                  <a:txBody>
                    <a:bodyPr/>
                    <a:lstStyle/>
                    <a:p>
                      <a:r>
                        <a:rPr lang="cs-CZ" dirty="0" smtClean="0"/>
                        <a:t>33431</a:t>
                      </a:r>
                      <a:endParaRPr lang="cs-CZ" dirty="0"/>
                    </a:p>
                  </a:txBody>
                  <a:tcPr/>
                </a:tc>
                <a:tc>
                  <a:txBody>
                    <a:bodyPr/>
                    <a:lstStyle/>
                    <a:p>
                      <a:r>
                        <a:rPr lang="cs-CZ" dirty="0" smtClean="0"/>
                        <a:t>21 038 Kč – 37 788 Kč</a:t>
                      </a:r>
                      <a:endParaRPr lang="cs-CZ" dirty="0"/>
                    </a:p>
                  </a:txBody>
                  <a:tcPr/>
                </a:tc>
              </a:tr>
              <a:tr h="329928">
                <a:tc>
                  <a:txBody>
                    <a:bodyPr/>
                    <a:lstStyle/>
                    <a:p>
                      <a:r>
                        <a:rPr lang="cs-CZ" dirty="0" smtClean="0"/>
                        <a:t>Metodik</a:t>
                      </a:r>
                    </a:p>
                  </a:txBody>
                  <a:tcPr/>
                </a:tc>
                <a:tc>
                  <a:txBody>
                    <a:bodyPr/>
                    <a:lstStyle/>
                    <a:p>
                      <a:r>
                        <a:rPr lang="cs-CZ" dirty="0" smtClean="0"/>
                        <a:t>2422</a:t>
                      </a:r>
                      <a:endParaRPr lang="cs-CZ" dirty="0"/>
                    </a:p>
                  </a:txBody>
                  <a:tcPr/>
                </a:tc>
                <a:tc>
                  <a:txBody>
                    <a:bodyPr/>
                    <a:lstStyle/>
                    <a:p>
                      <a:r>
                        <a:rPr lang="cs-CZ" dirty="0" smtClean="0"/>
                        <a:t>26 398 Kč – 74 638 Kč</a:t>
                      </a:r>
                      <a:endParaRPr lang="cs-CZ" dirty="0"/>
                    </a:p>
                  </a:txBody>
                  <a:tcPr/>
                </a:tc>
              </a:tr>
              <a:tr h="329928">
                <a:tc>
                  <a:txBody>
                    <a:bodyPr/>
                    <a:lstStyle/>
                    <a:p>
                      <a:r>
                        <a:rPr lang="cs-CZ" dirty="0" smtClean="0"/>
                        <a:t>Právník</a:t>
                      </a:r>
                      <a:endParaRPr lang="cs-CZ" dirty="0"/>
                    </a:p>
                  </a:txBody>
                  <a:tcPr/>
                </a:tc>
                <a:tc>
                  <a:txBody>
                    <a:bodyPr/>
                    <a:lstStyle/>
                    <a:p>
                      <a:r>
                        <a:rPr lang="cs-CZ" dirty="0" smtClean="0"/>
                        <a:t>2619</a:t>
                      </a:r>
                      <a:endParaRPr lang="cs-CZ"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31 624 Kč – 81 070 Kč</a:t>
                      </a:r>
                    </a:p>
                  </a:txBody>
                  <a:tcPr/>
                </a:tc>
              </a:tr>
              <a:tr h="329928">
                <a:tc>
                  <a:txBody>
                    <a:bodyPr/>
                    <a:lstStyle/>
                    <a:p>
                      <a:r>
                        <a:rPr lang="cs-CZ" dirty="0" smtClean="0"/>
                        <a:t>Manažer kvality</a:t>
                      </a:r>
                      <a:endParaRPr lang="cs-CZ" dirty="0"/>
                    </a:p>
                  </a:txBody>
                  <a:tcPr/>
                </a:tc>
                <a:tc>
                  <a:txBody>
                    <a:bodyPr/>
                    <a:lstStyle/>
                    <a:p>
                      <a:r>
                        <a:rPr lang="cs-CZ" dirty="0" smtClean="0"/>
                        <a:t>21412</a:t>
                      </a:r>
                      <a:endParaRPr lang="cs-CZ"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34 304 Kč – 71 422 Kč</a:t>
                      </a:r>
                    </a:p>
                  </a:txBody>
                  <a:tcPr/>
                </a:tc>
              </a:tr>
              <a:tr h="329928">
                <a:tc>
                  <a:txBody>
                    <a:bodyPr/>
                    <a:lstStyle/>
                    <a:p>
                      <a:r>
                        <a:rPr lang="cs-CZ" dirty="0" smtClean="0"/>
                        <a:t>Evaluátor</a:t>
                      </a:r>
                      <a:endParaRPr lang="cs-CZ" dirty="0"/>
                    </a:p>
                  </a:txBody>
                  <a:tcPr/>
                </a:tc>
                <a:tc>
                  <a:txBody>
                    <a:bodyPr/>
                    <a:lstStyle/>
                    <a:p>
                      <a:r>
                        <a:rPr lang="cs-CZ" dirty="0" smtClean="0"/>
                        <a:t>33433</a:t>
                      </a:r>
                      <a:endParaRPr lang="cs-CZ" dirty="0"/>
                    </a:p>
                  </a:txBody>
                  <a:tcPr/>
                </a:tc>
                <a:tc>
                  <a:txBody>
                    <a:bodyPr/>
                    <a:lstStyle/>
                    <a:p>
                      <a:r>
                        <a:rPr lang="cs-CZ" dirty="0" smtClean="0"/>
                        <a:t>27 202 Kč – 52 126 Kč</a:t>
                      </a:r>
                      <a:endParaRPr lang="cs-CZ" dirty="0"/>
                    </a:p>
                  </a:txBody>
                  <a:tcPr/>
                </a:tc>
              </a:tr>
              <a:tr h="577373">
                <a:tc>
                  <a:txBody>
                    <a:bodyPr/>
                    <a:lstStyle/>
                    <a:p>
                      <a:r>
                        <a:rPr lang="cs-CZ" smtClean="0"/>
                        <a:t>Soc</a:t>
                      </a:r>
                      <a:r>
                        <a:rPr lang="cs-CZ" dirty="0" smtClean="0"/>
                        <a:t>. a terénní</a:t>
                      </a:r>
                      <a:r>
                        <a:rPr lang="cs-CZ" baseline="0" dirty="0" smtClean="0"/>
                        <a:t> pracovník</a:t>
                      </a:r>
                      <a:endParaRPr lang="cs-CZ" dirty="0"/>
                    </a:p>
                  </a:txBody>
                  <a:tcPr/>
                </a:tc>
                <a:tc>
                  <a:txBody>
                    <a:bodyPr/>
                    <a:lstStyle/>
                    <a:p>
                      <a:r>
                        <a:rPr lang="cs-CZ" dirty="0" smtClean="0"/>
                        <a:t>2635, 26356</a:t>
                      </a:r>
                      <a:endParaRPr lang="cs-CZ" dirty="0"/>
                    </a:p>
                  </a:txBody>
                  <a:tcPr/>
                </a:tc>
                <a:tc>
                  <a:txBody>
                    <a:bodyPr/>
                    <a:lstStyle/>
                    <a:p>
                      <a:r>
                        <a:rPr lang="cs-CZ" dirty="0" smtClean="0"/>
                        <a:t>23 986 Kč – 39 128 Kč</a:t>
                      </a:r>
                      <a:endParaRPr lang="cs-CZ" dirty="0"/>
                    </a:p>
                  </a:txBody>
                  <a:tcPr/>
                </a:tc>
              </a:tr>
              <a:tr h="329928">
                <a:tc>
                  <a:txBody>
                    <a:bodyPr/>
                    <a:lstStyle/>
                    <a:p>
                      <a:r>
                        <a:rPr lang="cs-CZ" dirty="0" smtClean="0"/>
                        <a:t>Odborný konzultant</a:t>
                      </a:r>
                      <a:endParaRPr lang="cs-CZ" dirty="0"/>
                    </a:p>
                  </a:txBody>
                  <a:tcPr/>
                </a:tc>
                <a:tc>
                  <a:txBody>
                    <a:bodyPr/>
                    <a:lstStyle/>
                    <a:p>
                      <a:r>
                        <a:rPr lang="cs-CZ" dirty="0" smtClean="0"/>
                        <a:t>24116</a:t>
                      </a:r>
                      <a:endParaRPr lang="cs-CZ" dirty="0"/>
                    </a:p>
                  </a:txBody>
                  <a:tcPr/>
                </a:tc>
                <a:tc>
                  <a:txBody>
                    <a:bodyPr/>
                    <a:lstStyle/>
                    <a:p>
                      <a:r>
                        <a:rPr lang="cs-CZ" dirty="0" smtClean="0"/>
                        <a:t>29 480 Kč – 73 968 Kč</a:t>
                      </a:r>
                      <a:endParaRPr lang="cs-CZ" dirty="0"/>
                    </a:p>
                  </a:txBody>
                  <a:tcPr/>
                </a:tc>
              </a:tr>
              <a:tr h="329928">
                <a:tc>
                  <a:txBody>
                    <a:bodyPr/>
                    <a:lstStyle/>
                    <a:p>
                      <a:r>
                        <a:rPr lang="cs-CZ" dirty="0" smtClean="0"/>
                        <a:t>Lektor</a:t>
                      </a:r>
                      <a:endParaRPr lang="cs-CZ" dirty="0"/>
                    </a:p>
                  </a:txBody>
                  <a:tcPr/>
                </a:tc>
                <a:tc>
                  <a:txBody>
                    <a:bodyPr/>
                    <a:lstStyle/>
                    <a:p>
                      <a:r>
                        <a:rPr lang="cs-CZ" dirty="0" smtClean="0"/>
                        <a:t>23106</a:t>
                      </a:r>
                      <a:endParaRPr lang="cs-CZ" dirty="0"/>
                    </a:p>
                  </a:txBody>
                  <a:tcPr/>
                </a:tc>
                <a:tc>
                  <a:txBody>
                    <a:bodyPr/>
                    <a:lstStyle/>
                    <a:p>
                      <a:r>
                        <a:rPr lang="cs-CZ" dirty="0" smtClean="0"/>
                        <a:t>26 666 Kč – 44 086 Kč</a:t>
                      </a:r>
                      <a:endParaRPr lang="cs-CZ" dirty="0"/>
                    </a:p>
                  </a:txBody>
                  <a:tcPr/>
                </a:tc>
              </a:tr>
              <a:tr h="329928">
                <a:tc>
                  <a:txBody>
                    <a:bodyPr/>
                    <a:lstStyle/>
                    <a:p>
                      <a:r>
                        <a:rPr lang="cs-CZ" dirty="0" smtClean="0"/>
                        <a:t>Lektor, specialista</a:t>
                      </a:r>
                      <a:endParaRPr lang="cs-CZ" dirty="0"/>
                    </a:p>
                  </a:txBody>
                  <a:tcPr/>
                </a:tc>
                <a:tc>
                  <a:txBody>
                    <a:bodyPr/>
                    <a:lstStyle/>
                    <a:p>
                      <a:r>
                        <a:rPr lang="cs-CZ" dirty="0" smtClean="0"/>
                        <a:t>23102</a:t>
                      </a:r>
                      <a:endParaRPr lang="cs-CZ" dirty="0"/>
                    </a:p>
                  </a:txBody>
                  <a:tcPr/>
                </a:tc>
                <a:tc>
                  <a:txBody>
                    <a:bodyPr/>
                    <a:lstStyle/>
                    <a:p>
                      <a:r>
                        <a:rPr lang="cs-CZ" dirty="0" smtClean="0"/>
                        <a:t>33 768 Kč – 88 976 Kč</a:t>
                      </a:r>
                      <a:endParaRPr lang="cs-CZ" dirty="0"/>
                    </a:p>
                  </a:txBody>
                  <a:tcPr/>
                </a:tc>
              </a:tr>
              <a:tr h="329928">
                <a:tc>
                  <a:txBody>
                    <a:bodyPr/>
                    <a:lstStyle/>
                    <a:p>
                      <a:r>
                        <a:rPr lang="cs-CZ" dirty="0" smtClean="0"/>
                        <a:t>Koordinátor</a:t>
                      </a:r>
                      <a:endParaRPr lang="cs-CZ" dirty="0"/>
                    </a:p>
                  </a:txBody>
                  <a:tcPr/>
                </a:tc>
                <a:tc>
                  <a:txBody>
                    <a:bodyPr/>
                    <a:lstStyle/>
                    <a:p>
                      <a:r>
                        <a:rPr lang="cs-CZ" dirty="0" smtClean="0"/>
                        <a:t>33433</a:t>
                      </a:r>
                      <a:endParaRPr lang="cs-CZ" dirty="0"/>
                    </a:p>
                  </a:txBody>
                  <a:tcPr/>
                </a:tc>
                <a:tc>
                  <a:txBody>
                    <a:bodyPr/>
                    <a:lstStyle/>
                    <a:p>
                      <a:r>
                        <a:rPr lang="cs-CZ" dirty="0" smtClean="0"/>
                        <a:t>27 202 Kč – 52 126 Kč</a:t>
                      </a:r>
                      <a:endParaRPr lang="cs-CZ" dirty="0"/>
                    </a:p>
                  </a:txBody>
                  <a:tcPr/>
                </a:tc>
              </a:tr>
            </a:tbl>
          </a:graphicData>
        </a:graphic>
      </p:graphicFrame>
      <p:sp>
        <p:nvSpPr>
          <p:cNvPr id="4" name="Zástupný symbol pro číslo snímku 3"/>
          <p:cNvSpPr>
            <a:spLocks noGrp="1"/>
          </p:cNvSpPr>
          <p:nvPr>
            <p:ph type="sldNum" sz="quarter" idx="12"/>
          </p:nvPr>
        </p:nvSpPr>
        <p:spPr/>
        <p:txBody>
          <a:bodyPr/>
          <a:lstStyle/>
          <a:p>
            <a:pPr>
              <a:defRPr/>
            </a:pPr>
            <a:fld id="{0372D366-454F-4275-A96E-202851A433E2}" type="slidenum">
              <a:rPr lang="cs-CZ" smtClean="0"/>
              <a:pPr>
                <a:defRPr/>
              </a:pPr>
              <a:t>143</a:t>
            </a:fld>
            <a:endParaRPr lang="cs-CZ" dirty="0"/>
          </a:p>
        </p:txBody>
      </p:sp>
    </p:spTree>
    <p:extLst>
      <p:ext uri="{BB962C8B-B14F-4D97-AF65-F5344CB8AC3E}">
        <p14:creationId xmlns:p14="http://schemas.microsoft.com/office/powerpoint/2010/main" val="3359960208"/>
      </p:ext>
    </p:extLst>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Obvyklé mzdy / platy pro OPZ</a:t>
            </a:r>
          </a:p>
        </p:txBody>
      </p:sp>
      <p:sp>
        <p:nvSpPr>
          <p:cNvPr id="4" name="Zástupný symbol pro číslo snímku 3"/>
          <p:cNvSpPr>
            <a:spLocks noGrp="1"/>
          </p:cNvSpPr>
          <p:nvPr>
            <p:ph type="sldNum" sz="quarter" idx="12"/>
          </p:nvPr>
        </p:nvSpPr>
        <p:spPr/>
        <p:txBody>
          <a:bodyPr/>
          <a:lstStyle/>
          <a:p>
            <a:pPr>
              <a:defRPr/>
            </a:pPr>
            <a:fld id="{0372D366-454F-4275-A96E-202851A433E2}" type="slidenum">
              <a:rPr lang="cs-CZ" smtClean="0"/>
              <a:pPr>
                <a:defRPr/>
              </a:pPr>
              <a:t>144</a:t>
            </a:fld>
            <a:endParaRPr lang="cs-CZ" dirty="0"/>
          </a:p>
        </p:txBody>
      </p:sp>
      <p:graphicFrame>
        <p:nvGraphicFramePr>
          <p:cNvPr id="6" name="Zástupný symbol pro obsah 5"/>
          <p:cNvGraphicFramePr>
            <a:graphicFrameLocks noGrp="1"/>
          </p:cNvGraphicFramePr>
          <p:nvPr>
            <p:ph idx="1"/>
            <p:extLst>
              <p:ext uri="{D42A27DB-BD31-4B8C-83A1-F6EECF244321}">
                <p14:modId xmlns:p14="http://schemas.microsoft.com/office/powerpoint/2010/main" val="3878590230"/>
              </p:ext>
            </p:extLst>
          </p:nvPr>
        </p:nvGraphicFramePr>
        <p:xfrm>
          <a:off x="539750" y="1800225"/>
          <a:ext cx="8064501" cy="3708400"/>
        </p:xfrm>
        <a:graphic>
          <a:graphicData uri="http://schemas.openxmlformats.org/drawingml/2006/table">
            <a:tbl>
              <a:tblPr firstRow="1" bandRow="1">
                <a:tableStyleId>{5C22544A-7EE6-4342-B048-85BDC9FD1C3A}</a:tableStyleId>
              </a:tblPr>
              <a:tblGrid>
                <a:gridCol w="2808114"/>
                <a:gridCol w="2568220"/>
                <a:gridCol w="2688167"/>
              </a:tblGrid>
              <a:tr h="370840">
                <a:tc gridSpan="3">
                  <a:txBody>
                    <a:bodyPr/>
                    <a:lstStyle/>
                    <a:p>
                      <a:r>
                        <a:rPr lang="cs-CZ" dirty="0" smtClean="0"/>
                        <a:t>Další </a:t>
                      </a:r>
                      <a:r>
                        <a:rPr lang="cs-CZ" dirty="0" err="1" smtClean="0"/>
                        <a:t>prac</a:t>
                      </a:r>
                      <a:r>
                        <a:rPr lang="cs-CZ" dirty="0" smtClean="0"/>
                        <a:t>. pozice pro projekty, které NEVYUŽÍVAJÍ nepřímé náklady</a:t>
                      </a:r>
                      <a:endParaRPr lang="cs-CZ" dirty="0"/>
                    </a:p>
                  </a:txBody>
                  <a:tcPr/>
                </a:tc>
                <a:tc hMerge="1">
                  <a:txBody>
                    <a:bodyPr/>
                    <a:lstStyle/>
                    <a:p>
                      <a:endParaRPr lang="cs-CZ" dirty="0"/>
                    </a:p>
                  </a:txBody>
                  <a:tcPr/>
                </a:tc>
                <a:tc hMerge="1">
                  <a:txBody>
                    <a:bodyPr/>
                    <a:lstStyle/>
                    <a:p>
                      <a:endParaRPr lang="cs-CZ" dirty="0"/>
                    </a:p>
                  </a:txBody>
                  <a:tcPr/>
                </a:tc>
              </a:tr>
              <a:tr h="370840">
                <a:tc>
                  <a:txBody>
                    <a:bodyPr/>
                    <a:lstStyle/>
                    <a:p>
                      <a:r>
                        <a:rPr lang="cs-CZ" dirty="0" smtClean="0"/>
                        <a:t>PRACOVNÍ POZICE</a:t>
                      </a:r>
                      <a:endParaRPr lang="cs-CZ" dirty="0"/>
                    </a:p>
                  </a:txBody>
                  <a:tcPr/>
                </a:tc>
                <a:tc>
                  <a:txBody>
                    <a:bodyPr/>
                    <a:lstStyle/>
                    <a:p>
                      <a:r>
                        <a:rPr lang="cs-CZ" dirty="0" smtClean="0"/>
                        <a:t>KÓD V ISPV</a:t>
                      </a:r>
                      <a:endParaRPr lang="cs-CZ" dirty="0"/>
                    </a:p>
                  </a:txBody>
                  <a:tcPr/>
                </a:tc>
                <a:tc>
                  <a:txBody>
                    <a:bodyPr/>
                    <a:lstStyle/>
                    <a:p>
                      <a:r>
                        <a:rPr lang="cs-CZ" dirty="0" smtClean="0"/>
                        <a:t>SUPERHRUBÁ MZDA</a:t>
                      </a:r>
                      <a:endParaRPr lang="cs-CZ"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Hlavní manažer projektu</a:t>
                      </a:r>
                    </a:p>
                  </a:txBody>
                  <a:tcPr/>
                </a:tc>
                <a:tc>
                  <a:txBody>
                    <a:bodyPr/>
                    <a:lstStyle/>
                    <a:p>
                      <a:r>
                        <a:rPr lang="cs-CZ" dirty="0" smtClean="0"/>
                        <a:t>33411</a:t>
                      </a:r>
                      <a:endParaRPr lang="cs-CZ" dirty="0"/>
                    </a:p>
                  </a:txBody>
                  <a:tcPr/>
                </a:tc>
                <a:tc>
                  <a:txBody>
                    <a:bodyPr/>
                    <a:lstStyle/>
                    <a:p>
                      <a:r>
                        <a:rPr lang="cs-CZ" dirty="0" smtClean="0"/>
                        <a:t>27 470 Kč – 60 300 Kč</a:t>
                      </a:r>
                      <a:endParaRPr lang="cs-CZ" dirty="0"/>
                    </a:p>
                  </a:txBody>
                  <a:tcPr/>
                </a:tc>
              </a:tr>
              <a:tr h="370840">
                <a:tc>
                  <a:txBody>
                    <a:bodyPr/>
                    <a:lstStyle/>
                    <a:p>
                      <a:r>
                        <a:rPr lang="cs-CZ" dirty="0" smtClean="0"/>
                        <a:t>PM</a:t>
                      </a:r>
                      <a:endParaRPr lang="cs-CZ" dirty="0"/>
                    </a:p>
                  </a:txBody>
                  <a:tcPr/>
                </a:tc>
                <a:tc>
                  <a:txBody>
                    <a:bodyPr/>
                    <a:lstStyle/>
                    <a:p>
                      <a:r>
                        <a:rPr lang="cs-CZ" dirty="0" smtClean="0"/>
                        <a:t>33433</a:t>
                      </a:r>
                      <a:endParaRPr lang="cs-CZ" dirty="0"/>
                    </a:p>
                  </a:txBody>
                  <a:tcPr/>
                </a:tc>
                <a:tc>
                  <a:txBody>
                    <a:bodyPr/>
                    <a:lstStyle/>
                    <a:p>
                      <a:r>
                        <a:rPr lang="cs-CZ" dirty="0" smtClean="0"/>
                        <a:t>27</a:t>
                      </a:r>
                      <a:r>
                        <a:rPr lang="cs-CZ" baseline="0" dirty="0" smtClean="0"/>
                        <a:t> </a:t>
                      </a:r>
                      <a:r>
                        <a:rPr lang="cs-CZ" dirty="0" smtClean="0"/>
                        <a:t>202 Kč – 52 126 Kč</a:t>
                      </a:r>
                      <a:endParaRPr lang="cs-CZ" dirty="0"/>
                    </a:p>
                  </a:txBody>
                  <a:tcPr/>
                </a:tc>
              </a:tr>
              <a:tr h="370840">
                <a:tc>
                  <a:txBody>
                    <a:bodyPr/>
                    <a:lstStyle/>
                    <a:p>
                      <a:r>
                        <a:rPr lang="cs-CZ" dirty="0" smtClean="0"/>
                        <a:t>FM</a:t>
                      </a:r>
                      <a:endParaRPr lang="cs-CZ" dirty="0"/>
                    </a:p>
                  </a:txBody>
                  <a:tcPr/>
                </a:tc>
                <a:tc>
                  <a:txBody>
                    <a:bodyPr/>
                    <a:lstStyle/>
                    <a:p>
                      <a:r>
                        <a:rPr lang="cs-CZ" dirty="0" smtClean="0"/>
                        <a:t>24111</a:t>
                      </a:r>
                      <a:endParaRPr lang="cs-CZ" dirty="0"/>
                    </a:p>
                  </a:txBody>
                  <a:tcPr/>
                </a:tc>
                <a:tc>
                  <a:txBody>
                    <a:bodyPr/>
                    <a:lstStyle/>
                    <a:p>
                      <a:r>
                        <a:rPr lang="cs-CZ" dirty="0" smtClean="0"/>
                        <a:t>27 470 Kč – 53 064 Kč</a:t>
                      </a:r>
                    </a:p>
                  </a:txBody>
                  <a:tcPr/>
                </a:tc>
              </a:tr>
              <a:tr h="370840">
                <a:tc>
                  <a:txBody>
                    <a:bodyPr/>
                    <a:lstStyle/>
                    <a:p>
                      <a:r>
                        <a:rPr lang="cs-CZ" dirty="0" smtClean="0"/>
                        <a:t>PR manažer</a:t>
                      </a:r>
                      <a:endParaRPr lang="cs-CZ" dirty="0"/>
                    </a:p>
                  </a:txBody>
                  <a:tcPr/>
                </a:tc>
                <a:tc>
                  <a:txBody>
                    <a:bodyPr/>
                    <a:lstStyle/>
                    <a:p>
                      <a:r>
                        <a:rPr lang="cs-CZ" dirty="0" smtClean="0"/>
                        <a:t>24312</a:t>
                      </a:r>
                      <a:endParaRPr lang="cs-CZ" dirty="0"/>
                    </a:p>
                  </a:txBody>
                  <a:tcPr/>
                </a:tc>
                <a:tc>
                  <a:txBody>
                    <a:bodyPr/>
                    <a:lstStyle/>
                    <a:p>
                      <a:r>
                        <a:rPr lang="cs-CZ" dirty="0" smtClean="0"/>
                        <a:t>22 780 Kč – 48 374 Kč</a:t>
                      </a:r>
                    </a:p>
                  </a:txBody>
                  <a:tcPr/>
                </a:tc>
              </a:tr>
              <a:tr h="370840">
                <a:tc>
                  <a:txBody>
                    <a:bodyPr/>
                    <a:lstStyle/>
                    <a:p>
                      <a:r>
                        <a:rPr lang="cs-CZ" dirty="0" smtClean="0"/>
                        <a:t>Právník pro veř.</a:t>
                      </a:r>
                      <a:r>
                        <a:rPr lang="cs-CZ" baseline="0" dirty="0" smtClean="0"/>
                        <a:t> zakázky</a:t>
                      </a:r>
                      <a:endParaRPr lang="cs-CZ" dirty="0"/>
                    </a:p>
                  </a:txBody>
                  <a:tcPr/>
                </a:tc>
                <a:tc>
                  <a:txBody>
                    <a:bodyPr/>
                    <a:lstStyle/>
                    <a:p>
                      <a:r>
                        <a:rPr lang="cs-CZ" dirty="0" smtClean="0"/>
                        <a:t>2619</a:t>
                      </a:r>
                      <a:endParaRPr lang="cs-CZ" dirty="0"/>
                    </a:p>
                  </a:txBody>
                  <a:tcPr/>
                </a:tc>
                <a:tc>
                  <a:txBody>
                    <a:bodyPr/>
                    <a:lstStyle/>
                    <a:p>
                      <a:r>
                        <a:rPr lang="cs-CZ" dirty="0" smtClean="0"/>
                        <a:t>31 624 Kč – 81 070 Kč</a:t>
                      </a:r>
                    </a:p>
                  </a:txBody>
                  <a:tcPr/>
                </a:tc>
              </a:tr>
              <a:tr h="370840">
                <a:tc>
                  <a:txBody>
                    <a:bodyPr/>
                    <a:lstStyle/>
                    <a:p>
                      <a:r>
                        <a:rPr lang="cs-CZ" dirty="0" smtClean="0"/>
                        <a:t>IT specialista</a:t>
                      </a:r>
                      <a:endParaRPr lang="cs-CZ" dirty="0"/>
                    </a:p>
                  </a:txBody>
                  <a:tcPr/>
                </a:tc>
                <a:tc>
                  <a:txBody>
                    <a:bodyPr/>
                    <a:lstStyle/>
                    <a:p>
                      <a:r>
                        <a:rPr lang="cs-CZ" dirty="0" smtClean="0"/>
                        <a:t>3511</a:t>
                      </a:r>
                      <a:endParaRPr lang="cs-CZ" dirty="0"/>
                    </a:p>
                  </a:txBody>
                  <a:tcPr/>
                </a:tc>
                <a:tc>
                  <a:txBody>
                    <a:bodyPr/>
                    <a:lstStyle/>
                    <a:p>
                      <a:r>
                        <a:rPr lang="cs-CZ" dirty="0" smtClean="0"/>
                        <a:t>21 574 Kč – 54 002 Kč</a:t>
                      </a:r>
                    </a:p>
                  </a:txBody>
                  <a:tcPr/>
                </a:tc>
              </a:tr>
              <a:tr h="370840">
                <a:tc>
                  <a:txBody>
                    <a:bodyPr/>
                    <a:lstStyle/>
                    <a:p>
                      <a:r>
                        <a:rPr lang="cs-CZ" dirty="0" smtClean="0"/>
                        <a:t>Ekonom, účetní</a:t>
                      </a:r>
                      <a:endParaRPr lang="cs-CZ" dirty="0"/>
                    </a:p>
                  </a:txBody>
                  <a:tcPr/>
                </a:tc>
                <a:tc>
                  <a:txBody>
                    <a:bodyPr/>
                    <a:lstStyle/>
                    <a:p>
                      <a:r>
                        <a:rPr lang="cs-CZ" dirty="0" smtClean="0"/>
                        <a:t>33137</a:t>
                      </a:r>
                      <a:endParaRPr lang="cs-CZ" dirty="0"/>
                    </a:p>
                  </a:txBody>
                  <a:tcPr/>
                </a:tc>
                <a:tc>
                  <a:txBody>
                    <a:bodyPr/>
                    <a:lstStyle/>
                    <a:p>
                      <a:r>
                        <a:rPr lang="cs-CZ" dirty="0" smtClean="0"/>
                        <a:t>26 130 Kč – 44 488 Kč</a:t>
                      </a:r>
                    </a:p>
                  </a:txBody>
                  <a:tcPr/>
                </a:tc>
              </a:tr>
              <a:tr h="370840">
                <a:tc>
                  <a:txBody>
                    <a:bodyPr/>
                    <a:lstStyle/>
                    <a:p>
                      <a:r>
                        <a:rPr lang="cs-CZ" dirty="0" smtClean="0"/>
                        <a:t>Administrativní pracovník</a:t>
                      </a:r>
                      <a:endParaRPr lang="cs-CZ" dirty="0"/>
                    </a:p>
                  </a:txBody>
                  <a:tcPr/>
                </a:tc>
                <a:tc>
                  <a:txBody>
                    <a:bodyPr/>
                    <a:lstStyle/>
                    <a:p>
                      <a:r>
                        <a:rPr lang="cs-CZ" dirty="0" smtClean="0"/>
                        <a:t>4110</a:t>
                      </a:r>
                      <a:endParaRPr lang="cs-CZ" dirty="0"/>
                    </a:p>
                  </a:txBody>
                  <a:tcPr/>
                </a:tc>
                <a:tc>
                  <a:txBody>
                    <a:bodyPr/>
                    <a:lstStyle/>
                    <a:p>
                      <a:r>
                        <a:rPr lang="cs-CZ" dirty="0" smtClean="0"/>
                        <a:t>22 780 Kč – 31 892 Kč</a:t>
                      </a:r>
                    </a:p>
                  </a:txBody>
                  <a:tcPr/>
                </a:tc>
              </a:tr>
            </a:tbl>
          </a:graphicData>
        </a:graphic>
      </p:graphicFrame>
    </p:spTree>
    <p:extLst>
      <p:ext uri="{BB962C8B-B14F-4D97-AF65-F5344CB8AC3E}">
        <p14:creationId xmlns:p14="http://schemas.microsoft.com/office/powerpoint/2010/main" val="1657285033"/>
      </p:ext>
    </p:extLst>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323528" y="0"/>
            <a:ext cx="8712968" cy="1080000"/>
          </a:xfrm>
        </p:spPr>
        <p:txBody>
          <a:bodyPr/>
          <a:lstStyle/>
          <a:p>
            <a:r>
              <a:rPr lang="cs-CZ" dirty="0" smtClean="0"/>
              <a:t>ZDROJE INFORMACÍ </a:t>
            </a:r>
            <a:endParaRPr lang="cs-CZ" dirty="0"/>
          </a:p>
        </p:txBody>
      </p:sp>
      <p:sp>
        <p:nvSpPr>
          <p:cNvPr id="5" name="Zástupný symbol pro číslo snímku 4"/>
          <p:cNvSpPr>
            <a:spLocks noGrp="1"/>
          </p:cNvSpPr>
          <p:nvPr>
            <p:ph type="sldNum" sz="quarter" idx="13"/>
          </p:nvPr>
        </p:nvSpPr>
        <p:spPr/>
        <p:txBody>
          <a:bodyPr/>
          <a:lstStyle/>
          <a:p>
            <a:fld id="{479BF083-4774-43B1-9AB0-5CC1AC5DD8EE}" type="slidenum">
              <a:rPr lang="cs-CZ" smtClean="0"/>
              <a:pPr/>
              <a:t>145</a:t>
            </a:fld>
            <a:endParaRPr lang="cs-CZ" dirty="0"/>
          </a:p>
        </p:txBody>
      </p:sp>
      <p:sp>
        <p:nvSpPr>
          <p:cNvPr id="3" name="Zástupný symbol pro obsah 2"/>
          <p:cNvSpPr>
            <a:spLocks noGrp="1"/>
          </p:cNvSpPr>
          <p:nvPr>
            <p:ph idx="10"/>
          </p:nvPr>
        </p:nvSpPr>
        <p:spPr>
          <a:xfrm>
            <a:off x="323528" y="1268760"/>
            <a:ext cx="8640960" cy="5328592"/>
          </a:xfrm>
        </p:spPr>
        <p:txBody>
          <a:bodyPr/>
          <a:lstStyle/>
          <a:p>
            <a:pPr marL="0" indent="0">
              <a:buNone/>
            </a:pPr>
            <a:r>
              <a:rPr lang="cs-CZ" b="1" dirty="0" smtClean="0"/>
              <a:t>Zdroje relevantních informací </a:t>
            </a:r>
          </a:p>
          <a:p>
            <a:r>
              <a:rPr lang="cs-CZ" sz="2000" b="1" dirty="0" smtClean="0"/>
              <a:t>Text výzvy a její přílohy - </a:t>
            </a:r>
            <a:r>
              <a:rPr lang="cs-CZ" sz="2000" b="1" dirty="0">
                <a:hlinkClick r:id="rId3"/>
              </a:rPr>
              <a:t>http://www.esfcr.cz/vyzva-019-opz</a:t>
            </a:r>
            <a:endParaRPr lang="cs-CZ" sz="2000" b="1" dirty="0" smtClean="0"/>
          </a:p>
          <a:p>
            <a:r>
              <a:rPr lang="cs-CZ" sz="2000" b="1" dirty="0"/>
              <a:t>Dokumenty ke stažení </a:t>
            </a:r>
            <a:r>
              <a:rPr lang="cs-CZ" sz="2000" b="1" dirty="0" smtClean="0"/>
              <a:t>- </a:t>
            </a:r>
            <a:r>
              <a:rPr lang="cs-CZ" sz="2000" b="1" dirty="0" smtClean="0">
                <a:hlinkClick r:id="rId4"/>
              </a:rPr>
              <a:t>www.esfcr.cz</a:t>
            </a:r>
            <a:endParaRPr lang="cs-CZ" sz="2000" b="1" dirty="0"/>
          </a:p>
          <a:p>
            <a:pPr lvl="1"/>
            <a:r>
              <a:rPr lang="cs-CZ" sz="1600" b="1" dirty="0" smtClean="0"/>
              <a:t>Operační </a:t>
            </a:r>
            <a:r>
              <a:rPr lang="cs-CZ" sz="1600" b="1" dirty="0"/>
              <a:t>program Zaměstnanost </a:t>
            </a:r>
            <a:r>
              <a:rPr lang="cs-CZ" sz="1600" b="1" dirty="0" smtClean="0"/>
              <a:t>- </a:t>
            </a:r>
            <a:r>
              <a:rPr lang="cs-CZ" sz="1600" dirty="0"/>
              <a:t>http://www.esfcr.cz/file/9079/</a:t>
            </a:r>
          </a:p>
          <a:p>
            <a:pPr lvl="1"/>
            <a:r>
              <a:rPr lang="cs-CZ" sz="1600" b="1" dirty="0"/>
              <a:t>Obecná část pravidel pro žadatele a příjemce </a:t>
            </a:r>
            <a:r>
              <a:rPr lang="cs-CZ" sz="1600" b="1" dirty="0" smtClean="0"/>
              <a:t>- </a:t>
            </a:r>
            <a:r>
              <a:rPr lang="cs-CZ" sz="1600" dirty="0"/>
              <a:t>http://www.esfcr.cz/file/9002/</a:t>
            </a:r>
          </a:p>
          <a:p>
            <a:pPr lvl="1"/>
            <a:r>
              <a:rPr lang="cs-CZ" sz="1600" b="1" dirty="0"/>
              <a:t>Specifická část pravidel pro žadatele a příjemce pro projekty se skutečně vzniklými výdaji a případně také s nepřímými náklady </a:t>
            </a:r>
            <a:r>
              <a:rPr lang="cs-CZ" sz="1600" b="1" dirty="0" smtClean="0"/>
              <a:t>- </a:t>
            </a:r>
            <a:r>
              <a:rPr lang="cs-CZ" sz="1600" dirty="0" smtClean="0"/>
              <a:t>http</a:t>
            </a:r>
            <a:r>
              <a:rPr lang="cs-CZ" sz="1600" dirty="0"/>
              <a:t>://www.esfcr.cz/file/9003/</a:t>
            </a:r>
          </a:p>
          <a:p>
            <a:pPr lvl="1"/>
            <a:r>
              <a:rPr lang="cs-CZ" sz="1600" b="1" dirty="0"/>
              <a:t>Příručka pro hodnotitele zajišťující věcné hodnocení žádostí o podporu z OPZ se skutečně prokazovanými výdaji  </a:t>
            </a:r>
            <a:r>
              <a:rPr lang="cs-CZ" sz="1600" b="1" dirty="0" smtClean="0"/>
              <a:t>- </a:t>
            </a:r>
            <a:r>
              <a:rPr lang="cs-CZ" sz="1600" dirty="0" smtClean="0"/>
              <a:t>http</a:t>
            </a:r>
            <a:r>
              <a:rPr lang="cs-CZ" sz="1600" dirty="0"/>
              <a:t>://www.esfcr.cz/prirucka-pro-hodnotitele</a:t>
            </a:r>
          </a:p>
          <a:p>
            <a:pPr lvl="1"/>
            <a:r>
              <a:rPr lang="cs-CZ" sz="1600" b="1" dirty="0"/>
              <a:t>Formuláře a pokyny potřebné v rámci přípravy žádosti o podporu </a:t>
            </a:r>
            <a:r>
              <a:rPr lang="cs-CZ" sz="1600" b="1" dirty="0" smtClean="0"/>
              <a:t>-     </a:t>
            </a:r>
            <a:r>
              <a:rPr lang="cs-CZ" sz="1600" dirty="0" smtClean="0"/>
              <a:t>http</a:t>
            </a:r>
            <a:r>
              <a:rPr lang="cs-CZ" sz="1600" dirty="0"/>
              <a:t>://www.esfcr.cz/formulare-a-pokyny-potrebne-v-ramci-pripravy-zadosti-o</a:t>
            </a:r>
          </a:p>
          <a:p>
            <a:pPr lvl="1"/>
            <a:r>
              <a:rPr lang="cs-CZ" sz="1600" b="1" dirty="0"/>
              <a:t>Obvyklé ceny a mzdy/platy </a:t>
            </a:r>
            <a:r>
              <a:rPr lang="cs-CZ" sz="1600" b="1" dirty="0" smtClean="0"/>
              <a:t>- </a:t>
            </a:r>
            <a:r>
              <a:rPr lang="cs-CZ" sz="1600" dirty="0" smtClean="0"/>
              <a:t>http</a:t>
            </a:r>
            <a:r>
              <a:rPr lang="cs-CZ" sz="1600" dirty="0"/>
              <a:t>://www.esfcr.cz/obvykle-ceny-a-mzdy-platy</a:t>
            </a:r>
          </a:p>
          <a:p>
            <a:pPr marL="432000" lvl="1" indent="-432000">
              <a:lnSpc>
                <a:spcPts val="2880"/>
              </a:lnSpc>
              <a:spcBef>
                <a:spcPts val="600"/>
              </a:spcBef>
              <a:spcAft>
                <a:spcPts val="600"/>
              </a:spcAft>
              <a:buSzPct val="100000"/>
              <a:buFont typeface="Wingdings" panose="05000000000000000000" pitchFamily="2" charset="2"/>
              <a:buChar char=""/>
            </a:pPr>
            <a:r>
              <a:rPr lang="cs-CZ" b="1" dirty="0" smtClean="0"/>
              <a:t>ESF </a:t>
            </a:r>
            <a:r>
              <a:rPr lang="cs-CZ" b="1" dirty="0"/>
              <a:t>fórum - </a:t>
            </a:r>
            <a:r>
              <a:rPr lang="cs-CZ" b="1" dirty="0">
                <a:hlinkClick r:id="rId5"/>
              </a:rPr>
              <a:t>https://forum.esfcr.cz</a:t>
            </a:r>
            <a:r>
              <a:rPr lang="cs-CZ" b="1" dirty="0" smtClean="0">
                <a:hlinkClick r:id="rId5"/>
              </a:rPr>
              <a:t>/</a:t>
            </a:r>
            <a:endParaRPr lang="cs-CZ" b="1" dirty="0" smtClean="0"/>
          </a:p>
          <a:p>
            <a:pPr marL="0" indent="0">
              <a:lnSpc>
                <a:spcPct val="100000"/>
              </a:lnSpc>
              <a:spcBef>
                <a:spcPts val="1200"/>
              </a:spcBef>
              <a:spcAft>
                <a:spcPts val="300"/>
              </a:spcAft>
              <a:buNone/>
            </a:pPr>
            <a:endParaRPr lang="cs-CZ" sz="2000" dirty="0" smtClean="0"/>
          </a:p>
          <a:p>
            <a:pPr>
              <a:lnSpc>
                <a:spcPct val="100000"/>
              </a:lnSpc>
              <a:spcBef>
                <a:spcPts val="1200"/>
              </a:spcBef>
              <a:spcAft>
                <a:spcPts val="300"/>
              </a:spcAft>
            </a:pPr>
            <a:endParaRPr lang="cs-CZ" sz="2000" dirty="0" smtClean="0"/>
          </a:p>
        </p:txBody>
      </p:sp>
    </p:spTree>
    <p:extLst>
      <p:ext uri="{BB962C8B-B14F-4D97-AF65-F5344CB8AC3E}">
        <p14:creationId xmlns:p14="http://schemas.microsoft.com/office/powerpoint/2010/main" val="3163325607"/>
      </p:ext>
    </p:extLst>
  </p:cSld>
  <p:clrMapOvr>
    <a:masterClrMapping/>
  </p:clrMapOvr>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Konzultace k  výzvě</a:t>
            </a:r>
            <a:endParaRPr lang="cs-CZ" dirty="0"/>
          </a:p>
        </p:txBody>
      </p:sp>
      <p:sp>
        <p:nvSpPr>
          <p:cNvPr id="3" name="Zástupný symbol pro obsah 2"/>
          <p:cNvSpPr>
            <a:spLocks noGrp="1"/>
          </p:cNvSpPr>
          <p:nvPr>
            <p:ph idx="1"/>
          </p:nvPr>
        </p:nvSpPr>
        <p:spPr>
          <a:xfrm>
            <a:off x="539552" y="1268760"/>
            <a:ext cx="8064000" cy="4320000"/>
          </a:xfrm>
        </p:spPr>
        <p:txBody>
          <a:bodyPr/>
          <a:lstStyle/>
          <a:p>
            <a:r>
              <a:rPr lang="cs-CZ" sz="2000" dirty="0" smtClean="0"/>
              <a:t>Telefonicky, e-mailem:</a:t>
            </a:r>
          </a:p>
          <a:p>
            <a:r>
              <a:rPr lang="cs-CZ" altLang="cs-CZ" sz="2000" dirty="0" smtClean="0">
                <a:solidFill>
                  <a:srgbClr val="14407E"/>
                </a:solidFill>
              </a:rPr>
              <a:t>Kontakty: </a:t>
            </a:r>
            <a:r>
              <a:rPr lang="cs-CZ" altLang="cs-CZ" sz="2000" dirty="0">
                <a:solidFill>
                  <a:srgbClr val="14407E"/>
                </a:solidFill>
              </a:rPr>
              <a:t/>
            </a:r>
            <a:br>
              <a:rPr lang="cs-CZ" altLang="cs-CZ" sz="2000" dirty="0">
                <a:solidFill>
                  <a:srgbClr val="14407E"/>
                </a:solidFill>
              </a:rPr>
            </a:br>
            <a:r>
              <a:rPr lang="cs-CZ" altLang="cs-CZ" sz="2000" dirty="0" smtClean="0">
                <a:solidFill>
                  <a:srgbClr val="14407E"/>
                </a:solidFill>
                <a:hlinkClick r:id="rId3"/>
              </a:rPr>
              <a:t>radek.bliznak@mpsv.cz</a:t>
            </a:r>
            <a:r>
              <a:rPr lang="cs-CZ" altLang="cs-CZ" sz="2000" dirty="0" smtClean="0">
                <a:solidFill>
                  <a:srgbClr val="14407E"/>
                </a:solidFill>
              </a:rPr>
              <a:t>, </a:t>
            </a:r>
            <a:r>
              <a:rPr lang="cs-CZ" sz="2000" dirty="0"/>
              <a:t>221 923 486</a:t>
            </a:r>
            <a:r>
              <a:rPr lang="cs-CZ" altLang="cs-CZ" sz="2000" dirty="0">
                <a:solidFill>
                  <a:srgbClr val="14407E"/>
                </a:solidFill>
              </a:rPr>
              <a:t/>
            </a:r>
            <a:br>
              <a:rPr lang="cs-CZ" altLang="cs-CZ" sz="2000" dirty="0">
                <a:solidFill>
                  <a:srgbClr val="14407E"/>
                </a:solidFill>
              </a:rPr>
            </a:br>
            <a:r>
              <a:rPr lang="cs-CZ" altLang="cs-CZ" sz="2000" dirty="0" smtClean="0">
                <a:solidFill>
                  <a:srgbClr val="14407E"/>
                </a:solidFill>
                <a:hlinkClick r:id="rId4"/>
              </a:rPr>
              <a:t>lenka.kloboucnikova@mpsv.cz</a:t>
            </a:r>
            <a:r>
              <a:rPr lang="cs-CZ" altLang="cs-CZ" sz="2000" dirty="0" smtClean="0">
                <a:solidFill>
                  <a:srgbClr val="14407E"/>
                </a:solidFill>
              </a:rPr>
              <a:t>, </a:t>
            </a:r>
            <a:r>
              <a:rPr lang="cs-CZ" sz="2000" dirty="0"/>
              <a:t>221 922 152</a:t>
            </a:r>
            <a:endParaRPr lang="cs-CZ" altLang="cs-CZ" sz="2000" dirty="0" smtClean="0">
              <a:solidFill>
                <a:srgbClr val="14407E"/>
              </a:solidFill>
            </a:endParaRPr>
          </a:p>
          <a:p>
            <a:r>
              <a:rPr lang="cs-CZ" sz="2000" dirty="0"/>
              <a:t>ESF Fórum: </a:t>
            </a:r>
            <a:r>
              <a:rPr lang="cs-CZ" sz="2000" u="sng" dirty="0">
                <a:hlinkClick r:id="rId5"/>
              </a:rPr>
              <a:t>https://forum.esfcr.cz/node/91/1-vyzva-pro-projekty-podporujici-implementaci-stra/qa/</a:t>
            </a:r>
            <a:endParaRPr lang="cs-CZ" sz="2000" dirty="0"/>
          </a:p>
          <a:p>
            <a:r>
              <a:rPr lang="cs-CZ" altLang="cs-CZ" sz="2000" dirty="0" smtClean="0">
                <a:solidFill>
                  <a:srgbClr val="143F7E"/>
                </a:solidFill>
              </a:rPr>
              <a:t>Konzultace </a:t>
            </a:r>
            <a:r>
              <a:rPr lang="cs-CZ" altLang="cs-CZ" sz="2000" dirty="0">
                <a:solidFill>
                  <a:srgbClr val="143F7E"/>
                </a:solidFill>
              </a:rPr>
              <a:t>žádosti nenahrazuje věcné hodnocení</a:t>
            </a:r>
          </a:p>
          <a:p>
            <a:pPr marL="432000" lvl="1" indent="-432000">
              <a:lnSpc>
                <a:spcPts val="2880"/>
              </a:lnSpc>
              <a:spcBef>
                <a:spcPts val="600"/>
              </a:spcBef>
              <a:spcAft>
                <a:spcPts val="600"/>
              </a:spcAft>
              <a:buSzPct val="100000"/>
              <a:buFont typeface="Wingdings" panose="05000000000000000000" pitchFamily="2" charset="2"/>
              <a:buChar char=""/>
            </a:pPr>
            <a:r>
              <a:rPr lang="cs-CZ" altLang="cs-CZ" dirty="0">
                <a:solidFill>
                  <a:srgbClr val="143F7E"/>
                </a:solidFill>
              </a:rPr>
              <a:t>Konzultace žádosti negarantuje úspěch projektové žádosti ve věcném hodnocení</a:t>
            </a:r>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146</a:t>
            </a:fld>
            <a:endParaRPr lang="cs-CZ" dirty="0"/>
          </a:p>
        </p:txBody>
      </p:sp>
      <p:pic>
        <p:nvPicPr>
          <p:cNvPr id="5" name="Obrázek 4"/>
          <p:cNvPicPr/>
          <p:nvPr/>
        </p:nvPicPr>
        <p:blipFill>
          <a:blip r:embed="rId6">
            <a:extLst>
              <a:ext uri="{28A0092B-C50C-407E-A947-70E740481C1C}">
                <a14:useLocalDpi xmlns:a14="http://schemas.microsoft.com/office/drawing/2010/main" val="0"/>
              </a:ext>
            </a:extLst>
          </a:blip>
          <a:srcRect/>
          <a:stretch>
            <a:fillRect/>
          </a:stretch>
        </p:blipFill>
        <p:spPr bwMode="auto">
          <a:xfrm>
            <a:off x="198829" y="2303954"/>
            <a:ext cx="504825" cy="504825"/>
          </a:xfrm>
          <a:prstGeom prst="rect">
            <a:avLst/>
          </a:prstGeom>
          <a:noFill/>
          <a:ln>
            <a:noFill/>
          </a:ln>
        </p:spPr>
      </p:pic>
    </p:spTree>
    <p:extLst>
      <p:ext uri="{BB962C8B-B14F-4D97-AF65-F5344CB8AC3E}">
        <p14:creationId xmlns:p14="http://schemas.microsoft.com/office/powerpoint/2010/main" val="1702882135"/>
      </p:ext>
    </p:extLst>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Nadpis 5"/>
          <p:cNvSpPr>
            <a:spLocks noGrp="1"/>
          </p:cNvSpPr>
          <p:nvPr>
            <p:ph type="title"/>
          </p:nvPr>
        </p:nvSpPr>
        <p:spPr/>
        <p:txBody>
          <a:bodyPr/>
          <a:lstStyle/>
          <a:p>
            <a:pPr>
              <a:lnSpc>
                <a:spcPct val="90000"/>
              </a:lnSpc>
            </a:pPr>
            <a:r>
              <a:rPr lang="cs-CZ" altLang="cs-CZ" sz="2400" dirty="0" smtClean="0">
                <a:solidFill>
                  <a:srgbClr val="14407E"/>
                </a:solidFill>
              </a:rPr>
              <a:t>Děkujeme </a:t>
            </a:r>
            <a:r>
              <a:rPr lang="cs-CZ" altLang="cs-CZ" sz="2400" dirty="0">
                <a:solidFill>
                  <a:srgbClr val="14407E"/>
                </a:solidFill>
              </a:rPr>
              <a:t>Vám za pozornost!</a:t>
            </a:r>
            <a:br>
              <a:rPr lang="cs-CZ" altLang="cs-CZ" sz="2400" dirty="0">
                <a:solidFill>
                  <a:srgbClr val="14407E"/>
                </a:solidFill>
              </a:rPr>
            </a:br>
            <a:r>
              <a:rPr lang="cs-CZ" altLang="cs-CZ" sz="2400" dirty="0">
                <a:solidFill>
                  <a:srgbClr val="14407E"/>
                </a:solidFill>
              </a:rPr>
              <a:t/>
            </a:r>
            <a:br>
              <a:rPr lang="cs-CZ" altLang="cs-CZ" sz="2400" dirty="0">
                <a:solidFill>
                  <a:srgbClr val="14407E"/>
                </a:solidFill>
              </a:rPr>
            </a:br>
            <a:r>
              <a:rPr lang="cs-CZ" altLang="cs-CZ" sz="2400" cap="none" dirty="0" smtClean="0">
                <a:solidFill>
                  <a:srgbClr val="14407E"/>
                </a:solidFill>
              </a:rPr>
              <a:t/>
            </a:r>
            <a:br>
              <a:rPr lang="cs-CZ" altLang="cs-CZ" sz="2400" cap="none" dirty="0" smtClean="0">
                <a:solidFill>
                  <a:srgbClr val="14407E"/>
                </a:solidFill>
              </a:rPr>
            </a:br>
            <a:r>
              <a:rPr lang="cs-CZ" altLang="cs-CZ" sz="2400" cap="none" dirty="0" smtClean="0">
                <a:solidFill>
                  <a:srgbClr val="14407E"/>
                </a:solidFill>
              </a:rPr>
              <a:t/>
            </a:r>
            <a:br>
              <a:rPr lang="cs-CZ" altLang="cs-CZ" sz="2400" cap="none" dirty="0" smtClean="0">
                <a:solidFill>
                  <a:srgbClr val="14407E"/>
                </a:solidFill>
              </a:rPr>
            </a:br>
            <a:r>
              <a:rPr lang="cs-CZ" altLang="cs-CZ" sz="2400" dirty="0" smtClean="0">
                <a:solidFill>
                  <a:srgbClr val="14407E"/>
                </a:solidFill>
              </a:rPr>
              <a:t>Odbor </a:t>
            </a:r>
            <a:r>
              <a:rPr lang="cs-CZ" altLang="cs-CZ" sz="2400" dirty="0">
                <a:solidFill>
                  <a:srgbClr val="14407E"/>
                </a:solidFill>
              </a:rPr>
              <a:t>realizace </a:t>
            </a:r>
            <a:r>
              <a:rPr lang="cs-CZ" altLang="cs-CZ" sz="2400" dirty="0" smtClean="0">
                <a:solidFill>
                  <a:srgbClr val="14407E"/>
                </a:solidFill>
              </a:rPr>
              <a:t>programů ESF – veřejná správa a sociální inovace</a:t>
            </a:r>
            <a:r>
              <a:rPr lang="cs-CZ" altLang="cs-CZ" sz="2400" dirty="0">
                <a:solidFill>
                  <a:srgbClr val="14407E"/>
                </a:solidFill>
              </a:rPr>
              <a:t/>
            </a:r>
            <a:br>
              <a:rPr lang="cs-CZ" altLang="cs-CZ" sz="2400" dirty="0">
                <a:solidFill>
                  <a:srgbClr val="14407E"/>
                </a:solidFill>
              </a:rPr>
            </a:br>
            <a:r>
              <a:rPr lang="cs-CZ" altLang="cs-CZ" sz="2400" dirty="0">
                <a:solidFill>
                  <a:srgbClr val="14407E"/>
                </a:solidFill>
              </a:rPr>
              <a:t>Ministerstvo práce a sociálních věcí ČR</a:t>
            </a:r>
          </a:p>
        </p:txBody>
      </p:sp>
    </p:spTree>
    <p:extLst>
      <p:ext uri="{BB962C8B-B14F-4D97-AF65-F5344CB8AC3E}">
        <p14:creationId xmlns:p14="http://schemas.microsoft.com/office/powerpoint/2010/main" val="224256456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Žadatelé / partneři</a:t>
            </a:r>
            <a:endParaRPr lang="cs-CZ" dirty="0"/>
          </a:p>
        </p:txBody>
      </p:sp>
      <p:graphicFrame>
        <p:nvGraphicFramePr>
          <p:cNvPr id="5" name="Zástupný symbol pro obsah 4"/>
          <p:cNvGraphicFramePr>
            <a:graphicFrameLocks noGrp="1"/>
          </p:cNvGraphicFramePr>
          <p:nvPr>
            <p:ph idx="1"/>
            <p:extLst>
              <p:ext uri="{D42A27DB-BD31-4B8C-83A1-F6EECF244321}">
                <p14:modId xmlns:p14="http://schemas.microsoft.com/office/powerpoint/2010/main" val="3654295089"/>
              </p:ext>
            </p:extLst>
          </p:nvPr>
        </p:nvGraphicFramePr>
        <p:xfrm>
          <a:off x="755576" y="1124744"/>
          <a:ext cx="7848872" cy="5611559"/>
        </p:xfrm>
        <a:graphic>
          <a:graphicData uri="http://schemas.openxmlformats.org/drawingml/2006/table">
            <a:tbl>
              <a:tblPr firstRow="1" firstCol="1" bandRow="1">
                <a:tableStyleId>{5C22544A-7EE6-4342-B048-85BDC9FD1C3A}</a:tableStyleId>
              </a:tblPr>
              <a:tblGrid>
                <a:gridCol w="5234185"/>
                <a:gridCol w="2614687"/>
              </a:tblGrid>
              <a:tr h="657589">
                <a:tc>
                  <a:txBody>
                    <a:bodyPr/>
                    <a:lstStyle/>
                    <a:p>
                      <a:pPr indent="226695" algn="ctr">
                        <a:spcAft>
                          <a:spcPts val="600"/>
                        </a:spcAft>
                      </a:pPr>
                      <a:r>
                        <a:rPr lang="cs-CZ" sz="1400" dirty="0">
                          <a:effectLst/>
                        </a:rPr>
                        <a:t>Žadatel</a:t>
                      </a:r>
                      <a:endParaRPr lang="cs-CZ" sz="1400" dirty="0">
                        <a:effectLst/>
                        <a:latin typeface="Arial"/>
                        <a:ea typeface="Times New Roman"/>
                        <a:cs typeface="Times New Roman"/>
                      </a:endParaRPr>
                    </a:p>
                  </a:txBody>
                  <a:tcPr marL="0" marR="0" marT="0" marB="0" anchor="ctr"/>
                </a:tc>
                <a:tc>
                  <a:txBody>
                    <a:bodyPr/>
                    <a:lstStyle/>
                    <a:p>
                      <a:pPr indent="226695" algn="ctr">
                        <a:spcAft>
                          <a:spcPts val="600"/>
                        </a:spcAft>
                      </a:pPr>
                      <a:r>
                        <a:rPr lang="cs-CZ" sz="1400" dirty="0">
                          <a:effectLst/>
                        </a:rPr>
                        <a:t>Maximální výše alokace</a:t>
                      </a:r>
                      <a:endParaRPr lang="cs-CZ" sz="1400" dirty="0">
                        <a:effectLst/>
                        <a:latin typeface="Arial"/>
                        <a:ea typeface="Times New Roman"/>
                        <a:cs typeface="Times New Roman"/>
                      </a:endParaRPr>
                    </a:p>
                  </a:txBody>
                  <a:tcPr marL="0" marR="0" marT="0" marB="0" anchor="ctr"/>
                </a:tc>
              </a:tr>
              <a:tr h="215390">
                <a:tc>
                  <a:txBody>
                    <a:bodyPr/>
                    <a:lstStyle/>
                    <a:p>
                      <a:pPr indent="226695" algn="l">
                        <a:spcAft>
                          <a:spcPts val="0"/>
                        </a:spcAft>
                      </a:pPr>
                      <a:r>
                        <a:rPr lang="cs-CZ" sz="1400" dirty="0">
                          <a:effectLst/>
                        </a:rPr>
                        <a:t>Ministerstvo vnitra</a:t>
                      </a:r>
                      <a:endParaRPr lang="cs-CZ" sz="1400" dirty="0">
                        <a:effectLst/>
                        <a:latin typeface="Arial"/>
                        <a:ea typeface="Times New Roman"/>
                        <a:cs typeface="Times New Roman"/>
                      </a:endParaRPr>
                    </a:p>
                  </a:txBody>
                  <a:tcPr marL="0" marR="0" marT="0" marB="0" anchor="ctr"/>
                </a:tc>
                <a:tc>
                  <a:txBody>
                    <a:bodyPr/>
                    <a:lstStyle/>
                    <a:p>
                      <a:pPr indent="226695" algn="r">
                        <a:spcAft>
                          <a:spcPts val="0"/>
                        </a:spcAft>
                      </a:pPr>
                      <a:r>
                        <a:rPr lang="cs-CZ" sz="1400" dirty="0">
                          <a:effectLst/>
                        </a:rPr>
                        <a:t>840.000.000,- CZK</a:t>
                      </a:r>
                      <a:endParaRPr lang="cs-CZ" sz="1400" dirty="0">
                        <a:effectLst/>
                        <a:latin typeface="Arial"/>
                        <a:ea typeface="Times New Roman"/>
                        <a:cs typeface="Times New Roman"/>
                      </a:endParaRPr>
                    </a:p>
                  </a:txBody>
                  <a:tcPr marL="0" marR="0" marT="0" marB="0" anchor="ctr"/>
                </a:tc>
              </a:tr>
              <a:tr h="215390">
                <a:tc>
                  <a:txBody>
                    <a:bodyPr/>
                    <a:lstStyle/>
                    <a:p>
                      <a:pPr indent="226695" algn="l">
                        <a:spcAft>
                          <a:spcPts val="0"/>
                        </a:spcAft>
                      </a:pPr>
                      <a:r>
                        <a:rPr lang="cs-CZ" sz="1400" dirty="0">
                          <a:effectLst/>
                        </a:rPr>
                        <a:t>Svaz měst a obcí ČR</a:t>
                      </a:r>
                      <a:endParaRPr lang="cs-CZ" sz="1400" dirty="0">
                        <a:effectLst/>
                        <a:latin typeface="Arial"/>
                        <a:ea typeface="Times New Roman"/>
                        <a:cs typeface="Times New Roman"/>
                      </a:endParaRPr>
                    </a:p>
                  </a:txBody>
                  <a:tcPr marL="0" marR="0" marT="0" marB="0" anchor="ctr"/>
                </a:tc>
                <a:tc>
                  <a:txBody>
                    <a:bodyPr/>
                    <a:lstStyle/>
                    <a:p>
                      <a:pPr indent="226695" algn="r">
                        <a:spcAft>
                          <a:spcPts val="0"/>
                        </a:spcAft>
                      </a:pPr>
                      <a:r>
                        <a:rPr lang="cs-CZ" sz="1400" dirty="0">
                          <a:effectLst/>
                        </a:rPr>
                        <a:t>400.000.000,- CZK</a:t>
                      </a:r>
                      <a:endParaRPr lang="cs-CZ" sz="1400" dirty="0">
                        <a:effectLst/>
                        <a:latin typeface="Arial"/>
                        <a:ea typeface="Times New Roman"/>
                        <a:cs typeface="Times New Roman"/>
                      </a:endParaRPr>
                    </a:p>
                  </a:txBody>
                  <a:tcPr marL="0" marR="0" marT="0" marB="0" anchor="ctr"/>
                </a:tc>
              </a:tr>
              <a:tr h="215390">
                <a:tc>
                  <a:txBody>
                    <a:bodyPr/>
                    <a:lstStyle/>
                    <a:p>
                      <a:pPr indent="226695" algn="l">
                        <a:spcAft>
                          <a:spcPts val="0"/>
                        </a:spcAft>
                      </a:pPr>
                      <a:r>
                        <a:rPr lang="cs-CZ" sz="1400" dirty="0">
                          <a:effectLst/>
                        </a:rPr>
                        <a:t>Národní síť Zdravých měst ČR</a:t>
                      </a:r>
                      <a:endParaRPr lang="cs-CZ" sz="1400" dirty="0">
                        <a:effectLst/>
                        <a:latin typeface="Arial"/>
                        <a:ea typeface="Times New Roman"/>
                        <a:cs typeface="Times New Roman"/>
                      </a:endParaRPr>
                    </a:p>
                  </a:txBody>
                  <a:tcPr marL="0" marR="0" marT="0" marB="0" anchor="ctr"/>
                </a:tc>
                <a:tc>
                  <a:txBody>
                    <a:bodyPr/>
                    <a:lstStyle/>
                    <a:p>
                      <a:pPr indent="226695" algn="r">
                        <a:spcAft>
                          <a:spcPts val="0"/>
                        </a:spcAft>
                      </a:pPr>
                      <a:r>
                        <a:rPr lang="cs-CZ" sz="1400" dirty="0">
                          <a:effectLst/>
                        </a:rPr>
                        <a:t>50.000.000,- CZK</a:t>
                      </a:r>
                      <a:endParaRPr lang="cs-CZ" sz="1400" dirty="0">
                        <a:effectLst/>
                        <a:latin typeface="Arial"/>
                        <a:ea typeface="Times New Roman"/>
                        <a:cs typeface="Times New Roman"/>
                      </a:endParaRPr>
                    </a:p>
                  </a:txBody>
                  <a:tcPr marL="0" marR="0" marT="0" marB="0" anchor="ctr"/>
                </a:tc>
              </a:tr>
              <a:tr h="215390">
                <a:tc>
                  <a:txBody>
                    <a:bodyPr/>
                    <a:lstStyle/>
                    <a:p>
                      <a:pPr indent="226695" algn="l">
                        <a:spcAft>
                          <a:spcPts val="0"/>
                        </a:spcAft>
                      </a:pPr>
                      <a:r>
                        <a:rPr lang="cs-CZ" sz="1400" dirty="0">
                          <a:effectLst/>
                        </a:rPr>
                        <a:t>Ministerstvo pro místní rozvoj</a:t>
                      </a:r>
                      <a:endParaRPr lang="cs-CZ" sz="1400" dirty="0">
                        <a:effectLst/>
                        <a:latin typeface="Arial"/>
                        <a:ea typeface="Times New Roman"/>
                        <a:cs typeface="Times New Roman"/>
                      </a:endParaRPr>
                    </a:p>
                  </a:txBody>
                  <a:tcPr marL="0" marR="0" marT="0" marB="0" anchor="ctr"/>
                </a:tc>
                <a:tc>
                  <a:txBody>
                    <a:bodyPr/>
                    <a:lstStyle/>
                    <a:p>
                      <a:pPr indent="226695" algn="r">
                        <a:spcAft>
                          <a:spcPts val="0"/>
                        </a:spcAft>
                      </a:pPr>
                      <a:r>
                        <a:rPr lang="cs-CZ" sz="1400" dirty="0">
                          <a:effectLst/>
                        </a:rPr>
                        <a:t>30.000.000,- CZK</a:t>
                      </a:r>
                      <a:endParaRPr lang="cs-CZ" sz="1400" dirty="0">
                        <a:effectLst/>
                        <a:latin typeface="Arial"/>
                        <a:ea typeface="Times New Roman"/>
                        <a:cs typeface="Times New Roman"/>
                      </a:endParaRPr>
                    </a:p>
                  </a:txBody>
                  <a:tcPr marL="0" marR="0" marT="0" marB="0" anchor="ctr"/>
                </a:tc>
              </a:tr>
              <a:tr h="215390">
                <a:tc>
                  <a:txBody>
                    <a:bodyPr/>
                    <a:lstStyle/>
                    <a:p>
                      <a:pPr indent="226695" algn="l">
                        <a:spcAft>
                          <a:spcPts val="0"/>
                        </a:spcAft>
                      </a:pPr>
                      <a:r>
                        <a:rPr lang="cs-CZ" sz="1400" dirty="0">
                          <a:effectLst/>
                        </a:rPr>
                        <a:t>Úřad vlády</a:t>
                      </a:r>
                      <a:endParaRPr lang="cs-CZ" sz="1400" dirty="0">
                        <a:effectLst/>
                        <a:latin typeface="Arial"/>
                        <a:ea typeface="Times New Roman"/>
                        <a:cs typeface="Times New Roman"/>
                      </a:endParaRPr>
                    </a:p>
                  </a:txBody>
                  <a:tcPr marL="0" marR="0" marT="0" marB="0" anchor="ctr"/>
                </a:tc>
                <a:tc>
                  <a:txBody>
                    <a:bodyPr/>
                    <a:lstStyle/>
                    <a:p>
                      <a:pPr indent="226695" algn="r">
                        <a:spcAft>
                          <a:spcPts val="0"/>
                        </a:spcAft>
                      </a:pPr>
                      <a:r>
                        <a:rPr lang="cs-CZ" sz="1400">
                          <a:effectLst/>
                        </a:rPr>
                        <a:t>50.000.000,- CZK</a:t>
                      </a:r>
                      <a:endParaRPr lang="cs-CZ" sz="1400">
                        <a:effectLst/>
                        <a:latin typeface="Arial"/>
                        <a:ea typeface="Times New Roman"/>
                        <a:cs typeface="Times New Roman"/>
                      </a:endParaRPr>
                    </a:p>
                  </a:txBody>
                  <a:tcPr marL="0" marR="0" marT="0" marB="0" anchor="ctr"/>
                </a:tc>
              </a:tr>
              <a:tr h="215390">
                <a:tc>
                  <a:txBody>
                    <a:bodyPr/>
                    <a:lstStyle/>
                    <a:p>
                      <a:pPr indent="226695" algn="l">
                        <a:spcAft>
                          <a:spcPts val="0"/>
                        </a:spcAft>
                      </a:pPr>
                      <a:r>
                        <a:rPr lang="cs-CZ" sz="1400" dirty="0">
                          <a:effectLst/>
                        </a:rPr>
                        <a:t>Ministerstvo zdravotnictví</a:t>
                      </a:r>
                      <a:endParaRPr lang="cs-CZ" sz="1400" dirty="0">
                        <a:effectLst/>
                        <a:latin typeface="Arial"/>
                        <a:ea typeface="Times New Roman"/>
                        <a:cs typeface="Times New Roman"/>
                      </a:endParaRPr>
                    </a:p>
                  </a:txBody>
                  <a:tcPr marL="0" marR="0" marT="0" marB="0" anchor="ctr"/>
                </a:tc>
                <a:tc>
                  <a:txBody>
                    <a:bodyPr/>
                    <a:lstStyle/>
                    <a:p>
                      <a:pPr algn="r">
                        <a:spcAft>
                          <a:spcPts val="0"/>
                        </a:spcAft>
                      </a:pPr>
                      <a:r>
                        <a:rPr lang="cs-CZ" sz="1400" dirty="0">
                          <a:effectLst/>
                        </a:rPr>
                        <a:t>329.000.000,- CZK</a:t>
                      </a:r>
                      <a:endParaRPr lang="cs-CZ" sz="1400" dirty="0">
                        <a:effectLst/>
                        <a:latin typeface="Arial"/>
                        <a:ea typeface="Arial"/>
                        <a:cs typeface="Times New Roman"/>
                      </a:endParaRPr>
                    </a:p>
                  </a:txBody>
                  <a:tcPr marL="0" marR="0" marT="0" marB="0"/>
                </a:tc>
              </a:tr>
              <a:tr h="215390">
                <a:tc>
                  <a:txBody>
                    <a:bodyPr/>
                    <a:lstStyle/>
                    <a:p>
                      <a:pPr indent="226695" algn="l">
                        <a:spcAft>
                          <a:spcPts val="0"/>
                        </a:spcAft>
                      </a:pPr>
                      <a:r>
                        <a:rPr lang="cs-CZ" sz="1400" dirty="0">
                          <a:effectLst/>
                        </a:rPr>
                        <a:t>Ministerstvo kultury</a:t>
                      </a:r>
                      <a:endParaRPr lang="cs-CZ" sz="1400" dirty="0">
                        <a:effectLst/>
                        <a:latin typeface="Arial"/>
                        <a:ea typeface="Times New Roman"/>
                        <a:cs typeface="Times New Roman"/>
                      </a:endParaRPr>
                    </a:p>
                  </a:txBody>
                  <a:tcPr marL="0" marR="0" marT="0" marB="0" anchor="ctr"/>
                </a:tc>
                <a:tc>
                  <a:txBody>
                    <a:bodyPr/>
                    <a:lstStyle/>
                    <a:p>
                      <a:pPr indent="226695" algn="r">
                        <a:spcAft>
                          <a:spcPts val="0"/>
                        </a:spcAft>
                      </a:pPr>
                      <a:r>
                        <a:rPr lang="cs-CZ" sz="1400" dirty="0">
                          <a:effectLst/>
                        </a:rPr>
                        <a:t>9.000.000,- CZK</a:t>
                      </a:r>
                      <a:endParaRPr lang="cs-CZ" sz="1400" dirty="0">
                        <a:effectLst/>
                        <a:latin typeface="Arial"/>
                        <a:ea typeface="Times New Roman"/>
                        <a:cs typeface="Times New Roman"/>
                      </a:endParaRPr>
                    </a:p>
                  </a:txBody>
                  <a:tcPr marL="0" marR="0" marT="0" marB="0" anchor="ctr"/>
                </a:tc>
              </a:tr>
              <a:tr h="215390">
                <a:tc>
                  <a:txBody>
                    <a:bodyPr/>
                    <a:lstStyle/>
                    <a:p>
                      <a:pPr indent="226695" algn="l">
                        <a:spcAft>
                          <a:spcPts val="0"/>
                        </a:spcAft>
                      </a:pPr>
                      <a:r>
                        <a:rPr lang="cs-CZ" sz="1400" dirty="0">
                          <a:effectLst/>
                        </a:rPr>
                        <a:t>Ministerstvo dopravy</a:t>
                      </a:r>
                      <a:endParaRPr lang="cs-CZ" sz="1400" dirty="0">
                        <a:effectLst/>
                        <a:latin typeface="Arial"/>
                        <a:ea typeface="Times New Roman"/>
                        <a:cs typeface="Times New Roman"/>
                      </a:endParaRPr>
                    </a:p>
                  </a:txBody>
                  <a:tcPr marL="0" marR="0" marT="0" marB="0" anchor="ctr"/>
                </a:tc>
                <a:tc>
                  <a:txBody>
                    <a:bodyPr/>
                    <a:lstStyle/>
                    <a:p>
                      <a:pPr algn="r">
                        <a:spcAft>
                          <a:spcPts val="0"/>
                        </a:spcAft>
                      </a:pPr>
                      <a:r>
                        <a:rPr lang="cs-CZ" sz="1400" dirty="0">
                          <a:effectLst/>
                        </a:rPr>
                        <a:t>9.000.000,- CZK</a:t>
                      </a:r>
                      <a:endParaRPr lang="cs-CZ" sz="1400" dirty="0">
                        <a:effectLst/>
                        <a:latin typeface="Arial"/>
                        <a:ea typeface="Arial"/>
                        <a:cs typeface="Times New Roman"/>
                      </a:endParaRPr>
                    </a:p>
                  </a:txBody>
                  <a:tcPr marL="0" marR="0" marT="0" marB="0"/>
                </a:tc>
              </a:tr>
              <a:tr h="215390">
                <a:tc>
                  <a:txBody>
                    <a:bodyPr/>
                    <a:lstStyle/>
                    <a:p>
                      <a:pPr indent="226695" algn="l">
                        <a:spcAft>
                          <a:spcPts val="0"/>
                        </a:spcAft>
                      </a:pPr>
                      <a:r>
                        <a:rPr lang="cs-CZ" sz="1400" dirty="0">
                          <a:effectLst/>
                        </a:rPr>
                        <a:t>Ministerstvo financí</a:t>
                      </a:r>
                      <a:endParaRPr lang="cs-CZ" sz="1400" dirty="0">
                        <a:effectLst/>
                        <a:latin typeface="Arial"/>
                        <a:ea typeface="Times New Roman"/>
                        <a:cs typeface="Times New Roman"/>
                      </a:endParaRPr>
                    </a:p>
                  </a:txBody>
                  <a:tcPr marL="0" marR="0" marT="0" marB="0" anchor="ctr"/>
                </a:tc>
                <a:tc>
                  <a:txBody>
                    <a:bodyPr/>
                    <a:lstStyle/>
                    <a:p>
                      <a:pPr algn="r">
                        <a:spcAft>
                          <a:spcPts val="0"/>
                        </a:spcAft>
                      </a:pPr>
                      <a:r>
                        <a:rPr lang="cs-CZ" sz="1400" dirty="0">
                          <a:effectLst/>
                        </a:rPr>
                        <a:t>9.000.000,- CZK</a:t>
                      </a:r>
                      <a:endParaRPr lang="cs-CZ" sz="1400" dirty="0">
                        <a:effectLst/>
                        <a:latin typeface="Arial"/>
                        <a:ea typeface="Arial"/>
                        <a:cs typeface="Times New Roman"/>
                      </a:endParaRPr>
                    </a:p>
                  </a:txBody>
                  <a:tcPr marL="0" marR="0" marT="0" marB="0"/>
                </a:tc>
              </a:tr>
              <a:tr h="215390">
                <a:tc>
                  <a:txBody>
                    <a:bodyPr/>
                    <a:lstStyle/>
                    <a:p>
                      <a:pPr indent="226695" algn="l">
                        <a:spcAft>
                          <a:spcPts val="0"/>
                        </a:spcAft>
                      </a:pPr>
                      <a:r>
                        <a:rPr lang="cs-CZ" sz="1400" dirty="0">
                          <a:effectLst/>
                        </a:rPr>
                        <a:t>Generální finanční ředitelství</a:t>
                      </a:r>
                      <a:endParaRPr lang="cs-CZ" sz="1400" dirty="0">
                        <a:effectLst/>
                        <a:latin typeface="Arial"/>
                        <a:ea typeface="Times New Roman"/>
                        <a:cs typeface="Times New Roman"/>
                      </a:endParaRPr>
                    </a:p>
                  </a:txBody>
                  <a:tcPr marL="0" marR="0" marT="0" marB="0" anchor="ctr"/>
                </a:tc>
                <a:tc>
                  <a:txBody>
                    <a:bodyPr/>
                    <a:lstStyle/>
                    <a:p>
                      <a:pPr algn="r">
                        <a:spcAft>
                          <a:spcPts val="0"/>
                        </a:spcAft>
                      </a:pPr>
                      <a:r>
                        <a:rPr lang="cs-CZ" sz="1400">
                          <a:effectLst/>
                        </a:rPr>
                        <a:t>9.000.000,- CZK</a:t>
                      </a:r>
                      <a:endParaRPr lang="cs-CZ" sz="1400">
                        <a:effectLst/>
                        <a:latin typeface="Arial"/>
                        <a:ea typeface="Arial"/>
                        <a:cs typeface="Times New Roman"/>
                      </a:endParaRPr>
                    </a:p>
                  </a:txBody>
                  <a:tcPr marL="0" marR="0" marT="0" marB="0"/>
                </a:tc>
              </a:tr>
              <a:tr h="215390">
                <a:tc>
                  <a:txBody>
                    <a:bodyPr/>
                    <a:lstStyle/>
                    <a:p>
                      <a:pPr indent="226695" algn="l">
                        <a:spcAft>
                          <a:spcPts val="0"/>
                        </a:spcAft>
                      </a:pPr>
                      <a:r>
                        <a:rPr lang="cs-CZ" sz="1400" dirty="0">
                          <a:effectLst/>
                        </a:rPr>
                        <a:t>Ministerstvo obrany</a:t>
                      </a:r>
                      <a:endParaRPr lang="cs-CZ" sz="1400" dirty="0">
                        <a:effectLst/>
                        <a:latin typeface="Arial"/>
                        <a:ea typeface="Times New Roman"/>
                        <a:cs typeface="Times New Roman"/>
                      </a:endParaRPr>
                    </a:p>
                  </a:txBody>
                  <a:tcPr marL="0" marR="0" marT="0" marB="0" anchor="ctr"/>
                </a:tc>
                <a:tc>
                  <a:txBody>
                    <a:bodyPr/>
                    <a:lstStyle/>
                    <a:p>
                      <a:pPr algn="r">
                        <a:spcAft>
                          <a:spcPts val="0"/>
                        </a:spcAft>
                      </a:pPr>
                      <a:r>
                        <a:rPr lang="cs-CZ" sz="1400" dirty="0">
                          <a:effectLst/>
                        </a:rPr>
                        <a:t>9.000.000,- CZK</a:t>
                      </a:r>
                      <a:endParaRPr lang="cs-CZ" sz="1400" dirty="0">
                        <a:effectLst/>
                        <a:latin typeface="Arial"/>
                        <a:ea typeface="Arial"/>
                        <a:cs typeface="Times New Roman"/>
                      </a:endParaRPr>
                    </a:p>
                  </a:txBody>
                  <a:tcPr marL="0" marR="0" marT="0" marB="0"/>
                </a:tc>
              </a:tr>
              <a:tr h="215390">
                <a:tc>
                  <a:txBody>
                    <a:bodyPr/>
                    <a:lstStyle/>
                    <a:p>
                      <a:pPr indent="226695" algn="l">
                        <a:spcAft>
                          <a:spcPts val="0"/>
                        </a:spcAft>
                      </a:pPr>
                      <a:r>
                        <a:rPr lang="cs-CZ" sz="1400" dirty="0">
                          <a:effectLst/>
                        </a:rPr>
                        <a:t>Ministerstvo práce a sociálních věcí</a:t>
                      </a:r>
                      <a:endParaRPr lang="cs-CZ" sz="1400" dirty="0">
                        <a:effectLst/>
                        <a:latin typeface="Arial"/>
                        <a:ea typeface="Times New Roman"/>
                        <a:cs typeface="Times New Roman"/>
                      </a:endParaRPr>
                    </a:p>
                  </a:txBody>
                  <a:tcPr marL="0" marR="0" marT="0" marB="0" anchor="ctr"/>
                </a:tc>
                <a:tc>
                  <a:txBody>
                    <a:bodyPr/>
                    <a:lstStyle/>
                    <a:p>
                      <a:pPr algn="r">
                        <a:spcAft>
                          <a:spcPts val="0"/>
                        </a:spcAft>
                      </a:pPr>
                      <a:r>
                        <a:rPr lang="cs-CZ" sz="1400" dirty="0">
                          <a:effectLst/>
                        </a:rPr>
                        <a:t>9.000.000,- CZK</a:t>
                      </a:r>
                      <a:endParaRPr lang="cs-CZ" sz="1400" dirty="0">
                        <a:effectLst/>
                        <a:latin typeface="Arial"/>
                        <a:ea typeface="Arial"/>
                        <a:cs typeface="Times New Roman"/>
                      </a:endParaRPr>
                    </a:p>
                  </a:txBody>
                  <a:tcPr marL="0" marR="0" marT="0" marB="0"/>
                </a:tc>
              </a:tr>
              <a:tr h="215390">
                <a:tc>
                  <a:txBody>
                    <a:bodyPr/>
                    <a:lstStyle/>
                    <a:p>
                      <a:pPr indent="226695" algn="l">
                        <a:spcAft>
                          <a:spcPts val="0"/>
                        </a:spcAft>
                      </a:pPr>
                      <a:r>
                        <a:rPr lang="cs-CZ" sz="1400" dirty="0">
                          <a:effectLst/>
                        </a:rPr>
                        <a:t>Česká správa sociálního zabezpečení</a:t>
                      </a:r>
                      <a:endParaRPr lang="cs-CZ" sz="1400" dirty="0">
                        <a:effectLst/>
                        <a:latin typeface="Arial"/>
                        <a:ea typeface="Times New Roman"/>
                        <a:cs typeface="Times New Roman"/>
                      </a:endParaRPr>
                    </a:p>
                  </a:txBody>
                  <a:tcPr marL="0" marR="0" marT="0" marB="0" anchor="ctr"/>
                </a:tc>
                <a:tc>
                  <a:txBody>
                    <a:bodyPr/>
                    <a:lstStyle/>
                    <a:p>
                      <a:pPr algn="r">
                        <a:spcAft>
                          <a:spcPts val="0"/>
                        </a:spcAft>
                      </a:pPr>
                      <a:r>
                        <a:rPr lang="cs-CZ" sz="1400" dirty="0">
                          <a:effectLst/>
                        </a:rPr>
                        <a:t>9.000.000,- CZK</a:t>
                      </a:r>
                      <a:endParaRPr lang="cs-CZ" sz="1400" dirty="0">
                        <a:effectLst/>
                        <a:latin typeface="Arial"/>
                        <a:ea typeface="Arial"/>
                        <a:cs typeface="Times New Roman"/>
                      </a:endParaRPr>
                    </a:p>
                  </a:txBody>
                  <a:tcPr marL="0" marR="0" marT="0" marB="0"/>
                </a:tc>
              </a:tr>
              <a:tr h="215390">
                <a:tc>
                  <a:txBody>
                    <a:bodyPr/>
                    <a:lstStyle/>
                    <a:p>
                      <a:pPr indent="226695" algn="l">
                        <a:spcAft>
                          <a:spcPts val="0"/>
                        </a:spcAft>
                      </a:pPr>
                      <a:r>
                        <a:rPr lang="cs-CZ" sz="1400" dirty="0">
                          <a:effectLst/>
                        </a:rPr>
                        <a:t>Státní úřad inspekce práce</a:t>
                      </a:r>
                      <a:endParaRPr lang="cs-CZ" sz="1400" dirty="0">
                        <a:effectLst/>
                        <a:latin typeface="Arial"/>
                        <a:ea typeface="Times New Roman"/>
                        <a:cs typeface="Times New Roman"/>
                      </a:endParaRPr>
                    </a:p>
                  </a:txBody>
                  <a:tcPr marL="0" marR="0" marT="0" marB="0" anchor="ctr"/>
                </a:tc>
                <a:tc>
                  <a:txBody>
                    <a:bodyPr/>
                    <a:lstStyle/>
                    <a:p>
                      <a:pPr algn="r">
                        <a:spcAft>
                          <a:spcPts val="0"/>
                        </a:spcAft>
                      </a:pPr>
                      <a:r>
                        <a:rPr lang="cs-CZ" sz="1400" dirty="0">
                          <a:effectLst/>
                        </a:rPr>
                        <a:t>9.000.000,- CZK</a:t>
                      </a:r>
                      <a:endParaRPr lang="cs-CZ" sz="1400" dirty="0">
                        <a:effectLst/>
                        <a:latin typeface="Arial"/>
                        <a:ea typeface="Arial"/>
                        <a:cs typeface="Times New Roman"/>
                      </a:endParaRPr>
                    </a:p>
                  </a:txBody>
                  <a:tcPr marL="0" marR="0" marT="0" marB="0"/>
                </a:tc>
              </a:tr>
              <a:tr h="215390">
                <a:tc>
                  <a:txBody>
                    <a:bodyPr/>
                    <a:lstStyle/>
                    <a:p>
                      <a:pPr indent="226695" algn="l">
                        <a:spcAft>
                          <a:spcPts val="0"/>
                        </a:spcAft>
                      </a:pPr>
                      <a:r>
                        <a:rPr lang="cs-CZ" sz="1400" dirty="0">
                          <a:effectLst/>
                        </a:rPr>
                        <a:t>Úřad práce ČR</a:t>
                      </a:r>
                      <a:endParaRPr lang="cs-CZ" sz="1400" dirty="0">
                        <a:effectLst/>
                        <a:latin typeface="Arial"/>
                        <a:ea typeface="Times New Roman"/>
                        <a:cs typeface="Times New Roman"/>
                      </a:endParaRPr>
                    </a:p>
                  </a:txBody>
                  <a:tcPr marL="0" marR="0" marT="0" marB="0" anchor="ctr"/>
                </a:tc>
                <a:tc>
                  <a:txBody>
                    <a:bodyPr/>
                    <a:lstStyle/>
                    <a:p>
                      <a:pPr algn="r">
                        <a:spcAft>
                          <a:spcPts val="0"/>
                        </a:spcAft>
                      </a:pPr>
                      <a:r>
                        <a:rPr lang="cs-CZ" sz="1400" dirty="0">
                          <a:effectLst/>
                        </a:rPr>
                        <a:t>9.000.000,- </a:t>
                      </a:r>
                      <a:r>
                        <a:rPr lang="cs-CZ" sz="1400" dirty="0" smtClean="0">
                          <a:effectLst/>
                        </a:rPr>
                        <a:t>CZK</a:t>
                      </a:r>
                    </a:p>
                  </a:txBody>
                  <a:tcPr marL="0" marR="0" marT="0" marB="0"/>
                </a:tc>
              </a:tr>
              <a:tr h="215390">
                <a:tc>
                  <a:txBody>
                    <a:bodyPr/>
                    <a:lstStyle/>
                    <a:p>
                      <a:pPr indent="226695" algn="l">
                        <a:spcAft>
                          <a:spcPts val="0"/>
                        </a:spcAft>
                      </a:pPr>
                      <a:r>
                        <a:rPr lang="cs-CZ" sz="1400" dirty="0" smtClean="0">
                          <a:effectLst/>
                        </a:rPr>
                        <a:t>Ministerstvo průmyslu a obchodu</a:t>
                      </a:r>
                      <a:endParaRPr lang="cs-CZ" sz="1400" dirty="0">
                        <a:effectLst/>
                        <a:latin typeface="Arial"/>
                        <a:ea typeface="Times New Roman"/>
                        <a:cs typeface="Times New Roman"/>
                      </a:endParaRPr>
                    </a:p>
                  </a:txBody>
                  <a:tcPr marL="0" marR="0" marT="0" marB="0" anchor="ctr"/>
                </a:tc>
                <a:tc>
                  <a:txBody>
                    <a:bodyPr/>
                    <a:lstStyle/>
                    <a:p>
                      <a:pPr algn="r">
                        <a:spcAft>
                          <a:spcPts val="0"/>
                        </a:spcAft>
                      </a:pPr>
                      <a:r>
                        <a:rPr lang="cs-CZ" sz="1400" dirty="0">
                          <a:effectLst/>
                        </a:rPr>
                        <a:t>9.000.000,- CZK</a:t>
                      </a:r>
                      <a:endParaRPr lang="cs-CZ" sz="1400" dirty="0">
                        <a:effectLst/>
                        <a:latin typeface="Arial"/>
                        <a:ea typeface="Arial"/>
                        <a:cs typeface="Times New Roman"/>
                      </a:endParaRPr>
                    </a:p>
                  </a:txBody>
                  <a:tcPr marL="0" marR="0" marT="0" marB="0"/>
                </a:tc>
              </a:tr>
              <a:tr h="215390">
                <a:tc>
                  <a:txBody>
                    <a:bodyPr/>
                    <a:lstStyle/>
                    <a:p>
                      <a:pPr indent="226695" algn="l">
                        <a:spcAft>
                          <a:spcPts val="0"/>
                        </a:spcAft>
                      </a:pPr>
                      <a:r>
                        <a:rPr lang="cs-CZ" sz="1400" dirty="0">
                          <a:effectLst/>
                        </a:rPr>
                        <a:t>Ministerstvo spravedlnosti</a:t>
                      </a:r>
                      <a:endParaRPr lang="cs-CZ" sz="1400" dirty="0">
                        <a:effectLst/>
                        <a:latin typeface="Arial"/>
                        <a:ea typeface="Times New Roman"/>
                        <a:cs typeface="Times New Roman"/>
                      </a:endParaRPr>
                    </a:p>
                  </a:txBody>
                  <a:tcPr marL="0" marR="0" marT="0" marB="0" anchor="ctr"/>
                </a:tc>
                <a:tc>
                  <a:txBody>
                    <a:bodyPr/>
                    <a:lstStyle/>
                    <a:p>
                      <a:pPr algn="r">
                        <a:spcAft>
                          <a:spcPts val="0"/>
                        </a:spcAft>
                      </a:pPr>
                      <a:r>
                        <a:rPr lang="cs-CZ" sz="1400" dirty="0">
                          <a:effectLst/>
                        </a:rPr>
                        <a:t>9.000.000,- CZK</a:t>
                      </a:r>
                      <a:endParaRPr lang="cs-CZ" sz="1400" dirty="0">
                        <a:effectLst/>
                        <a:latin typeface="Arial"/>
                        <a:ea typeface="Arial"/>
                        <a:cs typeface="Times New Roman"/>
                      </a:endParaRPr>
                    </a:p>
                  </a:txBody>
                  <a:tcPr marL="0" marR="0" marT="0" marB="0"/>
                </a:tc>
              </a:tr>
              <a:tr h="215390">
                <a:tc>
                  <a:txBody>
                    <a:bodyPr/>
                    <a:lstStyle/>
                    <a:p>
                      <a:pPr indent="226695" algn="l">
                        <a:spcAft>
                          <a:spcPts val="0"/>
                        </a:spcAft>
                      </a:pPr>
                      <a:r>
                        <a:rPr lang="cs-CZ" sz="1400" dirty="0">
                          <a:effectLst/>
                        </a:rPr>
                        <a:t>Ministerstvo školství, mládeže a tělovýchovy</a:t>
                      </a:r>
                      <a:endParaRPr lang="cs-CZ" sz="1400" dirty="0">
                        <a:effectLst/>
                        <a:latin typeface="Arial"/>
                        <a:ea typeface="Times New Roman"/>
                        <a:cs typeface="Times New Roman"/>
                      </a:endParaRPr>
                    </a:p>
                  </a:txBody>
                  <a:tcPr marL="0" marR="0" marT="0" marB="0" anchor="ctr"/>
                </a:tc>
                <a:tc>
                  <a:txBody>
                    <a:bodyPr/>
                    <a:lstStyle/>
                    <a:p>
                      <a:pPr algn="r">
                        <a:spcAft>
                          <a:spcPts val="0"/>
                        </a:spcAft>
                      </a:pPr>
                      <a:r>
                        <a:rPr lang="cs-CZ" sz="1400" dirty="0">
                          <a:effectLst/>
                        </a:rPr>
                        <a:t>9.000.000,- CZK</a:t>
                      </a:r>
                      <a:endParaRPr lang="cs-CZ" sz="1400" dirty="0">
                        <a:effectLst/>
                        <a:latin typeface="Arial"/>
                        <a:ea typeface="Arial"/>
                        <a:cs typeface="Times New Roman"/>
                      </a:endParaRPr>
                    </a:p>
                  </a:txBody>
                  <a:tcPr marL="0" marR="0" marT="0" marB="0"/>
                </a:tc>
              </a:tr>
              <a:tr h="215390">
                <a:tc>
                  <a:txBody>
                    <a:bodyPr/>
                    <a:lstStyle/>
                    <a:p>
                      <a:pPr indent="226695" algn="l">
                        <a:spcAft>
                          <a:spcPts val="0"/>
                        </a:spcAft>
                      </a:pPr>
                      <a:r>
                        <a:rPr lang="cs-CZ" sz="1400" dirty="0">
                          <a:effectLst/>
                        </a:rPr>
                        <a:t>Česká školní inspekce</a:t>
                      </a:r>
                      <a:endParaRPr lang="cs-CZ" sz="1400" dirty="0">
                        <a:effectLst/>
                        <a:latin typeface="Arial"/>
                        <a:ea typeface="Times New Roman"/>
                        <a:cs typeface="Times New Roman"/>
                      </a:endParaRPr>
                    </a:p>
                  </a:txBody>
                  <a:tcPr marL="0" marR="0" marT="0" marB="0" anchor="ctr"/>
                </a:tc>
                <a:tc>
                  <a:txBody>
                    <a:bodyPr/>
                    <a:lstStyle/>
                    <a:p>
                      <a:pPr algn="r">
                        <a:spcAft>
                          <a:spcPts val="0"/>
                        </a:spcAft>
                      </a:pPr>
                      <a:r>
                        <a:rPr lang="cs-CZ" sz="1400" dirty="0">
                          <a:effectLst/>
                        </a:rPr>
                        <a:t>9.000.000,- CZK</a:t>
                      </a:r>
                      <a:endParaRPr lang="cs-CZ" sz="1400" dirty="0">
                        <a:effectLst/>
                        <a:latin typeface="Arial"/>
                        <a:ea typeface="Arial"/>
                        <a:cs typeface="Times New Roman"/>
                      </a:endParaRPr>
                    </a:p>
                  </a:txBody>
                  <a:tcPr marL="0" marR="0" marT="0" marB="0"/>
                </a:tc>
              </a:tr>
              <a:tr h="215390">
                <a:tc>
                  <a:txBody>
                    <a:bodyPr/>
                    <a:lstStyle/>
                    <a:p>
                      <a:pPr indent="226695" algn="l">
                        <a:spcAft>
                          <a:spcPts val="0"/>
                        </a:spcAft>
                      </a:pPr>
                      <a:r>
                        <a:rPr lang="cs-CZ" sz="1400" dirty="0">
                          <a:effectLst/>
                        </a:rPr>
                        <a:t>Národní archiv</a:t>
                      </a:r>
                      <a:endParaRPr lang="cs-CZ" sz="1400" dirty="0">
                        <a:effectLst/>
                        <a:latin typeface="Arial"/>
                        <a:ea typeface="Times New Roman"/>
                        <a:cs typeface="Times New Roman"/>
                      </a:endParaRPr>
                    </a:p>
                  </a:txBody>
                  <a:tcPr marL="0" marR="0" marT="0" marB="0" anchor="ctr"/>
                </a:tc>
                <a:tc>
                  <a:txBody>
                    <a:bodyPr/>
                    <a:lstStyle/>
                    <a:p>
                      <a:pPr algn="r">
                        <a:spcAft>
                          <a:spcPts val="0"/>
                        </a:spcAft>
                      </a:pPr>
                      <a:r>
                        <a:rPr lang="cs-CZ" sz="1400" dirty="0">
                          <a:effectLst/>
                        </a:rPr>
                        <a:t>9.000.000,- CZK</a:t>
                      </a:r>
                      <a:endParaRPr lang="cs-CZ" sz="1400" dirty="0">
                        <a:effectLst/>
                        <a:latin typeface="Arial"/>
                        <a:ea typeface="Arial"/>
                        <a:cs typeface="Times New Roman"/>
                      </a:endParaRPr>
                    </a:p>
                  </a:txBody>
                  <a:tcPr marL="0" marR="0" marT="0" marB="0"/>
                </a:tc>
              </a:tr>
              <a:tr h="215390">
                <a:tc>
                  <a:txBody>
                    <a:bodyPr/>
                    <a:lstStyle/>
                    <a:p>
                      <a:pPr indent="226695" algn="l">
                        <a:spcAft>
                          <a:spcPts val="0"/>
                        </a:spcAft>
                      </a:pPr>
                      <a:r>
                        <a:rPr lang="cs-CZ" sz="1400" dirty="0">
                          <a:effectLst/>
                        </a:rPr>
                        <a:t>Ministerstvo zahraničních věcí</a:t>
                      </a:r>
                      <a:endParaRPr lang="cs-CZ" sz="1400" dirty="0">
                        <a:effectLst/>
                        <a:latin typeface="Arial"/>
                        <a:ea typeface="Times New Roman"/>
                        <a:cs typeface="Times New Roman"/>
                      </a:endParaRPr>
                    </a:p>
                  </a:txBody>
                  <a:tcPr marL="0" marR="0" marT="0" marB="0" anchor="ctr"/>
                </a:tc>
                <a:tc>
                  <a:txBody>
                    <a:bodyPr/>
                    <a:lstStyle/>
                    <a:p>
                      <a:pPr algn="r">
                        <a:spcAft>
                          <a:spcPts val="0"/>
                        </a:spcAft>
                      </a:pPr>
                      <a:r>
                        <a:rPr lang="cs-CZ" sz="1400" dirty="0">
                          <a:effectLst/>
                        </a:rPr>
                        <a:t>9.000.000,- CZK</a:t>
                      </a:r>
                      <a:endParaRPr lang="cs-CZ" sz="1400" dirty="0">
                        <a:effectLst/>
                        <a:latin typeface="Arial"/>
                        <a:ea typeface="Arial"/>
                        <a:cs typeface="Times New Roman"/>
                      </a:endParaRPr>
                    </a:p>
                  </a:txBody>
                  <a:tcPr marL="0" marR="0" marT="0" marB="0"/>
                </a:tc>
              </a:tr>
              <a:tr h="215390">
                <a:tc>
                  <a:txBody>
                    <a:bodyPr/>
                    <a:lstStyle/>
                    <a:p>
                      <a:pPr indent="226695" algn="l">
                        <a:spcAft>
                          <a:spcPts val="0"/>
                        </a:spcAft>
                      </a:pPr>
                      <a:r>
                        <a:rPr lang="cs-CZ" sz="1400" dirty="0">
                          <a:effectLst/>
                        </a:rPr>
                        <a:t>Ministerstvo zemědělství</a:t>
                      </a:r>
                      <a:endParaRPr lang="cs-CZ" sz="1400" dirty="0">
                        <a:effectLst/>
                        <a:latin typeface="Arial"/>
                        <a:ea typeface="Times New Roman"/>
                        <a:cs typeface="Times New Roman"/>
                      </a:endParaRPr>
                    </a:p>
                  </a:txBody>
                  <a:tcPr marL="0" marR="0" marT="0" marB="0" anchor="ctr"/>
                </a:tc>
                <a:tc>
                  <a:txBody>
                    <a:bodyPr/>
                    <a:lstStyle/>
                    <a:p>
                      <a:pPr algn="r">
                        <a:spcAft>
                          <a:spcPts val="0"/>
                        </a:spcAft>
                      </a:pPr>
                      <a:r>
                        <a:rPr lang="cs-CZ" sz="1400" dirty="0">
                          <a:effectLst/>
                        </a:rPr>
                        <a:t>9.000.000,- CZK</a:t>
                      </a:r>
                      <a:endParaRPr lang="cs-CZ" sz="1400" dirty="0">
                        <a:effectLst/>
                        <a:latin typeface="Arial"/>
                        <a:ea typeface="Arial"/>
                        <a:cs typeface="Times New Roman"/>
                      </a:endParaRPr>
                    </a:p>
                  </a:txBody>
                  <a:tcPr marL="0" marR="0" marT="0" marB="0"/>
                </a:tc>
              </a:tr>
              <a:tr h="215390">
                <a:tc>
                  <a:txBody>
                    <a:bodyPr/>
                    <a:lstStyle/>
                    <a:p>
                      <a:pPr indent="226695" algn="l">
                        <a:spcAft>
                          <a:spcPts val="0"/>
                        </a:spcAft>
                      </a:pPr>
                      <a:r>
                        <a:rPr lang="cs-CZ" sz="1400" dirty="0">
                          <a:effectLst/>
                        </a:rPr>
                        <a:t>Ministerstvo životního prostředí</a:t>
                      </a:r>
                      <a:endParaRPr lang="cs-CZ" sz="1400" dirty="0">
                        <a:effectLst/>
                        <a:latin typeface="Arial"/>
                        <a:ea typeface="Times New Roman"/>
                        <a:cs typeface="Times New Roman"/>
                      </a:endParaRPr>
                    </a:p>
                  </a:txBody>
                  <a:tcPr marL="0" marR="0" marT="0" marB="0" anchor="ctr"/>
                </a:tc>
                <a:tc>
                  <a:txBody>
                    <a:bodyPr/>
                    <a:lstStyle/>
                    <a:p>
                      <a:pPr algn="r">
                        <a:spcAft>
                          <a:spcPts val="0"/>
                        </a:spcAft>
                      </a:pPr>
                      <a:r>
                        <a:rPr lang="cs-CZ" sz="1400" dirty="0">
                          <a:effectLst/>
                        </a:rPr>
                        <a:t>9.000.000,- CZK</a:t>
                      </a:r>
                      <a:endParaRPr lang="cs-CZ" sz="1400" dirty="0">
                        <a:effectLst/>
                        <a:latin typeface="Arial"/>
                        <a:ea typeface="Arial"/>
                        <a:cs typeface="Times New Roman"/>
                      </a:endParaRPr>
                    </a:p>
                  </a:txBody>
                  <a:tcPr marL="0" marR="0" marT="0" marB="0"/>
                </a:tc>
              </a:tr>
            </a:tbl>
          </a:graphicData>
        </a:graphic>
      </p:graphicFrame>
      <p:sp>
        <p:nvSpPr>
          <p:cNvPr id="4" name="Zástupný symbol pro číslo snímku 3"/>
          <p:cNvSpPr>
            <a:spLocks noGrp="1"/>
          </p:cNvSpPr>
          <p:nvPr>
            <p:ph type="sldNum" sz="quarter" idx="12"/>
          </p:nvPr>
        </p:nvSpPr>
        <p:spPr/>
        <p:txBody>
          <a:bodyPr/>
          <a:lstStyle/>
          <a:p>
            <a:fld id="{479BF083-4774-43B1-9AB0-5CC1AC5DD8EE}" type="slidenum">
              <a:rPr lang="cs-CZ" smtClean="0"/>
              <a:pPr/>
              <a:t>15</a:t>
            </a:fld>
            <a:endParaRPr lang="cs-CZ" dirty="0"/>
          </a:p>
        </p:txBody>
      </p:sp>
    </p:spTree>
    <p:extLst>
      <p:ext uri="{BB962C8B-B14F-4D97-AF65-F5344CB8AC3E}">
        <p14:creationId xmlns:p14="http://schemas.microsoft.com/office/powerpoint/2010/main" val="224060014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67544" y="0"/>
            <a:ext cx="8316456" cy="1080000"/>
          </a:xfrm>
        </p:spPr>
        <p:txBody>
          <a:bodyPr/>
          <a:lstStyle/>
          <a:p>
            <a:r>
              <a:rPr lang="cs-CZ" dirty="0" smtClean="0"/>
              <a:t>Žadatelé / partneři</a:t>
            </a:r>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16</a:t>
            </a:fld>
            <a:endParaRPr lang="cs-CZ" dirty="0"/>
          </a:p>
        </p:txBody>
      </p:sp>
      <p:graphicFrame>
        <p:nvGraphicFramePr>
          <p:cNvPr id="5" name="Tabulka 4"/>
          <p:cNvGraphicFramePr>
            <a:graphicFrameLocks noGrp="1"/>
          </p:cNvGraphicFramePr>
          <p:nvPr>
            <p:extLst>
              <p:ext uri="{D42A27DB-BD31-4B8C-83A1-F6EECF244321}">
                <p14:modId xmlns:p14="http://schemas.microsoft.com/office/powerpoint/2010/main" val="3549929654"/>
              </p:ext>
            </p:extLst>
          </p:nvPr>
        </p:nvGraphicFramePr>
        <p:xfrm>
          <a:off x="683568" y="979132"/>
          <a:ext cx="7992888" cy="5856598"/>
        </p:xfrm>
        <a:graphic>
          <a:graphicData uri="http://schemas.openxmlformats.org/drawingml/2006/table">
            <a:tbl>
              <a:tblPr firstRow="1" firstCol="1" bandRow="1">
                <a:tableStyleId>{5C22544A-7EE6-4342-B048-85BDC9FD1C3A}</a:tableStyleId>
              </a:tblPr>
              <a:tblGrid>
                <a:gridCol w="5330225"/>
                <a:gridCol w="2662663"/>
              </a:tblGrid>
              <a:tr h="487012">
                <a:tc>
                  <a:txBody>
                    <a:bodyPr/>
                    <a:lstStyle/>
                    <a:p>
                      <a:pPr indent="226695" algn="ctr">
                        <a:spcAft>
                          <a:spcPts val="600"/>
                        </a:spcAft>
                      </a:pPr>
                      <a:r>
                        <a:rPr lang="cs-CZ" sz="1400" dirty="0">
                          <a:effectLst/>
                        </a:rPr>
                        <a:t>Žadatel</a:t>
                      </a:r>
                      <a:endParaRPr lang="cs-CZ" sz="1400" dirty="0">
                        <a:effectLst/>
                        <a:latin typeface="Arial"/>
                        <a:ea typeface="Times New Roman"/>
                        <a:cs typeface="Times New Roman"/>
                      </a:endParaRPr>
                    </a:p>
                  </a:txBody>
                  <a:tcPr marL="0" marR="0" marT="0" marB="0" anchor="ctr"/>
                </a:tc>
                <a:tc>
                  <a:txBody>
                    <a:bodyPr/>
                    <a:lstStyle/>
                    <a:p>
                      <a:pPr indent="226695" algn="ctr">
                        <a:spcAft>
                          <a:spcPts val="600"/>
                        </a:spcAft>
                      </a:pPr>
                      <a:r>
                        <a:rPr lang="cs-CZ" sz="1400" dirty="0">
                          <a:effectLst/>
                        </a:rPr>
                        <a:t>Maximální výše alokace</a:t>
                      </a:r>
                      <a:endParaRPr lang="cs-CZ" sz="1400" dirty="0">
                        <a:effectLst/>
                        <a:latin typeface="Arial"/>
                        <a:ea typeface="Times New Roman"/>
                        <a:cs typeface="Times New Roman"/>
                      </a:endParaRPr>
                    </a:p>
                  </a:txBody>
                  <a:tcPr marL="0" marR="0" marT="0" marB="0" anchor="ctr"/>
                </a:tc>
              </a:tr>
              <a:tr h="208585">
                <a:tc>
                  <a:txBody>
                    <a:bodyPr/>
                    <a:lstStyle/>
                    <a:p>
                      <a:pPr marL="0" marR="0" indent="226695" algn="l" defTabSz="914400" rtl="0" eaLnBrk="1" fontAlgn="auto" latinLnBrk="0" hangingPunct="1">
                        <a:lnSpc>
                          <a:spcPct val="100000"/>
                        </a:lnSpc>
                        <a:spcBef>
                          <a:spcPts val="0"/>
                        </a:spcBef>
                        <a:spcAft>
                          <a:spcPts val="0"/>
                        </a:spcAft>
                        <a:buClrTx/>
                        <a:buSzTx/>
                        <a:buFontTx/>
                        <a:buNone/>
                        <a:tabLst/>
                        <a:defRPr/>
                      </a:pPr>
                      <a:r>
                        <a:rPr lang="cs-CZ" sz="1400" dirty="0" smtClean="0">
                          <a:effectLst/>
                        </a:rPr>
                        <a:t>Český báňský úřad</a:t>
                      </a:r>
                      <a:endParaRPr lang="cs-CZ" sz="1400" dirty="0" smtClean="0">
                        <a:effectLst/>
                        <a:latin typeface="+mn-lt"/>
                        <a:ea typeface="Times New Roman"/>
                        <a:cs typeface="Times New Roman"/>
                      </a:endParaRPr>
                    </a:p>
                  </a:txBody>
                  <a:tcPr marL="0" marR="0" marT="0"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cs-CZ" sz="1400" dirty="0" smtClean="0">
                          <a:effectLst/>
                        </a:rPr>
                        <a:t>9.000.000,- CZK</a:t>
                      </a:r>
                      <a:endParaRPr lang="cs-CZ" sz="1400" dirty="0" smtClean="0">
                        <a:effectLst/>
                        <a:latin typeface="+mn-lt"/>
                        <a:ea typeface="Arial"/>
                        <a:cs typeface="Times New Roman"/>
                      </a:endParaRPr>
                    </a:p>
                  </a:txBody>
                  <a:tcPr marL="0" marR="0" marT="0" marB="0"/>
                </a:tc>
              </a:tr>
              <a:tr h="208585">
                <a:tc>
                  <a:txBody>
                    <a:bodyPr/>
                    <a:lstStyle/>
                    <a:p>
                      <a:pPr indent="226695" algn="l">
                        <a:spcAft>
                          <a:spcPts val="0"/>
                        </a:spcAft>
                      </a:pPr>
                      <a:r>
                        <a:rPr lang="cs-CZ" sz="1400" dirty="0">
                          <a:effectLst/>
                        </a:rPr>
                        <a:t>Český statistický úřad</a:t>
                      </a:r>
                      <a:endParaRPr lang="cs-CZ" sz="1400" dirty="0">
                        <a:effectLst/>
                        <a:latin typeface="Arial"/>
                        <a:ea typeface="Times New Roman"/>
                        <a:cs typeface="Times New Roman"/>
                      </a:endParaRPr>
                    </a:p>
                  </a:txBody>
                  <a:tcPr marL="0" marR="0" marT="0" marB="0" anchor="ctr"/>
                </a:tc>
                <a:tc>
                  <a:txBody>
                    <a:bodyPr/>
                    <a:lstStyle/>
                    <a:p>
                      <a:pPr algn="r">
                        <a:spcAft>
                          <a:spcPts val="0"/>
                        </a:spcAft>
                      </a:pPr>
                      <a:r>
                        <a:rPr lang="cs-CZ" sz="1400" dirty="0">
                          <a:effectLst/>
                        </a:rPr>
                        <a:t>9.000.000,- CZK</a:t>
                      </a:r>
                      <a:endParaRPr lang="cs-CZ" sz="1400" dirty="0">
                        <a:effectLst/>
                        <a:latin typeface="Arial"/>
                        <a:ea typeface="Arial"/>
                        <a:cs typeface="Times New Roman"/>
                      </a:endParaRPr>
                    </a:p>
                  </a:txBody>
                  <a:tcPr marL="0" marR="0" marT="0" marB="0"/>
                </a:tc>
              </a:tr>
              <a:tr h="208585">
                <a:tc>
                  <a:txBody>
                    <a:bodyPr/>
                    <a:lstStyle/>
                    <a:p>
                      <a:pPr indent="226695" algn="l">
                        <a:spcAft>
                          <a:spcPts val="0"/>
                        </a:spcAft>
                      </a:pPr>
                      <a:r>
                        <a:rPr lang="cs-CZ" sz="1400" dirty="0">
                          <a:effectLst/>
                        </a:rPr>
                        <a:t>Český telekomunikační úřad</a:t>
                      </a:r>
                      <a:endParaRPr lang="cs-CZ" sz="1400" dirty="0">
                        <a:effectLst/>
                        <a:latin typeface="Arial"/>
                        <a:ea typeface="Times New Roman"/>
                        <a:cs typeface="Times New Roman"/>
                      </a:endParaRPr>
                    </a:p>
                  </a:txBody>
                  <a:tcPr marL="0" marR="0" marT="0" marB="0" anchor="ctr"/>
                </a:tc>
                <a:tc>
                  <a:txBody>
                    <a:bodyPr/>
                    <a:lstStyle/>
                    <a:p>
                      <a:pPr algn="r">
                        <a:spcAft>
                          <a:spcPts val="0"/>
                        </a:spcAft>
                      </a:pPr>
                      <a:r>
                        <a:rPr lang="cs-CZ" sz="1400" dirty="0">
                          <a:effectLst/>
                        </a:rPr>
                        <a:t>9.000.000,- CZK</a:t>
                      </a:r>
                      <a:endParaRPr lang="cs-CZ" sz="1400" dirty="0">
                        <a:effectLst/>
                        <a:latin typeface="Arial"/>
                        <a:ea typeface="Arial"/>
                        <a:cs typeface="Times New Roman"/>
                      </a:endParaRPr>
                    </a:p>
                  </a:txBody>
                  <a:tcPr marL="0" marR="0" marT="0" marB="0"/>
                </a:tc>
              </a:tr>
              <a:tr h="208585">
                <a:tc>
                  <a:txBody>
                    <a:bodyPr/>
                    <a:lstStyle/>
                    <a:p>
                      <a:pPr indent="226695" algn="l">
                        <a:spcAft>
                          <a:spcPts val="0"/>
                        </a:spcAft>
                      </a:pPr>
                      <a:r>
                        <a:rPr lang="cs-CZ" sz="1400" dirty="0">
                          <a:effectLst/>
                        </a:rPr>
                        <a:t>Energetický regulační úřad</a:t>
                      </a:r>
                      <a:endParaRPr lang="cs-CZ" sz="1400" dirty="0">
                        <a:effectLst/>
                        <a:latin typeface="Arial"/>
                        <a:ea typeface="Times New Roman"/>
                        <a:cs typeface="Times New Roman"/>
                      </a:endParaRPr>
                    </a:p>
                  </a:txBody>
                  <a:tcPr marL="0" marR="0" marT="0" marB="0" anchor="ctr"/>
                </a:tc>
                <a:tc>
                  <a:txBody>
                    <a:bodyPr/>
                    <a:lstStyle/>
                    <a:p>
                      <a:pPr algn="r">
                        <a:spcAft>
                          <a:spcPts val="0"/>
                        </a:spcAft>
                      </a:pPr>
                      <a:r>
                        <a:rPr lang="cs-CZ" sz="1400">
                          <a:effectLst/>
                        </a:rPr>
                        <a:t>9.000.000,- CZK</a:t>
                      </a:r>
                      <a:endParaRPr lang="cs-CZ" sz="1400">
                        <a:effectLst/>
                        <a:latin typeface="Arial"/>
                        <a:ea typeface="Arial"/>
                        <a:cs typeface="Times New Roman"/>
                      </a:endParaRPr>
                    </a:p>
                  </a:txBody>
                  <a:tcPr marL="0" marR="0" marT="0" marB="0"/>
                </a:tc>
              </a:tr>
              <a:tr h="208585">
                <a:tc>
                  <a:txBody>
                    <a:bodyPr/>
                    <a:lstStyle/>
                    <a:p>
                      <a:pPr indent="226695" algn="l">
                        <a:spcAft>
                          <a:spcPts val="0"/>
                        </a:spcAft>
                      </a:pPr>
                      <a:r>
                        <a:rPr lang="cs-CZ" sz="1400" dirty="0">
                          <a:effectLst/>
                        </a:rPr>
                        <a:t>Úřad pro ochranu hospodářské soutěže</a:t>
                      </a:r>
                      <a:endParaRPr lang="cs-CZ" sz="1400" dirty="0">
                        <a:effectLst/>
                        <a:latin typeface="Arial"/>
                        <a:ea typeface="Times New Roman"/>
                        <a:cs typeface="Times New Roman"/>
                      </a:endParaRPr>
                    </a:p>
                  </a:txBody>
                  <a:tcPr marL="0" marR="0" marT="0" marB="0" anchor="ctr"/>
                </a:tc>
                <a:tc>
                  <a:txBody>
                    <a:bodyPr/>
                    <a:lstStyle/>
                    <a:p>
                      <a:pPr algn="r">
                        <a:spcAft>
                          <a:spcPts val="0"/>
                        </a:spcAft>
                      </a:pPr>
                      <a:r>
                        <a:rPr lang="cs-CZ" sz="1400" dirty="0">
                          <a:effectLst/>
                        </a:rPr>
                        <a:t>9.000.000,- CZK</a:t>
                      </a:r>
                      <a:endParaRPr lang="cs-CZ" sz="1400" dirty="0">
                        <a:effectLst/>
                        <a:latin typeface="Arial"/>
                        <a:ea typeface="Arial"/>
                        <a:cs typeface="Times New Roman"/>
                      </a:endParaRPr>
                    </a:p>
                  </a:txBody>
                  <a:tcPr marL="0" marR="0" marT="0" marB="0"/>
                </a:tc>
              </a:tr>
              <a:tr h="208585">
                <a:tc>
                  <a:txBody>
                    <a:bodyPr/>
                    <a:lstStyle/>
                    <a:p>
                      <a:pPr indent="226695" algn="l">
                        <a:spcAft>
                          <a:spcPts val="0"/>
                        </a:spcAft>
                      </a:pPr>
                      <a:r>
                        <a:rPr lang="cs-CZ" sz="1400" dirty="0">
                          <a:effectLst/>
                        </a:rPr>
                        <a:t>Český úřad zeměměřický a katastrální</a:t>
                      </a:r>
                      <a:endParaRPr lang="cs-CZ" sz="1400" dirty="0">
                        <a:effectLst/>
                        <a:latin typeface="Arial"/>
                        <a:ea typeface="Times New Roman"/>
                        <a:cs typeface="Times New Roman"/>
                      </a:endParaRPr>
                    </a:p>
                  </a:txBody>
                  <a:tcPr marL="0" marR="0" marT="0" marB="0" anchor="ctr"/>
                </a:tc>
                <a:tc>
                  <a:txBody>
                    <a:bodyPr/>
                    <a:lstStyle/>
                    <a:p>
                      <a:pPr algn="r">
                        <a:spcAft>
                          <a:spcPts val="0"/>
                        </a:spcAft>
                      </a:pPr>
                      <a:r>
                        <a:rPr lang="cs-CZ" sz="1400" dirty="0">
                          <a:effectLst/>
                        </a:rPr>
                        <a:t>9.000.000,- CZK</a:t>
                      </a:r>
                      <a:endParaRPr lang="cs-CZ" sz="1400" dirty="0">
                        <a:effectLst/>
                        <a:latin typeface="Arial"/>
                        <a:ea typeface="Arial"/>
                        <a:cs typeface="Times New Roman"/>
                      </a:endParaRPr>
                    </a:p>
                  </a:txBody>
                  <a:tcPr marL="0" marR="0" marT="0" marB="0"/>
                </a:tc>
              </a:tr>
              <a:tr h="208585">
                <a:tc>
                  <a:txBody>
                    <a:bodyPr/>
                    <a:lstStyle/>
                    <a:p>
                      <a:pPr indent="226695" algn="l">
                        <a:spcAft>
                          <a:spcPts val="0"/>
                        </a:spcAft>
                      </a:pPr>
                      <a:r>
                        <a:rPr lang="cs-CZ" sz="1400" dirty="0">
                          <a:effectLst/>
                        </a:rPr>
                        <a:t>Státní fond dopravní infrastruktury</a:t>
                      </a:r>
                      <a:endParaRPr lang="cs-CZ" sz="1400" dirty="0">
                        <a:effectLst/>
                        <a:latin typeface="Arial"/>
                        <a:ea typeface="Times New Roman"/>
                        <a:cs typeface="Times New Roman"/>
                      </a:endParaRPr>
                    </a:p>
                  </a:txBody>
                  <a:tcPr marL="0" marR="0" marT="0" marB="0" anchor="ctr"/>
                </a:tc>
                <a:tc>
                  <a:txBody>
                    <a:bodyPr/>
                    <a:lstStyle/>
                    <a:p>
                      <a:pPr algn="r">
                        <a:spcAft>
                          <a:spcPts val="0"/>
                        </a:spcAft>
                      </a:pPr>
                      <a:r>
                        <a:rPr lang="cs-CZ" sz="1400" dirty="0">
                          <a:effectLst/>
                        </a:rPr>
                        <a:t>6.000.000,- CZK</a:t>
                      </a:r>
                      <a:endParaRPr lang="cs-CZ" sz="1400" dirty="0">
                        <a:effectLst/>
                        <a:latin typeface="Arial"/>
                        <a:ea typeface="Arial"/>
                        <a:cs typeface="Times New Roman"/>
                      </a:endParaRPr>
                    </a:p>
                  </a:txBody>
                  <a:tcPr marL="0" marR="0" marT="0" marB="0"/>
                </a:tc>
              </a:tr>
              <a:tr h="208585">
                <a:tc>
                  <a:txBody>
                    <a:bodyPr/>
                    <a:lstStyle/>
                    <a:p>
                      <a:pPr indent="226695" algn="l">
                        <a:spcAft>
                          <a:spcPts val="0"/>
                        </a:spcAft>
                      </a:pPr>
                      <a:r>
                        <a:rPr lang="cs-CZ" sz="1400" dirty="0">
                          <a:effectLst/>
                        </a:rPr>
                        <a:t>Odvolací finanční ředitelství</a:t>
                      </a:r>
                      <a:endParaRPr lang="cs-CZ" sz="1400" dirty="0">
                        <a:effectLst/>
                        <a:latin typeface="Arial"/>
                        <a:ea typeface="Times New Roman"/>
                        <a:cs typeface="Times New Roman"/>
                      </a:endParaRPr>
                    </a:p>
                  </a:txBody>
                  <a:tcPr marL="0" marR="0" marT="0" marB="0" anchor="ctr"/>
                </a:tc>
                <a:tc>
                  <a:txBody>
                    <a:bodyPr/>
                    <a:lstStyle/>
                    <a:p>
                      <a:pPr algn="r">
                        <a:spcAft>
                          <a:spcPts val="0"/>
                        </a:spcAft>
                      </a:pPr>
                      <a:r>
                        <a:rPr lang="cs-CZ" sz="1400">
                          <a:effectLst/>
                        </a:rPr>
                        <a:t>6.000.000,- CZK</a:t>
                      </a:r>
                      <a:endParaRPr lang="cs-CZ" sz="1400">
                        <a:effectLst/>
                        <a:latin typeface="Arial"/>
                        <a:ea typeface="Arial"/>
                        <a:cs typeface="Times New Roman"/>
                      </a:endParaRPr>
                    </a:p>
                  </a:txBody>
                  <a:tcPr marL="0" marR="0" marT="0" marB="0"/>
                </a:tc>
              </a:tr>
              <a:tr h="208585">
                <a:tc>
                  <a:txBody>
                    <a:bodyPr/>
                    <a:lstStyle/>
                    <a:p>
                      <a:pPr indent="226695" algn="l">
                        <a:spcAft>
                          <a:spcPts val="0"/>
                        </a:spcAft>
                      </a:pPr>
                      <a:r>
                        <a:rPr lang="cs-CZ" sz="1400" dirty="0">
                          <a:effectLst/>
                        </a:rPr>
                        <a:t>Česká obchodní inspekce</a:t>
                      </a:r>
                      <a:endParaRPr lang="cs-CZ" sz="1400" dirty="0">
                        <a:effectLst/>
                        <a:latin typeface="Arial"/>
                        <a:ea typeface="Times New Roman"/>
                        <a:cs typeface="Times New Roman"/>
                      </a:endParaRPr>
                    </a:p>
                  </a:txBody>
                  <a:tcPr marL="0" marR="0" marT="0" marB="0" anchor="ctr"/>
                </a:tc>
                <a:tc>
                  <a:txBody>
                    <a:bodyPr/>
                    <a:lstStyle/>
                    <a:p>
                      <a:pPr algn="r">
                        <a:spcAft>
                          <a:spcPts val="0"/>
                        </a:spcAft>
                      </a:pPr>
                      <a:r>
                        <a:rPr lang="cs-CZ" sz="1400">
                          <a:effectLst/>
                        </a:rPr>
                        <a:t>6.000.000,- CZK</a:t>
                      </a:r>
                      <a:endParaRPr lang="cs-CZ" sz="1400">
                        <a:effectLst/>
                        <a:latin typeface="Arial"/>
                        <a:ea typeface="Arial"/>
                        <a:cs typeface="Times New Roman"/>
                      </a:endParaRPr>
                    </a:p>
                  </a:txBody>
                  <a:tcPr marL="0" marR="0" marT="0" marB="0"/>
                </a:tc>
              </a:tr>
              <a:tr h="208585">
                <a:tc>
                  <a:txBody>
                    <a:bodyPr/>
                    <a:lstStyle/>
                    <a:p>
                      <a:pPr indent="226695" algn="l">
                        <a:spcAft>
                          <a:spcPts val="0"/>
                        </a:spcAft>
                      </a:pPr>
                      <a:r>
                        <a:rPr lang="cs-CZ" sz="1400" dirty="0">
                          <a:effectLst/>
                        </a:rPr>
                        <a:t>Státní energetická inspekce</a:t>
                      </a:r>
                      <a:endParaRPr lang="cs-CZ" sz="1400" dirty="0">
                        <a:effectLst/>
                        <a:latin typeface="Arial"/>
                        <a:ea typeface="Times New Roman"/>
                        <a:cs typeface="Times New Roman"/>
                      </a:endParaRPr>
                    </a:p>
                  </a:txBody>
                  <a:tcPr marL="0" marR="0" marT="0" marB="0" anchor="ctr"/>
                </a:tc>
                <a:tc>
                  <a:txBody>
                    <a:bodyPr/>
                    <a:lstStyle/>
                    <a:p>
                      <a:pPr algn="r">
                        <a:spcAft>
                          <a:spcPts val="0"/>
                        </a:spcAft>
                      </a:pPr>
                      <a:r>
                        <a:rPr lang="cs-CZ" sz="1400">
                          <a:effectLst/>
                        </a:rPr>
                        <a:t>6.000.000,- CZK</a:t>
                      </a:r>
                      <a:endParaRPr lang="cs-CZ" sz="1400">
                        <a:effectLst/>
                        <a:latin typeface="Arial"/>
                        <a:ea typeface="Arial"/>
                        <a:cs typeface="Times New Roman"/>
                      </a:endParaRPr>
                    </a:p>
                  </a:txBody>
                  <a:tcPr marL="0" marR="0" marT="0" marB="0"/>
                </a:tc>
              </a:tr>
              <a:tr h="208585">
                <a:tc>
                  <a:txBody>
                    <a:bodyPr/>
                    <a:lstStyle/>
                    <a:p>
                      <a:pPr indent="226695" algn="l">
                        <a:spcAft>
                          <a:spcPts val="0"/>
                        </a:spcAft>
                      </a:pPr>
                      <a:r>
                        <a:rPr lang="cs-CZ" sz="1400" dirty="0">
                          <a:effectLst/>
                        </a:rPr>
                        <a:t>Státní ústav pro kontrolu léčiv</a:t>
                      </a:r>
                      <a:endParaRPr lang="cs-CZ" sz="1400" dirty="0">
                        <a:effectLst/>
                        <a:latin typeface="Arial"/>
                        <a:ea typeface="Times New Roman"/>
                        <a:cs typeface="Times New Roman"/>
                      </a:endParaRPr>
                    </a:p>
                  </a:txBody>
                  <a:tcPr marL="0" marR="0" marT="0" marB="0" anchor="ctr"/>
                </a:tc>
                <a:tc>
                  <a:txBody>
                    <a:bodyPr/>
                    <a:lstStyle/>
                    <a:p>
                      <a:pPr algn="r">
                        <a:spcAft>
                          <a:spcPts val="0"/>
                        </a:spcAft>
                      </a:pPr>
                      <a:r>
                        <a:rPr lang="cs-CZ" sz="1400">
                          <a:effectLst/>
                        </a:rPr>
                        <a:t>6.000.000,- CZK</a:t>
                      </a:r>
                      <a:endParaRPr lang="cs-CZ" sz="1400">
                        <a:effectLst/>
                        <a:latin typeface="Arial"/>
                        <a:ea typeface="Arial"/>
                        <a:cs typeface="Times New Roman"/>
                      </a:endParaRPr>
                    </a:p>
                  </a:txBody>
                  <a:tcPr marL="0" marR="0" marT="0" marB="0"/>
                </a:tc>
              </a:tr>
              <a:tr h="208585">
                <a:tc>
                  <a:txBody>
                    <a:bodyPr/>
                    <a:lstStyle/>
                    <a:p>
                      <a:pPr indent="226695" algn="l">
                        <a:spcAft>
                          <a:spcPts val="0"/>
                        </a:spcAft>
                      </a:pPr>
                      <a:r>
                        <a:rPr lang="cs-CZ" sz="1400" dirty="0">
                          <a:effectLst/>
                        </a:rPr>
                        <a:t>Česká plemenářská inspekce</a:t>
                      </a:r>
                      <a:endParaRPr lang="cs-CZ" sz="1400" dirty="0">
                        <a:effectLst/>
                        <a:latin typeface="Arial"/>
                        <a:ea typeface="Times New Roman"/>
                        <a:cs typeface="Times New Roman"/>
                      </a:endParaRPr>
                    </a:p>
                  </a:txBody>
                  <a:tcPr marL="0" marR="0" marT="0" marB="0" anchor="ctr"/>
                </a:tc>
                <a:tc>
                  <a:txBody>
                    <a:bodyPr/>
                    <a:lstStyle/>
                    <a:p>
                      <a:pPr algn="r">
                        <a:spcAft>
                          <a:spcPts val="0"/>
                        </a:spcAft>
                      </a:pPr>
                      <a:r>
                        <a:rPr lang="cs-CZ" sz="1400" dirty="0">
                          <a:effectLst/>
                        </a:rPr>
                        <a:t>6.000.000,- CZK</a:t>
                      </a:r>
                      <a:endParaRPr lang="cs-CZ" sz="1400" dirty="0">
                        <a:effectLst/>
                        <a:latin typeface="Arial"/>
                        <a:ea typeface="Arial"/>
                        <a:cs typeface="Times New Roman"/>
                      </a:endParaRPr>
                    </a:p>
                  </a:txBody>
                  <a:tcPr marL="0" marR="0" marT="0" marB="0"/>
                </a:tc>
              </a:tr>
              <a:tr h="208585">
                <a:tc>
                  <a:txBody>
                    <a:bodyPr/>
                    <a:lstStyle/>
                    <a:p>
                      <a:pPr indent="226695" algn="l">
                        <a:spcAft>
                          <a:spcPts val="0"/>
                        </a:spcAft>
                      </a:pPr>
                      <a:r>
                        <a:rPr lang="cs-CZ" sz="1400">
                          <a:effectLst/>
                        </a:rPr>
                        <a:t>Státní veterinární správa</a:t>
                      </a:r>
                      <a:endParaRPr lang="cs-CZ" sz="1400">
                        <a:effectLst/>
                        <a:latin typeface="Arial"/>
                        <a:ea typeface="Times New Roman"/>
                        <a:cs typeface="Times New Roman"/>
                      </a:endParaRPr>
                    </a:p>
                  </a:txBody>
                  <a:tcPr marL="0" marR="0" marT="0" marB="0" anchor="ctr"/>
                </a:tc>
                <a:tc>
                  <a:txBody>
                    <a:bodyPr/>
                    <a:lstStyle/>
                    <a:p>
                      <a:pPr algn="r">
                        <a:spcAft>
                          <a:spcPts val="0"/>
                        </a:spcAft>
                      </a:pPr>
                      <a:r>
                        <a:rPr lang="cs-CZ" sz="1400" dirty="0">
                          <a:effectLst/>
                        </a:rPr>
                        <a:t>6.000.000,- CZK</a:t>
                      </a:r>
                      <a:endParaRPr lang="cs-CZ" sz="1400" dirty="0">
                        <a:effectLst/>
                        <a:latin typeface="Arial"/>
                        <a:ea typeface="Arial"/>
                        <a:cs typeface="Times New Roman"/>
                      </a:endParaRPr>
                    </a:p>
                  </a:txBody>
                  <a:tcPr marL="0" marR="0" marT="0" marB="0"/>
                </a:tc>
              </a:tr>
              <a:tr h="208585">
                <a:tc>
                  <a:txBody>
                    <a:bodyPr/>
                    <a:lstStyle/>
                    <a:p>
                      <a:pPr indent="226695" algn="l">
                        <a:spcAft>
                          <a:spcPts val="0"/>
                        </a:spcAft>
                      </a:pPr>
                      <a:r>
                        <a:rPr lang="cs-CZ" sz="1400">
                          <a:effectLst/>
                        </a:rPr>
                        <a:t>Státní zemědělská a potravinářská inspekce</a:t>
                      </a:r>
                      <a:endParaRPr lang="cs-CZ" sz="1400">
                        <a:effectLst/>
                        <a:latin typeface="Arial"/>
                        <a:ea typeface="Times New Roman"/>
                        <a:cs typeface="Times New Roman"/>
                      </a:endParaRPr>
                    </a:p>
                  </a:txBody>
                  <a:tcPr marL="0" marR="0" marT="0" marB="0" anchor="ctr"/>
                </a:tc>
                <a:tc>
                  <a:txBody>
                    <a:bodyPr/>
                    <a:lstStyle/>
                    <a:p>
                      <a:pPr algn="r">
                        <a:spcAft>
                          <a:spcPts val="0"/>
                        </a:spcAft>
                      </a:pPr>
                      <a:r>
                        <a:rPr lang="cs-CZ" sz="1400" dirty="0">
                          <a:effectLst/>
                        </a:rPr>
                        <a:t>6.000.000,- CZK</a:t>
                      </a:r>
                      <a:endParaRPr lang="cs-CZ" sz="1400" dirty="0">
                        <a:effectLst/>
                        <a:latin typeface="Arial"/>
                        <a:ea typeface="Arial"/>
                        <a:cs typeface="Times New Roman"/>
                      </a:endParaRPr>
                    </a:p>
                  </a:txBody>
                  <a:tcPr marL="0" marR="0" marT="0" marB="0"/>
                </a:tc>
              </a:tr>
              <a:tr h="208585">
                <a:tc>
                  <a:txBody>
                    <a:bodyPr/>
                    <a:lstStyle/>
                    <a:p>
                      <a:pPr indent="226695" algn="l">
                        <a:spcAft>
                          <a:spcPts val="0"/>
                        </a:spcAft>
                      </a:pPr>
                      <a:r>
                        <a:rPr lang="cs-CZ" sz="1400">
                          <a:effectLst/>
                        </a:rPr>
                        <a:t>Ústřední kontrolní a zkušební ústav zemědělský</a:t>
                      </a:r>
                      <a:endParaRPr lang="cs-CZ" sz="1400">
                        <a:effectLst/>
                        <a:latin typeface="Arial"/>
                        <a:ea typeface="Times New Roman"/>
                        <a:cs typeface="Times New Roman"/>
                      </a:endParaRPr>
                    </a:p>
                  </a:txBody>
                  <a:tcPr marL="0" marR="0" marT="0" marB="0" anchor="ctr"/>
                </a:tc>
                <a:tc>
                  <a:txBody>
                    <a:bodyPr/>
                    <a:lstStyle/>
                    <a:p>
                      <a:pPr algn="r">
                        <a:spcAft>
                          <a:spcPts val="0"/>
                        </a:spcAft>
                      </a:pPr>
                      <a:r>
                        <a:rPr lang="cs-CZ" sz="1400" dirty="0">
                          <a:effectLst/>
                        </a:rPr>
                        <a:t>6.000.000,- CZK</a:t>
                      </a:r>
                      <a:endParaRPr lang="cs-CZ" sz="1400" dirty="0">
                        <a:effectLst/>
                        <a:latin typeface="Arial"/>
                        <a:ea typeface="Arial"/>
                        <a:cs typeface="Times New Roman"/>
                      </a:endParaRPr>
                    </a:p>
                  </a:txBody>
                  <a:tcPr marL="0" marR="0" marT="0" marB="0"/>
                </a:tc>
              </a:tr>
              <a:tr h="208585">
                <a:tc>
                  <a:txBody>
                    <a:bodyPr/>
                    <a:lstStyle/>
                    <a:p>
                      <a:pPr indent="226695" algn="l">
                        <a:spcAft>
                          <a:spcPts val="0"/>
                        </a:spcAft>
                      </a:pPr>
                      <a:r>
                        <a:rPr lang="cs-CZ" sz="1400">
                          <a:effectLst/>
                        </a:rPr>
                        <a:t>Státní pozemkový úřad</a:t>
                      </a:r>
                      <a:endParaRPr lang="cs-CZ" sz="1400">
                        <a:effectLst/>
                        <a:latin typeface="Arial"/>
                        <a:ea typeface="Times New Roman"/>
                        <a:cs typeface="Times New Roman"/>
                      </a:endParaRPr>
                    </a:p>
                  </a:txBody>
                  <a:tcPr marL="0" marR="0" marT="0" marB="0" anchor="ctr"/>
                </a:tc>
                <a:tc>
                  <a:txBody>
                    <a:bodyPr/>
                    <a:lstStyle/>
                    <a:p>
                      <a:pPr algn="r">
                        <a:spcAft>
                          <a:spcPts val="0"/>
                        </a:spcAft>
                      </a:pPr>
                      <a:r>
                        <a:rPr lang="cs-CZ" sz="1400" dirty="0">
                          <a:effectLst/>
                        </a:rPr>
                        <a:t>6.000.000,- CZK</a:t>
                      </a:r>
                      <a:endParaRPr lang="cs-CZ" sz="1400" dirty="0">
                        <a:effectLst/>
                        <a:latin typeface="Arial"/>
                        <a:ea typeface="Arial"/>
                        <a:cs typeface="Times New Roman"/>
                      </a:endParaRPr>
                    </a:p>
                  </a:txBody>
                  <a:tcPr marL="0" marR="0" marT="0" marB="0"/>
                </a:tc>
              </a:tr>
              <a:tr h="208585">
                <a:tc>
                  <a:txBody>
                    <a:bodyPr/>
                    <a:lstStyle/>
                    <a:p>
                      <a:pPr indent="226695" algn="l">
                        <a:spcAft>
                          <a:spcPts val="0"/>
                        </a:spcAft>
                      </a:pPr>
                      <a:r>
                        <a:rPr lang="cs-CZ" sz="1400">
                          <a:effectLst/>
                        </a:rPr>
                        <a:t>Státní zemědělský intervenční fond</a:t>
                      </a:r>
                      <a:endParaRPr lang="cs-CZ" sz="1400">
                        <a:effectLst/>
                        <a:latin typeface="Arial"/>
                        <a:ea typeface="Times New Roman"/>
                        <a:cs typeface="Times New Roman"/>
                      </a:endParaRPr>
                    </a:p>
                  </a:txBody>
                  <a:tcPr marL="0" marR="0" marT="0" marB="0" anchor="ctr"/>
                </a:tc>
                <a:tc>
                  <a:txBody>
                    <a:bodyPr/>
                    <a:lstStyle/>
                    <a:p>
                      <a:pPr algn="r">
                        <a:spcAft>
                          <a:spcPts val="0"/>
                        </a:spcAft>
                      </a:pPr>
                      <a:r>
                        <a:rPr lang="cs-CZ" sz="1400" dirty="0">
                          <a:effectLst/>
                        </a:rPr>
                        <a:t>6.000.000,- CZK</a:t>
                      </a:r>
                      <a:endParaRPr lang="cs-CZ" sz="1400" dirty="0">
                        <a:effectLst/>
                        <a:latin typeface="Arial"/>
                        <a:ea typeface="Arial"/>
                        <a:cs typeface="Times New Roman"/>
                      </a:endParaRPr>
                    </a:p>
                  </a:txBody>
                  <a:tcPr marL="0" marR="0" marT="0" marB="0"/>
                </a:tc>
              </a:tr>
              <a:tr h="248946">
                <a:tc>
                  <a:txBody>
                    <a:bodyPr/>
                    <a:lstStyle/>
                    <a:p>
                      <a:pPr indent="226695" algn="l">
                        <a:spcAft>
                          <a:spcPts val="0"/>
                        </a:spcAft>
                      </a:pPr>
                      <a:r>
                        <a:rPr lang="cs-CZ" sz="1400" dirty="0">
                          <a:effectLst/>
                        </a:rPr>
                        <a:t>Ústav pro státní kontrolu veterinárních biopreparátů a léčiv</a:t>
                      </a:r>
                      <a:endParaRPr lang="cs-CZ" sz="1400" dirty="0">
                        <a:effectLst/>
                        <a:latin typeface="Arial"/>
                        <a:ea typeface="Times New Roman"/>
                        <a:cs typeface="Times New Roman"/>
                      </a:endParaRPr>
                    </a:p>
                  </a:txBody>
                  <a:tcPr marL="0" marR="0" marT="0" marB="0" anchor="ctr"/>
                </a:tc>
                <a:tc>
                  <a:txBody>
                    <a:bodyPr/>
                    <a:lstStyle/>
                    <a:p>
                      <a:pPr algn="r">
                        <a:spcAft>
                          <a:spcPts val="0"/>
                        </a:spcAft>
                      </a:pPr>
                      <a:r>
                        <a:rPr lang="cs-CZ" sz="1400" dirty="0">
                          <a:effectLst/>
                        </a:rPr>
                        <a:t>6.000.000,- CZK</a:t>
                      </a:r>
                      <a:endParaRPr lang="cs-CZ" sz="1400" dirty="0">
                        <a:effectLst/>
                        <a:latin typeface="Arial"/>
                        <a:ea typeface="Arial"/>
                        <a:cs typeface="Times New Roman"/>
                      </a:endParaRPr>
                    </a:p>
                  </a:txBody>
                  <a:tcPr marL="0" marR="0" marT="0" marB="0"/>
                </a:tc>
              </a:tr>
              <a:tr h="208585">
                <a:tc>
                  <a:txBody>
                    <a:bodyPr/>
                    <a:lstStyle/>
                    <a:p>
                      <a:pPr indent="226695" algn="l">
                        <a:spcAft>
                          <a:spcPts val="0"/>
                        </a:spcAft>
                      </a:pPr>
                      <a:r>
                        <a:rPr lang="cs-CZ" sz="1400">
                          <a:effectLst/>
                        </a:rPr>
                        <a:t>Agentura ochrany přírody a krajiny ČR</a:t>
                      </a:r>
                      <a:endParaRPr lang="cs-CZ" sz="1400">
                        <a:effectLst/>
                        <a:latin typeface="Arial"/>
                        <a:ea typeface="Times New Roman"/>
                        <a:cs typeface="Times New Roman"/>
                      </a:endParaRPr>
                    </a:p>
                  </a:txBody>
                  <a:tcPr marL="0" marR="0" marT="0" marB="0" anchor="ctr"/>
                </a:tc>
                <a:tc>
                  <a:txBody>
                    <a:bodyPr/>
                    <a:lstStyle/>
                    <a:p>
                      <a:pPr algn="r">
                        <a:spcAft>
                          <a:spcPts val="0"/>
                        </a:spcAft>
                      </a:pPr>
                      <a:r>
                        <a:rPr lang="cs-CZ" sz="1400" dirty="0">
                          <a:effectLst/>
                        </a:rPr>
                        <a:t>6.000.000,- CZK</a:t>
                      </a:r>
                      <a:endParaRPr lang="cs-CZ" sz="1400" dirty="0">
                        <a:effectLst/>
                        <a:latin typeface="Arial"/>
                        <a:ea typeface="Arial"/>
                        <a:cs typeface="Times New Roman"/>
                      </a:endParaRPr>
                    </a:p>
                  </a:txBody>
                  <a:tcPr marL="0" marR="0" marT="0" marB="0"/>
                </a:tc>
              </a:tr>
              <a:tr h="208585">
                <a:tc>
                  <a:txBody>
                    <a:bodyPr/>
                    <a:lstStyle/>
                    <a:p>
                      <a:pPr indent="226695" algn="l">
                        <a:spcAft>
                          <a:spcPts val="0"/>
                        </a:spcAft>
                      </a:pPr>
                      <a:r>
                        <a:rPr lang="cs-CZ" sz="1400">
                          <a:effectLst/>
                        </a:rPr>
                        <a:t>Státní fond životního prostředí</a:t>
                      </a:r>
                      <a:endParaRPr lang="cs-CZ" sz="1400">
                        <a:effectLst/>
                        <a:latin typeface="Arial"/>
                        <a:ea typeface="Times New Roman"/>
                        <a:cs typeface="Times New Roman"/>
                      </a:endParaRPr>
                    </a:p>
                  </a:txBody>
                  <a:tcPr marL="0" marR="0" marT="0" marB="0" anchor="ctr"/>
                </a:tc>
                <a:tc>
                  <a:txBody>
                    <a:bodyPr/>
                    <a:lstStyle/>
                    <a:p>
                      <a:pPr algn="r">
                        <a:spcAft>
                          <a:spcPts val="0"/>
                        </a:spcAft>
                      </a:pPr>
                      <a:r>
                        <a:rPr lang="cs-CZ" sz="1400" dirty="0">
                          <a:effectLst/>
                        </a:rPr>
                        <a:t>6.000.000,- CZK</a:t>
                      </a:r>
                      <a:endParaRPr lang="cs-CZ" sz="1400" dirty="0">
                        <a:effectLst/>
                        <a:latin typeface="Arial"/>
                        <a:ea typeface="Arial"/>
                        <a:cs typeface="Times New Roman"/>
                      </a:endParaRPr>
                    </a:p>
                  </a:txBody>
                  <a:tcPr marL="0" marR="0" marT="0" marB="0"/>
                </a:tc>
              </a:tr>
              <a:tr h="208585">
                <a:tc>
                  <a:txBody>
                    <a:bodyPr/>
                    <a:lstStyle/>
                    <a:p>
                      <a:pPr indent="226695" algn="l">
                        <a:spcAft>
                          <a:spcPts val="0"/>
                        </a:spcAft>
                      </a:pPr>
                      <a:r>
                        <a:rPr lang="cs-CZ" sz="1400">
                          <a:effectLst/>
                        </a:rPr>
                        <a:t>Správa státních hmotných rezerv</a:t>
                      </a:r>
                      <a:endParaRPr lang="cs-CZ" sz="1400">
                        <a:effectLst/>
                        <a:latin typeface="Arial"/>
                        <a:ea typeface="Times New Roman"/>
                        <a:cs typeface="Times New Roman"/>
                      </a:endParaRPr>
                    </a:p>
                  </a:txBody>
                  <a:tcPr marL="0" marR="0" marT="0" marB="0" anchor="ctr"/>
                </a:tc>
                <a:tc>
                  <a:txBody>
                    <a:bodyPr/>
                    <a:lstStyle/>
                    <a:p>
                      <a:pPr algn="r">
                        <a:spcAft>
                          <a:spcPts val="0"/>
                        </a:spcAft>
                      </a:pPr>
                      <a:r>
                        <a:rPr lang="cs-CZ" sz="1400" dirty="0">
                          <a:effectLst/>
                        </a:rPr>
                        <a:t>6.000.000,- CZK</a:t>
                      </a:r>
                      <a:endParaRPr lang="cs-CZ" sz="1400" dirty="0">
                        <a:effectLst/>
                        <a:latin typeface="Arial"/>
                        <a:ea typeface="Arial"/>
                        <a:cs typeface="Times New Roman"/>
                      </a:endParaRPr>
                    </a:p>
                  </a:txBody>
                  <a:tcPr marL="0" marR="0" marT="0" marB="0"/>
                </a:tc>
              </a:tr>
              <a:tr h="208585">
                <a:tc>
                  <a:txBody>
                    <a:bodyPr/>
                    <a:lstStyle/>
                    <a:p>
                      <a:pPr indent="226695" algn="l">
                        <a:spcAft>
                          <a:spcPts val="0"/>
                        </a:spcAft>
                      </a:pPr>
                      <a:r>
                        <a:rPr lang="cs-CZ" sz="1400">
                          <a:effectLst/>
                        </a:rPr>
                        <a:t>Státní úřad pro jadernou bezpečnost</a:t>
                      </a:r>
                      <a:endParaRPr lang="cs-CZ" sz="1400">
                        <a:effectLst/>
                        <a:latin typeface="Arial"/>
                        <a:ea typeface="Times New Roman"/>
                        <a:cs typeface="Times New Roman"/>
                      </a:endParaRPr>
                    </a:p>
                  </a:txBody>
                  <a:tcPr marL="0" marR="0" marT="0" marB="0" anchor="ctr"/>
                </a:tc>
                <a:tc>
                  <a:txBody>
                    <a:bodyPr/>
                    <a:lstStyle/>
                    <a:p>
                      <a:pPr algn="r">
                        <a:spcAft>
                          <a:spcPts val="0"/>
                        </a:spcAft>
                      </a:pPr>
                      <a:r>
                        <a:rPr lang="cs-CZ" sz="1400" dirty="0">
                          <a:effectLst/>
                        </a:rPr>
                        <a:t>6.000.000,- CZK</a:t>
                      </a:r>
                      <a:endParaRPr lang="cs-CZ" sz="1400" dirty="0">
                        <a:effectLst/>
                        <a:latin typeface="Arial"/>
                        <a:ea typeface="Arial"/>
                        <a:cs typeface="Times New Roman"/>
                      </a:endParaRPr>
                    </a:p>
                  </a:txBody>
                  <a:tcPr marL="0" marR="0" marT="0" marB="0"/>
                </a:tc>
              </a:tr>
              <a:tr h="208585">
                <a:tc>
                  <a:txBody>
                    <a:bodyPr/>
                    <a:lstStyle/>
                    <a:p>
                      <a:pPr indent="226695" algn="l">
                        <a:spcAft>
                          <a:spcPts val="0"/>
                        </a:spcAft>
                      </a:pPr>
                      <a:r>
                        <a:rPr lang="cs-CZ" sz="1400" dirty="0">
                          <a:effectLst/>
                        </a:rPr>
                        <a:t>Úřad pro ochranu osobních údajů</a:t>
                      </a:r>
                      <a:endParaRPr lang="cs-CZ" sz="1400" dirty="0">
                        <a:effectLst/>
                        <a:latin typeface="Arial"/>
                        <a:ea typeface="Times New Roman"/>
                        <a:cs typeface="Times New Roman"/>
                      </a:endParaRPr>
                    </a:p>
                  </a:txBody>
                  <a:tcPr marL="0" marR="0" marT="0" marB="0" anchor="ctr"/>
                </a:tc>
                <a:tc>
                  <a:txBody>
                    <a:bodyPr/>
                    <a:lstStyle/>
                    <a:p>
                      <a:pPr algn="r">
                        <a:spcAft>
                          <a:spcPts val="0"/>
                        </a:spcAft>
                      </a:pPr>
                      <a:r>
                        <a:rPr lang="cs-CZ" sz="1400" dirty="0">
                          <a:effectLst/>
                        </a:rPr>
                        <a:t>6.000.000,- CZK</a:t>
                      </a:r>
                      <a:endParaRPr lang="cs-CZ" sz="1400" dirty="0">
                        <a:effectLst/>
                        <a:latin typeface="Arial"/>
                        <a:ea typeface="Arial"/>
                        <a:cs typeface="Times New Roman"/>
                      </a:endParaRPr>
                    </a:p>
                  </a:txBody>
                  <a:tcPr marL="0" marR="0" marT="0" marB="0"/>
                </a:tc>
              </a:tr>
              <a:tr h="208585">
                <a:tc>
                  <a:txBody>
                    <a:bodyPr/>
                    <a:lstStyle/>
                    <a:p>
                      <a:pPr indent="226695" algn="l">
                        <a:spcAft>
                          <a:spcPts val="0"/>
                        </a:spcAft>
                      </a:pPr>
                      <a:r>
                        <a:rPr lang="cs-CZ" sz="1400">
                          <a:effectLst/>
                        </a:rPr>
                        <a:t>Úřad průmyslového vlastnictví</a:t>
                      </a:r>
                      <a:endParaRPr lang="cs-CZ" sz="1400">
                        <a:effectLst/>
                        <a:latin typeface="Arial"/>
                        <a:ea typeface="Times New Roman"/>
                        <a:cs typeface="Times New Roman"/>
                      </a:endParaRPr>
                    </a:p>
                  </a:txBody>
                  <a:tcPr marL="0" marR="0" marT="0" marB="0" anchor="ctr"/>
                </a:tc>
                <a:tc>
                  <a:txBody>
                    <a:bodyPr/>
                    <a:lstStyle/>
                    <a:p>
                      <a:pPr algn="r">
                        <a:spcAft>
                          <a:spcPts val="0"/>
                        </a:spcAft>
                      </a:pPr>
                      <a:r>
                        <a:rPr lang="cs-CZ" sz="1400" dirty="0">
                          <a:effectLst/>
                        </a:rPr>
                        <a:t>6.000.000,- CZK</a:t>
                      </a:r>
                      <a:endParaRPr lang="cs-CZ" sz="1400" dirty="0">
                        <a:effectLst/>
                        <a:latin typeface="Arial"/>
                        <a:ea typeface="Arial"/>
                        <a:cs typeface="Times New Roman"/>
                      </a:endParaRPr>
                    </a:p>
                  </a:txBody>
                  <a:tcPr marL="0" marR="0" marT="0" marB="0"/>
                </a:tc>
              </a:tr>
              <a:tr h="208585">
                <a:tc>
                  <a:txBody>
                    <a:bodyPr/>
                    <a:lstStyle/>
                    <a:p>
                      <a:pPr indent="226695" algn="l">
                        <a:spcAft>
                          <a:spcPts val="0"/>
                        </a:spcAft>
                      </a:pPr>
                      <a:r>
                        <a:rPr lang="cs-CZ" sz="1400">
                          <a:effectLst/>
                        </a:rPr>
                        <a:t>Zeměměřický úřad</a:t>
                      </a:r>
                      <a:endParaRPr lang="cs-CZ" sz="1400">
                        <a:effectLst/>
                        <a:latin typeface="Arial"/>
                        <a:ea typeface="Times New Roman"/>
                        <a:cs typeface="Times New Roman"/>
                      </a:endParaRPr>
                    </a:p>
                  </a:txBody>
                  <a:tcPr marL="0" marR="0" marT="0" marB="0" anchor="ctr"/>
                </a:tc>
                <a:tc>
                  <a:txBody>
                    <a:bodyPr/>
                    <a:lstStyle/>
                    <a:p>
                      <a:pPr algn="r">
                        <a:spcAft>
                          <a:spcPts val="0"/>
                        </a:spcAft>
                      </a:pPr>
                      <a:r>
                        <a:rPr lang="cs-CZ" sz="1400" dirty="0">
                          <a:effectLst/>
                        </a:rPr>
                        <a:t>6.000.000,- CZK</a:t>
                      </a:r>
                      <a:endParaRPr lang="cs-CZ" sz="1400" dirty="0">
                        <a:effectLst/>
                        <a:latin typeface="Arial"/>
                        <a:ea typeface="Arial"/>
                        <a:cs typeface="Times New Roman"/>
                      </a:endParaRPr>
                    </a:p>
                  </a:txBody>
                  <a:tcPr marL="0" marR="0" marT="0" marB="0"/>
                </a:tc>
              </a:tr>
            </a:tbl>
          </a:graphicData>
        </a:graphic>
      </p:graphicFrame>
    </p:spTree>
    <p:extLst>
      <p:ext uri="{BB962C8B-B14F-4D97-AF65-F5344CB8AC3E}">
        <p14:creationId xmlns:p14="http://schemas.microsoft.com/office/powerpoint/2010/main" val="197122885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Žadatelé / partneři</a:t>
            </a:r>
          </a:p>
        </p:txBody>
      </p:sp>
      <p:sp>
        <p:nvSpPr>
          <p:cNvPr id="3" name="Zástupný symbol pro obsah 2"/>
          <p:cNvSpPr>
            <a:spLocks noGrp="1"/>
          </p:cNvSpPr>
          <p:nvPr>
            <p:ph idx="1"/>
          </p:nvPr>
        </p:nvSpPr>
        <p:spPr>
          <a:xfrm>
            <a:off x="540000" y="1340768"/>
            <a:ext cx="8064000" cy="4779232"/>
          </a:xfrm>
        </p:spPr>
        <p:txBody>
          <a:bodyPr/>
          <a:lstStyle/>
          <a:p>
            <a:pPr marL="0" indent="0">
              <a:buNone/>
            </a:pPr>
            <a:r>
              <a:rPr lang="cs-CZ" b="1" u="sng" dirty="0" smtClean="0"/>
              <a:t>Oprávnění partneři výzvy:</a:t>
            </a:r>
            <a:endParaRPr lang="cs-CZ" b="1" u="sng" dirty="0"/>
          </a:p>
          <a:p>
            <a:pPr algn="just"/>
            <a:r>
              <a:rPr lang="cs-CZ" dirty="0"/>
              <a:t>organizační složky státu včetně </a:t>
            </a:r>
            <a:r>
              <a:rPr lang="cs-CZ" dirty="0" smtClean="0"/>
              <a:t>justice</a:t>
            </a:r>
          </a:p>
          <a:p>
            <a:pPr algn="just"/>
            <a:r>
              <a:rPr lang="cs-CZ" dirty="0" smtClean="0"/>
              <a:t>státní </a:t>
            </a:r>
            <a:r>
              <a:rPr lang="cs-CZ" dirty="0"/>
              <a:t>příspěvkové </a:t>
            </a:r>
            <a:r>
              <a:rPr lang="cs-CZ" dirty="0" smtClean="0"/>
              <a:t>organizace</a:t>
            </a:r>
          </a:p>
          <a:p>
            <a:pPr algn="just"/>
            <a:r>
              <a:rPr lang="cs-CZ" dirty="0" smtClean="0"/>
              <a:t>obce</a:t>
            </a:r>
          </a:p>
          <a:p>
            <a:pPr algn="just"/>
            <a:r>
              <a:rPr lang="cs-CZ" dirty="0" smtClean="0"/>
              <a:t>kraje </a:t>
            </a:r>
          </a:p>
          <a:p>
            <a:pPr algn="just"/>
            <a:r>
              <a:rPr lang="cs-CZ" dirty="0" smtClean="0"/>
              <a:t>dobrovolné </a:t>
            </a:r>
            <a:r>
              <a:rPr lang="cs-CZ" dirty="0"/>
              <a:t>svazky </a:t>
            </a:r>
            <a:r>
              <a:rPr lang="cs-CZ" dirty="0" smtClean="0"/>
              <a:t>obcí </a:t>
            </a:r>
          </a:p>
          <a:p>
            <a:pPr algn="just"/>
            <a:r>
              <a:rPr lang="cs-CZ" dirty="0" smtClean="0"/>
              <a:t>asociace </a:t>
            </a:r>
            <a:r>
              <a:rPr lang="cs-CZ" dirty="0"/>
              <a:t>a sdružení obcí a </a:t>
            </a:r>
            <a:r>
              <a:rPr lang="cs-CZ" dirty="0" smtClean="0"/>
              <a:t>krajů </a:t>
            </a:r>
          </a:p>
          <a:p>
            <a:pPr algn="just"/>
            <a:r>
              <a:rPr lang="cs-CZ" dirty="0" smtClean="0"/>
              <a:t>veřejné </a:t>
            </a:r>
            <a:r>
              <a:rPr lang="cs-CZ" dirty="0"/>
              <a:t>výzkumné </a:t>
            </a:r>
            <a:r>
              <a:rPr lang="cs-CZ" dirty="0" smtClean="0"/>
              <a:t>instituce</a:t>
            </a:r>
          </a:p>
          <a:p>
            <a:pPr algn="just"/>
            <a:r>
              <a:rPr lang="cs-CZ" dirty="0" smtClean="0"/>
              <a:t>vysoké školy</a:t>
            </a:r>
            <a:endParaRPr lang="cs-CZ" b="1" u="sng" dirty="0"/>
          </a:p>
          <a:p>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17</a:t>
            </a:fld>
            <a:endParaRPr lang="cs-CZ" dirty="0"/>
          </a:p>
        </p:txBody>
      </p:sp>
    </p:spTree>
    <p:extLst>
      <p:ext uri="{BB962C8B-B14F-4D97-AF65-F5344CB8AC3E}">
        <p14:creationId xmlns:p14="http://schemas.microsoft.com/office/powerpoint/2010/main" val="153092904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Partnerství v projektu</a:t>
            </a:r>
            <a:endParaRPr lang="cs-CZ" dirty="0"/>
          </a:p>
        </p:txBody>
      </p:sp>
      <p:sp>
        <p:nvSpPr>
          <p:cNvPr id="3" name="Zástupný symbol pro obsah 2"/>
          <p:cNvSpPr>
            <a:spLocks noGrp="1"/>
          </p:cNvSpPr>
          <p:nvPr>
            <p:ph idx="1"/>
          </p:nvPr>
        </p:nvSpPr>
        <p:spPr>
          <a:xfrm>
            <a:off x="539552" y="1772816"/>
            <a:ext cx="8064000" cy="4779232"/>
          </a:xfrm>
        </p:spPr>
        <p:txBody>
          <a:bodyPr/>
          <a:lstStyle/>
          <a:p>
            <a:pPr algn="just">
              <a:lnSpc>
                <a:spcPct val="130000"/>
              </a:lnSpc>
              <a:defRPr/>
            </a:pPr>
            <a:r>
              <a:rPr lang="cs-CZ" altLang="cs-CZ" sz="2000" dirty="0" smtClean="0">
                <a:solidFill>
                  <a:srgbClr val="14407E"/>
                </a:solidFill>
              </a:rPr>
              <a:t>Povaha právních vztahů mezi žadatelem a jeho partnery nesmí být založena na poskytování služeb běžně dostupných na trhu.</a:t>
            </a:r>
            <a:endParaRPr lang="cs-CZ" altLang="cs-CZ" sz="2000" dirty="0">
              <a:solidFill>
                <a:srgbClr val="14407E"/>
              </a:solidFill>
            </a:endParaRPr>
          </a:p>
          <a:p>
            <a:pPr algn="just">
              <a:lnSpc>
                <a:spcPct val="130000"/>
              </a:lnSpc>
              <a:defRPr/>
            </a:pPr>
            <a:r>
              <a:rPr lang="cs-CZ" altLang="cs-CZ" sz="2000" b="1" dirty="0" smtClean="0">
                <a:solidFill>
                  <a:srgbClr val="14407E"/>
                </a:solidFill>
              </a:rPr>
              <a:t>Partner se musí podílet na realizaci věcných aktivit projektu</a:t>
            </a:r>
            <a:endParaRPr lang="cs-CZ" altLang="cs-CZ" sz="2000" dirty="0" smtClean="0">
              <a:solidFill>
                <a:srgbClr val="14407E"/>
              </a:solidFill>
            </a:endParaRPr>
          </a:p>
          <a:p>
            <a:pPr algn="just">
              <a:lnSpc>
                <a:spcPct val="130000"/>
              </a:lnSpc>
              <a:defRPr/>
            </a:pPr>
            <a:r>
              <a:rPr lang="cs-CZ" sz="2000" b="1" dirty="0"/>
              <a:t>Partnerství nesmí nahrazovat zabezpečení běžné administrace </a:t>
            </a:r>
            <a:r>
              <a:rPr lang="cs-CZ" sz="2000" b="1" dirty="0" smtClean="0"/>
              <a:t>projektu</a:t>
            </a:r>
            <a:r>
              <a:rPr lang="cs-CZ" sz="2000" b="1" dirty="0"/>
              <a:t>, poskytování běžných služeb </a:t>
            </a:r>
            <a:r>
              <a:rPr lang="cs-CZ" sz="2000" b="1" dirty="0" smtClean="0"/>
              <a:t>  </a:t>
            </a:r>
            <a:r>
              <a:rPr lang="cs-CZ" sz="2000" b="1" dirty="0"/>
              <a:t>nebo dodání zboží. </a:t>
            </a:r>
            <a:endParaRPr lang="cs-CZ" sz="2000" b="1" dirty="0" smtClean="0"/>
          </a:p>
          <a:p>
            <a:pPr algn="just">
              <a:lnSpc>
                <a:spcPct val="130000"/>
              </a:lnSpc>
              <a:defRPr/>
            </a:pPr>
            <a:r>
              <a:rPr lang="pl-PL" sz="2000" dirty="0"/>
              <a:t>O</a:t>
            </a:r>
            <a:r>
              <a:rPr lang="pl-PL" sz="2000" dirty="0" smtClean="0"/>
              <a:t>dpovědnost </a:t>
            </a:r>
            <a:r>
              <a:rPr lang="pl-PL" sz="2000" dirty="0"/>
              <a:t>za realizaci projektu </a:t>
            </a:r>
            <a:r>
              <a:rPr lang="pl-PL" sz="2000" dirty="0" smtClean="0"/>
              <a:t>je vždy </a:t>
            </a:r>
            <a:r>
              <a:rPr lang="pl-PL" sz="2000" dirty="0"/>
              <a:t>na příjemci. </a:t>
            </a:r>
            <a:endParaRPr lang="pl-PL" sz="2000" dirty="0" smtClean="0"/>
          </a:p>
          <a:p>
            <a:pPr algn="just">
              <a:lnSpc>
                <a:spcPct val="130000"/>
              </a:lnSpc>
              <a:defRPr/>
            </a:pPr>
            <a:r>
              <a:rPr lang="pl-PL" sz="2000" dirty="0" smtClean="0"/>
              <a:t>Jiné možnosti zapojení: externí dodavatel, další zapojené subjekty</a:t>
            </a:r>
          </a:p>
          <a:p>
            <a:pPr algn="just">
              <a:lnSpc>
                <a:spcPct val="130000"/>
              </a:lnSpc>
              <a:defRPr/>
            </a:pPr>
            <a:r>
              <a:rPr lang="pl-PL" sz="2000" dirty="0" smtClean="0"/>
              <a:t>U partnerů s finančním příspěvkem je nutné uzavření smlouvy o partnerství</a:t>
            </a:r>
            <a:endParaRPr lang="cs-CZ" sz="2000" dirty="0" smtClean="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18</a:t>
            </a:fld>
            <a:endParaRPr lang="cs-CZ" dirty="0"/>
          </a:p>
        </p:txBody>
      </p:sp>
    </p:spTree>
    <p:extLst>
      <p:ext uri="{BB962C8B-B14F-4D97-AF65-F5344CB8AC3E}">
        <p14:creationId xmlns:p14="http://schemas.microsoft.com/office/powerpoint/2010/main" val="161428670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Partnerství v projektu</a:t>
            </a:r>
            <a:endParaRPr lang="cs-CZ" dirty="0"/>
          </a:p>
        </p:txBody>
      </p:sp>
      <p:sp>
        <p:nvSpPr>
          <p:cNvPr id="3" name="Zástupný symbol pro obsah 2"/>
          <p:cNvSpPr>
            <a:spLocks noGrp="1"/>
          </p:cNvSpPr>
          <p:nvPr>
            <p:ph idx="1"/>
          </p:nvPr>
        </p:nvSpPr>
        <p:spPr>
          <a:xfrm>
            <a:off x="540000" y="1556792"/>
            <a:ext cx="8064000" cy="4824536"/>
          </a:xfrm>
        </p:spPr>
        <p:txBody>
          <a:bodyPr/>
          <a:lstStyle/>
          <a:p>
            <a:pPr algn="just">
              <a:lnSpc>
                <a:spcPct val="130000"/>
              </a:lnSpc>
              <a:defRPr/>
            </a:pPr>
            <a:r>
              <a:rPr lang="cs-CZ" sz="1800" b="1" dirty="0"/>
              <a:t>Příspěvkové organizace zřizované organizačními složkami státu </a:t>
            </a:r>
            <a:r>
              <a:rPr lang="cs-CZ" sz="1800" dirty="0"/>
              <a:t>mohou být partnerem s finančním příspěvkem pouze v projektech, kde je v pozici žadatele/příjemce jejich zřizovatel. </a:t>
            </a:r>
            <a:endParaRPr lang="cs-CZ" sz="1800" dirty="0" smtClean="0"/>
          </a:p>
          <a:p>
            <a:pPr algn="just">
              <a:lnSpc>
                <a:spcPct val="130000"/>
              </a:lnSpc>
              <a:defRPr/>
            </a:pPr>
            <a:r>
              <a:rPr lang="cs-CZ" sz="1800" b="1" dirty="0" smtClean="0"/>
              <a:t>Územní </a:t>
            </a:r>
            <a:r>
              <a:rPr lang="cs-CZ" sz="1800" b="1" dirty="0"/>
              <a:t>samosprávné celky a jimi zřizované organizace </a:t>
            </a:r>
            <a:r>
              <a:rPr lang="cs-CZ" sz="1800" dirty="0"/>
              <a:t>mohou být partnery s finančním příspěvkem pouze v projektech, kde vzájemný vztah příjemce a daného partnera umožňuje poskytování prostředků z rozpočtu příjemce do rozpočtu partnera v souladu s platnými právními předpisy, zejména zákonem č. 250/2000 Sb., o rozpočtových pravidlech územních rozpočtů. </a:t>
            </a:r>
            <a:endParaRPr lang="cs-CZ" sz="1800" dirty="0" smtClean="0"/>
          </a:p>
          <a:p>
            <a:pPr algn="just">
              <a:lnSpc>
                <a:spcPct val="130000"/>
              </a:lnSpc>
              <a:defRPr/>
            </a:pPr>
            <a:r>
              <a:rPr lang="cs-CZ" sz="1800" b="1" dirty="0" smtClean="0"/>
              <a:t>ŘO doporučuje partnerství s finančním příspěvkem u projektu OSS jen když je partnerem jiná OSS !</a:t>
            </a:r>
          </a:p>
          <a:p>
            <a:pPr algn="just">
              <a:lnSpc>
                <a:spcPct val="130000"/>
              </a:lnSpc>
              <a:defRPr/>
            </a:pPr>
            <a:endParaRPr lang="cs-CZ" altLang="cs-CZ" sz="1600" dirty="0">
              <a:solidFill>
                <a:srgbClr val="14407E"/>
              </a:solidFill>
            </a:endParaRPr>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19</a:t>
            </a:fld>
            <a:endParaRPr lang="cs-CZ" dirty="0"/>
          </a:p>
        </p:txBody>
      </p:sp>
    </p:spTree>
    <p:extLst>
      <p:ext uri="{BB962C8B-B14F-4D97-AF65-F5344CB8AC3E}">
        <p14:creationId xmlns:p14="http://schemas.microsoft.com/office/powerpoint/2010/main" val="26306206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Agenda</a:t>
            </a:r>
            <a:endParaRPr lang="cs-CZ" dirty="0"/>
          </a:p>
        </p:txBody>
      </p:sp>
      <p:sp>
        <p:nvSpPr>
          <p:cNvPr id="3" name="Zástupný symbol pro obsah 2"/>
          <p:cNvSpPr>
            <a:spLocks noGrp="1"/>
          </p:cNvSpPr>
          <p:nvPr>
            <p:ph idx="1"/>
          </p:nvPr>
        </p:nvSpPr>
        <p:spPr>
          <a:xfrm>
            <a:off x="540000" y="1368152"/>
            <a:ext cx="8064000" cy="5229200"/>
          </a:xfrm>
        </p:spPr>
        <p:txBody>
          <a:bodyPr numCol="2"/>
          <a:lstStyle/>
          <a:p>
            <a:pPr>
              <a:spcAft>
                <a:spcPts val="0"/>
              </a:spcAft>
              <a:defRPr/>
            </a:pPr>
            <a:r>
              <a:rPr lang="cs-CZ" altLang="cs-CZ" sz="2000" dirty="0" smtClean="0">
                <a:solidFill>
                  <a:srgbClr val="14407E"/>
                </a:solidFill>
              </a:rPr>
              <a:t>9:00 – 9:15 hod.</a:t>
            </a:r>
          </a:p>
          <a:p>
            <a:pPr lvl="1">
              <a:spcAft>
                <a:spcPts val="0"/>
              </a:spcAft>
              <a:defRPr/>
            </a:pPr>
            <a:r>
              <a:rPr lang="cs-CZ" altLang="cs-CZ" sz="1600" dirty="0" smtClean="0">
                <a:solidFill>
                  <a:srgbClr val="14407E"/>
                </a:solidFill>
              </a:rPr>
              <a:t>Zahájení</a:t>
            </a:r>
            <a:endParaRPr lang="cs-CZ" altLang="cs-CZ" sz="1600" dirty="0">
              <a:solidFill>
                <a:srgbClr val="14407E"/>
              </a:solidFill>
            </a:endParaRPr>
          </a:p>
          <a:p>
            <a:pPr lvl="1">
              <a:spcAft>
                <a:spcPts val="0"/>
              </a:spcAft>
              <a:defRPr/>
            </a:pPr>
            <a:r>
              <a:rPr lang="cs-CZ" altLang="cs-CZ" sz="1600" dirty="0" smtClean="0">
                <a:solidFill>
                  <a:srgbClr val="14407E"/>
                </a:solidFill>
              </a:rPr>
              <a:t>Představení výzvy obecně</a:t>
            </a:r>
          </a:p>
          <a:p>
            <a:pPr>
              <a:spcAft>
                <a:spcPts val="0"/>
              </a:spcAft>
              <a:defRPr/>
            </a:pPr>
            <a:r>
              <a:rPr lang="cs-CZ" altLang="cs-CZ" sz="2000" dirty="0" smtClean="0">
                <a:solidFill>
                  <a:srgbClr val="14407E"/>
                </a:solidFill>
              </a:rPr>
              <a:t>9:15 – 10:00 hod.</a:t>
            </a:r>
          </a:p>
          <a:p>
            <a:pPr lvl="1">
              <a:spcAft>
                <a:spcPts val="0"/>
              </a:spcAft>
              <a:defRPr/>
            </a:pPr>
            <a:r>
              <a:rPr lang="cs-CZ" altLang="cs-CZ" sz="1600" dirty="0" smtClean="0">
                <a:solidFill>
                  <a:srgbClr val="14407E"/>
                </a:solidFill>
              </a:rPr>
              <a:t>Koncept a parametry výzvy</a:t>
            </a:r>
          </a:p>
          <a:p>
            <a:pPr lvl="1">
              <a:spcAft>
                <a:spcPts val="0"/>
              </a:spcAft>
              <a:defRPr/>
            </a:pPr>
            <a:r>
              <a:rPr lang="cs-CZ" altLang="cs-CZ" sz="1600" dirty="0" smtClean="0">
                <a:solidFill>
                  <a:srgbClr val="14407E"/>
                </a:solidFill>
              </a:rPr>
              <a:t>Žadatelé a partneři</a:t>
            </a:r>
          </a:p>
          <a:p>
            <a:pPr lvl="1">
              <a:spcAft>
                <a:spcPts val="0"/>
              </a:spcAft>
              <a:defRPr/>
            </a:pPr>
            <a:r>
              <a:rPr lang="cs-CZ" altLang="cs-CZ" sz="1600" dirty="0" smtClean="0">
                <a:solidFill>
                  <a:srgbClr val="14407E"/>
                </a:solidFill>
              </a:rPr>
              <a:t>Cílová skupina</a:t>
            </a:r>
          </a:p>
          <a:p>
            <a:pPr lvl="1">
              <a:spcAft>
                <a:spcPts val="0"/>
              </a:spcAft>
              <a:defRPr/>
            </a:pPr>
            <a:r>
              <a:rPr lang="cs-CZ" altLang="cs-CZ" sz="1600" dirty="0" smtClean="0">
                <a:solidFill>
                  <a:srgbClr val="14407E"/>
                </a:solidFill>
              </a:rPr>
              <a:t>Klíčové aktivity</a:t>
            </a:r>
          </a:p>
          <a:p>
            <a:pPr lvl="1">
              <a:spcAft>
                <a:spcPts val="0"/>
              </a:spcAft>
              <a:defRPr/>
            </a:pPr>
            <a:r>
              <a:rPr lang="cs-CZ" altLang="cs-CZ" sz="1600" dirty="0" smtClean="0">
                <a:solidFill>
                  <a:srgbClr val="14407E"/>
                </a:solidFill>
              </a:rPr>
              <a:t>Změny v projektu</a:t>
            </a:r>
          </a:p>
          <a:p>
            <a:pPr marL="432000" lvl="1" indent="-432000">
              <a:lnSpc>
                <a:spcPts val="2880"/>
              </a:lnSpc>
              <a:spcBef>
                <a:spcPts val="600"/>
              </a:spcBef>
              <a:spcAft>
                <a:spcPts val="0"/>
              </a:spcAft>
              <a:buSzPct val="100000"/>
              <a:buFont typeface="Wingdings" panose="05000000000000000000" pitchFamily="2" charset="2"/>
              <a:buChar char=""/>
              <a:defRPr/>
            </a:pPr>
            <a:r>
              <a:rPr lang="cs-CZ" altLang="cs-CZ" dirty="0" smtClean="0">
                <a:solidFill>
                  <a:srgbClr val="14407E"/>
                </a:solidFill>
              </a:rPr>
              <a:t>10:00 </a:t>
            </a:r>
            <a:r>
              <a:rPr lang="cs-CZ" altLang="cs-CZ" dirty="0">
                <a:solidFill>
                  <a:srgbClr val="14407E"/>
                </a:solidFill>
              </a:rPr>
              <a:t>– </a:t>
            </a:r>
            <a:r>
              <a:rPr lang="cs-CZ" altLang="cs-CZ" dirty="0" smtClean="0">
                <a:solidFill>
                  <a:srgbClr val="14407E"/>
                </a:solidFill>
              </a:rPr>
              <a:t>11:15 hod.</a:t>
            </a:r>
            <a:endParaRPr lang="cs-CZ" altLang="cs-CZ" sz="1600" dirty="0">
              <a:solidFill>
                <a:srgbClr val="14407E"/>
              </a:solidFill>
            </a:endParaRPr>
          </a:p>
          <a:p>
            <a:pPr lvl="1">
              <a:spcAft>
                <a:spcPts val="0"/>
              </a:spcAft>
              <a:defRPr/>
            </a:pPr>
            <a:r>
              <a:rPr lang="cs-CZ" altLang="cs-CZ" sz="1600" dirty="0" smtClean="0">
                <a:solidFill>
                  <a:srgbClr val="14407E"/>
                </a:solidFill>
              </a:rPr>
              <a:t>Realizační tým</a:t>
            </a:r>
          </a:p>
          <a:p>
            <a:pPr lvl="1">
              <a:spcAft>
                <a:spcPts val="0"/>
              </a:spcAft>
              <a:defRPr/>
            </a:pPr>
            <a:r>
              <a:rPr lang="cs-CZ" altLang="cs-CZ" sz="1600" dirty="0" smtClean="0">
                <a:solidFill>
                  <a:srgbClr val="14407E"/>
                </a:solidFill>
              </a:rPr>
              <a:t>Monitorovací indikátory</a:t>
            </a:r>
          </a:p>
          <a:p>
            <a:pPr lvl="1">
              <a:spcAft>
                <a:spcPts val="0"/>
              </a:spcAft>
              <a:defRPr/>
            </a:pPr>
            <a:r>
              <a:rPr lang="cs-CZ" altLang="cs-CZ" sz="1600" dirty="0">
                <a:solidFill>
                  <a:srgbClr val="14407E"/>
                </a:solidFill>
              </a:rPr>
              <a:t>Hodnocení projektů</a:t>
            </a:r>
          </a:p>
          <a:p>
            <a:pPr lvl="1">
              <a:spcAft>
                <a:spcPts val="0"/>
              </a:spcAft>
              <a:defRPr/>
            </a:pPr>
            <a:r>
              <a:rPr lang="cs-CZ" altLang="cs-CZ" sz="1600" dirty="0" smtClean="0">
                <a:solidFill>
                  <a:srgbClr val="14407E"/>
                </a:solidFill>
              </a:rPr>
              <a:t>Publicita</a:t>
            </a:r>
          </a:p>
          <a:p>
            <a:pPr>
              <a:spcAft>
                <a:spcPts val="0"/>
              </a:spcAft>
              <a:defRPr/>
            </a:pPr>
            <a:r>
              <a:rPr lang="cs-CZ" altLang="cs-CZ" sz="2000" dirty="0" smtClean="0">
                <a:solidFill>
                  <a:srgbClr val="14407E"/>
                </a:solidFill>
              </a:rPr>
              <a:t>11:15 </a:t>
            </a:r>
            <a:r>
              <a:rPr lang="cs-CZ" altLang="cs-CZ" sz="2000" dirty="0">
                <a:solidFill>
                  <a:srgbClr val="14407E"/>
                </a:solidFill>
              </a:rPr>
              <a:t>– </a:t>
            </a:r>
            <a:r>
              <a:rPr lang="cs-CZ" altLang="cs-CZ" sz="2000" dirty="0" smtClean="0">
                <a:solidFill>
                  <a:srgbClr val="14407E"/>
                </a:solidFill>
              </a:rPr>
              <a:t>12:30 </a:t>
            </a:r>
            <a:r>
              <a:rPr lang="cs-CZ" altLang="cs-CZ" sz="2000" dirty="0">
                <a:solidFill>
                  <a:srgbClr val="14407E"/>
                </a:solidFill>
              </a:rPr>
              <a:t>hod</a:t>
            </a:r>
            <a:r>
              <a:rPr lang="cs-CZ" altLang="cs-CZ" sz="2000" dirty="0" smtClean="0">
                <a:solidFill>
                  <a:srgbClr val="14407E"/>
                </a:solidFill>
              </a:rPr>
              <a:t>.</a:t>
            </a:r>
          </a:p>
          <a:p>
            <a:pPr lvl="1">
              <a:spcAft>
                <a:spcPts val="0"/>
              </a:spcAft>
              <a:defRPr/>
            </a:pPr>
            <a:r>
              <a:rPr lang="cs-CZ" altLang="cs-CZ" sz="1600" dirty="0">
                <a:solidFill>
                  <a:srgbClr val="14407E"/>
                </a:solidFill>
              </a:rPr>
              <a:t>Způsobilé výdaje projektu</a:t>
            </a:r>
          </a:p>
          <a:p>
            <a:pPr lvl="1">
              <a:spcAft>
                <a:spcPts val="0"/>
              </a:spcAft>
              <a:defRPr/>
            </a:pPr>
            <a:r>
              <a:rPr lang="cs-CZ" altLang="cs-CZ" sz="1600" dirty="0" smtClean="0">
                <a:solidFill>
                  <a:srgbClr val="14407E"/>
                </a:solidFill>
              </a:rPr>
              <a:t>Nepřímé náklady, spolufinancování</a:t>
            </a:r>
          </a:p>
          <a:p>
            <a:pPr>
              <a:spcAft>
                <a:spcPts val="0"/>
              </a:spcAft>
              <a:defRPr/>
            </a:pPr>
            <a:r>
              <a:rPr lang="cs-CZ" altLang="cs-CZ" sz="2000" dirty="0" smtClean="0">
                <a:solidFill>
                  <a:srgbClr val="14407E"/>
                </a:solidFill>
              </a:rPr>
              <a:t>12:30 – 13:00</a:t>
            </a:r>
          </a:p>
          <a:p>
            <a:pPr lvl="1">
              <a:spcAft>
                <a:spcPts val="0"/>
              </a:spcAft>
              <a:defRPr/>
            </a:pPr>
            <a:r>
              <a:rPr lang="cs-CZ" altLang="cs-CZ" sz="1600" dirty="0">
                <a:solidFill>
                  <a:srgbClr val="14407E"/>
                </a:solidFill>
              </a:rPr>
              <a:t>Přestávka na oběd</a:t>
            </a:r>
          </a:p>
          <a:p>
            <a:pPr marL="432000" lvl="1" indent="-432000">
              <a:lnSpc>
                <a:spcPts val="2880"/>
              </a:lnSpc>
              <a:spcBef>
                <a:spcPts val="600"/>
              </a:spcBef>
              <a:spcAft>
                <a:spcPts val="0"/>
              </a:spcAft>
              <a:buSzPct val="100000"/>
              <a:buFont typeface="Wingdings" panose="05000000000000000000" pitchFamily="2" charset="2"/>
              <a:buChar char=""/>
              <a:defRPr/>
            </a:pPr>
            <a:r>
              <a:rPr lang="cs-CZ" altLang="cs-CZ" dirty="0" smtClean="0">
                <a:solidFill>
                  <a:srgbClr val="14407E"/>
                </a:solidFill>
              </a:rPr>
              <a:t>13:00 </a:t>
            </a:r>
            <a:r>
              <a:rPr lang="cs-CZ" altLang="cs-CZ" dirty="0">
                <a:solidFill>
                  <a:srgbClr val="14407E"/>
                </a:solidFill>
              </a:rPr>
              <a:t>– </a:t>
            </a:r>
            <a:r>
              <a:rPr lang="cs-CZ" altLang="cs-CZ" dirty="0" smtClean="0">
                <a:solidFill>
                  <a:srgbClr val="14407E"/>
                </a:solidFill>
              </a:rPr>
              <a:t>13:30</a:t>
            </a:r>
          </a:p>
          <a:p>
            <a:pPr lvl="1">
              <a:spcAft>
                <a:spcPts val="0"/>
              </a:spcAft>
              <a:defRPr/>
            </a:pPr>
            <a:r>
              <a:rPr lang="cs-CZ" altLang="cs-CZ" sz="1600" dirty="0">
                <a:solidFill>
                  <a:srgbClr val="14407E"/>
                </a:solidFill>
              </a:rPr>
              <a:t>Veřejné </a:t>
            </a:r>
            <a:r>
              <a:rPr lang="cs-CZ" altLang="cs-CZ" sz="1600" dirty="0" smtClean="0">
                <a:solidFill>
                  <a:srgbClr val="14407E"/>
                </a:solidFill>
              </a:rPr>
              <a:t>zakázky</a:t>
            </a:r>
            <a:endParaRPr lang="cs-CZ" altLang="cs-CZ" dirty="0" smtClean="0">
              <a:solidFill>
                <a:srgbClr val="14407E"/>
              </a:solidFill>
            </a:endParaRPr>
          </a:p>
          <a:p>
            <a:pPr marL="432000" lvl="1" indent="-432000">
              <a:lnSpc>
                <a:spcPts val="2880"/>
              </a:lnSpc>
              <a:spcBef>
                <a:spcPts val="600"/>
              </a:spcBef>
              <a:spcAft>
                <a:spcPts val="0"/>
              </a:spcAft>
              <a:buSzPct val="100000"/>
              <a:buFont typeface="Wingdings" panose="05000000000000000000" pitchFamily="2" charset="2"/>
              <a:buChar char=""/>
              <a:defRPr/>
            </a:pPr>
            <a:r>
              <a:rPr lang="cs-CZ" altLang="cs-CZ" dirty="0" smtClean="0">
                <a:solidFill>
                  <a:srgbClr val="14407E"/>
                </a:solidFill>
              </a:rPr>
              <a:t>13:30 </a:t>
            </a:r>
            <a:r>
              <a:rPr lang="cs-CZ" altLang="cs-CZ" dirty="0">
                <a:solidFill>
                  <a:srgbClr val="14407E"/>
                </a:solidFill>
              </a:rPr>
              <a:t>– </a:t>
            </a:r>
            <a:r>
              <a:rPr lang="cs-CZ" altLang="cs-CZ" dirty="0" smtClean="0">
                <a:solidFill>
                  <a:srgbClr val="14407E"/>
                </a:solidFill>
              </a:rPr>
              <a:t>14:30</a:t>
            </a:r>
            <a:endParaRPr lang="cs-CZ" altLang="cs-CZ" dirty="0">
              <a:solidFill>
                <a:srgbClr val="14407E"/>
              </a:solidFill>
            </a:endParaRPr>
          </a:p>
          <a:p>
            <a:pPr lvl="1">
              <a:spcAft>
                <a:spcPts val="0"/>
              </a:spcAft>
              <a:defRPr/>
            </a:pPr>
            <a:r>
              <a:rPr lang="cs-CZ" altLang="cs-CZ" sz="1600" dirty="0">
                <a:solidFill>
                  <a:srgbClr val="14407E"/>
                </a:solidFill>
              </a:rPr>
              <a:t>IS KP2014+</a:t>
            </a:r>
          </a:p>
          <a:p>
            <a:pPr marL="432000" lvl="1" indent="-432000">
              <a:lnSpc>
                <a:spcPts val="2880"/>
              </a:lnSpc>
              <a:spcBef>
                <a:spcPts val="600"/>
              </a:spcBef>
              <a:spcAft>
                <a:spcPts val="0"/>
              </a:spcAft>
              <a:buSzPct val="100000"/>
              <a:buFont typeface="Wingdings" panose="05000000000000000000" pitchFamily="2" charset="2"/>
              <a:buChar char=""/>
              <a:defRPr/>
            </a:pPr>
            <a:r>
              <a:rPr lang="cs-CZ" altLang="cs-CZ" dirty="0" smtClean="0">
                <a:solidFill>
                  <a:srgbClr val="14407E"/>
                </a:solidFill>
              </a:rPr>
              <a:t>14:30 – 15:00</a:t>
            </a:r>
          </a:p>
          <a:p>
            <a:pPr lvl="1">
              <a:spcAft>
                <a:spcPts val="0"/>
              </a:spcAft>
              <a:defRPr/>
            </a:pPr>
            <a:r>
              <a:rPr lang="cs-CZ" altLang="cs-CZ" sz="1600" dirty="0">
                <a:solidFill>
                  <a:srgbClr val="14407E"/>
                </a:solidFill>
              </a:rPr>
              <a:t>Ostatní /diskuze</a:t>
            </a:r>
          </a:p>
          <a:p>
            <a:pPr marL="432000" lvl="1" indent="-432000">
              <a:lnSpc>
                <a:spcPts val="2880"/>
              </a:lnSpc>
              <a:spcBef>
                <a:spcPts val="600"/>
              </a:spcBef>
              <a:spcAft>
                <a:spcPts val="0"/>
              </a:spcAft>
              <a:buSzPct val="100000"/>
              <a:buFont typeface="Wingdings" panose="05000000000000000000" pitchFamily="2" charset="2"/>
              <a:buChar char=""/>
              <a:defRPr/>
            </a:pPr>
            <a:endParaRPr lang="cs-CZ" altLang="cs-CZ" sz="1600" dirty="0" smtClean="0">
              <a:solidFill>
                <a:srgbClr val="14407E"/>
              </a:solidFill>
            </a:endParaRPr>
          </a:p>
          <a:p>
            <a:pPr marL="414000" lvl="1" indent="0">
              <a:spcAft>
                <a:spcPts val="0"/>
              </a:spcAft>
              <a:buNone/>
              <a:defRPr/>
            </a:pPr>
            <a:endParaRPr lang="cs-CZ" altLang="cs-CZ" sz="1600" dirty="0">
              <a:solidFill>
                <a:srgbClr val="14407E"/>
              </a:solidFill>
            </a:endParaRPr>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2</a:t>
            </a:fld>
            <a:endParaRPr lang="cs-CZ" dirty="0"/>
          </a:p>
        </p:txBody>
      </p:sp>
    </p:spTree>
    <p:extLst>
      <p:ext uri="{BB962C8B-B14F-4D97-AF65-F5344CB8AC3E}">
        <p14:creationId xmlns:p14="http://schemas.microsoft.com/office/powerpoint/2010/main" val="43574326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Cílová Skupina</a:t>
            </a:r>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20</a:t>
            </a:fld>
            <a:endParaRPr lang="cs-CZ" dirty="0"/>
          </a:p>
        </p:txBody>
      </p:sp>
      <p:sp>
        <p:nvSpPr>
          <p:cNvPr id="5" name="Zástupný symbol pro obsah 2"/>
          <p:cNvSpPr txBox="1">
            <a:spLocks/>
          </p:cNvSpPr>
          <p:nvPr/>
        </p:nvSpPr>
        <p:spPr>
          <a:xfrm>
            <a:off x="692400" y="1916832"/>
            <a:ext cx="8064000" cy="3995528"/>
          </a:xfrm>
          <a:prstGeom prst="rect">
            <a:avLst/>
          </a:prstGeom>
        </p:spPr>
        <p:txBody>
          <a:bodyPr vert="horz" lIns="0" tIns="0" rIns="0" bIns="0" rtlCol="0">
            <a:noAutofit/>
          </a:bodyPr>
          <a:lstStyle>
            <a:lvl1pPr marL="432000" indent="-432000" algn="l" defTabSz="914400" rtl="0" eaLnBrk="1" latinLnBrk="0" hangingPunct="1">
              <a:lnSpc>
                <a:spcPts val="2880"/>
              </a:lnSpc>
              <a:spcBef>
                <a:spcPts val="600"/>
              </a:spcBef>
              <a:spcAft>
                <a:spcPts val="600"/>
              </a:spcAft>
              <a:buClr>
                <a:schemeClr val="accent2"/>
              </a:buClr>
              <a:buSzPct val="100000"/>
              <a:buFont typeface="Wingdings" panose="05000000000000000000" pitchFamily="2" charset="2"/>
              <a:buChar char=""/>
              <a:defRPr sz="2400" b="0" kern="1200">
                <a:solidFill>
                  <a:schemeClr val="tx1"/>
                </a:solidFill>
                <a:latin typeface="+mn-lt"/>
                <a:ea typeface="+mn-ea"/>
                <a:cs typeface="+mn-cs"/>
              </a:defRPr>
            </a:lvl1pPr>
            <a:lvl2pPr marL="666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2pPr>
            <a:lvl3pPr marL="918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3pPr>
            <a:lvl4pPr marL="1170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lang="cs-CZ" sz="2000" kern="1200" dirty="0" smtClean="0">
                <a:solidFill>
                  <a:schemeClr val="tx1"/>
                </a:solidFill>
                <a:latin typeface="+mn-lt"/>
                <a:ea typeface="+mn-ea"/>
                <a:cs typeface="+mn-cs"/>
              </a:defRPr>
            </a:lvl4pPr>
            <a:lvl5pPr marL="1422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lnSpc>
                <a:spcPct val="150000"/>
              </a:lnSpc>
              <a:buNone/>
            </a:pPr>
            <a:endParaRPr lang="cs-CZ" altLang="cs-CZ" sz="1400" dirty="0" smtClean="0">
              <a:solidFill>
                <a:srgbClr val="14407E"/>
              </a:solidFill>
            </a:endParaRPr>
          </a:p>
        </p:txBody>
      </p:sp>
      <p:graphicFrame>
        <p:nvGraphicFramePr>
          <p:cNvPr id="3" name="Tabulka 2"/>
          <p:cNvGraphicFramePr>
            <a:graphicFrameLocks noGrp="1"/>
          </p:cNvGraphicFramePr>
          <p:nvPr>
            <p:extLst>
              <p:ext uri="{D42A27DB-BD31-4B8C-83A1-F6EECF244321}">
                <p14:modId xmlns:p14="http://schemas.microsoft.com/office/powerpoint/2010/main" val="3239199955"/>
              </p:ext>
            </p:extLst>
          </p:nvPr>
        </p:nvGraphicFramePr>
        <p:xfrm>
          <a:off x="251520" y="1270659"/>
          <a:ext cx="8712969" cy="5499213"/>
        </p:xfrm>
        <a:graphic>
          <a:graphicData uri="http://schemas.openxmlformats.org/drawingml/2006/table">
            <a:tbl>
              <a:tblPr firstCol="1" bandRow="1">
                <a:tableStyleId>{5C22544A-7EE6-4342-B048-85BDC9FD1C3A}</a:tableStyleId>
              </a:tblPr>
              <a:tblGrid>
                <a:gridCol w="2376264"/>
                <a:gridCol w="6336705"/>
              </a:tblGrid>
              <a:tr h="1742179">
                <a:tc>
                  <a:txBody>
                    <a:bodyPr/>
                    <a:lstStyle/>
                    <a:p>
                      <a:pPr algn="just">
                        <a:spcAft>
                          <a:spcPts val="0"/>
                        </a:spcAft>
                      </a:pPr>
                      <a:r>
                        <a:rPr lang="cs-CZ" sz="1100" dirty="0">
                          <a:effectLst/>
                        </a:rPr>
                        <a:t>Organizační složky státu včetně justice a jejich zaměstnanci</a:t>
                      </a:r>
                      <a:endParaRPr lang="cs-CZ" sz="1100" dirty="0">
                        <a:effectLst/>
                        <a:latin typeface="Arial"/>
                        <a:ea typeface="Arial"/>
                        <a:cs typeface="Times New Roman"/>
                      </a:endParaRPr>
                    </a:p>
                  </a:txBody>
                  <a:tcPr marL="0" marR="0" marT="0" marB="0"/>
                </a:tc>
                <a:tc>
                  <a:txBody>
                    <a:bodyPr/>
                    <a:lstStyle/>
                    <a:p>
                      <a:pPr marL="342900" lvl="0" indent="-342900" algn="l">
                        <a:spcAft>
                          <a:spcPts val="0"/>
                        </a:spcAft>
                        <a:buFont typeface="Symbol"/>
                        <a:buChar char=""/>
                      </a:pPr>
                      <a:r>
                        <a:rPr lang="cs-CZ" sz="1100" dirty="0">
                          <a:effectLst/>
                        </a:rPr>
                        <a:t>Ministerstva a jiné správní úřady státu </a:t>
                      </a:r>
                    </a:p>
                    <a:p>
                      <a:pPr marL="342900" lvl="0" indent="-342900" algn="l">
                        <a:spcAft>
                          <a:spcPts val="0"/>
                        </a:spcAft>
                        <a:buFont typeface="Symbol"/>
                        <a:buChar char=""/>
                      </a:pPr>
                      <a:r>
                        <a:rPr lang="cs-CZ" sz="1100" dirty="0">
                          <a:effectLst/>
                        </a:rPr>
                        <a:t>Ústavní soud, soudy, státní zastupitelství </a:t>
                      </a:r>
                    </a:p>
                    <a:p>
                      <a:pPr marL="342900" lvl="0" indent="-342900" algn="l">
                        <a:spcAft>
                          <a:spcPts val="0"/>
                        </a:spcAft>
                        <a:buFont typeface="Symbol"/>
                        <a:buChar char=""/>
                      </a:pPr>
                      <a:r>
                        <a:rPr lang="cs-CZ" sz="1100" dirty="0">
                          <a:effectLst/>
                        </a:rPr>
                        <a:t>Nejvyšší kontrolní úřad </a:t>
                      </a:r>
                    </a:p>
                    <a:p>
                      <a:pPr marL="342900" lvl="0" indent="-342900" algn="l">
                        <a:spcAft>
                          <a:spcPts val="0"/>
                        </a:spcAft>
                        <a:buFont typeface="Symbol"/>
                        <a:buChar char=""/>
                      </a:pPr>
                      <a:r>
                        <a:rPr lang="cs-CZ" sz="1100" dirty="0">
                          <a:effectLst/>
                        </a:rPr>
                        <a:t>Kancelář prezidenta republiky </a:t>
                      </a:r>
                    </a:p>
                    <a:p>
                      <a:pPr marL="342900" lvl="0" indent="-342900" algn="l">
                        <a:spcAft>
                          <a:spcPts val="0"/>
                        </a:spcAft>
                        <a:buFont typeface="Symbol"/>
                        <a:buChar char=""/>
                      </a:pPr>
                      <a:r>
                        <a:rPr lang="cs-CZ" sz="1100" dirty="0">
                          <a:effectLst/>
                        </a:rPr>
                        <a:t>Úřad vlády České republiky </a:t>
                      </a:r>
                    </a:p>
                    <a:p>
                      <a:pPr marL="342900" lvl="0" indent="-342900" algn="l">
                        <a:spcAft>
                          <a:spcPts val="0"/>
                        </a:spcAft>
                        <a:buFont typeface="Symbol"/>
                        <a:buChar char=""/>
                      </a:pPr>
                      <a:r>
                        <a:rPr lang="cs-CZ" sz="1100" dirty="0">
                          <a:effectLst/>
                        </a:rPr>
                        <a:t>Kancelář veřejného ochránce práv </a:t>
                      </a:r>
                    </a:p>
                    <a:p>
                      <a:pPr marL="342900" lvl="0" indent="-342900" algn="l">
                        <a:spcAft>
                          <a:spcPts val="0"/>
                        </a:spcAft>
                        <a:buFont typeface="Symbol"/>
                        <a:buChar char=""/>
                      </a:pPr>
                      <a:r>
                        <a:rPr lang="cs-CZ" sz="1100" dirty="0">
                          <a:effectLst/>
                        </a:rPr>
                        <a:t>Akademie věd České republiky </a:t>
                      </a:r>
                    </a:p>
                    <a:p>
                      <a:pPr marL="342900" lvl="0" indent="-342900" algn="l">
                        <a:spcAft>
                          <a:spcPts val="0"/>
                        </a:spcAft>
                        <a:buFont typeface="Symbol"/>
                        <a:buChar char=""/>
                      </a:pPr>
                      <a:r>
                        <a:rPr lang="cs-CZ" sz="1100" dirty="0">
                          <a:effectLst/>
                        </a:rPr>
                        <a:t>Grantová agentura České republiky </a:t>
                      </a:r>
                    </a:p>
                    <a:p>
                      <a:pPr marL="342900" lvl="0" indent="-342900" algn="l">
                        <a:spcAft>
                          <a:spcPts val="0"/>
                        </a:spcAft>
                        <a:buFont typeface="Symbol"/>
                        <a:buChar char=""/>
                      </a:pPr>
                      <a:r>
                        <a:rPr lang="cs-CZ" sz="1100" dirty="0">
                          <a:effectLst/>
                        </a:rPr>
                        <a:t>Technologická agentura České republiky </a:t>
                      </a:r>
                    </a:p>
                    <a:p>
                      <a:pPr marL="342900" lvl="0" indent="-342900" algn="l">
                        <a:spcAft>
                          <a:spcPts val="0"/>
                        </a:spcAft>
                        <a:buFont typeface="Symbol"/>
                        <a:buChar char=""/>
                      </a:pPr>
                      <a:r>
                        <a:rPr lang="cs-CZ" sz="1100" dirty="0">
                          <a:effectLst/>
                        </a:rPr>
                        <a:t>a jiné orgány, o kterých to stanoví zvláštní právní předpis anebo zákon č. 219/2000 Sb., o majetku ČR a jejím vystupování v právních vztazích</a:t>
                      </a:r>
                    </a:p>
                    <a:p>
                      <a:pPr algn="l">
                        <a:spcAft>
                          <a:spcPts val="0"/>
                        </a:spcAft>
                      </a:pPr>
                      <a:r>
                        <a:rPr lang="cs-CZ" sz="1100" dirty="0">
                          <a:effectLst/>
                        </a:rPr>
                        <a:t>a jejich zaměstnanci</a:t>
                      </a:r>
                      <a:endParaRPr lang="cs-CZ" sz="1100" dirty="0">
                        <a:effectLst/>
                        <a:latin typeface="Arial"/>
                        <a:ea typeface="Arial"/>
                        <a:cs typeface="Times New Roman"/>
                      </a:endParaRPr>
                    </a:p>
                  </a:txBody>
                  <a:tcPr marL="0" marR="0" marT="0" marB="0"/>
                </a:tc>
              </a:tr>
              <a:tr h="536055">
                <a:tc>
                  <a:txBody>
                    <a:bodyPr/>
                    <a:lstStyle/>
                    <a:p>
                      <a:pPr algn="just">
                        <a:spcAft>
                          <a:spcPts val="0"/>
                        </a:spcAft>
                      </a:pPr>
                      <a:r>
                        <a:rPr lang="cs-CZ" sz="1100">
                          <a:effectLst/>
                        </a:rPr>
                        <a:t>Státní příspěvkové organizace a jejich zaměstnanci</a:t>
                      </a:r>
                    </a:p>
                    <a:p>
                      <a:pPr algn="just">
                        <a:spcAft>
                          <a:spcPts val="0"/>
                        </a:spcAft>
                      </a:pPr>
                      <a:r>
                        <a:rPr lang="cs-CZ" sz="1100">
                          <a:effectLst/>
                        </a:rPr>
                        <a:t> </a:t>
                      </a:r>
                      <a:endParaRPr lang="cs-CZ" sz="1100">
                        <a:effectLst/>
                        <a:latin typeface="Arial"/>
                        <a:ea typeface="Arial"/>
                        <a:cs typeface="Times New Roman"/>
                      </a:endParaRPr>
                    </a:p>
                  </a:txBody>
                  <a:tcPr marL="0" marR="0" marT="0" marB="0"/>
                </a:tc>
                <a:tc>
                  <a:txBody>
                    <a:bodyPr/>
                    <a:lstStyle/>
                    <a:p>
                      <a:pPr algn="just">
                        <a:spcAft>
                          <a:spcPts val="0"/>
                        </a:spcAft>
                      </a:pPr>
                      <a:r>
                        <a:rPr lang="cs-CZ" sz="1100">
                          <a:effectLst/>
                        </a:rPr>
                        <a:t>Příspěvkové organizace zřízené organizačními složkami státu a jejich zaměstnanci</a:t>
                      </a:r>
                      <a:endParaRPr lang="cs-CZ" sz="1100">
                        <a:effectLst/>
                        <a:latin typeface="Arial"/>
                        <a:ea typeface="Arial"/>
                        <a:cs typeface="Times New Roman"/>
                      </a:endParaRPr>
                    </a:p>
                  </a:txBody>
                  <a:tcPr marL="0" marR="0" marT="0" marB="0"/>
                </a:tc>
              </a:tr>
              <a:tr h="1569991">
                <a:tc>
                  <a:txBody>
                    <a:bodyPr/>
                    <a:lstStyle/>
                    <a:p>
                      <a:pPr algn="just">
                        <a:spcAft>
                          <a:spcPts val="0"/>
                        </a:spcAft>
                      </a:pPr>
                      <a:r>
                        <a:rPr lang="cs-CZ" sz="1100">
                          <a:effectLst/>
                        </a:rPr>
                        <a:t>Obce a kraje a jejich zaměstnanci </a:t>
                      </a:r>
                      <a:endParaRPr lang="cs-CZ" sz="1100">
                        <a:effectLst/>
                        <a:latin typeface="Arial"/>
                        <a:ea typeface="Arial"/>
                        <a:cs typeface="Times New Roman"/>
                      </a:endParaRPr>
                    </a:p>
                  </a:txBody>
                  <a:tcPr marL="0" marR="0" marT="0" marB="0"/>
                </a:tc>
                <a:tc>
                  <a:txBody>
                    <a:bodyPr/>
                    <a:lstStyle/>
                    <a:p>
                      <a:pPr marL="342900" lvl="0" indent="-342900" algn="l">
                        <a:lnSpc>
                          <a:spcPct val="115000"/>
                        </a:lnSpc>
                        <a:spcAft>
                          <a:spcPts val="1000"/>
                        </a:spcAft>
                        <a:buFont typeface="Symbol"/>
                        <a:buChar char=""/>
                      </a:pPr>
                      <a:r>
                        <a:rPr lang="cs-CZ" sz="1100" dirty="0">
                          <a:effectLst/>
                        </a:rPr>
                        <a:t>obce dle zákona č. 128/2000 Sb., o obcích (obecní zřízení), včetně zákona č. 131/2000 Sb., o hlavním městě Praze a zákona č. 314/2002 Sb., o stanovení obcí s pověřeným obecním úřadem a stanovení obcí s rozšířenou působností </a:t>
                      </a:r>
                    </a:p>
                    <a:p>
                      <a:pPr marL="342900" lvl="0" indent="-342900" algn="l">
                        <a:lnSpc>
                          <a:spcPct val="115000"/>
                        </a:lnSpc>
                        <a:spcAft>
                          <a:spcPts val="1000"/>
                        </a:spcAft>
                        <a:buFont typeface="Symbol"/>
                        <a:buChar char=""/>
                      </a:pPr>
                      <a:r>
                        <a:rPr lang="cs-CZ" sz="1100" dirty="0">
                          <a:effectLst/>
                        </a:rPr>
                        <a:t>kraje dle ústavního zákona č. 347/1997 Sb., o vytvoření vyšších územních samosprávních celků a zákona č. 129/2000 Sb., o krajích – krajské zřízení, včetně hlavního města Prahy podle zákona č. 131/2000 Sb., o hlavním městě Praze</a:t>
                      </a:r>
                    </a:p>
                    <a:p>
                      <a:pPr marL="132080" algn="just">
                        <a:spcAft>
                          <a:spcPts val="0"/>
                        </a:spcAft>
                      </a:pPr>
                      <a:r>
                        <a:rPr lang="cs-CZ" sz="1100" dirty="0">
                          <a:effectLst/>
                        </a:rPr>
                        <a:t>a jejich zaměstnanci</a:t>
                      </a:r>
                      <a:endParaRPr lang="cs-CZ" sz="1100" dirty="0">
                        <a:effectLst/>
                        <a:latin typeface="Arial"/>
                        <a:ea typeface="Arial"/>
                        <a:cs typeface="Times New Roman"/>
                      </a:endParaRPr>
                    </a:p>
                  </a:txBody>
                  <a:tcPr marL="0" marR="0" marT="0" marB="0"/>
                </a:tc>
              </a:tr>
              <a:tr h="717989">
                <a:tc>
                  <a:txBody>
                    <a:bodyPr/>
                    <a:lstStyle/>
                    <a:p>
                      <a:pPr algn="just">
                        <a:spcAft>
                          <a:spcPts val="0"/>
                        </a:spcAft>
                      </a:pPr>
                      <a:r>
                        <a:rPr lang="cs-CZ" sz="1100">
                          <a:effectLst/>
                        </a:rPr>
                        <a:t>Policie ČR, Hasičský záchranný sbor ČR a jejich pracovníci</a:t>
                      </a:r>
                      <a:endParaRPr lang="cs-CZ" sz="1100">
                        <a:effectLst/>
                        <a:latin typeface="Arial"/>
                        <a:ea typeface="Arial"/>
                        <a:cs typeface="Times New Roman"/>
                      </a:endParaRPr>
                    </a:p>
                  </a:txBody>
                  <a:tcPr marL="0" marR="0" marT="0" marB="0"/>
                </a:tc>
                <a:tc>
                  <a:txBody>
                    <a:bodyPr/>
                    <a:lstStyle/>
                    <a:p>
                      <a:pPr marL="342900" lvl="0" indent="-342900" algn="l">
                        <a:lnSpc>
                          <a:spcPct val="115000"/>
                        </a:lnSpc>
                        <a:spcAft>
                          <a:spcPts val="1000"/>
                        </a:spcAft>
                        <a:buFont typeface="Symbol"/>
                        <a:buChar char=""/>
                      </a:pPr>
                      <a:r>
                        <a:rPr lang="cs-CZ" sz="1100">
                          <a:effectLst/>
                        </a:rPr>
                        <a:t>Policie ČR dle zákona č. 273/2008 Sb., o Policii České republiky</a:t>
                      </a:r>
                    </a:p>
                    <a:p>
                      <a:pPr marL="342900" lvl="0" indent="-342900" algn="l">
                        <a:lnSpc>
                          <a:spcPct val="115000"/>
                        </a:lnSpc>
                        <a:spcAft>
                          <a:spcPts val="1000"/>
                        </a:spcAft>
                        <a:buFont typeface="Symbol"/>
                        <a:buChar char=""/>
                      </a:pPr>
                      <a:r>
                        <a:rPr lang="cs-CZ" sz="1100">
                          <a:effectLst/>
                        </a:rPr>
                        <a:t>Hasičský záchranný sbor ČR dle zákona č. 238/2000 Sb. o Hasičském záchranném sboru České republiky</a:t>
                      </a:r>
                      <a:endParaRPr lang="cs-CZ" sz="1100">
                        <a:effectLst/>
                        <a:latin typeface="Arial"/>
                        <a:ea typeface="Arial"/>
                        <a:cs typeface="Times New Roman"/>
                      </a:endParaRPr>
                    </a:p>
                  </a:txBody>
                  <a:tcPr marL="0" marR="0" marT="0" marB="0"/>
                </a:tc>
              </a:tr>
              <a:tr h="462347">
                <a:tc>
                  <a:txBody>
                    <a:bodyPr/>
                    <a:lstStyle/>
                    <a:p>
                      <a:pPr algn="just">
                        <a:spcAft>
                          <a:spcPts val="0"/>
                        </a:spcAft>
                      </a:pPr>
                      <a:r>
                        <a:rPr lang="cs-CZ" sz="1100">
                          <a:effectLst/>
                        </a:rPr>
                        <a:t>Volení zástupci </a:t>
                      </a:r>
                      <a:endParaRPr lang="cs-CZ" sz="1100">
                        <a:effectLst/>
                        <a:latin typeface="Arial"/>
                        <a:ea typeface="Arial"/>
                        <a:cs typeface="Times New Roman"/>
                      </a:endParaRPr>
                    </a:p>
                  </a:txBody>
                  <a:tcPr marL="0" marR="0" marT="0" marB="0"/>
                </a:tc>
                <a:tc>
                  <a:txBody>
                    <a:bodyPr/>
                    <a:lstStyle/>
                    <a:p>
                      <a:pPr algn="l">
                        <a:lnSpc>
                          <a:spcPct val="115000"/>
                        </a:lnSpc>
                        <a:spcAft>
                          <a:spcPts val="1000"/>
                        </a:spcAft>
                      </a:pPr>
                      <a:r>
                        <a:rPr lang="cs-CZ" sz="1100" dirty="0">
                          <a:effectLst/>
                        </a:rPr>
                        <a:t>Občané ČR zvolení do zastupitelstev územních samosprávných celků (obcí, měst, statutárních měst, včetně jejich městských částí nebo městských obvodů a krajů) a Parlamentu ČR</a:t>
                      </a:r>
                      <a:endParaRPr lang="cs-CZ" sz="1100" dirty="0">
                        <a:effectLst/>
                        <a:latin typeface="Arial"/>
                        <a:ea typeface="Arial"/>
                        <a:cs typeface="Times New Roman"/>
                      </a:endParaRPr>
                    </a:p>
                  </a:txBody>
                  <a:tcPr marL="0" marR="0" marT="0" marB="0"/>
                </a:tc>
              </a:tr>
              <a:tr h="154115">
                <a:tc>
                  <a:txBody>
                    <a:bodyPr/>
                    <a:lstStyle/>
                    <a:p>
                      <a:pPr algn="just">
                        <a:spcAft>
                          <a:spcPts val="0"/>
                        </a:spcAft>
                      </a:pPr>
                      <a:r>
                        <a:rPr lang="cs-CZ" sz="1100">
                          <a:effectLst/>
                        </a:rPr>
                        <a:t>Veřejnost </a:t>
                      </a:r>
                      <a:endParaRPr lang="cs-CZ" sz="1100">
                        <a:effectLst/>
                        <a:latin typeface="Arial"/>
                        <a:ea typeface="Arial"/>
                        <a:cs typeface="Times New Roman"/>
                      </a:endParaRPr>
                    </a:p>
                  </a:txBody>
                  <a:tcPr marL="0" marR="0" marT="0" marB="0"/>
                </a:tc>
                <a:tc>
                  <a:txBody>
                    <a:bodyPr/>
                    <a:lstStyle/>
                    <a:p>
                      <a:pPr algn="l">
                        <a:lnSpc>
                          <a:spcPct val="115000"/>
                        </a:lnSpc>
                        <a:spcAft>
                          <a:spcPts val="1000"/>
                        </a:spcAft>
                      </a:pPr>
                      <a:r>
                        <a:rPr lang="cs-CZ" sz="1100" dirty="0">
                          <a:effectLst/>
                        </a:rPr>
                        <a:t>Všichni občané ČR</a:t>
                      </a:r>
                      <a:endParaRPr lang="cs-CZ" sz="1100" dirty="0">
                        <a:effectLst/>
                        <a:latin typeface="Arial"/>
                        <a:ea typeface="Arial"/>
                        <a:cs typeface="Times New Roman"/>
                      </a:endParaRPr>
                    </a:p>
                  </a:txBody>
                  <a:tcPr marL="0" marR="0" marT="0" marB="0"/>
                </a:tc>
              </a:tr>
            </a:tbl>
          </a:graphicData>
        </a:graphic>
      </p:graphicFrame>
    </p:spTree>
    <p:extLst>
      <p:ext uri="{BB962C8B-B14F-4D97-AF65-F5344CB8AC3E}">
        <p14:creationId xmlns:p14="http://schemas.microsoft.com/office/powerpoint/2010/main" val="247663020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Cílová skupina</a:t>
            </a:r>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21</a:t>
            </a:fld>
            <a:endParaRPr lang="cs-CZ" dirty="0"/>
          </a:p>
        </p:txBody>
      </p:sp>
      <p:sp>
        <p:nvSpPr>
          <p:cNvPr id="5" name="Zástupný symbol pro obsah 4"/>
          <p:cNvSpPr txBox="1">
            <a:spLocks noGrp="1"/>
          </p:cNvSpPr>
          <p:nvPr>
            <p:ph idx="1"/>
          </p:nvPr>
        </p:nvSpPr>
        <p:spPr>
          <a:xfrm>
            <a:off x="467544" y="1816174"/>
            <a:ext cx="8424937" cy="3248390"/>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pPr marL="432000" indent="-432000" algn="just">
              <a:spcBef>
                <a:spcPts val="600"/>
              </a:spcBef>
              <a:spcAft>
                <a:spcPts val="600"/>
              </a:spcAft>
              <a:buClr>
                <a:schemeClr val="accent2"/>
              </a:buClr>
              <a:buSzPct val="100000"/>
              <a:buFont typeface="Wingdings" panose="05000000000000000000" pitchFamily="2" charset="2"/>
              <a:buChar char=""/>
            </a:pPr>
            <a:r>
              <a:rPr lang="cs-CZ" sz="2000" dirty="0" smtClean="0">
                <a:solidFill>
                  <a:srgbClr val="14407E"/>
                </a:solidFill>
              </a:rPr>
              <a:t>Je třeba klást velký důraz na </a:t>
            </a:r>
            <a:r>
              <a:rPr lang="cs-CZ" sz="2000" b="1" dirty="0" smtClean="0">
                <a:solidFill>
                  <a:srgbClr val="14407E"/>
                </a:solidFill>
              </a:rPr>
              <a:t>definici a zapojení cílové skupiny </a:t>
            </a:r>
            <a:r>
              <a:rPr lang="cs-CZ" sz="2000" dirty="0" smtClean="0">
                <a:solidFill>
                  <a:srgbClr val="14407E"/>
                </a:solidFill>
              </a:rPr>
              <a:t>– jde také o samostatné hodnotící kritérium</a:t>
            </a:r>
          </a:p>
          <a:p>
            <a:pPr marL="432000" indent="-432000" algn="just">
              <a:spcBef>
                <a:spcPts val="600"/>
              </a:spcBef>
              <a:spcAft>
                <a:spcPts val="600"/>
              </a:spcAft>
              <a:buClr>
                <a:schemeClr val="accent2"/>
              </a:buClr>
              <a:buSzPct val="100000"/>
              <a:buFont typeface="Wingdings" panose="05000000000000000000" pitchFamily="2" charset="2"/>
              <a:buChar char=""/>
            </a:pPr>
            <a:r>
              <a:rPr lang="cs-CZ" sz="2000" dirty="0" smtClean="0">
                <a:solidFill>
                  <a:srgbClr val="14407E"/>
                </a:solidFill>
              </a:rPr>
              <a:t>Již ve fázi přípravy projektu je nutné vědět </a:t>
            </a:r>
            <a:r>
              <a:rPr lang="cs-CZ" sz="2000" b="1" dirty="0" smtClean="0">
                <a:solidFill>
                  <a:srgbClr val="14407E"/>
                </a:solidFill>
              </a:rPr>
              <a:t>pro jakou cílovou skupinu bude projekt určený, </a:t>
            </a:r>
            <a:r>
              <a:rPr lang="cs-CZ" sz="2000" dirty="0" smtClean="0">
                <a:solidFill>
                  <a:srgbClr val="14407E"/>
                </a:solidFill>
              </a:rPr>
              <a:t>projektový záměr by měl vycházet z potřeb cílové skupiny.</a:t>
            </a:r>
            <a:endParaRPr lang="cs-CZ" sz="2000" dirty="0">
              <a:solidFill>
                <a:srgbClr val="14407E"/>
              </a:solidFill>
            </a:endParaRPr>
          </a:p>
          <a:p>
            <a:pPr marL="432000" indent="-432000" algn="just">
              <a:spcBef>
                <a:spcPts val="600"/>
              </a:spcBef>
              <a:spcAft>
                <a:spcPts val="600"/>
              </a:spcAft>
              <a:buClr>
                <a:schemeClr val="accent2"/>
              </a:buClr>
              <a:buSzPct val="100000"/>
              <a:buFont typeface="Wingdings" panose="05000000000000000000" pitchFamily="2" charset="2"/>
              <a:buChar char=""/>
            </a:pPr>
            <a:r>
              <a:rPr lang="cs-CZ" sz="2000" dirty="0">
                <a:solidFill>
                  <a:srgbClr val="14407E"/>
                </a:solidFill>
              </a:rPr>
              <a:t>V popisu cílové skupiny musí být uvedena </a:t>
            </a:r>
            <a:r>
              <a:rPr lang="cs-CZ" sz="2000" b="1" dirty="0">
                <a:solidFill>
                  <a:srgbClr val="14407E"/>
                </a:solidFill>
              </a:rPr>
              <a:t>charakteristika</a:t>
            </a:r>
            <a:r>
              <a:rPr lang="cs-CZ" sz="2000" dirty="0">
                <a:solidFill>
                  <a:srgbClr val="14407E"/>
                </a:solidFill>
              </a:rPr>
              <a:t> a </a:t>
            </a:r>
            <a:r>
              <a:rPr lang="cs-CZ" sz="2000" b="1" dirty="0">
                <a:solidFill>
                  <a:srgbClr val="14407E"/>
                </a:solidFill>
              </a:rPr>
              <a:t>velikost</a:t>
            </a:r>
            <a:r>
              <a:rPr lang="cs-CZ" sz="2000" dirty="0">
                <a:solidFill>
                  <a:srgbClr val="14407E"/>
                </a:solidFill>
              </a:rPr>
              <a:t> cílové skupiny, </a:t>
            </a:r>
            <a:r>
              <a:rPr lang="cs-CZ" sz="2000" b="1" dirty="0" smtClean="0">
                <a:solidFill>
                  <a:srgbClr val="14407E"/>
                </a:solidFill>
              </a:rPr>
              <a:t>z </a:t>
            </a:r>
            <a:r>
              <a:rPr lang="cs-CZ" sz="2000" b="1" dirty="0">
                <a:solidFill>
                  <a:srgbClr val="14407E"/>
                </a:solidFill>
              </a:rPr>
              <a:t>jakého regionu </a:t>
            </a:r>
            <a:r>
              <a:rPr lang="cs-CZ" sz="2000" dirty="0">
                <a:solidFill>
                  <a:srgbClr val="14407E"/>
                </a:solidFill>
              </a:rPr>
              <a:t>bude cílová skupina pocházet a jakým </a:t>
            </a:r>
            <a:r>
              <a:rPr lang="cs-CZ" sz="2000" b="1" dirty="0">
                <a:solidFill>
                  <a:srgbClr val="14407E"/>
                </a:solidFill>
              </a:rPr>
              <a:t>způsobem</a:t>
            </a:r>
            <a:r>
              <a:rPr lang="cs-CZ" sz="2000" dirty="0">
                <a:solidFill>
                  <a:srgbClr val="14407E"/>
                </a:solidFill>
              </a:rPr>
              <a:t> </a:t>
            </a:r>
            <a:r>
              <a:rPr lang="cs-CZ" sz="2000" b="1" dirty="0">
                <a:solidFill>
                  <a:srgbClr val="14407E"/>
                </a:solidFill>
              </a:rPr>
              <a:t>bude</a:t>
            </a:r>
            <a:r>
              <a:rPr lang="cs-CZ" sz="2000" dirty="0">
                <a:solidFill>
                  <a:srgbClr val="14407E"/>
                </a:solidFill>
              </a:rPr>
              <a:t> </a:t>
            </a:r>
            <a:r>
              <a:rPr lang="cs-CZ" sz="2000" b="1" dirty="0" smtClean="0">
                <a:solidFill>
                  <a:srgbClr val="14407E"/>
                </a:solidFill>
              </a:rPr>
              <a:t>oslovena</a:t>
            </a:r>
            <a:endParaRPr lang="cs-CZ" sz="2000" dirty="0">
              <a:solidFill>
                <a:srgbClr val="14407E"/>
              </a:solidFill>
            </a:endParaRPr>
          </a:p>
        </p:txBody>
      </p:sp>
      <p:pic>
        <p:nvPicPr>
          <p:cNvPr id="6" name="Obrázek 5"/>
          <p:cNvPicPr/>
          <p:nvPr/>
        </p:nvPicPr>
        <p:blipFill>
          <a:blip r:embed="rId3">
            <a:extLst>
              <a:ext uri="{28A0092B-C50C-407E-A947-70E740481C1C}">
                <a14:useLocalDpi xmlns:a14="http://schemas.microsoft.com/office/drawing/2010/main" val="0"/>
              </a:ext>
            </a:extLst>
          </a:blip>
          <a:srcRect/>
          <a:stretch>
            <a:fillRect/>
          </a:stretch>
        </p:blipFill>
        <p:spPr bwMode="auto">
          <a:xfrm>
            <a:off x="8244408" y="2204864"/>
            <a:ext cx="504825" cy="504825"/>
          </a:xfrm>
          <a:prstGeom prst="rect">
            <a:avLst/>
          </a:prstGeom>
          <a:noFill/>
          <a:ln>
            <a:noFill/>
          </a:ln>
        </p:spPr>
      </p:pic>
    </p:spTree>
    <p:extLst>
      <p:ext uri="{BB962C8B-B14F-4D97-AF65-F5344CB8AC3E}">
        <p14:creationId xmlns:p14="http://schemas.microsoft.com/office/powerpoint/2010/main" val="267981417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971600" y="3429000"/>
            <a:ext cx="7272808" cy="1296144"/>
          </a:xfrm>
        </p:spPr>
        <p:txBody>
          <a:bodyPr/>
          <a:lstStyle/>
          <a:p>
            <a:pPr algn="ctr"/>
            <a:r>
              <a:rPr lang="cs-CZ" dirty="0" smtClean="0"/>
              <a:t>Klíčové aktivity</a:t>
            </a:r>
            <a:endParaRPr lang="cs-CZ" sz="2800" b="0" dirty="0"/>
          </a:p>
        </p:txBody>
      </p:sp>
    </p:spTree>
    <p:extLst>
      <p:ext uri="{BB962C8B-B14F-4D97-AF65-F5344CB8AC3E}">
        <p14:creationId xmlns:p14="http://schemas.microsoft.com/office/powerpoint/2010/main" val="386405607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Klíčové aktivity – SC 4.1.1</a:t>
            </a:r>
          </a:p>
        </p:txBody>
      </p:sp>
      <p:sp>
        <p:nvSpPr>
          <p:cNvPr id="3" name="Zástupný symbol pro obsah 2"/>
          <p:cNvSpPr>
            <a:spLocks noGrp="1"/>
          </p:cNvSpPr>
          <p:nvPr>
            <p:ph idx="1"/>
          </p:nvPr>
        </p:nvSpPr>
        <p:spPr>
          <a:xfrm>
            <a:off x="467544" y="1196752"/>
            <a:ext cx="8064000" cy="5112568"/>
          </a:xfrm>
        </p:spPr>
        <p:txBody>
          <a:bodyPr/>
          <a:lstStyle/>
          <a:p>
            <a:pPr lvl="0">
              <a:lnSpc>
                <a:spcPct val="100000"/>
              </a:lnSpc>
            </a:pPr>
            <a:r>
              <a:rPr lang="cs-CZ" sz="1800" dirty="0" smtClean="0"/>
              <a:t>A. Dokončení </a:t>
            </a:r>
            <a:r>
              <a:rPr lang="cs-CZ" sz="1800" dirty="0"/>
              <a:t>podpory plošného procesního modelování agend jak pro přímý, tak pro přenesený výkon státní správy a následná realizace doporučených změn. </a:t>
            </a:r>
            <a:endParaRPr lang="cs-CZ" sz="1800" dirty="0" smtClean="0"/>
          </a:p>
          <a:p>
            <a:pPr lvl="1">
              <a:lnSpc>
                <a:spcPct val="100000"/>
              </a:lnSpc>
            </a:pPr>
            <a:r>
              <a:rPr lang="cs-CZ" sz="1800" b="1" i="1" dirty="0" smtClean="0"/>
              <a:t>Vazba na Implementační plány SRRVS – specifický cíl SRRVS – 1.1.</a:t>
            </a:r>
          </a:p>
          <a:p>
            <a:pPr lvl="0">
              <a:lnSpc>
                <a:spcPct val="100000"/>
              </a:lnSpc>
            </a:pPr>
            <a:r>
              <a:rPr lang="cs-CZ" sz="1800" dirty="0" smtClean="0"/>
              <a:t>B. Zkvalitnění </a:t>
            </a:r>
            <a:r>
              <a:rPr lang="cs-CZ" sz="1800" dirty="0"/>
              <a:t>strategického a projektového řízení, využívání analytických, metodických, evaluačních a dalších obdobných studií a kapacit ve veřejné správě a justici. </a:t>
            </a:r>
          </a:p>
          <a:p>
            <a:pPr lvl="1">
              <a:lnSpc>
                <a:spcPct val="100000"/>
              </a:lnSpc>
            </a:pPr>
            <a:r>
              <a:rPr lang="cs-CZ" sz="1800" b="1" i="1" dirty="0" smtClean="0"/>
              <a:t>Vazba </a:t>
            </a:r>
            <a:r>
              <a:rPr lang="cs-CZ" sz="1800" b="1" i="1" dirty="0"/>
              <a:t>na Implementační plány SRRVS – specifický cíl SRRVS – 1.3, 1.4 </a:t>
            </a:r>
            <a:endParaRPr lang="cs-CZ" sz="1800" dirty="0"/>
          </a:p>
          <a:p>
            <a:pPr lvl="0">
              <a:lnSpc>
                <a:spcPct val="100000"/>
              </a:lnSpc>
            </a:pPr>
            <a:r>
              <a:rPr lang="cs-CZ" sz="1800" dirty="0"/>
              <a:t> C. Podpora snižování administrativní a regulační zátěže, posílení a zlepšení ex ante a ex post hodnocení dopadů regulace (RIA, RIA ex post), včetně zhodnocení korupčních rizik (CIA). </a:t>
            </a:r>
          </a:p>
          <a:p>
            <a:pPr lvl="1">
              <a:lnSpc>
                <a:spcPct val="100000"/>
              </a:lnSpc>
            </a:pPr>
            <a:r>
              <a:rPr lang="cs-CZ" sz="1800" b="1" i="1" dirty="0"/>
              <a:t>Vazba na Implementační plány SRRVS – specifický cíl SRRVS – 1.2</a:t>
            </a:r>
            <a:r>
              <a:rPr lang="cs-CZ" sz="1800" dirty="0"/>
              <a:t> </a:t>
            </a:r>
          </a:p>
          <a:p>
            <a:pPr lvl="0">
              <a:lnSpc>
                <a:spcPct val="100000"/>
              </a:lnSpc>
            </a:pPr>
            <a:r>
              <a:rPr lang="cs-CZ" sz="1800" dirty="0"/>
              <a:t>D. Zlepšení komunikace a zvyšování důvěry uvnitř veřejné správy samotné i navenek směrem k občanům, zjednodušení přístupu veřejnosti, včetně osob se specifickými potřebami, ke službám a informacím veřejné správy. </a:t>
            </a:r>
          </a:p>
          <a:p>
            <a:pPr lvl="1">
              <a:lnSpc>
                <a:spcPct val="100000"/>
              </a:lnSpc>
            </a:pPr>
            <a:r>
              <a:rPr lang="cs-CZ" sz="1800" b="1" i="1" dirty="0"/>
              <a:t>Vazba na Implementační plány SRRVS – specifický cíl SRRVS – 2.1 </a:t>
            </a:r>
            <a:endParaRPr lang="cs-CZ" sz="1800" dirty="0"/>
          </a:p>
          <a:p>
            <a:pPr marL="0" indent="0">
              <a:buNone/>
            </a:pPr>
            <a:endParaRPr lang="cs-CZ" dirty="0"/>
          </a:p>
          <a:p>
            <a:pPr marL="414000" lvl="1" indent="0">
              <a:lnSpc>
                <a:spcPct val="100000"/>
              </a:lnSpc>
              <a:buNone/>
            </a:pPr>
            <a:endParaRPr lang="cs-CZ" sz="1400"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23</a:t>
            </a:fld>
            <a:endParaRPr lang="cs-CZ" dirty="0"/>
          </a:p>
        </p:txBody>
      </p:sp>
    </p:spTree>
    <p:extLst>
      <p:ext uri="{BB962C8B-B14F-4D97-AF65-F5344CB8AC3E}">
        <p14:creationId xmlns:p14="http://schemas.microsoft.com/office/powerpoint/2010/main" val="339926191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Klíčové aktivity – SC </a:t>
            </a:r>
            <a:r>
              <a:rPr lang="cs-CZ" dirty="0" smtClean="0"/>
              <a:t>4.1.1</a:t>
            </a:r>
            <a:endParaRPr lang="cs-CZ" dirty="0"/>
          </a:p>
        </p:txBody>
      </p:sp>
      <p:sp>
        <p:nvSpPr>
          <p:cNvPr id="3" name="Zástupný symbol pro obsah 2"/>
          <p:cNvSpPr>
            <a:spLocks noGrp="1"/>
          </p:cNvSpPr>
          <p:nvPr>
            <p:ph idx="1"/>
          </p:nvPr>
        </p:nvSpPr>
        <p:spPr>
          <a:xfrm>
            <a:off x="467544" y="1340768"/>
            <a:ext cx="8064000" cy="4320000"/>
          </a:xfrm>
        </p:spPr>
        <p:txBody>
          <a:bodyPr/>
          <a:lstStyle/>
          <a:p>
            <a:pPr lvl="0">
              <a:lnSpc>
                <a:spcPct val="100000"/>
              </a:lnSpc>
            </a:pPr>
            <a:r>
              <a:rPr lang="cs-CZ" sz="2000" dirty="0" smtClean="0"/>
              <a:t>E. Optimalizace </a:t>
            </a:r>
            <a:r>
              <a:rPr lang="cs-CZ" sz="2000" dirty="0"/>
              <a:t>výkonu veřejné správy v území. </a:t>
            </a:r>
          </a:p>
          <a:p>
            <a:pPr lvl="1">
              <a:lnSpc>
                <a:spcPct val="100000"/>
              </a:lnSpc>
            </a:pPr>
            <a:r>
              <a:rPr lang="cs-CZ" b="1" i="1" dirty="0" smtClean="0"/>
              <a:t>Vazba </a:t>
            </a:r>
            <a:r>
              <a:rPr lang="cs-CZ" b="1" i="1" dirty="0"/>
              <a:t>na Implementační plány SRRVS – strategický cíl SRRVS – 2</a:t>
            </a:r>
            <a:endParaRPr lang="cs-CZ" dirty="0"/>
          </a:p>
          <a:p>
            <a:pPr>
              <a:lnSpc>
                <a:spcPct val="100000"/>
              </a:lnSpc>
            </a:pPr>
            <a:r>
              <a:rPr lang="cs-CZ" sz="2000" dirty="0"/>
              <a:t> </a:t>
            </a:r>
            <a:r>
              <a:rPr lang="cs-CZ" sz="2000" dirty="0" smtClean="0"/>
              <a:t>F. Nastavení </a:t>
            </a:r>
            <a:r>
              <a:rPr lang="cs-CZ" sz="2000" dirty="0"/>
              <a:t>a rozvoj procesů dosahování kvality a jejího řízení, včetně environmentálního managementu. </a:t>
            </a:r>
          </a:p>
          <a:p>
            <a:pPr lvl="1">
              <a:lnSpc>
                <a:spcPct val="100000"/>
              </a:lnSpc>
            </a:pPr>
            <a:r>
              <a:rPr lang="cs-CZ" b="1" i="1" dirty="0" smtClean="0"/>
              <a:t>Vazba </a:t>
            </a:r>
            <a:r>
              <a:rPr lang="cs-CZ" b="1" i="1" dirty="0"/>
              <a:t>na Implementační plány SRRVS – specifický cíl SRRVS – 1.3</a:t>
            </a:r>
            <a:endParaRPr lang="cs-CZ" dirty="0"/>
          </a:p>
          <a:p>
            <a:endParaRPr lang="cs-CZ" sz="1600"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24</a:t>
            </a:fld>
            <a:endParaRPr lang="cs-CZ" dirty="0"/>
          </a:p>
        </p:txBody>
      </p:sp>
    </p:spTree>
    <p:extLst>
      <p:ext uri="{BB962C8B-B14F-4D97-AF65-F5344CB8AC3E}">
        <p14:creationId xmlns:p14="http://schemas.microsoft.com/office/powerpoint/2010/main" val="141695867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Klíčové aktivity – SC 4.1.2</a:t>
            </a:r>
            <a:endParaRPr lang="cs-CZ" dirty="0"/>
          </a:p>
        </p:txBody>
      </p:sp>
      <p:sp>
        <p:nvSpPr>
          <p:cNvPr id="3" name="Zástupný symbol pro obsah 2"/>
          <p:cNvSpPr>
            <a:spLocks noGrp="1"/>
          </p:cNvSpPr>
          <p:nvPr>
            <p:ph idx="1"/>
          </p:nvPr>
        </p:nvSpPr>
        <p:spPr>
          <a:xfrm>
            <a:off x="467544" y="1556792"/>
            <a:ext cx="8064000" cy="4320000"/>
          </a:xfrm>
        </p:spPr>
        <p:txBody>
          <a:bodyPr/>
          <a:lstStyle/>
          <a:p>
            <a:pPr lvl="0">
              <a:lnSpc>
                <a:spcPct val="100000"/>
              </a:lnSpc>
            </a:pPr>
            <a:r>
              <a:rPr lang="cs-CZ" sz="2000" dirty="0" smtClean="0"/>
              <a:t>A. Realizace </a:t>
            </a:r>
            <a:r>
              <a:rPr lang="cs-CZ" sz="2000" dirty="0"/>
              <a:t>specifických vzdělávacích a výcvikových programů přispívajících ke zkvalitnění rozvoje lidských zdrojů ve veřejné správě. </a:t>
            </a:r>
          </a:p>
          <a:p>
            <a:pPr>
              <a:lnSpc>
                <a:spcPct val="100000"/>
              </a:lnSpc>
            </a:pPr>
            <a:r>
              <a:rPr lang="cs-CZ" sz="2000" b="1" i="1" dirty="0" smtClean="0"/>
              <a:t>Vazba </a:t>
            </a:r>
            <a:r>
              <a:rPr lang="cs-CZ" sz="2000" b="1" i="1" dirty="0"/>
              <a:t>na Implementační plány SRRVS – strategický cíl SRRVS – 4. </a:t>
            </a:r>
            <a:endParaRPr lang="cs-CZ" sz="2000" b="1" i="1" dirty="0" smtClean="0"/>
          </a:p>
          <a:p>
            <a:pPr>
              <a:lnSpc>
                <a:spcPct val="100000"/>
              </a:lnSpc>
            </a:pPr>
            <a:r>
              <a:rPr lang="cs-CZ" sz="2000" dirty="0"/>
              <a:t>B.  Zavádění a rozvoj moderních metod řízení ve veřejné správě. </a:t>
            </a:r>
          </a:p>
          <a:p>
            <a:pPr lvl="1">
              <a:lnSpc>
                <a:spcPct val="100000"/>
              </a:lnSpc>
            </a:pPr>
            <a:r>
              <a:rPr lang="cs-CZ" b="1" i="1" dirty="0"/>
              <a:t>Vazba na Implementační plány SRRVS – strategický cíl SRRVS – 4</a:t>
            </a:r>
            <a:r>
              <a:rPr lang="cs-CZ" b="1" i="1" dirty="0" smtClean="0"/>
              <a:t>.</a:t>
            </a:r>
          </a:p>
          <a:p>
            <a:pPr lvl="0">
              <a:lnSpc>
                <a:spcPct val="100000"/>
              </a:lnSpc>
            </a:pPr>
            <a:r>
              <a:rPr lang="cs-CZ" sz="2000" dirty="0"/>
              <a:t>C. Profesionalizace státní služby. </a:t>
            </a:r>
          </a:p>
          <a:p>
            <a:pPr lvl="1">
              <a:lnSpc>
                <a:spcPct val="100000"/>
              </a:lnSpc>
            </a:pPr>
            <a:r>
              <a:rPr lang="cs-CZ" b="1" i="1" dirty="0" smtClean="0"/>
              <a:t>Vazba </a:t>
            </a:r>
            <a:r>
              <a:rPr lang="cs-CZ" b="1" i="1" dirty="0"/>
              <a:t>na Implementační plány SRRVS – strategický cíl SRRVS – 4.</a:t>
            </a:r>
            <a:endParaRPr lang="cs-CZ" dirty="0"/>
          </a:p>
          <a:p>
            <a:pPr lvl="1">
              <a:lnSpc>
                <a:spcPct val="100000"/>
              </a:lnSpc>
            </a:pPr>
            <a:endParaRPr lang="cs-CZ" sz="1600" dirty="0"/>
          </a:p>
          <a:p>
            <a:pPr>
              <a:lnSpc>
                <a:spcPct val="100000"/>
              </a:lnSpc>
            </a:pPr>
            <a:endParaRPr lang="cs-CZ" sz="1400" dirty="0"/>
          </a:p>
          <a:p>
            <a:pPr lvl="1"/>
            <a:endParaRPr lang="cs-CZ" sz="1600" dirty="0"/>
          </a:p>
          <a:p>
            <a:pPr marL="0" indent="0">
              <a:buNone/>
            </a:pPr>
            <a:endParaRPr lang="cs-CZ" sz="1600"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25</a:t>
            </a:fld>
            <a:endParaRPr lang="cs-CZ" dirty="0"/>
          </a:p>
        </p:txBody>
      </p:sp>
    </p:spTree>
    <p:extLst>
      <p:ext uri="{BB962C8B-B14F-4D97-AF65-F5344CB8AC3E}">
        <p14:creationId xmlns:p14="http://schemas.microsoft.com/office/powerpoint/2010/main" val="79939895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Klíčové aktivity - </a:t>
            </a:r>
            <a:r>
              <a:rPr lang="cs-CZ" dirty="0" err="1" smtClean="0"/>
              <a:t>sebeevaluace</a:t>
            </a:r>
            <a:endParaRPr lang="cs-CZ" dirty="0"/>
          </a:p>
        </p:txBody>
      </p:sp>
      <p:sp>
        <p:nvSpPr>
          <p:cNvPr id="3" name="Zástupný symbol pro obsah 2"/>
          <p:cNvSpPr>
            <a:spLocks noGrp="1"/>
          </p:cNvSpPr>
          <p:nvPr>
            <p:ph idx="1"/>
          </p:nvPr>
        </p:nvSpPr>
        <p:spPr>
          <a:xfrm>
            <a:off x="611560" y="1340768"/>
            <a:ext cx="8064000" cy="5184576"/>
          </a:xfrm>
        </p:spPr>
        <p:txBody>
          <a:bodyPr/>
          <a:lstStyle/>
          <a:p>
            <a:pPr>
              <a:lnSpc>
                <a:spcPct val="100000"/>
              </a:lnSpc>
            </a:pPr>
            <a:r>
              <a:rPr lang="cs-CZ" sz="2000" dirty="0" smtClean="0"/>
              <a:t>Obecně povinnost poskytovat součinnost při evaluaci programu a projektů, kterou zajišťuje ŘO</a:t>
            </a:r>
          </a:p>
          <a:p>
            <a:pPr>
              <a:lnSpc>
                <a:spcPct val="100000"/>
              </a:lnSpc>
            </a:pPr>
            <a:r>
              <a:rPr lang="cs-CZ" sz="2000" b="1" dirty="0" smtClean="0"/>
              <a:t>SEBEEVALUACE : povinná klíčová aktivita </a:t>
            </a:r>
            <a:r>
              <a:rPr lang="cs-CZ" sz="2000" dirty="0" smtClean="0"/>
              <a:t>u </a:t>
            </a:r>
            <a:r>
              <a:rPr lang="cs-CZ" sz="2000" dirty="0"/>
              <a:t>projektů, jejichž rozpočet je vyšší než 50 milionů </a:t>
            </a:r>
            <a:r>
              <a:rPr lang="cs-CZ" sz="2000" dirty="0" smtClean="0"/>
              <a:t>Kč</a:t>
            </a:r>
          </a:p>
          <a:p>
            <a:pPr>
              <a:lnSpc>
                <a:spcPct val="100000"/>
              </a:lnSpc>
            </a:pPr>
            <a:r>
              <a:rPr lang="cs-CZ" sz="2000" dirty="0" err="1"/>
              <a:t>S</a:t>
            </a:r>
            <a:r>
              <a:rPr lang="cs-CZ" sz="2000" dirty="0" err="1" smtClean="0"/>
              <a:t>ebeevaluace</a:t>
            </a:r>
            <a:r>
              <a:rPr lang="cs-CZ" sz="2000" dirty="0" smtClean="0"/>
              <a:t> </a:t>
            </a:r>
            <a:r>
              <a:rPr lang="cs-CZ" sz="2000" dirty="0"/>
              <a:t>průběhu a/nebo výsledků projektů formou interních nebo externích evaluací realizovaných či zadávaných </a:t>
            </a:r>
            <a:r>
              <a:rPr lang="cs-CZ" sz="2000" dirty="0" smtClean="0"/>
              <a:t>příjemcem </a:t>
            </a:r>
          </a:p>
          <a:p>
            <a:pPr>
              <a:lnSpc>
                <a:spcPct val="100000"/>
              </a:lnSpc>
            </a:pPr>
            <a:r>
              <a:rPr lang="cs-CZ" sz="2000" dirty="0" smtClean="0"/>
              <a:t>Každá </a:t>
            </a:r>
            <a:r>
              <a:rPr lang="cs-CZ" sz="2000" dirty="0" err="1"/>
              <a:t>sebeevaluace</a:t>
            </a:r>
            <a:r>
              <a:rPr lang="cs-CZ" sz="2000" dirty="0"/>
              <a:t> musí obsahovat minimálně vyhodnocení projektu podle kritérií 5U  – účelnost, účinnost, úspornost, užitečnost, udržitelnost. </a:t>
            </a:r>
            <a:r>
              <a:rPr lang="cs-CZ" sz="2000" dirty="0" err="1"/>
              <a:t>Sebeevaluace</a:t>
            </a:r>
            <a:r>
              <a:rPr lang="cs-CZ" sz="2000" dirty="0"/>
              <a:t> bude zahrnovat vyhodnocení procesu realizace a zhodnocení dosažených výsledků</a:t>
            </a:r>
            <a:r>
              <a:rPr lang="cs-CZ" sz="2000" dirty="0" smtClean="0"/>
              <a:t>.</a:t>
            </a:r>
          </a:p>
          <a:p>
            <a:pPr>
              <a:lnSpc>
                <a:spcPct val="100000"/>
              </a:lnSpc>
            </a:pPr>
            <a:r>
              <a:rPr lang="cs-CZ" sz="2000" dirty="0"/>
              <a:t> P</a:t>
            </a:r>
            <a:r>
              <a:rPr lang="cs-CZ" sz="2000" dirty="0" smtClean="0"/>
              <a:t>ovinná </a:t>
            </a:r>
            <a:r>
              <a:rPr lang="cs-CZ" sz="2000" dirty="0" err="1" smtClean="0"/>
              <a:t>sebeevaluace</a:t>
            </a:r>
            <a:r>
              <a:rPr lang="cs-CZ" sz="2000" dirty="0" smtClean="0"/>
              <a:t> spadá pod přímé náklady projektu</a:t>
            </a:r>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26</a:t>
            </a:fld>
            <a:endParaRPr lang="cs-CZ" dirty="0"/>
          </a:p>
        </p:txBody>
      </p:sp>
    </p:spTree>
    <p:extLst>
      <p:ext uri="{BB962C8B-B14F-4D97-AF65-F5344CB8AC3E}">
        <p14:creationId xmlns:p14="http://schemas.microsoft.com/office/powerpoint/2010/main" val="85862253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Potvrzení o konzultaci projektového záměru s MPSV</a:t>
            </a:r>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27</a:t>
            </a:fld>
            <a:endParaRPr lang="cs-CZ" dirty="0"/>
          </a:p>
        </p:txBody>
      </p:sp>
      <p:sp>
        <p:nvSpPr>
          <p:cNvPr id="5" name="Zástupný symbol pro obsah 2"/>
          <p:cNvSpPr>
            <a:spLocks noGrp="1"/>
          </p:cNvSpPr>
          <p:nvPr>
            <p:ph idx="1"/>
          </p:nvPr>
        </p:nvSpPr>
        <p:spPr>
          <a:xfrm>
            <a:off x="540000" y="1340768"/>
            <a:ext cx="8064000" cy="4896544"/>
          </a:xfrm>
        </p:spPr>
        <p:txBody>
          <a:bodyPr/>
          <a:lstStyle/>
          <a:p>
            <a:pPr algn="just">
              <a:defRPr/>
            </a:pPr>
            <a:r>
              <a:rPr lang="cs-CZ" altLang="cs-CZ" dirty="0" smtClean="0">
                <a:solidFill>
                  <a:srgbClr val="14407E"/>
                </a:solidFill>
              </a:rPr>
              <a:t>Jedná se o povinnou přílohu – vzor příloha č. 4</a:t>
            </a:r>
          </a:p>
          <a:p>
            <a:pPr lvl="1" algn="just">
              <a:lnSpc>
                <a:spcPct val="100000"/>
              </a:lnSpc>
              <a:defRPr/>
            </a:pPr>
            <a:r>
              <a:rPr lang="cs-CZ" altLang="cs-CZ" dirty="0">
                <a:solidFill>
                  <a:srgbClr val="14407E"/>
                </a:solidFill>
              </a:rPr>
              <a:t>1. Žadatel zašle ŘO e-mailem projektový záměr (je třeba použít aktuální verzi uvedenou na </a:t>
            </a:r>
            <a:r>
              <a:rPr lang="cs-CZ" altLang="cs-CZ" dirty="0">
                <a:solidFill>
                  <a:srgbClr val="14407E"/>
                </a:solidFill>
                <a:hlinkClick r:id="rId3"/>
              </a:rPr>
              <a:t>http://www.esfcr.cz/</a:t>
            </a:r>
            <a:r>
              <a:rPr lang="cs-CZ" altLang="cs-CZ" dirty="0" err="1">
                <a:solidFill>
                  <a:srgbClr val="14407E"/>
                </a:solidFill>
                <a:hlinkClick r:id="rId3"/>
              </a:rPr>
              <a:t>file</a:t>
            </a:r>
            <a:r>
              <a:rPr lang="cs-CZ" altLang="cs-CZ" dirty="0">
                <a:solidFill>
                  <a:srgbClr val="14407E"/>
                </a:solidFill>
                <a:hlinkClick r:id="rId3"/>
              </a:rPr>
              <a:t>/9004/</a:t>
            </a:r>
            <a:r>
              <a:rPr lang="cs-CZ" altLang="cs-CZ" dirty="0">
                <a:solidFill>
                  <a:srgbClr val="14407E"/>
                </a:solidFill>
              </a:rPr>
              <a:t>)</a:t>
            </a:r>
          </a:p>
          <a:p>
            <a:pPr lvl="1" algn="just">
              <a:lnSpc>
                <a:spcPct val="100000"/>
              </a:lnSpc>
              <a:defRPr/>
            </a:pPr>
            <a:r>
              <a:rPr lang="cs-CZ" altLang="cs-CZ" dirty="0">
                <a:solidFill>
                  <a:srgbClr val="14407E"/>
                </a:solidFill>
              </a:rPr>
              <a:t>2. ŘO se vyjádří k projektovému záměru, zašle případné připomínky</a:t>
            </a:r>
          </a:p>
          <a:p>
            <a:pPr lvl="1" algn="just">
              <a:lnSpc>
                <a:spcPct val="100000"/>
              </a:lnSpc>
              <a:defRPr/>
            </a:pPr>
            <a:r>
              <a:rPr lang="cs-CZ" altLang="cs-CZ" dirty="0">
                <a:solidFill>
                  <a:srgbClr val="14407E"/>
                </a:solidFill>
              </a:rPr>
              <a:t>3. ŘO následně zašle projektový záměr k posouzení věcnému garantovi PO 4  (MV ČR)</a:t>
            </a:r>
          </a:p>
          <a:p>
            <a:pPr lvl="1" algn="just">
              <a:lnSpc>
                <a:spcPct val="100000"/>
              </a:lnSpc>
              <a:defRPr/>
            </a:pPr>
            <a:r>
              <a:rPr lang="cs-CZ" altLang="cs-CZ" dirty="0">
                <a:solidFill>
                  <a:srgbClr val="14407E"/>
                </a:solidFill>
              </a:rPr>
              <a:t>4. Teprve po doporučení ŘO a věcného garanta se vystaví potvrzení o konzultaci</a:t>
            </a:r>
          </a:p>
          <a:p>
            <a:pPr algn="just">
              <a:defRPr/>
            </a:pPr>
            <a:r>
              <a:rPr lang="cs-CZ" altLang="cs-CZ" dirty="0" smtClean="0">
                <a:solidFill>
                  <a:srgbClr val="14407E"/>
                </a:solidFill>
              </a:rPr>
              <a:t>Údaje uvedené ve schváleném projektovém záměru jsou závazné !</a:t>
            </a:r>
          </a:p>
          <a:p>
            <a:pPr algn="just">
              <a:buFontTx/>
              <a:buChar char="-"/>
              <a:defRPr/>
            </a:pPr>
            <a:endParaRPr lang="cs-CZ" altLang="cs-CZ" dirty="0">
              <a:solidFill>
                <a:srgbClr val="14407E"/>
              </a:solidFill>
            </a:endParaRPr>
          </a:p>
        </p:txBody>
      </p:sp>
    </p:spTree>
    <p:extLst>
      <p:ext uri="{BB962C8B-B14F-4D97-AF65-F5344CB8AC3E}">
        <p14:creationId xmlns:p14="http://schemas.microsoft.com/office/powerpoint/2010/main" val="397583747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971600" y="3429000"/>
            <a:ext cx="7272808" cy="1296144"/>
          </a:xfrm>
        </p:spPr>
        <p:txBody>
          <a:bodyPr/>
          <a:lstStyle/>
          <a:p>
            <a:pPr algn="ctr"/>
            <a:r>
              <a:rPr lang="cs-CZ" dirty="0" smtClean="0"/>
              <a:t>Změny v projektu</a:t>
            </a:r>
            <a:endParaRPr lang="cs-CZ" sz="2800" b="0" dirty="0"/>
          </a:p>
        </p:txBody>
      </p:sp>
    </p:spTree>
    <p:extLst>
      <p:ext uri="{BB962C8B-B14F-4D97-AF65-F5344CB8AC3E}">
        <p14:creationId xmlns:p14="http://schemas.microsoft.com/office/powerpoint/2010/main" val="367747393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Změny v projektu</a:t>
            </a:r>
            <a:endParaRPr lang="cs-CZ" dirty="0"/>
          </a:p>
        </p:txBody>
      </p:sp>
      <p:sp>
        <p:nvSpPr>
          <p:cNvPr id="3" name="Zástupný symbol pro obsah 2"/>
          <p:cNvSpPr>
            <a:spLocks noGrp="1"/>
          </p:cNvSpPr>
          <p:nvPr>
            <p:ph idx="1"/>
          </p:nvPr>
        </p:nvSpPr>
        <p:spPr>
          <a:xfrm>
            <a:off x="539552" y="1268760"/>
            <a:ext cx="8064000" cy="5445224"/>
          </a:xfrm>
        </p:spPr>
        <p:txBody>
          <a:bodyPr/>
          <a:lstStyle/>
          <a:p>
            <a:r>
              <a:rPr lang="cs-CZ" dirty="0" smtClean="0"/>
              <a:t>Projekt musí být v souladu s údaji uvedenými v implementačním plánu</a:t>
            </a:r>
          </a:p>
          <a:p>
            <a:r>
              <a:rPr lang="cs-CZ" b="1" dirty="0" smtClean="0"/>
              <a:t>Změny zaměření projektu tj.</a:t>
            </a:r>
          </a:p>
          <a:p>
            <a:pPr lvl="1"/>
            <a:r>
              <a:rPr lang="cs-CZ" b="1" dirty="0" smtClean="0"/>
              <a:t>Nastavení cílových skupin</a:t>
            </a:r>
          </a:p>
          <a:p>
            <a:pPr lvl="1"/>
            <a:r>
              <a:rPr lang="cs-CZ" b="1" dirty="0" smtClean="0"/>
              <a:t>Podporovaných aktivit</a:t>
            </a:r>
          </a:p>
          <a:p>
            <a:pPr lvl="1"/>
            <a:r>
              <a:rPr lang="cs-CZ" b="1" dirty="0" smtClean="0"/>
              <a:t>Územního zacílení</a:t>
            </a:r>
          </a:p>
          <a:p>
            <a:pPr marL="0" indent="0">
              <a:buNone/>
            </a:pPr>
            <a:r>
              <a:rPr lang="cs-CZ" b="1" dirty="0" smtClean="0"/>
              <a:t>musí být v souladu s výzvou</a:t>
            </a:r>
          </a:p>
          <a:p>
            <a:r>
              <a:rPr lang="cs-CZ" dirty="0" smtClean="0"/>
              <a:t>Podstatné změny: vyžadující změnu právního aktu či nikoli</a:t>
            </a:r>
          </a:p>
          <a:p>
            <a:r>
              <a:rPr lang="cs-CZ" dirty="0" smtClean="0"/>
              <a:t>Nepodstatné změny: povinnost neprodleně informovat ŘO, povinnost informovat alespoň 10 dní před předložením </a:t>
            </a:r>
            <a:r>
              <a:rPr lang="cs-CZ" dirty="0" err="1" smtClean="0"/>
              <a:t>ZoR</a:t>
            </a:r>
            <a:r>
              <a:rPr lang="cs-CZ" dirty="0" smtClean="0"/>
              <a:t>, povinnost informovat ŘO v </a:t>
            </a:r>
            <a:r>
              <a:rPr lang="cs-CZ" dirty="0" err="1" smtClean="0"/>
              <a:t>ZoR</a:t>
            </a:r>
            <a:r>
              <a:rPr lang="cs-CZ" dirty="0" smtClean="0"/>
              <a:t> za monitorovací období, ve kterém ke změně došlo</a:t>
            </a:r>
          </a:p>
          <a:p>
            <a:endParaRPr lang="cs-CZ" dirty="0" smtClean="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29</a:t>
            </a:fld>
            <a:endParaRPr lang="cs-CZ" dirty="0"/>
          </a:p>
        </p:txBody>
      </p:sp>
    </p:spTree>
    <p:extLst>
      <p:ext uri="{BB962C8B-B14F-4D97-AF65-F5344CB8AC3E}">
        <p14:creationId xmlns:p14="http://schemas.microsoft.com/office/powerpoint/2010/main" val="17618822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PŘEDSTAVENÍ VÝZVY</a:t>
            </a:r>
            <a:endParaRPr lang="cs-CZ" dirty="0"/>
          </a:p>
        </p:txBody>
      </p:sp>
      <p:sp>
        <p:nvSpPr>
          <p:cNvPr id="3" name="Zástupný symbol pro obsah 2"/>
          <p:cNvSpPr>
            <a:spLocks noGrp="1"/>
          </p:cNvSpPr>
          <p:nvPr>
            <p:ph idx="1"/>
          </p:nvPr>
        </p:nvSpPr>
        <p:spPr>
          <a:xfrm>
            <a:off x="323528" y="1412776"/>
            <a:ext cx="8496944" cy="5040560"/>
          </a:xfrm>
        </p:spPr>
        <p:txBody>
          <a:bodyPr/>
          <a:lstStyle/>
          <a:p>
            <a:r>
              <a:rPr lang="cs-CZ" b="1" dirty="0" smtClean="0"/>
              <a:t>Prioritní osa 4: </a:t>
            </a:r>
            <a:r>
              <a:rPr lang="cs-CZ" dirty="0" smtClean="0"/>
              <a:t>Efektivní veřejná správa</a:t>
            </a:r>
          </a:p>
          <a:p>
            <a:r>
              <a:rPr lang="cs-CZ" b="1" dirty="0" smtClean="0"/>
              <a:t>Investiční priorita 4.1: </a:t>
            </a:r>
            <a:r>
              <a:rPr lang="cs-CZ" dirty="0" smtClean="0"/>
              <a:t>Investice do </a:t>
            </a:r>
            <a:r>
              <a:rPr lang="cs-CZ" dirty="0"/>
              <a:t>institucionální kapacity a efektivnosti veřejné správy a veřejných služeb na celostátní, regionální a místní úrovni za účelem reforem, zlepšování právní úpravy a řádné správy </a:t>
            </a:r>
            <a:endParaRPr lang="cs-CZ" dirty="0" smtClean="0"/>
          </a:p>
          <a:p>
            <a:r>
              <a:rPr lang="cs-CZ" b="1" dirty="0" smtClean="0"/>
              <a:t>Specifický cíl 4.1.1: </a:t>
            </a:r>
            <a:r>
              <a:rPr lang="cs-CZ" dirty="0"/>
              <a:t>Optimalizovat procesy a postupy ve veřejné správě zejména prostřednictvím posílení strategického řízení organizací, zvýšení kvality jejich fungování a snížení administrativní zátěže </a:t>
            </a:r>
            <a:endParaRPr lang="cs-CZ" dirty="0" smtClean="0"/>
          </a:p>
          <a:p>
            <a:r>
              <a:rPr lang="cs-CZ" b="1" dirty="0" smtClean="0"/>
              <a:t>Specifický cíl 4.1.2: </a:t>
            </a:r>
            <a:r>
              <a:rPr lang="cs-CZ" dirty="0"/>
              <a:t>Profesionalizovat veřejnou správu zejména prostřednictvím zvyšování znalostí a dovedností jejích pracovníků, rozvoje politik a strategií v oblasti lidských zdrojů a implementace služebního zákona </a:t>
            </a:r>
            <a:endParaRPr lang="cs-CZ" dirty="0" smtClean="0"/>
          </a:p>
          <a:p>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3</a:t>
            </a:fld>
            <a:endParaRPr lang="cs-CZ" dirty="0"/>
          </a:p>
        </p:txBody>
      </p:sp>
    </p:spTree>
    <p:extLst>
      <p:ext uri="{BB962C8B-B14F-4D97-AF65-F5344CB8AC3E}">
        <p14:creationId xmlns:p14="http://schemas.microsoft.com/office/powerpoint/2010/main" val="107024728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Změny v projektu</a:t>
            </a:r>
            <a:endParaRPr lang="cs-CZ" dirty="0"/>
          </a:p>
        </p:txBody>
      </p:sp>
      <p:sp>
        <p:nvSpPr>
          <p:cNvPr id="3" name="Zástupný symbol pro obsah 2"/>
          <p:cNvSpPr>
            <a:spLocks noGrp="1"/>
          </p:cNvSpPr>
          <p:nvPr>
            <p:ph idx="1"/>
          </p:nvPr>
        </p:nvSpPr>
        <p:spPr>
          <a:xfrm>
            <a:off x="539552" y="1196752"/>
            <a:ext cx="8064000" cy="4779232"/>
          </a:xfrm>
        </p:spPr>
        <p:txBody>
          <a:bodyPr/>
          <a:lstStyle/>
          <a:p>
            <a:r>
              <a:rPr lang="cs-CZ" b="1" dirty="0" smtClean="0"/>
              <a:t>Nepodstatné změny v projektu – povinnost informovat neprodleně ŘO:</a:t>
            </a:r>
          </a:p>
          <a:p>
            <a:pPr lvl="1"/>
            <a:r>
              <a:rPr lang="cs-CZ" dirty="0" smtClean="0"/>
              <a:t>změna </a:t>
            </a:r>
            <a:r>
              <a:rPr lang="cs-CZ" dirty="0"/>
              <a:t>kontaktní osoby </a:t>
            </a:r>
            <a:r>
              <a:rPr lang="cs-CZ" dirty="0" smtClean="0"/>
              <a:t>projektu</a:t>
            </a:r>
          </a:p>
          <a:p>
            <a:pPr lvl="1"/>
            <a:r>
              <a:rPr lang="cs-CZ" dirty="0" smtClean="0"/>
              <a:t>změna </a:t>
            </a:r>
            <a:r>
              <a:rPr lang="cs-CZ" dirty="0"/>
              <a:t>sídla příjemce </a:t>
            </a:r>
            <a:r>
              <a:rPr lang="cs-CZ" dirty="0" smtClean="0"/>
              <a:t>podpory</a:t>
            </a:r>
          </a:p>
          <a:p>
            <a:pPr lvl="1"/>
            <a:r>
              <a:rPr lang="cs-CZ" dirty="0" smtClean="0"/>
              <a:t>změna </a:t>
            </a:r>
            <a:r>
              <a:rPr lang="cs-CZ" dirty="0"/>
              <a:t>názvu </a:t>
            </a:r>
            <a:r>
              <a:rPr lang="cs-CZ" dirty="0" smtClean="0"/>
              <a:t>příjemce</a:t>
            </a:r>
          </a:p>
          <a:p>
            <a:pPr lvl="1"/>
            <a:r>
              <a:rPr lang="cs-CZ" dirty="0" smtClean="0"/>
              <a:t>změna </a:t>
            </a:r>
            <a:r>
              <a:rPr lang="cs-CZ" dirty="0"/>
              <a:t>v osobách vykonávajících funkci statutárního orgánu </a:t>
            </a:r>
            <a:r>
              <a:rPr lang="cs-CZ" dirty="0" smtClean="0"/>
              <a:t>příjemce</a:t>
            </a:r>
          </a:p>
          <a:p>
            <a:r>
              <a:rPr lang="cs-CZ" b="1" dirty="0"/>
              <a:t>Nepodstatné změny v projektu – </a:t>
            </a:r>
            <a:r>
              <a:rPr lang="cs-CZ" b="1" dirty="0" smtClean="0"/>
              <a:t>informovat alespoň pracovních 10 dní před předložením </a:t>
            </a:r>
            <a:r>
              <a:rPr lang="cs-CZ" b="1" dirty="0" err="1" smtClean="0"/>
              <a:t>ZoR</a:t>
            </a:r>
            <a:r>
              <a:rPr lang="cs-CZ" b="1" dirty="0" smtClean="0"/>
              <a:t>:</a:t>
            </a:r>
            <a:endParaRPr lang="cs-CZ" b="1" dirty="0"/>
          </a:p>
          <a:p>
            <a:pPr lvl="1"/>
            <a:r>
              <a:rPr lang="cs-CZ" dirty="0" smtClean="0"/>
              <a:t>změna </a:t>
            </a:r>
            <a:r>
              <a:rPr lang="cs-CZ" dirty="0"/>
              <a:t>finančního plánu </a:t>
            </a:r>
            <a:r>
              <a:rPr lang="cs-CZ" dirty="0" smtClean="0"/>
              <a:t>projektu</a:t>
            </a:r>
          </a:p>
          <a:p>
            <a:pPr lvl="1"/>
            <a:r>
              <a:rPr lang="cs-CZ" dirty="0" smtClean="0"/>
              <a:t>změna </a:t>
            </a:r>
            <a:r>
              <a:rPr lang="cs-CZ" dirty="0"/>
              <a:t>rozpočtu projektu </a:t>
            </a:r>
            <a:r>
              <a:rPr lang="cs-CZ" dirty="0" smtClean="0"/>
              <a:t>v </a:t>
            </a:r>
            <a:r>
              <a:rPr lang="cs-CZ" dirty="0"/>
              <a:t>rámci jedné kapitoly </a:t>
            </a:r>
            <a:r>
              <a:rPr lang="cs-CZ" dirty="0" smtClean="0"/>
              <a:t>rozpočtu</a:t>
            </a:r>
          </a:p>
          <a:p>
            <a:pPr lvl="1"/>
            <a:r>
              <a:rPr lang="cs-CZ" dirty="0" smtClean="0"/>
              <a:t>přesun </a:t>
            </a:r>
            <a:r>
              <a:rPr lang="cs-CZ" dirty="0"/>
              <a:t>prostředků mezi jednotlivými kapitolami rozpočtu do výše 20 % celkových způsobilých výdajů projektu v režimu financování skutečně prokazovaných </a:t>
            </a:r>
            <a:r>
              <a:rPr lang="cs-CZ" dirty="0" smtClean="0"/>
              <a:t>výdajů (nesmí se </a:t>
            </a:r>
            <a:r>
              <a:rPr lang="cs-CZ" dirty="0"/>
              <a:t>jednat o navýšení kapitoly Křížové </a:t>
            </a:r>
            <a:r>
              <a:rPr lang="cs-CZ" dirty="0" smtClean="0"/>
              <a:t>financování</a:t>
            </a:r>
            <a:r>
              <a:rPr lang="cs-CZ" dirty="0"/>
              <a:t>)</a:t>
            </a:r>
          </a:p>
          <a:p>
            <a:pPr lvl="1"/>
            <a:endParaRPr lang="cs-CZ" dirty="0" smtClean="0"/>
          </a:p>
          <a:p>
            <a:pPr lvl="1"/>
            <a:endParaRPr lang="cs-CZ" dirty="0"/>
          </a:p>
          <a:p>
            <a:pPr lvl="1"/>
            <a:endParaRPr lang="cs-CZ" b="1"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30</a:t>
            </a:fld>
            <a:endParaRPr lang="cs-CZ" dirty="0"/>
          </a:p>
        </p:txBody>
      </p:sp>
    </p:spTree>
    <p:extLst>
      <p:ext uri="{BB962C8B-B14F-4D97-AF65-F5344CB8AC3E}">
        <p14:creationId xmlns:p14="http://schemas.microsoft.com/office/powerpoint/2010/main" val="167385439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Změny projektu</a:t>
            </a:r>
            <a:endParaRPr lang="cs-CZ" dirty="0"/>
          </a:p>
        </p:txBody>
      </p:sp>
      <p:sp>
        <p:nvSpPr>
          <p:cNvPr id="3" name="Zástupný symbol pro obsah 2"/>
          <p:cNvSpPr>
            <a:spLocks noGrp="1"/>
          </p:cNvSpPr>
          <p:nvPr>
            <p:ph idx="1"/>
          </p:nvPr>
        </p:nvSpPr>
        <p:spPr>
          <a:xfrm>
            <a:off x="539552" y="1484784"/>
            <a:ext cx="8064000" cy="4320000"/>
          </a:xfrm>
        </p:spPr>
        <p:txBody>
          <a:bodyPr/>
          <a:lstStyle/>
          <a:p>
            <a:r>
              <a:rPr lang="cs-CZ" b="1" dirty="0"/>
              <a:t>Nepodstatné změny v projektu – povinnost informovat </a:t>
            </a:r>
            <a:r>
              <a:rPr lang="cs-CZ" b="1" dirty="0" smtClean="0"/>
              <a:t>ŘO v následující </a:t>
            </a:r>
            <a:r>
              <a:rPr lang="cs-CZ" b="1" dirty="0" err="1" smtClean="0"/>
              <a:t>ZoR</a:t>
            </a:r>
            <a:r>
              <a:rPr lang="cs-CZ" b="1" dirty="0" smtClean="0"/>
              <a:t>:</a:t>
            </a:r>
            <a:endParaRPr lang="cs-CZ" b="1" dirty="0"/>
          </a:p>
          <a:p>
            <a:pPr lvl="1"/>
            <a:r>
              <a:rPr lang="cs-CZ" dirty="0" smtClean="0"/>
              <a:t>změna </a:t>
            </a:r>
            <a:r>
              <a:rPr lang="cs-CZ" dirty="0"/>
              <a:t>místa realizace nebo území dopadu, které nemají dopad na způsobilost </a:t>
            </a:r>
            <a:r>
              <a:rPr lang="cs-CZ" dirty="0" smtClean="0"/>
              <a:t>výdajů</a:t>
            </a:r>
          </a:p>
          <a:p>
            <a:pPr lvl="1"/>
            <a:r>
              <a:rPr lang="cs-CZ" dirty="0" smtClean="0"/>
              <a:t>změna </a:t>
            </a:r>
            <a:r>
              <a:rPr lang="cs-CZ" dirty="0"/>
              <a:t>ve způsobu provádění klíčových aktivit, která nemá negativní dopad na plnění cílů </a:t>
            </a:r>
            <a:r>
              <a:rPr lang="cs-CZ" dirty="0" smtClean="0"/>
              <a:t>projektu</a:t>
            </a:r>
          </a:p>
          <a:p>
            <a:pPr lvl="1"/>
            <a:r>
              <a:rPr lang="pl-PL" dirty="0" smtClean="0"/>
              <a:t>navýšení </a:t>
            </a:r>
            <a:r>
              <a:rPr lang="pl-PL" dirty="0"/>
              <a:t>počtu osob z cílové skupiny, které jsou do projektu </a:t>
            </a:r>
            <a:r>
              <a:rPr lang="pl-PL" dirty="0" smtClean="0"/>
              <a:t>zapojeny</a:t>
            </a:r>
          </a:p>
          <a:p>
            <a:pPr lvl="1"/>
            <a:r>
              <a:rPr lang="cs-CZ" dirty="0" smtClean="0"/>
              <a:t>změna </a:t>
            </a:r>
            <a:r>
              <a:rPr lang="cs-CZ" dirty="0"/>
              <a:t>složení realizačního </a:t>
            </a:r>
            <a:r>
              <a:rPr lang="cs-CZ" dirty="0" smtClean="0"/>
              <a:t>týmu</a:t>
            </a:r>
            <a:r>
              <a:rPr lang="cs-CZ" sz="800" dirty="0" smtClean="0"/>
              <a:t> </a:t>
            </a:r>
            <a:endParaRPr lang="cs-CZ" sz="800" dirty="0"/>
          </a:p>
          <a:p>
            <a:pPr lvl="1"/>
            <a:r>
              <a:rPr lang="cs-CZ" dirty="0" smtClean="0"/>
              <a:t>změny </a:t>
            </a:r>
            <a:r>
              <a:rPr lang="cs-CZ" dirty="0"/>
              <a:t>smluv o </a:t>
            </a:r>
            <a:r>
              <a:rPr lang="cs-CZ" dirty="0" smtClean="0"/>
              <a:t>partnerství</a:t>
            </a:r>
            <a:endParaRPr lang="cs-CZ" sz="800" dirty="0"/>
          </a:p>
          <a:p>
            <a:pPr lvl="1"/>
            <a:r>
              <a:rPr lang="cs-CZ" dirty="0" smtClean="0"/>
              <a:t>vypuštění </a:t>
            </a:r>
            <a:r>
              <a:rPr lang="cs-CZ" dirty="0"/>
              <a:t>partnera z realizace projektu z důvodu jeho </a:t>
            </a:r>
            <a:r>
              <a:rPr lang="cs-CZ" dirty="0" smtClean="0"/>
              <a:t>zániku</a:t>
            </a:r>
          </a:p>
          <a:p>
            <a:pPr lvl="1"/>
            <a:r>
              <a:rPr lang="cs-CZ" dirty="0" smtClean="0"/>
              <a:t>změna </a:t>
            </a:r>
            <a:r>
              <a:rPr lang="cs-CZ" dirty="0"/>
              <a:t>týkající se plátcovství daně z přidané hodnoty příjemce či partnera s finančním </a:t>
            </a:r>
            <a:r>
              <a:rPr lang="cs-CZ" dirty="0" smtClean="0"/>
              <a:t>příspěvkem</a:t>
            </a:r>
            <a:endParaRPr lang="cs-CZ" sz="800"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31</a:t>
            </a:fld>
            <a:endParaRPr lang="cs-CZ" dirty="0"/>
          </a:p>
        </p:txBody>
      </p:sp>
    </p:spTree>
    <p:extLst>
      <p:ext uri="{BB962C8B-B14F-4D97-AF65-F5344CB8AC3E}">
        <p14:creationId xmlns:p14="http://schemas.microsoft.com/office/powerpoint/2010/main" val="52366896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Změny v projektu</a:t>
            </a:r>
            <a:endParaRPr lang="cs-CZ" dirty="0"/>
          </a:p>
        </p:txBody>
      </p:sp>
      <p:sp>
        <p:nvSpPr>
          <p:cNvPr id="3" name="Zástupný symbol pro obsah 2"/>
          <p:cNvSpPr>
            <a:spLocks noGrp="1"/>
          </p:cNvSpPr>
          <p:nvPr>
            <p:ph idx="1"/>
          </p:nvPr>
        </p:nvSpPr>
        <p:spPr>
          <a:xfrm>
            <a:off x="323528" y="1196752"/>
            <a:ext cx="8424936" cy="4320000"/>
          </a:xfrm>
        </p:spPr>
        <p:txBody>
          <a:bodyPr/>
          <a:lstStyle/>
          <a:p>
            <a:r>
              <a:rPr lang="cs-CZ" b="1" dirty="0" smtClean="0"/>
              <a:t>Podst</a:t>
            </a:r>
            <a:r>
              <a:rPr lang="cs-CZ" b="1" dirty="0"/>
              <a:t>a</a:t>
            </a:r>
            <a:r>
              <a:rPr lang="cs-CZ" b="1" dirty="0" smtClean="0"/>
              <a:t>tné změny v projektu – nevyžadují změnu v právním aktu:</a:t>
            </a:r>
          </a:p>
          <a:p>
            <a:pPr lvl="1"/>
            <a:r>
              <a:rPr lang="cs-CZ" dirty="0" smtClean="0"/>
              <a:t>změny </a:t>
            </a:r>
            <a:r>
              <a:rPr lang="cs-CZ" dirty="0"/>
              <a:t>v </a:t>
            </a:r>
            <a:r>
              <a:rPr lang="cs-CZ" dirty="0" smtClean="0"/>
              <a:t>KA, </a:t>
            </a:r>
            <a:r>
              <a:rPr lang="cs-CZ" dirty="0"/>
              <a:t>kdy se nejedná o technické aspekty spadající do nepodstatných </a:t>
            </a:r>
            <a:r>
              <a:rPr lang="cs-CZ" dirty="0" smtClean="0"/>
              <a:t>změn (také </a:t>
            </a:r>
            <a:r>
              <a:rPr lang="cs-CZ" dirty="0"/>
              <a:t>zrušení </a:t>
            </a:r>
            <a:r>
              <a:rPr lang="cs-CZ" dirty="0" smtClean="0"/>
              <a:t>KA </a:t>
            </a:r>
            <a:r>
              <a:rPr lang="cs-CZ" dirty="0"/>
              <a:t>nebo přidání </a:t>
            </a:r>
            <a:r>
              <a:rPr lang="cs-CZ" dirty="0" smtClean="0"/>
              <a:t>nové KA)</a:t>
            </a:r>
          </a:p>
          <a:p>
            <a:pPr lvl="1"/>
            <a:r>
              <a:rPr lang="cs-CZ" dirty="0" smtClean="0"/>
              <a:t>zahrnutí </a:t>
            </a:r>
            <a:r>
              <a:rPr lang="cs-CZ" dirty="0"/>
              <a:t>nové cílové </a:t>
            </a:r>
            <a:r>
              <a:rPr lang="cs-CZ" dirty="0" smtClean="0"/>
              <a:t>skupiny</a:t>
            </a:r>
          </a:p>
          <a:p>
            <a:pPr lvl="1"/>
            <a:r>
              <a:rPr lang="cs-CZ" dirty="0" smtClean="0"/>
              <a:t>přesun </a:t>
            </a:r>
            <a:r>
              <a:rPr lang="cs-CZ" dirty="0"/>
              <a:t>prostředků mezi jednotlivými kapitolami rozpočtu vyšší než 20 % celkových způsobilých výdajů projektu v režimu financování skutečně prokazovaných </a:t>
            </a:r>
            <a:r>
              <a:rPr lang="cs-CZ" dirty="0" smtClean="0"/>
              <a:t>výdajů</a:t>
            </a:r>
          </a:p>
          <a:p>
            <a:pPr lvl="1"/>
            <a:r>
              <a:rPr lang="cs-CZ" dirty="0" smtClean="0"/>
              <a:t>navýšení </a:t>
            </a:r>
            <a:r>
              <a:rPr lang="cs-CZ" dirty="0"/>
              <a:t>celkového rozpočtu kapitoly Křížové </a:t>
            </a:r>
            <a:r>
              <a:rPr lang="cs-CZ" dirty="0" smtClean="0"/>
              <a:t>financování</a:t>
            </a:r>
          </a:p>
          <a:p>
            <a:pPr lvl="1"/>
            <a:r>
              <a:rPr lang="cs-CZ" dirty="0" smtClean="0"/>
              <a:t>přesun </a:t>
            </a:r>
            <a:r>
              <a:rPr lang="cs-CZ" dirty="0"/>
              <a:t>v rozpočtu mezi položkami na neinvestiční a investiční </a:t>
            </a:r>
            <a:r>
              <a:rPr lang="cs-CZ" dirty="0" smtClean="0"/>
              <a:t>výdaje</a:t>
            </a:r>
          </a:p>
          <a:p>
            <a:pPr lvl="1"/>
            <a:r>
              <a:rPr lang="cs-CZ" dirty="0" smtClean="0"/>
              <a:t>změna </a:t>
            </a:r>
            <a:r>
              <a:rPr lang="cs-CZ" dirty="0"/>
              <a:t>bankovního účtu projektu, resp. všech bankovních účtů, prostřednictvím nichž dochází k poskytování podpory z OPZ </a:t>
            </a:r>
            <a:r>
              <a:rPr lang="cs-CZ" dirty="0" smtClean="0"/>
              <a:t>příjemci</a:t>
            </a:r>
          </a:p>
          <a:p>
            <a:pPr lvl="1"/>
            <a:r>
              <a:rPr lang="cs-CZ" dirty="0" smtClean="0"/>
              <a:t>změna </a:t>
            </a:r>
            <a:r>
              <a:rPr lang="cs-CZ" dirty="0"/>
              <a:t>ve vymezení monitorovacích </a:t>
            </a:r>
            <a:r>
              <a:rPr lang="cs-CZ" dirty="0" smtClean="0"/>
              <a:t>období</a:t>
            </a:r>
          </a:p>
          <a:p>
            <a:pPr lvl="1"/>
            <a:r>
              <a:rPr lang="cs-CZ" dirty="0" smtClean="0"/>
              <a:t>změna </a:t>
            </a:r>
            <a:r>
              <a:rPr lang="cs-CZ" dirty="0"/>
              <a:t>v termínech, do kterých má být v realizaci projektu dosaženo stanoveného </a:t>
            </a:r>
            <a:r>
              <a:rPr lang="cs-CZ" dirty="0" smtClean="0"/>
              <a:t>kroku</a:t>
            </a:r>
            <a:endParaRPr lang="cs-CZ" b="1"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32</a:t>
            </a:fld>
            <a:endParaRPr lang="cs-CZ" dirty="0"/>
          </a:p>
        </p:txBody>
      </p:sp>
    </p:spTree>
    <p:extLst>
      <p:ext uri="{BB962C8B-B14F-4D97-AF65-F5344CB8AC3E}">
        <p14:creationId xmlns:p14="http://schemas.microsoft.com/office/powerpoint/2010/main" val="309233338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Změny v projektu</a:t>
            </a:r>
            <a:endParaRPr lang="cs-CZ" dirty="0"/>
          </a:p>
        </p:txBody>
      </p:sp>
      <p:sp>
        <p:nvSpPr>
          <p:cNvPr id="3" name="Zástupný symbol pro obsah 2"/>
          <p:cNvSpPr>
            <a:spLocks noGrp="1"/>
          </p:cNvSpPr>
          <p:nvPr>
            <p:ph idx="1"/>
          </p:nvPr>
        </p:nvSpPr>
        <p:spPr>
          <a:xfrm>
            <a:off x="540000" y="1268760"/>
            <a:ext cx="8064000" cy="4851240"/>
          </a:xfrm>
        </p:spPr>
        <p:txBody>
          <a:bodyPr/>
          <a:lstStyle/>
          <a:p>
            <a:r>
              <a:rPr lang="cs-CZ" b="1" dirty="0" smtClean="0"/>
              <a:t>Podstatné změny – vyžadují změnu v právním aktu:</a:t>
            </a:r>
          </a:p>
          <a:p>
            <a:pPr lvl="1"/>
            <a:r>
              <a:rPr lang="cs-CZ" dirty="0" smtClean="0"/>
              <a:t>změna </a:t>
            </a:r>
            <a:r>
              <a:rPr lang="cs-CZ" dirty="0"/>
              <a:t>plánovaných výstupů a výsledků projektu (tj. cílových hodnot </a:t>
            </a:r>
            <a:r>
              <a:rPr lang="cs-CZ" dirty="0" smtClean="0"/>
              <a:t>indikátorů)</a:t>
            </a:r>
          </a:p>
          <a:p>
            <a:pPr lvl="1"/>
            <a:r>
              <a:rPr lang="cs-CZ" dirty="0" smtClean="0"/>
              <a:t>změna </a:t>
            </a:r>
            <a:r>
              <a:rPr lang="cs-CZ" dirty="0"/>
              <a:t>termínu ukončení realizace </a:t>
            </a:r>
            <a:r>
              <a:rPr lang="cs-CZ" dirty="0" smtClean="0"/>
              <a:t>projektu</a:t>
            </a:r>
          </a:p>
          <a:p>
            <a:pPr lvl="1"/>
            <a:r>
              <a:rPr lang="cs-CZ" dirty="0" smtClean="0"/>
              <a:t>nahrazení </a:t>
            </a:r>
            <a:r>
              <a:rPr lang="cs-CZ" dirty="0"/>
              <a:t>partnera projektu jiným subjektem / jinými </a:t>
            </a:r>
            <a:r>
              <a:rPr lang="cs-CZ" dirty="0" smtClean="0"/>
              <a:t>subjekty</a:t>
            </a:r>
          </a:p>
          <a:p>
            <a:pPr lvl="1"/>
            <a:r>
              <a:rPr lang="cs-CZ" dirty="0" smtClean="0"/>
              <a:t>navýšení </a:t>
            </a:r>
            <a:r>
              <a:rPr lang="cs-CZ" dirty="0"/>
              <a:t>celkového rozpočtu </a:t>
            </a:r>
            <a:r>
              <a:rPr lang="cs-CZ" dirty="0" smtClean="0"/>
              <a:t>projektu</a:t>
            </a:r>
          </a:p>
          <a:p>
            <a:pPr lvl="1"/>
            <a:r>
              <a:rPr lang="cs-CZ" dirty="0" smtClean="0"/>
              <a:t>vypuštění </a:t>
            </a:r>
            <a:r>
              <a:rPr lang="cs-CZ" dirty="0"/>
              <a:t>partnera z realizace projektu z důvodu jeho zániku, pokud tato změna vyžaduje navýšení částky veřejné podpory přidělené v právním aktu příjemci nebo nějakému z </a:t>
            </a:r>
            <a:r>
              <a:rPr lang="cs-CZ" dirty="0" smtClean="0"/>
              <a:t>partnerů </a:t>
            </a:r>
            <a:endParaRPr lang="cs-CZ" dirty="0"/>
          </a:p>
          <a:p>
            <a:r>
              <a:rPr lang="cs-CZ" dirty="0" smtClean="0"/>
              <a:t>U </a:t>
            </a:r>
            <a:r>
              <a:rPr lang="cs-CZ" dirty="0"/>
              <a:t>změn, které vyžadují vydání změnového právního aktu, zahájí ŘO do 10 pracovních dnů od schválení žádosti o změnu kroky k vydání změnového právního </a:t>
            </a:r>
            <a:r>
              <a:rPr lang="cs-CZ" dirty="0" smtClean="0"/>
              <a:t>aktu.</a:t>
            </a:r>
            <a:r>
              <a:rPr lang="cs-CZ" sz="800" dirty="0" smtClean="0"/>
              <a:t> </a:t>
            </a:r>
            <a:r>
              <a:rPr lang="cs-CZ" dirty="0"/>
              <a:t>Příjemce je oprávněn žádost o změnu stáhnout do doby jejího schválení či zamítnutí. </a:t>
            </a:r>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33</a:t>
            </a:fld>
            <a:endParaRPr lang="cs-CZ" dirty="0"/>
          </a:p>
        </p:txBody>
      </p:sp>
    </p:spTree>
    <p:extLst>
      <p:ext uri="{BB962C8B-B14F-4D97-AF65-F5344CB8AC3E}">
        <p14:creationId xmlns:p14="http://schemas.microsoft.com/office/powerpoint/2010/main" val="422633735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971600" y="3429000"/>
            <a:ext cx="7272808" cy="1296144"/>
          </a:xfrm>
        </p:spPr>
        <p:txBody>
          <a:bodyPr/>
          <a:lstStyle/>
          <a:p>
            <a:pPr algn="ctr"/>
            <a:r>
              <a:rPr lang="cs-CZ" dirty="0" smtClean="0"/>
              <a:t>Realizační tým</a:t>
            </a:r>
            <a:endParaRPr lang="cs-CZ" sz="2800" b="0" dirty="0"/>
          </a:p>
        </p:txBody>
      </p:sp>
    </p:spTree>
    <p:extLst>
      <p:ext uri="{BB962C8B-B14F-4D97-AF65-F5344CB8AC3E}">
        <p14:creationId xmlns:p14="http://schemas.microsoft.com/office/powerpoint/2010/main" val="384172432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realizační tým</a:t>
            </a:r>
            <a:endParaRPr lang="cs-CZ" dirty="0"/>
          </a:p>
        </p:txBody>
      </p:sp>
      <p:sp>
        <p:nvSpPr>
          <p:cNvPr id="5" name="Zástupný symbol pro číslo snímku 4"/>
          <p:cNvSpPr>
            <a:spLocks noGrp="1"/>
          </p:cNvSpPr>
          <p:nvPr>
            <p:ph type="sldNum" sz="quarter" idx="13"/>
          </p:nvPr>
        </p:nvSpPr>
        <p:spPr/>
        <p:txBody>
          <a:bodyPr/>
          <a:lstStyle/>
          <a:p>
            <a:fld id="{479BF083-4774-43B1-9AB0-5CC1AC5DD8EE}" type="slidenum">
              <a:rPr lang="cs-CZ" smtClean="0"/>
              <a:pPr/>
              <a:t>35</a:t>
            </a:fld>
            <a:endParaRPr lang="cs-CZ" dirty="0"/>
          </a:p>
        </p:txBody>
      </p:sp>
      <p:sp>
        <p:nvSpPr>
          <p:cNvPr id="3" name="Zástupný symbol pro obsah 2"/>
          <p:cNvSpPr>
            <a:spLocks noGrp="1"/>
          </p:cNvSpPr>
          <p:nvPr>
            <p:ph idx="10"/>
          </p:nvPr>
        </p:nvSpPr>
        <p:spPr>
          <a:xfrm>
            <a:off x="395536" y="1340768"/>
            <a:ext cx="8064000" cy="5328592"/>
          </a:xfrm>
        </p:spPr>
        <p:txBody>
          <a:bodyPr/>
          <a:lstStyle/>
          <a:p>
            <a:pPr marL="0" indent="0">
              <a:buNone/>
            </a:pPr>
            <a:r>
              <a:rPr lang="cs-CZ" b="1" dirty="0" smtClean="0"/>
              <a:t>Realizační tým projektu </a:t>
            </a:r>
          </a:p>
          <a:p>
            <a:r>
              <a:rPr lang="cs-CZ" sz="2000" b="1" dirty="0" smtClean="0"/>
              <a:t>administrativní a řídící pozice </a:t>
            </a:r>
            <a:endParaRPr lang="cs-CZ" sz="2000" dirty="0"/>
          </a:p>
          <a:p>
            <a:pPr lvl="1">
              <a:spcBef>
                <a:spcPts val="0"/>
              </a:spcBef>
              <a:spcAft>
                <a:spcPts val="0"/>
              </a:spcAft>
            </a:pPr>
            <a:r>
              <a:rPr lang="cs-CZ" dirty="0" smtClean="0"/>
              <a:t>hlavní/projektový manažer, vedoucí projektu, koordinátor</a:t>
            </a:r>
          </a:p>
          <a:p>
            <a:pPr lvl="1">
              <a:spcBef>
                <a:spcPts val="0"/>
              </a:spcBef>
              <a:spcAft>
                <a:spcPts val="0"/>
              </a:spcAft>
            </a:pPr>
            <a:r>
              <a:rPr lang="cs-CZ" dirty="0" smtClean="0"/>
              <a:t>finanční manažer, ekonom, účetní, </a:t>
            </a:r>
            <a:r>
              <a:rPr lang="cs-CZ" dirty="0"/>
              <a:t>administrativní asistent</a:t>
            </a:r>
            <a:endParaRPr lang="cs-CZ" dirty="0" smtClean="0"/>
          </a:p>
          <a:p>
            <a:pPr lvl="1">
              <a:spcBef>
                <a:spcPts val="0"/>
              </a:spcBef>
              <a:spcAft>
                <a:spcPts val="0"/>
              </a:spcAft>
            </a:pPr>
            <a:r>
              <a:rPr lang="cs-CZ" dirty="0" smtClean="0"/>
              <a:t>PR manažer, IT specialista/technik pro správu, právník pro VZ</a:t>
            </a:r>
          </a:p>
          <a:p>
            <a:pPr marL="414000" lvl="1" indent="0">
              <a:lnSpc>
                <a:spcPct val="100000"/>
              </a:lnSpc>
              <a:buNone/>
            </a:pPr>
            <a:r>
              <a:rPr lang="cs-CZ" b="1" i="1" dirty="0" smtClean="0"/>
              <a:t>Pozor: sledovat text výzvy, zda jsou výdaje pro administrativní část RT hrazeny z přímých nebo nepřímých nákladů!</a:t>
            </a:r>
          </a:p>
          <a:p>
            <a:pPr>
              <a:spcBef>
                <a:spcPts val="1800"/>
              </a:spcBef>
            </a:pPr>
            <a:r>
              <a:rPr lang="cs-CZ" sz="2000" b="1" dirty="0" smtClean="0"/>
              <a:t>odborné pozice </a:t>
            </a:r>
            <a:endParaRPr lang="cs-CZ" sz="2000" dirty="0" smtClean="0"/>
          </a:p>
          <a:p>
            <a:pPr lvl="1">
              <a:lnSpc>
                <a:spcPct val="100000"/>
              </a:lnSpc>
              <a:spcBef>
                <a:spcPts val="0"/>
              </a:spcBef>
              <a:spcAft>
                <a:spcPts val="0"/>
              </a:spcAft>
            </a:pPr>
            <a:r>
              <a:rPr lang="cs-CZ" dirty="0" smtClean="0"/>
              <a:t>členové RT, kteří pracují přímo s CS nebo vytvářejí produkty</a:t>
            </a:r>
          </a:p>
          <a:p>
            <a:pPr lvl="1">
              <a:lnSpc>
                <a:spcPct val="100000"/>
              </a:lnSpc>
              <a:spcBef>
                <a:spcPts val="0"/>
              </a:spcBef>
              <a:spcAft>
                <a:spcPts val="0"/>
              </a:spcAft>
            </a:pPr>
            <a:r>
              <a:rPr lang="cs-CZ" dirty="0" smtClean="0"/>
              <a:t>odborný garant, odborný asistent, evaluátor</a:t>
            </a:r>
          </a:p>
          <a:p>
            <a:pPr lvl="1">
              <a:lnSpc>
                <a:spcPct val="100000"/>
              </a:lnSpc>
              <a:spcBef>
                <a:spcPts val="0"/>
              </a:spcBef>
              <a:spcAft>
                <a:spcPts val="0"/>
              </a:spcAft>
            </a:pPr>
            <a:r>
              <a:rPr lang="cs-CZ" dirty="0" smtClean="0"/>
              <a:t>metodik, lektor, právník, manažer kvality, odborný konzultant</a:t>
            </a:r>
          </a:p>
          <a:p>
            <a:pPr marL="414000" lvl="1" indent="0">
              <a:lnSpc>
                <a:spcPct val="100000"/>
              </a:lnSpc>
              <a:spcBef>
                <a:spcPts val="0"/>
              </a:spcBef>
              <a:spcAft>
                <a:spcPts val="0"/>
              </a:spcAft>
              <a:buNone/>
            </a:pPr>
            <a:endParaRPr lang="cs-CZ" sz="1800" b="1" dirty="0" smtClean="0"/>
          </a:p>
          <a:p>
            <a:pPr marL="180000" indent="0">
              <a:lnSpc>
                <a:spcPct val="100000"/>
              </a:lnSpc>
              <a:spcBef>
                <a:spcPts val="0"/>
              </a:spcBef>
              <a:spcAft>
                <a:spcPts val="0"/>
              </a:spcAft>
              <a:buNone/>
            </a:pPr>
            <a:r>
              <a:rPr lang="cs-CZ" sz="2000" b="1" dirty="0" smtClean="0"/>
              <a:t>Pomůcka: Obvyklé platy pro realizační tým  </a:t>
            </a:r>
          </a:p>
          <a:p>
            <a:pPr marL="180000" indent="0">
              <a:lnSpc>
                <a:spcPct val="100000"/>
              </a:lnSpc>
              <a:spcBef>
                <a:spcPts val="0"/>
              </a:spcBef>
              <a:spcAft>
                <a:spcPts val="0"/>
              </a:spcAft>
              <a:buNone/>
            </a:pPr>
            <a:r>
              <a:rPr lang="cs-CZ" sz="2000" b="1" dirty="0"/>
              <a:t> </a:t>
            </a:r>
            <a:r>
              <a:rPr lang="cs-CZ" sz="2000" b="1" dirty="0" smtClean="0"/>
              <a:t>                  http://www.esfcr.cz/obvykle-ceny-a-mzdy-platy </a:t>
            </a:r>
          </a:p>
          <a:p>
            <a:pPr marL="0" lvl="1" indent="0">
              <a:lnSpc>
                <a:spcPts val="2880"/>
              </a:lnSpc>
              <a:spcBef>
                <a:spcPts val="0"/>
              </a:spcBef>
              <a:spcAft>
                <a:spcPts val="600"/>
              </a:spcAft>
              <a:buSzPct val="100000"/>
              <a:buNone/>
            </a:pPr>
            <a:r>
              <a:rPr lang="cs-CZ" b="1" dirty="0" smtClean="0"/>
              <a:t>       </a:t>
            </a:r>
            <a:endParaRPr lang="cs-CZ" b="1" dirty="0"/>
          </a:p>
        </p:txBody>
      </p:sp>
    </p:spTree>
    <p:extLst>
      <p:ext uri="{BB962C8B-B14F-4D97-AF65-F5344CB8AC3E}">
        <p14:creationId xmlns:p14="http://schemas.microsoft.com/office/powerpoint/2010/main" val="306511839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realizační tým</a:t>
            </a:r>
            <a:endParaRPr lang="cs-CZ" dirty="0"/>
          </a:p>
        </p:txBody>
      </p:sp>
      <p:sp>
        <p:nvSpPr>
          <p:cNvPr id="5" name="Zástupný symbol pro číslo snímku 4"/>
          <p:cNvSpPr>
            <a:spLocks noGrp="1"/>
          </p:cNvSpPr>
          <p:nvPr>
            <p:ph type="sldNum" sz="quarter" idx="13"/>
          </p:nvPr>
        </p:nvSpPr>
        <p:spPr/>
        <p:txBody>
          <a:bodyPr/>
          <a:lstStyle/>
          <a:p>
            <a:fld id="{479BF083-4774-43B1-9AB0-5CC1AC5DD8EE}" type="slidenum">
              <a:rPr lang="cs-CZ" smtClean="0"/>
              <a:pPr/>
              <a:t>36</a:t>
            </a:fld>
            <a:endParaRPr lang="cs-CZ" dirty="0"/>
          </a:p>
        </p:txBody>
      </p:sp>
      <p:sp>
        <p:nvSpPr>
          <p:cNvPr id="3" name="Zástupný symbol pro obsah 2"/>
          <p:cNvSpPr>
            <a:spLocks noGrp="1"/>
          </p:cNvSpPr>
          <p:nvPr>
            <p:ph idx="10"/>
          </p:nvPr>
        </p:nvSpPr>
        <p:spPr>
          <a:xfrm>
            <a:off x="395536" y="1412776"/>
            <a:ext cx="8064000" cy="5112568"/>
          </a:xfrm>
        </p:spPr>
        <p:txBody>
          <a:bodyPr/>
          <a:lstStyle/>
          <a:p>
            <a:pPr marL="0" lvl="1" indent="0">
              <a:lnSpc>
                <a:spcPct val="130000"/>
              </a:lnSpc>
              <a:spcBef>
                <a:spcPts val="600"/>
              </a:spcBef>
              <a:spcAft>
                <a:spcPts val="600"/>
              </a:spcAft>
              <a:buSzPct val="100000"/>
              <a:buNone/>
            </a:pPr>
            <a:r>
              <a:rPr lang="cs-CZ" sz="2400" b="1" dirty="0" smtClean="0"/>
              <a:t>Popis realizačního týmu projektu v žádosti</a:t>
            </a:r>
          </a:p>
          <a:p>
            <a:pPr lvl="1"/>
            <a:r>
              <a:rPr lang="cs-CZ" dirty="0" smtClean="0"/>
              <a:t>povinná součást projektové žádosti</a:t>
            </a:r>
            <a:r>
              <a:rPr lang="cs-CZ" sz="1800" dirty="0" smtClean="0"/>
              <a:t> </a:t>
            </a:r>
            <a:r>
              <a:rPr lang="cs-CZ" dirty="0" smtClean="0"/>
              <a:t>(i pro administrativní pozice!)</a:t>
            </a:r>
          </a:p>
          <a:p>
            <a:pPr lvl="1"/>
            <a:r>
              <a:rPr lang="cs-CZ" dirty="0" smtClean="0"/>
              <a:t>v projektové žádosti na záložce POPIS PROJEKTU</a:t>
            </a:r>
          </a:p>
          <a:p>
            <a:pPr lvl="1"/>
            <a:endParaRPr lang="cs-CZ" dirty="0" smtClean="0"/>
          </a:p>
          <a:p>
            <a:pPr marL="414000" lvl="1" indent="0">
              <a:buNone/>
            </a:pPr>
            <a:endParaRPr lang="cs-CZ" dirty="0"/>
          </a:p>
          <a:p>
            <a:pPr marL="414000" lvl="1" indent="0">
              <a:buNone/>
            </a:pPr>
            <a:endParaRPr lang="cs-CZ" dirty="0" smtClean="0"/>
          </a:p>
          <a:p>
            <a:pPr marL="414000" lvl="1" indent="0">
              <a:buNone/>
            </a:pPr>
            <a:endParaRPr lang="cs-CZ" dirty="0"/>
          </a:p>
          <a:p>
            <a:pPr marL="414000" lvl="1" indent="0">
              <a:buNone/>
            </a:pPr>
            <a:endParaRPr lang="cs-CZ" dirty="0" smtClean="0"/>
          </a:p>
          <a:p>
            <a:pPr marL="414000" lvl="1" indent="0">
              <a:buNone/>
            </a:pPr>
            <a:endParaRPr lang="cs-CZ" dirty="0"/>
          </a:p>
          <a:p>
            <a:pPr marL="414000" lvl="1" indent="0">
              <a:buNone/>
            </a:pPr>
            <a:endParaRPr lang="cs-CZ" dirty="0" smtClean="0"/>
          </a:p>
          <a:p>
            <a:pPr marL="414000" lvl="1" indent="0">
              <a:buNone/>
            </a:pPr>
            <a:endParaRPr lang="cs-CZ" dirty="0" smtClean="0"/>
          </a:p>
          <a:p>
            <a:pPr lvl="1"/>
            <a:r>
              <a:rPr lang="cs-CZ" dirty="0" smtClean="0"/>
              <a:t>pole </a:t>
            </a:r>
            <a:r>
              <a:rPr lang="cs-CZ" dirty="0"/>
              <a:t>má </a:t>
            </a:r>
            <a:r>
              <a:rPr lang="cs-CZ" dirty="0" smtClean="0"/>
              <a:t>rozsah pouze 2000 </a:t>
            </a:r>
            <a:r>
              <a:rPr lang="cs-CZ" dirty="0"/>
              <a:t>znaků, </a:t>
            </a:r>
            <a:r>
              <a:rPr lang="cs-CZ" dirty="0" smtClean="0"/>
              <a:t>pro dostatečně podrobný popis jej bude třeba </a:t>
            </a:r>
            <a:r>
              <a:rPr lang="cs-CZ" dirty="0"/>
              <a:t>vypracovat jako zvláštní přílohu žádosti!</a:t>
            </a:r>
          </a:p>
          <a:p>
            <a:pPr lvl="1"/>
            <a:endParaRPr lang="cs-CZ" dirty="0" smtClean="0"/>
          </a:p>
          <a:p>
            <a:pPr lvl="1"/>
            <a:endParaRPr lang="cs-CZ" dirty="0"/>
          </a:p>
          <a:p>
            <a:pPr marL="0" indent="0">
              <a:buNone/>
            </a:pPr>
            <a:endParaRPr lang="cs-CZ" dirty="0"/>
          </a:p>
        </p:txBody>
      </p:sp>
      <p:pic>
        <p:nvPicPr>
          <p:cNvPr id="6" name="Obrázek 5"/>
          <p:cNvPicPr/>
          <p:nvPr/>
        </p:nvPicPr>
        <p:blipFill rotWithShape="1">
          <a:blip r:embed="rId2"/>
          <a:srcRect t="30316" b="52319"/>
          <a:stretch/>
        </p:blipFill>
        <p:spPr bwMode="auto">
          <a:xfrm>
            <a:off x="754111" y="2708920"/>
            <a:ext cx="7560840" cy="1296144"/>
          </a:xfrm>
          <a:prstGeom prst="rect">
            <a:avLst/>
          </a:prstGeom>
          <a:ln>
            <a:noFill/>
          </a:ln>
          <a:extLst>
            <a:ext uri="{53640926-AAD7-44D8-BBD7-CCE9431645EC}">
              <a14:shadowObscured xmlns:a14="http://schemas.microsoft.com/office/drawing/2010/main"/>
            </a:ext>
          </a:extLst>
        </p:spPr>
      </p:pic>
      <p:pic>
        <p:nvPicPr>
          <p:cNvPr id="7" name="Obrázek 6"/>
          <p:cNvPicPr/>
          <p:nvPr/>
        </p:nvPicPr>
        <p:blipFill rotWithShape="1">
          <a:blip r:embed="rId3"/>
          <a:srcRect t="55294" b="12330"/>
          <a:stretch/>
        </p:blipFill>
        <p:spPr bwMode="auto">
          <a:xfrm>
            <a:off x="754111" y="4149080"/>
            <a:ext cx="7557468" cy="1512168"/>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65661046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realizační tým</a:t>
            </a:r>
            <a:endParaRPr lang="cs-CZ" dirty="0"/>
          </a:p>
        </p:txBody>
      </p:sp>
      <p:sp>
        <p:nvSpPr>
          <p:cNvPr id="5" name="Zástupný symbol pro číslo snímku 4"/>
          <p:cNvSpPr>
            <a:spLocks noGrp="1"/>
          </p:cNvSpPr>
          <p:nvPr>
            <p:ph type="sldNum" sz="quarter" idx="13"/>
          </p:nvPr>
        </p:nvSpPr>
        <p:spPr/>
        <p:txBody>
          <a:bodyPr/>
          <a:lstStyle/>
          <a:p>
            <a:fld id="{479BF083-4774-43B1-9AB0-5CC1AC5DD8EE}" type="slidenum">
              <a:rPr lang="cs-CZ" smtClean="0"/>
              <a:pPr/>
              <a:t>37</a:t>
            </a:fld>
            <a:endParaRPr lang="cs-CZ" dirty="0"/>
          </a:p>
        </p:txBody>
      </p:sp>
      <p:sp>
        <p:nvSpPr>
          <p:cNvPr id="3" name="Zástupný symbol pro obsah 2"/>
          <p:cNvSpPr>
            <a:spLocks noGrp="1"/>
          </p:cNvSpPr>
          <p:nvPr>
            <p:ph idx="10"/>
          </p:nvPr>
        </p:nvSpPr>
        <p:spPr>
          <a:xfrm>
            <a:off x="395536" y="1412776"/>
            <a:ext cx="8424936" cy="4968552"/>
          </a:xfrm>
        </p:spPr>
        <p:txBody>
          <a:bodyPr/>
          <a:lstStyle/>
          <a:p>
            <a:pPr marL="0" indent="0">
              <a:buNone/>
            </a:pPr>
            <a:r>
              <a:rPr lang="cs-CZ" b="1" dirty="0"/>
              <a:t>Popis realizačního týmu projektu </a:t>
            </a:r>
            <a:r>
              <a:rPr lang="cs-CZ" b="1" dirty="0" smtClean="0"/>
              <a:t>v žádosti</a:t>
            </a:r>
            <a:endParaRPr lang="cs-CZ" dirty="0" smtClean="0"/>
          </a:p>
          <a:p>
            <a:pPr lvl="0">
              <a:buClr>
                <a:srgbClr val="5FBBF5"/>
              </a:buClr>
            </a:pPr>
            <a:r>
              <a:rPr lang="cs-CZ" sz="2000" dirty="0" smtClean="0">
                <a:solidFill>
                  <a:srgbClr val="084A8B"/>
                </a:solidFill>
              </a:rPr>
              <a:t>do popisu uvést </a:t>
            </a:r>
            <a:r>
              <a:rPr lang="cs-CZ" sz="2000" u="sng" dirty="0" smtClean="0">
                <a:solidFill>
                  <a:srgbClr val="084A8B"/>
                </a:solidFill>
              </a:rPr>
              <a:t>u všech pozic v RT </a:t>
            </a:r>
            <a:r>
              <a:rPr lang="cs-CZ" sz="2000" dirty="0" smtClean="0">
                <a:solidFill>
                  <a:srgbClr val="084A8B"/>
                </a:solidFill>
              </a:rPr>
              <a:t>(NN i PN, příjemce i partnera)</a:t>
            </a:r>
            <a:endParaRPr lang="cs-CZ" dirty="0" smtClean="0"/>
          </a:p>
          <a:p>
            <a:pPr lvl="1"/>
            <a:r>
              <a:rPr lang="cs-CZ" dirty="0" smtClean="0"/>
              <a:t>hlavní činnosti v projektu</a:t>
            </a:r>
            <a:endParaRPr lang="cs-CZ" dirty="0"/>
          </a:p>
          <a:p>
            <a:pPr lvl="1"/>
            <a:r>
              <a:rPr lang="cs-CZ" dirty="0"/>
              <a:t>rozsah </a:t>
            </a:r>
            <a:r>
              <a:rPr lang="cs-CZ" dirty="0" smtClean="0"/>
              <a:t>zapojení (úvazek, doba zapojení)</a:t>
            </a:r>
            <a:endParaRPr lang="cs-CZ" dirty="0"/>
          </a:p>
          <a:p>
            <a:pPr lvl="1"/>
            <a:r>
              <a:rPr lang="cs-CZ" dirty="0" smtClean="0"/>
              <a:t>odbornou kapacitu </a:t>
            </a:r>
            <a:r>
              <a:rPr lang="cs-CZ" dirty="0"/>
              <a:t>(např. </a:t>
            </a:r>
            <a:r>
              <a:rPr lang="cs-CZ" dirty="0" smtClean="0"/>
              <a:t>požadovanou kvalifikaci, lze uvést </a:t>
            </a:r>
            <a:r>
              <a:rPr lang="cs-CZ" dirty="0"/>
              <a:t>konkrétní </a:t>
            </a:r>
            <a:r>
              <a:rPr lang="cs-CZ" dirty="0" smtClean="0"/>
              <a:t>jména, ale není požadováno)</a:t>
            </a:r>
            <a:endParaRPr lang="cs-CZ" dirty="0"/>
          </a:p>
          <a:p>
            <a:pPr lvl="1">
              <a:spcAft>
                <a:spcPts val="600"/>
              </a:spcAft>
            </a:pPr>
            <a:r>
              <a:rPr lang="cs-CZ" dirty="0" smtClean="0"/>
              <a:t>kalkulaci osobních nákladů (dop. dle tab. obvyklých platů ve výzvě)</a:t>
            </a:r>
          </a:p>
          <a:p>
            <a:pPr marL="180000" indent="0">
              <a:lnSpc>
                <a:spcPct val="100000"/>
              </a:lnSpc>
              <a:spcBef>
                <a:spcPts val="0"/>
              </a:spcBef>
              <a:spcAft>
                <a:spcPts val="1200"/>
              </a:spcAft>
              <a:buNone/>
            </a:pPr>
            <a:r>
              <a:rPr lang="cs-CZ" sz="2000" b="1" i="1" dirty="0" smtClean="0"/>
              <a:t>      (Pozor: údaje z popisu pozic se nepropisují do rozpočtů!)</a:t>
            </a:r>
          </a:p>
          <a:p>
            <a:r>
              <a:rPr lang="cs-CZ" sz="2000" dirty="0" smtClean="0"/>
              <a:t>podle uvedeného popisu bude posuzována úloha </a:t>
            </a:r>
            <a:r>
              <a:rPr lang="cs-CZ" sz="2000" dirty="0"/>
              <a:t>žadatele v projektu a </a:t>
            </a:r>
            <a:r>
              <a:rPr lang="cs-CZ" sz="2000" u="sng" dirty="0" smtClean="0"/>
              <a:t>zejména jeho </a:t>
            </a:r>
            <a:r>
              <a:rPr lang="cs-CZ" sz="2000" u="sng" dirty="0"/>
              <a:t>kompetence realizovat </a:t>
            </a:r>
            <a:r>
              <a:rPr lang="cs-CZ" sz="2000" u="sng" dirty="0" smtClean="0"/>
              <a:t>projekt</a:t>
            </a:r>
            <a:endParaRPr lang="cs-CZ" sz="2000" u="sng" dirty="0"/>
          </a:p>
          <a:p>
            <a:pPr marL="0" indent="0">
              <a:buNone/>
            </a:pPr>
            <a:r>
              <a:rPr lang="cs-CZ" sz="2000" b="1" i="1" dirty="0"/>
              <a:t>Kvalitní a podrobné zpracování popisu </a:t>
            </a:r>
            <a:r>
              <a:rPr lang="cs-CZ" sz="2000" b="1" i="1" dirty="0" smtClean="0"/>
              <a:t>RT je </a:t>
            </a:r>
            <a:r>
              <a:rPr lang="cs-CZ" sz="2000" b="1" i="1" dirty="0"/>
              <a:t>tedy velmi důležité pro věcné hodnocení – hodnocení kapacity žadatele realizovat projekt!</a:t>
            </a:r>
          </a:p>
          <a:p>
            <a:endParaRPr lang="cs-CZ" dirty="0"/>
          </a:p>
        </p:txBody>
      </p:sp>
    </p:spTree>
    <p:extLst>
      <p:ext uri="{BB962C8B-B14F-4D97-AF65-F5344CB8AC3E}">
        <p14:creationId xmlns:p14="http://schemas.microsoft.com/office/powerpoint/2010/main" val="192529551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971600" y="3429000"/>
            <a:ext cx="7272808" cy="1296144"/>
          </a:xfrm>
        </p:spPr>
        <p:txBody>
          <a:bodyPr/>
          <a:lstStyle/>
          <a:p>
            <a:pPr algn="ctr"/>
            <a:r>
              <a:rPr lang="cs-CZ" dirty="0" smtClean="0"/>
              <a:t>indikátory</a:t>
            </a:r>
            <a:endParaRPr lang="cs-CZ" sz="2800" b="0" dirty="0"/>
          </a:p>
        </p:txBody>
      </p:sp>
    </p:spTree>
    <p:extLst>
      <p:ext uri="{BB962C8B-B14F-4D97-AF65-F5344CB8AC3E}">
        <p14:creationId xmlns:p14="http://schemas.microsoft.com/office/powerpoint/2010/main" val="384172432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Monitorovací  Indikátory (MI) </a:t>
            </a:r>
            <a:endParaRPr lang="cs-CZ" dirty="0"/>
          </a:p>
        </p:txBody>
      </p:sp>
      <p:sp>
        <p:nvSpPr>
          <p:cNvPr id="3" name="Zástupný symbol pro obsah 2"/>
          <p:cNvSpPr>
            <a:spLocks noGrp="1"/>
          </p:cNvSpPr>
          <p:nvPr>
            <p:ph idx="1"/>
          </p:nvPr>
        </p:nvSpPr>
        <p:spPr>
          <a:xfrm>
            <a:off x="467544" y="1412776"/>
            <a:ext cx="8136456" cy="4419192"/>
          </a:xfrm>
        </p:spPr>
        <p:txBody>
          <a:bodyPr/>
          <a:lstStyle/>
          <a:p>
            <a:pPr>
              <a:spcBef>
                <a:spcPts val="1200"/>
              </a:spcBef>
            </a:pPr>
            <a:r>
              <a:rPr lang="cs-CZ" b="1" dirty="0" smtClean="0"/>
              <a:t>MI jsou základním nástrojem na měření postupu       a na vyhodnocení dosažení cíle projektu</a:t>
            </a:r>
          </a:p>
          <a:p>
            <a:pPr lvl="1">
              <a:buFont typeface="Courier New" panose="02070309020205020404" pitchFamily="49" charset="0"/>
              <a:buChar char="o"/>
            </a:pPr>
            <a:r>
              <a:rPr lang="cs-CZ" dirty="0" smtClean="0"/>
              <a:t>je nutné věnovat jim náležitou pozornost při přípravě žádosti</a:t>
            </a:r>
          </a:p>
          <a:p>
            <a:pPr>
              <a:spcBef>
                <a:spcPts val="1200"/>
              </a:spcBef>
            </a:pPr>
            <a:r>
              <a:rPr lang="cs-CZ" b="1" dirty="0"/>
              <a:t>z</a:t>
            </a:r>
            <a:r>
              <a:rPr lang="cs-CZ" sz="2400" b="1" dirty="0" smtClean="0"/>
              <a:t>ákladní informace </a:t>
            </a:r>
            <a:r>
              <a:rPr lang="cs-CZ" sz="2400" b="1" dirty="0"/>
              <a:t>– Obecná část pravidel pro </a:t>
            </a:r>
            <a:r>
              <a:rPr lang="cs-CZ" sz="2400" b="1" dirty="0" smtClean="0"/>
              <a:t>žadatele a příjemce v rámci OPZ</a:t>
            </a:r>
            <a:r>
              <a:rPr lang="cs-CZ" sz="2400" b="1" dirty="0"/>
              <a:t>, kap. </a:t>
            </a:r>
            <a:r>
              <a:rPr lang="cs-CZ" sz="2400" b="1" dirty="0" smtClean="0"/>
              <a:t>18</a:t>
            </a:r>
            <a:endParaRPr lang="cs-CZ" sz="2400" b="1" dirty="0"/>
          </a:p>
          <a:p>
            <a:pPr lvl="1">
              <a:buFont typeface="Courier New" panose="02070309020205020404" pitchFamily="49" charset="0"/>
              <a:buChar char="o"/>
            </a:pPr>
            <a:r>
              <a:rPr lang="cs-CZ" dirty="0" smtClean="0"/>
              <a:t>význam, definice, způsob evidence a vykazování, sankce </a:t>
            </a:r>
            <a:r>
              <a:rPr lang="cs-CZ" dirty="0"/>
              <a:t>při nesplnění</a:t>
            </a:r>
            <a:endParaRPr lang="cs-CZ" dirty="0" smtClean="0"/>
          </a:p>
          <a:p>
            <a:pPr>
              <a:spcBef>
                <a:spcPts val="1200"/>
              </a:spcBef>
            </a:pPr>
            <a:r>
              <a:rPr lang="cs-CZ" b="1" dirty="0"/>
              <a:t>n</a:t>
            </a:r>
            <a:r>
              <a:rPr lang="cs-CZ" b="1" dirty="0" smtClean="0"/>
              <a:t>ový Národní číselník indikátorů 2014+</a:t>
            </a:r>
            <a:endParaRPr lang="cs-CZ" b="1" dirty="0"/>
          </a:p>
          <a:p>
            <a:pPr>
              <a:spcBef>
                <a:spcPts val="1200"/>
              </a:spcBef>
            </a:pPr>
            <a:r>
              <a:rPr lang="cs-CZ" b="1" dirty="0"/>
              <a:t>d</a:t>
            </a:r>
            <a:r>
              <a:rPr lang="cs-CZ" b="1" dirty="0" smtClean="0"/>
              <a:t>alší rozdíly oproti minulému programovému období</a:t>
            </a:r>
            <a:endParaRPr lang="cs-CZ" b="1" dirty="0"/>
          </a:p>
          <a:p>
            <a:pPr lvl="1">
              <a:buFont typeface="Courier New" panose="02070309020205020404" pitchFamily="49" charset="0"/>
              <a:buChar char="o"/>
            </a:pPr>
            <a:r>
              <a:rPr lang="cs-CZ" dirty="0" smtClean="0"/>
              <a:t>pojem „bagatelní podpora“, způsob evidence a vykazování počtu „účastníků projektu“ (podpořených osob), započítávání do MI</a:t>
            </a:r>
          </a:p>
          <a:p>
            <a:endParaRPr lang="cs-CZ" dirty="0" smtClean="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39</a:t>
            </a:fld>
            <a:endParaRPr lang="cs-CZ" dirty="0"/>
          </a:p>
        </p:txBody>
      </p:sp>
    </p:spTree>
    <p:extLst>
      <p:ext uri="{BB962C8B-B14F-4D97-AF65-F5344CB8AC3E}">
        <p14:creationId xmlns:p14="http://schemas.microsoft.com/office/powerpoint/2010/main" val="10058720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971600" y="3429000"/>
            <a:ext cx="7272808" cy="1296144"/>
          </a:xfrm>
        </p:spPr>
        <p:txBody>
          <a:bodyPr/>
          <a:lstStyle/>
          <a:p>
            <a:pPr algn="ctr"/>
            <a:r>
              <a:rPr lang="cs-CZ" dirty="0" smtClean="0"/>
              <a:t>Koncept a parametry výzvy č. 03_15_019</a:t>
            </a:r>
            <a:endParaRPr lang="cs-CZ" sz="2800" b="0" dirty="0"/>
          </a:p>
        </p:txBody>
      </p:sp>
    </p:spTree>
    <p:extLst>
      <p:ext uri="{BB962C8B-B14F-4D97-AF65-F5344CB8AC3E}">
        <p14:creationId xmlns:p14="http://schemas.microsoft.com/office/powerpoint/2010/main" val="171780242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monitorovací  Indikátory  (MI) </a:t>
            </a:r>
            <a:endParaRPr lang="cs-CZ" dirty="0"/>
          </a:p>
        </p:txBody>
      </p:sp>
      <p:sp>
        <p:nvSpPr>
          <p:cNvPr id="3" name="Zástupný symbol pro obsah 2"/>
          <p:cNvSpPr>
            <a:spLocks noGrp="1"/>
          </p:cNvSpPr>
          <p:nvPr>
            <p:ph idx="1"/>
          </p:nvPr>
        </p:nvSpPr>
        <p:spPr>
          <a:xfrm>
            <a:off x="467544" y="1340768"/>
            <a:ext cx="8064448" cy="4707224"/>
          </a:xfrm>
        </p:spPr>
        <p:txBody>
          <a:bodyPr/>
          <a:lstStyle/>
          <a:p>
            <a:pPr marL="0" indent="0">
              <a:spcAft>
                <a:spcPts val="1800"/>
              </a:spcAft>
              <a:buNone/>
            </a:pPr>
            <a:r>
              <a:rPr lang="cs-CZ" b="1" dirty="0" smtClean="0"/>
              <a:t>Dělení indikátorů:</a:t>
            </a:r>
            <a:endParaRPr lang="cs-CZ" b="1" dirty="0"/>
          </a:p>
          <a:p>
            <a:r>
              <a:rPr lang="cs-CZ" b="1" dirty="0"/>
              <a:t>Indikátory </a:t>
            </a:r>
            <a:r>
              <a:rPr lang="cs-CZ" b="1" dirty="0" smtClean="0"/>
              <a:t>výstupů</a:t>
            </a:r>
            <a:endParaRPr lang="cs-CZ" b="1" dirty="0"/>
          </a:p>
          <a:p>
            <a:pPr lvl="1">
              <a:buFont typeface="Courier New" panose="02070309020205020404" pitchFamily="49" charset="0"/>
              <a:buChar char="o"/>
            </a:pPr>
            <a:r>
              <a:rPr lang="cs-CZ" dirty="0" smtClean="0"/>
              <a:t>podávají informace o okamžitých výstupech realizace jednotlivých aktivit v projektu (např. počty osob, které jsou </a:t>
            </a:r>
            <a:r>
              <a:rPr lang="cs-CZ" dirty="0"/>
              <a:t>podpořeny aktivitou </a:t>
            </a:r>
            <a:r>
              <a:rPr lang="cs-CZ" dirty="0" smtClean="0"/>
              <a:t>projektu a zároveň splňují definované podmínky) </a:t>
            </a:r>
          </a:p>
          <a:p>
            <a:pPr lvl="1">
              <a:buFont typeface="Courier New" panose="02070309020205020404" pitchFamily="49" charset="0"/>
              <a:buChar char="o"/>
            </a:pPr>
            <a:r>
              <a:rPr lang="cs-CZ" dirty="0" smtClean="0"/>
              <a:t>pro PO 4 např. 6 00 00 Celkový  počet účastníků</a:t>
            </a:r>
          </a:p>
          <a:p>
            <a:pPr lvl="1">
              <a:buFont typeface="Courier New" panose="02070309020205020404" pitchFamily="49" charset="0"/>
              <a:buChar char="o"/>
            </a:pPr>
            <a:endParaRPr lang="cs-CZ" dirty="0"/>
          </a:p>
          <a:p>
            <a:r>
              <a:rPr lang="cs-CZ" b="1" dirty="0"/>
              <a:t>Indikátory </a:t>
            </a:r>
            <a:r>
              <a:rPr lang="cs-CZ" b="1" dirty="0" smtClean="0"/>
              <a:t>výsledku</a:t>
            </a:r>
            <a:endParaRPr lang="cs-CZ" b="1" dirty="0"/>
          </a:p>
          <a:p>
            <a:pPr lvl="1">
              <a:buFont typeface="Courier New" panose="02070309020205020404" pitchFamily="49" charset="0"/>
              <a:buChar char="o"/>
            </a:pPr>
            <a:r>
              <a:rPr lang="cs-CZ" dirty="0" smtClean="0"/>
              <a:t>slouží k prokázání, zda bylo dosaženo plánovaného cíle projektu nebo programu</a:t>
            </a:r>
          </a:p>
          <a:p>
            <a:pPr lvl="1">
              <a:buFont typeface="Courier New" panose="02070309020205020404" pitchFamily="49" charset="0"/>
              <a:buChar char="o"/>
            </a:pPr>
            <a:r>
              <a:rPr lang="cs-CZ" dirty="0"/>
              <a:t>p</a:t>
            </a:r>
            <a:r>
              <a:rPr lang="cs-CZ" dirty="0" smtClean="0"/>
              <a:t>ro PO 4 např. 6 26 00 Účastníci, kteří získali kvalifikaci                  po skončení své účasti</a:t>
            </a:r>
            <a:endParaRPr lang="cs-CZ" dirty="0"/>
          </a:p>
          <a:p>
            <a:endParaRPr lang="cs-CZ" dirty="0" smtClean="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40</a:t>
            </a:fld>
            <a:endParaRPr lang="cs-CZ" dirty="0"/>
          </a:p>
        </p:txBody>
      </p:sp>
    </p:spTree>
    <p:extLst>
      <p:ext uri="{BB962C8B-B14F-4D97-AF65-F5344CB8AC3E}">
        <p14:creationId xmlns:p14="http://schemas.microsoft.com/office/powerpoint/2010/main" val="329991478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monitorovací  Indikátory (MI)  </a:t>
            </a:r>
            <a:endParaRPr lang="cs-CZ" dirty="0"/>
          </a:p>
        </p:txBody>
      </p:sp>
      <p:sp>
        <p:nvSpPr>
          <p:cNvPr id="3" name="Zástupný symbol pro obsah 2"/>
          <p:cNvSpPr>
            <a:spLocks noGrp="1"/>
          </p:cNvSpPr>
          <p:nvPr>
            <p:ph idx="1"/>
          </p:nvPr>
        </p:nvSpPr>
        <p:spPr>
          <a:xfrm>
            <a:off x="467544" y="1340768"/>
            <a:ext cx="8064448" cy="4968552"/>
          </a:xfrm>
        </p:spPr>
        <p:txBody>
          <a:bodyPr/>
          <a:lstStyle/>
          <a:p>
            <a:pPr marL="0" indent="0">
              <a:spcAft>
                <a:spcPts val="1200"/>
              </a:spcAft>
              <a:buNone/>
            </a:pPr>
            <a:r>
              <a:rPr lang="cs-CZ" b="1" dirty="0" smtClean="0"/>
              <a:t>ŘO vždy stanoví pro konkrétní výzvu:</a:t>
            </a:r>
            <a:endParaRPr lang="cs-CZ" b="1" dirty="0"/>
          </a:p>
          <a:p>
            <a:r>
              <a:rPr lang="cs-CZ" b="1" dirty="0"/>
              <a:t>Indikátory </a:t>
            </a:r>
            <a:r>
              <a:rPr lang="cs-CZ" b="1" u="sng" dirty="0"/>
              <a:t>povinné k naplnění</a:t>
            </a:r>
          </a:p>
          <a:p>
            <a:pPr lvl="1">
              <a:buFont typeface="Courier New" panose="02070309020205020404" pitchFamily="49" charset="0"/>
              <a:buChar char="o"/>
            </a:pPr>
            <a:r>
              <a:rPr lang="cs-CZ" dirty="0" smtClean="0"/>
              <a:t>žadatel </a:t>
            </a:r>
            <a:r>
              <a:rPr lang="cs-CZ" dirty="0"/>
              <a:t>povinně stanoví v žádosti hodnotu </a:t>
            </a:r>
            <a:r>
              <a:rPr lang="cs-CZ" dirty="0" smtClean="0"/>
              <a:t>indikátorů, </a:t>
            </a:r>
            <a:r>
              <a:rPr lang="cs-CZ" dirty="0"/>
              <a:t>kterou se zavazuje během projektu </a:t>
            </a:r>
            <a:r>
              <a:rPr lang="cs-CZ" dirty="0" smtClean="0"/>
              <a:t>dosáhnout </a:t>
            </a:r>
            <a:endParaRPr lang="cs-CZ" dirty="0"/>
          </a:p>
          <a:p>
            <a:pPr lvl="1">
              <a:buFont typeface="Courier New" panose="02070309020205020404" pitchFamily="49" charset="0"/>
              <a:buChar char="o"/>
            </a:pPr>
            <a:r>
              <a:rPr lang="cs-CZ" dirty="0" smtClean="0"/>
              <a:t>budou </a:t>
            </a:r>
            <a:r>
              <a:rPr lang="cs-CZ" dirty="0"/>
              <a:t>součástí právního aktu, </a:t>
            </a:r>
            <a:r>
              <a:rPr lang="cs-CZ" u="sng" dirty="0" smtClean="0"/>
              <a:t>na neplnění jsou </a:t>
            </a:r>
            <a:r>
              <a:rPr lang="cs-CZ" u="sng" dirty="0"/>
              <a:t>navázány sankce</a:t>
            </a:r>
            <a:endParaRPr lang="cs-CZ" b="1" u="sng" dirty="0"/>
          </a:p>
          <a:p>
            <a:r>
              <a:rPr lang="cs-CZ" b="1" dirty="0"/>
              <a:t>Indikátory </a:t>
            </a:r>
            <a:r>
              <a:rPr lang="cs-CZ" b="1" u="sng" dirty="0"/>
              <a:t>povinné k vykazování</a:t>
            </a:r>
          </a:p>
          <a:p>
            <a:pPr lvl="1">
              <a:buFont typeface="Courier New" panose="02070309020205020404" pitchFamily="49" charset="0"/>
              <a:buChar char="o"/>
            </a:pPr>
            <a:r>
              <a:rPr lang="cs-CZ" dirty="0" smtClean="0"/>
              <a:t>i u těchto MI žadatel </a:t>
            </a:r>
            <a:r>
              <a:rPr lang="cs-CZ" dirty="0"/>
              <a:t>musí v žádosti vyplnit pole Cílová hodnota, </a:t>
            </a:r>
            <a:r>
              <a:rPr lang="cs-CZ" dirty="0" smtClean="0"/>
              <a:t>nemusí však být stanovena konkrétní hodnota (postačí zadat „0“)</a:t>
            </a:r>
            <a:endParaRPr lang="cs-CZ" dirty="0"/>
          </a:p>
          <a:p>
            <a:pPr lvl="1">
              <a:buFont typeface="Courier New" panose="02070309020205020404" pitchFamily="49" charset="0"/>
              <a:buChar char="o"/>
            </a:pPr>
            <a:r>
              <a:rPr lang="cs-CZ" dirty="0" smtClean="0"/>
              <a:t>sledování v realizaci je povinné, konkrétní stav </a:t>
            </a:r>
            <a:r>
              <a:rPr lang="cs-CZ" dirty="0"/>
              <a:t>bude </a:t>
            </a:r>
            <a:r>
              <a:rPr lang="cs-CZ" dirty="0" smtClean="0"/>
              <a:t>kumulativně od zahájení projektu vykazován v </a:t>
            </a:r>
            <a:r>
              <a:rPr lang="cs-CZ" dirty="0"/>
              <a:t>ZoR</a:t>
            </a:r>
            <a:endParaRPr lang="cs-CZ" b="1" dirty="0"/>
          </a:p>
          <a:p>
            <a:r>
              <a:rPr lang="cs-CZ" b="1" dirty="0"/>
              <a:t>Indikátory </a:t>
            </a:r>
            <a:r>
              <a:rPr lang="cs-CZ" b="1" u="sng" dirty="0"/>
              <a:t>nepovinné</a:t>
            </a:r>
          </a:p>
          <a:p>
            <a:pPr lvl="1">
              <a:buFont typeface="Courier New" panose="02070309020205020404" pitchFamily="49" charset="0"/>
              <a:buChar char="o"/>
            </a:pPr>
            <a:r>
              <a:rPr lang="cs-CZ" dirty="0"/>
              <a:t>r</a:t>
            </a:r>
            <a:r>
              <a:rPr lang="cs-CZ" dirty="0" smtClean="0"/>
              <a:t>elevantní </a:t>
            </a:r>
            <a:r>
              <a:rPr lang="cs-CZ" dirty="0"/>
              <a:t>jen v případě, že </a:t>
            </a:r>
            <a:r>
              <a:rPr lang="cs-CZ" dirty="0" smtClean="0"/>
              <a:t>je ŘO </a:t>
            </a:r>
            <a:r>
              <a:rPr lang="cs-CZ" dirty="0"/>
              <a:t>pro výzvu </a:t>
            </a:r>
            <a:r>
              <a:rPr lang="cs-CZ" dirty="0" smtClean="0"/>
              <a:t>vymezil; pokud si je žadatel dobrovolně zvolí, stanou se pro něj povinnými</a:t>
            </a:r>
            <a:endParaRPr lang="cs-CZ" dirty="0"/>
          </a:p>
          <a:p>
            <a:endParaRPr lang="cs-CZ" dirty="0" smtClean="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41</a:t>
            </a:fld>
            <a:endParaRPr lang="cs-CZ" dirty="0"/>
          </a:p>
        </p:txBody>
      </p:sp>
    </p:spTree>
    <p:extLst>
      <p:ext uri="{BB962C8B-B14F-4D97-AF65-F5344CB8AC3E}">
        <p14:creationId xmlns:p14="http://schemas.microsoft.com/office/powerpoint/2010/main" val="346360597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Indikátory v projektové žádosti</a:t>
            </a:r>
            <a:endParaRPr lang="cs-CZ" dirty="0"/>
          </a:p>
        </p:txBody>
      </p:sp>
      <p:sp>
        <p:nvSpPr>
          <p:cNvPr id="3" name="Zástupný symbol pro obsah 2"/>
          <p:cNvSpPr>
            <a:spLocks noGrp="1"/>
          </p:cNvSpPr>
          <p:nvPr>
            <p:ph idx="1"/>
          </p:nvPr>
        </p:nvSpPr>
        <p:spPr>
          <a:xfrm>
            <a:off x="503996" y="1556792"/>
            <a:ext cx="8064000" cy="4320000"/>
          </a:xfrm>
        </p:spPr>
        <p:txBody>
          <a:bodyPr/>
          <a:lstStyle/>
          <a:p>
            <a:r>
              <a:rPr lang="cs-CZ" dirty="0" smtClean="0"/>
              <a:t>žadatel edituje jednotlivé předvyplněné záznamy jednotlivých MI a vyplňuje pole:</a:t>
            </a:r>
          </a:p>
          <a:p>
            <a:pPr lvl="1">
              <a:buFont typeface="Courier New" panose="02070309020205020404" pitchFamily="49" charset="0"/>
              <a:buChar char="o"/>
            </a:pPr>
            <a:r>
              <a:rPr lang="cs-CZ" b="1" dirty="0"/>
              <a:t>v</a:t>
            </a:r>
            <a:r>
              <a:rPr lang="cs-CZ" b="1" dirty="0" smtClean="0"/>
              <a:t>ýchozí hodnota</a:t>
            </a:r>
            <a:r>
              <a:rPr lang="cs-CZ" dirty="0" smtClean="0"/>
              <a:t> (na úrovni projektů vždy 0)</a:t>
            </a:r>
          </a:p>
          <a:p>
            <a:pPr lvl="1">
              <a:buFont typeface="Courier New" panose="02070309020205020404" pitchFamily="49" charset="0"/>
              <a:buChar char="o"/>
            </a:pPr>
            <a:r>
              <a:rPr lang="cs-CZ" b="1" dirty="0"/>
              <a:t>c</a:t>
            </a:r>
            <a:r>
              <a:rPr lang="cs-CZ" b="1" dirty="0" smtClean="0"/>
              <a:t>ílová hodnota</a:t>
            </a:r>
          </a:p>
          <a:p>
            <a:pPr lvl="1">
              <a:buFont typeface="Courier New" panose="02070309020205020404" pitchFamily="49" charset="0"/>
              <a:buChar char="o"/>
            </a:pPr>
            <a:r>
              <a:rPr lang="cs-CZ" dirty="0"/>
              <a:t>d</a:t>
            </a:r>
            <a:r>
              <a:rPr lang="cs-CZ" dirty="0" smtClean="0"/>
              <a:t>atum cílové hodnoty</a:t>
            </a:r>
          </a:p>
          <a:p>
            <a:pPr lvl="1">
              <a:buFont typeface="Courier New" panose="02070309020205020404" pitchFamily="49" charset="0"/>
              <a:buChar char="o"/>
            </a:pPr>
            <a:r>
              <a:rPr lang="cs-CZ" dirty="0"/>
              <a:t>p</a:t>
            </a:r>
            <a:r>
              <a:rPr lang="cs-CZ" dirty="0" smtClean="0"/>
              <a:t>opis hodnoty</a:t>
            </a:r>
          </a:p>
          <a:p>
            <a:pPr marL="414000" lvl="1" indent="0">
              <a:buNone/>
            </a:pPr>
            <a:endParaRPr lang="cs-CZ" dirty="0" smtClean="0"/>
          </a:p>
          <a:p>
            <a:endParaRPr lang="cs-CZ" dirty="0" smtClean="0"/>
          </a:p>
          <a:p>
            <a:endParaRPr lang="cs-CZ" dirty="0"/>
          </a:p>
          <a:p>
            <a:endParaRPr lang="cs-CZ" dirty="0" smtClean="0"/>
          </a:p>
          <a:p>
            <a:pPr marL="0" indent="0">
              <a:buNone/>
            </a:pPr>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42</a:t>
            </a:fld>
            <a:endParaRPr lang="cs-CZ" dirty="0"/>
          </a:p>
        </p:txBody>
      </p:sp>
      <p:pic>
        <p:nvPicPr>
          <p:cNvPr id="5" name="Obrázek 4"/>
          <p:cNvPicPr/>
          <p:nvPr/>
        </p:nvPicPr>
        <p:blipFill rotWithShape="1">
          <a:blip r:embed="rId3"/>
          <a:srcRect t="33679" b="14461"/>
          <a:stretch/>
        </p:blipFill>
        <p:spPr bwMode="auto">
          <a:xfrm>
            <a:off x="611560" y="4077072"/>
            <a:ext cx="7848872" cy="2390775"/>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24140188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Stanovení cílových hodnot MI</a:t>
            </a:r>
            <a:endParaRPr lang="cs-CZ" dirty="0"/>
          </a:p>
        </p:txBody>
      </p:sp>
      <p:sp>
        <p:nvSpPr>
          <p:cNvPr id="3" name="Zástupný symbol pro obsah 2"/>
          <p:cNvSpPr>
            <a:spLocks noGrp="1"/>
          </p:cNvSpPr>
          <p:nvPr>
            <p:ph idx="1"/>
          </p:nvPr>
        </p:nvSpPr>
        <p:spPr>
          <a:xfrm>
            <a:off x="539552" y="1340768"/>
            <a:ext cx="7920880" cy="4968552"/>
          </a:xfrm>
        </p:spPr>
        <p:txBody>
          <a:bodyPr/>
          <a:lstStyle/>
          <a:p>
            <a:pPr marL="0" indent="0">
              <a:buNone/>
            </a:pPr>
            <a:r>
              <a:rPr lang="cs-CZ" b="1" dirty="0" smtClean="0"/>
              <a:t>Cílová hodnota obecně</a:t>
            </a:r>
          </a:p>
          <a:p>
            <a:r>
              <a:rPr lang="cs-CZ" sz="2000" dirty="0" smtClean="0"/>
              <a:t>je povinná </a:t>
            </a:r>
            <a:r>
              <a:rPr lang="cs-CZ" sz="2000" dirty="0"/>
              <a:t>pro indikátory se závazkem – „povinné k naplnění“; zvolená cílová hodnota je závazná, bude uvedena v právním aktu</a:t>
            </a:r>
          </a:p>
          <a:p>
            <a:r>
              <a:rPr lang="cs-CZ" sz="2000" dirty="0"/>
              <a:t>cílovou hodnotu MI nelze v průběhu projektu libovolně měnit, pouze ve výjimečných případech odůvodněnou podstatnou změnou projektu</a:t>
            </a:r>
          </a:p>
          <a:p>
            <a:r>
              <a:rPr lang="cs-CZ" sz="2000" dirty="0"/>
              <a:t>při nesplnění cílové hodnoty je příjemci stanovena sankce postupem dle kap. 18.1.1 Obecné části pravidel (se zohledněním míry vyčerpaných výdajů z rozpočtu)</a:t>
            </a:r>
          </a:p>
          <a:p>
            <a:r>
              <a:rPr lang="cs-CZ" sz="2000" dirty="0"/>
              <a:t>překročení cílové hodnoty není sankcionováno a není ani důvodem ke změně Právního aktu, do výpočtu míry naplnění cílových hodnot však lze započítat max. 120%</a:t>
            </a:r>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43</a:t>
            </a:fld>
            <a:endParaRPr lang="cs-CZ" dirty="0"/>
          </a:p>
        </p:txBody>
      </p:sp>
    </p:spTree>
    <p:extLst>
      <p:ext uri="{BB962C8B-B14F-4D97-AF65-F5344CB8AC3E}">
        <p14:creationId xmlns:p14="http://schemas.microsoft.com/office/powerpoint/2010/main" val="117788241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Stanovení cílových hodnot MI</a:t>
            </a:r>
            <a:endParaRPr lang="cs-CZ" dirty="0"/>
          </a:p>
        </p:txBody>
      </p:sp>
      <p:sp>
        <p:nvSpPr>
          <p:cNvPr id="3" name="Zástupný symbol pro obsah 2"/>
          <p:cNvSpPr>
            <a:spLocks noGrp="1"/>
          </p:cNvSpPr>
          <p:nvPr>
            <p:ph idx="1"/>
          </p:nvPr>
        </p:nvSpPr>
        <p:spPr>
          <a:xfrm>
            <a:off x="539552" y="1412776"/>
            <a:ext cx="8136904" cy="4896544"/>
          </a:xfrm>
        </p:spPr>
        <p:txBody>
          <a:bodyPr/>
          <a:lstStyle/>
          <a:p>
            <a:pPr marL="0" indent="0">
              <a:buNone/>
            </a:pPr>
            <a:r>
              <a:rPr lang="cs-CZ" b="1" dirty="0" smtClean="0"/>
              <a:t>Postup pro stanovení </a:t>
            </a:r>
            <a:r>
              <a:rPr lang="cs-CZ" b="1" dirty="0"/>
              <a:t>cílových hodnot </a:t>
            </a:r>
            <a:r>
              <a:rPr lang="cs-CZ" b="1" dirty="0" smtClean="0"/>
              <a:t>povinných MI</a:t>
            </a:r>
          </a:p>
          <a:p>
            <a:r>
              <a:rPr lang="cs-CZ" sz="2000" dirty="0" smtClean="0"/>
              <a:t>žadatel </a:t>
            </a:r>
            <a:r>
              <a:rPr lang="cs-CZ" sz="2000" b="1" dirty="0" smtClean="0"/>
              <a:t>musí </a:t>
            </a:r>
            <a:r>
              <a:rPr lang="cs-CZ" sz="2000" dirty="0" smtClean="0"/>
              <a:t>vyplnit </a:t>
            </a:r>
            <a:r>
              <a:rPr lang="cs-CZ" sz="2000" dirty="0"/>
              <a:t>do žádosti hodnotu </a:t>
            </a:r>
            <a:r>
              <a:rPr lang="cs-CZ" sz="2000" dirty="0" smtClean="0"/>
              <a:t>povinného indikátoru</a:t>
            </a:r>
            <a:r>
              <a:rPr lang="cs-CZ" sz="2000" dirty="0"/>
              <a:t>, kterou se zavazuje </a:t>
            </a:r>
            <a:r>
              <a:rPr lang="cs-CZ" sz="2000" dirty="0" smtClean="0"/>
              <a:t>realizací projektu naplnit</a:t>
            </a:r>
            <a:endParaRPr lang="cs-CZ" sz="2000" dirty="0"/>
          </a:p>
          <a:p>
            <a:r>
              <a:rPr lang="cs-CZ" sz="2000" dirty="0"/>
              <a:t>u povinných MI, které se netýkají účastníků projektu, se </a:t>
            </a:r>
            <a:r>
              <a:rPr lang="cs-CZ" sz="2000" dirty="0" smtClean="0"/>
              <a:t>postupuje   </a:t>
            </a:r>
            <a:r>
              <a:rPr lang="cs-CZ" sz="2000" dirty="0"/>
              <a:t>při </a:t>
            </a:r>
            <a:r>
              <a:rPr lang="cs-CZ" sz="2000" dirty="0" smtClean="0"/>
              <a:t>kalkulaci </a:t>
            </a:r>
            <a:r>
              <a:rPr lang="cs-CZ" sz="2000" dirty="0"/>
              <a:t>cílové hodnoty podle definice </a:t>
            </a:r>
            <a:r>
              <a:rPr lang="cs-CZ" sz="2000" dirty="0" smtClean="0"/>
              <a:t>příslušného MI </a:t>
            </a:r>
            <a:r>
              <a:rPr lang="cs-CZ" sz="2000" dirty="0"/>
              <a:t>a </a:t>
            </a:r>
            <a:r>
              <a:rPr lang="cs-CZ" sz="2000" dirty="0" smtClean="0"/>
              <a:t>zaměření, aktivit a plánovaných výstupů projektu</a:t>
            </a:r>
            <a:endParaRPr lang="cs-CZ" sz="2000" dirty="0"/>
          </a:p>
          <a:p>
            <a:r>
              <a:rPr lang="cs-CZ" sz="2000" dirty="0" smtClean="0"/>
              <a:t>při </a:t>
            </a:r>
            <a:r>
              <a:rPr lang="cs-CZ" sz="2000" dirty="0"/>
              <a:t>kalkulaci cílové hodnoty </a:t>
            </a:r>
            <a:r>
              <a:rPr lang="cs-CZ" sz="2000" dirty="0" smtClean="0"/>
              <a:t>MI </a:t>
            </a:r>
            <a:r>
              <a:rPr lang="cs-CZ" sz="2000" dirty="0"/>
              <a:t>Celkový počet </a:t>
            </a:r>
            <a:r>
              <a:rPr lang="cs-CZ" sz="2000" dirty="0" smtClean="0"/>
              <a:t>účastníků by </a:t>
            </a:r>
            <a:r>
              <a:rPr lang="cs-CZ" sz="2000" dirty="0"/>
              <a:t>žadatel měl zohlednit, že </a:t>
            </a:r>
            <a:r>
              <a:rPr lang="cs-CZ" sz="2000" dirty="0" smtClean="0"/>
              <a:t>v OPZ je možno do tohoto MI </a:t>
            </a:r>
            <a:r>
              <a:rPr lang="cs-CZ" sz="2000" dirty="0"/>
              <a:t>zahrnout </a:t>
            </a:r>
            <a:r>
              <a:rPr lang="cs-CZ" sz="2000" dirty="0" smtClean="0"/>
              <a:t>pouze</a:t>
            </a:r>
            <a:r>
              <a:rPr lang="cs-CZ" sz="2000" dirty="0" smtClean="0">
                <a:solidFill>
                  <a:srgbClr val="FF0000"/>
                </a:solidFill>
              </a:rPr>
              <a:t> </a:t>
            </a:r>
            <a:r>
              <a:rPr lang="cs-CZ" sz="2000" dirty="0" smtClean="0"/>
              <a:t>: </a:t>
            </a:r>
            <a:endParaRPr lang="cs-CZ" sz="2000" dirty="0"/>
          </a:p>
          <a:p>
            <a:pPr lvl="1">
              <a:buFont typeface="Courier New" panose="02070309020205020404" pitchFamily="49" charset="0"/>
              <a:buChar char="o"/>
            </a:pPr>
            <a:r>
              <a:rPr lang="cs-CZ" dirty="0"/>
              <a:t>osoby jednoznačně identifikované, u </a:t>
            </a:r>
            <a:r>
              <a:rPr lang="cs-CZ" dirty="0" smtClean="0"/>
              <a:t>kterých </a:t>
            </a:r>
            <a:r>
              <a:rPr lang="cs-CZ" dirty="0"/>
              <a:t>jsou osobní údaje známé ve stanoveném </a:t>
            </a:r>
            <a:r>
              <a:rPr lang="cs-CZ" dirty="0" smtClean="0"/>
              <a:t>rozsahu, </a:t>
            </a:r>
            <a:r>
              <a:rPr lang="cs-CZ" u="sng" dirty="0" smtClean="0"/>
              <a:t>a kterým zároveň</a:t>
            </a:r>
            <a:endParaRPr lang="cs-CZ" u="sng" dirty="0"/>
          </a:p>
          <a:p>
            <a:pPr lvl="1">
              <a:buFont typeface="Courier New" panose="02070309020205020404" pitchFamily="49" charset="0"/>
              <a:buChar char="o"/>
            </a:pPr>
            <a:r>
              <a:rPr lang="cs-CZ" dirty="0" smtClean="0"/>
              <a:t>byla poskytnuta podpora </a:t>
            </a:r>
            <a:r>
              <a:rPr lang="cs-CZ" dirty="0"/>
              <a:t>přesahující limit „bagatelní podpory</a:t>
            </a:r>
            <a:r>
              <a:rPr lang="cs-CZ" dirty="0" smtClean="0"/>
              <a:t>“</a:t>
            </a:r>
          </a:p>
          <a:p>
            <a:pPr marL="414000" lvl="1" indent="0">
              <a:spcBef>
                <a:spcPts val="600"/>
              </a:spcBef>
              <a:buNone/>
            </a:pPr>
            <a:r>
              <a:rPr lang="cs-CZ" b="1" i="1" dirty="0" smtClean="0"/>
              <a:t>(</a:t>
            </a:r>
            <a:r>
              <a:rPr lang="cs-CZ" b="1" i="1" dirty="0"/>
              <a:t>pozor – odlišné od OP LZZ Počet podpořených osob)</a:t>
            </a:r>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44</a:t>
            </a:fld>
            <a:endParaRPr lang="cs-CZ" dirty="0"/>
          </a:p>
        </p:txBody>
      </p:sp>
    </p:spTree>
    <p:extLst>
      <p:ext uri="{BB962C8B-B14F-4D97-AF65-F5344CB8AC3E}">
        <p14:creationId xmlns:p14="http://schemas.microsoft.com/office/powerpoint/2010/main" val="372510021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Identifikace podpořených osob</a:t>
            </a:r>
            <a:endParaRPr lang="cs-CZ" dirty="0"/>
          </a:p>
        </p:txBody>
      </p:sp>
      <p:sp>
        <p:nvSpPr>
          <p:cNvPr id="3" name="Zástupný symbol pro obsah 2"/>
          <p:cNvSpPr>
            <a:spLocks noGrp="1"/>
          </p:cNvSpPr>
          <p:nvPr>
            <p:ph idx="1"/>
          </p:nvPr>
        </p:nvSpPr>
        <p:spPr>
          <a:xfrm>
            <a:off x="539552" y="1412776"/>
            <a:ext cx="8280920" cy="4851240"/>
          </a:xfrm>
        </p:spPr>
        <p:txBody>
          <a:bodyPr/>
          <a:lstStyle/>
          <a:p>
            <a:pPr marL="0" indent="0">
              <a:buNone/>
            </a:pPr>
            <a:r>
              <a:rPr lang="cs-CZ" dirty="0" smtClean="0"/>
              <a:t>Osoby </a:t>
            </a:r>
            <a:r>
              <a:rPr lang="cs-CZ" dirty="0"/>
              <a:t>jednoznačně </a:t>
            </a:r>
            <a:r>
              <a:rPr lang="cs-CZ" dirty="0" smtClean="0"/>
              <a:t>identifikované </a:t>
            </a:r>
            <a:endParaRPr lang="cs-CZ" sz="2400" dirty="0" smtClean="0"/>
          </a:p>
          <a:p>
            <a:pPr lvl="1">
              <a:buFont typeface="Courier New" panose="02070309020205020404" pitchFamily="49" charset="0"/>
              <a:buChar char="o"/>
            </a:pPr>
            <a:r>
              <a:rPr lang="cs-CZ" dirty="0" smtClean="0"/>
              <a:t>povinnost evidovat ke každému vykazovanému účastníkovi projektu/podpořené osobě předem stanovený soubor osobních údajů – viz Tab. č. 8 Obecné části pravidel pro žadatele </a:t>
            </a:r>
          </a:p>
          <a:p>
            <a:pPr lvl="1">
              <a:buFont typeface="Courier New" panose="02070309020205020404" pitchFamily="49" charset="0"/>
              <a:buChar char="o"/>
            </a:pPr>
            <a:r>
              <a:rPr lang="cs-CZ" dirty="0" smtClean="0"/>
              <a:t>na </a:t>
            </a:r>
            <a:r>
              <a:rPr lang="cs-CZ" dirty="0" smtClean="0">
                <a:hlinkClick r:id="rId3"/>
              </a:rPr>
              <a:t>www.esfcr.cz</a:t>
            </a:r>
            <a:r>
              <a:rPr lang="cs-CZ" dirty="0" smtClean="0"/>
              <a:t> je k dispozici návrh „monitorovacího listu podpořené osoby“ s odkazem na zákon o ochraně osobních údajů, není však závazný, pokud bude mít žadatel k dispozici jinou průkaznou evidenci</a:t>
            </a:r>
          </a:p>
          <a:p>
            <a:pPr lvl="1">
              <a:buFont typeface="Courier New" panose="02070309020205020404" pitchFamily="49" charset="0"/>
              <a:buChar char="o"/>
            </a:pPr>
            <a:r>
              <a:rPr lang="cs-CZ" dirty="0"/>
              <a:t>evidence je podkladem k vykazování hodnot MI povinných </a:t>
            </a:r>
            <a:r>
              <a:rPr lang="cs-CZ" dirty="0" smtClean="0"/>
              <a:t>              k </a:t>
            </a:r>
            <a:r>
              <a:rPr lang="cs-CZ" dirty="0"/>
              <a:t>vykazování ve Zprávách o realizaci </a:t>
            </a:r>
          </a:p>
          <a:p>
            <a:pPr lvl="1">
              <a:buFont typeface="Courier New" panose="02070309020205020404" pitchFamily="49" charset="0"/>
              <a:buChar char="o"/>
            </a:pPr>
            <a:r>
              <a:rPr lang="cs-CZ" dirty="0" smtClean="0"/>
              <a:t>průběžně aktualizovaná evidence </a:t>
            </a:r>
            <a:r>
              <a:rPr lang="cs-CZ" dirty="0"/>
              <a:t>je prováděna v </a:t>
            </a:r>
            <a:r>
              <a:rPr lang="cs-CZ" dirty="0" smtClean="0"/>
              <a:t>systému             </a:t>
            </a:r>
            <a:r>
              <a:rPr lang="cs-CZ" dirty="0"/>
              <a:t>IS ESF 2014</a:t>
            </a:r>
            <a:r>
              <a:rPr lang="cs-CZ" dirty="0" smtClean="0"/>
              <a:t>+, který je navázaný na KP 14+ a MS 2014+</a:t>
            </a:r>
          </a:p>
          <a:p>
            <a:pPr lvl="1">
              <a:buFont typeface="Courier New" panose="02070309020205020404" pitchFamily="49" charset="0"/>
              <a:buChar char="o"/>
            </a:pPr>
            <a:r>
              <a:rPr lang="cs-CZ" dirty="0" smtClean="0"/>
              <a:t>povinnost archivovat prezenční listiny nebo jiné evidence                z realizovaných aktivit pro CS pro účely kontroly zůstává v platnosti</a:t>
            </a:r>
            <a:endParaRPr lang="cs-CZ" dirty="0"/>
          </a:p>
          <a:p>
            <a:pPr marL="414000" lvl="1" indent="0">
              <a:buNone/>
            </a:pPr>
            <a:endParaRPr lang="cs-CZ" dirty="0" smtClean="0"/>
          </a:p>
          <a:p>
            <a:pPr lvl="1">
              <a:buNone/>
            </a:pPr>
            <a:endParaRPr lang="cs-CZ" dirty="0" smtClean="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45</a:t>
            </a:fld>
            <a:endParaRPr lang="cs-CZ" dirty="0"/>
          </a:p>
        </p:txBody>
      </p:sp>
    </p:spTree>
    <p:extLst>
      <p:ext uri="{BB962C8B-B14F-4D97-AF65-F5344CB8AC3E}">
        <p14:creationId xmlns:p14="http://schemas.microsoft.com/office/powerpoint/2010/main" val="117504611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Bagatelní podpora</a:t>
            </a:r>
            <a:endParaRPr lang="cs-CZ" dirty="0"/>
          </a:p>
        </p:txBody>
      </p:sp>
      <p:sp>
        <p:nvSpPr>
          <p:cNvPr id="3" name="Zástupný symbol pro obsah 2"/>
          <p:cNvSpPr>
            <a:spLocks noGrp="1"/>
          </p:cNvSpPr>
          <p:nvPr>
            <p:ph idx="1"/>
          </p:nvPr>
        </p:nvSpPr>
        <p:spPr>
          <a:xfrm>
            <a:off x="539552" y="1340768"/>
            <a:ext cx="8064448" cy="4968552"/>
          </a:xfrm>
        </p:spPr>
        <p:txBody>
          <a:bodyPr/>
          <a:lstStyle/>
          <a:p>
            <a:pPr marL="0" indent="0">
              <a:buNone/>
            </a:pPr>
            <a:r>
              <a:rPr lang="cs-CZ" dirty="0" smtClean="0"/>
              <a:t>Bagatelní podpora</a:t>
            </a:r>
          </a:p>
          <a:p>
            <a:r>
              <a:rPr lang="cs-CZ" sz="2000" dirty="0" smtClean="0"/>
              <a:t>nový pojem v OPZ oproti OP LZZ; je to minimální míra poskytnuté podpory pro to, aby osoba měla z projektu přímý prospěch a mohla být jeho „účastníkem“ ve smyslu definice MI 6 00 00</a:t>
            </a:r>
          </a:p>
          <a:p>
            <a:r>
              <a:rPr lang="cs-CZ" sz="2000" dirty="0"/>
              <a:t>musí být </a:t>
            </a:r>
            <a:r>
              <a:rPr lang="cs-CZ" sz="2000" dirty="0" smtClean="0"/>
              <a:t>současně splněny dvě podmínky </a:t>
            </a:r>
            <a:r>
              <a:rPr lang="cs-CZ" sz="2000" dirty="0"/>
              <a:t>podpory, a to</a:t>
            </a:r>
          </a:p>
          <a:p>
            <a:pPr lvl="1">
              <a:buFont typeface="Courier New" panose="02070309020205020404" pitchFamily="49" charset="0"/>
              <a:buChar char="o"/>
            </a:pPr>
            <a:r>
              <a:rPr lang="cs-CZ" dirty="0" smtClean="0"/>
              <a:t>osoba získala v daném projektu podporu v rozsahu min. 40 hod. (bez ohledu na počet dílčích podpor) </a:t>
            </a:r>
            <a:r>
              <a:rPr lang="cs-CZ" u="sng" dirty="0" smtClean="0"/>
              <a:t>a zároveň</a:t>
            </a:r>
            <a:endParaRPr lang="cs-CZ" sz="2000" u="sng" dirty="0"/>
          </a:p>
          <a:p>
            <a:pPr lvl="1">
              <a:buFont typeface="Courier New" panose="02070309020205020404" pitchFamily="49" charset="0"/>
              <a:buChar char="o"/>
            </a:pPr>
            <a:r>
              <a:rPr lang="cs-CZ" dirty="0" smtClean="0"/>
              <a:t>alespoň 20 hod. z podpory nemá charakter elektronického vzdělávání</a:t>
            </a:r>
          </a:p>
          <a:p>
            <a:r>
              <a:rPr lang="cs-CZ" sz="2000" dirty="0" smtClean="0"/>
              <a:t>osoba, která získá větší než bagatelní podporu, je poté, co jí příjemce zaeviduje včetně identifikace poskytnuté podpory do systému IS ESF 2014+,  automaticky započítána do příslušného  MI (příjemce ho nemá v ZOR zpřístupněn k vyplňování)</a:t>
            </a:r>
          </a:p>
          <a:p>
            <a:pPr>
              <a:buNone/>
            </a:pPr>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46</a:t>
            </a:fld>
            <a:endParaRPr lang="cs-CZ" dirty="0"/>
          </a:p>
        </p:txBody>
      </p:sp>
    </p:spTree>
    <p:extLst>
      <p:ext uri="{BB962C8B-B14F-4D97-AF65-F5344CB8AC3E}">
        <p14:creationId xmlns:p14="http://schemas.microsoft.com/office/powerpoint/2010/main" val="45439976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Bagatelní podpora není omezení</a:t>
            </a:r>
            <a:endParaRPr lang="cs-CZ" dirty="0"/>
          </a:p>
        </p:txBody>
      </p:sp>
      <p:sp>
        <p:nvSpPr>
          <p:cNvPr id="3" name="Zástupný symbol pro obsah 2"/>
          <p:cNvSpPr>
            <a:spLocks noGrp="1"/>
          </p:cNvSpPr>
          <p:nvPr>
            <p:ph idx="1"/>
          </p:nvPr>
        </p:nvSpPr>
        <p:spPr>
          <a:xfrm>
            <a:off x="539552" y="1484784"/>
            <a:ext cx="8064448" cy="4635216"/>
          </a:xfrm>
        </p:spPr>
        <p:txBody>
          <a:bodyPr/>
          <a:lstStyle/>
          <a:p>
            <a:pPr marL="0" indent="0">
              <a:spcAft>
                <a:spcPts val="1200"/>
              </a:spcAft>
              <a:buNone/>
            </a:pPr>
            <a:r>
              <a:rPr lang="cs-CZ" dirty="0" smtClean="0"/>
              <a:t>Plánované poskytování podpory menší než „bagatelní“</a:t>
            </a:r>
            <a:endParaRPr lang="cs-CZ" dirty="0"/>
          </a:p>
          <a:p>
            <a:r>
              <a:rPr lang="cs-CZ" sz="2000" dirty="0" smtClean="0"/>
              <a:t>žadatel není nucen k tomu, aby všechny osoby byly „účastníky“ a čerpaly povinně podporu nad stanovený limit</a:t>
            </a:r>
          </a:p>
          <a:p>
            <a:r>
              <a:rPr lang="cs-CZ" sz="2000" dirty="0" smtClean="0"/>
              <a:t>žadatel nebude znevýhodněn oproti projektům s vyššími cílovými hodnotami indikátorů za předpokladu, že zapojení osob, které nelze vykazovat v indikátoru, řádně odůvodní a popíše zamýšlené efekty</a:t>
            </a:r>
          </a:p>
          <a:p>
            <a:r>
              <a:rPr lang="cs-CZ" sz="2000" dirty="0" smtClean="0"/>
              <a:t>hodnotitel hodnotí žádost jako celek, nikoli jen s ohledem na plánované hodnoty indikátorů</a:t>
            </a:r>
          </a:p>
          <a:p>
            <a:r>
              <a:rPr lang="cs-CZ" sz="2000" dirty="0"/>
              <a:t>v</a:t>
            </a:r>
            <a:r>
              <a:rPr lang="cs-CZ" sz="2000" dirty="0" smtClean="0"/>
              <a:t>ždy záleží na charakteru projektu, cílové skupiny a plánovaných efektech projektu</a:t>
            </a:r>
          </a:p>
          <a:p>
            <a:pPr>
              <a:buNone/>
            </a:pPr>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47</a:t>
            </a:fld>
            <a:endParaRPr lang="cs-CZ" dirty="0"/>
          </a:p>
        </p:txBody>
      </p:sp>
    </p:spTree>
    <p:extLst>
      <p:ext uri="{BB962C8B-B14F-4D97-AF65-F5344CB8AC3E}">
        <p14:creationId xmlns:p14="http://schemas.microsoft.com/office/powerpoint/2010/main" val="10512287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Monitorování  </a:t>
            </a:r>
            <a:r>
              <a:rPr lang="cs-CZ" dirty="0"/>
              <a:t>x</a:t>
            </a:r>
            <a:r>
              <a:rPr lang="cs-CZ" dirty="0" smtClean="0"/>
              <a:t> výdaje</a:t>
            </a:r>
            <a:endParaRPr lang="cs-CZ" dirty="0"/>
          </a:p>
        </p:txBody>
      </p:sp>
      <p:sp>
        <p:nvSpPr>
          <p:cNvPr id="3" name="Zástupný symbol pro obsah 2"/>
          <p:cNvSpPr>
            <a:spLocks noGrp="1"/>
          </p:cNvSpPr>
          <p:nvPr>
            <p:ph idx="1"/>
          </p:nvPr>
        </p:nvSpPr>
        <p:spPr>
          <a:xfrm>
            <a:off x="323528" y="1628800"/>
            <a:ext cx="4392488" cy="4320000"/>
          </a:xfrm>
        </p:spPr>
        <p:txBody>
          <a:bodyPr/>
          <a:lstStyle/>
          <a:p>
            <a:pPr>
              <a:spcAft>
                <a:spcPts val="1800"/>
              </a:spcAft>
            </a:pPr>
            <a:r>
              <a:rPr lang="cs-CZ" dirty="0" smtClean="0"/>
              <a:t>do indikátoru „účastníci projektu“ je možno započítat pouze</a:t>
            </a:r>
          </a:p>
          <a:p>
            <a:pPr lvl="1"/>
            <a:r>
              <a:rPr lang="cs-CZ" dirty="0" smtClean="0"/>
              <a:t>identifikovatelné osoby,              u kterých jsou známy a evidovány charakteristiky         ve stanoveném rozsahu</a:t>
            </a:r>
          </a:p>
          <a:p>
            <a:pPr marL="414000" lvl="1" indent="0">
              <a:spcBef>
                <a:spcPts val="1200"/>
              </a:spcBef>
              <a:spcAft>
                <a:spcPts val="1200"/>
              </a:spcAft>
              <a:buNone/>
            </a:pPr>
            <a:r>
              <a:rPr lang="cs-CZ" dirty="0" smtClean="0"/>
              <a:t>a zároveň</a:t>
            </a:r>
          </a:p>
          <a:p>
            <a:pPr lvl="1"/>
            <a:r>
              <a:rPr lang="cs-CZ" dirty="0" smtClean="0"/>
              <a:t>jim byla poskytnuta větší než bagatelní podpora  (min 40 hod., z toho min 20 hod. jinou formou než elektronickou)</a:t>
            </a:r>
          </a:p>
          <a:p>
            <a:pPr lvl="1"/>
            <a:endParaRPr lang="cs-CZ" dirty="0"/>
          </a:p>
        </p:txBody>
      </p:sp>
      <p:sp>
        <p:nvSpPr>
          <p:cNvPr id="4" name="Zástupný symbol pro obsah 3"/>
          <p:cNvSpPr>
            <a:spLocks noGrp="1"/>
          </p:cNvSpPr>
          <p:nvPr>
            <p:ph idx="10"/>
          </p:nvPr>
        </p:nvSpPr>
        <p:spPr>
          <a:xfrm>
            <a:off x="4788024" y="1412776"/>
            <a:ext cx="4032448" cy="4320000"/>
          </a:xfrm>
        </p:spPr>
        <p:txBody>
          <a:bodyPr/>
          <a:lstStyle/>
          <a:p>
            <a:pPr>
              <a:spcAft>
                <a:spcPts val="1800"/>
              </a:spcAft>
            </a:pPr>
            <a:r>
              <a:rPr lang="cs-CZ" dirty="0" smtClean="0"/>
              <a:t>výdaje z rozpočtu projektu jsou ale při relevantním zdůvodnění způsobilé kromě „účastníků projektu“ také pro</a:t>
            </a:r>
          </a:p>
          <a:p>
            <a:pPr lvl="1"/>
            <a:r>
              <a:rPr lang="cs-CZ" dirty="0" smtClean="0"/>
              <a:t>osoby, u kterých není známa totožnost v potřebném rozsahu, za předpokladu,    že splňují kritérium CS</a:t>
            </a:r>
          </a:p>
          <a:p>
            <a:pPr marL="414000" lvl="1" indent="0">
              <a:buNone/>
            </a:pPr>
            <a:endParaRPr lang="cs-CZ" dirty="0" smtClean="0"/>
          </a:p>
          <a:p>
            <a:pPr lvl="1"/>
            <a:r>
              <a:rPr lang="cs-CZ" dirty="0" smtClean="0"/>
              <a:t>osoby, kterým byla v rámci projektu poskytnuta podpora, ale nepřesáhla limit pro „bagatelní podporu“</a:t>
            </a:r>
            <a:endParaRPr lang="cs-CZ" dirty="0"/>
          </a:p>
        </p:txBody>
      </p:sp>
      <p:sp>
        <p:nvSpPr>
          <p:cNvPr id="5" name="Zástupný symbol pro číslo snímku 4"/>
          <p:cNvSpPr>
            <a:spLocks noGrp="1"/>
          </p:cNvSpPr>
          <p:nvPr>
            <p:ph type="sldNum" sz="quarter" idx="13"/>
          </p:nvPr>
        </p:nvSpPr>
        <p:spPr/>
        <p:txBody>
          <a:bodyPr/>
          <a:lstStyle/>
          <a:p>
            <a:fld id="{479BF083-4774-43B1-9AB0-5CC1AC5DD8EE}" type="slidenum">
              <a:rPr lang="cs-CZ" smtClean="0"/>
              <a:pPr/>
              <a:t>48</a:t>
            </a:fld>
            <a:endParaRPr lang="cs-CZ" dirty="0"/>
          </a:p>
        </p:txBody>
      </p:sp>
    </p:spTree>
    <p:extLst>
      <p:ext uri="{BB962C8B-B14F-4D97-AF65-F5344CB8AC3E}">
        <p14:creationId xmlns:p14="http://schemas.microsoft.com/office/powerpoint/2010/main" val="205022087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zásadní rozdíly v OPZ proti OP LZZ</a:t>
            </a:r>
            <a:endParaRPr lang="cs-CZ" dirty="0"/>
          </a:p>
        </p:txBody>
      </p:sp>
      <p:sp>
        <p:nvSpPr>
          <p:cNvPr id="3" name="Zástupný symbol pro obsah 2"/>
          <p:cNvSpPr>
            <a:spLocks noGrp="1"/>
          </p:cNvSpPr>
          <p:nvPr>
            <p:ph idx="1"/>
          </p:nvPr>
        </p:nvSpPr>
        <p:spPr>
          <a:xfrm>
            <a:off x="395536" y="1196752"/>
            <a:ext cx="8352928" cy="5544616"/>
          </a:xfrm>
        </p:spPr>
        <p:txBody>
          <a:bodyPr/>
          <a:lstStyle/>
          <a:p>
            <a:r>
              <a:rPr lang="cs-CZ" u="sng" dirty="0" smtClean="0"/>
              <a:t>Podpořené osoby (OP LZZ) x Účastníci projektu (OPZ)</a:t>
            </a:r>
          </a:p>
          <a:p>
            <a:pPr lvl="1"/>
            <a:r>
              <a:rPr lang="cs-CZ" b="1" dirty="0"/>
              <a:t>OP LZZ: Každá osoba</a:t>
            </a:r>
            <a:r>
              <a:rPr lang="cs-CZ" dirty="0"/>
              <a:t>, která byla podpořena (pouze jednou bez ohledu na počet podpor)</a:t>
            </a:r>
          </a:p>
          <a:p>
            <a:pPr lvl="1"/>
            <a:r>
              <a:rPr lang="cs-CZ" b="1" dirty="0" smtClean="0"/>
              <a:t>OPZ</a:t>
            </a:r>
            <a:r>
              <a:rPr lang="cs-CZ" dirty="0" smtClean="0"/>
              <a:t>: V indikátorech MI 6 00 00 </a:t>
            </a:r>
            <a:r>
              <a:rPr lang="cs-CZ" b="1" dirty="0" smtClean="0"/>
              <a:t>pouze identifikovaní účastníci přesahující bagatelní podporu </a:t>
            </a:r>
            <a:r>
              <a:rPr lang="cs-CZ" dirty="0" smtClean="0"/>
              <a:t>(pouze jednou bez ohledu na počet podpor) </a:t>
            </a:r>
            <a:endParaRPr lang="cs-CZ" b="1" i="1" dirty="0"/>
          </a:p>
          <a:p>
            <a:pPr>
              <a:spcBef>
                <a:spcPts val="1800"/>
              </a:spcBef>
            </a:pPr>
            <a:r>
              <a:rPr lang="cs-CZ" u="sng" dirty="0" smtClean="0"/>
              <a:t>Účastníci kurzů (OP LZZ)  x Získání kvalifikace (OPZ)</a:t>
            </a:r>
          </a:p>
          <a:p>
            <a:pPr lvl="1"/>
            <a:r>
              <a:rPr lang="cs-CZ" b="1" dirty="0" smtClean="0"/>
              <a:t>OP </a:t>
            </a:r>
            <a:r>
              <a:rPr lang="cs-CZ" b="1" dirty="0"/>
              <a:t>LZZ</a:t>
            </a:r>
            <a:r>
              <a:rPr lang="cs-CZ" dirty="0"/>
              <a:t>: Počet absolventů kurzů</a:t>
            </a:r>
            <a:r>
              <a:rPr lang="cs-CZ" b="1" dirty="0"/>
              <a:t>. Osoba započítána tolikrát, </a:t>
            </a:r>
            <a:r>
              <a:rPr lang="cs-CZ" b="1" dirty="0" smtClean="0"/>
              <a:t>  kolik </a:t>
            </a:r>
            <a:r>
              <a:rPr lang="cs-CZ" b="1" dirty="0"/>
              <a:t>kurzů řádně dokončila</a:t>
            </a:r>
          </a:p>
          <a:p>
            <a:pPr lvl="1"/>
            <a:r>
              <a:rPr lang="cs-CZ" b="1" dirty="0" smtClean="0"/>
              <a:t>OPZ:</a:t>
            </a:r>
            <a:r>
              <a:rPr lang="cs-CZ" dirty="0" smtClean="0"/>
              <a:t> Účastníci, kteří v rámci projektu získali kvalifikaci MI 6 26 00 (potvrzení udíleno na základě formálního prověření znalostí, které ukázalo, že účastník získal kvalifikaci dle předem stanovených standardů - možno specifikovat ve výzvě, co bude uznáváno)</a:t>
            </a:r>
            <a:br>
              <a:rPr lang="cs-CZ" dirty="0" smtClean="0"/>
            </a:br>
            <a:r>
              <a:rPr lang="cs-CZ" b="1" dirty="0"/>
              <a:t>Účastník započítán pouze jednou bez ohledu na počet získaných kvalifikací</a:t>
            </a:r>
          </a:p>
          <a:p>
            <a:pPr lvl="1">
              <a:buNone/>
            </a:pPr>
            <a:endParaRPr lang="cs-CZ" dirty="0" smtClean="0"/>
          </a:p>
          <a:p>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49</a:t>
            </a:fld>
            <a:endParaRPr lang="cs-CZ" dirty="0"/>
          </a:p>
        </p:txBody>
      </p:sp>
    </p:spTree>
    <p:extLst>
      <p:ext uri="{BB962C8B-B14F-4D97-AF65-F5344CB8AC3E}">
        <p14:creationId xmlns:p14="http://schemas.microsoft.com/office/powerpoint/2010/main" val="245618429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Koncept výzvy</a:t>
            </a:r>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5</a:t>
            </a:fld>
            <a:endParaRPr lang="cs-CZ" dirty="0"/>
          </a:p>
        </p:txBody>
      </p:sp>
      <p:sp>
        <p:nvSpPr>
          <p:cNvPr id="5" name="Ovál 4"/>
          <p:cNvSpPr/>
          <p:nvPr/>
        </p:nvSpPr>
        <p:spPr>
          <a:xfrm>
            <a:off x="1115616" y="1412776"/>
            <a:ext cx="7344816" cy="432048"/>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cs-CZ" dirty="0" smtClean="0"/>
              <a:t>Operační program Zaměstnanost</a:t>
            </a:r>
            <a:endParaRPr lang="cs-CZ" dirty="0"/>
          </a:p>
        </p:txBody>
      </p:sp>
      <p:sp>
        <p:nvSpPr>
          <p:cNvPr id="6" name="Ovál 5"/>
          <p:cNvSpPr/>
          <p:nvPr/>
        </p:nvSpPr>
        <p:spPr>
          <a:xfrm>
            <a:off x="2303748" y="1962635"/>
            <a:ext cx="4968552" cy="1682389"/>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cs-CZ" dirty="0" smtClean="0"/>
              <a:t> </a:t>
            </a:r>
            <a:endParaRPr lang="cs-CZ" dirty="0"/>
          </a:p>
        </p:txBody>
      </p:sp>
      <p:sp>
        <p:nvSpPr>
          <p:cNvPr id="7" name="TextovéPole 6"/>
          <p:cNvSpPr txBox="1"/>
          <p:nvPr/>
        </p:nvSpPr>
        <p:spPr>
          <a:xfrm>
            <a:off x="4139952" y="1962636"/>
            <a:ext cx="1296144" cy="400110"/>
          </a:xfrm>
          <a:prstGeom prst="rect">
            <a:avLst/>
          </a:prstGeom>
          <a:noFill/>
        </p:spPr>
        <p:txBody>
          <a:bodyPr wrap="square" rtlCol="0">
            <a:spAutoFit/>
          </a:bodyPr>
          <a:lstStyle/>
          <a:p>
            <a:r>
              <a:rPr lang="cs-CZ" sz="2000" b="1" dirty="0" smtClean="0"/>
              <a:t>SRRVS</a:t>
            </a:r>
            <a:endParaRPr lang="cs-CZ" sz="2000" b="1" dirty="0"/>
          </a:p>
        </p:txBody>
      </p:sp>
      <p:sp>
        <p:nvSpPr>
          <p:cNvPr id="8" name="TextovéPole 7"/>
          <p:cNvSpPr txBox="1"/>
          <p:nvPr/>
        </p:nvSpPr>
        <p:spPr>
          <a:xfrm>
            <a:off x="3296630" y="2350747"/>
            <a:ext cx="1296144" cy="369332"/>
          </a:xfrm>
          <a:prstGeom prst="rect">
            <a:avLst/>
          </a:prstGeom>
          <a:noFill/>
        </p:spPr>
        <p:txBody>
          <a:bodyPr wrap="square" rtlCol="0">
            <a:spAutoFit/>
          </a:bodyPr>
          <a:lstStyle/>
          <a:p>
            <a:r>
              <a:rPr lang="cs-CZ" dirty="0" smtClean="0"/>
              <a:t>RV VS</a:t>
            </a:r>
            <a:endParaRPr lang="cs-CZ" dirty="0"/>
          </a:p>
        </p:txBody>
      </p:sp>
      <p:sp>
        <p:nvSpPr>
          <p:cNvPr id="9" name="TextovéPole 8"/>
          <p:cNvSpPr txBox="1"/>
          <p:nvPr/>
        </p:nvSpPr>
        <p:spPr>
          <a:xfrm>
            <a:off x="5823173" y="2135391"/>
            <a:ext cx="1296144" cy="369332"/>
          </a:xfrm>
          <a:prstGeom prst="rect">
            <a:avLst/>
          </a:prstGeom>
          <a:noFill/>
        </p:spPr>
        <p:txBody>
          <a:bodyPr wrap="square" rtlCol="0">
            <a:spAutoFit/>
          </a:bodyPr>
          <a:lstStyle/>
          <a:p>
            <a:r>
              <a:rPr lang="cs-CZ" dirty="0" smtClean="0"/>
              <a:t>RV IS</a:t>
            </a:r>
            <a:endParaRPr lang="cs-CZ" dirty="0"/>
          </a:p>
        </p:txBody>
      </p:sp>
      <p:sp>
        <p:nvSpPr>
          <p:cNvPr id="10" name="TextovéPole 9"/>
          <p:cNvSpPr txBox="1"/>
          <p:nvPr/>
        </p:nvSpPr>
        <p:spPr>
          <a:xfrm>
            <a:off x="2483767" y="2504723"/>
            <a:ext cx="963141" cy="646331"/>
          </a:xfrm>
          <a:prstGeom prst="rect">
            <a:avLst/>
          </a:prstGeom>
          <a:noFill/>
        </p:spPr>
        <p:txBody>
          <a:bodyPr wrap="square" rtlCol="0">
            <a:spAutoFit/>
          </a:bodyPr>
          <a:lstStyle/>
          <a:p>
            <a:r>
              <a:rPr lang="cs-CZ" dirty="0" smtClean="0"/>
              <a:t>Lidské zdroje</a:t>
            </a:r>
            <a:endParaRPr lang="cs-CZ" dirty="0"/>
          </a:p>
        </p:txBody>
      </p:sp>
      <p:sp>
        <p:nvSpPr>
          <p:cNvPr id="11" name="TextovéPole 10"/>
          <p:cNvSpPr txBox="1"/>
          <p:nvPr/>
        </p:nvSpPr>
        <p:spPr>
          <a:xfrm>
            <a:off x="2992692" y="2998693"/>
            <a:ext cx="1554646" cy="646331"/>
          </a:xfrm>
          <a:prstGeom prst="rect">
            <a:avLst/>
          </a:prstGeom>
          <a:noFill/>
        </p:spPr>
        <p:txBody>
          <a:bodyPr wrap="square" rtlCol="0">
            <a:spAutoFit/>
          </a:bodyPr>
          <a:lstStyle/>
          <a:p>
            <a:pPr algn="ctr"/>
            <a:r>
              <a:rPr lang="cs-CZ" dirty="0" smtClean="0"/>
              <a:t>Modernizace VS</a:t>
            </a:r>
            <a:endParaRPr lang="cs-CZ" dirty="0"/>
          </a:p>
        </p:txBody>
      </p:sp>
      <p:sp>
        <p:nvSpPr>
          <p:cNvPr id="12" name="TextovéPole 11"/>
          <p:cNvSpPr txBox="1"/>
          <p:nvPr/>
        </p:nvSpPr>
        <p:spPr>
          <a:xfrm>
            <a:off x="4355976" y="2960077"/>
            <a:ext cx="1778818" cy="646331"/>
          </a:xfrm>
          <a:prstGeom prst="rect">
            <a:avLst/>
          </a:prstGeom>
          <a:noFill/>
        </p:spPr>
        <p:txBody>
          <a:bodyPr wrap="square" rtlCol="0">
            <a:spAutoFit/>
          </a:bodyPr>
          <a:lstStyle/>
          <a:p>
            <a:pPr algn="ctr"/>
            <a:r>
              <a:rPr lang="cs-CZ" dirty="0" smtClean="0"/>
              <a:t>Optimalizace VS v území</a:t>
            </a:r>
            <a:endParaRPr lang="cs-CZ" dirty="0"/>
          </a:p>
        </p:txBody>
      </p:sp>
      <p:sp>
        <p:nvSpPr>
          <p:cNvPr id="13" name="TextovéPole 12"/>
          <p:cNvSpPr txBox="1"/>
          <p:nvPr/>
        </p:nvSpPr>
        <p:spPr>
          <a:xfrm>
            <a:off x="5940152" y="2691071"/>
            <a:ext cx="1442095" cy="369332"/>
          </a:xfrm>
          <a:prstGeom prst="rect">
            <a:avLst/>
          </a:prstGeom>
          <a:noFill/>
        </p:spPr>
        <p:txBody>
          <a:bodyPr wrap="square" rtlCol="0">
            <a:spAutoFit/>
          </a:bodyPr>
          <a:lstStyle/>
          <a:p>
            <a:pPr algn="ctr"/>
            <a:r>
              <a:rPr lang="cs-CZ" dirty="0" err="1" smtClean="0"/>
              <a:t>eGoverment</a:t>
            </a:r>
            <a:endParaRPr lang="cs-CZ" dirty="0"/>
          </a:p>
        </p:txBody>
      </p:sp>
      <p:cxnSp>
        <p:nvCxnSpPr>
          <p:cNvPr id="15" name="Přímá spojnice se šipkou 14"/>
          <p:cNvCxnSpPr/>
          <p:nvPr/>
        </p:nvCxnSpPr>
        <p:spPr>
          <a:xfrm flipH="1">
            <a:off x="3240332" y="2720079"/>
            <a:ext cx="206576" cy="22175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Přímá spojnice se šipkou 15"/>
          <p:cNvCxnSpPr>
            <a:endCxn id="11" idx="0"/>
          </p:cNvCxnSpPr>
          <p:nvPr/>
        </p:nvCxnSpPr>
        <p:spPr>
          <a:xfrm>
            <a:off x="3770015" y="2720079"/>
            <a:ext cx="0" cy="27861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Přímá spojnice se šipkou 18"/>
          <p:cNvCxnSpPr/>
          <p:nvPr/>
        </p:nvCxnSpPr>
        <p:spPr>
          <a:xfrm>
            <a:off x="4283968" y="2691423"/>
            <a:ext cx="720080" cy="26865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Přímá spojnice se šipkou 22"/>
          <p:cNvCxnSpPr/>
          <p:nvPr/>
        </p:nvCxnSpPr>
        <p:spPr>
          <a:xfrm>
            <a:off x="6300192" y="2504723"/>
            <a:ext cx="0" cy="1867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6" name="Ovál 25"/>
          <p:cNvSpPr/>
          <p:nvPr/>
        </p:nvSpPr>
        <p:spPr>
          <a:xfrm>
            <a:off x="2965338" y="3969174"/>
            <a:ext cx="3581550" cy="2124121"/>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cs-CZ" dirty="0" smtClean="0"/>
          </a:p>
          <a:p>
            <a:pPr algn="ctr"/>
            <a:endParaRPr lang="cs-CZ" dirty="0"/>
          </a:p>
          <a:p>
            <a:pPr algn="ctr"/>
            <a:r>
              <a:rPr lang="cs-CZ" dirty="0" smtClean="0"/>
              <a:t>Výzva pro SRRVS </a:t>
            </a:r>
            <a:endParaRPr lang="cs-CZ" dirty="0"/>
          </a:p>
        </p:txBody>
      </p:sp>
      <p:sp>
        <p:nvSpPr>
          <p:cNvPr id="37" name="Ovál 36"/>
          <p:cNvSpPr/>
          <p:nvPr/>
        </p:nvSpPr>
        <p:spPr>
          <a:xfrm>
            <a:off x="303201" y="3789040"/>
            <a:ext cx="2016224" cy="1440161"/>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cs-CZ" dirty="0" smtClean="0"/>
              <a:t>Výzva pro organizační složky státu </a:t>
            </a:r>
            <a:endParaRPr lang="cs-CZ" dirty="0"/>
          </a:p>
        </p:txBody>
      </p:sp>
      <p:sp>
        <p:nvSpPr>
          <p:cNvPr id="38" name="Ovál 37"/>
          <p:cNvSpPr/>
          <p:nvPr/>
        </p:nvSpPr>
        <p:spPr>
          <a:xfrm>
            <a:off x="7020272" y="3645024"/>
            <a:ext cx="1800200" cy="1375024"/>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cs-CZ" dirty="0" smtClean="0"/>
              <a:t>Výzvy pro obce/kraje</a:t>
            </a:r>
            <a:endParaRPr lang="cs-CZ" dirty="0"/>
          </a:p>
        </p:txBody>
      </p:sp>
      <p:sp>
        <p:nvSpPr>
          <p:cNvPr id="35" name="TextovéPole 34"/>
          <p:cNvSpPr txBox="1"/>
          <p:nvPr/>
        </p:nvSpPr>
        <p:spPr>
          <a:xfrm>
            <a:off x="4347803" y="6518498"/>
            <a:ext cx="1475370" cy="369332"/>
          </a:xfrm>
          <a:prstGeom prst="rect">
            <a:avLst/>
          </a:prstGeom>
          <a:noFill/>
        </p:spPr>
        <p:txBody>
          <a:bodyPr wrap="square" rtlCol="0">
            <a:spAutoFit/>
          </a:bodyPr>
          <a:lstStyle/>
          <a:p>
            <a:r>
              <a:rPr lang="cs-CZ" dirty="0" smtClean="0"/>
              <a:t>projekty</a:t>
            </a:r>
            <a:endParaRPr lang="cs-CZ" dirty="0"/>
          </a:p>
        </p:txBody>
      </p:sp>
      <p:sp>
        <p:nvSpPr>
          <p:cNvPr id="49" name="TextovéPole 48"/>
          <p:cNvSpPr txBox="1"/>
          <p:nvPr/>
        </p:nvSpPr>
        <p:spPr>
          <a:xfrm>
            <a:off x="740582" y="6410623"/>
            <a:ext cx="1475370" cy="369332"/>
          </a:xfrm>
          <a:prstGeom prst="rect">
            <a:avLst/>
          </a:prstGeom>
          <a:noFill/>
        </p:spPr>
        <p:txBody>
          <a:bodyPr wrap="square" rtlCol="0">
            <a:spAutoFit/>
          </a:bodyPr>
          <a:lstStyle/>
          <a:p>
            <a:r>
              <a:rPr lang="cs-CZ" dirty="0" smtClean="0"/>
              <a:t>projekty</a:t>
            </a:r>
            <a:endParaRPr lang="cs-CZ" dirty="0"/>
          </a:p>
        </p:txBody>
      </p:sp>
      <p:sp>
        <p:nvSpPr>
          <p:cNvPr id="36" name="Obdélník 35"/>
          <p:cNvSpPr/>
          <p:nvPr/>
        </p:nvSpPr>
        <p:spPr>
          <a:xfrm>
            <a:off x="111239" y="5557683"/>
            <a:ext cx="2516546" cy="53561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t>ŘO + věcný garant/PROP</a:t>
            </a:r>
            <a:endParaRPr lang="cs-CZ" dirty="0"/>
          </a:p>
        </p:txBody>
      </p:sp>
      <p:sp>
        <p:nvSpPr>
          <p:cNvPr id="40" name="TextovéPole 39"/>
          <p:cNvSpPr txBox="1"/>
          <p:nvPr/>
        </p:nvSpPr>
        <p:spPr>
          <a:xfrm>
            <a:off x="3111277" y="4298387"/>
            <a:ext cx="3435610" cy="646331"/>
          </a:xfrm>
          <a:prstGeom prst="rect">
            <a:avLst/>
          </a:prstGeom>
          <a:noFill/>
        </p:spPr>
        <p:txBody>
          <a:bodyPr wrap="square" rtlCol="0">
            <a:spAutoFit/>
          </a:bodyPr>
          <a:lstStyle/>
          <a:p>
            <a:r>
              <a:rPr lang="cs-CZ" dirty="0" smtClean="0"/>
              <a:t>Seznam projektů připravených v rámci Implementačních plánů</a:t>
            </a:r>
            <a:endParaRPr lang="cs-CZ" dirty="0"/>
          </a:p>
        </p:txBody>
      </p:sp>
      <p:cxnSp>
        <p:nvCxnSpPr>
          <p:cNvPr id="42" name="Přímá spojnice se šipkou 41"/>
          <p:cNvCxnSpPr/>
          <p:nvPr/>
        </p:nvCxnSpPr>
        <p:spPr>
          <a:xfrm flipV="1">
            <a:off x="4773900" y="5557683"/>
            <a:ext cx="3472" cy="245182"/>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75" name="Přímá spojnice se šipkou 74"/>
          <p:cNvCxnSpPr/>
          <p:nvPr/>
        </p:nvCxnSpPr>
        <p:spPr>
          <a:xfrm flipV="1">
            <a:off x="1247857" y="6114652"/>
            <a:ext cx="0" cy="317327"/>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102" name="TextovéPole 101"/>
          <p:cNvSpPr txBox="1"/>
          <p:nvPr/>
        </p:nvSpPr>
        <p:spPr>
          <a:xfrm>
            <a:off x="7452320" y="5564442"/>
            <a:ext cx="1475370" cy="369332"/>
          </a:xfrm>
          <a:prstGeom prst="rect">
            <a:avLst/>
          </a:prstGeom>
          <a:noFill/>
        </p:spPr>
        <p:txBody>
          <a:bodyPr wrap="square" rtlCol="0">
            <a:spAutoFit/>
          </a:bodyPr>
          <a:lstStyle/>
          <a:p>
            <a:r>
              <a:rPr lang="cs-CZ" dirty="0" smtClean="0"/>
              <a:t>projekty</a:t>
            </a:r>
            <a:endParaRPr lang="cs-CZ" dirty="0"/>
          </a:p>
        </p:txBody>
      </p:sp>
      <p:cxnSp>
        <p:nvCxnSpPr>
          <p:cNvPr id="104" name="Přímá spojnice se šipkou 103"/>
          <p:cNvCxnSpPr/>
          <p:nvPr/>
        </p:nvCxnSpPr>
        <p:spPr>
          <a:xfrm flipV="1">
            <a:off x="1271353" y="5247115"/>
            <a:ext cx="0" cy="317327"/>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107" name="Obdélník 106"/>
          <p:cNvSpPr/>
          <p:nvPr/>
        </p:nvSpPr>
        <p:spPr>
          <a:xfrm>
            <a:off x="3631382" y="5913276"/>
            <a:ext cx="2320228" cy="3600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t>ŘO + věcný garant</a:t>
            </a:r>
            <a:endParaRPr lang="cs-CZ" dirty="0"/>
          </a:p>
        </p:txBody>
      </p:sp>
      <p:cxnSp>
        <p:nvCxnSpPr>
          <p:cNvPr id="108" name="Přímá spojnice se šipkou 107"/>
          <p:cNvCxnSpPr/>
          <p:nvPr/>
        </p:nvCxnSpPr>
        <p:spPr>
          <a:xfrm flipV="1">
            <a:off x="4751799" y="6273316"/>
            <a:ext cx="3472" cy="245182"/>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09" name="Přímá spojnice se šipkou 108"/>
          <p:cNvCxnSpPr/>
          <p:nvPr/>
        </p:nvCxnSpPr>
        <p:spPr>
          <a:xfrm flipV="1">
            <a:off x="7998414" y="5020048"/>
            <a:ext cx="0" cy="584521"/>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8" name="Přímá spojnice se šipkou 17"/>
          <p:cNvCxnSpPr/>
          <p:nvPr/>
        </p:nvCxnSpPr>
        <p:spPr>
          <a:xfrm flipV="1">
            <a:off x="1297374" y="1772815"/>
            <a:ext cx="457888" cy="2016225"/>
          </a:xfrm>
          <a:prstGeom prst="straightConnector1">
            <a:avLst/>
          </a:prstGeom>
          <a:ln w="19050">
            <a:headEnd type="arrow"/>
            <a:tailEnd type="arrow"/>
          </a:ln>
        </p:spPr>
        <p:style>
          <a:lnRef idx="1">
            <a:schemeClr val="accent1"/>
          </a:lnRef>
          <a:fillRef idx="0">
            <a:schemeClr val="accent1"/>
          </a:fillRef>
          <a:effectRef idx="0">
            <a:schemeClr val="accent1"/>
          </a:effectRef>
          <a:fontRef idx="minor">
            <a:schemeClr val="tx1"/>
          </a:fontRef>
        </p:style>
      </p:cxnSp>
      <p:cxnSp>
        <p:nvCxnSpPr>
          <p:cNvPr id="41" name="Přímá spojnice se šipkou 40"/>
          <p:cNvCxnSpPr>
            <a:endCxn id="11" idx="2"/>
          </p:cNvCxnSpPr>
          <p:nvPr/>
        </p:nvCxnSpPr>
        <p:spPr>
          <a:xfrm flipV="1">
            <a:off x="2254823" y="3645024"/>
            <a:ext cx="1515192" cy="610820"/>
          </a:xfrm>
          <a:prstGeom prst="straightConnector1">
            <a:avLst/>
          </a:prstGeom>
          <a:ln w="19050">
            <a:headEnd type="arrow"/>
            <a:tailEnd type="arrow"/>
          </a:ln>
        </p:spPr>
        <p:style>
          <a:lnRef idx="1">
            <a:schemeClr val="accent1"/>
          </a:lnRef>
          <a:fillRef idx="0">
            <a:schemeClr val="accent1"/>
          </a:fillRef>
          <a:effectRef idx="0">
            <a:schemeClr val="accent1"/>
          </a:effectRef>
          <a:fontRef idx="minor">
            <a:schemeClr val="tx1"/>
          </a:fontRef>
        </p:style>
      </p:cxnSp>
      <p:cxnSp>
        <p:nvCxnSpPr>
          <p:cNvPr id="43" name="Přímá spojnice se šipkou 42"/>
          <p:cNvCxnSpPr/>
          <p:nvPr/>
        </p:nvCxnSpPr>
        <p:spPr>
          <a:xfrm flipH="1" flipV="1">
            <a:off x="5823173" y="3645024"/>
            <a:ext cx="1186432" cy="550404"/>
          </a:xfrm>
          <a:prstGeom prst="straightConnector1">
            <a:avLst/>
          </a:prstGeom>
          <a:ln w="19050">
            <a:headEnd type="arrow"/>
            <a:tailEnd type="arrow"/>
          </a:ln>
        </p:spPr>
        <p:style>
          <a:lnRef idx="1">
            <a:schemeClr val="accent1"/>
          </a:lnRef>
          <a:fillRef idx="0">
            <a:schemeClr val="accent1"/>
          </a:fillRef>
          <a:effectRef idx="0">
            <a:schemeClr val="accent1"/>
          </a:effectRef>
          <a:fontRef idx="minor">
            <a:schemeClr val="tx1"/>
          </a:fontRef>
        </p:style>
      </p:cxnSp>
      <p:cxnSp>
        <p:nvCxnSpPr>
          <p:cNvPr id="44" name="Přímá spojnice se šipkou 43"/>
          <p:cNvCxnSpPr/>
          <p:nvPr/>
        </p:nvCxnSpPr>
        <p:spPr>
          <a:xfrm flipH="1" flipV="1">
            <a:off x="7596336" y="1844824"/>
            <a:ext cx="379127" cy="1845388"/>
          </a:xfrm>
          <a:prstGeom prst="straightConnector1">
            <a:avLst/>
          </a:prstGeom>
          <a:ln w="19050">
            <a:headEnd type="arrow"/>
            <a:tailEnd type="arrow"/>
          </a:ln>
        </p:spPr>
        <p:style>
          <a:lnRef idx="1">
            <a:schemeClr val="accent1"/>
          </a:lnRef>
          <a:fillRef idx="0">
            <a:schemeClr val="accent1"/>
          </a:fillRef>
          <a:effectRef idx="0">
            <a:schemeClr val="accent1"/>
          </a:effectRef>
          <a:fontRef idx="minor">
            <a:schemeClr val="tx1"/>
          </a:fontRef>
        </p:style>
      </p:cxnSp>
      <p:sp>
        <p:nvSpPr>
          <p:cNvPr id="24" name="Obousměrná svislá šipka 23"/>
          <p:cNvSpPr/>
          <p:nvPr/>
        </p:nvSpPr>
        <p:spPr>
          <a:xfrm>
            <a:off x="4644008" y="3606408"/>
            <a:ext cx="107791" cy="589020"/>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381866901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Indikátory v projektové žádosti</a:t>
            </a:r>
            <a:endParaRPr lang="cs-CZ" dirty="0"/>
          </a:p>
        </p:txBody>
      </p:sp>
      <p:sp>
        <p:nvSpPr>
          <p:cNvPr id="3" name="Zástupný symbol pro obsah 2"/>
          <p:cNvSpPr>
            <a:spLocks noGrp="1"/>
          </p:cNvSpPr>
          <p:nvPr>
            <p:ph idx="1"/>
          </p:nvPr>
        </p:nvSpPr>
        <p:spPr>
          <a:xfrm>
            <a:off x="503996" y="1556792"/>
            <a:ext cx="8064000" cy="4608512"/>
          </a:xfrm>
        </p:spPr>
        <p:txBody>
          <a:bodyPr/>
          <a:lstStyle/>
          <a:p>
            <a:r>
              <a:rPr lang="cs-CZ" dirty="0" smtClean="0"/>
              <a:t>Žadatel edituje jednotlivé předvyplněné záznamy MI</a:t>
            </a:r>
          </a:p>
          <a:p>
            <a:pPr lvl="1">
              <a:buFont typeface="Courier New" panose="02070309020205020404" pitchFamily="49" charset="0"/>
              <a:buChar char="o"/>
            </a:pPr>
            <a:r>
              <a:rPr lang="cs-CZ" dirty="0"/>
              <a:t>v</a:t>
            </a:r>
            <a:r>
              <a:rPr lang="cs-CZ" dirty="0" smtClean="0"/>
              <a:t>ýchozí hodnota </a:t>
            </a:r>
          </a:p>
          <a:p>
            <a:pPr lvl="1">
              <a:buFont typeface="Courier New" panose="02070309020205020404" pitchFamily="49" charset="0"/>
              <a:buChar char="o"/>
            </a:pPr>
            <a:r>
              <a:rPr lang="cs-CZ" dirty="0" smtClean="0"/>
              <a:t>cílová hodnota</a:t>
            </a:r>
          </a:p>
          <a:p>
            <a:pPr lvl="1">
              <a:buFont typeface="Courier New" panose="02070309020205020404" pitchFamily="49" charset="0"/>
              <a:buChar char="o"/>
            </a:pPr>
            <a:r>
              <a:rPr lang="cs-CZ" b="1" dirty="0"/>
              <a:t>d</a:t>
            </a:r>
            <a:r>
              <a:rPr lang="cs-CZ" b="1" dirty="0" smtClean="0"/>
              <a:t>atum cílové hodnoty – nejpozději do data ukončení projektu</a:t>
            </a:r>
          </a:p>
          <a:p>
            <a:pPr lvl="1">
              <a:buFont typeface="Courier New" panose="02070309020205020404" pitchFamily="49" charset="0"/>
              <a:buChar char="o"/>
            </a:pPr>
            <a:r>
              <a:rPr lang="cs-CZ" b="1" dirty="0"/>
              <a:t>p</a:t>
            </a:r>
            <a:r>
              <a:rPr lang="cs-CZ" b="1" dirty="0" smtClean="0"/>
              <a:t>opis hodnoty</a:t>
            </a:r>
          </a:p>
          <a:p>
            <a:pPr marL="414000" lvl="1" indent="0">
              <a:buNone/>
            </a:pPr>
            <a:endParaRPr lang="cs-CZ" dirty="0" smtClean="0"/>
          </a:p>
          <a:p>
            <a:endParaRPr lang="cs-CZ" dirty="0" smtClean="0"/>
          </a:p>
          <a:p>
            <a:endParaRPr lang="cs-CZ" dirty="0"/>
          </a:p>
          <a:p>
            <a:endParaRPr lang="cs-CZ" dirty="0" smtClean="0"/>
          </a:p>
          <a:p>
            <a:pPr marL="0" indent="0">
              <a:buNone/>
            </a:pPr>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50</a:t>
            </a:fld>
            <a:endParaRPr lang="cs-CZ" dirty="0"/>
          </a:p>
        </p:txBody>
      </p:sp>
      <p:pic>
        <p:nvPicPr>
          <p:cNvPr id="6" name="Obrázek 5"/>
          <p:cNvPicPr/>
          <p:nvPr/>
        </p:nvPicPr>
        <p:blipFill rotWithShape="1">
          <a:blip r:embed="rId3"/>
          <a:srcRect t="35185" b="8994"/>
          <a:stretch/>
        </p:blipFill>
        <p:spPr bwMode="auto">
          <a:xfrm>
            <a:off x="827584" y="3789040"/>
            <a:ext cx="7776864" cy="2448272"/>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737841878"/>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Popis hodnoty</a:t>
            </a:r>
            <a:endParaRPr lang="cs-CZ" dirty="0"/>
          </a:p>
        </p:txBody>
      </p:sp>
      <p:sp>
        <p:nvSpPr>
          <p:cNvPr id="3" name="Zástupný symbol pro obsah 2"/>
          <p:cNvSpPr>
            <a:spLocks noGrp="1"/>
          </p:cNvSpPr>
          <p:nvPr>
            <p:ph idx="1"/>
          </p:nvPr>
        </p:nvSpPr>
        <p:spPr>
          <a:xfrm>
            <a:off x="611560" y="1340768"/>
            <a:ext cx="7992440" cy="4968552"/>
          </a:xfrm>
        </p:spPr>
        <p:txBody>
          <a:bodyPr/>
          <a:lstStyle/>
          <a:p>
            <a:r>
              <a:rPr lang="cs-CZ" dirty="0"/>
              <a:t>V textovém poli „Popis hodnoty“ žadatel povinně popíše:</a:t>
            </a:r>
          </a:p>
          <a:p>
            <a:pPr lvl="1"/>
            <a:r>
              <a:rPr lang="cs-CZ" dirty="0"/>
              <a:t>j</a:t>
            </a:r>
            <a:r>
              <a:rPr lang="cs-CZ" dirty="0" smtClean="0"/>
              <a:t>akým </a:t>
            </a:r>
            <a:r>
              <a:rPr lang="cs-CZ" dirty="0"/>
              <a:t>způsobem byla cílová hodnota stanovena a jakým způsobem bude naplňování indikátoru sledovat a dokládat </a:t>
            </a:r>
            <a:endParaRPr lang="cs-CZ" dirty="0" smtClean="0"/>
          </a:p>
          <a:p>
            <a:pPr lvl="1"/>
            <a:r>
              <a:rPr lang="cs-CZ" dirty="0"/>
              <a:t>rozsah skupiny osob, kterou plánuje podpořit a která </a:t>
            </a:r>
            <a:r>
              <a:rPr lang="cs-CZ" dirty="0" smtClean="0"/>
              <a:t>bude moci </a:t>
            </a:r>
            <a:r>
              <a:rPr lang="cs-CZ" dirty="0"/>
              <a:t>být zahrnuta do dosažených hodnot </a:t>
            </a:r>
            <a:r>
              <a:rPr lang="cs-CZ" dirty="0" smtClean="0"/>
              <a:t>indikátorů</a:t>
            </a:r>
            <a:endParaRPr lang="cs-CZ" dirty="0"/>
          </a:p>
          <a:p>
            <a:pPr lvl="1">
              <a:spcAft>
                <a:spcPts val="1200"/>
              </a:spcAft>
            </a:pPr>
            <a:r>
              <a:rPr lang="cs-CZ" dirty="0"/>
              <a:t>r</a:t>
            </a:r>
            <a:r>
              <a:rPr lang="cs-CZ" dirty="0" smtClean="0"/>
              <a:t>ozsah </a:t>
            </a:r>
            <a:r>
              <a:rPr lang="cs-CZ" dirty="0"/>
              <a:t>skupiny osob, kterou plánuje </a:t>
            </a:r>
            <a:r>
              <a:rPr lang="cs-CZ" dirty="0" smtClean="0"/>
              <a:t>podpořit, ale </a:t>
            </a:r>
            <a:r>
              <a:rPr lang="cs-CZ" dirty="0"/>
              <a:t>která nebude pravděpodobně moci být zahrnuta do dosažených hodnot indikátorů (např. pokud je identifikace osoby v rozporu s účelem práce s danou cílovou skupinou, nebo z důvodu bagatelní podpory), včetně odůvodnění</a:t>
            </a:r>
          </a:p>
          <a:p>
            <a:pPr marL="432000" lvl="1" indent="-432000">
              <a:lnSpc>
                <a:spcPct val="100000"/>
              </a:lnSpc>
              <a:spcBef>
                <a:spcPts val="0"/>
              </a:spcBef>
              <a:spcAft>
                <a:spcPts val="0"/>
              </a:spcAft>
              <a:buSzPct val="100000"/>
              <a:buFont typeface="Wingdings" panose="05000000000000000000" pitchFamily="2" charset="2"/>
              <a:buChar char=""/>
            </a:pPr>
            <a:r>
              <a:rPr lang="cs-CZ" dirty="0"/>
              <a:t>ú</a:t>
            </a:r>
            <a:r>
              <a:rPr lang="cs-CZ" dirty="0" smtClean="0"/>
              <a:t>daje je nezbytné uvést </a:t>
            </a:r>
            <a:r>
              <a:rPr lang="cs-CZ" dirty="0"/>
              <a:t>k těm indikátorům, ke kterým má žadatel za povinnost v žádosti o podporu stanovit cílovou </a:t>
            </a:r>
            <a:r>
              <a:rPr lang="cs-CZ" dirty="0" smtClean="0"/>
              <a:t>hodnotu; popis by měl být detailní, bude využit i k věcnému hodnocení žádosti  </a:t>
            </a:r>
          </a:p>
          <a:p>
            <a:pPr marL="0" lvl="1" indent="0">
              <a:lnSpc>
                <a:spcPct val="100000"/>
              </a:lnSpc>
              <a:spcBef>
                <a:spcPts val="0"/>
              </a:spcBef>
              <a:spcAft>
                <a:spcPts val="0"/>
              </a:spcAft>
              <a:buSzPct val="100000"/>
              <a:buNone/>
            </a:pPr>
            <a:endParaRPr lang="cs-CZ" dirty="0" smtClean="0"/>
          </a:p>
          <a:p>
            <a:pPr marL="0" lvl="1" indent="0">
              <a:lnSpc>
                <a:spcPct val="100000"/>
              </a:lnSpc>
              <a:spcBef>
                <a:spcPts val="0"/>
              </a:spcBef>
              <a:spcAft>
                <a:spcPts val="0"/>
              </a:spcAft>
              <a:buSzPct val="100000"/>
              <a:buNone/>
            </a:pPr>
            <a:r>
              <a:rPr lang="cs-CZ" b="1" i="1" dirty="0" smtClean="0"/>
              <a:t>    </a:t>
            </a:r>
          </a:p>
          <a:p>
            <a:pPr marL="0" lvl="1" indent="0">
              <a:lnSpc>
                <a:spcPct val="100000"/>
              </a:lnSpc>
              <a:spcBef>
                <a:spcPts val="0"/>
              </a:spcBef>
              <a:spcAft>
                <a:spcPts val="0"/>
              </a:spcAft>
              <a:buSzPct val="100000"/>
              <a:buNone/>
            </a:pPr>
            <a:r>
              <a:rPr lang="cs-CZ" b="1" i="1" dirty="0" smtClean="0"/>
              <a:t>     </a:t>
            </a:r>
            <a:endParaRPr lang="cs-CZ" b="1" i="1"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51</a:t>
            </a:fld>
            <a:endParaRPr lang="cs-CZ" dirty="0"/>
          </a:p>
        </p:txBody>
      </p:sp>
    </p:spTree>
    <p:extLst>
      <p:ext uri="{BB962C8B-B14F-4D97-AF65-F5344CB8AC3E}">
        <p14:creationId xmlns:p14="http://schemas.microsoft.com/office/powerpoint/2010/main" val="2222265289"/>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vazba IS KP14+ a IS ESF 2014+  I</a:t>
            </a:r>
            <a:endParaRPr lang="cs-CZ" dirty="0"/>
          </a:p>
        </p:txBody>
      </p:sp>
      <p:sp>
        <p:nvSpPr>
          <p:cNvPr id="3" name="Zástupný symbol pro obsah 2"/>
          <p:cNvSpPr>
            <a:spLocks noGrp="1"/>
          </p:cNvSpPr>
          <p:nvPr>
            <p:ph idx="1"/>
          </p:nvPr>
        </p:nvSpPr>
        <p:spPr>
          <a:xfrm>
            <a:off x="539552" y="1268760"/>
            <a:ext cx="8064448" cy="5040560"/>
          </a:xfrm>
        </p:spPr>
        <p:txBody>
          <a:bodyPr/>
          <a:lstStyle/>
          <a:p>
            <a:r>
              <a:rPr lang="cs-CZ" dirty="0" smtClean="0"/>
              <a:t>IS ESF 2014+</a:t>
            </a:r>
          </a:p>
          <a:p>
            <a:pPr lvl="1"/>
            <a:r>
              <a:rPr lang="cs-CZ" dirty="0" smtClean="0"/>
              <a:t>V současnosti ve vývoji, spuštění ostrého provozu v lednu 2016</a:t>
            </a:r>
          </a:p>
          <a:p>
            <a:pPr lvl="1"/>
            <a:r>
              <a:rPr lang="cs-CZ" dirty="0" smtClean="0"/>
              <a:t>Pro každého účastníka projektu veden záznam</a:t>
            </a:r>
          </a:p>
          <a:p>
            <a:pPr lvl="3"/>
            <a:r>
              <a:rPr lang="cs-CZ" dirty="0" smtClean="0"/>
              <a:t>Rozsah sledovaných údajů (viz Obecná pravidla pro žadatele a příjemce)</a:t>
            </a:r>
          </a:p>
          <a:p>
            <a:pPr lvl="3"/>
            <a:r>
              <a:rPr lang="cs-CZ" dirty="0" smtClean="0"/>
              <a:t>Evidence poskytnutých podpor (typ podpory a rozsah podpory - k dispozici výběr z číselníku - bude zveřejněn na webu OPZ)</a:t>
            </a:r>
          </a:p>
          <a:p>
            <a:pPr lvl="3"/>
            <a:r>
              <a:rPr lang="cs-CZ" dirty="0" smtClean="0"/>
              <a:t>IS automaticky hlídá u jednotlivých osob limit bagatelní podpory</a:t>
            </a:r>
          </a:p>
          <a:p>
            <a:pPr lvl="3"/>
            <a:r>
              <a:rPr lang="cs-CZ" dirty="0" smtClean="0"/>
              <a:t>IS z vyplněných údajů generuje hodnoty pro všechny indikátory týkající se účastníků a přenáší hodnoty do IS KP14+</a:t>
            </a:r>
          </a:p>
          <a:p>
            <a:pPr lvl="3"/>
            <a:r>
              <a:rPr lang="cs-CZ" dirty="0" smtClean="0"/>
              <a:t>Přímá vazba na externí registry ÚP a ČSSZ</a:t>
            </a:r>
          </a:p>
          <a:p>
            <a:pPr lvl="3"/>
            <a:endParaRPr lang="cs-CZ" dirty="0" smtClean="0"/>
          </a:p>
          <a:p>
            <a:pPr lvl="3"/>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52</a:t>
            </a:fld>
            <a:endParaRPr lang="cs-CZ" dirty="0"/>
          </a:p>
        </p:txBody>
      </p:sp>
    </p:spTree>
    <p:extLst>
      <p:ext uri="{BB962C8B-B14F-4D97-AF65-F5344CB8AC3E}">
        <p14:creationId xmlns:p14="http://schemas.microsoft.com/office/powerpoint/2010/main" val="2627685488"/>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vazba IS KP14+ a IS ESF 2014+ II</a:t>
            </a:r>
            <a:endParaRPr lang="cs-CZ" dirty="0"/>
          </a:p>
        </p:txBody>
      </p:sp>
      <p:sp>
        <p:nvSpPr>
          <p:cNvPr id="3" name="Zástupný symbol pro obsah 2"/>
          <p:cNvSpPr>
            <a:spLocks noGrp="1"/>
          </p:cNvSpPr>
          <p:nvPr>
            <p:ph idx="1"/>
          </p:nvPr>
        </p:nvSpPr>
        <p:spPr>
          <a:xfrm>
            <a:off x="539552" y="1268760"/>
            <a:ext cx="8064448" cy="4851240"/>
          </a:xfrm>
        </p:spPr>
        <p:txBody>
          <a:bodyPr/>
          <a:lstStyle/>
          <a:p>
            <a:r>
              <a:rPr lang="cs-CZ" dirty="0" smtClean="0"/>
              <a:t>IS KP14+</a:t>
            </a:r>
          </a:p>
          <a:p>
            <a:pPr lvl="1"/>
            <a:r>
              <a:rPr lang="cs-CZ" dirty="0" smtClean="0"/>
              <a:t>Editace pouze hodnot indikátorů netýkajících se účastníků</a:t>
            </a:r>
          </a:p>
          <a:p>
            <a:pPr lvl="1"/>
            <a:r>
              <a:rPr lang="cs-CZ" dirty="0" smtClean="0"/>
              <a:t>Indikátory týkající se účastníků přebírány z IS ESF 2014+ bez možnosti editace</a:t>
            </a:r>
          </a:p>
          <a:p>
            <a:pPr marL="432000" lvl="1" indent="-432000">
              <a:lnSpc>
                <a:spcPts val="2880"/>
              </a:lnSpc>
              <a:spcBef>
                <a:spcPts val="600"/>
              </a:spcBef>
              <a:spcAft>
                <a:spcPts val="600"/>
              </a:spcAft>
              <a:buSzPct val="100000"/>
              <a:buFont typeface="Wingdings" panose="05000000000000000000" pitchFamily="2" charset="2"/>
              <a:buChar char=""/>
            </a:pPr>
            <a:r>
              <a:rPr lang="cs-CZ" sz="2400" dirty="0" smtClean="0"/>
              <a:t>MS2014+</a:t>
            </a:r>
          </a:p>
          <a:p>
            <a:pPr lvl="1"/>
            <a:r>
              <a:rPr lang="cs-CZ" dirty="0" smtClean="0"/>
              <a:t>Všechny indikátory sledované na úrovni dané výzvy, tj.:</a:t>
            </a:r>
          </a:p>
          <a:p>
            <a:pPr lvl="2"/>
            <a:r>
              <a:rPr lang="cs-CZ" dirty="0" smtClean="0"/>
              <a:t>Indikátory vykazované v rámci ZoR</a:t>
            </a:r>
          </a:p>
          <a:p>
            <a:pPr lvl="2"/>
            <a:r>
              <a:rPr lang="cs-CZ" dirty="0" smtClean="0"/>
              <a:t>Indikátory sledované po 6 a více měsících po ukončení účasti v projektu</a:t>
            </a:r>
          </a:p>
          <a:p>
            <a:pPr lvl="2"/>
            <a:r>
              <a:rPr lang="cs-CZ" dirty="0" smtClean="0"/>
              <a:t>Indikátory sledované z úrovně ŘO</a:t>
            </a:r>
          </a:p>
          <a:p>
            <a:pPr lvl="2"/>
            <a:r>
              <a:rPr lang="cs-CZ" dirty="0" smtClean="0"/>
              <a:t>Indikátory typu „počet projektů“ (žadatel zaškrtne checkbox na žádosti o podporu a systém toto propojí s příslušným indikátorem)</a:t>
            </a:r>
          </a:p>
          <a:p>
            <a:pPr lvl="1"/>
            <a:endParaRPr lang="cs-CZ" dirty="0" smtClean="0"/>
          </a:p>
          <a:p>
            <a:pPr lvl="1">
              <a:buNone/>
            </a:pPr>
            <a:endParaRPr lang="cs-CZ" dirty="0" smtClean="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53</a:t>
            </a:fld>
            <a:endParaRPr lang="cs-CZ" dirty="0"/>
          </a:p>
        </p:txBody>
      </p:sp>
    </p:spTree>
    <p:extLst>
      <p:ext uri="{BB962C8B-B14F-4D97-AF65-F5344CB8AC3E}">
        <p14:creationId xmlns:p14="http://schemas.microsoft.com/office/powerpoint/2010/main" val="487974117"/>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Indikátory v PO 4.1 ve výzvě č. 19 </a:t>
            </a:r>
            <a:endParaRPr lang="cs-CZ" dirty="0"/>
          </a:p>
        </p:txBody>
      </p:sp>
      <p:sp>
        <p:nvSpPr>
          <p:cNvPr id="3" name="Zástupný symbol pro obsah 2"/>
          <p:cNvSpPr>
            <a:spLocks noGrp="1"/>
          </p:cNvSpPr>
          <p:nvPr>
            <p:ph idx="1"/>
          </p:nvPr>
        </p:nvSpPr>
        <p:spPr>
          <a:xfrm>
            <a:off x="539552" y="1556792"/>
            <a:ext cx="8064000" cy="4968552"/>
          </a:xfrm>
        </p:spPr>
        <p:txBody>
          <a:bodyPr/>
          <a:lstStyle/>
          <a:p>
            <a:pPr>
              <a:lnSpc>
                <a:spcPct val="100000"/>
              </a:lnSpc>
              <a:spcBef>
                <a:spcPts val="300"/>
              </a:spcBef>
              <a:spcAft>
                <a:spcPts val="300"/>
              </a:spcAft>
            </a:pPr>
            <a:r>
              <a:rPr lang="cs-CZ" sz="2000" b="1" dirty="0" smtClean="0"/>
              <a:t>Indikátory pro PO4 - nutno stanovit cílovou hodnotu dle definice příslušného MI a dle projektu</a:t>
            </a:r>
          </a:p>
          <a:p>
            <a:pPr marL="0" indent="0">
              <a:lnSpc>
                <a:spcPct val="100000"/>
              </a:lnSpc>
              <a:spcBef>
                <a:spcPts val="300"/>
              </a:spcBef>
              <a:spcAft>
                <a:spcPts val="300"/>
              </a:spcAft>
              <a:buNone/>
            </a:pPr>
            <a:endParaRPr lang="cs-CZ" sz="2000" dirty="0" smtClean="0"/>
          </a:p>
          <a:p>
            <a:pPr marL="0" indent="0">
              <a:lnSpc>
                <a:spcPct val="100000"/>
              </a:lnSpc>
              <a:spcBef>
                <a:spcPts val="300"/>
              </a:spcBef>
              <a:spcAft>
                <a:spcPts val="300"/>
              </a:spcAft>
              <a:buNone/>
            </a:pPr>
            <a:endParaRPr lang="cs-CZ" sz="2000" dirty="0" smtClean="0"/>
          </a:p>
          <a:p>
            <a:pPr marL="0" indent="0">
              <a:buNone/>
            </a:pPr>
            <a:endParaRPr lang="cs-CZ" dirty="0" smtClean="0"/>
          </a:p>
          <a:p>
            <a:endParaRPr lang="cs-CZ" dirty="0" smtClean="0"/>
          </a:p>
          <a:p>
            <a:endParaRPr lang="cs-CZ" dirty="0"/>
          </a:p>
          <a:p>
            <a:endParaRPr lang="cs-CZ" dirty="0" smtClean="0"/>
          </a:p>
          <a:p>
            <a:pPr marL="0" indent="0">
              <a:buNone/>
            </a:pPr>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54</a:t>
            </a:fld>
            <a:endParaRPr lang="cs-CZ"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584" y="2204864"/>
            <a:ext cx="7200172" cy="38164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94002718"/>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Indikátory v PO 4.1 ve výzvě č. 19 </a:t>
            </a:r>
            <a:endParaRPr lang="cs-CZ" dirty="0"/>
          </a:p>
        </p:txBody>
      </p:sp>
      <p:sp>
        <p:nvSpPr>
          <p:cNvPr id="3" name="Zástupný symbol pro obsah 2"/>
          <p:cNvSpPr>
            <a:spLocks noGrp="1"/>
          </p:cNvSpPr>
          <p:nvPr>
            <p:ph idx="1"/>
          </p:nvPr>
        </p:nvSpPr>
        <p:spPr>
          <a:xfrm>
            <a:off x="539552" y="1556792"/>
            <a:ext cx="8064000" cy="4968552"/>
          </a:xfrm>
        </p:spPr>
        <p:txBody>
          <a:bodyPr/>
          <a:lstStyle/>
          <a:p>
            <a:pPr>
              <a:lnSpc>
                <a:spcPct val="100000"/>
              </a:lnSpc>
              <a:spcBef>
                <a:spcPts val="300"/>
              </a:spcBef>
              <a:spcAft>
                <a:spcPts val="300"/>
              </a:spcAft>
            </a:pPr>
            <a:r>
              <a:rPr lang="cs-CZ" sz="2000" b="1" dirty="0" smtClean="0"/>
              <a:t> další </a:t>
            </a:r>
          </a:p>
          <a:p>
            <a:pPr marL="0" indent="0">
              <a:lnSpc>
                <a:spcPct val="100000"/>
              </a:lnSpc>
              <a:spcBef>
                <a:spcPts val="300"/>
              </a:spcBef>
              <a:spcAft>
                <a:spcPts val="300"/>
              </a:spcAft>
              <a:buNone/>
            </a:pPr>
            <a:r>
              <a:rPr lang="cs-CZ" sz="2000" b="1" dirty="0"/>
              <a:t> </a:t>
            </a:r>
            <a:r>
              <a:rPr lang="cs-CZ" sz="2000" b="1" dirty="0" smtClean="0"/>
              <a:t>      volitelné </a:t>
            </a:r>
          </a:p>
          <a:p>
            <a:pPr marL="0" indent="0">
              <a:lnSpc>
                <a:spcPct val="100000"/>
              </a:lnSpc>
              <a:spcBef>
                <a:spcPts val="300"/>
              </a:spcBef>
              <a:spcAft>
                <a:spcPts val="300"/>
              </a:spcAft>
              <a:buNone/>
            </a:pPr>
            <a:r>
              <a:rPr lang="cs-CZ" sz="2000" b="1" dirty="0"/>
              <a:t> </a:t>
            </a:r>
            <a:r>
              <a:rPr lang="cs-CZ" sz="2000" b="1" dirty="0" smtClean="0"/>
              <a:t>      MI podle</a:t>
            </a:r>
          </a:p>
          <a:p>
            <a:pPr marL="0" indent="0">
              <a:lnSpc>
                <a:spcPct val="100000"/>
              </a:lnSpc>
              <a:spcBef>
                <a:spcPts val="300"/>
              </a:spcBef>
              <a:spcAft>
                <a:spcPts val="300"/>
              </a:spcAft>
              <a:buNone/>
            </a:pPr>
            <a:r>
              <a:rPr lang="cs-CZ" sz="2000" b="1" dirty="0" smtClean="0"/>
              <a:t>       zaměření </a:t>
            </a:r>
          </a:p>
          <a:p>
            <a:pPr marL="0" indent="0">
              <a:lnSpc>
                <a:spcPct val="100000"/>
              </a:lnSpc>
              <a:spcBef>
                <a:spcPts val="300"/>
              </a:spcBef>
              <a:spcAft>
                <a:spcPts val="300"/>
              </a:spcAft>
              <a:buNone/>
            </a:pPr>
            <a:r>
              <a:rPr lang="cs-CZ" sz="2000" b="1" dirty="0" smtClean="0"/>
              <a:t>       projektu</a:t>
            </a:r>
          </a:p>
          <a:p>
            <a:pPr marL="0" indent="0">
              <a:lnSpc>
                <a:spcPct val="100000"/>
              </a:lnSpc>
              <a:spcBef>
                <a:spcPts val="300"/>
              </a:spcBef>
              <a:spcAft>
                <a:spcPts val="300"/>
              </a:spcAft>
              <a:buNone/>
            </a:pPr>
            <a:r>
              <a:rPr lang="cs-CZ" sz="2000" b="1" dirty="0" smtClean="0"/>
              <a:t>           +</a:t>
            </a:r>
          </a:p>
          <a:p>
            <a:pPr marL="0" indent="0">
              <a:lnSpc>
                <a:spcPct val="100000"/>
              </a:lnSpc>
              <a:spcBef>
                <a:spcPts val="300"/>
              </a:spcBef>
              <a:spcAft>
                <a:spcPts val="300"/>
              </a:spcAft>
              <a:buNone/>
            </a:pPr>
            <a:r>
              <a:rPr lang="cs-CZ" sz="2000" b="1" dirty="0" smtClean="0"/>
              <a:t>       doplňující</a:t>
            </a:r>
          </a:p>
          <a:p>
            <a:pPr marL="0" indent="0">
              <a:lnSpc>
                <a:spcPct val="100000"/>
              </a:lnSpc>
              <a:spcBef>
                <a:spcPts val="300"/>
              </a:spcBef>
              <a:spcAft>
                <a:spcPts val="300"/>
              </a:spcAft>
              <a:buNone/>
            </a:pPr>
            <a:r>
              <a:rPr lang="cs-CZ" sz="2000" b="1" dirty="0" smtClean="0"/>
              <a:t>       informace</a:t>
            </a:r>
          </a:p>
          <a:p>
            <a:pPr marL="0" indent="0">
              <a:lnSpc>
                <a:spcPct val="100000"/>
              </a:lnSpc>
              <a:spcBef>
                <a:spcPts val="300"/>
              </a:spcBef>
              <a:spcAft>
                <a:spcPts val="300"/>
              </a:spcAft>
              <a:buNone/>
            </a:pPr>
            <a:r>
              <a:rPr lang="cs-CZ" sz="2000" b="1" dirty="0"/>
              <a:t> </a:t>
            </a:r>
            <a:r>
              <a:rPr lang="cs-CZ" sz="2000" b="1" dirty="0" smtClean="0"/>
              <a:t>      v </a:t>
            </a:r>
            <a:r>
              <a:rPr lang="cs-CZ" sz="2000" b="1" dirty="0"/>
              <a:t>příloze č. 3</a:t>
            </a:r>
          </a:p>
          <a:p>
            <a:pPr marL="0" indent="0">
              <a:lnSpc>
                <a:spcPct val="100000"/>
              </a:lnSpc>
              <a:spcBef>
                <a:spcPts val="300"/>
              </a:spcBef>
              <a:spcAft>
                <a:spcPts val="300"/>
              </a:spcAft>
              <a:buNone/>
            </a:pPr>
            <a:r>
              <a:rPr lang="cs-CZ" sz="2000" b="1" dirty="0"/>
              <a:t>       výzvy </a:t>
            </a:r>
          </a:p>
          <a:p>
            <a:pPr marL="0" indent="0">
              <a:lnSpc>
                <a:spcPct val="100000"/>
              </a:lnSpc>
              <a:spcBef>
                <a:spcPts val="300"/>
              </a:spcBef>
              <a:spcAft>
                <a:spcPts val="300"/>
              </a:spcAft>
              <a:buNone/>
            </a:pPr>
            <a:endParaRPr lang="cs-CZ" sz="2000" b="1" dirty="0" smtClean="0"/>
          </a:p>
          <a:p>
            <a:pPr marL="0" indent="0">
              <a:lnSpc>
                <a:spcPct val="100000"/>
              </a:lnSpc>
              <a:spcBef>
                <a:spcPts val="300"/>
              </a:spcBef>
              <a:spcAft>
                <a:spcPts val="300"/>
              </a:spcAft>
              <a:buNone/>
            </a:pPr>
            <a:endParaRPr lang="cs-CZ" sz="2000" dirty="0" smtClean="0"/>
          </a:p>
          <a:p>
            <a:pPr marL="0" indent="0">
              <a:lnSpc>
                <a:spcPct val="100000"/>
              </a:lnSpc>
              <a:spcBef>
                <a:spcPts val="300"/>
              </a:spcBef>
              <a:spcAft>
                <a:spcPts val="300"/>
              </a:spcAft>
              <a:buNone/>
            </a:pPr>
            <a:endParaRPr lang="cs-CZ" sz="2000" dirty="0" smtClean="0"/>
          </a:p>
          <a:p>
            <a:pPr marL="0" indent="0">
              <a:buNone/>
            </a:pPr>
            <a:endParaRPr lang="cs-CZ" dirty="0" smtClean="0"/>
          </a:p>
          <a:p>
            <a:endParaRPr lang="cs-CZ" dirty="0" smtClean="0"/>
          </a:p>
          <a:p>
            <a:endParaRPr lang="cs-CZ" dirty="0"/>
          </a:p>
          <a:p>
            <a:endParaRPr lang="cs-CZ" dirty="0" smtClean="0"/>
          </a:p>
          <a:p>
            <a:pPr marL="0" indent="0">
              <a:buNone/>
            </a:pPr>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55</a:t>
            </a:fld>
            <a:endParaRPr lang="cs-CZ"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99792" y="1473072"/>
            <a:ext cx="5832648" cy="49526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60309051"/>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Indikátory v PO 4.1 ve výzvě č. 19 </a:t>
            </a:r>
            <a:endParaRPr lang="cs-CZ" dirty="0"/>
          </a:p>
        </p:txBody>
      </p:sp>
      <p:sp>
        <p:nvSpPr>
          <p:cNvPr id="3" name="Zástupný symbol pro obsah 2"/>
          <p:cNvSpPr>
            <a:spLocks noGrp="1"/>
          </p:cNvSpPr>
          <p:nvPr>
            <p:ph idx="1"/>
          </p:nvPr>
        </p:nvSpPr>
        <p:spPr>
          <a:xfrm>
            <a:off x="539552" y="1556792"/>
            <a:ext cx="8064000" cy="4968552"/>
          </a:xfrm>
        </p:spPr>
        <p:txBody>
          <a:bodyPr/>
          <a:lstStyle/>
          <a:p>
            <a:pPr>
              <a:lnSpc>
                <a:spcPct val="100000"/>
              </a:lnSpc>
              <a:spcBef>
                <a:spcPts val="300"/>
              </a:spcBef>
              <a:spcAft>
                <a:spcPts val="300"/>
              </a:spcAft>
            </a:pPr>
            <a:r>
              <a:rPr lang="cs-CZ" sz="2000" b="1" dirty="0" smtClean="0"/>
              <a:t>záložka MI k vyplnění v žádosti v IS KP14+ (po zvolení specifických cílů)</a:t>
            </a:r>
          </a:p>
          <a:p>
            <a:pPr marL="0" indent="0">
              <a:lnSpc>
                <a:spcPct val="100000"/>
              </a:lnSpc>
              <a:spcBef>
                <a:spcPts val="300"/>
              </a:spcBef>
              <a:spcAft>
                <a:spcPts val="300"/>
              </a:spcAft>
              <a:buNone/>
            </a:pPr>
            <a:endParaRPr lang="cs-CZ" sz="2000" dirty="0" smtClean="0"/>
          </a:p>
          <a:p>
            <a:pPr marL="0" indent="0">
              <a:lnSpc>
                <a:spcPct val="100000"/>
              </a:lnSpc>
              <a:spcBef>
                <a:spcPts val="300"/>
              </a:spcBef>
              <a:spcAft>
                <a:spcPts val="300"/>
              </a:spcAft>
              <a:buNone/>
            </a:pPr>
            <a:endParaRPr lang="cs-CZ" sz="2000" dirty="0" smtClean="0"/>
          </a:p>
          <a:p>
            <a:pPr marL="0" indent="0">
              <a:buNone/>
            </a:pPr>
            <a:endParaRPr lang="cs-CZ" dirty="0" smtClean="0"/>
          </a:p>
          <a:p>
            <a:endParaRPr lang="cs-CZ" dirty="0" smtClean="0"/>
          </a:p>
          <a:p>
            <a:endParaRPr lang="cs-CZ" dirty="0"/>
          </a:p>
          <a:p>
            <a:endParaRPr lang="cs-CZ" dirty="0" smtClean="0"/>
          </a:p>
          <a:p>
            <a:pPr marL="0" indent="0">
              <a:buNone/>
            </a:pPr>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56</a:t>
            </a:fld>
            <a:endParaRPr lang="cs-CZ" dirty="0"/>
          </a:p>
        </p:txBody>
      </p:sp>
      <p:pic>
        <p:nvPicPr>
          <p:cNvPr id="6" name="Obrázek 5"/>
          <p:cNvPicPr/>
          <p:nvPr/>
        </p:nvPicPr>
        <p:blipFill rotWithShape="1">
          <a:blip r:embed="rId3"/>
          <a:srcRect t="37831" b="11375"/>
          <a:stretch/>
        </p:blipFill>
        <p:spPr bwMode="auto">
          <a:xfrm>
            <a:off x="755576" y="2348880"/>
            <a:ext cx="7344816" cy="3672408"/>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26921669"/>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971600" y="3429000"/>
            <a:ext cx="7272808" cy="1296144"/>
          </a:xfrm>
        </p:spPr>
        <p:txBody>
          <a:bodyPr/>
          <a:lstStyle/>
          <a:p>
            <a:pPr algn="ctr"/>
            <a:r>
              <a:rPr lang="cs-CZ" dirty="0" smtClean="0"/>
              <a:t>Veřejná podpora</a:t>
            </a:r>
            <a:endParaRPr lang="cs-CZ" sz="2800" b="0" dirty="0"/>
          </a:p>
        </p:txBody>
      </p:sp>
    </p:spTree>
    <p:extLst>
      <p:ext uri="{BB962C8B-B14F-4D97-AF65-F5344CB8AC3E}">
        <p14:creationId xmlns:p14="http://schemas.microsoft.com/office/powerpoint/2010/main" val="3841724323"/>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veřejná  podpora (VP)</a:t>
            </a:r>
            <a:endParaRPr lang="cs-CZ" dirty="0"/>
          </a:p>
        </p:txBody>
      </p:sp>
      <p:sp>
        <p:nvSpPr>
          <p:cNvPr id="5" name="Zástupný symbol pro číslo snímku 4"/>
          <p:cNvSpPr>
            <a:spLocks noGrp="1"/>
          </p:cNvSpPr>
          <p:nvPr>
            <p:ph type="sldNum" sz="quarter" idx="13"/>
          </p:nvPr>
        </p:nvSpPr>
        <p:spPr/>
        <p:txBody>
          <a:bodyPr/>
          <a:lstStyle/>
          <a:p>
            <a:fld id="{479BF083-4774-43B1-9AB0-5CC1AC5DD8EE}" type="slidenum">
              <a:rPr lang="cs-CZ" smtClean="0"/>
              <a:pPr/>
              <a:t>58</a:t>
            </a:fld>
            <a:endParaRPr lang="cs-CZ" dirty="0"/>
          </a:p>
        </p:txBody>
      </p:sp>
      <p:sp>
        <p:nvSpPr>
          <p:cNvPr id="3" name="Zástupný symbol pro obsah 2"/>
          <p:cNvSpPr>
            <a:spLocks noGrp="1"/>
          </p:cNvSpPr>
          <p:nvPr>
            <p:ph idx="10"/>
          </p:nvPr>
        </p:nvSpPr>
        <p:spPr>
          <a:xfrm>
            <a:off x="323528" y="1196752"/>
            <a:ext cx="8280920" cy="5328592"/>
          </a:xfrm>
        </p:spPr>
        <p:txBody>
          <a:bodyPr/>
          <a:lstStyle/>
          <a:p>
            <a:pPr marL="0" indent="0">
              <a:buNone/>
            </a:pPr>
            <a:r>
              <a:rPr lang="cs-CZ" b="1" dirty="0" smtClean="0"/>
              <a:t>Pojem veřejná podpora </a:t>
            </a:r>
          </a:p>
          <a:p>
            <a:r>
              <a:rPr lang="cs-CZ" sz="2000" b="1" dirty="0" smtClean="0"/>
              <a:t>čl. 107 odst. 1 Smlouvy o fungování EU. Jedná se o: </a:t>
            </a:r>
            <a:endParaRPr lang="cs-CZ" sz="2000" dirty="0"/>
          </a:p>
          <a:p>
            <a:pPr lvl="1">
              <a:spcBef>
                <a:spcPts val="0"/>
              </a:spcBef>
              <a:spcAft>
                <a:spcPts val="0"/>
              </a:spcAft>
            </a:pPr>
            <a:r>
              <a:rPr lang="cs-CZ" dirty="0" smtClean="0"/>
              <a:t>Podpory poskytované v jakékoliv formě státy nebo ze státních prostředků, které narušují nebo hrozí narušit soutěž tím, že </a:t>
            </a:r>
            <a:r>
              <a:rPr lang="cs-CZ" b="1" dirty="0" smtClean="0"/>
              <a:t>zvýhodňují </a:t>
            </a:r>
            <a:r>
              <a:rPr lang="cs-CZ" dirty="0" smtClean="0"/>
              <a:t>určité podniky nebo určitá odvětví výroby, a jsou, pokud ovlivňují obchod mezi členskými státy, neslučitelné se společným trhem, nestanoví-li tato smlouva jinak.</a:t>
            </a:r>
          </a:p>
          <a:p>
            <a:pPr lvl="1">
              <a:spcBef>
                <a:spcPts val="600"/>
              </a:spcBef>
              <a:spcAft>
                <a:spcPts val="0"/>
              </a:spcAft>
            </a:pPr>
            <a:r>
              <a:rPr lang="cs-CZ" dirty="0" smtClean="0"/>
              <a:t>podpora de </a:t>
            </a:r>
            <a:r>
              <a:rPr lang="cs-CZ" dirty="0" err="1" smtClean="0"/>
              <a:t>minimis</a:t>
            </a:r>
            <a:endParaRPr lang="cs-CZ" dirty="0" smtClean="0"/>
          </a:p>
          <a:p>
            <a:pPr lvl="1">
              <a:spcBef>
                <a:spcPts val="0"/>
              </a:spcBef>
              <a:spcAft>
                <a:spcPts val="0"/>
              </a:spcAft>
            </a:pPr>
            <a:r>
              <a:rPr lang="cs-CZ" dirty="0" smtClean="0"/>
              <a:t>veřejná podpora podle blokových výjimek</a:t>
            </a:r>
          </a:p>
          <a:p>
            <a:pPr lvl="1">
              <a:spcBef>
                <a:spcPts val="0"/>
              </a:spcBef>
              <a:spcAft>
                <a:spcPts val="0"/>
              </a:spcAft>
            </a:pPr>
            <a:r>
              <a:rPr lang="cs-CZ" dirty="0" smtClean="0"/>
              <a:t>služby obecného hospodářského zájmu</a:t>
            </a:r>
          </a:p>
          <a:p>
            <a:pPr marL="414000" lvl="1" indent="0">
              <a:spcBef>
                <a:spcPts val="0"/>
              </a:spcBef>
              <a:spcAft>
                <a:spcPts val="0"/>
              </a:spcAft>
              <a:buNone/>
            </a:pPr>
            <a:endParaRPr lang="cs-CZ" dirty="0" smtClean="0"/>
          </a:p>
          <a:p>
            <a:pPr>
              <a:lnSpc>
                <a:spcPct val="100000"/>
              </a:lnSpc>
              <a:spcBef>
                <a:spcPts val="0"/>
              </a:spcBef>
              <a:spcAft>
                <a:spcPts val="0"/>
              </a:spcAft>
            </a:pPr>
            <a:r>
              <a:rPr lang="cs-CZ" sz="2000" b="1" dirty="0" smtClean="0"/>
              <a:t>podrobnější informace k pravidlům týkajícím se veřejné podpory v OPZ viz Obecná část pravidel pro žadatele, kap. 21  </a:t>
            </a:r>
          </a:p>
          <a:p>
            <a:pPr marL="0" indent="0">
              <a:lnSpc>
                <a:spcPct val="100000"/>
              </a:lnSpc>
              <a:spcBef>
                <a:spcPts val="0"/>
              </a:spcBef>
              <a:spcAft>
                <a:spcPts val="0"/>
              </a:spcAft>
              <a:buNone/>
            </a:pPr>
            <a:endParaRPr lang="cs-CZ" sz="2000" b="1" dirty="0" smtClean="0"/>
          </a:p>
          <a:p>
            <a:pPr>
              <a:lnSpc>
                <a:spcPct val="100000"/>
              </a:lnSpc>
              <a:spcBef>
                <a:spcPts val="0"/>
              </a:spcBef>
              <a:spcAft>
                <a:spcPts val="0"/>
              </a:spcAft>
            </a:pPr>
            <a:r>
              <a:rPr lang="cs-CZ" sz="2000" b="1" dirty="0" smtClean="0"/>
              <a:t>informace o VP jsou vždy součástí konkrétní výzvy, pro projekty přímého přidělení PO 4.1 není veřejná podpora relevantní </a:t>
            </a:r>
            <a:endParaRPr lang="cs-CZ" sz="2000" dirty="0" smtClean="0"/>
          </a:p>
          <a:p>
            <a:pPr marL="0" lvl="1" indent="0">
              <a:lnSpc>
                <a:spcPts val="2880"/>
              </a:lnSpc>
              <a:spcBef>
                <a:spcPts val="0"/>
              </a:spcBef>
              <a:spcAft>
                <a:spcPts val="600"/>
              </a:spcAft>
              <a:buSzPct val="100000"/>
              <a:buNone/>
            </a:pPr>
            <a:r>
              <a:rPr lang="cs-CZ" b="1" dirty="0" smtClean="0"/>
              <a:t>       </a:t>
            </a:r>
            <a:endParaRPr lang="cs-CZ" b="1" dirty="0"/>
          </a:p>
        </p:txBody>
      </p:sp>
    </p:spTree>
    <p:extLst>
      <p:ext uri="{BB962C8B-B14F-4D97-AF65-F5344CB8AC3E}">
        <p14:creationId xmlns:p14="http://schemas.microsoft.com/office/powerpoint/2010/main" val="2149816084"/>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971600" y="3429000"/>
            <a:ext cx="7272808" cy="1296144"/>
          </a:xfrm>
        </p:spPr>
        <p:txBody>
          <a:bodyPr/>
          <a:lstStyle/>
          <a:p>
            <a:pPr algn="ctr"/>
            <a:r>
              <a:rPr lang="cs-CZ" dirty="0" smtClean="0"/>
              <a:t>Hodnocení projektu</a:t>
            </a:r>
            <a:endParaRPr lang="cs-CZ" sz="2800" b="0" dirty="0"/>
          </a:p>
        </p:txBody>
      </p:sp>
    </p:spTree>
    <p:extLst>
      <p:ext uri="{BB962C8B-B14F-4D97-AF65-F5344CB8AC3E}">
        <p14:creationId xmlns:p14="http://schemas.microsoft.com/office/powerpoint/2010/main" val="384172432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Koncept výzvy</a:t>
            </a:r>
            <a:endParaRPr lang="cs-CZ" dirty="0"/>
          </a:p>
        </p:txBody>
      </p:sp>
      <p:graphicFrame>
        <p:nvGraphicFramePr>
          <p:cNvPr id="5" name="Zástupný symbol pro obsah 4"/>
          <p:cNvGraphicFramePr>
            <a:graphicFrameLocks noGrp="1"/>
          </p:cNvGraphicFramePr>
          <p:nvPr>
            <p:ph idx="1"/>
            <p:extLst>
              <p:ext uri="{D42A27DB-BD31-4B8C-83A1-F6EECF244321}">
                <p14:modId xmlns:p14="http://schemas.microsoft.com/office/powerpoint/2010/main" val="3792758991"/>
              </p:ext>
            </p:extLst>
          </p:nvPr>
        </p:nvGraphicFramePr>
        <p:xfrm>
          <a:off x="539552" y="1268761"/>
          <a:ext cx="8064500" cy="4176464"/>
        </p:xfrm>
        <a:graphic>
          <a:graphicData uri="http://schemas.openxmlformats.org/drawingml/2006/chart">
            <c:chart xmlns:c="http://schemas.openxmlformats.org/drawingml/2006/chart" xmlns:r="http://schemas.openxmlformats.org/officeDocument/2006/relationships" r:id="rId2"/>
          </a:graphicData>
        </a:graphic>
      </p:graphicFrame>
      <p:sp>
        <p:nvSpPr>
          <p:cNvPr id="4" name="Zástupný symbol pro číslo snímku 3"/>
          <p:cNvSpPr>
            <a:spLocks noGrp="1"/>
          </p:cNvSpPr>
          <p:nvPr>
            <p:ph type="sldNum" sz="quarter" idx="12"/>
          </p:nvPr>
        </p:nvSpPr>
        <p:spPr/>
        <p:txBody>
          <a:bodyPr/>
          <a:lstStyle/>
          <a:p>
            <a:fld id="{479BF083-4774-43B1-9AB0-5CC1AC5DD8EE}" type="slidenum">
              <a:rPr lang="cs-CZ" smtClean="0"/>
              <a:pPr/>
              <a:t>6</a:t>
            </a:fld>
            <a:endParaRPr lang="cs-CZ" dirty="0"/>
          </a:p>
        </p:txBody>
      </p:sp>
      <p:sp>
        <p:nvSpPr>
          <p:cNvPr id="6" name="TextovéPole 5"/>
          <p:cNvSpPr txBox="1"/>
          <p:nvPr/>
        </p:nvSpPr>
        <p:spPr>
          <a:xfrm>
            <a:off x="251520" y="5229200"/>
            <a:ext cx="8208912" cy="646331"/>
          </a:xfrm>
          <a:prstGeom prst="rect">
            <a:avLst/>
          </a:prstGeom>
          <a:noFill/>
        </p:spPr>
        <p:txBody>
          <a:bodyPr wrap="square" rtlCol="0">
            <a:spAutoFit/>
          </a:bodyPr>
          <a:lstStyle/>
          <a:p>
            <a:r>
              <a:rPr lang="cs-CZ" dirty="0" smtClean="0"/>
              <a:t>Aktivity vyplývající z Implementačních plánů SRRVS však budou částečně hrazeny i v ostatních výzvách</a:t>
            </a:r>
            <a:endParaRPr lang="cs-CZ" dirty="0"/>
          </a:p>
        </p:txBody>
      </p:sp>
    </p:spTree>
    <p:extLst>
      <p:ext uri="{BB962C8B-B14F-4D97-AF65-F5344CB8AC3E}">
        <p14:creationId xmlns:p14="http://schemas.microsoft.com/office/powerpoint/2010/main" val="934615141"/>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hodnocení projektů</a:t>
            </a:r>
            <a:endParaRPr lang="cs-CZ" dirty="0"/>
          </a:p>
        </p:txBody>
      </p:sp>
      <p:sp>
        <p:nvSpPr>
          <p:cNvPr id="5" name="Zástupný symbol pro číslo snímku 4"/>
          <p:cNvSpPr>
            <a:spLocks noGrp="1"/>
          </p:cNvSpPr>
          <p:nvPr>
            <p:ph type="sldNum" sz="quarter" idx="13"/>
          </p:nvPr>
        </p:nvSpPr>
        <p:spPr/>
        <p:txBody>
          <a:bodyPr/>
          <a:lstStyle/>
          <a:p>
            <a:fld id="{479BF083-4774-43B1-9AB0-5CC1AC5DD8EE}" type="slidenum">
              <a:rPr lang="cs-CZ" smtClean="0"/>
              <a:pPr/>
              <a:t>60</a:t>
            </a:fld>
            <a:endParaRPr lang="cs-CZ" dirty="0"/>
          </a:p>
        </p:txBody>
      </p:sp>
      <p:sp>
        <p:nvSpPr>
          <p:cNvPr id="3" name="Zástupný symbol pro obsah 2"/>
          <p:cNvSpPr>
            <a:spLocks noGrp="1"/>
          </p:cNvSpPr>
          <p:nvPr>
            <p:ph idx="10"/>
          </p:nvPr>
        </p:nvSpPr>
        <p:spPr>
          <a:xfrm>
            <a:off x="395536" y="1484784"/>
            <a:ext cx="8496944" cy="4968552"/>
          </a:xfrm>
        </p:spPr>
        <p:txBody>
          <a:bodyPr/>
          <a:lstStyle/>
          <a:p>
            <a:pPr marL="0" indent="0">
              <a:spcAft>
                <a:spcPts val="1800"/>
              </a:spcAft>
              <a:buNone/>
            </a:pPr>
            <a:r>
              <a:rPr lang="cs-CZ" b="1" dirty="0" smtClean="0"/>
              <a:t>Postup při hodnocení projektů</a:t>
            </a:r>
          </a:p>
          <a:p>
            <a:pPr lvl="0">
              <a:buClr>
                <a:srgbClr val="5FBBF5"/>
              </a:buClr>
            </a:pPr>
            <a:r>
              <a:rPr lang="cs-CZ" sz="2000" b="1" dirty="0" smtClean="0"/>
              <a:t>podrobné informace viz Specifická část pravidel pro žadatele a příjemce v rámci OPZ pro projekty se skutečně vzniklými výdaji a případně také s nepřímými náklady, kap. 4 </a:t>
            </a:r>
            <a:r>
              <a:rPr lang="cs-CZ" sz="2000" dirty="0"/>
              <a:t>(s odkazy na některé z kapitol Obecných pravidel pro žadatele)</a:t>
            </a:r>
          </a:p>
          <a:p>
            <a:pPr lvl="0">
              <a:spcBef>
                <a:spcPts val="1800"/>
              </a:spcBef>
              <a:buClr>
                <a:srgbClr val="5FBBF5"/>
              </a:buClr>
            </a:pPr>
            <a:r>
              <a:rPr lang="cs-CZ" sz="2000" b="1" dirty="0" smtClean="0"/>
              <a:t>Postup </a:t>
            </a:r>
            <a:r>
              <a:rPr lang="cs-CZ" sz="2000" b="1" dirty="0"/>
              <a:t>hodnocení projektů</a:t>
            </a:r>
          </a:p>
          <a:p>
            <a:pPr lvl="1"/>
            <a:r>
              <a:rPr lang="cs-CZ" dirty="0" smtClean="0"/>
              <a:t>hodnocení přijatelnosti (HP) </a:t>
            </a:r>
          </a:p>
          <a:p>
            <a:pPr lvl="1"/>
            <a:r>
              <a:rPr lang="cs-CZ" dirty="0" smtClean="0"/>
              <a:t>hodnocení formálních náležitostí (HFN)</a:t>
            </a:r>
          </a:p>
          <a:p>
            <a:pPr lvl="1"/>
            <a:r>
              <a:rPr lang="cs-CZ" dirty="0" smtClean="0"/>
              <a:t>věcné hodnocení (VH)</a:t>
            </a:r>
          </a:p>
          <a:p>
            <a:pPr lvl="1"/>
            <a:r>
              <a:rPr lang="cs-CZ" dirty="0" smtClean="0"/>
              <a:t>vydání Právního aktu </a:t>
            </a:r>
          </a:p>
          <a:p>
            <a:pPr lvl="1"/>
            <a:r>
              <a:rPr lang="cs-CZ" dirty="0" smtClean="0"/>
              <a:t>nástroje možnosti přezkumu výsledku hodnocení projektu</a:t>
            </a:r>
          </a:p>
          <a:p>
            <a:endParaRPr lang="cs-CZ" sz="2000" dirty="0" smtClean="0"/>
          </a:p>
          <a:p>
            <a:pPr marL="0" indent="0">
              <a:buNone/>
            </a:pPr>
            <a:endParaRPr lang="cs-CZ" dirty="0"/>
          </a:p>
        </p:txBody>
      </p:sp>
    </p:spTree>
    <p:extLst>
      <p:ext uri="{BB962C8B-B14F-4D97-AF65-F5344CB8AC3E}">
        <p14:creationId xmlns:p14="http://schemas.microsoft.com/office/powerpoint/2010/main" val="2680630496"/>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hodnocení  přijatelnosti  (HP)</a:t>
            </a:r>
            <a:br>
              <a:rPr lang="cs-CZ" dirty="0" smtClean="0"/>
            </a:br>
            <a:r>
              <a:rPr lang="cs-CZ" dirty="0" smtClean="0"/>
              <a:t>a formálních náležitostí (HFN)</a:t>
            </a:r>
            <a:endParaRPr lang="cs-CZ" dirty="0"/>
          </a:p>
        </p:txBody>
      </p:sp>
      <p:sp>
        <p:nvSpPr>
          <p:cNvPr id="5" name="Zástupný symbol pro číslo snímku 4"/>
          <p:cNvSpPr>
            <a:spLocks noGrp="1"/>
          </p:cNvSpPr>
          <p:nvPr>
            <p:ph type="sldNum" sz="quarter" idx="13"/>
          </p:nvPr>
        </p:nvSpPr>
        <p:spPr/>
        <p:txBody>
          <a:bodyPr/>
          <a:lstStyle/>
          <a:p>
            <a:fld id="{479BF083-4774-43B1-9AB0-5CC1AC5DD8EE}" type="slidenum">
              <a:rPr lang="cs-CZ" smtClean="0"/>
              <a:pPr/>
              <a:t>61</a:t>
            </a:fld>
            <a:endParaRPr lang="cs-CZ" dirty="0"/>
          </a:p>
        </p:txBody>
      </p:sp>
      <p:sp>
        <p:nvSpPr>
          <p:cNvPr id="3" name="Zástupný symbol pro obsah 2"/>
          <p:cNvSpPr>
            <a:spLocks noGrp="1"/>
          </p:cNvSpPr>
          <p:nvPr>
            <p:ph idx="10"/>
          </p:nvPr>
        </p:nvSpPr>
        <p:spPr>
          <a:xfrm>
            <a:off x="323528" y="1340768"/>
            <a:ext cx="8280920" cy="4968552"/>
          </a:xfrm>
        </p:spPr>
        <p:txBody>
          <a:bodyPr/>
          <a:lstStyle/>
          <a:p>
            <a:pPr marL="0" indent="0">
              <a:lnSpc>
                <a:spcPct val="100000"/>
              </a:lnSpc>
              <a:spcBef>
                <a:spcPts val="300"/>
              </a:spcBef>
              <a:spcAft>
                <a:spcPts val="1800"/>
              </a:spcAft>
              <a:buNone/>
            </a:pPr>
            <a:r>
              <a:rPr lang="cs-CZ" sz="2000" b="1" dirty="0" smtClean="0"/>
              <a:t>Hodnocení přijatelnosti a formálních náležitostí</a:t>
            </a:r>
          </a:p>
          <a:p>
            <a:pPr>
              <a:lnSpc>
                <a:spcPct val="100000"/>
              </a:lnSpc>
              <a:spcAft>
                <a:spcPts val="300"/>
              </a:spcAft>
            </a:pPr>
            <a:r>
              <a:rPr lang="cs-CZ" sz="2000" dirty="0" smtClean="0"/>
              <a:t>1. stupeň hodnocení, probíhá souběžně, provádí ho pověření pracovníci ŘO</a:t>
            </a:r>
          </a:p>
          <a:p>
            <a:pPr>
              <a:lnSpc>
                <a:spcPct val="100000"/>
              </a:lnSpc>
              <a:spcAft>
                <a:spcPts val="300"/>
              </a:spcAft>
            </a:pPr>
            <a:r>
              <a:rPr lang="cs-CZ" sz="2000" dirty="0" smtClean="0"/>
              <a:t>hodnocení </a:t>
            </a:r>
            <a:r>
              <a:rPr lang="cs-CZ" sz="2000" dirty="0"/>
              <a:t>přijatelnosti - v případě nesplnění jakéhokoliv </a:t>
            </a:r>
            <a:r>
              <a:rPr lang="cs-CZ" sz="2000" dirty="0" smtClean="0"/>
              <a:t>relevantního z </a:t>
            </a:r>
            <a:r>
              <a:rPr lang="cs-CZ" sz="2000" dirty="0"/>
              <a:t>9 kritérií přijatelnosti je žádost vyloučena – náprava není možná</a:t>
            </a:r>
          </a:p>
          <a:p>
            <a:pPr>
              <a:lnSpc>
                <a:spcPct val="100000"/>
              </a:lnSpc>
              <a:spcAft>
                <a:spcPts val="300"/>
              </a:spcAft>
            </a:pPr>
            <a:r>
              <a:rPr lang="cs-CZ" sz="2000" dirty="0" smtClean="0"/>
              <a:t>hodnocení formálních náležitostí - v </a:t>
            </a:r>
            <a:r>
              <a:rPr lang="cs-CZ" sz="2000" dirty="0"/>
              <a:t>případě nesplnění min. 1 kritéria </a:t>
            </a:r>
            <a:r>
              <a:rPr lang="cs-CZ" sz="2000" dirty="0" smtClean="0"/>
              <a:t>HFN (za podmínky splnění všech kritérií HP) </a:t>
            </a:r>
            <a:r>
              <a:rPr lang="cs-CZ" sz="2000" dirty="0"/>
              <a:t>bude žadatel vyzván </a:t>
            </a:r>
            <a:r>
              <a:rPr lang="cs-CZ" sz="2000" dirty="0" smtClean="0"/>
              <a:t>k nápravě</a:t>
            </a:r>
          </a:p>
          <a:p>
            <a:pPr>
              <a:lnSpc>
                <a:spcPct val="100000"/>
              </a:lnSpc>
              <a:spcAft>
                <a:spcPts val="300"/>
              </a:spcAft>
            </a:pPr>
            <a:r>
              <a:rPr lang="cs-CZ" sz="2000" dirty="0"/>
              <a:t>lhůta na opravu je 5 pracovních dní, počet možných oprav je uveden ve </a:t>
            </a:r>
            <a:r>
              <a:rPr lang="cs-CZ" sz="2000" dirty="0" smtClean="0"/>
              <a:t>výzvě</a:t>
            </a:r>
          </a:p>
          <a:p>
            <a:pPr>
              <a:lnSpc>
                <a:spcPct val="100000"/>
              </a:lnSpc>
              <a:spcAft>
                <a:spcPts val="0"/>
              </a:spcAft>
            </a:pPr>
            <a:r>
              <a:rPr lang="cs-CZ" sz="2000" dirty="0" smtClean="0"/>
              <a:t>celková lhůta </a:t>
            </a:r>
            <a:r>
              <a:rPr lang="cs-CZ" sz="2000" dirty="0"/>
              <a:t>na HFN + HP </a:t>
            </a:r>
            <a:r>
              <a:rPr lang="cs-CZ" sz="2000" dirty="0" smtClean="0"/>
              <a:t>je </a:t>
            </a:r>
            <a:r>
              <a:rPr lang="cs-CZ" sz="2000" dirty="0"/>
              <a:t>30 pracovních </a:t>
            </a:r>
            <a:r>
              <a:rPr lang="cs-CZ" sz="2000" dirty="0" smtClean="0"/>
              <a:t>dní od předložení žádosti (v případě uzavřené výzvy)</a:t>
            </a:r>
          </a:p>
          <a:p>
            <a:pPr>
              <a:lnSpc>
                <a:spcPct val="100000"/>
              </a:lnSpc>
              <a:spcAft>
                <a:spcPts val="0"/>
              </a:spcAft>
            </a:pPr>
            <a:r>
              <a:rPr lang="cs-CZ" sz="2000" dirty="0"/>
              <a:t>po ukončení HFN a HP systém IS KP14+ zobrazí žadateli jednotlivá kritéria, výsledek hodnocení a  zdůvodnění.</a:t>
            </a:r>
          </a:p>
          <a:p>
            <a:pPr>
              <a:lnSpc>
                <a:spcPct val="100000"/>
              </a:lnSpc>
              <a:spcAft>
                <a:spcPts val="0"/>
              </a:spcAft>
            </a:pPr>
            <a:endParaRPr lang="cs-CZ" dirty="0"/>
          </a:p>
        </p:txBody>
      </p:sp>
    </p:spTree>
    <p:extLst>
      <p:ext uri="{BB962C8B-B14F-4D97-AF65-F5344CB8AC3E}">
        <p14:creationId xmlns:p14="http://schemas.microsoft.com/office/powerpoint/2010/main" val="431723891"/>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07504" y="0"/>
            <a:ext cx="8928992" cy="1080000"/>
          </a:xfrm>
        </p:spPr>
        <p:txBody>
          <a:bodyPr/>
          <a:lstStyle/>
          <a:p>
            <a:r>
              <a:rPr lang="cs-CZ" dirty="0" smtClean="0"/>
              <a:t>hodnocení  přijatelnosti – kritéria 1</a:t>
            </a:r>
            <a:endParaRPr lang="cs-CZ" dirty="0"/>
          </a:p>
        </p:txBody>
      </p:sp>
      <p:sp>
        <p:nvSpPr>
          <p:cNvPr id="5" name="Zástupný symbol pro číslo snímku 4"/>
          <p:cNvSpPr>
            <a:spLocks noGrp="1"/>
          </p:cNvSpPr>
          <p:nvPr>
            <p:ph type="sldNum" sz="quarter" idx="13"/>
          </p:nvPr>
        </p:nvSpPr>
        <p:spPr/>
        <p:txBody>
          <a:bodyPr/>
          <a:lstStyle/>
          <a:p>
            <a:fld id="{479BF083-4774-43B1-9AB0-5CC1AC5DD8EE}" type="slidenum">
              <a:rPr lang="cs-CZ" smtClean="0"/>
              <a:pPr/>
              <a:t>62</a:t>
            </a:fld>
            <a:endParaRPr lang="cs-CZ" dirty="0"/>
          </a:p>
        </p:txBody>
      </p:sp>
      <p:sp>
        <p:nvSpPr>
          <p:cNvPr id="3" name="Zástupný symbol pro obsah 2"/>
          <p:cNvSpPr>
            <a:spLocks noGrp="1"/>
          </p:cNvSpPr>
          <p:nvPr>
            <p:ph idx="10"/>
          </p:nvPr>
        </p:nvSpPr>
        <p:spPr>
          <a:xfrm>
            <a:off x="323528" y="1196752"/>
            <a:ext cx="8568952" cy="5328592"/>
          </a:xfrm>
        </p:spPr>
        <p:txBody>
          <a:bodyPr/>
          <a:lstStyle/>
          <a:p>
            <a:pPr marL="0" indent="0">
              <a:buNone/>
            </a:pPr>
            <a:r>
              <a:rPr lang="cs-CZ" sz="2000" b="1" dirty="0" smtClean="0"/>
              <a:t>1. Oprávněnost žadatele/partnera</a:t>
            </a:r>
          </a:p>
          <a:p>
            <a:pPr>
              <a:lnSpc>
                <a:spcPct val="100000"/>
              </a:lnSpc>
              <a:spcBef>
                <a:spcPts val="300"/>
              </a:spcBef>
              <a:spcAft>
                <a:spcPts val="300"/>
              </a:spcAft>
            </a:pPr>
            <a:r>
              <a:rPr lang="cs-CZ" sz="2000" dirty="0" smtClean="0"/>
              <a:t>Kritérium: Splňuje žadatel definici oprávněného příjemce vymezeného ve výzvě k předkládání žádostí o podporu?</a:t>
            </a:r>
          </a:p>
          <a:p>
            <a:pPr>
              <a:lnSpc>
                <a:spcPct val="100000"/>
              </a:lnSpc>
              <a:spcBef>
                <a:spcPts val="0"/>
              </a:spcBef>
              <a:spcAft>
                <a:spcPts val="0"/>
              </a:spcAft>
            </a:pPr>
            <a:r>
              <a:rPr lang="cs-CZ" sz="2000" dirty="0" smtClean="0"/>
              <a:t>Zdroj informací pro žadatele: </a:t>
            </a:r>
          </a:p>
          <a:p>
            <a:pPr lvl="1">
              <a:lnSpc>
                <a:spcPct val="100000"/>
              </a:lnSpc>
              <a:spcBef>
                <a:spcPts val="600"/>
              </a:spcBef>
              <a:spcAft>
                <a:spcPts val="0"/>
              </a:spcAft>
            </a:pPr>
            <a:r>
              <a:rPr lang="cs-CZ" dirty="0" smtClean="0"/>
              <a:t>text výzvy nebo její přílohy – </a:t>
            </a:r>
            <a:r>
              <a:rPr lang="cs-CZ" sz="1800" dirty="0" smtClean="0"/>
              <a:t>výčet konkrétních oprávněných žadatelů a partnerů nebo jejich charakteristika (Příloha č. 1 výzvy č. 19)</a:t>
            </a:r>
          </a:p>
          <a:p>
            <a:pPr lvl="1">
              <a:lnSpc>
                <a:spcPct val="100000"/>
              </a:lnSpc>
              <a:spcBef>
                <a:spcPts val="600"/>
              </a:spcBef>
              <a:spcAft>
                <a:spcPts val="0"/>
              </a:spcAft>
            </a:pPr>
            <a:r>
              <a:rPr lang="cs-CZ" dirty="0" smtClean="0"/>
              <a:t>Obecná část pravidel pro žadatele, kap. 9  </a:t>
            </a:r>
          </a:p>
          <a:p>
            <a:pPr marL="666000" lvl="2" indent="0">
              <a:lnSpc>
                <a:spcPct val="100000"/>
              </a:lnSpc>
              <a:spcAft>
                <a:spcPts val="0"/>
              </a:spcAft>
              <a:buNone/>
            </a:pPr>
            <a:r>
              <a:rPr lang="cs-CZ" sz="1800" dirty="0" smtClean="0"/>
              <a:t>subjekt musí být registrovaný v ČR (IČ), mít aktivní datovou schránku, nesmí být v likvidaci  (v úpadku nebo v insolvenčním řízení dle zák. 182/2006 Sb.), nesmí mít daňové nedoplatky nebo nedoplatky na pojistém (zdravotní, sociální, zaměstnanost), nesmí na něj být vydán inkasní příkaz po předcházejícím rozhodnutí EK, nesmí mít v posledních 3 letech pravomocně uloženu pokutu za umožnění nelegálního výkonu práce    </a:t>
            </a:r>
            <a:r>
              <a:rPr lang="cs-CZ" sz="1600" dirty="0" smtClean="0"/>
              <a:t> </a:t>
            </a:r>
            <a:endParaRPr lang="cs-CZ" sz="1600" dirty="0"/>
          </a:p>
          <a:p>
            <a:pPr>
              <a:lnSpc>
                <a:spcPct val="100000"/>
              </a:lnSpc>
            </a:pPr>
            <a:r>
              <a:rPr lang="cs-CZ" sz="2000" dirty="0" smtClean="0"/>
              <a:t>Zdroj informací pro hodnocení: Žádost o podporu, část Subjekty projektu</a:t>
            </a:r>
            <a:endParaRPr lang="cs-CZ" dirty="0"/>
          </a:p>
        </p:txBody>
      </p:sp>
    </p:spTree>
    <p:extLst>
      <p:ext uri="{BB962C8B-B14F-4D97-AF65-F5344CB8AC3E}">
        <p14:creationId xmlns:p14="http://schemas.microsoft.com/office/powerpoint/2010/main" val="2388039326"/>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07504" y="0"/>
            <a:ext cx="8928992" cy="1080000"/>
          </a:xfrm>
        </p:spPr>
        <p:txBody>
          <a:bodyPr/>
          <a:lstStyle/>
          <a:p>
            <a:r>
              <a:rPr lang="cs-CZ" dirty="0" smtClean="0"/>
              <a:t>hodnocení  přijatelnosti – kritéria 2</a:t>
            </a:r>
            <a:endParaRPr lang="cs-CZ" dirty="0"/>
          </a:p>
        </p:txBody>
      </p:sp>
      <p:sp>
        <p:nvSpPr>
          <p:cNvPr id="5" name="Zástupný symbol pro číslo snímku 4"/>
          <p:cNvSpPr>
            <a:spLocks noGrp="1"/>
          </p:cNvSpPr>
          <p:nvPr>
            <p:ph type="sldNum" sz="quarter" idx="13"/>
          </p:nvPr>
        </p:nvSpPr>
        <p:spPr/>
        <p:txBody>
          <a:bodyPr/>
          <a:lstStyle/>
          <a:p>
            <a:fld id="{479BF083-4774-43B1-9AB0-5CC1AC5DD8EE}" type="slidenum">
              <a:rPr lang="cs-CZ" smtClean="0"/>
              <a:pPr/>
              <a:t>63</a:t>
            </a:fld>
            <a:endParaRPr lang="cs-CZ" dirty="0"/>
          </a:p>
        </p:txBody>
      </p:sp>
      <p:sp>
        <p:nvSpPr>
          <p:cNvPr id="3" name="Zástupný symbol pro obsah 2"/>
          <p:cNvSpPr>
            <a:spLocks noGrp="1"/>
          </p:cNvSpPr>
          <p:nvPr>
            <p:ph idx="10"/>
          </p:nvPr>
        </p:nvSpPr>
        <p:spPr>
          <a:xfrm>
            <a:off x="323528" y="1340768"/>
            <a:ext cx="8568952" cy="5184576"/>
          </a:xfrm>
        </p:spPr>
        <p:txBody>
          <a:bodyPr/>
          <a:lstStyle/>
          <a:p>
            <a:pPr marL="0" indent="0">
              <a:lnSpc>
                <a:spcPct val="100000"/>
              </a:lnSpc>
              <a:spcBef>
                <a:spcPts val="300"/>
              </a:spcBef>
              <a:buNone/>
            </a:pPr>
            <a:r>
              <a:rPr lang="cs-CZ" sz="2000" b="1" dirty="0" smtClean="0"/>
              <a:t>2. Partnerství</a:t>
            </a:r>
          </a:p>
          <a:p>
            <a:pPr>
              <a:lnSpc>
                <a:spcPct val="100000"/>
              </a:lnSpc>
              <a:spcBef>
                <a:spcPts val="300"/>
              </a:spcBef>
              <a:spcAft>
                <a:spcPts val="300"/>
              </a:spcAft>
            </a:pPr>
            <a:r>
              <a:rPr lang="cs-CZ" sz="2000" dirty="0" smtClean="0"/>
              <a:t>Kritérium: Odpovídá partnerství v projektu pravidlům OPZ a je v souladu s textem výzvy k předkládání žádostí o podporu?</a:t>
            </a:r>
          </a:p>
          <a:p>
            <a:pPr>
              <a:lnSpc>
                <a:spcPct val="100000"/>
              </a:lnSpc>
              <a:spcBef>
                <a:spcPts val="0"/>
              </a:spcBef>
              <a:spcAft>
                <a:spcPts val="0"/>
              </a:spcAft>
            </a:pPr>
            <a:r>
              <a:rPr lang="cs-CZ" sz="2000" dirty="0" smtClean="0"/>
              <a:t>Zdroj informací pro žadatele: </a:t>
            </a:r>
          </a:p>
          <a:p>
            <a:pPr lvl="1">
              <a:lnSpc>
                <a:spcPct val="100000"/>
              </a:lnSpc>
              <a:spcBef>
                <a:spcPts val="600"/>
              </a:spcBef>
              <a:spcAft>
                <a:spcPts val="0"/>
              </a:spcAft>
            </a:pPr>
            <a:r>
              <a:rPr lang="cs-CZ" dirty="0" smtClean="0"/>
              <a:t>text výzvy nebo její přílohy - </a:t>
            </a:r>
            <a:r>
              <a:rPr lang="cs-CZ" sz="1800" dirty="0" smtClean="0"/>
              <a:t>(ne)povolení </a:t>
            </a:r>
            <a:r>
              <a:rPr lang="cs-CZ" sz="1800" dirty="0"/>
              <a:t>partnerství v projektu, </a:t>
            </a:r>
            <a:r>
              <a:rPr lang="cs-CZ" sz="1800" dirty="0" smtClean="0"/>
              <a:t>ev. další </a:t>
            </a:r>
            <a:r>
              <a:rPr lang="cs-CZ" sz="1800" dirty="0"/>
              <a:t>podmínky </a:t>
            </a:r>
            <a:r>
              <a:rPr lang="cs-CZ" sz="1800" dirty="0" smtClean="0"/>
              <a:t>(Příloha č. 1 výzvy č. 19)</a:t>
            </a:r>
            <a:endParaRPr lang="cs-CZ" sz="1800" dirty="0"/>
          </a:p>
          <a:p>
            <a:pPr lvl="1">
              <a:lnSpc>
                <a:spcPct val="100000"/>
              </a:lnSpc>
              <a:spcBef>
                <a:spcPts val="600"/>
              </a:spcBef>
              <a:spcAft>
                <a:spcPts val="0"/>
              </a:spcAft>
            </a:pPr>
            <a:r>
              <a:rPr lang="cs-CZ" dirty="0" smtClean="0"/>
              <a:t>Obecná část pravidel pro žadatele, kap. 13 </a:t>
            </a:r>
          </a:p>
          <a:p>
            <a:pPr marL="666000" lvl="2" indent="0">
              <a:lnSpc>
                <a:spcPct val="100000"/>
              </a:lnSpc>
              <a:spcAft>
                <a:spcPts val="0"/>
              </a:spcAft>
              <a:buNone/>
            </a:pPr>
            <a:r>
              <a:rPr lang="cs-CZ" sz="1800" dirty="0" smtClean="0"/>
              <a:t>pozor na odlišné </a:t>
            </a:r>
            <a:r>
              <a:rPr lang="cs-CZ" sz="1800" dirty="0"/>
              <a:t>požadavky na partnery bez finančního příspěvku a partnery s finančním příspěvkem, popř. zahraniční </a:t>
            </a:r>
            <a:r>
              <a:rPr lang="cs-CZ" sz="1800" dirty="0" smtClean="0"/>
              <a:t>partnery; příspěvkové organizace zřizované OSS mohou být partnery s finančním příspěvkem pouze pokud je žadatelem jejich zřizovatel, omezení i pro ÚSC a jimi zřizované organizace; partner nesmí být dodavatelem v projektu atp.</a:t>
            </a:r>
            <a:endParaRPr lang="cs-CZ" sz="1600" dirty="0"/>
          </a:p>
          <a:p>
            <a:pPr>
              <a:lnSpc>
                <a:spcPct val="100000"/>
              </a:lnSpc>
            </a:pPr>
            <a:r>
              <a:rPr lang="cs-CZ" sz="2000" dirty="0" smtClean="0"/>
              <a:t>Zdroj informací pro hodnocení: Žádost o podporu, část Subjekty projektu, realizační tým projektu, specifické přílohy žádosti dle požadavku výzvy</a:t>
            </a:r>
            <a:endParaRPr lang="cs-CZ" dirty="0"/>
          </a:p>
        </p:txBody>
      </p:sp>
    </p:spTree>
    <p:extLst>
      <p:ext uri="{BB962C8B-B14F-4D97-AF65-F5344CB8AC3E}">
        <p14:creationId xmlns:p14="http://schemas.microsoft.com/office/powerpoint/2010/main" val="2943243961"/>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07504" y="0"/>
            <a:ext cx="8928992" cy="1080000"/>
          </a:xfrm>
        </p:spPr>
        <p:txBody>
          <a:bodyPr/>
          <a:lstStyle/>
          <a:p>
            <a:r>
              <a:rPr lang="cs-CZ" dirty="0" smtClean="0"/>
              <a:t>hodnocení  přijatelnosti – kritéria 3</a:t>
            </a:r>
            <a:endParaRPr lang="cs-CZ" dirty="0"/>
          </a:p>
        </p:txBody>
      </p:sp>
      <p:sp>
        <p:nvSpPr>
          <p:cNvPr id="5" name="Zástupný symbol pro číslo snímku 4"/>
          <p:cNvSpPr>
            <a:spLocks noGrp="1"/>
          </p:cNvSpPr>
          <p:nvPr>
            <p:ph type="sldNum" sz="quarter" idx="13"/>
          </p:nvPr>
        </p:nvSpPr>
        <p:spPr/>
        <p:txBody>
          <a:bodyPr/>
          <a:lstStyle/>
          <a:p>
            <a:fld id="{479BF083-4774-43B1-9AB0-5CC1AC5DD8EE}" type="slidenum">
              <a:rPr lang="cs-CZ" smtClean="0"/>
              <a:pPr/>
              <a:t>64</a:t>
            </a:fld>
            <a:endParaRPr lang="cs-CZ" dirty="0"/>
          </a:p>
        </p:txBody>
      </p:sp>
      <p:sp>
        <p:nvSpPr>
          <p:cNvPr id="3" name="Zástupný symbol pro obsah 2"/>
          <p:cNvSpPr>
            <a:spLocks noGrp="1"/>
          </p:cNvSpPr>
          <p:nvPr>
            <p:ph idx="10"/>
          </p:nvPr>
        </p:nvSpPr>
        <p:spPr>
          <a:xfrm>
            <a:off x="323528" y="1268760"/>
            <a:ext cx="8568952" cy="5472608"/>
          </a:xfrm>
        </p:spPr>
        <p:txBody>
          <a:bodyPr/>
          <a:lstStyle/>
          <a:p>
            <a:pPr marL="0" indent="0">
              <a:lnSpc>
                <a:spcPct val="100000"/>
              </a:lnSpc>
              <a:spcBef>
                <a:spcPts val="300"/>
              </a:spcBef>
              <a:buNone/>
            </a:pPr>
            <a:r>
              <a:rPr lang="cs-CZ" sz="2000" b="1" dirty="0" smtClean="0"/>
              <a:t>3. Cílové skupiny</a:t>
            </a:r>
          </a:p>
          <a:p>
            <a:pPr>
              <a:lnSpc>
                <a:spcPct val="100000"/>
              </a:lnSpc>
              <a:spcBef>
                <a:spcPts val="300"/>
              </a:spcBef>
              <a:spcAft>
                <a:spcPts val="300"/>
              </a:spcAft>
            </a:pPr>
            <a:r>
              <a:rPr lang="cs-CZ" sz="2000" dirty="0" smtClean="0"/>
              <a:t>Kritérium: Jsou cílové skupiny v zásadě* v souladu s textem výzvy          k předkládání žádostí o podporu?</a:t>
            </a:r>
          </a:p>
          <a:p>
            <a:pPr>
              <a:lnSpc>
                <a:spcPct val="100000"/>
              </a:lnSpc>
              <a:spcBef>
                <a:spcPts val="1200"/>
              </a:spcBef>
              <a:spcAft>
                <a:spcPts val="0"/>
              </a:spcAft>
            </a:pPr>
            <a:r>
              <a:rPr lang="cs-CZ" sz="2000" dirty="0" smtClean="0"/>
              <a:t>Zdroj informací pro žadatele: </a:t>
            </a:r>
          </a:p>
          <a:p>
            <a:pPr lvl="1">
              <a:lnSpc>
                <a:spcPct val="100000"/>
              </a:lnSpc>
              <a:spcBef>
                <a:spcPts val="600"/>
              </a:spcBef>
              <a:spcAft>
                <a:spcPts val="0"/>
              </a:spcAft>
              <a:buClr>
                <a:srgbClr val="5FBBF5"/>
              </a:buClr>
            </a:pPr>
            <a:r>
              <a:rPr lang="cs-CZ" dirty="0" smtClean="0"/>
              <a:t>text výzvy nebo její přílohy </a:t>
            </a:r>
            <a:r>
              <a:rPr lang="cs-CZ" dirty="0"/>
              <a:t>– výčet konkrétních relevantních skupin nebo jejich charakteristika </a:t>
            </a:r>
            <a:r>
              <a:rPr lang="cs-CZ" dirty="0" smtClean="0"/>
              <a:t>(Příloha č. 1 výzvy č. 19)</a:t>
            </a:r>
            <a:endParaRPr lang="cs-CZ" dirty="0"/>
          </a:p>
          <a:p>
            <a:pPr>
              <a:lnSpc>
                <a:spcPct val="100000"/>
              </a:lnSpc>
              <a:spcBef>
                <a:spcPts val="1200"/>
              </a:spcBef>
            </a:pPr>
            <a:r>
              <a:rPr lang="cs-CZ" sz="2000" dirty="0" smtClean="0"/>
              <a:t>Zdroj informací pro hodnocení: Žádost o podporu, část Cílová skupina, část P</a:t>
            </a:r>
          </a:p>
          <a:p>
            <a:pPr>
              <a:lnSpc>
                <a:spcPct val="100000"/>
              </a:lnSpc>
              <a:spcBef>
                <a:spcPts val="1200"/>
              </a:spcBef>
            </a:pPr>
            <a:r>
              <a:rPr lang="cs-CZ" sz="2000" dirty="0" smtClean="0"/>
              <a:t>Pokud </a:t>
            </a:r>
            <a:r>
              <a:rPr lang="cs-CZ" sz="2000" dirty="0"/>
              <a:t>bude vyžadována náprava podle *, budou požadované úpravy před vydáním </a:t>
            </a:r>
            <a:r>
              <a:rPr lang="cs-CZ" sz="2000" dirty="0" smtClean="0"/>
              <a:t>PA </a:t>
            </a:r>
            <a:r>
              <a:rPr lang="cs-CZ" sz="2000" dirty="0"/>
              <a:t>žadateli sděleny v komentáři ke kritériu </a:t>
            </a:r>
            <a:r>
              <a:rPr lang="cs-CZ" sz="2000" dirty="0" smtClean="0"/>
              <a:t>a předány jako doplňující informace hodnotící komisi k zahrnutí do věcného hodnocení</a:t>
            </a:r>
            <a:endParaRPr lang="cs-CZ" sz="2000" dirty="0"/>
          </a:p>
        </p:txBody>
      </p:sp>
    </p:spTree>
    <p:extLst>
      <p:ext uri="{BB962C8B-B14F-4D97-AF65-F5344CB8AC3E}">
        <p14:creationId xmlns:p14="http://schemas.microsoft.com/office/powerpoint/2010/main" val="1313864343"/>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07504" y="0"/>
            <a:ext cx="8928992" cy="1080000"/>
          </a:xfrm>
        </p:spPr>
        <p:txBody>
          <a:bodyPr/>
          <a:lstStyle/>
          <a:p>
            <a:r>
              <a:rPr lang="cs-CZ" dirty="0" smtClean="0"/>
              <a:t>hodnocení  přijatelnosti – kritéria 4</a:t>
            </a:r>
            <a:endParaRPr lang="cs-CZ" dirty="0"/>
          </a:p>
        </p:txBody>
      </p:sp>
      <p:sp>
        <p:nvSpPr>
          <p:cNvPr id="5" name="Zástupný symbol pro číslo snímku 4"/>
          <p:cNvSpPr>
            <a:spLocks noGrp="1"/>
          </p:cNvSpPr>
          <p:nvPr>
            <p:ph type="sldNum" sz="quarter" idx="13"/>
          </p:nvPr>
        </p:nvSpPr>
        <p:spPr/>
        <p:txBody>
          <a:bodyPr/>
          <a:lstStyle/>
          <a:p>
            <a:fld id="{479BF083-4774-43B1-9AB0-5CC1AC5DD8EE}" type="slidenum">
              <a:rPr lang="cs-CZ" smtClean="0"/>
              <a:pPr/>
              <a:t>65</a:t>
            </a:fld>
            <a:endParaRPr lang="cs-CZ" dirty="0"/>
          </a:p>
        </p:txBody>
      </p:sp>
      <p:sp>
        <p:nvSpPr>
          <p:cNvPr id="3" name="Zástupný symbol pro obsah 2"/>
          <p:cNvSpPr>
            <a:spLocks noGrp="1"/>
          </p:cNvSpPr>
          <p:nvPr>
            <p:ph idx="10"/>
          </p:nvPr>
        </p:nvSpPr>
        <p:spPr>
          <a:xfrm>
            <a:off x="323528" y="1340768"/>
            <a:ext cx="8568952" cy="5184576"/>
          </a:xfrm>
        </p:spPr>
        <p:txBody>
          <a:bodyPr/>
          <a:lstStyle/>
          <a:p>
            <a:pPr marL="0" indent="0">
              <a:lnSpc>
                <a:spcPct val="100000"/>
              </a:lnSpc>
              <a:spcBef>
                <a:spcPts val="300"/>
              </a:spcBef>
              <a:buNone/>
            </a:pPr>
            <a:r>
              <a:rPr lang="cs-CZ" sz="2000" b="1" dirty="0" smtClean="0"/>
              <a:t>4. Celkové </a:t>
            </a:r>
            <a:r>
              <a:rPr lang="cs-CZ" sz="2000" b="1" dirty="0"/>
              <a:t>způsobilé výdaje </a:t>
            </a:r>
            <a:endParaRPr lang="cs-CZ" sz="2000" b="1" dirty="0" smtClean="0"/>
          </a:p>
          <a:p>
            <a:pPr>
              <a:lnSpc>
                <a:spcPct val="100000"/>
              </a:lnSpc>
              <a:spcBef>
                <a:spcPts val="300"/>
              </a:spcBef>
              <a:spcAft>
                <a:spcPts val="300"/>
              </a:spcAft>
            </a:pPr>
            <a:r>
              <a:rPr lang="cs-CZ" sz="2000" dirty="0" smtClean="0"/>
              <a:t>Kritérium: </a:t>
            </a:r>
            <a:r>
              <a:rPr lang="cs-CZ" sz="2000" dirty="0"/>
              <a:t>Jsou celkové způsobilé výdaje projektu v rozmezí stanoveném ve výzvě k předkládání žádostí o podporu</a:t>
            </a:r>
            <a:r>
              <a:rPr lang="cs-CZ" sz="2000" dirty="0" smtClean="0"/>
              <a:t>?</a:t>
            </a:r>
          </a:p>
          <a:p>
            <a:pPr>
              <a:lnSpc>
                <a:spcPct val="100000"/>
              </a:lnSpc>
              <a:spcBef>
                <a:spcPts val="1200"/>
              </a:spcBef>
              <a:spcAft>
                <a:spcPts val="0"/>
              </a:spcAft>
            </a:pPr>
            <a:r>
              <a:rPr lang="cs-CZ" sz="2000" dirty="0" smtClean="0"/>
              <a:t>Zdroj informací pro žadatele: </a:t>
            </a:r>
          </a:p>
          <a:p>
            <a:pPr lvl="1">
              <a:lnSpc>
                <a:spcPct val="100000"/>
              </a:lnSpc>
              <a:spcBef>
                <a:spcPts val="600"/>
              </a:spcBef>
              <a:spcAft>
                <a:spcPts val="0"/>
              </a:spcAft>
              <a:buClr>
                <a:srgbClr val="5FBBF5"/>
              </a:buClr>
            </a:pPr>
            <a:r>
              <a:rPr lang="cs-CZ" dirty="0" smtClean="0"/>
              <a:t>text výzvy č.19 </a:t>
            </a:r>
            <a:r>
              <a:rPr lang="cs-CZ" dirty="0"/>
              <a:t>– </a:t>
            </a:r>
            <a:r>
              <a:rPr lang="cs-CZ" dirty="0" smtClean="0"/>
              <a:t>min. a max. výše plánovaných  </a:t>
            </a:r>
            <a:r>
              <a:rPr lang="cs-CZ" u="sng" dirty="0" smtClean="0"/>
              <a:t>způsobilých</a:t>
            </a:r>
            <a:r>
              <a:rPr lang="cs-CZ" dirty="0" smtClean="0"/>
              <a:t> výdajů, tzn. včetně spolufinancování </a:t>
            </a:r>
          </a:p>
          <a:p>
            <a:pPr>
              <a:lnSpc>
                <a:spcPct val="100000"/>
              </a:lnSpc>
              <a:spcBef>
                <a:spcPts val="1200"/>
              </a:spcBef>
            </a:pPr>
            <a:r>
              <a:rPr lang="cs-CZ" sz="2000" dirty="0" smtClean="0"/>
              <a:t>Zdroj informací pro hodnocení: Žádost o podporu, část Rozpočet</a:t>
            </a:r>
          </a:p>
          <a:p>
            <a:pPr>
              <a:lnSpc>
                <a:spcPct val="100000"/>
              </a:lnSpc>
              <a:spcBef>
                <a:spcPts val="1200"/>
              </a:spcBef>
            </a:pPr>
            <a:endParaRPr lang="cs-CZ" dirty="0"/>
          </a:p>
        </p:txBody>
      </p:sp>
    </p:spTree>
    <p:extLst>
      <p:ext uri="{BB962C8B-B14F-4D97-AF65-F5344CB8AC3E}">
        <p14:creationId xmlns:p14="http://schemas.microsoft.com/office/powerpoint/2010/main" val="1764991430"/>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07504" y="0"/>
            <a:ext cx="8928992" cy="1080000"/>
          </a:xfrm>
        </p:spPr>
        <p:txBody>
          <a:bodyPr/>
          <a:lstStyle/>
          <a:p>
            <a:r>
              <a:rPr lang="cs-CZ" dirty="0" smtClean="0"/>
              <a:t>hodnocení  přijatelnosti – kritéria 5</a:t>
            </a:r>
            <a:endParaRPr lang="cs-CZ" dirty="0"/>
          </a:p>
        </p:txBody>
      </p:sp>
      <p:sp>
        <p:nvSpPr>
          <p:cNvPr id="5" name="Zástupný symbol pro číslo snímku 4"/>
          <p:cNvSpPr>
            <a:spLocks noGrp="1"/>
          </p:cNvSpPr>
          <p:nvPr>
            <p:ph type="sldNum" sz="quarter" idx="13"/>
          </p:nvPr>
        </p:nvSpPr>
        <p:spPr/>
        <p:txBody>
          <a:bodyPr/>
          <a:lstStyle/>
          <a:p>
            <a:fld id="{479BF083-4774-43B1-9AB0-5CC1AC5DD8EE}" type="slidenum">
              <a:rPr lang="cs-CZ" smtClean="0"/>
              <a:pPr/>
              <a:t>66</a:t>
            </a:fld>
            <a:endParaRPr lang="cs-CZ" dirty="0"/>
          </a:p>
        </p:txBody>
      </p:sp>
      <p:sp>
        <p:nvSpPr>
          <p:cNvPr id="3" name="Zástupný symbol pro obsah 2"/>
          <p:cNvSpPr>
            <a:spLocks noGrp="1"/>
          </p:cNvSpPr>
          <p:nvPr>
            <p:ph idx="10"/>
          </p:nvPr>
        </p:nvSpPr>
        <p:spPr>
          <a:xfrm>
            <a:off x="323528" y="1196752"/>
            <a:ext cx="8568952" cy="5184576"/>
          </a:xfrm>
        </p:spPr>
        <p:txBody>
          <a:bodyPr/>
          <a:lstStyle/>
          <a:p>
            <a:pPr marL="0" indent="0">
              <a:lnSpc>
                <a:spcPct val="100000"/>
              </a:lnSpc>
              <a:spcBef>
                <a:spcPts val="300"/>
              </a:spcBef>
              <a:buNone/>
            </a:pPr>
            <a:r>
              <a:rPr lang="cs-CZ" sz="2000" b="1" dirty="0" smtClean="0"/>
              <a:t>5. Aktivity </a:t>
            </a:r>
          </a:p>
          <a:p>
            <a:pPr>
              <a:lnSpc>
                <a:spcPct val="100000"/>
              </a:lnSpc>
              <a:spcBef>
                <a:spcPts val="0"/>
              </a:spcBef>
              <a:spcAft>
                <a:spcPts val="0"/>
              </a:spcAft>
            </a:pPr>
            <a:r>
              <a:rPr lang="cs-CZ" sz="2000" dirty="0" smtClean="0"/>
              <a:t>Kritérium: </a:t>
            </a:r>
            <a:r>
              <a:rPr lang="cs-CZ" sz="2000" dirty="0"/>
              <a:t>Jsou </a:t>
            </a:r>
            <a:r>
              <a:rPr lang="cs-CZ" sz="2000" dirty="0" smtClean="0"/>
              <a:t>plánované </a:t>
            </a:r>
            <a:r>
              <a:rPr lang="cs-CZ" sz="2000" dirty="0"/>
              <a:t>aktivity projektu v </a:t>
            </a:r>
            <a:r>
              <a:rPr lang="cs-CZ" sz="2000" dirty="0" smtClean="0"/>
              <a:t>zásadě* </a:t>
            </a:r>
            <a:r>
              <a:rPr lang="cs-CZ" sz="2000" dirty="0"/>
              <a:t>v souladu s textem výzvy k předkládání žádostí o podporu (včetně územní způsobilosti</a:t>
            </a:r>
            <a:r>
              <a:rPr lang="cs-CZ" sz="2000" dirty="0" smtClean="0"/>
              <a:t>)?</a:t>
            </a:r>
          </a:p>
          <a:p>
            <a:pPr>
              <a:lnSpc>
                <a:spcPct val="100000"/>
              </a:lnSpc>
              <a:spcBef>
                <a:spcPts val="1200"/>
              </a:spcBef>
              <a:spcAft>
                <a:spcPts val="0"/>
              </a:spcAft>
            </a:pPr>
            <a:r>
              <a:rPr lang="cs-CZ" sz="2000" dirty="0" smtClean="0"/>
              <a:t>Zdroj informací pro žadatele: </a:t>
            </a:r>
          </a:p>
          <a:p>
            <a:pPr lvl="1">
              <a:lnSpc>
                <a:spcPct val="100000"/>
              </a:lnSpc>
              <a:spcBef>
                <a:spcPts val="0"/>
              </a:spcBef>
              <a:spcAft>
                <a:spcPts val="0"/>
              </a:spcAft>
              <a:buClr>
                <a:srgbClr val="5FBBF5"/>
              </a:buClr>
            </a:pPr>
            <a:r>
              <a:rPr lang="cs-CZ" dirty="0"/>
              <a:t>text výzvy nebo její přílohy – výčet podporovaných aktivit </a:t>
            </a:r>
            <a:r>
              <a:rPr lang="cs-CZ" dirty="0" smtClean="0"/>
              <a:t>(Příloha č. 2 výzvy č. 19)</a:t>
            </a:r>
            <a:endParaRPr lang="cs-CZ" dirty="0"/>
          </a:p>
          <a:p>
            <a:pPr lvl="1">
              <a:lnSpc>
                <a:spcPct val="100000"/>
              </a:lnSpc>
              <a:spcBef>
                <a:spcPts val="600"/>
              </a:spcBef>
              <a:spcAft>
                <a:spcPts val="0"/>
              </a:spcAft>
              <a:buClr>
                <a:srgbClr val="5FBBF5"/>
              </a:buClr>
            </a:pPr>
            <a:r>
              <a:rPr lang="cs-CZ" dirty="0" smtClean="0"/>
              <a:t>Obecná </a:t>
            </a:r>
            <a:r>
              <a:rPr lang="cs-CZ" dirty="0"/>
              <a:t>část pravidel pro žadatele, kap. </a:t>
            </a:r>
            <a:r>
              <a:rPr lang="cs-CZ" dirty="0" smtClean="0"/>
              <a:t>14  – pravidla </a:t>
            </a:r>
            <a:r>
              <a:rPr lang="cs-CZ" dirty="0" err="1" smtClean="0"/>
              <a:t>úz</a:t>
            </a:r>
            <a:r>
              <a:rPr lang="cs-CZ" dirty="0" smtClean="0"/>
              <a:t>. způsobilosti</a:t>
            </a:r>
          </a:p>
          <a:p>
            <a:pPr>
              <a:lnSpc>
                <a:spcPct val="100000"/>
              </a:lnSpc>
              <a:spcBef>
                <a:spcPts val="1200"/>
              </a:spcBef>
              <a:spcAft>
                <a:spcPts val="0"/>
              </a:spcAft>
            </a:pPr>
            <a:r>
              <a:rPr lang="cs-CZ" sz="2000" dirty="0" smtClean="0"/>
              <a:t>Zdroj informací pro hodnocení: Žádost o podporu, část Popis projektu, část Cílová skupina, část Klíčové aktivity </a:t>
            </a:r>
          </a:p>
          <a:p>
            <a:pPr>
              <a:lnSpc>
                <a:spcPct val="100000"/>
              </a:lnSpc>
              <a:spcBef>
                <a:spcPts val="1200"/>
              </a:spcBef>
              <a:spcAft>
                <a:spcPts val="0"/>
              </a:spcAft>
            </a:pPr>
            <a:r>
              <a:rPr lang="cs-CZ" sz="2000" dirty="0" smtClean="0"/>
              <a:t>Pokud </a:t>
            </a:r>
            <a:r>
              <a:rPr lang="cs-CZ" sz="2000" dirty="0"/>
              <a:t>bude vyžadována náprava podle *, budou požadované úpravy před vydáním PA žadateli sděleny v komentáři ke kritériu a předány jako doplňující informace hodnotící komisi k zahrnutí do věcného hodnocení</a:t>
            </a:r>
          </a:p>
          <a:p>
            <a:pPr>
              <a:lnSpc>
                <a:spcPct val="100000"/>
              </a:lnSpc>
              <a:spcBef>
                <a:spcPts val="1200"/>
              </a:spcBef>
            </a:pPr>
            <a:endParaRPr lang="cs-CZ" sz="2000" dirty="0" smtClean="0"/>
          </a:p>
          <a:p>
            <a:pPr marL="0" indent="0">
              <a:lnSpc>
                <a:spcPct val="100000"/>
              </a:lnSpc>
              <a:spcBef>
                <a:spcPts val="1200"/>
              </a:spcBef>
              <a:buNone/>
            </a:pPr>
            <a:endParaRPr lang="cs-CZ" dirty="0"/>
          </a:p>
        </p:txBody>
      </p:sp>
    </p:spTree>
    <p:extLst>
      <p:ext uri="{BB962C8B-B14F-4D97-AF65-F5344CB8AC3E}">
        <p14:creationId xmlns:p14="http://schemas.microsoft.com/office/powerpoint/2010/main" val="3740382130"/>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07504" y="0"/>
            <a:ext cx="8928992" cy="1080000"/>
          </a:xfrm>
        </p:spPr>
        <p:txBody>
          <a:bodyPr/>
          <a:lstStyle/>
          <a:p>
            <a:r>
              <a:rPr lang="cs-CZ" spc="-80" dirty="0"/>
              <a:t>hodnocení  přijatelnosti – kritéria </a:t>
            </a:r>
            <a:r>
              <a:rPr lang="cs-CZ" spc="-80" dirty="0" smtClean="0"/>
              <a:t>6, 7</a:t>
            </a:r>
            <a:endParaRPr lang="cs-CZ" spc="-80" dirty="0"/>
          </a:p>
        </p:txBody>
      </p:sp>
      <p:sp>
        <p:nvSpPr>
          <p:cNvPr id="5" name="Zástupný symbol pro číslo snímku 4"/>
          <p:cNvSpPr>
            <a:spLocks noGrp="1"/>
          </p:cNvSpPr>
          <p:nvPr>
            <p:ph type="sldNum" sz="quarter" idx="13"/>
          </p:nvPr>
        </p:nvSpPr>
        <p:spPr/>
        <p:txBody>
          <a:bodyPr/>
          <a:lstStyle/>
          <a:p>
            <a:fld id="{479BF083-4774-43B1-9AB0-5CC1AC5DD8EE}" type="slidenum">
              <a:rPr lang="cs-CZ" smtClean="0"/>
              <a:pPr/>
              <a:t>67</a:t>
            </a:fld>
            <a:endParaRPr lang="cs-CZ" dirty="0"/>
          </a:p>
        </p:txBody>
      </p:sp>
      <p:sp>
        <p:nvSpPr>
          <p:cNvPr id="3" name="Zástupný symbol pro obsah 2"/>
          <p:cNvSpPr>
            <a:spLocks noGrp="1"/>
          </p:cNvSpPr>
          <p:nvPr>
            <p:ph idx="10"/>
          </p:nvPr>
        </p:nvSpPr>
        <p:spPr>
          <a:xfrm>
            <a:off x="323528" y="1268760"/>
            <a:ext cx="8568952" cy="5184576"/>
          </a:xfrm>
        </p:spPr>
        <p:txBody>
          <a:bodyPr/>
          <a:lstStyle/>
          <a:p>
            <a:pPr marL="0" indent="0">
              <a:lnSpc>
                <a:spcPct val="100000"/>
              </a:lnSpc>
              <a:spcBef>
                <a:spcPts val="300"/>
              </a:spcBef>
              <a:buNone/>
            </a:pPr>
            <a:r>
              <a:rPr lang="cs-CZ" sz="2000" b="1" dirty="0" smtClean="0"/>
              <a:t>6. </a:t>
            </a:r>
            <a:r>
              <a:rPr lang="cs-CZ" sz="2000" b="1" dirty="0"/>
              <a:t>Horizontální principy</a:t>
            </a:r>
            <a:r>
              <a:rPr lang="cs-CZ" sz="2000" dirty="0"/>
              <a:t> </a:t>
            </a:r>
            <a:r>
              <a:rPr lang="cs-CZ" sz="2000" b="1" dirty="0" smtClean="0"/>
              <a:t> </a:t>
            </a:r>
          </a:p>
          <a:p>
            <a:pPr>
              <a:lnSpc>
                <a:spcPct val="100000"/>
              </a:lnSpc>
              <a:spcBef>
                <a:spcPts val="0"/>
              </a:spcBef>
              <a:spcAft>
                <a:spcPts val="0"/>
              </a:spcAft>
            </a:pPr>
            <a:r>
              <a:rPr lang="cs-CZ" sz="2000" dirty="0" smtClean="0"/>
              <a:t>Kritérium: </a:t>
            </a:r>
            <a:r>
              <a:rPr lang="cs-CZ" sz="2000" dirty="0"/>
              <a:t>Lze vyloučit negativní dopad na horizontální principy OPZ (rovnost žen a mužů, nediskriminace a udržitelný rozvoj</a:t>
            </a:r>
            <a:r>
              <a:rPr lang="cs-CZ" sz="2000" dirty="0" smtClean="0"/>
              <a:t>)?</a:t>
            </a:r>
          </a:p>
          <a:p>
            <a:pPr>
              <a:lnSpc>
                <a:spcPct val="100000"/>
              </a:lnSpc>
              <a:spcAft>
                <a:spcPts val="0"/>
              </a:spcAft>
            </a:pPr>
            <a:r>
              <a:rPr lang="cs-CZ" sz="2000" dirty="0" smtClean="0"/>
              <a:t>Zdroj informací pro žadatele: </a:t>
            </a:r>
            <a:r>
              <a:rPr lang="cs-CZ" sz="2000" dirty="0"/>
              <a:t>Obecná část pravidel pro žadatele, </a:t>
            </a:r>
            <a:r>
              <a:rPr lang="cs-CZ" sz="2000" dirty="0" smtClean="0"/>
              <a:t>       kap</a:t>
            </a:r>
            <a:r>
              <a:rPr lang="cs-CZ" sz="2000" dirty="0"/>
              <a:t>. 22  – tři horizontální principy</a:t>
            </a:r>
            <a:r>
              <a:rPr lang="cs-CZ" sz="2000" dirty="0" smtClean="0"/>
              <a:t>: podpora rovných příležitostí a </a:t>
            </a:r>
            <a:r>
              <a:rPr lang="cs-CZ" sz="2000" dirty="0"/>
              <a:t>nediskriminace, </a:t>
            </a:r>
            <a:r>
              <a:rPr lang="cs-CZ" sz="2000" dirty="0" smtClean="0"/>
              <a:t>rovnosti </a:t>
            </a:r>
            <a:r>
              <a:rPr lang="cs-CZ" sz="2000" dirty="0"/>
              <a:t>mezi muži </a:t>
            </a:r>
            <a:r>
              <a:rPr lang="cs-CZ" sz="2000" dirty="0" smtClean="0"/>
              <a:t>a </a:t>
            </a:r>
            <a:r>
              <a:rPr lang="cs-CZ" sz="2000" dirty="0"/>
              <a:t>ženami a udržitelný rozvoj.</a:t>
            </a:r>
          </a:p>
          <a:p>
            <a:pPr>
              <a:lnSpc>
                <a:spcPct val="100000"/>
              </a:lnSpc>
              <a:spcAft>
                <a:spcPts val="0"/>
              </a:spcAft>
            </a:pPr>
            <a:r>
              <a:rPr lang="cs-CZ" sz="2000" dirty="0" smtClean="0"/>
              <a:t>Zdroj informací pro hodnocení: Žádost o podporu</a:t>
            </a:r>
            <a:r>
              <a:rPr lang="cs-CZ" sz="2000" dirty="0"/>
              <a:t>, část Horizontální </a:t>
            </a:r>
            <a:r>
              <a:rPr lang="cs-CZ" sz="2000" dirty="0" smtClean="0"/>
              <a:t>principy, </a:t>
            </a:r>
            <a:r>
              <a:rPr lang="cs-CZ" sz="2000" dirty="0"/>
              <a:t>část </a:t>
            </a:r>
            <a:r>
              <a:rPr lang="cs-CZ" sz="2000" dirty="0" smtClean="0"/>
              <a:t>Popis projektu, </a:t>
            </a:r>
          </a:p>
          <a:p>
            <a:pPr marL="0" indent="0">
              <a:lnSpc>
                <a:spcPct val="100000"/>
              </a:lnSpc>
              <a:spcBef>
                <a:spcPts val="1800"/>
              </a:spcBef>
              <a:buNone/>
            </a:pPr>
            <a:r>
              <a:rPr lang="cs-CZ" sz="2000" b="1" dirty="0"/>
              <a:t>7. Trestní bezúhonnost  </a:t>
            </a:r>
          </a:p>
          <a:p>
            <a:pPr>
              <a:lnSpc>
                <a:spcPct val="100000"/>
              </a:lnSpc>
              <a:spcBef>
                <a:spcPts val="0"/>
              </a:spcBef>
              <a:spcAft>
                <a:spcPts val="300"/>
              </a:spcAft>
            </a:pPr>
            <a:r>
              <a:rPr lang="cs-CZ" sz="2000" dirty="0"/>
              <a:t>Kritérium: Je statutární zástupce žadatele trestně </a:t>
            </a:r>
            <a:r>
              <a:rPr lang="cs-CZ" sz="2000" dirty="0" smtClean="0"/>
              <a:t>bezúhonný*?                </a:t>
            </a:r>
            <a:r>
              <a:rPr lang="cs-CZ" sz="2000" dirty="0"/>
              <a:t>(Je podmínka splněna pro všechny statutární zástupce žadatele</a:t>
            </a:r>
            <a:r>
              <a:rPr lang="cs-CZ" sz="2000" dirty="0" smtClean="0"/>
              <a:t>?)                </a:t>
            </a:r>
          </a:p>
          <a:p>
            <a:pPr marL="486000" lvl="2" indent="0">
              <a:lnSpc>
                <a:spcPct val="100000"/>
              </a:lnSpc>
              <a:spcBef>
                <a:spcPts val="0"/>
              </a:spcBef>
              <a:buNone/>
            </a:pPr>
            <a:r>
              <a:rPr lang="cs-CZ" sz="1800" dirty="0" smtClean="0"/>
              <a:t>*nebyl odsouzen pro trestný čin, jehož skutková podstata souvisí s předmětem činnosti organizace nebo pro trestný čin hospodářský nebo proti majetku</a:t>
            </a:r>
            <a:endParaRPr lang="cs-CZ" sz="1800" dirty="0"/>
          </a:p>
          <a:p>
            <a:pPr>
              <a:lnSpc>
                <a:spcPct val="100000"/>
              </a:lnSpc>
            </a:pPr>
            <a:r>
              <a:rPr lang="cs-CZ" sz="2000" dirty="0"/>
              <a:t>Zdroj informací pro hodnocení: Žádost o podporu, část Subjekty projektu a „Čestné prohlášení“</a:t>
            </a:r>
          </a:p>
          <a:p>
            <a:pPr marL="0" indent="0">
              <a:lnSpc>
                <a:spcPct val="100000"/>
              </a:lnSpc>
              <a:spcBef>
                <a:spcPts val="1200"/>
              </a:spcBef>
              <a:buNone/>
            </a:pPr>
            <a:endParaRPr lang="cs-CZ" dirty="0"/>
          </a:p>
        </p:txBody>
      </p:sp>
    </p:spTree>
    <p:extLst>
      <p:ext uri="{BB962C8B-B14F-4D97-AF65-F5344CB8AC3E}">
        <p14:creationId xmlns:p14="http://schemas.microsoft.com/office/powerpoint/2010/main" val="2945545578"/>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07504" y="0"/>
            <a:ext cx="8928992" cy="1080000"/>
          </a:xfrm>
        </p:spPr>
        <p:txBody>
          <a:bodyPr/>
          <a:lstStyle/>
          <a:p>
            <a:r>
              <a:rPr lang="cs-CZ" dirty="0" smtClean="0"/>
              <a:t>hodnocení  přijatelnosti – kritéria 8</a:t>
            </a:r>
            <a:endParaRPr lang="cs-CZ" dirty="0"/>
          </a:p>
        </p:txBody>
      </p:sp>
      <p:sp>
        <p:nvSpPr>
          <p:cNvPr id="5" name="Zástupný symbol pro číslo snímku 4"/>
          <p:cNvSpPr>
            <a:spLocks noGrp="1"/>
          </p:cNvSpPr>
          <p:nvPr>
            <p:ph type="sldNum" sz="quarter" idx="13"/>
          </p:nvPr>
        </p:nvSpPr>
        <p:spPr/>
        <p:txBody>
          <a:bodyPr/>
          <a:lstStyle/>
          <a:p>
            <a:fld id="{479BF083-4774-43B1-9AB0-5CC1AC5DD8EE}" type="slidenum">
              <a:rPr lang="cs-CZ" smtClean="0"/>
              <a:pPr/>
              <a:t>68</a:t>
            </a:fld>
            <a:endParaRPr lang="cs-CZ" dirty="0"/>
          </a:p>
        </p:txBody>
      </p:sp>
      <p:sp>
        <p:nvSpPr>
          <p:cNvPr id="3" name="Zástupný symbol pro obsah 2"/>
          <p:cNvSpPr>
            <a:spLocks noGrp="1"/>
          </p:cNvSpPr>
          <p:nvPr>
            <p:ph idx="10"/>
          </p:nvPr>
        </p:nvSpPr>
        <p:spPr>
          <a:xfrm>
            <a:off x="323528" y="1268760"/>
            <a:ext cx="8568952" cy="5400600"/>
          </a:xfrm>
        </p:spPr>
        <p:txBody>
          <a:bodyPr/>
          <a:lstStyle/>
          <a:p>
            <a:pPr marL="0" indent="0">
              <a:lnSpc>
                <a:spcPct val="100000"/>
              </a:lnSpc>
              <a:spcBef>
                <a:spcPts val="1200"/>
              </a:spcBef>
              <a:buNone/>
            </a:pPr>
            <a:r>
              <a:rPr lang="cs-CZ" sz="2000" b="1" dirty="0" smtClean="0"/>
              <a:t>8</a:t>
            </a:r>
            <a:r>
              <a:rPr lang="cs-CZ" sz="2000" b="1" dirty="0"/>
              <a:t>. </a:t>
            </a:r>
            <a:r>
              <a:rPr lang="cs-CZ" sz="2000" b="1" dirty="0" smtClean="0"/>
              <a:t>Projektový záměr  </a:t>
            </a:r>
            <a:endParaRPr lang="cs-CZ" sz="2000" b="1" dirty="0"/>
          </a:p>
          <a:p>
            <a:pPr>
              <a:lnSpc>
                <a:spcPct val="100000"/>
              </a:lnSpc>
              <a:spcBef>
                <a:spcPts val="300"/>
              </a:spcBef>
              <a:spcAft>
                <a:spcPts val="300"/>
              </a:spcAft>
            </a:pPr>
            <a:r>
              <a:rPr lang="cs-CZ" sz="2000" dirty="0"/>
              <a:t>Kritérium: </a:t>
            </a:r>
            <a:r>
              <a:rPr lang="cs-CZ" sz="2000" dirty="0">
                <a:ea typeface="Arial"/>
                <a:cs typeface="Times New Roman"/>
              </a:rPr>
              <a:t>Byl projektový záměr doporučen k rozpracování do plné verze žádosti o podporu  příslušným Programovým partnerstvím OPZ nebo jinou relevantní platformou dle pravidel OPZ</a:t>
            </a:r>
            <a:r>
              <a:rPr lang="cs-CZ" sz="2000" dirty="0" smtClean="0">
                <a:ea typeface="Arial"/>
                <a:cs typeface="Times New Roman"/>
              </a:rPr>
              <a:t>?</a:t>
            </a:r>
          </a:p>
          <a:p>
            <a:pPr>
              <a:lnSpc>
                <a:spcPct val="100000"/>
              </a:lnSpc>
              <a:spcBef>
                <a:spcPts val="300"/>
              </a:spcBef>
              <a:spcAft>
                <a:spcPts val="300"/>
              </a:spcAft>
            </a:pPr>
            <a:r>
              <a:rPr lang="cs-CZ" sz="2000" dirty="0" smtClean="0"/>
              <a:t>Zdroj informací pro žadatele: </a:t>
            </a:r>
          </a:p>
          <a:p>
            <a:pPr lvl="1">
              <a:lnSpc>
                <a:spcPct val="100000"/>
              </a:lnSpc>
            </a:pPr>
            <a:r>
              <a:rPr lang="cs-CZ" dirty="0"/>
              <a:t>text výzvy nebo její přílohy </a:t>
            </a:r>
            <a:r>
              <a:rPr lang="cs-CZ" dirty="0" smtClean="0"/>
              <a:t>– (</a:t>
            </a:r>
            <a:r>
              <a:rPr lang="cs-CZ" dirty="0"/>
              <a:t>Výzva č. 19 – text + </a:t>
            </a:r>
            <a:r>
              <a:rPr lang="cs-CZ" dirty="0" smtClean="0"/>
              <a:t>Příloha </a:t>
            </a:r>
            <a:r>
              <a:rPr lang="cs-CZ" dirty="0"/>
              <a:t>č. </a:t>
            </a:r>
            <a:r>
              <a:rPr lang="cs-CZ" dirty="0" smtClean="0"/>
              <a:t>4)</a:t>
            </a:r>
            <a:endParaRPr lang="cs-CZ" dirty="0"/>
          </a:p>
          <a:p>
            <a:pPr lvl="1">
              <a:lnSpc>
                <a:spcPct val="100000"/>
              </a:lnSpc>
            </a:pPr>
            <a:r>
              <a:rPr lang="cs-CZ" dirty="0" smtClean="0"/>
              <a:t>Obecná </a:t>
            </a:r>
            <a:r>
              <a:rPr lang="cs-CZ" dirty="0"/>
              <a:t>část pravidel pro žadatele, kap. </a:t>
            </a:r>
            <a:r>
              <a:rPr lang="cs-CZ" dirty="0" smtClean="0"/>
              <a:t>10.2 </a:t>
            </a:r>
            <a:r>
              <a:rPr lang="cs-CZ" dirty="0"/>
              <a:t>– povinnost </a:t>
            </a:r>
            <a:r>
              <a:rPr lang="cs-CZ" dirty="0" smtClean="0"/>
              <a:t>doložení projektového </a:t>
            </a:r>
            <a:r>
              <a:rPr lang="cs-CZ" dirty="0"/>
              <a:t>záměru v uzavřených výzvách a v žádostech PO4 s celkovými způsobilými výdaji nad 15 mil. Kč</a:t>
            </a:r>
          </a:p>
          <a:p>
            <a:pPr>
              <a:lnSpc>
                <a:spcPct val="100000"/>
              </a:lnSpc>
              <a:spcBef>
                <a:spcPts val="1200"/>
              </a:spcBef>
            </a:pPr>
            <a:r>
              <a:rPr lang="cs-CZ" sz="2000" dirty="0"/>
              <a:t>Zdroj informací pro hodnocení: Ž</a:t>
            </a:r>
            <a:r>
              <a:rPr lang="cs-CZ" sz="2000" dirty="0" smtClean="0"/>
              <a:t>ádost </a:t>
            </a:r>
            <a:r>
              <a:rPr lang="cs-CZ" sz="2000" dirty="0"/>
              <a:t>o podporu, </a:t>
            </a:r>
            <a:r>
              <a:rPr lang="cs-CZ" sz="2000" dirty="0" smtClean="0"/>
              <a:t>zápis s doporučením z jednání Programového partnerství</a:t>
            </a:r>
          </a:p>
          <a:p>
            <a:pPr marL="0" lvl="0" indent="0">
              <a:lnSpc>
                <a:spcPct val="100000"/>
              </a:lnSpc>
              <a:spcBef>
                <a:spcPts val="1200"/>
              </a:spcBef>
              <a:buClr>
                <a:srgbClr val="5FBBF5"/>
              </a:buClr>
              <a:buNone/>
            </a:pPr>
            <a:r>
              <a:rPr lang="cs-CZ" sz="2000" b="1" dirty="0">
                <a:solidFill>
                  <a:srgbClr val="084A8B"/>
                </a:solidFill>
              </a:rPr>
              <a:t>9. </a:t>
            </a:r>
            <a:r>
              <a:rPr lang="cs-CZ" sz="2000" b="1" dirty="0"/>
              <a:t>Integrované </a:t>
            </a:r>
            <a:r>
              <a:rPr lang="cs-CZ" sz="2000" b="1" dirty="0" smtClean="0"/>
              <a:t>strategie – NENÍ RELEVANTNÍ PRO PO 4</a:t>
            </a:r>
            <a:endParaRPr lang="cs-CZ" sz="2000" b="1" dirty="0">
              <a:solidFill>
                <a:srgbClr val="084A8B"/>
              </a:solidFill>
            </a:endParaRPr>
          </a:p>
          <a:p>
            <a:pPr>
              <a:lnSpc>
                <a:spcPct val="100000"/>
              </a:lnSpc>
              <a:spcBef>
                <a:spcPts val="1200"/>
              </a:spcBef>
            </a:pPr>
            <a:endParaRPr lang="cs-CZ" sz="2000" dirty="0" smtClean="0"/>
          </a:p>
          <a:p>
            <a:pPr marL="0" lvl="0" indent="0">
              <a:lnSpc>
                <a:spcPct val="100000"/>
              </a:lnSpc>
              <a:spcBef>
                <a:spcPts val="1200"/>
              </a:spcBef>
              <a:buClr>
                <a:srgbClr val="5FBBF5"/>
              </a:buClr>
              <a:buNone/>
            </a:pPr>
            <a:endParaRPr lang="cs-CZ" dirty="0"/>
          </a:p>
        </p:txBody>
      </p:sp>
    </p:spTree>
    <p:extLst>
      <p:ext uri="{BB962C8B-B14F-4D97-AF65-F5344CB8AC3E}">
        <p14:creationId xmlns:p14="http://schemas.microsoft.com/office/powerpoint/2010/main" val="3956493581"/>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07504" y="0"/>
            <a:ext cx="8928992" cy="1080000"/>
          </a:xfrm>
        </p:spPr>
        <p:txBody>
          <a:bodyPr/>
          <a:lstStyle/>
          <a:p>
            <a:r>
              <a:rPr lang="cs-CZ" dirty="0" smtClean="0"/>
              <a:t>hodnocení  formálních  náležitostí</a:t>
            </a:r>
            <a:endParaRPr lang="cs-CZ" dirty="0"/>
          </a:p>
        </p:txBody>
      </p:sp>
      <p:sp>
        <p:nvSpPr>
          <p:cNvPr id="5" name="Zástupný symbol pro číslo snímku 4"/>
          <p:cNvSpPr>
            <a:spLocks noGrp="1"/>
          </p:cNvSpPr>
          <p:nvPr>
            <p:ph type="sldNum" sz="quarter" idx="13"/>
          </p:nvPr>
        </p:nvSpPr>
        <p:spPr/>
        <p:txBody>
          <a:bodyPr/>
          <a:lstStyle/>
          <a:p>
            <a:fld id="{479BF083-4774-43B1-9AB0-5CC1AC5DD8EE}" type="slidenum">
              <a:rPr lang="cs-CZ" smtClean="0"/>
              <a:pPr/>
              <a:t>69</a:t>
            </a:fld>
            <a:endParaRPr lang="cs-CZ" dirty="0"/>
          </a:p>
        </p:txBody>
      </p:sp>
      <p:sp>
        <p:nvSpPr>
          <p:cNvPr id="3" name="Zástupný symbol pro obsah 2"/>
          <p:cNvSpPr>
            <a:spLocks noGrp="1"/>
          </p:cNvSpPr>
          <p:nvPr>
            <p:ph idx="10"/>
          </p:nvPr>
        </p:nvSpPr>
        <p:spPr>
          <a:xfrm>
            <a:off x="323528" y="1196752"/>
            <a:ext cx="8568952" cy="5661248"/>
          </a:xfrm>
        </p:spPr>
        <p:txBody>
          <a:bodyPr/>
          <a:lstStyle/>
          <a:p>
            <a:pPr marL="0" indent="0">
              <a:buNone/>
            </a:pPr>
            <a:r>
              <a:rPr lang="cs-CZ" b="1" dirty="0" smtClean="0"/>
              <a:t>Hodnocení formálních náležitostí </a:t>
            </a:r>
          </a:p>
          <a:p>
            <a:pPr marL="0" indent="0">
              <a:buNone/>
            </a:pPr>
            <a:r>
              <a:rPr lang="cs-CZ" sz="2000" b="1" dirty="0" smtClean="0"/>
              <a:t>1. Úplnost a forma žádosti</a:t>
            </a:r>
          </a:p>
          <a:p>
            <a:pPr>
              <a:lnSpc>
                <a:spcPct val="100000"/>
              </a:lnSpc>
              <a:spcBef>
                <a:spcPts val="300"/>
              </a:spcBef>
              <a:spcAft>
                <a:spcPts val="300"/>
              </a:spcAft>
            </a:pPr>
            <a:r>
              <a:rPr lang="cs-CZ" sz="2000" dirty="0" smtClean="0"/>
              <a:t>Kritérium</a:t>
            </a:r>
            <a:r>
              <a:rPr lang="cs-CZ" sz="2000" dirty="0"/>
              <a:t>: Obsahuje žádost o podporu </a:t>
            </a:r>
            <a:r>
              <a:rPr lang="cs-CZ" sz="2000" b="1" u="sng" dirty="0"/>
              <a:t>všechny povinné údaje i přílohy </a:t>
            </a:r>
            <a:r>
              <a:rPr lang="cs-CZ" sz="2000" dirty="0"/>
              <a:t>dle textu výzvy k předkládání žádostí o podporu a žádost i povinné přílohy byly předloženy </a:t>
            </a:r>
            <a:r>
              <a:rPr lang="cs-CZ" sz="2000" b="1" u="sng" dirty="0"/>
              <a:t>ve formě dle textu výzvy </a:t>
            </a:r>
            <a:r>
              <a:rPr lang="cs-CZ" sz="2000" dirty="0"/>
              <a:t>(včetně číslování příloh)?</a:t>
            </a:r>
            <a:endParaRPr lang="cs-CZ" sz="2000" dirty="0" smtClean="0"/>
          </a:p>
          <a:p>
            <a:pPr marL="0" indent="0">
              <a:lnSpc>
                <a:spcPct val="100000"/>
              </a:lnSpc>
              <a:spcBef>
                <a:spcPts val="1200"/>
              </a:spcBef>
              <a:buNone/>
            </a:pPr>
            <a:r>
              <a:rPr lang="cs-CZ" sz="2000" b="1" dirty="0" smtClean="0"/>
              <a:t>2. </a:t>
            </a:r>
            <a:r>
              <a:rPr lang="cs-CZ" sz="2000" b="1" smtClean="0"/>
              <a:t>Podpis žádosti</a:t>
            </a:r>
            <a:endParaRPr lang="cs-CZ" sz="2000" b="1" dirty="0"/>
          </a:p>
          <a:p>
            <a:pPr>
              <a:lnSpc>
                <a:spcPct val="100000"/>
              </a:lnSpc>
              <a:spcBef>
                <a:spcPts val="300"/>
              </a:spcBef>
              <a:spcAft>
                <a:spcPts val="300"/>
              </a:spcAft>
            </a:pPr>
            <a:r>
              <a:rPr lang="cs-CZ" sz="2000" dirty="0"/>
              <a:t>Kritérium: Je žádost o podporu je podepsána statutárním zástupcem žadatele (resp. oprávněnou osobou</a:t>
            </a:r>
            <a:r>
              <a:rPr lang="cs-CZ" sz="2000" dirty="0" smtClean="0"/>
              <a:t>)?</a:t>
            </a:r>
          </a:p>
          <a:p>
            <a:pPr marL="0" indent="0">
              <a:lnSpc>
                <a:spcPct val="100000"/>
              </a:lnSpc>
              <a:spcBef>
                <a:spcPts val="1200"/>
              </a:spcBef>
              <a:spcAft>
                <a:spcPts val="300"/>
              </a:spcAft>
              <a:buNone/>
            </a:pPr>
            <a:r>
              <a:rPr lang="cs-CZ" sz="2000" b="1" dirty="0" smtClean="0"/>
              <a:t>Ověřuje </a:t>
            </a:r>
            <a:r>
              <a:rPr lang="cs-CZ" sz="2000" b="1" dirty="0"/>
              <a:t>se, </a:t>
            </a:r>
            <a:r>
              <a:rPr lang="cs-CZ" sz="2000" dirty="0"/>
              <a:t>zda žádost o podporu splňuje konkrétní požadavky na </a:t>
            </a:r>
            <a:r>
              <a:rPr lang="cs-CZ" sz="2000" dirty="0" smtClean="0"/>
              <a:t>obsah a přílohy</a:t>
            </a:r>
            <a:r>
              <a:rPr lang="cs-CZ" sz="2000" dirty="0"/>
              <a:t>, uvedené v příslušné výzvě k předkládání žádostí o </a:t>
            </a:r>
            <a:r>
              <a:rPr lang="cs-CZ" sz="2000" dirty="0" smtClean="0"/>
              <a:t>podporu a </a:t>
            </a:r>
            <a:r>
              <a:rPr lang="cs-CZ" sz="2000" dirty="0"/>
              <a:t>zda je </a:t>
            </a:r>
            <a:r>
              <a:rPr lang="cs-CZ" sz="2000" dirty="0" smtClean="0"/>
              <a:t>podepsána </a:t>
            </a:r>
            <a:r>
              <a:rPr lang="cs-CZ" sz="2000" dirty="0"/>
              <a:t>statutárním zástupcem žadatele, </a:t>
            </a:r>
            <a:r>
              <a:rPr lang="cs-CZ" sz="2000" dirty="0" smtClean="0"/>
              <a:t>případně </a:t>
            </a:r>
            <a:r>
              <a:rPr lang="cs-CZ" sz="2000" dirty="0"/>
              <a:t>oprávněnou osobou, kterou k takovému úkonu statutární zástupce </a:t>
            </a:r>
            <a:r>
              <a:rPr lang="cs-CZ" sz="2000" dirty="0" smtClean="0"/>
              <a:t>zmocnil (v </a:t>
            </a:r>
            <a:r>
              <a:rPr lang="cs-CZ" sz="2000" dirty="0"/>
              <a:t>tomto případě je nutné, aby k žádosti byla připojena plná moc podepsaná v MS2014+ nebo jiný dokument dokládající toto </a:t>
            </a:r>
            <a:r>
              <a:rPr lang="cs-CZ" sz="2000" dirty="0" smtClean="0"/>
              <a:t>zmocnění – bude akceptován prostý </a:t>
            </a:r>
            <a:r>
              <a:rPr lang="cs-CZ" sz="2000" dirty="0" err="1" smtClean="0"/>
              <a:t>sken</a:t>
            </a:r>
            <a:r>
              <a:rPr lang="cs-CZ" sz="2000" dirty="0" smtClean="0"/>
              <a:t>). </a:t>
            </a:r>
            <a:endParaRPr lang="cs-CZ" sz="2000" dirty="0"/>
          </a:p>
          <a:p>
            <a:pPr marL="0" indent="0">
              <a:lnSpc>
                <a:spcPct val="100000"/>
              </a:lnSpc>
              <a:spcBef>
                <a:spcPts val="0"/>
              </a:spcBef>
              <a:spcAft>
                <a:spcPts val="0"/>
              </a:spcAft>
              <a:buNone/>
            </a:pPr>
            <a:endParaRPr lang="cs-CZ" sz="2000" dirty="0"/>
          </a:p>
        </p:txBody>
      </p:sp>
    </p:spTree>
    <p:extLst>
      <p:ext uri="{BB962C8B-B14F-4D97-AF65-F5344CB8AC3E}">
        <p14:creationId xmlns:p14="http://schemas.microsoft.com/office/powerpoint/2010/main" val="53373838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Koncept výzvy</a:t>
            </a:r>
            <a:endParaRPr lang="cs-CZ" dirty="0"/>
          </a:p>
        </p:txBody>
      </p:sp>
      <p:sp>
        <p:nvSpPr>
          <p:cNvPr id="3" name="Zástupný symbol pro obsah 2"/>
          <p:cNvSpPr>
            <a:spLocks noGrp="1"/>
          </p:cNvSpPr>
          <p:nvPr>
            <p:ph idx="1"/>
          </p:nvPr>
        </p:nvSpPr>
        <p:spPr>
          <a:xfrm>
            <a:off x="396432" y="1268760"/>
            <a:ext cx="8064000" cy="5184576"/>
          </a:xfrm>
        </p:spPr>
        <p:txBody>
          <a:bodyPr/>
          <a:lstStyle/>
          <a:p>
            <a:pPr>
              <a:defRPr/>
            </a:pPr>
            <a:r>
              <a:rPr lang="cs-CZ" altLang="cs-CZ" dirty="0" smtClean="0">
                <a:solidFill>
                  <a:srgbClr val="14407E"/>
                </a:solidFill>
              </a:rPr>
              <a:t>Velké strategické projekty zaměřené na rozvoj veřejné správy (s rozpočtem až do 400 mil. Kč)</a:t>
            </a:r>
          </a:p>
          <a:p>
            <a:pPr>
              <a:defRPr/>
            </a:pPr>
            <a:r>
              <a:rPr lang="cs-CZ" dirty="0" smtClean="0">
                <a:solidFill>
                  <a:srgbClr val="14407E"/>
                </a:solidFill>
              </a:rPr>
              <a:t>Důležitost vazby na Strategický rámec rozvoje veřejné správy ČR pro období 2014 – 2020</a:t>
            </a:r>
          </a:p>
          <a:p>
            <a:pPr>
              <a:defRPr/>
            </a:pPr>
            <a:r>
              <a:rPr lang="cs-CZ" dirty="0" smtClean="0">
                <a:solidFill>
                  <a:srgbClr val="14407E"/>
                </a:solidFill>
              </a:rPr>
              <a:t>Předpoklad průběžného předkládání projektů (až do 31. 12. 2019)</a:t>
            </a:r>
          </a:p>
          <a:p>
            <a:pPr>
              <a:defRPr/>
            </a:pPr>
            <a:r>
              <a:rPr lang="cs-CZ" dirty="0" smtClean="0">
                <a:solidFill>
                  <a:srgbClr val="14407E"/>
                </a:solidFill>
              </a:rPr>
              <a:t>Aktuální verze implementačních plánů: verze k 30. 6. </a:t>
            </a:r>
            <a:r>
              <a:rPr lang="cs-CZ" dirty="0">
                <a:solidFill>
                  <a:srgbClr val="14407E"/>
                </a:solidFill>
              </a:rPr>
              <a:t>2015: </a:t>
            </a:r>
            <a:r>
              <a:rPr lang="cs-CZ" dirty="0">
                <a:solidFill>
                  <a:srgbClr val="14407E"/>
                </a:solidFill>
                <a:hlinkClick r:id="rId3"/>
              </a:rPr>
              <a:t>http://</a:t>
            </a:r>
            <a:r>
              <a:rPr lang="cs-CZ" dirty="0" smtClean="0">
                <a:solidFill>
                  <a:srgbClr val="14407E"/>
                </a:solidFill>
                <a:hlinkClick r:id="rId3"/>
              </a:rPr>
              <a:t>www.mvcr.cz/clanek/implementacni-plany.aspx</a:t>
            </a:r>
            <a:endParaRPr lang="cs-CZ" dirty="0" smtClean="0">
              <a:solidFill>
                <a:srgbClr val="14407E"/>
              </a:solidFill>
            </a:endParaRPr>
          </a:p>
          <a:p>
            <a:pPr>
              <a:defRPr/>
            </a:pPr>
            <a:r>
              <a:rPr lang="cs-CZ" dirty="0" smtClean="0">
                <a:solidFill>
                  <a:srgbClr val="14407E"/>
                </a:solidFill>
              </a:rPr>
              <a:t>Údaje uvedené v projektové žádosti by měly odpovídat údajům v implementačních plánech</a:t>
            </a:r>
          </a:p>
          <a:p>
            <a:pPr>
              <a:defRPr/>
            </a:pPr>
            <a:endParaRPr lang="cs-CZ" sz="1400" dirty="0"/>
          </a:p>
          <a:p>
            <a:pPr>
              <a:defRPr/>
            </a:pPr>
            <a:endParaRPr lang="cs-CZ" sz="1400" dirty="0" smtClean="0">
              <a:solidFill>
                <a:srgbClr val="14407E"/>
              </a:solidFill>
            </a:endParaRPr>
          </a:p>
          <a:p>
            <a:pPr lvl="1">
              <a:defRPr/>
            </a:pPr>
            <a:endParaRPr lang="cs-CZ" sz="1400" dirty="0" smtClean="0">
              <a:solidFill>
                <a:srgbClr val="14407E"/>
              </a:solidFill>
            </a:endParaRPr>
          </a:p>
          <a:p>
            <a:pPr lvl="1">
              <a:defRPr/>
            </a:pPr>
            <a:endParaRPr lang="cs-CZ" sz="1400" dirty="0" smtClean="0">
              <a:solidFill>
                <a:srgbClr val="14407E"/>
              </a:solidFill>
            </a:endParaRPr>
          </a:p>
          <a:p>
            <a:pPr lvl="1">
              <a:defRPr/>
            </a:pPr>
            <a:endParaRPr lang="cs-CZ" sz="1400" dirty="0">
              <a:solidFill>
                <a:srgbClr val="14407E"/>
              </a:solidFill>
            </a:endParaRPr>
          </a:p>
          <a:p>
            <a:pPr marL="414000" lvl="1" indent="0">
              <a:buNone/>
              <a:defRPr/>
            </a:pPr>
            <a:endParaRPr lang="cs-CZ" sz="1600" dirty="0">
              <a:solidFill>
                <a:srgbClr val="14407E"/>
              </a:solidFill>
            </a:endParaRPr>
          </a:p>
          <a:p>
            <a:pPr lvl="1">
              <a:defRPr/>
            </a:pPr>
            <a:endParaRPr lang="cs-CZ" sz="1600" dirty="0">
              <a:solidFill>
                <a:srgbClr val="14407E"/>
              </a:solidFill>
            </a:endParaRPr>
          </a:p>
          <a:p>
            <a:pPr lvl="1">
              <a:defRPr/>
            </a:pPr>
            <a:endParaRPr lang="cs-CZ" b="1" dirty="0" smtClean="0"/>
          </a:p>
          <a:p>
            <a:pPr lvl="1">
              <a:defRPr/>
            </a:pPr>
            <a:endParaRPr lang="cs-CZ" altLang="cs-CZ" dirty="0">
              <a:solidFill>
                <a:srgbClr val="14407E"/>
              </a:solidFill>
            </a:endParaRPr>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7</a:t>
            </a:fld>
            <a:endParaRPr lang="cs-CZ" dirty="0"/>
          </a:p>
        </p:txBody>
      </p:sp>
      <p:pic>
        <p:nvPicPr>
          <p:cNvPr id="5" name="Obrázek 4"/>
          <p:cNvPicPr/>
          <p:nvPr/>
        </p:nvPicPr>
        <p:blipFill>
          <a:blip r:embed="rId4">
            <a:extLst>
              <a:ext uri="{28A0092B-C50C-407E-A947-70E740481C1C}">
                <a14:useLocalDpi xmlns:a14="http://schemas.microsoft.com/office/drawing/2010/main" val="0"/>
              </a:ext>
            </a:extLst>
          </a:blip>
          <a:srcRect/>
          <a:stretch>
            <a:fillRect/>
          </a:stretch>
        </p:blipFill>
        <p:spPr bwMode="auto">
          <a:xfrm>
            <a:off x="8460432" y="1412776"/>
            <a:ext cx="504825" cy="504825"/>
          </a:xfrm>
          <a:prstGeom prst="rect">
            <a:avLst/>
          </a:prstGeom>
          <a:noFill/>
          <a:ln>
            <a:noFill/>
          </a:ln>
        </p:spPr>
      </p:pic>
    </p:spTree>
    <p:extLst>
      <p:ext uri="{BB962C8B-B14F-4D97-AF65-F5344CB8AC3E}">
        <p14:creationId xmlns:p14="http://schemas.microsoft.com/office/powerpoint/2010/main" val="2569278747"/>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věcné hodnocení (VH)</a:t>
            </a:r>
            <a:endParaRPr lang="cs-CZ" dirty="0"/>
          </a:p>
        </p:txBody>
      </p:sp>
      <p:sp>
        <p:nvSpPr>
          <p:cNvPr id="5" name="Zástupný symbol pro číslo snímku 4"/>
          <p:cNvSpPr>
            <a:spLocks noGrp="1"/>
          </p:cNvSpPr>
          <p:nvPr>
            <p:ph type="sldNum" sz="quarter" idx="13"/>
          </p:nvPr>
        </p:nvSpPr>
        <p:spPr/>
        <p:txBody>
          <a:bodyPr/>
          <a:lstStyle/>
          <a:p>
            <a:fld id="{479BF083-4774-43B1-9AB0-5CC1AC5DD8EE}" type="slidenum">
              <a:rPr lang="cs-CZ" smtClean="0"/>
              <a:pPr/>
              <a:t>70</a:t>
            </a:fld>
            <a:endParaRPr lang="cs-CZ" dirty="0"/>
          </a:p>
        </p:txBody>
      </p:sp>
      <p:sp>
        <p:nvSpPr>
          <p:cNvPr id="3" name="Zástupný symbol pro obsah 2"/>
          <p:cNvSpPr>
            <a:spLocks noGrp="1"/>
          </p:cNvSpPr>
          <p:nvPr>
            <p:ph idx="10"/>
          </p:nvPr>
        </p:nvSpPr>
        <p:spPr>
          <a:xfrm>
            <a:off x="323528" y="1268760"/>
            <a:ext cx="8280920" cy="5589240"/>
          </a:xfrm>
        </p:spPr>
        <p:txBody>
          <a:bodyPr/>
          <a:lstStyle/>
          <a:p>
            <a:pPr marL="0" indent="0">
              <a:lnSpc>
                <a:spcPct val="100000"/>
              </a:lnSpc>
              <a:spcBef>
                <a:spcPts val="300"/>
              </a:spcBef>
              <a:buNone/>
            </a:pPr>
            <a:r>
              <a:rPr lang="cs-CZ" b="1" dirty="0" smtClean="0"/>
              <a:t>Věcné hodnocení – projekty přímého přidělení</a:t>
            </a:r>
          </a:p>
          <a:p>
            <a:pPr marL="0" indent="0">
              <a:lnSpc>
                <a:spcPct val="100000"/>
              </a:lnSpc>
              <a:spcBef>
                <a:spcPts val="300"/>
              </a:spcBef>
              <a:buNone/>
            </a:pPr>
            <a:r>
              <a:rPr lang="cs-CZ" sz="2000" b="1" dirty="0" smtClean="0"/>
              <a:t>Specifická část  pravidel pro žadatele,</a:t>
            </a:r>
            <a:r>
              <a:rPr lang="cs-CZ" sz="2000" b="1" dirty="0"/>
              <a:t> kap. 4.3</a:t>
            </a:r>
            <a:r>
              <a:rPr lang="cs-CZ" sz="2000" b="1" dirty="0" smtClean="0"/>
              <a:t>. </a:t>
            </a:r>
            <a:endParaRPr lang="cs-CZ" sz="2000" b="1" dirty="0"/>
          </a:p>
          <a:p>
            <a:pPr>
              <a:lnSpc>
                <a:spcPct val="100000"/>
              </a:lnSpc>
              <a:spcBef>
                <a:spcPts val="300"/>
              </a:spcBef>
              <a:spcAft>
                <a:spcPts val="300"/>
              </a:spcAft>
            </a:pPr>
            <a:r>
              <a:rPr lang="cs-CZ" sz="2000" dirty="0" smtClean="0"/>
              <a:t>do věcného hodnocení postupují projekty, které úspěšně prošly hodnocením přijatelnosti a formálních náležitostí</a:t>
            </a:r>
          </a:p>
          <a:p>
            <a:pPr>
              <a:lnSpc>
                <a:spcPct val="100000"/>
              </a:lnSpc>
              <a:spcBef>
                <a:spcPts val="300"/>
              </a:spcBef>
              <a:spcAft>
                <a:spcPts val="300"/>
              </a:spcAft>
            </a:pPr>
            <a:r>
              <a:rPr lang="cs-CZ" sz="2000" dirty="0"/>
              <a:t>hodnocení žádostí o podporu na projekt přímého přidělení má specifická pravidla – viz kap. 4.3.3 </a:t>
            </a:r>
          </a:p>
          <a:p>
            <a:pPr>
              <a:lnSpc>
                <a:spcPct val="100000"/>
              </a:lnSpc>
              <a:spcBef>
                <a:spcPts val="300"/>
              </a:spcBef>
              <a:spcAft>
                <a:spcPts val="300"/>
              </a:spcAft>
            </a:pPr>
            <a:r>
              <a:rPr lang="cs-CZ" sz="2000" dirty="0" smtClean="0"/>
              <a:t>věcné </a:t>
            </a:r>
            <a:r>
              <a:rPr lang="cs-CZ" sz="2000" dirty="0"/>
              <a:t>hodnocení vždy provádí </a:t>
            </a:r>
            <a:r>
              <a:rPr lang="cs-CZ" sz="2000" dirty="0" smtClean="0"/>
              <a:t>minimálně pětičlenná komise </a:t>
            </a:r>
            <a:r>
              <a:rPr lang="cs-CZ" sz="2000" dirty="0"/>
              <a:t>odborníků evidovaných v Databázi hodnotitelů, výsledné hodnocení je společným usnesením celé hodnotící </a:t>
            </a:r>
            <a:r>
              <a:rPr lang="cs-CZ" sz="2000" dirty="0" smtClean="0"/>
              <a:t>komise</a:t>
            </a:r>
          </a:p>
          <a:p>
            <a:pPr>
              <a:lnSpc>
                <a:spcPct val="100000"/>
              </a:lnSpc>
              <a:spcBef>
                <a:spcPts val="300"/>
              </a:spcBef>
              <a:spcAft>
                <a:spcPts val="300"/>
              </a:spcAft>
            </a:pPr>
            <a:r>
              <a:rPr lang="cs-CZ" sz="2000" dirty="0" smtClean="0"/>
              <a:t>hodnocení není bodové ale slovní; pokud se HK shodne, že by musela v některém z hodnotících kritérií přidělit hodnocení „neschváleno“ nebo „nevyhovuje“, může si od žadatele vyžádat doplňující informace; jednání HK je tím do předložení doplnění přerušeno, žadatele je možno vyzvat k doplnění max. 3x. </a:t>
            </a:r>
          </a:p>
          <a:p>
            <a:pPr>
              <a:lnSpc>
                <a:spcPct val="100000"/>
              </a:lnSpc>
              <a:spcBef>
                <a:spcPts val="300"/>
              </a:spcBef>
              <a:spcAft>
                <a:spcPts val="300"/>
              </a:spcAft>
            </a:pPr>
            <a:endParaRPr lang="cs-CZ" sz="2000" dirty="0" smtClean="0"/>
          </a:p>
        </p:txBody>
      </p:sp>
    </p:spTree>
    <p:extLst>
      <p:ext uri="{BB962C8B-B14F-4D97-AF65-F5344CB8AC3E}">
        <p14:creationId xmlns:p14="http://schemas.microsoft.com/office/powerpoint/2010/main" val="4097252599"/>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věcné hodnocení (VH)</a:t>
            </a:r>
            <a:endParaRPr lang="cs-CZ" dirty="0"/>
          </a:p>
        </p:txBody>
      </p:sp>
      <p:sp>
        <p:nvSpPr>
          <p:cNvPr id="5" name="Zástupný symbol pro číslo snímku 4"/>
          <p:cNvSpPr>
            <a:spLocks noGrp="1"/>
          </p:cNvSpPr>
          <p:nvPr>
            <p:ph type="sldNum" sz="quarter" idx="13"/>
          </p:nvPr>
        </p:nvSpPr>
        <p:spPr/>
        <p:txBody>
          <a:bodyPr/>
          <a:lstStyle/>
          <a:p>
            <a:fld id="{479BF083-4774-43B1-9AB0-5CC1AC5DD8EE}" type="slidenum">
              <a:rPr lang="cs-CZ" smtClean="0"/>
              <a:pPr/>
              <a:t>71</a:t>
            </a:fld>
            <a:endParaRPr lang="cs-CZ" dirty="0"/>
          </a:p>
        </p:txBody>
      </p:sp>
      <p:sp>
        <p:nvSpPr>
          <p:cNvPr id="3" name="Zástupný symbol pro obsah 2"/>
          <p:cNvSpPr>
            <a:spLocks noGrp="1"/>
          </p:cNvSpPr>
          <p:nvPr>
            <p:ph idx="10"/>
          </p:nvPr>
        </p:nvSpPr>
        <p:spPr>
          <a:xfrm>
            <a:off x="318592" y="1152128"/>
            <a:ext cx="8496944" cy="5589240"/>
          </a:xfrm>
        </p:spPr>
        <p:txBody>
          <a:bodyPr/>
          <a:lstStyle/>
          <a:p>
            <a:pPr>
              <a:lnSpc>
                <a:spcPct val="100000"/>
              </a:lnSpc>
              <a:spcBef>
                <a:spcPts val="300"/>
              </a:spcBef>
              <a:spcAft>
                <a:spcPts val="300"/>
              </a:spcAft>
            </a:pPr>
            <a:r>
              <a:rPr lang="cs-CZ" sz="2000" dirty="0" smtClean="0"/>
              <a:t>kritéria věcného hodnocení pro projekty přímého přidělení</a:t>
            </a:r>
          </a:p>
          <a:p>
            <a:pPr>
              <a:lnSpc>
                <a:spcPct val="100000"/>
              </a:lnSpc>
              <a:spcBef>
                <a:spcPts val="300"/>
              </a:spcBef>
              <a:spcAft>
                <a:spcPts val="300"/>
              </a:spcAft>
            </a:pPr>
            <a:endParaRPr lang="cs-CZ" sz="2000" dirty="0" smtClean="0"/>
          </a:p>
          <a:p>
            <a:pPr marL="0" indent="0">
              <a:lnSpc>
                <a:spcPct val="100000"/>
              </a:lnSpc>
              <a:spcBef>
                <a:spcPts val="300"/>
              </a:spcBef>
              <a:spcAft>
                <a:spcPts val="300"/>
              </a:spcAft>
              <a:buNone/>
            </a:pPr>
            <a:endParaRPr lang="cs-CZ" sz="2000" dirty="0"/>
          </a:p>
          <a:p>
            <a:pPr marL="0" indent="0">
              <a:lnSpc>
                <a:spcPct val="100000"/>
              </a:lnSpc>
              <a:spcBef>
                <a:spcPts val="300"/>
              </a:spcBef>
              <a:spcAft>
                <a:spcPts val="300"/>
              </a:spcAft>
              <a:buNone/>
            </a:pPr>
            <a:endParaRPr lang="cs-CZ" sz="2000" dirty="0"/>
          </a:p>
          <a:p>
            <a:pPr>
              <a:lnSpc>
                <a:spcPct val="100000"/>
              </a:lnSpc>
              <a:spcBef>
                <a:spcPts val="300"/>
              </a:spcBef>
              <a:spcAft>
                <a:spcPts val="300"/>
              </a:spcAft>
            </a:pPr>
            <a:endParaRPr lang="cs-CZ" sz="2000" dirty="0"/>
          </a:p>
          <a:p>
            <a:pPr>
              <a:lnSpc>
                <a:spcPct val="100000"/>
              </a:lnSpc>
              <a:spcBef>
                <a:spcPts val="300"/>
              </a:spcBef>
              <a:spcAft>
                <a:spcPts val="300"/>
              </a:spcAft>
            </a:pPr>
            <a:endParaRPr lang="cs-CZ" sz="2000" dirty="0" smtClean="0"/>
          </a:p>
          <a:p>
            <a:pPr>
              <a:lnSpc>
                <a:spcPct val="100000"/>
              </a:lnSpc>
              <a:spcBef>
                <a:spcPts val="300"/>
              </a:spcBef>
              <a:spcAft>
                <a:spcPts val="300"/>
              </a:spcAft>
            </a:pPr>
            <a:endParaRPr lang="cs-CZ" sz="2000" dirty="0"/>
          </a:p>
          <a:p>
            <a:pPr>
              <a:lnSpc>
                <a:spcPct val="100000"/>
              </a:lnSpc>
              <a:spcBef>
                <a:spcPts val="300"/>
              </a:spcBef>
              <a:spcAft>
                <a:spcPts val="300"/>
              </a:spcAft>
            </a:pPr>
            <a:endParaRPr lang="cs-CZ" sz="2000" dirty="0" smtClean="0"/>
          </a:p>
          <a:p>
            <a:pPr>
              <a:lnSpc>
                <a:spcPct val="100000"/>
              </a:lnSpc>
              <a:spcBef>
                <a:spcPts val="300"/>
              </a:spcBef>
              <a:spcAft>
                <a:spcPts val="300"/>
              </a:spcAft>
            </a:pPr>
            <a:endParaRPr lang="cs-CZ" sz="2000" dirty="0" smtClean="0"/>
          </a:p>
          <a:p>
            <a:pPr>
              <a:lnSpc>
                <a:spcPct val="100000"/>
              </a:lnSpc>
              <a:spcBef>
                <a:spcPts val="300"/>
              </a:spcBef>
              <a:spcAft>
                <a:spcPts val="300"/>
              </a:spcAft>
            </a:pPr>
            <a:endParaRPr lang="cs-CZ" sz="2000" dirty="0" smtClean="0"/>
          </a:p>
          <a:p>
            <a:pPr>
              <a:lnSpc>
                <a:spcPct val="100000"/>
              </a:lnSpc>
              <a:spcBef>
                <a:spcPts val="300"/>
              </a:spcBef>
              <a:spcAft>
                <a:spcPts val="300"/>
              </a:spcAft>
            </a:pPr>
            <a:r>
              <a:rPr lang="cs-CZ" sz="2000" dirty="0" smtClean="0"/>
              <a:t>Víc informací viz Příručka pro hodnotitele zajišťující věcné hodnocení žádostí o podporu OPZ se skutečně prokazovanými výdaji“ (uveřejněna na </a:t>
            </a:r>
            <a:r>
              <a:rPr lang="cs-CZ" sz="2000" dirty="0">
                <a:hlinkClick r:id="rId2"/>
              </a:rPr>
              <a:t>http://www.esfcr.cz/</a:t>
            </a:r>
            <a:r>
              <a:rPr lang="cs-CZ" sz="2000" dirty="0" err="1">
                <a:hlinkClick r:id="rId2"/>
              </a:rPr>
              <a:t>file</a:t>
            </a:r>
            <a:r>
              <a:rPr lang="cs-CZ" sz="2000" dirty="0">
                <a:hlinkClick r:id="rId2"/>
              </a:rPr>
              <a:t>/9102</a:t>
            </a:r>
            <a:r>
              <a:rPr lang="cs-CZ" sz="2000" dirty="0" smtClean="0">
                <a:hlinkClick r:id="rId2"/>
              </a:rPr>
              <a:t>/</a:t>
            </a:r>
            <a:r>
              <a:rPr lang="cs-CZ" sz="2000" dirty="0" smtClean="0"/>
              <a:t>) – kapitola 8</a:t>
            </a:r>
          </a:p>
          <a:p>
            <a:pPr>
              <a:lnSpc>
                <a:spcPct val="100000"/>
              </a:lnSpc>
              <a:spcBef>
                <a:spcPts val="300"/>
              </a:spcBef>
              <a:spcAft>
                <a:spcPts val="300"/>
              </a:spcAft>
            </a:pPr>
            <a:r>
              <a:rPr lang="cs-CZ" sz="2000" dirty="0" smtClean="0"/>
              <a:t>Deskriptory: 1) Schváleno 2) Schváleno s podmínkou 3) Neschváleno</a:t>
            </a:r>
          </a:p>
          <a:p>
            <a:pPr>
              <a:lnSpc>
                <a:spcPct val="100000"/>
              </a:lnSpc>
              <a:spcBef>
                <a:spcPts val="300"/>
              </a:spcBef>
              <a:spcAft>
                <a:spcPts val="300"/>
              </a:spcAft>
            </a:pPr>
            <a:r>
              <a:rPr lang="cs-CZ" sz="2000" dirty="0" smtClean="0"/>
              <a:t>Deskriptory pro kritérium 9: 1) Vyhovuje 2) Nevyhovuje</a:t>
            </a:r>
            <a:endParaRPr lang="cs-CZ" sz="2000" dirty="0"/>
          </a:p>
          <a:p>
            <a:pPr marL="0" indent="0">
              <a:lnSpc>
                <a:spcPct val="100000"/>
              </a:lnSpc>
              <a:spcBef>
                <a:spcPts val="300"/>
              </a:spcBef>
              <a:spcAft>
                <a:spcPts val="300"/>
              </a:spcAft>
              <a:buNone/>
            </a:pPr>
            <a:r>
              <a:rPr lang="cs-CZ" sz="2000" dirty="0" smtClean="0"/>
              <a:t> </a:t>
            </a:r>
          </a:p>
        </p:txBody>
      </p:sp>
      <p:pic>
        <p:nvPicPr>
          <p:cNvPr id="7" name="Obrázek 6" descr="Výřez obrazovky"/>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6624" y="1491230"/>
            <a:ext cx="8069832" cy="3432167"/>
          </a:xfrm>
          <a:prstGeom prst="rect">
            <a:avLst/>
          </a:prstGeom>
        </p:spPr>
      </p:pic>
    </p:spTree>
    <p:extLst>
      <p:ext uri="{BB962C8B-B14F-4D97-AF65-F5344CB8AC3E}">
        <p14:creationId xmlns:p14="http://schemas.microsoft.com/office/powerpoint/2010/main" val="460605061"/>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věcné hodnocení – kritéria 1 a 2</a:t>
            </a:r>
            <a:endParaRPr lang="cs-CZ" dirty="0"/>
          </a:p>
        </p:txBody>
      </p:sp>
      <p:sp>
        <p:nvSpPr>
          <p:cNvPr id="5" name="Zástupný symbol pro číslo snímku 4"/>
          <p:cNvSpPr>
            <a:spLocks noGrp="1"/>
          </p:cNvSpPr>
          <p:nvPr>
            <p:ph type="sldNum" sz="quarter" idx="13"/>
          </p:nvPr>
        </p:nvSpPr>
        <p:spPr/>
        <p:txBody>
          <a:bodyPr/>
          <a:lstStyle/>
          <a:p>
            <a:fld id="{479BF083-4774-43B1-9AB0-5CC1AC5DD8EE}" type="slidenum">
              <a:rPr lang="cs-CZ" smtClean="0"/>
              <a:pPr/>
              <a:t>72</a:t>
            </a:fld>
            <a:endParaRPr lang="cs-CZ" dirty="0"/>
          </a:p>
        </p:txBody>
      </p:sp>
      <p:sp>
        <p:nvSpPr>
          <p:cNvPr id="3" name="Zástupný symbol pro obsah 2"/>
          <p:cNvSpPr>
            <a:spLocks noGrp="1"/>
          </p:cNvSpPr>
          <p:nvPr>
            <p:ph idx="10"/>
          </p:nvPr>
        </p:nvSpPr>
        <p:spPr>
          <a:xfrm>
            <a:off x="323528" y="1196752"/>
            <a:ext cx="8496944" cy="4968552"/>
          </a:xfrm>
        </p:spPr>
        <p:txBody>
          <a:bodyPr/>
          <a:lstStyle/>
          <a:p>
            <a:pPr marL="0" indent="0">
              <a:lnSpc>
                <a:spcPct val="100000"/>
              </a:lnSpc>
              <a:spcBef>
                <a:spcPts val="300"/>
              </a:spcBef>
              <a:spcAft>
                <a:spcPts val="300"/>
              </a:spcAft>
              <a:buNone/>
            </a:pPr>
            <a:r>
              <a:rPr lang="cs-CZ" sz="2000" b="1" dirty="0" smtClean="0"/>
              <a:t>1. Vymezení problému a cílové skupiny</a:t>
            </a:r>
          </a:p>
          <a:p>
            <a:pPr>
              <a:lnSpc>
                <a:spcPct val="100000"/>
              </a:lnSpc>
              <a:spcBef>
                <a:spcPts val="300"/>
              </a:spcBef>
              <a:spcAft>
                <a:spcPts val="300"/>
              </a:spcAft>
            </a:pPr>
            <a:r>
              <a:rPr lang="cs-CZ" sz="2000" b="1" dirty="0" smtClean="0"/>
              <a:t>Hlavní </a:t>
            </a:r>
            <a:r>
              <a:rPr lang="cs-CZ" sz="2000" b="1" dirty="0"/>
              <a:t>otázka: Zaměřuje se projekt na problém/nedostatky, který/které je skutečně potřebné řešit a je cílová skupina adekvátní náplni projektu</a:t>
            </a:r>
            <a:r>
              <a:rPr lang="cs-CZ" sz="2000" b="1" dirty="0" smtClean="0"/>
              <a:t>?</a:t>
            </a:r>
          </a:p>
          <a:p>
            <a:pPr>
              <a:lnSpc>
                <a:spcPct val="100000"/>
              </a:lnSpc>
              <a:spcBef>
                <a:spcPts val="300"/>
              </a:spcBef>
              <a:spcAft>
                <a:spcPts val="300"/>
              </a:spcAft>
            </a:pPr>
            <a:r>
              <a:rPr lang="cs-CZ" sz="2000" dirty="0" smtClean="0"/>
              <a:t>Nižší deskriptor bude přidělen pokud:</a:t>
            </a:r>
          </a:p>
          <a:p>
            <a:pPr lvl="1">
              <a:lnSpc>
                <a:spcPct val="100000"/>
              </a:lnSpc>
            </a:pPr>
            <a:r>
              <a:rPr lang="cs-CZ" dirty="0" smtClean="0"/>
              <a:t>Není uvedena a doložena potřebnost projektu, tj. jeho přínos, na základě věrohodných a podložených informací</a:t>
            </a:r>
          </a:p>
          <a:p>
            <a:pPr lvl="1">
              <a:lnSpc>
                <a:spcPct val="100000"/>
              </a:lnSpc>
            </a:pPr>
            <a:r>
              <a:rPr lang="cs-CZ" dirty="0" smtClean="0"/>
              <a:t>Chybí analytické podložení problému, který chce projekt řešit, včetně věrohodných zdrojů</a:t>
            </a:r>
          </a:p>
          <a:p>
            <a:pPr marL="0" indent="0">
              <a:lnSpc>
                <a:spcPct val="100000"/>
              </a:lnSpc>
              <a:spcBef>
                <a:spcPts val="300"/>
              </a:spcBef>
              <a:spcAft>
                <a:spcPts val="300"/>
              </a:spcAft>
              <a:buNone/>
            </a:pPr>
            <a:r>
              <a:rPr lang="cs-CZ" sz="2000" b="1" dirty="0"/>
              <a:t>2. Cíle a konzistentnost (intervenční logika) projektu</a:t>
            </a:r>
          </a:p>
          <a:p>
            <a:pPr>
              <a:lnSpc>
                <a:spcPct val="100000"/>
              </a:lnSpc>
              <a:spcBef>
                <a:spcPts val="300"/>
              </a:spcBef>
              <a:spcAft>
                <a:spcPts val="300"/>
              </a:spcAft>
            </a:pPr>
            <a:r>
              <a:rPr lang="cs-CZ" sz="2000" b="1" dirty="0"/>
              <a:t>Hlavní otázka: Je cíl projektu nastaven správně a povedou zvolené klíčové aktivity a jejich výstupy k jeho splnění?</a:t>
            </a:r>
          </a:p>
          <a:p>
            <a:pPr>
              <a:lnSpc>
                <a:spcPct val="100000"/>
              </a:lnSpc>
              <a:spcBef>
                <a:spcPts val="300"/>
              </a:spcBef>
              <a:spcAft>
                <a:spcPts val="300"/>
              </a:spcAft>
            </a:pPr>
            <a:r>
              <a:rPr lang="cs-CZ" sz="2000" dirty="0"/>
              <a:t>Nižší deskriptor bude </a:t>
            </a:r>
            <a:r>
              <a:rPr lang="cs-CZ" sz="2000" dirty="0" smtClean="0"/>
              <a:t>přidělen pokud:</a:t>
            </a:r>
            <a:endParaRPr lang="cs-CZ" sz="2000" dirty="0"/>
          </a:p>
          <a:p>
            <a:pPr lvl="1">
              <a:lnSpc>
                <a:spcPct val="100000"/>
              </a:lnSpc>
            </a:pPr>
            <a:r>
              <a:rPr lang="cs-CZ" dirty="0" smtClean="0"/>
              <a:t>Cíle neodpovídají řešenému problému a </a:t>
            </a:r>
            <a:r>
              <a:rPr lang="cs-CZ" dirty="0"/>
              <a:t>aktuálním postupům v dané oblasti</a:t>
            </a:r>
            <a:r>
              <a:rPr lang="cs-CZ" dirty="0" smtClean="0"/>
              <a:t>, nejsou SMART</a:t>
            </a:r>
          </a:p>
          <a:p>
            <a:pPr lvl="1">
              <a:lnSpc>
                <a:spcPct val="100000"/>
              </a:lnSpc>
            </a:pPr>
            <a:r>
              <a:rPr lang="cs-CZ" dirty="0" smtClean="0"/>
              <a:t>Místo cílů jsou uváděny aktivity</a:t>
            </a:r>
          </a:p>
          <a:p>
            <a:pPr marL="414000" lvl="1" indent="0">
              <a:lnSpc>
                <a:spcPct val="100000"/>
              </a:lnSpc>
              <a:buNone/>
            </a:pPr>
            <a:endParaRPr lang="cs-CZ" dirty="0"/>
          </a:p>
          <a:p>
            <a:pPr lvl="1">
              <a:lnSpc>
                <a:spcPct val="100000"/>
              </a:lnSpc>
            </a:pPr>
            <a:endParaRPr lang="cs-CZ" dirty="0" smtClean="0"/>
          </a:p>
        </p:txBody>
      </p:sp>
    </p:spTree>
    <p:extLst>
      <p:ext uri="{BB962C8B-B14F-4D97-AF65-F5344CB8AC3E}">
        <p14:creationId xmlns:p14="http://schemas.microsoft.com/office/powerpoint/2010/main" val="1498411357"/>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věcné hodnocení – kritéria 3 A 4</a:t>
            </a:r>
            <a:endParaRPr lang="cs-CZ" dirty="0"/>
          </a:p>
        </p:txBody>
      </p:sp>
      <p:sp>
        <p:nvSpPr>
          <p:cNvPr id="5" name="Zástupný symbol pro číslo snímku 4"/>
          <p:cNvSpPr>
            <a:spLocks noGrp="1"/>
          </p:cNvSpPr>
          <p:nvPr>
            <p:ph type="sldNum" sz="quarter" idx="13"/>
          </p:nvPr>
        </p:nvSpPr>
        <p:spPr/>
        <p:txBody>
          <a:bodyPr/>
          <a:lstStyle/>
          <a:p>
            <a:fld id="{479BF083-4774-43B1-9AB0-5CC1AC5DD8EE}" type="slidenum">
              <a:rPr lang="cs-CZ" smtClean="0"/>
              <a:pPr/>
              <a:t>73</a:t>
            </a:fld>
            <a:endParaRPr lang="cs-CZ" dirty="0"/>
          </a:p>
        </p:txBody>
      </p:sp>
      <p:sp>
        <p:nvSpPr>
          <p:cNvPr id="3" name="Zástupný symbol pro obsah 2"/>
          <p:cNvSpPr>
            <a:spLocks noGrp="1"/>
          </p:cNvSpPr>
          <p:nvPr>
            <p:ph idx="10"/>
          </p:nvPr>
        </p:nvSpPr>
        <p:spPr>
          <a:xfrm>
            <a:off x="323528" y="1268760"/>
            <a:ext cx="8424936" cy="4968552"/>
          </a:xfrm>
        </p:spPr>
        <p:txBody>
          <a:bodyPr/>
          <a:lstStyle/>
          <a:p>
            <a:pPr marL="0" lvl="2" indent="0">
              <a:lnSpc>
                <a:spcPct val="100000"/>
              </a:lnSpc>
              <a:buSzPct val="100000"/>
              <a:buNone/>
            </a:pPr>
            <a:r>
              <a:rPr lang="cs-CZ" sz="2000" b="1" dirty="0" smtClean="0"/>
              <a:t>3. </a:t>
            </a:r>
            <a:r>
              <a:rPr lang="cs-CZ" b="1" dirty="0">
                <a:effectLst>
                  <a:glow>
                    <a:srgbClr val="000000"/>
                  </a:glow>
                  <a:outerShdw sx="0" sy="0">
                    <a:srgbClr val="000000"/>
                  </a:outerShdw>
                  <a:reflection stA="0" endPos="0" fadeDir="0" sx="0" sy="0"/>
                </a:effectLst>
              </a:rPr>
              <a:t>Způsob ověření dosažení cíle </a:t>
            </a:r>
            <a:r>
              <a:rPr lang="cs-CZ" b="1" dirty="0" smtClean="0">
                <a:effectLst>
                  <a:glow>
                    <a:srgbClr val="000000"/>
                  </a:glow>
                  <a:outerShdw sx="0" sy="0">
                    <a:srgbClr val="000000"/>
                  </a:outerShdw>
                  <a:reflection stA="0" endPos="0" fadeDir="0" sx="0" sy="0"/>
                </a:effectLst>
              </a:rPr>
              <a:t>projektu</a:t>
            </a:r>
            <a:endParaRPr lang="cs-CZ" sz="2000" b="1" dirty="0" smtClean="0"/>
          </a:p>
          <a:p>
            <a:pPr>
              <a:lnSpc>
                <a:spcPct val="100000"/>
              </a:lnSpc>
              <a:spcBef>
                <a:spcPts val="300"/>
              </a:spcBef>
              <a:spcAft>
                <a:spcPts val="300"/>
              </a:spcAft>
            </a:pPr>
            <a:r>
              <a:rPr lang="cs-CZ" sz="2000" b="1" dirty="0" smtClean="0"/>
              <a:t>Hlavní </a:t>
            </a:r>
            <a:r>
              <a:rPr lang="cs-CZ" sz="2000" b="1" dirty="0"/>
              <a:t>otázka: </a:t>
            </a:r>
            <a:r>
              <a:rPr lang="cs-CZ" sz="2000" b="1" dirty="0" smtClean="0"/>
              <a:t>Jak </a:t>
            </a:r>
            <a:r>
              <a:rPr lang="cs-CZ" sz="2000" b="1" dirty="0"/>
              <a:t>vhodný způsob pro ověření dosažení cíle žadatel v projektu nastavil</a:t>
            </a:r>
            <a:r>
              <a:rPr lang="cs-CZ" sz="2000" b="1" dirty="0" smtClean="0"/>
              <a:t>?</a:t>
            </a:r>
          </a:p>
          <a:p>
            <a:pPr>
              <a:lnSpc>
                <a:spcPct val="100000"/>
              </a:lnSpc>
              <a:spcBef>
                <a:spcPts val="300"/>
              </a:spcBef>
              <a:spcAft>
                <a:spcPts val="300"/>
              </a:spcAft>
            </a:pPr>
            <a:r>
              <a:rPr lang="cs-CZ" sz="2000" dirty="0"/>
              <a:t>Nižší deskriptor bude </a:t>
            </a:r>
            <a:r>
              <a:rPr lang="cs-CZ" sz="2000" dirty="0" smtClean="0"/>
              <a:t>přidělen pokud:</a:t>
            </a:r>
            <a:endParaRPr lang="cs-CZ" sz="2000" dirty="0"/>
          </a:p>
          <a:p>
            <a:pPr lvl="1">
              <a:lnSpc>
                <a:spcPct val="100000"/>
              </a:lnSpc>
            </a:pPr>
            <a:r>
              <a:rPr lang="cs-CZ" dirty="0" smtClean="0"/>
              <a:t>Není zřejmé, jakým způsobem bude možné posoudit rozdíl mezi stavem před zahájením realizace, případně tento způsob posouzení není dostatečně objektivní</a:t>
            </a:r>
          </a:p>
          <a:p>
            <a:pPr lvl="1">
              <a:lnSpc>
                <a:spcPct val="100000"/>
              </a:lnSpc>
            </a:pPr>
            <a:r>
              <a:rPr lang="cs-CZ" dirty="0" smtClean="0"/>
              <a:t>Nejsou uvedeny relevantní a objektivní zdroje informací</a:t>
            </a:r>
          </a:p>
          <a:p>
            <a:pPr marL="0" lvl="2" indent="0">
              <a:lnSpc>
                <a:spcPct val="100000"/>
              </a:lnSpc>
              <a:buSzPct val="100000"/>
              <a:buNone/>
            </a:pPr>
            <a:r>
              <a:rPr lang="cs-CZ" b="1" dirty="0" smtClean="0"/>
              <a:t>4</a:t>
            </a:r>
            <a:r>
              <a:rPr lang="cs-CZ" b="1" dirty="0"/>
              <a:t>. </a:t>
            </a:r>
            <a:r>
              <a:rPr lang="cs-CZ" b="1" dirty="0">
                <a:effectLst>
                  <a:glow>
                    <a:srgbClr val="000000"/>
                  </a:glow>
                  <a:outerShdw sx="0" sy="0">
                    <a:srgbClr val="000000"/>
                  </a:outerShdw>
                  <a:reflection stA="0" endPos="0" fadeDir="0" sx="0" sy="0"/>
                </a:effectLst>
              </a:rPr>
              <a:t>Efektivita projektu, rozpočet</a:t>
            </a:r>
            <a:endParaRPr lang="cs-CZ" b="1" dirty="0"/>
          </a:p>
          <a:p>
            <a:pPr>
              <a:lnSpc>
                <a:spcPct val="100000"/>
              </a:lnSpc>
              <a:spcBef>
                <a:spcPts val="300"/>
              </a:spcBef>
              <a:spcAft>
                <a:spcPts val="300"/>
              </a:spcAft>
            </a:pPr>
            <a:r>
              <a:rPr lang="cs-CZ" sz="2000" b="1" dirty="0"/>
              <a:t>Hlavní otázka: S ohledem na plánované a potřebné výstupy je navrženo efektivní a hospodárné použití zdrojů</a:t>
            </a:r>
            <a:r>
              <a:rPr lang="cs-CZ" sz="2000" b="1" dirty="0" smtClean="0"/>
              <a:t>?</a:t>
            </a:r>
          </a:p>
          <a:p>
            <a:pPr>
              <a:lnSpc>
                <a:spcPct val="100000"/>
              </a:lnSpc>
              <a:spcBef>
                <a:spcPts val="300"/>
              </a:spcBef>
              <a:spcAft>
                <a:spcPts val="300"/>
              </a:spcAft>
            </a:pPr>
            <a:r>
              <a:rPr lang="cs-CZ" sz="2000" dirty="0"/>
              <a:t>Nižší deskriptor bude </a:t>
            </a:r>
            <a:r>
              <a:rPr lang="cs-CZ" sz="2000" dirty="0" smtClean="0"/>
              <a:t>přidělen pokud:</a:t>
            </a:r>
            <a:endParaRPr lang="cs-CZ" sz="2000" dirty="0"/>
          </a:p>
          <a:p>
            <a:pPr lvl="1">
              <a:lnSpc>
                <a:spcPct val="100000"/>
              </a:lnSpc>
            </a:pPr>
            <a:r>
              <a:rPr lang="cs-CZ" dirty="0" smtClean="0"/>
              <a:t>Rozpočet je nadhodnocen</a:t>
            </a:r>
          </a:p>
          <a:p>
            <a:pPr lvl="1">
              <a:lnSpc>
                <a:spcPct val="100000"/>
              </a:lnSpc>
            </a:pPr>
            <a:r>
              <a:rPr lang="cs-CZ" dirty="0" smtClean="0"/>
              <a:t>Nejsou dodrženy obvyklé/doporučené ceny (bez zdůvodnění)</a:t>
            </a:r>
          </a:p>
          <a:p>
            <a:pPr lvl="1">
              <a:lnSpc>
                <a:spcPct val="100000"/>
              </a:lnSpc>
            </a:pPr>
            <a:r>
              <a:rPr lang="cs-CZ" dirty="0" smtClean="0"/>
              <a:t>Položky v rozpočtu nejsou nezbytné a efektivní, bez vazby na aktivity</a:t>
            </a:r>
            <a:endParaRPr lang="cs-CZ" dirty="0"/>
          </a:p>
          <a:p>
            <a:pPr>
              <a:lnSpc>
                <a:spcPct val="100000"/>
              </a:lnSpc>
              <a:spcBef>
                <a:spcPts val="300"/>
              </a:spcBef>
              <a:spcAft>
                <a:spcPts val="300"/>
              </a:spcAft>
            </a:pPr>
            <a:endParaRPr lang="cs-CZ" sz="2000" dirty="0"/>
          </a:p>
          <a:p>
            <a:pPr>
              <a:lnSpc>
                <a:spcPct val="100000"/>
              </a:lnSpc>
              <a:spcBef>
                <a:spcPts val="300"/>
              </a:spcBef>
              <a:spcAft>
                <a:spcPts val="300"/>
              </a:spcAft>
            </a:pPr>
            <a:endParaRPr lang="cs-CZ" sz="2000" dirty="0"/>
          </a:p>
        </p:txBody>
      </p:sp>
    </p:spTree>
    <p:extLst>
      <p:ext uri="{BB962C8B-B14F-4D97-AF65-F5344CB8AC3E}">
        <p14:creationId xmlns:p14="http://schemas.microsoft.com/office/powerpoint/2010/main" val="3634297631"/>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věcné hodnocení – kritéria 5 a 6</a:t>
            </a:r>
            <a:endParaRPr lang="cs-CZ" dirty="0"/>
          </a:p>
        </p:txBody>
      </p:sp>
      <p:sp>
        <p:nvSpPr>
          <p:cNvPr id="5" name="Zástupný symbol pro číslo snímku 4"/>
          <p:cNvSpPr>
            <a:spLocks noGrp="1"/>
          </p:cNvSpPr>
          <p:nvPr>
            <p:ph type="sldNum" sz="quarter" idx="13"/>
          </p:nvPr>
        </p:nvSpPr>
        <p:spPr>
          <a:xfrm>
            <a:off x="8676000" y="6525344"/>
            <a:ext cx="468000" cy="180000"/>
          </a:xfrm>
        </p:spPr>
        <p:txBody>
          <a:bodyPr/>
          <a:lstStyle/>
          <a:p>
            <a:fld id="{479BF083-4774-43B1-9AB0-5CC1AC5DD8EE}" type="slidenum">
              <a:rPr lang="cs-CZ" smtClean="0"/>
              <a:pPr/>
              <a:t>74</a:t>
            </a:fld>
            <a:endParaRPr lang="cs-CZ" dirty="0"/>
          </a:p>
        </p:txBody>
      </p:sp>
      <p:sp>
        <p:nvSpPr>
          <p:cNvPr id="3" name="Zástupný symbol pro obsah 2"/>
          <p:cNvSpPr>
            <a:spLocks noGrp="1"/>
          </p:cNvSpPr>
          <p:nvPr>
            <p:ph idx="10"/>
          </p:nvPr>
        </p:nvSpPr>
        <p:spPr>
          <a:xfrm>
            <a:off x="323528" y="1268760"/>
            <a:ext cx="8280920" cy="4968552"/>
          </a:xfrm>
        </p:spPr>
        <p:txBody>
          <a:bodyPr/>
          <a:lstStyle/>
          <a:p>
            <a:pPr marL="0" lvl="2" indent="0">
              <a:lnSpc>
                <a:spcPct val="100000"/>
              </a:lnSpc>
              <a:buSzPct val="100000"/>
              <a:buNone/>
            </a:pPr>
            <a:r>
              <a:rPr lang="cs-CZ" b="1" dirty="0"/>
              <a:t>5</a:t>
            </a:r>
            <a:r>
              <a:rPr lang="cs-CZ" sz="2000" b="1" dirty="0" smtClean="0"/>
              <a:t>. </a:t>
            </a:r>
            <a:r>
              <a:rPr lang="cs-CZ" b="1" dirty="0"/>
              <a:t>Adekvátnost indikátorů</a:t>
            </a:r>
            <a:endParaRPr lang="cs-CZ" sz="2000" b="1" dirty="0" smtClean="0"/>
          </a:p>
          <a:p>
            <a:pPr>
              <a:lnSpc>
                <a:spcPct val="100000"/>
              </a:lnSpc>
              <a:spcBef>
                <a:spcPts val="300"/>
              </a:spcBef>
              <a:spcAft>
                <a:spcPts val="300"/>
              </a:spcAft>
            </a:pPr>
            <a:r>
              <a:rPr lang="cs-CZ" sz="2000" b="1" dirty="0" smtClean="0"/>
              <a:t>Hlavní </a:t>
            </a:r>
            <a:r>
              <a:rPr lang="cs-CZ" sz="2000" b="1" dirty="0"/>
              <a:t>otázka: Jak jsou nastaveny cílové hodnoty indikátorů</a:t>
            </a:r>
            <a:r>
              <a:rPr lang="cs-CZ" sz="2000" b="1" dirty="0" smtClean="0"/>
              <a:t>?</a:t>
            </a:r>
          </a:p>
          <a:p>
            <a:pPr>
              <a:lnSpc>
                <a:spcPct val="100000"/>
              </a:lnSpc>
              <a:spcBef>
                <a:spcPts val="300"/>
              </a:spcBef>
              <a:spcAft>
                <a:spcPts val="300"/>
              </a:spcAft>
            </a:pPr>
            <a:r>
              <a:rPr lang="cs-CZ" sz="1800" dirty="0"/>
              <a:t>Nižší deskriptor bude přidělen pokud:</a:t>
            </a:r>
          </a:p>
          <a:p>
            <a:pPr lvl="1">
              <a:lnSpc>
                <a:spcPct val="100000"/>
              </a:lnSpc>
            </a:pPr>
            <a:r>
              <a:rPr lang="cs-CZ" sz="1800" dirty="0" smtClean="0"/>
              <a:t>Cílové hodnoty nejsou přiměřené klíčovým aktivitám nebo CS a pravděpodobnost jejich naplnění je malá</a:t>
            </a:r>
          </a:p>
          <a:p>
            <a:pPr lvl="1">
              <a:lnSpc>
                <a:spcPct val="100000"/>
              </a:lnSpc>
            </a:pPr>
            <a:r>
              <a:rPr lang="cs-CZ" sz="1800" dirty="0" smtClean="0"/>
              <a:t>Cílové hodnoty jsou nastaveny nejednoznačně, nepřiměřeně, nevhodně a/nebo nereálně nebo z popisu projektu nelze hodnotu určit, případně nejsou v souladu s platnou metodiko pro dané indikátory</a:t>
            </a:r>
          </a:p>
          <a:p>
            <a:pPr marL="0" lvl="2" indent="0">
              <a:lnSpc>
                <a:spcPct val="100000"/>
              </a:lnSpc>
              <a:buSzPct val="100000"/>
              <a:buNone/>
            </a:pPr>
            <a:r>
              <a:rPr lang="cs-CZ" b="1" dirty="0"/>
              <a:t>6. Způsob zapojení cílové skupiny</a:t>
            </a:r>
          </a:p>
          <a:p>
            <a:pPr>
              <a:lnSpc>
                <a:spcPct val="100000"/>
              </a:lnSpc>
              <a:spcBef>
                <a:spcPts val="300"/>
              </a:spcBef>
              <a:spcAft>
                <a:spcPts val="300"/>
              </a:spcAft>
            </a:pPr>
            <a:r>
              <a:rPr lang="cs-CZ" sz="2000" b="1" dirty="0"/>
              <a:t>Hlavní otázka: </a:t>
            </a:r>
            <a:r>
              <a:rPr lang="pl-PL" sz="2000" b="1" dirty="0"/>
              <a:t>Jak adekvátně je cílová skupina zapojena v průběhu projektu?</a:t>
            </a:r>
            <a:endParaRPr lang="cs-CZ" sz="2000" dirty="0"/>
          </a:p>
          <a:p>
            <a:pPr>
              <a:lnSpc>
                <a:spcPct val="100000"/>
              </a:lnSpc>
              <a:spcBef>
                <a:spcPts val="300"/>
              </a:spcBef>
              <a:spcAft>
                <a:spcPts val="300"/>
              </a:spcAft>
            </a:pPr>
            <a:r>
              <a:rPr lang="cs-CZ" sz="1800" dirty="0"/>
              <a:t>Nižší deskriptor bude přidělen </a:t>
            </a:r>
            <a:r>
              <a:rPr lang="cs-CZ" sz="1800" dirty="0" smtClean="0"/>
              <a:t>v případě:</a:t>
            </a:r>
          </a:p>
          <a:p>
            <a:pPr lvl="1">
              <a:lnSpc>
                <a:spcPct val="100000"/>
              </a:lnSpc>
            </a:pPr>
            <a:r>
              <a:rPr lang="cs-CZ" sz="1800" dirty="0" smtClean="0"/>
              <a:t>Neadekvátní intenzity zapojení CS</a:t>
            </a:r>
          </a:p>
          <a:p>
            <a:pPr lvl="1">
              <a:lnSpc>
                <a:spcPct val="100000"/>
              </a:lnSpc>
            </a:pPr>
            <a:r>
              <a:rPr lang="cs-CZ" sz="1800" dirty="0" smtClean="0"/>
              <a:t>Způsobu práce s CS neodpovídajícímu jejímu charakteru</a:t>
            </a:r>
          </a:p>
          <a:p>
            <a:pPr lvl="1">
              <a:lnSpc>
                <a:spcPct val="100000"/>
              </a:lnSpc>
            </a:pPr>
            <a:r>
              <a:rPr lang="cs-CZ" sz="1800" dirty="0" smtClean="0"/>
              <a:t>Pochybnosti, zda by plánované zapojení bylo pro CS dostatečně motivující</a:t>
            </a:r>
            <a:endParaRPr lang="cs-CZ" sz="1800" dirty="0"/>
          </a:p>
          <a:p>
            <a:pPr>
              <a:lnSpc>
                <a:spcPct val="100000"/>
              </a:lnSpc>
              <a:spcBef>
                <a:spcPts val="300"/>
              </a:spcBef>
              <a:spcAft>
                <a:spcPts val="300"/>
              </a:spcAft>
            </a:pPr>
            <a:endParaRPr lang="cs-CZ" sz="2000" dirty="0"/>
          </a:p>
        </p:txBody>
      </p:sp>
    </p:spTree>
    <p:extLst>
      <p:ext uri="{BB962C8B-B14F-4D97-AF65-F5344CB8AC3E}">
        <p14:creationId xmlns:p14="http://schemas.microsoft.com/office/powerpoint/2010/main" val="3060264634"/>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věcné hodnocení – kritéria 7 a 8</a:t>
            </a:r>
            <a:endParaRPr lang="cs-CZ" dirty="0"/>
          </a:p>
        </p:txBody>
      </p:sp>
      <p:sp>
        <p:nvSpPr>
          <p:cNvPr id="5" name="Zástupný symbol pro číslo snímku 4"/>
          <p:cNvSpPr>
            <a:spLocks noGrp="1"/>
          </p:cNvSpPr>
          <p:nvPr>
            <p:ph type="sldNum" sz="quarter" idx="13"/>
          </p:nvPr>
        </p:nvSpPr>
        <p:spPr/>
        <p:txBody>
          <a:bodyPr/>
          <a:lstStyle/>
          <a:p>
            <a:fld id="{479BF083-4774-43B1-9AB0-5CC1AC5DD8EE}" type="slidenum">
              <a:rPr lang="cs-CZ" smtClean="0"/>
              <a:pPr/>
              <a:t>75</a:t>
            </a:fld>
            <a:endParaRPr lang="cs-CZ" dirty="0"/>
          </a:p>
        </p:txBody>
      </p:sp>
      <p:sp>
        <p:nvSpPr>
          <p:cNvPr id="3" name="Zástupný symbol pro obsah 2"/>
          <p:cNvSpPr>
            <a:spLocks noGrp="1"/>
          </p:cNvSpPr>
          <p:nvPr>
            <p:ph idx="10"/>
          </p:nvPr>
        </p:nvSpPr>
        <p:spPr>
          <a:xfrm>
            <a:off x="323528" y="1196752"/>
            <a:ext cx="8712968" cy="5400600"/>
          </a:xfrm>
        </p:spPr>
        <p:txBody>
          <a:bodyPr/>
          <a:lstStyle/>
          <a:p>
            <a:pPr marL="0" lvl="2" indent="0">
              <a:lnSpc>
                <a:spcPct val="100000"/>
              </a:lnSpc>
              <a:buSzPct val="100000"/>
              <a:buNone/>
            </a:pPr>
            <a:r>
              <a:rPr lang="cs-CZ" b="1" dirty="0"/>
              <a:t>7</a:t>
            </a:r>
            <a:r>
              <a:rPr lang="cs-CZ" sz="2000" b="1" dirty="0" smtClean="0"/>
              <a:t>. </a:t>
            </a:r>
            <a:r>
              <a:rPr lang="cs-CZ" b="1" dirty="0">
                <a:effectLst>
                  <a:glow>
                    <a:srgbClr val="000000"/>
                  </a:glow>
                  <a:outerShdw sx="0" sy="0">
                    <a:srgbClr val="000000"/>
                  </a:outerShdw>
                  <a:reflection stA="0" endPos="0" fadeDir="0" sx="0" sy="0"/>
                </a:effectLst>
              </a:rPr>
              <a:t>Způsob realizace aktivit a jejich </a:t>
            </a:r>
            <a:r>
              <a:rPr lang="cs-CZ" b="1" dirty="0" smtClean="0">
                <a:effectLst>
                  <a:glow>
                    <a:srgbClr val="000000"/>
                  </a:glow>
                  <a:outerShdw sx="0" sy="0">
                    <a:srgbClr val="000000"/>
                  </a:outerShdw>
                  <a:reflection stA="0" endPos="0" fadeDir="0" sx="0" sy="0"/>
                </a:effectLst>
              </a:rPr>
              <a:t>návaznost</a:t>
            </a:r>
            <a:endParaRPr lang="cs-CZ" sz="2000" b="1" dirty="0" smtClean="0"/>
          </a:p>
          <a:p>
            <a:pPr>
              <a:lnSpc>
                <a:spcPct val="100000"/>
              </a:lnSpc>
              <a:spcBef>
                <a:spcPts val="300"/>
              </a:spcBef>
              <a:spcAft>
                <a:spcPts val="300"/>
              </a:spcAft>
            </a:pPr>
            <a:r>
              <a:rPr lang="cs-CZ" sz="2000" b="1" dirty="0" smtClean="0"/>
              <a:t>Hlavní </a:t>
            </a:r>
            <a:r>
              <a:rPr lang="cs-CZ" sz="2000" b="1" dirty="0"/>
              <a:t>otázka: Jak vhodně byl zvolen způsob realizace aktivit a jejich vzájemná návaznost</a:t>
            </a:r>
            <a:r>
              <a:rPr lang="cs-CZ" sz="2000" b="1" dirty="0" smtClean="0"/>
              <a:t>?</a:t>
            </a:r>
          </a:p>
          <a:p>
            <a:pPr>
              <a:lnSpc>
                <a:spcPct val="100000"/>
              </a:lnSpc>
              <a:spcBef>
                <a:spcPts val="300"/>
              </a:spcBef>
              <a:spcAft>
                <a:spcPts val="300"/>
              </a:spcAft>
            </a:pPr>
            <a:r>
              <a:rPr lang="cs-CZ" sz="1800" dirty="0"/>
              <a:t>Nižší deskriptor bude přidělen pokud:</a:t>
            </a:r>
          </a:p>
          <a:p>
            <a:pPr lvl="1">
              <a:lnSpc>
                <a:spcPct val="100000"/>
              </a:lnSpc>
            </a:pPr>
            <a:r>
              <a:rPr lang="cs-CZ" sz="1800" dirty="0" smtClean="0"/>
              <a:t>Klíčové aktivity nejsou logiky provázány</a:t>
            </a:r>
          </a:p>
          <a:p>
            <a:pPr lvl="1">
              <a:lnSpc>
                <a:spcPct val="100000"/>
              </a:lnSpc>
            </a:pPr>
            <a:r>
              <a:rPr lang="cs-CZ" sz="1800" dirty="0" smtClean="0"/>
              <a:t>Jejich časová dotace není přiměřená</a:t>
            </a:r>
          </a:p>
          <a:p>
            <a:pPr lvl="1">
              <a:lnSpc>
                <a:spcPct val="100000"/>
              </a:lnSpc>
            </a:pPr>
            <a:r>
              <a:rPr lang="cs-CZ" sz="1800" dirty="0" smtClean="0"/>
              <a:t>Návaznost KA vykazuje nedostatky</a:t>
            </a:r>
          </a:p>
          <a:p>
            <a:pPr lvl="1">
              <a:lnSpc>
                <a:spcPct val="100000"/>
              </a:lnSpc>
            </a:pPr>
            <a:r>
              <a:rPr lang="cs-CZ" sz="1800" dirty="0" smtClean="0"/>
              <a:t>Popis aktivit je obecný, nekonkrétní</a:t>
            </a:r>
          </a:p>
          <a:p>
            <a:pPr marL="0" lvl="2" indent="0">
              <a:lnSpc>
                <a:spcPct val="100000"/>
              </a:lnSpc>
              <a:buSzPct val="100000"/>
              <a:buNone/>
            </a:pPr>
            <a:r>
              <a:rPr lang="cs-CZ" b="1" dirty="0"/>
              <a:t>8. </a:t>
            </a:r>
            <a:r>
              <a:rPr lang="cs-CZ" b="1" dirty="0">
                <a:effectLst>
                  <a:glow>
                    <a:srgbClr val="000000"/>
                  </a:glow>
                  <a:outerShdw sx="0" sy="0">
                    <a:srgbClr val="000000"/>
                  </a:outerShdw>
                  <a:reflection stA="0" endPos="0" fadeDir="0" sx="0" sy="0"/>
                </a:effectLst>
              </a:rPr>
              <a:t>Řízení </a:t>
            </a:r>
            <a:r>
              <a:rPr lang="cs-CZ" b="1" dirty="0" smtClean="0">
                <a:effectLst>
                  <a:glow>
                    <a:srgbClr val="000000"/>
                  </a:glow>
                  <a:outerShdw sx="0" sy="0">
                    <a:srgbClr val="000000"/>
                  </a:outerShdw>
                  <a:reflection stA="0" endPos="0" fadeDir="0" sx="0" sy="0"/>
                </a:effectLst>
              </a:rPr>
              <a:t>projektu (pouze u uzavřených výzev)</a:t>
            </a:r>
            <a:endParaRPr lang="cs-CZ" b="1" dirty="0"/>
          </a:p>
          <a:p>
            <a:pPr>
              <a:lnSpc>
                <a:spcPct val="100000"/>
              </a:lnSpc>
              <a:spcBef>
                <a:spcPts val="300"/>
              </a:spcBef>
              <a:spcAft>
                <a:spcPts val="300"/>
              </a:spcAft>
            </a:pPr>
            <a:r>
              <a:rPr lang="cs-CZ" sz="2000" b="1" dirty="0"/>
              <a:t>Hlavní otázka: Je vzhledem k délce a náročnosti projektu adekvátně nastaveno řízení projektu?</a:t>
            </a:r>
            <a:endParaRPr lang="cs-CZ" sz="2000" dirty="0"/>
          </a:p>
          <a:p>
            <a:pPr>
              <a:lnSpc>
                <a:spcPct val="100000"/>
              </a:lnSpc>
              <a:spcBef>
                <a:spcPts val="300"/>
              </a:spcBef>
              <a:spcAft>
                <a:spcPts val="300"/>
              </a:spcAft>
            </a:pPr>
            <a:r>
              <a:rPr lang="cs-CZ" sz="1800" dirty="0"/>
              <a:t>Nižší deskriptor bude přidělen pokud:</a:t>
            </a:r>
          </a:p>
          <a:p>
            <a:pPr lvl="1">
              <a:lnSpc>
                <a:spcPct val="100000"/>
              </a:lnSpc>
            </a:pPr>
            <a:r>
              <a:rPr lang="cs-CZ" sz="1800" dirty="0" smtClean="0"/>
              <a:t>Nejsou ošetřena hlavní rizika </a:t>
            </a:r>
            <a:r>
              <a:rPr lang="cs-CZ" sz="1800" dirty="0"/>
              <a:t>v</a:t>
            </a:r>
            <a:r>
              <a:rPr lang="cs-CZ" sz="1800" dirty="0" smtClean="0"/>
              <a:t>ztahující se k projektu</a:t>
            </a:r>
          </a:p>
          <a:p>
            <a:pPr lvl="1">
              <a:lnSpc>
                <a:spcPct val="100000"/>
              </a:lnSpc>
            </a:pPr>
            <a:r>
              <a:rPr lang="cs-CZ" sz="1800" dirty="0" smtClean="0"/>
              <a:t>Opatření, jimiž mají být rizika eliminovány nebo řešeny, nejsou dostatečná a adekvátní</a:t>
            </a:r>
          </a:p>
          <a:p>
            <a:pPr lvl="1">
              <a:lnSpc>
                <a:spcPct val="100000"/>
              </a:lnSpc>
            </a:pPr>
            <a:r>
              <a:rPr lang="cs-CZ" sz="1800" dirty="0" smtClean="0"/>
              <a:t>Navržená struktura realizačního týmu není dostatečná</a:t>
            </a:r>
            <a:endParaRPr lang="cs-CZ" sz="1800" dirty="0"/>
          </a:p>
          <a:p>
            <a:pPr lvl="1">
              <a:lnSpc>
                <a:spcPct val="100000"/>
              </a:lnSpc>
            </a:pPr>
            <a:endParaRPr lang="cs-CZ" sz="1600" dirty="0"/>
          </a:p>
        </p:txBody>
      </p:sp>
    </p:spTree>
    <p:extLst>
      <p:ext uri="{BB962C8B-B14F-4D97-AF65-F5344CB8AC3E}">
        <p14:creationId xmlns:p14="http://schemas.microsoft.com/office/powerpoint/2010/main" val="656391936"/>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věcné hodnocení – kritéria 9</a:t>
            </a:r>
            <a:endParaRPr lang="cs-CZ" dirty="0"/>
          </a:p>
        </p:txBody>
      </p:sp>
      <p:sp>
        <p:nvSpPr>
          <p:cNvPr id="5" name="Zástupný symbol pro číslo snímku 4"/>
          <p:cNvSpPr>
            <a:spLocks noGrp="1"/>
          </p:cNvSpPr>
          <p:nvPr>
            <p:ph type="sldNum" sz="quarter" idx="13"/>
          </p:nvPr>
        </p:nvSpPr>
        <p:spPr/>
        <p:txBody>
          <a:bodyPr/>
          <a:lstStyle/>
          <a:p>
            <a:fld id="{479BF083-4774-43B1-9AB0-5CC1AC5DD8EE}" type="slidenum">
              <a:rPr lang="cs-CZ" smtClean="0"/>
              <a:pPr/>
              <a:t>76</a:t>
            </a:fld>
            <a:endParaRPr lang="cs-CZ" dirty="0"/>
          </a:p>
        </p:txBody>
      </p:sp>
      <p:sp>
        <p:nvSpPr>
          <p:cNvPr id="3" name="Zástupný symbol pro obsah 2"/>
          <p:cNvSpPr>
            <a:spLocks noGrp="1"/>
          </p:cNvSpPr>
          <p:nvPr>
            <p:ph idx="10"/>
          </p:nvPr>
        </p:nvSpPr>
        <p:spPr>
          <a:xfrm>
            <a:off x="323528" y="1268760"/>
            <a:ext cx="7920880" cy="4968552"/>
          </a:xfrm>
        </p:spPr>
        <p:txBody>
          <a:bodyPr/>
          <a:lstStyle/>
          <a:p>
            <a:pPr marL="0" lvl="2" indent="0">
              <a:lnSpc>
                <a:spcPct val="100000"/>
              </a:lnSpc>
              <a:buSzPct val="100000"/>
              <a:buNone/>
            </a:pPr>
            <a:r>
              <a:rPr lang="cs-CZ" b="1" dirty="0"/>
              <a:t>9</a:t>
            </a:r>
            <a:r>
              <a:rPr lang="cs-CZ" sz="2000" b="1" dirty="0" smtClean="0"/>
              <a:t>. </a:t>
            </a:r>
            <a:r>
              <a:rPr lang="cs-CZ" b="1" dirty="0">
                <a:effectLst>
                  <a:glow>
                    <a:srgbClr val="000000"/>
                  </a:glow>
                  <a:outerShdw sx="0" sy="0">
                    <a:srgbClr val="000000"/>
                  </a:outerShdw>
                  <a:reflection stA="0" endPos="0" fadeDir="0" sx="0" sy="0"/>
                </a:effectLst>
              </a:rPr>
              <a:t>Ověření administrativní, finanční a provozní kapacity </a:t>
            </a:r>
            <a:r>
              <a:rPr lang="cs-CZ" b="1" dirty="0" smtClean="0">
                <a:effectLst>
                  <a:glow>
                    <a:srgbClr val="000000"/>
                  </a:glow>
                  <a:outerShdw sx="0" sy="0">
                    <a:srgbClr val="000000"/>
                  </a:outerShdw>
                  <a:reflection stA="0" endPos="0" fadeDir="0" sx="0" sy="0"/>
                </a:effectLst>
              </a:rPr>
              <a:t>žadatele</a:t>
            </a:r>
            <a:endParaRPr lang="cs-CZ" sz="2000" b="1" dirty="0" smtClean="0"/>
          </a:p>
          <a:p>
            <a:pPr>
              <a:lnSpc>
                <a:spcPct val="100000"/>
              </a:lnSpc>
              <a:spcBef>
                <a:spcPts val="300"/>
              </a:spcBef>
              <a:spcAft>
                <a:spcPts val="300"/>
              </a:spcAft>
            </a:pPr>
            <a:r>
              <a:rPr lang="cs-CZ" sz="2000" b="1" dirty="0" smtClean="0"/>
              <a:t>Hlavní </a:t>
            </a:r>
            <a:r>
              <a:rPr lang="cs-CZ" sz="2000" b="1" dirty="0"/>
              <a:t>otázka: Má žadatel administrativní, finanční a provozní kapacitu, aby byl schopen plánovaný projekt zajistit v souladu s relevantními pravidly OPZ</a:t>
            </a:r>
            <a:r>
              <a:rPr lang="cs-CZ" sz="2000" b="1" dirty="0" smtClean="0"/>
              <a:t>?</a:t>
            </a:r>
          </a:p>
          <a:p>
            <a:pPr lvl="1">
              <a:lnSpc>
                <a:spcPct val="100000"/>
              </a:lnSpc>
            </a:pPr>
            <a:r>
              <a:rPr lang="cs-CZ" dirty="0" smtClean="0"/>
              <a:t>Výrazný nepoměr v agendě počtu zaměstnanců: vykázaný počet zaměstnanců dosahuje méně než 1/5 počtu osob, které by měly zajišťovat realizaci projektu</a:t>
            </a:r>
          </a:p>
          <a:p>
            <a:pPr lvl="1">
              <a:lnSpc>
                <a:spcPct val="100000"/>
              </a:lnSpc>
            </a:pPr>
            <a:r>
              <a:rPr lang="cs-CZ" dirty="0" smtClean="0"/>
              <a:t>Výrazný nepoměr v agendě ročního obratu: roční obrat dosahuje méně než 1/5 celkových způsobilých výdajů projektu</a:t>
            </a:r>
          </a:p>
          <a:p>
            <a:pPr lvl="1">
              <a:lnSpc>
                <a:spcPct val="100000"/>
              </a:lnSpc>
            </a:pPr>
            <a:r>
              <a:rPr lang="cs-CZ" dirty="0" smtClean="0"/>
              <a:t>Zkušenost žadatele (organizace nebo členové realizačního týmu) se zajištěním činností minimálně blízkých svým věcným zaměřením činnostem, které jsou v projektu naplánovány</a:t>
            </a:r>
          </a:p>
          <a:p>
            <a:pPr lvl="1">
              <a:lnSpc>
                <a:spcPct val="100000"/>
              </a:lnSpc>
            </a:pPr>
            <a:r>
              <a:rPr lang="cs-CZ" dirty="0"/>
              <a:t>ve výjimečných případech může HK akceptovat žadatelem doložené zdůvodnění </a:t>
            </a:r>
          </a:p>
          <a:p>
            <a:pPr lvl="1">
              <a:lnSpc>
                <a:spcPct val="100000"/>
              </a:lnSpc>
            </a:pPr>
            <a:endParaRPr lang="cs-CZ" dirty="0"/>
          </a:p>
        </p:txBody>
      </p:sp>
    </p:spTree>
    <p:extLst>
      <p:ext uri="{BB962C8B-B14F-4D97-AF65-F5344CB8AC3E}">
        <p14:creationId xmlns:p14="http://schemas.microsoft.com/office/powerpoint/2010/main" val="2268442094"/>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věcné </a:t>
            </a:r>
            <a:r>
              <a:rPr lang="cs-CZ" dirty="0"/>
              <a:t>hodnocení </a:t>
            </a:r>
          </a:p>
        </p:txBody>
      </p:sp>
      <p:sp>
        <p:nvSpPr>
          <p:cNvPr id="5" name="Zástupný symbol pro číslo snímku 4"/>
          <p:cNvSpPr>
            <a:spLocks noGrp="1"/>
          </p:cNvSpPr>
          <p:nvPr>
            <p:ph type="sldNum" sz="quarter" idx="13"/>
          </p:nvPr>
        </p:nvSpPr>
        <p:spPr/>
        <p:txBody>
          <a:bodyPr/>
          <a:lstStyle/>
          <a:p>
            <a:fld id="{479BF083-4774-43B1-9AB0-5CC1AC5DD8EE}" type="slidenum">
              <a:rPr lang="cs-CZ" smtClean="0"/>
              <a:pPr/>
              <a:t>77</a:t>
            </a:fld>
            <a:endParaRPr lang="cs-CZ" dirty="0"/>
          </a:p>
        </p:txBody>
      </p:sp>
      <p:sp>
        <p:nvSpPr>
          <p:cNvPr id="3" name="Zástupný symbol pro obsah 2"/>
          <p:cNvSpPr>
            <a:spLocks noGrp="1"/>
          </p:cNvSpPr>
          <p:nvPr>
            <p:ph idx="10"/>
          </p:nvPr>
        </p:nvSpPr>
        <p:spPr>
          <a:xfrm>
            <a:off x="323528" y="1268760"/>
            <a:ext cx="8424936" cy="4968552"/>
          </a:xfrm>
        </p:spPr>
        <p:txBody>
          <a:bodyPr/>
          <a:lstStyle/>
          <a:p>
            <a:pPr marL="0" lvl="2" indent="0">
              <a:lnSpc>
                <a:spcPct val="100000"/>
              </a:lnSpc>
              <a:spcAft>
                <a:spcPts val="1200"/>
              </a:spcAft>
              <a:buSzPct val="100000"/>
              <a:buNone/>
            </a:pPr>
            <a:r>
              <a:rPr lang="cs-CZ" b="1" dirty="0" smtClean="0"/>
              <a:t>Dokončení věcného hodnocení projektové žádosti</a:t>
            </a:r>
            <a:endParaRPr lang="cs-CZ" sz="2000" b="1" dirty="0" smtClean="0"/>
          </a:p>
          <a:p>
            <a:pPr>
              <a:lnSpc>
                <a:spcPct val="100000"/>
              </a:lnSpc>
              <a:spcBef>
                <a:spcPts val="300"/>
              </a:spcBef>
              <a:spcAft>
                <a:spcPts val="300"/>
              </a:spcAft>
            </a:pPr>
            <a:r>
              <a:rPr lang="cs-CZ" sz="2000" dirty="0" smtClean="0"/>
              <a:t>pokud se hodnotící komise (HK) shodne, že </a:t>
            </a:r>
            <a:r>
              <a:rPr lang="cs-CZ" sz="2000" dirty="0"/>
              <a:t>by musela v některém z </a:t>
            </a:r>
            <a:r>
              <a:rPr lang="cs-CZ" sz="2000" dirty="0" smtClean="0"/>
              <a:t>předchozích kritérií </a:t>
            </a:r>
            <a:r>
              <a:rPr lang="cs-CZ" sz="2000" dirty="0"/>
              <a:t>přidělit hodnocení „neschváleno“ nebo „nevyhovuje“, může si od žadatele </a:t>
            </a:r>
            <a:r>
              <a:rPr lang="cs-CZ" sz="2000" dirty="0" smtClean="0"/>
              <a:t>vyžádat </a:t>
            </a:r>
            <a:r>
              <a:rPr lang="cs-CZ" sz="2000" dirty="0"/>
              <a:t>doplňující </a:t>
            </a:r>
            <a:r>
              <a:rPr lang="cs-CZ" sz="2000" dirty="0" smtClean="0"/>
              <a:t>informace     (</a:t>
            </a:r>
            <a:r>
              <a:rPr lang="cs-CZ" sz="2000" dirty="0"/>
              <a:t>max. 3 x) ; jednání </a:t>
            </a:r>
            <a:r>
              <a:rPr lang="cs-CZ" sz="2000" dirty="0" smtClean="0"/>
              <a:t>komise je </a:t>
            </a:r>
            <a:r>
              <a:rPr lang="cs-CZ" sz="2000" dirty="0"/>
              <a:t>tím do předložení doplnění </a:t>
            </a:r>
            <a:r>
              <a:rPr lang="cs-CZ" sz="2000" dirty="0" smtClean="0"/>
              <a:t>přerušeno</a:t>
            </a:r>
          </a:p>
          <a:p>
            <a:pPr>
              <a:lnSpc>
                <a:spcPct val="100000"/>
              </a:lnSpc>
              <a:spcBef>
                <a:spcPts val="300"/>
              </a:spcBef>
              <a:spcAft>
                <a:spcPts val="300"/>
              </a:spcAft>
            </a:pPr>
            <a:r>
              <a:rPr lang="cs-CZ" sz="2000" dirty="0" smtClean="0"/>
              <a:t>HK vypracuje v rámci ukončení věcného hodnocení závěrečný komentář obsahující doporučené úpravy žádosti, kterými HK podmiňuje doporučení projektu k podpoření </a:t>
            </a:r>
          </a:p>
          <a:p>
            <a:pPr>
              <a:lnSpc>
                <a:spcPct val="100000"/>
              </a:lnSpc>
              <a:spcBef>
                <a:spcPts val="300"/>
              </a:spcBef>
              <a:spcAft>
                <a:spcPts val="300"/>
              </a:spcAft>
            </a:pPr>
            <a:r>
              <a:rPr lang="cs-CZ" sz="2000" dirty="0" smtClean="0"/>
              <a:t>žadatel je </a:t>
            </a:r>
            <a:r>
              <a:rPr lang="cs-CZ" sz="2000" dirty="0"/>
              <a:t>po </a:t>
            </a:r>
            <a:r>
              <a:rPr lang="cs-CZ" sz="2000" dirty="0" smtClean="0"/>
              <a:t>ukončení každé etapy </a:t>
            </a:r>
            <a:r>
              <a:rPr lang="cs-CZ" sz="2000" dirty="0"/>
              <a:t>hodnocení </a:t>
            </a:r>
            <a:r>
              <a:rPr lang="cs-CZ" sz="2000" dirty="0" smtClean="0"/>
              <a:t>vyrozuměn </a:t>
            </a:r>
            <a:r>
              <a:rPr lang="cs-CZ" sz="2000" dirty="0"/>
              <a:t>o </a:t>
            </a:r>
            <a:r>
              <a:rPr lang="cs-CZ" sz="2000" dirty="0" smtClean="0"/>
              <a:t>výsledku a </a:t>
            </a:r>
            <a:r>
              <a:rPr lang="cs-CZ" sz="2000" dirty="0"/>
              <a:t>má k dispozici také všechna věcná </a:t>
            </a:r>
            <a:r>
              <a:rPr lang="cs-CZ" sz="2000" dirty="0" smtClean="0"/>
              <a:t>relevantní hodnocení</a:t>
            </a:r>
          </a:p>
          <a:p>
            <a:pPr>
              <a:lnSpc>
                <a:spcPct val="100000"/>
              </a:lnSpc>
              <a:spcBef>
                <a:spcPts val="300"/>
              </a:spcBef>
              <a:spcAft>
                <a:spcPts val="300"/>
              </a:spcAft>
            </a:pPr>
            <a:r>
              <a:rPr lang="cs-CZ" sz="2000" dirty="0" smtClean="0"/>
              <a:t>v </a:t>
            </a:r>
            <a:r>
              <a:rPr lang="cs-CZ" sz="2000" dirty="0"/>
              <a:t>případě úspěšného projektu se za oznámení </a:t>
            </a:r>
            <a:r>
              <a:rPr lang="cs-CZ" sz="2000" dirty="0" smtClean="0"/>
              <a:t>kladného výsledku pokládá </a:t>
            </a:r>
            <a:r>
              <a:rPr lang="cs-CZ" sz="2000" dirty="0"/>
              <a:t>i změna stavu projektu v IS KP14+. V případě, že věcné hodnocení je poslední fází hodnoticího a výběrového procesu, informuje projektový manažer žadatele o dalším postupu formou zprávy zaslané z MS2014+ v rozsahu Vyrozumění o schválení </a:t>
            </a:r>
            <a:r>
              <a:rPr lang="cs-CZ" sz="2000" dirty="0" smtClean="0"/>
              <a:t>žádosti.</a:t>
            </a:r>
            <a:endParaRPr lang="cs-CZ" sz="2000" dirty="0"/>
          </a:p>
          <a:p>
            <a:pPr>
              <a:lnSpc>
                <a:spcPct val="100000"/>
              </a:lnSpc>
              <a:spcBef>
                <a:spcPts val="300"/>
              </a:spcBef>
              <a:spcAft>
                <a:spcPts val="300"/>
              </a:spcAft>
            </a:pPr>
            <a:endParaRPr lang="cs-CZ" sz="2000" dirty="0" smtClean="0"/>
          </a:p>
          <a:p>
            <a:pPr>
              <a:lnSpc>
                <a:spcPct val="100000"/>
              </a:lnSpc>
              <a:spcBef>
                <a:spcPts val="300"/>
              </a:spcBef>
              <a:spcAft>
                <a:spcPts val="300"/>
              </a:spcAft>
            </a:pPr>
            <a:endParaRPr lang="cs-CZ" sz="2000" dirty="0" smtClean="0"/>
          </a:p>
        </p:txBody>
      </p:sp>
    </p:spTree>
    <p:extLst>
      <p:ext uri="{BB962C8B-B14F-4D97-AF65-F5344CB8AC3E}">
        <p14:creationId xmlns:p14="http://schemas.microsoft.com/office/powerpoint/2010/main" val="1347348425"/>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přezkum  hodnocení </a:t>
            </a:r>
            <a:endParaRPr lang="cs-CZ" dirty="0"/>
          </a:p>
        </p:txBody>
      </p:sp>
      <p:sp>
        <p:nvSpPr>
          <p:cNvPr id="5" name="Zástupný symbol pro číslo snímku 4"/>
          <p:cNvSpPr>
            <a:spLocks noGrp="1"/>
          </p:cNvSpPr>
          <p:nvPr>
            <p:ph type="sldNum" sz="quarter" idx="13"/>
          </p:nvPr>
        </p:nvSpPr>
        <p:spPr/>
        <p:txBody>
          <a:bodyPr/>
          <a:lstStyle/>
          <a:p>
            <a:fld id="{479BF083-4774-43B1-9AB0-5CC1AC5DD8EE}" type="slidenum">
              <a:rPr lang="cs-CZ" smtClean="0"/>
              <a:pPr/>
              <a:t>78</a:t>
            </a:fld>
            <a:endParaRPr lang="cs-CZ" dirty="0"/>
          </a:p>
        </p:txBody>
      </p:sp>
      <p:sp>
        <p:nvSpPr>
          <p:cNvPr id="3" name="Zástupný symbol pro obsah 2"/>
          <p:cNvSpPr>
            <a:spLocks noGrp="1"/>
          </p:cNvSpPr>
          <p:nvPr>
            <p:ph idx="10"/>
          </p:nvPr>
        </p:nvSpPr>
        <p:spPr>
          <a:xfrm>
            <a:off x="323528" y="1268760"/>
            <a:ext cx="8568952" cy="5256584"/>
          </a:xfrm>
        </p:spPr>
        <p:txBody>
          <a:bodyPr/>
          <a:lstStyle/>
          <a:p>
            <a:pPr marL="0" lvl="2" indent="0">
              <a:lnSpc>
                <a:spcPct val="100000"/>
              </a:lnSpc>
              <a:buSzPct val="100000"/>
              <a:buNone/>
            </a:pPr>
            <a:r>
              <a:rPr lang="cs-CZ" b="1" dirty="0" smtClean="0"/>
              <a:t>Přezkum hodnocení neúspěšných žádostí - Specifická </a:t>
            </a:r>
            <a:r>
              <a:rPr lang="cs-CZ" b="1" dirty="0"/>
              <a:t>část  pravidel pro žadatele, kap. </a:t>
            </a:r>
            <a:r>
              <a:rPr lang="cs-CZ" b="1" dirty="0" smtClean="0"/>
              <a:t>4.5. a Obecná část pravidel pro žadatele, kap. 32.1</a:t>
            </a:r>
          </a:p>
          <a:p>
            <a:pPr>
              <a:lnSpc>
                <a:spcPct val="100000"/>
              </a:lnSpc>
              <a:spcBef>
                <a:spcPts val="1200"/>
              </a:spcBef>
              <a:spcAft>
                <a:spcPts val="300"/>
              </a:spcAft>
            </a:pPr>
            <a:r>
              <a:rPr lang="cs-CZ" sz="2000" dirty="0" smtClean="0"/>
              <a:t>předkladatel neúspěšné žádosti je zároveň s vyrozuměním o výsledku hodnocení informován o možnosti </a:t>
            </a:r>
            <a:r>
              <a:rPr lang="cs-CZ" sz="2000" dirty="0"/>
              <a:t>požádat o přezkum negativního </a:t>
            </a:r>
            <a:r>
              <a:rPr lang="cs-CZ" sz="2000" dirty="0" smtClean="0"/>
              <a:t>závěru</a:t>
            </a:r>
          </a:p>
          <a:p>
            <a:pPr>
              <a:lnSpc>
                <a:spcPct val="100000"/>
              </a:lnSpc>
              <a:spcBef>
                <a:spcPts val="1200"/>
              </a:spcBef>
              <a:spcAft>
                <a:spcPts val="300"/>
              </a:spcAft>
            </a:pPr>
            <a:r>
              <a:rPr lang="cs-CZ" sz="2000" dirty="0" smtClean="0"/>
              <a:t>žadatel může podat pouze jednu žádost o přezkum v každé části schvalovacího procesu (HPFN a VH), a to do 14 kalendářní dnů od doručení výsledku</a:t>
            </a:r>
          </a:p>
          <a:p>
            <a:pPr>
              <a:lnSpc>
                <a:spcPct val="100000"/>
              </a:lnSpc>
              <a:spcBef>
                <a:spcPts val="1200"/>
              </a:spcBef>
              <a:spcAft>
                <a:spcPts val="300"/>
              </a:spcAft>
            </a:pPr>
            <a:r>
              <a:rPr lang="cs-CZ" sz="2000" dirty="0" smtClean="0"/>
              <a:t>formulář je k dispozici na esfcr.cz; uvádí se pouze objektivní skutečnosti, na dodatečné doplňující informace k žádosti nebude brán zřetel</a:t>
            </a:r>
          </a:p>
          <a:p>
            <a:pPr>
              <a:lnSpc>
                <a:spcPct val="100000"/>
              </a:lnSpc>
              <a:spcBef>
                <a:spcPts val="1200"/>
              </a:spcBef>
              <a:spcAft>
                <a:spcPts val="300"/>
              </a:spcAft>
            </a:pPr>
            <a:r>
              <a:rPr lang="cs-CZ" sz="2000" dirty="0" smtClean="0"/>
              <a:t>žadatel může podat námitku i proti více kritériím v každém z relevantních posudků (námitka vždy proti konkrétnímu kritériu)</a:t>
            </a:r>
          </a:p>
          <a:p>
            <a:pPr>
              <a:lnSpc>
                <a:spcPct val="100000"/>
              </a:lnSpc>
              <a:spcBef>
                <a:spcPts val="1200"/>
              </a:spcBef>
              <a:spcAft>
                <a:spcPts val="300"/>
              </a:spcAft>
            </a:pPr>
            <a:r>
              <a:rPr lang="cs-CZ" sz="2000" dirty="0" smtClean="0"/>
              <a:t>lhůta na vyřízení žádosti o přezkum je 30 kalendářních dní od doručení, v odůvodněných případech lze prodloužit až na 60 dnů </a:t>
            </a:r>
          </a:p>
          <a:p>
            <a:pPr>
              <a:lnSpc>
                <a:spcPct val="100000"/>
              </a:lnSpc>
              <a:spcBef>
                <a:spcPts val="1200"/>
              </a:spcBef>
              <a:spcAft>
                <a:spcPts val="300"/>
              </a:spcAft>
            </a:pPr>
            <a:endParaRPr lang="cs-CZ" sz="2000" dirty="0" smtClean="0"/>
          </a:p>
          <a:p>
            <a:pPr>
              <a:lnSpc>
                <a:spcPct val="100000"/>
              </a:lnSpc>
              <a:spcBef>
                <a:spcPts val="1200"/>
              </a:spcBef>
              <a:spcAft>
                <a:spcPts val="300"/>
              </a:spcAft>
            </a:pPr>
            <a:endParaRPr lang="cs-CZ" sz="2000" dirty="0" smtClean="0"/>
          </a:p>
          <a:p>
            <a:pPr>
              <a:lnSpc>
                <a:spcPct val="100000"/>
              </a:lnSpc>
              <a:spcBef>
                <a:spcPts val="1200"/>
              </a:spcBef>
              <a:spcAft>
                <a:spcPts val="300"/>
              </a:spcAft>
            </a:pPr>
            <a:endParaRPr lang="cs-CZ" sz="2000" dirty="0" smtClean="0"/>
          </a:p>
        </p:txBody>
      </p:sp>
    </p:spTree>
    <p:extLst>
      <p:ext uri="{BB962C8B-B14F-4D97-AF65-F5344CB8AC3E}">
        <p14:creationId xmlns:p14="http://schemas.microsoft.com/office/powerpoint/2010/main" val="232019819"/>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971600" y="3429000"/>
            <a:ext cx="7272808" cy="1296144"/>
          </a:xfrm>
        </p:spPr>
        <p:txBody>
          <a:bodyPr/>
          <a:lstStyle/>
          <a:p>
            <a:pPr algn="ctr"/>
            <a:r>
              <a:rPr lang="cs-CZ" dirty="0"/>
              <a:t>Informační a komunikační opatření (publicita)</a:t>
            </a:r>
            <a:endParaRPr lang="cs-CZ" sz="2800" b="0" dirty="0"/>
          </a:p>
        </p:txBody>
      </p:sp>
    </p:spTree>
    <p:extLst>
      <p:ext uri="{BB962C8B-B14F-4D97-AF65-F5344CB8AC3E}">
        <p14:creationId xmlns:p14="http://schemas.microsoft.com/office/powerpoint/2010/main" val="384172432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Koncept výzvy</a:t>
            </a:r>
            <a:endParaRPr lang="cs-CZ" dirty="0"/>
          </a:p>
        </p:txBody>
      </p:sp>
      <p:sp>
        <p:nvSpPr>
          <p:cNvPr id="7" name="Zástupný symbol pro obsah 6"/>
          <p:cNvSpPr>
            <a:spLocks noGrp="1"/>
          </p:cNvSpPr>
          <p:nvPr>
            <p:ph idx="1"/>
          </p:nvPr>
        </p:nvSpPr>
        <p:spPr>
          <a:xfrm>
            <a:off x="540000" y="1412776"/>
            <a:ext cx="8064000" cy="4707224"/>
          </a:xfrm>
        </p:spPr>
        <p:txBody>
          <a:bodyPr/>
          <a:lstStyle/>
          <a:p>
            <a:pPr marL="0" lvl="0" indent="0" algn="just">
              <a:buNone/>
            </a:pPr>
            <a:r>
              <a:rPr lang="cs-CZ" sz="2000" dirty="0" smtClean="0"/>
              <a:t>Tato </a:t>
            </a:r>
            <a:r>
              <a:rPr lang="cs-CZ" sz="2000" dirty="0"/>
              <a:t>výzva podporuje zejména aktivity přispívající k naplnění Strategického rámce rozvoje veřejné správy České republiky pro období 2014 – 2020 (dále SRRVS</a:t>
            </a:r>
            <a:r>
              <a:rPr lang="cs-CZ" sz="2000" dirty="0" smtClean="0"/>
              <a:t>)</a:t>
            </a:r>
            <a:r>
              <a:rPr lang="cs-CZ" sz="2000" dirty="0"/>
              <a:t> který byl schválen usnesením vlády ČR ze dne 27. srpna 2014 č. </a:t>
            </a:r>
            <a:r>
              <a:rPr lang="cs-CZ" sz="2000" dirty="0" smtClean="0"/>
              <a:t>680. </a:t>
            </a:r>
            <a:r>
              <a:rPr lang="cs-CZ" sz="2000" b="1" dirty="0"/>
              <a:t>Mohou být podpořeny pouze ty aktivity, které jsou uvedeny v Implementačních plánech pro strategické cíle 1, 2 a 4 SRRVS a v jejich přílohách, případně další strategické projekty schválené konkrétním usnesením Vlády ČR. </a:t>
            </a:r>
            <a:r>
              <a:rPr lang="cs-CZ" sz="2000" dirty="0"/>
              <a:t>Vazba jednotlivých aktivit projektu a jeho rozpočtu na Implementační plány SRRVS musí být v projektové žádosti jednoznačně identifikovatelná. </a:t>
            </a:r>
          </a:p>
          <a:p>
            <a:pPr marL="0" lvl="0" indent="0" algn="just">
              <a:buNone/>
            </a:pPr>
            <a:endParaRPr lang="cs-CZ" sz="1800" cap="all" dirty="0" smtClean="0"/>
          </a:p>
        </p:txBody>
      </p:sp>
      <p:sp>
        <p:nvSpPr>
          <p:cNvPr id="6" name="Zástupný symbol pro číslo snímku 5"/>
          <p:cNvSpPr>
            <a:spLocks noGrp="1"/>
          </p:cNvSpPr>
          <p:nvPr>
            <p:ph type="sldNum" sz="quarter" idx="12"/>
          </p:nvPr>
        </p:nvSpPr>
        <p:spPr/>
        <p:txBody>
          <a:bodyPr/>
          <a:lstStyle/>
          <a:p>
            <a:fld id="{479BF083-4774-43B1-9AB0-5CC1AC5DD8EE}" type="slidenum">
              <a:rPr lang="cs-CZ" smtClean="0"/>
              <a:pPr/>
              <a:t>8</a:t>
            </a:fld>
            <a:endParaRPr lang="cs-CZ" dirty="0"/>
          </a:p>
        </p:txBody>
      </p:sp>
    </p:spTree>
    <p:extLst>
      <p:ext uri="{BB962C8B-B14F-4D97-AF65-F5344CB8AC3E}">
        <p14:creationId xmlns:p14="http://schemas.microsoft.com/office/powerpoint/2010/main" val="1782224286"/>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POVINNOSTI PŘÍJEMCŮ</a:t>
            </a:r>
            <a:endParaRPr lang="cs-CZ" dirty="0"/>
          </a:p>
        </p:txBody>
      </p:sp>
      <p:sp>
        <p:nvSpPr>
          <p:cNvPr id="3" name="Zástupný symbol pro obsah 2"/>
          <p:cNvSpPr>
            <a:spLocks noGrp="1"/>
          </p:cNvSpPr>
          <p:nvPr>
            <p:ph idx="1"/>
          </p:nvPr>
        </p:nvSpPr>
        <p:spPr/>
        <p:txBody>
          <a:bodyPr/>
          <a:lstStyle/>
          <a:p>
            <a:r>
              <a:rPr lang="cs-CZ" dirty="0" smtClean="0"/>
              <a:t>Vkládat na </a:t>
            </a:r>
            <a:r>
              <a:rPr lang="cs-CZ" dirty="0" smtClean="0">
                <a:hlinkClick r:id="rId3"/>
              </a:rPr>
              <a:t>www.esfcr.cz</a:t>
            </a:r>
            <a:r>
              <a:rPr lang="cs-CZ" dirty="0" smtClean="0"/>
              <a:t> projekt, aktivity projektu pro veřejnost, zakázky, produkty (on-line formuláře)</a:t>
            </a:r>
          </a:p>
          <a:p>
            <a:r>
              <a:rPr lang="cs-CZ" dirty="0" smtClean="0"/>
              <a:t>Vložit informace o projektu na web příjemce – logo musí být barevné a viditelné bez nutnosti rolovat dolů</a:t>
            </a:r>
          </a:p>
          <a:p>
            <a:r>
              <a:rPr lang="cs-CZ" dirty="0"/>
              <a:t>I</a:t>
            </a:r>
            <a:r>
              <a:rPr lang="cs-CZ" dirty="0" smtClean="0"/>
              <a:t>nformovat partnery a účastníky projektu o financování  z ESF/OPZ (vizuální identita, příp. ústní informace)</a:t>
            </a:r>
          </a:p>
          <a:p>
            <a:r>
              <a:rPr lang="cs-CZ" dirty="0"/>
              <a:t>Součinnost při realizaci komunikačních aktivit ŘO</a:t>
            </a:r>
          </a:p>
          <a:p>
            <a:r>
              <a:rPr lang="cs-CZ" dirty="0" smtClean="0"/>
              <a:t>Vyvěšení povinného plakátu (příp. i desky, billboardu)</a:t>
            </a:r>
          </a:p>
          <a:p>
            <a:pPr lvl="1"/>
            <a:r>
              <a:rPr lang="cs-CZ" dirty="0" smtClean="0"/>
              <a:t>Deska, billboard: projekty s křížovým financováním na stavební práce nebo infrastrukturu za více než 500.000 € z veř. zdrojů</a:t>
            </a:r>
            <a:endParaRPr lang="cs-CZ" dirty="0"/>
          </a:p>
          <a:p>
            <a:pPr lvl="1"/>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80</a:t>
            </a:fld>
            <a:endParaRPr lang="cs-CZ" dirty="0"/>
          </a:p>
        </p:txBody>
      </p:sp>
    </p:spTree>
    <p:extLst>
      <p:ext uri="{BB962C8B-B14F-4D97-AF65-F5344CB8AC3E}">
        <p14:creationId xmlns:p14="http://schemas.microsoft.com/office/powerpoint/2010/main" val="768189556"/>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Povinný plakát</a:t>
            </a:r>
            <a:endParaRPr lang="cs-CZ" dirty="0"/>
          </a:p>
        </p:txBody>
      </p:sp>
      <p:sp>
        <p:nvSpPr>
          <p:cNvPr id="3" name="Zástupný symbol pro obsah 2"/>
          <p:cNvSpPr>
            <a:spLocks noGrp="1"/>
          </p:cNvSpPr>
          <p:nvPr>
            <p:ph idx="1"/>
          </p:nvPr>
        </p:nvSpPr>
        <p:spPr/>
        <p:txBody>
          <a:bodyPr/>
          <a:lstStyle/>
          <a:p>
            <a:r>
              <a:rPr lang="cs-CZ" dirty="0" smtClean="0"/>
              <a:t>Alespoň </a:t>
            </a:r>
            <a:r>
              <a:rPr lang="cs-CZ" dirty="0"/>
              <a:t>1 povinný plakát </a:t>
            </a:r>
            <a:r>
              <a:rPr lang="cs-CZ" dirty="0" smtClean="0"/>
              <a:t>min. </a:t>
            </a:r>
            <a:r>
              <a:rPr lang="cs-CZ" dirty="0"/>
              <a:t>A3 s informacemi o projektu </a:t>
            </a:r>
            <a:r>
              <a:rPr lang="cs-CZ" dirty="0" smtClean="0"/>
              <a:t>– využít je třeba el. šablonu z </a:t>
            </a:r>
            <a:r>
              <a:rPr lang="cs-CZ" dirty="0" smtClean="0">
                <a:hlinkClick r:id="rId2"/>
              </a:rPr>
              <a:t>www.esfcr.cz</a:t>
            </a:r>
            <a:r>
              <a:rPr lang="cs-CZ" dirty="0" smtClean="0"/>
              <a:t> </a:t>
            </a:r>
          </a:p>
          <a:p>
            <a:r>
              <a:rPr lang="cs-CZ" dirty="0"/>
              <a:t>Po celou dobu realizace projektu</a:t>
            </a:r>
          </a:p>
          <a:p>
            <a:r>
              <a:rPr lang="cs-CZ" dirty="0" smtClean="0"/>
              <a:t>V </a:t>
            </a:r>
            <a:r>
              <a:rPr lang="cs-CZ" dirty="0"/>
              <a:t>místě realizace </a:t>
            </a:r>
            <a:r>
              <a:rPr lang="cs-CZ" dirty="0" smtClean="0"/>
              <a:t>projektu </a:t>
            </a:r>
            <a:r>
              <a:rPr lang="cs-CZ" dirty="0"/>
              <a:t>snadno viditelném pro veřejnost, jako jsou vstupní prostory </a:t>
            </a:r>
            <a:r>
              <a:rPr lang="cs-CZ" dirty="0" smtClean="0"/>
              <a:t>budovy</a:t>
            </a:r>
          </a:p>
          <a:p>
            <a:pPr lvl="1"/>
            <a:r>
              <a:rPr lang="cs-CZ" dirty="0" smtClean="0"/>
              <a:t>Pokud </a:t>
            </a:r>
            <a:r>
              <a:rPr lang="cs-CZ" dirty="0"/>
              <a:t>je projekt realizován na více místech, </a:t>
            </a:r>
            <a:r>
              <a:rPr lang="cs-CZ" dirty="0" smtClean="0"/>
              <a:t>bude umístěn </a:t>
            </a:r>
            <a:r>
              <a:rPr lang="cs-CZ" dirty="0"/>
              <a:t>na všech těchto </a:t>
            </a:r>
            <a:r>
              <a:rPr lang="cs-CZ" dirty="0" smtClean="0"/>
              <a:t>místech</a:t>
            </a:r>
          </a:p>
          <a:p>
            <a:pPr lvl="1"/>
            <a:r>
              <a:rPr lang="cs-CZ" dirty="0" smtClean="0"/>
              <a:t>Pokud nelze umístit </a:t>
            </a:r>
            <a:r>
              <a:rPr lang="cs-CZ" dirty="0"/>
              <a:t>plakát v místě realizace projektu, bude umístěn v sídle </a:t>
            </a:r>
            <a:r>
              <a:rPr lang="cs-CZ" dirty="0" smtClean="0"/>
              <a:t>příjemce</a:t>
            </a:r>
          </a:p>
          <a:p>
            <a:pPr lvl="1"/>
            <a:r>
              <a:rPr lang="cs-CZ" dirty="0" smtClean="0"/>
              <a:t>Pokud </a:t>
            </a:r>
            <a:r>
              <a:rPr lang="cs-CZ" dirty="0"/>
              <a:t>příjemce realizuje více projektů </a:t>
            </a:r>
            <a:r>
              <a:rPr lang="cs-CZ" dirty="0" smtClean="0"/>
              <a:t>OPZ v </a:t>
            </a:r>
            <a:r>
              <a:rPr lang="cs-CZ" dirty="0"/>
              <a:t>jednom místě, je možné </a:t>
            </a:r>
            <a:r>
              <a:rPr lang="cs-CZ" dirty="0" smtClean="0"/>
              <a:t>pro všechny </a:t>
            </a:r>
            <a:r>
              <a:rPr lang="cs-CZ" dirty="0"/>
              <a:t>tyto projekty umístit pouze jeden </a:t>
            </a:r>
            <a:r>
              <a:rPr lang="cs-CZ" dirty="0" smtClean="0"/>
              <a:t>plakát</a:t>
            </a:r>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81</a:t>
            </a:fld>
            <a:endParaRPr lang="cs-CZ" dirty="0"/>
          </a:p>
        </p:txBody>
      </p:sp>
    </p:spTree>
    <p:extLst>
      <p:ext uri="{BB962C8B-B14F-4D97-AF65-F5344CB8AC3E}">
        <p14:creationId xmlns:p14="http://schemas.microsoft.com/office/powerpoint/2010/main" val="758579308"/>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Nadpis 4"/>
          <p:cNvSpPr>
            <a:spLocks noGrp="1"/>
          </p:cNvSpPr>
          <p:nvPr>
            <p:ph type="title"/>
          </p:nvPr>
        </p:nvSpPr>
        <p:spPr/>
        <p:txBody>
          <a:bodyPr/>
          <a:lstStyle/>
          <a:p>
            <a:r>
              <a:rPr lang="cs-CZ" dirty="0" smtClean="0"/>
              <a:t>VIZUÁLNÍ IDENTITA - použití</a:t>
            </a:r>
            <a:endParaRPr lang="cs-CZ" dirty="0"/>
          </a:p>
        </p:txBody>
      </p:sp>
      <p:sp>
        <p:nvSpPr>
          <p:cNvPr id="6" name="Zástupný symbol pro obsah 5"/>
          <p:cNvSpPr>
            <a:spLocks noGrp="1"/>
          </p:cNvSpPr>
          <p:nvPr>
            <p:ph idx="1"/>
          </p:nvPr>
        </p:nvSpPr>
        <p:spPr>
          <a:xfrm>
            <a:off x="569708" y="1548278"/>
            <a:ext cx="4434340" cy="5193090"/>
          </a:xfrm>
        </p:spPr>
        <p:txBody>
          <a:bodyPr/>
          <a:lstStyle/>
          <a:p>
            <a:pPr lvl="0">
              <a:lnSpc>
                <a:spcPct val="100000"/>
              </a:lnSpc>
              <a:spcBef>
                <a:spcPts val="0"/>
              </a:spcBef>
              <a:buFont typeface="Courier New" panose="02070309020205020404" pitchFamily="49" charset="0"/>
              <a:buChar char="o"/>
            </a:pPr>
            <a:r>
              <a:rPr lang="cs-CZ" sz="1400" dirty="0"/>
              <a:t>povinný plakát, </a:t>
            </a:r>
            <a:r>
              <a:rPr lang="cs-CZ" sz="1400" dirty="0" smtClean="0"/>
              <a:t>dočasná/stála deska nebo billboard</a:t>
            </a:r>
            <a:endParaRPr lang="cs-CZ" sz="1400" dirty="0"/>
          </a:p>
          <a:p>
            <a:pPr lvl="0">
              <a:lnSpc>
                <a:spcPct val="100000"/>
              </a:lnSpc>
              <a:spcBef>
                <a:spcPts val="0"/>
              </a:spcBef>
              <a:buFont typeface="Courier New" panose="02070309020205020404" pitchFamily="49" charset="0"/>
              <a:buChar char="o"/>
            </a:pPr>
            <a:r>
              <a:rPr lang="cs-CZ" sz="1400" dirty="0" smtClean="0"/>
              <a:t>weby, </a:t>
            </a:r>
            <a:r>
              <a:rPr lang="cs-CZ" sz="1400" dirty="0"/>
              <a:t>microsity, sociální média </a:t>
            </a:r>
            <a:r>
              <a:rPr lang="cs-CZ" sz="1400" dirty="0" smtClean="0"/>
              <a:t>projektu</a:t>
            </a:r>
            <a:endParaRPr lang="cs-CZ" sz="1400" dirty="0"/>
          </a:p>
          <a:p>
            <a:pPr lvl="0">
              <a:lnSpc>
                <a:spcPct val="100000"/>
              </a:lnSpc>
              <a:spcBef>
                <a:spcPts val="0"/>
              </a:spcBef>
              <a:buFont typeface="Courier New" panose="02070309020205020404" pitchFamily="49" charset="0"/>
              <a:buChar char="o"/>
            </a:pPr>
            <a:r>
              <a:rPr lang="cs-CZ" sz="1400" dirty="0"/>
              <a:t>propagační tiskoviny (brožury, letáky, plakáty, publikace, školicí materiály</a:t>
            </a:r>
            <a:r>
              <a:rPr lang="cs-CZ" sz="1400" dirty="0" smtClean="0"/>
              <a:t>) a </a:t>
            </a:r>
            <a:r>
              <a:rPr lang="cs-CZ" sz="1400" dirty="0"/>
              <a:t>propagační </a:t>
            </a:r>
            <a:r>
              <a:rPr lang="cs-CZ" sz="1400" dirty="0" smtClean="0"/>
              <a:t>předměty</a:t>
            </a:r>
            <a:endParaRPr lang="cs-CZ" sz="1400" dirty="0"/>
          </a:p>
          <a:p>
            <a:pPr lvl="0">
              <a:lnSpc>
                <a:spcPct val="100000"/>
              </a:lnSpc>
              <a:spcBef>
                <a:spcPts val="0"/>
              </a:spcBef>
              <a:buFont typeface="Courier New" panose="02070309020205020404" pitchFamily="49" charset="0"/>
              <a:buChar char="o"/>
            </a:pPr>
            <a:r>
              <a:rPr lang="cs-CZ" sz="1400" dirty="0"/>
              <a:t>propagační audiovizuální materiály (reklamní spoty, product placement, sponzorské vzkazy, reportáže, pořady</a:t>
            </a:r>
            <a:r>
              <a:rPr lang="cs-CZ" sz="1400" dirty="0" smtClean="0"/>
              <a:t>)</a:t>
            </a:r>
            <a:endParaRPr lang="cs-CZ" sz="1400" dirty="0"/>
          </a:p>
          <a:p>
            <a:pPr lvl="0">
              <a:lnSpc>
                <a:spcPct val="100000"/>
              </a:lnSpc>
              <a:spcBef>
                <a:spcPts val="0"/>
              </a:spcBef>
              <a:buFont typeface="Courier New" panose="02070309020205020404" pitchFamily="49" charset="0"/>
              <a:buChar char="o"/>
            </a:pPr>
            <a:r>
              <a:rPr lang="cs-CZ" sz="1400" dirty="0"/>
              <a:t>inzerce (internet, tisk, outdoor</a:t>
            </a:r>
            <a:r>
              <a:rPr lang="cs-CZ" sz="1400" dirty="0" smtClean="0"/>
              <a:t>) </a:t>
            </a:r>
            <a:endParaRPr lang="cs-CZ" sz="1400" dirty="0"/>
          </a:p>
          <a:p>
            <a:pPr lvl="0">
              <a:lnSpc>
                <a:spcPct val="100000"/>
              </a:lnSpc>
              <a:spcBef>
                <a:spcPts val="0"/>
              </a:spcBef>
              <a:buFont typeface="Courier New" panose="02070309020205020404" pitchFamily="49" charset="0"/>
              <a:buChar char="o"/>
            </a:pPr>
            <a:r>
              <a:rPr lang="cs-CZ" sz="1400" dirty="0"/>
              <a:t>soutěže (s výjimkou cen do soutěží</a:t>
            </a:r>
            <a:r>
              <a:rPr lang="cs-CZ" sz="1400" dirty="0" smtClean="0"/>
              <a:t>)</a:t>
            </a:r>
            <a:endParaRPr lang="cs-CZ" sz="1400" dirty="0"/>
          </a:p>
          <a:p>
            <a:pPr lvl="0">
              <a:lnSpc>
                <a:spcPct val="100000"/>
              </a:lnSpc>
              <a:spcBef>
                <a:spcPts val="0"/>
              </a:spcBef>
              <a:buFont typeface="Courier New" panose="02070309020205020404" pitchFamily="49" charset="0"/>
              <a:buChar char="o"/>
            </a:pPr>
            <a:r>
              <a:rPr lang="cs-CZ" sz="1400" dirty="0"/>
              <a:t>komunikační akce (semináře, workshopy, konference, tiskové konference, výstavy, </a:t>
            </a:r>
            <a:r>
              <a:rPr lang="cs-CZ" sz="1400" dirty="0" smtClean="0"/>
              <a:t>veletrhy)</a:t>
            </a:r>
            <a:endParaRPr lang="cs-CZ" sz="1400" dirty="0"/>
          </a:p>
          <a:p>
            <a:pPr lvl="0">
              <a:lnSpc>
                <a:spcPct val="100000"/>
              </a:lnSpc>
              <a:spcBef>
                <a:spcPts val="0"/>
              </a:spcBef>
              <a:buFont typeface="Courier New" panose="02070309020205020404" pitchFamily="49" charset="0"/>
              <a:buChar char="o"/>
            </a:pPr>
            <a:r>
              <a:rPr lang="cs-CZ" sz="1400" dirty="0"/>
              <a:t>PR výstupy při jejich distribuci (tiskové zprávy, informace pro média</a:t>
            </a:r>
            <a:r>
              <a:rPr lang="cs-CZ" sz="1400" dirty="0" smtClean="0"/>
              <a:t>)</a:t>
            </a:r>
            <a:endParaRPr lang="cs-CZ" sz="1400" dirty="0"/>
          </a:p>
          <a:p>
            <a:pPr lvl="0">
              <a:lnSpc>
                <a:spcPct val="100000"/>
              </a:lnSpc>
              <a:spcBef>
                <a:spcPts val="0"/>
              </a:spcBef>
              <a:buFont typeface="Courier New" panose="02070309020205020404" pitchFamily="49" charset="0"/>
              <a:buChar char="o"/>
            </a:pPr>
            <a:r>
              <a:rPr lang="cs-CZ" sz="1400" dirty="0"/>
              <a:t>dokumenty </a:t>
            </a:r>
            <a:r>
              <a:rPr lang="cs-CZ" sz="1400" dirty="0" smtClean="0"/>
              <a:t>pro </a:t>
            </a:r>
            <a:r>
              <a:rPr lang="cs-CZ" sz="1400" dirty="0"/>
              <a:t>veřejnost či cílové </a:t>
            </a:r>
            <a:r>
              <a:rPr lang="cs-CZ" sz="1400" dirty="0" smtClean="0"/>
              <a:t>skupiny (vstupní</a:t>
            </a:r>
            <a:r>
              <a:rPr lang="cs-CZ" sz="1400" dirty="0"/>
              <a:t>, výstupní/závěrečné zprávy, analýzy, certifikáty, prezenční listiny apod</a:t>
            </a:r>
            <a:r>
              <a:rPr lang="cs-CZ" sz="1400" dirty="0" smtClean="0"/>
              <a:t>.)</a:t>
            </a:r>
            <a:endParaRPr lang="cs-CZ" sz="1400" dirty="0"/>
          </a:p>
          <a:p>
            <a:pPr lvl="0">
              <a:lnSpc>
                <a:spcPct val="100000"/>
              </a:lnSpc>
              <a:spcBef>
                <a:spcPts val="0"/>
              </a:spcBef>
              <a:buFont typeface="Courier New" panose="02070309020205020404" pitchFamily="49" charset="0"/>
              <a:buChar char="o"/>
            </a:pPr>
            <a:r>
              <a:rPr lang="cs-CZ" sz="1400" dirty="0"/>
              <a:t>výzva k podání nabídek/zadávací dokumentace </a:t>
            </a:r>
            <a:r>
              <a:rPr lang="cs-CZ" sz="1400" dirty="0" smtClean="0"/>
              <a:t>zakázek</a:t>
            </a:r>
            <a:endParaRPr lang="cs-CZ" sz="1400"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82</a:t>
            </a:fld>
            <a:endParaRPr lang="cs-CZ" dirty="0"/>
          </a:p>
        </p:txBody>
      </p:sp>
      <p:sp>
        <p:nvSpPr>
          <p:cNvPr id="7" name="Zástupný symbol pro obsah 6"/>
          <p:cNvSpPr>
            <a:spLocks noGrp="1"/>
          </p:cNvSpPr>
          <p:nvPr>
            <p:ph idx="13"/>
          </p:nvPr>
        </p:nvSpPr>
        <p:spPr>
          <a:xfrm>
            <a:off x="5076056" y="1569616"/>
            <a:ext cx="3743968" cy="4955728"/>
          </a:xfrm>
        </p:spPr>
        <p:txBody>
          <a:bodyPr/>
          <a:lstStyle/>
          <a:p>
            <a:pPr lvl="0">
              <a:lnSpc>
                <a:spcPct val="100000"/>
              </a:lnSpc>
              <a:spcBef>
                <a:spcPts val="0"/>
              </a:spcBef>
              <a:buFont typeface="Courier New" panose="02070309020205020404" pitchFamily="49" charset="0"/>
              <a:buChar char="o"/>
            </a:pPr>
            <a:r>
              <a:rPr lang="cs-CZ" sz="1400" dirty="0"/>
              <a:t>interní </a:t>
            </a:r>
            <a:r>
              <a:rPr lang="cs-CZ" sz="1400" dirty="0" smtClean="0"/>
              <a:t>dokumenty</a:t>
            </a:r>
            <a:endParaRPr lang="cs-CZ" sz="1400" dirty="0"/>
          </a:p>
          <a:p>
            <a:pPr lvl="0">
              <a:lnSpc>
                <a:spcPct val="100000"/>
              </a:lnSpc>
              <a:spcBef>
                <a:spcPts val="0"/>
              </a:spcBef>
              <a:buFont typeface="Courier New" panose="02070309020205020404" pitchFamily="49" charset="0"/>
              <a:buChar char="o"/>
            </a:pPr>
            <a:r>
              <a:rPr lang="cs-CZ" sz="1400" dirty="0"/>
              <a:t>archivační </a:t>
            </a:r>
            <a:r>
              <a:rPr lang="cs-CZ" sz="1400" dirty="0" smtClean="0"/>
              <a:t>šanony</a:t>
            </a:r>
            <a:endParaRPr lang="cs-CZ" sz="1400" dirty="0"/>
          </a:p>
          <a:p>
            <a:pPr lvl="0">
              <a:lnSpc>
                <a:spcPct val="100000"/>
              </a:lnSpc>
              <a:spcBef>
                <a:spcPts val="0"/>
              </a:spcBef>
              <a:buFont typeface="Courier New" panose="02070309020205020404" pitchFamily="49" charset="0"/>
              <a:buChar char="o"/>
            </a:pPr>
            <a:r>
              <a:rPr lang="cs-CZ" sz="1400" dirty="0"/>
              <a:t>elektronická i listinná </a:t>
            </a:r>
            <a:r>
              <a:rPr lang="cs-CZ" sz="1400" dirty="0" smtClean="0"/>
              <a:t>komunikace</a:t>
            </a:r>
            <a:endParaRPr lang="cs-CZ" sz="1400" dirty="0"/>
          </a:p>
          <a:p>
            <a:pPr lvl="0">
              <a:lnSpc>
                <a:spcPct val="100000"/>
              </a:lnSpc>
              <a:spcBef>
                <a:spcPts val="0"/>
              </a:spcBef>
              <a:buFont typeface="Courier New" panose="02070309020205020404" pitchFamily="49" charset="0"/>
              <a:buChar char="o"/>
            </a:pPr>
            <a:r>
              <a:rPr lang="cs-CZ" sz="1400" dirty="0"/>
              <a:t>pracovní smlouvy, smlouvy s dodavateli, dalšími příjemci, partnery apod</a:t>
            </a:r>
            <a:r>
              <a:rPr lang="cs-CZ" sz="1400" dirty="0" smtClean="0"/>
              <a:t>.</a:t>
            </a:r>
            <a:endParaRPr lang="cs-CZ" sz="1400" dirty="0"/>
          </a:p>
          <a:p>
            <a:pPr lvl="0">
              <a:lnSpc>
                <a:spcPct val="100000"/>
              </a:lnSpc>
              <a:spcBef>
                <a:spcPts val="0"/>
              </a:spcBef>
              <a:buFont typeface="Courier New" panose="02070309020205020404" pitchFamily="49" charset="0"/>
              <a:buChar char="o"/>
            </a:pPr>
            <a:r>
              <a:rPr lang="cs-CZ" sz="1400" dirty="0"/>
              <a:t>účetní doklady </a:t>
            </a:r>
            <a:r>
              <a:rPr lang="cs-CZ" sz="1400" dirty="0" smtClean="0"/>
              <a:t>vztahující se </a:t>
            </a:r>
            <a:r>
              <a:rPr lang="cs-CZ" sz="1400" dirty="0"/>
              <a:t>k výdajům </a:t>
            </a:r>
            <a:r>
              <a:rPr lang="cs-CZ" sz="1400" dirty="0" smtClean="0"/>
              <a:t>projektu</a:t>
            </a:r>
            <a:endParaRPr lang="cs-CZ" sz="1400" dirty="0"/>
          </a:p>
          <a:p>
            <a:pPr lvl="0">
              <a:lnSpc>
                <a:spcPct val="100000"/>
              </a:lnSpc>
              <a:spcBef>
                <a:spcPts val="0"/>
              </a:spcBef>
              <a:buFont typeface="Courier New" panose="02070309020205020404" pitchFamily="49" charset="0"/>
              <a:buChar char="o"/>
            </a:pPr>
            <a:r>
              <a:rPr lang="cs-CZ" sz="1400" dirty="0"/>
              <a:t>vybavení pořízené z prostředků projektu (s výjimkou propagačních předmětů</a:t>
            </a:r>
            <a:r>
              <a:rPr lang="cs-CZ" sz="1400" dirty="0" smtClean="0"/>
              <a:t>)</a:t>
            </a:r>
            <a:endParaRPr lang="cs-CZ" sz="1400" dirty="0"/>
          </a:p>
          <a:p>
            <a:pPr lvl="0">
              <a:lnSpc>
                <a:spcPct val="100000"/>
              </a:lnSpc>
              <a:spcBef>
                <a:spcPts val="0"/>
              </a:spcBef>
              <a:buFont typeface="Courier New" panose="02070309020205020404" pitchFamily="49" charset="0"/>
              <a:buChar char="o"/>
            </a:pPr>
            <a:r>
              <a:rPr lang="cs-CZ" sz="1400" dirty="0"/>
              <a:t>neplacené PR články a převzaté PR výstupy (např. médii</a:t>
            </a:r>
            <a:r>
              <a:rPr lang="cs-CZ" sz="1400" dirty="0" smtClean="0"/>
              <a:t>)</a:t>
            </a:r>
            <a:endParaRPr lang="cs-CZ" sz="1400" dirty="0"/>
          </a:p>
          <a:p>
            <a:pPr lvl="0">
              <a:lnSpc>
                <a:spcPct val="100000"/>
              </a:lnSpc>
              <a:spcBef>
                <a:spcPts val="0"/>
              </a:spcBef>
              <a:buFont typeface="Courier New" panose="02070309020205020404" pitchFamily="49" charset="0"/>
              <a:buChar char="o"/>
            </a:pPr>
            <a:r>
              <a:rPr lang="cs-CZ" sz="1400" dirty="0"/>
              <a:t>ceny do </a:t>
            </a:r>
            <a:r>
              <a:rPr lang="cs-CZ" sz="1400" dirty="0" smtClean="0"/>
              <a:t>soutěží</a:t>
            </a:r>
            <a:endParaRPr lang="cs-CZ" sz="1400" dirty="0"/>
          </a:p>
          <a:p>
            <a:pPr lvl="0">
              <a:lnSpc>
                <a:spcPct val="100000"/>
              </a:lnSpc>
              <a:spcBef>
                <a:spcPts val="0"/>
              </a:spcBef>
              <a:buFont typeface="Courier New" panose="02070309020205020404" pitchFamily="49" charset="0"/>
              <a:buChar char="o"/>
            </a:pPr>
            <a:r>
              <a:rPr lang="cs-CZ" sz="1400" dirty="0"/>
              <a:t>výstupy, kde to není technicky možné (např. strojově generované objednávky, faktury</a:t>
            </a:r>
            <a:r>
              <a:rPr lang="cs-CZ" sz="1400" dirty="0" smtClean="0"/>
              <a:t>)</a:t>
            </a:r>
            <a:endParaRPr lang="cs-CZ" sz="1400" dirty="0"/>
          </a:p>
        </p:txBody>
      </p:sp>
      <p:sp>
        <p:nvSpPr>
          <p:cNvPr id="8" name="TextovéPole 7"/>
          <p:cNvSpPr txBox="1"/>
          <p:nvPr/>
        </p:nvSpPr>
        <p:spPr>
          <a:xfrm>
            <a:off x="467544" y="1203752"/>
            <a:ext cx="1368152" cy="369332"/>
          </a:xfrm>
          <a:prstGeom prst="rect">
            <a:avLst/>
          </a:prstGeom>
          <a:noFill/>
        </p:spPr>
        <p:txBody>
          <a:bodyPr wrap="square" rtlCol="0">
            <a:spAutoFit/>
          </a:bodyPr>
          <a:lstStyle/>
          <a:p>
            <a:r>
              <a:rPr lang="cs-CZ" b="1" dirty="0" smtClean="0"/>
              <a:t>ANO</a:t>
            </a:r>
            <a:endParaRPr lang="cs-CZ" b="1" dirty="0"/>
          </a:p>
        </p:txBody>
      </p:sp>
      <p:sp>
        <p:nvSpPr>
          <p:cNvPr id="9" name="TextovéPole 8"/>
          <p:cNvSpPr txBox="1"/>
          <p:nvPr/>
        </p:nvSpPr>
        <p:spPr>
          <a:xfrm>
            <a:off x="5076056" y="1216576"/>
            <a:ext cx="1368152" cy="369332"/>
          </a:xfrm>
          <a:prstGeom prst="rect">
            <a:avLst/>
          </a:prstGeom>
          <a:noFill/>
        </p:spPr>
        <p:txBody>
          <a:bodyPr wrap="square" rtlCol="0">
            <a:spAutoFit/>
          </a:bodyPr>
          <a:lstStyle/>
          <a:p>
            <a:r>
              <a:rPr lang="cs-CZ" b="1" dirty="0" smtClean="0"/>
              <a:t>NE</a:t>
            </a:r>
            <a:endParaRPr lang="cs-CZ" b="1" dirty="0"/>
          </a:p>
        </p:txBody>
      </p:sp>
    </p:spTree>
    <p:extLst>
      <p:ext uri="{BB962C8B-B14F-4D97-AF65-F5344CB8AC3E}">
        <p14:creationId xmlns:p14="http://schemas.microsoft.com/office/powerpoint/2010/main" val="2438620504"/>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971600" y="3429000"/>
            <a:ext cx="7272808" cy="1296144"/>
          </a:xfrm>
        </p:spPr>
        <p:txBody>
          <a:bodyPr/>
          <a:lstStyle/>
          <a:p>
            <a:pPr algn="ctr"/>
            <a:r>
              <a:rPr lang="cs-CZ" dirty="0" smtClean="0"/>
              <a:t>Finanční aspekty projektů OPZ</a:t>
            </a:r>
            <a:endParaRPr lang="cs-CZ" sz="2800" b="0" dirty="0"/>
          </a:p>
        </p:txBody>
      </p:sp>
    </p:spTree>
    <p:extLst>
      <p:ext uri="{BB962C8B-B14F-4D97-AF65-F5344CB8AC3E}">
        <p14:creationId xmlns:p14="http://schemas.microsoft.com/office/powerpoint/2010/main" val="505297819"/>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cs-CZ" dirty="0" smtClean="0"/>
              <a:t>obsah</a:t>
            </a:r>
            <a:endParaRPr lang="cs-CZ" dirty="0"/>
          </a:p>
        </p:txBody>
      </p:sp>
      <p:sp>
        <p:nvSpPr>
          <p:cNvPr id="3" name="Zástupný symbol pro obsah 2"/>
          <p:cNvSpPr>
            <a:spLocks noGrp="1"/>
          </p:cNvSpPr>
          <p:nvPr>
            <p:ph idx="1"/>
          </p:nvPr>
        </p:nvSpPr>
        <p:spPr>
          <a:xfrm>
            <a:off x="540000" y="1800000"/>
            <a:ext cx="8064000" cy="4869360"/>
          </a:xfrm>
        </p:spPr>
        <p:txBody>
          <a:bodyPr/>
          <a:lstStyle/>
          <a:p>
            <a:pPr>
              <a:lnSpc>
                <a:spcPct val="100000"/>
              </a:lnSpc>
            </a:pPr>
            <a:r>
              <a:rPr lang="cs-CZ" altLang="cs-CZ" sz="1400" b="1" dirty="0" smtClean="0">
                <a:solidFill>
                  <a:srgbClr val="14407E"/>
                </a:solidFill>
              </a:rPr>
              <a:t>Finanční </a:t>
            </a:r>
            <a:r>
              <a:rPr lang="cs-CZ" altLang="cs-CZ" sz="1400" b="1" dirty="0">
                <a:solidFill>
                  <a:srgbClr val="14407E"/>
                </a:solidFill>
              </a:rPr>
              <a:t>aspekty výzvy 03_15_019 </a:t>
            </a:r>
            <a:r>
              <a:rPr lang="cs-CZ" altLang="cs-CZ" sz="1400" dirty="0">
                <a:solidFill>
                  <a:srgbClr val="14407E"/>
                </a:solidFill>
              </a:rPr>
              <a:t>– alokace, rozpad </a:t>
            </a:r>
            <a:r>
              <a:rPr lang="cs-CZ" altLang="cs-CZ" sz="1400" dirty="0" smtClean="0">
                <a:solidFill>
                  <a:srgbClr val="14407E"/>
                </a:solidFill>
              </a:rPr>
              <a:t>zdrojů financování, časová způsobilost, informace o křížovém financování</a:t>
            </a:r>
          </a:p>
          <a:p>
            <a:pPr>
              <a:lnSpc>
                <a:spcPct val="100000"/>
              </a:lnSpc>
            </a:pPr>
            <a:r>
              <a:rPr lang="cs-CZ" altLang="cs-CZ" sz="1400" b="1" dirty="0" smtClean="0">
                <a:solidFill>
                  <a:srgbClr val="14407E"/>
                </a:solidFill>
              </a:rPr>
              <a:t>Způsobilé a nezpůsobilé výdaje</a:t>
            </a:r>
          </a:p>
          <a:p>
            <a:pPr>
              <a:lnSpc>
                <a:spcPct val="100000"/>
              </a:lnSpc>
            </a:pPr>
            <a:r>
              <a:rPr lang="cs-CZ" altLang="cs-CZ" sz="1400" b="1" dirty="0" smtClean="0">
                <a:solidFill>
                  <a:srgbClr val="14407E"/>
                </a:solidFill>
              </a:rPr>
              <a:t>Osobní náklady</a:t>
            </a:r>
          </a:p>
          <a:p>
            <a:pPr>
              <a:lnSpc>
                <a:spcPct val="100000"/>
              </a:lnSpc>
            </a:pPr>
            <a:r>
              <a:rPr lang="cs-CZ" altLang="cs-CZ" sz="1400" b="1" dirty="0" smtClean="0">
                <a:solidFill>
                  <a:srgbClr val="14407E"/>
                </a:solidFill>
              </a:rPr>
              <a:t>Cestovné</a:t>
            </a:r>
          </a:p>
          <a:p>
            <a:pPr>
              <a:lnSpc>
                <a:spcPct val="100000"/>
              </a:lnSpc>
            </a:pPr>
            <a:r>
              <a:rPr lang="cs-CZ" altLang="cs-CZ" sz="1400" b="1" dirty="0" smtClean="0">
                <a:solidFill>
                  <a:srgbClr val="14407E"/>
                </a:solidFill>
              </a:rPr>
              <a:t>Nákup zařízení a vybavení</a:t>
            </a:r>
          </a:p>
          <a:p>
            <a:pPr>
              <a:lnSpc>
                <a:spcPct val="100000"/>
              </a:lnSpc>
            </a:pPr>
            <a:r>
              <a:rPr lang="cs-CZ" altLang="cs-CZ" sz="1400" b="1" dirty="0" smtClean="0">
                <a:solidFill>
                  <a:srgbClr val="14407E"/>
                </a:solidFill>
              </a:rPr>
              <a:t>Drobné stavební úpravy</a:t>
            </a:r>
          </a:p>
          <a:p>
            <a:pPr>
              <a:lnSpc>
                <a:spcPct val="100000"/>
              </a:lnSpc>
            </a:pPr>
            <a:r>
              <a:rPr lang="cs-CZ" altLang="cs-CZ" sz="1400" b="1" dirty="0">
                <a:solidFill>
                  <a:srgbClr val="14407E"/>
                </a:solidFill>
              </a:rPr>
              <a:t>Nákup služeb</a:t>
            </a:r>
          </a:p>
          <a:p>
            <a:pPr>
              <a:lnSpc>
                <a:spcPct val="100000"/>
              </a:lnSpc>
            </a:pPr>
            <a:r>
              <a:rPr lang="cs-CZ" altLang="cs-CZ" sz="1400" b="1" dirty="0">
                <a:solidFill>
                  <a:srgbClr val="14407E"/>
                </a:solidFill>
              </a:rPr>
              <a:t>Přímá podpora cílové skupiny</a:t>
            </a:r>
          </a:p>
          <a:p>
            <a:pPr>
              <a:lnSpc>
                <a:spcPct val="100000"/>
              </a:lnSpc>
            </a:pPr>
            <a:r>
              <a:rPr lang="cs-CZ" altLang="cs-CZ" sz="1400" b="1" dirty="0">
                <a:solidFill>
                  <a:srgbClr val="14407E"/>
                </a:solidFill>
              </a:rPr>
              <a:t>Křížové financování</a:t>
            </a:r>
          </a:p>
          <a:p>
            <a:pPr>
              <a:lnSpc>
                <a:spcPct val="100000"/>
              </a:lnSpc>
            </a:pPr>
            <a:r>
              <a:rPr lang="cs-CZ" altLang="cs-CZ" sz="1400" b="1" dirty="0">
                <a:solidFill>
                  <a:srgbClr val="14407E"/>
                </a:solidFill>
              </a:rPr>
              <a:t>Daň z přidané hodnoty</a:t>
            </a:r>
          </a:p>
          <a:p>
            <a:pPr>
              <a:lnSpc>
                <a:spcPct val="100000"/>
              </a:lnSpc>
            </a:pPr>
            <a:r>
              <a:rPr lang="cs-CZ" altLang="cs-CZ" sz="1400" b="1" dirty="0">
                <a:solidFill>
                  <a:srgbClr val="14407E"/>
                </a:solidFill>
              </a:rPr>
              <a:t>Pravidla pro dokladování výdajů</a:t>
            </a:r>
          </a:p>
          <a:p>
            <a:pPr>
              <a:lnSpc>
                <a:spcPct val="100000"/>
              </a:lnSpc>
            </a:pPr>
            <a:r>
              <a:rPr lang="cs-CZ" altLang="cs-CZ" sz="1400" b="1" dirty="0">
                <a:solidFill>
                  <a:srgbClr val="14407E"/>
                </a:solidFill>
              </a:rPr>
              <a:t>Účetnictví projektu</a:t>
            </a:r>
          </a:p>
          <a:p>
            <a:pPr>
              <a:lnSpc>
                <a:spcPct val="100000"/>
              </a:lnSpc>
            </a:pPr>
            <a:r>
              <a:rPr lang="cs-CZ" altLang="cs-CZ" sz="1400" b="1" dirty="0">
                <a:solidFill>
                  <a:srgbClr val="14407E"/>
                </a:solidFill>
              </a:rPr>
              <a:t>Rozdíly oproti OP LZZ</a:t>
            </a:r>
          </a:p>
          <a:p>
            <a:endParaRPr lang="cs-CZ" altLang="cs-CZ" sz="1400" b="1" dirty="0" smtClean="0">
              <a:solidFill>
                <a:srgbClr val="14407E"/>
              </a:solidFill>
            </a:endParaRPr>
          </a:p>
          <a:p>
            <a:endParaRPr lang="cs-CZ" altLang="cs-CZ" sz="1400" dirty="0" smtClean="0">
              <a:solidFill>
                <a:srgbClr val="14407E"/>
              </a:solidFill>
            </a:endParaRPr>
          </a:p>
          <a:p>
            <a:endParaRPr lang="cs-CZ" sz="1400" dirty="0"/>
          </a:p>
        </p:txBody>
      </p:sp>
      <p:sp>
        <p:nvSpPr>
          <p:cNvPr id="4" name="Zástupný symbol pro číslo snímku 3"/>
          <p:cNvSpPr>
            <a:spLocks noGrp="1"/>
          </p:cNvSpPr>
          <p:nvPr>
            <p:ph type="sldNum" sz="quarter" idx="12"/>
          </p:nvPr>
        </p:nvSpPr>
        <p:spPr/>
        <p:txBody>
          <a:bodyPr/>
          <a:lstStyle/>
          <a:p>
            <a:pPr>
              <a:defRPr/>
            </a:pPr>
            <a:fld id="{0372D366-454F-4275-A96E-202851A433E2}" type="slidenum">
              <a:rPr lang="cs-CZ" smtClean="0"/>
              <a:pPr>
                <a:defRPr/>
              </a:pPr>
              <a:t>84</a:t>
            </a:fld>
            <a:endParaRPr lang="cs-CZ" dirty="0"/>
          </a:p>
        </p:txBody>
      </p:sp>
    </p:spTree>
    <p:extLst>
      <p:ext uri="{BB962C8B-B14F-4D97-AF65-F5344CB8AC3E}">
        <p14:creationId xmlns:p14="http://schemas.microsoft.com/office/powerpoint/2010/main" val="2327454277"/>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cs-CZ" dirty="0" smtClean="0"/>
              <a:t>Alokace výzvy</a:t>
            </a:r>
            <a:endParaRPr lang="cs-CZ" dirty="0"/>
          </a:p>
        </p:txBody>
      </p:sp>
      <p:sp>
        <p:nvSpPr>
          <p:cNvPr id="3" name="Zástupný symbol pro obsah 2"/>
          <p:cNvSpPr>
            <a:spLocks noGrp="1"/>
          </p:cNvSpPr>
          <p:nvPr>
            <p:ph idx="1"/>
          </p:nvPr>
        </p:nvSpPr>
        <p:spPr>
          <a:xfrm>
            <a:off x="539552" y="1772816"/>
            <a:ext cx="8064500" cy="4536504"/>
          </a:xfrm>
        </p:spPr>
        <p:txBody>
          <a:bodyPr/>
          <a:lstStyle/>
          <a:p>
            <a:pPr>
              <a:lnSpc>
                <a:spcPct val="100000"/>
              </a:lnSpc>
              <a:buFont typeface="Wingdings" panose="05000000000000000000" pitchFamily="2" charset="2"/>
              <a:buChar char="q"/>
            </a:pPr>
            <a:r>
              <a:rPr lang="cs-CZ" sz="2000" b="1" dirty="0" smtClean="0"/>
              <a:t>Finanční alokace výzvy rozhodná pro výběr projektů </a:t>
            </a:r>
          </a:p>
          <a:p>
            <a:pPr marL="0" indent="0">
              <a:lnSpc>
                <a:spcPct val="100000"/>
              </a:lnSpc>
              <a:buNone/>
            </a:pPr>
            <a:r>
              <a:rPr lang="cs-CZ" sz="2000" b="1" dirty="0"/>
              <a:t> </a:t>
            </a:r>
            <a:r>
              <a:rPr lang="cs-CZ" sz="2000" b="1" dirty="0" smtClean="0"/>
              <a:t>     k financování:  2.020.000.000,- Kč</a:t>
            </a:r>
          </a:p>
          <a:p>
            <a:pPr>
              <a:lnSpc>
                <a:spcPct val="100000"/>
              </a:lnSpc>
              <a:buFont typeface="Wingdings" panose="05000000000000000000" pitchFamily="2" charset="2"/>
              <a:buChar char="§"/>
            </a:pPr>
            <a:r>
              <a:rPr lang="cs-CZ" sz="2000" dirty="0" smtClean="0"/>
              <a:t>Výběr projektů bude probíhat s využitím částek celkových způsobilých výdajů, tj. včetně vlastních zdrojů žadatelů, zahrnuje všechny zdroje financování, protože čerpání alokace OPZ je vykazováno vůči Evropské komisi</a:t>
            </a:r>
          </a:p>
          <a:p>
            <a:pPr>
              <a:lnSpc>
                <a:spcPct val="100000"/>
              </a:lnSpc>
              <a:buFont typeface="Wingdings" panose="05000000000000000000" pitchFamily="2" charset="2"/>
              <a:buChar char="q"/>
            </a:pPr>
            <a:r>
              <a:rPr lang="cs-CZ" sz="2000" b="1" dirty="0" smtClean="0"/>
              <a:t>Finanční alokace výzvy (podpora): 1.997.500.000,- Kč</a:t>
            </a:r>
          </a:p>
          <a:p>
            <a:pPr>
              <a:lnSpc>
                <a:spcPct val="100000"/>
              </a:lnSpc>
              <a:buFont typeface="Wingdings" panose="05000000000000000000" pitchFamily="2" charset="2"/>
              <a:buChar char="§"/>
            </a:pPr>
            <a:r>
              <a:rPr lang="cs-CZ" sz="2000" dirty="0" smtClean="0"/>
              <a:t>Jedná se pouze o odhad toho, jaká část prostředků bude na vybrané projekty poskytnuta za příspěvek Unie, státní rozpočet ČR, příp. rozpočet státních fondů</a:t>
            </a:r>
          </a:p>
          <a:p>
            <a:pPr marL="0" indent="0">
              <a:lnSpc>
                <a:spcPct val="100000"/>
              </a:lnSpc>
              <a:buNone/>
            </a:pPr>
            <a:r>
              <a:rPr lang="cs-CZ" sz="2000" b="1" i="1" dirty="0"/>
              <a:t>Přehled dílčích alokací na jednotlivé žadatele je v příloze č. 5 této výzvy</a:t>
            </a:r>
          </a:p>
          <a:p>
            <a:pPr>
              <a:buFontTx/>
              <a:buChar char="-"/>
            </a:pPr>
            <a:endParaRPr lang="cs-CZ" sz="1400" dirty="0"/>
          </a:p>
        </p:txBody>
      </p:sp>
      <p:sp>
        <p:nvSpPr>
          <p:cNvPr id="4" name="Zástupný symbol pro číslo snímku 3"/>
          <p:cNvSpPr>
            <a:spLocks noGrp="1"/>
          </p:cNvSpPr>
          <p:nvPr>
            <p:ph type="sldNum" sz="quarter" idx="12"/>
          </p:nvPr>
        </p:nvSpPr>
        <p:spPr/>
        <p:txBody>
          <a:bodyPr/>
          <a:lstStyle/>
          <a:p>
            <a:pPr>
              <a:defRPr/>
            </a:pPr>
            <a:fld id="{0372D366-454F-4275-A96E-202851A433E2}" type="slidenum">
              <a:rPr lang="cs-CZ" smtClean="0"/>
              <a:pPr>
                <a:defRPr/>
              </a:pPr>
              <a:t>85</a:t>
            </a:fld>
            <a:endParaRPr lang="cs-CZ" dirty="0"/>
          </a:p>
        </p:txBody>
      </p:sp>
    </p:spTree>
    <p:extLst>
      <p:ext uri="{BB962C8B-B14F-4D97-AF65-F5344CB8AC3E}">
        <p14:creationId xmlns:p14="http://schemas.microsoft.com/office/powerpoint/2010/main" val="2361454514"/>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cs-CZ" dirty="0" smtClean="0"/>
              <a:t>Max. a min. výše výdajů projektu, rozpad zdrojů financování</a:t>
            </a:r>
            <a:endParaRPr lang="cs-CZ" dirty="0"/>
          </a:p>
        </p:txBody>
      </p:sp>
      <p:sp>
        <p:nvSpPr>
          <p:cNvPr id="3" name="Zástupný symbol pro obsah 2"/>
          <p:cNvSpPr>
            <a:spLocks noGrp="1"/>
          </p:cNvSpPr>
          <p:nvPr>
            <p:ph idx="1"/>
          </p:nvPr>
        </p:nvSpPr>
        <p:spPr/>
        <p:txBody>
          <a:bodyPr/>
          <a:lstStyle/>
          <a:p>
            <a:pPr>
              <a:lnSpc>
                <a:spcPct val="100000"/>
              </a:lnSpc>
            </a:pPr>
            <a:r>
              <a:rPr lang="cs-CZ" sz="2000" b="1" dirty="0" smtClean="0"/>
              <a:t>Minimální výše celkových způsobilých výdajů projektu:       5.000.000,- Kč</a:t>
            </a:r>
          </a:p>
          <a:p>
            <a:pPr>
              <a:lnSpc>
                <a:spcPct val="100000"/>
              </a:lnSpc>
            </a:pPr>
            <a:r>
              <a:rPr lang="cs-CZ" sz="2000" b="1" dirty="0" smtClean="0"/>
              <a:t>Maximální výše celkových způsobilých výdajů projektu:  400.000.000,- Kč</a:t>
            </a:r>
          </a:p>
          <a:p>
            <a:pPr marL="0" indent="0">
              <a:lnSpc>
                <a:spcPct val="100000"/>
              </a:lnSpc>
              <a:buNone/>
            </a:pPr>
            <a:r>
              <a:rPr lang="cs-CZ" sz="2000" dirty="0" smtClean="0"/>
              <a:t>Výše podpory projektu z OPZ může dosáhnout až 100 % způsobilých výdajů projektu</a:t>
            </a:r>
          </a:p>
          <a:p>
            <a:r>
              <a:rPr lang="cs-CZ" sz="1400" b="1" dirty="0"/>
              <a:t>Typ žadatele </a:t>
            </a:r>
            <a:r>
              <a:rPr lang="cs-CZ" sz="1400" dirty="0"/>
              <a:t>	</a:t>
            </a:r>
            <a:r>
              <a:rPr lang="cs-CZ" sz="1400" dirty="0" smtClean="0"/>
              <a:t>                                     </a:t>
            </a:r>
            <a:r>
              <a:rPr lang="cs-CZ" sz="1400" b="1" dirty="0" smtClean="0"/>
              <a:t>EU podíl</a:t>
            </a:r>
            <a:r>
              <a:rPr lang="cs-CZ" sz="1400" dirty="0" smtClean="0"/>
              <a:t>    </a:t>
            </a:r>
            <a:r>
              <a:rPr lang="cs-CZ" sz="1400" b="1" dirty="0" smtClean="0"/>
              <a:t>Státní rozpočet</a:t>
            </a:r>
            <a:r>
              <a:rPr lang="cs-CZ" sz="1400" dirty="0" smtClean="0"/>
              <a:t>       </a:t>
            </a:r>
            <a:r>
              <a:rPr lang="cs-CZ" sz="1400" b="1" dirty="0" smtClean="0"/>
              <a:t>Žadatel </a:t>
            </a:r>
            <a:r>
              <a:rPr lang="cs-CZ" sz="1400" dirty="0"/>
              <a:t>	</a:t>
            </a:r>
          </a:p>
          <a:p>
            <a:r>
              <a:rPr lang="cs-CZ" sz="1400" dirty="0"/>
              <a:t>organizační složky státu včetně justice 	80,86 % 	19,14 % 	 </a:t>
            </a:r>
            <a:r>
              <a:rPr lang="cs-CZ" sz="1400" dirty="0" smtClean="0"/>
              <a:t>              0,00 </a:t>
            </a:r>
            <a:r>
              <a:rPr lang="cs-CZ" sz="1400" dirty="0"/>
              <a:t>% 	</a:t>
            </a:r>
          </a:p>
          <a:p>
            <a:r>
              <a:rPr lang="cs-CZ" sz="1400" dirty="0"/>
              <a:t>státní příspěvkové organizace 	80,86 % 	19,14 % 	</a:t>
            </a:r>
            <a:r>
              <a:rPr lang="cs-CZ" sz="1400" dirty="0" smtClean="0"/>
              <a:t>               0,00 </a:t>
            </a:r>
            <a:r>
              <a:rPr lang="cs-CZ" sz="1400" dirty="0"/>
              <a:t>% 	</a:t>
            </a:r>
          </a:p>
          <a:p>
            <a:r>
              <a:rPr lang="es-ES" sz="1400" dirty="0"/>
              <a:t>asociace a sdružení obcí a krajů 	80,86 % 	19,14 % / 14,14 % </a:t>
            </a:r>
            <a:r>
              <a:rPr lang="cs-CZ" sz="1400" dirty="0" smtClean="0"/>
              <a:t>   </a:t>
            </a:r>
            <a:r>
              <a:rPr lang="es-ES" sz="1400" dirty="0" smtClean="0"/>
              <a:t>0,00 </a:t>
            </a:r>
            <a:r>
              <a:rPr lang="es-ES" sz="1400" dirty="0"/>
              <a:t>% / 5,00 </a:t>
            </a:r>
            <a:r>
              <a:rPr lang="es-ES" sz="1400" dirty="0" smtClean="0"/>
              <a:t>% </a:t>
            </a:r>
            <a:r>
              <a:rPr lang="es-ES" sz="1400" dirty="0"/>
              <a:t>	</a:t>
            </a:r>
          </a:p>
          <a:p>
            <a:pPr marL="0" indent="0">
              <a:buNone/>
            </a:pPr>
            <a:endParaRPr lang="cs-CZ" sz="1400" dirty="0"/>
          </a:p>
        </p:txBody>
      </p:sp>
      <p:sp>
        <p:nvSpPr>
          <p:cNvPr id="4" name="Zástupný symbol pro číslo snímku 3"/>
          <p:cNvSpPr>
            <a:spLocks noGrp="1"/>
          </p:cNvSpPr>
          <p:nvPr>
            <p:ph type="sldNum" sz="quarter" idx="12"/>
          </p:nvPr>
        </p:nvSpPr>
        <p:spPr/>
        <p:txBody>
          <a:bodyPr/>
          <a:lstStyle/>
          <a:p>
            <a:pPr>
              <a:defRPr/>
            </a:pPr>
            <a:fld id="{0372D366-454F-4275-A96E-202851A433E2}" type="slidenum">
              <a:rPr lang="cs-CZ" smtClean="0"/>
              <a:pPr>
                <a:defRPr/>
              </a:pPr>
              <a:t>86</a:t>
            </a:fld>
            <a:endParaRPr lang="cs-CZ" dirty="0"/>
          </a:p>
        </p:txBody>
      </p:sp>
    </p:spTree>
    <p:extLst>
      <p:ext uri="{BB962C8B-B14F-4D97-AF65-F5344CB8AC3E}">
        <p14:creationId xmlns:p14="http://schemas.microsoft.com/office/powerpoint/2010/main" val="1780639733"/>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cs-CZ" dirty="0" smtClean="0"/>
              <a:t>Časová způsobilost, </a:t>
            </a:r>
            <a:br>
              <a:rPr lang="cs-CZ" dirty="0" smtClean="0"/>
            </a:br>
            <a:r>
              <a:rPr lang="cs-CZ" dirty="0" smtClean="0"/>
              <a:t>informace o Křížovém financování</a:t>
            </a:r>
            <a:endParaRPr lang="cs-CZ" dirty="0"/>
          </a:p>
        </p:txBody>
      </p:sp>
      <p:sp>
        <p:nvSpPr>
          <p:cNvPr id="3" name="Zástupný symbol pro obsah 2"/>
          <p:cNvSpPr>
            <a:spLocks noGrp="1"/>
          </p:cNvSpPr>
          <p:nvPr>
            <p:ph idx="1"/>
          </p:nvPr>
        </p:nvSpPr>
        <p:spPr>
          <a:xfrm>
            <a:off x="539552" y="1772816"/>
            <a:ext cx="8064500" cy="4797128"/>
          </a:xfrm>
        </p:spPr>
        <p:txBody>
          <a:bodyPr/>
          <a:lstStyle/>
          <a:p>
            <a:pPr marL="0" indent="0">
              <a:lnSpc>
                <a:spcPct val="100000"/>
              </a:lnSpc>
              <a:buNone/>
            </a:pPr>
            <a:r>
              <a:rPr lang="cs-CZ" sz="2000" b="1" dirty="0" smtClean="0"/>
              <a:t>Časově způsobilé jsou náklady vzniklé v době realizace projektu</a:t>
            </a:r>
            <a:r>
              <a:rPr lang="cs-CZ" sz="2000" dirty="0" smtClean="0"/>
              <a:t>. </a:t>
            </a:r>
          </a:p>
          <a:p>
            <a:pPr marL="0" indent="0">
              <a:lnSpc>
                <a:spcPct val="100000"/>
              </a:lnSpc>
              <a:buNone/>
            </a:pPr>
            <a:r>
              <a:rPr lang="cs-CZ" sz="2000" dirty="0" smtClean="0"/>
              <a:t>Datum zahájení realizace nesmí předcházet 1.1.2015 nebo o více než 1 rok předcházet předložení žádosti o podporu</a:t>
            </a:r>
          </a:p>
          <a:p>
            <a:pPr marL="0" indent="0">
              <a:lnSpc>
                <a:spcPct val="100000"/>
              </a:lnSpc>
              <a:buNone/>
            </a:pPr>
            <a:r>
              <a:rPr lang="cs-CZ" sz="2000" b="1" dirty="0" smtClean="0"/>
              <a:t>Limity pro křížové financování</a:t>
            </a:r>
            <a:endParaRPr lang="cs-CZ" sz="2000" b="1" dirty="0"/>
          </a:p>
          <a:p>
            <a:pPr>
              <a:lnSpc>
                <a:spcPct val="100000"/>
              </a:lnSpc>
              <a:buFont typeface="Wingdings" panose="05000000000000000000" pitchFamily="2" charset="2"/>
              <a:buChar char="§"/>
            </a:pPr>
            <a:r>
              <a:rPr lang="cs-CZ" sz="2000" dirty="0" smtClean="0"/>
              <a:t>Maximální objem prostředků v Kč, které mohou být v rámci výzvy přiděleny pro křížové financování:  202.000.000,- Kč</a:t>
            </a:r>
          </a:p>
          <a:p>
            <a:pPr>
              <a:lnSpc>
                <a:spcPct val="100000"/>
              </a:lnSpc>
              <a:buFont typeface="Wingdings" panose="05000000000000000000" pitchFamily="2" charset="2"/>
              <a:buChar char="§"/>
            </a:pPr>
            <a:r>
              <a:rPr lang="cs-CZ" sz="2000" dirty="0" smtClean="0"/>
              <a:t>Maximální podíl nákladů na křížové financování na celkových přímých způsobilých nákladech projektu: 10 %</a:t>
            </a:r>
          </a:p>
          <a:p>
            <a:pPr marL="0" indent="0">
              <a:lnSpc>
                <a:spcPct val="100000"/>
              </a:lnSpc>
              <a:buNone/>
            </a:pPr>
            <a:r>
              <a:rPr lang="cs-CZ" sz="2000" u="sng" dirty="0" smtClean="0"/>
              <a:t>Forma financování</a:t>
            </a:r>
            <a:r>
              <a:rPr lang="cs-CZ" sz="2000" dirty="0" smtClean="0"/>
              <a:t>: </a:t>
            </a:r>
          </a:p>
          <a:p>
            <a:pPr marL="0" indent="0">
              <a:lnSpc>
                <a:spcPct val="100000"/>
              </a:lnSpc>
              <a:buNone/>
            </a:pPr>
            <a:r>
              <a:rPr lang="cs-CZ" sz="2000" b="1" dirty="0" smtClean="0"/>
              <a:t>Ex post </a:t>
            </a:r>
            <a:r>
              <a:rPr lang="cs-CZ" sz="2000" dirty="0" smtClean="0"/>
              <a:t>– organizační složky státu  justice, státní příspěvkové         organizace</a:t>
            </a:r>
          </a:p>
          <a:p>
            <a:pPr marL="0" indent="0">
              <a:lnSpc>
                <a:spcPct val="100000"/>
              </a:lnSpc>
              <a:buNone/>
            </a:pPr>
            <a:r>
              <a:rPr lang="cs-CZ" sz="2000" b="1" dirty="0" smtClean="0"/>
              <a:t>Ex ante </a:t>
            </a:r>
            <a:r>
              <a:rPr lang="cs-CZ" sz="2000" dirty="0" smtClean="0"/>
              <a:t>– asociace a sdružení obcí a krajů</a:t>
            </a:r>
            <a:endParaRPr lang="cs-CZ" sz="2000" dirty="0"/>
          </a:p>
        </p:txBody>
      </p:sp>
      <p:sp>
        <p:nvSpPr>
          <p:cNvPr id="4" name="Zástupný symbol pro číslo snímku 3"/>
          <p:cNvSpPr>
            <a:spLocks noGrp="1"/>
          </p:cNvSpPr>
          <p:nvPr>
            <p:ph type="sldNum" sz="quarter" idx="12"/>
          </p:nvPr>
        </p:nvSpPr>
        <p:spPr/>
        <p:txBody>
          <a:bodyPr/>
          <a:lstStyle/>
          <a:p>
            <a:pPr>
              <a:defRPr/>
            </a:pPr>
            <a:fld id="{0372D366-454F-4275-A96E-202851A433E2}" type="slidenum">
              <a:rPr lang="cs-CZ" smtClean="0"/>
              <a:pPr>
                <a:defRPr/>
              </a:pPr>
              <a:t>87</a:t>
            </a:fld>
            <a:endParaRPr lang="cs-CZ" dirty="0"/>
          </a:p>
        </p:txBody>
      </p:sp>
    </p:spTree>
    <p:extLst>
      <p:ext uri="{BB962C8B-B14F-4D97-AF65-F5344CB8AC3E}">
        <p14:creationId xmlns:p14="http://schemas.microsoft.com/office/powerpoint/2010/main" val="298101075"/>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fontAlgn="auto">
              <a:spcAft>
                <a:spcPts val="0"/>
              </a:spcAft>
              <a:defRPr/>
            </a:pPr>
            <a:r>
              <a:rPr lang="cs-CZ" dirty="0" smtClean="0"/>
              <a:t>Způsobilé a nezpůsobilé výdaje</a:t>
            </a:r>
            <a:endParaRPr lang="cs-CZ" dirty="0"/>
          </a:p>
        </p:txBody>
      </p:sp>
      <p:sp>
        <p:nvSpPr>
          <p:cNvPr id="3" name="Zástupný symbol pro obsah 2"/>
          <p:cNvSpPr>
            <a:spLocks noGrp="1"/>
          </p:cNvSpPr>
          <p:nvPr>
            <p:ph idx="1"/>
          </p:nvPr>
        </p:nvSpPr>
        <p:spPr>
          <a:xfrm>
            <a:off x="468313" y="1196974"/>
            <a:ext cx="8062912" cy="5256361"/>
          </a:xfrm>
        </p:spPr>
        <p:txBody>
          <a:bodyPr rtlCol="0">
            <a:noAutofit/>
          </a:bodyPr>
          <a:lstStyle/>
          <a:p>
            <a:pPr marL="432000" indent="-432000" algn="just" fontAlgn="auto">
              <a:lnSpc>
                <a:spcPct val="100000"/>
              </a:lnSpc>
              <a:defRPr/>
            </a:pPr>
            <a:r>
              <a:rPr lang="cs-CZ" sz="2000" b="1" dirty="0" smtClean="0"/>
              <a:t>Podpora z OPZ je určena pouze na způsobilé výdaje. Způsobilý výdaj je takový, který:</a:t>
            </a:r>
          </a:p>
          <a:p>
            <a:pPr marL="432000" indent="-432000" algn="just" fontAlgn="auto">
              <a:lnSpc>
                <a:spcPct val="100000"/>
              </a:lnSpc>
              <a:buFont typeface="Wingdings" pitchFamily="2" charset="2"/>
              <a:buChar char="Ø"/>
              <a:defRPr/>
            </a:pPr>
            <a:r>
              <a:rPr lang="cs-CZ" sz="2000" dirty="0" smtClean="0"/>
              <a:t>je v souladu s právními předpisy (legislativou EU a ČR)</a:t>
            </a:r>
          </a:p>
          <a:p>
            <a:pPr marL="432000" indent="-432000" algn="just" fontAlgn="auto">
              <a:lnSpc>
                <a:spcPct val="100000"/>
              </a:lnSpc>
              <a:buFont typeface="Wingdings" pitchFamily="2" charset="2"/>
              <a:buChar char="Ø"/>
              <a:defRPr/>
            </a:pPr>
            <a:r>
              <a:rPr lang="cs-CZ" sz="2000" dirty="0" smtClean="0"/>
              <a:t>je v souladu s pravidly programu a s podmínkami poskytnutí podpory</a:t>
            </a:r>
          </a:p>
          <a:p>
            <a:pPr marL="432000" indent="-432000" algn="just" fontAlgn="auto">
              <a:lnSpc>
                <a:spcPct val="100000"/>
              </a:lnSpc>
              <a:buFont typeface="Wingdings" pitchFamily="2" charset="2"/>
              <a:buChar char="Ø"/>
              <a:defRPr/>
            </a:pPr>
            <a:r>
              <a:rPr lang="cs-CZ" sz="2000" dirty="0" smtClean="0"/>
              <a:t>je přiměřený (</a:t>
            </a:r>
            <a:r>
              <a:rPr lang="cs-CZ" sz="2000" dirty="0"/>
              <a:t>je dosaženo optimálního vztahu mezi hospodárností, účelností a efektivností. Hospodárnost má vazbu na obvyklé ceny, Přehled obvyklých cen zveřejněn na portálu </a:t>
            </a:r>
            <a:r>
              <a:rPr lang="cs-CZ" sz="2000" dirty="0" smtClean="0">
                <a:hlinkClick r:id="rId3"/>
              </a:rPr>
              <a:t>www.esfcr.cz</a:t>
            </a:r>
            <a:r>
              <a:rPr lang="cs-CZ" sz="2000" dirty="0" smtClean="0"/>
              <a:t>)</a:t>
            </a:r>
          </a:p>
          <a:p>
            <a:pPr marL="432000" indent="-432000" algn="just" fontAlgn="auto">
              <a:lnSpc>
                <a:spcPct val="100000"/>
              </a:lnSpc>
              <a:buFont typeface="Wingdings" pitchFamily="2" charset="2"/>
              <a:buChar char="Ø"/>
              <a:defRPr/>
            </a:pPr>
            <a:r>
              <a:rPr lang="cs-CZ" sz="2000" dirty="0" smtClean="0"/>
              <a:t>vznikl v době realizace projektu, kdy datum zahájení i datum ukončení realizace specifikuje právní akt (výdaj vznikl a byl uhrazen v období do 31.12.2023)</a:t>
            </a:r>
          </a:p>
          <a:p>
            <a:pPr marL="432000" indent="-432000" algn="just" fontAlgn="auto">
              <a:lnSpc>
                <a:spcPct val="100000"/>
              </a:lnSpc>
              <a:buFont typeface="Wingdings" pitchFamily="2" charset="2"/>
              <a:buChar char="Ø"/>
              <a:defRPr/>
            </a:pPr>
            <a:r>
              <a:rPr lang="cs-CZ" sz="2000" dirty="0" smtClean="0"/>
              <a:t>splňuje </a:t>
            </a:r>
            <a:r>
              <a:rPr lang="cs-CZ" sz="2000" dirty="0"/>
              <a:t>podmínky územní způsobilosti (váže se na aktivity projektu, které jsou územně způsobilé)</a:t>
            </a:r>
          </a:p>
          <a:p>
            <a:pPr marL="432000" indent="-432000" algn="just" fontAlgn="auto">
              <a:lnSpc>
                <a:spcPct val="100000"/>
              </a:lnSpc>
              <a:buFont typeface="Wingdings" pitchFamily="2" charset="2"/>
              <a:buChar char="Ø"/>
              <a:defRPr/>
            </a:pPr>
            <a:r>
              <a:rPr lang="cs-CZ" sz="2000" dirty="0" smtClean="0"/>
              <a:t>je </a:t>
            </a:r>
            <a:r>
              <a:rPr lang="cs-CZ" sz="2000" dirty="0"/>
              <a:t>řádně identifikovatelný, prokazatelný a </a:t>
            </a:r>
            <a:r>
              <a:rPr lang="cs-CZ" sz="2000" dirty="0" smtClean="0"/>
              <a:t>doložitelný</a:t>
            </a:r>
            <a:endParaRPr lang="cs-CZ" sz="2000" dirty="0"/>
          </a:p>
          <a:p>
            <a:pPr marL="432000" indent="-432000" algn="just" fontAlgn="auto">
              <a:lnSpc>
                <a:spcPct val="150000"/>
              </a:lnSpc>
              <a:buFont typeface="Wingdings" pitchFamily="2" charset="2"/>
              <a:buChar char="Ø"/>
              <a:defRPr/>
            </a:pPr>
            <a:endParaRPr lang="cs-CZ" sz="1400" dirty="0" smtClean="0"/>
          </a:p>
          <a:p>
            <a:pPr marL="432000" indent="-432000" algn="just" fontAlgn="auto">
              <a:lnSpc>
                <a:spcPct val="150000"/>
              </a:lnSpc>
              <a:buFont typeface="Wingdings" pitchFamily="2" charset="2"/>
              <a:buChar char="Ø"/>
              <a:defRPr/>
            </a:pPr>
            <a:endParaRPr lang="cs-CZ" sz="1400" dirty="0" smtClean="0"/>
          </a:p>
          <a:p>
            <a:pPr marL="432000" indent="-432000" algn="just" fontAlgn="auto">
              <a:lnSpc>
                <a:spcPct val="150000"/>
              </a:lnSpc>
              <a:buFont typeface="Wingdings" pitchFamily="2" charset="2"/>
              <a:buChar char="Ø"/>
              <a:defRPr/>
            </a:pPr>
            <a:endParaRPr lang="cs-CZ" sz="1400" dirty="0" smtClean="0"/>
          </a:p>
        </p:txBody>
      </p:sp>
      <p:sp>
        <p:nvSpPr>
          <p:cNvPr id="4" name="Zástupný symbol pro číslo snímku 3"/>
          <p:cNvSpPr>
            <a:spLocks noGrp="1"/>
          </p:cNvSpPr>
          <p:nvPr>
            <p:ph type="sldNum" sz="quarter" idx="12"/>
          </p:nvPr>
        </p:nvSpPr>
        <p:spPr/>
        <p:txBody>
          <a:bodyPr/>
          <a:lstStyle/>
          <a:p>
            <a:pPr>
              <a:defRPr/>
            </a:pPr>
            <a:fld id="{FF84483E-87E8-41FD-B34E-C9B3C2981050}" type="slidenum">
              <a:rPr lang="cs-CZ"/>
              <a:pPr>
                <a:defRPr/>
              </a:pPr>
              <a:t>88</a:t>
            </a:fld>
            <a:endParaRPr lang="cs-CZ" dirty="0"/>
          </a:p>
        </p:txBody>
      </p:sp>
    </p:spTree>
    <p:extLst>
      <p:ext uri="{BB962C8B-B14F-4D97-AF65-F5344CB8AC3E}">
        <p14:creationId xmlns:p14="http://schemas.microsoft.com/office/powerpoint/2010/main" val="561684719"/>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Způsobilé a nezpůsobilé výdaje</a:t>
            </a:r>
          </a:p>
        </p:txBody>
      </p:sp>
      <p:sp>
        <p:nvSpPr>
          <p:cNvPr id="3" name="Zástupný symbol pro obsah 2"/>
          <p:cNvSpPr>
            <a:spLocks noGrp="1"/>
          </p:cNvSpPr>
          <p:nvPr>
            <p:ph idx="1"/>
          </p:nvPr>
        </p:nvSpPr>
        <p:spPr>
          <a:xfrm>
            <a:off x="540000" y="1800000"/>
            <a:ext cx="8064000" cy="4509320"/>
          </a:xfrm>
        </p:spPr>
        <p:txBody>
          <a:bodyPr/>
          <a:lstStyle/>
          <a:p>
            <a:pPr>
              <a:lnSpc>
                <a:spcPct val="100000"/>
              </a:lnSpc>
              <a:buFont typeface="Wingdings" panose="05000000000000000000" pitchFamily="2" charset="2"/>
              <a:buChar char="Ø"/>
            </a:pPr>
            <a:r>
              <a:rPr lang="cs-CZ" sz="2000" dirty="0"/>
              <a:t>Výdaj musí být ze strany příjemce, příp. partnerů skutečně zaplacen, úhrada musí být doložena bankovními výpisy či výdajovými pokladními doklady</a:t>
            </a:r>
          </a:p>
          <a:p>
            <a:pPr marL="0" indent="0" algn="just" fontAlgn="auto">
              <a:lnSpc>
                <a:spcPct val="100000"/>
              </a:lnSpc>
              <a:buNone/>
              <a:defRPr/>
            </a:pPr>
            <a:r>
              <a:rPr lang="cs-CZ" sz="2000" dirty="0"/>
              <a:t>Uvedené podmínky </a:t>
            </a:r>
            <a:r>
              <a:rPr lang="cs-CZ" sz="2000" dirty="0" smtClean="0"/>
              <a:t>musí </a:t>
            </a:r>
            <a:r>
              <a:rPr lang="cs-CZ" sz="2000" dirty="0"/>
              <a:t>být naplněny všechny </a:t>
            </a:r>
            <a:r>
              <a:rPr lang="cs-CZ" sz="2000" dirty="0" smtClean="0"/>
              <a:t>zároveň !</a:t>
            </a:r>
          </a:p>
          <a:p>
            <a:pPr marL="0" indent="0" algn="just" fontAlgn="auto">
              <a:lnSpc>
                <a:spcPct val="100000"/>
              </a:lnSpc>
              <a:buNone/>
              <a:defRPr/>
            </a:pPr>
            <a:r>
              <a:rPr lang="cs-CZ" sz="2000" b="1" dirty="0" smtClean="0"/>
              <a:t>ŘO </a:t>
            </a:r>
            <a:r>
              <a:rPr lang="cs-CZ" sz="2000" b="1" dirty="0"/>
              <a:t>je oprávněn si od příjemce vyžádat jakýkoli dokument, který je nezbytný pro ověření způsobilosti výdajů v rámci projektu</a:t>
            </a:r>
            <a:r>
              <a:rPr lang="cs-CZ" sz="2000" b="1" dirty="0" smtClean="0"/>
              <a:t>.</a:t>
            </a:r>
          </a:p>
          <a:p>
            <a:pPr marL="0" indent="0" algn="just" fontAlgn="auto">
              <a:lnSpc>
                <a:spcPct val="100000"/>
              </a:lnSpc>
              <a:buNone/>
              <a:defRPr/>
            </a:pPr>
            <a:endParaRPr lang="cs-CZ" sz="2000" dirty="0" smtClean="0"/>
          </a:p>
          <a:p>
            <a:pPr marL="0" indent="0">
              <a:lnSpc>
                <a:spcPct val="100000"/>
              </a:lnSpc>
              <a:buNone/>
            </a:pPr>
            <a:r>
              <a:rPr lang="cs-CZ" sz="2000" dirty="0" smtClean="0"/>
              <a:t>Obecnou </a:t>
            </a:r>
            <a:r>
              <a:rPr lang="cs-CZ" sz="2000" dirty="0"/>
              <a:t>podmínkou způsobilosti finančních výdajů a poplatků je jejich nevyhnutelnost a přímá vazba na </a:t>
            </a:r>
            <a:r>
              <a:rPr lang="cs-CZ" sz="2000" dirty="0" smtClean="0"/>
              <a:t>projekt.</a:t>
            </a:r>
          </a:p>
          <a:p>
            <a:pPr marL="0" indent="0">
              <a:lnSpc>
                <a:spcPct val="100000"/>
              </a:lnSpc>
              <a:buNone/>
            </a:pPr>
            <a:r>
              <a:rPr lang="cs-CZ" sz="2000" b="1" u="sng" dirty="0" smtClean="0"/>
              <a:t>Nezpůsobilým </a:t>
            </a:r>
            <a:r>
              <a:rPr lang="cs-CZ" sz="2000" b="1" u="sng" dirty="0"/>
              <a:t>nákladem jsou vždy úroky z dlužných částek, pokuty a penále !</a:t>
            </a:r>
          </a:p>
          <a:p>
            <a:pPr marL="0" indent="0" algn="just" fontAlgn="auto">
              <a:lnSpc>
                <a:spcPct val="150000"/>
              </a:lnSpc>
              <a:buNone/>
              <a:defRPr/>
            </a:pPr>
            <a:endParaRPr lang="cs-CZ" sz="1400" dirty="0"/>
          </a:p>
          <a:p>
            <a:endParaRPr lang="cs-CZ" sz="1400" dirty="0"/>
          </a:p>
        </p:txBody>
      </p:sp>
      <p:sp>
        <p:nvSpPr>
          <p:cNvPr id="4" name="Zástupný symbol pro číslo snímku 3"/>
          <p:cNvSpPr>
            <a:spLocks noGrp="1"/>
          </p:cNvSpPr>
          <p:nvPr>
            <p:ph type="sldNum" sz="quarter" idx="12"/>
          </p:nvPr>
        </p:nvSpPr>
        <p:spPr/>
        <p:txBody>
          <a:bodyPr/>
          <a:lstStyle/>
          <a:p>
            <a:pPr>
              <a:defRPr/>
            </a:pPr>
            <a:fld id="{0372D366-454F-4275-A96E-202851A433E2}" type="slidenum">
              <a:rPr lang="cs-CZ" smtClean="0"/>
              <a:pPr>
                <a:defRPr/>
              </a:pPr>
              <a:t>89</a:t>
            </a:fld>
            <a:endParaRPr lang="cs-CZ" dirty="0"/>
          </a:p>
        </p:txBody>
      </p:sp>
    </p:spTree>
    <p:extLst>
      <p:ext uri="{BB962C8B-B14F-4D97-AF65-F5344CB8AC3E}">
        <p14:creationId xmlns:p14="http://schemas.microsoft.com/office/powerpoint/2010/main" val="22547098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Koncept výzvy</a:t>
            </a:r>
            <a:endParaRPr lang="cs-CZ" dirty="0"/>
          </a:p>
        </p:txBody>
      </p:sp>
      <p:sp>
        <p:nvSpPr>
          <p:cNvPr id="4" name="Zástupný symbol pro číslo snímku 3"/>
          <p:cNvSpPr>
            <a:spLocks noGrp="1"/>
          </p:cNvSpPr>
          <p:nvPr>
            <p:ph type="sldNum" sz="quarter" idx="12"/>
          </p:nvPr>
        </p:nvSpPr>
        <p:spPr/>
        <p:txBody>
          <a:bodyPr/>
          <a:lstStyle/>
          <a:p>
            <a:fld id="{479BF083-4774-43B1-9AB0-5CC1AC5DD8EE}" type="slidenum">
              <a:rPr lang="cs-CZ" smtClean="0"/>
              <a:pPr/>
              <a:t>9</a:t>
            </a:fld>
            <a:endParaRPr lang="cs-CZ" dirty="0"/>
          </a:p>
        </p:txBody>
      </p:sp>
      <p:graphicFrame>
        <p:nvGraphicFramePr>
          <p:cNvPr id="5" name="Tabulka 4"/>
          <p:cNvGraphicFramePr>
            <a:graphicFrameLocks noGrp="1"/>
          </p:cNvGraphicFramePr>
          <p:nvPr>
            <p:extLst>
              <p:ext uri="{D42A27DB-BD31-4B8C-83A1-F6EECF244321}">
                <p14:modId xmlns:p14="http://schemas.microsoft.com/office/powerpoint/2010/main" val="1417317167"/>
              </p:ext>
            </p:extLst>
          </p:nvPr>
        </p:nvGraphicFramePr>
        <p:xfrm>
          <a:off x="0" y="1196752"/>
          <a:ext cx="9144000" cy="5567066"/>
        </p:xfrm>
        <a:graphic>
          <a:graphicData uri="http://schemas.openxmlformats.org/drawingml/2006/table">
            <a:tbl>
              <a:tblPr firstCol="1" bandRow="1">
                <a:tableStyleId>{BC89EF96-8CEA-46FF-86C4-4CE0E7609802}</a:tableStyleId>
              </a:tblPr>
              <a:tblGrid>
                <a:gridCol w="4572000"/>
                <a:gridCol w="4572000"/>
              </a:tblGrid>
              <a:tr h="461405">
                <a:tc gridSpan="2">
                  <a:txBody>
                    <a:bodyPr/>
                    <a:lstStyle/>
                    <a:p>
                      <a:pPr>
                        <a:lnSpc>
                          <a:spcPct val="115000"/>
                        </a:lnSpc>
                        <a:spcAft>
                          <a:spcPts val="0"/>
                        </a:spcAft>
                      </a:pPr>
                      <a:r>
                        <a:rPr lang="cs-CZ" sz="1400" dirty="0">
                          <a:effectLst/>
                        </a:rPr>
                        <a:t>1. Strategický cíl SRRVS - Modernizace veřejné správy</a:t>
                      </a:r>
                      <a:endParaRPr lang="cs-CZ" sz="1400" dirty="0">
                        <a:effectLst/>
                        <a:latin typeface="Calibri"/>
                        <a:ea typeface="Times New Roman"/>
                        <a:cs typeface="Times New Roman"/>
                      </a:endParaRPr>
                    </a:p>
                  </a:txBody>
                  <a:tcPr marL="54124" marR="54124" marT="0" marB="0" anchor="ctr"/>
                </a:tc>
                <a:tc hMerge="1">
                  <a:txBody>
                    <a:bodyPr/>
                    <a:lstStyle/>
                    <a:p>
                      <a:endParaRPr lang="cs-CZ"/>
                    </a:p>
                  </a:txBody>
                  <a:tcPr/>
                </a:tc>
              </a:tr>
              <a:tr h="650682">
                <a:tc rowSpan="4">
                  <a:txBody>
                    <a:bodyPr/>
                    <a:lstStyle/>
                    <a:p>
                      <a:pPr algn="ctr">
                        <a:lnSpc>
                          <a:spcPct val="115000"/>
                        </a:lnSpc>
                        <a:spcAft>
                          <a:spcPts val="0"/>
                        </a:spcAft>
                      </a:pPr>
                      <a:r>
                        <a:rPr lang="cs-CZ" sz="1400" dirty="0">
                          <a:effectLst/>
                        </a:rPr>
                        <a:t>Specifické cíle SRRVS</a:t>
                      </a:r>
                      <a:endParaRPr lang="cs-CZ" sz="1400" dirty="0">
                        <a:effectLst/>
                        <a:latin typeface="Calibri"/>
                        <a:ea typeface="Times New Roman"/>
                        <a:cs typeface="Times New Roman"/>
                      </a:endParaRPr>
                    </a:p>
                  </a:txBody>
                  <a:tcPr marL="54124" marR="54124" marT="0" marB="0" anchor="ctr"/>
                </a:tc>
                <a:tc>
                  <a:txBody>
                    <a:bodyPr/>
                    <a:lstStyle/>
                    <a:p>
                      <a:pPr algn="just">
                        <a:lnSpc>
                          <a:spcPct val="115000"/>
                        </a:lnSpc>
                        <a:spcBef>
                          <a:spcPts val="200"/>
                        </a:spcBef>
                        <a:spcAft>
                          <a:spcPts val="200"/>
                        </a:spcAft>
                      </a:pPr>
                      <a:r>
                        <a:rPr lang="cs-CZ" sz="1400">
                          <a:effectLst/>
                        </a:rPr>
                        <a:t>1.1 Využívání prvků procesního řízení a zavedení standardů vybraných agend</a:t>
                      </a:r>
                      <a:endParaRPr lang="cs-CZ" sz="1400">
                        <a:effectLst/>
                        <a:latin typeface="Calibri"/>
                        <a:ea typeface="Times New Roman"/>
                        <a:cs typeface="Times New Roman"/>
                      </a:endParaRPr>
                    </a:p>
                  </a:txBody>
                  <a:tcPr marL="54124" marR="54124" marT="0" marB="0"/>
                </a:tc>
              </a:tr>
              <a:tr h="324265">
                <a:tc vMerge="1">
                  <a:txBody>
                    <a:bodyPr/>
                    <a:lstStyle/>
                    <a:p>
                      <a:endParaRPr lang="cs-CZ"/>
                    </a:p>
                  </a:txBody>
                  <a:tcPr/>
                </a:tc>
                <a:tc>
                  <a:txBody>
                    <a:bodyPr/>
                    <a:lstStyle/>
                    <a:p>
                      <a:pPr algn="just">
                        <a:lnSpc>
                          <a:spcPct val="115000"/>
                        </a:lnSpc>
                        <a:spcBef>
                          <a:spcPts val="200"/>
                        </a:spcBef>
                        <a:spcAft>
                          <a:spcPts val="200"/>
                        </a:spcAft>
                      </a:pPr>
                      <a:r>
                        <a:rPr lang="cs-CZ" sz="1400">
                          <a:effectLst/>
                        </a:rPr>
                        <a:t>1.2 Snižování byrokratické zátěže</a:t>
                      </a:r>
                      <a:endParaRPr lang="cs-CZ" sz="1400">
                        <a:effectLst/>
                        <a:latin typeface="Calibri"/>
                        <a:ea typeface="Times New Roman"/>
                        <a:cs typeface="Times New Roman"/>
                      </a:endParaRPr>
                    </a:p>
                  </a:txBody>
                  <a:tcPr marL="54124" marR="54124" marT="0" marB="0"/>
                </a:tc>
              </a:tr>
              <a:tr h="324265">
                <a:tc vMerge="1">
                  <a:txBody>
                    <a:bodyPr/>
                    <a:lstStyle/>
                    <a:p>
                      <a:endParaRPr lang="cs-CZ"/>
                    </a:p>
                  </a:txBody>
                  <a:tcPr/>
                </a:tc>
                <a:tc>
                  <a:txBody>
                    <a:bodyPr/>
                    <a:lstStyle/>
                    <a:p>
                      <a:pPr algn="just">
                        <a:lnSpc>
                          <a:spcPct val="115000"/>
                        </a:lnSpc>
                        <a:spcBef>
                          <a:spcPts val="200"/>
                        </a:spcBef>
                        <a:spcAft>
                          <a:spcPts val="200"/>
                        </a:spcAft>
                      </a:pPr>
                      <a:r>
                        <a:rPr lang="cs-CZ" sz="1400">
                          <a:effectLst/>
                        </a:rPr>
                        <a:t>1.3 Rozšíření metod kvality ve veřejné správě</a:t>
                      </a:r>
                      <a:endParaRPr lang="cs-CZ" sz="1400">
                        <a:effectLst/>
                        <a:latin typeface="Calibri"/>
                        <a:ea typeface="Times New Roman"/>
                        <a:cs typeface="Times New Roman"/>
                      </a:endParaRPr>
                    </a:p>
                  </a:txBody>
                  <a:tcPr marL="54124" marR="54124" marT="0" marB="0"/>
                </a:tc>
              </a:tr>
              <a:tr h="324265">
                <a:tc vMerge="1">
                  <a:txBody>
                    <a:bodyPr/>
                    <a:lstStyle/>
                    <a:p>
                      <a:endParaRPr lang="cs-CZ"/>
                    </a:p>
                  </a:txBody>
                  <a:tcPr/>
                </a:tc>
                <a:tc>
                  <a:txBody>
                    <a:bodyPr/>
                    <a:lstStyle/>
                    <a:p>
                      <a:pPr algn="just">
                        <a:lnSpc>
                          <a:spcPct val="115000"/>
                        </a:lnSpc>
                        <a:spcBef>
                          <a:spcPts val="200"/>
                        </a:spcBef>
                        <a:spcAft>
                          <a:spcPts val="200"/>
                        </a:spcAft>
                      </a:pPr>
                      <a:r>
                        <a:rPr lang="cs-CZ" sz="1400">
                          <a:effectLst/>
                        </a:rPr>
                        <a:t>1.4 Zavedení systému hodnocení veřejné správy</a:t>
                      </a:r>
                      <a:endParaRPr lang="cs-CZ" sz="1400">
                        <a:effectLst/>
                        <a:latin typeface="Calibri"/>
                        <a:ea typeface="Times New Roman"/>
                        <a:cs typeface="Times New Roman"/>
                      </a:endParaRPr>
                    </a:p>
                  </a:txBody>
                  <a:tcPr marL="54124" marR="54124" marT="0" marB="0"/>
                </a:tc>
              </a:tr>
              <a:tr h="324265">
                <a:tc gridSpan="2">
                  <a:txBody>
                    <a:bodyPr/>
                    <a:lstStyle/>
                    <a:p>
                      <a:pPr algn="just">
                        <a:lnSpc>
                          <a:spcPct val="115000"/>
                        </a:lnSpc>
                        <a:spcBef>
                          <a:spcPts val="200"/>
                        </a:spcBef>
                        <a:spcAft>
                          <a:spcPts val="200"/>
                        </a:spcAft>
                      </a:pPr>
                      <a:r>
                        <a:rPr lang="cs-CZ" sz="1400" dirty="0">
                          <a:effectLst/>
                        </a:rPr>
                        <a:t>2. Strategický cíl SRRVS -  Revize a optimalizace výkonu veřejné správy v území</a:t>
                      </a:r>
                      <a:endParaRPr lang="cs-CZ" sz="1400" dirty="0">
                        <a:effectLst/>
                        <a:latin typeface="Calibri"/>
                        <a:ea typeface="Times New Roman"/>
                        <a:cs typeface="Times New Roman"/>
                      </a:endParaRPr>
                    </a:p>
                  </a:txBody>
                  <a:tcPr marL="54124" marR="54124" marT="0" marB="0" anchor="ctr">
                    <a:solidFill>
                      <a:schemeClr val="accent1">
                        <a:alpha val="20000"/>
                      </a:schemeClr>
                    </a:solidFill>
                  </a:tcPr>
                </a:tc>
                <a:tc hMerge="1">
                  <a:txBody>
                    <a:bodyPr/>
                    <a:lstStyle/>
                    <a:p>
                      <a:endParaRPr lang="cs-CZ"/>
                    </a:p>
                  </a:txBody>
                  <a:tcPr/>
                </a:tc>
              </a:tr>
              <a:tr h="324265">
                <a:tc rowSpan="5">
                  <a:txBody>
                    <a:bodyPr/>
                    <a:lstStyle/>
                    <a:p>
                      <a:pPr algn="ctr">
                        <a:lnSpc>
                          <a:spcPct val="115000"/>
                        </a:lnSpc>
                        <a:spcAft>
                          <a:spcPts val="0"/>
                        </a:spcAft>
                      </a:pPr>
                      <a:r>
                        <a:rPr lang="cs-CZ" sz="1400" dirty="0">
                          <a:effectLst/>
                        </a:rPr>
                        <a:t>Specifické cíle SRRVS</a:t>
                      </a:r>
                      <a:endParaRPr lang="cs-CZ" sz="1400" dirty="0">
                        <a:effectLst/>
                        <a:latin typeface="Calibri"/>
                        <a:ea typeface="Times New Roman"/>
                        <a:cs typeface="Times New Roman"/>
                      </a:endParaRPr>
                    </a:p>
                  </a:txBody>
                  <a:tcPr marL="54124" marR="54124" marT="0" marB="0" anchor="ctr">
                    <a:noFill/>
                  </a:tcPr>
                </a:tc>
                <a:tc>
                  <a:txBody>
                    <a:bodyPr/>
                    <a:lstStyle/>
                    <a:p>
                      <a:pPr algn="just">
                        <a:lnSpc>
                          <a:spcPct val="115000"/>
                        </a:lnSpc>
                        <a:spcBef>
                          <a:spcPts val="200"/>
                        </a:spcBef>
                        <a:spcAft>
                          <a:spcPts val="200"/>
                        </a:spcAft>
                      </a:pPr>
                      <a:r>
                        <a:rPr lang="cs-CZ" sz="1400" dirty="0">
                          <a:effectLst/>
                        </a:rPr>
                        <a:t>2.1 Harmonizace administrativního členění státu</a:t>
                      </a:r>
                      <a:endParaRPr lang="cs-CZ" sz="1400" dirty="0">
                        <a:effectLst/>
                        <a:latin typeface="Calibri"/>
                        <a:ea typeface="Times New Roman"/>
                        <a:cs typeface="Times New Roman"/>
                      </a:endParaRPr>
                    </a:p>
                  </a:txBody>
                  <a:tcPr marL="54124" marR="54124" marT="0" marB="0">
                    <a:noFill/>
                  </a:tcPr>
                </a:tc>
              </a:tr>
              <a:tr h="324265">
                <a:tc vMerge="1">
                  <a:txBody>
                    <a:bodyPr/>
                    <a:lstStyle/>
                    <a:p>
                      <a:endParaRPr lang="cs-CZ"/>
                    </a:p>
                  </a:txBody>
                  <a:tcPr/>
                </a:tc>
                <a:tc>
                  <a:txBody>
                    <a:bodyPr/>
                    <a:lstStyle/>
                    <a:p>
                      <a:pPr algn="just">
                        <a:lnSpc>
                          <a:spcPct val="115000"/>
                        </a:lnSpc>
                        <a:spcBef>
                          <a:spcPts val="200"/>
                        </a:spcBef>
                        <a:spcAft>
                          <a:spcPts val="200"/>
                        </a:spcAft>
                      </a:pPr>
                      <a:r>
                        <a:rPr lang="cs-CZ" sz="1400" dirty="0">
                          <a:effectLst/>
                        </a:rPr>
                        <a:t>2.2 Revize a úprava funkce územně členěných měst</a:t>
                      </a:r>
                      <a:endParaRPr lang="cs-CZ" sz="1400" dirty="0">
                        <a:effectLst/>
                        <a:latin typeface="Calibri"/>
                        <a:ea typeface="Times New Roman"/>
                        <a:cs typeface="Times New Roman"/>
                      </a:endParaRPr>
                    </a:p>
                  </a:txBody>
                  <a:tcPr marL="54124" marR="54124" marT="0" marB="0">
                    <a:solidFill>
                      <a:schemeClr val="accent1">
                        <a:alpha val="20000"/>
                      </a:schemeClr>
                    </a:solidFill>
                  </a:tcPr>
                </a:tc>
              </a:tr>
              <a:tr h="324265">
                <a:tc vMerge="1">
                  <a:txBody>
                    <a:bodyPr/>
                    <a:lstStyle/>
                    <a:p>
                      <a:endParaRPr lang="cs-CZ"/>
                    </a:p>
                  </a:txBody>
                  <a:tcPr/>
                </a:tc>
                <a:tc>
                  <a:txBody>
                    <a:bodyPr/>
                    <a:lstStyle/>
                    <a:p>
                      <a:pPr algn="just">
                        <a:lnSpc>
                          <a:spcPct val="115000"/>
                        </a:lnSpc>
                        <a:spcBef>
                          <a:spcPts val="200"/>
                        </a:spcBef>
                        <a:spcAft>
                          <a:spcPts val="200"/>
                        </a:spcAft>
                      </a:pPr>
                      <a:r>
                        <a:rPr lang="cs-CZ" sz="1400" dirty="0">
                          <a:effectLst/>
                        </a:rPr>
                        <a:t>2.3 Optimalizace systému veřejnoprávních smluv</a:t>
                      </a:r>
                      <a:endParaRPr lang="cs-CZ" sz="1400" dirty="0">
                        <a:effectLst/>
                        <a:latin typeface="Calibri"/>
                        <a:ea typeface="Times New Roman"/>
                        <a:cs typeface="Times New Roman"/>
                      </a:endParaRPr>
                    </a:p>
                  </a:txBody>
                  <a:tcPr marL="54124" marR="54124" marT="0" marB="0">
                    <a:noFill/>
                  </a:tcPr>
                </a:tc>
              </a:tr>
              <a:tr h="650682">
                <a:tc vMerge="1">
                  <a:txBody>
                    <a:bodyPr/>
                    <a:lstStyle/>
                    <a:p>
                      <a:endParaRPr lang="cs-CZ"/>
                    </a:p>
                  </a:txBody>
                  <a:tcPr/>
                </a:tc>
                <a:tc>
                  <a:txBody>
                    <a:bodyPr/>
                    <a:lstStyle/>
                    <a:p>
                      <a:pPr algn="just">
                        <a:lnSpc>
                          <a:spcPct val="115000"/>
                        </a:lnSpc>
                        <a:spcBef>
                          <a:spcPts val="200"/>
                        </a:spcBef>
                        <a:spcAft>
                          <a:spcPts val="200"/>
                        </a:spcAft>
                      </a:pPr>
                      <a:r>
                        <a:rPr lang="cs-CZ" sz="1400" dirty="0">
                          <a:effectLst/>
                        </a:rPr>
                        <a:t>2.4 Úprava a optimalizace systému financování přeneseného výkonu státní správy</a:t>
                      </a:r>
                      <a:endParaRPr lang="cs-CZ" sz="1400" dirty="0">
                        <a:effectLst/>
                        <a:latin typeface="Calibri"/>
                        <a:ea typeface="Times New Roman"/>
                        <a:cs typeface="Times New Roman"/>
                      </a:endParaRPr>
                    </a:p>
                  </a:txBody>
                  <a:tcPr marL="54124" marR="54124" marT="0" marB="0">
                    <a:solidFill>
                      <a:schemeClr val="accent1">
                        <a:alpha val="20000"/>
                      </a:schemeClr>
                    </a:solidFill>
                  </a:tcPr>
                </a:tc>
              </a:tr>
              <a:tr h="324265">
                <a:tc vMerge="1">
                  <a:txBody>
                    <a:bodyPr/>
                    <a:lstStyle/>
                    <a:p>
                      <a:endParaRPr lang="cs-CZ"/>
                    </a:p>
                  </a:txBody>
                  <a:tcPr/>
                </a:tc>
                <a:tc>
                  <a:txBody>
                    <a:bodyPr/>
                    <a:lstStyle/>
                    <a:p>
                      <a:pPr algn="just">
                        <a:lnSpc>
                          <a:spcPct val="115000"/>
                        </a:lnSpc>
                        <a:spcBef>
                          <a:spcPts val="200"/>
                        </a:spcBef>
                        <a:spcAft>
                          <a:spcPts val="200"/>
                        </a:spcAft>
                      </a:pPr>
                      <a:r>
                        <a:rPr lang="cs-CZ" sz="1400" dirty="0">
                          <a:effectLst/>
                        </a:rPr>
                        <a:t>2.5 Snížení rizika platební neschopnosti územní samosprávy</a:t>
                      </a:r>
                      <a:endParaRPr lang="cs-CZ" sz="1400" dirty="0">
                        <a:effectLst/>
                        <a:latin typeface="Calibri"/>
                        <a:ea typeface="Times New Roman"/>
                        <a:cs typeface="Times New Roman"/>
                      </a:endParaRPr>
                    </a:p>
                  </a:txBody>
                  <a:tcPr marL="54124" marR="54124" marT="0" marB="0">
                    <a:noFill/>
                  </a:tcPr>
                </a:tc>
              </a:tr>
              <a:tr h="324265">
                <a:tc gridSpan="2">
                  <a:txBody>
                    <a:bodyPr/>
                    <a:lstStyle/>
                    <a:p>
                      <a:pPr algn="just">
                        <a:lnSpc>
                          <a:spcPct val="115000"/>
                        </a:lnSpc>
                        <a:spcBef>
                          <a:spcPts val="200"/>
                        </a:spcBef>
                        <a:spcAft>
                          <a:spcPts val="200"/>
                        </a:spcAft>
                      </a:pPr>
                      <a:r>
                        <a:rPr lang="cs-CZ" sz="1400" dirty="0">
                          <a:effectLst/>
                        </a:rPr>
                        <a:t>4. Strategický cíl SRRVS - Profesionalizace a rozvoj lidských zdrojů ve veřejné správě</a:t>
                      </a:r>
                      <a:endParaRPr lang="cs-CZ" sz="1400" dirty="0">
                        <a:effectLst/>
                        <a:latin typeface="Calibri"/>
                        <a:ea typeface="Times New Roman"/>
                        <a:cs typeface="Times New Roman"/>
                      </a:endParaRPr>
                    </a:p>
                  </a:txBody>
                  <a:tcPr marL="54124" marR="54124" marT="0" marB="0" anchor="ctr">
                    <a:solidFill>
                      <a:schemeClr val="accent1">
                        <a:alpha val="20000"/>
                      </a:schemeClr>
                    </a:solidFill>
                  </a:tcPr>
                </a:tc>
                <a:tc hMerge="1">
                  <a:txBody>
                    <a:bodyPr/>
                    <a:lstStyle/>
                    <a:p>
                      <a:endParaRPr lang="cs-CZ"/>
                    </a:p>
                  </a:txBody>
                  <a:tcPr/>
                </a:tc>
              </a:tr>
              <a:tr h="395184">
                <a:tc rowSpan="2">
                  <a:txBody>
                    <a:bodyPr/>
                    <a:lstStyle/>
                    <a:p>
                      <a:pPr algn="ctr">
                        <a:lnSpc>
                          <a:spcPct val="115000"/>
                        </a:lnSpc>
                        <a:spcAft>
                          <a:spcPts val="0"/>
                        </a:spcAft>
                      </a:pPr>
                      <a:r>
                        <a:rPr lang="cs-CZ" sz="1400" dirty="0">
                          <a:effectLst/>
                        </a:rPr>
                        <a:t>Specifické cíle SRRVS</a:t>
                      </a:r>
                      <a:endParaRPr lang="cs-CZ" sz="1400" dirty="0">
                        <a:effectLst/>
                        <a:latin typeface="Calibri"/>
                        <a:ea typeface="Times New Roman"/>
                        <a:cs typeface="Times New Roman"/>
                      </a:endParaRPr>
                    </a:p>
                  </a:txBody>
                  <a:tcPr marL="54124" marR="54124" marT="0" marB="0" anchor="ctr">
                    <a:noFill/>
                  </a:tcPr>
                </a:tc>
                <a:tc>
                  <a:txBody>
                    <a:bodyPr/>
                    <a:lstStyle/>
                    <a:p>
                      <a:pPr algn="just">
                        <a:lnSpc>
                          <a:spcPct val="115000"/>
                        </a:lnSpc>
                        <a:spcBef>
                          <a:spcPts val="200"/>
                        </a:spcBef>
                        <a:spcAft>
                          <a:spcPts val="200"/>
                        </a:spcAft>
                      </a:pPr>
                      <a:r>
                        <a:rPr lang="cs-CZ" sz="1400" dirty="0">
                          <a:effectLst/>
                        </a:rPr>
                        <a:t>4.1 Implementace služebního zákona</a:t>
                      </a:r>
                      <a:endParaRPr lang="cs-CZ" sz="1400" dirty="0">
                        <a:effectLst/>
                        <a:latin typeface="Calibri"/>
                        <a:ea typeface="Times New Roman"/>
                        <a:cs typeface="Times New Roman"/>
                      </a:endParaRPr>
                    </a:p>
                  </a:txBody>
                  <a:tcPr marL="54124" marR="54124" marT="0" marB="0">
                    <a:noFill/>
                  </a:tcPr>
                </a:tc>
              </a:tr>
              <a:tr h="324265">
                <a:tc vMerge="1">
                  <a:txBody>
                    <a:bodyPr/>
                    <a:lstStyle/>
                    <a:p>
                      <a:endParaRPr lang="cs-CZ"/>
                    </a:p>
                  </a:txBody>
                  <a:tcPr/>
                </a:tc>
                <a:tc>
                  <a:txBody>
                    <a:bodyPr/>
                    <a:lstStyle/>
                    <a:p>
                      <a:pPr algn="just">
                        <a:lnSpc>
                          <a:spcPct val="115000"/>
                        </a:lnSpc>
                        <a:spcBef>
                          <a:spcPts val="200"/>
                        </a:spcBef>
                        <a:spcAft>
                          <a:spcPts val="200"/>
                        </a:spcAft>
                      </a:pPr>
                      <a:r>
                        <a:rPr lang="cs-CZ" sz="1400" dirty="0">
                          <a:effectLst/>
                        </a:rPr>
                        <a:t>4.2 Řízení a rozvoj lidských zdrojů ve správních úřadech</a:t>
                      </a:r>
                      <a:endParaRPr lang="cs-CZ" sz="1400" dirty="0">
                        <a:effectLst/>
                        <a:latin typeface="Calibri"/>
                        <a:ea typeface="Times New Roman"/>
                        <a:cs typeface="Times New Roman"/>
                      </a:endParaRPr>
                    </a:p>
                  </a:txBody>
                  <a:tcPr marL="54124" marR="54124" marT="0" marB="0">
                    <a:solidFill>
                      <a:schemeClr val="accent1">
                        <a:alpha val="20000"/>
                      </a:schemeClr>
                    </a:solidFill>
                  </a:tcPr>
                </a:tc>
              </a:tr>
            </a:tbl>
          </a:graphicData>
        </a:graphic>
      </p:graphicFrame>
    </p:spTree>
    <p:extLst>
      <p:ext uri="{BB962C8B-B14F-4D97-AF65-F5344CB8AC3E}">
        <p14:creationId xmlns:p14="http://schemas.microsoft.com/office/powerpoint/2010/main" val="1110504197"/>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395536" y="-1500"/>
            <a:ext cx="8423275" cy="1079500"/>
          </a:xfrm>
        </p:spPr>
        <p:txBody>
          <a:bodyPr/>
          <a:lstStyle/>
          <a:p>
            <a:pPr fontAlgn="auto">
              <a:spcAft>
                <a:spcPts val="0"/>
              </a:spcAft>
              <a:defRPr/>
            </a:pPr>
            <a:r>
              <a:rPr lang="cs-CZ" dirty="0"/>
              <a:t>Způsobilé a nezpůsobilé výdaje</a:t>
            </a:r>
          </a:p>
        </p:txBody>
      </p:sp>
      <p:sp>
        <p:nvSpPr>
          <p:cNvPr id="4" name="Zástupný symbol pro číslo snímku 3"/>
          <p:cNvSpPr>
            <a:spLocks noGrp="1"/>
          </p:cNvSpPr>
          <p:nvPr>
            <p:ph type="sldNum" sz="quarter" idx="12"/>
          </p:nvPr>
        </p:nvSpPr>
        <p:spPr/>
        <p:txBody>
          <a:bodyPr/>
          <a:lstStyle/>
          <a:p>
            <a:pPr>
              <a:defRPr/>
            </a:pPr>
            <a:fld id="{D7EF2FE6-E451-4DE1-B276-E04D4FDA3BFF}" type="slidenum">
              <a:rPr lang="cs-CZ"/>
              <a:pPr>
                <a:defRPr/>
              </a:pPr>
              <a:t>90</a:t>
            </a:fld>
            <a:endParaRPr lang="cs-CZ" dirty="0"/>
          </a:p>
        </p:txBody>
      </p:sp>
      <p:sp>
        <p:nvSpPr>
          <p:cNvPr id="5" name="Zástupný symbol pro obsah 2"/>
          <p:cNvSpPr>
            <a:spLocks noGrp="1"/>
          </p:cNvSpPr>
          <p:nvPr>
            <p:ph idx="1"/>
          </p:nvPr>
        </p:nvSpPr>
        <p:spPr>
          <a:xfrm>
            <a:off x="539552" y="1340768"/>
            <a:ext cx="8064500" cy="4608512"/>
          </a:xfrm>
        </p:spPr>
        <p:txBody>
          <a:bodyPr rtlCol="0">
            <a:noAutofit/>
          </a:bodyPr>
          <a:lstStyle/>
          <a:p>
            <a:pPr marL="0" indent="0" algn="just" fontAlgn="auto">
              <a:lnSpc>
                <a:spcPct val="100000"/>
              </a:lnSpc>
              <a:buNone/>
              <a:defRPr/>
            </a:pPr>
            <a:r>
              <a:rPr lang="cs-CZ" altLang="cs-CZ" sz="2000" dirty="0" smtClean="0">
                <a:solidFill>
                  <a:srgbClr val="14407E"/>
                </a:solidFill>
              </a:rPr>
              <a:t>Pro projekty platí omezení, že podíl investičních výdajů v rámci celkových způsobilých výdajů nesmí být vyšší než 50 %. Tento limit nesmí být překročen v rámci rozpočtu projektu zakotveného v právním aktu, neplatí pro strukturu výdajů, které byly vykázány, tj. nedochází k ověřování velikosti podílu investic v průběhu realizace projektu ani po dokončení realizace.</a:t>
            </a:r>
          </a:p>
          <a:p>
            <a:pPr marL="0" indent="0" algn="just" fontAlgn="auto">
              <a:lnSpc>
                <a:spcPct val="100000"/>
              </a:lnSpc>
              <a:buNone/>
              <a:defRPr/>
            </a:pPr>
            <a:r>
              <a:rPr lang="cs-CZ" altLang="cs-CZ" sz="2000" u="sng" dirty="0" smtClean="0">
                <a:solidFill>
                  <a:srgbClr val="14407E"/>
                </a:solidFill>
              </a:rPr>
              <a:t>Výdaje se rozlišují na:</a:t>
            </a:r>
          </a:p>
          <a:p>
            <a:pPr algn="just" fontAlgn="auto">
              <a:lnSpc>
                <a:spcPct val="100000"/>
              </a:lnSpc>
              <a:buFont typeface="Wingdings" panose="05000000000000000000" pitchFamily="2" charset="2"/>
              <a:buChar char="q"/>
              <a:defRPr/>
            </a:pPr>
            <a:r>
              <a:rPr lang="cs-CZ" altLang="cs-CZ" sz="2000" b="1" dirty="0" smtClean="0">
                <a:solidFill>
                  <a:srgbClr val="14407E"/>
                </a:solidFill>
              </a:rPr>
              <a:t>Výdaje, u kterých se v projektech uplatňuje úplné vykazování </a:t>
            </a:r>
            <a:r>
              <a:rPr lang="cs-CZ" altLang="cs-CZ" sz="2000" dirty="0" smtClean="0">
                <a:solidFill>
                  <a:srgbClr val="14407E"/>
                </a:solidFill>
              </a:rPr>
              <a:t>(uváděné jako „skutečně vzniklé výdaje“ – ke stanovení výše způsobilých výdajů projektu dochází na základě vykázání skutečně vzniklých a uhrazených výdajů prostřednictvím jejich doložení účetními a jinými doklady</a:t>
            </a:r>
          </a:p>
          <a:p>
            <a:pPr algn="just" fontAlgn="auto">
              <a:lnSpc>
                <a:spcPct val="100000"/>
              </a:lnSpc>
              <a:buFont typeface="Wingdings" panose="05000000000000000000" pitchFamily="2" charset="2"/>
              <a:buChar char="q"/>
              <a:defRPr/>
            </a:pPr>
            <a:r>
              <a:rPr lang="cs-CZ" altLang="cs-CZ" sz="2000" b="1" dirty="0" smtClean="0">
                <a:solidFill>
                  <a:srgbClr val="14407E"/>
                </a:solidFill>
              </a:rPr>
              <a:t>Výdaje v režimu zjednodušeného vykazování výdajů</a:t>
            </a:r>
            <a:endParaRPr lang="cs-CZ" altLang="cs-CZ" sz="2000" b="1" dirty="0">
              <a:solidFill>
                <a:srgbClr val="14407E"/>
              </a:solidFill>
            </a:endParaRPr>
          </a:p>
          <a:p>
            <a:pPr marL="0" indent="0" algn="just" fontAlgn="auto">
              <a:lnSpc>
                <a:spcPts val="2880"/>
              </a:lnSpc>
              <a:buFont typeface="Wingdings" pitchFamily="2" charset="2"/>
              <a:buNone/>
              <a:defRPr/>
            </a:pPr>
            <a:endParaRPr lang="cs-CZ" altLang="cs-CZ" sz="1600" dirty="0">
              <a:solidFill>
                <a:srgbClr val="14407E"/>
              </a:solidFill>
            </a:endParaRPr>
          </a:p>
        </p:txBody>
      </p:sp>
    </p:spTree>
    <p:extLst>
      <p:ext uri="{BB962C8B-B14F-4D97-AF65-F5344CB8AC3E}">
        <p14:creationId xmlns:p14="http://schemas.microsoft.com/office/powerpoint/2010/main" val="778085700"/>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Způsobilé výdaje v režimu úplného vykazování - Osobní náklady</a:t>
            </a:r>
            <a:endParaRPr lang="cs-CZ" dirty="0"/>
          </a:p>
        </p:txBody>
      </p:sp>
      <p:sp>
        <p:nvSpPr>
          <p:cNvPr id="3" name="Zástupný symbol pro obsah 2"/>
          <p:cNvSpPr>
            <a:spLocks noGrp="1"/>
          </p:cNvSpPr>
          <p:nvPr>
            <p:ph idx="1"/>
          </p:nvPr>
        </p:nvSpPr>
        <p:spPr>
          <a:xfrm>
            <a:off x="539552" y="1772816"/>
            <a:ext cx="8064500" cy="4464496"/>
          </a:xfrm>
        </p:spPr>
        <p:txBody>
          <a:bodyPr/>
          <a:lstStyle/>
          <a:p>
            <a:pPr>
              <a:lnSpc>
                <a:spcPct val="100000"/>
              </a:lnSpc>
            </a:pPr>
            <a:r>
              <a:rPr lang="cs-CZ" sz="2000" dirty="0" smtClean="0"/>
              <a:t>Osobní náklady</a:t>
            </a:r>
          </a:p>
          <a:p>
            <a:pPr marL="0" indent="0">
              <a:lnSpc>
                <a:spcPct val="100000"/>
              </a:lnSpc>
              <a:buNone/>
            </a:pPr>
            <a:r>
              <a:rPr lang="cs-CZ" sz="2000" u="sng" dirty="0" smtClean="0"/>
              <a:t>Způsobilými osobními náklady jsou:</a:t>
            </a:r>
          </a:p>
          <a:p>
            <a:pPr marL="342900" indent="-342900">
              <a:lnSpc>
                <a:spcPct val="100000"/>
              </a:lnSpc>
              <a:buFont typeface="+mj-lt"/>
              <a:buAutoNum type="alphaLcParenR"/>
            </a:pPr>
            <a:r>
              <a:rPr lang="cs-CZ" sz="2000" dirty="0" smtClean="0"/>
              <a:t>Mzdy a platy pracovníků, kteří jsou příjemcem nebo partnerem s finančním příspěvkem zaměstnáni výhradně na projekt</a:t>
            </a:r>
          </a:p>
          <a:p>
            <a:pPr marL="342900" indent="-342900">
              <a:lnSpc>
                <a:spcPct val="100000"/>
              </a:lnSpc>
              <a:buFont typeface="+mj-lt"/>
              <a:buAutoNum type="alphaLcParenR"/>
            </a:pPr>
            <a:r>
              <a:rPr lang="cs-CZ" sz="2000" dirty="0" smtClean="0"/>
              <a:t>Příslušná část mezd nebo platů zaměstnanců příjemce nebo partnera, kteří se na realizaci projektu podílejí pouze částí svého úvazku, a to ve výši odpovídající jejich úvazkům na projektu</a:t>
            </a:r>
          </a:p>
          <a:p>
            <a:pPr marL="342900" indent="-342900">
              <a:lnSpc>
                <a:spcPct val="100000"/>
              </a:lnSpc>
              <a:buFont typeface="+mj-lt"/>
              <a:buAutoNum type="alphaLcParenR"/>
            </a:pPr>
            <a:r>
              <a:rPr lang="cs-CZ" sz="2000" dirty="0" smtClean="0"/>
              <a:t>Ostatní osobní náklady na zaměstnance příjemce nebo partnera, kteří jsou v rámci projektu zaměstnáni na dohodu o pracovní činnosti nebo dohodu o provedení práce</a:t>
            </a:r>
          </a:p>
          <a:p>
            <a:pPr marL="342900" indent="-342900">
              <a:lnSpc>
                <a:spcPct val="100000"/>
              </a:lnSpc>
              <a:buFont typeface="+mj-lt"/>
              <a:buAutoNum type="alphaLcParenR"/>
            </a:pPr>
            <a:r>
              <a:rPr lang="cs-CZ" sz="2000" dirty="0" smtClean="0"/>
              <a:t>Výdaje na odměnu příjemce nebo partnera, který je OSVČ, odměna musí odpovídat práci vykonané pro projekt</a:t>
            </a:r>
            <a:endParaRPr lang="cs-CZ" sz="2000" dirty="0"/>
          </a:p>
        </p:txBody>
      </p:sp>
      <p:sp>
        <p:nvSpPr>
          <p:cNvPr id="4" name="Zástupný symbol pro číslo snímku 3"/>
          <p:cNvSpPr>
            <a:spLocks noGrp="1"/>
          </p:cNvSpPr>
          <p:nvPr>
            <p:ph type="sldNum" sz="quarter" idx="12"/>
          </p:nvPr>
        </p:nvSpPr>
        <p:spPr/>
        <p:txBody>
          <a:bodyPr/>
          <a:lstStyle/>
          <a:p>
            <a:pPr>
              <a:defRPr/>
            </a:pPr>
            <a:fld id="{0372D366-454F-4275-A96E-202851A433E2}" type="slidenum">
              <a:rPr lang="cs-CZ" smtClean="0"/>
              <a:pPr>
                <a:defRPr/>
              </a:pPr>
              <a:t>91</a:t>
            </a:fld>
            <a:endParaRPr lang="cs-CZ" dirty="0"/>
          </a:p>
        </p:txBody>
      </p:sp>
    </p:spTree>
    <p:extLst>
      <p:ext uri="{BB962C8B-B14F-4D97-AF65-F5344CB8AC3E}">
        <p14:creationId xmlns:p14="http://schemas.microsoft.com/office/powerpoint/2010/main" val="4110622315"/>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Způsobilé výdaje v režimu úplného vykazování - Osobní náklady</a:t>
            </a:r>
          </a:p>
        </p:txBody>
      </p:sp>
      <p:sp>
        <p:nvSpPr>
          <p:cNvPr id="3" name="Zástupný symbol pro obsah 2"/>
          <p:cNvSpPr>
            <a:spLocks noGrp="1"/>
          </p:cNvSpPr>
          <p:nvPr>
            <p:ph idx="1"/>
          </p:nvPr>
        </p:nvSpPr>
        <p:spPr>
          <a:xfrm>
            <a:off x="539552" y="1628800"/>
            <a:ext cx="8064000" cy="4320000"/>
          </a:xfrm>
        </p:spPr>
        <p:txBody>
          <a:bodyPr/>
          <a:lstStyle/>
          <a:p>
            <a:pPr marL="0" indent="0">
              <a:lnSpc>
                <a:spcPct val="100000"/>
              </a:lnSpc>
              <a:buNone/>
            </a:pPr>
            <a:r>
              <a:rPr lang="cs-CZ" sz="2000" dirty="0" smtClean="0"/>
              <a:t>Tyto výdaje </a:t>
            </a:r>
            <a:r>
              <a:rPr lang="cs-CZ" sz="2000" b="1" dirty="0" smtClean="0"/>
              <a:t>nesmí přesáhnout obvyklou výši v daném místě, čase a oboru</a:t>
            </a:r>
            <a:r>
              <a:rPr lang="cs-CZ" sz="2000" dirty="0" smtClean="0"/>
              <a:t>. Pro porovnání lze využít Informační systém o průměrném výdělku (ISPV) dostupný na stránkách </a:t>
            </a:r>
            <a:r>
              <a:rPr lang="cs-CZ" sz="2000" dirty="0" smtClean="0">
                <a:hlinkClick r:id="rId2"/>
              </a:rPr>
              <a:t>www.mpsv.cz/ISPV.php</a:t>
            </a:r>
            <a:r>
              <a:rPr lang="cs-CZ" sz="2000" dirty="0" smtClean="0"/>
              <a:t> </a:t>
            </a:r>
          </a:p>
          <a:p>
            <a:pPr marL="0" indent="0">
              <a:lnSpc>
                <a:spcPct val="100000"/>
              </a:lnSpc>
              <a:buNone/>
            </a:pPr>
            <a:r>
              <a:rPr lang="cs-CZ" sz="2000" dirty="0" smtClean="0"/>
              <a:t>Způsobilým výdajem jsou </a:t>
            </a:r>
            <a:r>
              <a:rPr lang="cs-CZ" sz="2000" b="1" dirty="0" smtClean="0"/>
              <a:t>odvody zaměstnavatele na sociální a zdravotní pojištění  a další poplatky spojené se zaměstnancem hrazené zaměstnavatelem povinně na základě právních předpisů </a:t>
            </a:r>
            <a:r>
              <a:rPr lang="cs-CZ" sz="2000" dirty="0" smtClean="0"/>
              <a:t>(např. zákonné pojištění odpovědnosti zaměstnavatele za škodu při pracovním úrazu nebo nemoci z povolání.</a:t>
            </a:r>
          </a:p>
          <a:p>
            <a:pPr marL="0" indent="0">
              <a:lnSpc>
                <a:spcPct val="100000"/>
              </a:lnSpc>
              <a:buNone/>
            </a:pPr>
            <a:r>
              <a:rPr lang="cs-CZ" sz="2000" dirty="0" smtClean="0"/>
              <a:t>Způsobilými jsou pouze náklady, u kterých platí, že </a:t>
            </a:r>
            <a:r>
              <a:rPr lang="cs-CZ" sz="2000" b="1" dirty="0" smtClean="0"/>
              <a:t>je s konečnou platností kryje zaměstnavatel</a:t>
            </a:r>
            <a:r>
              <a:rPr lang="cs-CZ" sz="2000" dirty="0" smtClean="0"/>
              <a:t>, tj. neexistuje u nich možnost, že by je jiný subjekt zaměstnavateli refundoval.</a:t>
            </a:r>
            <a:endParaRPr lang="cs-CZ" sz="2000" dirty="0"/>
          </a:p>
        </p:txBody>
      </p:sp>
      <p:sp>
        <p:nvSpPr>
          <p:cNvPr id="4" name="Zástupný symbol pro číslo snímku 3"/>
          <p:cNvSpPr>
            <a:spLocks noGrp="1"/>
          </p:cNvSpPr>
          <p:nvPr>
            <p:ph type="sldNum" sz="quarter" idx="12"/>
          </p:nvPr>
        </p:nvSpPr>
        <p:spPr/>
        <p:txBody>
          <a:bodyPr/>
          <a:lstStyle/>
          <a:p>
            <a:pPr>
              <a:defRPr/>
            </a:pPr>
            <a:fld id="{0372D366-454F-4275-A96E-202851A433E2}" type="slidenum">
              <a:rPr lang="cs-CZ" smtClean="0"/>
              <a:pPr>
                <a:defRPr/>
              </a:pPr>
              <a:t>92</a:t>
            </a:fld>
            <a:endParaRPr lang="cs-CZ" dirty="0"/>
          </a:p>
        </p:txBody>
      </p:sp>
    </p:spTree>
    <p:extLst>
      <p:ext uri="{BB962C8B-B14F-4D97-AF65-F5344CB8AC3E}">
        <p14:creationId xmlns:p14="http://schemas.microsoft.com/office/powerpoint/2010/main" val="1979281643"/>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cs-CZ" dirty="0"/>
              <a:t>Osobní náklady</a:t>
            </a:r>
          </a:p>
        </p:txBody>
      </p:sp>
      <p:sp>
        <p:nvSpPr>
          <p:cNvPr id="3" name="Zástupný symbol pro obsah 2"/>
          <p:cNvSpPr>
            <a:spLocks noGrp="1"/>
          </p:cNvSpPr>
          <p:nvPr>
            <p:ph idx="1"/>
          </p:nvPr>
        </p:nvSpPr>
        <p:spPr/>
        <p:txBody>
          <a:bodyPr/>
          <a:lstStyle/>
          <a:p>
            <a:pPr marL="0" indent="0">
              <a:lnSpc>
                <a:spcPct val="100000"/>
              </a:lnSpc>
              <a:buNone/>
            </a:pPr>
            <a:r>
              <a:rPr lang="cs-CZ" sz="2000" b="1" dirty="0"/>
              <a:t>Hrubá mzda zahrnuje všechny pracovní příjmy</a:t>
            </a:r>
            <a:r>
              <a:rPr lang="cs-CZ" sz="2000" dirty="0"/>
              <a:t>, které byly v daném období zaměstnanci zúčtovány.</a:t>
            </a:r>
          </a:p>
          <a:p>
            <a:pPr marL="0" indent="0">
              <a:lnSpc>
                <a:spcPct val="100000"/>
              </a:lnSpc>
              <a:buNone/>
            </a:pPr>
            <a:r>
              <a:rPr lang="cs-CZ" sz="2000" u="sng" dirty="0"/>
              <a:t>Skládá se z následujících položek</a:t>
            </a:r>
            <a:r>
              <a:rPr lang="cs-CZ" sz="2000" u="sng" dirty="0" smtClean="0"/>
              <a:t>:</a:t>
            </a:r>
          </a:p>
          <a:p>
            <a:pPr>
              <a:lnSpc>
                <a:spcPct val="100000"/>
              </a:lnSpc>
              <a:buFont typeface="Arial" panose="020B0604020202020204" pitchFamily="34" charset="0"/>
              <a:buChar char="•"/>
            </a:pPr>
            <a:r>
              <a:rPr lang="cs-CZ" sz="2000" dirty="0" smtClean="0"/>
              <a:t>Základní mzda nebo plat,</a:t>
            </a:r>
          </a:p>
          <a:p>
            <a:pPr>
              <a:lnSpc>
                <a:spcPct val="100000"/>
              </a:lnSpc>
              <a:buFont typeface="Arial" panose="020B0604020202020204" pitchFamily="34" charset="0"/>
              <a:buChar char="•"/>
            </a:pPr>
            <a:r>
              <a:rPr lang="cs-CZ" sz="2000" dirty="0" smtClean="0"/>
              <a:t>Příplatky a doplatky ke mzdě</a:t>
            </a:r>
          </a:p>
          <a:p>
            <a:pPr>
              <a:lnSpc>
                <a:spcPct val="100000"/>
              </a:lnSpc>
              <a:buFont typeface="Arial" panose="020B0604020202020204" pitchFamily="34" charset="0"/>
              <a:buChar char="•"/>
            </a:pPr>
            <a:r>
              <a:rPr lang="cs-CZ" sz="2000" dirty="0" smtClean="0"/>
              <a:t>Prémie a odměny</a:t>
            </a:r>
          </a:p>
          <a:p>
            <a:pPr>
              <a:lnSpc>
                <a:spcPct val="100000"/>
              </a:lnSpc>
              <a:buFont typeface="Arial" panose="020B0604020202020204" pitchFamily="34" charset="0"/>
              <a:buChar char="•"/>
            </a:pPr>
            <a:r>
              <a:rPr lang="cs-CZ" sz="2000" dirty="0" smtClean="0"/>
              <a:t>Náhrady mezd a platů za dovolenou, práci ve státním svátku, pracovní neschopnost</a:t>
            </a:r>
          </a:p>
          <a:p>
            <a:pPr>
              <a:lnSpc>
                <a:spcPct val="100000"/>
              </a:lnSpc>
              <a:buFont typeface="Arial" panose="020B0604020202020204" pitchFamily="34" charset="0"/>
              <a:buChar char="•"/>
            </a:pPr>
            <a:r>
              <a:rPr lang="cs-CZ" sz="2000" dirty="0" smtClean="0"/>
              <a:t>Odměny za pracovní pohotovost</a:t>
            </a:r>
          </a:p>
          <a:p>
            <a:pPr>
              <a:lnSpc>
                <a:spcPct val="100000"/>
              </a:lnSpc>
              <a:buFont typeface="Arial" panose="020B0604020202020204" pitchFamily="34" charset="0"/>
              <a:buChar char="•"/>
            </a:pPr>
            <a:r>
              <a:rPr lang="cs-CZ" sz="2000" dirty="0" smtClean="0"/>
              <a:t>Jiné složky mzdy nebo platu</a:t>
            </a:r>
          </a:p>
          <a:p>
            <a:pPr>
              <a:buFont typeface="Arial" panose="020B0604020202020204" pitchFamily="34" charset="0"/>
              <a:buChar char="•"/>
            </a:pPr>
            <a:endParaRPr lang="cs-CZ" sz="1400" dirty="0"/>
          </a:p>
          <a:p>
            <a:endParaRPr lang="cs-CZ" dirty="0"/>
          </a:p>
        </p:txBody>
      </p:sp>
      <p:sp>
        <p:nvSpPr>
          <p:cNvPr id="4" name="Zástupný symbol pro číslo snímku 3"/>
          <p:cNvSpPr>
            <a:spLocks noGrp="1"/>
          </p:cNvSpPr>
          <p:nvPr>
            <p:ph type="sldNum" sz="quarter" idx="12"/>
          </p:nvPr>
        </p:nvSpPr>
        <p:spPr/>
        <p:txBody>
          <a:bodyPr/>
          <a:lstStyle/>
          <a:p>
            <a:pPr>
              <a:defRPr/>
            </a:pPr>
            <a:fld id="{0372D366-454F-4275-A96E-202851A433E2}" type="slidenum">
              <a:rPr lang="cs-CZ" smtClean="0"/>
              <a:pPr>
                <a:defRPr/>
              </a:pPr>
              <a:t>93</a:t>
            </a:fld>
            <a:endParaRPr lang="cs-CZ" dirty="0"/>
          </a:p>
        </p:txBody>
      </p:sp>
    </p:spTree>
    <p:extLst>
      <p:ext uri="{BB962C8B-B14F-4D97-AF65-F5344CB8AC3E}">
        <p14:creationId xmlns:p14="http://schemas.microsoft.com/office/powerpoint/2010/main" val="1235682981"/>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cs-CZ" dirty="0" smtClean="0"/>
              <a:t>Osobní náklady</a:t>
            </a:r>
            <a:endParaRPr lang="cs-CZ" dirty="0"/>
          </a:p>
        </p:txBody>
      </p:sp>
      <p:sp>
        <p:nvSpPr>
          <p:cNvPr id="3" name="Zástupný symbol pro obsah 2"/>
          <p:cNvSpPr>
            <a:spLocks noGrp="1"/>
          </p:cNvSpPr>
          <p:nvPr>
            <p:ph idx="1"/>
          </p:nvPr>
        </p:nvSpPr>
        <p:spPr>
          <a:xfrm>
            <a:off x="539552" y="1556792"/>
            <a:ext cx="8064000" cy="4320000"/>
          </a:xfrm>
        </p:spPr>
        <p:txBody>
          <a:bodyPr/>
          <a:lstStyle/>
          <a:p>
            <a:pPr marL="0" indent="0">
              <a:lnSpc>
                <a:spcPct val="100000"/>
              </a:lnSpc>
              <a:buNone/>
            </a:pPr>
            <a:r>
              <a:rPr lang="cs-CZ" sz="2000" u="sng" dirty="0" smtClean="0"/>
              <a:t>Pokud </a:t>
            </a:r>
            <a:r>
              <a:rPr lang="cs-CZ" sz="2000" u="sng" dirty="0"/>
              <a:t>zaměstnanec zajišťuje v projektu stejnou či obdobnou činnost, jako vykonává mimo projekt, pak se výše sazby za práci pro projekt a za stejnou či obdobnou práci bez vazby na projekt nemohou lišit.</a:t>
            </a:r>
            <a:r>
              <a:rPr lang="cs-CZ" sz="2000" dirty="0"/>
              <a:t> </a:t>
            </a:r>
            <a:endParaRPr lang="cs-CZ" sz="2000" dirty="0" smtClean="0"/>
          </a:p>
          <a:p>
            <a:pPr marL="0" indent="0">
              <a:lnSpc>
                <a:spcPct val="100000"/>
              </a:lnSpc>
              <a:buNone/>
            </a:pPr>
            <a:r>
              <a:rPr lang="cs-CZ" sz="2000" dirty="0" smtClean="0"/>
              <a:t>Vyšší </a:t>
            </a:r>
            <a:r>
              <a:rPr lang="cs-CZ" sz="2000" dirty="0"/>
              <a:t>hodinová sazby za práci pro projekt může být stanovena pouze v odůvodněných případech a s ohledem na charakter vykonávané činnosti s projektem nesouvisející.</a:t>
            </a:r>
          </a:p>
          <a:p>
            <a:pPr marL="0" indent="0">
              <a:lnSpc>
                <a:spcPct val="100000"/>
              </a:lnSpc>
              <a:buNone/>
            </a:pPr>
            <a:r>
              <a:rPr lang="cs-CZ" sz="2000" b="1" dirty="0"/>
              <a:t>Pracovní úvazky zaměstnance se nesmí překrývat </a:t>
            </a:r>
            <a:r>
              <a:rPr lang="cs-CZ" sz="2000" dirty="0"/>
              <a:t>a není možné, aby byl placen za stejnou práci vícekrát. </a:t>
            </a:r>
            <a:r>
              <a:rPr lang="cs-CZ" sz="2000" b="1" dirty="0"/>
              <a:t>Úvazek osoby, u které je odměňování i jen částečně hrazeno z prostředků projektu OPZ, může být maximálně 1,0 dohromady u všech subjektů </a:t>
            </a:r>
            <a:r>
              <a:rPr lang="cs-CZ" sz="2000" dirty="0"/>
              <a:t>(příjemce a partneři) – tj. součet veškerých úvazků zaměstnance u zaměstnavatelů včetně DPP a DPČ nesmí překročit jeden pracovní úvazek, a to po celou dobu zapojení daného pracovníka do realizace projektu </a:t>
            </a:r>
            <a:r>
              <a:rPr lang="cs-CZ" sz="2000" dirty="0" smtClean="0"/>
              <a:t>OPZ.</a:t>
            </a:r>
            <a:endParaRPr lang="cs-CZ" sz="2000" dirty="0"/>
          </a:p>
          <a:p>
            <a:endParaRPr lang="cs-CZ" dirty="0"/>
          </a:p>
        </p:txBody>
      </p:sp>
      <p:sp>
        <p:nvSpPr>
          <p:cNvPr id="4" name="Zástupný symbol pro číslo snímku 3"/>
          <p:cNvSpPr>
            <a:spLocks noGrp="1"/>
          </p:cNvSpPr>
          <p:nvPr>
            <p:ph type="sldNum" sz="quarter" idx="12"/>
          </p:nvPr>
        </p:nvSpPr>
        <p:spPr/>
        <p:txBody>
          <a:bodyPr/>
          <a:lstStyle/>
          <a:p>
            <a:pPr>
              <a:defRPr/>
            </a:pPr>
            <a:fld id="{0372D366-454F-4275-A96E-202851A433E2}" type="slidenum">
              <a:rPr lang="cs-CZ" smtClean="0"/>
              <a:pPr>
                <a:defRPr/>
              </a:pPr>
              <a:t>94</a:t>
            </a:fld>
            <a:endParaRPr lang="cs-CZ" dirty="0"/>
          </a:p>
        </p:txBody>
      </p:sp>
    </p:spTree>
    <p:extLst>
      <p:ext uri="{BB962C8B-B14F-4D97-AF65-F5344CB8AC3E}">
        <p14:creationId xmlns:p14="http://schemas.microsoft.com/office/powerpoint/2010/main" val="2099449395"/>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cs-CZ" dirty="0"/>
              <a:t>Osobní </a:t>
            </a:r>
            <a:r>
              <a:rPr lang="cs-CZ" dirty="0" smtClean="0"/>
              <a:t>náklady - Odměny</a:t>
            </a:r>
            <a:endParaRPr lang="cs-CZ" dirty="0"/>
          </a:p>
        </p:txBody>
      </p:sp>
      <p:sp>
        <p:nvSpPr>
          <p:cNvPr id="3" name="Zástupný symbol pro obsah 2"/>
          <p:cNvSpPr>
            <a:spLocks noGrp="1"/>
          </p:cNvSpPr>
          <p:nvPr>
            <p:ph idx="1"/>
          </p:nvPr>
        </p:nvSpPr>
        <p:spPr>
          <a:xfrm>
            <a:off x="539552" y="1484784"/>
            <a:ext cx="8064000" cy="4320000"/>
          </a:xfrm>
        </p:spPr>
        <p:txBody>
          <a:bodyPr/>
          <a:lstStyle/>
          <a:p>
            <a:pPr marL="0" indent="0">
              <a:lnSpc>
                <a:spcPct val="100000"/>
              </a:lnSpc>
              <a:buNone/>
            </a:pPr>
            <a:r>
              <a:rPr lang="cs-CZ" sz="2000" dirty="0" smtClean="0"/>
              <a:t>Odměny jsou způsobilým výdajem za podmínky, že jsou odměnou za splnění mimořádného nebo zvlášť významného úkolu, odměna musí být náležitě zdůvodněna. Maximální částka pro poskytnutí jednorázové odměny není stanovena. </a:t>
            </a:r>
            <a:r>
              <a:rPr lang="cs-CZ" sz="2000" b="1" dirty="0" smtClean="0"/>
              <a:t>Součet poskytnutých odměn člena realizačního týmu v daném kalendářním roce však nesmí překročit 25 % jeho mzdy/platu za rok</a:t>
            </a:r>
            <a:r>
              <a:rPr lang="cs-CZ" sz="2000" dirty="0" smtClean="0"/>
              <a:t>, kdy se vychází z částky dle poslední platné verze pracovní smlouvy/dohody/platového výměru, tj. z částky bez odměn, přičemž se zohledňuje délka a výše úvazku zaměstnance na realizaci projektu. </a:t>
            </a:r>
          </a:p>
          <a:p>
            <a:pPr marL="0" indent="0">
              <a:lnSpc>
                <a:spcPct val="100000"/>
              </a:lnSpc>
              <a:buNone/>
            </a:pPr>
            <a:r>
              <a:rPr lang="cs-CZ" sz="2000" dirty="0" smtClean="0"/>
              <a:t>Zdůvodnění vyplacených odměn je nezbytnou podmínkou. Zaměstnavatel rovněž stanoví ve svém vnitřním předpisu, kolektivní smlouvě kritéria, při jejich splnění lze odměny zaměstnanci poskytnout. </a:t>
            </a:r>
            <a:r>
              <a:rPr lang="cs-CZ" sz="2000" b="1" dirty="0" smtClean="0"/>
              <a:t>Nezpůsobilé jsou pravidelné odměny </a:t>
            </a:r>
            <a:r>
              <a:rPr lang="cs-CZ" sz="2000" dirty="0" smtClean="0"/>
              <a:t>(odměny za standardní výsledky práce) a odměny nesouvisející s prací na projektu. </a:t>
            </a:r>
          </a:p>
          <a:p>
            <a:pPr marL="0" indent="0">
              <a:lnSpc>
                <a:spcPct val="100000"/>
              </a:lnSpc>
              <a:buNone/>
            </a:pPr>
            <a:r>
              <a:rPr lang="cs-CZ" sz="2000" dirty="0" smtClean="0"/>
              <a:t>Odměnu nelze poskytnout osobám, které se podílely na vzniku nedostatků při realizaci projektu.</a:t>
            </a:r>
            <a:endParaRPr lang="cs-CZ" sz="2000" dirty="0"/>
          </a:p>
        </p:txBody>
      </p:sp>
      <p:sp>
        <p:nvSpPr>
          <p:cNvPr id="4" name="Zástupný symbol pro číslo snímku 3"/>
          <p:cNvSpPr>
            <a:spLocks noGrp="1"/>
          </p:cNvSpPr>
          <p:nvPr>
            <p:ph type="sldNum" sz="quarter" idx="12"/>
          </p:nvPr>
        </p:nvSpPr>
        <p:spPr/>
        <p:txBody>
          <a:bodyPr/>
          <a:lstStyle/>
          <a:p>
            <a:pPr>
              <a:defRPr/>
            </a:pPr>
            <a:fld id="{0372D366-454F-4275-A96E-202851A433E2}" type="slidenum">
              <a:rPr lang="cs-CZ" smtClean="0"/>
              <a:pPr>
                <a:defRPr/>
              </a:pPr>
              <a:t>95</a:t>
            </a:fld>
            <a:endParaRPr lang="cs-CZ" dirty="0"/>
          </a:p>
        </p:txBody>
      </p:sp>
    </p:spTree>
    <p:extLst>
      <p:ext uri="{BB962C8B-B14F-4D97-AF65-F5344CB8AC3E}">
        <p14:creationId xmlns:p14="http://schemas.microsoft.com/office/powerpoint/2010/main" val="3487306537"/>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cs-CZ" dirty="0"/>
              <a:t>Osobní náklady</a:t>
            </a:r>
          </a:p>
        </p:txBody>
      </p:sp>
      <p:sp>
        <p:nvSpPr>
          <p:cNvPr id="3" name="Zástupný symbol pro obsah 2"/>
          <p:cNvSpPr>
            <a:spLocks noGrp="1"/>
          </p:cNvSpPr>
          <p:nvPr>
            <p:ph idx="1"/>
          </p:nvPr>
        </p:nvSpPr>
        <p:spPr>
          <a:xfrm>
            <a:off x="539552" y="1556792"/>
            <a:ext cx="8064500" cy="4319588"/>
          </a:xfrm>
        </p:spPr>
        <p:txBody>
          <a:bodyPr/>
          <a:lstStyle/>
          <a:p>
            <a:pPr marL="0" indent="0">
              <a:lnSpc>
                <a:spcPct val="100000"/>
              </a:lnSpc>
              <a:buNone/>
            </a:pPr>
            <a:r>
              <a:rPr lang="cs-CZ" sz="2000" b="1" dirty="0" smtClean="0"/>
              <a:t>Odstupné </a:t>
            </a:r>
            <a:r>
              <a:rPr lang="cs-CZ" sz="2000" dirty="0" smtClean="0"/>
              <a:t>– způsobilým výdajem je odstupné pouze do zákonem uvedené minimální výše</a:t>
            </a:r>
          </a:p>
          <a:p>
            <a:pPr marL="0" indent="0">
              <a:lnSpc>
                <a:spcPct val="100000"/>
              </a:lnSpc>
              <a:buNone/>
            </a:pPr>
            <a:r>
              <a:rPr lang="cs-CZ" sz="2000" b="1" dirty="0" smtClean="0"/>
              <a:t>Překrytí pracovních poměrů dvou zaměstnanců podílejících se na realizaci projektu za účelem nahrazení jednoho druhým </a:t>
            </a:r>
            <a:r>
              <a:rPr lang="cs-CZ" sz="2000" dirty="0" smtClean="0"/>
              <a:t>– osobní náklady obou těchto zaměstnanců lze považovat za způsobilé do maximální doby 2 měsíců</a:t>
            </a:r>
          </a:p>
          <a:p>
            <a:pPr marL="0" indent="0">
              <a:lnSpc>
                <a:spcPct val="100000"/>
              </a:lnSpc>
              <a:buNone/>
            </a:pPr>
            <a:r>
              <a:rPr lang="cs-CZ" sz="2000" b="1" dirty="0" smtClean="0"/>
              <a:t>Náhrady za dovolenou </a:t>
            </a:r>
            <a:r>
              <a:rPr lang="cs-CZ" sz="2000" dirty="0" smtClean="0"/>
              <a:t>-  jsou způsobilé pouze v rozsahu, v jakém odpovídají zapojení zaměstnance do realizace projektu. Způsobilým výdajem je náhrada vždy/platu za dovolenou v rozsahu, který zaměstnavatel musí zaměstnanci poskytnout na základě platného právního předpisu. Jedná se o 4 týdny, resp. 5 nebo 8 týdnů dovolené, délka je dána dle typu zaměstnavatele – viz. § 213 zákona č. 262/2006 Sb., zákoník práce</a:t>
            </a:r>
          </a:p>
          <a:p>
            <a:pPr marL="0" indent="0">
              <a:lnSpc>
                <a:spcPct val="100000"/>
              </a:lnSpc>
              <a:buNone/>
            </a:pPr>
            <a:r>
              <a:rPr lang="cs-CZ" sz="2000" u="sng" dirty="0" smtClean="0"/>
              <a:t>Dovolená, která je poskytována navíc jako benefit, je nezpůsobilý výdaj!</a:t>
            </a:r>
            <a:endParaRPr lang="cs-CZ" sz="2000" u="sng" dirty="0"/>
          </a:p>
        </p:txBody>
      </p:sp>
      <p:sp>
        <p:nvSpPr>
          <p:cNvPr id="4" name="Zástupný symbol pro číslo snímku 3"/>
          <p:cNvSpPr>
            <a:spLocks noGrp="1"/>
          </p:cNvSpPr>
          <p:nvPr>
            <p:ph type="sldNum" sz="quarter" idx="12"/>
          </p:nvPr>
        </p:nvSpPr>
        <p:spPr/>
        <p:txBody>
          <a:bodyPr/>
          <a:lstStyle/>
          <a:p>
            <a:pPr>
              <a:defRPr/>
            </a:pPr>
            <a:fld id="{0372D366-454F-4275-A96E-202851A433E2}" type="slidenum">
              <a:rPr lang="cs-CZ" smtClean="0"/>
              <a:pPr>
                <a:defRPr/>
              </a:pPr>
              <a:t>96</a:t>
            </a:fld>
            <a:endParaRPr lang="cs-CZ" dirty="0"/>
          </a:p>
        </p:txBody>
      </p:sp>
    </p:spTree>
    <p:extLst>
      <p:ext uri="{BB962C8B-B14F-4D97-AF65-F5344CB8AC3E}">
        <p14:creationId xmlns:p14="http://schemas.microsoft.com/office/powerpoint/2010/main" val="4120946743"/>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cs-CZ" dirty="0"/>
              <a:t>Osobní náklady</a:t>
            </a:r>
          </a:p>
        </p:txBody>
      </p:sp>
      <p:sp>
        <p:nvSpPr>
          <p:cNvPr id="3" name="Zástupný symbol pro obsah 2"/>
          <p:cNvSpPr>
            <a:spLocks noGrp="1"/>
          </p:cNvSpPr>
          <p:nvPr>
            <p:ph idx="1"/>
          </p:nvPr>
        </p:nvSpPr>
        <p:spPr/>
        <p:txBody>
          <a:bodyPr/>
          <a:lstStyle/>
          <a:p>
            <a:pPr marL="0" indent="0">
              <a:lnSpc>
                <a:spcPct val="100000"/>
              </a:lnSpc>
              <a:buNone/>
            </a:pPr>
            <a:r>
              <a:rPr lang="cs-CZ" sz="2000" u="sng" dirty="0" smtClean="0"/>
              <a:t>Způsobilá je také náhrada mzdy/platu:</a:t>
            </a:r>
          </a:p>
          <a:p>
            <a:pPr>
              <a:lnSpc>
                <a:spcPct val="100000"/>
              </a:lnSpc>
              <a:buFont typeface="Arial" panose="020B0604020202020204" pitchFamily="34" charset="0"/>
              <a:buChar char="•"/>
            </a:pPr>
            <a:r>
              <a:rPr lang="cs-CZ" sz="2000" dirty="0" smtClean="0"/>
              <a:t>v případě překážek v práci, za které v souladu se zákoníkem práce přísluší zaměstnanci náhrada mzdy hrazená zaměstnavatelem.</a:t>
            </a:r>
          </a:p>
          <a:p>
            <a:pPr>
              <a:lnSpc>
                <a:spcPct val="100000"/>
              </a:lnSpc>
              <a:buFont typeface="Arial" panose="020B0604020202020204" pitchFamily="34" charset="0"/>
              <a:buChar char="•"/>
            </a:pPr>
            <a:r>
              <a:rPr lang="cs-CZ" sz="2000" dirty="0" smtClean="0"/>
              <a:t>Náhrada mzdy/platu za dny dočasné pracovní neschopnosti nebo nařízené karantény ve výši a trvání, ve kterých je zaměstnavatel povinen tuto náhradu mzdy nebo odměny z dohody poskytovat podle platných právních předpisů.</a:t>
            </a:r>
          </a:p>
          <a:p>
            <a:pPr marL="0" indent="0">
              <a:lnSpc>
                <a:spcPct val="100000"/>
              </a:lnSpc>
              <a:buNone/>
            </a:pPr>
            <a:r>
              <a:rPr lang="cs-CZ" sz="2000" dirty="0" smtClean="0"/>
              <a:t>Pokud osobní výdaje na některé ze zaměstnanců vykonávajících práci pro projekt patří mezi nepřímé náklady a současně je při financování příslušného projektu dle právního aktu o poskytnutí podpory aplikováno pravidlo o nepřímých nákladech, tak tyto výdaje nelze zařadit mezi přímé způsobilé výdaje</a:t>
            </a:r>
          </a:p>
          <a:p>
            <a:pPr marL="0" indent="0">
              <a:buNone/>
            </a:pPr>
            <a:endParaRPr lang="cs-CZ" sz="1400" dirty="0" smtClean="0"/>
          </a:p>
        </p:txBody>
      </p:sp>
      <p:sp>
        <p:nvSpPr>
          <p:cNvPr id="4" name="Zástupný symbol pro číslo snímku 3"/>
          <p:cNvSpPr>
            <a:spLocks noGrp="1"/>
          </p:cNvSpPr>
          <p:nvPr>
            <p:ph type="sldNum" sz="quarter" idx="12"/>
          </p:nvPr>
        </p:nvSpPr>
        <p:spPr/>
        <p:txBody>
          <a:bodyPr/>
          <a:lstStyle/>
          <a:p>
            <a:pPr>
              <a:defRPr/>
            </a:pPr>
            <a:fld id="{0372D366-454F-4275-A96E-202851A433E2}" type="slidenum">
              <a:rPr lang="cs-CZ" smtClean="0"/>
              <a:pPr>
                <a:defRPr/>
              </a:pPr>
              <a:t>97</a:t>
            </a:fld>
            <a:endParaRPr lang="cs-CZ" dirty="0"/>
          </a:p>
        </p:txBody>
      </p:sp>
    </p:spTree>
    <p:extLst>
      <p:ext uri="{BB962C8B-B14F-4D97-AF65-F5344CB8AC3E}">
        <p14:creationId xmlns:p14="http://schemas.microsoft.com/office/powerpoint/2010/main" val="2317232420"/>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cs-CZ" dirty="0" smtClean="0"/>
              <a:t>Cestovní náhrady</a:t>
            </a:r>
            <a:endParaRPr lang="cs-CZ" dirty="0"/>
          </a:p>
        </p:txBody>
      </p:sp>
      <p:sp>
        <p:nvSpPr>
          <p:cNvPr id="3" name="Zástupný symbol pro obsah 2"/>
          <p:cNvSpPr>
            <a:spLocks noGrp="1"/>
          </p:cNvSpPr>
          <p:nvPr>
            <p:ph idx="1"/>
          </p:nvPr>
        </p:nvSpPr>
        <p:spPr>
          <a:xfrm>
            <a:off x="539552" y="1484784"/>
            <a:ext cx="8064000" cy="4320000"/>
          </a:xfrm>
        </p:spPr>
        <p:txBody>
          <a:bodyPr/>
          <a:lstStyle/>
          <a:p>
            <a:pPr marL="432000" lvl="1" indent="-432000" algn="just" fontAlgn="auto">
              <a:lnSpc>
                <a:spcPct val="100000"/>
              </a:lnSpc>
              <a:spcBef>
                <a:spcPts val="1200"/>
              </a:spcBef>
              <a:spcAft>
                <a:spcPts val="0"/>
              </a:spcAft>
              <a:buSzPct val="100000"/>
              <a:buFont typeface="Wingdings" pitchFamily="2" charset="2"/>
              <a:buChar char=""/>
              <a:defRPr/>
            </a:pPr>
            <a:r>
              <a:rPr lang="cs-CZ" b="1" dirty="0"/>
              <a:t>Cestovní náhrady pro realizační tým (cesta do zahraničí) – kapitola rozpočtu Cestovné</a:t>
            </a:r>
          </a:p>
          <a:p>
            <a:pPr marL="666000" lvl="1" indent="-252000" algn="just" fontAlgn="auto">
              <a:lnSpc>
                <a:spcPct val="100000"/>
              </a:lnSpc>
              <a:spcBef>
                <a:spcPts val="0"/>
              </a:spcBef>
              <a:spcAft>
                <a:spcPts val="0"/>
              </a:spcAft>
              <a:defRPr/>
            </a:pPr>
            <a:r>
              <a:rPr lang="cs-CZ" dirty="0"/>
              <a:t>Stravné </a:t>
            </a:r>
          </a:p>
          <a:p>
            <a:pPr marL="666000" lvl="1" indent="-252000" algn="just" fontAlgn="auto">
              <a:lnSpc>
                <a:spcPct val="100000"/>
              </a:lnSpc>
              <a:spcBef>
                <a:spcPts val="0"/>
              </a:spcBef>
              <a:spcAft>
                <a:spcPts val="0"/>
              </a:spcAft>
              <a:defRPr/>
            </a:pPr>
            <a:r>
              <a:rPr lang="cs-CZ" dirty="0"/>
              <a:t>(Kapesné)</a:t>
            </a:r>
          </a:p>
          <a:p>
            <a:pPr marL="666000" lvl="1" indent="-252000" algn="just" fontAlgn="auto">
              <a:lnSpc>
                <a:spcPct val="100000"/>
              </a:lnSpc>
              <a:spcBef>
                <a:spcPts val="0"/>
              </a:spcBef>
              <a:spcAft>
                <a:spcPts val="0"/>
              </a:spcAft>
              <a:defRPr/>
            </a:pPr>
            <a:r>
              <a:rPr lang="cs-CZ" dirty="0"/>
              <a:t>Doprava a místní cestovné v zahraničí</a:t>
            </a:r>
          </a:p>
          <a:p>
            <a:pPr marL="666000" lvl="1" indent="-252000" algn="just" fontAlgn="auto">
              <a:lnSpc>
                <a:spcPct val="100000"/>
              </a:lnSpc>
              <a:spcBef>
                <a:spcPts val="0"/>
              </a:spcBef>
              <a:spcAft>
                <a:spcPts val="0"/>
              </a:spcAft>
              <a:defRPr/>
            </a:pPr>
            <a:r>
              <a:rPr lang="cs-CZ" dirty="0" smtClean="0"/>
              <a:t>Ubytování</a:t>
            </a:r>
          </a:p>
          <a:p>
            <a:pPr marL="414000" lvl="1" indent="0" algn="just" fontAlgn="auto">
              <a:lnSpc>
                <a:spcPct val="100000"/>
              </a:lnSpc>
              <a:spcBef>
                <a:spcPts val="0"/>
              </a:spcBef>
              <a:spcAft>
                <a:spcPts val="0"/>
              </a:spcAft>
              <a:buNone/>
              <a:defRPr/>
            </a:pPr>
            <a:endParaRPr lang="cs-CZ" dirty="0"/>
          </a:p>
          <a:p>
            <a:pPr marL="432000" lvl="1" indent="-432000" algn="just" fontAlgn="auto">
              <a:lnSpc>
                <a:spcPct val="100000"/>
              </a:lnSpc>
              <a:spcBef>
                <a:spcPts val="1200"/>
              </a:spcBef>
              <a:spcAft>
                <a:spcPts val="0"/>
              </a:spcAft>
              <a:buSzPct val="100000"/>
              <a:buFont typeface="Wingdings" pitchFamily="2" charset="2"/>
              <a:buChar char=""/>
              <a:defRPr/>
            </a:pPr>
            <a:r>
              <a:rPr lang="cs-CZ" b="1" dirty="0"/>
              <a:t>Cestovní náhrady pro cílovou skupinu (cesta do zahraničí) – kapitola rozpočtu </a:t>
            </a:r>
            <a:r>
              <a:rPr lang="cs-CZ" b="1" dirty="0" smtClean="0"/>
              <a:t>Přímá </a:t>
            </a:r>
            <a:r>
              <a:rPr lang="cs-CZ" b="1" dirty="0"/>
              <a:t>podpora</a:t>
            </a:r>
          </a:p>
          <a:p>
            <a:pPr marL="666000" lvl="1" indent="-252000" algn="just" fontAlgn="auto">
              <a:lnSpc>
                <a:spcPct val="100000"/>
              </a:lnSpc>
              <a:spcBef>
                <a:spcPts val="0"/>
              </a:spcBef>
              <a:spcAft>
                <a:spcPts val="0"/>
              </a:spcAft>
              <a:defRPr/>
            </a:pPr>
            <a:r>
              <a:rPr lang="cs-CZ" dirty="0"/>
              <a:t>Stravné</a:t>
            </a:r>
          </a:p>
          <a:p>
            <a:pPr marL="666000" lvl="1" indent="-252000" algn="just" fontAlgn="auto">
              <a:lnSpc>
                <a:spcPct val="100000"/>
              </a:lnSpc>
              <a:spcBef>
                <a:spcPts val="0"/>
              </a:spcBef>
              <a:spcAft>
                <a:spcPts val="0"/>
              </a:spcAft>
              <a:defRPr/>
            </a:pPr>
            <a:r>
              <a:rPr lang="cs-CZ" dirty="0"/>
              <a:t>(Kapesné)</a:t>
            </a:r>
          </a:p>
          <a:p>
            <a:pPr marL="666000" lvl="1" indent="-252000" algn="just" fontAlgn="auto">
              <a:lnSpc>
                <a:spcPct val="100000"/>
              </a:lnSpc>
              <a:spcBef>
                <a:spcPts val="0"/>
              </a:spcBef>
              <a:spcAft>
                <a:spcPts val="0"/>
              </a:spcAft>
              <a:defRPr/>
            </a:pPr>
            <a:r>
              <a:rPr lang="cs-CZ" dirty="0"/>
              <a:t>Doprava a místní cestovné</a:t>
            </a:r>
          </a:p>
          <a:p>
            <a:pPr marL="666000" lvl="1" indent="-252000" algn="just" fontAlgn="auto">
              <a:lnSpc>
                <a:spcPct val="100000"/>
              </a:lnSpc>
              <a:spcBef>
                <a:spcPts val="0"/>
              </a:spcBef>
              <a:spcAft>
                <a:spcPts val="0"/>
              </a:spcAft>
              <a:defRPr/>
            </a:pPr>
            <a:r>
              <a:rPr lang="cs-CZ" dirty="0" smtClean="0"/>
              <a:t>Ubytování</a:t>
            </a:r>
          </a:p>
          <a:p>
            <a:pPr marL="414000" lvl="1" indent="0" algn="just" fontAlgn="auto">
              <a:lnSpc>
                <a:spcPct val="100000"/>
              </a:lnSpc>
              <a:spcBef>
                <a:spcPts val="0"/>
              </a:spcBef>
              <a:spcAft>
                <a:spcPts val="0"/>
              </a:spcAft>
              <a:buNone/>
              <a:defRPr/>
            </a:pPr>
            <a:endParaRPr lang="cs-CZ" dirty="0"/>
          </a:p>
          <a:p>
            <a:pPr marL="432000" lvl="1" indent="-432000" algn="just" fontAlgn="auto">
              <a:lnSpc>
                <a:spcPct val="100000"/>
              </a:lnSpc>
              <a:spcBef>
                <a:spcPts val="1200"/>
              </a:spcBef>
              <a:spcAft>
                <a:spcPts val="0"/>
              </a:spcAft>
              <a:buSzPct val="100000"/>
              <a:buFont typeface="Wingdings" pitchFamily="2" charset="2"/>
              <a:buChar char=""/>
              <a:defRPr/>
            </a:pPr>
            <a:r>
              <a:rPr lang="cs-CZ" b="1" dirty="0"/>
              <a:t>Cestovní náhrady pro realizační tým po ČR = nepřímé </a:t>
            </a:r>
            <a:r>
              <a:rPr lang="cs-CZ" b="1" dirty="0" smtClean="0"/>
              <a:t>náklady</a:t>
            </a:r>
          </a:p>
          <a:p>
            <a:pPr marL="0" lvl="1" indent="0" algn="just" fontAlgn="auto">
              <a:lnSpc>
                <a:spcPct val="100000"/>
              </a:lnSpc>
              <a:spcBef>
                <a:spcPts val="1200"/>
              </a:spcBef>
              <a:spcAft>
                <a:spcPts val="0"/>
              </a:spcAft>
              <a:buSzPct val="100000"/>
              <a:buNone/>
              <a:defRPr/>
            </a:pPr>
            <a:endParaRPr lang="cs-CZ" sz="1400" b="1" dirty="0"/>
          </a:p>
          <a:p>
            <a:pPr marL="432000" lvl="1" indent="-432000" algn="just" fontAlgn="auto">
              <a:lnSpc>
                <a:spcPct val="100000"/>
              </a:lnSpc>
              <a:spcBef>
                <a:spcPts val="1200"/>
              </a:spcBef>
              <a:spcAft>
                <a:spcPts val="0"/>
              </a:spcAft>
              <a:buSzPct val="100000"/>
              <a:buFont typeface="Wingdings" pitchFamily="2" charset="2"/>
              <a:buChar char=""/>
              <a:defRPr/>
            </a:pPr>
            <a:endParaRPr lang="cs-CZ" sz="1400" dirty="0" smtClean="0"/>
          </a:p>
          <a:p>
            <a:pPr marL="0" lvl="1" indent="0" algn="just" fontAlgn="auto">
              <a:lnSpc>
                <a:spcPct val="100000"/>
              </a:lnSpc>
              <a:spcBef>
                <a:spcPts val="1200"/>
              </a:spcBef>
              <a:spcAft>
                <a:spcPts val="0"/>
              </a:spcAft>
              <a:buSzPct val="100000"/>
              <a:buNone/>
              <a:defRPr/>
            </a:pPr>
            <a:r>
              <a:rPr lang="cs-CZ" sz="1400" dirty="0" smtClean="0"/>
              <a:t>          </a:t>
            </a:r>
            <a:endParaRPr lang="cs-CZ" sz="1400" dirty="0"/>
          </a:p>
        </p:txBody>
      </p:sp>
      <p:sp>
        <p:nvSpPr>
          <p:cNvPr id="4" name="Zástupný symbol pro číslo snímku 3"/>
          <p:cNvSpPr>
            <a:spLocks noGrp="1"/>
          </p:cNvSpPr>
          <p:nvPr>
            <p:ph type="sldNum" sz="quarter" idx="12"/>
          </p:nvPr>
        </p:nvSpPr>
        <p:spPr/>
        <p:txBody>
          <a:bodyPr/>
          <a:lstStyle/>
          <a:p>
            <a:pPr>
              <a:defRPr/>
            </a:pPr>
            <a:fld id="{0372D366-454F-4275-A96E-202851A433E2}" type="slidenum">
              <a:rPr lang="cs-CZ" smtClean="0"/>
              <a:pPr>
                <a:defRPr/>
              </a:pPr>
              <a:t>98</a:t>
            </a:fld>
            <a:endParaRPr lang="cs-CZ" dirty="0"/>
          </a:p>
        </p:txBody>
      </p:sp>
    </p:spTree>
    <p:extLst>
      <p:ext uri="{BB962C8B-B14F-4D97-AF65-F5344CB8AC3E}">
        <p14:creationId xmlns:p14="http://schemas.microsoft.com/office/powerpoint/2010/main" val="2495702062"/>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cs-CZ" dirty="0" smtClean="0"/>
              <a:t>Cestovní náhrady</a:t>
            </a:r>
            <a:endParaRPr lang="cs-CZ" dirty="0"/>
          </a:p>
        </p:txBody>
      </p:sp>
      <p:sp>
        <p:nvSpPr>
          <p:cNvPr id="3" name="Zástupný symbol pro obsah 2"/>
          <p:cNvSpPr>
            <a:spLocks noGrp="1"/>
          </p:cNvSpPr>
          <p:nvPr>
            <p:ph idx="1"/>
          </p:nvPr>
        </p:nvSpPr>
        <p:spPr>
          <a:xfrm>
            <a:off x="539552" y="1484784"/>
            <a:ext cx="8064500" cy="4509095"/>
          </a:xfrm>
        </p:spPr>
        <p:txBody>
          <a:bodyPr/>
          <a:lstStyle/>
          <a:p>
            <a:pPr marL="432000" lvl="1" indent="-432000" algn="just" fontAlgn="auto">
              <a:lnSpc>
                <a:spcPct val="100000"/>
              </a:lnSpc>
              <a:spcBef>
                <a:spcPts val="1200"/>
              </a:spcBef>
              <a:spcAft>
                <a:spcPts val="0"/>
              </a:spcAft>
              <a:buSzPct val="100000"/>
              <a:buFont typeface="Wingdings" pitchFamily="2" charset="2"/>
              <a:buChar char=""/>
              <a:defRPr/>
            </a:pPr>
            <a:r>
              <a:rPr lang="cs-CZ" sz="1400" dirty="0" smtClean="0"/>
              <a:t> </a:t>
            </a:r>
            <a:r>
              <a:rPr lang="cs-CZ" b="1" dirty="0"/>
              <a:t>Cestovní náhrady pro cílovou skupinu po ČR (přímá podpora</a:t>
            </a:r>
            <a:r>
              <a:rPr lang="cs-CZ" b="1" dirty="0" smtClean="0"/>
              <a:t>)</a:t>
            </a:r>
          </a:p>
          <a:p>
            <a:pPr marL="0" lvl="1" indent="0">
              <a:lnSpc>
                <a:spcPct val="100000"/>
              </a:lnSpc>
              <a:spcBef>
                <a:spcPts val="600"/>
              </a:spcBef>
              <a:spcAft>
                <a:spcPts val="600"/>
              </a:spcAft>
              <a:buSzPct val="100000"/>
              <a:buNone/>
            </a:pPr>
            <a:r>
              <a:rPr lang="cs-CZ" dirty="0" smtClean="0"/>
              <a:t>     - </a:t>
            </a:r>
            <a:r>
              <a:rPr lang="cs-CZ" dirty="0"/>
              <a:t>Jízdní výdaje lze proplácet nejvýše v ceně jízdenky 2. třídy vlaku nebo na autobus pro </a:t>
            </a:r>
            <a:r>
              <a:rPr lang="cs-CZ" dirty="0" smtClean="0"/>
              <a:t>nejkratší </a:t>
            </a:r>
            <a:r>
              <a:rPr lang="cs-CZ" dirty="0"/>
              <a:t>spoje z místa bydliště do místa konání vzdělávací akce, místa zaměstnání….        </a:t>
            </a:r>
            <a:endParaRPr lang="cs-CZ" dirty="0" smtClean="0"/>
          </a:p>
          <a:p>
            <a:pPr marL="0" lvl="1" indent="0">
              <a:lnSpc>
                <a:spcPct val="100000"/>
              </a:lnSpc>
              <a:spcBef>
                <a:spcPts val="600"/>
              </a:spcBef>
              <a:spcAft>
                <a:spcPts val="600"/>
              </a:spcAft>
              <a:buSzPct val="100000"/>
              <a:buNone/>
            </a:pPr>
            <a:r>
              <a:rPr lang="cs-CZ" dirty="0" smtClean="0"/>
              <a:t>     - Cesty osobním automobilem lze proplácet v sazbách podle vyhlášky MPSV jen pro úseky bez použitelné veřejné dopravy v daném čase a dni a dále pro přepravu osob, které z důvodu svého znevýhodnění nemohou cestovat veřejnou dopravou a osob, které tyto znevýhodněné doprovázejí.</a:t>
            </a:r>
          </a:p>
          <a:p>
            <a:pPr marL="0" lvl="1" indent="0">
              <a:lnSpc>
                <a:spcPct val="100000"/>
              </a:lnSpc>
              <a:spcBef>
                <a:spcPts val="600"/>
              </a:spcBef>
              <a:spcAft>
                <a:spcPts val="600"/>
              </a:spcAft>
              <a:buSzPct val="100000"/>
              <a:buNone/>
            </a:pPr>
            <a:r>
              <a:rPr lang="cs-CZ" dirty="0" smtClean="0"/>
              <a:t>     - Při </a:t>
            </a:r>
            <a:r>
              <a:rPr lang="cs-CZ" dirty="0"/>
              <a:t>cestách do zahraničí je při použití letadla způsobilým výdajem letenka v ekonomické </a:t>
            </a:r>
            <a:r>
              <a:rPr lang="cs-CZ" dirty="0" smtClean="0"/>
              <a:t>třídě </a:t>
            </a:r>
            <a:r>
              <a:rPr lang="cs-CZ" dirty="0"/>
              <a:t>a přímo související letištní </a:t>
            </a:r>
            <a:r>
              <a:rPr lang="cs-CZ" dirty="0" smtClean="0"/>
              <a:t>poplatky při letu na vzdálenost větší než 500 km. Pokud jde o kratší vzdálenost, je třeba k zakoupení letenky souhlas poskytovatele podpory. Pokud souhlas chybí, lze z projektu uhradit jen výdaj odpovídající ceně jízdenky v 1. třídě vlaku.</a:t>
            </a:r>
          </a:p>
          <a:p>
            <a:endParaRPr lang="cs-CZ" dirty="0"/>
          </a:p>
        </p:txBody>
      </p:sp>
      <p:sp>
        <p:nvSpPr>
          <p:cNvPr id="4" name="Zástupný symbol pro číslo snímku 3"/>
          <p:cNvSpPr>
            <a:spLocks noGrp="1"/>
          </p:cNvSpPr>
          <p:nvPr>
            <p:ph type="sldNum" sz="quarter" idx="12"/>
          </p:nvPr>
        </p:nvSpPr>
        <p:spPr/>
        <p:txBody>
          <a:bodyPr/>
          <a:lstStyle/>
          <a:p>
            <a:pPr>
              <a:defRPr/>
            </a:pPr>
            <a:fld id="{0372D366-454F-4275-A96E-202851A433E2}" type="slidenum">
              <a:rPr lang="cs-CZ" smtClean="0"/>
              <a:pPr>
                <a:defRPr/>
              </a:pPr>
              <a:t>99</a:t>
            </a:fld>
            <a:endParaRPr lang="cs-CZ" dirty="0"/>
          </a:p>
        </p:txBody>
      </p:sp>
    </p:spTree>
    <p:extLst>
      <p:ext uri="{BB962C8B-B14F-4D97-AF65-F5344CB8AC3E}">
        <p14:creationId xmlns:p14="http://schemas.microsoft.com/office/powerpoint/2010/main" val="2640380167"/>
      </p:ext>
    </p:extLst>
  </p:cSld>
  <p:clrMapOvr>
    <a:masterClrMapping/>
  </p:clrMapOvr>
</p:sld>
</file>

<file path=ppt/theme/theme1.xml><?xml version="1.0" encoding="utf-8"?>
<a:theme xmlns:a="http://schemas.openxmlformats.org/drawingml/2006/main" name="prezentace">
  <a:themeElements>
    <a:clrScheme name="MPSV">
      <a:dk1>
        <a:srgbClr val="084A8B"/>
      </a:dk1>
      <a:lt1>
        <a:srgbClr val="F5F5F5"/>
      </a:lt1>
      <a:dk2>
        <a:srgbClr val="AFDDFA"/>
      </a:dk2>
      <a:lt2>
        <a:srgbClr val="F5F5F5"/>
      </a:lt2>
      <a:accent1>
        <a:srgbClr val="084A8B"/>
      </a:accent1>
      <a:accent2>
        <a:srgbClr val="5FBBF5"/>
      </a:accent2>
      <a:accent3>
        <a:srgbClr val="D7EEFC"/>
      </a:accent3>
      <a:accent4>
        <a:srgbClr val="FFCC00"/>
      </a:accent4>
      <a:accent5>
        <a:srgbClr val="AFDDFA"/>
      </a:accent5>
      <a:accent6>
        <a:srgbClr val="AF0100"/>
      </a:accent6>
      <a:hlink>
        <a:srgbClr val="084A8B"/>
      </a:hlink>
      <a:folHlink>
        <a:srgbClr val="084A8B"/>
      </a:folHlink>
    </a:clrScheme>
    <a:fontScheme name="Office – klasické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tiv systému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otiv systému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21</TotalTime>
  <Words>14570</Words>
  <Application>Microsoft Office PowerPoint</Application>
  <PresentationFormat>Předvádění na obrazovce (4:3)</PresentationFormat>
  <Paragraphs>1655</Paragraphs>
  <Slides>147</Slides>
  <Notes>73</Notes>
  <HiddenSlides>0</HiddenSlides>
  <MMClips>0</MMClips>
  <ScaleCrop>false</ScaleCrop>
  <HeadingPairs>
    <vt:vector size="4" baseType="variant">
      <vt:variant>
        <vt:lpstr>Motiv</vt:lpstr>
      </vt:variant>
      <vt:variant>
        <vt:i4>1</vt:i4>
      </vt:variant>
      <vt:variant>
        <vt:lpstr>Nadpisy snímků</vt:lpstr>
      </vt:variant>
      <vt:variant>
        <vt:i4>147</vt:i4>
      </vt:variant>
    </vt:vector>
  </HeadingPairs>
  <TitlesOfParts>
    <vt:vector size="148" baseType="lpstr">
      <vt:lpstr>prezentace</vt:lpstr>
      <vt:lpstr>Výzva 03_15_019</vt:lpstr>
      <vt:lpstr>Agenda</vt:lpstr>
      <vt:lpstr>PŘEDSTAVENÍ VÝZVY</vt:lpstr>
      <vt:lpstr>Koncept a parametry výzvy č. 03_15_019</vt:lpstr>
      <vt:lpstr>Koncept výzvy</vt:lpstr>
      <vt:lpstr>Koncept výzvy</vt:lpstr>
      <vt:lpstr>Koncept výzvy</vt:lpstr>
      <vt:lpstr>Koncept výzvy</vt:lpstr>
      <vt:lpstr>Koncept výzvy</vt:lpstr>
      <vt:lpstr>Parametry Výzvy 03_15_019</vt:lpstr>
      <vt:lpstr>Parametry výzvy 03_15_019</vt:lpstr>
      <vt:lpstr>Parametry výzvy 03_15_019</vt:lpstr>
      <vt:lpstr>Žadatelé, partneři a cílová skupina</vt:lpstr>
      <vt:lpstr>ŽADATELÉ / PARTNEŘI</vt:lpstr>
      <vt:lpstr>Žadatelé / partneři</vt:lpstr>
      <vt:lpstr>Žadatelé / partneři</vt:lpstr>
      <vt:lpstr>Žadatelé / partneři</vt:lpstr>
      <vt:lpstr>Partnerství v projektu</vt:lpstr>
      <vt:lpstr>Partnerství v projektu</vt:lpstr>
      <vt:lpstr>Cílová Skupina</vt:lpstr>
      <vt:lpstr>Cílová skupina</vt:lpstr>
      <vt:lpstr>Klíčové aktivity</vt:lpstr>
      <vt:lpstr>Klíčové aktivity – SC 4.1.1</vt:lpstr>
      <vt:lpstr>Klíčové aktivity – SC 4.1.1</vt:lpstr>
      <vt:lpstr>Klíčové aktivity – SC 4.1.2</vt:lpstr>
      <vt:lpstr>Klíčové aktivity - sebeevaluace</vt:lpstr>
      <vt:lpstr>Potvrzení o konzultaci projektového záměru s MPSV</vt:lpstr>
      <vt:lpstr>Změny v projektu</vt:lpstr>
      <vt:lpstr>Změny v projektu</vt:lpstr>
      <vt:lpstr>Změny v projektu</vt:lpstr>
      <vt:lpstr>Změny projektu</vt:lpstr>
      <vt:lpstr>Změny v projektu</vt:lpstr>
      <vt:lpstr>Změny v projektu</vt:lpstr>
      <vt:lpstr>Realizační tým</vt:lpstr>
      <vt:lpstr>realizační tým</vt:lpstr>
      <vt:lpstr>realizační tým</vt:lpstr>
      <vt:lpstr>realizační tým</vt:lpstr>
      <vt:lpstr>indikátory</vt:lpstr>
      <vt:lpstr>Monitorovací  Indikátory (MI) </vt:lpstr>
      <vt:lpstr>monitorovací  Indikátory  (MI) </vt:lpstr>
      <vt:lpstr>monitorovací  Indikátory (MI)  </vt:lpstr>
      <vt:lpstr>Indikátory v projektové žádosti</vt:lpstr>
      <vt:lpstr>Stanovení cílových hodnot MI</vt:lpstr>
      <vt:lpstr>Stanovení cílových hodnot MI</vt:lpstr>
      <vt:lpstr>Identifikace podpořených osob</vt:lpstr>
      <vt:lpstr>Bagatelní podpora</vt:lpstr>
      <vt:lpstr>Bagatelní podpora není omezení</vt:lpstr>
      <vt:lpstr>Monitorování  x výdaje</vt:lpstr>
      <vt:lpstr>zásadní rozdíly v OPZ proti OP LZZ</vt:lpstr>
      <vt:lpstr>Indikátory v projektové žádosti</vt:lpstr>
      <vt:lpstr>Popis hodnoty</vt:lpstr>
      <vt:lpstr>vazba IS KP14+ a IS ESF 2014+  I</vt:lpstr>
      <vt:lpstr>vazba IS KP14+ a IS ESF 2014+ II</vt:lpstr>
      <vt:lpstr>Indikátory v PO 4.1 ve výzvě č. 19 </vt:lpstr>
      <vt:lpstr>Indikátory v PO 4.1 ve výzvě č. 19 </vt:lpstr>
      <vt:lpstr>Indikátory v PO 4.1 ve výzvě č. 19 </vt:lpstr>
      <vt:lpstr>Veřejná podpora</vt:lpstr>
      <vt:lpstr>veřejná  podpora (VP)</vt:lpstr>
      <vt:lpstr>Hodnocení projektu</vt:lpstr>
      <vt:lpstr>hodnocení projektů</vt:lpstr>
      <vt:lpstr>hodnocení  přijatelnosti  (HP) a formálních náležitostí (HFN)</vt:lpstr>
      <vt:lpstr>hodnocení  přijatelnosti – kritéria 1</vt:lpstr>
      <vt:lpstr>hodnocení  přijatelnosti – kritéria 2</vt:lpstr>
      <vt:lpstr>hodnocení  přijatelnosti – kritéria 3</vt:lpstr>
      <vt:lpstr>hodnocení  přijatelnosti – kritéria 4</vt:lpstr>
      <vt:lpstr>hodnocení  přijatelnosti – kritéria 5</vt:lpstr>
      <vt:lpstr>hodnocení  přijatelnosti – kritéria 6, 7</vt:lpstr>
      <vt:lpstr>hodnocení  přijatelnosti – kritéria 8</vt:lpstr>
      <vt:lpstr>hodnocení  formálních  náležitostí</vt:lpstr>
      <vt:lpstr>věcné hodnocení (VH)</vt:lpstr>
      <vt:lpstr>věcné hodnocení (VH)</vt:lpstr>
      <vt:lpstr>věcné hodnocení – kritéria 1 a 2</vt:lpstr>
      <vt:lpstr>věcné hodnocení – kritéria 3 A 4</vt:lpstr>
      <vt:lpstr>věcné hodnocení – kritéria 5 a 6</vt:lpstr>
      <vt:lpstr>věcné hodnocení – kritéria 7 a 8</vt:lpstr>
      <vt:lpstr>věcné hodnocení – kritéria 9</vt:lpstr>
      <vt:lpstr>věcné hodnocení </vt:lpstr>
      <vt:lpstr>přezkum  hodnocení </vt:lpstr>
      <vt:lpstr>Informační a komunikační opatření (publicita)</vt:lpstr>
      <vt:lpstr>POVINNOSTI PŘÍJEMCŮ</vt:lpstr>
      <vt:lpstr>Povinný plakát</vt:lpstr>
      <vt:lpstr>VIZUÁLNÍ IDENTITA - použití</vt:lpstr>
      <vt:lpstr>Finanční aspekty projektů OPZ</vt:lpstr>
      <vt:lpstr>obsah</vt:lpstr>
      <vt:lpstr>Alokace výzvy</vt:lpstr>
      <vt:lpstr>Max. a min. výše výdajů projektu, rozpad zdrojů financování</vt:lpstr>
      <vt:lpstr>Časová způsobilost,  informace o Křížovém financování</vt:lpstr>
      <vt:lpstr>Způsobilé a nezpůsobilé výdaje</vt:lpstr>
      <vt:lpstr>Způsobilé a nezpůsobilé výdaje</vt:lpstr>
      <vt:lpstr>Způsobilé a nezpůsobilé výdaje</vt:lpstr>
      <vt:lpstr>Způsobilé výdaje v režimu úplného vykazování - Osobní náklady</vt:lpstr>
      <vt:lpstr>Způsobilé výdaje v režimu úplného vykazování - Osobní náklady</vt:lpstr>
      <vt:lpstr>Osobní náklady</vt:lpstr>
      <vt:lpstr>Osobní náklady</vt:lpstr>
      <vt:lpstr>Osobní náklady - Odměny</vt:lpstr>
      <vt:lpstr>Osobní náklady</vt:lpstr>
      <vt:lpstr>Osobní náklady</vt:lpstr>
      <vt:lpstr>Cestovní náhrady</vt:lpstr>
      <vt:lpstr>Cestovní náhrady</vt:lpstr>
      <vt:lpstr>Cestovní náhrady</vt:lpstr>
      <vt:lpstr>Nákup zařízení a vybavení </vt:lpstr>
      <vt:lpstr>Nákup zařízení a vybavení </vt:lpstr>
      <vt:lpstr>Drobné stavební úpravy</vt:lpstr>
      <vt:lpstr>Nákup služeb</vt:lpstr>
      <vt:lpstr>Nákup služeb</vt:lpstr>
      <vt:lpstr>Přímá podpora cílové skupiny</vt:lpstr>
      <vt:lpstr>Křížové financování</vt:lpstr>
      <vt:lpstr>Křížové financování</vt:lpstr>
      <vt:lpstr>Křížové financování</vt:lpstr>
      <vt:lpstr>Daň z přidané hodnoty</vt:lpstr>
      <vt:lpstr>Dokladování výdajů</vt:lpstr>
      <vt:lpstr>Pracovní výkazy</vt:lpstr>
      <vt:lpstr>Pracovní výkazy</vt:lpstr>
      <vt:lpstr>Pracovní výkazy</vt:lpstr>
      <vt:lpstr>Pracovní výkazy</vt:lpstr>
      <vt:lpstr>Pracovní výkazy - vzor</vt:lpstr>
      <vt:lpstr>Pracovní výkazy - vzor (2)</vt:lpstr>
      <vt:lpstr>Účetnictví projektu</vt:lpstr>
      <vt:lpstr>Účetnictví projektu</vt:lpstr>
      <vt:lpstr>Rozpočet projektu</vt:lpstr>
      <vt:lpstr>Způsobilé výdaje – rozdíly oproti op LZZ</vt:lpstr>
      <vt:lpstr>Podstatné/nepodstatné  změny</vt:lpstr>
      <vt:lpstr>Podstatné/nepodstatné  změny</vt:lpstr>
      <vt:lpstr>Změny rozpočtu</vt:lpstr>
      <vt:lpstr>Dodržování rozpočtu</vt:lpstr>
      <vt:lpstr>Bankovní účet</vt:lpstr>
      <vt:lpstr>pokladna</vt:lpstr>
      <vt:lpstr>Forma financování</vt:lpstr>
      <vt:lpstr>Forma financování</vt:lpstr>
      <vt:lpstr>Projekty s nepřímými náklady</vt:lpstr>
      <vt:lpstr>Snížení % nepřímých nákladů</vt:lpstr>
      <vt:lpstr>Nepřímé náklady - pokračování</vt:lpstr>
      <vt:lpstr>Vymezení nepřímých nákladů</vt:lpstr>
      <vt:lpstr>Činnosti bez přímé vazby na cs</vt:lpstr>
      <vt:lpstr>Činnosti bez přímé vazby na cs (2)</vt:lpstr>
      <vt:lpstr>Činnosti bez přímé vazby na cs (3)</vt:lpstr>
      <vt:lpstr>Činnosti bez přímé vazby na cs (4)</vt:lpstr>
      <vt:lpstr>Činnosti bez přímé vazby na cs (5)</vt:lpstr>
      <vt:lpstr>spolufinancování</vt:lpstr>
      <vt:lpstr>Obvyklé ceny zařízení a vybavení</vt:lpstr>
      <vt:lpstr>Obvyklé ceny zařízení a vybavení</vt:lpstr>
      <vt:lpstr>Obvyklé ceny zařízení a vybavení</vt:lpstr>
      <vt:lpstr>Obvyklé mzdy / platy pro OPZ</vt:lpstr>
      <vt:lpstr>Obvyklé mzdy / platy pro OPZ</vt:lpstr>
      <vt:lpstr>ZDROJE INFORMACÍ </vt:lpstr>
      <vt:lpstr>Konzultace k  výzvě</vt:lpstr>
      <vt:lpstr>Děkujeme Vám za pozornost!    Odbor realizace programů ESF – veřejná správa a sociální inovace Ministerstvo práce a sociálních věcí ČR</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Výzva 03_15_019</dc:title>
  <dc:creator>Trličíková Michala (MPSV)</dc:creator>
  <cp:lastModifiedBy>Michala Trličíková</cp:lastModifiedBy>
  <cp:revision>6</cp:revision>
  <dcterms:created xsi:type="dcterms:W3CDTF">2015-02-20T08:23:15Z</dcterms:created>
  <dcterms:modified xsi:type="dcterms:W3CDTF">2015-09-30T07:09:51Z</dcterms:modified>
</cp:coreProperties>
</file>