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1"/>
  </p:sldMasterIdLst>
  <p:notesMasterIdLst>
    <p:notesMasterId r:id="rId152"/>
  </p:notesMasterIdLst>
  <p:handoutMasterIdLst>
    <p:handoutMasterId r:id="rId153"/>
  </p:handoutMasterIdLst>
  <p:sldIdLst>
    <p:sldId id="323" r:id="rId2"/>
    <p:sldId id="415" r:id="rId3"/>
    <p:sldId id="414" r:id="rId4"/>
    <p:sldId id="336" r:id="rId5"/>
    <p:sldId id="342" r:id="rId6"/>
    <p:sldId id="344" r:id="rId7"/>
    <p:sldId id="345" r:id="rId8"/>
    <p:sldId id="347" r:id="rId9"/>
    <p:sldId id="343" r:id="rId10"/>
    <p:sldId id="346" r:id="rId11"/>
    <p:sldId id="349" r:id="rId12"/>
    <p:sldId id="353" r:id="rId13"/>
    <p:sldId id="350" r:id="rId14"/>
    <p:sldId id="355" r:id="rId15"/>
    <p:sldId id="351" r:id="rId16"/>
    <p:sldId id="352" r:id="rId17"/>
    <p:sldId id="354" r:id="rId18"/>
    <p:sldId id="356" r:id="rId19"/>
    <p:sldId id="357" r:id="rId20"/>
    <p:sldId id="358" r:id="rId21"/>
    <p:sldId id="360" r:id="rId22"/>
    <p:sldId id="361" r:id="rId23"/>
    <p:sldId id="413" r:id="rId24"/>
    <p:sldId id="359" r:id="rId25"/>
    <p:sldId id="364" r:id="rId26"/>
    <p:sldId id="363" r:id="rId27"/>
    <p:sldId id="362" r:id="rId28"/>
    <p:sldId id="496" r:id="rId29"/>
    <p:sldId id="497" r:id="rId30"/>
    <p:sldId id="416" r:id="rId31"/>
    <p:sldId id="367" r:id="rId32"/>
    <p:sldId id="368" r:id="rId33"/>
    <p:sldId id="417" r:id="rId34"/>
    <p:sldId id="369" r:id="rId35"/>
    <p:sldId id="370" r:id="rId36"/>
    <p:sldId id="371" r:id="rId37"/>
    <p:sldId id="372" r:id="rId38"/>
    <p:sldId id="373" r:id="rId39"/>
    <p:sldId id="374" r:id="rId40"/>
    <p:sldId id="375" r:id="rId41"/>
    <p:sldId id="376" r:id="rId42"/>
    <p:sldId id="377" r:id="rId43"/>
    <p:sldId id="378" r:id="rId44"/>
    <p:sldId id="379" r:id="rId45"/>
    <p:sldId id="418" r:id="rId46"/>
    <p:sldId id="380" r:id="rId47"/>
    <p:sldId id="381" r:id="rId48"/>
    <p:sldId id="382" r:id="rId49"/>
    <p:sldId id="383" r:id="rId50"/>
    <p:sldId id="384" r:id="rId51"/>
    <p:sldId id="385" r:id="rId52"/>
    <p:sldId id="386" r:id="rId53"/>
    <p:sldId id="387" r:id="rId54"/>
    <p:sldId id="388" r:id="rId55"/>
    <p:sldId id="389" r:id="rId56"/>
    <p:sldId id="498" r:id="rId57"/>
    <p:sldId id="390" r:id="rId58"/>
    <p:sldId id="391" r:id="rId59"/>
    <p:sldId id="392" r:id="rId60"/>
    <p:sldId id="393" r:id="rId61"/>
    <p:sldId id="394" r:id="rId62"/>
    <p:sldId id="395" r:id="rId63"/>
    <p:sldId id="396" r:id="rId64"/>
    <p:sldId id="397" r:id="rId65"/>
    <p:sldId id="398" r:id="rId66"/>
    <p:sldId id="399" r:id="rId67"/>
    <p:sldId id="400" r:id="rId68"/>
    <p:sldId id="502" r:id="rId69"/>
    <p:sldId id="500" r:id="rId70"/>
    <p:sldId id="501" r:id="rId71"/>
    <p:sldId id="419" r:id="rId72"/>
    <p:sldId id="420" r:id="rId73"/>
    <p:sldId id="421" r:id="rId74"/>
    <p:sldId id="422" r:id="rId75"/>
    <p:sldId id="423" r:id="rId76"/>
    <p:sldId id="424" r:id="rId77"/>
    <p:sldId id="425" r:id="rId78"/>
    <p:sldId id="426" r:id="rId79"/>
    <p:sldId id="427" r:id="rId80"/>
    <p:sldId id="428" r:id="rId81"/>
    <p:sldId id="429" r:id="rId82"/>
    <p:sldId id="430" r:id="rId83"/>
    <p:sldId id="431" r:id="rId84"/>
    <p:sldId id="432" r:id="rId85"/>
    <p:sldId id="433" r:id="rId86"/>
    <p:sldId id="434" r:id="rId87"/>
    <p:sldId id="435" r:id="rId88"/>
    <p:sldId id="436" r:id="rId89"/>
    <p:sldId id="437" r:id="rId90"/>
    <p:sldId id="438" r:id="rId91"/>
    <p:sldId id="439" r:id="rId92"/>
    <p:sldId id="440" r:id="rId93"/>
    <p:sldId id="441" r:id="rId94"/>
    <p:sldId id="442" r:id="rId95"/>
    <p:sldId id="443" r:id="rId96"/>
    <p:sldId id="444" r:id="rId97"/>
    <p:sldId id="445" r:id="rId98"/>
    <p:sldId id="446" r:id="rId99"/>
    <p:sldId id="447" r:id="rId100"/>
    <p:sldId id="448" r:id="rId101"/>
    <p:sldId id="449" r:id="rId102"/>
    <p:sldId id="450" r:id="rId103"/>
    <p:sldId id="451" r:id="rId104"/>
    <p:sldId id="452" r:id="rId105"/>
    <p:sldId id="453" r:id="rId106"/>
    <p:sldId id="454" r:id="rId107"/>
    <p:sldId id="455" r:id="rId108"/>
    <p:sldId id="456" r:id="rId109"/>
    <p:sldId id="457" r:id="rId110"/>
    <p:sldId id="458" r:id="rId111"/>
    <p:sldId id="459" r:id="rId112"/>
    <p:sldId id="460" r:id="rId113"/>
    <p:sldId id="461" r:id="rId114"/>
    <p:sldId id="462" r:id="rId115"/>
    <p:sldId id="463" r:id="rId116"/>
    <p:sldId id="464" r:id="rId117"/>
    <p:sldId id="465" r:id="rId118"/>
    <p:sldId id="466" r:id="rId119"/>
    <p:sldId id="467" r:id="rId120"/>
    <p:sldId id="468" r:id="rId121"/>
    <p:sldId id="469" r:id="rId122"/>
    <p:sldId id="470" r:id="rId123"/>
    <p:sldId id="471" r:id="rId124"/>
    <p:sldId id="472" r:id="rId125"/>
    <p:sldId id="473" r:id="rId126"/>
    <p:sldId id="474" r:id="rId127"/>
    <p:sldId id="475" r:id="rId128"/>
    <p:sldId id="476" r:id="rId129"/>
    <p:sldId id="477" r:id="rId130"/>
    <p:sldId id="478" r:id="rId131"/>
    <p:sldId id="479" r:id="rId132"/>
    <p:sldId id="480" r:id="rId133"/>
    <p:sldId id="481" r:id="rId134"/>
    <p:sldId id="482" r:id="rId135"/>
    <p:sldId id="483" r:id="rId136"/>
    <p:sldId id="484" r:id="rId137"/>
    <p:sldId id="485" r:id="rId138"/>
    <p:sldId id="486" r:id="rId139"/>
    <p:sldId id="487" r:id="rId140"/>
    <p:sldId id="488" r:id="rId141"/>
    <p:sldId id="489" r:id="rId142"/>
    <p:sldId id="490" r:id="rId143"/>
    <p:sldId id="491" r:id="rId144"/>
    <p:sldId id="492" r:id="rId145"/>
    <p:sldId id="493" r:id="rId146"/>
    <p:sldId id="494" r:id="rId147"/>
    <p:sldId id="495" r:id="rId148"/>
    <p:sldId id="321" r:id="rId149"/>
    <p:sldId id="348" r:id="rId150"/>
    <p:sldId id="341" r:id="rId151"/>
  </p:sldIdLst>
  <p:sldSz cx="9144000" cy="6858000" type="screen4x3"/>
  <p:notesSz cx="6784975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or" initials="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7" autoAdjust="0"/>
  </p:normalViewPr>
  <p:slideViewPr>
    <p:cSldViewPr showGuides="1">
      <p:cViewPr>
        <p:scale>
          <a:sx n="66" d="100"/>
          <a:sy n="66" d="100"/>
        </p:scale>
        <p:origin x="-990" y="-708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392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60"/>
      </p:cViewPr>
      <p:guideLst>
        <p:guide orient="horz" pos="3120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commentAuthors" Target="commentAuthor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895" cy="495855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2497" y="1"/>
            <a:ext cx="2940895" cy="495855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1.9.2015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8562"/>
            <a:ext cx="2940895" cy="495854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2497" y="9408562"/>
            <a:ext cx="2940895" cy="495854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3252" y="0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1.9.2015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8" tIns="45619" rIns="91238" bIns="4561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238" tIns="45619" rIns="91238" bIns="45619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08981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3252" y="9408981"/>
            <a:ext cx="2940156" cy="495300"/>
          </a:xfrm>
          <a:prstGeom prst="rect">
            <a:avLst/>
          </a:prstGeom>
        </p:spPr>
        <p:txBody>
          <a:bodyPr vert="horz" lIns="91238" tIns="45619" rIns="91238" bIns="45619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70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04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3109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983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spv.cz/cz/Vysledky-setreni/Archiv/2014.aspx#9862" TargetMode="Externa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obvykle-ceny-a-mzdy-platy" TargetMode="Externa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003/" TargetMode="Externa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143/" TargetMode="External"/><Relationship Id="rId2" Type="http://schemas.openxmlformats.org/officeDocument/2006/relationships/hyperlink" Target="http://www.strukturalni-fondy.cz/cs/Jak-na-projekt/Elektronicka-zadost/Edukacni-videa" TargetMode="Externa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hyperlink" Target="mailto:iskp@mpsv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331640" y="4437112"/>
            <a:ext cx="5930356" cy="1656184"/>
          </a:xfrm>
        </p:spPr>
        <p:txBody>
          <a:bodyPr/>
          <a:lstStyle/>
          <a:p>
            <a:pPr algn="ctr"/>
            <a:r>
              <a:rPr lang="cs-CZ" sz="2400" dirty="0" smtClean="0"/>
              <a:t>  </a:t>
            </a:r>
            <a:r>
              <a:rPr lang="cs-CZ" sz="2000" dirty="0" smtClean="0"/>
              <a:t>Výzva 1. </a:t>
            </a:r>
            <a:r>
              <a:rPr lang="cs-CZ" sz="2000" dirty="0"/>
              <a:t>investiční priority </a:t>
            </a:r>
            <a:r>
              <a:rPr lang="cs-CZ" sz="2000" dirty="0" smtClean="0"/>
              <a:t>1.2 </a:t>
            </a:r>
            <a:r>
              <a:rPr lang="cs-CZ" sz="2000" dirty="0"/>
              <a:t>OPZ</a:t>
            </a:r>
            <a:endParaRPr lang="cs-CZ" sz="2400" dirty="0"/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5013176"/>
            <a:ext cx="540000" cy="540000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060848"/>
            <a:ext cx="7272808" cy="1872208"/>
          </a:xfrm>
        </p:spPr>
        <p:txBody>
          <a:bodyPr/>
          <a:lstStyle/>
          <a:p>
            <a:pPr algn="ctr"/>
            <a:r>
              <a:rPr lang="cs-CZ" dirty="0" smtClean="0"/>
              <a:t>Zařízení péče o děti </a:t>
            </a:r>
            <a:br>
              <a:rPr lang="cs-CZ" dirty="0" smtClean="0"/>
            </a:br>
            <a:r>
              <a:rPr lang="cs-CZ" dirty="0" smtClean="0"/>
              <a:t>1. </a:t>
            </a:r>
            <a:r>
              <a:rPr lang="cs-CZ" dirty="0" err="1" smtClean="0"/>
              <a:t>stupnĚ</a:t>
            </a:r>
            <a:r>
              <a:rPr lang="cs-CZ" dirty="0" smtClean="0"/>
              <a:t> </a:t>
            </a:r>
            <a:r>
              <a:rPr lang="cs-CZ" dirty="0" err="1" smtClean="0"/>
              <a:t>zš</a:t>
            </a:r>
            <a:r>
              <a:rPr lang="cs-CZ" dirty="0" smtClean="0"/>
              <a:t> V DOBĚ </a:t>
            </a:r>
            <a:br>
              <a:rPr lang="cs-CZ" dirty="0" smtClean="0"/>
            </a:br>
            <a:r>
              <a:rPr lang="cs-CZ" dirty="0" smtClean="0"/>
              <a:t>MIMO ŠKOLNÍ VYUČOVÁNÍ</a:t>
            </a:r>
            <a:br>
              <a:rPr lang="cs-CZ" dirty="0" smtClean="0"/>
            </a:br>
            <a:r>
              <a:rPr lang="cs-CZ" sz="2800" b="0" cap="none" dirty="0" smtClean="0"/>
              <a:t>Seminář pro žadatele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9579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60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podporované aktivity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800000"/>
            <a:ext cx="8640960" cy="432000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Podporované aktivity:</a:t>
            </a:r>
          </a:p>
          <a:p>
            <a:pPr lvl="0"/>
            <a:r>
              <a:rPr lang="cs-CZ" dirty="0" smtClean="0"/>
              <a:t>zakládání </a:t>
            </a:r>
            <a:r>
              <a:rPr lang="cs-CZ" dirty="0"/>
              <a:t>a provozování zařízení, která doplní chybějící kapacitu stávajících zařízení tohoto typu (školní družiny a kluby), s dobou provozu odpovídající potřebám </a:t>
            </a:r>
            <a:r>
              <a:rPr lang="cs-CZ" dirty="0" smtClean="0"/>
              <a:t>rodičů</a:t>
            </a:r>
            <a:endParaRPr lang="cs-CZ" dirty="0"/>
          </a:p>
          <a:p>
            <a:pPr lvl="0"/>
            <a:r>
              <a:rPr lang="cs-CZ" dirty="0"/>
              <a:t>skupinovou dopravu do/ze školy zejména ve venkovských či příměstských regionech s komplikovanou dopravní obslužností (školní autobusy),</a:t>
            </a:r>
          </a:p>
          <a:p>
            <a:pPr lvl="0"/>
            <a:r>
              <a:rPr lang="cs-CZ" dirty="0"/>
              <a:t>zajištění doprovodu dětí na kroužky a zájmové aktivity,</a:t>
            </a:r>
          </a:p>
          <a:p>
            <a:r>
              <a:rPr lang="cs-CZ" dirty="0"/>
              <a:t>příměstské tábory v době školních prázdnin (tj. nepobytové).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365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Registrace uživatelů 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456" cy="5112568"/>
          </a:xfrm>
        </p:spPr>
        <p:txBody>
          <a:bodyPr/>
          <a:lstStyle/>
          <a:p>
            <a:r>
              <a:rPr lang="cs-CZ" b="1" dirty="0"/>
              <a:t>https://</a:t>
            </a:r>
            <a:r>
              <a:rPr lang="cs-CZ" b="1" dirty="0" smtClean="0"/>
              <a:t>mseu.mssf.cz</a:t>
            </a:r>
            <a:endParaRPr lang="cs-CZ" dirty="0" smtClean="0"/>
          </a:p>
          <a:p>
            <a:r>
              <a:rPr lang="cs-CZ" dirty="0" smtClean="0"/>
              <a:t>Vyplnění: Jméno, Příjmení, Datum narození, E-mail, Telefon, Heslo </a:t>
            </a:r>
          </a:p>
          <a:p>
            <a:r>
              <a:rPr lang="cs-CZ" dirty="0" smtClean="0"/>
              <a:t>Systém zašle kód na zadané telefonní číslo</a:t>
            </a:r>
          </a:p>
          <a:p>
            <a:r>
              <a:rPr lang="cs-CZ" dirty="0" smtClean="0"/>
              <a:t>Po zadání kódu z SMS zprávy do registračního formuláře v IS KP14+ dochází k zaslání aktivačního linku na e-mail</a:t>
            </a:r>
          </a:p>
          <a:p>
            <a:r>
              <a:rPr lang="cs-CZ" dirty="0" smtClean="0"/>
              <a:t>Po kliknutí na aktivační link zasílá systém na email uživatelské jméno (vychází z jména a příjmení)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975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 v MS2014+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136456" cy="5040560"/>
          </a:xfrm>
        </p:spPr>
        <p:txBody>
          <a:bodyPr/>
          <a:lstStyle/>
          <a:p>
            <a:r>
              <a:rPr lang="cs-CZ" dirty="0" smtClean="0"/>
              <a:t>Poznámky – pouze pro osoby s právy k dané žádosti</a:t>
            </a:r>
          </a:p>
          <a:p>
            <a:r>
              <a:rPr lang="cs-CZ" dirty="0" smtClean="0"/>
              <a:t>Upozornění – pouze zprávy vygenerované automaticky systémem (např. o odstávce)</a:t>
            </a:r>
          </a:p>
          <a:p>
            <a:r>
              <a:rPr lang="cs-CZ" dirty="0" smtClean="0"/>
              <a:t>Depeše – komunikace mezi uživateli MS2014+ (např. mezi ŘO a žadatelem/příjemcem)</a:t>
            </a:r>
          </a:p>
          <a:p>
            <a:pPr lvl="1"/>
            <a:r>
              <a:rPr lang="cs-CZ" dirty="0" smtClean="0"/>
              <a:t>Depeše nelze smazat, MS2014+ garantuje auditní stopu</a:t>
            </a:r>
          </a:p>
          <a:p>
            <a:r>
              <a:rPr lang="cs-CZ" dirty="0" smtClean="0"/>
              <a:t>Lze nastavit tzv. notifikace, tj. systém pošle e-mail nebo SMS o tom, že dorazila depeše nebo upozornění </a:t>
            </a:r>
            <a:r>
              <a:rPr lang="cs-CZ" sz="2800" dirty="0"/>
              <a:t>(</a:t>
            </a:r>
            <a:r>
              <a:rPr lang="cs-CZ" dirty="0" smtClean="0"/>
              <a:t>na </a:t>
            </a:r>
            <a:r>
              <a:rPr lang="cs-CZ" dirty="0"/>
              <a:t>profilu uživatele v Kontaktní údaje)</a:t>
            </a:r>
            <a:endParaRPr lang="cs-CZ" dirty="0" smtClean="0"/>
          </a:p>
          <a:p>
            <a:pPr lvl="1"/>
            <a:r>
              <a:rPr lang="cs-CZ" dirty="0" smtClean="0"/>
              <a:t>notifikace neidentifikuje projekt, vazba na projekt se pozná až v IS KP14+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84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08912" cy="5328592"/>
          </a:xfrm>
        </p:spPr>
        <p:txBody>
          <a:bodyPr/>
          <a:lstStyle/>
          <a:p>
            <a:r>
              <a:rPr lang="cs-CZ" dirty="0" smtClean="0"/>
              <a:t>Pole v IS KP14+</a:t>
            </a:r>
          </a:p>
          <a:p>
            <a:pPr lvl="1"/>
            <a:r>
              <a:rPr lang="cs-CZ" dirty="0" smtClean="0"/>
              <a:t>Žlutá pole = povinná</a:t>
            </a:r>
          </a:p>
          <a:p>
            <a:pPr lvl="1"/>
            <a:r>
              <a:rPr lang="cs-CZ" dirty="0" smtClean="0"/>
              <a:t>Šedá pole = nepovinná</a:t>
            </a:r>
          </a:p>
          <a:p>
            <a:pPr lvl="1"/>
            <a:r>
              <a:rPr lang="cs-CZ" dirty="0" smtClean="0"/>
              <a:t>Bílá pole = plní se automaticky</a:t>
            </a:r>
          </a:p>
          <a:p>
            <a:pPr lvl="1"/>
            <a:r>
              <a:rPr lang="cs-CZ" dirty="0" smtClean="0"/>
              <a:t>Neplatí absolutně, může být finalizační kontrola na pole, které není žluté</a:t>
            </a:r>
          </a:p>
          <a:p>
            <a:pPr lvl="1"/>
            <a:r>
              <a:rPr lang="cs-CZ" dirty="0" smtClean="0"/>
              <a:t>Pořadí vyplňování záložek není zcela individuální, u některých je nejprve nutné </a:t>
            </a:r>
            <a:r>
              <a:rPr lang="cs-CZ" dirty="0"/>
              <a:t>vyplnit </a:t>
            </a:r>
            <a:r>
              <a:rPr lang="cs-CZ" dirty="0" smtClean="0"/>
              <a:t>nadřazený </a:t>
            </a:r>
            <a:r>
              <a:rPr lang="cs-CZ" dirty="0"/>
              <a:t>údaj v jiné části žádosti o podporu </a:t>
            </a:r>
            <a:r>
              <a:rPr lang="cs-CZ" dirty="0" smtClean="0"/>
              <a:t>(do té doby je záložka šedě podbarvená) </a:t>
            </a:r>
          </a:p>
          <a:p>
            <a:r>
              <a:rPr lang="cs-CZ" dirty="0" smtClean="0"/>
              <a:t>Nápověda: Existuje v systému, ale to je nápověda zpracovaná univerzálně MMR, nemá vazbu na OPZ; doporučeno vždy také ověřovat v </a:t>
            </a:r>
            <a:r>
              <a:rPr lang="cs-CZ" i="1" dirty="0" smtClean="0"/>
              <a:t>Pokynech k </a:t>
            </a:r>
            <a:r>
              <a:rPr lang="cs-CZ" i="1" dirty="0"/>
              <a:t>vyplnění </a:t>
            </a:r>
            <a:r>
              <a:rPr lang="cs-CZ" i="1" dirty="0" smtClean="0"/>
              <a:t>žádosti</a:t>
            </a:r>
            <a:endParaRPr lang="cs-CZ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03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80920" cy="5328592"/>
          </a:xfrm>
        </p:spPr>
        <p:txBody>
          <a:bodyPr/>
          <a:lstStyle/>
          <a:p>
            <a:r>
              <a:rPr lang="cs-CZ" dirty="0" smtClean="0"/>
              <a:t>V číselnících lze vybírat s pomocí filtru: do horního řádku se uvádí hledaný výraz</a:t>
            </a:r>
          </a:p>
          <a:p>
            <a:r>
              <a:rPr lang="cs-CZ" dirty="0" smtClean="0"/>
              <a:t>Role uživatelů IS KP14+ ve vztahu k projektu</a:t>
            </a:r>
          </a:p>
          <a:p>
            <a:pPr lvl="1"/>
            <a:r>
              <a:rPr lang="cs-CZ" u="sng" dirty="0" smtClean="0"/>
              <a:t>Správce</a:t>
            </a:r>
            <a:r>
              <a:rPr lang="cs-CZ" dirty="0" smtClean="0"/>
              <a:t> – vždy ten, kdo žádost založí, nebo komu byla přidělena práva správce.</a:t>
            </a:r>
          </a:p>
          <a:p>
            <a:pPr lvl="1"/>
            <a:r>
              <a:rPr lang="cs-CZ" u="sng" dirty="0" smtClean="0"/>
              <a:t>Editor</a:t>
            </a:r>
          </a:p>
          <a:p>
            <a:pPr lvl="1"/>
            <a:r>
              <a:rPr lang="cs-CZ" u="sng" dirty="0" smtClean="0"/>
              <a:t>Čtenář</a:t>
            </a:r>
          </a:p>
          <a:p>
            <a:pPr lvl="1"/>
            <a:r>
              <a:rPr lang="cs-CZ" u="sng" dirty="0" smtClean="0"/>
              <a:t>Signatář</a:t>
            </a:r>
            <a:r>
              <a:rPr lang="cs-CZ" dirty="0" smtClean="0"/>
              <a:t> (vždy minimálně 1 osoba s touto rolí; pořadí signatářů se specifikuje v datech žádosti, pořadí je třeba dodržet při každém podepisování)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Není </a:t>
            </a:r>
            <a:r>
              <a:rPr lang="cs-CZ" sz="2400" dirty="0"/>
              <a:t>možné přidělit přístup někomu, kdo pro IS KP14+ </a:t>
            </a:r>
            <a:r>
              <a:rPr lang="cs-CZ" sz="2400" dirty="0" smtClean="0"/>
              <a:t>neexistuje, každá osoba se musí registrovat.</a:t>
            </a:r>
            <a:endParaRPr lang="cs-CZ" sz="2400" dirty="0"/>
          </a:p>
          <a:p>
            <a:r>
              <a:rPr lang="cs-CZ" dirty="0" smtClean="0"/>
              <a:t>Správce přístupů vždy jedním z editorů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820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136456" cy="4896544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Zmocnění osoby k podpisu </a:t>
            </a:r>
          </a:p>
          <a:p>
            <a:pPr lvl="1"/>
            <a:r>
              <a:rPr lang="cs-CZ" dirty="0" smtClean="0"/>
              <a:t>Nutné podepsat zmocnění v IS KP14+ nebo vložit sken listiny se zmocněním (plná moc)</a:t>
            </a:r>
          </a:p>
          <a:p>
            <a:pPr lvl="2"/>
            <a:r>
              <a:rPr lang="cs-CZ" dirty="0"/>
              <a:t>Listinnou plnou mocí mohou být také vnitřní předpisy organizace, ze kterých vyplývá, že organizaci je oprávněn zastupovat např. řídící pracovník na určité pozici, avšak i vnitřní předpisy musí být </a:t>
            </a:r>
            <a:r>
              <a:rPr lang="cs-CZ" dirty="0" smtClean="0"/>
              <a:t>podepsány.</a:t>
            </a:r>
          </a:p>
          <a:p>
            <a:pPr lvl="2"/>
            <a:r>
              <a:rPr lang="cs-CZ" dirty="0" smtClean="0"/>
              <a:t>Elektronickou PM podepisují osoby (zmocnitel, zmocněnec) jen tehdy, jsou-li obě registrovány v IS KP14+ a obě mají platný elektronický podpis.</a:t>
            </a:r>
          </a:p>
          <a:p>
            <a:pPr lvl="2"/>
            <a:r>
              <a:rPr lang="cs-CZ" dirty="0" smtClean="0"/>
              <a:t>Listinnou PM vkládá zmocnitel a zmocněný připojí elektronický podpis.</a:t>
            </a:r>
          </a:p>
          <a:p>
            <a:pPr lvl="1"/>
            <a:r>
              <a:rPr lang="cs-CZ" dirty="0" smtClean="0"/>
              <a:t>Uvádí se platnost plné moci </a:t>
            </a:r>
            <a:r>
              <a:rPr lang="cs-CZ" b="1" dirty="0" smtClean="0"/>
              <a:t>od - do </a:t>
            </a:r>
          </a:p>
          <a:p>
            <a:pPr lvl="1"/>
            <a:r>
              <a:rPr lang="cs-CZ" dirty="0" smtClean="0"/>
              <a:t>Nutné nastavit, pro jaké činnosti je plná moc platná (zda jen pro žádost o podporu, nebo i další úkony)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33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456" cy="5184576"/>
          </a:xfrm>
        </p:spPr>
        <p:txBody>
          <a:bodyPr/>
          <a:lstStyle/>
          <a:p>
            <a:r>
              <a:rPr lang="cs-CZ" dirty="0" smtClean="0"/>
              <a:t>Kopírovat žádost</a:t>
            </a:r>
          </a:p>
          <a:p>
            <a:pPr lvl="1"/>
            <a:r>
              <a:rPr lang="cs-CZ" dirty="0" smtClean="0"/>
              <a:t>IS KP14+ nedokáže žádost zkopírovat do všech detailů, obecně je </a:t>
            </a:r>
            <a:r>
              <a:rPr lang="cs-CZ" dirty="0"/>
              <a:t>možné kopírovat</a:t>
            </a:r>
            <a:r>
              <a:rPr lang="cs-CZ" dirty="0" smtClean="0"/>
              <a:t> textová pole, ostatní pole zpravidla ne (tj. např. rozpočet, výběry z číselníků)</a:t>
            </a:r>
          </a:p>
          <a:p>
            <a:r>
              <a:rPr lang="cs-CZ" dirty="0" smtClean="0"/>
              <a:t>Finalizační kontrola</a:t>
            </a:r>
          </a:p>
          <a:p>
            <a:pPr lvl="1"/>
            <a:r>
              <a:rPr lang="cs-CZ" dirty="0" smtClean="0"/>
              <a:t>Ověřuje povinnost vyplnění polí, soulady částek (např. rozpočet a finanční plán) aj.</a:t>
            </a:r>
          </a:p>
          <a:p>
            <a:pPr lvl="1"/>
            <a:r>
              <a:rPr lang="cs-CZ" dirty="0" smtClean="0"/>
              <a:t>Vyhovění všem kontrolním podmínkám je nutný předpoklad k podpisu žádosti (resp. k finalizaci a následnému podpisu)</a:t>
            </a:r>
          </a:p>
          <a:p>
            <a:r>
              <a:rPr lang="cs-CZ" dirty="0" smtClean="0"/>
              <a:t>Finalizace a storno finalizace</a:t>
            </a:r>
          </a:p>
          <a:p>
            <a:r>
              <a:rPr lang="cs-CZ" dirty="0" smtClean="0"/>
              <a:t>Tisk </a:t>
            </a:r>
          </a:p>
          <a:p>
            <a:pPr lvl="1"/>
            <a:r>
              <a:rPr lang="cs-CZ" dirty="0" smtClean="0"/>
              <a:t>Podpis se připojuje k tiskové sestavě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100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 o projektu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0587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Identifikace Operace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Zkrácený název projektu </a:t>
            </a:r>
            <a:r>
              <a:rPr lang="cs-CZ" dirty="0" smtClean="0"/>
              <a:t>– Identifikační údaj sloužící k základní orientaci v systému</a:t>
            </a:r>
            <a:endParaRPr lang="cs-CZ" dirty="0"/>
          </a:p>
          <a:p>
            <a:r>
              <a:rPr lang="cs-CZ" b="1" dirty="0" smtClean="0"/>
              <a:t>Typ podání </a:t>
            </a:r>
            <a:r>
              <a:rPr lang="cs-CZ" dirty="0" smtClean="0"/>
              <a:t>– Automatické x Ruční</a:t>
            </a:r>
          </a:p>
          <a:p>
            <a:pPr lvl="1"/>
            <a:r>
              <a:rPr lang="cs-CZ" dirty="0" smtClean="0"/>
              <a:t>Automatické – automaticky po podpisu signatáře/ů</a:t>
            </a:r>
          </a:p>
          <a:p>
            <a:pPr lvl="1"/>
            <a:r>
              <a:rPr lang="cs-CZ" dirty="0" smtClean="0"/>
              <a:t>Ruční – aktivní účast žadatele přes tlačítko </a:t>
            </a:r>
            <a:r>
              <a:rPr lang="pl-PL" dirty="0"/>
              <a:t>Podat žádost, které se </a:t>
            </a:r>
            <a:r>
              <a:rPr lang="pl-PL" dirty="0" smtClean="0"/>
              <a:t>vygeneruje po podpisu žádosti </a:t>
            </a:r>
            <a:endParaRPr lang="cs-CZ" dirty="0"/>
          </a:p>
          <a:p>
            <a:r>
              <a:rPr lang="cs-CZ" b="1" dirty="0"/>
              <a:t>Způsob jednání</a:t>
            </a:r>
            <a:r>
              <a:rPr lang="cs-CZ" dirty="0" smtClean="0"/>
              <a:t> – nastavení pravidla pro podpis žádosti, provazba se záložkou Přístup k projektu (určení rolí)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138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Název projektu </a:t>
            </a:r>
          </a:p>
          <a:p>
            <a:r>
              <a:rPr lang="cs-CZ" b="1" dirty="0" smtClean="0"/>
              <a:t>Anotace projektu </a:t>
            </a:r>
            <a:r>
              <a:rPr lang="cs-CZ" dirty="0" smtClean="0"/>
              <a:t>– Stručné shrnutí projektu – bude zveřejněno v seznamu podpořených projektů</a:t>
            </a:r>
            <a:endParaRPr lang="cs-CZ" dirty="0"/>
          </a:p>
          <a:p>
            <a:r>
              <a:rPr lang="cs-CZ" b="1" dirty="0" smtClean="0"/>
              <a:t>Datum zahájení a ukončení</a:t>
            </a:r>
            <a:r>
              <a:rPr lang="cs-CZ" dirty="0" smtClean="0"/>
              <a:t> – předpokládané/skutečné</a:t>
            </a:r>
          </a:p>
          <a:p>
            <a:pPr lvl="1"/>
            <a:r>
              <a:rPr lang="cs-CZ" dirty="0" smtClean="0"/>
              <a:t>generuje </a:t>
            </a:r>
            <a:r>
              <a:rPr lang="cs-CZ" dirty="0"/>
              <a:t>se délka </a:t>
            </a:r>
            <a:r>
              <a:rPr lang="cs-CZ" dirty="0" smtClean="0"/>
              <a:t>projektu</a:t>
            </a:r>
          </a:p>
          <a:p>
            <a:pPr lvl="1"/>
            <a:r>
              <a:rPr lang="cs-CZ" dirty="0" smtClean="0"/>
              <a:t>nutno respektovat limity nastavené výzvou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Jiné finanční </a:t>
            </a:r>
            <a:r>
              <a:rPr lang="cs-CZ" sz="2400" b="1" dirty="0" smtClean="0"/>
              <a:t>příjmy</a:t>
            </a:r>
            <a:r>
              <a:rPr lang="cs-CZ" sz="2400" dirty="0" smtClean="0"/>
              <a:t> – Vytváří x Nevytváří. Provazba s záložkou Rozpad financování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Příjmy dle čl. 61 obecného </a:t>
            </a:r>
            <a:r>
              <a:rPr lang="cs-CZ" sz="2400" b="1" dirty="0" smtClean="0"/>
              <a:t>nařízení </a:t>
            </a:r>
            <a:r>
              <a:rPr lang="cs-CZ" sz="2400" dirty="0"/>
              <a:t>- Projekt nevytváří příjmy dle článku 61</a:t>
            </a:r>
            <a:endParaRPr lang="cs-CZ" sz="24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36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Doplňkové informace – checkboxy</a:t>
            </a:r>
          </a:p>
          <a:p>
            <a:r>
              <a:rPr lang="pl-PL" dirty="0"/>
              <a:t>Realizace zadávacích řízení na </a:t>
            </a:r>
            <a:r>
              <a:rPr lang="pl-PL" dirty="0" smtClean="0"/>
              <a:t>projektu</a:t>
            </a:r>
          </a:p>
          <a:p>
            <a:r>
              <a:rPr lang="cs-CZ" dirty="0" smtClean="0"/>
              <a:t>Režim financování – nastaveno na výzvě</a:t>
            </a:r>
          </a:p>
          <a:p>
            <a:r>
              <a:rPr lang="cs-CZ" dirty="0"/>
              <a:t>Veřejná </a:t>
            </a:r>
            <a:r>
              <a:rPr lang="cs-CZ" dirty="0" smtClean="0"/>
              <a:t>podpora – orientační, není provázáno s další záložkou. Bude řešeno až před podpisem právního aktu</a:t>
            </a:r>
          </a:p>
          <a:p>
            <a:r>
              <a:rPr lang="cs-CZ" dirty="0"/>
              <a:t>Projekt je zcela nebo zčásti prováděn sociálními partnery nebo </a:t>
            </a:r>
            <a:r>
              <a:rPr lang="cs-CZ" dirty="0" smtClean="0"/>
              <a:t>NNO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39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60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dětské kluby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132856"/>
            <a:ext cx="8064000" cy="3456384"/>
          </a:xfrm>
        </p:spPr>
        <p:txBody>
          <a:bodyPr/>
          <a:lstStyle/>
          <a:p>
            <a:pPr marL="0" lvl="0" indent="0">
              <a:buNone/>
            </a:pPr>
            <a:r>
              <a:rPr lang="cs-CZ" b="1" dirty="0"/>
              <a:t>Z</a:t>
            </a:r>
            <a:r>
              <a:rPr lang="cs-CZ" b="1" dirty="0" smtClean="0"/>
              <a:t>akládání </a:t>
            </a:r>
            <a:r>
              <a:rPr lang="cs-CZ" b="1" dirty="0"/>
              <a:t>a provozování </a:t>
            </a:r>
            <a:r>
              <a:rPr lang="cs-CZ" b="1" dirty="0" smtClean="0"/>
              <a:t>zařízení péče o děti:</a:t>
            </a:r>
          </a:p>
          <a:p>
            <a:r>
              <a:rPr lang="cs-CZ" sz="2200" dirty="0"/>
              <a:t>p</a:t>
            </a:r>
            <a:r>
              <a:rPr lang="cs-CZ" sz="2200" dirty="0" smtClean="0"/>
              <a:t>racovní název dětské kluby</a:t>
            </a:r>
          </a:p>
          <a:p>
            <a:pPr lvl="0"/>
            <a:r>
              <a:rPr lang="cs-CZ" sz="2200" dirty="0" smtClean="0"/>
              <a:t>minimální </a:t>
            </a:r>
            <a:r>
              <a:rPr lang="cs-CZ" sz="2200" dirty="0"/>
              <a:t>kapacita zřizovaného zařízení </a:t>
            </a:r>
            <a:r>
              <a:rPr lang="cs-CZ" sz="2200" dirty="0" smtClean="0"/>
              <a:t>- 5 dětí</a:t>
            </a:r>
            <a:endParaRPr lang="cs-CZ" sz="2200" dirty="0"/>
          </a:p>
          <a:p>
            <a:pPr lvl="0"/>
            <a:r>
              <a:rPr lang="cs-CZ" sz="2200" dirty="0" smtClean="0"/>
              <a:t>na </a:t>
            </a:r>
            <a:r>
              <a:rPr lang="cs-CZ" sz="2200" dirty="0"/>
              <a:t>jednu pečující osobu </a:t>
            </a:r>
            <a:r>
              <a:rPr lang="cs-CZ" sz="2200" dirty="0" smtClean="0"/>
              <a:t>je optimální </a:t>
            </a:r>
            <a:r>
              <a:rPr lang="cs-CZ" sz="2200" dirty="0"/>
              <a:t>počet </a:t>
            </a:r>
            <a:r>
              <a:rPr lang="cs-CZ" sz="2200" dirty="0" smtClean="0"/>
              <a:t>- nejvýše </a:t>
            </a:r>
            <a:r>
              <a:rPr lang="cs-CZ" sz="2200" dirty="0"/>
              <a:t>15 </a:t>
            </a:r>
            <a:r>
              <a:rPr lang="cs-CZ" sz="2200" dirty="0" smtClean="0"/>
              <a:t>dětí</a:t>
            </a:r>
            <a:endParaRPr lang="cs-CZ" sz="2200" dirty="0"/>
          </a:p>
          <a:p>
            <a:pPr lvl="0"/>
            <a:r>
              <a:rPr lang="cs-CZ" sz="2200" dirty="0" smtClean="0"/>
              <a:t>doprovody </a:t>
            </a:r>
            <a:r>
              <a:rPr lang="cs-CZ" sz="2200" dirty="0"/>
              <a:t>dětí </a:t>
            </a:r>
            <a:r>
              <a:rPr lang="cs-CZ" sz="2200" dirty="0" smtClean="0"/>
              <a:t>do zařízení </a:t>
            </a:r>
            <a:r>
              <a:rPr lang="cs-CZ" sz="2200" dirty="0"/>
              <a:t>a </a:t>
            </a:r>
            <a:r>
              <a:rPr lang="cs-CZ" sz="2200" dirty="0" smtClean="0"/>
              <a:t>druhá pečující osoba </a:t>
            </a:r>
            <a:r>
              <a:rPr lang="cs-CZ" sz="2200" dirty="0"/>
              <a:t>v době pobytu skupiny dětí ve venkovních prostorách </a:t>
            </a:r>
            <a:endParaRPr lang="cs-CZ" sz="22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933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Specifické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identifikace specifických cílů je nastavena na úrovni výzvy</a:t>
            </a:r>
          </a:p>
          <a:p>
            <a:r>
              <a:rPr lang="cs-CZ" b="1" dirty="0" smtClean="0"/>
              <a:t>Název</a:t>
            </a:r>
            <a:r>
              <a:rPr lang="cs-CZ" dirty="0" smtClean="0"/>
              <a:t> – žadatel vybírá z číselníku</a:t>
            </a:r>
          </a:p>
          <a:p>
            <a:r>
              <a:rPr lang="cs-CZ" b="1" dirty="0" smtClean="0"/>
              <a:t>Procentní podíl </a:t>
            </a:r>
            <a:r>
              <a:rPr lang="cs-CZ" dirty="0" smtClean="0"/>
              <a:t>– míra aktivit projektu pod specifickým cílem</a:t>
            </a:r>
          </a:p>
          <a:p>
            <a:pPr lvl="1"/>
            <a:r>
              <a:rPr lang="cs-CZ" dirty="0"/>
              <a:t>Zadané hodnoty nejsou pro příjemce závazné</a:t>
            </a:r>
          </a:p>
          <a:p>
            <a:pPr lvl="1"/>
            <a:r>
              <a:rPr lang="cs-CZ" dirty="0"/>
              <a:t>Systém provádí kontrolu součtu procentních podílů jednotlivých </a:t>
            </a:r>
            <a:r>
              <a:rPr lang="cs-CZ" dirty="0" smtClean="0"/>
              <a:t>cílů</a:t>
            </a:r>
          </a:p>
          <a:p>
            <a:pPr lvl="1"/>
            <a:r>
              <a:rPr lang="cs-CZ" dirty="0" smtClean="0"/>
              <a:t>Určený poměr je </a:t>
            </a:r>
            <a:r>
              <a:rPr lang="cs-CZ" dirty="0"/>
              <a:t>využit při </a:t>
            </a:r>
            <a:r>
              <a:rPr lang="cs-CZ" dirty="0" smtClean="0"/>
              <a:t>automatických rozpadech </a:t>
            </a:r>
            <a:r>
              <a:rPr lang="cs-CZ" dirty="0"/>
              <a:t>v oblasti finančního plánu, indikátorů a kategorie intervencí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37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r>
              <a:rPr lang="cs-CZ" b="1" dirty="0" smtClean="0"/>
              <a:t>Jaký problém projekt řeší? </a:t>
            </a:r>
            <a:r>
              <a:rPr lang="cs-CZ" dirty="0" smtClean="0"/>
              <a:t>– popis problému, proč ho řeší, koho se týká, důsledky neřešení</a:t>
            </a:r>
          </a:p>
          <a:p>
            <a:r>
              <a:rPr lang="cs-CZ" b="1" dirty="0" smtClean="0"/>
              <a:t>Jaké </a:t>
            </a:r>
            <a:r>
              <a:rPr lang="cs-CZ" b="1" dirty="0"/>
              <a:t>jsou příčiny problému</a:t>
            </a:r>
            <a:r>
              <a:rPr lang="cs-CZ" b="1" dirty="0" smtClean="0"/>
              <a:t>?</a:t>
            </a:r>
            <a:r>
              <a:rPr lang="cs-CZ" dirty="0" smtClean="0"/>
              <a:t> – popis příčin problému, doklady existence problému, zda byl již v minulosti řešen a s jakým výsledkem</a:t>
            </a:r>
          </a:p>
          <a:p>
            <a:r>
              <a:rPr lang="cs-CZ" b="1" dirty="0"/>
              <a:t>Co je cílem projektu</a:t>
            </a:r>
            <a:r>
              <a:rPr lang="cs-CZ" b="1" dirty="0" smtClean="0"/>
              <a:t>? </a:t>
            </a:r>
            <a:r>
              <a:rPr lang="cs-CZ" dirty="0" smtClean="0"/>
              <a:t>– cíl/e projektu, provázanost cílů, měřitelnost, jak dosažení cíle řeší problém, jak ověřit dosažení cíle. </a:t>
            </a:r>
            <a:r>
              <a:rPr lang="cs-CZ" b="1" dirty="0" smtClean="0"/>
              <a:t>Cíl projektu ≠ cíl výzvy</a:t>
            </a:r>
          </a:p>
          <a:p>
            <a:r>
              <a:rPr lang="cs-CZ" b="1" dirty="0" smtClean="0"/>
              <a:t>Jaká/é </a:t>
            </a:r>
            <a:r>
              <a:rPr lang="cs-CZ" b="1" dirty="0"/>
              <a:t>změna/y je/jsou v důsledku projektu očekávána/y</a:t>
            </a:r>
            <a:r>
              <a:rPr lang="cs-CZ" b="1" dirty="0" smtClean="0"/>
              <a:t>? </a:t>
            </a:r>
            <a:r>
              <a:rPr lang="cs-CZ" dirty="0" smtClean="0"/>
              <a:t>– co se změní, obecnější než cíl, dopad na cílovou skupinu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23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Jaké aktivity v projektu budou realizovány</a:t>
            </a:r>
            <a:r>
              <a:rPr lang="cs-CZ" b="1" dirty="0" smtClean="0"/>
              <a:t>? (N) </a:t>
            </a:r>
            <a:r>
              <a:rPr lang="cs-CZ" dirty="0" smtClean="0"/>
              <a:t>– KA jsou dále řešeny na samostatné záložce – lze uvést odkaz na tuto záložku nebo stručný popis. </a:t>
            </a:r>
            <a:r>
              <a:rPr lang="cs-CZ" b="1" dirty="0" smtClean="0"/>
              <a:t>Údaje zde uvedené nesmí být v rozporu s údaji na záložce KA</a:t>
            </a:r>
          </a:p>
          <a:p>
            <a:r>
              <a:rPr lang="cs-CZ" b="1" dirty="0" smtClean="0"/>
              <a:t>Popis </a:t>
            </a:r>
            <a:r>
              <a:rPr lang="cs-CZ" b="1" dirty="0"/>
              <a:t>realizačního týmu </a:t>
            </a:r>
            <a:r>
              <a:rPr lang="cs-CZ" b="1" dirty="0" smtClean="0"/>
              <a:t>projektu – </a:t>
            </a:r>
            <a:r>
              <a:rPr lang="cs-CZ" dirty="0" smtClean="0"/>
              <a:t>všechny pozice v RT</a:t>
            </a:r>
            <a:r>
              <a:rPr lang="cs-CZ" b="1" dirty="0" smtClean="0"/>
              <a:t> </a:t>
            </a:r>
            <a:r>
              <a:rPr lang="cs-CZ" dirty="0" smtClean="0"/>
              <a:t>(NN i PN, příjemce i partner)</a:t>
            </a:r>
          </a:p>
          <a:p>
            <a:pPr lvl="1"/>
            <a:r>
              <a:rPr lang="cs-CZ" dirty="0"/>
              <a:t>hlavní </a:t>
            </a:r>
            <a:r>
              <a:rPr lang="cs-CZ" dirty="0" smtClean="0"/>
              <a:t>činnosti</a:t>
            </a:r>
            <a:endParaRPr lang="cs-CZ" dirty="0"/>
          </a:p>
          <a:p>
            <a:pPr lvl="1"/>
            <a:r>
              <a:rPr lang="cs-CZ" dirty="0"/>
              <a:t>rozsah </a:t>
            </a:r>
            <a:r>
              <a:rPr lang="cs-CZ" dirty="0" smtClean="0"/>
              <a:t>zapojení</a:t>
            </a:r>
          </a:p>
          <a:p>
            <a:pPr lvl="1"/>
            <a:r>
              <a:rPr lang="cs-CZ" dirty="0"/>
              <a:t>o</a:t>
            </a:r>
            <a:r>
              <a:rPr lang="cs-CZ" dirty="0" smtClean="0"/>
              <a:t>dborná kapacita (ne konkrétní jména)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omezený </a:t>
            </a:r>
            <a:r>
              <a:rPr lang="cs-CZ" dirty="0"/>
              <a:t>rozsah </a:t>
            </a:r>
            <a:r>
              <a:rPr lang="cs-CZ" dirty="0" smtClean="0"/>
              <a:t>pole (2000 znaků), nestačí-li - </a:t>
            </a:r>
            <a:r>
              <a:rPr lang="cs-CZ" dirty="0"/>
              <a:t>samostatná příloha s </a:t>
            </a:r>
            <a:r>
              <a:rPr lang="cs-CZ" dirty="0" smtClean="0"/>
              <a:t>odkazem</a:t>
            </a:r>
            <a:endParaRPr lang="cs-CZ" dirty="0"/>
          </a:p>
          <a:p>
            <a:pPr lvl="1">
              <a:spcAft>
                <a:spcPts val="600"/>
              </a:spcAft>
            </a:pPr>
            <a:endParaRPr lang="cs-CZ" dirty="0" smtClean="0"/>
          </a:p>
          <a:p>
            <a:pPr lvl="1">
              <a:spcAft>
                <a:spcPts val="600"/>
              </a:spcAft>
            </a:pPr>
            <a:endParaRPr lang="cs-CZ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97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 bude zajištěno šíření výstupů projektu</a:t>
            </a:r>
            <a:r>
              <a:rPr lang="cs-CZ" b="1" dirty="0" smtClean="0"/>
              <a:t>? (N) </a:t>
            </a:r>
            <a:r>
              <a:rPr lang="cs-CZ" dirty="0" smtClean="0"/>
              <a:t>– produkty, povědomí cílové skupiny apod.</a:t>
            </a:r>
          </a:p>
          <a:p>
            <a:r>
              <a:rPr lang="cs-CZ" b="1" dirty="0"/>
              <a:t>V čem je navržené řešení inovativní</a:t>
            </a:r>
            <a:r>
              <a:rPr lang="cs-CZ" b="1" dirty="0" smtClean="0"/>
              <a:t>? (N) </a:t>
            </a:r>
            <a:r>
              <a:rPr lang="cs-CZ" dirty="0" smtClean="0"/>
              <a:t>– pro IP 1.2 nerelevantní</a:t>
            </a:r>
          </a:p>
          <a:p>
            <a:r>
              <a:rPr lang="cs-CZ" b="1" dirty="0"/>
              <a:t>Jaká existují rizika projektu</a:t>
            </a:r>
            <a:r>
              <a:rPr lang="cs-CZ" b="1" dirty="0" smtClean="0"/>
              <a:t>? </a:t>
            </a:r>
            <a:r>
              <a:rPr lang="cs-CZ" dirty="0" smtClean="0"/>
              <a:t>– rizika spojená s realizací projektu a návrh jejich řešení. Ta rizika, jejichž vzniku může příjemce předcházet (kapacita cílové skupiny, personální obsazení projektu, finanční zdroje apod.)</a:t>
            </a:r>
          </a:p>
          <a:p>
            <a:pPr lvl="1">
              <a:spcAft>
                <a:spcPts val="600"/>
              </a:spcAft>
            </a:pPr>
            <a:endParaRPr lang="cs-CZ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4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7328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Ve výzvě stanoveny:</a:t>
            </a:r>
          </a:p>
          <a:p>
            <a:r>
              <a:rPr lang="cs-CZ" b="1" dirty="0"/>
              <a:t>Indikátory povinné k naplnění</a:t>
            </a:r>
          </a:p>
          <a:p>
            <a:pPr lvl="1"/>
            <a:r>
              <a:rPr lang="cs-CZ" dirty="0"/>
              <a:t>Žadatel povinně stanoví v žádosti hodnotu indikátorů, kterou se zavazuje během projektu dosáhnout</a:t>
            </a:r>
          </a:p>
          <a:p>
            <a:pPr lvl="1"/>
            <a:r>
              <a:rPr lang="cs-CZ" dirty="0"/>
              <a:t>Budou součástí právního aktu, </a:t>
            </a:r>
            <a:r>
              <a:rPr lang="cs-CZ" dirty="0" smtClean="0"/>
              <a:t>na </a:t>
            </a:r>
            <a:r>
              <a:rPr lang="cs-CZ" dirty="0"/>
              <a:t>neplnění navázány sankce</a:t>
            </a:r>
            <a:endParaRPr lang="cs-CZ" b="1" dirty="0"/>
          </a:p>
          <a:p>
            <a:r>
              <a:rPr lang="cs-CZ" b="1" dirty="0"/>
              <a:t>Indikátory povinné k vykazování</a:t>
            </a:r>
          </a:p>
          <a:p>
            <a:pPr lvl="1"/>
            <a:r>
              <a:rPr lang="cs-CZ" dirty="0"/>
              <a:t>Žadatel musí v žádosti vyplnit pole Cílová hodnota, postačuje zadat 0</a:t>
            </a:r>
          </a:p>
          <a:p>
            <a:pPr lvl="1"/>
            <a:r>
              <a:rPr lang="cs-CZ" dirty="0"/>
              <a:t>Plnění bude pouze vykazováno prostřednictvím </a:t>
            </a:r>
            <a:r>
              <a:rPr lang="cs-CZ" dirty="0" err="1"/>
              <a:t>ZoR</a:t>
            </a:r>
            <a:endParaRPr lang="cs-CZ" b="1" dirty="0"/>
          </a:p>
          <a:p>
            <a:r>
              <a:rPr lang="cs-CZ" b="1" dirty="0"/>
              <a:t>Indikátory nepovinné</a:t>
            </a:r>
          </a:p>
          <a:p>
            <a:pPr lvl="1"/>
            <a:r>
              <a:rPr lang="cs-CZ" dirty="0"/>
              <a:t>Relevantní jen v případě, že ŘO pro výzvu takovouto skupinu indikátorů vymezil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92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Žadatel edituje jednotlivé předvyplněné záznamy</a:t>
            </a:r>
          </a:p>
          <a:p>
            <a:pPr lvl="1"/>
            <a:r>
              <a:rPr lang="cs-CZ" dirty="0" smtClean="0"/>
              <a:t>Výchozí hodnota (na úrovni projektů vždy 0)</a:t>
            </a:r>
          </a:p>
          <a:p>
            <a:pPr lvl="1"/>
            <a:r>
              <a:rPr lang="cs-CZ" dirty="0" smtClean="0"/>
              <a:t>Cílová hodnota</a:t>
            </a:r>
          </a:p>
          <a:p>
            <a:pPr lvl="1"/>
            <a:r>
              <a:rPr lang="cs-CZ" dirty="0" smtClean="0"/>
              <a:t>Datum cílové hodnoty (max. datum ukončení realizace projektu)</a:t>
            </a:r>
          </a:p>
          <a:p>
            <a:pPr lvl="1"/>
            <a:r>
              <a:rPr lang="cs-CZ" dirty="0" smtClean="0"/>
              <a:t>Popis hodnoty</a:t>
            </a:r>
          </a:p>
          <a:p>
            <a:pPr marL="414000" lvl="1" indent="0">
              <a:buNone/>
            </a:pPr>
            <a:endParaRPr lang="cs-CZ" dirty="0" smtClean="0"/>
          </a:p>
          <a:p>
            <a:r>
              <a:rPr lang="cs-CZ" dirty="0" smtClean="0"/>
              <a:t>Je-li </a:t>
            </a:r>
            <a:r>
              <a:rPr lang="cs-CZ" dirty="0"/>
              <a:t>relevantní doplnění nepovinného </a:t>
            </a:r>
            <a:r>
              <a:rPr lang="cs-CZ" dirty="0" smtClean="0"/>
              <a:t>indikátoru</a:t>
            </a:r>
          </a:p>
          <a:p>
            <a:pPr lvl="1"/>
            <a:r>
              <a:rPr lang="cs-CZ" dirty="0" smtClean="0"/>
              <a:t>Přes tlačítko Nový záznam</a:t>
            </a:r>
          </a:p>
          <a:p>
            <a:pPr lvl="1"/>
            <a:r>
              <a:rPr lang="cs-CZ" dirty="0" smtClean="0"/>
              <a:t>Pokud jej žadatel dobrovolně vybere, stává se z něj indikátor povinný k vykazování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622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Stanovení cílových hodnot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Povinné pro indikátory se závazkem</a:t>
            </a:r>
          </a:p>
          <a:p>
            <a:r>
              <a:rPr lang="cs-CZ" dirty="0" smtClean="0"/>
              <a:t>Žadatel doplní hodnotu indikátoru, kterou se zavazuje během projektu dosáhnout</a:t>
            </a:r>
          </a:p>
          <a:p>
            <a:r>
              <a:rPr lang="cs-CZ" dirty="0" smtClean="0"/>
              <a:t>Při stanovení cílových hodnot vychází z plánovaných aktivit a zaměření projektu </a:t>
            </a:r>
          </a:p>
          <a:p>
            <a:r>
              <a:rPr lang="cs-CZ" dirty="0" smtClean="0"/>
              <a:t>Pro indikátor 60000 Celkový počet účastníků žadatel zohlední povinnost vykazovat </a:t>
            </a:r>
            <a:r>
              <a:rPr lang="cs-CZ" u="sng" dirty="0" smtClean="0"/>
              <a:t>pouze</a:t>
            </a:r>
            <a:r>
              <a:rPr lang="cs-CZ" dirty="0" smtClean="0"/>
              <a:t>: </a:t>
            </a:r>
          </a:p>
          <a:p>
            <a:pPr lvl="1"/>
            <a:r>
              <a:rPr lang="cs-CZ" dirty="0" smtClean="0"/>
              <a:t>Osoby jednoznačně identifikované, u nichž jsou osobní údaje známé ve stanoveném rozsahu</a:t>
            </a:r>
          </a:p>
          <a:p>
            <a:pPr lvl="1"/>
            <a:r>
              <a:rPr lang="cs-CZ" dirty="0" smtClean="0"/>
              <a:t>Osoby s podporou přesahující limit „bagatelní podpory“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29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hodnoty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440" cy="4779232"/>
          </a:xfrm>
        </p:spPr>
        <p:txBody>
          <a:bodyPr/>
          <a:lstStyle/>
          <a:p>
            <a:r>
              <a:rPr lang="cs-CZ" dirty="0"/>
              <a:t>V textovém poli „Popis hodnoty“ žadatel povinně popíše:</a:t>
            </a:r>
          </a:p>
          <a:p>
            <a:pPr lvl="1"/>
            <a:r>
              <a:rPr lang="cs-CZ" dirty="0"/>
              <a:t>Jakým způsobem byla cílová hodnota stanovena a jakým způsobem bude naplňování indikátoru sledovat a dokládat </a:t>
            </a:r>
          </a:p>
          <a:p>
            <a:pPr lvl="1"/>
            <a:r>
              <a:rPr lang="cs-CZ" dirty="0"/>
              <a:t>Rozsah skupiny osob, kterou plánuje podpořit a která nebude pravděpodobně moci být zahrnuta do dosažených hodnot indikátorů (např. pokud je identifikace osoby v rozporu s účelem práce s danou cílovou skupinou, nebo z důvodu bagatelní podpory), včetně odůvodnění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Údaje jsou nezbytné k těm indikátorům, ke kterým má žadatel za povinnost v žádosti o podporu stanovit cílovou hodnotu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Z uvedených údajů budou čerpat informace hodnotitelé při svém hodnocení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0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 vs. způsobilost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Indikátory </a:t>
            </a:r>
          </a:p>
          <a:p>
            <a:pPr lvl="1"/>
            <a:r>
              <a:rPr lang="cs-CZ" dirty="0"/>
              <a:t>Pouze identifikované </a:t>
            </a:r>
            <a:r>
              <a:rPr lang="cs-CZ" dirty="0" smtClean="0"/>
              <a:t>osoby, u kterých jsou známy charakteristiky v potřebném rozsahu</a:t>
            </a:r>
          </a:p>
          <a:p>
            <a:pPr lvl="1"/>
            <a:r>
              <a:rPr lang="cs-CZ" dirty="0" smtClean="0"/>
              <a:t>Překročení bagatelní podpory (min 40 hod., z toho min 20 hod. jinou formou než elektronickou)</a:t>
            </a:r>
          </a:p>
          <a:p>
            <a:pPr lvl="1"/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cs-CZ" dirty="0" smtClean="0"/>
              <a:t>Způsobilé výdaje</a:t>
            </a:r>
          </a:p>
          <a:p>
            <a:pPr lvl="1"/>
            <a:r>
              <a:rPr lang="cs-CZ" dirty="0" smtClean="0"/>
              <a:t>Rovněž osoby, u kterých není známa totožnost v potřebném rozsahu, za předpokladu, že splňují kritérium CS</a:t>
            </a:r>
          </a:p>
          <a:p>
            <a:pPr lvl="1"/>
            <a:r>
              <a:rPr lang="cs-CZ" dirty="0" smtClean="0"/>
              <a:t>Rovněž osoby, jejichž podpora nepřesáhla „bagatelní podporu“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387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60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dětské kluby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491200"/>
          </a:xfrm>
        </p:spPr>
        <p:txBody>
          <a:bodyPr/>
          <a:lstStyle/>
          <a:p>
            <a:pPr marL="0" lvl="0" indent="0">
              <a:buNone/>
            </a:pPr>
            <a:r>
              <a:rPr lang="cs-CZ" b="1" dirty="0" smtClean="0"/>
              <a:t>Prostory provozovaného zařízení</a:t>
            </a:r>
          </a:p>
          <a:p>
            <a:pPr lvl="0"/>
            <a:r>
              <a:rPr lang="cs-CZ" sz="2000" dirty="0"/>
              <a:t> </a:t>
            </a:r>
            <a:r>
              <a:rPr lang="cs-CZ" sz="2200" dirty="0"/>
              <a:t>je možno sdílet prostory se školní družinou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 podmínka časového </a:t>
            </a:r>
            <a:r>
              <a:rPr lang="cs-CZ" sz="2200" dirty="0"/>
              <a:t>i </a:t>
            </a:r>
            <a:r>
              <a:rPr lang="cs-CZ" sz="2200" dirty="0" smtClean="0"/>
              <a:t>účetního odlišení</a:t>
            </a:r>
            <a:r>
              <a:rPr lang="cs-CZ" sz="2200" dirty="0"/>
              <a:t>)</a:t>
            </a:r>
          </a:p>
          <a:p>
            <a:pPr lvl="0"/>
            <a:r>
              <a:rPr lang="cs-CZ" sz="2200" dirty="0"/>
              <a:t>v oblasti péče o děti od tří let (tedy i děti na 1. stupni základní školy) platí </a:t>
            </a:r>
          </a:p>
          <a:p>
            <a:pPr lvl="1"/>
            <a:r>
              <a:rPr lang="cs-CZ" sz="1600" dirty="0" smtClean="0"/>
              <a:t>Volná živnost - </a:t>
            </a:r>
            <a:r>
              <a:rPr lang="cs-CZ" sz="1600" dirty="0"/>
              <a:t>vyhláška č. 410/2005 Sb., o hygienických požadavcích na prostory a provoz zařízení a provozoven pro výchovu a vzdělávání dětí a </a:t>
            </a:r>
            <a:r>
              <a:rPr lang="cs-CZ" sz="1600" dirty="0" smtClean="0"/>
              <a:t>mladistvých.</a:t>
            </a:r>
            <a:endParaRPr lang="cs-CZ" sz="1600" dirty="0"/>
          </a:p>
          <a:p>
            <a:pPr lvl="1"/>
            <a:r>
              <a:rPr lang="cs-CZ" sz="1600" dirty="0" smtClean="0"/>
              <a:t>Mimo živnost (nikoliv </a:t>
            </a:r>
            <a:r>
              <a:rPr lang="cs-CZ" sz="1600" dirty="0"/>
              <a:t>za účelem </a:t>
            </a:r>
            <a:r>
              <a:rPr lang="cs-CZ" sz="1600" dirty="0" smtClean="0"/>
              <a:t>zisku) - nutno dodržet obecně </a:t>
            </a:r>
            <a:r>
              <a:rPr lang="cs-CZ" sz="1600" dirty="0"/>
              <a:t>závazné platné právní předpisy (pouze zákonná opatření se širší působností vymezující pravidla týkající se odpovědnosti </a:t>
            </a:r>
            <a:r>
              <a:rPr lang="cs-CZ" sz="1600" dirty="0" smtClean="0"/>
              <a:t>za </a:t>
            </a:r>
            <a:r>
              <a:rPr lang="cs-CZ" sz="1600" dirty="0"/>
              <a:t>škodu, občanskoprávních a pracovněprávních vztahů, právnických osob, bezpečnosti staveb a požární ochrany).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304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Bagatelní podpora není omezení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635216"/>
          </a:xfrm>
        </p:spPr>
        <p:txBody>
          <a:bodyPr/>
          <a:lstStyle/>
          <a:p>
            <a:r>
              <a:rPr lang="cs-CZ" dirty="0" smtClean="0"/>
              <a:t>Žadatel není nucen k tomu, aby všechny osoby byly „účastníky“ a čerpaly povinně podporu nad stanovený limit</a:t>
            </a:r>
          </a:p>
          <a:p>
            <a:r>
              <a:rPr lang="cs-CZ" dirty="0" smtClean="0"/>
              <a:t>Žadatel nebude znevýhodněn oproti projektům s vyššími cílovými hodnotami indikátorů za předpokladu, že zapojení osob, které nelze vykazovat v indikátoru, řádně odůvodní a popíše zamýšlené efekty</a:t>
            </a:r>
          </a:p>
          <a:p>
            <a:r>
              <a:rPr lang="cs-CZ" dirty="0" smtClean="0"/>
              <a:t>Hodnotitel hodnotí žádost jako celek, nikoli jen s ohledem na plánované hodnoty indikátorů</a:t>
            </a:r>
          </a:p>
          <a:p>
            <a:r>
              <a:rPr lang="cs-CZ" dirty="0" smtClean="0"/>
              <a:t>Vždy záleží na charakteru projektu, cílové skupiny a plánovaných efektech projektu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6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UMÍSTĚNÍ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6062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umístění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412776"/>
            <a:ext cx="8064000" cy="4896544"/>
          </a:xfrm>
        </p:spPr>
        <p:txBody>
          <a:bodyPr/>
          <a:lstStyle/>
          <a:p>
            <a:r>
              <a:rPr lang="cs-CZ" dirty="0" smtClean="0"/>
              <a:t>Povolené </a:t>
            </a:r>
            <a:r>
              <a:rPr lang="cs-CZ" dirty="0"/>
              <a:t>místo realizace a </a:t>
            </a:r>
            <a:r>
              <a:rPr lang="cs-CZ" dirty="0" smtClean="0"/>
              <a:t>povolené </a:t>
            </a:r>
            <a:r>
              <a:rPr lang="cs-CZ" dirty="0"/>
              <a:t>místo dopadu projektu jsou stanovena ve výzvě</a:t>
            </a:r>
          </a:p>
          <a:p>
            <a:r>
              <a:rPr lang="cs-CZ" b="1" dirty="0" smtClean="0"/>
              <a:t>Místo realizace</a:t>
            </a:r>
            <a:r>
              <a:rPr lang="cs-CZ" dirty="0" smtClean="0"/>
              <a:t> </a:t>
            </a:r>
            <a:r>
              <a:rPr lang="cs-CZ" dirty="0"/>
              <a:t>- </a:t>
            </a:r>
            <a:r>
              <a:rPr lang="cs-CZ" dirty="0" smtClean="0"/>
              <a:t>realizace aktivit </a:t>
            </a:r>
            <a:r>
              <a:rPr lang="cs-CZ" dirty="0"/>
              <a:t>projektu ve prospěch cílových skupin, příp. </a:t>
            </a:r>
            <a:r>
              <a:rPr lang="cs-CZ" dirty="0" smtClean="0"/>
              <a:t>lokalita</a:t>
            </a:r>
            <a:r>
              <a:rPr lang="cs-CZ" dirty="0"/>
              <a:t>, kde vznikají výstupy či výsledky projektu</a:t>
            </a:r>
            <a:r>
              <a:rPr lang="cs-CZ" dirty="0" smtClean="0"/>
              <a:t>. </a:t>
            </a:r>
            <a:r>
              <a:rPr lang="cs-CZ" b="1" dirty="0" smtClean="0"/>
              <a:t>Detail kraje v ČR. Zahraniční místa se neuvádějí</a:t>
            </a:r>
          </a:p>
          <a:p>
            <a:r>
              <a:rPr lang="cs-CZ" b="1" dirty="0" smtClean="0"/>
              <a:t>Místo dopadu -</a:t>
            </a:r>
            <a:r>
              <a:rPr lang="cs-CZ" dirty="0" smtClean="0"/>
              <a:t> </a:t>
            </a:r>
            <a:r>
              <a:rPr lang="pl-PL" dirty="0"/>
              <a:t>území, které má z realizace projektu prospěch. </a:t>
            </a:r>
            <a:r>
              <a:rPr lang="pl-PL" dirty="0" smtClean="0"/>
              <a:t>Může </a:t>
            </a:r>
            <a:r>
              <a:rPr lang="pl-PL" dirty="0"/>
              <a:t>zahrnovat pouze území, z jehož alokace je daná výzva financována. </a:t>
            </a:r>
            <a:r>
              <a:rPr lang="cs-CZ" b="1" dirty="0"/>
              <a:t>Detail kraje v ČR. </a:t>
            </a:r>
            <a:r>
              <a:rPr lang="cs-CZ" b="1" dirty="0" smtClean="0"/>
              <a:t>Pouze ČR</a:t>
            </a:r>
          </a:p>
          <a:p>
            <a:r>
              <a:rPr lang="cs-CZ" dirty="0" smtClean="0"/>
              <a:t>Změna </a:t>
            </a:r>
            <a:r>
              <a:rPr lang="cs-CZ" dirty="0"/>
              <a:t>místa realizace nebo území dopadu, které nemají dopad na způsobilost </a:t>
            </a:r>
            <a:r>
              <a:rPr lang="cs-CZ" dirty="0" smtClean="0"/>
              <a:t>výdajů – </a:t>
            </a:r>
            <a:r>
              <a:rPr lang="cs-CZ" dirty="0"/>
              <a:t>n</a:t>
            </a:r>
            <a:r>
              <a:rPr lang="cs-CZ" dirty="0" smtClean="0"/>
              <a:t>epodstatná z.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81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HORIZONTÁLNÍ PRINCIPY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8078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Horizontální principy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09320"/>
          </a:xfrm>
        </p:spPr>
        <p:txBody>
          <a:bodyPr/>
          <a:lstStyle/>
          <a:p>
            <a:r>
              <a:rPr lang="cs-CZ" b="1" dirty="0"/>
              <a:t>Rovné příležitosti a nediskriminace, Udržitelný rozvoj (environmentální indikátory), Rovné příležitosti mužů a žen</a:t>
            </a:r>
            <a:r>
              <a:rPr lang="cs-CZ" dirty="0"/>
              <a:t> </a:t>
            </a:r>
            <a:r>
              <a:rPr lang="cs-CZ" b="1" dirty="0" smtClean="0"/>
              <a:t>– </a:t>
            </a:r>
            <a:r>
              <a:rPr lang="cs-CZ" dirty="0" smtClean="0"/>
              <a:t>určení vlivu na princip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Cílené zaměření na horizontální </a:t>
            </a:r>
            <a:r>
              <a:rPr lang="cs-CZ" dirty="0" smtClean="0"/>
              <a:t>princip - </a:t>
            </a:r>
            <a:r>
              <a:rPr lang="cs-CZ" dirty="0"/>
              <a:t>nutno uvést </a:t>
            </a:r>
            <a:r>
              <a:rPr lang="cs-CZ" dirty="0" smtClean="0"/>
              <a:t>podrobnosti</a:t>
            </a:r>
            <a:endParaRPr lang="cs-CZ" dirty="0"/>
          </a:p>
          <a:p>
            <a:pPr lvl="1">
              <a:spcAft>
                <a:spcPts val="600"/>
              </a:spcAft>
            </a:pPr>
            <a:r>
              <a:rPr lang="cs-CZ" dirty="0"/>
              <a:t>Pozitivní vliv na horizontální </a:t>
            </a:r>
            <a:r>
              <a:rPr lang="cs-CZ" dirty="0" smtClean="0"/>
              <a:t>princip – nutno </a:t>
            </a:r>
            <a:r>
              <a:rPr lang="cs-CZ" dirty="0"/>
              <a:t>u</a:t>
            </a:r>
            <a:r>
              <a:rPr lang="cs-CZ" dirty="0" smtClean="0"/>
              <a:t>vést podrobnosti</a:t>
            </a:r>
            <a:endParaRPr lang="cs-CZ" dirty="0"/>
          </a:p>
          <a:p>
            <a:pPr lvl="1">
              <a:spcAft>
                <a:spcPts val="600"/>
              </a:spcAft>
            </a:pPr>
            <a:r>
              <a:rPr lang="cs-CZ" dirty="0"/>
              <a:t>Neutrální k horizontálnímu </a:t>
            </a:r>
            <a:r>
              <a:rPr lang="cs-CZ" dirty="0" smtClean="0"/>
              <a:t>principu (vždy u udržitelného rozvoje)</a:t>
            </a: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Projekt  zaměřen na udržitelnou </a:t>
            </a:r>
            <a:r>
              <a:rPr lang="cs-CZ" sz="2400" b="1" dirty="0"/>
              <a:t>zaměstnanost žen a udržitelný postup žen v </a:t>
            </a:r>
            <a:r>
              <a:rPr lang="cs-CZ" sz="2400" b="1" dirty="0" smtClean="0"/>
              <a:t>zaměstnání </a:t>
            </a:r>
            <a:r>
              <a:rPr lang="cs-CZ" sz="2400" dirty="0" smtClean="0"/>
              <a:t>-  Checkbox </a:t>
            </a:r>
            <a:r>
              <a:rPr lang="cs-CZ" sz="2400" dirty="0"/>
              <a:t>se zaškrtává pouze u projektů, jejichž cílem je udržitelná zaměstnanost žen a udržitelný postup žen v </a:t>
            </a:r>
            <a:r>
              <a:rPr lang="cs-CZ" sz="2400" dirty="0" smtClean="0"/>
              <a:t>zaměstnání</a:t>
            </a:r>
            <a:endParaRPr lang="cs-CZ" sz="2400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3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2084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Pole na záložce sice nejsou označena jako povinná pole, přesto byla pro OPZ nastavena kontrola v tom smyslu, že nelze finalizovat projektovou žádost, u které by nebyla vyplněna alespoň 1 klíčová aktivita.</a:t>
            </a:r>
          </a:p>
          <a:p>
            <a:r>
              <a:rPr lang="cs-CZ" sz="2400" dirty="0" smtClean="0"/>
              <a:t>Zadává se každá aktivita zvlášť, po zadání je nutno záznam uložit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Název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Popis </a:t>
            </a:r>
            <a:r>
              <a:rPr lang="cs-CZ" dirty="0" smtClean="0"/>
              <a:t>– činnosti, způsob provádění, výstupy, časová dotace, provázanost s dalšími KA, apod.</a:t>
            </a:r>
            <a:endParaRPr lang="cs-CZ" dirty="0"/>
          </a:p>
          <a:p>
            <a:pPr lvl="1">
              <a:spcAft>
                <a:spcPts val="600"/>
              </a:spcAft>
            </a:pPr>
            <a:r>
              <a:rPr lang="cs-CZ" dirty="0"/>
              <a:t>Přehled </a:t>
            </a:r>
            <a:r>
              <a:rPr lang="cs-CZ" dirty="0" smtClean="0"/>
              <a:t>nákladů – přímé náklady, vazba na rozpočet a hodnocení efektivity projektu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572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CÍLOVÁ SKUPINA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004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Cílová skupina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Obsah číselníku nastaven na výzvě</a:t>
            </a:r>
          </a:p>
          <a:p>
            <a:r>
              <a:rPr lang="cs-CZ" b="1" dirty="0" smtClean="0"/>
              <a:t>Cílová skupina </a:t>
            </a:r>
            <a:r>
              <a:rPr lang="cs-CZ" dirty="0" smtClean="0"/>
              <a:t>– výběr s číselníku</a:t>
            </a:r>
          </a:p>
          <a:p>
            <a:r>
              <a:rPr lang="cs-CZ" b="1" dirty="0" smtClean="0"/>
              <a:t>Popis cílové skupiny </a:t>
            </a:r>
            <a:r>
              <a:rPr lang="cs-CZ" dirty="0" smtClean="0"/>
              <a:t>– identifikace, velikost, struktura, potřeby, zapojení cílové </a:t>
            </a:r>
            <a:r>
              <a:rPr lang="cs-CZ" dirty="0"/>
              <a:t>skupiny v průběhu </a:t>
            </a:r>
            <a:r>
              <a:rPr lang="cs-CZ" dirty="0" smtClean="0"/>
              <a:t>projektu</a:t>
            </a:r>
          </a:p>
          <a:p>
            <a:r>
              <a:rPr lang="cs-CZ" dirty="0" smtClean="0"/>
              <a:t>Podstatná změna projektu - zahrnutí </a:t>
            </a:r>
            <a:r>
              <a:rPr lang="cs-CZ" dirty="0"/>
              <a:t>nové cílové skupiny, tj. rozšíření projektu i na osoby, na které projekt původně zaměřen nebyl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69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PROJEKTU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2802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60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doprava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000" cy="4320000"/>
          </a:xfrm>
        </p:spPr>
        <p:txBody>
          <a:bodyPr/>
          <a:lstStyle/>
          <a:p>
            <a:pPr marL="0" lvl="0" indent="0">
              <a:buNone/>
            </a:pPr>
            <a:r>
              <a:rPr lang="cs-CZ" b="1" dirty="0" smtClean="0"/>
              <a:t>Skupinová doprava do/ze školy:</a:t>
            </a:r>
          </a:p>
          <a:p>
            <a:pPr lvl="1"/>
            <a:r>
              <a:rPr lang="cs-CZ" dirty="0" smtClean="0"/>
              <a:t>musí být </a:t>
            </a:r>
            <a:r>
              <a:rPr lang="cs-CZ" dirty="0"/>
              <a:t>nezbytná pro realizaci projektu s ohledem na cílovou skupinu </a:t>
            </a:r>
          </a:p>
          <a:p>
            <a:pPr lvl="1"/>
            <a:r>
              <a:rPr lang="cs-CZ" dirty="0" smtClean="0"/>
              <a:t>musí být </a:t>
            </a:r>
            <a:r>
              <a:rPr lang="cs-CZ" dirty="0"/>
              <a:t>efektivní a hospodárná</a:t>
            </a:r>
            <a:r>
              <a:rPr lang="cs-CZ" dirty="0" smtClean="0"/>
              <a:t>.</a:t>
            </a:r>
          </a:p>
          <a:p>
            <a:pPr marL="414000" lvl="1" indent="0">
              <a:buNone/>
            </a:pPr>
            <a:endParaRPr lang="cs-CZ" dirty="0"/>
          </a:p>
          <a:p>
            <a:pPr lvl="0"/>
            <a:r>
              <a:rPr lang="cs-CZ" sz="2000" b="1" dirty="0"/>
              <a:t>Kritéria potřebnosti (musí být splněno alespoň jedno z kritérií)</a:t>
            </a:r>
          </a:p>
          <a:p>
            <a:pPr lvl="1"/>
            <a:r>
              <a:rPr lang="cs-CZ" dirty="0"/>
              <a:t>neexistuje žádné </a:t>
            </a:r>
            <a:r>
              <a:rPr lang="cs-CZ" dirty="0" smtClean="0"/>
              <a:t>spojení</a:t>
            </a:r>
            <a:endParaRPr lang="cs-CZ" dirty="0"/>
          </a:p>
          <a:p>
            <a:pPr lvl="1"/>
            <a:r>
              <a:rPr lang="cs-CZ" dirty="0"/>
              <a:t>neexistuje vhodné spojení hromadnou dopravou ve vhodném čase (dítě by na začátek vyučování čekalo více než 30 min.)  </a:t>
            </a:r>
          </a:p>
          <a:p>
            <a:pPr lvl="1"/>
            <a:r>
              <a:rPr lang="cs-CZ" dirty="0" smtClean="0"/>
              <a:t>návaznost </a:t>
            </a:r>
            <a:r>
              <a:rPr lang="cs-CZ" dirty="0"/>
              <a:t>spojů je komplikovaná (přestupy, čekání na jednotlivé spoje, interval mezi jednotlivými spoji je větší než 1 hod.).</a:t>
            </a:r>
          </a:p>
          <a:p>
            <a:pPr marL="0" lv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499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0" smtClean="0"/>
              <a:t>Údaje </a:t>
            </a:r>
            <a:r>
              <a:rPr lang="cs-CZ" dirty="0"/>
              <a:t>o subjektech, které se k projektu </a:t>
            </a:r>
            <a:r>
              <a:rPr lang="cs-CZ" dirty="0" smtClean="0"/>
              <a:t>vztahují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Žadatel/příjemce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Osoba s podílem v právnické osobě žadatele/příjemce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Osoby, v nichž má žadatel/příjemce podíl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Partner s finančním příspěvkem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Partner bez finančního příspěvku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Zřizovatel II Kraj/OSS 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Zřizovatel I/Obec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Dodavatel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Po zadání subjektu typu Žadatel/příjemce se zpřístupní záložka Rozpočet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42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320000"/>
          </a:xfrm>
        </p:spPr>
        <p:txBody>
          <a:bodyPr/>
          <a:lstStyle/>
          <a:p>
            <a:r>
              <a:rPr lang="cs-CZ" dirty="0" smtClean="0"/>
              <a:t>Žadatel/příjemce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</a:t>
            </a:r>
            <a:r>
              <a:rPr lang="cs-CZ" dirty="0" smtClean="0"/>
              <a:t>IČ</a:t>
            </a:r>
          </a:p>
          <a:p>
            <a:pPr lvl="2">
              <a:spcAft>
                <a:spcPts val="600"/>
              </a:spcAft>
            </a:pPr>
            <a:r>
              <a:rPr lang="cs-CZ" dirty="0" smtClean="0"/>
              <a:t>Nelze-li validaci provést, je třeba do pole Heslo ROS zadat heslo pro vypnutí validace:</a:t>
            </a:r>
          </a:p>
          <a:p>
            <a:pPr lvl="3"/>
            <a:r>
              <a:rPr lang="cs-CZ" sz="1800" dirty="0"/>
              <a:t>Pro výzvu 03_15_013 je heslo nastaveno na </a:t>
            </a:r>
            <a:r>
              <a:rPr lang="cs-CZ" sz="1800" b="1" dirty="0"/>
              <a:t>Validace_013</a:t>
            </a:r>
            <a:endParaRPr lang="cs-CZ" sz="1800" dirty="0"/>
          </a:p>
          <a:p>
            <a:pPr lvl="3"/>
            <a:r>
              <a:rPr lang="cs-CZ" sz="1800" dirty="0"/>
              <a:t>Pro výzvu 03_15_014 je heslo nastaveno na </a:t>
            </a:r>
            <a:r>
              <a:rPr lang="cs-CZ" sz="1800" b="1" dirty="0"/>
              <a:t>Validace_014</a:t>
            </a:r>
            <a:endParaRPr lang="cs-CZ" sz="1800" dirty="0"/>
          </a:p>
          <a:p>
            <a:pPr lvl="1">
              <a:spcAft>
                <a:spcPts val="600"/>
              </a:spcAft>
            </a:pPr>
            <a:r>
              <a:rPr lang="cs-CZ" dirty="0" smtClean="0"/>
              <a:t>Počet zaměstnanců a Roční obrat – vazba na hodnocení projektu – </a:t>
            </a:r>
            <a:r>
              <a:rPr lang="cs-CZ" dirty="0"/>
              <a:t>eliminační kritérium Ověření administrativní, finanční a provozní kapacity </a:t>
            </a:r>
            <a:r>
              <a:rPr lang="cs-CZ" dirty="0" smtClean="0"/>
              <a:t>žadatele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Datová schránka – doplňuje se automaticky, při vypnuté validaci nutno zadat ručně, bez datové schránky není možná finalizace.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Zahrnout subjekt do definice jednoho subjektu - checkbox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42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Osoba </a:t>
            </a:r>
            <a:r>
              <a:rPr lang="cs-CZ" dirty="0"/>
              <a:t>s podílem v právnické osobě </a:t>
            </a:r>
            <a:r>
              <a:rPr lang="cs-CZ" dirty="0" smtClean="0"/>
              <a:t>žadatele/příjemce 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Zahrnout subjekt do definice jednoho subjektu – checkbox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Osoby, v nichž má žadatel/příjemce </a:t>
            </a:r>
            <a:r>
              <a:rPr lang="cs-CZ" sz="2400" dirty="0" smtClean="0"/>
              <a:t>podíl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Zahrnout subjekt do definice jednoho subjektu – checkbox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Procentní podíl </a:t>
            </a:r>
            <a:r>
              <a:rPr lang="cs-CZ" dirty="0" smtClean="0"/>
              <a:t>(není povinné pole, nefunguje kontrola)</a:t>
            </a: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67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Partner s finančním příspěvkem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Zahrnout subjekt do definice jednoho subjektu – checkbox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Popis zapojení partnera do jednotlivých fází projektu</a:t>
            </a:r>
            <a:endParaRPr lang="cs-CZ" dirty="0" smtClean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Partner </a:t>
            </a:r>
            <a:r>
              <a:rPr lang="cs-CZ" sz="2400" dirty="0"/>
              <a:t>bez finančního </a:t>
            </a:r>
            <a:r>
              <a:rPr lang="cs-CZ" sz="2400" dirty="0" smtClean="0"/>
              <a:t>příspěvku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Zahrnout subjekt do definice jednoho subjektu – checkbox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Popis zapojení partnera do jednotlivých fází </a:t>
            </a:r>
            <a:r>
              <a:rPr lang="pl-PL" dirty="0" smtClean="0"/>
              <a:t>projektu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60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CZ NACE – hlavní činnost</a:t>
            </a:r>
          </a:p>
          <a:p>
            <a:r>
              <a:rPr lang="cs-CZ" dirty="0" smtClean="0"/>
              <a:t>Adresy subjektu – natahuje se z registru, pokud ne, je nutno zadat adresu sídla subjektu (kontrola)</a:t>
            </a:r>
          </a:p>
          <a:p>
            <a:r>
              <a:rPr lang="cs-CZ" dirty="0" smtClean="0"/>
              <a:t>Osoby subjektu – stačí u žadatele, musí být zadán statutární zástupce (dále možnost hlavní kontaktní osoby) – jméno, příjmení, telefon, e-mail. </a:t>
            </a:r>
          </a:p>
          <a:p>
            <a:r>
              <a:rPr lang="cs-CZ" dirty="0" smtClean="0"/>
              <a:t>Účty subjektu – až při tvorbě právního aktu</a:t>
            </a:r>
          </a:p>
          <a:p>
            <a:r>
              <a:rPr lang="cs-CZ" dirty="0" smtClean="0"/>
              <a:t>Účetní období – až při tvorbě právního aktu, při veřejné podpoře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64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údaje o projektu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237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208912" cy="5112568"/>
          </a:xfrm>
        </p:spPr>
        <p:txBody>
          <a:bodyPr/>
          <a:lstStyle/>
          <a:p>
            <a:r>
              <a:rPr lang="cs-CZ" dirty="0" smtClean="0"/>
              <a:t>Ve výzvě je stanoveno, zda projekty mají nebo nemají NN; nelze mít obě skupiny projektů ve stejné výzvě</a:t>
            </a:r>
            <a:endParaRPr lang="cs-CZ" dirty="0"/>
          </a:p>
          <a:p>
            <a:r>
              <a:rPr lang="cs-CZ" dirty="0" smtClean="0"/>
              <a:t>Základní struktura rozpočtu je stanovená (viz </a:t>
            </a:r>
            <a:r>
              <a:rPr lang="cs-CZ" i="1" dirty="0" smtClean="0"/>
              <a:t>Pokyny k vyplnění</a:t>
            </a:r>
            <a:r>
              <a:rPr lang="cs-CZ" dirty="0" smtClean="0"/>
              <a:t>), žadatel rozpočet specifikuje řádky v nižší úrovni struktury</a:t>
            </a:r>
          </a:p>
          <a:p>
            <a:pPr lvl="1"/>
            <a:r>
              <a:rPr lang="cs-CZ" dirty="0"/>
              <a:t>Pro zadání </a:t>
            </a:r>
            <a:r>
              <a:rPr lang="cs-CZ" dirty="0" smtClean="0"/>
              <a:t>řádku nižší </a:t>
            </a:r>
            <a:r>
              <a:rPr lang="cs-CZ" dirty="0"/>
              <a:t>úrovně je nutné </a:t>
            </a:r>
            <a:r>
              <a:rPr lang="cs-CZ" dirty="0" smtClean="0"/>
              <a:t>kliknout </a:t>
            </a:r>
            <a:r>
              <a:rPr lang="cs-CZ" dirty="0"/>
              <a:t>na položku </a:t>
            </a:r>
            <a:r>
              <a:rPr lang="cs-CZ" dirty="0" smtClean="0"/>
              <a:t>úrovně</a:t>
            </a:r>
            <a:r>
              <a:rPr lang="cs-CZ" dirty="0"/>
              <a:t>, do které má být </a:t>
            </a:r>
            <a:r>
              <a:rPr lang="cs-CZ" dirty="0" smtClean="0"/>
              <a:t>řádek založen; poté Nový </a:t>
            </a:r>
            <a:r>
              <a:rPr lang="cs-CZ" dirty="0"/>
              <a:t>záznam a vyplnit Název nákladu, Měrnou jednotku, Cenu jednotky a Počet </a:t>
            </a:r>
            <a:r>
              <a:rPr lang="cs-CZ" dirty="0" smtClean="0"/>
              <a:t>jednotek </a:t>
            </a:r>
          </a:p>
          <a:p>
            <a:pPr lvl="1"/>
            <a:r>
              <a:rPr lang="cs-CZ" dirty="0" smtClean="0"/>
              <a:t>Potřebné být konkrétní (posouzení efektivity </a:t>
            </a:r>
            <a:r>
              <a:rPr lang="cs-CZ" dirty="0"/>
              <a:t>a </a:t>
            </a:r>
            <a:r>
              <a:rPr lang="cs-CZ" dirty="0" smtClean="0"/>
              <a:t>hospodárnosti)</a:t>
            </a:r>
          </a:p>
          <a:p>
            <a:r>
              <a:rPr lang="cs-CZ" dirty="0" smtClean="0"/>
              <a:t>Zpracovává se jeden rozpočet (nedělá se detail po subjektech, ani detail na kalendářní roky)</a:t>
            </a:r>
          </a:p>
          <a:p>
            <a:r>
              <a:rPr lang="cs-CZ" dirty="0" smtClean="0"/>
              <a:t>Řádek Celkové nezpůsobilé výdaje OPZ nepoužívá, ale systém jej zobrazuje; NN se vypočtou automaticky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05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– rozdíly oproti op LZZ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r>
              <a:rPr lang="cs-CZ" dirty="0" smtClean="0"/>
              <a:t>Nábytek nepatří do křížového financování, KF je vyhrazeno pro výdaje na infrastrukturu (nákup i rekonstrukce)</a:t>
            </a:r>
            <a:endParaRPr lang="cs-CZ" dirty="0"/>
          </a:p>
          <a:p>
            <a:r>
              <a:rPr lang="cs-CZ" dirty="0" smtClean="0"/>
              <a:t>Nepřímé náklady obsahují navíc:</a:t>
            </a:r>
          </a:p>
          <a:p>
            <a:pPr lvl="1"/>
            <a:r>
              <a:rPr lang="cs-CZ" dirty="0" smtClean="0"/>
              <a:t>Osobní náklady na pracovníky realizačního týmu, kteří nepracují s cílovou skupinou ani nepracují na výstupu, který využije cílová skupina</a:t>
            </a:r>
          </a:p>
          <a:p>
            <a:pPr lvl="1"/>
            <a:r>
              <a:rPr lang="cs-CZ" b="1" dirty="0" smtClean="0"/>
              <a:t>Náklady na jakékoli stravování </a:t>
            </a:r>
            <a:r>
              <a:rPr lang="cs-CZ" dirty="0" smtClean="0"/>
              <a:t>(občerstvení, ale i stravné) </a:t>
            </a:r>
            <a:r>
              <a:rPr lang="cs-CZ" b="1" dirty="0" smtClean="0"/>
              <a:t>cílové skupiny i realizačního týmu </a:t>
            </a:r>
            <a:r>
              <a:rPr lang="cs-CZ" dirty="0" smtClean="0"/>
              <a:t>(kromě per diems a cestovních náhrad při zahraničních pracovních cestách)</a:t>
            </a:r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666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zdrojů financování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448" cy="4680520"/>
          </a:xfrm>
        </p:spPr>
        <p:txBody>
          <a:bodyPr/>
          <a:lstStyle/>
          <a:p>
            <a:r>
              <a:rPr lang="cs-CZ" dirty="0"/>
              <a:t>Žadatel uvádí % spolufinancování </a:t>
            </a:r>
            <a:r>
              <a:rPr lang="cs-CZ" dirty="0" smtClean="0"/>
              <a:t>ze svých zdrojů </a:t>
            </a:r>
            <a:r>
              <a:rPr lang="cs-CZ" dirty="0"/>
              <a:t>a </a:t>
            </a:r>
            <a:r>
              <a:rPr lang="cs-CZ" dirty="0" smtClean="0"/>
              <a:t>typ zdrojů</a:t>
            </a:r>
          </a:p>
          <a:p>
            <a:pPr lvl="1"/>
            <a:r>
              <a:rPr lang="cs-CZ" dirty="0" smtClean="0"/>
              <a:t>% pro vlastní zdroj</a:t>
            </a:r>
          </a:p>
          <a:p>
            <a:pPr lvl="1"/>
            <a:r>
              <a:rPr lang="cs-CZ" dirty="0" smtClean="0"/>
              <a:t>U </a:t>
            </a:r>
            <a:r>
              <a:rPr lang="cs-CZ" dirty="0"/>
              <a:t>některých právních forem je automaticky doplněno, z jaké kategorie </a:t>
            </a:r>
            <a:r>
              <a:rPr lang="cs-CZ" dirty="0" smtClean="0"/>
              <a:t>financí je </a:t>
            </a:r>
            <a:r>
              <a:rPr lang="cs-CZ" dirty="0"/>
              <a:t>vlastní zdroj (např. </a:t>
            </a:r>
            <a:r>
              <a:rPr lang="cs-CZ" dirty="0" smtClean="0"/>
              <a:t>rozpočet </a:t>
            </a:r>
            <a:r>
              <a:rPr lang="cs-CZ" dirty="0"/>
              <a:t>obce, jiné národní zdroje), u některých právních forem to nebylo možné </a:t>
            </a:r>
            <a:r>
              <a:rPr lang="cs-CZ" dirty="0" smtClean="0"/>
              <a:t>stanovit (žadatel </a:t>
            </a:r>
            <a:r>
              <a:rPr lang="cs-CZ" dirty="0"/>
              <a:t>to musí upřesnit sám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729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zdrojů financování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7992440" cy="4896544"/>
          </a:xfrm>
        </p:spPr>
        <p:txBody>
          <a:bodyPr/>
          <a:lstStyle/>
          <a:p>
            <a:r>
              <a:rPr lang="cs-CZ" dirty="0" smtClean="0"/>
              <a:t>Žadatel uvádí Jiné peněžní příjmy (JPP)</a:t>
            </a:r>
          </a:p>
          <a:p>
            <a:pPr lvl="1"/>
            <a:r>
              <a:rPr lang="cs-CZ" dirty="0" smtClean="0"/>
              <a:t>Uvádí se ČISTÉ příjmy, tj. ty, které jsou nad rámec výdajů za zdroje příjemce</a:t>
            </a:r>
          </a:p>
          <a:p>
            <a:pPr lvl="1"/>
            <a:r>
              <a:rPr lang="cs-CZ" dirty="0" smtClean="0"/>
              <a:t>Kategorie Příjmy podle čl. 61 nejsou pro ESF projekty relevantní</a:t>
            </a:r>
          </a:p>
          <a:p>
            <a:r>
              <a:rPr lang="cs-CZ" dirty="0" smtClean="0"/>
              <a:t>Na základě % vlastního zdroje a JPP se provede rozpad celkových způsobilých výdajů (z rozpočtu) na jednotlivé zdroje financování</a:t>
            </a:r>
          </a:p>
          <a:p>
            <a:pPr lvl="1"/>
            <a:r>
              <a:rPr lang="cs-CZ" dirty="0" smtClean="0"/>
              <a:t>Při změně celkových způsobilých výdajů v rozpočtu je nutné znovu provést rozpad (hlídá finalizační kontrola)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552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60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doprava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000" cy="4320000"/>
          </a:xfrm>
        </p:spPr>
        <p:txBody>
          <a:bodyPr/>
          <a:lstStyle/>
          <a:p>
            <a:pPr marL="0" lvl="0" indent="0">
              <a:buNone/>
            </a:pPr>
            <a:r>
              <a:rPr lang="cs-CZ" b="1" dirty="0" smtClean="0"/>
              <a:t>Skupinová doprava do/ze školy:</a:t>
            </a:r>
          </a:p>
          <a:p>
            <a:pPr lvl="0"/>
            <a:r>
              <a:rPr lang="cs-CZ" sz="2200" dirty="0"/>
              <a:t>lze </a:t>
            </a:r>
            <a:r>
              <a:rPr lang="cs-CZ" sz="2200" dirty="0" smtClean="0"/>
              <a:t>provozovat </a:t>
            </a:r>
            <a:r>
              <a:rPr lang="cs-CZ" sz="2200" dirty="0"/>
              <a:t>pouze jako najatou službu </a:t>
            </a:r>
            <a:r>
              <a:rPr lang="cs-CZ" sz="2200" dirty="0" smtClean="0"/>
              <a:t>(tj. přepravovat </a:t>
            </a:r>
            <a:r>
              <a:rPr lang="cs-CZ" sz="2200" dirty="0"/>
              <a:t>vlastním </a:t>
            </a:r>
            <a:r>
              <a:rPr lang="cs-CZ" sz="2200" dirty="0" smtClean="0"/>
              <a:t>dopravním prostředkem </a:t>
            </a:r>
            <a:r>
              <a:rPr lang="cs-CZ" sz="2200" b="1" dirty="0" smtClean="0"/>
              <a:t>není možné</a:t>
            </a:r>
            <a:r>
              <a:rPr lang="cs-CZ" sz="2200" dirty="0" smtClean="0"/>
              <a:t>)</a:t>
            </a:r>
            <a:endParaRPr lang="cs-CZ" sz="2200" dirty="0"/>
          </a:p>
          <a:p>
            <a:pPr lvl="0"/>
            <a:r>
              <a:rPr lang="cs-CZ" sz="2200" dirty="0"/>
              <a:t>n</a:t>
            </a:r>
            <a:r>
              <a:rPr lang="cs-CZ" sz="2200" dirty="0" smtClean="0"/>
              <a:t>epočítá </a:t>
            </a:r>
            <a:r>
              <a:rPr lang="cs-CZ" sz="2200" dirty="0"/>
              <a:t>se s náklady na doprovázející/pečující osoby během cesty </a:t>
            </a:r>
            <a:r>
              <a:rPr lang="cs-CZ" sz="2200" dirty="0" smtClean="0"/>
              <a:t>(doporučujeme zvážit potřebnost doprovodu - </a:t>
            </a:r>
            <a:r>
              <a:rPr lang="cs-CZ" sz="2200" dirty="0"/>
              <a:t>náklady mohou být financovány na základě příspěvku rodičů mimo aktivity projektu</a:t>
            </a:r>
            <a:r>
              <a:rPr lang="cs-CZ" sz="2200" dirty="0" smtClean="0"/>
              <a:t>)</a:t>
            </a:r>
            <a:endParaRPr lang="cs-CZ" sz="2200" dirty="0"/>
          </a:p>
          <a:p>
            <a:pPr lvl="0"/>
            <a:r>
              <a:rPr lang="cs-CZ" sz="2200" dirty="0" smtClean="0"/>
              <a:t>povinnost dodržovat zákonné </a:t>
            </a:r>
            <a:r>
              <a:rPr lang="cs-CZ" sz="2200" dirty="0"/>
              <a:t>předpisy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(autosedačky </a:t>
            </a:r>
            <a:r>
              <a:rPr lang="cs-CZ" sz="2200" dirty="0"/>
              <a:t>a poutání dětí </a:t>
            </a:r>
            <a:r>
              <a:rPr lang="cs-CZ" sz="2200" dirty="0" smtClean="0"/>
              <a:t>bezpečnostními pásy)</a:t>
            </a:r>
            <a:endParaRPr lang="cs-CZ" sz="2200" dirty="0"/>
          </a:p>
          <a:p>
            <a:pPr marL="0" lv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584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plán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464" cy="5112568"/>
          </a:xfrm>
        </p:spPr>
        <p:txBody>
          <a:bodyPr/>
          <a:lstStyle/>
          <a:p>
            <a:r>
              <a:rPr lang="cs-CZ" dirty="0" smtClean="0"/>
              <a:t>Vytváří žadatel ručně / vygeneruje se automaticky (pokud vyhlašovatel na výzvě aktivoval automatické generování)</a:t>
            </a:r>
          </a:p>
          <a:p>
            <a:r>
              <a:rPr lang="cs-CZ" dirty="0" smtClean="0"/>
              <a:t>Obsahuje tolik řádků, kolik žádostí o platbu se na projektu dá předpokládat (obecně 1x za 6 měsíců); případně se upraví před vydáním právního aktu či následně</a:t>
            </a:r>
          </a:p>
          <a:p>
            <a:r>
              <a:rPr lang="cs-CZ" dirty="0" smtClean="0"/>
              <a:t>EX ANTE: pole </a:t>
            </a:r>
            <a:r>
              <a:rPr lang="cs-CZ" b="1" dirty="0" smtClean="0"/>
              <a:t>Záloha </a:t>
            </a:r>
            <a:r>
              <a:rPr lang="cs-CZ" b="1" dirty="0"/>
              <a:t>– plán pro zálohu </a:t>
            </a:r>
            <a:r>
              <a:rPr lang="cs-CZ" dirty="0"/>
              <a:t>a </a:t>
            </a:r>
            <a:r>
              <a:rPr lang="cs-CZ" b="1" dirty="0"/>
              <a:t>Vyúčtování – plán pro vyúčtování </a:t>
            </a:r>
            <a:r>
              <a:rPr lang="cs-CZ" b="1" dirty="0" smtClean="0"/>
              <a:t>zálohy</a:t>
            </a:r>
          </a:p>
          <a:p>
            <a:r>
              <a:rPr lang="cs-CZ" dirty="0" smtClean="0"/>
              <a:t>EX POST:  </a:t>
            </a:r>
            <a:r>
              <a:rPr lang="cs-CZ" dirty="0"/>
              <a:t>pole </a:t>
            </a:r>
            <a:r>
              <a:rPr lang="cs-CZ" b="1" dirty="0" smtClean="0"/>
              <a:t>Vyúčtování </a:t>
            </a:r>
            <a:r>
              <a:rPr lang="cs-CZ" b="1" dirty="0"/>
              <a:t>– </a:t>
            </a:r>
            <a:r>
              <a:rPr lang="cs-CZ" b="1" dirty="0" smtClean="0"/>
              <a:t>plán</a:t>
            </a:r>
            <a:endParaRPr lang="cs-CZ" dirty="0" smtClean="0"/>
          </a:p>
          <a:p>
            <a:r>
              <a:rPr lang="cs-CZ" dirty="0" smtClean="0"/>
              <a:t>Uvádí se částky </a:t>
            </a:r>
            <a:r>
              <a:rPr lang="cs-CZ" dirty="0"/>
              <a:t>za všechny zdroje financování projektu (včetně případných vlastních zdrojů žadatele</a:t>
            </a:r>
            <a:r>
              <a:rPr lang="cs-CZ" dirty="0" smtClean="0"/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60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plán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464" cy="5112568"/>
          </a:xfrm>
        </p:spPr>
        <p:txBody>
          <a:bodyPr/>
          <a:lstStyle/>
          <a:p>
            <a:r>
              <a:rPr lang="cs-CZ" dirty="0" smtClean="0"/>
              <a:t>Uvádí </a:t>
            </a:r>
            <a:r>
              <a:rPr lang="cs-CZ" smtClean="0"/>
              <a:t>se datum </a:t>
            </a:r>
            <a:r>
              <a:rPr lang="cs-CZ" dirty="0" smtClean="0"/>
              <a:t>předložení žádosti o platbu </a:t>
            </a:r>
          </a:p>
          <a:p>
            <a:pPr lvl="1"/>
            <a:r>
              <a:rPr lang="cs-CZ" dirty="0" smtClean="0"/>
              <a:t>předkládané </a:t>
            </a:r>
            <a:r>
              <a:rPr lang="cs-CZ" dirty="0"/>
              <a:t>v průběhu realizace </a:t>
            </a:r>
            <a:r>
              <a:rPr lang="cs-CZ" dirty="0" smtClean="0"/>
              <a:t>projektu </a:t>
            </a:r>
            <a:r>
              <a:rPr lang="cs-CZ" dirty="0"/>
              <a:t>1 měsíc od </a:t>
            </a:r>
            <a:r>
              <a:rPr lang="cs-CZ" dirty="0" smtClean="0"/>
              <a:t>konce </a:t>
            </a:r>
            <a:r>
              <a:rPr lang="cs-CZ" dirty="0"/>
              <a:t>monitorovacího </a:t>
            </a:r>
            <a:r>
              <a:rPr lang="cs-CZ" dirty="0" smtClean="0"/>
              <a:t>období</a:t>
            </a:r>
          </a:p>
          <a:p>
            <a:pPr lvl="1"/>
            <a:r>
              <a:rPr lang="cs-CZ" dirty="0" smtClean="0"/>
              <a:t>u </a:t>
            </a:r>
            <a:r>
              <a:rPr lang="cs-CZ" dirty="0"/>
              <a:t>závěrečné žádosti o platbu pak 2 měsíce od ukončení posledního monitorovacího období, tj. od ukončení realizace </a:t>
            </a:r>
            <a:r>
              <a:rPr lang="cs-CZ" dirty="0" smtClean="0"/>
              <a:t>projektu</a:t>
            </a: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Finanční </a:t>
            </a:r>
            <a:r>
              <a:rPr lang="cs-CZ" sz="2400" dirty="0"/>
              <a:t>plán musí odpovídat </a:t>
            </a:r>
            <a:r>
              <a:rPr lang="cs-CZ" sz="2400" dirty="0" smtClean="0"/>
              <a:t>celkovým </a:t>
            </a:r>
            <a:r>
              <a:rPr lang="cs-CZ" sz="2400" dirty="0"/>
              <a:t>způsobilým výdajům v rozpočtu (hlídá finalizační kontrola)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43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ČESTNÉ PROHLÁŠENÍ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0413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Čestné prohlášení v žádosti o podporu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352480" cy="5184576"/>
          </a:xfrm>
        </p:spPr>
        <p:txBody>
          <a:bodyPr/>
          <a:lstStyle/>
          <a:p>
            <a:r>
              <a:rPr lang="cs-CZ" dirty="0" smtClean="0"/>
              <a:t>Žadatel nemůže editovat, musí potvrdit soulad s obsahem předpřipraveného prohlášení</a:t>
            </a:r>
          </a:p>
          <a:p>
            <a:r>
              <a:rPr lang="cs-CZ" dirty="0" smtClean="0"/>
              <a:t>Potvrzuje např. pravdivost údajů, bezdlužnost, absenci citlivých údajů v žádosti, souhlasí s uváděním v seznamu příjemců, vylučuje dvojí financování, akceptuje, že neumožnění ex ante kontroly je důvod pro vyloučení z hodnocení, bere na vědomí závazek mít aktivní datovou schránku</a:t>
            </a:r>
            <a:endParaRPr lang="cs-CZ" dirty="0"/>
          </a:p>
          <a:p>
            <a:r>
              <a:rPr lang="cs-CZ" dirty="0" smtClean="0"/>
              <a:t>Z </a:t>
            </a:r>
            <a:r>
              <a:rPr lang="cs-CZ" dirty="0"/>
              <a:t>technických důvodů je </a:t>
            </a:r>
            <a:r>
              <a:rPr lang="cs-CZ" dirty="0" smtClean="0"/>
              <a:t>čestné </a:t>
            </a:r>
            <a:r>
              <a:rPr lang="cs-CZ" dirty="0"/>
              <a:t>prohlášení v IS KP14+ evidováno ve dvou </a:t>
            </a:r>
            <a:r>
              <a:rPr lang="cs-CZ" dirty="0" smtClean="0"/>
              <a:t>částech; žadatel </a:t>
            </a:r>
            <a:r>
              <a:rPr lang="cs-CZ" dirty="0"/>
              <a:t>musí </a:t>
            </a:r>
            <a:r>
              <a:rPr lang="cs-CZ" b="1" dirty="0"/>
              <a:t>na </a:t>
            </a:r>
            <a:r>
              <a:rPr lang="cs-CZ" b="1" dirty="0" smtClean="0"/>
              <a:t>každou část kliknout </a:t>
            </a:r>
            <a:r>
              <a:rPr lang="cs-CZ" dirty="0"/>
              <a:t>(tj. otevřít jej pro </a:t>
            </a:r>
            <a:r>
              <a:rPr lang="cs-CZ" dirty="0" smtClean="0"/>
              <a:t>editaci) a </a:t>
            </a:r>
            <a:r>
              <a:rPr lang="cs-CZ" b="1" dirty="0" smtClean="0"/>
              <a:t>potvrdit</a:t>
            </a:r>
            <a:r>
              <a:rPr lang="cs-CZ" b="1" dirty="0"/>
              <a:t>, že s čestným prohlášením souhlasí </a:t>
            </a:r>
            <a:r>
              <a:rPr lang="cs-CZ" dirty="0"/>
              <a:t>(zaškrtnutím checkboxu „Souhlasím s čestným prohlášením</a:t>
            </a:r>
            <a:r>
              <a:rPr lang="cs-CZ" dirty="0" smtClean="0"/>
              <a:t>“)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854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719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 v is kp14+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84576"/>
          </a:xfrm>
        </p:spPr>
        <p:txBody>
          <a:bodyPr/>
          <a:lstStyle/>
          <a:p>
            <a:r>
              <a:rPr lang="cs-CZ" dirty="0" smtClean="0"/>
              <a:t>V IS KP14+ se k zakázkám vyplňují záložky:</a:t>
            </a:r>
          </a:p>
          <a:p>
            <a:pPr lvl="1"/>
            <a:r>
              <a:rPr lang="cs-CZ" dirty="0" smtClean="0"/>
              <a:t>Veřejné </a:t>
            </a:r>
            <a:r>
              <a:rPr lang="cs-CZ" dirty="0"/>
              <a:t>zakázky </a:t>
            </a:r>
          </a:p>
          <a:p>
            <a:pPr lvl="1"/>
            <a:r>
              <a:rPr lang="cs-CZ" dirty="0" smtClean="0"/>
              <a:t>Údaje </a:t>
            </a:r>
            <a:r>
              <a:rPr lang="cs-CZ" dirty="0"/>
              <a:t>o smlouvě/dodatku </a:t>
            </a:r>
          </a:p>
          <a:p>
            <a:pPr lvl="1"/>
            <a:r>
              <a:rPr lang="cs-CZ" dirty="0" smtClean="0"/>
              <a:t>Hodnocení </a:t>
            </a:r>
            <a:r>
              <a:rPr lang="cs-CZ" dirty="0"/>
              <a:t>a odvolání </a:t>
            </a:r>
          </a:p>
          <a:p>
            <a:pPr lvl="1"/>
            <a:r>
              <a:rPr lang="cs-CZ" dirty="0" smtClean="0"/>
              <a:t>Návrh/podnět </a:t>
            </a:r>
            <a:r>
              <a:rPr lang="cs-CZ" dirty="0"/>
              <a:t>na ÚOHS </a:t>
            </a:r>
          </a:p>
          <a:p>
            <a:pPr lvl="1"/>
            <a:r>
              <a:rPr lang="cs-CZ" dirty="0" smtClean="0"/>
              <a:t>Přílohy </a:t>
            </a:r>
            <a:r>
              <a:rPr lang="cs-CZ" dirty="0"/>
              <a:t>k VZ </a:t>
            </a:r>
          </a:p>
          <a:p>
            <a:r>
              <a:rPr lang="cs-CZ" dirty="0" smtClean="0"/>
              <a:t>Pro vyplňování údajů k zakázkám je nutné zaškrtnout checkbox </a:t>
            </a:r>
            <a:r>
              <a:rPr lang="cs-CZ" i="1" dirty="0"/>
              <a:t>Realizace zadávacích řízení na projektu </a:t>
            </a:r>
            <a:r>
              <a:rPr lang="cs-CZ" dirty="0"/>
              <a:t>na záložce Projekt (sekce Identifikace projektu</a:t>
            </a:r>
            <a:r>
              <a:rPr lang="cs-CZ" dirty="0" smtClean="0"/>
              <a:t>)</a:t>
            </a:r>
          </a:p>
          <a:p>
            <a:r>
              <a:rPr lang="cs-CZ" dirty="0" smtClean="0"/>
              <a:t>Evidují se všechny zakázky s vazbou na projekt, </a:t>
            </a:r>
            <a:r>
              <a:rPr lang="cs-CZ" dirty="0"/>
              <a:t>které musí </a:t>
            </a:r>
            <a:r>
              <a:rPr lang="cs-CZ" dirty="0" smtClean="0"/>
              <a:t>žadatel/partner na </a:t>
            </a:r>
            <a:r>
              <a:rPr lang="cs-CZ" dirty="0"/>
              <a:t>základě pravidel OPZ nebo právních předpisů zadat prostřednictvím </a:t>
            </a:r>
            <a:r>
              <a:rPr lang="cs-CZ" dirty="0" smtClean="0"/>
              <a:t>zadávacího / výběrového řízení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22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 v is kp14+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r>
              <a:rPr lang="cs-CZ" dirty="0" smtClean="0"/>
              <a:t>Pokud </a:t>
            </a:r>
            <a:r>
              <a:rPr lang="cs-CZ" dirty="0"/>
              <a:t>žadatel zadává zakázku ve vyšším stavu (zahájení, realizace apod.) je </a:t>
            </a:r>
            <a:r>
              <a:rPr lang="cs-CZ" dirty="0" smtClean="0"/>
              <a:t>zaktivně</a:t>
            </a:r>
            <a:r>
              <a:rPr lang="cs-CZ" dirty="0"/>
              <a:t>no k editaci více polí</a:t>
            </a:r>
          </a:p>
          <a:p>
            <a:r>
              <a:rPr lang="cs-CZ" dirty="0" smtClean="0"/>
              <a:t>Záložka </a:t>
            </a:r>
            <a:r>
              <a:rPr lang="cs-CZ" b="1" dirty="0" smtClean="0"/>
              <a:t>Hodnocení </a:t>
            </a:r>
            <a:r>
              <a:rPr lang="cs-CZ" b="1" dirty="0"/>
              <a:t>a odvolání </a:t>
            </a:r>
            <a:endParaRPr lang="cs-CZ" b="1" dirty="0" smtClean="0"/>
          </a:p>
          <a:p>
            <a:pPr lvl="1"/>
            <a:r>
              <a:rPr lang="cs-CZ" dirty="0" smtClean="0"/>
              <a:t>Údaje o </a:t>
            </a:r>
            <a:r>
              <a:rPr lang="cs-CZ" dirty="0"/>
              <a:t>procesu zadávání a také o vybraném </a:t>
            </a:r>
            <a:r>
              <a:rPr lang="cs-CZ" dirty="0" smtClean="0"/>
              <a:t>dodavateli</a:t>
            </a:r>
          </a:p>
          <a:p>
            <a:pPr lvl="1"/>
            <a:r>
              <a:rPr lang="cs-CZ" dirty="0" smtClean="0"/>
              <a:t>Dodavatel musí být nejprve zaevidován mezi SUBJEKTY  projektu</a:t>
            </a:r>
          </a:p>
          <a:p>
            <a:pPr lvl="1"/>
            <a:r>
              <a:rPr lang="cs-CZ" dirty="0"/>
              <a:t>L</a:t>
            </a:r>
            <a:r>
              <a:rPr lang="cs-CZ" dirty="0" smtClean="0"/>
              <a:t>ze </a:t>
            </a:r>
            <a:r>
              <a:rPr lang="cs-CZ" dirty="0"/>
              <a:t>vyplnit údaje k případným námitkám vzneseným k zadavateli </a:t>
            </a:r>
            <a:endParaRPr lang="cs-CZ" dirty="0" smtClean="0"/>
          </a:p>
          <a:p>
            <a:r>
              <a:rPr lang="cs-CZ" dirty="0" smtClean="0"/>
              <a:t>Záložka</a:t>
            </a:r>
            <a:r>
              <a:rPr lang="cs-CZ" b="1" dirty="0" smtClean="0"/>
              <a:t> Návrh/podnět </a:t>
            </a:r>
            <a:r>
              <a:rPr lang="cs-CZ" b="1" dirty="0"/>
              <a:t>na ÚOHS </a:t>
            </a:r>
            <a:endParaRPr lang="cs-CZ" b="1" dirty="0" smtClean="0"/>
          </a:p>
          <a:p>
            <a:pPr lvl="1"/>
            <a:r>
              <a:rPr lang="cs-CZ" dirty="0"/>
              <a:t>Eviduje se agenda týkající se řízení ze strany ÚOHS</a:t>
            </a:r>
          </a:p>
          <a:p>
            <a:r>
              <a:rPr lang="cs-CZ" dirty="0" smtClean="0"/>
              <a:t>Záložka</a:t>
            </a:r>
            <a:r>
              <a:rPr lang="cs-CZ" b="1" dirty="0" smtClean="0"/>
              <a:t> Údaje </a:t>
            </a:r>
            <a:r>
              <a:rPr lang="cs-CZ" b="1" dirty="0"/>
              <a:t>o smlouvě/dodatku </a:t>
            </a:r>
            <a:endParaRPr lang="cs-CZ" b="1" dirty="0" smtClean="0"/>
          </a:p>
          <a:p>
            <a:pPr lvl="1"/>
            <a:r>
              <a:rPr lang="cs-CZ" dirty="0"/>
              <a:t>Zakládá se každá podepsaná smlouva i </a:t>
            </a:r>
            <a:r>
              <a:rPr lang="cs-CZ" dirty="0" smtClean="0"/>
              <a:t>dodatek</a:t>
            </a:r>
          </a:p>
          <a:p>
            <a:r>
              <a:rPr lang="cs-CZ" dirty="0" smtClean="0"/>
              <a:t>Záložka </a:t>
            </a:r>
            <a:r>
              <a:rPr lang="cs-CZ" b="1" dirty="0" smtClean="0"/>
              <a:t>Přílohy </a:t>
            </a:r>
            <a:r>
              <a:rPr lang="cs-CZ" b="1" dirty="0"/>
              <a:t>k VZ </a:t>
            </a:r>
            <a:endParaRPr lang="cs-CZ" dirty="0"/>
          </a:p>
          <a:p>
            <a:pPr lvl="1"/>
            <a:r>
              <a:rPr lang="cs-CZ" dirty="0"/>
              <a:t>Záložka Přílohy k VZ slouží k předání dokumentace k zakázce na </a:t>
            </a:r>
            <a:r>
              <a:rPr lang="cs-CZ" dirty="0" smtClean="0"/>
              <a:t>ŘO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726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043608" y="5085184"/>
            <a:ext cx="7272000" cy="540000"/>
          </a:xfrm>
        </p:spPr>
        <p:txBody>
          <a:bodyPr/>
          <a:lstStyle/>
          <a:p>
            <a:pPr algn="ctr"/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TEST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349151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3501008"/>
            <a:ext cx="7272000" cy="746992"/>
          </a:xfrm>
        </p:spPr>
        <p:txBody>
          <a:bodyPr/>
          <a:lstStyle/>
          <a:p>
            <a:pPr algn="ctr"/>
            <a:r>
              <a:rPr lang="cs-CZ" sz="2800" dirty="0" smtClean="0"/>
              <a:t>Prostor</a:t>
            </a:r>
            <a:r>
              <a:rPr lang="cs-CZ" sz="2800" baseline="0" dirty="0" smtClean="0"/>
              <a:t> pro dotazy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358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248472"/>
          </a:xfrm>
        </p:spPr>
        <p:txBody>
          <a:bodyPr/>
          <a:lstStyle/>
          <a:p>
            <a:pPr algn="ctr"/>
            <a:r>
              <a:rPr lang="cs-CZ" sz="2800" dirty="0" smtClean="0"/>
              <a:t>Další dotazy směřujte prosím </a:t>
            </a:r>
            <a:br>
              <a:rPr lang="cs-CZ" sz="2800" dirty="0" smtClean="0"/>
            </a:br>
            <a:r>
              <a:rPr lang="cs-CZ" sz="2800" dirty="0" smtClean="0"/>
              <a:t>do diskusního klubu </a:t>
            </a:r>
            <a:br>
              <a:rPr lang="cs-CZ" sz="2800" dirty="0" smtClean="0"/>
            </a:br>
            <a:r>
              <a:rPr lang="cs-CZ" sz="2800" dirty="0" smtClean="0"/>
              <a:t>na webu </a:t>
            </a:r>
            <a:r>
              <a:rPr lang="cs-CZ" sz="2800" u="sng" dirty="0" smtClean="0"/>
              <a:t>ESFCr.cz</a:t>
            </a:r>
            <a:r>
              <a:rPr lang="cs-CZ" sz="2800" dirty="0" smtClean="0"/>
              <a:t> zde:</a:t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400" b="0" cap="none" dirty="0" smtClean="0"/>
              <a:t>https://forum.esfcr.cz/node/82/vyzva-k-prekladani-projektu-na-podporu-sluzeb-pece-2/qa/</a:t>
            </a:r>
            <a:br>
              <a:rPr lang="cs-CZ" sz="2400" b="0" cap="none" dirty="0" smtClean="0"/>
            </a:br>
            <a:r>
              <a:rPr lang="cs-CZ" sz="2800" b="0" cap="none" dirty="0" smtClean="0"/>
              <a:t/>
            </a:r>
            <a:br>
              <a:rPr lang="cs-CZ" sz="2800" b="0" cap="none" dirty="0" smtClean="0"/>
            </a:br>
            <a:r>
              <a:rPr lang="cs-CZ" sz="2800" cap="none" dirty="0" smtClean="0"/>
              <a:t>NEBO VYUŽIJTE OSOBNÍCH KONZULTACÍ</a:t>
            </a:r>
            <a:br>
              <a:rPr lang="cs-CZ" sz="2800" cap="none" dirty="0" smtClean="0"/>
            </a:br>
            <a:endParaRPr lang="cs-CZ" cap="none" dirty="0"/>
          </a:p>
        </p:txBody>
      </p:sp>
    </p:spTree>
    <p:extLst>
      <p:ext uri="{BB962C8B-B14F-4D97-AF65-F5344CB8AC3E}">
        <p14:creationId xmlns:p14="http://schemas.microsoft.com/office/powerpoint/2010/main" val="359821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60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doprovody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352928" cy="446449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Podmínky pro doprovody </a:t>
            </a:r>
            <a:r>
              <a:rPr lang="cs-CZ" b="1" dirty="0"/>
              <a:t>dětí na kroužky a zájmové </a:t>
            </a:r>
            <a:r>
              <a:rPr lang="cs-CZ" b="1" dirty="0" smtClean="0"/>
              <a:t>aktivity</a:t>
            </a:r>
            <a:r>
              <a:rPr lang="cs-CZ" dirty="0" smtClean="0"/>
              <a:t>:</a:t>
            </a:r>
          </a:p>
          <a:p>
            <a:r>
              <a:rPr lang="cs-CZ" sz="2200" dirty="0" smtClean="0"/>
              <a:t>poskytování </a:t>
            </a:r>
            <a:r>
              <a:rPr lang="cs-CZ" sz="2200" dirty="0"/>
              <a:t>pouze ve vazbě na provozované </a:t>
            </a:r>
            <a:r>
              <a:rPr lang="cs-CZ" sz="2200" dirty="0" smtClean="0"/>
              <a:t>zařízení </a:t>
            </a:r>
            <a:br>
              <a:rPr lang="cs-CZ" sz="2200" dirty="0" smtClean="0"/>
            </a:br>
            <a:r>
              <a:rPr lang="cs-CZ" sz="2200" dirty="0" smtClean="0"/>
              <a:t>péče </a:t>
            </a:r>
            <a:r>
              <a:rPr lang="cs-CZ" sz="2200" dirty="0"/>
              <a:t>o děti </a:t>
            </a:r>
          </a:p>
          <a:p>
            <a:r>
              <a:rPr lang="cs-CZ" sz="2200" dirty="0" smtClean="0"/>
              <a:t>při </a:t>
            </a:r>
            <a:r>
              <a:rPr lang="cs-CZ" sz="2200" dirty="0"/>
              <a:t>stanovení </a:t>
            </a:r>
            <a:r>
              <a:rPr lang="cs-CZ" sz="2200" dirty="0" smtClean="0"/>
              <a:t>mzdy doprovázejících </a:t>
            </a:r>
            <a:r>
              <a:rPr lang="cs-CZ" sz="2200" dirty="0"/>
              <a:t>osob se vychází z místně a časově obvyklých </a:t>
            </a:r>
            <a:r>
              <a:rPr lang="cs-CZ" sz="2200" dirty="0" smtClean="0"/>
              <a:t>cen</a:t>
            </a:r>
            <a:endParaRPr lang="cs-CZ" sz="2200" dirty="0"/>
          </a:p>
          <a:p>
            <a:r>
              <a:rPr lang="cs-CZ" sz="2200" dirty="0" smtClean="0"/>
              <a:t>1 dítě </a:t>
            </a:r>
            <a:r>
              <a:rPr lang="cs-CZ" sz="2200" dirty="0"/>
              <a:t>může využít doprovod na kroužek (a zpět) </a:t>
            </a:r>
            <a:r>
              <a:rPr lang="cs-CZ" sz="2200" dirty="0" smtClean="0"/>
              <a:t>max. </a:t>
            </a:r>
            <a:r>
              <a:rPr lang="cs-CZ" sz="2200" dirty="0"/>
              <a:t>3 x </a:t>
            </a:r>
            <a:r>
              <a:rPr lang="cs-CZ" sz="2200" dirty="0" smtClean="0"/>
              <a:t>týdně</a:t>
            </a:r>
            <a:endParaRPr lang="cs-CZ" sz="2200" dirty="0"/>
          </a:p>
          <a:p>
            <a:pPr lvl="0"/>
            <a:r>
              <a:rPr lang="cs-CZ" sz="2200" dirty="0" smtClean="0"/>
              <a:t>písemná </a:t>
            </a:r>
            <a:r>
              <a:rPr lang="cs-CZ" sz="2200" dirty="0"/>
              <a:t>smlouva s rodiči o poskytování služby, pololetní aktualizace</a:t>
            </a:r>
          </a:p>
          <a:p>
            <a:pPr lvl="0"/>
            <a:r>
              <a:rPr lang="cs-CZ" sz="2200" dirty="0" smtClean="0"/>
              <a:t>doporučujeme </a:t>
            </a:r>
            <a:r>
              <a:rPr lang="cs-CZ" sz="2200" dirty="0"/>
              <a:t>vést denní evidenci převáděných </a:t>
            </a:r>
            <a:r>
              <a:rPr lang="cs-CZ" sz="2200" dirty="0" smtClean="0"/>
              <a:t>dětí</a:t>
            </a:r>
            <a:endParaRPr lang="cs-CZ" sz="22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453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3501008"/>
            <a:ext cx="7272000" cy="1080120"/>
          </a:xfrm>
        </p:spPr>
        <p:txBody>
          <a:bodyPr/>
          <a:lstStyle/>
          <a:p>
            <a:pPr algn="ctr"/>
            <a:r>
              <a:rPr lang="cs-CZ" sz="2800" dirty="0" smtClean="0"/>
              <a:t>Děkujeme za pozornost </a:t>
            </a:r>
            <a:br>
              <a:rPr lang="cs-CZ" sz="2800" dirty="0" smtClean="0"/>
            </a:br>
            <a:r>
              <a:rPr lang="cs-CZ" sz="2800" dirty="0" smtClean="0"/>
              <a:t>a Těšíme se na spolupráci</a:t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8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60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příměstské tábory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204864"/>
            <a:ext cx="8064000" cy="314116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P</a:t>
            </a:r>
            <a:r>
              <a:rPr lang="cs-CZ" b="1" dirty="0" smtClean="0"/>
              <a:t>říměstské tábory:</a:t>
            </a:r>
          </a:p>
          <a:p>
            <a:r>
              <a:rPr lang="cs-CZ" sz="2200" u="sng" dirty="0" smtClean="0"/>
              <a:t>nepobytové</a:t>
            </a:r>
            <a:r>
              <a:rPr lang="cs-CZ" sz="2200" dirty="0" smtClean="0"/>
              <a:t> tábory</a:t>
            </a:r>
          </a:p>
          <a:p>
            <a:r>
              <a:rPr lang="cs-CZ" sz="2200" dirty="0" smtClean="0"/>
              <a:t>péče </a:t>
            </a:r>
            <a:r>
              <a:rPr lang="cs-CZ" sz="2200" dirty="0"/>
              <a:t>o děti v době školních </a:t>
            </a:r>
            <a:r>
              <a:rPr lang="cs-CZ" sz="2200" dirty="0" smtClean="0"/>
              <a:t>prázdnin</a:t>
            </a:r>
          </a:p>
          <a:p>
            <a:pPr lvl="0"/>
            <a:r>
              <a:rPr lang="cs-CZ" sz="2200" dirty="0" smtClean="0"/>
              <a:t>doba </a:t>
            </a:r>
            <a:r>
              <a:rPr lang="cs-CZ" sz="2200" dirty="0"/>
              <a:t>konání tábora je omezena pouze na pracovní </a:t>
            </a:r>
            <a:r>
              <a:rPr lang="cs-CZ" sz="2200" dirty="0" smtClean="0"/>
              <a:t>dny</a:t>
            </a:r>
            <a:endParaRPr lang="cs-CZ" sz="2200" dirty="0"/>
          </a:p>
          <a:p>
            <a:pPr lvl="0"/>
            <a:r>
              <a:rPr lang="cs-CZ" sz="2200" dirty="0" smtClean="0"/>
              <a:t>minimální </a:t>
            </a:r>
            <a:r>
              <a:rPr lang="cs-CZ" sz="2200" dirty="0"/>
              <a:t>kapacita příměstského tábora je 10 </a:t>
            </a:r>
            <a:r>
              <a:rPr lang="cs-CZ" sz="2200" dirty="0" smtClean="0"/>
              <a:t>dětí</a:t>
            </a:r>
          </a:p>
          <a:p>
            <a:r>
              <a:rPr lang="cs-CZ" sz="2200" dirty="0"/>
              <a:t>pozor na bagatelní </a:t>
            </a:r>
            <a:r>
              <a:rPr lang="cs-CZ" sz="2200" dirty="0" smtClean="0"/>
              <a:t>podporu!</a:t>
            </a:r>
            <a:endParaRPr lang="cs-CZ" sz="2200" dirty="0"/>
          </a:p>
          <a:p>
            <a:pPr lvl="0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995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povinná dokumentace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446449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Podmínky pro všechny aktivity:</a:t>
            </a:r>
          </a:p>
          <a:p>
            <a:pPr lvl="0"/>
            <a:r>
              <a:rPr lang="cs-CZ" sz="2200" dirty="0" smtClean="0"/>
              <a:t>písemná smlouva s rodiči dětí o poskytování služby na každé pololetí</a:t>
            </a:r>
          </a:p>
          <a:p>
            <a:pPr lvl="0"/>
            <a:r>
              <a:rPr lang="cs-CZ" sz="2200" dirty="0" smtClean="0"/>
              <a:t>evidence </a:t>
            </a:r>
            <a:r>
              <a:rPr lang="cs-CZ" sz="2200" dirty="0"/>
              <a:t>přítomnosti dětí (bagatelní podpora</a:t>
            </a:r>
            <a:r>
              <a:rPr lang="cs-CZ" sz="2200" dirty="0" smtClean="0"/>
              <a:t>)</a:t>
            </a:r>
          </a:p>
          <a:p>
            <a:pPr lvl="0"/>
            <a:r>
              <a:rPr lang="cs-CZ" sz="2200" dirty="0"/>
              <a:t>d</a:t>
            </a:r>
            <a:r>
              <a:rPr lang="cs-CZ" sz="2200" dirty="0" smtClean="0"/>
              <a:t>oklady o vazbě rodičů (resp. osob pečujících o děti ve společné domácnosti) na trh práce</a:t>
            </a:r>
          </a:p>
          <a:p>
            <a:pPr marL="0" lvl="0" indent="0">
              <a:buNone/>
            </a:pPr>
            <a:r>
              <a:rPr lang="cs-CZ" sz="2200" b="1" dirty="0" smtClean="0"/>
              <a:t>Upozornění:</a:t>
            </a:r>
          </a:p>
          <a:p>
            <a:r>
              <a:rPr lang="cs-CZ" sz="2200" dirty="0" smtClean="0"/>
              <a:t>výdaje</a:t>
            </a:r>
            <a:r>
              <a:rPr lang="cs-CZ" sz="2200" dirty="0"/>
              <a:t>, které nebudou součástí projektu (jako např. stravné dětí), ale jsou nezbytné pro realizaci projektu je potřeba přesně definovat v projektové žádosti!</a:t>
            </a:r>
          </a:p>
          <a:p>
            <a:pPr lvl="0"/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860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povinná dokumentace</a:t>
            </a:r>
            <a:r>
              <a:rPr lang="pl-PL" b="0" dirty="0" smtClean="0"/>
              <a:t/>
            </a:r>
            <a:br>
              <a:rPr lang="pl-PL" b="0" dirty="0" smtClean="0"/>
            </a:br>
            <a:r>
              <a:rPr lang="pl-PL" b="0" cap="none" dirty="0" smtClean="0"/>
              <a:t>doložení vazby cílové skupiny na trh práce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352928" cy="4752528"/>
          </a:xfrm>
        </p:spPr>
        <p:txBody>
          <a:bodyPr/>
          <a:lstStyle/>
          <a:p>
            <a:r>
              <a:rPr lang="cs-CZ" sz="2200" dirty="0" smtClean="0"/>
              <a:t>Rodiče či osoby </a:t>
            </a:r>
            <a:r>
              <a:rPr lang="cs-CZ" sz="2200" dirty="0"/>
              <a:t>pečující o dítě budou uvedeny v </a:t>
            </a:r>
            <a:r>
              <a:rPr lang="cs-CZ" sz="2200" dirty="0" smtClean="0"/>
              <a:t>přihlášce</a:t>
            </a:r>
          </a:p>
          <a:p>
            <a:r>
              <a:rPr lang="cs-CZ" sz="2200" dirty="0"/>
              <a:t>V případě </a:t>
            </a:r>
            <a:r>
              <a:rPr lang="cs-CZ" sz="2200" u="sng" dirty="0"/>
              <a:t>střídavé péče </a:t>
            </a:r>
            <a:r>
              <a:rPr lang="cs-CZ" sz="2200" dirty="0"/>
              <a:t>stačí uvést údaje pro jednu z domácností, kde dítě </a:t>
            </a:r>
            <a:r>
              <a:rPr lang="cs-CZ" sz="2200" dirty="0" smtClean="0"/>
              <a:t>pobývá</a:t>
            </a:r>
            <a:br>
              <a:rPr lang="cs-CZ" sz="2200" dirty="0" smtClean="0"/>
            </a:br>
            <a:endParaRPr lang="cs-CZ" sz="2200" dirty="0"/>
          </a:p>
          <a:p>
            <a:pPr marL="0" indent="0">
              <a:buNone/>
            </a:pPr>
            <a:r>
              <a:rPr lang="cs-CZ" b="1" dirty="0" smtClean="0"/>
              <a:t>Rodiče jsou </a:t>
            </a:r>
            <a:r>
              <a:rPr lang="cs-CZ" b="1" u="sng" dirty="0" smtClean="0"/>
              <a:t>způsobilou cílovou skupinou </a:t>
            </a:r>
            <a:r>
              <a:rPr lang="cs-CZ" b="1" dirty="0" smtClean="0"/>
              <a:t>jen tehdy, </a:t>
            </a:r>
            <a:br>
              <a:rPr lang="cs-CZ" b="1" dirty="0" smtClean="0"/>
            </a:br>
            <a:r>
              <a:rPr lang="cs-CZ" b="1" dirty="0" smtClean="0"/>
              <a:t>když splní jedno </a:t>
            </a:r>
            <a:r>
              <a:rPr lang="cs-CZ" b="1" dirty="0"/>
              <a:t>z následujících kritérií: </a:t>
            </a:r>
          </a:p>
          <a:p>
            <a:r>
              <a:rPr lang="cs-CZ" sz="2200" dirty="0"/>
              <a:t>jsou zaměstnaní</a:t>
            </a:r>
          </a:p>
          <a:p>
            <a:r>
              <a:rPr lang="cs-CZ" sz="2200" dirty="0"/>
              <a:t>vykonávají podnikatelskou činnost</a:t>
            </a:r>
          </a:p>
          <a:p>
            <a:r>
              <a:rPr lang="cs-CZ" sz="2200" dirty="0"/>
              <a:t>v případě nezaměstnanosti </a:t>
            </a:r>
            <a:r>
              <a:rPr lang="cs-CZ" sz="2200" dirty="0" smtClean="0"/>
              <a:t>práci aktivně hledají </a:t>
            </a:r>
          </a:p>
          <a:p>
            <a:r>
              <a:rPr lang="cs-CZ" sz="2200" dirty="0" smtClean="0"/>
              <a:t>jsou </a:t>
            </a:r>
            <a:r>
              <a:rPr lang="cs-CZ" sz="2200" dirty="0"/>
              <a:t>zapojeni v procesu vzdělávání či </a:t>
            </a:r>
            <a:r>
              <a:rPr lang="cs-CZ" sz="2200" dirty="0" smtClean="0"/>
              <a:t>rekvalifikace</a:t>
            </a: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791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formy doložení </a:t>
            </a:r>
            <a:br>
              <a:rPr lang="pl-PL" b="0" cap="none" dirty="0" smtClean="0"/>
            </a:br>
            <a:r>
              <a:rPr lang="pl-PL" b="0" cap="none" dirty="0" smtClean="0"/>
              <a:t>vazby cílové skupiny na trh práce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280920" cy="4320480"/>
          </a:xfrm>
        </p:spPr>
        <p:txBody>
          <a:bodyPr/>
          <a:lstStyle/>
          <a:p>
            <a:pPr lvl="0"/>
            <a:r>
              <a:rPr lang="cs-CZ" sz="2000" dirty="0" smtClean="0"/>
              <a:t>zaměstnaný rodič - </a:t>
            </a:r>
            <a:r>
              <a:rPr lang="cs-CZ" sz="2000" dirty="0"/>
              <a:t>potvrzení zaměstnavatele o pracovním poměru (vč. DPP, DPČ</a:t>
            </a:r>
            <a:r>
              <a:rPr lang="cs-CZ" sz="2000" dirty="0" smtClean="0"/>
              <a:t>) </a:t>
            </a:r>
            <a:r>
              <a:rPr lang="cs-CZ" sz="2000" dirty="0"/>
              <a:t>s uvedením doby trvání pracovní </a:t>
            </a:r>
            <a:r>
              <a:rPr lang="cs-CZ" sz="2000" dirty="0" smtClean="0"/>
              <a:t>smlouvy</a:t>
            </a:r>
          </a:p>
          <a:p>
            <a:pPr lvl="0"/>
            <a:r>
              <a:rPr lang="cs-CZ" sz="2000" dirty="0"/>
              <a:t>o</a:t>
            </a:r>
            <a:r>
              <a:rPr lang="cs-CZ" sz="2000" dirty="0" smtClean="0"/>
              <a:t>soba samostatně </a:t>
            </a:r>
            <a:r>
              <a:rPr lang="cs-CZ" sz="2000" dirty="0"/>
              <a:t>výdělečně </a:t>
            </a:r>
            <a:r>
              <a:rPr lang="cs-CZ" sz="2000" dirty="0" smtClean="0"/>
              <a:t>činná - potvrzení </a:t>
            </a:r>
            <a:r>
              <a:rPr lang="cs-CZ" sz="2000" dirty="0"/>
              <a:t>ČSSZ o úhradě odvodů na sociální pojištění</a:t>
            </a:r>
          </a:p>
          <a:p>
            <a:pPr lvl="0"/>
            <a:r>
              <a:rPr lang="cs-CZ" sz="2000" dirty="0" smtClean="0"/>
              <a:t>nezaměstnaný -  </a:t>
            </a:r>
            <a:r>
              <a:rPr lang="cs-CZ" sz="2000" dirty="0"/>
              <a:t>potvrzení z úřadu práce o tom, že je rodič (případně jiná pečující osoba) veden v evidenci uchazečů o zaměstnání </a:t>
            </a:r>
          </a:p>
          <a:p>
            <a:pPr lvl="0"/>
            <a:r>
              <a:rPr lang="cs-CZ" sz="2000" dirty="0"/>
              <a:t>osoby v procesu vzdělávání </a:t>
            </a:r>
            <a:r>
              <a:rPr lang="cs-CZ" sz="2000" dirty="0" smtClean="0"/>
              <a:t>- </a:t>
            </a:r>
            <a:r>
              <a:rPr lang="cs-CZ" sz="2000" dirty="0"/>
              <a:t>potvrzení o studiu </a:t>
            </a:r>
          </a:p>
          <a:p>
            <a:pPr lvl="0"/>
            <a:r>
              <a:rPr lang="cs-CZ" sz="2000" dirty="0"/>
              <a:t>osoby absolvující rekvalifikační kurz </a:t>
            </a:r>
            <a:r>
              <a:rPr lang="cs-CZ" sz="2000" dirty="0" smtClean="0"/>
              <a:t>- </a:t>
            </a:r>
            <a:r>
              <a:rPr lang="cs-CZ" sz="2000" dirty="0"/>
              <a:t>potvrzení o účasti na rekvalifikačním </a:t>
            </a:r>
            <a:r>
              <a:rPr lang="cs-CZ" sz="2000" dirty="0" smtClean="0"/>
              <a:t>kurzu, příp. potvrzení </a:t>
            </a:r>
            <a:r>
              <a:rPr lang="cs-CZ" sz="2000" dirty="0"/>
              <a:t>o jeho úspěšném </a:t>
            </a:r>
            <a:r>
              <a:rPr lang="cs-CZ" sz="2000" dirty="0" smtClean="0"/>
              <a:t>ukončení</a:t>
            </a:r>
            <a:r>
              <a:rPr lang="cs-CZ" sz="2000" dirty="0"/>
              <a:t> </a:t>
            </a:r>
          </a:p>
          <a:p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049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</a:t>
            </a:r>
            <a:r>
              <a:rPr lang="cs-CZ" baseline="0" dirty="0" smtClean="0"/>
              <a:t> Semináře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547664" y="1800000"/>
            <a:ext cx="7056784" cy="4077272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Představení výzev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Indikátory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Partnerství</a:t>
            </a:r>
            <a:r>
              <a:rPr lang="cs-CZ" sz="2000" baseline="0" dirty="0" smtClean="0"/>
              <a:t> v projektech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Hodnocení a výběr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Veřejná podpora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Rozpočet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Informační systém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Test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Dotazy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50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formy doložení </a:t>
            </a:r>
            <a:br>
              <a:rPr lang="pl-PL" b="0" cap="none" dirty="0" smtClean="0"/>
            </a:br>
            <a:r>
              <a:rPr lang="pl-PL" b="0" cap="none" dirty="0" smtClean="0"/>
              <a:t>vazby cílové skupiny na trh práce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2276872"/>
            <a:ext cx="7776864" cy="2376264"/>
          </a:xfrm>
        </p:spPr>
        <p:txBody>
          <a:bodyPr/>
          <a:lstStyle/>
          <a:p>
            <a:pPr marL="0" lvl="0" indent="0">
              <a:buNone/>
            </a:pPr>
            <a:r>
              <a:rPr lang="cs-CZ" sz="2000" dirty="0"/>
              <a:t> </a:t>
            </a:r>
          </a:p>
          <a:p>
            <a:pPr marL="0" indent="0">
              <a:buNone/>
            </a:pPr>
            <a:r>
              <a:rPr lang="cs-CZ" b="1" dirty="0" smtClean="0"/>
              <a:t>Frekvence dokládání vazby na trh práce</a:t>
            </a:r>
          </a:p>
          <a:p>
            <a:r>
              <a:rPr lang="cs-CZ" sz="2200" dirty="0" smtClean="0"/>
              <a:t>před přijetím dítěte do zařízení </a:t>
            </a:r>
          </a:p>
          <a:p>
            <a:r>
              <a:rPr lang="cs-CZ" sz="2200" dirty="0" smtClean="0"/>
              <a:t>aktualizace </a:t>
            </a:r>
            <a:r>
              <a:rPr lang="cs-CZ" sz="2200" dirty="0"/>
              <a:t>s každou monitorovací </a:t>
            </a:r>
            <a:r>
              <a:rPr lang="cs-CZ" sz="2200" dirty="0" smtClean="0"/>
              <a:t>zprávou</a:t>
            </a: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60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Představení výzev – </a:t>
            </a:r>
            <a:r>
              <a:rPr lang="pl-PL" b="0" cap="none" dirty="0" smtClean="0"/>
              <a:t>podpořené osoby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7776416" cy="5112568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Podpořené osoby:</a:t>
            </a:r>
          </a:p>
          <a:p>
            <a:r>
              <a:rPr lang="cs-CZ" dirty="0" smtClean="0"/>
              <a:t>do indikátorů je možno započítat vždy jen jednoho rodičů (resp. osob pečujících o dítě ve společné domácnosti)</a:t>
            </a:r>
          </a:p>
          <a:p>
            <a:r>
              <a:rPr lang="cs-CZ" dirty="0" smtClean="0"/>
              <a:t>pokud je v zařízení více sourozenců nebo dítě využívá více služeb, podpořenou osobou započtenou do indikátorů je stále jen jeden z rodičů</a:t>
            </a:r>
          </a:p>
          <a:p>
            <a:r>
              <a:rPr lang="cs-CZ" dirty="0"/>
              <a:t>v případě, kdy je dítě ve střídavé péči započte se do podpořených osob z každé domácnosti jedna osoba, </a:t>
            </a:r>
            <a:r>
              <a:rPr lang="cs-CZ" dirty="0" smtClean="0"/>
              <a:t>tj. dítě </a:t>
            </a:r>
            <a:r>
              <a:rPr lang="cs-CZ" dirty="0"/>
              <a:t>může navštěvovat dvě různá zařízení </a:t>
            </a:r>
          </a:p>
          <a:p>
            <a:r>
              <a:rPr lang="cs-CZ" dirty="0"/>
              <a:t>doporučujeme zařadit do indikátorů toho z rodičů, který je v nevýhodnější pozici vzhledem k trhu práce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 smtClean="0"/>
              <a:t>Představení výzev – </a:t>
            </a:r>
            <a:r>
              <a:rPr lang="pl-PL" b="0" cap="none" dirty="0" smtClean="0"/>
              <a:t>podpořené osoby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077272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pro možnost započtení podpořené osoby do indikátorů, musí poskytnutá </a:t>
            </a:r>
            <a:r>
              <a:rPr lang="cs-CZ" b="1" dirty="0" smtClean="0"/>
              <a:t>podpora dosáhnout minimální hranice 40 hodin</a:t>
            </a:r>
          </a:p>
          <a:p>
            <a:r>
              <a:rPr lang="cs-CZ" dirty="0" smtClean="0"/>
              <a:t>nižší míra poskytnutých služeb je považována za tzv. </a:t>
            </a:r>
            <a:r>
              <a:rPr lang="cs-CZ" b="1" dirty="0" smtClean="0"/>
              <a:t>bagatelní podporu</a:t>
            </a:r>
          </a:p>
          <a:p>
            <a:r>
              <a:rPr lang="cs-CZ" dirty="0" smtClean="0"/>
              <a:t>osoby, u nichž příjemce ví, že jejich zapojení do projektu zůstane v rozsahu bagatelní podpory, nemusí zapisovat do IS ESF 2014+, ovšem o jejich zapojení do projektu musí i tak mít k dispozici průkazné záznamy.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INDIKÁTORY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3608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0"/>
            <a:ext cx="8712968" cy="1080000"/>
          </a:xfrm>
        </p:spPr>
        <p:txBody>
          <a:bodyPr/>
          <a:lstStyle/>
          <a:p>
            <a:r>
              <a:rPr lang="pl-PL" b="0" dirty="0" smtClean="0"/>
              <a:t>INDIKÁTORY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2492896"/>
            <a:ext cx="8136904" cy="3096344"/>
          </a:xfrm>
        </p:spPr>
        <p:txBody>
          <a:bodyPr/>
          <a:lstStyle/>
          <a:p>
            <a:pPr marL="0" indent="0">
              <a:buNone/>
            </a:pPr>
            <a:r>
              <a:rPr lang="cs-CZ" sz="2200" dirty="0" smtClean="0"/>
              <a:t>= nástroje pro měření dosažených efektů projektových aktivit</a:t>
            </a:r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/>
              <a:t>Dělení:</a:t>
            </a:r>
          </a:p>
          <a:p>
            <a:pPr marL="0" indent="0"/>
            <a:r>
              <a:rPr lang="cs-CZ" sz="2200" dirty="0" smtClean="0"/>
              <a:t> indikátory výstupů</a:t>
            </a:r>
          </a:p>
          <a:p>
            <a:pPr marL="0" indent="0"/>
            <a:r>
              <a:rPr lang="cs-CZ" sz="2200" dirty="0" smtClean="0"/>
              <a:t> indikátory výsledků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873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Pravidla volby závazných indikátorů a jejich sledování </a:t>
            </a:r>
          </a:p>
          <a:p>
            <a:r>
              <a:rPr lang="cs-CZ" sz="2200" dirty="0" smtClean="0"/>
              <a:t>žadatel volí pouze ty indikátory z výzvy, které jsou relevantní pro jeho projekt (v případě této výzvy pouze jeden, povinný)</a:t>
            </a:r>
          </a:p>
          <a:p>
            <a:r>
              <a:rPr lang="cs-CZ" sz="2200" dirty="0" smtClean="0"/>
              <a:t>ve zprávách o realizaci projektu se uvádějí kumulativně, </a:t>
            </a:r>
            <a:br>
              <a:rPr lang="cs-CZ" sz="2200" dirty="0" smtClean="0"/>
            </a:br>
            <a:r>
              <a:rPr lang="cs-CZ" sz="2200" dirty="0" smtClean="0"/>
              <a:t>souhrnně za období od počátku projektu do konce příslušného monitorovacího období </a:t>
            </a:r>
          </a:p>
          <a:p>
            <a:r>
              <a:rPr lang="cs-CZ" sz="2200" dirty="0" smtClean="0"/>
              <a:t>specifika zápisu podpořených osob (IS ESF2014+)</a:t>
            </a:r>
          </a:p>
          <a:p>
            <a:r>
              <a:rPr lang="cs-CZ" sz="2200" dirty="0" smtClean="0"/>
              <a:t>Je nutné sledovat také hodnoty pro indikátory o účastnících, které konkretizují podpořené osoby z řady hledisek a další indikátory uvedené ve výzvě (bod 4.2 b)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 – </a:t>
            </a:r>
            <a:r>
              <a:rPr lang="cs-CZ" b="0" cap="none" dirty="0" smtClean="0"/>
              <a:t>podmínky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Povinnosti související s indikátory: </a:t>
            </a:r>
          </a:p>
          <a:p>
            <a:pPr marL="0" indent="0"/>
            <a:r>
              <a:rPr lang="cs-CZ" dirty="0" smtClean="0"/>
              <a:t>povinnost stanovit v žádosti cílové hodnoty indikátorů (včetně popisu způsobu stanovení této hodnoty)</a:t>
            </a:r>
          </a:p>
          <a:p>
            <a:pPr marL="0" indent="0"/>
            <a:r>
              <a:rPr lang="cs-CZ" dirty="0" smtClean="0"/>
              <a:t>nastavení závazné (úprava podstatnou změnou, při nesplnění sankce)</a:t>
            </a:r>
          </a:p>
          <a:p>
            <a:pPr marL="0" indent="0"/>
            <a:r>
              <a:rPr lang="cs-CZ" dirty="0" smtClean="0"/>
              <a:t> průběžné sledování jejich naplnění </a:t>
            </a:r>
            <a:br>
              <a:rPr lang="cs-CZ" dirty="0" smtClean="0"/>
            </a:br>
            <a:r>
              <a:rPr lang="cs-CZ" dirty="0" smtClean="0"/>
              <a:t>(ve zprávách o realizaci projektu)</a:t>
            </a:r>
          </a:p>
          <a:p>
            <a:pPr marL="0" indent="0"/>
            <a:r>
              <a:rPr lang="cs-CZ" dirty="0" smtClean="0"/>
              <a:t> prokazatelnost vykazovaných hodnot (záznamy </a:t>
            </a:r>
            <a:br>
              <a:rPr lang="cs-CZ" dirty="0" smtClean="0"/>
            </a:br>
            <a:r>
              <a:rPr lang="cs-CZ" dirty="0" smtClean="0"/>
              <a:t>o každém klientovi, prezenční listiny atd. ověřitelné případnou kontrolou, monitorovací listy)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     Sankce při nesplnění závazků týkajících se indikátorů</a:t>
            </a:r>
          </a:p>
          <a:p>
            <a:pPr>
              <a:buNone/>
            </a:pPr>
            <a:r>
              <a:rPr lang="cs-CZ" b="1" dirty="0" smtClean="0"/>
              <a:t>     </a:t>
            </a:r>
            <a:r>
              <a:rPr lang="cs-CZ" dirty="0" smtClean="0"/>
              <a:t>Celková míra naplnění indikátorů            Sankce </a:t>
            </a:r>
            <a:br>
              <a:rPr lang="cs-CZ" dirty="0" smtClean="0"/>
            </a:br>
            <a:r>
              <a:rPr lang="cs-CZ" dirty="0" smtClean="0"/>
              <a:t>výstupů vzhledem k závazkům </a:t>
            </a:r>
            <a:br>
              <a:rPr lang="cs-CZ" dirty="0" smtClean="0"/>
            </a:br>
            <a:r>
              <a:rPr lang="cs-CZ" dirty="0" smtClean="0"/>
              <a:t>dle právního aktu 	</a:t>
            </a:r>
          </a:p>
          <a:p>
            <a:pPr>
              <a:buNone/>
            </a:pPr>
            <a:r>
              <a:rPr lang="cs-CZ" dirty="0" smtClean="0"/>
              <a:t>     méně než 85 % a zároveň alespoň 70 %       15 % 	</a:t>
            </a:r>
          </a:p>
          <a:p>
            <a:pPr>
              <a:buNone/>
            </a:pPr>
            <a:r>
              <a:rPr lang="cs-CZ" dirty="0" smtClean="0"/>
              <a:t>     méně než 70 % a zároveň alespoň 55 % 	 20 % 	</a:t>
            </a:r>
          </a:p>
          <a:p>
            <a:pPr>
              <a:buNone/>
            </a:pPr>
            <a:r>
              <a:rPr lang="cs-CZ" dirty="0" smtClean="0"/>
              <a:t>     méně než 55 % a zároveň alespoň 40 % 	 30 % 	</a:t>
            </a:r>
          </a:p>
          <a:p>
            <a:pPr>
              <a:buNone/>
            </a:pPr>
            <a:r>
              <a:rPr lang="cs-CZ" dirty="0" smtClean="0"/>
              <a:t>     méně než 40 % 	                                             50 % 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Indikátory </a:t>
            </a:r>
            <a:r>
              <a:rPr lang="cs-CZ" b="1" dirty="0"/>
              <a:t>týkající se této výzvy – indikátor se závazkem</a:t>
            </a:r>
          </a:p>
          <a:p>
            <a:pPr marL="0" indent="0"/>
            <a:r>
              <a:rPr lang="cs-CZ" dirty="0" smtClean="0"/>
              <a:t> hodnota, která se chápe jako závazek žadatele, kterého má dosáhnout díky realizaci projektu</a:t>
            </a:r>
          </a:p>
          <a:p>
            <a:pPr marL="0" indent="0">
              <a:buNone/>
            </a:pPr>
            <a:endParaRPr lang="cs-CZ" dirty="0"/>
          </a:p>
          <a:p>
            <a:pPr marL="0" indent="0"/>
            <a:endParaRPr lang="cs-CZ" dirty="0" smtClean="0"/>
          </a:p>
          <a:p>
            <a:pPr marL="0" indent="0"/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077072"/>
            <a:ext cx="7725298" cy="925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731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Indikátory </a:t>
            </a:r>
            <a:r>
              <a:rPr lang="cs-CZ" b="1" dirty="0"/>
              <a:t>týkající se této výzvy – </a:t>
            </a:r>
            <a:r>
              <a:rPr lang="cs-CZ" b="1" dirty="0" smtClean="0"/>
              <a:t>indikátory bez závazku</a:t>
            </a:r>
            <a:endParaRPr lang="cs-CZ" b="1" dirty="0"/>
          </a:p>
          <a:p>
            <a:pPr marL="0" indent="0"/>
            <a:r>
              <a:rPr lang="cs-CZ" dirty="0" smtClean="0"/>
              <a:t> hodnoty, které nepředstavují závazek žadatele, ale které je nutné sledovat</a:t>
            </a:r>
          </a:p>
          <a:p>
            <a:pPr marL="0" indent="0">
              <a:buNone/>
            </a:pPr>
            <a:endParaRPr lang="cs-CZ" dirty="0"/>
          </a:p>
          <a:p>
            <a:pPr marL="0" indent="0"/>
            <a:endParaRPr lang="cs-CZ" dirty="0" smtClean="0"/>
          </a:p>
          <a:p>
            <a:pPr marL="0" indent="0"/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45024"/>
            <a:ext cx="8192996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82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043608" y="4797152"/>
            <a:ext cx="6984776" cy="900040"/>
          </a:xfrm>
        </p:spPr>
        <p:txBody>
          <a:bodyPr/>
          <a:lstStyle/>
          <a:p>
            <a:pPr algn="ctr"/>
            <a:endParaRPr lang="cs-CZ" sz="2400" i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PŘEDSTAVENÍ VÝZEV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88294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610000"/>
            <a:ext cx="7272000" cy="1224000"/>
          </a:xfrm>
        </p:spPr>
        <p:txBody>
          <a:bodyPr/>
          <a:lstStyle/>
          <a:p>
            <a:pPr algn="ctr"/>
            <a:r>
              <a:rPr lang="cs-CZ" dirty="0" smtClean="0"/>
              <a:t>Partnerství v projektech</a:t>
            </a:r>
            <a:endParaRPr lang="cs-CZ" sz="2800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4"/>
          </p:nvPr>
        </p:nvSpPr>
        <p:spPr>
          <a:xfrm>
            <a:off x="1043608" y="4885200"/>
            <a:ext cx="7272000" cy="540000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Oprávnění partneři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(viz</a:t>
            </a:r>
            <a:r>
              <a:rPr lang="cs-CZ" b="1" dirty="0"/>
              <a:t>. oprávnění </a:t>
            </a:r>
            <a:r>
              <a:rPr lang="cs-CZ" b="1" dirty="0" smtClean="0"/>
              <a:t>žadatelé výzvy)</a:t>
            </a:r>
          </a:p>
          <a:p>
            <a:r>
              <a:rPr lang="pl-PL" b="1" dirty="0" smtClean="0"/>
              <a:t>Odpovědnost </a:t>
            </a:r>
            <a:r>
              <a:rPr lang="pl-PL" b="1" dirty="0"/>
              <a:t>za realizaci projektu vždy na </a:t>
            </a:r>
            <a:r>
              <a:rPr lang="pl-PL" b="1" dirty="0" smtClean="0"/>
              <a:t>příjemci!</a:t>
            </a:r>
          </a:p>
          <a:p>
            <a:pPr marL="0" indent="0">
              <a:buNone/>
            </a:pPr>
            <a:r>
              <a:rPr lang="cs-CZ" dirty="0" smtClean="0"/>
              <a:t>(cíle projektu, nezpůsobilé výdaje, sankce)</a:t>
            </a:r>
          </a:p>
          <a:p>
            <a:r>
              <a:rPr lang="cs-CZ" b="1" dirty="0" smtClean="0"/>
              <a:t>Partner </a:t>
            </a:r>
            <a:r>
              <a:rPr lang="cs-CZ" b="1" dirty="0"/>
              <a:t>s finančním </a:t>
            </a:r>
            <a:r>
              <a:rPr lang="cs-CZ" b="1" dirty="0" smtClean="0"/>
              <a:t>příspěvkem</a:t>
            </a:r>
          </a:p>
          <a:p>
            <a:pPr marL="0" indent="0">
              <a:buNone/>
            </a:pPr>
            <a:r>
              <a:rPr lang="cs-CZ" dirty="0" smtClean="0"/>
              <a:t>(nutná smlouva o partnerství žadatel </a:t>
            </a:r>
            <a:r>
              <a:rPr lang="cs-CZ" dirty="0"/>
              <a:t>x</a:t>
            </a:r>
            <a:r>
              <a:rPr lang="cs-CZ" dirty="0" smtClean="0"/>
              <a:t> partner do 1. MZ)</a:t>
            </a:r>
          </a:p>
          <a:p>
            <a:r>
              <a:rPr lang="cs-CZ" b="1" dirty="0" smtClean="0"/>
              <a:t>Partner </a:t>
            </a:r>
            <a:r>
              <a:rPr lang="cs-CZ" b="1" dirty="0"/>
              <a:t>bez finančního </a:t>
            </a:r>
            <a:r>
              <a:rPr lang="cs-CZ" b="1" dirty="0" smtClean="0"/>
              <a:t>příspěvku</a:t>
            </a:r>
            <a:endParaRPr lang="cs-CZ" b="1" dirty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cs-CZ" dirty="0"/>
              <a:t>pravidla OPZ </a:t>
            </a:r>
            <a:r>
              <a:rPr lang="cs-CZ" dirty="0" smtClean="0"/>
              <a:t>nevyžadují </a:t>
            </a:r>
            <a:r>
              <a:rPr lang="cs-CZ" dirty="0"/>
              <a:t>zakotvit závazky </a:t>
            </a:r>
            <a:r>
              <a:rPr lang="cs-CZ" dirty="0" smtClean="0"/>
              <a:t>partnera)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798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PARTNERSTVÍ V PROJEKTECH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/>
              <a:t>Způsobilé výdaje vzniklé partnerovi </a:t>
            </a:r>
            <a:r>
              <a:rPr lang="cs-CZ" b="1" dirty="0" smtClean="0"/>
              <a:t>- </a:t>
            </a:r>
            <a:r>
              <a:rPr lang="cs-CZ" dirty="0" smtClean="0"/>
              <a:t>(v rozpočtu </a:t>
            </a:r>
            <a:r>
              <a:rPr lang="cs-CZ" dirty="0"/>
              <a:t>projektu, pokud splňují pravidla </a:t>
            </a:r>
            <a:r>
              <a:rPr lang="cs-CZ" dirty="0" smtClean="0"/>
              <a:t>způsobilosti).</a:t>
            </a:r>
          </a:p>
          <a:p>
            <a:r>
              <a:rPr lang="cs-CZ" b="1" dirty="0" smtClean="0"/>
              <a:t>Změna partnera </a:t>
            </a:r>
          </a:p>
          <a:p>
            <a:pPr lvl="1"/>
            <a:r>
              <a:rPr lang="cs-CZ" dirty="0" smtClean="0"/>
              <a:t>je ve výjimečných a </a:t>
            </a:r>
            <a:r>
              <a:rPr lang="cs-CZ" dirty="0"/>
              <a:t>odůvodněných </a:t>
            </a:r>
            <a:r>
              <a:rPr lang="cs-CZ" dirty="0" smtClean="0"/>
              <a:t>případech možná</a:t>
            </a:r>
          </a:p>
          <a:p>
            <a:pPr lvl="1"/>
            <a:r>
              <a:rPr lang="cs-CZ" dirty="0" smtClean="0"/>
              <a:t>podstatná změna - předběžný souhlas ŘO, změna právního aktu)</a:t>
            </a:r>
          </a:p>
          <a:p>
            <a:r>
              <a:rPr lang="cs-CZ" b="1" dirty="0" smtClean="0"/>
              <a:t>Veřejná podpora - </a:t>
            </a:r>
            <a:r>
              <a:rPr lang="cs-CZ" dirty="0" smtClean="0"/>
              <a:t> (limit případné veřejné podpory je počítán i pro partnera </a:t>
            </a:r>
            <a:r>
              <a:rPr lang="cs-CZ" dirty="0"/>
              <a:t>s finančním </a:t>
            </a:r>
            <a:r>
              <a:rPr lang="cs-CZ" dirty="0" smtClean="0"/>
              <a:t>příspěvkem)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24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6264696" cy="540000"/>
          </a:xfrm>
        </p:spPr>
        <p:txBody>
          <a:bodyPr/>
          <a:lstStyle/>
          <a:p>
            <a:pPr algn="ctr"/>
            <a:r>
              <a:rPr lang="cs-CZ" sz="2400" b="1" dirty="0" smtClean="0"/>
              <a:t>Ing. Jan Jelínek</a:t>
            </a:r>
          </a:p>
          <a:p>
            <a:pPr algn="ctr"/>
            <a:r>
              <a:rPr lang="cs-CZ" sz="2400" i="1" dirty="0" smtClean="0"/>
              <a:t>jan.jelinek@mpsv.cz</a:t>
            </a:r>
            <a:endParaRPr lang="cs-CZ" sz="2400" i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1296144"/>
          </a:xfrm>
        </p:spPr>
        <p:txBody>
          <a:bodyPr/>
          <a:lstStyle/>
          <a:p>
            <a:pPr algn="ctr"/>
            <a:r>
              <a:rPr lang="cs-CZ" dirty="0" smtClean="0"/>
              <a:t>Hodnocení a výběr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sz="2800" b="1" dirty="0" smtClean="0"/>
              <a:t>Definice </a:t>
            </a:r>
            <a:r>
              <a:rPr lang="cs-CZ" sz="2800" b="1" dirty="0"/>
              <a:t>a úprava</a:t>
            </a:r>
          </a:p>
          <a:p>
            <a:pPr lvl="1"/>
            <a:r>
              <a:rPr lang="cs-CZ" sz="2400" dirty="0" smtClean="0"/>
              <a:t>problematika </a:t>
            </a:r>
            <a:r>
              <a:rPr lang="cs-CZ" sz="2400" dirty="0"/>
              <a:t>hodnocení přijatelnosti a formálních náležitostí, věcného hodnocení a výběrové </a:t>
            </a:r>
            <a:r>
              <a:rPr lang="cs-CZ" sz="2400" dirty="0" smtClean="0"/>
              <a:t>komise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smtClean="0"/>
              <a:t>Specifická </a:t>
            </a:r>
            <a:r>
              <a:rPr lang="cs-CZ" i="1" dirty="0"/>
              <a:t>část pravidel pro žadatele a příjemce pro projekty se skutečně vzniklými výdaji a případně také s nepřímými </a:t>
            </a:r>
            <a:r>
              <a:rPr lang="cs-CZ" i="1" dirty="0" smtClean="0"/>
              <a:t>náklady)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příprava </a:t>
            </a:r>
            <a:r>
              <a:rPr lang="cs-CZ" sz="2400" dirty="0"/>
              <a:t>a vydání právního aktu o poskytnutí podpory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smtClean="0"/>
              <a:t>Obecná </a:t>
            </a:r>
            <a:r>
              <a:rPr lang="cs-CZ" i="1" dirty="0"/>
              <a:t>část pravidel pro žadatele a </a:t>
            </a:r>
            <a:r>
              <a:rPr lang="cs-CZ" i="1" dirty="0" smtClean="0"/>
              <a:t>příjemce)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oba </a:t>
            </a:r>
            <a:r>
              <a:rPr lang="cs-CZ" sz="2400" dirty="0"/>
              <a:t>dokumenty </a:t>
            </a:r>
            <a:r>
              <a:rPr lang="cs-CZ" sz="2400" dirty="0" smtClean="0"/>
              <a:t>ke stažení </a:t>
            </a:r>
            <a:r>
              <a:rPr lang="cs-CZ" sz="2400" dirty="0"/>
              <a:t>na </a:t>
            </a:r>
            <a:r>
              <a:rPr lang="cs-CZ" sz="2400" dirty="0" smtClean="0">
                <a:hlinkClick r:id="rId3"/>
              </a:rPr>
              <a:t>www.esfcr.cz</a:t>
            </a:r>
            <a:r>
              <a:rPr lang="cs-CZ" sz="2400" dirty="0" smtClean="0"/>
              <a:t> – Dokumenty – Dokumenty OPZ - </a:t>
            </a:r>
            <a:r>
              <a:rPr lang="it-IT" sz="2400" dirty="0"/>
              <a:t>Pravidla pro žadatele a příjemce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478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352480" cy="393325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Obecná pravidla pro hodnocení a výběr </a:t>
            </a:r>
            <a:r>
              <a:rPr lang="cs-CZ" sz="2800" b="1" dirty="0" smtClean="0"/>
              <a:t>projektů </a:t>
            </a:r>
            <a:endParaRPr lang="cs-CZ" sz="2000" dirty="0" smtClean="0"/>
          </a:p>
          <a:p>
            <a:pPr lvl="1"/>
            <a:r>
              <a:rPr lang="cs-CZ" dirty="0" smtClean="0"/>
              <a:t>Proces hodnocení a výběru projektů zajišťuje ŘO OPZ</a:t>
            </a:r>
            <a:br>
              <a:rPr lang="cs-CZ" dirty="0" smtClean="0"/>
            </a:br>
            <a:r>
              <a:rPr lang="cs-CZ" sz="1600" dirty="0" smtClean="0"/>
              <a:t>(= Řídicí orgán Operačního programu zaměstnanost)</a:t>
            </a:r>
          </a:p>
          <a:p>
            <a:pPr lvl="1"/>
            <a:r>
              <a:rPr lang="cs-CZ" dirty="0" smtClean="0"/>
              <a:t>jedno-kolová </a:t>
            </a:r>
            <a:r>
              <a:rPr lang="cs-CZ" dirty="0"/>
              <a:t>výzva s jednou uzávěrkou pro podání žádostí → jednokolové </a:t>
            </a:r>
            <a:r>
              <a:rPr lang="cs-CZ" dirty="0" smtClean="0"/>
              <a:t>hodnocení</a:t>
            </a:r>
          </a:p>
          <a:p>
            <a:pPr lvl="1"/>
            <a:r>
              <a:rPr lang="cs-CZ" dirty="0" smtClean="0"/>
              <a:t>proces hodnocení a výběru projektů - ukončení nejpozději do 7 měsíců od data ukončení příjmu žádostí o podporu</a:t>
            </a:r>
          </a:p>
          <a:p>
            <a:pPr lvl="1"/>
            <a:r>
              <a:rPr lang="cs-CZ" dirty="0" smtClean="0"/>
              <a:t>Projekt </a:t>
            </a:r>
            <a:r>
              <a:rPr lang="cs-CZ" dirty="0"/>
              <a:t>- samostatná žádost o </a:t>
            </a:r>
            <a:r>
              <a:rPr lang="cs-CZ" dirty="0" smtClean="0"/>
              <a:t>podporu</a:t>
            </a:r>
            <a:endParaRPr lang="cs-CZ" dirty="0"/>
          </a:p>
          <a:p>
            <a:pPr lvl="1"/>
            <a:r>
              <a:rPr lang="cs-CZ" dirty="0" smtClean="0"/>
              <a:t>Žádosti </a:t>
            </a:r>
            <a:r>
              <a:rPr lang="cs-CZ" dirty="0"/>
              <a:t>předložené jiným způsobem a v jiném termínu, než umožňuje </a:t>
            </a:r>
            <a:r>
              <a:rPr lang="cs-CZ" dirty="0" smtClean="0"/>
              <a:t>výzva</a:t>
            </a:r>
            <a:r>
              <a:rPr lang="cs-CZ" dirty="0"/>
              <a:t>, nejsou </a:t>
            </a:r>
            <a:r>
              <a:rPr lang="cs-CZ" dirty="0" smtClean="0"/>
              <a:t>akceptovány (žádosti se podávají pouze elektronicky, stvrzené el. podpisem, nutnost mít datovou schránku)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819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1. fáze hodnocení projektů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- </a:t>
            </a:r>
            <a:r>
              <a:rPr lang="cs-CZ" b="1" dirty="0"/>
              <a:t>hodnocení přijatelnosti a formálních náležitostí</a:t>
            </a:r>
            <a:endParaRPr lang="cs-CZ" dirty="0"/>
          </a:p>
          <a:p>
            <a:pPr lvl="1"/>
            <a:r>
              <a:rPr lang="cs-CZ" dirty="0"/>
              <a:t>p</a:t>
            </a:r>
            <a:r>
              <a:rPr lang="cs-CZ" dirty="0" smtClean="0"/>
              <a:t>osouzení </a:t>
            </a:r>
            <a:r>
              <a:rPr lang="cs-CZ" dirty="0"/>
              <a:t>základních věcných požadavků, </a:t>
            </a:r>
            <a:r>
              <a:rPr lang="cs-CZ" dirty="0" err="1"/>
              <a:t>hodnotitelnosti</a:t>
            </a:r>
            <a:r>
              <a:rPr lang="cs-CZ" dirty="0"/>
              <a:t> žádosti o podporu a naplnění </a:t>
            </a:r>
            <a:r>
              <a:rPr lang="cs-CZ" dirty="0" smtClean="0"/>
              <a:t>administrativních požadavků</a:t>
            </a:r>
            <a:endParaRPr lang="cs-CZ" dirty="0"/>
          </a:p>
          <a:p>
            <a:pPr lvl="1"/>
            <a:r>
              <a:rPr lang="cs-CZ" dirty="0" smtClean="0"/>
              <a:t>max</a:t>
            </a:r>
            <a:r>
              <a:rPr lang="cs-CZ" dirty="0"/>
              <a:t>. </a:t>
            </a:r>
            <a:r>
              <a:rPr lang="cs-CZ" b="1" dirty="0"/>
              <a:t>30 pracovních dnů</a:t>
            </a:r>
            <a:r>
              <a:rPr lang="cs-CZ" dirty="0"/>
              <a:t> od uzávěrky příjmu žádostí ve </a:t>
            </a:r>
            <a:r>
              <a:rPr lang="cs-CZ" dirty="0" smtClean="0"/>
              <a:t>Výzvě (více než 250 žádostí = + 10 pracovních dnů)</a:t>
            </a:r>
            <a:endParaRPr lang="cs-CZ" dirty="0"/>
          </a:p>
          <a:p>
            <a:pPr lvl="1"/>
            <a:r>
              <a:rPr lang="cs-CZ" b="1" dirty="0" smtClean="0"/>
              <a:t>náprava </a:t>
            </a:r>
            <a:r>
              <a:rPr lang="cs-CZ" b="1" dirty="0"/>
              <a:t>nedostatků v hodnocení přijatelnosti není </a:t>
            </a:r>
            <a:r>
              <a:rPr lang="cs-CZ" b="1" dirty="0" smtClean="0"/>
              <a:t>možná</a:t>
            </a:r>
            <a:endParaRPr lang="cs-CZ" dirty="0"/>
          </a:p>
          <a:p>
            <a:pPr lvl="1"/>
            <a:r>
              <a:rPr lang="cs-CZ" dirty="0"/>
              <a:t>n</a:t>
            </a:r>
            <a:r>
              <a:rPr lang="cs-CZ" dirty="0" smtClean="0"/>
              <a:t>áprava </a:t>
            </a:r>
            <a:r>
              <a:rPr lang="cs-CZ" dirty="0"/>
              <a:t>formálních náležitostí pouze pokud vyhoví v přijatelnosti (v IS KP14+ výzva k nápravě - podrobný popis ve Specifických pravidlech v kapitole 4.2). max. </a:t>
            </a:r>
            <a:r>
              <a:rPr lang="cs-CZ" dirty="0" smtClean="0"/>
              <a:t>2 x</a:t>
            </a:r>
            <a:endParaRPr lang="cs-CZ" dirty="0"/>
          </a:p>
          <a:p>
            <a:pPr lvl="1"/>
            <a:r>
              <a:rPr lang="cs-CZ" dirty="0"/>
              <a:t>Hodnotí se podle kontrolních otázek uvedených pro každé kritérium, na otázky se odpovídá ANO / </a:t>
            </a:r>
            <a:r>
              <a:rPr lang="cs-CZ" dirty="0" smtClean="0"/>
              <a:t>NE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628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Kritéria hodnocení </a:t>
            </a:r>
            <a:r>
              <a:rPr lang="cs-CZ" b="1" dirty="0" smtClean="0"/>
              <a:t>přijatelnosti:</a:t>
            </a:r>
            <a:endParaRPr lang="cs-CZ" dirty="0"/>
          </a:p>
          <a:p>
            <a:pPr lvl="1"/>
            <a:r>
              <a:rPr lang="cs-CZ" dirty="0" smtClean="0"/>
              <a:t>oprávněnost žadatele</a:t>
            </a:r>
            <a:endParaRPr lang="cs-CZ" dirty="0"/>
          </a:p>
          <a:p>
            <a:pPr lvl="1"/>
            <a:r>
              <a:rPr lang="cs-CZ" dirty="0" smtClean="0"/>
              <a:t>partnerství</a:t>
            </a:r>
            <a:endParaRPr lang="cs-CZ" dirty="0"/>
          </a:p>
          <a:p>
            <a:pPr lvl="1"/>
            <a:r>
              <a:rPr lang="cs-CZ" dirty="0" smtClean="0"/>
              <a:t>cílové skupiny</a:t>
            </a:r>
            <a:endParaRPr lang="cs-CZ" dirty="0"/>
          </a:p>
          <a:p>
            <a:pPr lvl="1"/>
            <a:r>
              <a:rPr lang="cs-CZ" dirty="0" smtClean="0"/>
              <a:t>celkové </a:t>
            </a:r>
            <a:r>
              <a:rPr lang="cs-CZ" dirty="0"/>
              <a:t>způsobilé </a:t>
            </a:r>
            <a:r>
              <a:rPr lang="cs-CZ" dirty="0" smtClean="0"/>
              <a:t>výdaje</a:t>
            </a:r>
            <a:endParaRPr lang="cs-CZ" dirty="0"/>
          </a:p>
          <a:p>
            <a:pPr lvl="1"/>
            <a:r>
              <a:rPr lang="cs-CZ" dirty="0" smtClean="0"/>
              <a:t>aktivity</a:t>
            </a:r>
            <a:endParaRPr lang="cs-CZ" dirty="0"/>
          </a:p>
          <a:p>
            <a:pPr lvl="1"/>
            <a:r>
              <a:rPr lang="cs-CZ" dirty="0" smtClean="0"/>
              <a:t>horizontální principy</a:t>
            </a:r>
            <a:endParaRPr lang="cs-CZ" dirty="0"/>
          </a:p>
          <a:p>
            <a:pPr lvl="1"/>
            <a:r>
              <a:rPr lang="cs-CZ" dirty="0" smtClean="0"/>
              <a:t>trestní bezúhonnost</a:t>
            </a:r>
            <a:endParaRPr lang="cs-CZ" dirty="0"/>
          </a:p>
          <a:p>
            <a:pPr lvl="1"/>
            <a:r>
              <a:rPr lang="cs-CZ" dirty="0" smtClean="0"/>
              <a:t>projektový </a:t>
            </a:r>
            <a:r>
              <a:rPr lang="cs-CZ" dirty="0"/>
              <a:t>záměr - Výzvy se </a:t>
            </a:r>
            <a:r>
              <a:rPr lang="cs-CZ" dirty="0" smtClean="0"/>
              <a:t>netýká, </a:t>
            </a:r>
            <a:r>
              <a:rPr lang="cs-CZ" dirty="0"/>
              <a:t>uvede se ano (NR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integrované </a:t>
            </a:r>
            <a:r>
              <a:rPr lang="cs-CZ" dirty="0"/>
              <a:t>strategie - Výzvy se </a:t>
            </a:r>
            <a:r>
              <a:rPr lang="cs-CZ" dirty="0" smtClean="0"/>
              <a:t>netýká, uvede </a:t>
            </a:r>
            <a:r>
              <a:rPr lang="cs-CZ" dirty="0"/>
              <a:t>se ano (NR</a:t>
            </a:r>
            <a:r>
              <a:rPr lang="cs-CZ" dirty="0" smtClean="0"/>
              <a:t>)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18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7704408" cy="350120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Kritéria </a:t>
            </a:r>
            <a:r>
              <a:rPr lang="cs-CZ" b="1" dirty="0"/>
              <a:t>formálních </a:t>
            </a:r>
            <a:r>
              <a:rPr lang="cs-CZ" b="1" dirty="0" smtClean="0"/>
              <a:t>náležitostí:</a:t>
            </a:r>
            <a:endParaRPr lang="cs-CZ" dirty="0"/>
          </a:p>
          <a:p>
            <a:pPr lvl="1"/>
            <a:r>
              <a:rPr lang="cs-CZ" dirty="0" smtClean="0"/>
              <a:t>úplnost </a:t>
            </a:r>
            <a:r>
              <a:rPr lang="cs-CZ" dirty="0"/>
              <a:t>a forma </a:t>
            </a:r>
            <a:r>
              <a:rPr lang="cs-CZ" dirty="0" smtClean="0"/>
              <a:t>žádosti</a:t>
            </a:r>
            <a:endParaRPr lang="cs-CZ" dirty="0"/>
          </a:p>
          <a:p>
            <a:pPr lvl="1"/>
            <a:r>
              <a:rPr lang="cs-CZ" dirty="0" smtClean="0"/>
              <a:t>podpis žádosti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111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448" cy="468052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2. fáze hodnocení projektů </a:t>
            </a:r>
            <a:r>
              <a:rPr lang="cs-CZ" b="1" dirty="0" smtClean="0"/>
              <a:t>- </a:t>
            </a:r>
            <a:r>
              <a:rPr lang="cs-CZ" b="1" dirty="0"/>
              <a:t>věcné hodnocení</a:t>
            </a:r>
            <a:endParaRPr lang="cs-CZ" dirty="0"/>
          </a:p>
          <a:p>
            <a:pPr lvl="1"/>
            <a:r>
              <a:rPr lang="cs-CZ" dirty="0" smtClean="0"/>
              <a:t>hodnocení kvality - ohled </a:t>
            </a:r>
            <a:r>
              <a:rPr lang="cs-CZ" dirty="0"/>
              <a:t>na naplňování věcných cílů </a:t>
            </a:r>
            <a:r>
              <a:rPr lang="cs-CZ" dirty="0" smtClean="0"/>
              <a:t>programu</a:t>
            </a:r>
            <a:endParaRPr lang="cs-CZ" dirty="0"/>
          </a:p>
          <a:p>
            <a:pPr lvl="1"/>
            <a:r>
              <a:rPr lang="cs-CZ" dirty="0" smtClean="0"/>
              <a:t>příručka </a:t>
            </a:r>
            <a:r>
              <a:rPr lang="cs-CZ" dirty="0"/>
              <a:t>pro hodnotitele (www.esfcr.cz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pouze </a:t>
            </a:r>
            <a:r>
              <a:rPr lang="cs-CZ" dirty="0"/>
              <a:t>žádosti o podporu, které uspěly v </a:t>
            </a:r>
            <a:r>
              <a:rPr lang="cs-CZ" dirty="0" smtClean="0"/>
              <a:t>1. fázi hodnocení</a:t>
            </a:r>
            <a:endParaRPr lang="cs-CZ" dirty="0"/>
          </a:p>
          <a:p>
            <a:pPr lvl="1"/>
            <a:r>
              <a:rPr lang="cs-CZ" dirty="0" smtClean="0"/>
              <a:t>minimálně </a:t>
            </a:r>
            <a:r>
              <a:rPr lang="cs-CZ" dirty="0"/>
              <a:t>2 externí hodnotitelé, výsledný počet bodů je průměrem bodů přidělených v těchto </a:t>
            </a:r>
            <a:r>
              <a:rPr lang="cs-CZ" dirty="0" smtClean="0"/>
              <a:t>hodnoceních</a:t>
            </a:r>
            <a:endParaRPr lang="cs-CZ" dirty="0"/>
          </a:p>
          <a:p>
            <a:pPr lvl="1"/>
            <a:r>
              <a:rPr lang="cs-CZ" dirty="0" smtClean="0"/>
              <a:t>arbitrážní </a:t>
            </a:r>
            <a:r>
              <a:rPr lang="cs-CZ" dirty="0"/>
              <a:t>hodnocení (pokud jeden z </a:t>
            </a:r>
            <a:r>
              <a:rPr lang="cs-CZ" dirty="0" smtClean="0"/>
              <a:t>hodnotitelů </a:t>
            </a:r>
            <a:r>
              <a:rPr lang="cs-CZ" dirty="0"/>
              <a:t>označí některou část projektu za nedostatečnou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žádost </a:t>
            </a:r>
            <a:r>
              <a:rPr lang="cs-CZ" dirty="0"/>
              <a:t>o podporu uspěje, pokud v žádném z kritérií nezíská eliminační deskriptor a získá minimálně 50 </a:t>
            </a:r>
            <a:r>
              <a:rPr lang="cs-CZ" dirty="0" smtClean="0"/>
              <a:t>bodů</a:t>
            </a:r>
            <a:endParaRPr lang="cs-CZ" dirty="0"/>
          </a:p>
          <a:p>
            <a:pPr lvl="1"/>
            <a:r>
              <a:rPr lang="cs-CZ" dirty="0" smtClean="0"/>
              <a:t>věcné </a:t>
            </a:r>
            <a:r>
              <a:rPr lang="cs-CZ" dirty="0"/>
              <a:t>hodnocení musí být dokončeno do 80 pracovních dnů od uzávěrky příjmu žádostí ve Výzvě </a:t>
            </a:r>
            <a:r>
              <a:rPr lang="cs-CZ" dirty="0" smtClean="0"/>
              <a:t>(více </a:t>
            </a:r>
            <a:r>
              <a:rPr lang="cs-CZ" dirty="0"/>
              <a:t>než 250 žádostí = + </a:t>
            </a:r>
            <a:r>
              <a:rPr lang="cs-CZ" dirty="0" smtClean="0"/>
              <a:t>20 </a:t>
            </a:r>
            <a:r>
              <a:rPr lang="cs-CZ" dirty="0"/>
              <a:t>pracovních dnů)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599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0" kern="0" cap="all" baseline="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Představení výzev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b="1" dirty="0" smtClean="0"/>
              <a:t>Podpora </a:t>
            </a:r>
            <a:r>
              <a:rPr lang="cs-CZ" b="1" dirty="0"/>
              <a:t>služeb péče o děti 1. stupně základních škol v době mimo školní vyučování 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</a:rPr>
              <a:t>mimo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hl</a:t>
            </a:r>
            <a:r>
              <a:rPr lang="cs-CZ" b="1" dirty="0">
                <a:solidFill>
                  <a:schemeClr val="accent3">
                    <a:lumMod val="50000"/>
                  </a:schemeClr>
                </a:solidFill>
              </a:rPr>
              <a:t>. m.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Prahu</a:t>
            </a:r>
          </a:p>
          <a:p>
            <a:pPr marL="0" indent="0" algn="just">
              <a:buNone/>
            </a:pPr>
            <a:r>
              <a:rPr lang="cs-CZ" dirty="0" smtClean="0"/>
              <a:t>     Číslo výzvy 03_15_013</a:t>
            </a:r>
          </a:p>
          <a:p>
            <a:pPr marL="0" indent="0" algn="just">
              <a:buNone/>
            </a:pPr>
            <a:r>
              <a:rPr lang="cs-CZ" dirty="0" smtClean="0"/>
              <a:t>      Alokace 176 mil. Kč</a:t>
            </a:r>
            <a:endParaRPr lang="cs-CZ" sz="1200" dirty="0" smtClean="0"/>
          </a:p>
          <a:p>
            <a:pPr algn="just"/>
            <a:r>
              <a:rPr lang="cs-CZ" b="1" dirty="0" smtClean="0"/>
              <a:t>Podpora </a:t>
            </a:r>
            <a:r>
              <a:rPr lang="cs-CZ" b="1" dirty="0"/>
              <a:t>služeb péče o děti 1. stupně základních škol v době mimo školní vyučování </a:t>
            </a:r>
            <a:r>
              <a:rPr lang="cs-CZ" b="1" dirty="0" smtClean="0">
                <a:solidFill>
                  <a:schemeClr val="accent3">
                    <a:lumMod val="50000"/>
                  </a:schemeClr>
                </a:solidFill>
              </a:rPr>
              <a:t>v Praze</a:t>
            </a:r>
            <a:endParaRPr lang="cs-CZ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cs-CZ" dirty="0" smtClean="0"/>
              <a:t>     Číslo </a:t>
            </a:r>
            <a:r>
              <a:rPr lang="cs-CZ" dirty="0"/>
              <a:t>výzvy </a:t>
            </a:r>
            <a:r>
              <a:rPr lang="cs-CZ" dirty="0" smtClean="0"/>
              <a:t>03_15_014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     Alokace 24 </a:t>
            </a:r>
            <a:r>
              <a:rPr lang="cs-CZ" dirty="0"/>
              <a:t>mil. </a:t>
            </a:r>
            <a:r>
              <a:rPr lang="cs-CZ" dirty="0" smtClean="0"/>
              <a:t>Kč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828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448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Kritéria věcného hodnocení</a:t>
            </a:r>
            <a:endParaRPr lang="cs-CZ" sz="2800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  <p:pic>
        <p:nvPicPr>
          <p:cNvPr id="5" name="Obrázek 4" descr="C:\Users\jan.jelinek1\AppData\Local\Microsoft\Windows\Temporary Internet Files\Content.Word\Kriteria věcného hodnocení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75840"/>
            <a:ext cx="6984776" cy="3889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224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3. </a:t>
            </a:r>
            <a:r>
              <a:rPr lang="cs-CZ" sz="2800" b="1" dirty="0"/>
              <a:t>fáze hodnocení projektů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b="1" dirty="0" smtClean="0"/>
              <a:t>- </a:t>
            </a:r>
            <a:r>
              <a:rPr lang="cs-CZ" b="1" dirty="0"/>
              <a:t>Výběrová </a:t>
            </a:r>
            <a:r>
              <a:rPr lang="cs-CZ" b="1" dirty="0" smtClean="0"/>
              <a:t>komise</a:t>
            </a:r>
            <a:endParaRPr lang="cs-CZ" dirty="0"/>
          </a:p>
          <a:p>
            <a:pPr lvl="1"/>
            <a:r>
              <a:rPr lang="cs-CZ" dirty="0" smtClean="0"/>
              <a:t>minimálně 5 osob</a:t>
            </a:r>
            <a:r>
              <a:rPr lang="cs-CZ" dirty="0"/>
              <a:t>, které nebyly zapojeny do věcného </a:t>
            </a:r>
            <a:r>
              <a:rPr lang="cs-CZ" dirty="0" smtClean="0"/>
              <a:t>hodnocení</a:t>
            </a:r>
            <a:endParaRPr lang="cs-CZ" dirty="0"/>
          </a:p>
          <a:p>
            <a:pPr lvl="1"/>
            <a:r>
              <a:rPr lang="cs-CZ" dirty="0"/>
              <a:t>projednává žádosti o podporu, které uspěly v předchozích fázích hodnocení a výběru, a rozhoduje o tom, zda žádost bude doporučena nebo nedoporučena k </a:t>
            </a:r>
            <a:r>
              <a:rPr lang="cs-CZ" dirty="0" smtClean="0"/>
              <a:t>financování</a:t>
            </a:r>
            <a:endParaRPr lang="cs-CZ" dirty="0"/>
          </a:p>
          <a:p>
            <a:pPr lvl="1"/>
            <a:r>
              <a:rPr lang="cs-CZ" dirty="0" smtClean="0"/>
              <a:t>žádosti </a:t>
            </a:r>
            <a:r>
              <a:rPr lang="cs-CZ" dirty="0"/>
              <a:t>mohou být doporučeny k financování s výhradou – udělení podmínky </a:t>
            </a:r>
            <a:r>
              <a:rPr lang="cs-CZ" dirty="0" smtClean="0"/>
              <a:t>realizace</a:t>
            </a:r>
            <a:endParaRPr lang="cs-CZ" dirty="0"/>
          </a:p>
          <a:p>
            <a:pPr lvl="1"/>
            <a:r>
              <a:rPr lang="cs-CZ" dirty="0"/>
              <a:t>do 20 pracovních dnů od ukončení věcného hodnocení všech žádostí o podporu v rámci </a:t>
            </a:r>
            <a:r>
              <a:rPr lang="cs-CZ" dirty="0" smtClean="0"/>
              <a:t>výzvy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856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Důvody pro nedoporučení projektu k podpoře výběrovou komisí</a:t>
            </a:r>
            <a:endParaRPr lang="cs-CZ" sz="2800" dirty="0"/>
          </a:p>
          <a:p>
            <a:pPr lvl="1"/>
            <a:r>
              <a:rPr lang="cs-CZ" dirty="0" smtClean="0"/>
              <a:t>více </a:t>
            </a:r>
            <a:r>
              <a:rPr lang="cs-CZ" dirty="0"/>
              <a:t>projektů zaměřených na realizaci obdobných aktivit pro stejnou cílovou skupinu ve stejném regionu (přesah absorpční </a:t>
            </a:r>
            <a:r>
              <a:rPr lang="cs-CZ" dirty="0" smtClean="0"/>
              <a:t>schopnosti)</a:t>
            </a:r>
            <a:endParaRPr lang="cs-CZ" dirty="0"/>
          </a:p>
          <a:p>
            <a:pPr lvl="1"/>
            <a:r>
              <a:rPr lang="cs-CZ" dirty="0" smtClean="0"/>
              <a:t>překryv </a:t>
            </a:r>
            <a:r>
              <a:rPr lang="cs-CZ" dirty="0"/>
              <a:t>projektu s jiným již běžícím </a:t>
            </a:r>
            <a:r>
              <a:rPr lang="cs-CZ" dirty="0" smtClean="0"/>
              <a:t>projektem</a:t>
            </a:r>
            <a:endParaRPr lang="cs-CZ" dirty="0"/>
          </a:p>
          <a:p>
            <a:pPr lvl="1"/>
            <a:r>
              <a:rPr lang="cs-CZ" dirty="0"/>
              <a:t>nedostatečná kapacita </a:t>
            </a:r>
            <a:r>
              <a:rPr lang="cs-CZ" dirty="0" smtClean="0"/>
              <a:t>žadatele</a:t>
            </a:r>
            <a:endParaRPr lang="cs-CZ" dirty="0"/>
          </a:p>
          <a:p>
            <a:pPr lvl="1"/>
            <a:r>
              <a:rPr lang="cs-CZ" dirty="0"/>
              <a:t>žadatel prokazatelně opakovaně neplnil své povinnosti v jiném projektu financovaném z veřejných </a:t>
            </a:r>
            <a:r>
              <a:rPr lang="cs-CZ" dirty="0" smtClean="0"/>
              <a:t>prostředků</a:t>
            </a:r>
            <a:endParaRPr lang="cs-CZ" dirty="0"/>
          </a:p>
          <a:p>
            <a:pPr lvl="1"/>
            <a:r>
              <a:rPr lang="cs-CZ" dirty="0"/>
              <a:t>disponibilní prostředky ve výzvě neumožní projekt podpořit v dostatečném </a:t>
            </a:r>
            <a:r>
              <a:rPr lang="cs-CZ" dirty="0" smtClean="0"/>
              <a:t>rozsahu</a:t>
            </a:r>
            <a:endParaRPr lang="cs-CZ" dirty="0"/>
          </a:p>
          <a:p>
            <a:pPr lvl="1"/>
            <a:r>
              <a:rPr lang="cs-CZ" dirty="0"/>
              <a:t>limity dané </a:t>
            </a:r>
            <a:r>
              <a:rPr lang="cs-CZ" dirty="0" smtClean="0"/>
              <a:t>výzvou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272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57321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Informování </a:t>
            </a:r>
            <a:r>
              <a:rPr lang="cs-CZ" sz="2800" b="1" dirty="0"/>
              <a:t>žadatele o výsledku žádosti v jednotlivých fázích hodnocení a </a:t>
            </a:r>
            <a:r>
              <a:rPr lang="cs-CZ" sz="2800" b="1" dirty="0" smtClean="0"/>
              <a:t>výběru</a:t>
            </a:r>
            <a:br>
              <a:rPr lang="cs-CZ" sz="2800" b="1" dirty="0" smtClean="0"/>
            </a:br>
            <a:endParaRPr lang="cs-CZ" sz="2800" dirty="0"/>
          </a:p>
          <a:p>
            <a:pPr lvl="1"/>
            <a:r>
              <a:rPr lang="cs-CZ" dirty="0" smtClean="0"/>
              <a:t>vyrozumění </a:t>
            </a:r>
            <a:r>
              <a:rPr lang="cs-CZ" dirty="0"/>
              <a:t>o výsledku žádosti vždy po dokončení dané fáze hodnocení a </a:t>
            </a:r>
            <a:r>
              <a:rPr lang="cs-CZ" dirty="0" smtClean="0"/>
              <a:t>výběru</a:t>
            </a:r>
            <a:endParaRPr lang="cs-CZ" dirty="0"/>
          </a:p>
          <a:p>
            <a:pPr lvl="1"/>
            <a:r>
              <a:rPr lang="cs-CZ" dirty="0" smtClean="0"/>
              <a:t>změna </a:t>
            </a:r>
            <a:r>
              <a:rPr lang="cs-CZ" dirty="0"/>
              <a:t>stavu projektu v 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výsledky </a:t>
            </a:r>
            <a:r>
              <a:rPr lang="cs-CZ" dirty="0"/>
              <a:t>hodnocení k dispozici v 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neúspěšní </a:t>
            </a:r>
            <a:r>
              <a:rPr lang="cs-CZ" dirty="0"/>
              <a:t>žadatelé v IS KP14+ - oznámení, odůvodnění a informace o opravných </a:t>
            </a:r>
            <a:r>
              <a:rPr lang="cs-CZ" dirty="0" smtClean="0"/>
              <a:t>prostředních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465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7992440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Vydání </a:t>
            </a:r>
            <a:r>
              <a:rPr lang="cs-CZ" sz="2800" b="1" dirty="0"/>
              <a:t>právního aktu o poskytnutí podpory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endParaRPr lang="cs-CZ" sz="2800" b="1" dirty="0" smtClean="0"/>
          </a:p>
          <a:p>
            <a:pPr lvl="1"/>
            <a:r>
              <a:rPr lang="cs-CZ" dirty="0" smtClean="0"/>
              <a:t>v případě, </a:t>
            </a:r>
            <a:r>
              <a:rPr lang="cs-CZ" dirty="0"/>
              <a:t>že </a:t>
            </a:r>
            <a:r>
              <a:rPr lang="cs-CZ" dirty="0" smtClean="0"/>
              <a:t>žádost </a:t>
            </a:r>
            <a:r>
              <a:rPr lang="cs-CZ" dirty="0"/>
              <a:t>o </a:t>
            </a:r>
            <a:r>
              <a:rPr lang="cs-CZ" dirty="0" smtClean="0"/>
              <a:t>podporu uspěla v </a:t>
            </a:r>
            <a:r>
              <a:rPr lang="cs-CZ" dirty="0"/>
              <a:t>hodnocení a </a:t>
            </a:r>
            <a:r>
              <a:rPr lang="cs-CZ" dirty="0" smtClean="0"/>
              <a:t>výběru</a:t>
            </a:r>
          </a:p>
          <a:p>
            <a:pPr lvl="1"/>
            <a:r>
              <a:rPr lang="cs-CZ" dirty="0" smtClean="0"/>
              <a:t>vydání do 3 měsíců </a:t>
            </a:r>
            <a:r>
              <a:rPr lang="cs-CZ" dirty="0"/>
              <a:t>od schválení příslušné žádosti o podporu </a:t>
            </a:r>
            <a:r>
              <a:rPr lang="cs-CZ" dirty="0" smtClean="0"/>
              <a:t>při dodržení 7 </a:t>
            </a:r>
            <a:r>
              <a:rPr lang="cs-CZ" dirty="0"/>
              <a:t>měsíců pro celkový proces hodnocení a </a:t>
            </a:r>
            <a:r>
              <a:rPr lang="cs-CZ" dirty="0" smtClean="0"/>
              <a:t>výběru</a:t>
            </a:r>
          </a:p>
          <a:p>
            <a:pPr lvl="1"/>
            <a:r>
              <a:rPr lang="cs-CZ" dirty="0" smtClean="0"/>
              <a:t>výzva </a:t>
            </a:r>
            <a:r>
              <a:rPr lang="cs-CZ" dirty="0"/>
              <a:t>k poskytnutí podkladů pro přípravu právního </a:t>
            </a:r>
            <a:r>
              <a:rPr lang="cs-CZ" dirty="0" smtClean="0"/>
              <a:t>aktu</a:t>
            </a:r>
          </a:p>
          <a:p>
            <a:pPr lvl="1"/>
            <a:r>
              <a:rPr lang="cs-CZ" dirty="0" smtClean="0"/>
              <a:t>neposkytnutí </a:t>
            </a:r>
            <a:r>
              <a:rPr lang="cs-CZ" dirty="0"/>
              <a:t>součinnosti v procesu přípravy právního aktu </a:t>
            </a:r>
            <a:r>
              <a:rPr lang="cs-CZ" dirty="0" smtClean="0"/>
              <a:t>- podpora </a:t>
            </a:r>
            <a:r>
              <a:rPr lang="cs-CZ" dirty="0"/>
              <a:t>na projekt poskytnuta </a:t>
            </a:r>
            <a:r>
              <a:rPr lang="cs-CZ" dirty="0" smtClean="0"/>
              <a:t>nebude</a:t>
            </a:r>
          </a:p>
          <a:p>
            <a:pPr lvl="1"/>
            <a:r>
              <a:rPr lang="cs-CZ" dirty="0" smtClean="0"/>
              <a:t>ŘO připravuje návrh právního aktu na základě doložených podkladů</a:t>
            </a:r>
          </a:p>
          <a:p>
            <a:pPr lvl="1"/>
            <a:r>
              <a:rPr lang="cs-CZ" dirty="0" smtClean="0"/>
              <a:t>akceptováním textu právního </a:t>
            </a:r>
            <a:r>
              <a:rPr lang="cs-CZ" dirty="0"/>
              <a:t>aktu </a:t>
            </a:r>
            <a:r>
              <a:rPr lang="cs-CZ" dirty="0" smtClean="0"/>
              <a:t>se </a:t>
            </a:r>
            <a:r>
              <a:rPr lang="cs-CZ" dirty="0"/>
              <a:t>žadatel stává příjemcem </a:t>
            </a:r>
            <a:r>
              <a:rPr lang="cs-CZ" dirty="0" smtClean="0"/>
              <a:t>podpory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936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6408712" cy="540000"/>
          </a:xfrm>
        </p:spPr>
        <p:txBody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Tx/>
              <a:buNone/>
              <a:tabLst/>
              <a:defRPr/>
            </a:pPr>
            <a:endParaRPr lang="cs-CZ" sz="2400" i="1" dirty="0" smtClean="0">
              <a:effectLst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Veřejná podpora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00000"/>
            <a:ext cx="8352928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Prameny úpravy veřejné podpory</a:t>
            </a:r>
          </a:p>
          <a:p>
            <a:pPr>
              <a:defRPr/>
            </a:pPr>
            <a:r>
              <a:rPr lang="cs-CZ" sz="2000" dirty="0"/>
              <a:t>Problematika veřejné podpory </a:t>
            </a:r>
            <a:r>
              <a:rPr lang="cs-CZ" sz="2000" dirty="0" smtClean="0"/>
              <a:t>- součást </a:t>
            </a:r>
            <a:r>
              <a:rPr lang="cs-CZ" sz="2000" dirty="0"/>
              <a:t>primárního práva EU.</a:t>
            </a:r>
          </a:p>
          <a:p>
            <a:pPr>
              <a:defRPr/>
            </a:pPr>
            <a:r>
              <a:rPr lang="cs-CZ" sz="2000" dirty="0"/>
              <a:t>Právní základ veřejné podpory a její regulace se opírá o text preambule </a:t>
            </a:r>
            <a:r>
              <a:rPr lang="cs-CZ" sz="2000" b="1" dirty="0"/>
              <a:t>Smlouvy o fungování Evropské unie (dále jen „Smlouva“)</a:t>
            </a:r>
            <a:r>
              <a:rPr lang="cs-CZ" sz="2000" dirty="0"/>
              <a:t>, podle kterého odstranění stávajících překážek</a:t>
            </a:r>
            <a:r>
              <a:rPr lang="cs-CZ" sz="2000" dirty="0" smtClean="0"/>
              <a:t>, které </a:t>
            </a:r>
            <a:r>
              <a:rPr lang="cs-CZ" sz="2000" dirty="0"/>
              <a:t>rozdělují Evropu, vyžaduje mimo jiné i dohodnout takový postup, aby byl zabezpečen trvalý rozvoj, vyvážený obchod a korektní hospodářská soutěž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74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Prameny úpravy veřejné podpory</a:t>
            </a:r>
          </a:p>
          <a:p>
            <a:pPr>
              <a:defRPr/>
            </a:pPr>
            <a:r>
              <a:rPr lang="cs-CZ" sz="2000" dirty="0" smtClean="0"/>
              <a:t>Jeho </a:t>
            </a:r>
            <a:r>
              <a:rPr lang="cs-CZ" sz="2000" dirty="0"/>
              <a:t>provedením jsou ustanovení </a:t>
            </a:r>
            <a:r>
              <a:rPr lang="cs-CZ" sz="2000" b="1" dirty="0"/>
              <a:t>článků 107 až 109 Smlouvy</a:t>
            </a:r>
            <a:r>
              <a:rPr lang="cs-CZ" sz="2000" dirty="0"/>
              <a:t>, které konkretizují práva a povinnosti členských států v oblasti veřejné podpory. </a:t>
            </a:r>
          </a:p>
          <a:p>
            <a:pPr>
              <a:defRPr/>
            </a:pPr>
            <a:r>
              <a:rPr lang="cs-CZ" sz="2000" dirty="0"/>
              <a:t>Před vstoupením Lisabonské smlouvy v platnost upravovaly veřejnou podporu články 87 až 89 Smlouvy o ES a ještě dříve články 92 až 94 Smlouvy o ES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533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Prameny úpravy veřejné podpory</a:t>
            </a:r>
          </a:p>
          <a:p>
            <a:pPr>
              <a:defRPr/>
            </a:pPr>
            <a:r>
              <a:rPr lang="cs-CZ" sz="2000" dirty="0"/>
              <a:t>Základní úprava veřejné podpory je dále rozvinuta sekundárním právem EU, rozhodovací praxí Evropské komise i Soudního dvora EU, resp. Tribunálu (dříve ESD a soud I. instance</a:t>
            </a:r>
            <a:r>
              <a:rPr lang="cs-CZ" sz="2000" dirty="0" smtClean="0"/>
              <a:t>)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202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Sekundární právo</a:t>
            </a:r>
          </a:p>
          <a:p>
            <a:pPr>
              <a:defRPr/>
            </a:pPr>
            <a:r>
              <a:rPr lang="cs-CZ" sz="2000" dirty="0" smtClean="0"/>
              <a:t>Na </a:t>
            </a:r>
            <a:r>
              <a:rPr lang="cs-CZ" sz="2000" dirty="0"/>
              <a:t>základě zmocnění Radou ES (nařízením Rady (ES) č. 994/98) vydala Evropská komise nařízení Komise (ES) č. </a:t>
            </a:r>
            <a:r>
              <a:rPr lang="cs-CZ" sz="2000" dirty="0" smtClean="0"/>
              <a:t>651/2014 </a:t>
            </a:r>
            <a:r>
              <a:rPr lang="cs-CZ" sz="2000" dirty="0"/>
              <a:t>ze dne 17. června 2014, kterým se v souladu s články 107 a 108 Smlouvy prohlašují určité kategorie podpory za slučitelné s vnitřním trhem  (obecné nařízení o blokových výjimkách).</a:t>
            </a:r>
          </a:p>
          <a:p>
            <a:pPr>
              <a:defRPr/>
            </a:pPr>
            <a:r>
              <a:rPr lang="cs-CZ" sz="2000" dirty="0"/>
              <a:t>Podmínky poskytování podpory dle </a:t>
            </a:r>
            <a:r>
              <a:rPr lang="cs-CZ" sz="2000" b="1" dirty="0"/>
              <a:t>pravidla de </a:t>
            </a:r>
            <a:r>
              <a:rPr lang="cs-CZ" sz="2000" b="1" dirty="0" err="1"/>
              <a:t>minimis</a:t>
            </a:r>
            <a:r>
              <a:rPr lang="cs-CZ" sz="2000" b="1" dirty="0"/>
              <a:t> </a:t>
            </a:r>
            <a:r>
              <a:rPr lang="cs-CZ" sz="2000" dirty="0"/>
              <a:t>stanovuje nařízení komise (ES) č. </a:t>
            </a:r>
            <a:r>
              <a:rPr lang="cs-CZ" sz="2000" dirty="0" smtClean="0"/>
              <a:t>1407/2013 ze </a:t>
            </a:r>
            <a:r>
              <a:rPr lang="cs-CZ" sz="2000" dirty="0"/>
              <a:t>dne 18. prosince </a:t>
            </a:r>
            <a:r>
              <a:rPr lang="cs-CZ" sz="2000" dirty="0" smtClean="0"/>
              <a:t>2013 o </a:t>
            </a:r>
            <a:r>
              <a:rPr lang="cs-CZ" sz="2000" dirty="0"/>
              <a:t>použití článků 107 a 108 Smlouvy o fungování Evropské unie na podporu de </a:t>
            </a:r>
            <a:r>
              <a:rPr lang="cs-CZ" sz="2000" dirty="0" err="1" smtClean="0"/>
              <a:t>minimis</a:t>
            </a:r>
            <a:endParaRPr lang="cs-CZ" sz="20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528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- </a:t>
            </a:r>
            <a:r>
              <a:rPr lang="pl-PL" b="0" cap="none" dirty="0" smtClean="0"/>
              <a:t>základní informace</a:t>
            </a:r>
            <a:endParaRPr lang="cs-CZ" b="0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Prioritní osa 1: </a:t>
            </a:r>
            <a:r>
              <a:rPr lang="cs-CZ" dirty="0" smtClean="0"/>
              <a:t>Podpora zaměstnanosti a adaptability pracovní síly</a:t>
            </a:r>
          </a:p>
          <a:p>
            <a:pPr marL="0" indent="0">
              <a:buNone/>
            </a:pPr>
            <a:r>
              <a:rPr lang="cs-CZ" b="1" dirty="0" smtClean="0"/>
              <a:t>Investiční priorita 1.2: </a:t>
            </a:r>
            <a:r>
              <a:rPr lang="cs-CZ" dirty="0" smtClean="0"/>
              <a:t>Rovnost žen a mužů ve všech oblastech, a to i pokud jde o přístup k zaměstnání a kariérní postup, sladění pracovního a soukromého života a podpora stejné odměny za stejnou práci.</a:t>
            </a:r>
          </a:p>
          <a:p>
            <a:pPr marL="0" indent="0">
              <a:buNone/>
            </a:pPr>
            <a:r>
              <a:rPr lang="cs-CZ" b="1" dirty="0" smtClean="0"/>
              <a:t>Vyhlašovatel výzvy: </a:t>
            </a:r>
            <a:r>
              <a:rPr lang="cs-CZ" dirty="0" smtClean="0"/>
              <a:t>MPSV, odbor realizace programů ESF – adaptabilita a rovné příležitosti</a:t>
            </a:r>
          </a:p>
          <a:p>
            <a:pPr marL="0" indent="0">
              <a:buNone/>
            </a:pPr>
            <a:r>
              <a:rPr lang="cs-CZ" b="1" dirty="0" smtClean="0"/>
              <a:t>Vyhlášení výzev: </a:t>
            </a:r>
            <a:r>
              <a:rPr lang="cs-CZ" dirty="0" smtClean="0"/>
              <a:t>3. 8. 2015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Ukončení příjmu projektových žádostí</a:t>
            </a:r>
            <a:r>
              <a:rPr lang="cs-CZ" dirty="0" smtClean="0"/>
              <a:t>: 16. 10. 2015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008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Sekundární právo</a:t>
            </a:r>
          </a:p>
          <a:p>
            <a:pPr marL="0" indent="0">
              <a:buNone/>
              <a:defRPr/>
            </a:pPr>
            <a:r>
              <a:rPr lang="cs-CZ" sz="2000" dirty="0"/>
              <a:t>Procesní úpravu nakládání s veřejnou podporou obsahují zejména </a:t>
            </a:r>
          </a:p>
          <a:p>
            <a:pPr lvl="1">
              <a:defRPr/>
            </a:pPr>
            <a:r>
              <a:rPr lang="cs-CZ" dirty="0"/>
              <a:t>nařízení Rady (ES) </a:t>
            </a:r>
            <a:r>
              <a:rPr lang="cs-CZ" b="1" u="sng" dirty="0"/>
              <a:t>č. 659/1999</a:t>
            </a:r>
            <a:r>
              <a:rPr lang="cs-CZ" dirty="0"/>
              <a:t>, stanovující detailní pravidla pro aplikaci článku 93 Smlouvy o založení Evropského společenství a</a:t>
            </a:r>
          </a:p>
          <a:p>
            <a:pPr lvl="1">
              <a:defRPr/>
            </a:pPr>
            <a:r>
              <a:rPr lang="cs-CZ" dirty="0"/>
              <a:t>nařízení Komise (ES) </a:t>
            </a:r>
            <a:r>
              <a:rPr lang="cs-CZ" b="1" u="sng" dirty="0"/>
              <a:t>č. 794/2004</a:t>
            </a:r>
            <a:r>
              <a:rPr lang="cs-CZ" dirty="0"/>
              <a:t>, kterým se provádí nařízení Rady (ES) č. 659/1999, kterým se stanoví prováděcí pravidla k článku 93 Smlouvy o ES</a:t>
            </a:r>
          </a:p>
          <a:p>
            <a:pPr marL="0" lvl="1" indent="0">
              <a:buNone/>
              <a:defRPr/>
            </a:pPr>
            <a:r>
              <a:rPr lang="cs-CZ" dirty="0"/>
              <a:t>Dále nařízení, rozhodnutí či sdělení EK v např. podobě rámců či pokynů pro určité kategorie podpor, resp. jejich příjemců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359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Národní právo</a:t>
            </a:r>
          </a:p>
          <a:p>
            <a:pPr>
              <a:defRPr/>
            </a:pPr>
            <a:r>
              <a:rPr lang="cs-CZ" sz="2000" dirty="0" smtClean="0"/>
              <a:t>Na </a:t>
            </a:r>
            <a:r>
              <a:rPr lang="cs-CZ" sz="2000" dirty="0"/>
              <a:t>národní úrovni je základem úpravy veřejné podpory </a:t>
            </a:r>
            <a:r>
              <a:rPr lang="cs-CZ" sz="2000" b="1" dirty="0"/>
              <a:t>zákon č. 215/2004 Sb.</a:t>
            </a:r>
            <a:r>
              <a:rPr lang="cs-CZ" sz="2000" dirty="0"/>
              <a:t>, o úpravě některých vztahů v oblasti veřejné podpory a o změně zákona o podpoře výzkumu a vývoje.</a:t>
            </a:r>
          </a:p>
          <a:p>
            <a:pPr>
              <a:defRPr/>
            </a:pPr>
            <a:r>
              <a:rPr lang="cs-CZ" sz="2000" dirty="0" smtClean="0"/>
              <a:t>Zákon </a:t>
            </a:r>
            <a:r>
              <a:rPr lang="cs-CZ" sz="2000" dirty="0"/>
              <a:t>obsahuje úpravu postavení Úřadu pro ochranu hospodářské soutěže, jeho kontrolní pravomoci, povinnosti, povinnosti poskytovatelů a příjemců veřejné podpory atd. Úřad pro ochranu hospodářské soutěže je zákonem zmocněn k vydávání prováděcích právních předpisů v oblasti veřejné podpory</a:t>
            </a:r>
            <a:r>
              <a:rPr lang="cs-CZ" sz="2000" dirty="0" smtClean="0"/>
              <a:t>.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28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Národní právo</a:t>
            </a:r>
          </a:p>
          <a:p>
            <a:pPr>
              <a:defRPr/>
            </a:pPr>
            <a:r>
              <a:rPr lang="cs-CZ" sz="2000" dirty="0" smtClean="0"/>
              <a:t>Dalším </a:t>
            </a:r>
            <a:r>
              <a:rPr lang="cs-CZ" sz="2000" dirty="0"/>
              <a:t>zákonem, který určuje pravidla nakládání s veřejnou podporou je </a:t>
            </a:r>
            <a:r>
              <a:rPr lang="cs-CZ" sz="2000" b="1" dirty="0"/>
              <a:t>zákon č. 319/2006 Sb., </a:t>
            </a:r>
            <a:r>
              <a:rPr lang="cs-CZ" sz="2000" dirty="0"/>
              <a:t>o některých opatřeních ke zprůhlednění finančních vztahů v oblasti veřejné podpory. Zákon definuje z pohledu národní legislativy některé povinnosti příjemců veřejné podpory a dále pojmy používané v oblasti veřejné podpory.</a:t>
            </a:r>
          </a:p>
          <a:p>
            <a:pPr marL="414000" lvl="1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101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84784"/>
            <a:ext cx="8208464" cy="4896544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Idea regulace veřejné podpory</a:t>
            </a:r>
          </a:p>
          <a:p>
            <a:pPr>
              <a:defRPr/>
            </a:pPr>
            <a:r>
              <a:rPr lang="cs-CZ" sz="2000" dirty="0"/>
              <a:t>Proti sobě </a:t>
            </a:r>
            <a:r>
              <a:rPr lang="cs-CZ" sz="2000" dirty="0" smtClean="0"/>
              <a:t>stojí </a:t>
            </a:r>
            <a:r>
              <a:rPr lang="cs-CZ" sz="2000" dirty="0"/>
              <a:t>dva odlišné přístupy, výsledkem jejichž vzájemného je právní úprava veřejné podpory.</a:t>
            </a:r>
          </a:p>
          <a:p>
            <a:pPr>
              <a:defRPr/>
            </a:pPr>
            <a:r>
              <a:rPr lang="cs-CZ" sz="2000" b="1" dirty="0"/>
              <a:t>Negativní přístup </a:t>
            </a:r>
            <a:r>
              <a:rPr lang="cs-CZ" sz="2000" dirty="0"/>
              <a:t>k veřejné podpoře – Svobodná volná a státy nezasažená hospodářská soutěž je ze své podstaty nejlépe schopná ochránit zájmy občanů EU (základ regulace poskytování veřejné podpory Evropskou unií).</a:t>
            </a:r>
          </a:p>
          <a:p>
            <a:pPr>
              <a:defRPr/>
            </a:pPr>
            <a:r>
              <a:rPr lang="cs-CZ" sz="2000" b="1" dirty="0"/>
              <a:t>Pozitivní přístup</a:t>
            </a:r>
            <a:r>
              <a:rPr lang="cs-CZ" sz="2000" dirty="0"/>
              <a:t> k veřejné podpoře – pozitivní přínos poskytování podpory z veřejných prostředků v oblastech, v nichž je uznáván vyšší obecný zájem na jejich dosažení, před zájmem na zajištění volné nezkreslené soutěže (základ pro výjimky ze zákazu veřejné podpory</a:t>
            </a:r>
            <a:r>
              <a:rPr lang="cs-CZ" sz="2000" dirty="0" smtClean="0"/>
              <a:t>).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9637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Pojem veřejná podpora</a:t>
            </a:r>
          </a:p>
          <a:p>
            <a:pPr>
              <a:defRPr/>
            </a:pPr>
            <a:r>
              <a:rPr lang="cs-CZ" sz="2000" dirty="0"/>
              <a:t>Pozitivní právem daná definice </a:t>
            </a:r>
            <a:r>
              <a:rPr lang="cs-CZ" sz="2000" dirty="0" smtClean="0"/>
              <a:t>neexistuje. Obsah </a:t>
            </a:r>
            <a:r>
              <a:rPr lang="cs-CZ" sz="2000" dirty="0"/>
              <a:t>pojmu veřejná podpora lze </a:t>
            </a:r>
            <a:r>
              <a:rPr lang="cs-CZ" sz="2000" b="1" dirty="0"/>
              <a:t>dovodit ze zákazu veřejné podpory </a:t>
            </a:r>
            <a:r>
              <a:rPr lang="cs-CZ" sz="2000" dirty="0"/>
              <a:t>podle ustanovení čl. 107 odst. 1 Smlouvy:</a:t>
            </a:r>
          </a:p>
          <a:p>
            <a:pPr>
              <a:defRPr/>
            </a:pPr>
            <a:r>
              <a:rPr lang="cs-CZ" sz="2000" dirty="0" smtClean="0"/>
              <a:t>(</a:t>
            </a:r>
            <a:r>
              <a:rPr lang="cs-CZ" sz="2000" dirty="0"/>
              <a:t>1.)Podpory poskytované v jakékoli formě státem nebo ze státních prostředků, </a:t>
            </a:r>
            <a:r>
              <a:rPr lang="cs-CZ" sz="2000" dirty="0" smtClean="0"/>
              <a:t>(2.)</a:t>
            </a:r>
            <a:r>
              <a:rPr lang="cs-CZ" sz="2000" dirty="0"/>
              <a:t>které narušují nebo mohou narušit hospodářskou soutěž tím, že </a:t>
            </a:r>
            <a:r>
              <a:rPr lang="cs-CZ" sz="2000" dirty="0" smtClean="0"/>
              <a:t>(3.)</a:t>
            </a:r>
            <a:r>
              <a:rPr lang="cs-CZ" sz="2000" dirty="0"/>
              <a:t>zvýhodňují určité podniky nebo určitá odvětví výroby, jsou, (4.)pokud ovlivňují obchod mezi členskými státy, neslučitelné s vnitřním trhem, nestanoví-li Smlouvy jinak. </a:t>
            </a:r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501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Pojem podniku</a:t>
            </a:r>
          </a:p>
          <a:p>
            <a:pPr>
              <a:defRPr/>
            </a:pPr>
            <a:r>
              <a:rPr lang="cs-CZ" sz="2000" dirty="0" smtClean="0"/>
              <a:t>Z </a:t>
            </a:r>
            <a:r>
              <a:rPr lang="cs-CZ" sz="2000" dirty="0"/>
              <a:t>bodu 4 preambule Nařízení na podporu de </a:t>
            </a:r>
            <a:r>
              <a:rPr lang="cs-CZ" sz="2000" dirty="0" err="1"/>
              <a:t>minimis</a:t>
            </a:r>
            <a:r>
              <a:rPr lang="cs-CZ" sz="2000" dirty="0"/>
              <a:t> plyne, že: „Pro účely pravidel hospodářské soutěže stanovených ve Smlouvě je podnikem jakýkoli subjekt vykonávající hospodářskou činnost nezávisle na právním postavení tohoto subjektu a způsobu jeho financování</a:t>
            </a:r>
            <a:r>
              <a:rPr lang="cs-CZ" sz="2000" dirty="0" smtClean="0"/>
              <a:t>.“. Dále </a:t>
            </a:r>
            <a:r>
              <a:rPr lang="cs-CZ" sz="2000" dirty="0"/>
              <a:t>lze definici Podniku dovodit například z judikatury ESD, u které např. rozsudek ESD C-41/90 </a:t>
            </a:r>
            <a:r>
              <a:rPr lang="cs-CZ" sz="2000" dirty="0" err="1"/>
              <a:t>Höfner</a:t>
            </a:r>
            <a:r>
              <a:rPr lang="cs-CZ" sz="2000" dirty="0"/>
              <a:t> a </a:t>
            </a:r>
            <a:r>
              <a:rPr lang="cs-CZ" sz="2000" dirty="0" err="1"/>
              <a:t>Elser</a:t>
            </a:r>
            <a:r>
              <a:rPr lang="cs-CZ" sz="2000" dirty="0"/>
              <a:t> v </a:t>
            </a:r>
            <a:r>
              <a:rPr lang="cs-CZ" sz="2000" dirty="0" err="1"/>
              <a:t>Macrotron</a:t>
            </a:r>
            <a:r>
              <a:rPr lang="cs-CZ" sz="2000" dirty="0"/>
              <a:t> uvádí, že „Podnikem je jakákoliv entita bez ohledu na právní status či způsob financování vykonávající ekonomickou aktivitu</a:t>
            </a:r>
            <a:r>
              <a:rPr lang="cs-CZ" sz="2000" dirty="0" smtClean="0"/>
              <a:t>.“.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50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Pojem podniku</a:t>
            </a:r>
          </a:p>
          <a:p>
            <a:pPr>
              <a:defRPr/>
            </a:pPr>
            <a:r>
              <a:rPr lang="cs-CZ" sz="2000" dirty="0"/>
              <a:t>Veřejná podpora nevzniká u subjektů, u kterých absentuje hospodářská činnost / ekonomická aktivita.</a:t>
            </a:r>
          </a:p>
          <a:p>
            <a:pPr>
              <a:defRPr/>
            </a:pPr>
            <a:r>
              <a:rPr lang="cs-CZ" sz="2000" dirty="0"/>
              <a:t>Správa vlastního majetku (včetně případných pronájmů bytů) není hospodářskou činností.</a:t>
            </a:r>
          </a:p>
          <a:p>
            <a:pPr>
              <a:defRPr/>
            </a:pPr>
            <a:r>
              <a:rPr lang="cs-CZ" sz="2000" dirty="0"/>
              <a:t>Podporu v rámci předmětné výzvy nedostávají zaměstnavatelé, kteří zpravidla hospodářskou činnost vykonávají, ale rodiče dětí. U nich bude posuzováno, zda vykonávají hospodářskou činnost (podnikají) nebo takový druh činnosti nevykonávají a VP nevzniká.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147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Narušení </a:t>
            </a:r>
            <a:r>
              <a:rPr lang="cs-CZ" sz="2800" b="1" dirty="0"/>
              <a:t>hospodářské soutěže nebo hrozba jejího narušení</a:t>
            </a:r>
          </a:p>
          <a:p>
            <a:pPr>
              <a:defRPr/>
            </a:pPr>
            <a:r>
              <a:rPr lang="cs-CZ" sz="2000" dirty="0"/>
              <a:t>Naplnění tohoto znaku se při poskytnutí podpory z veřejných zdrojů předpokládá téměř automaticky, neboť postačuje pouhé potenciální narušení soutěže (i zamezení vstupu potenciálního konkurenta na trh).</a:t>
            </a:r>
          </a:p>
          <a:p>
            <a:pPr>
              <a:defRPr/>
            </a:pPr>
            <a:r>
              <a:rPr lang="cs-CZ" sz="2000" dirty="0"/>
              <a:t>Podpora udělená jednomu ze soutěžitelů poškozuje hospodářskou soutěž tím, že vytváří na trhu nerovné podmínky pro podnikání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81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136456" cy="465333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Narušení </a:t>
            </a:r>
            <a:r>
              <a:rPr lang="cs-CZ" sz="2800" b="1" dirty="0"/>
              <a:t>hospodářské soutěže nebo hrozba jejího narušení</a:t>
            </a:r>
          </a:p>
          <a:p>
            <a:pPr>
              <a:defRPr/>
            </a:pPr>
            <a:r>
              <a:rPr lang="cs-CZ" sz="2000" dirty="0" smtClean="0"/>
              <a:t>Zatímco </a:t>
            </a:r>
            <a:r>
              <a:rPr lang="cs-CZ" sz="2000" dirty="0"/>
              <a:t>příjemce podpory má možnost použít pro realizaci svých záměrů vedle vlastních i prostředky z veřejných zdrojů, ostatní soutěžitelé, hospodaří při dosahování obdobných cílů pouze s vlastními prostředky.</a:t>
            </a:r>
          </a:p>
          <a:p>
            <a:pPr>
              <a:defRPr/>
            </a:pPr>
            <a:r>
              <a:rPr lang="cs-CZ" sz="2000" dirty="0"/>
              <a:t>Podnik může díky veřejné podpoře nabízet své produkty levněji nebo investovat vlastní prostředky do jiných oblastí a posílit tak své postavení. </a:t>
            </a:r>
          </a:p>
          <a:p>
            <a:pPr>
              <a:defRPr/>
            </a:pPr>
            <a:r>
              <a:rPr lang="cs-CZ" sz="2000" dirty="0" smtClean="0"/>
              <a:t>Výjimkou </a:t>
            </a:r>
            <a:r>
              <a:rPr lang="cs-CZ" sz="2000" dirty="0"/>
              <a:t>je </a:t>
            </a:r>
            <a:r>
              <a:rPr lang="cs-CZ" sz="2000" b="1" dirty="0"/>
              <a:t>tzv. podpora de </a:t>
            </a:r>
            <a:r>
              <a:rPr lang="cs-CZ" sz="2000" b="1" dirty="0" err="1"/>
              <a:t>minimis</a:t>
            </a:r>
            <a:r>
              <a:rPr lang="cs-CZ" sz="2000" dirty="0"/>
              <a:t>, která z důvodu nízké částky poskytované podpory soutěž nenarušuje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232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Další výjimky z VP - </a:t>
            </a:r>
            <a:r>
              <a:rPr lang="cs-CZ" dirty="0" smtClean="0"/>
              <a:t>podle Smlouvy:</a:t>
            </a:r>
            <a:endParaRPr lang="cs-CZ" dirty="0"/>
          </a:p>
          <a:p>
            <a:pPr>
              <a:defRPr/>
            </a:pPr>
            <a:r>
              <a:rPr lang="cs-CZ" sz="2000" dirty="0"/>
              <a:t>Obecné výjimky dle čl. 107 odst. 2 Smlouvy</a:t>
            </a:r>
          </a:p>
          <a:p>
            <a:pPr>
              <a:defRPr/>
            </a:pPr>
            <a:r>
              <a:rPr lang="cs-CZ" sz="2000" dirty="0"/>
              <a:t>Individuální výjimky  dle čl. 107 odst. 3 Smlouvy</a:t>
            </a:r>
          </a:p>
          <a:p>
            <a:pPr>
              <a:defRPr/>
            </a:pPr>
            <a:r>
              <a:rPr lang="cs-CZ" sz="2000" dirty="0"/>
              <a:t>Skupinové výjimky vydané Evropskou komisí na základě čl. 109 Smlouvy a zmocnění v nařízení Rady (ES) 994/98</a:t>
            </a:r>
          </a:p>
          <a:p>
            <a:pPr>
              <a:defRPr/>
            </a:pPr>
            <a:r>
              <a:rPr lang="cs-CZ" sz="2000" dirty="0"/>
              <a:t>Výjimky stanovené Radou ES (podle čl. 108 odst. 2 Smlouvy</a:t>
            </a:r>
            <a:r>
              <a:rPr lang="cs-CZ" sz="2000" dirty="0" smtClean="0"/>
              <a:t>)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312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cíl výzvy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064000" cy="4176464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Cíl výzvy:</a:t>
            </a:r>
          </a:p>
          <a:p>
            <a:r>
              <a:rPr lang="cs-CZ" dirty="0" smtClean="0"/>
              <a:t>usnadnit </a:t>
            </a:r>
            <a:r>
              <a:rPr lang="cs-CZ" dirty="0"/>
              <a:t>rodičům malých školáků sladění pracovního rytmu s péčí o </a:t>
            </a:r>
            <a:r>
              <a:rPr lang="cs-CZ" dirty="0" smtClean="0"/>
              <a:t>děti</a:t>
            </a:r>
          </a:p>
          <a:p>
            <a:r>
              <a:rPr lang="cs-CZ" dirty="0" smtClean="0"/>
              <a:t>přispět </a:t>
            </a:r>
            <a:r>
              <a:rPr lang="cs-CZ" dirty="0"/>
              <a:t>tak ke zvýšení </a:t>
            </a:r>
            <a:r>
              <a:rPr lang="cs-CZ" dirty="0" smtClean="0"/>
              <a:t>zaměstnanosti rodičů</a:t>
            </a:r>
          </a:p>
          <a:p>
            <a:r>
              <a:rPr lang="cs-CZ" dirty="0" smtClean="0"/>
              <a:t>zajistit kvalitní péči o děti, nikoliv jejich „odkladiště“, ale předmětem podpory 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nemůže být</a:t>
            </a:r>
            <a:r>
              <a:rPr lang="cs-CZ" dirty="0" smtClean="0"/>
              <a:t> vzdělávání dětí (vyloučen je </a:t>
            </a:r>
            <a:r>
              <a:rPr lang="cs-CZ" dirty="0"/>
              <a:t>tedy provoz dle </a:t>
            </a:r>
            <a:r>
              <a:rPr lang="cs-CZ" dirty="0" smtClean="0"/>
              <a:t>Vyhlášky </a:t>
            </a:r>
            <a:r>
              <a:rPr lang="cs-CZ" dirty="0"/>
              <a:t>č. 74/2005 Sb</a:t>
            </a:r>
            <a:r>
              <a:rPr lang="cs-CZ" dirty="0" smtClean="0"/>
              <a:t>., školy využijí tzv. doplňkových činností)</a:t>
            </a:r>
            <a:endParaRPr lang="cs-CZ" dirty="0"/>
          </a:p>
          <a:p>
            <a:r>
              <a:rPr lang="cs-CZ" dirty="0" smtClean="0"/>
              <a:t>terminologie – družina a školní klub vs. tzv. dětský klub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0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Podpora de </a:t>
            </a:r>
            <a:r>
              <a:rPr lang="cs-CZ" sz="2800" b="1" dirty="0" err="1" smtClean="0"/>
              <a:t>minimis</a:t>
            </a:r>
            <a:endParaRPr lang="cs-CZ" sz="2800" dirty="0"/>
          </a:p>
          <a:p>
            <a:pPr>
              <a:defRPr/>
            </a:pPr>
            <a:r>
              <a:rPr lang="cs-CZ" sz="2000" dirty="0"/>
              <a:t>Podpora podle pravidla de </a:t>
            </a:r>
            <a:r>
              <a:rPr lang="cs-CZ" sz="2000" dirty="0" err="1"/>
              <a:t>minimis</a:t>
            </a:r>
            <a:r>
              <a:rPr lang="cs-CZ" sz="2000" dirty="0"/>
              <a:t>, podpora de </a:t>
            </a:r>
            <a:r>
              <a:rPr lang="cs-CZ" sz="2000" dirty="0" err="1"/>
              <a:t>minimis</a:t>
            </a:r>
            <a:r>
              <a:rPr lang="cs-CZ" sz="2000" dirty="0"/>
              <a:t>, českou legislativou označována jako </a:t>
            </a:r>
            <a:r>
              <a:rPr lang="cs-CZ" sz="2000" b="1" dirty="0"/>
              <a:t>podpora malého rozsahu </a:t>
            </a:r>
            <a:r>
              <a:rPr lang="cs-CZ" sz="2000" dirty="0"/>
              <a:t>(zákon č. 215/2004 Sb.).</a:t>
            </a:r>
          </a:p>
          <a:p>
            <a:pPr>
              <a:defRPr/>
            </a:pPr>
            <a:r>
              <a:rPr lang="cs-CZ" sz="2000" dirty="0"/>
              <a:t>Podpora de </a:t>
            </a:r>
            <a:r>
              <a:rPr lang="cs-CZ" sz="2000" dirty="0" err="1"/>
              <a:t>minimis</a:t>
            </a:r>
            <a:r>
              <a:rPr lang="cs-CZ" sz="2000" dirty="0"/>
              <a:t> není veřejnou podporou ve smyslu čl. 107 Smlouvy.</a:t>
            </a:r>
          </a:p>
          <a:p>
            <a:pPr>
              <a:defRPr/>
            </a:pPr>
            <a:r>
              <a:rPr lang="cs-CZ" sz="2000" dirty="0"/>
              <a:t>Důvod: vzhledem ke své relativně nízké hodnotě není s to narušit hospodářskou soutěž ani ovlivnit obchod mezi členskými státy EU, nejsou tedy splněny dva znaky veřejné podpory ze čtyř</a:t>
            </a:r>
            <a:r>
              <a:rPr lang="cs-CZ" sz="2000" dirty="0" smtClean="0"/>
              <a:t>. 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028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Podpora de </a:t>
            </a:r>
            <a:r>
              <a:rPr lang="cs-CZ" sz="2800" b="1" dirty="0" err="1" smtClean="0"/>
              <a:t>minimis</a:t>
            </a:r>
            <a:endParaRPr lang="cs-CZ" sz="2800" dirty="0"/>
          </a:p>
          <a:p>
            <a:pPr>
              <a:defRPr/>
            </a:pPr>
            <a:r>
              <a:rPr lang="cs-CZ" sz="2000" dirty="0" smtClean="0"/>
              <a:t>V </a:t>
            </a:r>
            <a:r>
              <a:rPr lang="cs-CZ" sz="2000" dirty="0"/>
              <a:t>ostatních parametrech však má stejný charakter jako veřejná podpora (podpora poskytována z veřejných prostředků, zvýhodňuje určitý podnik), proto pravidel de </a:t>
            </a:r>
            <a:r>
              <a:rPr lang="cs-CZ" sz="2000" dirty="0" err="1"/>
              <a:t>minimis</a:t>
            </a:r>
            <a:r>
              <a:rPr lang="cs-CZ" sz="2000" dirty="0"/>
              <a:t> využívají poskytovatelé v těch případech, kdy není aplikovatelná některá z existujících výjimek (např. podle obecného nařízení o blokových výjimkách) a proces notifikace je vzhledem k rozsahu zamýšlené podpory neúčelně náročný</a:t>
            </a:r>
            <a:r>
              <a:rPr lang="cs-CZ" sz="2000" dirty="0" smtClean="0"/>
              <a:t>.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313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Podpora de </a:t>
            </a:r>
            <a:r>
              <a:rPr lang="cs-CZ" sz="2800" b="1" dirty="0" err="1" smtClean="0"/>
              <a:t>minimis</a:t>
            </a:r>
            <a:endParaRPr lang="cs-CZ" sz="2800" b="1" dirty="0" smtClean="0"/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  <a:defRPr/>
            </a:pPr>
            <a:r>
              <a:rPr lang="cs-CZ" sz="2000" b="1" dirty="0"/>
              <a:t>Definice podpory de </a:t>
            </a:r>
            <a:r>
              <a:rPr lang="cs-CZ" sz="2000" b="1" dirty="0" err="1"/>
              <a:t>minimis</a:t>
            </a:r>
            <a:r>
              <a:rPr lang="cs-CZ" sz="2000" b="1" dirty="0"/>
              <a:t>:</a:t>
            </a:r>
          </a:p>
          <a:p>
            <a:pPr>
              <a:defRPr/>
            </a:pPr>
            <a:r>
              <a:rPr lang="cs-CZ" sz="2000" dirty="0" smtClean="0"/>
              <a:t>Podpora</a:t>
            </a:r>
            <a:r>
              <a:rPr lang="cs-CZ" sz="2000" dirty="0"/>
              <a:t>, jejíž celková výše poskytnutá jednomu podniku nesmí v kterémkoli tříletém období přesáhnout částku </a:t>
            </a:r>
            <a:r>
              <a:rPr lang="cs-CZ" sz="2000" b="1" dirty="0"/>
              <a:t>200 000 EUR</a:t>
            </a:r>
            <a:r>
              <a:rPr lang="cs-CZ" sz="2000" dirty="0"/>
              <a:t>.</a:t>
            </a:r>
          </a:p>
          <a:p>
            <a:pPr>
              <a:defRPr/>
            </a:pPr>
            <a:r>
              <a:rPr lang="cs-CZ" sz="2000" dirty="0" smtClean="0"/>
              <a:t>Celková </a:t>
            </a:r>
            <a:r>
              <a:rPr lang="cs-CZ" sz="2000" dirty="0"/>
              <a:t>částka podpory de </a:t>
            </a:r>
            <a:r>
              <a:rPr lang="cs-CZ" sz="2000" dirty="0" err="1"/>
              <a:t>minimis</a:t>
            </a:r>
            <a:r>
              <a:rPr lang="cs-CZ" sz="2000" dirty="0"/>
              <a:t> udělená každému jednotlivému podniku činnému v odvětví silniční </a:t>
            </a:r>
            <a:r>
              <a:rPr lang="cs-CZ" sz="2000" dirty="0" smtClean="0"/>
              <a:t>nákladní dopravy </a:t>
            </a:r>
            <a:r>
              <a:rPr lang="cs-CZ" sz="2000" dirty="0"/>
              <a:t>nesmí přesáhnout </a:t>
            </a:r>
            <a:r>
              <a:rPr lang="cs-CZ" sz="2000" b="1" dirty="0"/>
              <a:t>100 000 EUR </a:t>
            </a:r>
            <a:r>
              <a:rPr lang="cs-CZ" sz="2000" dirty="0"/>
              <a:t>v kterémkoliv období tří fiskálních let</a:t>
            </a:r>
            <a:r>
              <a:rPr lang="cs-CZ" sz="2000" dirty="0" smtClean="0"/>
              <a:t>.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367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Podpora de </a:t>
            </a:r>
            <a:r>
              <a:rPr lang="cs-CZ" sz="2800" b="1" dirty="0" err="1" smtClean="0"/>
              <a:t>minimis</a:t>
            </a:r>
            <a:endParaRPr lang="cs-CZ" sz="2800" dirty="0"/>
          </a:p>
          <a:p>
            <a:pPr>
              <a:defRPr/>
            </a:pPr>
            <a:r>
              <a:rPr lang="cs-CZ" sz="2000" dirty="0"/>
              <a:t>Jeden podnik“ pro účely tohoto nařízení zahrnuje </a:t>
            </a:r>
            <a:r>
              <a:rPr lang="cs-CZ" sz="2000" dirty="0" smtClean="0"/>
              <a:t>veškeré subjekty</a:t>
            </a:r>
            <a:r>
              <a:rPr lang="cs-CZ" sz="2000" dirty="0"/>
              <a:t>, které mezi sebou mají alespoň jeden </a:t>
            </a:r>
            <a:r>
              <a:rPr lang="cs-CZ" sz="2000" dirty="0" smtClean="0"/>
              <a:t>z následujících vztahů</a:t>
            </a:r>
            <a:r>
              <a:rPr lang="cs-CZ" sz="2000" dirty="0"/>
              <a:t>:</a:t>
            </a:r>
          </a:p>
          <a:p>
            <a:pPr lvl="1">
              <a:defRPr/>
            </a:pPr>
            <a:r>
              <a:rPr lang="cs-CZ" sz="1600" dirty="0"/>
              <a:t>a) jeden subjekt vlastní většinu hlasovacích práv, která </a:t>
            </a:r>
            <a:r>
              <a:rPr lang="cs-CZ" sz="1600" dirty="0" smtClean="0"/>
              <a:t>náležejí akcionářům </a:t>
            </a:r>
            <a:r>
              <a:rPr lang="cs-CZ" sz="1600" dirty="0"/>
              <a:t>nebo společníkům, v jiném </a:t>
            </a:r>
            <a:r>
              <a:rPr lang="cs-CZ" sz="1600" dirty="0" smtClean="0"/>
              <a:t>subjektu</a:t>
            </a:r>
            <a:endParaRPr lang="cs-CZ" sz="1600" dirty="0"/>
          </a:p>
          <a:p>
            <a:pPr lvl="1">
              <a:defRPr/>
            </a:pPr>
            <a:r>
              <a:rPr lang="cs-CZ" sz="1600" dirty="0"/>
              <a:t>b) jeden subjekt má právo jmenovat nebo odvolat většinu </a:t>
            </a:r>
            <a:r>
              <a:rPr lang="cs-CZ" sz="1600" dirty="0" smtClean="0"/>
              <a:t>členů správního</a:t>
            </a:r>
            <a:r>
              <a:rPr lang="cs-CZ" sz="1600" dirty="0"/>
              <a:t>, řídícího nebo dozorčího orgánu jiného </a:t>
            </a:r>
            <a:r>
              <a:rPr lang="cs-CZ" sz="1600" dirty="0" smtClean="0"/>
              <a:t>subjektu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7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Podpora de </a:t>
            </a:r>
            <a:r>
              <a:rPr lang="cs-CZ" sz="2800" b="1" dirty="0" err="1" smtClean="0"/>
              <a:t>minimis</a:t>
            </a:r>
            <a:endParaRPr lang="cs-CZ" sz="2800" dirty="0"/>
          </a:p>
          <a:p>
            <a:pPr marL="0" indent="0">
              <a:buNone/>
              <a:defRPr/>
            </a:pPr>
            <a:r>
              <a:rPr lang="cs-CZ" b="1" dirty="0"/>
              <a:t>Jeden </a:t>
            </a:r>
            <a:r>
              <a:rPr lang="cs-CZ" b="1" dirty="0" smtClean="0"/>
              <a:t>podnik:</a:t>
            </a:r>
          </a:p>
          <a:p>
            <a:pPr lvl="1">
              <a:defRPr/>
            </a:pPr>
            <a:r>
              <a:rPr lang="cs-CZ" sz="1600" dirty="0" smtClean="0"/>
              <a:t>c</a:t>
            </a:r>
            <a:r>
              <a:rPr lang="cs-CZ" sz="1600" dirty="0"/>
              <a:t>) jeden subjekt má právo uplatňovat rozhodující vliv v </a:t>
            </a:r>
            <a:r>
              <a:rPr lang="cs-CZ" sz="1600" dirty="0" smtClean="0"/>
              <a:t>jiném subjektu </a:t>
            </a:r>
            <a:r>
              <a:rPr lang="cs-CZ" sz="1600" dirty="0"/>
              <a:t>podle smlouvy uzavřené s daným subjektem </a:t>
            </a:r>
            <a:r>
              <a:rPr lang="cs-CZ" sz="1600" dirty="0" smtClean="0"/>
              <a:t>nebo dle </a:t>
            </a:r>
            <a:r>
              <a:rPr lang="cs-CZ" sz="1600" dirty="0"/>
              <a:t>ustanovení v zakladatelské smlouvě nebo ve </a:t>
            </a:r>
            <a:r>
              <a:rPr lang="cs-CZ" sz="1600" dirty="0" smtClean="0"/>
              <a:t>stanovách tohoto </a:t>
            </a:r>
            <a:r>
              <a:rPr lang="cs-CZ" sz="1600" dirty="0"/>
              <a:t>subjektu;</a:t>
            </a:r>
          </a:p>
          <a:p>
            <a:pPr lvl="1">
              <a:defRPr/>
            </a:pPr>
            <a:r>
              <a:rPr lang="cs-CZ" sz="1600" dirty="0"/>
              <a:t>d) jeden subjekt, který je akcionářem nebo společníkem </a:t>
            </a:r>
            <a:r>
              <a:rPr lang="cs-CZ" sz="1600" dirty="0" smtClean="0"/>
              <a:t>jiného subjektu</a:t>
            </a:r>
            <a:r>
              <a:rPr lang="cs-CZ" sz="1600" dirty="0"/>
              <a:t>, ovládá sám, v souladu s dohodou </a:t>
            </a:r>
            <a:r>
              <a:rPr lang="cs-CZ" sz="1600" dirty="0" smtClean="0"/>
              <a:t>uzavřenou s </a:t>
            </a:r>
            <a:r>
              <a:rPr lang="cs-CZ" sz="1600" dirty="0"/>
              <a:t>jinými akcionáři nebo společníky daného subjektu, </a:t>
            </a:r>
            <a:r>
              <a:rPr lang="cs-CZ" sz="1600" dirty="0" smtClean="0"/>
              <a:t>většinu hlasovacích </a:t>
            </a:r>
            <a:r>
              <a:rPr lang="cs-CZ" sz="1600" dirty="0"/>
              <a:t>práv, náležejících akcionářům nebo </a:t>
            </a:r>
            <a:r>
              <a:rPr lang="cs-CZ" sz="1600" dirty="0" smtClean="0"/>
              <a:t>společníkům, v </a:t>
            </a:r>
            <a:r>
              <a:rPr lang="cs-CZ" sz="1600" dirty="0"/>
              <a:t>daném subjektu</a:t>
            </a:r>
            <a:r>
              <a:rPr lang="cs-CZ" sz="1600" dirty="0" smtClean="0"/>
              <a:t>.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476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Podpora de </a:t>
            </a:r>
            <a:r>
              <a:rPr lang="cs-CZ" sz="2800" b="1" dirty="0" err="1" smtClean="0"/>
              <a:t>minimis</a:t>
            </a:r>
            <a:endParaRPr lang="cs-CZ" sz="2800" dirty="0"/>
          </a:p>
          <a:p>
            <a:pPr>
              <a:defRPr/>
            </a:pPr>
            <a:r>
              <a:rPr lang="cs-CZ" sz="2000" dirty="0"/>
              <a:t>Účetním obdobím je míněn buď</a:t>
            </a:r>
          </a:p>
          <a:p>
            <a:pPr>
              <a:defRPr/>
            </a:pPr>
            <a:r>
              <a:rPr lang="cs-CZ" sz="2000" dirty="0"/>
              <a:t>kalendářní rok, </a:t>
            </a:r>
            <a:r>
              <a:rPr lang="cs-CZ" sz="2000" dirty="0" smtClean="0"/>
              <a:t>nebo hospodářský </a:t>
            </a:r>
            <a:r>
              <a:rPr lang="cs-CZ" sz="2000" dirty="0"/>
              <a:t>rok</a:t>
            </a:r>
          </a:p>
          <a:p>
            <a:pPr>
              <a:defRPr/>
            </a:pPr>
            <a:r>
              <a:rPr lang="cs-CZ" sz="2000" dirty="0" smtClean="0"/>
              <a:t>podle </a:t>
            </a:r>
            <a:r>
              <a:rPr lang="cs-CZ" sz="2000" dirty="0"/>
              <a:t>toho, který z nich daný subjekt využívá pro daňové účely v České republice (viz § 3 zákona č. 563/1991 Sb., o účetnictví)</a:t>
            </a:r>
          </a:p>
          <a:p>
            <a:pPr>
              <a:defRPr/>
            </a:pPr>
            <a:r>
              <a:rPr lang="cs-CZ" sz="2000" u="sng" dirty="0"/>
              <a:t>Příklad: </a:t>
            </a:r>
            <a:r>
              <a:rPr lang="cs-CZ" sz="2000" u="sng" dirty="0" smtClean="0"/>
              <a:t/>
            </a:r>
            <a:br>
              <a:rPr lang="cs-CZ" sz="2000" u="sng" dirty="0" smtClean="0"/>
            </a:br>
            <a:r>
              <a:rPr lang="cs-CZ" sz="2000" dirty="0" smtClean="0"/>
              <a:t>Před </a:t>
            </a:r>
            <a:r>
              <a:rPr lang="cs-CZ" sz="2000" dirty="0"/>
              <a:t>poskytnutím podpory de </a:t>
            </a:r>
            <a:r>
              <a:rPr lang="cs-CZ" sz="2000" dirty="0" err="1"/>
              <a:t>minimis</a:t>
            </a:r>
            <a:r>
              <a:rPr lang="cs-CZ" sz="2000" dirty="0"/>
              <a:t> v roce </a:t>
            </a:r>
            <a:r>
              <a:rPr lang="cs-CZ" sz="2000" dirty="0" smtClean="0"/>
              <a:t>2016 </a:t>
            </a:r>
            <a:r>
              <a:rPr lang="cs-CZ" sz="2000" dirty="0"/>
              <a:t>podniku používajícímu jako účetní období kalendářní rok sleduje poskytovatel podpory de </a:t>
            </a:r>
            <a:r>
              <a:rPr lang="cs-CZ" sz="2000" dirty="0" err="1"/>
              <a:t>minimis</a:t>
            </a:r>
            <a:r>
              <a:rPr lang="cs-CZ" sz="2000" dirty="0"/>
              <a:t> poskytnuté tomuto podniku v letech </a:t>
            </a:r>
            <a:r>
              <a:rPr lang="cs-CZ" sz="2000" dirty="0" smtClean="0"/>
              <a:t>2016, 2015 </a:t>
            </a:r>
            <a:r>
              <a:rPr lang="cs-CZ" sz="2000" dirty="0"/>
              <a:t>a </a:t>
            </a:r>
            <a:r>
              <a:rPr lang="cs-CZ" sz="2000" dirty="0" smtClean="0"/>
              <a:t>2014.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82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Podpora de </a:t>
            </a:r>
            <a:r>
              <a:rPr lang="cs-CZ" sz="2800" b="1" dirty="0" err="1" smtClean="0"/>
              <a:t>minimis</a:t>
            </a:r>
            <a:endParaRPr lang="cs-CZ" sz="2800" dirty="0"/>
          </a:p>
          <a:p>
            <a:pPr>
              <a:defRPr/>
            </a:pPr>
            <a:r>
              <a:rPr lang="cs-CZ" sz="2000" dirty="0"/>
              <a:t>Využívání podpory de </a:t>
            </a:r>
            <a:r>
              <a:rPr lang="cs-CZ" sz="2000" dirty="0" err="1"/>
              <a:t>minimis</a:t>
            </a:r>
            <a:r>
              <a:rPr lang="cs-CZ" sz="2000" dirty="0"/>
              <a:t> není podmíněno spolufinancováním ze strany jejího příjemce – intenzita podpory </a:t>
            </a:r>
            <a:r>
              <a:rPr lang="cs-CZ" sz="2000" b="1" dirty="0"/>
              <a:t>závisí na rozhodnutí poskytovatele</a:t>
            </a:r>
            <a:r>
              <a:rPr lang="cs-CZ" sz="2000" dirty="0"/>
              <a:t> a činí až 100 % způsobilých nákladů na projekt.</a:t>
            </a:r>
          </a:p>
          <a:p>
            <a:pPr>
              <a:defRPr/>
            </a:pPr>
            <a:r>
              <a:rPr lang="cs-CZ" sz="2000" dirty="0"/>
              <a:t>Podporu de </a:t>
            </a:r>
            <a:r>
              <a:rPr lang="cs-CZ" sz="2000" dirty="0" err="1"/>
              <a:t>minimis</a:t>
            </a:r>
            <a:r>
              <a:rPr lang="cs-CZ" sz="2000" dirty="0"/>
              <a:t> však nelze kumulovat s veřejnou podporou ohledně týchž způsobilých nákladů, pokud by takováto kumulace měla za následek vyšší intenzitu podpory, než je maximální intenzita daná příslušnou výjimkou ze zákazu veřejné </a:t>
            </a:r>
            <a:r>
              <a:rPr lang="cs-CZ" sz="2000" dirty="0" smtClean="0"/>
              <a:t>podpory.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347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3200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Podpora de </a:t>
            </a:r>
            <a:r>
              <a:rPr lang="cs-CZ" sz="2800" b="1" dirty="0" err="1" smtClean="0"/>
              <a:t>minimis</a:t>
            </a:r>
            <a:endParaRPr lang="cs-CZ" sz="2800" dirty="0"/>
          </a:p>
          <a:p>
            <a:pPr>
              <a:defRPr/>
            </a:pPr>
            <a:r>
              <a:rPr lang="cs-CZ" sz="2000" dirty="0"/>
              <a:t>Do 5 pracovních dnů ode dne poskytnutí podpory je poskytovatel povinen zaznamenat do centrálního registru údaje o poskytnuté podpoře de </a:t>
            </a:r>
            <a:r>
              <a:rPr lang="cs-CZ" sz="2000" dirty="0" err="1"/>
              <a:t>minimis</a:t>
            </a:r>
            <a:r>
              <a:rPr lang="cs-CZ" sz="2000" dirty="0"/>
              <a:t> a o jejím příjemci. </a:t>
            </a:r>
            <a:r>
              <a:rPr lang="cs-CZ" sz="2000" dirty="0" smtClean="0"/>
              <a:t> </a:t>
            </a:r>
            <a:endParaRPr lang="cs-CZ" sz="2000" dirty="0"/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399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6264696" cy="540000"/>
          </a:xfrm>
        </p:spPr>
        <p:txBody>
          <a:bodyPr/>
          <a:lstStyle/>
          <a:p>
            <a:pPr algn="ctr"/>
            <a:endParaRPr lang="cs-CZ" sz="2400" i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996952"/>
            <a:ext cx="7272808" cy="1944216"/>
          </a:xfrm>
        </p:spPr>
        <p:txBody>
          <a:bodyPr/>
          <a:lstStyle/>
          <a:p>
            <a:pPr algn="ctr"/>
            <a:r>
              <a:rPr lang="cs-CZ" dirty="0"/>
              <a:t>Informační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komunikační opatření (publicita)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80722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plakát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Alespoň </a:t>
            </a:r>
            <a:r>
              <a:rPr lang="cs-CZ" dirty="0"/>
              <a:t>1 povinný plakát </a:t>
            </a:r>
            <a:r>
              <a:rPr lang="cs-CZ" dirty="0" smtClean="0"/>
              <a:t>min. </a:t>
            </a:r>
            <a:r>
              <a:rPr lang="cs-CZ" dirty="0"/>
              <a:t>A3 s informacemi o projektu </a:t>
            </a:r>
            <a:r>
              <a:rPr lang="cs-CZ" dirty="0" smtClean="0"/>
              <a:t>– využít je třeba el. šablonu z </a:t>
            </a:r>
            <a:r>
              <a:rPr lang="cs-CZ" dirty="0" smtClean="0">
                <a:hlinkClick r:id="rId2"/>
              </a:rPr>
              <a:t>www.esfcr.cz</a:t>
            </a:r>
            <a:r>
              <a:rPr lang="cs-CZ" dirty="0" smtClean="0"/>
              <a:t> </a:t>
            </a:r>
          </a:p>
          <a:p>
            <a:r>
              <a:rPr lang="cs-CZ" dirty="0"/>
              <a:t>Po celou dobu realizace projektu</a:t>
            </a:r>
          </a:p>
          <a:p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veřejnost, jako jsou vstupní prostory </a:t>
            </a:r>
            <a:r>
              <a:rPr lang="cs-CZ" dirty="0" smtClean="0"/>
              <a:t>budovy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r>
              <a:rPr lang="cs-CZ" dirty="0"/>
              <a:t>na všech těchto </a:t>
            </a:r>
            <a:r>
              <a:rPr lang="cs-CZ" dirty="0" smtClean="0"/>
              <a:t>místech</a:t>
            </a:r>
          </a:p>
          <a:p>
            <a:pPr lvl="1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750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temíny  a alokace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smtClean="0"/>
              <a:t>Minimální výše podpory na projekt: 500 000 Kč</a:t>
            </a:r>
          </a:p>
          <a:p>
            <a:r>
              <a:rPr lang="cs-CZ" dirty="0" smtClean="0"/>
              <a:t>Maximální výše podpory na projekt: 6 mil. Kč</a:t>
            </a:r>
          </a:p>
          <a:p>
            <a:endParaRPr lang="cs-CZ" dirty="0"/>
          </a:p>
          <a:p>
            <a:r>
              <a:rPr lang="cs-CZ" dirty="0" smtClean="0"/>
              <a:t>Maximální délka trvání projektu: 2 roky </a:t>
            </a:r>
          </a:p>
          <a:p>
            <a:r>
              <a:rPr lang="cs-CZ" dirty="0" smtClean="0"/>
              <a:t>Nejzazší termín ukončení projektu: 30. 9. 2018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14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VIZUÁLNÍ IDENTITA - použití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70</a:t>
            </a:fld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ANO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92461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475656" y="4365104"/>
            <a:ext cx="6264696" cy="540000"/>
          </a:xfrm>
        </p:spPr>
        <p:txBody>
          <a:bodyPr/>
          <a:lstStyle/>
          <a:p>
            <a:pPr algn="ctr"/>
            <a:endParaRPr lang="cs-CZ" sz="2400" dirty="0" smtClean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Rozpočet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136456" cy="482453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Všechny výdaje musejí splňovat podmínku</a:t>
            </a:r>
          </a:p>
          <a:p>
            <a:pPr lvl="1"/>
            <a:r>
              <a:rPr lang="cs-CZ" dirty="0" smtClean="0"/>
              <a:t>Hospodárnosti</a:t>
            </a:r>
          </a:p>
          <a:p>
            <a:pPr lvl="1"/>
            <a:r>
              <a:rPr lang="cs-CZ" dirty="0" smtClean="0"/>
              <a:t>Efektivnosti</a:t>
            </a:r>
          </a:p>
          <a:p>
            <a:pPr lvl="1"/>
            <a:r>
              <a:rPr lang="cs-CZ" dirty="0" smtClean="0"/>
              <a:t>Účelnosti</a:t>
            </a:r>
          </a:p>
          <a:p>
            <a:pPr lvl="1"/>
            <a:r>
              <a:rPr lang="cs-CZ" dirty="0" smtClean="0"/>
              <a:t>Vznikly v době realizace projektu</a:t>
            </a:r>
          </a:p>
          <a:p>
            <a:pPr lvl="1"/>
            <a:endParaRPr lang="cs-CZ" dirty="0" smtClean="0"/>
          </a:p>
          <a:p>
            <a:r>
              <a:rPr lang="cs-CZ" sz="1600" dirty="0" smtClean="0"/>
              <a:t>Řídicí orgán (ŘO) </a:t>
            </a:r>
            <a:r>
              <a:rPr lang="cs-CZ" sz="1600" dirty="0"/>
              <a:t>je oprávněn si od příjemce vyžádat jakýkoli dokument, který je nezbytný pro ověření způsobilosti výdajů v rámci projektu (a může se jednat i o dokument, který vznikl v době před zahájením realizace projektu</a:t>
            </a:r>
            <a:r>
              <a:rPr lang="cs-CZ" sz="1600" dirty="0" smtClean="0"/>
              <a:t>).</a:t>
            </a:r>
            <a:endParaRPr lang="cs-CZ" sz="1600" dirty="0"/>
          </a:p>
          <a:p>
            <a:r>
              <a:rPr lang="cs-CZ" sz="1600" dirty="0"/>
              <a:t>Režim financování projektu metodou skutečně vzniklých výdajů je založen na tom, že ke stanovení výše způsobilých výdajů projektu dochází na základě vykázání skutečně vzniklých a uhrazených výdajů prostřednictvím jejich doložení účetním, daňovým či jiným dokladem.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280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136456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Osobní </a:t>
            </a:r>
            <a:r>
              <a:rPr lang="cs-CZ" sz="2800" b="1" dirty="0" smtClean="0"/>
              <a:t>náklady- </a:t>
            </a:r>
            <a:r>
              <a:rPr lang="cs-CZ" sz="2200" dirty="0" smtClean="0"/>
              <a:t>mzdy a platy členů realizačního týmu (RT)</a:t>
            </a:r>
          </a:p>
          <a:p>
            <a:pPr lvl="1"/>
            <a:r>
              <a:rPr lang="cs-CZ" dirty="0" smtClean="0"/>
              <a:t> </a:t>
            </a:r>
            <a:r>
              <a:rPr lang="cs-CZ" dirty="0"/>
              <a:t>pracovní smlouvy (</a:t>
            </a:r>
            <a:r>
              <a:rPr lang="cs-CZ" dirty="0" smtClean="0"/>
              <a:t>PS)</a:t>
            </a:r>
          </a:p>
          <a:p>
            <a:pPr lvl="1"/>
            <a:r>
              <a:rPr lang="cs-CZ" dirty="0" smtClean="0"/>
              <a:t> dohoda </a:t>
            </a:r>
            <a:r>
              <a:rPr lang="cs-CZ" dirty="0"/>
              <a:t>o pracovní činnosti (</a:t>
            </a:r>
            <a:r>
              <a:rPr lang="cs-CZ" dirty="0" smtClean="0"/>
              <a:t>DPČ)</a:t>
            </a:r>
            <a:endParaRPr lang="cs-CZ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dirty="0" smtClean="0"/>
              <a:t>týdenní </a:t>
            </a:r>
            <a:r>
              <a:rPr lang="cs-CZ" sz="1800" dirty="0"/>
              <a:t>rozsah nesmí v průměru překračovat 20 hodin, a to maximálně za dobu 52 týdnů. </a:t>
            </a:r>
            <a:r>
              <a:rPr lang="cs-CZ" sz="1800" dirty="0" smtClean="0"/>
              <a:t>Do částky 2499 Kč za měsíc zaměstnanec ani zaměstnavatel zdravotní a sociální pojištění neplatí. Od částky 2500 Kč za měsíc vzniká povinnost platby zdravotního a sociálního pojištění. </a:t>
            </a:r>
          </a:p>
          <a:p>
            <a:pPr lvl="1"/>
            <a:r>
              <a:rPr lang="cs-CZ" dirty="0" smtClean="0"/>
              <a:t>dohoda </a:t>
            </a:r>
            <a:r>
              <a:rPr lang="cs-CZ" dirty="0"/>
              <a:t>o </a:t>
            </a:r>
            <a:r>
              <a:rPr lang="cs-CZ" dirty="0" smtClean="0"/>
              <a:t>provedení </a:t>
            </a:r>
            <a:r>
              <a:rPr lang="cs-CZ" dirty="0"/>
              <a:t>práce (</a:t>
            </a:r>
            <a:r>
              <a:rPr lang="cs-CZ" dirty="0" smtClean="0"/>
              <a:t>DPP)</a:t>
            </a:r>
            <a:endParaRPr lang="cs-CZ" sz="2400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rozsah práce</a:t>
            </a:r>
            <a:r>
              <a:rPr lang="cs-CZ" sz="1800" b="0" i="0" u="none" strike="noStrike" kern="1200" dirty="0" smtClean="0">
                <a:solidFill>
                  <a:schemeClr val="tx1"/>
                </a:solidFill>
              </a:rPr>
              <a:t> </a:t>
            </a:r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nesmí překročit 300 hodin v kalendářním roce u jednoho zaměstnavatele. Zdravotní a sociální pojištění se platní jen pokud odměna přesáhne 10 000 Kč (včetně). 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334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Stanovení výše osobních nákladů</a:t>
            </a:r>
            <a:endParaRPr lang="cs-CZ" sz="2800" b="1" dirty="0"/>
          </a:p>
          <a:p>
            <a:pPr lvl="1"/>
            <a:r>
              <a:rPr lang="cs-CZ" dirty="0" smtClean="0"/>
              <a:t>dle </a:t>
            </a:r>
            <a:r>
              <a:rPr lang="cs-CZ" dirty="0"/>
              <a:t>„</a:t>
            </a:r>
            <a:r>
              <a:rPr lang="cs-CZ" dirty="0" smtClean="0"/>
              <a:t>Tabulky </a:t>
            </a:r>
            <a:r>
              <a:rPr lang="cs-CZ" dirty="0"/>
              <a:t>obvyklých cen, mezd a platů</a:t>
            </a:r>
            <a:r>
              <a:rPr lang="cs-CZ" dirty="0" smtClean="0"/>
              <a:t>“, která </a:t>
            </a:r>
            <a:r>
              <a:rPr lang="cs-CZ" dirty="0"/>
              <a:t>byla sestavena </a:t>
            </a:r>
            <a:r>
              <a:rPr lang="cs-CZ" dirty="0" smtClean="0"/>
              <a:t>na </a:t>
            </a:r>
            <a:r>
              <a:rPr lang="cs-CZ" dirty="0"/>
              <a:t>základě informačního systému o průměrném výdělku (</a:t>
            </a:r>
            <a:r>
              <a:rPr lang="cs-CZ" dirty="0" smtClean="0"/>
              <a:t>ISPV) </a:t>
            </a:r>
          </a:p>
          <a:p>
            <a:pPr lvl="1"/>
            <a:r>
              <a:rPr lang="cs-CZ" dirty="0" smtClean="0"/>
              <a:t>další pozice vycházejí z ISPV - z platové sféry ČR</a:t>
            </a:r>
          </a:p>
          <a:p>
            <a:pPr lvl="2"/>
            <a:r>
              <a:rPr lang="cs-CZ" dirty="0" smtClean="0">
                <a:hlinkClick r:id="rId2"/>
              </a:rPr>
              <a:t>ISPV- platová sféra ČR</a:t>
            </a:r>
            <a:r>
              <a:rPr lang="cs-CZ" dirty="0" smtClean="0"/>
              <a:t> - </a:t>
            </a:r>
            <a:r>
              <a:rPr lang="cs-CZ" sz="1800" dirty="0" smtClean="0"/>
              <a:t>minimum je 1. decil, maximum je průměr</a:t>
            </a:r>
          </a:p>
          <a:p>
            <a:pPr lvl="2"/>
            <a:endParaRPr lang="cs-CZ" sz="1800" dirty="0"/>
          </a:p>
          <a:p>
            <a:pPr lvl="2"/>
            <a:endParaRPr lang="cs-CZ" sz="1800" dirty="0" smtClean="0"/>
          </a:p>
          <a:p>
            <a:pPr lvl="2"/>
            <a:r>
              <a:rPr lang="cs-CZ" sz="1800" dirty="0" smtClean="0"/>
              <a:t>Jedná se o hrubý plat, proto je nutné navýšení o 34 %</a:t>
            </a:r>
          </a:p>
          <a:p>
            <a:r>
              <a:rPr lang="cs-CZ" sz="2000" dirty="0" smtClean="0"/>
              <a:t>Odměny </a:t>
            </a:r>
            <a:r>
              <a:rPr lang="cs-CZ" sz="2000" dirty="0"/>
              <a:t>z </a:t>
            </a:r>
            <a:r>
              <a:rPr lang="cs-CZ" sz="2000" dirty="0" smtClean="0"/>
              <a:t>dohod (DPČ a DPP) pro osoby zaměstnané jako doprovod, jsou limity </a:t>
            </a:r>
            <a:r>
              <a:rPr lang="cs-CZ" sz="2000" dirty="0"/>
              <a:t>maximální hrubé hodinové mzdy 85 Kč (ČR mimo hl. m. Prahu) / 110 Kč (pouze v Praze). </a:t>
            </a: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74</a:t>
            </a:fld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101619"/>
              </p:ext>
            </p:extLst>
          </p:nvPr>
        </p:nvGraphicFramePr>
        <p:xfrm>
          <a:off x="467544" y="3789040"/>
          <a:ext cx="8064502" cy="5572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5831"/>
                <a:gridCol w="947422"/>
                <a:gridCol w="813299"/>
                <a:gridCol w="573590"/>
                <a:gridCol w="573590"/>
                <a:gridCol w="573590"/>
                <a:gridCol w="573590"/>
                <a:gridCol w="573590"/>
              </a:tblGrid>
              <a:tr h="228208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 23593 </a:t>
                      </a:r>
                      <a:r>
                        <a:rPr lang="cs-CZ" sz="1200" u="none" strike="noStrike" dirty="0" smtClean="0">
                          <a:effectLst/>
                        </a:rPr>
                        <a:t> Vychovatelé</a:t>
                      </a:r>
                    </a:p>
                    <a:p>
                      <a:pPr algn="l" fontAlgn="ctr"/>
                      <a:r>
                        <a:rPr lang="cs-CZ" sz="1200" u="none" strike="noStrike" dirty="0" smtClean="0">
                          <a:effectLst/>
                        </a:rPr>
                        <a:t>(</a:t>
                      </a:r>
                      <a:r>
                        <a:rPr lang="cs-CZ" sz="1200" u="none" strike="noStrike" dirty="0">
                          <a:effectLst/>
                        </a:rPr>
                        <a:t>kromě vychovatelů pro osoby se speciálními vzdělávacími potřebami)</a:t>
                      </a:r>
                      <a:endParaRPr lang="cs-CZ" sz="1200" b="0" i="0" u="none" strike="noStrike" dirty="0">
                        <a:effectLst/>
                        <a:latin typeface="Futura Bk"/>
                      </a:endParaRPr>
                    </a:p>
                  </a:txBody>
                  <a:tcPr marL="8579" marR="8579" marT="85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 smtClean="0">
                          <a:effectLst/>
                        </a:rPr>
                        <a:t>7,6</a:t>
                      </a:r>
                      <a:endParaRPr lang="cs-CZ" sz="1200" b="0" i="0" u="none" strike="noStrike" dirty="0">
                        <a:effectLst/>
                        <a:latin typeface="Futura Bk"/>
                      </a:endParaRPr>
                    </a:p>
                  </a:txBody>
                  <a:tcPr marL="8579" marR="308853" marT="85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23 618</a:t>
                      </a:r>
                      <a:endParaRPr lang="cs-CZ" sz="1200" b="0" i="0" u="none" strike="noStrike">
                        <a:effectLst/>
                        <a:latin typeface="Futura Bk"/>
                      </a:endParaRPr>
                    </a:p>
                  </a:txBody>
                  <a:tcPr marL="8579" marR="231640" marT="85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19 712</a:t>
                      </a:r>
                      <a:endParaRPr lang="cs-CZ" sz="1200" b="0" i="0" u="none" strike="noStrike" dirty="0">
                        <a:solidFill>
                          <a:srgbClr val="FF0000"/>
                        </a:solidFill>
                        <a:effectLst/>
                        <a:latin typeface="Futura Bk"/>
                      </a:endParaRPr>
                    </a:p>
                  </a:txBody>
                  <a:tcPr marL="8579" marR="77213" marT="85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21 979</a:t>
                      </a:r>
                      <a:endParaRPr lang="cs-CZ" sz="1200" b="0" i="0" u="none" strike="noStrike">
                        <a:effectLst/>
                        <a:latin typeface="Futura Bk"/>
                      </a:endParaRPr>
                    </a:p>
                  </a:txBody>
                  <a:tcPr marL="8579" marR="77213" marT="85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25 422</a:t>
                      </a:r>
                      <a:endParaRPr lang="cs-CZ" sz="1200" b="0" i="0" u="none" strike="noStrike">
                        <a:effectLst/>
                        <a:latin typeface="Futura Bk"/>
                      </a:endParaRPr>
                    </a:p>
                  </a:txBody>
                  <a:tcPr marL="8579" marR="77213" marT="85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>
                          <a:effectLst/>
                        </a:rPr>
                        <a:t>27 632</a:t>
                      </a:r>
                      <a:endParaRPr lang="cs-CZ" sz="1200" b="0" i="0" u="none" strike="noStrike">
                        <a:effectLst/>
                        <a:latin typeface="Futura Bk"/>
                      </a:endParaRPr>
                    </a:p>
                  </a:txBody>
                  <a:tcPr marL="8579" marR="77213" marT="85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23 821</a:t>
                      </a:r>
                      <a:endParaRPr lang="cs-CZ" sz="1200" b="0" i="0" u="none" strike="noStrike" dirty="0">
                        <a:solidFill>
                          <a:srgbClr val="FF0000"/>
                        </a:solidFill>
                        <a:effectLst/>
                        <a:latin typeface="Futura Bk"/>
                      </a:endParaRPr>
                    </a:p>
                  </a:txBody>
                  <a:tcPr marL="8579" marR="77213" marT="857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96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Ostatní osobní náklady</a:t>
            </a:r>
          </a:p>
          <a:p>
            <a:pPr lvl="1"/>
            <a:r>
              <a:rPr lang="cs-CZ" dirty="0" smtClean="0"/>
              <a:t>prostředky </a:t>
            </a:r>
            <a:r>
              <a:rPr lang="cs-CZ" dirty="0"/>
              <a:t>na případné odvody z </a:t>
            </a:r>
            <a:r>
              <a:rPr lang="cs-CZ" dirty="0" smtClean="0"/>
              <a:t>DPP</a:t>
            </a:r>
          </a:p>
          <a:p>
            <a:pPr lvl="1"/>
            <a:r>
              <a:rPr lang="cs-CZ" dirty="0" smtClean="0"/>
              <a:t>prostředky na </a:t>
            </a:r>
            <a:r>
              <a:rPr lang="cs-CZ" dirty="0"/>
              <a:t>vyplácení odměn (Odměny jsou způsobilým výdajem za podmínky, že jsou odměnou za splnění mimořádného nebo zvlášť významného úkolu. Součet poskytnutých odměn člena realizačního týmu v daném kalendářním roce však nesmí překročit 25 % jeho mzdy nebo platu za rok), </a:t>
            </a:r>
          </a:p>
          <a:p>
            <a:pPr lvl="1"/>
            <a:r>
              <a:rPr lang="cs-CZ" dirty="0" smtClean="0"/>
              <a:t>prostředky na </a:t>
            </a:r>
            <a:r>
              <a:rPr lang="cs-CZ" dirty="0"/>
              <a:t>úhradu výdajů, které překračují jednotkovou cenu rozpočtu z důvodu čerpání dovolené (průměr pro výpočet dovolené může být vyšší a to ovlivní celkovou výši </a:t>
            </a:r>
            <a:r>
              <a:rPr lang="cs-CZ" dirty="0" smtClean="0"/>
              <a:t>náhrady)</a:t>
            </a:r>
          </a:p>
          <a:p>
            <a:pPr lvl="1"/>
            <a:r>
              <a:rPr lang="cs-CZ" dirty="0" smtClean="0"/>
              <a:t>Při </a:t>
            </a:r>
            <a:r>
              <a:rPr lang="cs-CZ" dirty="0"/>
              <a:t>převodu z DPP na DPČ je třeba počítat s odvody na soc. a zdravotní pojištění ve výši 34 % z odměny z dohody.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220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448" cy="450932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Stanovení výše hodinové sazby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Při </a:t>
            </a:r>
            <a:r>
              <a:rPr lang="cs-CZ" dirty="0"/>
              <a:t>stanovení výše hodinové sazby za práci pro projekt u osob, které vykonávají stejnou či obdobnou práci i mimo realizaci projektu, je příjemce povinen brát v úvahu výši sazeb těchto zaměstnanců za činnosti mimo projekt. </a:t>
            </a:r>
            <a:endParaRPr lang="cs-CZ" dirty="0" smtClean="0"/>
          </a:p>
          <a:p>
            <a:pPr lvl="1"/>
            <a:r>
              <a:rPr lang="cs-CZ" dirty="0" smtClean="0"/>
              <a:t>Pokud </a:t>
            </a:r>
            <a:r>
              <a:rPr lang="cs-CZ" dirty="0"/>
              <a:t>zaměstnanec zajišťuje v projektu stejnou či obdobnou činnost, jakou vykonává mimo projekt, pak se výše sazby za práci pro projekt a za stejnou či obdobnou práci bez vazby na projekt nemohou lišit. </a:t>
            </a:r>
            <a:endParaRPr lang="cs-CZ" dirty="0" smtClean="0"/>
          </a:p>
          <a:p>
            <a:pPr lvl="1"/>
            <a:r>
              <a:rPr lang="cs-CZ" dirty="0" smtClean="0"/>
              <a:t>Vyšší </a:t>
            </a:r>
            <a:r>
              <a:rPr lang="cs-CZ" dirty="0"/>
              <a:t>hodinová sazba za práci pro projekt může být stanovena pouze v odůvodněných případech a s ohledem na charakter vykonávané činnosti s projektem nesouvisející.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04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Výše úvazku – maximálně 1,0</a:t>
            </a:r>
          </a:p>
          <a:p>
            <a:pPr lvl="1"/>
            <a:endParaRPr lang="cs-CZ" dirty="0" smtClean="0"/>
          </a:p>
          <a:p>
            <a:pPr lvl="1"/>
            <a:r>
              <a:rPr lang="cs-CZ" dirty="0" smtClean="0"/>
              <a:t>Pracovní </a:t>
            </a:r>
            <a:r>
              <a:rPr lang="cs-CZ" dirty="0"/>
              <a:t>úvazky zaměstnance se nesmí překrývat a není možné, aby byl placen za stejnou práci vícekrát. </a:t>
            </a:r>
            <a:endParaRPr lang="cs-CZ" dirty="0" smtClean="0"/>
          </a:p>
          <a:p>
            <a:pPr lvl="1"/>
            <a:r>
              <a:rPr lang="cs-CZ" dirty="0" smtClean="0"/>
              <a:t>Úvazek </a:t>
            </a:r>
            <a:r>
              <a:rPr lang="cs-CZ" dirty="0"/>
              <a:t>osoby, u které je odměňování i jen částečně hrazeno z prostředků projektu OPZ, může být </a:t>
            </a:r>
            <a:r>
              <a:rPr lang="cs-CZ" b="1" dirty="0"/>
              <a:t>maximálně 1,0 dohromady u všech subjektů </a:t>
            </a:r>
            <a:r>
              <a:rPr lang="cs-CZ" dirty="0"/>
              <a:t>(příjemce a partneři) zapojených do daného projektu (tj. součet veškerých úvazků zaměstnance u zaměstnavatele/ů včetně případných DPP a DPČ nesmí překročit jeden pracovní úvazek), a to po celou dobu zapojení daného pracovníka do realizace projektu OPZ.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7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Odstupné</a:t>
            </a:r>
          </a:p>
          <a:p>
            <a:pPr marL="0" indent="0">
              <a:buNone/>
            </a:pPr>
            <a:endParaRPr lang="cs-CZ" sz="2800" b="1" dirty="0" smtClean="0"/>
          </a:p>
          <a:p>
            <a:pPr lvl="1"/>
            <a:r>
              <a:rPr lang="cs-CZ" dirty="0"/>
              <a:t>U zaměstnance, u něhož dochází k rozvázání pracovního poměru, v některých případech zákon stanoví povinnost úhrady odstupného, a to včetně stanovení jeho minimální výše. </a:t>
            </a:r>
            <a:endParaRPr lang="cs-CZ" dirty="0" smtClean="0"/>
          </a:p>
          <a:p>
            <a:pPr lvl="1"/>
            <a:r>
              <a:rPr lang="cs-CZ" dirty="0"/>
              <a:t>Z</a:t>
            </a:r>
            <a:r>
              <a:rPr lang="cs-CZ" dirty="0" smtClean="0"/>
              <a:t>působilým </a:t>
            </a:r>
            <a:r>
              <a:rPr lang="cs-CZ" dirty="0"/>
              <a:t>výdajem je odstupné pouze do zákonem uvedené minimální výše.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121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136456" cy="4896544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Pracovní pozice hrazené z nepřímých nákladů (NN)</a:t>
            </a:r>
          </a:p>
          <a:p>
            <a:pPr lvl="1"/>
            <a:r>
              <a:rPr lang="cs-CZ" dirty="0" smtClean="0"/>
              <a:t>Pozice hrazené z NN se do rozpočtu projektu neuvádějí</a:t>
            </a:r>
          </a:p>
          <a:p>
            <a:pPr marL="414000" lvl="1" indent="0">
              <a:buNone/>
            </a:pPr>
            <a:endParaRPr lang="cs-CZ" dirty="0" smtClean="0"/>
          </a:p>
          <a:p>
            <a:pPr lvl="3">
              <a:buFont typeface="Arial" panose="020B0604020202020204" pitchFamily="34" charset="0"/>
              <a:buChar char="•"/>
            </a:pPr>
            <a:r>
              <a:rPr lang="cs-CZ" b="1" dirty="0" smtClean="0"/>
              <a:t>Projektový manažer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b="1" dirty="0" smtClean="0"/>
              <a:t>Koordinátor projektu</a:t>
            </a:r>
          </a:p>
          <a:p>
            <a:pPr lvl="4">
              <a:buFont typeface="Arial" panose="020B0604020202020204" pitchFamily="34" charset="0"/>
              <a:buChar char="•"/>
            </a:pPr>
            <a:r>
              <a:rPr lang="pl-PL" dirty="0" smtClean="0"/>
              <a:t>nepracují </a:t>
            </a:r>
            <a:r>
              <a:rPr lang="pl-PL" dirty="0"/>
              <a:t>přímo s cílovou skupinou </a:t>
            </a:r>
            <a:r>
              <a:rPr lang="pl-PL" dirty="0" smtClean="0"/>
              <a:t>projektu nebo </a:t>
            </a:r>
            <a:endParaRPr lang="pl-PL" dirty="0"/>
          </a:p>
          <a:p>
            <a:pPr lvl="4">
              <a:buFont typeface="Arial" panose="020B0604020202020204" pitchFamily="34" charset="0"/>
              <a:buChar char="•"/>
            </a:pPr>
            <a:r>
              <a:rPr lang="cs-CZ" dirty="0" smtClean="0"/>
              <a:t>nezajišťují </a:t>
            </a:r>
            <a:r>
              <a:rPr lang="cs-CZ" dirty="0"/>
              <a:t>výstup, který je určen k přímému využití cílovou skupinou </a:t>
            </a:r>
            <a:r>
              <a:rPr lang="cs-CZ" dirty="0" smtClean="0"/>
              <a:t>projektu</a:t>
            </a:r>
          </a:p>
          <a:p>
            <a:pPr marL="666000" lvl="2" indent="0">
              <a:buNone/>
            </a:pPr>
            <a:endParaRPr lang="cs-CZ" dirty="0" smtClean="0"/>
          </a:p>
          <a:p>
            <a:pPr marL="414000" lvl="1" indent="0">
              <a:buNone/>
            </a:pPr>
            <a:r>
              <a:rPr lang="cs-CZ" sz="1800" dirty="0" smtClean="0"/>
              <a:t>Odůvodnění: Ačkoli tito pracovníci pracují </a:t>
            </a:r>
            <a:r>
              <a:rPr lang="cs-CZ" sz="1800" dirty="0"/>
              <a:t>přímo s cílovou skupinou rodičů, v případě této výzvy má jejich práce administrativní </a:t>
            </a:r>
            <a:r>
              <a:rPr lang="cs-CZ" sz="1800" dirty="0" smtClean="0"/>
              <a:t>charakter a vztah </a:t>
            </a:r>
            <a:r>
              <a:rPr lang="cs-CZ" sz="1800" dirty="0"/>
              <a:t>s cílovou skupinou je </a:t>
            </a:r>
            <a:r>
              <a:rPr lang="cs-CZ" sz="1800" dirty="0" smtClean="0"/>
              <a:t>formální.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568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br>
              <a:rPr lang="pl-PL" b="0" dirty="0" smtClean="0"/>
            </a:br>
            <a:r>
              <a:rPr lang="pl-PL" b="0" cap="none" dirty="0" smtClean="0"/>
              <a:t>oprávnění žadatelé a 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000" cy="4221288"/>
          </a:xfrm>
        </p:spPr>
        <p:txBody>
          <a:bodyPr/>
          <a:lstStyle/>
          <a:p>
            <a:r>
              <a:rPr lang="cs-CZ" b="1" dirty="0" smtClean="0"/>
              <a:t>Oprávnění žadatelé</a:t>
            </a:r>
            <a:r>
              <a:rPr lang="cs-CZ" b="1" dirty="0"/>
              <a:t>: </a:t>
            </a:r>
            <a:r>
              <a:rPr lang="cs-CZ" sz="2200" dirty="0"/>
              <a:t>obchodní korporace, OSVČ, státní podnik, profesní a podnikatelská sdružení, právnické osoby vykonávající podnikatelskou činnost zřízené zvláštním zákonem, NNO, kraje, organizace zřizované kraji, obce , organizace zřizované obcemi, dobrovolné svazky </a:t>
            </a:r>
            <a:r>
              <a:rPr lang="cs-CZ" sz="2200" dirty="0" smtClean="0"/>
              <a:t>obcí, </a:t>
            </a:r>
            <a:r>
              <a:rPr lang="cs-CZ" sz="2200" dirty="0"/>
              <a:t>sociální partneři, školy a školská zařízení </a:t>
            </a:r>
            <a:r>
              <a:rPr lang="cs-CZ" sz="2200" b="1" dirty="0"/>
              <a:t>(v rámci doplňkových činností),</a:t>
            </a:r>
            <a:r>
              <a:rPr lang="cs-CZ" sz="2200" dirty="0"/>
              <a:t> veřejné výzkumné instituce, vysoké školy</a:t>
            </a:r>
            <a:r>
              <a:rPr lang="cs-CZ" sz="2200" dirty="0" smtClean="0"/>
              <a:t> </a:t>
            </a:r>
          </a:p>
          <a:p>
            <a:r>
              <a:rPr lang="cs-CZ" sz="2200" dirty="0" smtClean="0"/>
              <a:t>Nepatří sem organizace státní správy a jimi zřizované</a:t>
            </a:r>
          </a:p>
          <a:p>
            <a:r>
              <a:rPr lang="cs-CZ" b="1" dirty="0" smtClean="0"/>
              <a:t>Cílové skupiny: </a:t>
            </a:r>
            <a:r>
              <a:rPr lang="cs-CZ" sz="2200" dirty="0" smtClean="0"/>
              <a:t>rodiče </a:t>
            </a:r>
            <a:r>
              <a:rPr lang="cs-CZ" sz="2200" dirty="0"/>
              <a:t>s dětmi mladšími 15 </a:t>
            </a:r>
            <a:r>
              <a:rPr lang="cs-CZ" sz="2200" dirty="0" smtClean="0"/>
              <a:t>let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1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Cestovné </a:t>
            </a:r>
            <a:endParaRPr lang="cs-CZ" sz="2800" b="1" dirty="0" smtClean="0"/>
          </a:p>
          <a:p>
            <a:pPr lvl="1"/>
            <a:r>
              <a:rPr lang="cs-CZ" dirty="0"/>
              <a:t>V tomto typu projektů nebude cestovné ani jízdné členů realizačního týmu ani dětí způsobilým přímým výdajem. </a:t>
            </a:r>
            <a:endParaRPr lang="cs-CZ" dirty="0" smtClean="0"/>
          </a:p>
          <a:p>
            <a:pPr lvl="1"/>
            <a:r>
              <a:rPr lang="cs-CZ" dirty="0" smtClean="0"/>
              <a:t>Cestovné </a:t>
            </a:r>
            <a:r>
              <a:rPr lang="cs-CZ" dirty="0"/>
              <a:t>pečujících osob spadá do nepřímých nákladů projektu, cestové dětí nemůže být součástí projektového rozpočtu.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910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Nákup zařízení a vybavení </a:t>
            </a:r>
            <a:endParaRPr lang="cs-CZ" sz="2800" b="1" dirty="0" smtClean="0"/>
          </a:p>
          <a:p>
            <a:pPr lvl="1"/>
            <a:r>
              <a:rPr lang="cs-CZ" dirty="0" smtClean="0"/>
              <a:t>Nárokovat </a:t>
            </a:r>
            <a:r>
              <a:rPr lang="cs-CZ" dirty="0"/>
              <a:t>a proplácet lze pouze takovou výši nákladů na zařízení a </a:t>
            </a:r>
            <a:r>
              <a:rPr lang="cs-CZ" dirty="0" smtClean="0"/>
              <a:t>vybavení pro realizační tým, </a:t>
            </a:r>
            <a:r>
              <a:rPr lang="cs-CZ" dirty="0"/>
              <a:t>která odpovídá předpokládané výši úvazku člena realizačního týmu ve vztahu k jeho zapojení do realizace projektu. </a:t>
            </a:r>
            <a:endParaRPr lang="cs-CZ" dirty="0" smtClean="0"/>
          </a:p>
          <a:p>
            <a:pPr lvl="1"/>
            <a:r>
              <a:rPr lang="cs-CZ" dirty="0" smtClean="0"/>
              <a:t>Pro pracovní </a:t>
            </a:r>
            <a:r>
              <a:rPr lang="cs-CZ" dirty="0"/>
              <a:t>pozice, jejichž osobní náklady patří do nepřímých </a:t>
            </a:r>
            <a:r>
              <a:rPr lang="cs-CZ" dirty="0" smtClean="0"/>
              <a:t>nákladů, není </a:t>
            </a:r>
            <a:r>
              <a:rPr lang="cs-CZ" dirty="0"/>
              <a:t>možné </a:t>
            </a:r>
            <a:r>
              <a:rPr lang="cs-CZ" dirty="0" smtClean="0"/>
              <a:t>pořizovat vybavení </a:t>
            </a:r>
            <a:r>
              <a:rPr lang="cs-CZ" dirty="0"/>
              <a:t>a zařízení v rámci rozpočtu přímých způsobilých výdajů</a:t>
            </a:r>
            <a:r>
              <a:rPr lang="cs-CZ" dirty="0" smtClean="0"/>
              <a:t>. </a:t>
            </a:r>
          </a:p>
          <a:p>
            <a:pPr lvl="1"/>
            <a:r>
              <a:rPr lang="cs-CZ" dirty="0" smtClean="0"/>
              <a:t>Způsobilým </a:t>
            </a:r>
            <a:r>
              <a:rPr lang="cs-CZ" dirty="0"/>
              <a:t>výdajem projektu je vybavení zařízení samotného, které je pracovištěm pečujících osob (nábytek, hračky, hry, výtvarné či sportovní potřeby, vybavení pro příměstské tábory apod.). </a:t>
            </a:r>
            <a:r>
              <a:rPr lang="cs-CZ" b="1" dirty="0"/>
              <a:t>Pozor na kancelářské potřeby, které spadají do nepřímých nákladů.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488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Nákup zařízení a </a:t>
            </a:r>
            <a:r>
              <a:rPr lang="cs-CZ" sz="2800" b="1" dirty="0" smtClean="0"/>
              <a:t>vybavení</a:t>
            </a:r>
          </a:p>
          <a:p>
            <a:pPr lvl="1"/>
            <a:r>
              <a:rPr lang="cs-CZ" dirty="0" smtClean="0"/>
              <a:t>dle </a:t>
            </a:r>
            <a:r>
              <a:rPr lang="cs-CZ" dirty="0"/>
              <a:t>„</a:t>
            </a:r>
            <a:r>
              <a:rPr lang="cs-CZ" dirty="0">
                <a:hlinkClick r:id="rId2"/>
              </a:rPr>
              <a:t>Tabulky obvyklých cen, mezd a platů</a:t>
            </a:r>
            <a:r>
              <a:rPr lang="cs-CZ" dirty="0" smtClean="0"/>
              <a:t>“</a:t>
            </a:r>
          </a:p>
          <a:p>
            <a:pPr lvl="1"/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82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663140"/>
              </p:ext>
            </p:extLst>
          </p:nvPr>
        </p:nvGraphicFramePr>
        <p:xfrm>
          <a:off x="539750" y="2836311"/>
          <a:ext cx="8064500" cy="3040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7661"/>
                <a:gridCol w="712554"/>
                <a:gridCol w="712554"/>
                <a:gridCol w="4501731"/>
              </a:tblGrid>
              <a:tr h="5504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Položka zařízení/nábytku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Cena bez DPH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Cena s DPH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Parametry*/Poznámky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Sestava stolní PC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11 000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13 310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2,4 GHz, 4 GB RAM, 500 GB HDD, grafická karta (vlastní), optická mechanika DVD±RW, LCD 21,5", klávesnice, myš, operační systém**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Notebook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11 000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13 310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2,4 GHz, 4 GB RAM, 500 GB HDD,  grafická karta (vlastní), optická mechanika DVD±RW, myš, operační systém**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895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Tablet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6 050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1,3 GHz,  RAM 1 GB, interní 16 GB, wifi, bluetooth, 3G modem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Kancelářský balík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5 200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6 292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MS Office 2013 (Pro podnikatele) - obsahuje Word, Excel, Powerpoint, Outlook, One Note (OEM - PKC verze)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290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Kancelářský balík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2 420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MS Office Standard 2013 OLP (otevřená licence) pro neziskový sektor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17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Mobilní telefon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2 420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telefonování, SMS, MMS, bluetooth, datový přenos***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Běžná tiskárna pro 1 PC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3 500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3 025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černobílá/barevná laserová/inkoustová, 1200x1200 dpi, manuální duplex, rychlost cca 20 </a:t>
                      </a:r>
                      <a:r>
                        <a:rPr lang="cs-CZ" sz="900" dirty="0" smtClean="0">
                          <a:effectLst/>
                        </a:rPr>
                        <a:t>str./</a:t>
                      </a:r>
                      <a:r>
                        <a:rPr lang="cs-CZ" sz="900" dirty="0">
                          <a:effectLst/>
                        </a:rPr>
                        <a:t>min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20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Nákup služeb </a:t>
            </a:r>
            <a:endParaRPr lang="cs-CZ" sz="2800" b="1" dirty="0" smtClean="0"/>
          </a:p>
          <a:p>
            <a:pPr lvl="1"/>
            <a:r>
              <a:rPr lang="cs-CZ" dirty="0"/>
              <a:t>Dodání služby musí být nezbytné k realizaci projektu a musí vytvářet novou hodnotu. </a:t>
            </a:r>
            <a:endParaRPr lang="cs-CZ" dirty="0" smtClean="0"/>
          </a:p>
          <a:p>
            <a:pPr lvl="1"/>
            <a:r>
              <a:rPr lang="cs-CZ" b="1" dirty="0" smtClean="0"/>
              <a:t>Pronájem </a:t>
            </a:r>
            <a:r>
              <a:rPr lang="cs-CZ" b="1" dirty="0"/>
              <a:t>prostor nutných pro realizaci projektu </a:t>
            </a:r>
            <a:r>
              <a:rPr lang="cs-CZ" dirty="0"/>
              <a:t>(kromě kancelářských prostor určených pro práci projektového či finančního manažera a koordinátora projektu nebo jiných administrativních pozic. Náklady na nájem těchto prostor spadají do nepřímých nákladů</a:t>
            </a:r>
            <a:r>
              <a:rPr lang="cs-CZ" dirty="0" smtClean="0"/>
              <a:t>).</a:t>
            </a:r>
          </a:p>
          <a:p>
            <a:pPr lvl="1"/>
            <a:r>
              <a:rPr lang="cs-CZ" b="1" dirty="0"/>
              <a:t>Doprava dětí </a:t>
            </a:r>
            <a:r>
              <a:rPr lang="cs-CZ" b="1" dirty="0" smtClean="0"/>
              <a:t>do/z školy </a:t>
            </a:r>
            <a:r>
              <a:rPr lang="cs-CZ" dirty="0"/>
              <a:t>je možná pouze za předpokladu, že je nezbytná pro realizaci projektu s ohledem na cílovou skupinu a je efektivní a hospodárná. </a:t>
            </a:r>
            <a:endParaRPr lang="cs-CZ" dirty="0" smtClean="0"/>
          </a:p>
          <a:p>
            <a:pPr lvl="1"/>
            <a:r>
              <a:rPr lang="cs-CZ" b="1" dirty="0" smtClean="0"/>
              <a:t>Animační </a:t>
            </a:r>
            <a:r>
              <a:rPr lang="cs-CZ" b="1" dirty="0"/>
              <a:t>služby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232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Drobné stavební úpravy</a:t>
            </a:r>
          </a:p>
          <a:p>
            <a:pPr lvl="1"/>
            <a:r>
              <a:rPr lang="cs-CZ" b="1" dirty="0"/>
              <a:t>Výdaje na drobné stavební úpravy </a:t>
            </a:r>
            <a:r>
              <a:rPr lang="cs-CZ" dirty="0"/>
              <a:t>jsou způsobilé pouze tehdy, pokud cena všech dokončených stavebních úprav v jednom zdaňovacím období nepřesáhne v úhrnu 40.000 Kč na každou jednotlivou účetní položku majetku (např. výdaje spojené s úpravou pracovního místa nebo které usnadní přístup osobám zdravotně postiženým). Účetní položkou se rozumí jeden objekt</a:t>
            </a:r>
            <a:r>
              <a:rPr lang="cs-CZ" dirty="0" smtClean="0"/>
              <a:t>.</a:t>
            </a:r>
          </a:p>
          <a:p>
            <a:pPr lvl="1"/>
            <a:r>
              <a:rPr lang="cs-CZ" dirty="0"/>
              <a:t>Z přímých nákladů je možno financovat stavební úpravy prostor zařízení určených pro práci s </a:t>
            </a:r>
            <a:r>
              <a:rPr lang="cs-CZ" dirty="0" smtClean="0"/>
              <a:t>dětmi.</a:t>
            </a:r>
          </a:p>
          <a:p>
            <a:pPr lvl="1"/>
            <a:endParaRPr lang="cs-CZ" dirty="0"/>
          </a:p>
          <a:p>
            <a:pPr lvl="1"/>
            <a:r>
              <a:rPr lang="cs-CZ" dirty="0" smtClean="0"/>
              <a:t>V </a:t>
            </a:r>
            <a:r>
              <a:rPr lang="cs-CZ" dirty="0"/>
              <a:t>případě stavebních úprav pro projekt samotný (např. pracoviště projektového manažera) by se jednalo o nepřímé náklady.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255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Křížové financování</a:t>
            </a:r>
          </a:p>
          <a:p>
            <a:pPr lvl="1"/>
            <a:r>
              <a:rPr lang="cs-CZ" sz="1900" dirty="0" smtClean="0"/>
              <a:t>Do </a:t>
            </a:r>
            <a:r>
              <a:rPr lang="cs-CZ" sz="1900" dirty="0"/>
              <a:t>křížového financování patří </a:t>
            </a:r>
            <a:r>
              <a:rPr lang="cs-CZ" sz="1900" u="sng" dirty="0"/>
              <a:t>veškeré výdaje za nákup infrastruktury a dále stavební úpravy přesahující limit 40 000,- Kč za účetní položku. </a:t>
            </a:r>
            <a:r>
              <a:rPr lang="cs-CZ" sz="1900" dirty="0" smtClean="0"/>
              <a:t>Maximální </a:t>
            </a:r>
            <a:r>
              <a:rPr lang="cs-CZ" sz="1900" dirty="0"/>
              <a:t>podíl nákladů na křížové financování na celkových přímých způsobilých nákladech </a:t>
            </a:r>
            <a:r>
              <a:rPr lang="cs-CZ" sz="1900" dirty="0" smtClean="0"/>
              <a:t>projektu je </a:t>
            </a:r>
            <a:r>
              <a:rPr lang="cs-CZ" sz="1900" dirty="0"/>
              <a:t>40 </a:t>
            </a:r>
            <a:r>
              <a:rPr lang="cs-CZ" sz="1900" dirty="0" smtClean="0"/>
              <a:t>%. </a:t>
            </a:r>
            <a:endParaRPr lang="cs-CZ" sz="1900" dirty="0"/>
          </a:p>
          <a:p>
            <a:pPr lvl="1"/>
            <a:r>
              <a:rPr lang="cs-CZ" sz="1900" dirty="0" smtClean="0"/>
              <a:t>Za </a:t>
            </a:r>
            <a:r>
              <a:rPr lang="cs-CZ" sz="1900" dirty="0"/>
              <a:t>infrastrukturu </a:t>
            </a:r>
            <a:r>
              <a:rPr lang="cs-CZ" sz="1900" u="sng" dirty="0"/>
              <a:t>se považují </a:t>
            </a:r>
            <a:r>
              <a:rPr lang="cs-CZ" sz="1900" dirty="0"/>
              <a:t>budovy, stavby, pozemky a technická zařízení nezbytná pro fungování budov a staveb, s nemovitostmi pevně spojená (vodovod, kanalizace, energetické, komunikační vedení apod</a:t>
            </a:r>
            <a:r>
              <a:rPr lang="cs-CZ" sz="1900" dirty="0" smtClean="0"/>
              <a:t>.).</a:t>
            </a:r>
          </a:p>
          <a:p>
            <a:pPr lvl="1"/>
            <a:r>
              <a:rPr lang="cs-CZ" sz="1900" dirty="0"/>
              <a:t>Za infrastrukturu </a:t>
            </a:r>
            <a:r>
              <a:rPr lang="cs-CZ" sz="1900" u="sng" dirty="0"/>
              <a:t>se nepovažují </a:t>
            </a:r>
            <a:r>
              <a:rPr lang="cs-CZ" sz="1900" dirty="0"/>
              <a:t>movité a samostatně pořizované věci využívané při realizaci projektů (vybavení, nábytek, učební pomůcky, přístroje sloužící k výuce nebo používané při výzkumu a vývoji apod.)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926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 smtClean="0"/>
              <a:t>Přímá podpora</a:t>
            </a:r>
          </a:p>
          <a:p>
            <a:pPr lvl="1"/>
            <a:r>
              <a:rPr lang="cs-CZ" dirty="0"/>
              <a:t>V tomto typu projektů nebude přímá podpora podporována jako způsobilý přímý výdaj</a:t>
            </a:r>
            <a:r>
              <a:rPr lang="cs-CZ" dirty="0" smtClean="0"/>
              <a:t>.</a:t>
            </a:r>
          </a:p>
          <a:p>
            <a:pPr marL="414000" lvl="1" indent="0">
              <a:buNone/>
            </a:pPr>
            <a:endParaRPr lang="cs-CZ" dirty="0"/>
          </a:p>
          <a:p>
            <a:r>
              <a:rPr lang="cs-CZ" sz="2800" b="1" dirty="0" smtClean="0"/>
              <a:t>Nepřímé náklady</a:t>
            </a:r>
          </a:p>
          <a:p>
            <a:pPr lvl="1"/>
            <a:r>
              <a:rPr lang="cs-CZ" dirty="0"/>
              <a:t>Přesný výčet položek, které spadají do nepřímých nákladů, uvádí příručka </a:t>
            </a:r>
            <a:r>
              <a:rPr lang="cs-CZ" dirty="0" smtClean="0"/>
              <a:t>„</a:t>
            </a:r>
            <a:r>
              <a:rPr lang="cs-CZ" dirty="0" smtClean="0">
                <a:hlinkClick r:id="rId2"/>
              </a:rPr>
              <a:t>Specifická část pravidel pro žadatele a příjemce pro projekty se skutečně vzniklými výdaji a případně také s nepřímými náklady (verze 2)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430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Nepřímé náklady</a:t>
            </a:r>
            <a:endParaRPr lang="cs-CZ" sz="2800" b="1" dirty="0"/>
          </a:p>
          <a:p>
            <a:pPr lvl="1"/>
            <a:r>
              <a:rPr lang="cs-CZ" dirty="0"/>
              <a:t>Administrativa, řízení projektu (včetně finančního), účetnictví, personalistika, komunikační a informační opatření, občerstvení a stravování a podpůrné procesy pro provoz projektu. </a:t>
            </a:r>
            <a:endParaRPr lang="cs-CZ" dirty="0" smtClean="0"/>
          </a:p>
          <a:p>
            <a:pPr lvl="1"/>
            <a:r>
              <a:rPr lang="cs-CZ" dirty="0" smtClean="0"/>
              <a:t>Odpisy </a:t>
            </a:r>
            <a:r>
              <a:rPr lang="cs-CZ" dirty="0"/>
              <a:t>zařízení či vybavení, které slouží k administraci </a:t>
            </a:r>
            <a:r>
              <a:rPr lang="cs-CZ" dirty="0" smtClean="0"/>
              <a:t>projektu.</a:t>
            </a:r>
          </a:p>
          <a:p>
            <a:pPr lvl="1"/>
            <a:r>
              <a:rPr lang="pl-PL" dirty="0" smtClean="0"/>
              <a:t>Nájemné </a:t>
            </a:r>
            <a:r>
              <a:rPr lang="pl-PL" dirty="0"/>
              <a:t>za prostory využívané k administraci </a:t>
            </a:r>
            <a:r>
              <a:rPr lang="pl-PL" dirty="0" smtClean="0"/>
              <a:t>projektu. </a:t>
            </a:r>
            <a:endParaRPr lang="pl-PL" dirty="0"/>
          </a:p>
          <a:p>
            <a:pPr lvl="1"/>
            <a:r>
              <a:rPr lang="pl-PL" dirty="0" smtClean="0"/>
              <a:t>Odpisy </a:t>
            </a:r>
            <a:r>
              <a:rPr lang="pl-PL" dirty="0"/>
              <a:t>budov využívaných pro </a:t>
            </a:r>
            <a:r>
              <a:rPr lang="pl-PL" dirty="0" smtClean="0"/>
              <a:t>projekt.</a:t>
            </a:r>
          </a:p>
          <a:p>
            <a:pPr lvl="1"/>
            <a:r>
              <a:rPr lang="cs-CZ" dirty="0" smtClean="0"/>
              <a:t>Energie</a:t>
            </a:r>
            <a:r>
              <a:rPr lang="cs-CZ" dirty="0"/>
              <a:t>, vodné, stočné v prostorech kanceláře projektu a dalších pronajímaných nemovitostech využívaných k realizaci </a:t>
            </a:r>
            <a:r>
              <a:rPr lang="cs-CZ" dirty="0" smtClean="0"/>
              <a:t>projektu.</a:t>
            </a:r>
          </a:p>
          <a:p>
            <a:pPr lvl="1"/>
            <a:r>
              <a:rPr lang="cs-CZ" dirty="0" smtClean="0"/>
              <a:t>Internetové </a:t>
            </a:r>
            <a:r>
              <a:rPr lang="cs-CZ" dirty="0"/>
              <a:t>a telefonické připojení, poštovné, dopravné, </a:t>
            </a:r>
            <a:r>
              <a:rPr lang="cs-CZ" dirty="0" smtClean="0"/>
              <a:t>balné.</a:t>
            </a:r>
          </a:p>
          <a:p>
            <a:pPr lvl="1"/>
            <a:r>
              <a:rPr lang="cs-CZ" dirty="0" smtClean="0"/>
              <a:t>Bankovní poplatky. </a:t>
            </a:r>
            <a:endParaRPr lang="cs-CZ" dirty="0"/>
          </a:p>
          <a:p>
            <a:pPr lvl="1"/>
            <a:endParaRPr lang="cs-CZ" dirty="0"/>
          </a:p>
          <a:p>
            <a:pPr lvl="1"/>
            <a:endParaRPr lang="pl-PL" dirty="0"/>
          </a:p>
          <a:p>
            <a:pPr marL="414000" lvl="1" indent="0">
              <a:buNone/>
            </a:pP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06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Spolufinancování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88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842409"/>
              </p:ext>
            </p:extLst>
          </p:nvPr>
        </p:nvGraphicFramePr>
        <p:xfrm>
          <a:off x="755577" y="2276873"/>
          <a:ext cx="7776865" cy="2005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7821"/>
                <a:gridCol w="1006314"/>
                <a:gridCol w="1126365"/>
                <a:gridCol w="1126365"/>
              </a:tblGrid>
              <a:tr h="3117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Typ </a:t>
                      </a:r>
                      <a:r>
                        <a:rPr lang="cs-CZ" sz="1100" dirty="0">
                          <a:effectLst/>
                        </a:rPr>
                        <a:t>organizace - Méně rozvinuté regiony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EU podíl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Státní rozpočet 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Příjemce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087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Právnické osoby vykonávající činnost škol a školských zařízení (zapsané ve školském rejstříku)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5% 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087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Kraje, obce, organizace zřizované kraji a obcemi </a:t>
                      </a:r>
                      <a:br>
                        <a:rPr lang="cs-CZ" sz="1100" dirty="0">
                          <a:effectLst/>
                        </a:rPr>
                      </a:br>
                      <a:r>
                        <a:rPr lang="cs-CZ" sz="1100" dirty="0">
                          <a:effectLst/>
                        </a:rPr>
                        <a:t>(s výjimkou škol a školských zařízení)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7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Veřejné vysoké školy a výzkumné organizace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20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Soukromoprávní subjekty vykonávající veřejně prospěšnou činnost *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   0% **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7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Ostatní subjekty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85%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15%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42080"/>
              </p:ext>
            </p:extLst>
          </p:nvPr>
        </p:nvGraphicFramePr>
        <p:xfrm>
          <a:off x="755576" y="4293096"/>
          <a:ext cx="7776864" cy="20656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7820"/>
                <a:gridCol w="1006314"/>
                <a:gridCol w="1126365"/>
                <a:gridCol w="1126365"/>
              </a:tblGrid>
              <a:tr h="2253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Typ organizace - Praha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EU podíl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Státní rozpočet 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Příjemce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75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Právnické osoby vykonávající činnost škol a školských zařízení (zapsané ve školském rejstříku)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5% 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290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Kraje, obce, organizace zřizované kraji a obcemi včetně hl. m. Prahy</a:t>
                      </a:r>
                      <a:br>
                        <a:rPr lang="cs-CZ" sz="1100" dirty="0">
                          <a:effectLst/>
                        </a:rPr>
                      </a:br>
                      <a:r>
                        <a:rPr lang="cs-CZ" sz="1100" dirty="0">
                          <a:effectLst/>
                        </a:rPr>
                        <a:t>(s výjimkou škol a školských zařízení)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11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Veřejné vysoké školy a výzkumné organizace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75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Soukromoprávní subjekty vykonávající veřejně prospěšnou činnost *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   0% **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11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Ostatní subjekty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50%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0%</a:t>
                      </a:r>
                      <a:endParaRPr lang="cs-CZ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50%</a:t>
                      </a:r>
                      <a:endParaRPr lang="cs-CZ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Spolufinancování</a:t>
            </a:r>
          </a:p>
          <a:p>
            <a:pPr lvl="1"/>
            <a:r>
              <a:rPr lang="cs-CZ" dirty="0" smtClean="0"/>
              <a:t>Případné </a:t>
            </a:r>
            <a:r>
              <a:rPr lang="cs-CZ" dirty="0"/>
              <a:t>příspěvky rodičů (ponížené o úhradu výdajů mimo rozpočet projektu, např. stravné dětí) mohou být zahrnuty do spolufinancování ze strany příjemce. Pokud by částka vybraných příspěvků přesáhla výši spolufinancování, bude se jednat o příjmy </a:t>
            </a:r>
            <a:r>
              <a:rPr lang="cs-CZ" dirty="0" smtClean="0"/>
              <a:t>projektu, což by vedlo ke snížení </a:t>
            </a:r>
            <a:r>
              <a:rPr lang="pl-PL" dirty="0" smtClean="0"/>
              <a:t>podpory </a:t>
            </a:r>
            <a:r>
              <a:rPr lang="pl-PL" dirty="0"/>
              <a:t>projektu ze zdrojů </a:t>
            </a:r>
            <a:r>
              <a:rPr lang="pl-PL" dirty="0" smtClean="0"/>
              <a:t>ŘO.</a:t>
            </a:r>
            <a:endParaRPr lang="cs-CZ" dirty="0" smtClean="0"/>
          </a:p>
          <a:p>
            <a:pPr lvl="1"/>
            <a:r>
              <a:rPr lang="cs-CZ" dirty="0" smtClean="0"/>
              <a:t>Výdaje</a:t>
            </a:r>
            <a:r>
              <a:rPr lang="cs-CZ" dirty="0"/>
              <a:t>, které nebudou součástí projektu (jako např. stravné dětí), ale jsou nezbytné pro realizaci </a:t>
            </a:r>
            <a:r>
              <a:rPr lang="cs-CZ" dirty="0" smtClean="0"/>
              <a:t>projektu, </a:t>
            </a:r>
            <a:r>
              <a:rPr lang="cs-CZ" dirty="0"/>
              <a:t>je potřeba přesně definovat v projektové </a:t>
            </a:r>
            <a:r>
              <a:rPr lang="cs-CZ" dirty="0" smtClean="0"/>
              <a:t>žádosti. </a:t>
            </a:r>
            <a:endParaRPr lang="cs-CZ" dirty="0"/>
          </a:p>
          <a:p>
            <a:pPr lvl="1"/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20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finanční limity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7525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sz="2000" b="1" dirty="0" smtClean="0">
                <a:solidFill>
                  <a:schemeClr val="accent3">
                    <a:lumMod val="25000"/>
                  </a:schemeClr>
                </a:solidFill>
              </a:rPr>
              <a:t>Nepřímé náklady mohou dosahovat maximálně 25% přímých způsobilých nákladů projektu </a:t>
            </a:r>
            <a:endParaRPr lang="cs-CZ" sz="2000" dirty="0" smtClean="0">
              <a:solidFill>
                <a:schemeClr val="accent3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cs-CZ" sz="2000" dirty="0" smtClean="0">
                <a:solidFill>
                  <a:schemeClr val="accent3">
                    <a:lumMod val="25000"/>
                  </a:schemeClr>
                </a:solidFill>
              </a:rPr>
              <a:t>pokud podíl nákupu služeb přesáhne 60% celkových způsobilých výdajů – sníží se NN (=nepřímé náklady) na 15% (při nákupu služeb nad 90% snížení NN na 5%)</a:t>
            </a:r>
          </a:p>
          <a:p>
            <a:pPr>
              <a:spcBef>
                <a:spcPts val="0"/>
              </a:spcBef>
            </a:pPr>
            <a:r>
              <a:rPr lang="cs-CZ" sz="2000" dirty="0" smtClean="0">
                <a:solidFill>
                  <a:schemeClr val="accent3">
                    <a:lumMod val="25000"/>
                  </a:schemeClr>
                </a:solidFill>
              </a:rPr>
              <a:t>podíl investičních výdajů v rámci celkových způsobilých výdajů nesmí být vyšší než 50 %</a:t>
            </a:r>
          </a:p>
          <a:p>
            <a:pPr>
              <a:spcBef>
                <a:spcPts val="0"/>
              </a:spcBef>
            </a:pPr>
            <a:r>
              <a:rPr lang="cs-CZ" sz="2000" dirty="0" smtClean="0">
                <a:solidFill>
                  <a:schemeClr val="accent3">
                    <a:lumMod val="25000"/>
                  </a:schemeClr>
                </a:solidFill>
              </a:rPr>
              <a:t>maximální hodnoty mezd a platů vycházejí z údajů systému ISPV</a:t>
            </a:r>
          </a:p>
          <a:p>
            <a:pPr>
              <a:spcBef>
                <a:spcPts val="0"/>
              </a:spcBef>
            </a:pPr>
            <a:r>
              <a:rPr lang="cs-CZ" sz="2000" dirty="0" smtClean="0">
                <a:solidFill>
                  <a:schemeClr val="accent3">
                    <a:lumMod val="25000"/>
                  </a:schemeClr>
                </a:solidFill>
              </a:rPr>
              <a:t>omezení hodinové mzdy pro doprovody (viz tabulka - Maximální výše hodinové mzdy při DPP a DPČ doprovázejících osob)</a:t>
            </a:r>
          </a:p>
          <a:p>
            <a:pPr>
              <a:spcBef>
                <a:spcPts val="0"/>
              </a:spcBef>
            </a:pPr>
            <a:r>
              <a:rPr lang="cs-CZ" sz="2000" dirty="0" smtClean="0">
                <a:solidFill>
                  <a:schemeClr val="accent3">
                    <a:lumMod val="25000"/>
                  </a:schemeClr>
                </a:solidFill>
              </a:rPr>
              <a:t>křížové financování – max. 40% celkových přímých způsobilých nákladů, průměr pro výzvu 25%</a:t>
            </a:r>
            <a:endParaRPr lang="cs-CZ" sz="20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790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043608" y="5085184"/>
            <a:ext cx="7272000" cy="540000"/>
          </a:xfrm>
        </p:spPr>
        <p:txBody>
          <a:bodyPr/>
          <a:lstStyle/>
          <a:p>
            <a:pPr algn="ctr"/>
            <a:endParaRPr lang="cs-CZ" sz="2400" i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Informační systém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365380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při podávání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Zřízení elektronického podpisu a datové schránky</a:t>
            </a:r>
          </a:p>
          <a:p>
            <a:r>
              <a:rPr lang="cs-CZ" dirty="0"/>
              <a:t>Registrace do systému ISKP2014+ </a:t>
            </a:r>
            <a:r>
              <a:rPr lang="cs-CZ" dirty="0">
                <a:hlinkClick r:id="rId2"/>
              </a:rPr>
              <a:t>https://mseu.mssf.cz/</a:t>
            </a:r>
            <a:endParaRPr lang="cs-CZ" dirty="0"/>
          </a:p>
          <a:p>
            <a:r>
              <a:rPr lang="cs-CZ" dirty="0"/>
              <a:t>Vyplnění elektronické verze žádosti</a:t>
            </a:r>
          </a:p>
          <a:p>
            <a:r>
              <a:rPr lang="cs-CZ" dirty="0"/>
              <a:t>Finalizace elektronické verze žádosti</a:t>
            </a:r>
          </a:p>
          <a:p>
            <a:r>
              <a:rPr lang="cs-CZ" dirty="0"/>
              <a:t>Odeslání elektronické verze žádosti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42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při podávání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POZOR! Veškeré žádosti se zasílají jen v elektronické podobě prostřednictvím ISKP 2014+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92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7" b="9883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24944"/>
            <a:ext cx="3366120" cy="3366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50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Elektronický podpis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Elektronický podpis pro účely MPSV = kvalifikovaný certifikát</a:t>
            </a:r>
          </a:p>
          <a:p>
            <a:r>
              <a:rPr lang="cs-CZ" dirty="0"/>
              <a:t>Platnost 1 rok</a:t>
            </a:r>
          </a:p>
          <a:p>
            <a:r>
              <a:rPr lang="cs-CZ" dirty="0"/>
              <a:t>Poskytovatelé:</a:t>
            </a:r>
          </a:p>
          <a:p>
            <a:pPr lvl="1"/>
            <a:r>
              <a:rPr lang="cs-CZ" dirty="0" err="1"/>
              <a:t>PostSignum</a:t>
            </a:r>
            <a:r>
              <a:rPr lang="cs-CZ" dirty="0"/>
              <a:t> České pošty (Czech Point)</a:t>
            </a:r>
          </a:p>
          <a:p>
            <a:pPr lvl="1"/>
            <a:r>
              <a:rPr lang="cs-CZ" dirty="0"/>
              <a:t>První certifikační autorita</a:t>
            </a:r>
          </a:p>
          <a:p>
            <a:pPr lvl="1"/>
            <a:r>
              <a:rPr lang="cs-CZ" dirty="0" err="1"/>
              <a:t>eIdentity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Elektronický podpis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45304"/>
            <a:ext cx="8064000" cy="4320000"/>
          </a:xfrm>
        </p:spPr>
        <p:txBody>
          <a:bodyPr/>
          <a:lstStyle/>
          <a:p>
            <a:r>
              <a:rPr lang="cs-CZ" dirty="0"/>
              <a:t>Co mám požadovat?</a:t>
            </a:r>
          </a:p>
          <a:p>
            <a:pPr lvl="1"/>
            <a:r>
              <a:rPr lang="cs-CZ" dirty="0"/>
              <a:t>Kvalifikovaný osobní certifikát</a:t>
            </a:r>
          </a:p>
          <a:p>
            <a:pPr lvl="2"/>
            <a:r>
              <a:rPr lang="cs-CZ" dirty="0"/>
              <a:t>Slouží zejména pro komunikaci se státní správou</a:t>
            </a:r>
          </a:p>
          <a:p>
            <a:pPr lvl="1"/>
            <a:r>
              <a:rPr lang="cs-CZ" dirty="0"/>
              <a:t>Identifikátor klienta MPSV</a:t>
            </a:r>
          </a:p>
          <a:p>
            <a:pPr lvl="2"/>
            <a:r>
              <a:rPr lang="cs-CZ" dirty="0"/>
              <a:t>Jedná se o číslo přidělované MPSV, které jednoznačně identifikuje osobu.</a:t>
            </a:r>
          </a:p>
          <a:p>
            <a:pPr lvl="1"/>
            <a:r>
              <a:rPr lang="cs-CZ" dirty="0"/>
              <a:t>Zveřejnění certifikátu</a:t>
            </a:r>
          </a:p>
          <a:p>
            <a:pPr lvl="2"/>
            <a:r>
              <a:rPr lang="cs-CZ" dirty="0"/>
              <a:t>Veřejná část certifikátu bude přístupná uživatelům ke stažení ze stránek </a:t>
            </a:r>
            <a:r>
              <a:rPr lang="cs-CZ" dirty="0" err="1"/>
              <a:t>PostSignum</a:t>
            </a:r>
            <a:r>
              <a:rPr lang="cs-CZ" dirty="0"/>
              <a:t>, např. z důvodu ověření.</a:t>
            </a:r>
          </a:p>
          <a:p>
            <a:pPr lvl="1"/>
            <a:r>
              <a:rPr lang="cs-CZ" dirty="0"/>
              <a:t>Uzavření na dobu neurčitou</a:t>
            </a:r>
          </a:p>
          <a:p>
            <a:pPr lvl="2"/>
            <a:r>
              <a:rPr lang="cs-CZ" dirty="0"/>
              <a:t>Certifikát bude třeba i při komunikaci s MPSV z pozice příjemce dotace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73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is</a:t>
            </a:r>
            <a:r>
              <a:rPr lang="cs-CZ" dirty="0" smtClean="0"/>
              <a:t> kp14+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083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Součást monitorovacího systému pro využívání Evropských strukturálních a investičních fondů v ČR v programovém období 2014-2020</a:t>
            </a:r>
          </a:p>
          <a:p>
            <a:r>
              <a:rPr lang="cs-CZ" dirty="0"/>
              <a:t>Systémové požadavky</a:t>
            </a:r>
          </a:p>
          <a:p>
            <a:pPr lvl="1"/>
            <a:r>
              <a:rPr lang="cs-CZ" dirty="0"/>
              <a:t>Nejnovější verze prohlížečů</a:t>
            </a:r>
          </a:p>
          <a:p>
            <a:pPr lvl="2"/>
            <a:r>
              <a:rPr lang="cs-CZ" dirty="0"/>
              <a:t>Internet Explorer</a:t>
            </a:r>
          </a:p>
          <a:p>
            <a:pPr lvl="2"/>
            <a:r>
              <a:rPr lang="cs-CZ" dirty="0" err="1" smtClean="0"/>
              <a:t>Mozilla</a:t>
            </a:r>
            <a:r>
              <a:rPr lang="cs-CZ" dirty="0" smtClean="0"/>
              <a:t> </a:t>
            </a:r>
            <a:r>
              <a:rPr lang="cs-CZ" dirty="0" err="1" smtClean="0"/>
              <a:t>Firefox</a:t>
            </a:r>
            <a:endParaRPr lang="cs-CZ" dirty="0"/>
          </a:p>
          <a:p>
            <a:pPr lvl="1"/>
            <a:r>
              <a:rPr lang="cs-CZ" dirty="0" smtClean="0"/>
              <a:t>Zapnutý </a:t>
            </a:r>
            <a:r>
              <a:rPr lang="cs-CZ" dirty="0" err="1"/>
              <a:t>JavaScript</a:t>
            </a:r>
            <a:endParaRPr lang="cs-CZ" dirty="0"/>
          </a:p>
          <a:p>
            <a:r>
              <a:rPr lang="cs-CZ" dirty="0"/>
              <a:t>Dostupnost – 365 dní v roce v době 4:00 – 24:00 hod.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854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On-line aplikace:</a:t>
            </a:r>
          </a:p>
          <a:p>
            <a:pPr lvl="1"/>
            <a:r>
              <a:rPr lang="cs-CZ" dirty="0"/>
              <a:t>Nevyžaduje instalaci do PC</a:t>
            </a:r>
          </a:p>
          <a:p>
            <a:pPr lvl="1"/>
            <a:r>
              <a:rPr lang="cs-CZ" dirty="0"/>
              <a:t>Vyžaduje registraci s platnou e-mailovou adresou a telefonním číslem. Ověřování může trvat až 2 hodiny.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987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Edukativní videa: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www.strukturalni-fondy.cz/cs/Jak-na-projekt/Elektronicka-zadost/Edukacni-videa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Pokyny k vyplnění žádosti v IS KP14+: </a:t>
            </a:r>
            <a:r>
              <a:rPr lang="cs-CZ" dirty="0">
                <a:hlinkClick r:id="rId3"/>
              </a:rPr>
              <a:t>http://www.esfcr.cz/file/9143/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28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uživatelů ms2014+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472" cy="4608512"/>
          </a:xfrm>
        </p:spPr>
        <p:txBody>
          <a:bodyPr>
            <a:normAutofit/>
          </a:bodyPr>
          <a:lstStyle/>
          <a:p>
            <a:r>
              <a:rPr lang="cs-CZ" dirty="0" smtClean="0"/>
              <a:t>Žadatel/příjemce: v </a:t>
            </a:r>
            <a:r>
              <a:rPr lang="cs-CZ" i="1" dirty="0" smtClean="0"/>
              <a:t>Pokynech k vyplnění žádosti </a:t>
            </a:r>
            <a:endParaRPr lang="cs-CZ" i="1" dirty="0"/>
          </a:p>
          <a:p>
            <a:pPr lvl="1"/>
            <a:r>
              <a:rPr lang="cs-CZ" dirty="0" smtClean="0"/>
              <a:t>Podpora při registraci: zajišťuje MMR skrze </a:t>
            </a:r>
            <a:r>
              <a:rPr lang="cs-CZ" dirty="0"/>
              <a:t>webový formulář na registrační stránce IS KP14</a:t>
            </a:r>
            <a:r>
              <a:rPr lang="cs-CZ" dirty="0" smtClean="0"/>
              <a:t>+ </a:t>
            </a:r>
          </a:p>
          <a:p>
            <a:pPr lvl="1"/>
            <a:r>
              <a:rPr lang="cs-CZ" dirty="0" smtClean="0"/>
              <a:t>Podpora při práci s formuláři navázanými na výzvy OPZ: </a:t>
            </a:r>
            <a:r>
              <a:rPr lang="cs-CZ" dirty="0" err="1" smtClean="0"/>
              <a:t>hotline</a:t>
            </a:r>
            <a:r>
              <a:rPr lang="cs-CZ" dirty="0" smtClean="0"/>
              <a:t> </a:t>
            </a:r>
            <a:r>
              <a:rPr lang="cs-CZ" dirty="0" smtClean="0">
                <a:hlinkClick r:id="rId2"/>
              </a:rPr>
              <a:t>iskp@mpsv.cz</a:t>
            </a:r>
            <a:r>
              <a:rPr lang="cs-CZ" dirty="0" smtClean="0"/>
              <a:t> (dotazy k rozpracovaným žádostem identifikovat s </a:t>
            </a:r>
            <a:r>
              <a:rPr lang="cs-CZ" dirty="0"/>
              <a:t>využitím tzv. HASH kódu, který </a:t>
            </a:r>
            <a:r>
              <a:rPr lang="cs-CZ" dirty="0" smtClean="0"/>
              <a:t>je </a:t>
            </a:r>
            <a:r>
              <a:rPr lang="cs-CZ" dirty="0"/>
              <a:t>na záložce Identifikace </a:t>
            </a:r>
            <a:r>
              <a:rPr lang="cs-CZ" dirty="0" smtClean="0"/>
              <a:t>operace)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295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8042</Words>
  <Application>Microsoft Office PowerPoint</Application>
  <PresentationFormat>Předvádění na obrazovce (4:3)</PresentationFormat>
  <Paragraphs>1068</Paragraphs>
  <Slides>150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150</vt:i4>
      </vt:variant>
    </vt:vector>
  </HeadingPairs>
  <TitlesOfParts>
    <vt:vector size="151" baseType="lpstr">
      <vt:lpstr>prezentace</vt:lpstr>
      <vt:lpstr>Zařízení péče o děti  1. stupnĚ zš V DOBĚ  MIMO ŠKOLNÍ VYUČOVÁNÍ Seminář pro žadatele</vt:lpstr>
      <vt:lpstr>Program Semináře</vt:lpstr>
      <vt:lpstr>PŘEDSTAVENÍ VÝZEV</vt:lpstr>
      <vt:lpstr>Představení výzev</vt:lpstr>
      <vt:lpstr>Představení výzev - základní informace</vt:lpstr>
      <vt:lpstr>Představení výzev – cíl výzvy</vt:lpstr>
      <vt:lpstr>Představení výzev – temíny  a alokace</vt:lpstr>
      <vt:lpstr>Představení výzev –  oprávnění žadatelé a cílové skupiny</vt:lpstr>
      <vt:lpstr>Představení výzev – finanční limity</vt:lpstr>
      <vt:lpstr>Představení výzev – podporované aktivity</vt:lpstr>
      <vt:lpstr>Představení výzev – dětské kluby</vt:lpstr>
      <vt:lpstr>Představení výzev – dětské kluby</vt:lpstr>
      <vt:lpstr>Představení výzev – doprava</vt:lpstr>
      <vt:lpstr>Představení výzev – doprava</vt:lpstr>
      <vt:lpstr>Představení výzev – doprovody</vt:lpstr>
      <vt:lpstr>Představení výzev – příměstské tábory</vt:lpstr>
      <vt:lpstr>Představení výzev – povinná dokumentace</vt:lpstr>
      <vt:lpstr>Představení výzev – povinná dokumentace doložení vazby cílové skupiny na trh práce</vt:lpstr>
      <vt:lpstr>Představení výzev – formy doložení  vazby cílové skupiny na trh práce</vt:lpstr>
      <vt:lpstr>Představení výzev – formy doložení  vazby cílové skupiny na trh práce</vt:lpstr>
      <vt:lpstr>Představení výzev – podpořené osoby</vt:lpstr>
      <vt:lpstr>Představení výzev – podpořené osoby</vt:lpstr>
      <vt:lpstr>INDIKÁTORY</vt:lpstr>
      <vt:lpstr>INDIKÁTORY</vt:lpstr>
      <vt:lpstr>INDIKÁTORY</vt:lpstr>
      <vt:lpstr>Indikátory – podmínky</vt:lpstr>
      <vt:lpstr>Indikátory</vt:lpstr>
      <vt:lpstr>Indikátory</vt:lpstr>
      <vt:lpstr>Indikátory</vt:lpstr>
      <vt:lpstr>Partnerství v projektech</vt:lpstr>
      <vt:lpstr>PARTNERSTVÍ V PROJEKTECH</vt:lpstr>
      <vt:lpstr>PARTNERSTVÍ V PROJEKTECH</vt:lpstr>
      <vt:lpstr>Hodnocení a výběr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Veřejná podpora</vt:lpstr>
      <vt:lpstr>Informační  a komunikační opatření (publicita)</vt:lpstr>
      <vt:lpstr>Povinný plakát</vt:lpstr>
      <vt:lpstr>VIZUÁLNÍ IDENTITA - použití</vt:lpstr>
      <vt:lpstr>Rozpočet projektů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Informační systém</vt:lpstr>
      <vt:lpstr>Postup při podávání žádosti</vt:lpstr>
      <vt:lpstr>Postup při podávání žádosti</vt:lpstr>
      <vt:lpstr>Elektronický podpis</vt:lpstr>
      <vt:lpstr>Elektronický podpis</vt:lpstr>
      <vt:lpstr>is kp14+</vt:lpstr>
      <vt:lpstr>IS KP14+</vt:lpstr>
      <vt:lpstr>IS KP14+</vt:lpstr>
      <vt:lpstr>IS KP14+</vt:lpstr>
      <vt:lpstr>Podpora uživatelů ms2014+</vt:lpstr>
      <vt:lpstr>Registrace uživatelů is kp14+</vt:lpstr>
      <vt:lpstr>Komunikace v MS2014+</vt:lpstr>
      <vt:lpstr>Formulář žádosti o podporu I</vt:lpstr>
      <vt:lpstr>Formulář žádosti o podporu II</vt:lpstr>
      <vt:lpstr>Formulář žádosti o podporu III</vt:lpstr>
      <vt:lpstr>Formulář žádosti o podporu IV</vt:lpstr>
      <vt:lpstr>Základní informace o projektu</vt:lpstr>
      <vt:lpstr>Identifikace Operace</vt:lpstr>
      <vt:lpstr>PROJEKT I</vt:lpstr>
      <vt:lpstr>PROJEKT II</vt:lpstr>
      <vt:lpstr>Specifické cíle</vt:lpstr>
      <vt:lpstr>Popis projektu I</vt:lpstr>
      <vt:lpstr>Popis projektu II</vt:lpstr>
      <vt:lpstr>Popis projektu III</vt:lpstr>
      <vt:lpstr>indikátory</vt:lpstr>
      <vt:lpstr>Indikátory I </vt:lpstr>
      <vt:lpstr>Indikátory II</vt:lpstr>
      <vt:lpstr>Stanovení cílových hodnot</vt:lpstr>
      <vt:lpstr>Popis hodnoty</vt:lpstr>
      <vt:lpstr>Monitorování  vs. způsobilost</vt:lpstr>
      <vt:lpstr>Bagatelní podpora není omezení</vt:lpstr>
      <vt:lpstr>UMÍSTĚNÍ</vt:lpstr>
      <vt:lpstr>umístění</vt:lpstr>
      <vt:lpstr>HORIZONTÁLNÍ PRINCIPY </vt:lpstr>
      <vt:lpstr>Horizontální principy</vt:lpstr>
      <vt:lpstr>KLÍČOVÉ AKTIVITY</vt:lpstr>
      <vt:lpstr>Klíčové aktivity</vt:lpstr>
      <vt:lpstr>CÍLOVÁ SKUPINA</vt:lpstr>
      <vt:lpstr>Cílová skupina</vt:lpstr>
      <vt:lpstr>SUBJEKTY PROJEKTU</vt:lpstr>
      <vt:lpstr>Subjekty I</vt:lpstr>
      <vt:lpstr>Subjekty II</vt:lpstr>
      <vt:lpstr>Subjekty III</vt:lpstr>
      <vt:lpstr>Subjekty IV</vt:lpstr>
      <vt:lpstr>Subjekty V</vt:lpstr>
      <vt:lpstr>Finanční údaje o projektu</vt:lpstr>
      <vt:lpstr>Rozpočet projektu</vt:lpstr>
      <vt:lpstr>Způsobilé výdaje – rozdíly oproti op LZZ</vt:lpstr>
      <vt:lpstr>Přehled zdrojů financování I</vt:lpstr>
      <vt:lpstr>Přehled zdrojů financování II</vt:lpstr>
      <vt:lpstr>Finanční plán I</vt:lpstr>
      <vt:lpstr>Finanční plán II</vt:lpstr>
      <vt:lpstr>ČESTNÉ PROHLÁŠENÍ</vt:lpstr>
      <vt:lpstr>Čestné prohlášení v žádosti o podporu</vt:lpstr>
      <vt:lpstr>Zakázky</vt:lpstr>
      <vt:lpstr>Zakázky v is kp14+ I</vt:lpstr>
      <vt:lpstr>Zakázky v is kp14+ II</vt:lpstr>
      <vt:lpstr>TEST</vt:lpstr>
      <vt:lpstr>Prostor pro dotazy</vt:lpstr>
      <vt:lpstr>Další dotazy směřujte prosím  do diskusního klubu  na webu ESFCr.cz zde:  https://forum.esfcr.cz/node/82/vyzva-k-prekladani-projektu-na-podporu-sluzeb-pece-2/qa/  NEBO VYUŽIJTE OSOBNÍCH KONZULTACÍ </vt:lpstr>
      <vt:lpstr>Děkujeme za pozornost  a Těšíme se na spolupráci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2015-09-01T12:20:04Z</dcterms:modified>
</cp:coreProperties>
</file>