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1"/>
  </p:sldMasterIdLst>
  <p:notesMasterIdLst>
    <p:notesMasterId r:id="rId96"/>
  </p:notesMasterIdLst>
  <p:handoutMasterIdLst>
    <p:handoutMasterId r:id="rId97"/>
  </p:handoutMasterIdLst>
  <p:sldIdLst>
    <p:sldId id="256" r:id="rId2"/>
    <p:sldId id="517" r:id="rId3"/>
    <p:sldId id="615" r:id="rId4"/>
    <p:sldId id="701" r:id="rId5"/>
    <p:sldId id="716" r:id="rId6"/>
    <p:sldId id="717" r:id="rId7"/>
    <p:sldId id="614" r:id="rId8"/>
    <p:sldId id="619" r:id="rId9"/>
    <p:sldId id="707" r:id="rId10"/>
    <p:sldId id="708" r:id="rId11"/>
    <p:sldId id="709" r:id="rId12"/>
    <p:sldId id="697" r:id="rId13"/>
    <p:sldId id="694" r:id="rId14"/>
    <p:sldId id="695" r:id="rId15"/>
    <p:sldId id="616" r:id="rId16"/>
    <p:sldId id="718" r:id="rId17"/>
    <p:sldId id="715" r:id="rId18"/>
    <p:sldId id="711" r:id="rId19"/>
    <p:sldId id="712" r:id="rId20"/>
    <p:sldId id="713" r:id="rId21"/>
    <p:sldId id="702" r:id="rId22"/>
    <p:sldId id="703" r:id="rId23"/>
    <p:sldId id="704" r:id="rId24"/>
    <p:sldId id="705" r:id="rId25"/>
    <p:sldId id="706" r:id="rId26"/>
    <p:sldId id="633" r:id="rId27"/>
    <p:sldId id="767" r:id="rId28"/>
    <p:sldId id="768" r:id="rId29"/>
    <p:sldId id="769" r:id="rId30"/>
    <p:sldId id="770" r:id="rId31"/>
    <p:sldId id="771" r:id="rId32"/>
    <p:sldId id="772" r:id="rId33"/>
    <p:sldId id="773" r:id="rId34"/>
    <p:sldId id="775" r:id="rId35"/>
    <p:sldId id="776" r:id="rId36"/>
    <p:sldId id="777" r:id="rId37"/>
    <p:sldId id="778" r:id="rId38"/>
    <p:sldId id="563" r:id="rId39"/>
    <p:sldId id="602" r:id="rId40"/>
    <p:sldId id="609" r:id="rId41"/>
    <p:sldId id="565" r:id="rId42"/>
    <p:sldId id="608" r:id="rId43"/>
    <p:sldId id="566" r:id="rId44"/>
    <p:sldId id="610" r:id="rId45"/>
    <p:sldId id="568" r:id="rId46"/>
    <p:sldId id="719" r:id="rId47"/>
    <p:sldId id="720" r:id="rId48"/>
    <p:sldId id="721" r:id="rId49"/>
    <p:sldId id="722" r:id="rId50"/>
    <p:sldId id="723" r:id="rId51"/>
    <p:sldId id="724" r:id="rId52"/>
    <p:sldId id="725" r:id="rId53"/>
    <p:sldId id="726" r:id="rId54"/>
    <p:sldId id="727" r:id="rId55"/>
    <p:sldId id="728" r:id="rId56"/>
    <p:sldId id="729" r:id="rId57"/>
    <p:sldId id="730" r:id="rId58"/>
    <p:sldId id="731" r:id="rId59"/>
    <p:sldId id="732" r:id="rId60"/>
    <p:sldId id="733" r:id="rId61"/>
    <p:sldId id="734" r:id="rId62"/>
    <p:sldId id="735" r:id="rId63"/>
    <p:sldId id="736" r:id="rId64"/>
    <p:sldId id="737" r:id="rId65"/>
    <p:sldId id="738" r:id="rId66"/>
    <p:sldId id="739" r:id="rId67"/>
    <p:sldId id="740" r:id="rId68"/>
    <p:sldId id="741" r:id="rId69"/>
    <p:sldId id="742" r:id="rId70"/>
    <p:sldId id="743" r:id="rId71"/>
    <p:sldId id="744" r:id="rId72"/>
    <p:sldId id="745" r:id="rId73"/>
    <p:sldId id="746" r:id="rId74"/>
    <p:sldId id="747" r:id="rId75"/>
    <p:sldId id="748" r:id="rId76"/>
    <p:sldId id="749" r:id="rId77"/>
    <p:sldId id="750" r:id="rId78"/>
    <p:sldId id="751" r:id="rId79"/>
    <p:sldId id="752" r:id="rId80"/>
    <p:sldId id="753" r:id="rId81"/>
    <p:sldId id="754" r:id="rId82"/>
    <p:sldId id="755" r:id="rId83"/>
    <p:sldId id="756" r:id="rId84"/>
    <p:sldId id="757" r:id="rId85"/>
    <p:sldId id="758" r:id="rId86"/>
    <p:sldId id="759" r:id="rId87"/>
    <p:sldId id="760" r:id="rId88"/>
    <p:sldId id="761" r:id="rId89"/>
    <p:sldId id="762" r:id="rId90"/>
    <p:sldId id="763" r:id="rId91"/>
    <p:sldId id="764" r:id="rId92"/>
    <p:sldId id="765" r:id="rId93"/>
    <p:sldId id="766" r:id="rId94"/>
    <p:sldId id="553" r:id="rId9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93939" autoAdjust="0"/>
  </p:normalViewPr>
  <p:slideViewPr>
    <p:cSldViewPr showGuides="1">
      <p:cViewPr>
        <p:scale>
          <a:sx n="100" d="100"/>
          <a:sy n="100" d="100"/>
        </p:scale>
        <p:origin x="-802" y="37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69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0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56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156D9930-0615-4260-AF59-BA9BCB8859A7}" type="datetimeFigureOut">
              <a:rPr lang="cs-CZ" smtClean="0"/>
              <a:pPr/>
              <a:t>22.12.2016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56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B7482078-8306-42AB-9E9B-E6B234344B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8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22.12.2016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2" tIns="45652" rIns="91302" bIns="4565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2" tIns="45652" rIns="91302" bIns="4565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009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51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6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742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215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ita.dotacee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3343353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3343353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racovni-vykaz-opz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ile/9003/" TargetMode="External"/><Relationship Id="rId2" Type="http://schemas.openxmlformats.org/officeDocument/2006/relationships/hyperlink" Target="https://www.esfcr.cz/file/900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sfcr.cz/documents/21802/798871/Pokyny+pro+evidenci+podpory+poskytnut%C3%A9+%C3%BA%C4%8Dastn%C3%ADk%C5%AFm+projekt%C5%AF/47844036-98d0-4c08-befa-ba98b55480bb?version=1.1" TargetMode="External"/><Relationship Id="rId4" Type="http://schemas.openxmlformats.org/officeDocument/2006/relationships/hyperlink" Target="https://www.esfcr.cz/documents/21802/809705/Pokyny+pro+vypln%C4%9Bn%C3%AD+zpr%C3%A1vy+o+realizaci+projektu+a+%C5%BE%C3%A1dosti+o+platbu+v+IS+KP14++(verze+2)/55a6b8bc-d612-4ed4-9a21-b326aa5d5790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809732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809712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hyperlink" Target="https://esf2014.esfcr.cz/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023/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882/" TargetMode="External"/><Relationship Id="rId2" Type="http://schemas.openxmlformats.org/officeDocument/2006/relationships/hyperlink" Target="http://www.esfcr.cz/file/9023/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vyzva-014-opz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esfcr.cz/vyzva-k-prekladani-projektu-na-podporu-sluzeb-pece-2?backUrl=/kluby?p_p_id%3DClubsOverviewPortlet_WAR_esfportalportletapplication%26p_p_lifecycle%3D2%26p_p_state%3Dnormal%26p_p_mode%3Dview%26p_p_resource_id%3DsubclubsResource%26p_p_cacheability%3DcacheLevelPage%26p_p_col_id%3Dcolumn-3%26p_p_col_pos%3D1%26p_p_col_count%3D3%26clubId%3D4" TargetMode="External"/><Relationship Id="rId4" Type="http://schemas.openxmlformats.org/officeDocument/2006/relationships/hyperlink" Target="https://www.esfcr.cz/vyzva-013-op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63688" y="2348880"/>
            <a:ext cx="6876424" cy="3240360"/>
          </a:xfrm>
        </p:spPr>
        <p:txBody>
          <a:bodyPr anchor="ctr"/>
          <a:lstStyle/>
          <a:p>
            <a:r>
              <a:rPr lang="cs-CZ" sz="3200" dirty="0"/>
              <a:t>Podpora </a:t>
            </a:r>
            <a:r>
              <a:rPr lang="cs-CZ" sz="3200" dirty="0" smtClean="0"/>
              <a:t>SLUŽEB péče </a:t>
            </a:r>
            <a:r>
              <a:rPr lang="cs-CZ" sz="3200" dirty="0"/>
              <a:t>o děti </a:t>
            </a:r>
            <a:r>
              <a:rPr lang="cs-CZ" sz="3200" dirty="0" smtClean="0"/>
              <a:t>1. stupně základních škol </a:t>
            </a:r>
            <a:br>
              <a:rPr lang="cs-CZ" sz="3200" dirty="0" smtClean="0"/>
            </a:br>
            <a:r>
              <a:rPr lang="cs-CZ" sz="3200" dirty="0" smtClean="0"/>
              <a:t>v době mimo školní vyučování </a:t>
            </a:r>
            <a:br>
              <a:rPr lang="cs-CZ" sz="3200" dirty="0" smtClean="0"/>
            </a:br>
            <a:r>
              <a:rPr lang="cs-CZ" sz="3200" dirty="0" smtClean="0"/>
              <a:t>(v Praze a v ČR mimo prahu)</a:t>
            </a:r>
            <a:br>
              <a:rPr lang="cs-CZ" sz="3200" dirty="0" smtClean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2400" b="0" cap="none" dirty="0"/>
              <a:t>Seminář pro </a:t>
            </a:r>
            <a:r>
              <a:rPr lang="cs-CZ" sz="2400" b="0" cap="none" dirty="0" smtClean="0"/>
              <a:t>příjemce (zpracování </a:t>
            </a:r>
            <a:r>
              <a:rPr lang="cs-CZ" sz="2400" b="0" cap="none" dirty="0" err="1" smtClean="0"/>
              <a:t>ZoR</a:t>
            </a:r>
            <a:r>
              <a:rPr lang="cs-CZ" sz="2400" b="0" cap="none" dirty="0" smtClean="0"/>
              <a:t>)</a:t>
            </a:r>
            <a:endParaRPr lang="cs-CZ" sz="2400" b="0" cap="none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0100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-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80920" cy="4824536"/>
          </a:xfrm>
        </p:spPr>
        <p:txBody>
          <a:bodyPr/>
          <a:lstStyle/>
          <a:p>
            <a:pPr marL="0" indent="0">
              <a:buNone/>
            </a:pPr>
            <a:r>
              <a:rPr lang="cs-CZ" sz="1400" dirty="0" smtClean="0"/>
              <a:t>Vzor platný pro potvrzení </a:t>
            </a:r>
            <a:br>
              <a:rPr lang="cs-CZ" sz="1400" dirty="0" smtClean="0"/>
            </a:br>
            <a:r>
              <a:rPr lang="cs-CZ" sz="1400" dirty="0" smtClean="0"/>
              <a:t>vydaná mezi 2.6.2016 a 15.11.2016</a:t>
            </a:r>
          </a:p>
          <a:p>
            <a:pPr marL="0" indent="0">
              <a:buNone/>
            </a:pPr>
            <a:r>
              <a:rPr lang="cs-CZ" sz="1400" dirty="0" smtClean="0"/>
              <a:t>(letní PT 2016) 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340768"/>
            <a:ext cx="3454400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8964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-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80920" cy="4824536"/>
          </a:xfrm>
        </p:spPr>
        <p:txBody>
          <a:bodyPr/>
          <a:lstStyle/>
          <a:p>
            <a:pPr marL="0" indent="0">
              <a:buNone/>
            </a:pPr>
            <a:r>
              <a:rPr lang="cs-CZ" sz="1400" dirty="0" smtClean="0"/>
              <a:t>Vzor potvrzení ČSSZ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dirty="0" smtClean="0"/>
              <a:t>Případné jiné potvrzení od ČSSZ </a:t>
            </a:r>
            <a:br>
              <a:rPr lang="cs-CZ" sz="1400" dirty="0" smtClean="0"/>
            </a:br>
            <a:r>
              <a:rPr lang="cs-CZ" sz="1400" dirty="0" smtClean="0"/>
              <a:t>musí zahrnovat informaci, že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daná osoba je přihlášena </a:t>
            </a:r>
            <a:br>
              <a:rPr lang="cs-CZ" sz="1400" dirty="0" smtClean="0"/>
            </a:br>
            <a:r>
              <a:rPr lang="cs-CZ" sz="1400" dirty="0" smtClean="0"/>
              <a:t>k důchodovému pojištění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dirty="0" smtClean="0"/>
              <a:t>dobu, kdy je osoba evidována </a:t>
            </a:r>
            <a:br>
              <a:rPr lang="cs-CZ" sz="1400" dirty="0" smtClean="0"/>
            </a:br>
            <a:r>
              <a:rPr lang="cs-CZ" sz="1400" dirty="0" smtClean="0"/>
              <a:t>jako OSVČ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84784"/>
            <a:ext cx="4676775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081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Indikátor se závazkem:</a:t>
            </a:r>
            <a:endParaRPr lang="cs-CZ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b="1" dirty="0"/>
              <a:t>6 </a:t>
            </a:r>
            <a:r>
              <a:rPr lang="cs-CZ" sz="1600" b="1" dirty="0" smtClean="0"/>
              <a:t>00 </a:t>
            </a:r>
            <a:r>
              <a:rPr lang="cs-CZ" sz="1600" b="1" dirty="0"/>
              <a:t>00 </a:t>
            </a:r>
            <a:r>
              <a:rPr lang="cs-CZ" sz="1600" b="1" dirty="0" smtClean="0"/>
              <a:t>Celkový počet účastníků</a:t>
            </a:r>
            <a:endParaRPr lang="cs-CZ" sz="1600" b="1" dirty="0"/>
          </a:p>
          <a:p>
            <a:pPr marL="0" indent="0">
              <a:buNone/>
            </a:pPr>
            <a:r>
              <a:rPr lang="cs-CZ" b="1" dirty="0"/>
              <a:t>Indikátory bez závazku: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6 26 00 Účastníci, kteří získali kvalifikaci po ukončení své účasti </a:t>
            </a:r>
            <a:br>
              <a:rPr lang="cs-CZ" sz="1600" dirty="0" smtClean="0"/>
            </a:br>
            <a:r>
              <a:rPr lang="cs-CZ" sz="1600" dirty="0" smtClean="0"/>
              <a:t>(v této výzvě nenastane)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6 28 00 Znevýhodnění účastníci, kteří po ukončení své účasti hledají zaměstnání, jsou v procesu vzdělávání/odborné přípravy, rozšiřují si kvalifikaci nebo jsou zaměstnaní, vč. OSVČ (stejná hodnota jako celkový počet účastníků)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b="1" dirty="0" smtClean="0"/>
              <a:t>54 00 01 Kapacita podpořených zařízení péče o děti nebo vzdělávacích zařízení (vybudovaná kapacita skutečně dosažená)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5 01 30 Počet osob pracujících v rámci flexibilních forem práce </a:t>
            </a:r>
            <a:br>
              <a:rPr lang="cs-CZ" sz="1600" dirty="0" smtClean="0"/>
            </a:br>
            <a:r>
              <a:rPr lang="cs-CZ" sz="1600" dirty="0" smtClean="0"/>
              <a:t>(pouze vlastní zaměstnanci, zaměstnaní v rámci projektu)</a:t>
            </a:r>
            <a:endParaRPr lang="cs-CZ" sz="1600" dirty="0"/>
          </a:p>
          <a:p>
            <a:endParaRPr lang="cs-CZ" sz="2000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018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- </a:t>
            </a:r>
            <a:r>
              <a:rPr lang="cs-CZ" dirty="0" err="1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Podpořené osoby:</a:t>
            </a:r>
          </a:p>
          <a:p>
            <a:r>
              <a:rPr lang="cs-CZ" sz="2000" dirty="0" smtClean="0"/>
              <a:t>Do indikátorů je možno započítat vždy jen jednoho z rodičů (resp. osob pečujících o dítě ve společné domácnosti).</a:t>
            </a:r>
          </a:p>
          <a:p>
            <a:r>
              <a:rPr lang="cs-CZ" sz="2000" dirty="0" smtClean="0"/>
              <a:t>Pokud je v zařízení více sourozenců nebo dítě využívá více služeb, podpořenou osobou započtenou do indikátorů je stále jen jeden z rodičů, připisují se mu hodiny podpory za všechny jeho děti a služby.</a:t>
            </a:r>
          </a:p>
          <a:p>
            <a:r>
              <a:rPr lang="cs-CZ" sz="2000" dirty="0"/>
              <a:t>D</a:t>
            </a:r>
            <a:r>
              <a:rPr lang="cs-CZ" sz="2000" dirty="0" smtClean="0"/>
              <a:t>oporučujeme zařadit do indikátorů toho z rodičů, který je v nevýhodnější pozici vzhledem k trhu práce.</a:t>
            </a:r>
          </a:p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24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</a:t>
            </a:r>
            <a:r>
              <a:rPr lang="cs-CZ" dirty="0" err="1" smtClean="0"/>
              <a:t>reAlizaci</a:t>
            </a:r>
            <a:r>
              <a:rPr lang="cs-CZ" dirty="0" smtClean="0"/>
              <a:t> - </a:t>
            </a:r>
            <a:r>
              <a:rPr lang="cs-CZ" dirty="0" err="1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r>
              <a:rPr lang="cs-CZ" sz="2000" dirty="0" smtClean="0"/>
              <a:t>Pozor na prokazatelnost </a:t>
            </a:r>
            <a:r>
              <a:rPr lang="cs-CZ" sz="2000" dirty="0"/>
              <a:t>vykazovaných hodnot (záznamy </a:t>
            </a:r>
            <a:br>
              <a:rPr lang="cs-CZ" sz="2000" dirty="0"/>
            </a:br>
            <a:r>
              <a:rPr lang="cs-CZ" sz="2000" dirty="0"/>
              <a:t>o každém </a:t>
            </a:r>
            <a:r>
              <a:rPr lang="cs-CZ" sz="2000" dirty="0" smtClean="0"/>
              <a:t>klientovi – evidence docházky dětí (resp. dopravy) ověřitelné </a:t>
            </a:r>
            <a:r>
              <a:rPr lang="cs-CZ" sz="2000" dirty="0"/>
              <a:t>případnou kontrolou, monitorovací </a:t>
            </a:r>
            <a:r>
              <a:rPr lang="cs-CZ" sz="2000" dirty="0" smtClean="0"/>
              <a:t>listy.</a:t>
            </a:r>
          </a:p>
          <a:p>
            <a:r>
              <a:rPr lang="cs-CZ" sz="2000" dirty="0" smtClean="0"/>
              <a:t>Počet účastníků projektu je nutno zadávat prostřednictvím systému IS ESF (</a:t>
            </a:r>
            <a:r>
              <a:rPr lang="cs-CZ" sz="2000" dirty="0" smtClean="0">
                <a:hlinkClick r:id="rId2"/>
              </a:rPr>
              <a:t>www.esfcr.cz</a:t>
            </a:r>
            <a:r>
              <a:rPr lang="cs-CZ" sz="2000" dirty="0" smtClean="0"/>
              <a:t>) vždy za příslušné monitorované období.</a:t>
            </a:r>
          </a:p>
          <a:p>
            <a:r>
              <a:rPr lang="cs-CZ" sz="2000" dirty="0"/>
              <a:t>Podpořené osoby se uvádějí průběžně s jakoukoliv výši podpory, systém hlídá minimální hranici 40 hodin, při nižším počtu podpořenou osobu nezapočte. průběžné sledování naplnění indikátorů (v </a:t>
            </a:r>
            <a:r>
              <a:rPr lang="cs-CZ" sz="2000" dirty="0" err="1"/>
              <a:t>ZoR</a:t>
            </a:r>
            <a:r>
              <a:rPr lang="cs-CZ" sz="2000" dirty="0"/>
              <a:t>).</a:t>
            </a:r>
          </a:p>
          <a:p>
            <a:endParaRPr lang="cs-CZ" sz="2000" dirty="0"/>
          </a:p>
          <a:p>
            <a:endParaRPr lang="cs-CZ" sz="2000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032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184576"/>
          </a:xfrm>
        </p:spPr>
        <p:txBody>
          <a:bodyPr/>
          <a:lstStyle/>
          <a:p>
            <a:r>
              <a:rPr lang="cs-CZ" b="1" dirty="0"/>
              <a:t>Upozornění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S</a:t>
            </a:r>
            <a:r>
              <a:rPr lang="cs-CZ" sz="1800" dirty="0" err="1"/>
              <a:t>lužby</a:t>
            </a:r>
            <a:r>
              <a:rPr lang="cs-CZ" sz="1800" dirty="0"/>
              <a:t> péče o děti mohou využívat pouze rodiče, splňující podmínku vazby na trh práce a příslušnost dětí na 1. stupeň ZŠ</a:t>
            </a:r>
            <a:r>
              <a:rPr lang="en-US" sz="1800" dirty="0"/>
              <a:t>.</a:t>
            </a:r>
            <a:r>
              <a:rPr lang="cs-CZ" sz="1800" dirty="0"/>
              <a:t> </a:t>
            </a:r>
          </a:p>
          <a:p>
            <a:pPr lvl="1">
              <a:spcAft>
                <a:spcPts val="0"/>
              </a:spcAft>
            </a:pPr>
            <a:r>
              <a:rPr lang="en-US" sz="1800" dirty="0"/>
              <a:t>S</a:t>
            </a:r>
            <a:r>
              <a:rPr lang="cs-CZ" sz="1800" dirty="0"/>
              <a:t>nížení počtu dětí oproti plánované kapacitě (resp. minimální kapacitě)  </a:t>
            </a:r>
            <a:r>
              <a:rPr lang="cs-CZ" sz="1800" dirty="0" smtClean="0"/>
              <a:t>- dopad i na způsobilost výdajů.</a:t>
            </a:r>
            <a:endParaRPr lang="cs-CZ" sz="1800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Další </a:t>
            </a:r>
            <a:r>
              <a:rPr lang="cs-CZ" sz="2400" b="1" dirty="0"/>
              <a:t>povinné dokumenty </a:t>
            </a:r>
            <a:r>
              <a:rPr lang="cs-CZ" sz="2400" b="1" dirty="0" smtClean="0"/>
              <a:t>mimo </a:t>
            </a:r>
            <a:r>
              <a:rPr lang="cs-CZ" sz="2400" b="1" dirty="0" err="1" smtClean="0"/>
              <a:t>ZoR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dirty="0" smtClean="0"/>
              <a:t>(ověřuje </a:t>
            </a:r>
            <a:r>
              <a:rPr lang="cs-CZ" dirty="0" err="1"/>
              <a:t>KnM</a:t>
            </a:r>
            <a:r>
              <a:rPr lang="cs-CZ" dirty="0"/>
              <a:t>, případně vyžádá PM</a:t>
            </a:r>
            <a:r>
              <a:rPr lang="cs-CZ" dirty="0" smtClean="0"/>
              <a:t>)</a:t>
            </a:r>
          </a:p>
          <a:p>
            <a:pPr marL="936000" lvl="3" indent="-432000"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s</a:t>
            </a:r>
            <a:r>
              <a:rPr lang="cs-CZ" sz="1800" dirty="0" smtClean="0"/>
              <a:t>mlouvy s rodiči dětí – v případě klubů aktualizace dle monitor.</a:t>
            </a:r>
            <a:br>
              <a:rPr lang="cs-CZ" sz="1800" dirty="0" smtClean="0"/>
            </a:br>
            <a:r>
              <a:rPr lang="cs-CZ" sz="1800" dirty="0" smtClean="0"/>
              <a:t>období (např. formou </a:t>
            </a:r>
            <a:r>
              <a:rPr lang="cs-CZ" sz="1800" dirty="0" smtClean="0"/>
              <a:t>dodatku), u </a:t>
            </a:r>
            <a:r>
              <a:rPr lang="cs-CZ" sz="1800" dirty="0" smtClean="0"/>
              <a:t>příměstských táborů vždy k monitorovanému </a:t>
            </a:r>
            <a:r>
              <a:rPr lang="cs-CZ" sz="1800" dirty="0" smtClean="0"/>
              <a:t>období, znění </a:t>
            </a:r>
            <a:r>
              <a:rPr lang="cs-CZ" sz="1800" dirty="0" smtClean="0"/>
              <a:t>smlouvy je v kompetencích </a:t>
            </a:r>
            <a:r>
              <a:rPr lang="cs-CZ" sz="1800" dirty="0" smtClean="0"/>
              <a:t>příjemce</a:t>
            </a:r>
            <a:br>
              <a:rPr lang="cs-CZ" sz="1800" dirty="0" smtClean="0"/>
            </a:br>
            <a:r>
              <a:rPr lang="cs-CZ" sz="1800" b="1" dirty="0" smtClean="0"/>
              <a:t>POZOR</a:t>
            </a:r>
            <a:r>
              <a:rPr lang="cs-CZ" sz="1800" dirty="0" smtClean="0"/>
              <a:t> na sloučení s přihláškou </a:t>
            </a:r>
          </a:p>
          <a:p>
            <a:pPr marL="936000" lvl="3" indent="-432000"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denní </a:t>
            </a:r>
            <a:r>
              <a:rPr lang="cs-CZ" sz="1800" dirty="0" smtClean="0"/>
              <a:t>evidence docházky (příchody a odchody dětí, podepisuje pečující osoba)</a:t>
            </a:r>
            <a:r>
              <a:rPr lang="en-US" sz="1800" dirty="0" smtClean="0"/>
              <a:t>,</a:t>
            </a:r>
            <a:endParaRPr lang="cs-CZ" sz="1800" dirty="0" smtClean="0"/>
          </a:p>
          <a:p>
            <a:pPr marL="936000" lvl="3" indent="-432000"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m</a:t>
            </a:r>
            <a:r>
              <a:rPr lang="cs-CZ" sz="1800" dirty="0" smtClean="0"/>
              <a:t>onitorovací listy, či jejich obdoba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pPr marL="414000" lvl="1" indent="0">
              <a:buNone/>
            </a:pP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345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- </a:t>
            </a:r>
            <a:r>
              <a:rPr lang="cs-CZ" dirty="0" err="1" smtClean="0"/>
              <a:t>ŽoP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4392488"/>
          </a:xfrm>
        </p:spPr>
        <p:txBody>
          <a:bodyPr/>
          <a:lstStyle/>
          <a:p>
            <a:pPr marL="936000" lvl="3" indent="-432000"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O</a:t>
            </a:r>
            <a:r>
              <a:rPr lang="cs-CZ" dirty="0" smtClean="0"/>
              <a:t>bsahem je vyúčtování prostředků za dané monitorované období</a:t>
            </a:r>
          </a:p>
          <a:p>
            <a:pPr marL="1098900" lvl="4" indent="-342900"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údaje zadávané prostřednictvím </a:t>
            </a:r>
            <a:r>
              <a:rPr lang="cs-CZ" dirty="0" smtClean="0"/>
              <a:t>soupisek,</a:t>
            </a:r>
            <a:endParaRPr lang="cs-CZ" dirty="0" smtClean="0"/>
          </a:p>
          <a:p>
            <a:pPr marL="1098900" lvl="4" indent="-342900"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přílohy – účetní doklady, objednávky, smlouvy, výpisy z </a:t>
            </a:r>
            <a:r>
              <a:rPr lang="cs-CZ" dirty="0" smtClean="0"/>
              <a:t>účtů.</a:t>
            </a:r>
            <a:endParaRPr lang="cs-CZ" dirty="0" smtClean="0"/>
          </a:p>
          <a:p>
            <a:pPr marL="756000" lvl="4" indent="0">
              <a:buSzPct val="100000"/>
              <a:buNone/>
            </a:pPr>
            <a:endParaRPr lang="cs-CZ" dirty="0"/>
          </a:p>
          <a:p>
            <a:pPr marL="756000" lvl="4" indent="0">
              <a:buSzPct val="100000"/>
              <a:buNone/>
            </a:pPr>
            <a:endParaRPr lang="cs-CZ" dirty="0" smtClean="0"/>
          </a:p>
          <a:p>
            <a:pPr marL="1098900" lvl="4" indent="-342900">
              <a:buSzPct val="100000"/>
            </a:pPr>
            <a:r>
              <a:rPr lang="cs-CZ" dirty="0" smtClean="0"/>
              <a:t>Nutno exportovat soupisky do formátu </a:t>
            </a:r>
            <a:r>
              <a:rPr lang="cs-CZ" dirty="0" err="1" smtClean="0"/>
              <a:t>xls</a:t>
            </a:r>
            <a:r>
              <a:rPr lang="cs-CZ" dirty="0" smtClean="0"/>
              <a:t> a uložit je do příloh </a:t>
            </a:r>
            <a:r>
              <a:rPr lang="cs-CZ" dirty="0" err="1" smtClean="0"/>
              <a:t>ŽoP</a:t>
            </a:r>
            <a:r>
              <a:rPr lang="cs-CZ" dirty="0" smtClean="0"/>
              <a:t> pro kontrolu ŘO.</a:t>
            </a:r>
            <a:endParaRPr lang="cs-CZ" dirty="0"/>
          </a:p>
          <a:p>
            <a:pPr marL="1098900" lvl="4" indent="-342900">
              <a:buSzPct val="100000"/>
            </a:pPr>
            <a:endParaRPr lang="cs-CZ" dirty="0" smtClean="0"/>
          </a:p>
          <a:p>
            <a:pPr marL="1098900" lvl="4" indent="-342900">
              <a:buSzPct val="100000"/>
            </a:pPr>
            <a:endParaRPr lang="cs-CZ" dirty="0" smtClean="0"/>
          </a:p>
          <a:p>
            <a:pPr marL="936000" lvl="3" indent="-432000">
              <a:buSzPct val="100000"/>
              <a:buFont typeface="Wingdings" panose="05000000000000000000" pitchFamily="2" charset="2"/>
              <a:buChar char=""/>
            </a:pPr>
            <a:endParaRPr lang="cs-CZ" dirty="0" smtClean="0"/>
          </a:p>
          <a:p>
            <a:pPr marL="414000" lvl="1" indent="0">
              <a:buNone/>
            </a:pP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806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Publicita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1591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VIZUÁLNÍ IDENTITA - použití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18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ANO</a:t>
            </a:r>
            <a:endParaRPr lang="cs-CZ" b="1" dirty="0">
              <a:solidFill>
                <a:srgbClr val="084A8B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NE</a:t>
            </a:r>
            <a:endParaRPr lang="cs-CZ" b="1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Povinný plakát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1 povinný plakát </a:t>
            </a:r>
            <a:r>
              <a:rPr lang="cs-CZ" dirty="0" smtClean="0"/>
              <a:t>min. </a:t>
            </a:r>
            <a:r>
              <a:rPr lang="cs-CZ" dirty="0"/>
              <a:t>A3 s informacemi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projektu </a:t>
            </a:r>
            <a:r>
              <a:rPr lang="cs-CZ" dirty="0" smtClean="0"/>
              <a:t>– k využití el. šablona na </a:t>
            </a:r>
            <a:r>
              <a:rPr lang="cs-CZ" dirty="0" smtClean="0">
                <a:hlinkClick r:id="rId2"/>
              </a:rPr>
              <a:t>https://publicita.dotaceeu.cz/</a:t>
            </a:r>
            <a:r>
              <a:rPr lang="cs-CZ" dirty="0" smtClean="0"/>
              <a:t> </a:t>
            </a:r>
          </a:p>
          <a:p>
            <a:r>
              <a:rPr lang="cs-CZ" dirty="0"/>
              <a:t>Po celou dobu realizace projektu</a:t>
            </a:r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r>
              <a:rPr lang="cs-CZ" dirty="0"/>
              <a:t>na všech těchto </a:t>
            </a:r>
            <a:r>
              <a:rPr lang="cs-CZ" dirty="0" smtClean="0"/>
              <a:t>místech</a:t>
            </a:r>
          </a:p>
          <a:p>
            <a:pPr lvl="1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4968552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Dokumenty</a:t>
            </a:r>
            <a:endParaRPr lang="cs-CZ" sz="1700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Zpráva o realizaci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Publicita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Plán aktivit</a:t>
            </a:r>
            <a:endParaRPr lang="cs-CZ" sz="1700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Způsobilé výdaje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Vytváření zprávy o realizaci (</a:t>
            </a:r>
            <a:r>
              <a:rPr lang="cs-CZ" sz="1700" dirty="0" err="1" smtClean="0"/>
              <a:t>ZoR</a:t>
            </a:r>
            <a:r>
              <a:rPr lang="cs-CZ" sz="1700" dirty="0" smtClean="0"/>
              <a:t>) v ISKP14+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/>
              <a:t>Vytváření žádosti o platbu v </a:t>
            </a:r>
            <a:r>
              <a:rPr lang="cs-CZ" sz="1700" dirty="0" smtClean="0"/>
              <a:t>ISKP14</a:t>
            </a:r>
            <a:r>
              <a:rPr lang="cs-CZ" sz="1700" dirty="0"/>
              <a:t>+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IS ESF </a:t>
            </a: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830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Web projektu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/>
              <a:t>Logo ESF na webových stránkách projektu, včetně příp. profilů projektu na sociálních sítích. </a:t>
            </a:r>
          </a:p>
          <a:p>
            <a:r>
              <a:rPr lang="cs-CZ" dirty="0" smtClean="0"/>
              <a:t>Logo ESF na viditelném místě v horní části obrazovky bez nutnosti rolovat. </a:t>
            </a:r>
          </a:p>
          <a:p>
            <a:r>
              <a:rPr lang="cs-CZ" dirty="0" smtClean="0"/>
              <a:t>Při umístění více log v řadě, logo ESF zcela vlevo.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>Plán aktivit</a:t>
            </a: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220133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aktivit 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ŘO má možnost </a:t>
            </a:r>
            <a:r>
              <a:rPr lang="cs-CZ" dirty="0"/>
              <a:t>vyžádat si </a:t>
            </a:r>
            <a:r>
              <a:rPr lang="cs-CZ" dirty="0" smtClean="0"/>
              <a:t>plán </a:t>
            </a:r>
            <a:r>
              <a:rPr lang="cs-CZ" dirty="0"/>
              <a:t>aktivit projektu na </a:t>
            </a:r>
            <a:r>
              <a:rPr lang="cs-CZ" dirty="0" smtClean="0"/>
              <a:t>období 1 – 6 měsíců, a to i opakovaně až na celou dobu realizace projektu.</a:t>
            </a:r>
          </a:p>
          <a:p>
            <a:pPr>
              <a:spcAft>
                <a:spcPts val="0"/>
              </a:spcAft>
            </a:pPr>
            <a:r>
              <a:rPr lang="cs-CZ" dirty="0" smtClean="0"/>
              <a:t>Plán aktivit slouží </a:t>
            </a:r>
            <a:r>
              <a:rPr lang="cs-CZ" dirty="0"/>
              <a:t>ŘO k provádění neohlášených kontrol </a:t>
            </a:r>
            <a:r>
              <a:rPr lang="cs-CZ" dirty="0" smtClean="0"/>
              <a:t>realizace.</a:t>
            </a:r>
          </a:p>
          <a:p>
            <a:pPr>
              <a:spcAft>
                <a:spcPts val="0"/>
              </a:spcAft>
            </a:pPr>
            <a:endParaRPr lang="cs-CZ" sz="900" dirty="0" smtClean="0"/>
          </a:p>
          <a:p>
            <a:r>
              <a:rPr lang="cs-CZ" dirty="0" smtClean="0"/>
              <a:t>Výzva i zaslání prostřednictvím depeše v MS2014+;</a:t>
            </a:r>
          </a:p>
          <a:p>
            <a:r>
              <a:rPr lang="cs-CZ" dirty="0" smtClean="0"/>
              <a:t>2 týdny na zpracování;</a:t>
            </a:r>
          </a:p>
          <a:p>
            <a:r>
              <a:rPr lang="cs-CZ" dirty="0"/>
              <a:t>tabulka v </a:t>
            </a:r>
            <a:r>
              <a:rPr lang="cs-CZ" dirty="0" smtClean="0"/>
              <a:t>.</a:t>
            </a:r>
            <a:r>
              <a:rPr lang="cs-CZ" dirty="0" err="1" smtClean="0"/>
              <a:t>xls</a:t>
            </a:r>
            <a:r>
              <a:rPr lang="cs-CZ" dirty="0" smtClean="0"/>
              <a:t> formátu </a:t>
            </a:r>
            <a:r>
              <a:rPr lang="cs-CZ" dirty="0"/>
              <a:t>dle </a:t>
            </a:r>
            <a:r>
              <a:rPr lang="cs-CZ" dirty="0">
                <a:hlinkClick r:id="rId2"/>
              </a:rPr>
              <a:t>vzoru na </a:t>
            </a:r>
            <a:r>
              <a:rPr lang="cs-CZ" dirty="0" smtClean="0">
                <a:hlinkClick r:id="rId2"/>
              </a:rPr>
              <a:t>esfcr.cz</a:t>
            </a:r>
            <a:r>
              <a:rPr lang="cs-CZ" dirty="0" smtClean="0"/>
              <a:t> </a:t>
            </a:r>
            <a:r>
              <a:rPr lang="cs-CZ" sz="1800" dirty="0" smtClean="0"/>
              <a:t>(záložka Pokyny k vyplnění zprávy o realizaci,…) </a:t>
            </a:r>
            <a:r>
              <a:rPr lang="cs-CZ" dirty="0"/>
              <a:t>+ </a:t>
            </a:r>
            <a:r>
              <a:rPr lang="cs-CZ" dirty="0" smtClean="0"/>
              <a:t>el. podpis přímo v souboru;</a:t>
            </a:r>
            <a:endParaRPr lang="cs-CZ" dirty="0"/>
          </a:p>
          <a:p>
            <a:r>
              <a:rPr lang="cs-CZ" dirty="0"/>
              <a:t>zahrnuje všechny skupinové akce pro </a:t>
            </a:r>
            <a:r>
              <a:rPr lang="cs-CZ" dirty="0" smtClean="0"/>
              <a:t>CS.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6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v plánu Aktivit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27188" y="3351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9131" y="2332330"/>
            <a:ext cx="4551922" cy="3970318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datum 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 </a:t>
            </a:r>
            <a:r>
              <a:rPr lang="cs-CZ" dirty="0"/>
              <a:t>zahájení 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 </a:t>
            </a:r>
            <a:r>
              <a:rPr lang="cs-CZ" dirty="0"/>
              <a:t>ukončení 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plánovaný </a:t>
            </a:r>
            <a:r>
              <a:rPr lang="cs-CZ" dirty="0"/>
              <a:t>čas pro přestávky (přerušení akce) v délce více než 15 minut;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název </a:t>
            </a:r>
            <a:r>
              <a:rPr lang="cs-CZ" dirty="0"/>
              <a:t>akce a krátký popis obsahu 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místo </a:t>
            </a:r>
            <a:r>
              <a:rPr lang="cs-CZ" dirty="0"/>
              <a:t>konání akce (obec, ulice, číslo popisné, včetně označení místnosti);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realizátor </a:t>
            </a:r>
            <a:r>
              <a:rPr lang="cs-CZ" dirty="0"/>
              <a:t>akce;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zda </a:t>
            </a:r>
            <a:r>
              <a:rPr lang="cs-CZ" dirty="0"/>
              <a:t>se jedná o akci pouze pro cílovou skupinu projektu, nebo i pro další osoby; 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11053" y="2332330"/>
            <a:ext cx="4461244" cy="3970318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no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název provozovny;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krátký </a:t>
            </a:r>
            <a:r>
              <a:rPr lang="cs-CZ" dirty="0"/>
              <a:t>popis poskytovaných služeb;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adresa </a:t>
            </a:r>
            <a:r>
              <a:rPr lang="cs-CZ" dirty="0"/>
              <a:t>poskytování služeb (obec, ulice, číslo popisné, včetně označení místnosti);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specifikace </a:t>
            </a:r>
            <a:r>
              <a:rPr lang="cs-CZ" dirty="0"/>
              <a:t>provozní doby (dny v týdnu a přesnou otevírací dobu, včetně případných přestávek v jednotlivých dnech);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provozovatel</a:t>
            </a:r>
            <a:r>
              <a:rPr lang="cs-CZ" dirty="0"/>
              <a:t>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9131" y="1844824"/>
            <a:ext cx="2376264" cy="369332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Jednorázové akce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11053" y="1844664"/>
            <a:ext cx="3384376" cy="369332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</a:lstStyle>
          <a:p>
            <a:r>
              <a:rPr lang="cs-CZ" b="1" dirty="0"/>
              <a:t>Provozovny, služby klientům</a:t>
            </a:r>
          </a:p>
        </p:txBody>
      </p:sp>
    </p:spTree>
    <p:extLst>
      <p:ext uri="{BB962C8B-B14F-4D97-AF65-F5344CB8AC3E}">
        <p14:creationId xmlns:p14="http://schemas.microsoft.com/office/powerpoint/2010/main" val="308292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046" y="1484784"/>
            <a:ext cx="8064000" cy="1656184"/>
          </a:xfrm>
        </p:spPr>
        <p:txBody>
          <a:bodyPr/>
          <a:lstStyle/>
          <a:p>
            <a:r>
              <a:rPr lang="cs-CZ" sz="1900" dirty="0" smtClean="0"/>
              <a:t>Nepředložení plánu aktivit – 0,5 % z celkové částky dotace. </a:t>
            </a:r>
          </a:p>
          <a:p>
            <a:r>
              <a:rPr lang="cs-CZ" sz="1900" dirty="0" smtClean="0"/>
              <a:t>Pokud </a:t>
            </a:r>
            <a:r>
              <a:rPr lang="cs-CZ" sz="1900" dirty="0"/>
              <a:t>ŘO při kontrole na místě identifikuje, že aktivita, která byla nahlášena v plánu aktivit projektu na daném místě a ve stanovený čas, neprobíhá, jedná se o </a:t>
            </a:r>
            <a:r>
              <a:rPr lang="cs-CZ" sz="1900" b="1" dirty="0" smtClean="0"/>
              <a:t>porušení rozpočtové kázně.</a:t>
            </a:r>
          </a:p>
          <a:p>
            <a:r>
              <a:rPr lang="cs-CZ" sz="1900" dirty="0" smtClean="0"/>
              <a:t>Sankce za porušení rozpočtové kázně - 2 % z celkové částky dotace.</a:t>
            </a:r>
            <a:endParaRPr lang="cs-CZ" sz="19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48046" y="4149080"/>
            <a:ext cx="8064000" cy="22903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900" dirty="0" smtClean="0"/>
              <a:t>příjemce poskytl </a:t>
            </a:r>
            <a:r>
              <a:rPr lang="cs-CZ" sz="1900" dirty="0"/>
              <a:t>ŘO aktualizaci plánu aktivitu projektu, ve které měl ŘO možnost získat informaci o změně místa či termínu konání aktivity (či jejím zrušení bez náhrady</a:t>
            </a:r>
            <a:r>
              <a:rPr lang="cs-CZ" sz="1900" dirty="0" smtClean="0"/>
              <a:t>);</a:t>
            </a:r>
          </a:p>
          <a:p>
            <a:r>
              <a:rPr lang="cs-CZ" sz="1900" dirty="0" smtClean="0"/>
              <a:t>nekonání </a:t>
            </a:r>
            <a:r>
              <a:rPr lang="cs-CZ" sz="1900" dirty="0"/>
              <a:t>aktivity zapříčinily okolnosti, které příjemce postupující s náležitou péčí nemohl ovlivnit ani předvídat (např. náhlé onemocnění lektora); toto je příjemce povinen prokázat. </a:t>
            </a:r>
          </a:p>
          <a:p>
            <a:endParaRPr lang="cs-CZ" sz="2000" dirty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8046" y="3836367"/>
            <a:ext cx="330387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b="1" dirty="0" smtClean="0"/>
              <a:t>Výjimky</a:t>
            </a: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1798699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Aktualizace Plánu aktivit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248472"/>
          </a:xfrm>
        </p:spPr>
        <p:txBody>
          <a:bodyPr/>
          <a:lstStyle/>
          <a:p>
            <a:r>
              <a:rPr lang="cs-CZ" dirty="0" smtClean="0"/>
              <a:t>prostřednictvím depeše v MS 2014+;</a:t>
            </a:r>
          </a:p>
          <a:p>
            <a:r>
              <a:rPr lang="cs-CZ" dirty="0"/>
              <a:t>tabulka v .</a:t>
            </a:r>
            <a:r>
              <a:rPr lang="cs-CZ" dirty="0" err="1"/>
              <a:t>xls</a:t>
            </a:r>
            <a:r>
              <a:rPr lang="cs-CZ" dirty="0"/>
              <a:t> formátu dle </a:t>
            </a:r>
            <a:r>
              <a:rPr lang="cs-CZ" dirty="0">
                <a:hlinkClick r:id="rId2"/>
              </a:rPr>
              <a:t>vzoru na esfcr.cz</a:t>
            </a:r>
            <a:r>
              <a:rPr lang="cs-CZ" dirty="0"/>
              <a:t> </a:t>
            </a:r>
            <a:r>
              <a:rPr lang="cs-CZ" sz="1800" dirty="0"/>
              <a:t>(záložka Pokyny k vyplnění zprávy o realizaci,…) </a:t>
            </a:r>
            <a:r>
              <a:rPr lang="cs-CZ" dirty="0"/>
              <a:t>+ elektronický </a:t>
            </a:r>
            <a:r>
              <a:rPr lang="cs-CZ" dirty="0" smtClean="0"/>
              <a:t>podpis přímo v souboru;</a:t>
            </a:r>
            <a:endParaRPr lang="cs-CZ" dirty="0"/>
          </a:p>
          <a:p>
            <a:r>
              <a:rPr lang="cs-CZ" dirty="0" smtClean="0"/>
              <a:t>aktivitu lze změnit nejpozději </a:t>
            </a:r>
            <a:r>
              <a:rPr lang="cs-CZ" b="1" dirty="0" smtClean="0"/>
              <a:t>3 pracovní dny </a:t>
            </a:r>
            <a:r>
              <a:rPr lang="cs-CZ" dirty="0" smtClean="0"/>
              <a:t>před nahlášeným termínem (tzn. mezi nahlášením a termínem akce zůstávají 2 pracovní dny);</a:t>
            </a:r>
          </a:p>
          <a:p>
            <a:r>
              <a:rPr lang="cs-CZ" dirty="0"/>
              <a:t>nenahlášení aktualizace </a:t>
            </a:r>
            <a:r>
              <a:rPr lang="cs-CZ" dirty="0" smtClean="0"/>
              <a:t>není samo o sobě PRK.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9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Způsobilé a nezpůsobilé výdaje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9943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136456" cy="446449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Všechny výdaje musejí splňovat podmínku</a:t>
            </a:r>
          </a:p>
          <a:p>
            <a:pPr lvl="1"/>
            <a:r>
              <a:rPr lang="cs-CZ" dirty="0" smtClean="0"/>
              <a:t>Hospodárnosti</a:t>
            </a:r>
          </a:p>
          <a:p>
            <a:pPr lvl="1"/>
            <a:r>
              <a:rPr lang="cs-CZ" dirty="0" smtClean="0"/>
              <a:t>Efektivnosti</a:t>
            </a:r>
          </a:p>
          <a:p>
            <a:pPr lvl="1"/>
            <a:r>
              <a:rPr lang="cs-CZ" dirty="0" smtClean="0"/>
              <a:t>Účelnosti</a:t>
            </a:r>
          </a:p>
          <a:p>
            <a:pPr lvl="1"/>
            <a:r>
              <a:rPr lang="cs-CZ" dirty="0" smtClean="0"/>
              <a:t>Vznikly v době realizace projektu</a:t>
            </a:r>
          </a:p>
          <a:p>
            <a:pPr lvl="1"/>
            <a:endParaRPr lang="cs-CZ" dirty="0" smtClean="0"/>
          </a:p>
          <a:p>
            <a:r>
              <a:rPr lang="cs-CZ" sz="1600" dirty="0" smtClean="0"/>
              <a:t>Řídicí orgán (ŘO) </a:t>
            </a:r>
            <a:r>
              <a:rPr lang="cs-CZ" sz="1600" dirty="0"/>
              <a:t>je oprávněn si od příjemce vyžádat jakýkoli dokument, který je nezbytný pro ověření způsobilosti výdajů v rámci projektu (a může se jednat i o dokument, který vznikl v době před zahájením realizace projektu</a:t>
            </a:r>
            <a:r>
              <a:rPr lang="cs-CZ" sz="1600" dirty="0" smtClean="0"/>
              <a:t>).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0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Reálné vykazování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r>
              <a:rPr lang="cs-CZ" dirty="0" smtClean="0"/>
              <a:t>Režim financování projektu metodou skutečně vzniklých výdajů:</a:t>
            </a:r>
          </a:p>
          <a:p>
            <a:pPr lvl="1"/>
            <a:r>
              <a:rPr lang="cs-CZ" dirty="0" smtClean="0"/>
              <a:t> stanovení způsobilosti na základě vykázání skutečně vzniklých a uhrazených výdajů;</a:t>
            </a:r>
          </a:p>
          <a:p>
            <a:pPr lvl="1"/>
            <a:r>
              <a:rPr lang="cs-CZ" dirty="0" smtClean="0"/>
              <a:t> způsobilé výdaje na základě doložení účetního, daňové či jiného dokladu.</a:t>
            </a:r>
          </a:p>
          <a:p>
            <a:r>
              <a:rPr lang="cs-CZ" dirty="0"/>
              <a:t>Časová způsobilost – datum vzniku nákladu musí spadat do období realizace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 smtClean="0"/>
              <a:t>Úhrada </a:t>
            </a:r>
            <a:r>
              <a:rPr lang="cs-CZ" dirty="0"/>
              <a:t>výdaje – vždy je třeba mít doklad o úhradě </a:t>
            </a:r>
            <a:r>
              <a:rPr lang="cs-CZ" dirty="0" smtClean="0"/>
              <a:t>výdaje.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447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Dokladování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536504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Vše co spadá do PN musí být příjemce schopen doložit.</a:t>
            </a:r>
          </a:p>
          <a:p>
            <a:endParaRPr lang="cs-CZ" dirty="0" smtClean="0"/>
          </a:p>
          <a:p>
            <a:r>
              <a:rPr lang="cs-CZ" dirty="0" smtClean="0"/>
              <a:t>Originály dokladů musí být označeny registračním číslem projektu.</a:t>
            </a:r>
          </a:p>
          <a:p>
            <a:endParaRPr lang="cs-CZ" dirty="0" smtClean="0"/>
          </a:p>
          <a:p>
            <a:r>
              <a:rPr lang="cs-CZ" dirty="0" smtClean="0"/>
              <a:t>Do IS KP2014+ je třeba naskenovat všechny doklady, z nichž je nárokována částka přesahující 10 000 Kč, a s nimi také doklady o zaplacení.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7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DOKUMENTY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4229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doklady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748464" cy="5040560"/>
          </a:xfrm>
        </p:spPr>
        <p:txBody>
          <a:bodyPr/>
          <a:lstStyle/>
          <a:p>
            <a:r>
              <a:rPr lang="cs-CZ" dirty="0" smtClean="0"/>
              <a:t>Označení (faktura, příjmový doklad, výdajový doklad)</a:t>
            </a:r>
          </a:p>
          <a:p>
            <a:r>
              <a:rPr lang="cs-CZ" dirty="0" smtClean="0"/>
              <a:t>Obsah účetního případu</a:t>
            </a:r>
          </a:p>
          <a:p>
            <a:r>
              <a:rPr lang="cs-CZ" dirty="0" smtClean="0"/>
              <a:t>Účastníci účetního případu</a:t>
            </a:r>
          </a:p>
          <a:p>
            <a:r>
              <a:rPr lang="cs-CZ" dirty="0" smtClean="0"/>
              <a:t>Peněžní částka (cena za měrnou jednotku/cena celkem)</a:t>
            </a:r>
          </a:p>
          <a:p>
            <a:r>
              <a:rPr lang="cs-CZ" dirty="0" smtClean="0"/>
              <a:t>Okamžik vyhotovení ÚD a okamžik uskutečnění ÚP</a:t>
            </a:r>
          </a:p>
          <a:p>
            <a:r>
              <a:rPr lang="cs-CZ" dirty="0" smtClean="0"/>
              <a:t>Podpisový záznam osoby odpovědné za ÚP</a:t>
            </a:r>
          </a:p>
          <a:p>
            <a:r>
              <a:rPr lang="cs-CZ" dirty="0" smtClean="0"/>
              <a:t>Podpisový záznam osoby odpovědné za zaúčtování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0651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248472"/>
          </a:xfrm>
        </p:spPr>
        <p:txBody>
          <a:bodyPr/>
          <a:lstStyle/>
          <a:p>
            <a:r>
              <a:rPr lang="cs-CZ" dirty="0" smtClean="0"/>
              <a:t>Pracovní smlouvy, DPČ a DPP</a:t>
            </a:r>
          </a:p>
          <a:p>
            <a:pPr lvl="1"/>
            <a:r>
              <a:rPr lang="cs-CZ" dirty="0" smtClean="0"/>
              <a:t>Popis pracovní činnosti vykonávané pro projekt</a:t>
            </a:r>
          </a:p>
          <a:p>
            <a:pPr lvl="1"/>
            <a:r>
              <a:rPr lang="cs-CZ" dirty="0" smtClean="0"/>
              <a:t>Identifikace projektu (název či </a:t>
            </a:r>
            <a:r>
              <a:rPr lang="cs-CZ" dirty="0" err="1" smtClean="0"/>
              <a:t>reg.číslo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Výše úvazku či počet hodin za časovou jednotku</a:t>
            </a:r>
          </a:p>
          <a:p>
            <a:pPr lvl="1"/>
            <a:r>
              <a:rPr lang="cs-CZ" dirty="0" smtClean="0"/>
              <a:t>Výše odměny</a:t>
            </a:r>
          </a:p>
          <a:p>
            <a:pPr lvl="1"/>
            <a:r>
              <a:rPr lang="cs-CZ" dirty="0" smtClean="0"/>
              <a:t>Další zákonem stanovené náležitosti</a:t>
            </a:r>
            <a:r>
              <a:rPr lang="cs-CZ" dirty="0"/>
              <a:t>:</a:t>
            </a:r>
            <a:endParaRPr lang="cs-CZ" dirty="0" smtClean="0"/>
          </a:p>
          <a:p>
            <a:pPr lvl="2"/>
            <a:r>
              <a:rPr lang="cs-CZ" dirty="0" smtClean="0"/>
              <a:t>PS (místo výkonu, den nástupu do práce, nárok na dovolenou, způsob výpovědi apod.)</a:t>
            </a:r>
          </a:p>
          <a:p>
            <a:pPr lvl="2"/>
            <a:r>
              <a:rPr lang="cs-CZ" dirty="0" smtClean="0"/>
              <a:t>DPP, DPČ (doba na kterou se dohoda uzavírá)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614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Vykazují se v soupisce lidských zdrojů.</a:t>
            </a:r>
          </a:p>
          <a:p>
            <a:endParaRPr lang="cs-CZ" dirty="0"/>
          </a:p>
          <a:p>
            <a:r>
              <a:rPr lang="cs-CZ" dirty="0" smtClean="0"/>
              <a:t>Jako přílohu je třeba nahrát kopie výpisů z BÚ, </a:t>
            </a:r>
            <a:r>
              <a:rPr lang="cs-CZ" dirty="0" err="1" smtClean="0"/>
              <a:t>příp.VPD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Pracovní výkazy</a:t>
            </a:r>
          </a:p>
          <a:p>
            <a:pPr lvl="1"/>
            <a:r>
              <a:rPr lang="cs-CZ" dirty="0" smtClean="0"/>
              <a:t>podepsán pracovníkem a nadřízeným pracovníkem;</a:t>
            </a:r>
          </a:p>
          <a:p>
            <a:pPr lvl="1"/>
            <a:r>
              <a:rPr lang="cs-CZ" dirty="0" err="1" smtClean="0"/>
              <a:t>scan</a:t>
            </a:r>
            <a:r>
              <a:rPr lang="cs-CZ" dirty="0" smtClean="0"/>
              <a:t> pracovního výkazu nahrát do systému.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9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Pracovní výkazy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Nutnost předkládat pracovní výkazy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racovník vykonává činnost pro projekt i mimo projekt;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racovník vykonává činnosti, které spadají do přímých i nepřímých nákladů.</a:t>
            </a:r>
          </a:p>
          <a:p>
            <a:pPr lvl="1"/>
            <a:endParaRPr lang="cs-CZ" dirty="0"/>
          </a:p>
          <a:p>
            <a:r>
              <a:rPr lang="cs-CZ" dirty="0" smtClean="0"/>
              <a:t>Výkazy se zpracovávají za jednotlivé měsíce</a:t>
            </a:r>
          </a:p>
          <a:p>
            <a:pPr lvl="1"/>
            <a:r>
              <a:rPr lang="cs-CZ" dirty="0" smtClean="0"/>
              <a:t>ne po dnech, ale po skupinách činností.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hlinkClick r:id="rId2"/>
              </a:rPr>
              <a:t>https://www.esfcr.cz/pracovni-vykaz-opz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35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Prokazují se % poměrem vůči skutečně vynaloženým způsobilým přímým nákladům v rámci </a:t>
            </a:r>
            <a:r>
              <a:rPr lang="cs-CZ" dirty="0" err="1" smtClean="0"/>
              <a:t>ZoR</a:t>
            </a:r>
            <a:r>
              <a:rPr lang="cs-CZ" dirty="0" smtClean="0"/>
              <a:t> s </a:t>
            </a:r>
            <a:r>
              <a:rPr lang="cs-CZ" dirty="0" err="1" smtClean="0"/>
              <a:t>ŽoP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Každá platba příjemci v sobě zahrnuje prostředky na přímé i nepřímé náklady dle stanoveného poměru.</a:t>
            </a:r>
          </a:p>
          <a:p>
            <a:r>
              <a:rPr lang="cs-CZ" dirty="0" smtClean="0"/>
              <a:t>Nejčastěji 25</a:t>
            </a:r>
            <a:r>
              <a:rPr lang="cs-CZ" dirty="0"/>
              <a:t>% </a:t>
            </a:r>
            <a:r>
              <a:rPr lang="cs-CZ" dirty="0" smtClean="0"/>
              <a:t>přímých nákladů.</a:t>
            </a:r>
          </a:p>
          <a:p>
            <a:r>
              <a:rPr lang="cs-CZ" dirty="0" smtClean="0"/>
              <a:t>Na základě závěrečného vyúčtování se může % NN změnit směrem dolů.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35</a:t>
            </a:fld>
            <a:endParaRPr lang="cs-CZ" dirty="0">
              <a:solidFill>
                <a:srgbClr val="084A8B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143652"/>
              </p:ext>
            </p:extLst>
          </p:nvPr>
        </p:nvGraphicFramePr>
        <p:xfrm>
          <a:off x="395536" y="1484785"/>
          <a:ext cx="8136904" cy="4383842"/>
        </p:xfrm>
        <a:graphic>
          <a:graphicData uri="http://schemas.openxmlformats.org/drawingml/2006/table">
            <a:tbl>
              <a:tblPr/>
              <a:tblGrid>
                <a:gridCol w="3204197"/>
                <a:gridCol w="4932707"/>
              </a:tblGrid>
              <a:tr h="15512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Podíl nákupu služeb na celkových přímých způsobilých nákladech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Snížení podílu nepřímých nákladů vyhlášeného ve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výzvě</a:t>
                      </a:r>
                    </a:p>
                    <a:p>
                      <a:pPr marL="0" algn="ctr" defTabSz="914400" rtl="0" eaLnBrk="1" fontAlgn="ctr" latinLnBrk="0" hangingPunct="1"/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60% včetně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Platí základní podíly nepřímých nákladů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Více než 60% a méně než 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3/5 (60%) základního podílu, tj.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90% a výše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1/5 (20%) základního podílu, tj. 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7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Aplikován režim Ex-ante</a:t>
            </a:r>
          </a:p>
          <a:p>
            <a:r>
              <a:rPr lang="cs-CZ" dirty="0" smtClean="0"/>
              <a:t>Zálohové platby dle finančního plánu: </a:t>
            </a:r>
          </a:p>
          <a:p>
            <a:pPr lvl="1"/>
            <a:r>
              <a:rPr lang="cs-CZ" dirty="0" smtClean="0"/>
              <a:t>1.zálohová platba ve výši 40%,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alší zálohové platby </a:t>
            </a:r>
          </a:p>
          <a:p>
            <a:pPr lvl="2"/>
            <a:r>
              <a:rPr lang="cs-CZ" dirty="0" smtClean="0"/>
              <a:t>součet vzniklých a zároveň vyúčtovaných způsobilých výdajů</a:t>
            </a:r>
          </a:p>
          <a:p>
            <a:pPr lvl="1"/>
            <a:r>
              <a:rPr lang="cs-CZ" dirty="0" smtClean="0"/>
              <a:t>Závěrečná platba/vratka dle vyúčtování zálohových plateb a skutečně prokázaných výdajů.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9645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v rozpočtu jsou možné.</a:t>
            </a:r>
          </a:p>
          <a:p>
            <a:r>
              <a:rPr lang="cs-CZ" dirty="0" smtClean="0"/>
              <a:t>Každou změnu je třeba zdůvodnit.</a:t>
            </a:r>
          </a:p>
          <a:p>
            <a:r>
              <a:rPr lang="cs-CZ" dirty="0" smtClean="0"/>
              <a:t>Při změně se podívat do „specifické části pravidel“ zda se jedná o podstatnou či nepodstatnou změnu.</a:t>
            </a:r>
          </a:p>
          <a:p>
            <a:r>
              <a:rPr lang="cs-CZ" dirty="0" smtClean="0"/>
              <a:t>Celková výše rozpočtu nemůže být navýšena.</a:t>
            </a:r>
          </a:p>
          <a:p>
            <a:r>
              <a:rPr lang="cs-CZ" dirty="0" smtClean="0"/>
              <a:t>Dodržování rozpočtu:</a:t>
            </a:r>
          </a:p>
          <a:p>
            <a:pPr lvl="1"/>
            <a:r>
              <a:rPr lang="cs-CZ" dirty="0"/>
              <a:t>č</a:t>
            </a:r>
            <a:r>
              <a:rPr lang="cs-CZ" dirty="0" smtClean="0"/>
              <a:t>erpání z položek nemůže být vyšší než je jejich výše.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440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Změny </a:t>
            </a:r>
            <a:r>
              <a:rPr lang="cs-CZ" dirty="0"/>
              <a:t>projektu (podstatné a nepodstatné) 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6077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Změny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424936" cy="511256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cs-CZ" b="1" dirty="0" smtClean="0"/>
          </a:p>
          <a:p>
            <a:pPr>
              <a:spcBef>
                <a:spcPts val="0"/>
              </a:spcBef>
            </a:pPr>
            <a:r>
              <a:rPr lang="cs-CZ" b="1" dirty="0" smtClean="0"/>
              <a:t>podstatné změny – před jejich provedením je potřeba souhlas řídícího orgánu (ŘO)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 vyžadující vydání změnového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 nevyžadující vydání změnového právního </a:t>
            </a:r>
            <a:r>
              <a:rPr lang="cs-CZ" sz="1800" dirty="0" smtClean="0"/>
              <a:t>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vliv na </a:t>
            </a:r>
            <a:r>
              <a:rPr lang="cs-CZ" b="1" dirty="0" smtClean="0"/>
              <a:t>charakter projektu, splnění cílů </a:t>
            </a:r>
            <a:r>
              <a:rPr lang="cs-CZ" dirty="0" smtClean="0"/>
              <a:t>nebo</a:t>
            </a:r>
            <a:r>
              <a:rPr lang="cs-CZ" b="1" dirty="0" smtClean="0"/>
              <a:t> dobu realizace </a:t>
            </a:r>
            <a:r>
              <a:rPr lang="cs-CZ" sz="1800" b="1" dirty="0" smtClean="0"/>
              <a:t>projektu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ž</a:t>
            </a:r>
            <a:r>
              <a:rPr lang="cs-CZ" sz="1800" dirty="0" smtClean="0"/>
              <a:t>ádost o změnu v MS 2014+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ŘO má na posouzení změny </a:t>
            </a:r>
            <a:r>
              <a:rPr lang="cs-CZ" sz="1800" b="1" dirty="0"/>
              <a:t>20 pracovních dnů </a:t>
            </a:r>
            <a:r>
              <a:rPr lang="cs-CZ" sz="1800" dirty="0"/>
              <a:t>(od předložení žádosti o změnu</a:t>
            </a:r>
            <a:r>
              <a:rPr lang="cs-CZ" sz="1800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změna </a:t>
            </a:r>
            <a:r>
              <a:rPr lang="cs-CZ" sz="1800" dirty="0"/>
              <a:t>nesmí být provedena před schválením ze strany ŘO, resp. před vydáním změnového právního </a:t>
            </a:r>
            <a:r>
              <a:rPr lang="cs-CZ" sz="1800" dirty="0" smtClean="0"/>
              <a:t>aktu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b="1" dirty="0" smtClean="0"/>
          </a:p>
          <a:p>
            <a:pPr>
              <a:spcBef>
                <a:spcPts val="0"/>
              </a:spcBef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24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680520"/>
          </a:xfrm>
        </p:spPr>
        <p:txBody>
          <a:bodyPr/>
          <a:lstStyle/>
          <a:p>
            <a:endParaRPr lang="cs-CZ" sz="2000" dirty="0" smtClean="0"/>
          </a:p>
          <a:p>
            <a:r>
              <a:rPr lang="cs-CZ" sz="2000" dirty="0" smtClean="0">
                <a:hlinkClick r:id="rId2"/>
              </a:rPr>
              <a:t>Obecná část pravidel pro žadatele a příjemce v rámci OPZ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Specifická část pravidel pro žadatele a příjemce v rámci OPZ pro projekty se skutečně vzniklými výdaji a případně také s nepřímými náklady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Pokyny pro vyplnění zprávy o realizaci projektu a žádosti o platbu </a:t>
            </a:r>
            <a:br>
              <a:rPr lang="cs-CZ" sz="2000" dirty="0" smtClean="0">
                <a:hlinkClick r:id="rId4"/>
              </a:rPr>
            </a:br>
            <a:r>
              <a:rPr lang="cs-CZ" sz="2000" dirty="0" smtClean="0">
                <a:hlinkClick r:id="rId4"/>
              </a:rPr>
              <a:t>v ISKP14+</a:t>
            </a:r>
            <a:endParaRPr lang="cs-CZ" sz="2000" dirty="0" smtClean="0"/>
          </a:p>
          <a:p>
            <a:r>
              <a:rPr lang="cs-CZ" sz="2000" dirty="0">
                <a:hlinkClick r:id="rId5"/>
              </a:rPr>
              <a:t>Pokyny pro evidenci podpor účastníků v IS ESF2014</a:t>
            </a:r>
            <a:r>
              <a:rPr lang="cs-CZ" sz="2000" dirty="0" smtClean="0">
                <a:hlinkClick r:id="rId5"/>
              </a:rPr>
              <a:t>+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5173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Změny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424936" cy="439248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 smtClean="0"/>
              <a:t>nepodstatné změny – nevyžadují změnu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bez zbytečného prodlení od data provedení změny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</a:t>
            </a:r>
            <a:r>
              <a:rPr lang="cs-CZ" sz="1800" dirty="0" smtClean="0"/>
              <a:t>10 dnů před předložením zprávy </a:t>
            </a:r>
            <a:r>
              <a:rPr lang="cs-CZ" sz="1800" dirty="0"/>
              <a:t>o realizaci projektu </a:t>
            </a:r>
            <a:endParaRPr lang="cs-CZ" sz="1800" dirty="0" smtClean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</a:t>
            </a:r>
            <a:r>
              <a:rPr lang="cs-CZ" sz="1800" dirty="0" smtClean="0"/>
              <a:t>měny rozpočtu</a:t>
            </a:r>
            <a:r>
              <a:rPr lang="cs-CZ" sz="1800" dirty="0"/>
              <a:t>, o kterých je potřeba informovat ŘO spolu se zprávou o realizaci projektu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sz="1800" dirty="0"/>
          </a:p>
          <a:p>
            <a:pPr marL="432000" lvl="2" indent="-4320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z</a:t>
            </a:r>
            <a:r>
              <a:rPr lang="cs-CZ" sz="2400" b="1" dirty="0" smtClean="0"/>
              <a:t>měny </a:t>
            </a:r>
            <a:r>
              <a:rPr lang="cs-CZ" sz="2400" b="1" dirty="0"/>
              <a:t>v osobě příjemce</a:t>
            </a:r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dirty="0" smtClean="0"/>
          </a:p>
          <a:p>
            <a:pPr marL="342900" lvl="2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8528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5328592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bez zbytečného prodlení od data provedení </a:t>
            </a:r>
            <a:r>
              <a:rPr lang="cs-CZ" sz="2400" b="1" dirty="0" smtClean="0"/>
              <a:t>změny</a:t>
            </a:r>
          </a:p>
          <a:p>
            <a:pPr lvl="1"/>
            <a:r>
              <a:rPr lang="cs-CZ" sz="1800" dirty="0" smtClean="0"/>
              <a:t>kontaktní osoby projektu (vč. kontaktních údajů, adresy pro doručení…)</a:t>
            </a:r>
          </a:p>
          <a:p>
            <a:pPr lvl="1"/>
            <a:r>
              <a:rPr lang="cs-CZ" sz="1800" dirty="0" smtClean="0"/>
              <a:t>sídla </a:t>
            </a:r>
            <a:r>
              <a:rPr lang="cs-CZ" sz="1800" dirty="0"/>
              <a:t>příjemce </a:t>
            </a:r>
            <a:r>
              <a:rPr lang="cs-CZ" sz="1800" dirty="0" smtClean="0"/>
              <a:t>podpory; </a:t>
            </a:r>
          </a:p>
          <a:p>
            <a:pPr lvl="1"/>
            <a:r>
              <a:rPr lang="cs-CZ" sz="1800" dirty="0" smtClean="0"/>
              <a:t>osob statutárních orgánů příjemce;</a:t>
            </a:r>
          </a:p>
          <a:p>
            <a:pPr lvl="1"/>
            <a:r>
              <a:rPr lang="cs-CZ" sz="1800" dirty="0" smtClean="0"/>
              <a:t>názvu příjemce (součástí nesmí být převod/přechod práv </a:t>
            </a:r>
            <a:r>
              <a:rPr lang="cs-CZ" sz="1800" dirty="0"/>
              <a:t>a povinností </a:t>
            </a:r>
            <a:r>
              <a:rPr lang="cs-CZ" sz="1800" dirty="0" smtClean="0"/>
              <a:t>příjemce z </a:t>
            </a:r>
            <a:r>
              <a:rPr lang="cs-CZ" sz="1800" dirty="0"/>
              <a:t>právního </a:t>
            </a:r>
            <a:r>
              <a:rPr lang="cs-CZ" sz="1800" dirty="0" smtClean="0"/>
              <a:t>aktu).</a:t>
            </a:r>
            <a:endParaRPr lang="cs-CZ" dirty="0" smtClean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</a:t>
            </a:r>
            <a:r>
              <a:rPr lang="cs-CZ" sz="2400" b="1" dirty="0" smtClean="0"/>
              <a:t>10 dnů před předložením </a:t>
            </a:r>
            <a:r>
              <a:rPr lang="cs-CZ" sz="2400" b="1" dirty="0" err="1" smtClean="0"/>
              <a:t>ZoR</a:t>
            </a:r>
            <a:endParaRPr lang="cs-CZ" sz="2400" b="1" dirty="0" smtClean="0"/>
          </a:p>
          <a:p>
            <a:pPr lvl="1"/>
            <a:r>
              <a:rPr lang="cs-CZ" sz="1800" dirty="0"/>
              <a:t>změna finančního plánu</a:t>
            </a:r>
          </a:p>
          <a:p>
            <a:pPr lvl="1"/>
            <a:r>
              <a:rPr lang="cs-CZ" sz="1800" dirty="0"/>
              <a:t>změna rozpočtu v rámci jedné kapitoly (přesun mezi položkami, nové položky)</a:t>
            </a:r>
          </a:p>
          <a:p>
            <a:pPr lvl="1"/>
            <a:r>
              <a:rPr lang="cs-CZ" sz="1800" dirty="0"/>
              <a:t>přesun prostředků mezi kapitolami rozpočtu do výše 20% celkových způsobilých výdajů projektu (počítá se kumulovaně od vydání právního aktu či poslední podstatné změny, nelze navýšit KF)</a:t>
            </a:r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1154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5040560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spolu se zprávou o realizaci </a:t>
            </a:r>
            <a:r>
              <a:rPr lang="cs-CZ" sz="2400" b="1" dirty="0" smtClean="0"/>
              <a:t>projektu</a:t>
            </a:r>
          </a:p>
          <a:p>
            <a:pPr lvl="1"/>
            <a:r>
              <a:rPr lang="cs-CZ" sz="1800" dirty="0" smtClean="0"/>
              <a:t>změna místa realizace nebo území dopadu (jen případy bez vlivu na způsobilost výdajů)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měna ve způsobu provádění KA bez vlivu na plnění cílů (technické aspekty – harmonogram, rozfázování aktivity, změna v počtu plánovaných činností, změna záběru v počtu účastníku, lokality)</a:t>
            </a:r>
          </a:p>
          <a:p>
            <a:pPr lvl="1"/>
            <a:r>
              <a:rPr lang="cs-CZ" sz="1800" dirty="0" smtClean="0"/>
              <a:t>navýšení počtu zapojených osob CS</a:t>
            </a:r>
          </a:p>
          <a:p>
            <a:pPr lvl="1"/>
            <a:r>
              <a:rPr lang="cs-CZ" sz="1800" dirty="0" smtClean="0"/>
              <a:t>změna složení realizačního týmu</a:t>
            </a:r>
          </a:p>
          <a:p>
            <a:pPr lvl="1"/>
            <a:r>
              <a:rPr lang="cs-CZ" sz="1800" dirty="0" smtClean="0"/>
              <a:t>změny smluv o partnerství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ypuštění partnera z realizace projektu (zánik partnerské </a:t>
            </a:r>
            <a:r>
              <a:rPr lang="cs-CZ" sz="1800" dirty="0" err="1" smtClean="0"/>
              <a:t>org</a:t>
            </a:r>
            <a:r>
              <a:rPr lang="cs-CZ" sz="1800" dirty="0" smtClean="0"/>
              <a:t>., bez vlivu na VP)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měna plátcovství DPH příjemce či partnera s </a:t>
            </a:r>
            <a:r>
              <a:rPr lang="cs-CZ" sz="1800" dirty="0" err="1" smtClean="0"/>
              <a:t>fin</a:t>
            </a:r>
            <a:r>
              <a:rPr lang="cs-CZ" sz="1800" dirty="0" smtClean="0"/>
              <a:t>. příspěvkem.</a:t>
            </a:r>
            <a:endParaRPr lang="cs-CZ" sz="1800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4407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Nevyžadující </a:t>
            </a:r>
            <a:r>
              <a:rPr lang="cs-CZ" sz="2400" b="1" dirty="0"/>
              <a:t>vydání změnového právního aktu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změny v KA (vyjma technických aspektů), př. zrušení či přidání KA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přesun prostředků mezi kapitolami rozpočtu v objemu nad 20% CZV (kumulovaně od vydání práv. aktu nebo minulé podstatné změny)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navýšení KF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p</a:t>
            </a:r>
            <a:r>
              <a:rPr lang="cs-CZ" sz="1800" dirty="0" smtClean="0"/>
              <a:t>řesun v rozpočtu mezi investicemi a </a:t>
            </a:r>
            <a:r>
              <a:rPr lang="cs-CZ" sz="1800" dirty="0" err="1" smtClean="0"/>
              <a:t>neinvesticemi</a:t>
            </a:r>
            <a:endParaRPr lang="cs-CZ" sz="1800" dirty="0" smtClean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bankovního účtu projektu /projektů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vymezení monitorovacích období (bez vlivu na termín konce projektu)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v termínech dílčích kroků (tam, kde právní akt tyto termíny a kroky obsahuje)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2769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Vyžadující </a:t>
            </a:r>
            <a:r>
              <a:rPr lang="cs-CZ" sz="2400" b="1" dirty="0"/>
              <a:t>vydání změnového právního </a:t>
            </a:r>
            <a:r>
              <a:rPr lang="cs-CZ" sz="2400" b="1" dirty="0" smtClean="0"/>
              <a:t>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změna </a:t>
            </a:r>
            <a:r>
              <a:rPr lang="cs-CZ" sz="1800" dirty="0" smtClean="0"/>
              <a:t>plánovaných výstupů a výsledků projektu (</a:t>
            </a:r>
            <a:r>
              <a:rPr lang="cs-CZ" sz="1800" dirty="0"/>
              <a:t>indikátorů</a:t>
            </a:r>
            <a:r>
              <a:rPr lang="cs-CZ" sz="1800" dirty="0" smtClean="0"/>
              <a:t>);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změna </a:t>
            </a:r>
            <a:r>
              <a:rPr lang="cs-CZ" sz="1800" dirty="0"/>
              <a:t>termínu ukončení realizace </a:t>
            </a:r>
            <a:r>
              <a:rPr lang="cs-CZ" sz="1800" dirty="0" smtClean="0"/>
              <a:t>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n</a:t>
            </a:r>
            <a:r>
              <a:rPr lang="cs-CZ" sz="1800" dirty="0" smtClean="0"/>
              <a:t>ahrazení partnera </a:t>
            </a:r>
            <a:r>
              <a:rPr lang="cs-CZ" sz="1800" dirty="0"/>
              <a:t>jiným subjektem;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n</a:t>
            </a:r>
            <a:r>
              <a:rPr lang="cs-CZ" sz="1800" dirty="0" smtClean="0"/>
              <a:t>avýšení celkového </a:t>
            </a:r>
            <a:r>
              <a:rPr lang="cs-CZ" sz="1800" dirty="0"/>
              <a:t>rozpočtu </a:t>
            </a:r>
            <a:r>
              <a:rPr lang="cs-CZ" sz="1800" dirty="0" smtClean="0"/>
              <a:t>projektu;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nahrazení partnera projektu jiným subjektem / jinými subjekty;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vypuštění partnera z realizace projektu z důvodu jeho </a:t>
            </a:r>
            <a:r>
              <a:rPr lang="cs-CZ" sz="1800" dirty="0" smtClean="0"/>
              <a:t>zániku </a:t>
            </a:r>
            <a:r>
              <a:rPr lang="cs-CZ" sz="1800" dirty="0"/>
              <a:t>(pokud </a:t>
            </a:r>
            <a:r>
              <a:rPr lang="cs-CZ" sz="1800" dirty="0" smtClean="0"/>
              <a:t>dochází </a:t>
            </a:r>
            <a:r>
              <a:rPr lang="cs-CZ" sz="1800" dirty="0"/>
              <a:t>k navýšení veřejné podpory).</a:t>
            </a:r>
          </a:p>
          <a:p>
            <a:pPr marL="4140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800" dirty="0" smtClean="0"/>
              <a:t>Žádost o změnu je možno stáhnout do doby jejích schválení/odmítnutí.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2908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a nepodstatné změny v rámci změn v osobě příjemce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Změny v osobě příjemce</a:t>
            </a:r>
            <a:endParaRPr lang="cs-CZ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změna právní formy příjemce podpory (NZ)</a:t>
            </a:r>
            <a:r>
              <a:rPr lang="en-US" sz="2000" dirty="0" smtClean="0"/>
              <a:t>;</a:t>
            </a:r>
            <a:endParaRPr lang="pl-PL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přeměna </a:t>
            </a:r>
            <a:r>
              <a:rPr lang="cs-CZ" sz="2000" dirty="0"/>
              <a:t>obchodní společnosti nebo </a:t>
            </a:r>
            <a:r>
              <a:rPr lang="cs-CZ" sz="2000" dirty="0" smtClean="0"/>
              <a:t>družstva dle zákona 125/2008 Sb., o přeměnách obch. společností a družstev – fúze, rozdělení převod (PZ předem, bez nového právního aktu)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slučování</a:t>
            </a:r>
            <a:r>
              <a:rPr lang="cs-CZ" sz="2000" dirty="0"/>
              <a:t>, splývání a rozdělování školských právnických osob (PZ předem, bez nového právního aktu</a:t>
            </a:r>
            <a:r>
              <a:rPr lang="cs-CZ" sz="2000" dirty="0" smtClean="0"/>
              <a:t>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změna </a:t>
            </a:r>
            <a:r>
              <a:rPr lang="cs-CZ" sz="2000" dirty="0"/>
              <a:t>příjemce ze zákona, kdy od určitého data dojde k jeho přejmenování či změně právní formy </a:t>
            </a:r>
            <a:r>
              <a:rPr lang="cs-CZ" sz="2000" dirty="0" smtClean="0"/>
              <a:t>(NZ, ŘO bere na vědomí)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změna </a:t>
            </a:r>
            <a:r>
              <a:rPr lang="cs-CZ" sz="2000" dirty="0"/>
              <a:t>příjemce, kdy na základě změny zákona, usnesení vlády apod. dojde od určitého data k přenosu agendy, které se projekt týká, z jednoho subjektu na jiný </a:t>
            </a:r>
            <a:r>
              <a:rPr lang="cs-CZ" sz="2000" dirty="0" smtClean="0"/>
              <a:t>(bez souhlasu ŘO předem, ale změnový právní akt)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změna </a:t>
            </a:r>
            <a:r>
              <a:rPr lang="cs-CZ" sz="2000" b="1" dirty="0" smtClean="0"/>
              <a:t>nelze</a:t>
            </a:r>
            <a:r>
              <a:rPr lang="cs-CZ" sz="2000" dirty="0" smtClean="0"/>
              <a:t> mezi </a:t>
            </a:r>
            <a:r>
              <a:rPr lang="cs-CZ" sz="2000" dirty="0" err="1" smtClean="0"/>
              <a:t>růz</a:t>
            </a:r>
            <a:r>
              <a:rPr lang="cs-CZ" sz="2000" dirty="0" smtClean="0"/>
              <a:t>. subjekty, z FO na PO,  při prodeji či propachtování organizace či její části.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015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Změnové </a:t>
            </a:r>
            <a:r>
              <a:rPr lang="cs-CZ" dirty="0"/>
              <a:t>řízení v </a:t>
            </a:r>
            <a:r>
              <a:rPr lang="cs-CZ" dirty="0" smtClean="0"/>
              <a:t>Iskp14</a:t>
            </a:r>
            <a:r>
              <a:rPr lang="cs-CZ" dirty="0"/>
              <a:t>+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63388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Pokyny k vyplnění žádosti o změnu: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 </a:t>
            </a:r>
            <a:r>
              <a:rPr lang="cs-CZ" sz="2400" dirty="0" smtClean="0">
                <a:hlinkClick r:id="rId2"/>
              </a:rPr>
              <a:t>https://www.esfcr.cz/pokyny-k-vyplneni-zpravy-o-realizaci-zadosti-o-platbu-a-zadosti-o-zmenu-opz/-/dokument/809732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vyžádané příjemcem – IS KP14+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9945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Záložka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Vytvořit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Tlačítko VÝBĚR OBRAZOVEK PRO VYKÁZÁNÍ ZMĚN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/>
              <a:t>Vybrat záložky nutné pro </a:t>
            </a:r>
            <a:r>
              <a:rPr lang="cs-CZ" dirty="0" smtClean="0"/>
              <a:t>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Tlačítko SPUSTIT zcela dole na stránce s výběrem obrazovek</a:t>
            </a:r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vyžádané příjemcem – IS KP14+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27784" y="2348880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627784" y="3284984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628980" y="4221088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5627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určí druh změny (podstatná se změnou PA, bez změny PA, nepodstatná změna). 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V závislosti na druhu změny probíhá schvalovací proces.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Je-li třeba opravu </a:t>
            </a:r>
            <a:r>
              <a:rPr lang="cs-CZ" sz="2400" dirty="0" err="1" smtClean="0"/>
              <a:t>ŽoZ</a:t>
            </a:r>
            <a:r>
              <a:rPr lang="cs-CZ" sz="2400" dirty="0" smtClean="0"/>
              <a:t>, ŘO vrátí k dopracování, jinak bude </a:t>
            </a:r>
            <a:r>
              <a:rPr lang="cs-CZ" sz="2400" dirty="0" err="1" smtClean="0"/>
              <a:t>ŽoZ</a:t>
            </a:r>
            <a:r>
              <a:rPr lang="cs-CZ" sz="2400" dirty="0" smtClean="0"/>
              <a:t> buď akceptována, schválena, nebo neschválena.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POZOR! Při vrácení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není možné dodatečně otevřít žádnou další záložku. Pokud příjemce opomene otevřít vše potřebné záložky, ŘO </a:t>
            </a:r>
            <a:r>
              <a:rPr lang="cs-CZ" sz="2400" dirty="0" err="1" smtClean="0"/>
              <a:t>ŽoZ</a:t>
            </a:r>
            <a:r>
              <a:rPr lang="cs-CZ" sz="2400" dirty="0" smtClean="0"/>
              <a:t> zamítne a příjemce musí vytvořit novou. 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49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příjemcem – </a:t>
            </a:r>
            <a:r>
              <a:rPr lang="cs-CZ" b="0" dirty="0" smtClean="0"/>
              <a:t>ŘO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34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Zpráva o realizaci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7843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vytvoří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a zašle příjemci (stav </a:t>
            </a:r>
            <a:r>
              <a:rPr lang="cs-CZ" sz="2400" dirty="0" err="1" smtClean="0"/>
              <a:t>ŽoZ</a:t>
            </a:r>
            <a:r>
              <a:rPr lang="cs-CZ" sz="2400" dirty="0" smtClean="0"/>
              <a:t> – rozpracována). O zaslání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informuje systémová depeše.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Současně se změnou zašle příjemci depeši s odůvodněním změny a popisem dalšího postupu.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Příjemce se se změnou seznámí, příp. ji dopracuje.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Kontrola – finalizace – podpis = odeslání na ŘO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Schvalovací proces na ŘO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</a:t>
            </a:r>
            <a:r>
              <a:rPr lang="cs-CZ" b="0" dirty="0" smtClean="0"/>
              <a:t>ŘO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99792" y="3861048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702104" y="4797152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4615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36912"/>
            <a:ext cx="7272808" cy="1656184"/>
          </a:xfrm>
        </p:spPr>
        <p:txBody>
          <a:bodyPr/>
          <a:lstStyle/>
          <a:p>
            <a:pPr algn="ctr"/>
            <a:r>
              <a:rPr lang="cs-CZ" dirty="0"/>
              <a:t>Vytváření zprávy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realizaci (</a:t>
            </a:r>
            <a:r>
              <a:rPr lang="cs-CZ" dirty="0" err="1" smtClean="0"/>
              <a:t>ZoR</a:t>
            </a:r>
            <a:r>
              <a:rPr lang="cs-CZ" dirty="0"/>
              <a:t>) v </a:t>
            </a:r>
            <a:r>
              <a:rPr lang="cs-CZ" dirty="0" smtClean="0"/>
              <a:t>ISKP14</a:t>
            </a:r>
            <a:r>
              <a:rPr lang="cs-CZ" dirty="0"/>
              <a:t>+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83384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604488" cy="1080000"/>
          </a:xfrm>
        </p:spPr>
        <p:txBody>
          <a:bodyPr/>
          <a:lstStyle/>
          <a:p>
            <a:r>
              <a:rPr lang="cs-CZ" dirty="0" smtClean="0"/>
              <a:t>Založení zprávy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POKYNY PRO VYPLNĚNÍ ZOR A ŽOP V ISKP 14+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záložka </a:t>
            </a:r>
            <a:r>
              <a:rPr lang="cs-CZ" dirty="0"/>
              <a:t>s názvem </a:t>
            </a:r>
            <a:r>
              <a:rPr lang="cs-CZ" dirty="0" smtClean="0"/>
              <a:t>ZPRÁVY O REALIZACI na úvodní stránce projektu.</a:t>
            </a:r>
          </a:p>
          <a:p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aložit novou ZPRÁVU/INFORMACI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987824" y="4149080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5622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Informace o zprávě</a:t>
            </a:r>
            <a:endParaRPr lang="cs-CZ" sz="3200" b="1" dirty="0" smtClean="0"/>
          </a:p>
          <a:p>
            <a:r>
              <a:rPr lang="cs-CZ" dirty="0" smtClean="0"/>
              <a:t>Sledované </a:t>
            </a:r>
            <a:r>
              <a:rPr lang="cs-CZ" dirty="0"/>
              <a:t>období </a:t>
            </a:r>
            <a:r>
              <a:rPr lang="cs-CZ" dirty="0" smtClean="0"/>
              <a:t>od</a:t>
            </a:r>
          </a:p>
          <a:p>
            <a:r>
              <a:rPr lang="cs-CZ" dirty="0"/>
              <a:t>Sledované období </a:t>
            </a:r>
            <a:r>
              <a:rPr lang="cs-CZ" dirty="0" smtClean="0"/>
              <a:t>do</a:t>
            </a:r>
          </a:p>
          <a:p>
            <a:r>
              <a:rPr lang="cs-CZ" dirty="0"/>
              <a:t>Skutečné datum </a:t>
            </a:r>
            <a:r>
              <a:rPr lang="cs-CZ" dirty="0" smtClean="0"/>
              <a:t>zahájení</a:t>
            </a:r>
          </a:p>
          <a:p>
            <a:r>
              <a:rPr lang="cs-CZ" dirty="0"/>
              <a:t>Skutečné datum </a:t>
            </a:r>
            <a:r>
              <a:rPr lang="cs-CZ" dirty="0" smtClean="0"/>
              <a:t>ukončení</a:t>
            </a:r>
          </a:p>
          <a:p>
            <a:r>
              <a:rPr lang="cs-CZ" dirty="0" smtClean="0"/>
              <a:t>Kontaktní údaje – Jméno, Příjmení, Email</a:t>
            </a:r>
          </a:p>
          <a:p>
            <a:endParaRPr lang="cs-CZ" dirty="0"/>
          </a:p>
          <a:p>
            <a:r>
              <a:rPr lang="cs-CZ" dirty="0" smtClean="0"/>
              <a:t>Historie stavu – informační pole</a:t>
            </a:r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7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Realizace, provoz/údržba </a:t>
            </a:r>
            <a:r>
              <a:rPr lang="cs-CZ" sz="3200" b="1" dirty="0" smtClean="0"/>
              <a:t>výstupu</a:t>
            </a:r>
            <a:endParaRPr lang="cs-CZ" sz="3200" dirty="0" smtClean="0"/>
          </a:p>
          <a:p>
            <a:pPr marL="0" indent="0">
              <a:buNone/>
            </a:pPr>
            <a:r>
              <a:rPr lang="cs-CZ" dirty="0" smtClean="0"/>
              <a:t>Postačuje odkaz na záložku Klíčové aktivity (např. „viz klíčové aktivity)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 smtClean="0"/>
              <a:t>Příjmy</a:t>
            </a:r>
            <a:endParaRPr lang="cs-CZ" sz="3200" b="1" dirty="0"/>
          </a:p>
          <a:p>
            <a:r>
              <a:rPr lang="cs-CZ" dirty="0" smtClean="0"/>
              <a:t>Vyplňuje jen </a:t>
            </a:r>
            <a:r>
              <a:rPr lang="cs-CZ" u="sng" dirty="0" smtClean="0"/>
              <a:t>příjemce, který vykazuje čisté peněžní příjmy (převyšující spoluúčast</a:t>
            </a:r>
            <a:r>
              <a:rPr lang="cs-CZ" dirty="0" smtClean="0"/>
              <a:t>).</a:t>
            </a:r>
          </a:p>
          <a:p>
            <a:r>
              <a:rPr lang="cs-CZ" dirty="0" smtClean="0"/>
              <a:t>Jiné </a:t>
            </a:r>
            <a:r>
              <a:rPr lang="cs-CZ" dirty="0"/>
              <a:t>peněžní </a:t>
            </a:r>
            <a:r>
              <a:rPr lang="cs-CZ" dirty="0" smtClean="0"/>
              <a:t>příjmy – všechny peněžní příjmy za aktuální období. Tato částka nesnižuje podporu z ESF.</a:t>
            </a:r>
          </a:p>
          <a:p>
            <a:r>
              <a:rPr lang="cs-CZ" dirty="0"/>
              <a:t>Čisté jiné peněžní </a:t>
            </a:r>
            <a:r>
              <a:rPr lang="cs-CZ" dirty="0" smtClean="0"/>
              <a:t>příjmy – soulad se Soupiskou </a:t>
            </a:r>
            <a:r>
              <a:rPr lang="cs-CZ" dirty="0" err="1" smtClean="0"/>
              <a:t>přijmů</a:t>
            </a:r>
            <a:r>
              <a:rPr lang="cs-CZ" dirty="0" smtClean="0"/>
              <a:t>, jedná se o příjmy nad spoluúčast.</a:t>
            </a:r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7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Klíčové aktivity</a:t>
            </a:r>
            <a:endParaRPr lang="cs-CZ" sz="3200" dirty="0" smtClean="0"/>
          </a:p>
          <a:p>
            <a:pPr marL="0" indent="0">
              <a:buNone/>
            </a:pPr>
            <a:r>
              <a:rPr lang="cs-CZ" dirty="0" smtClean="0"/>
              <a:t>Nejprve je nutno dílčí KA označit a poté kliknout na tlačítko </a:t>
            </a:r>
            <a:r>
              <a:rPr lang="cs-CZ" b="1" dirty="0" smtClean="0"/>
              <a:t>Vykázat změnu/přírůstek</a:t>
            </a:r>
          </a:p>
          <a:p>
            <a:r>
              <a:rPr lang="pl-PL" dirty="0"/>
              <a:t>Popis pokroku v realizaci klíčové aktivity za sledované </a:t>
            </a:r>
            <a:r>
              <a:rPr lang="pl-PL" dirty="0" smtClean="0"/>
              <a:t>období – možnost přílohy.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61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Horizontální principy </a:t>
            </a:r>
          </a:p>
          <a:p>
            <a:pPr marL="0" indent="0">
              <a:buNone/>
            </a:pPr>
            <a:r>
              <a:rPr lang="cs-CZ" dirty="0"/>
              <a:t>Nejprve je nutno </a:t>
            </a:r>
            <a:r>
              <a:rPr lang="cs-CZ" dirty="0" smtClean="0"/>
              <a:t>HP </a:t>
            </a:r>
            <a:r>
              <a:rPr lang="cs-CZ" dirty="0"/>
              <a:t>označit a poté kliknout na tlačítko </a:t>
            </a:r>
            <a:r>
              <a:rPr lang="cs-CZ" b="1" dirty="0"/>
              <a:t>Vykázat </a:t>
            </a:r>
            <a:r>
              <a:rPr lang="cs-CZ" b="1" dirty="0" smtClean="0"/>
              <a:t>změnu/přírůstek. </a:t>
            </a:r>
            <a:r>
              <a:rPr lang="cs-CZ" dirty="0" smtClean="0"/>
              <a:t>Popis plnění cílů projektu u cíleného </a:t>
            </a:r>
            <a:r>
              <a:rPr lang="cs-CZ" dirty="0"/>
              <a:t>a </a:t>
            </a:r>
            <a:r>
              <a:rPr lang="cs-CZ" dirty="0" smtClean="0"/>
              <a:t>pozitivního vlivu</a:t>
            </a:r>
            <a:endParaRPr lang="cs-CZ" dirty="0"/>
          </a:p>
          <a:p>
            <a:r>
              <a:rPr lang="cs-CZ" dirty="0" smtClean="0"/>
              <a:t>Rovné příležitosti žen a mužů</a:t>
            </a:r>
          </a:p>
          <a:p>
            <a:r>
              <a:rPr lang="cs-CZ" dirty="0" smtClean="0"/>
              <a:t>Rovné příležitosti a nediskriminace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8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Identifikace problému</a:t>
            </a:r>
          </a:p>
          <a:p>
            <a:pPr marL="0" indent="0">
              <a:buNone/>
            </a:pPr>
            <a:r>
              <a:rPr lang="cs-CZ" dirty="0"/>
              <a:t>Co problém to záznam </a:t>
            </a:r>
            <a:r>
              <a:rPr lang="cs-CZ" dirty="0" smtClean="0"/>
              <a:t>(přes tlačítko </a:t>
            </a:r>
            <a:r>
              <a:rPr lang="cs-CZ" dirty="0"/>
              <a:t>Nový </a:t>
            </a:r>
            <a:r>
              <a:rPr lang="cs-CZ" dirty="0" smtClean="0"/>
              <a:t>záznam)</a:t>
            </a:r>
            <a:endParaRPr lang="cs-CZ" dirty="0"/>
          </a:p>
          <a:p>
            <a:r>
              <a:rPr lang="cs-CZ" dirty="0" smtClean="0"/>
              <a:t>Identifikace</a:t>
            </a:r>
          </a:p>
          <a:p>
            <a:r>
              <a:rPr lang="cs-CZ" dirty="0" smtClean="0"/>
              <a:t>Popis</a:t>
            </a:r>
          </a:p>
          <a:p>
            <a:r>
              <a:rPr lang="cs-CZ" dirty="0" smtClean="0"/>
              <a:t>Řešení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3200" b="1" dirty="0"/>
              <a:t>Čestná </a:t>
            </a:r>
            <a:r>
              <a:rPr lang="cs-CZ" sz="3200" b="1" dirty="0" smtClean="0"/>
              <a:t>prohlášení</a:t>
            </a:r>
          </a:p>
          <a:p>
            <a:pPr marL="0" indent="0">
              <a:buNone/>
            </a:pPr>
            <a:r>
              <a:rPr lang="cs-CZ" dirty="0"/>
              <a:t>Po přečtení potvrdit pravdivost čestného prohlášení zatržením fajfkou v poli SOUHLASÍM S ČESTNÝM PROHLÁŠENÍM.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8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Publicita</a:t>
            </a:r>
          </a:p>
          <a:p>
            <a:r>
              <a:rPr lang="cs-CZ" dirty="0"/>
              <a:t>informace o povinné publicitě je potřeba v </a:t>
            </a:r>
            <a:r>
              <a:rPr lang="cs-CZ" dirty="0" err="1"/>
              <a:t>ZoR</a:t>
            </a:r>
            <a:r>
              <a:rPr lang="cs-CZ" dirty="0"/>
              <a:t> projektu podávat </a:t>
            </a:r>
            <a:r>
              <a:rPr lang="cs-CZ" dirty="0" smtClean="0"/>
              <a:t>strukturovaně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Zápis přes tlačítko vykázat změnu/přírůstek.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91272"/>
              </p:ext>
            </p:extLst>
          </p:nvPr>
        </p:nvGraphicFramePr>
        <p:xfrm>
          <a:off x="899592" y="2852936"/>
          <a:ext cx="7632848" cy="2617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3186766"/>
                <a:gridCol w="2573874"/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Nástroj 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Povinná </a:t>
                      </a:r>
                      <a:r>
                        <a:rPr lang="cs-CZ" sz="1600" dirty="0">
                          <a:effectLst/>
                        </a:rPr>
                        <a:t>/ nepovinná položka v </a:t>
                      </a:r>
                      <a:r>
                        <a:rPr lang="cs-CZ" sz="1600" dirty="0" err="1">
                          <a:effectLst/>
                        </a:rPr>
                        <a:t>ZoR</a:t>
                      </a:r>
                      <a:r>
                        <a:rPr lang="cs-CZ" sz="1600" dirty="0">
                          <a:effectLst/>
                        </a:rPr>
                        <a:t> projektu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Jaké </a:t>
                      </a:r>
                      <a:r>
                        <a:rPr lang="cs-CZ" sz="1600" dirty="0">
                          <a:effectLst/>
                        </a:rPr>
                        <a:t>hodnoty může příjemce vyplnit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Povinné prvky v</a:t>
                      </a:r>
                      <a:r>
                        <a:rPr lang="cs-CZ" sz="1400" baseline="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 souladu s Pravidly pro žadatele a příjemce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Povinná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Ano</a:t>
                      </a:r>
                    </a:p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Prozatím ne</a:t>
                      </a:r>
                    </a:p>
                  </a:txBody>
                  <a:tcPr marL="17780" marR="17780" marT="17780" marB="1778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Plakát u projektů ESF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Povinná 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Ano</a:t>
                      </a:r>
                    </a:p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Prozatím ne</a:t>
                      </a:r>
                    </a:p>
                  </a:txBody>
                  <a:tcPr marL="17780" marR="17780" marT="1778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31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Dokumenty</a:t>
            </a:r>
          </a:p>
          <a:p>
            <a:pPr marL="0" indent="0">
              <a:buNone/>
            </a:pPr>
            <a:r>
              <a:rPr lang="cs-CZ" dirty="0" smtClean="0"/>
              <a:t>Automaticky vloženy dokumenty ze žádosti, resp. Dříve podaných </a:t>
            </a:r>
            <a:r>
              <a:rPr lang="cs-CZ" dirty="0" err="1" smtClean="0"/>
              <a:t>ZoR</a:t>
            </a:r>
            <a:r>
              <a:rPr lang="cs-CZ" dirty="0" smtClean="0"/>
              <a:t> (max. velikost jedné přílohy - 100 MB)</a:t>
            </a:r>
          </a:p>
          <a:p>
            <a:r>
              <a:rPr lang="cs-CZ" u="sng" dirty="0" smtClean="0"/>
              <a:t>Povinné přílohy ZoR:</a:t>
            </a:r>
          </a:p>
          <a:p>
            <a:pPr lvl="1"/>
            <a:r>
              <a:rPr lang="cs-CZ" sz="2400" dirty="0" smtClean="0"/>
              <a:t>přihlášky dětí,</a:t>
            </a:r>
          </a:p>
          <a:p>
            <a:pPr lvl="1"/>
            <a:r>
              <a:rPr lang="cs-CZ" sz="2400" dirty="0" smtClean="0"/>
              <a:t>potvrzení o vazbě na trh práce od obou rodičů (viz přihláška).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93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680520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Příjemce: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předkládá </a:t>
            </a:r>
            <a:r>
              <a:rPr lang="cs-CZ" sz="2000" dirty="0" err="1" smtClean="0"/>
              <a:t>ZoR</a:t>
            </a:r>
            <a:r>
              <a:rPr lang="cs-CZ" sz="2000" dirty="0" smtClean="0"/>
              <a:t> a </a:t>
            </a:r>
            <a:r>
              <a:rPr lang="cs-CZ" sz="2000" dirty="0" err="1" smtClean="0"/>
              <a:t>ŽoP</a:t>
            </a:r>
            <a:r>
              <a:rPr lang="cs-CZ" sz="2000" dirty="0" smtClean="0"/>
              <a:t> prostřednictvím ISKP14+ do </a:t>
            </a:r>
            <a:r>
              <a:rPr lang="cs-CZ" sz="2000" dirty="0"/>
              <a:t>30 dnů po ukončení monitorovaného období, </a:t>
            </a:r>
            <a:r>
              <a:rPr lang="cs-CZ" sz="2000" dirty="0" smtClean="0"/>
              <a:t>závěrečnou </a:t>
            </a:r>
            <a:r>
              <a:rPr lang="cs-CZ" sz="2000" dirty="0" err="1" smtClean="0"/>
              <a:t>ZoR</a:t>
            </a:r>
            <a:r>
              <a:rPr lang="cs-CZ" sz="2000" dirty="0" smtClean="0"/>
              <a:t> do </a:t>
            </a:r>
            <a:r>
              <a:rPr lang="cs-CZ" sz="2000" dirty="0"/>
              <a:t>60 </a:t>
            </a:r>
            <a:r>
              <a:rPr lang="cs-CZ" sz="2000" dirty="0" smtClean="0"/>
              <a:t>dnů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je možno požádat o prodloužení termínu pro předložení žádosti před vypršením 30denní lhůty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j</a:t>
            </a:r>
            <a:r>
              <a:rPr lang="cs-CZ" sz="2000" dirty="0" smtClean="0"/>
              <a:t>e možno požádat formou změny o předložení mimořádné </a:t>
            </a:r>
            <a:r>
              <a:rPr lang="cs-CZ" sz="2000" dirty="0" err="1" smtClean="0"/>
              <a:t>ZoR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ŘO: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na kontrolu předložené </a:t>
            </a:r>
            <a:r>
              <a:rPr lang="cs-CZ" sz="2000" dirty="0" err="1" smtClean="0"/>
              <a:t>ZoR</a:t>
            </a:r>
            <a:r>
              <a:rPr lang="cs-CZ" sz="2000" dirty="0" smtClean="0"/>
              <a:t> a </a:t>
            </a:r>
            <a:r>
              <a:rPr lang="cs-CZ" sz="2000" dirty="0" err="1" smtClean="0"/>
              <a:t>ŽoP</a:t>
            </a:r>
            <a:r>
              <a:rPr lang="cs-CZ" sz="2000" dirty="0" smtClean="0"/>
              <a:t> má ŘO 40 pracovních dnů, po vrácení k opravě tato lhůta běží od začátku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celková doba administrace </a:t>
            </a:r>
            <a:r>
              <a:rPr lang="cs-CZ" sz="2000" dirty="0" err="1"/>
              <a:t>ZoR</a:t>
            </a:r>
            <a:r>
              <a:rPr lang="cs-CZ" sz="2000" dirty="0"/>
              <a:t> a </a:t>
            </a:r>
            <a:r>
              <a:rPr lang="cs-CZ" sz="2000" dirty="0" err="1" smtClean="0"/>
              <a:t>ŽoP</a:t>
            </a:r>
            <a:r>
              <a:rPr lang="cs-CZ" sz="2000" dirty="0" smtClean="0"/>
              <a:t> na straně ŘO nesmí přesáhnout 90 dnů (</a:t>
            </a:r>
            <a:r>
              <a:rPr lang="cs-CZ" sz="2000" dirty="0" smtClean="0"/>
              <a:t>poté </a:t>
            </a:r>
            <a:r>
              <a:rPr lang="cs-CZ" sz="2000" dirty="0"/>
              <a:t>m</a:t>
            </a:r>
            <a:r>
              <a:rPr lang="cs-CZ" sz="2000" dirty="0" smtClean="0"/>
              <a:t>ůže dojít i k zamítnutí)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5808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Veřejné zakázky I</a:t>
            </a:r>
          </a:p>
          <a:p>
            <a:pPr marL="0" indent="0">
              <a:buNone/>
            </a:pPr>
            <a:r>
              <a:rPr lang="cs-CZ" dirty="0"/>
              <a:t>Automaticky vloženy </a:t>
            </a:r>
            <a:r>
              <a:rPr lang="cs-CZ" dirty="0" smtClean="0"/>
              <a:t>informace o VZ </a:t>
            </a:r>
            <a:r>
              <a:rPr lang="cs-CZ" dirty="0"/>
              <a:t>ze žádosti, resp. </a:t>
            </a:r>
            <a:r>
              <a:rPr lang="cs-CZ" dirty="0" smtClean="0"/>
              <a:t>dříve </a:t>
            </a:r>
            <a:r>
              <a:rPr lang="cs-CZ" dirty="0"/>
              <a:t>podaných </a:t>
            </a:r>
            <a:r>
              <a:rPr lang="cs-CZ" dirty="0" err="1"/>
              <a:t>ZoR</a:t>
            </a:r>
            <a:r>
              <a:rPr lang="cs-CZ" dirty="0"/>
              <a:t>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Stav veřejné zakázky – výběr z číselníku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Je veřejná zakázka </a:t>
            </a:r>
            <a:r>
              <a:rPr lang="cs-CZ" sz="2000" dirty="0"/>
              <a:t>evidována v </a:t>
            </a:r>
            <a:r>
              <a:rPr lang="cs-CZ" sz="2000" dirty="0" smtClean="0"/>
              <a:t>NEN?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V</a:t>
            </a:r>
            <a:r>
              <a:rPr lang="cs-CZ" sz="2000" dirty="0" smtClean="0"/>
              <a:t>eřejná zakázka je významná </a:t>
            </a:r>
            <a:r>
              <a:rPr lang="cs-CZ" sz="2000" dirty="0"/>
              <a:t>dle § </a:t>
            </a:r>
            <a:r>
              <a:rPr lang="cs-CZ" sz="2000" dirty="0" smtClean="0"/>
              <a:t>16a ZVZ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Sdružení zadavatelů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Evidenční číslo veřejné zakázky v </a:t>
            </a:r>
            <a:r>
              <a:rPr lang="cs-CZ" sz="2000" dirty="0" smtClean="0"/>
              <a:t>ISVZ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Typ kontraktu zadávacího řízení – výběr z číselníku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Datum zahájení zadávacího řízení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Veřejná zakázka dle výše předpokládané hodnoty – čís.</a:t>
            </a:r>
            <a:endParaRPr lang="cs-CZ" sz="20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6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Veřejné zakázky II</a:t>
            </a:r>
          </a:p>
          <a:p>
            <a:r>
              <a:rPr lang="cs-CZ" dirty="0" smtClean="0"/>
              <a:t>Druh zadávacího řízení – číselník</a:t>
            </a:r>
          </a:p>
          <a:p>
            <a:r>
              <a:rPr lang="cs-CZ" dirty="0" smtClean="0"/>
              <a:t>Předpokládané datum ukončení zadávacího řízení</a:t>
            </a:r>
          </a:p>
          <a:p>
            <a:r>
              <a:rPr lang="cs-CZ" dirty="0" smtClean="0"/>
              <a:t>Specifikace druhu dodavatele - číselník</a:t>
            </a:r>
          </a:p>
          <a:p>
            <a:r>
              <a:rPr lang="cs-CZ" dirty="0" smtClean="0"/>
              <a:t>Předpokládaná hodnota veřejné zakázky bez DPH, Měna, výše DPH – celá zakázka</a:t>
            </a:r>
          </a:p>
          <a:p>
            <a:r>
              <a:rPr lang="cs-CZ" dirty="0"/>
              <a:t>Předpokládaná hodnota veřejné zakázky vážící se k projektu, Bez DPH, Bez DPH - způsobilé výdaje, S DPH - způsobilé </a:t>
            </a:r>
            <a:r>
              <a:rPr lang="cs-CZ" dirty="0" smtClean="0"/>
              <a:t>výdaje (dopočet)</a:t>
            </a:r>
          </a:p>
          <a:p>
            <a:r>
              <a:rPr lang="cs-CZ" dirty="0"/>
              <a:t>Skutečně uhrazená cena vážící se k </a:t>
            </a:r>
            <a:r>
              <a:rPr lang="cs-CZ" dirty="0" smtClean="0"/>
              <a:t>projektu, </a:t>
            </a:r>
            <a:r>
              <a:rPr lang="pl-PL" dirty="0"/>
              <a:t>Bez DPH, Bez DPH - způsobilé výdaje, Datum uhrazení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6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Hodnocení a odvolání</a:t>
            </a:r>
          </a:p>
          <a:p>
            <a:pPr marL="0" indent="0">
              <a:buNone/>
            </a:pPr>
            <a:r>
              <a:rPr lang="cs-CZ" dirty="0" smtClean="0"/>
              <a:t>Je nutno mít zadané dodavatele</a:t>
            </a:r>
          </a:p>
          <a:p>
            <a:pPr marL="0" indent="0">
              <a:buNone/>
            </a:pPr>
            <a:r>
              <a:rPr lang="cs-CZ" dirty="0" smtClean="0"/>
              <a:t>Označit zakázku a přiřadit dodavatele (1 i více)</a:t>
            </a:r>
          </a:p>
          <a:p>
            <a:pPr marL="0" indent="0">
              <a:buNone/>
            </a:pPr>
            <a:r>
              <a:rPr lang="cs-CZ" dirty="0"/>
              <a:t>Údaje o </a:t>
            </a:r>
            <a:r>
              <a:rPr lang="cs-CZ" dirty="0" smtClean="0"/>
              <a:t>námitkách</a:t>
            </a:r>
          </a:p>
          <a:p>
            <a:r>
              <a:rPr lang="cs-CZ" dirty="0"/>
              <a:t>Datum doručení námitek</a:t>
            </a:r>
            <a:endParaRPr lang="cs-CZ" dirty="0" smtClean="0"/>
          </a:p>
          <a:p>
            <a:r>
              <a:rPr lang="cs-CZ" dirty="0"/>
              <a:t>Rozhodnutí zadavatele o </a:t>
            </a:r>
            <a:r>
              <a:rPr lang="cs-CZ" dirty="0" smtClean="0"/>
              <a:t>námitkách – číselník</a:t>
            </a:r>
          </a:p>
          <a:p>
            <a:r>
              <a:rPr lang="cs-CZ" dirty="0" smtClean="0"/>
              <a:t>Stěžovatel</a:t>
            </a:r>
          </a:p>
          <a:p>
            <a:r>
              <a:rPr lang="cs-CZ" dirty="0"/>
              <a:t>Důvod podání </a:t>
            </a:r>
            <a:r>
              <a:rPr lang="cs-CZ" dirty="0" smtClean="0"/>
              <a:t>námitek</a:t>
            </a:r>
          </a:p>
          <a:p>
            <a:r>
              <a:rPr lang="cs-CZ" dirty="0"/>
              <a:t>Odůvodnění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79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Údaje o smlouvě/dodatku</a:t>
            </a:r>
          </a:p>
          <a:p>
            <a:pPr marL="0" indent="0">
              <a:buNone/>
            </a:pPr>
            <a:r>
              <a:rPr lang="cs-CZ" dirty="0" smtClean="0"/>
              <a:t>Nový záznam - Typ </a:t>
            </a:r>
            <a:r>
              <a:rPr lang="cs-CZ" dirty="0"/>
              <a:t>právního </a:t>
            </a:r>
            <a:r>
              <a:rPr lang="cs-CZ" dirty="0" smtClean="0"/>
              <a:t>aktu – číselník</a:t>
            </a:r>
          </a:p>
          <a:p>
            <a:r>
              <a:rPr lang="cs-CZ" dirty="0"/>
              <a:t>Datum podpisu </a:t>
            </a:r>
            <a:r>
              <a:rPr lang="cs-CZ" dirty="0" smtClean="0"/>
              <a:t>smlouvy</a:t>
            </a:r>
          </a:p>
          <a:p>
            <a:r>
              <a:rPr lang="cs-CZ" dirty="0"/>
              <a:t>Předpokládané datum ukončení </a:t>
            </a:r>
            <a:r>
              <a:rPr lang="cs-CZ" dirty="0" smtClean="0"/>
              <a:t>realizace veřejné zakázky</a:t>
            </a:r>
          </a:p>
          <a:p>
            <a:r>
              <a:rPr lang="cs-CZ" dirty="0"/>
              <a:t>Cena veřejné zakázky dle </a:t>
            </a:r>
            <a:r>
              <a:rPr lang="cs-CZ" dirty="0" smtClean="0"/>
              <a:t>smlouvy bez DPH</a:t>
            </a:r>
          </a:p>
          <a:p>
            <a:r>
              <a:rPr lang="cs-CZ" dirty="0"/>
              <a:t>Částka ceny veřejné zakázky vážící </a:t>
            </a:r>
            <a:r>
              <a:rPr lang="cs-CZ" dirty="0" smtClean="0"/>
              <a:t>se k </a:t>
            </a:r>
            <a:r>
              <a:rPr lang="cs-CZ" dirty="0"/>
              <a:t>projektu bez </a:t>
            </a:r>
            <a:r>
              <a:rPr lang="cs-CZ" dirty="0" smtClean="0"/>
              <a:t>D</a:t>
            </a:r>
          </a:p>
          <a:p>
            <a:r>
              <a:rPr lang="cs-CZ" dirty="0"/>
              <a:t>Částka způsobilých výdajů z ceny veřejné </a:t>
            </a:r>
            <a:r>
              <a:rPr lang="cs-CZ" dirty="0" smtClean="0"/>
              <a:t>zakázky -  </a:t>
            </a:r>
            <a:r>
              <a:rPr lang="cs-CZ" dirty="0"/>
              <a:t>bez </a:t>
            </a:r>
            <a:r>
              <a:rPr lang="cs-CZ" dirty="0" smtClean="0"/>
              <a:t>DPH</a:t>
            </a:r>
          </a:p>
          <a:p>
            <a:r>
              <a:rPr lang="cs-CZ" dirty="0" smtClean="0"/>
              <a:t>Dodavatel – číselník, založen na záložce Hodnocení a odvolání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55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FIREMNÍ </a:t>
            </a:r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Firemní proměnné</a:t>
            </a:r>
            <a:endParaRPr lang="cs-CZ" sz="3200" dirty="0" smtClean="0"/>
          </a:p>
          <a:p>
            <a:r>
              <a:rPr lang="cs-CZ" dirty="0" smtClean="0"/>
              <a:t>Záložka se vyplňuje v </a:t>
            </a:r>
            <a:r>
              <a:rPr lang="cs-CZ" b="1" dirty="0" smtClean="0"/>
              <a:t>ZÁVĚREČNÉ ZPRÁVĚ O REALIZACI. </a:t>
            </a:r>
          </a:p>
          <a:p>
            <a:r>
              <a:rPr lang="cs-CZ" dirty="0" smtClean="0"/>
              <a:t>Po </a:t>
            </a:r>
            <a:r>
              <a:rPr lang="cs-CZ" dirty="0"/>
              <a:t>stisku tlačítka VYKÁZAT ZMĚNU/PŘÍRŮSTEK se </a:t>
            </a:r>
            <a:r>
              <a:rPr lang="cs-CZ" dirty="0" smtClean="0"/>
              <a:t>vykazují </a:t>
            </a:r>
            <a:r>
              <a:rPr lang="cs-CZ" dirty="0"/>
              <a:t>změny v </a:t>
            </a:r>
            <a:r>
              <a:rPr lang="cs-CZ" dirty="0" smtClean="0"/>
              <a:t>počtu </a:t>
            </a:r>
            <a:r>
              <a:rPr lang="cs-CZ" dirty="0"/>
              <a:t>zaměstnanců a </a:t>
            </a:r>
            <a:r>
              <a:rPr lang="cs-CZ" dirty="0" smtClean="0"/>
              <a:t>ročním </a:t>
            </a:r>
            <a:r>
              <a:rPr lang="cs-CZ" dirty="0"/>
              <a:t>obratu (EUR) oproti žádosti o </a:t>
            </a:r>
            <a:r>
              <a:rPr lang="cs-CZ" dirty="0" smtClean="0"/>
              <a:t>podporu.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2806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Kontrola</a:t>
            </a:r>
          </a:p>
          <a:p>
            <a:pPr marL="0" indent="0">
              <a:buNone/>
            </a:pPr>
            <a:r>
              <a:rPr lang="cs-CZ" sz="3200" b="1" dirty="0" smtClean="0"/>
              <a:t>Finalizace </a:t>
            </a: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Podpis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Vrácení</a:t>
            </a:r>
          </a:p>
          <a:p>
            <a:r>
              <a:rPr lang="cs-CZ" dirty="0" smtClean="0"/>
              <a:t>Informace přes depeše</a:t>
            </a:r>
          </a:p>
          <a:p>
            <a:r>
              <a:rPr lang="cs-CZ" dirty="0" smtClean="0"/>
              <a:t>Je možné vracet celou zprávu nebo jen dílčí obrazovky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1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9739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Indikátory</a:t>
            </a:r>
          </a:p>
          <a:p>
            <a:pPr marL="0" indent="0">
              <a:buNone/>
            </a:pPr>
            <a:r>
              <a:rPr lang="cs-CZ" dirty="0" smtClean="0"/>
              <a:t>Na záložce je uveden seznam všech indikátorů relevantních </a:t>
            </a:r>
            <a:r>
              <a:rPr lang="cs-CZ" dirty="0"/>
              <a:t>pro </a:t>
            </a:r>
            <a:r>
              <a:rPr lang="cs-CZ" dirty="0" smtClean="0"/>
              <a:t>projekt, které vykazuje příjemce v </a:t>
            </a:r>
            <a:r>
              <a:rPr lang="cs-CZ" dirty="0" err="1" smtClean="0"/>
              <a:t>ZoR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Způsoby vykázání dosažených hodnot</a:t>
            </a:r>
          </a:p>
          <a:p>
            <a:r>
              <a:rPr lang="cs-CZ" b="1" u="sng" dirty="0" smtClean="0"/>
              <a:t>Přímá editace </a:t>
            </a:r>
            <a:r>
              <a:rPr lang="cs-CZ" dirty="0" smtClean="0"/>
              <a:t>hodnot v IS KP 14+ pro indikátory, které </a:t>
            </a:r>
            <a:r>
              <a:rPr lang="cs-CZ" b="1" u="sng" dirty="0" smtClean="0"/>
              <a:t>nesledují účastníky projektů</a:t>
            </a:r>
          </a:p>
          <a:p>
            <a:r>
              <a:rPr lang="cs-CZ" b="1" u="sng" dirty="0" smtClean="0"/>
              <a:t>Automatické dotažení </a:t>
            </a:r>
            <a:r>
              <a:rPr lang="cs-CZ" dirty="0" smtClean="0"/>
              <a:t>hodnot ze systému IS ESF 2014+ pro indikátory, které </a:t>
            </a:r>
            <a:r>
              <a:rPr lang="cs-CZ" b="1" u="sng" dirty="0" smtClean="0"/>
              <a:t>sledují účastníky projektů</a:t>
            </a:r>
            <a:endParaRPr lang="cs-CZ" b="1" u="sng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3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Indikátory editovatelné příjemcem v IS KP 14+</a:t>
            </a:r>
          </a:p>
          <a:p>
            <a:pPr marL="0" indent="0">
              <a:buNone/>
            </a:pPr>
            <a:r>
              <a:rPr lang="cs-CZ" dirty="0" smtClean="0"/>
              <a:t>Indikátory, které se netýkají účastníků projektu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Nejprve je nutno </a:t>
            </a:r>
            <a:r>
              <a:rPr lang="cs-CZ" dirty="0" smtClean="0"/>
              <a:t>označit konkrétní indikátor a </a:t>
            </a:r>
            <a:r>
              <a:rPr lang="cs-CZ" dirty="0"/>
              <a:t>poté kliknout na tlačítko </a:t>
            </a:r>
            <a:r>
              <a:rPr lang="cs-CZ" b="1" dirty="0"/>
              <a:t>Vykázat změnu/přírůstek</a:t>
            </a:r>
          </a:p>
          <a:p>
            <a:pPr lvl="0"/>
            <a:r>
              <a:rPr lang="cs-CZ" dirty="0"/>
              <a:t>PŘÍRŮSTKOVÁ HODNOTA – tj. o kolik narostla dosažená hodnota (za projekt) v daném období</a:t>
            </a:r>
          </a:p>
          <a:p>
            <a:pPr lvl="0"/>
            <a:r>
              <a:rPr lang="cs-CZ" dirty="0"/>
              <a:t>DATUM PŘÍRŮSTKOVÉ HODNOTY</a:t>
            </a:r>
          </a:p>
          <a:p>
            <a:pPr lvl="0"/>
            <a:r>
              <a:rPr lang="cs-CZ" dirty="0"/>
              <a:t>KOMENTÁŘ – uveďte podrobnosti k vykazovanému přírůstku v dosažené hodnotě indikátoru ve sledovaném </a:t>
            </a:r>
            <a:r>
              <a:rPr lang="cs-CZ" dirty="0" smtClean="0"/>
              <a:t>období </a:t>
            </a:r>
            <a:r>
              <a:rPr lang="cs-CZ" b="1" u="sng" dirty="0" smtClean="0"/>
              <a:t>(vyplnění komentáře povinné)</a:t>
            </a:r>
            <a:endParaRPr lang="cs-CZ" b="1" u="sng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66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Indikátory spočítané v IS ESF 2014+ </a:t>
            </a:r>
          </a:p>
          <a:p>
            <a:pPr marL="0" indent="0">
              <a:buNone/>
            </a:pPr>
            <a:r>
              <a:rPr lang="cs-CZ" dirty="0"/>
              <a:t>Indikátory, které se </a:t>
            </a:r>
            <a:r>
              <a:rPr lang="cs-CZ" dirty="0" smtClean="0"/>
              <a:t>týkají účastníků projektu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Podmínka: nutné mít vyplněné příslušné údaje v systému IS ESF 2014+</a:t>
            </a:r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oté </a:t>
            </a:r>
            <a:r>
              <a:rPr lang="cs-CZ" dirty="0"/>
              <a:t>kliknout na tlačítko </a:t>
            </a:r>
            <a:r>
              <a:rPr lang="cs-CZ" b="1" dirty="0" smtClean="0"/>
              <a:t>Aktualizace z IS ESF</a:t>
            </a:r>
            <a:endParaRPr lang="cs-CZ" b="1" dirty="0"/>
          </a:p>
          <a:p>
            <a:pPr lvl="0"/>
            <a:r>
              <a:rPr lang="cs-CZ" dirty="0" smtClean="0"/>
              <a:t>Dojde k automatickému dotažení hodnot do IS KP 14+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46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Obsah zprávy o realizaci:</a:t>
            </a:r>
          </a:p>
          <a:p>
            <a:pPr>
              <a:spcAft>
                <a:spcPts val="0"/>
              </a:spcAft>
            </a:pPr>
            <a:r>
              <a:rPr lang="cs-CZ" sz="2000" dirty="0" smtClean="0"/>
              <a:t>zpráva o realizaci informuje o realizaci projektu v daném období </a:t>
            </a:r>
            <a:br>
              <a:rPr lang="cs-CZ" sz="2000" dirty="0" smtClean="0"/>
            </a:br>
            <a:r>
              <a:rPr lang="cs-CZ" sz="2000" dirty="0" smtClean="0"/>
              <a:t>(6 měsíců)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pokrok v realizaci KA </a:t>
            </a:r>
            <a:r>
              <a:rPr lang="cs-CZ" sz="1200" dirty="0" smtClean="0"/>
              <a:t>(popis jak </a:t>
            </a:r>
            <a:r>
              <a:rPr lang="cs-CZ" sz="1200" dirty="0"/>
              <a:t>pobíhají aktivity, informace o kapacitě zařízení, době provozu, počtu skutečně přihlášených </a:t>
            </a:r>
            <a:r>
              <a:rPr lang="cs-CZ" sz="1200" dirty="0" smtClean="0"/>
              <a:t>dětí, přehled účastí na PT)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b="1" dirty="0"/>
              <a:t>p</a:t>
            </a:r>
            <a:r>
              <a:rPr lang="cs-CZ" sz="1200" b="1" dirty="0" smtClean="0"/>
              <a:t>ovinné přílohy </a:t>
            </a:r>
            <a:r>
              <a:rPr lang="cs-CZ" sz="1200" b="1" dirty="0" err="1" smtClean="0"/>
              <a:t>ZoR</a:t>
            </a:r>
            <a:r>
              <a:rPr lang="cs-CZ" sz="1200" b="1" dirty="0" smtClean="0"/>
              <a:t> </a:t>
            </a:r>
            <a:r>
              <a:rPr lang="cs-CZ" sz="1200" dirty="0" smtClean="0"/>
              <a:t>(přihlášky a potvrzení o vazbě rodičů na trh práce, </a:t>
            </a:r>
            <a:br>
              <a:rPr lang="cs-CZ" sz="1200" dirty="0" smtClean="0"/>
            </a:br>
            <a:r>
              <a:rPr lang="cs-CZ" sz="1200" dirty="0" smtClean="0"/>
              <a:t>prosíme nahrát vždy přihlášku spolu s příslušnými potvrzeními)</a:t>
            </a:r>
            <a:endParaRPr lang="cs-CZ" sz="12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b="1" dirty="0"/>
              <a:t>plnění indikátorů </a:t>
            </a:r>
            <a:r>
              <a:rPr lang="cs-CZ" sz="1200" dirty="0"/>
              <a:t>(kapacita, celkový počet účastníků)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horizontální </a:t>
            </a:r>
            <a:r>
              <a:rPr lang="cs-CZ" sz="1200" dirty="0" smtClean="0"/>
              <a:t>principy, </a:t>
            </a:r>
            <a:r>
              <a:rPr lang="cs-CZ" sz="1200" b="1" dirty="0"/>
              <a:t>publicita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veřejné zakázky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 smtClean="0"/>
              <a:t>informace </a:t>
            </a:r>
            <a:r>
              <a:rPr lang="cs-CZ" sz="1200" dirty="0"/>
              <a:t>o </a:t>
            </a:r>
            <a:r>
              <a:rPr lang="cs-CZ" sz="1200" dirty="0" smtClean="0"/>
              <a:t>příjmech </a:t>
            </a:r>
            <a:r>
              <a:rPr lang="cs-CZ" sz="1200" dirty="0" smtClean="0"/>
              <a:t>(</a:t>
            </a:r>
            <a:r>
              <a:rPr lang="cs-CZ" sz="1200" dirty="0" smtClean="0"/>
              <a:t>částky se </a:t>
            </a:r>
            <a:r>
              <a:rPr lang="cs-CZ" sz="1200" dirty="0" smtClean="0"/>
              <a:t>vyplňují jen pokud příjmy převýší spolufinancování, netýká se výběrů na stravné, je však nutné doplnit nulové hodnoty)</a:t>
            </a:r>
            <a:endParaRPr lang="cs-CZ" sz="12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problémy během </a:t>
            </a:r>
            <a:r>
              <a:rPr lang="cs-CZ" sz="1200" dirty="0" smtClean="0"/>
              <a:t>realizace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i</a:t>
            </a:r>
            <a:r>
              <a:rPr lang="cs-CZ" sz="1200" dirty="0" smtClean="0"/>
              <a:t>nformace o kontrolách (mimo ŘO)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 smtClean="0"/>
              <a:t>čestná prohlášení</a:t>
            </a:r>
            <a:endParaRPr lang="cs-CZ" sz="1200" dirty="0"/>
          </a:p>
          <a:p>
            <a:r>
              <a:rPr lang="cs-CZ" sz="2000" dirty="0" smtClean="0"/>
              <a:t>nedílnou </a:t>
            </a:r>
            <a:r>
              <a:rPr lang="cs-CZ" sz="2000" dirty="0"/>
              <a:t>součástí Zprávy o realizaci je Žádost o platbu</a:t>
            </a:r>
            <a:endParaRPr lang="cs-CZ" sz="2000" dirty="0" smtClean="0"/>
          </a:p>
          <a:p>
            <a:pPr marL="414000" lvl="1" indent="0">
              <a:buNone/>
            </a:pPr>
            <a:endParaRPr lang="cs-CZ" sz="1200" dirty="0"/>
          </a:p>
          <a:p>
            <a:pPr marL="414000" lvl="1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4497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IS ESF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23673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725344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https://esf2014.esfcr.cz</a:t>
            </a:r>
            <a:r>
              <a:rPr lang="cs-CZ" dirty="0" smtClean="0"/>
              <a:t> – dostupné prostřednictví www.esfcr.cz.</a:t>
            </a:r>
          </a:p>
          <a:p>
            <a:r>
              <a:rPr lang="cs-CZ" dirty="0" smtClean="0"/>
              <a:t>Pro vstup do systému nutná registrace na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Notifikace o zřízení účtu zástupce příjemce (kontaktní osoba žadatele) bude/byla zaslána mailem.</a:t>
            </a:r>
          </a:p>
          <a:p>
            <a:r>
              <a:rPr lang="cs-CZ" dirty="0" smtClean="0"/>
              <a:t>Aktivační kód bude/byl zaslán do datové schránky uvedené v žádosti. </a:t>
            </a:r>
          </a:p>
          <a:p>
            <a:r>
              <a:rPr lang="cs-CZ" dirty="0" smtClean="0"/>
              <a:t>Přístup zřízený řídím orgánem – kontaktní osoby. Další přístupy zřizuje kontaktní osoba sama.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13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725344"/>
          </a:xfrm>
        </p:spPr>
        <p:txBody>
          <a:bodyPr/>
          <a:lstStyle/>
          <a:p>
            <a:r>
              <a:rPr lang="cs-CZ" dirty="0"/>
              <a:t>Do systému se zapisují účastníci (identifikace dle jména, příjmení, data narození a adresy trvalého pobytu) a dále také detaily o tom, jakých podpor v rámci projektu daná osoba využila a v jakém rozsahu (v počtu hodin, příp. </a:t>
            </a:r>
            <a:r>
              <a:rPr lang="cs-CZ" dirty="0" smtClean="0"/>
              <a:t>dnů, </a:t>
            </a:r>
            <a:r>
              <a:rPr lang="cs-CZ" dirty="0"/>
              <a:t>jednotka se liší podle kategorie využité podpory).</a:t>
            </a:r>
          </a:p>
          <a:p>
            <a:r>
              <a:rPr lang="cs-CZ" dirty="0"/>
              <a:t>Možné </a:t>
            </a:r>
            <a:r>
              <a:rPr lang="cs-CZ" dirty="0" smtClean="0"/>
              <a:t>podpory (výběr z číselníku):</a:t>
            </a:r>
          </a:p>
          <a:p>
            <a:pPr lvl="1"/>
            <a:r>
              <a:rPr lang="cs-CZ" dirty="0"/>
              <a:t>Využití zařízení zajišťujícího péči o děti, které bylo finančně podpořeno z projektu</a:t>
            </a: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51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Ve zprávách o realizaci projektu musí být uvedené dosažené hodnoty indikátorů týkajících se </a:t>
            </a:r>
            <a:r>
              <a:rPr lang="cs-CZ" dirty="0" smtClean="0"/>
              <a:t>osob. </a:t>
            </a:r>
            <a:r>
              <a:rPr lang="cs-CZ" dirty="0"/>
              <a:t>Hodnoty se načítají z IS </a:t>
            </a:r>
            <a:r>
              <a:rPr lang="cs-CZ" dirty="0" smtClean="0"/>
              <a:t>ESF, </a:t>
            </a:r>
            <a:r>
              <a:rPr lang="cs-CZ" dirty="0"/>
              <a:t>ale příjemce musí provést několik kroků, aby došlo k </a:t>
            </a:r>
            <a:r>
              <a:rPr lang="cs-CZ" dirty="0" smtClean="0"/>
              <a:t>načtení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Zaevidování podpořené osoby do IS ESF;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Zadání podpory ke každé z podpořených osob;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Schválení seznamu podpořených osob;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Přepnutí na záložku Indikátory</a:t>
            </a:r>
            <a:r>
              <a:rPr lang="cs-CZ" dirty="0"/>
              <a:t> </a:t>
            </a:r>
            <a:r>
              <a:rPr lang="cs-CZ" dirty="0" smtClean="0"/>
              <a:t>nebo kliknutí na „Spuštění výpočtu indikátorů“ na přehledu projektů.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50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r>
              <a:rPr lang="cs-CZ" dirty="0" smtClean="0"/>
              <a:t>Vzory a pokyny k monitorování podpořených osob</a:t>
            </a:r>
            <a:endParaRPr lang="cs-CZ" dirty="0" smtClean="0">
              <a:hlinkClick r:id="rId2"/>
            </a:endParaRPr>
          </a:p>
          <a:p>
            <a:pPr lvl="1"/>
            <a:r>
              <a:rPr lang="cs-CZ" dirty="0" smtClean="0">
                <a:hlinkClick r:id="rId2"/>
              </a:rPr>
              <a:t>Monitorovací </a:t>
            </a:r>
            <a:r>
              <a:rPr lang="cs-CZ" dirty="0">
                <a:hlinkClick r:id="rId2"/>
              </a:rPr>
              <a:t>list podpořené osoby</a:t>
            </a:r>
            <a:endParaRPr lang="cs-CZ" dirty="0"/>
          </a:p>
          <a:p>
            <a:pPr lvl="1"/>
            <a:r>
              <a:rPr lang="pl-PL" dirty="0">
                <a:hlinkClick r:id="rId3"/>
              </a:rPr>
              <a:t>Pokyny pro evidenci rozsahu a typu podpory jednotlivým podpořeným osobám</a:t>
            </a:r>
            <a:endParaRPr lang="pl-PL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20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Příjemce sám nerozlišuje bagatelní a nebagatelní podporu. Rozlišení provádí systém IS ESF.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Podporu ke každému účastníkovi projektu je třeba do systému zanášet maximálně v intervalech dle délky monitorovacího období.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 systému se uvádí každý ukončený typ podpory, byť by účastník v projektu dále pokračoval.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„Datum do“ na záložce se specifikací podpory: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ukončení uváděné podpory, byť by účastník v projektu dále pokračoval, je-li podpora ukončena v průběhu monitorovacího období.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konce monitorovacího období, není-li podpora v průběhu monitorovacího období ukončena.</a:t>
            </a:r>
            <a:endParaRPr lang="pl-PL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66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447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Identifikační údaje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Upravit/vyplnit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Účet příjemce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Účet zřizovatele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/>
              <a:t>Souhrnná </a:t>
            </a:r>
            <a:r>
              <a:rPr lang="cs-CZ" sz="3200" b="1" dirty="0" smtClean="0"/>
              <a:t>soupiska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Doplnit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Evidenční číslo/označení soupisky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7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78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/>
              <a:t>SD-1 </a:t>
            </a:r>
            <a:r>
              <a:rPr lang="cs-CZ" sz="3200" b="1" dirty="0" smtClean="0"/>
              <a:t>Účetní/daňové doklady I</a:t>
            </a:r>
          </a:p>
          <a:p>
            <a:r>
              <a:rPr lang="cs-CZ" dirty="0" smtClean="0"/>
              <a:t>Aktivní jen tehdy, je-li zadáno evidenční číslo souhrnné soupisky.</a:t>
            </a:r>
          </a:p>
          <a:p>
            <a:r>
              <a:rPr lang="cs-CZ" dirty="0" smtClean="0"/>
              <a:t>Neuvádí se zde osobní náklady, cestovné ani příjmy.</a:t>
            </a:r>
          </a:p>
          <a:p>
            <a:r>
              <a:rPr lang="cs-CZ" dirty="0"/>
              <a:t>Vložení </a:t>
            </a:r>
            <a:r>
              <a:rPr lang="cs-CZ" dirty="0" err="1"/>
              <a:t>skenu</a:t>
            </a:r>
            <a:r>
              <a:rPr lang="cs-CZ" dirty="0"/>
              <a:t> účetního dokladu s výdajem nad 10 000 </a:t>
            </a:r>
            <a:r>
              <a:rPr lang="cs-CZ" dirty="0" smtClean="0"/>
              <a:t>Kč.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930406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79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/>
              <a:t>SD-1 </a:t>
            </a:r>
            <a:r>
              <a:rPr lang="cs-CZ" sz="3200" b="1" dirty="0" smtClean="0"/>
              <a:t>Účetní/daňové doklady I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dirty="0" smtClean="0"/>
              <a:t>Nový záznam – zadání účetního/daňového dokladu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Pořadové číslo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Zkrácený 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Položka v rozpočtu 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Investice/</a:t>
            </a:r>
            <a:r>
              <a:rPr lang="cs-CZ" sz="2000" dirty="0" err="1" smtClean="0"/>
              <a:t>neinvestice</a:t>
            </a:r>
            <a:endParaRPr lang="cs-CZ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 smtClean="0"/>
              <a:t>Celková částka bez DPH uvedená </a:t>
            </a:r>
            <a:r>
              <a:rPr lang="pl-PL" sz="2000" b="1" u="sng" dirty="0" smtClean="0"/>
              <a:t>na dokladu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 smtClean="0"/>
              <a:t>Celková částka DPH uvedená </a:t>
            </a:r>
            <a:r>
              <a:rPr lang="pl-PL" sz="2000" b="1" u="sng" dirty="0" smtClean="0"/>
              <a:t>na dokladu</a:t>
            </a:r>
            <a:r>
              <a:rPr lang="cs-CZ" sz="2000" b="1" u="sng" dirty="0" smtClean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Číslo účetního dokladu </a:t>
            </a:r>
            <a:r>
              <a:rPr lang="cs-CZ" sz="2000" b="1" u="sng" dirty="0" smtClean="0"/>
              <a:t>v účetnictví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Datum vystavení dokladu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Datum uskutečnění zdanitelného plnění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365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-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80920" cy="4608512"/>
          </a:xfrm>
        </p:spPr>
        <p:txBody>
          <a:bodyPr/>
          <a:lstStyle/>
          <a:p>
            <a:r>
              <a:rPr lang="cs-CZ" b="1" dirty="0"/>
              <a:t>Povinné přílohy </a:t>
            </a:r>
            <a:r>
              <a:rPr lang="cs-CZ" b="1" dirty="0" err="1"/>
              <a:t>ZoR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scan</a:t>
            </a:r>
            <a:r>
              <a:rPr lang="cs-CZ" dirty="0"/>
              <a:t>, originály </a:t>
            </a:r>
            <a:r>
              <a:rPr lang="cs-CZ" dirty="0" err="1"/>
              <a:t>KnM</a:t>
            </a:r>
            <a:r>
              <a:rPr lang="cs-CZ" dirty="0"/>
              <a:t>):</a:t>
            </a:r>
          </a:p>
          <a:p>
            <a:pPr lvl="1"/>
            <a:r>
              <a:rPr lang="cs-CZ" b="1" dirty="0" smtClean="0"/>
              <a:t>Přihlášky </a:t>
            </a:r>
            <a:r>
              <a:rPr lang="cs-CZ" b="1" dirty="0"/>
              <a:t>dětí do zařízení</a:t>
            </a:r>
            <a:r>
              <a:rPr lang="cs-CZ" dirty="0"/>
              <a:t> (vzor na stránce výzvy</a:t>
            </a:r>
            <a:r>
              <a:rPr lang="cs-CZ" dirty="0" smtClean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uvádí </a:t>
            </a:r>
            <a:r>
              <a:rPr lang="cs-CZ" sz="1600" dirty="0"/>
              <a:t>se </a:t>
            </a:r>
            <a:r>
              <a:rPr lang="cs-CZ" sz="1600" dirty="0"/>
              <a:t>rodiče, kteří </a:t>
            </a:r>
            <a:r>
              <a:rPr lang="cs-CZ" sz="1600" dirty="0"/>
              <a:t>žijí s dítětem ve společné </a:t>
            </a:r>
            <a:r>
              <a:rPr lang="cs-CZ" sz="1600" dirty="0" smtClean="0"/>
              <a:t>domácnosti,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osoby uvedené v přihlášce dokládají potvrzení o vazbě na TP,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osoby uvedené v přihlášce podepisují také </a:t>
            </a:r>
            <a:r>
              <a:rPr lang="cs-CZ" sz="1600" dirty="0" smtClean="0"/>
              <a:t>smlouvu.</a:t>
            </a:r>
            <a:endParaRPr lang="cs-CZ" sz="1600" dirty="0"/>
          </a:p>
          <a:p>
            <a:pPr lvl="1"/>
            <a:r>
              <a:rPr lang="cs-CZ" b="1" dirty="0" smtClean="0"/>
              <a:t>Potvrzení </a:t>
            </a:r>
            <a:r>
              <a:rPr lang="cs-CZ" b="1" dirty="0"/>
              <a:t>o vazbě rodičů </a:t>
            </a:r>
            <a:r>
              <a:rPr lang="cs-CZ" b="1" dirty="0" smtClean="0"/>
              <a:t>na </a:t>
            </a:r>
            <a:r>
              <a:rPr lang="cs-CZ" b="1" dirty="0"/>
              <a:t>trh práce</a:t>
            </a:r>
            <a:r>
              <a:rPr lang="cs-CZ" dirty="0"/>
              <a:t> </a:t>
            </a:r>
            <a:endParaRPr lang="cs-CZ" dirty="0" smtClean="0">
              <a:solidFill>
                <a:schemeClr val="accent1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1"/>
                </a:solidFill>
              </a:rPr>
              <a:t>předkládá se zpětně potvrzené se </a:t>
            </a:r>
            <a:r>
              <a:rPr lang="cs-CZ" sz="1600" dirty="0" err="1" smtClean="0">
                <a:solidFill>
                  <a:schemeClr val="accent1"/>
                </a:solidFill>
              </a:rPr>
              <a:t>ZoR</a:t>
            </a:r>
            <a:r>
              <a:rPr lang="cs-CZ" sz="1600" dirty="0" smtClean="0">
                <a:solidFill>
                  <a:schemeClr val="accent1"/>
                </a:solidFill>
              </a:rPr>
              <a:t> za příslušné období,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1"/>
                </a:solidFill>
              </a:rPr>
              <a:t>u </a:t>
            </a:r>
            <a:r>
              <a:rPr lang="cs-CZ" sz="1600" dirty="0">
                <a:solidFill>
                  <a:schemeClr val="accent1"/>
                </a:solidFill>
              </a:rPr>
              <a:t>příměstských táborů může být datováno </a:t>
            </a:r>
            <a:r>
              <a:rPr lang="cs-CZ" sz="1600" dirty="0" smtClean="0">
                <a:solidFill>
                  <a:schemeClr val="accent1"/>
                </a:solidFill>
              </a:rPr>
              <a:t>i těsně </a:t>
            </a:r>
            <a:r>
              <a:rPr lang="cs-CZ" sz="1600" dirty="0">
                <a:solidFill>
                  <a:schemeClr val="accent1"/>
                </a:solidFill>
              </a:rPr>
              <a:t>před konáním </a:t>
            </a:r>
            <a:r>
              <a:rPr lang="cs-CZ" sz="1600" dirty="0" smtClean="0">
                <a:solidFill>
                  <a:schemeClr val="accent1"/>
                </a:solidFill>
              </a:rPr>
              <a:t>tábora (nesmí být starší 2 měsíců před začátkem tábora).</a:t>
            </a:r>
            <a:endParaRPr lang="cs-CZ" sz="1600" dirty="0">
              <a:solidFill>
                <a:schemeClr val="accent1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0" smtClean="0"/>
              <a:t>Prokázání vazby rodičů na trh práce je možné některým </a:t>
            </a:r>
            <a:br>
              <a:rPr lang="cs-CZ" sz="1600" dirty="0" smtClean="0"/>
            </a:br>
            <a:r>
              <a:rPr lang="cs-CZ" sz="1600" dirty="0" smtClean="0"/>
              <a:t>z následujících způsobů:</a:t>
            </a:r>
            <a:endParaRPr lang="cs-CZ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200" dirty="0"/>
              <a:t>jsou </a:t>
            </a:r>
            <a:r>
              <a:rPr lang="cs-CZ" sz="1200" dirty="0" smtClean="0"/>
              <a:t>zaměstnaní, vykonávají </a:t>
            </a:r>
            <a:r>
              <a:rPr lang="cs-CZ" sz="1200" dirty="0"/>
              <a:t>podnikatelskou </a:t>
            </a:r>
            <a:r>
              <a:rPr lang="cs-CZ" sz="1200" dirty="0" smtClean="0"/>
              <a:t>činnost, v</a:t>
            </a:r>
            <a:r>
              <a:rPr lang="cs-CZ" sz="1200" dirty="0"/>
              <a:t> případě nezaměstnanosti práci aktivně </a:t>
            </a:r>
            <a:r>
              <a:rPr lang="cs-CZ" sz="1200" dirty="0" smtClean="0"/>
              <a:t>hledají, jsou </a:t>
            </a:r>
            <a:r>
              <a:rPr lang="cs-CZ" sz="1200" dirty="0"/>
              <a:t>zapojeni v procesu vzdělávání či </a:t>
            </a:r>
            <a:r>
              <a:rPr lang="cs-CZ" sz="1200" dirty="0" smtClean="0"/>
              <a:t>rekvalifikace.</a:t>
            </a:r>
            <a:endParaRPr lang="cs-CZ" sz="1200" dirty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46284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851240"/>
          </a:xfrm>
        </p:spPr>
        <p:txBody>
          <a:bodyPr/>
          <a:lstStyle/>
          <a:p>
            <a:pPr marL="0" lvl="0" indent="0">
              <a:buClr>
                <a:srgbClr val="5FBBF5"/>
              </a:buClr>
              <a:buNone/>
            </a:pPr>
            <a:r>
              <a:rPr lang="cs-CZ" sz="3200" b="1" dirty="0">
                <a:solidFill>
                  <a:srgbClr val="084A8B"/>
                </a:solidFill>
              </a:rPr>
              <a:t>SD-1 Účetní/daňové doklady II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Datum úhrady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ICO </a:t>
            </a:r>
            <a:r>
              <a:rPr lang="cs-CZ" dirty="0"/>
              <a:t>dodavatele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Název dodavatele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Číslo smlouvy/objednávky, ke které se doklad </a:t>
            </a:r>
            <a:r>
              <a:rPr lang="cs-CZ" dirty="0" smtClean="0"/>
              <a:t>vztahuje (je-li relevantní)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Číslo výběrového řízení, ke kterému se doklad </a:t>
            </a:r>
            <a:r>
              <a:rPr lang="cs-CZ" dirty="0" smtClean="0"/>
              <a:t>vztahuje (je-li relevantní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Částka bez DPH připadající na prokazované způsobilé </a:t>
            </a:r>
            <a:r>
              <a:rPr lang="cs-CZ" dirty="0" smtClean="0"/>
              <a:t>výdaje (tj. způsobilé výdaje z dotace)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Částka DPH připadající na prokazované způsobilé výdaje (tj. způsobilé výdaje z dotace)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Popis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04627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63521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SD </a:t>
            </a:r>
            <a:r>
              <a:rPr lang="cs-CZ" sz="3200" b="1" dirty="0" smtClean="0"/>
              <a:t>– 2 Lidské zdroje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Nový záznam – zadání pracovníka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Je třeba vyplnit: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Zkrácený </a:t>
            </a:r>
            <a:r>
              <a:rPr lang="cs-CZ" dirty="0"/>
              <a:t>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Položka </a:t>
            </a:r>
            <a:r>
              <a:rPr lang="cs-CZ" dirty="0"/>
              <a:t>v rozpočtu 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Identifikace </a:t>
            </a:r>
            <a:r>
              <a:rPr lang="cs-CZ" dirty="0"/>
              <a:t>kalendářního roku a měsíce, k němuž se vztahují osobní náklady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Příjmení </a:t>
            </a:r>
            <a:r>
              <a:rPr lang="cs-CZ" dirty="0"/>
              <a:t>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Jméno </a:t>
            </a:r>
            <a:r>
              <a:rPr lang="cs-CZ" dirty="0"/>
              <a:t>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Druh </a:t>
            </a:r>
            <a:r>
              <a:rPr lang="cs-CZ" dirty="0"/>
              <a:t>pracovněprávního vztahu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Fond </a:t>
            </a:r>
            <a:r>
              <a:rPr lang="cs-CZ" dirty="0"/>
              <a:t>pracovní doby pracovníka u zaměstnavatele v daném měsíci v hodinách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97711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7992440" cy="477923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1" dirty="0"/>
              <a:t>SD – 2 Lidské zdroje </a:t>
            </a:r>
            <a:r>
              <a:rPr lang="cs-CZ" sz="3200" b="1" dirty="0" smtClean="0"/>
              <a:t>II</a:t>
            </a:r>
            <a:endParaRPr lang="cs-CZ" sz="32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Je třeba vyplnit: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Počet </a:t>
            </a:r>
            <a:r>
              <a:rPr lang="cs-CZ" dirty="0"/>
              <a:t>odpracovaných hodin na 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Zúčtovaná </a:t>
            </a:r>
            <a:r>
              <a:rPr lang="cs-CZ" dirty="0"/>
              <a:t>hrubá mzda/plat v daném měsíci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</a:t>
            </a:r>
            <a:r>
              <a:rPr lang="cs-CZ" dirty="0"/>
              <a:t>úhrady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Jiné </a:t>
            </a:r>
            <a:r>
              <a:rPr lang="cs-CZ" dirty="0"/>
              <a:t>výdaje (odvádí se z nich odvody)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Jiné </a:t>
            </a:r>
            <a:r>
              <a:rPr lang="cs-CZ" dirty="0"/>
              <a:t>výdaje (neodvádí se z nich odvody)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Pojistné </a:t>
            </a:r>
            <a:r>
              <a:rPr lang="cs-CZ" dirty="0"/>
              <a:t>na sociální a zdravotní pojištění </a:t>
            </a:r>
            <a:r>
              <a:rPr lang="cs-CZ" dirty="0" smtClean="0"/>
              <a:t>zaměstnavatele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19685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7992440" cy="477923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1" dirty="0"/>
              <a:t>SD – 2 Lidské zdroje </a:t>
            </a:r>
            <a:r>
              <a:rPr lang="cs-CZ" sz="3200" b="1" dirty="0" smtClean="0"/>
              <a:t>II</a:t>
            </a:r>
            <a:endParaRPr lang="cs-CZ" sz="3200" b="1" dirty="0"/>
          </a:p>
          <a:p>
            <a:pPr marL="0" indent="0">
              <a:buNone/>
            </a:pPr>
            <a:r>
              <a:rPr lang="cs-CZ" dirty="0" smtClean="0"/>
              <a:t>Přiložený dokument:</a:t>
            </a:r>
          </a:p>
          <a:p>
            <a:r>
              <a:rPr lang="cs-CZ" dirty="0" err="1" smtClean="0"/>
              <a:t>Skenu</a:t>
            </a:r>
            <a:r>
              <a:rPr lang="cs-CZ" dirty="0" smtClean="0"/>
              <a:t> pracovního výkazu (vkládat lze až po uložení předešlých údajů), je-li relevantní;</a:t>
            </a:r>
          </a:p>
          <a:p>
            <a:r>
              <a:rPr lang="cs-CZ" dirty="0" err="1" smtClean="0"/>
              <a:t>Sken</a:t>
            </a:r>
            <a:r>
              <a:rPr lang="cs-CZ" dirty="0" smtClean="0"/>
              <a:t> pracovní smlouvy (DPP, DPČ);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ken</a:t>
            </a:r>
            <a:r>
              <a:rPr lang="cs-CZ" dirty="0" smtClean="0"/>
              <a:t> úhrady mzdových nákladů (je-li prokazovaná položka vyšší než 10000,- Kč)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59544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err="1" smtClean="0"/>
              <a:t>Sd</a:t>
            </a:r>
            <a:r>
              <a:rPr lang="cs-CZ" sz="3200" b="1" dirty="0" smtClean="0"/>
              <a:t> – 3 Cestovní náhrady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Pro výzvy č. 13/14 dle rozpočtů v žádostech nerelevantní.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Nový </a:t>
            </a:r>
            <a:r>
              <a:rPr lang="cs-CZ" dirty="0"/>
              <a:t>záznam – zadání </a:t>
            </a:r>
            <a:r>
              <a:rPr lang="cs-CZ" dirty="0" smtClean="0"/>
              <a:t>položky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Je třeba vyplnit: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Zkrácený </a:t>
            </a:r>
            <a:r>
              <a:rPr lang="cs-CZ" dirty="0"/>
              <a:t>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Položka v rozpočtu </a:t>
            </a:r>
            <a:r>
              <a:rPr lang="cs-CZ" dirty="0" smtClean="0"/>
              <a:t>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Číslo účetního dokladu </a:t>
            </a:r>
            <a:r>
              <a:rPr lang="cs-CZ" dirty="0" smtClean="0"/>
              <a:t>v účetnictví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Příjmení 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Jméno 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Druh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Účel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62004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SD </a:t>
            </a:r>
            <a:r>
              <a:rPr lang="cs-CZ" sz="3200" b="1" dirty="0"/>
              <a:t>– 3 Cestovní náhrady </a:t>
            </a:r>
            <a:r>
              <a:rPr lang="cs-CZ" sz="3200" b="1" dirty="0" smtClean="0"/>
              <a:t>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smtClean="0"/>
              <a:t>Je třeba vyplnit: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dirty="0" smtClean="0"/>
              <a:t>Datum </a:t>
            </a:r>
            <a:r>
              <a:rPr lang="pl-PL" dirty="0"/>
              <a:t>zahájení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dirty="0"/>
              <a:t>Datum ukončení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dirty="0" smtClean="0"/>
              <a:t>Prokazované </a:t>
            </a:r>
            <a:r>
              <a:rPr lang="pl-PL" dirty="0"/>
              <a:t>způsobilé výdaje </a:t>
            </a:r>
            <a:r>
              <a:rPr lang="pl-PL" dirty="0" smtClean="0"/>
              <a:t>na </a:t>
            </a:r>
            <a:r>
              <a:rPr lang="pl-PL" dirty="0"/>
              <a:t>pracovní </a:t>
            </a:r>
            <a:r>
              <a:rPr lang="pl-PL" dirty="0" smtClean="0"/>
              <a:t>cestu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l-PL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Vložení </a:t>
            </a:r>
            <a:r>
              <a:rPr lang="cs-CZ" dirty="0" err="1"/>
              <a:t>skenu</a:t>
            </a:r>
            <a:r>
              <a:rPr lang="cs-CZ" dirty="0"/>
              <a:t> účetního dokladu s výdajem nad 10 000 </a:t>
            </a:r>
            <a:r>
              <a:rPr lang="cs-CZ" dirty="0" smtClean="0"/>
              <a:t>Kč (vkládat lze až po uložení předešlých údajů).</a:t>
            </a:r>
            <a:endParaRPr lang="cs-CZ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94138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Soupiska příjmů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Vyplňují příjemci prokazující čisté příjmy (tj. převyšující spolufinancování).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Nový záznam – zadání hodnoty čistého příjmu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Číslo účetního dokladu v účetnictví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příjmu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Vykázané příjmy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Zkrácený 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Popis příjmů</a:t>
            </a:r>
          </a:p>
          <a:p>
            <a:pPr marL="0" indent="0">
              <a:buNone/>
            </a:pPr>
            <a:r>
              <a:rPr lang="cs-CZ" dirty="0" smtClean="0"/>
              <a:t>Nepřikládají se žádné doklady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8239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000" cy="468004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Nezpůsobilé výdaje </a:t>
            </a:r>
          </a:p>
          <a:p>
            <a:pPr marL="0" indent="0">
              <a:buNone/>
            </a:pPr>
            <a:r>
              <a:rPr lang="cs-CZ" dirty="0" smtClean="0"/>
              <a:t>Nevyplňuje se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r>
              <a:rPr lang="cs-CZ" sz="3200" b="1" dirty="0" smtClean="0"/>
              <a:t>Dokumenty</a:t>
            </a:r>
          </a:p>
          <a:p>
            <a:pPr marL="0" indent="0">
              <a:buNone/>
            </a:pPr>
            <a:r>
              <a:rPr lang="cs-CZ" dirty="0" smtClean="0"/>
              <a:t>Vložení dalších příloh k žádosti o platbu (např. bankovní výpisy, výdajové pokladní bloky, prezenční listiny, vyexportované soupisky účetních dokladů, lidských zdrojů a cestovních náhrad aj.)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2322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Souhrnná soupiska – naplnění soupisky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ea typeface="Arial"/>
                <a:cs typeface="Times New Roman"/>
              </a:rPr>
              <a:t>Stisknout</a:t>
            </a:r>
            <a:r>
              <a:rPr lang="cs-CZ" b="1" dirty="0" smtClean="0">
                <a:ea typeface="Arial"/>
                <a:cs typeface="Times New Roman"/>
              </a:rPr>
              <a:t> Naplnit data z dokladů soupisky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ea typeface="Arial"/>
                <a:cs typeface="Times New Roman"/>
              </a:rPr>
              <a:t>Bude automaticky doplněno: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Prokazované způsobilé výdaje přímé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Jiné peněžní příjmy vykazované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celkem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neinvestiční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křížové financování 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křížové financování neinvestiční</a:t>
            </a:r>
          </a:p>
          <a:p>
            <a:pPr marL="0" indent="0">
              <a:buNone/>
            </a:pP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83290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89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35292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Souhrnná soupiska – naplnění soupisky II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 smtClean="0"/>
              <a:t>Prokazované </a:t>
            </a:r>
            <a:r>
              <a:rPr lang="cs-CZ" i="1" dirty="0"/>
              <a:t>způsobilé výdaje očištěné o příjmy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Prokazované způsobilé výdaje očištěné o příjmy 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Prokazované způsobilé výdaje očištěné o příjmy neinvestiční</a:t>
            </a:r>
          </a:p>
          <a:p>
            <a:pPr marL="0" indent="0">
              <a:buNone/>
            </a:pPr>
            <a:r>
              <a:rPr lang="cs-CZ" dirty="0" smtClean="0"/>
              <a:t>Dále je nutno </a:t>
            </a:r>
            <a:r>
              <a:rPr lang="cs-CZ" dirty="0"/>
              <a:t>vyplnit </a:t>
            </a:r>
            <a:r>
              <a:rPr lang="cs-CZ" dirty="0" smtClean="0"/>
              <a:t>pole </a:t>
            </a:r>
            <a:r>
              <a:rPr lang="cs-CZ" b="1" dirty="0" smtClean="0"/>
              <a:t>Prokazované další výdaje stanovené sazbou či paušálem</a:t>
            </a:r>
            <a:r>
              <a:rPr lang="cs-CZ" dirty="0" smtClean="0"/>
              <a:t> (25 % prokazovaných přímých nákladů) a </a:t>
            </a:r>
            <a:r>
              <a:rPr lang="cs-CZ" b="1" u="sng" dirty="0" smtClean="0"/>
              <a:t>opětovně stisknout Naplnit data z dokladů soupisky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50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-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80920" cy="4824536"/>
          </a:xfrm>
        </p:spPr>
        <p:txBody>
          <a:bodyPr/>
          <a:lstStyle/>
          <a:p>
            <a:pPr marL="0" indent="0">
              <a:buNone/>
            </a:pPr>
            <a:r>
              <a:rPr lang="cs-CZ" sz="1400" dirty="0" smtClean="0"/>
              <a:t>Vzor platný pro potvrzení </a:t>
            </a:r>
            <a:br>
              <a:rPr lang="cs-CZ" sz="1400" dirty="0" smtClean="0"/>
            </a:br>
            <a:r>
              <a:rPr lang="cs-CZ" sz="1400" dirty="0" smtClean="0"/>
              <a:t>vydaná po 15.11.2016 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412776"/>
            <a:ext cx="3422650" cy="488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50488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448" cy="485124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Žádost o platbu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Část </a:t>
            </a:r>
            <a:r>
              <a:rPr lang="cs-CZ" cap="all" dirty="0" smtClean="0"/>
              <a:t>Způsobilé výdaje – Požadováno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Stisknout </a:t>
            </a:r>
            <a:r>
              <a:rPr lang="cs-CZ" b="1" dirty="0" smtClean="0"/>
              <a:t>Naplnit data ze soupisky</a:t>
            </a:r>
            <a:r>
              <a:rPr lang="cs-CZ" dirty="0" smtClean="0"/>
              <a:t>. Automaticky bude doplněno: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</a:t>
            </a:r>
            <a:r>
              <a:rPr lang="cs-CZ" i="1" dirty="0" smtClean="0"/>
              <a:t>výdaje celkem, investiční a neinvestiční</a:t>
            </a:r>
            <a:endParaRPr lang="cs-CZ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Jiné peněžní příjmy připadající na způsobilé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Celkové způsobilé výdaje snížené o jiné peněžní příjmy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snížené o jiné peněžní příjmy z nedotačních zdrojů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snížené o jiné peněžní příjmy z dotačních </a:t>
            </a:r>
            <a:r>
              <a:rPr lang="cs-CZ" i="1" dirty="0" smtClean="0"/>
              <a:t>zdrojů celkem, investiční a neinvestiční</a:t>
            </a:r>
            <a:endParaRPr lang="cs-CZ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Celkové způsobilé výdaje připadající na příjmy dle čl. 61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připadající na finanční mezeru / očištěné o </a:t>
            </a:r>
            <a:r>
              <a:rPr lang="cs-CZ" i="1" dirty="0" err="1"/>
              <a:t>flat</a:t>
            </a:r>
            <a:r>
              <a:rPr lang="cs-CZ" i="1" dirty="0"/>
              <a:t> </a:t>
            </a:r>
            <a:r>
              <a:rPr lang="cs-CZ" i="1" dirty="0" err="1" smtClean="0"/>
              <a:t>rate</a:t>
            </a:r>
            <a:r>
              <a:rPr lang="cs-CZ" i="1" dirty="0" smtClean="0"/>
              <a:t> celkem, investiční a neinvestiční</a:t>
            </a:r>
            <a:r>
              <a:rPr lang="cs-CZ" dirty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02302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32859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/>
              <a:t>ŽÁDOST O PLATBU 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Automaticky bude doplněno: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 smtClean="0"/>
              <a:t>Způsobilé </a:t>
            </a:r>
            <a:r>
              <a:rPr lang="cs-CZ" i="1" dirty="0"/>
              <a:t>výdaje připadající na finanční mezeru / očištěné o </a:t>
            </a:r>
            <a:r>
              <a:rPr lang="cs-CZ" i="1" dirty="0" err="1"/>
              <a:t>flat</a:t>
            </a:r>
            <a:r>
              <a:rPr lang="cs-CZ" i="1" dirty="0"/>
              <a:t> </a:t>
            </a:r>
            <a:r>
              <a:rPr lang="cs-CZ" i="1" dirty="0" err="1"/>
              <a:t>rate</a:t>
            </a:r>
            <a:r>
              <a:rPr lang="cs-CZ" i="1" dirty="0"/>
              <a:t> z nedotačních zdrojů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připadající na finanční mezeru / očištěné o </a:t>
            </a:r>
            <a:r>
              <a:rPr lang="cs-CZ" i="1" dirty="0" err="1"/>
              <a:t>flat</a:t>
            </a:r>
            <a:r>
              <a:rPr lang="cs-CZ" i="1" dirty="0"/>
              <a:t> </a:t>
            </a:r>
            <a:r>
              <a:rPr lang="cs-CZ" i="1" dirty="0" err="1"/>
              <a:t>rate</a:t>
            </a:r>
            <a:r>
              <a:rPr lang="cs-CZ" i="1" dirty="0"/>
              <a:t> z dotačních </a:t>
            </a:r>
            <a:r>
              <a:rPr lang="cs-CZ" i="1" dirty="0" smtClean="0"/>
              <a:t>zdrojů celkem, investiční a neinvestiční</a:t>
            </a:r>
            <a:endParaRPr lang="cs-CZ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křížové financování	</a:t>
            </a:r>
            <a:r>
              <a:rPr lang="cs-CZ" i="1" dirty="0" smtClean="0"/>
              <a:t>celkem, investiční a neinvestiční</a:t>
            </a:r>
            <a:endParaRPr lang="cs-CZ" i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37148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ŽÁDOST O PLATBU III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Část </a:t>
            </a:r>
            <a:r>
              <a:rPr lang="cs-CZ" dirty="0"/>
              <a:t>ČÁSTKA NA KRYTÍ VÝDAJŮ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Pouze pro ex-ante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Částka na krytí výdajů investiční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Částka na krytí výdajů neinvestiční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Součet částek ve většině případů = částka prokazovaných výdajů v ŽoP, příp. rozdíl mezi částkou celkových způsobilých výdajů a poskytnutou zálohou. 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7885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9319"/>
            <a:ext cx="8424000" cy="1080000"/>
          </a:xfrm>
        </p:spPr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Čestná prohlášení</a:t>
            </a:r>
          </a:p>
          <a:p>
            <a:r>
              <a:rPr lang="cs-CZ" dirty="0" smtClean="0"/>
              <a:t>Vybrat vhodné ČP (varianta 1 – proti příjemci bylo zahájeno insolvenční řízení, varianta 2 – proti příjemci nebylo zahájeno insolvenční řízení)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b="1" dirty="0" smtClean="0"/>
              <a:t>Finalizace</a:t>
            </a:r>
          </a:p>
          <a:p>
            <a:pPr marL="0" indent="0">
              <a:buNone/>
            </a:pPr>
            <a:r>
              <a:rPr lang="cs-CZ" sz="3200" b="1" dirty="0" smtClean="0"/>
              <a:t>Podpis dokumentu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4000" b="1" dirty="0"/>
              <a:t>Vrácení</a:t>
            </a:r>
          </a:p>
          <a:p>
            <a:r>
              <a:rPr lang="cs-CZ" dirty="0"/>
              <a:t>Informace přes depeše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95868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752528"/>
          </a:xfrm>
        </p:spPr>
        <p:txBody>
          <a:bodyPr/>
          <a:lstStyle/>
          <a:p>
            <a:pPr algn="ctr"/>
            <a:r>
              <a:rPr lang="cs-CZ" sz="2800" dirty="0" smtClean="0"/>
              <a:t>Výzvy</a:t>
            </a:r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r>
              <a:rPr lang="cs-CZ" sz="2000" dirty="0">
                <a:solidFill>
                  <a:srgbClr val="FFFF00"/>
                </a:solidFill>
                <a:hlinkClick r:id="rId3"/>
              </a:rPr>
              <a:t>https://www.esfcr.cz/vyzva-014-opz</a:t>
            </a:r>
            <a:r>
              <a:rPr lang="cs-CZ" sz="2000" dirty="0">
                <a:solidFill>
                  <a:srgbClr val="FFFF00"/>
                </a:solidFill>
              </a:rPr>
              <a:t/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>
                <a:solidFill>
                  <a:srgbClr val="FFFF00"/>
                </a:solidFill>
                <a:hlinkClick r:id="rId4"/>
              </a:rPr>
              <a:t>https://</a:t>
            </a:r>
            <a:r>
              <a:rPr lang="cs-CZ" sz="2000" dirty="0" smtClean="0">
                <a:solidFill>
                  <a:srgbClr val="FFFF00"/>
                </a:solidFill>
                <a:hlinkClick r:id="rId4"/>
              </a:rPr>
              <a:t>www.esfcr.cz/vyzva-013-opz</a:t>
            </a:r>
            <a:r>
              <a:rPr lang="cs-CZ" sz="2800" dirty="0" smtClean="0">
                <a:solidFill>
                  <a:srgbClr val="FFFF00"/>
                </a:solidFill>
              </a:rPr>
              <a:t/>
            </a:r>
            <a:br>
              <a:rPr lang="cs-CZ" sz="2800" dirty="0" smtClean="0">
                <a:solidFill>
                  <a:srgbClr val="FFFF00"/>
                </a:solidFill>
              </a:rPr>
            </a:br>
            <a:r>
              <a:rPr lang="cs-CZ" sz="2800" dirty="0">
                <a:solidFill>
                  <a:srgbClr val="FFFF00"/>
                </a:solidFill>
              </a:rPr>
              <a:t/>
            </a:r>
            <a:br>
              <a:rPr lang="cs-CZ" sz="2800" dirty="0">
                <a:solidFill>
                  <a:srgbClr val="FFFF00"/>
                </a:solidFill>
              </a:rPr>
            </a:br>
            <a:r>
              <a:rPr lang="cs-CZ" sz="2800" cap="none" dirty="0" smtClean="0"/>
              <a:t>DALŠÍ DOTAZY SMĚŘUJTE PROSÍM </a:t>
            </a:r>
            <a:br>
              <a:rPr lang="cs-CZ" sz="2800" cap="none" dirty="0" smtClean="0"/>
            </a:br>
            <a:r>
              <a:rPr lang="cs-CZ" sz="2800" cap="none" dirty="0" smtClean="0"/>
              <a:t>DO DISKUSNÍHO KLUBU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000" dirty="0" smtClean="0">
                <a:hlinkClick r:id="rId5"/>
              </a:rPr>
              <a:t>https://www.esfcr.cz/vyzva-k-prekladani-projektu-na-podporu-sluzeb-pece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800" cap="none" dirty="0" smtClean="0"/>
              <a:t>NEBO VYUŽIJTE OSOBNÍCH KONZULTACÍ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3215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4354</Words>
  <Application>Microsoft Office PowerPoint</Application>
  <PresentationFormat>Předvádění na obrazovce (4:3)</PresentationFormat>
  <Paragraphs>798</Paragraphs>
  <Slides>94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94</vt:i4>
      </vt:variant>
    </vt:vector>
  </HeadingPairs>
  <TitlesOfParts>
    <vt:vector size="95" baseType="lpstr">
      <vt:lpstr>prezentace</vt:lpstr>
      <vt:lpstr>Podpora SLUŽEB péče o děti 1. stupně základních škol  v době mimo školní vyučování  (v Praze a v ČR mimo prahu)   Seminář pro příjemce (zpracování ZoR)</vt:lpstr>
      <vt:lpstr>Program semináře</vt:lpstr>
      <vt:lpstr> DOKUMENTY   </vt:lpstr>
      <vt:lpstr>dokumenty</vt:lpstr>
      <vt:lpstr> Zpráva o realizaci   </vt:lpstr>
      <vt:lpstr>Zpráva o realizaci</vt:lpstr>
      <vt:lpstr>Zpráva o realizaci </vt:lpstr>
      <vt:lpstr>Zpráva o realizaci - přílohy</vt:lpstr>
      <vt:lpstr>Zpráva o realizaci - přílohy</vt:lpstr>
      <vt:lpstr>Zpráva o realizaci - přílohy</vt:lpstr>
      <vt:lpstr>Zpráva o realizaci - přílohy</vt:lpstr>
      <vt:lpstr>InDIKÁTORY</vt:lpstr>
      <vt:lpstr>Zpráva o realizaci - InDIKÁTORY</vt:lpstr>
      <vt:lpstr>Zpráva o reAlizaci - InDIKÁTORY</vt:lpstr>
      <vt:lpstr>Zpráva o realizaci</vt:lpstr>
      <vt:lpstr>Zpráva o realizaci - ŽoP</vt:lpstr>
      <vt:lpstr> Publicita   </vt:lpstr>
      <vt:lpstr>VIZUÁLNÍ IDENTITA - použití</vt:lpstr>
      <vt:lpstr>Povinný plakát</vt:lpstr>
      <vt:lpstr>Web projektu</vt:lpstr>
      <vt:lpstr>Plán aktivit</vt:lpstr>
      <vt:lpstr>Plán aktivit projektu</vt:lpstr>
      <vt:lpstr>Údaje v plánu Aktivit</vt:lpstr>
      <vt:lpstr>Sankce</vt:lpstr>
      <vt:lpstr>Aktualizace Plánu aktivit</vt:lpstr>
      <vt:lpstr>Způsobilé a nezpůsobilé výdaje</vt:lpstr>
      <vt:lpstr>Způsobilé výdaje</vt:lpstr>
      <vt:lpstr>Reálné vykazování výdajů</vt:lpstr>
      <vt:lpstr>Dokladování výdajů</vt:lpstr>
      <vt:lpstr>Účetní doklady</vt:lpstr>
      <vt:lpstr>Osobní náklady</vt:lpstr>
      <vt:lpstr>Osobní náklady</vt:lpstr>
      <vt:lpstr>Pracovní výkazy</vt:lpstr>
      <vt:lpstr>Nepřímé náklady</vt:lpstr>
      <vt:lpstr>Nepřímé náklady</vt:lpstr>
      <vt:lpstr>způsob financování</vt:lpstr>
      <vt:lpstr>Rozpočet projektu</vt:lpstr>
      <vt:lpstr> Změny projektu (podstatné a nepodstatné)   </vt:lpstr>
      <vt:lpstr>Změny projektu</vt:lpstr>
      <vt:lpstr>Změny projektu</vt:lpstr>
      <vt:lpstr>Nepodstatné změny</vt:lpstr>
      <vt:lpstr>Nepodstatné změny</vt:lpstr>
      <vt:lpstr>Podstatné Změny</vt:lpstr>
      <vt:lpstr>Podstatné Změny</vt:lpstr>
      <vt:lpstr>Podstatné a nepodstatné změny v rámci změn v osobě příjemce </vt:lpstr>
      <vt:lpstr> Změnové řízení v Iskp14+  </vt:lpstr>
      <vt:lpstr>Změny vyžádané příjemcem – IS KP14+</vt:lpstr>
      <vt:lpstr>Změny vyžádané příjemcem – IS KP14+</vt:lpstr>
      <vt:lpstr>Změny vyžádané příjemcem – ŘO</vt:lpstr>
      <vt:lpstr>Změny vyžádané ŘO</vt:lpstr>
      <vt:lpstr>Vytváření zprávy  o realizaci (ZoR) v ISKP14+  </vt:lpstr>
      <vt:lpstr>Založení zprávy o realizaci</vt:lpstr>
      <vt:lpstr>Zpráva o realizaci projektu</vt:lpstr>
      <vt:lpstr>Zpráva o realizaci </vt:lpstr>
      <vt:lpstr>Zpráva o realizaci </vt:lpstr>
      <vt:lpstr>Zpráva o realizaci </vt:lpstr>
      <vt:lpstr>Zpráva o realizaci </vt:lpstr>
      <vt:lpstr>Zpráva o realizaci projektu</vt:lpstr>
      <vt:lpstr>Zpráva o realizaci </vt:lpstr>
      <vt:lpstr>Zpráva o realizaci </vt:lpstr>
      <vt:lpstr>Zpráva o realizaci </vt:lpstr>
      <vt:lpstr>Zpráva o realizaci projektu</vt:lpstr>
      <vt:lpstr>Zpráva o realizaci projektu</vt:lpstr>
      <vt:lpstr>FIREMNÍ PROMĚNNÉ</vt:lpstr>
      <vt:lpstr>Zpráva o realizaci projektu</vt:lpstr>
      <vt:lpstr>Indikátory</vt:lpstr>
      <vt:lpstr>Zpráva o realizaci </vt:lpstr>
      <vt:lpstr>Zpráva o realizaci </vt:lpstr>
      <vt:lpstr>Zpráva o realizaci </vt:lpstr>
      <vt:lpstr> IS ESF    </vt:lpstr>
      <vt:lpstr>Monitorování podpořených osob v IS ESF</vt:lpstr>
      <vt:lpstr>Monitorování podpořených osob v IS ESF</vt:lpstr>
      <vt:lpstr>Monitorování podpořených osob v IS ESF</vt:lpstr>
      <vt:lpstr>Monitorování podpořených osob v IS ESF</vt:lpstr>
      <vt:lpstr>Monitorování podpořených osob v IS ESF</vt:lpstr>
      <vt:lpstr>Žádost o platbu</vt:lpstr>
      <vt:lpstr>ŽÁDOST O PLATBU</vt:lpstr>
      <vt:lpstr>ŽÁDOST O PLATBU</vt:lpstr>
      <vt:lpstr>ŽÁDOST O PLATBU</vt:lpstr>
      <vt:lpstr>Žádost o platbu</vt:lpstr>
      <vt:lpstr>Žádost o platbu </vt:lpstr>
      <vt:lpstr>Žádost o platbu </vt:lpstr>
      <vt:lpstr>Žádost o platbu 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Výzvy https://www.esfcr.cz/vyzva-014-opz https://www.esfcr.cz/vyzva-013-opz  DALŠÍ DOTAZY SMĚŘUJTE PROSÍM  DO DISKUSNÍHO KLUBU   https://www.esfcr.cz/vyzva-k-prekladani-projektu-na-podporu-sluzeb-pece  NEBO VYUŽIJTE OSOBNÍCH KONZULTACÍ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2016-12-22T12:16:22Z</dcterms:modified>
</cp:coreProperties>
</file>