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p:sldMasterIdLst>
    <p:sldMasterId id="2147483671" r:id="rId1"/>
  </p:sldMasterIdLst>
  <p:notesMasterIdLst>
    <p:notesMasterId r:id="rId48"/>
  </p:notesMasterIdLst>
  <p:sldIdLst>
    <p:sldId id="256" r:id="rId2"/>
    <p:sldId id="270" r:id="rId3"/>
    <p:sldId id="271" r:id="rId4"/>
    <p:sldId id="272" r:id="rId5"/>
    <p:sldId id="283" r:id="rId6"/>
    <p:sldId id="284" r:id="rId7"/>
    <p:sldId id="285" r:id="rId8"/>
    <p:sldId id="286" r:id="rId9"/>
    <p:sldId id="287" r:id="rId10"/>
    <p:sldId id="288" r:id="rId11"/>
    <p:sldId id="294" r:id="rId12"/>
    <p:sldId id="296" r:id="rId13"/>
    <p:sldId id="290" r:id="rId14"/>
    <p:sldId id="291" r:id="rId15"/>
    <p:sldId id="292" r:id="rId16"/>
    <p:sldId id="293" r:id="rId17"/>
    <p:sldId id="295" r:id="rId18"/>
    <p:sldId id="280" r:id="rId19"/>
    <p:sldId id="298" r:id="rId20"/>
    <p:sldId id="301" r:id="rId21"/>
    <p:sldId id="299" r:id="rId22"/>
    <p:sldId id="300" r:id="rId23"/>
    <p:sldId id="297" r:id="rId24"/>
    <p:sldId id="302" r:id="rId25"/>
    <p:sldId id="303" r:id="rId26"/>
    <p:sldId id="281" r:id="rId27"/>
    <p:sldId id="309" r:id="rId28"/>
    <p:sldId id="310" r:id="rId29"/>
    <p:sldId id="311" r:id="rId30"/>
    <p:sldId id="312" r:id="rId31"/>
    <p:sldId id="313" r:id="rId32"/>
    <p:sldId id="314" r:id="rId33"/>
    <p:sldId id="315" r:id="rId34"/>
    <p:sldId id="316" r:id="rId35"/>
    <p:sldId id="317" r:id="rId36"/>
    <p:sldId id="282" r:id="rId37"/>
    <p:sldId id="273" r:id="rId38"/>
    <p:sldId id="274" r:id="rId39"/>
    <p:sldId id="275" r:id="rId40"/>
    <p:sldId id="305" r:id="rId41"/>
    <p:sldId id="306" r:id="rId42"/>
    <p:sldId id="307" r:id="rId43"/>
    <p:sldId id="308" r:id="rId44"/>
    <p:sldId id="276" r:id="rId45"/>
    <p:sldId id="277" r:id="rId46"/>
    <p:sldId id="278" r:id="rId47"/>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8529" autoAdjust="false"/>
    <p:restoredTop sz="94673" autoAdjust="false"/>
  </p:normalViewPr>
  <p:slideViewPr>
    <p:cSldViewPr showGuides="true">
      <p:cViewPr>
        <p:scale>
          <a:sx n="63" d="100"/>
          <a:sy n="63" d="100"/>
        </p:scale>
        <p:origin x="-1241" y="-146"/>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12.xml" Type="http://schemas.openxmlformats.org/officeDocument/2006/relationships/slide" Id="rId13"/>
    <Relationship Target="slides/slide17.xml" Type="http://schemas.openxmlformats.org/officeDocument/2006/relationships/slide" Id="rId18"/>
    <Relationship Target="slides/slide25.xml" Type="http://schemas.openxmlformats.org/officeDocument/2006/relationships/slide" Id="rId26"/>
    <Relationship Target="slides/slide38.xml" Type="http://schemas.openxmlformats.org/officeDocument/2006/relationships/slide" Id="rId39"/>
    <Relationship Target="slides/slide2.xml" Type="http://schemas.openxmlformats.org/officeDocument/2006/relationships/slide" Id="rId3"/>
    <Relationship Target="slides/slide20.xml" Type="http://schemas.openxmlformats.org/officeDocument/2006/relationships/slide" Id="rId21"/>
    <Relationship Target="slides/slide33.xml" Type="http://schemas.openxmlformats.org/officeDocument/2006/relationships/slide" Id="rId34"/>
    <Relationship Target="slides/slide41.xml" Type="http://schemas.openxmlformats.org/officeDocument/2006/relationships/slide" Id="rId42"/>
    <Relationship Target="slides/slide46.xml" Type="http://schemas.openxmlformats.org/officeDocument/2006/relationships/slide" Id="rId47"/>
    <Relationship Target="viewProps.xml" Type="http://schemas.openxmlformats.org/officeDocument/2006/relationships/viewProps" Id="rId50"/>
    <Relationship Target="slides/slide6.xml" Type="http://schemas.openxmlformats.org/officeDocument/2006/relationships/slide" Id="rId7"/>
    <Relationship Target="slides/slide11.xml" Type="http://schemas.openxmlformats.org/officeDocument/2006/relationships/slide" Id="rId12"/>
    <Relationship Target="slides/slide16.xml" Type="http://schemas.openxmlformats.org/officeDocument/2006/relationships/slide" Id="rId17"/>
    <Relationship Target="slides/slide24.xml" Type="http://schemas.openxmlformats.org/officeDocument/2006/relationships/slide" Id="rId25"/>
    <Relationship Target="slides/slide32.xml" Type="http://schemas.openxmlformats.org/officeDocument/2006/relationships/slide" Id="rId33"/>
    <Relationship Target="slides/slide37.xml" Type="http://schemas.openxmlformats.org/officeDocument/2006/relationships/slide" Id="rId38"/>
    <Relationship Target="slides/slide45.xml" Type="http://schemas.openxmlformats.org/officeDocument/2006/relationships/slide" Id="rId46"/>
    <Relationship Target="slides/slide1.xml" Type="http://schemas.openxmlformats.org/officeDocument/2006/relationships/slide" Id="rId2"/>
    <Relationship Target="slides/slide15.xml" Type="http://schemas.openxmlformats.org/officeDocument/2006/relationships/slide" Id="rId16"/>
    <Relationship Target="slides/slide19.xml" Type="http://schemas.openxmlformats.org/officeDocument/2006/relationships/slide" Id="rId20"/>
    <Relationship Target="slides/slide28.xml" Type="http://schemas.openxmlformats.org/officeDocument/2006/relationships/slide" Id="rId29"/>
    <Relationship Target="slides/slide40.xml" Type="http://schemas.openxmlformats.org/officeDocument/2006/relationships/slide" Id="rId41"/>
    <Relationship Target="slideMasters/slideMaster1.xml" Type="http://schemas.openxmlformats.org/officeDocument/2006/relationships/slideMaster" Id="rId1"/>
    <Relationship Target="slides/slide5.xml" Type="http://schemas.openxmlformats.org/officeDocument/2006/relationships/slide" Id="rId6"/>
    <Relationship Target="slides/slide10.xml" Type="http://schemas.openxmlformats.org/officeDocument/2006/relationships/slide" Id="rId11"/>
    <Relationship Target="slides/slide23.xml" Type="http://schemas.openxmlformats.org/officeDocument/2006/relationships/slide" Id="rId24"/>
    <Relationship Target="slides/slide31.xml" Type="http://schemas.openxmlformats.org/officeDocument/2006/relationships/slide" Id="rId32"/>
    <Relationship Target="slides/slide36.xml" Type="http://schemas.openxmlformats.org/officeDocument/2006/relationships/slide" Id="rId37"/>
    <Relationship Target="slides/slide39.xml" Type="http://schemas.openxmlformats.org/officeDocument/2006/relationships/slide" Id="rId40"/>
    <Relationship Target="slides/slide44.xml" Type="http://schemas.openxmlformats.org/officeDocument/2006/relationships/slide" Id="rId45"/>
    <Relationship Target="slides/slide4.xml" Type="http://schemas.openxmlformats.org/officeDocument/2006/relationships/slide" Id="rId5"/>
    <Relationship Target="slides/slide14.xml" Type="http://schemas.openxmlformats.org/officeDocument/2006/relationships/slide" Id="rId15"/>
    <Relationship Target="slides/slide22.xml" Type="http://schemas.openxmlformats.org/officeDocument/2006/relationships/slide" Id="rId23"/>
    <Relationship Target="slides/slide27.xml" Type="http://schemas.openxmlformats.org/officeDocument/2006/relationships/slide" Id="rId28"/>
    <Relationship Target="slides/slide35.xml" Type="http://schemas.openxmlformats.org/officeDocument/2006/relationships/slide" Id="rId36"/>
    <Relationship Target="presProps.xml" Type="http://schemas.openxmlformats.org/officeDocument/2006/relationships/presProps" Id="rId49"/>
    <Relationship Target="slides/slide9.xml" Type="http://schemas.openxmlformats.org/officeDocument/2006/relationships/slide" Id="rId10"/>
    <Relationship Target="slides/slide18.xml" Type="http://schemas.openxmlformats.org/officeDocument/2006/relationships/slide" Id="rId19"/>
    <Relationship Target="slides/slide30.xml" Type="http://schemas.openxmlformats.org/officeDocument/2006/relationships/slide" Id="rId31"/>
    <Relationship Target="slides/slide43.xml" Type="http://schemas.openxmlformats.org/officeDocument/2006/relationships/slide" Id="rId44"/>
    <Relationship Target="tableStyles.xml" Type="http://schemas.openxmlformats.org/officeDocument/2006/relationships/tableStyles" Id="rId52"/>
    <Relationship Target="slides/slide3.xml" Type="http://schemas.openxmlformats.org/officeDocument/2006/relationships/slide" Id="rId4"/>
    <Relationship Target="slides/slide8.xml" Type="http://schemas.openxmlformats.org/officeDocument/2006/relationships/slide" Id="rId9"/>
    <Relationship Target="slides/slide13.xml" Type="http://schemas.openxmlformats.org/officeDocument/2006/relationships/slide" Id="rId14"/>
    <Relationship Target="slides/slide21.xml" Type="http://schemas.openxmlformats.org/officeDocument/2006/relationships/slide" Id="rId22"/>
    <Relationship Target="slides/slide26.xml" Type="http://schemas.openxmlformats.org/officeDocument/2006/relationships/slide" Id="rId27"/>
    <Relationship Target="slides/slide29.xml" Type="http://schemas.openxmlformats.org/officeDocument/2006/relationships/slide" Id="rId30"/>
    <Relationship Target="slides/slide34.xml" Type="http://schemas.openxmlformats.org/officeDocument/2006/relationships/slide" Id="rId35"/>
    <Relationship Target="slides/slide42.xml" Type="http://schemas.openxmlformats.org/officeDocument/2006/relationships/slide" Id="rId43"/>
    <Relationship Target="notesMasters/notesMaster1.xml" Type="http://schemas.openxmlformats.org/officeDocument/2006/relationships/notesMaster" Id="rId48"/>
    <Relationship Target="slides/slide7.xml" Type="http://schemas.openxmlformats.org/officeDocument/2006/relationships/slide" Id="rId8"/>
    <Relationship Target="theme/theme1.xml" Type="http://schemas.openxmlformats.org/officeDocument/2006/relationships/theme" Id="rId51"/>
</Relationships>

</file>

<file path=ppt/diagrams/colors1.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C63966B9-0F45-44DB-8D90-380384F9964F}" type="doc">
      <dgm:prSet loTypeId="urn:microsoft.com/office/officeart/2005/8/layout/process2" loCatId="process" qsTypeId="urn:microsoft.com/office/officeart/2005/8/quickstyle/simple1" qsCatId="simple" csTypeId="urn:microsoft.com/office/officeart/2005/8/colors/accent1_2" csCatId="accent1" phldr="true"/>
      <dgm:spPr/>
      <dgm:t>
        <a:bodyPr/>
        <a:lstStyle/>
        <a:p>
          <a:endParaRPr lang="cs-CZ"/>
        </a:p>
      </dgm:t>
    </dgm:pt>
    <dgm:pt modelId="{2A9D0511-0C11-41B4-A7D7-50F54EA5BC68}" type="pres">
      <dgm:prSet presAssocID="{C63966B9-0F45-44DB-8D90-380384F9964F}" presName="linearFlow" presStyleCnt="0">
        <dgm:presLayoutVars>
          <dgm:resizeHandles val="exact"/>
        </dgm:presLayoutVars>
      </dgm:prSet>
      <dgm:spPr/>
      <dgm:t>
        <a:bodyPr/>
        <a:lstStyle/>
        <a:p>
          <a:endParaRPr lang="cs-CZ"/>
        </a:p>
      </dgm:t>
    </dgm:pt>
  </dgm:ptLst>
  <dgm:cxnLst>
    <dgm:cxn modelId="{207E5781-7CC3-4F90-844D-9BBA727913B4}" type="presOf" srcId="{C63966B9-0F45-44DB-8D90-380384F9964F}" destId="{2A9D0511-0C11-41B4-A7D7-50F54EA5BC68}" srcOrd="0" destOrd="0" presId="urn:microsoft.com/office/officeart/2005/8/layout/process2"/>
  </dgm:cxnLst>
  <dgm:bg/>
  <dgm:whole/>
  <dgm:extLst>
    <a:ext uri="http://schemas.microsoft.com/office/drawing/2008/diagram">
      <dsp:dataModelExt relId="rId6" minVer="http://schemas.openxmlformats.org/drawingml/2006/diagram"/>
    </a:ext>
  </dgm:extLst>
</dgm:dataModel>
</file>

<file path=ppt/diagrams/data2.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1D981A7A-E4CC-4921-8AAF-C04E9AA02888}" type="doc">
      <dgm:prSet loTypeId="urn:microsoft.com/office/officeart/2005/8/layout/bProcess4" loCatId="process" qsTypeId="urn:microsoft.com/office/officeart/2005/8/quickstyle/simple1" qsCatId="simple" csTypeId="urn:microsoft.com/office/officeart/2005/8/colors/accent1_2" csCatId="accent1" phldr="true"/>
      <dgm:spPr/>
    </dgm:pt>
    <dgm:pt modelId="{34CF7DE0-3868-44CF-A0F2-E2251BBD646C}">
      <dgm:prSet phldrT="[Text]"/>
      <dgm:spPr/>
      <dgm:t>
        <a:bodyPr/>
        <a:lstStyle/>
        <a:p>
          <a:r>
            <a:rPr lang="cs-CZ" dirty="false" smtClean="false"/>
            <a:t>Současný stav</a:t>
          </a:r>
          <a:endParaRPr lang="cs-CZ" dirty="false"/>
        </a:p>
      </dgm:t>
    </dgm:pt>
    <dgm:pt modelId="{1C5A4180-0316-4720-8838-02441FB16B45}" type="parTrans" cxnId="{93DC8FF4-D980-4A7A-B37C-D741377A1224}">
      <dgm:prSet/>
      <dgm:spPr/>
      <dgm:t>
        <a:bodyPr/>
        <a:lstStyle/>
        <a:p>
          <a:endParaRPr lang="cs-CZ"/>
        </a:p>
      </dgm:t>
    </dgm:pt>
    <dgm:pt modelId="{607FB343-A948-4BE9-972C-F7E3B1DB7E9B}" type="sibTrans" cxnId="{93DC8FF4-D980-4A7A-B37C-D741377A1224}">
      <dgm:prSet/>
      <dgm:spPr/>
      <dgm:t>
        <a:bodyPr/>
        <a:lstStyle/>
        <a:p>
          <a:endParaRPr lang="cs-CZ"/>
        </a:p>
      </dgm:t>
    </dgm:pt>
    <dgm:pt modelId="{7FDC2C56-80D4-4A4D-96A3-4AA3699C7A1F}">
      <dgm:prSet phldrT="[Text]"/>
      <dgm:spPr/>
      <dgm:t>
        <a:bodyPr/>
        <a:lstStyle/>
        <a:p>
          <a:r>
            <a:rPr lang="cs-CZ" dirty="false" smtClean="false"/>
            <a:t>Definice nedostatku </a:t>
          </a:r>
          <a:endParaRPr lang="en-US" dirty="false" smtClean="false"/>
        </a:p>
        <a:p>
          <a:r>
            <a:rPr lang="cs-CZ" dirty="false" smtClean="false"/>
            <a:t>+ cíle</a:t>
          </a:r>
          <a:endParaRPr lang="cs-CZ" dirty="false"/>
        </a:p>
      </dgm:t>
    </dgm:pt>
    <dgm:pt modelId="{F37756E5-C02F-444A-83C9-AE97A8CD43DA}" type="parTrans" cxnId="{8FFD6081-DCF0-494D-B1E9-E2088B1DF61F}">
      <dgm:prSet/>
      <dgm:spPr/>
      <dgm:t>
        <a:bodyPr/>
        <a:lstStyle/>
        <a:p>
          <a:endParaRPr lang="cs-CZ"/>
        </a:p>
      </dgm:t>
    </dgm:pt>
    <dgm:pt modelId="{795FE270-2D40-40FF-96CF-CC90B8DAE62B}" type="sibTrans" cxnId="{8FFD6081-DCF0-494D-B1E9-E2088B1DF61F}">
      <dgm:prSet/>
      <dgm:spPr/>
      <dgm:t>
        <a:bodyPr/>
        <a:lstStyle/>
        <a:p>
          <a:endParaRPr lang="cs-CZ"/>
        </a:p>
      </dgm:t>
    </dgm:pt>
    <dgm:pt modelId="{8E6AC4BD-F991-4CE7-AAD9-0735E963406C}">
      <dgm:prSet phldrT="[Text]"/>
      <dgm:spPr/>
      <dgm:t>
        <a:bodyPr/>
        <a:lstStyle/>
        <a:p>
          <a:r>
            <a:rPr lang="cs-CZ" dirty="false" smtClean="false"/>
            <a:t>Klíčové</a:t>
          </a:r>
          <a:r>
            <a:rPr lang="cs-CZ" baseline="0" dirty="false" smtClean="false"/>
            <a:t> aktivity – popis opatření</a:t>
          </a:r>
          <a:endParaRPr lang="cs-CZ" dirty="false"/>
        </a:p>
      </dgm:t>
    </dgm:pt>
    <dgm:pt modelId="{1B4CD6E6-94F8-48C8-8CDC-A793E22536CF}" type="parTrans" cxnId="{45C55536-5E4E-476B-8F0D-9874ED8C64AA}">
      <dgm:prSet/>
      <dgm:spPr/>
      <dgm:t>
        <a:bodyPr/>
        <a:lstStyle/>
        <a:p>
          <a:endParaRPr lang="cs-CZ"/>
        </a:p>
      </dgm:t>
    </dgm:pt>
    <dgm:pt modelId="{1EB1616E-A46E-4C9F-BC01-8840BE7E3F15}" type="sibTrans" cxnId="{45C55536-5E4E-476B-8F0D-9874ED8C64AA}">
      <dgm:prSet/>
      <dgm:spPr/>
      <dgm:t>
        <a:bodyPr/>
        <a:lstStyle/>
        <a:p>
          <a:endParaRPr lang="cs-CZ"/>
        </a:p>
      </dgm:t>
    </dgm:pt>
    <dgm:pt modelId="{742551FA-F932-4B46-AFF8-A6DD3282A981}">
      <dgm:prSet phldrT="[Text]"/>
      <dgm:spPr/>
      <dgm:t>
        <a:bodyPr/>
        <a:lstStyle/>
        <a:p>
          <a:r>
            <a:rPr lang="cs-CZ" dirty="false" smtClean="false"/>
            <a:t>Rizika při plnění cílů</a:t>
          </a:r>
          <a:endParaRPr lang="cs-CZ" dirty="false"/>
        </a:p>
      </dgm:t>
    </dgm:pt>
    <dgm:pt modelId="{4BF5553B-96EF-4160-88D4-51941B2395C3}" type="parTrans" cxnId="{5312476B-241C-4185-960C-A65A5E91E67D}">
      <dgm:prSet/>
      <dgm:spPr/>
      <dgm:t>
        <a:bodyPr/>
        <a:lstStyle/>
        <a:p>
          <a:endParaRPr lang="cs-CZ"/>
        </a:p>
      </dgm:t>
    </dgm:pt>
    <dgm:pt modelId="{F0D0AA2A-C970-4D43-A0DC-B5C0628D8F1A}" type="sibTrans" cxnId="{5312476B-241C-4185-960C-A65A5E91E67D}">
      <dgm:prSet/>
      <dgm:spPr/>
      <dgm:t>
        <a:bodyPr/>
        <a:lstStyle/>
        <a:p>
          <a:endParaRPr lang="cs-CZ"/>
        </a:p>
      </dgm:t>
    </dgm:pt>
    <dgm:pt modelId="{52342B0D-2202-4440-942C-DA7B60E42481}">
      <dgm:prSet/>
      <dgm:spPr/>
      <dgm:t>
        <a:bodyPr/>
        <a:lstStyle/>
        <a:p>
          <a:r>
            <a:rPr lang="cs-CZ" dirty="false" smtClean="false"/>
            <a:t>Stanovení ukazatelů</a:t>
          </a:r>
          <a:endParaRPr lang="cs-CZ" dirty="false"/>
        </a:p>
      </dgm:t>
    </dgm:pt>
    <dgm:pt modelId="{88D412E4-760C-4343-8E3E-70107986FFF5}" type="parTrans" cxnId="{C90097D4-3494-4BD0-AE69-5FF3FAD35264}">
      <dgm:prSet/>
      <dgm:spPr/>
      <dgm:t>
        <a:bodyPr/>
        <a:lstStyle/>
        <a:p>
          <a:endParaRPr lang="cs-CZ"/>
        </a:p>
      </dgm:t>
    </dgm:pt>
    <dgm:pt modelId="{D3EFCC58-6F20-48B9-B213-8DAD352F100C}" type="sibTrans" cxnId="{C90097D4-3494-4BD0-AE69-5FF3FAD35264}">
      <dgm:prSet/>
      <dgm:spPr/>
      <dgm:t>
        <a:bodyPr/>
        <a:lstStyle/>
        <a:p>
          <a:endParaRPr lang="cs-CZ"/>
        </a:p>
      </dgm:t>
    </dgm:pt>
    <dgm:pt modelId="{0067D1DA-0E25-4959-904F-1105B2C4FF45}">
      <dgm:prSet/>
      <dgm:spPr/>
      <dgm:t>
        <a:bodyPr/>
        <a:lstStyle/>
        <a:p>
          <a:r>
            <a:rPr lang="cs-CZ" dirty="false" smtClean="false"/>
            <a:t>Výstupy</a:t>
          </a:r>
          <a:endParaRPr lang="cs-CZ" dirty="false"/>
        </a:p>
      </dgm:t>
    </dgm:pt>
    <dgm:pt modelId="{EDAF5065-6DDC-439E-9424-7A91F894BB20}" type="parTrans" cxnId="{EEB699B2-AEA5-47A5-9B89-79AA72C250C7}">
      <dgm:prSet/>
      <dgm:spPr/>
      <dgm:t>
        <a:bodyPr/>
        <a:lstStyle/>
        <a:p>
          <a:endParaRPr lang="cs-CZ"/>
        </a:p>
      </dgm:t>
    </dgm:pt>
    <dgm:pt modelId="{00714F82-8A56-405A-8DFB-091C8F5B775F}" type="sibTrans" cxnId="{EEB699B2-AEA5-47A5-9B89-79AA72C250C7}">
      <dgm:prSet/>
      <dgm:spPr/>
      <dgm:t>
        <a:bodyPr/>
        <a:lstStyle/>
        <a:p>
          <a:endParaRPr lang="cs-CZ"/>
        </a:p>
      </dgm:t>
    </dgm:pt>
    <dgm:pt modelId="{04408EC7-159F-489B-9BEF-28A56B89B63E}">
      <dgm:prSet/>
      <dgm:spPr/>
      <dgm:t>
        <a:bodyPr/>
        <a:lstStyle/>
        <a:p>
          <a:r>
            <a:rPr lang="cs-CZ" dirty="false" smtClean="false"/>
            <a:t>Zhodnocení míry naplnění cílů</a:t>
          </a:r>
          <a:endParaRPr lang="cs-CZ" dirty="false"/>
        </a:p>
      </dgm:t>
    </dgm:pt>
    <dgm:pt modelId="{25327772-F0A6-4C48-9E77-625862DEC4B8}" type="parTrans" cxnId="{68CFF480-BB3D-4D43-B906-2AD8F8BFD074}">
      <dgm:prSet/>
      <dgm:spPr/>
      <dgm:t>
        <a:bodyPr/>
        <a:lstStyle/>
        <a:p>
          <a:endParaRPr lang="cs-CZ"/>
        </a:p>
      </dgm:t>
    </dgm:pt>
    <dgm:pt modelId="{AD10E163-FB62-4548-88D7-3F53352C6AE3}" type="sibTrans" cxnId="{68CFF480-BB3D-4D43-B906-2AD8F8BFD074}">
      <dgm:prSet/>
      <dgm:spPr/>
      <dgm:t>
        <a:bodyPr/>
        <a:lstStyle/>
        <a:p>
          <a:endParaRPr lang="cs-CZ"/>
        </a:p>
      </dgm:t>
    </dgm:pt>
    <dgm:pt modelId="{5A696120-CA71-462F-80CA-A5D490954020}" type="pres">
      <dgm:prSet presAssocID="{1D981A7A-E4CC-4921-8AAF-C04E9AA02888}" presName="Name0" presStyleCnt="0">
        <dgm:presLayoutVars>
          <dgm:dir/>
          <dgm:resizeHandles/>
        </dgm:presLayoutVars>
      </dgm:prSet>
      <dgm:spPr/>
    </dgm:pt>
    <dgm:pt modelId="{045D7B5D-4AEA-47AC-AA47-873113C0B5E3}" type="pres">
      <dgm:prSet presAssocID="{34CF7DE0-3868-44CF-A0F2-E2251BBD646C}" presName="compNode" presStyleCnt="0"/>
      <dgm:spPr/>
    </dgm:pt>
    <dgm:pt modelId="{497BF804-D087-4585-B8CE-162352541B01}" type="pres">
      <dgm:prSet presAssocID="{34CF7DE0-3868-44CF-A0F2-E2251BBD646C}" presName="dummyConnPt" presStyleCnt="0"/>
      <dgm:spPr/>
    </dgm:pt>
    <dgm:pt modelId="{8DE5A7CC-C97F-431F-8351-4D3B863286C9}" type="pres">
      <dgm:prSet presAssocID="{34CF7DE0-3868-44CF-A0F2-E2251BBD646C}" presName="node" presStyleLbl="node1" presStyleIdx="0" presStyleCnt="7">
        <dgm:presLayoutVars>
          <dgm:bulletEnabled val="true"/>
        </dgm:presLayoutVars>
      </dgm:prSet>
      <dgm:spPr/>
      <dgm:t>
        <a:bodyPr/>
        <a:lstStyle/>
        <a:p>
          <a:endParaRPr lang="en-US"/>
        </a:p>
      </dgm:t>
    </dgm:pt>
    <dgm:pt modelId="{A1AA69C8-3079-4AD0-AE02-CB2A9C1A7B73}" type="pres">
      <dgm:prSet presAssocID="{607FB343-A948-4BE9-972C-F7E3B1DB7E9B}" presName="sibTrans" presStyleLbl="bgSibTrans2D1" presStyleIdx="0" presStyleCnt="6"/>
      <dgm:spPr/>
      <dgm:t>
        <a:bodyPr/>
        <a:lstStyle/>
        <a:p>
          <a:endParaRPr lang="en-US"/>
        </a:p>
      </dgm:t>
    </dgm:pt>
    <dgm:pt modelId="{F5B73C7A-F279-471D-B20A-D8034785E89F}" type="pres">
      <dgm:prSet presAssocID="{7FDC2C56-80D4-4A4D-96A3-4AA3699C7A1F}" presName="compNode" presStyleCnt="0"/>
      <dgm:spPr/>
    </dgm:pt>
    <dgm:pt modelId="{D8764230-13EC-4773-A242-6DB71F521EC6}" type="pres">
      <dgm:prSet presAssocID="{7FDC2C56-80D4-4A4D-96A3-4AA3699C7A1F}" presName="dummyConnPt" presStyleCnt="0"/>
      <dgm:spPr/>
    </dgm:pt>
    <dgm:pt modelId="{CF82FE0C-DAA9-4AF4-B800-1021E41402C2}" type="pres">
      <dgm:prSet presAssocID="{7FDC2C56-80D4-4A4D-96A3-4AA3699C7A1F}" presName="node" presStyleLbl="node1" presStyleIdx="1" presStyleCnt="7">
        <dgm:presLayoutVars>
          <dgm:bulletEnabled val="true"/>
        </dgm:presLayoutVars>
      </dgm:prSet>
      <dgm:spPr/>
      <dgm:t>
        <a:bodyPr/>
        <a:lstStyle/>
        <a:p>
          <a:endParaRPr lang="en-US"/>
        </a:p>
      </dgm:t>
    </dgm:pt>
    <dgm:pt modelId="{8724A0DF-FD78-4D40-987F-E18BEB84F5B4}" type="pres">
      <dgm:prSet presAssocID="{795FE270-2D40-40FF-96CF-CC90B8DAE62B}" presName="sibTrans" presStyleLbl="bgSibTrans2D1" presStyleIdx="1" presStyleCnt="6"/>
      <dgm:spPr/>
      <dgm:t>
        <a:bodyPr/>
        <a:lstStyle/>
        <a:p>
          <a:endParaRPr lang="en-US"/>
        </a:p>
      </dgm:t>
    </dgm:pt>
    <dgm:pt modelId="{BBE71266-DCA2-48D6-9795-603C8C360B6C}" type="pres">
      <dgm:prSet presAssocID="{8E6AC4BD-F991-4CE7-AAD9-0735E963406C}" presName="compNode" presStyleCnt="0"/>
      <dgm:spPr/>
    </dgm:pt>
    <dgm:pt modelId="{BA2D4484-5B96-4F9D-A691-EBFE0EDC8058}" type="pres">
      <dgm:prSet presAssocID="{8E6AC4BD-F991-4CE7-AAD9-0735E963406C}" presName="dummyConnPt" presStyleCnt="0"/>
      <dgm:spPr/>
    </dgm:pt>
    <dgm:pt modelId="{416AEE31-3F07-4B15-A753-43F2C34C7E2B}" type="pres">
      <dgm:prSet presAssocID="{8E6AC4BD-F991-4CE7-AAD9-0735E963406C}" presName="node" presStyleLbl="node1" presStyleIdx="2" presStyleCnt="7">
        <dgm:presLayoutVars>
          <dgm:bulletEnabled val="true"/>
        </dgm:presLayoutVars>
      </dgm:prSet>
      <dgm:spPr/>
      <dgm:t>
        <a:bodyPr/>
        <a:lstStyle/>
        <a:p>
          <a:endParaRPr lang="cs-CZ"/>
        </a:p>
      </dgm:t>
    </dgm:pt>
    <dgm:pt modelId="{BDFD394A-2A1D-4820-99C7-08D91AE77FF0}" type="pres">
      <dgm:prSet presAssocID="{1EB1616E-A46E-4C9F-BC01-8840BE7E3F15}" presName="sibTrans" presStyleLbl="bgSibTrans2D1" presStyleIdx="2" presStyleCnt="6"/>
      <dgm:spPr/>
      <dgm:t>
        <a:bodyPr/>
        <a:lstStyle/>
        <a:p>
          <a:endParaRPr lang="en-US"/>
        </a:p>
      </dgm:t>
    </dgm:pt>
    <dgm:pt modelId="{94A04290-0299-4740-8910-6B0634D56BEF}" type="pres">
      <dgm:prSet presAssocID="{742551FA-F932-4B46-AFF8-A6DD3282A981}" presName="compNode" presStyleCnt="0"/>
      <dgm:spPr/>
    </dgm:pt>
    <dgm:pt modelId="{AA324447-DD7F-4B17-A44B-7329737342EA}" type="pres">
      <dgm:prSet presAssocID="{742551FA-F932-4B46-AFF8-A6DD3282A981}" presName="dummyConnPt" presStyleCnt="0"/>
      <dgm:spPr/>
    </dgm:pt>
    <dgm:pt modelId="{FD7D247F-1428-4CAE-B045-6E905C195484}" type="pres">
      <dgm:prSet presAssocID="{742551FA-F932-4B46-AFF8-A6DD3282A981}" presName="node" presStyleLbl="node1" presStyleIdx="3" presStyleCnt="7">
        <dgm:presLayoutVars>
          <dgm:bulletEnabled val="true"/>
        </dgm:presLayoutVars>
      </dgm:prSet>
      <dgm:spPr/>
      <dgm:t>
        <a:bodyPr/>
        <a:lstStyle/>
        <a:p>
          <a:endParaRPr lang="en-US"/>
        </a:p>
      </dgm:t>
    </dgm:pt>
    <dgm:pt modelId="{82B803BE-E8C9-4F01-8699-B8B96A3C83A2}" type="pres">
      <dgm:prSet presAssocID="{F0D0AA2A-C970-4D43-A0DC-B5C0628D8F1A}" presName="sibTrans" presStyleLbl="bgSibTrans2D1" presStyleIdx="3" presStyleCnt="6"/>
      <dgm:spPr/>
      <dgm:t>
        <a:bodyPr/>
        <a:lstStyle/>
        <a:p>
          <a:endParaRPr lang="en-US"/>
        </a:p>
      </dgm:t>
    </dgm:pt>
    <dgm:pt modelId="{39BF8369-11E3-402E-BD57-FB6A1165C29F}" type="pres">
      <dgm:prSet presAssocID="{52342B0D-2202-4440-942C-DA7B60E42481}" presName="compNode" presStyleCnt="0"/>
      <dgm:spPr/>
    </dgm:pt>
    <dgm:pt modelId="{9190F434-D74A-4F0D-8E1F-7457DAEEBF32}" type="pres">
      <dgm:prSet presAssocID="{52342B0D-2202-4440-942C-DA7B60E42481}" presName="dummyConnPt" presStyleCnt="0"/>
      <dgm:spPr/>
    </dgm:pt>
    <dgm:pt modelId="{FE32A9E4-C4FD-49F2-B698-D6807A53EC5E}" type="pres">
      <dgm:prSet presAssocID="{52342B0D-2202-4440-942C-DA7B60E42481}" presName="node" presStyleLbl="node1" presStyleIdx="4" presStyleCnt="7">
        <dgm:presLayoutVars>
          <dgm:bulletEnabled val="true"/>
        </dgm:presLayoutVars>
      </dgm:prSet>
      <dgm:spPr/>
      <dgm:t>
        <a:bodyPr/>
        <a:lstStyle/>
        <a:p>
          <a:endParaRPr lang="cs-CZ"/>
        </a:p>
      </dgm:t>
    </dgm:pt>
    <dgm:pt modelId="{A81FCBFC-BFA0-4D9B-A7FD-347A7444D904}" type="pres">
      <dgm:prSet presAssocID="{D3EFCC58-6F20-48B9-B213-8DAD352F100C}" presName="sibTrans" presStyleLbl="bgSibTrans2D1" presStyleIdx="4" presStyleCnt="6"/>
      <dgm:spPr/>
      <dgm:t>
        <a:bodyPr/>
        <a:lstStyle/>
        <a:p>
          <a:endParaRPr lang="en-US"/>
        </a:p>
      </dgm:t>
    </dgm:pt>
    <dgm:pt modelId="{0A330B9F-88FE-4964-8D73-51DCEE345B75}" type="pres">
      <dgm:prSet presAssocID="{0067D1DA-0E25-4959-904F-1105B2C4FF45}" presName="compNode" presStyleCnt="0"/>
      <dgm:spPr/>
    </dgm:pt>
    <dgm:pt modelId="{DC565D3F-A7AF-4643-843B-24F1841443CC}" type="pres">
      <dgm:prSet presAssocID="{0067D1DA-0E25-4959-904F-1105B2C4FF45}" presName="dummyConnPt" presStyleCnt="0"/>
      <dgm:spPr/>
    </dgm:pt>
    <dgm:pt modelId="{E3A01BA9-45AD-42E2-ADD3-B761E68B2954}" type="pres">
      <dgm:prSet presAssocID="{0067D1DA-0E25-4959-904F-1105B2C4FF45}" presName="node" presStyleLbl="node1" presStyleIdx="5" presStyleCnt="7">
        <dgm:presLayoutVars>
          <dgm:bulletEnabled val="true"/>
        </dgm:presLayoutVars>
      </dgm:prSet>
      <dgm:spPr/>
      <dgm:t>
        <a:bodyPr/>
        <a:lstStyle/>
        <a:p>
          <a:endParaRPr lang="en-US"/>
        </a:p>
      </dgm:t>
    </dgm:pt>
    <dgm:pt modelId="{25284747-1590-4CD9-BCD8-AC93BFA201CB}" type="pres">
      <dgm:prSet presAssocID="{00714F82-8A56-405A-8DFB-091C8F5B775F}" presName="sibTrans" presStyleLbl="bgSibTrans2D1" presStyleIdx="5" presStyleCnt="6"/>
      <dgm:spPr/>
      <dgm:t>
        <a:bodyPr/>
        <a:lstStyle/>
        <a:p>
          <a:endParaRPr lang="en-US"/>
        </a:p>
      </dgm:t>
    </dgm:pt>
    <dgm:pt modelId="{6C0B6927-036B-43DB-B0A6-FC1F58777028}" type="pres">
      <dgm:prSet presAssocID="{04408EC7-159F-489B-9BEF-28A56B89B63E}" presName="compNode" presStyleCnt="0"/>
      <dgm:spPr/>
    </dgm:pt>
    <dgm:pt modelId="{BD703A05-7B88-4FB1-9504-9C5BAA71EED3}" type="pres">
      <dgm:prSet presAssocID="{04408EC7-159F-489B-9BEF-28A56B89B63E}" presName="dummyConnPt" presStyleCnt="0"/>
      <dgm:spPr/>
    </dgm:pt>
    <dgm:pt modelId="{A983B964-08B2-4FC8-A558-FA0E1026C732}" type="pres">
      <dgm:prSet presAssocID="{04408EC7-159F-489B-9BEF-28A56B89B63E}" presName="node" presStyleLbl="node1" presStyleIdx="6" presStyleCnt="7">
        <dgm:presLayoutVars>
          <dgm:bulletEnabled val="true"/>
        </dgm:presLayoutVars>
      </dgm:prSet>
      <dgm:spPr/>
      <dgm:t>
        <a:bodyPr/>
        <a:lstStyle/>
        <a:p>
          <a:endParaRPr lang="cs-CZ"/>
        </a:p>
      </dgm:t>
    </dgm:pt>
  </dgm:ptLst>
  <dgm:cxnLst>
    <dgm:cxn modelId="{6F35B82E-6B2E-4F40-84F8-041A4B3A9436}" type="presOf" srcId="{0067D1DA-0E25-4959-904F-1105B2C4FF45}" destId="{E3A01BA9-45AD-42E2-ADD3-B761E68B2954}" srcOrd="0" destOrd="0" presId="urn:microsoft.com/office/officeart/2005/8/layout/bProcess4"/>
    <dgm:cxn modelId="{77C42596-D730-4858-8ECF-49E168076332}" type="presOf" srcId="{F0D0AA2A-C970-4D43-A0DC-B5C0628D8F1A}" destId="{82B803BE-E8C9-4F01-8699-B8B96A3C83A2}" srcOrd="0" destOrd="0" presId="urn:microsoft.com/office/officeart/2005/8/layout/bProcess4"/>
    <dgm:cxn modelId="{5312476B-241C-4185-960C-A65A5E91E67D}" srcId="{1D981A7A-E4CC-4921-8AAF-C04E9AA02888}" destId="{742551FA-F932-4B46-AFF8-A6DD3282A981}" srcOrd="3" destOrd="0" parTransId="{4BF5553B-96EF-4160-88D4-51941B2395C3}" sibTransId="{F0D0AA2A-C970-4D43-A0DC-B5C0628D8F1A}"/>
    <dgm:cxn modelId="{18C9E20F-4D94-4168-8FD4-8FC41FB58174}" type="presOf" srcId="{8E6AC4BD-F991-4CE7-AAD9-0735E963406C}" destId="{416AEE31-3F07-4B15-A753-43F2C34C7E2B}" srcOrd="0" destOrd="0" presId="urn:microsoft.com/office/officeart/2005/8/layout/bProcess4"/>
    <dgm:cxn modelId="{68CFF480-BB3D-4D43-B906-2AD8F8BFD074}" srcId="{1D981A7A-E4CC-4921-8AAF-C04E9AA02888}" destId="{04408EC7-159F-489B-9BEF-28A56B89B63E}" srcOrd="6" destOrd="0" parTransId="{25327772-F0A6-4C48-9E77-625862DEC4B8}" sibTransId="{AD10E163-FB62-4548-88D7-3F53352C6AE3}"/>
    <dgm:cxn modelId="{EEB699B2-AEA5-47A5-9B89-79AA72C250C7}" srcId="{1D981A7A-E4CC-4921-8AAF-C04E9AA02888}" destId="{0067D1DA-0E25-4959-904F-1105B2C4FF45}" srcOrd="5" destOrd="0" parTransId="{EDAF5065-6DDC-439E-9424-7A91F894BB20}" sibTransId="{00714F82-8A56-405A-8DFB-091C8F5B775F}"/>
    <dgm:cxn modelId="{62E54EA7-0F59-4536-8ACF-B40D872C3329}" type="presOf" srcId="{34CF7DE0-3868-44CF-A0F2-E2251BBD646C}" destId="{8DE5A7CC-C97F-431F-8351-4D3B863286C9}" srcOrd="0" destOrd="0" presId="urn:microsoft.com/office/officeart/2005/8/layout/bProcess4"/>
    <dgm:cxn modelId="{3E749B44-AB2D-4969-9423-8EFFED123C2C}" type="presOf" srcId="{7FDC2C56-80D4-4A4D-96A3-4AA3699C7A1F}" destId="{CF82FE0C-DAA9-4AF4-B800-1021E41402C2}" srcOrd="0" destOrd="0" presId="urn:microsoft.com/office/officeart/2005/8/layout/bProcess4"/>
    <dgm:cxn modelId="{70F12B32-A704-4A21-BBE9-61233369B861}" type="presOf" srcId="{607FB343-A948-4BE9-972C-F7E3B1DB7E9B}" destId="{A1AA69C8-3079-4AD0-AE02-CB2A9C1A7B73}" srcOrd="0" destOrd="0" presId="urn:microsoft.com/office/officeart/2005/8/layout/bProcess4"/>
    <dgm:cxn modelId="{93DC8FF4-D980-4A7A-B37C-D741377A1224}" srcId="{1D981A7A-E4CC-4921-8AAF-C04E9AA02888}" destId="{34CF7DE0-3868-44CF-A0F2-E2251BBD646C}" srcOrd="0" destOrd="0" parTransId="{1C5A4180-0316-4720-8838-02441FB16B45}" sibTransId="{607FB343-A948-4BE9-972C-F7E3B1DB7E9B}"/>
    <dgm:cxn modelId="{8FFD6081-DCF0-494D-B1E9-E2088B1DF61F}" srcId="{1D981A7A-E4CC-4921-8AAF-C04E9AA02888}" destId="{7FDC2C56-80D4-4A4D-96A3-4AA3699C7A1F}" srcOrd="1" destOrd="0" parTransId="{F37756E5-C02F-444A-83C9-AE97A8CD43DA}" sibTransId="{795FE270-2D40-40FF-96CF-CC90B8DAE62B}"/>
    <dgm:cxn modelId="{E5E61591-CE69-4C7B-8AE0-12DEF20B7847}" type="presOf" srcId="{1EB1616E-A46E-4C9F-BC01-8840BE7E3F15}" destId="{BDFD394A-2A1D-4820-99C7-08D91AE77FF0}" srcOrd="0" destOrd="0" presId="urn:microsoft.com/office/officeart/2005/8/layout/bProcess4"/>
    <dgm:cxn modelId="{C49F37F7-6C0D-44C9-B67D-A557D8B6314C}" type="presOf" srcId="{795FE270-2D40-40FF-96CF-CC90B8DAE62B}" destId="{8724A0DF-FD78-4D40-987F-E18BEB84F5B4}" srcOrd="0" destOrd="0" presId="urn:microsoft.com/office/officeart/2005/8/layout/bProcess4"/>
    <dgm:cxn modelId="{C90097D4-3494-4BD0-AE69-5FF3FAD35264}" srcId="{1D981A7A-E4CC-4921-8AAF-C04E9AA02888}" destId="{52342B0D-2202-4440-942C-DA7B60E42481}" srcOrd="4" destOrd="0" parTransId="{88D412E4-760C-4343-8E3E-70107986FFF5}" sibTransId="{D3EFCC58-6F20-48B9-B213-8DAD352F100C}"/>
    <dgm:cxn modelId="{CC89C540-934A-44DD-85BD-D8384BF3C37C}" type="presOf" srcId="{00714F82-8A56-405A-8DFB-091C8F5B775F}" destId="{25284747-1590-4CD9-BCD8-AC93BFA201CB}" srcOrd="0" destOrd="0" presId="urn:microsoft.com/office/officeart/2005/8/layout/bProcess4"/>
    <dgm:cxn modelId="{600A1240-9B21-4188-BBD7-5BE64C232593}" type="presOf" srcId="{742551FA-F932-4B46-AFF8-A6DD3282A981}" destId="{FD7D247F-1428-4CAE-B045-6E905C195484}" srcOrd="0" destOrd="0" presId="urn:microsoft.com/office/officeart/2005/8/layout/bProcess4"/>
    <dgm:cxn modelId="{ACFC59FF-BDBF-4FC5-8494-B1ADFECAAE18}" type="presOf" srcId="{D3EFCC58-6F20-48B9-B213-8DAD352F100C}" destId="{A81FCBFC-BFA0-4D9B-A7FD-347A7444D904}" srcOrd="0" destOrd="0" presId="urn:microsoft.com/office/officeart/2005/8/layout/bProcess4"/>
    <dgm:cxn modelId="{017482EE-14AF-4C24-97D9-C97A77A321F4}" type="presOf" srcId="{1D981A7A-E4CC-4921-8AAF-C04E9AA02888}" destId="{5A696120-CA71-462F-80CA-A5D490954020}" srcOrd="0" destOrd="0" presId="urn:microsoft.com/office/officeart/2005/8/layout/bProcess4"/>
    <dgm:cxn modelId="{6D784CBE-1EE3-44C0-B0BB-631CB8C7798C}" type="presOf" srcId="{04408EC7-159F-489B-9BEF-28A56B89B63E}" destId="{A983B964-08B2-4FC8-A558-FA0E1026C732}" srcOrd="0" destOrd="0" presId="urn:microsoft.com/office/officeart/2005/8/layout/bProcess4"/>
    <dgm:cxn modelId="{3D6D44EA-B602-4330-A945-BA11765E044F}" type="presOf" srcId="{52342B0D-2202-4440-942C-DA7B60E42481}" destId="{FE32A9E4-C4FD-49F2-B698-D6807A53EC5E}" srcOrd="0" destOrd="0" presId="urn:microsoft.com/office/officeart/2005/8/layout/bProcess4"/>
    <dgm:cxn modelId="{45C55536-5E4E-476B-8F0D-9874ED8C64AA}" srcId="{1D981A7A-E4CC-4921-8AAF-C04E9AA02888}" destId="{8E6AC4BD-F991-4CE7-AAD9-0735E963406C}" srcOrd="2" destOrd="0" parTransId="{1B4CD6E6-94F8-48C8-8CDC-A793E22536CF}" sibTransId="{1EB1616E-A46E-4C9F-BC01-8840BE7E3F15}"/>
    <dgm:cxn modelId="{E1F5FF75-3FA1-4917-B975-EF4259923CF1}" type="presParOf" srcId="{5A696120-CA71-462F-80CA-A5D490954020}" destId="{045D7B5D-4AEA-47AC-AA47-873113C0B5E3}" srcOrd="0" destOrd="0" presId="urn:microsoft.com/office/officeart/2005/8/layout/bProcess4"/>
    <dgm:cxn modelId="{1CE94B99-E7A0-45BE-B683-FBDF0EB311B4}" type="presParOf" srcId="{045D7B5D-4AEA-47AC-AA47-873113C0B5E3}" destId="{497BF804-D087-4585-B8CE-162352541B01}" srcOrd="0" destOrd="0" presId="urn:microsoft.com/office/officeart/2005/8/layout/bProcess4"/>
    <dgm:cxn modelId="{D1C3ADA4-CDCC-4FF6-A48A-FFA091CF0BD0}" type="presParOf" srcId="{045D7B5D-4AEA-47AC-AA47-873113C0B5E3}" destId="{8DE5A7CC-C97F-431F-8351-4D3B863286C9}" srcOrd="1" destOrd="0" presId="urn:microsoft.com/office/officeart/2005/8/layout/bProcess4"/>
    <dgm:cxn modelId="{A4AB1A3E-6E66-4FB6-83AC-E1A73BC30396}" type="presParOf" srcId="{5A696120-CA71-462F-80CA-A5D490954020}" destId="{A1AA69C8-3079-4AD0-AE02-CB2A9C1A7B73}" srcOrd="1" destOrd="0" presId="urn:microsoft.com/office/officeart/2005/8/layout/bProcess4"/>
    <dgm:cxn modelId="{BB29FE6C-63B1-40FE-81AD-9C449F9F8745}" type="presParOf" srcId="{5A696120-CA71-462F-80CA-A5D490954020}" destId="{F5B73C7A-F279-471D-B20A-D8034785E89F}" srcOrd="2" destOrd="0" presId="urn:microsoft.com/office/officeart/2005/8/layout/bProcess4"/>
    <dgm:cxn modelId="{35A38CE0-D6B3-4DD4-B469-61DC8DCF98A0}" type="presParOf" srcId="{F5B73C7A-F279-471D-B20A-D8034785E89F}" destId="{D8764230-13EC-4773-A242-6DB71F521EC6}" srcOrd="0" destOrd="0" presId="urn:microsoft.com/office/officeart/2005/8/layout/bProcess4"/>
    <dgm:cxn modelId="{E1CEBA7D-F152-4144-A11B-0A47D188E7B0}" type="presParOf" srcId="{F5B73C7A-F279-471D-B20A-D8034785E89F}" destId="{CF82FE0C-DAA9-4AF4-B800-1021E41402C2}" srcOrd="1" destOrd="0" presId="urn:microsoft.com/office/officeart/2005/8/layout/bProcess4"/>
    <dgm:cxn modelId="{CDB4805B-F533-4443-9FB4-5590C48C0A5F}" type="presParOf" srcId="{5A696120-CA71-462F-80CA-A5D490954020}" destId="{8724A0DF-FD78-4D40-987F-E18BEB84F5B4}" srcOrd="3" destOrd="0" presId="urn:microsoft.com/office/officeart/2005/8/layout/bProcess4"/>
    <dgm:cxn modelId="{2535A02F-1CB3-4B39-8D7F-1713B35BC67F}" type="presParOf" srcId="{5A696120-CA71-462F-80CA-A5D490954020}" destId="{BBE71266-DCA2-48D6-9795-603C8C360B6C}" srcOrd="4" destOrd="0" presId="urn:microsoft.com/office/officeart/2005/8/layout/bProcess4"/>
    <dgm:cxn modelId="{2700F4C0-19E2-46B4-AB72-516338D58BA1}" type="presParOf" srcId="{BBE71266-DCA2-48D6-9795-603C8C360B6C}" destId="{BA2D4484-5B96-4F9D-A691-EBFE0EDC8058}" srcOrd="0" destOrd="0" presId="urn:microsoft.com/office/officeart/2005/8/layout/bProcess4"/>
    <dgm:cxn modelId="{8C59E110-D241-47AA-B525-84DD6A969888}" type="presParOf" srcId="{BBE71266-DCA2-48D6-9795-603C8C360B6C}" destId="{416AEE31-3F07-4B15-A753-43F2C34C7E2B}" srcOrd="1" destOrd="0" presId="urn:microsoft.com/office/officeart/2005/8/layout/bProcess4"/>
    <dgm:cxn modelId="{B257EF54-1708-4C91-BE87-00225FC61051}" type="presParOf" srcId="{5A696120-CA71-462F-80CA-A5D490954020}" destId="{BDFD394A-2A1D-4820-99C7-08D91AE77FF0}" srcOrd="5" destOrd="0" presId="urn:microsoft.com/office/officeart/2005/8/layout/bProcess4"/>
    <dgm:cxn modelId="{CCBB4C62-EA01-40EE-83AA-ADA3E9D95647}" type="presParOf" srcId="{5A696120-CA71-462F-80CA-A5D490954020}" destId="{94A04290-0299-4740-8910-6B0634D56BEF}" srcOrd="6" destOrd="0" presId="urn:microsoft.com/office/officeart/2005/8/layout/bProcess4"/>
    <dgm:cxn modelId="{AEDFD7CA-6BB8-4171-876A-5BAB96036C3D}" type="presParOf" srcId="{94A04290-0299-4740-8910-6B0634D56BEF}" destId="{AA324447-DD7F-4B17-A44B-7329737342EA}" srcOrd="0" destOrd="0" presId="urn:microsoft.com/office/officeart/2005/8/layout/bProcess4"/>
    <dgm:cxn modelId="{1A765248-1BAF-4D72-8C67-B71746C76A9F}" type="presParOf" srcId="{94A04290-0299-4740-8910-6B0634D56BEF}" destId="{FD7D247F-1428-4CAE-B045-6E905C195484}" srcOrd="1" destOrd="0" presId="urn:microsoft.com/office/officeart/2005/8/layout/bProcess4"/>
    <dgm:cxn modelId="{DC5C725B-CA40-40E5-9210-7DDB702F2A86}" type="presParOf" srcId="{5A696120-CA71-462F-80CA-A5D490954020}" destId="{82B803BE-E8C9-4F01-8699-B8B96A3C83A2}" srcOrd="7" destOrd="0" presId="urn:microsoft.com/office/officeart/2005/8/layout/bProcess4"/>
    <dgm:cxn modelId="{BE780951-F694-4F01-BEBC-06F0E900DECD}" type="presParOf" srcId="{5A696120-CA71-462F-80CA-A5D490954020}" destId="{39BF8369-11E3-402E-BD57-FB6A1165C29F}" srcOrd="8" destOrd="0" presId="urn:microsoft.com/office/officeart/2005/8/layout/bProcess4"/>
    <dgm:cxn modelId="{FF65AB5B-67F6-47CC-B100-7675A0D2942B}" type="presParOf" srcId="{39BF8369-11E3-402E-BD57-FB6A1165C29F}" destId="{9190F434-D74A-4F0D-8E1F-7457DAEEBF32}" srcOrd="0" destOrd="0" presId="urn:microsoft.com/office/officeart/2005/8/layout/bProcess4"/>
    <dgm:cxn modelId="{9C620FD4-D498-4EBD-926C-0843F8FD31E0}" type="presParOf" srcId="{39BF8369-11E3-402E-BD57-FB6A1165C29F}" destId="{FE32A9E4-C4FD-49F2-B698-D6807A53EC5E}" srcOrd="1" destOrd="0" presId="urn:microsoft.com/office/officeart/2005/8/layout/bProcess4"/>
    <dgm:cxn modelId="{F819CC55-4C97-4BD3-9E6C-F40C8078A4B6}" type="presParOf" srcId="{5A696120-CA71-462F-80CA-A5D490954020}" destId="{A81FCBFC-BFA0-4D9B-A7FD-347A7444D904}" srcOrd="9" destOrd="0" presId="urn:microsoft.com/office/officeart/2005/8/layout/bProcess4"/>
    <dgm:cxn modelId="{5D327D6E-D440-4DE0-B4B2-3BD5D2CC2640}" type="presParOf" srcId="{5A696120-CA71-462F-80CA-A5D490954020}" destId="{0A330B9F-88FE-4964-8D73-51DCEE345B75}" srcOrd="10" destOrd="0" presId="urn:microsoft.com/office/officeart/2005/8/layout/bProcess4"/>
    <dgm:cxn modelId="{84794910-F8B7-461E-A3CC-3F768F8A009A}" type="presParOf" srcId="{0A330B9F-88FE-4964-8D73-51DCEE345B75}" destId="{DC565D3F-A7AF-4643-843B-24F1841443CC}" srcOrd="0" destOrd="0" presId="urn:microsoft.com/office/officeart/2005/8/layout/bProcess4"/>
    <dgm:cxn modelId="{93A8D6A2-B85C-4E8D-9FE9-1D00F3126DA8}" type="presParOf" srcId="{0A330B9F-88FE-4964-8D73-51DCEE345B75}" destId="{E3A01BA9-45AD-42E2-ADD3-B761E68B2954}" srcOrd="1" destOrd="0" presId="urn:microsoft.com/office/officeart/2005/8/layout/bProcess4"/>
    <dgm:cxn modelId="{8D6FECA9-C6A0-49D2-84D7-156FDC6F39C6}" type="presParOf" srcId="{5A696120-CA71-462F-80CA-A5D490954020}" destId="{25284747-1590-4CD9-BCD8-AC93BFA201CB}" srcOrd="11" destOrd="0" presId="urn:microsoft.com/office/officeart/2005/8/layout/bProcess4"/>
    <dgm:cxn modelId="{F05522C5-EE79-44DA-ACB3-F1E8440EC1AA}" type="presParOf" srcId="{5A696120-CA71-462F-80CA-A5D490954020}" destId="{6C0B6927-036B-43DB-B0A6-FC1F58777028}" srcOrd="12" destOrd="0" presId="urn:microsoft.com/office/officeart/2005/8/layout/bProcess4"/>
    <dgm:cxn modelId="{A3FFB7C3-9C8E-4F64-88EA-516B9B72E7D6}" type="presParOf" srcId="{6C0B6927-036B-43DB-B0A6-FC1F58777028}" destId="{BD703A05-7B88-4FB1-9504-9C5BAA71EED3}" srcOrd="0" destOrd="0" presId="urn:microsoft.com/office/officeart/2005/8/layout/bProcess4"/>
    <dgm:cxn modelId="{37B65CC9-1FC0-49AF-9A78-61D60773171E}" type="presParOf" srcId="{6C0B6927-036B-43DB-B0A6-FC1F58777028}" destId="{A983B964-08B2-4FC8-A558-FA0E1026C732}" srcOrd="1" destOrd="0" presId="urn:microsoft.com/office/officeart/2005/8/layout/bProcess4"/>
  </dgm:cxnLst>
  <dgm:bg/>
  <dgm:whole/>
  <dgm:extLst>
    <a:ext uri="http://schemas.microsoft.com/office/drawing/2008/diagram">
      <dsp:dataModelExt relId="rId11" minVer="http://schemas.openxmlformats.org/drawingml/2006/diagram"/>
    </a:ext>
  </dgm:extLst>
</dgm:dataModel>
</file>

<file path=ppt/diagrams/drawing1.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Tree>
</dsp:drawing>
</file>

<file path=ppt/diagrams/drawing2.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A1AA69C8-3079-4AD0-AE02-CB2A9C1A7B73}">
      <dsp:nvSpPr>
        <dsp:cNvPr id="0" name=""/>
        <dsp:cNvSpPr/>
      </dsp:nvSpPr>
      <dsp:spPr>
        <a:xfrm rot="5400000">
          <a:off x="-384959" y="1250240"/>
          <a:ext cx="1700117"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E5A7CC-C97F-431F-8351-4D3B863286C9}">
      <dsp:nvSpPr>
        <dsp:cNvPr id="0" name=""/>
        <dsp:cNvSpPr/>
      </dsp:nvSpPr>
      <dsp:spPr>
        <a:xfrm>
          <a:off x="4200" y="162362"/>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Současný stav</a:t>
          </a:r>
          <a:endParaRPr lang="cs-CZ" sz="2400" kern="1200" dirty="false"/>
        </a:p>
      </dsp:txBody>
      <dsp:txXfrm>
        <a:off x="44266" y="202428"/>
        <a:ext cx="2199793" cy="1287823"/>
      </dsp:txXfrm>
    </dsp:sp>
    <dsp:sp modelId="{8724A0DF-FD78-4D40-987F-E18BEB84F5B4}">
      <dsp:nvSpPr>
        <dsp:cNvPr id="0" name=""/>
        <dsp:cNvSpPr/>
      </dsp:nvSpPr>
      <dsp:spPr>
        <a:xfrm rot="5400000">
          <a:off x="-384959" y="2960183"/>
          <a:ext cx="1700117"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82FE0C-DAA9-4AF4-B800-1021E41402C2}">
      <dsp:nvSpPr>
        <dsp:cNvPr id="0" name=""/>
        <dsp:cNvSpPr/>
      </dsp:nvSpPr>
      <dsp:spPr>
        <a:xfrm>
          <a:off x="4200" y="1872306"/>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Definice nedostatku </a:t>
          </a:r>
          <a:endParaRPr lang="en-US" sz="2400" kern="1200" dirty="false" smtClean="false"/>
        </a:p>
        <a:p>
          <a:pPr lvl="0" algn="ctr" defTabSz="1066800">
            <a:lnSpc>
              <a:spcPct val="90000"/>
            </a:lnSpc>
            <a:spcBef>
              <a:spcPct val="0"/>
            </a:spcBef>
            <a:spcAft>
              <a:spcPct val="35000"/>
            </a:spcAft>
          </a:pPr>
          <a:r>
            <a:rPr lang="cs-CZ" sz="2400" kern="1200" dirty="false" smtClean="false"/>
            <a:t>+ cíle</a:t>
          </a:r>
          <a:endParaRPr lang="cs-CZ" sz="2400" kern="1200" dirty="false"/>
        </a:p>
      </dsp:txBody>
      <dsp:txXfrm>
        <a:off x="44266" y="1912372"/>
        <a:ext cx="2199793" cy="1287823"/>
      </dsp:txXfrm>
    </dsp:sp>
    <dsp:sp modelId="{BDFD394A-2A1D-4820-99C7-08D91AE77FF0}">
      <dsp:nvSpPr>
        <dsp:cNvPr id="0" name=""/>
        <dsp:cNvSpPr/>
      </dsp:nvSpPr>
      <dsp:spPr>
        <a:xfrm>
          <a:off x="470012" y="3815155"/>
          <a:ext cx="3022474"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6AEE31-3F07-4B15-A753-43F2C34C7E2B}">
      <dsp:nvSpPr>
        <dsp:cNvPr id="0" name=""/>
        <dsp:cNvSpPr/>
      </dsp:nvSpPr>
      <dsp:spPr>
        <a:xfrm>
          <a:off x="4200" y="3582250"/>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Klíčové</a:t>
          </a:r>
          <a:r>
            <a:rPr lang="cs-CZ" sz="2400" kern="1200" baseline="0" dirty="false" smtClean="false"/>
            <a:t> aktivity – popis opatření</a:t>
          </a:r>
          <a:endParaRPr lang="cs-CZ" sz="2400" kern="1200" dirty="false"/>
        </a:p>
      </dsp:txBody>
      <dsp:txXfrm>
        <a:off x="44266" y="3622316"/>
        <a:ext cx="2199793" cy="1287823"/>
      </dsp:txXfrm>
    </dsp:sp>
    <dsp:sp modelId="{82B803BE-E8C9-4F01-8699-B8B96A3C83A2}">
      <dsp:nvSpPr>
        <dsp:cNvPr id="0" name=""/>
        <dsp:cNvSpPr/>
      </dsp:nvSpPr>
      <dsp:spPr>
        <a:xfrm rot="16200000">
          <a:off x="2647340" y="2960183"/>
          <a:ext cx="1700117"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7D247F-1428-4CAE-B045-6E905C195484}">
      <dsp:nvSpPr>
        <dsp:cNvPr id="0" name=""/>
        <dsp:cNvSpPr/>
      </dsp:nvSpPr>
      <dsp:spPr>
        <a:xfrm>
          <a:off x="3036501" y="3582250"/>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Rizika při plnění cílů</a:t>
          </a:r>
          <a:endParaRPr lang="cs-CZ" sz="2400" kern="1200" dirty="false"/>
        </a:p>
      </dsp:txBody>
      <dsp:txXfrm>
        <a:off x="3076567" y="3622316"/>
        <a:ext cx="2199793" cy="1287823"/>
      </dsp:txXfrm>
    </dsp:sp>
    <dsp:sp modelId="{A81FCBFC-BFA0-4D9B-A7FD-347A7444D904}">
      <dsp:nvSpPr>
        <dsp:cNvPr id="0" name=""/>
        <dsp:cNvSpPr/>
      </dsp:nvSpPr>
      <dsp:spPr>
        <a:xfrm rot="16200000">
          <a:off x="2647340" y="1250240"/>
          <a:ext cx="1700117"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32A9E4-C4FD-49F2-B698-D6807A53EC5E}">
      <dsp:nvSpPr>
        <dsp:cNvPr id="0" name=""/>
        <dsp:cNvSpPr/>
      </dsp:nvSpPr>
      <dsp:spPr>
        <a:xfrm>
          <a:off x="3036501" y="1872306"/>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Stanovení ukazatelů</a:t>
          </a:r>
          <a:endParaRPr lang="cs-CZ" sz="2400" kern="1200" dirty="false"/>
        </a:p>
      </dsp:txBody>
      <dsp:txXfrm>
        <a:off x="3076567" y="1912372"/>
        <a:ext cx="2199793" cy="1287823"/>
      </dsp:txXfrm>
    </dsp:sp>
    <dsp:sp modelId="{25284747-1590-4CD9-BCD8-AC93BFA201CB}">
      <dsp:nvSpPr>
        <dsp:cNvPr id="0" name=""/>
        <dsp:cNvSpPr/>
      </dsp:nvSpPr>
      <dsp:spPr>
        <a:xfrm>
          <a:off x="3502312" y="395268"/>
          <a:ext cx="3022474" cy="20519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A01BA9-45AD-42E2-ADD3-B761E68B2954}">
      <dsp:nvSpPr>
        <dsp:cNvPr id="0" name=""/>
        <dsp:cNvSpPr/>
      </dsp:nvSpPr>
      <dsp:spPr>
        <a:xfrm>
          <a:off x="3036501" y="162362"/>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Výstupy</a:t>
          </a:r>
          <a:endParaRPr lang="cs-CZ" sz="2400" kern="1200" dirty="false"/>
        </a:p>
      </dsp:txBody>
      <dsp:txXfrm>
        <a:off x="3076567" y="202428"/>
        <a:ext cx="2199793" cy="1287823"/>
      </dsp:txXfrm>
    </dsp:sp>
    <dsp:sp modelId="{A983B964-08B2-4FC8-A558-FA0E1026C732}">
      <dsp:nvSpPr>
        <dsp:cNvPr id="0" name=""/>
        <dsp:cNvSpPr/>
      </dsp:nvSpPr>
      <dsp:spPr>
        <a:xfrm>
          <a:off x="6068801" y="162362"/>
          <a:ext cx="2279925" cy="13679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91440" tIns="91440" rIns="91440" bIns="91440" numCol="1" spcCol="1270" anchor="ctr" anchorCtr="false">
          <a:noAutofit/>
        </a:bodyPr>
        <a:lstStyle/>
        <a:p>
          <a:pPr lvl="0" algn="ctr" defTabSz="1066800">
            <a:lnSpc>
              <a:spcPct val="90000"/>
            </a:lnSpc>
            <a:spcBef>
              <a:spcPct val="0"/>
            </a:spcBef>
            <a:spcAft>
              <a:spcPct val="35000"/>
            </a:spcAft>
          </a:pPr>
          <a:r>
            <a:rPr lang="cs-CZ" sz="2400" kern="1200" dirty="false" smtClean="false"/>
            <a:t>Zhodnocení míry naplnění cílů</a:t>
          </a:r>
          <a:endParaRPr lang="cs-CZ" sz="2400" kern="1200" dirty="false"/>
        </a:p>
      </dsp:txBody>
      <dsp:txXfrm>
        <a:off x="6108867" y="202428"/>
        <a:ext cx="2199793" cy="1287823"/>
      </dsp:txXfrm>
    </dsp:sp>
  </dsp:spTree>
</dsp:drawing>
</file>

<file path=ppt/diagrams/layout1.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process2">
  <dgm:title val=""/>
  <dgm:desc val=""/>
  <dgm:catLst>
    <dgm:cat type="process" pri="13000"/>
  </dgm:catLst>
  <dgm:sampData useDef="true">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r:blip="">
      <dgm:adjLst/>
    </dgm:shape>
    <dgm:presOf axis="" ptType="" hideLastTrans="" st="" cnt="" step=""/>
    <dgm:constrLst>
      <dgm:constr type="h" for="ch" ptType="node" refType="h"/>
      <dgm:constr fact="0.5" type="h" for="ch" ptType="sibTrans" refType="h" refFor="ch" refPtType="node"/>
      <dgm:constr op="equ" type="w" for="ch" ptType="node"/>
      <dgm:constr op="equ" val="65.0" type="primFontSz" for="ch" ptType="node"/>
      <dgm:constr op="equ" val="55.0" type="primFontSz" for="des" forName="connectorText"/>
      <dgm:constr op="lte" fact="0.8" type="primFontSz" for="des" forName="connectorText" refType="primFontSz" refFor="ch" refPtType="node"/>
    </dgm:constrLst>
    <dgm:ruleLst/>
    <dgm:forEach name="nodesForEach" axis="ch" ptType="node" hideLastTrans="" st="" cnt="" step="">
      <dgm:layoutNode name="node">
        <dgm:varLst>
          <dgm:bulletEnabled val="true"/>
        </dgm:varLst>
        <dgm:choose name="Name0">
          <dgm:if name="Name1" func="maxDepth" op="gt" val="1" axis="root des" ptType="all node" hideLastTrans="" st="" cnt="" step="">
            <dgm:alg type="tx">
              <dgm:param type="parTxLTRAlign" val="l"/>
              <dgm:param type="parTxRTLAlign" val="r"/>
              <dgm:param type="txAnchorVertCh" val="mid"/>
            </dgm:alg>
          </dgm:if>
          <dgm:else name="Name2">
            <dgm:alg type="tx"/>
          </dgm:else>
        </dgm:choose>
        <dgm:shape type="roundRect" r:blip="">
          <dgm:adjLst>
            <dgm:adj idx="1" val="0.1"/>
          </dgm:adjLst>
        </dgm:shape>
        <dgm:presOf axis="desOrSelf" ptType="node" hideLastTrans="" st="" cnt="" step=""/>
        <dgm:constrLst>
          <dgm:constr fact="1.8" type="w" refType="h"/>
          <dgm:constr fact="0.3" type="tMarg" refType="primFontSz"/>
          <dgm:constr fact="0.3" type="bMarg" refType="primFontSz"/>
          <dgm:constr fact="0.3" type="lMarg" refType="primFontSz"/>
          <dgm:constr fact="0.3" type="rMarg" refType="primFontSz"/>
        </dgm:constrLst>
        <dgm:ruleLst>
          <dgm:rule val="18.0" fact="NaN" max="NaN" type="primFontSz"/>
          <dgm:rule val="NaN" fact="4.0" max="NaN" type="w"/>
          <dgm:rule val="5.0" fact="NaN" max="NaN" type="primFontSz"/>
        </dgm:ruleLst>
      </dgm:layoutNode>
      <dgm:forEach name="sibTransForEach" axis="followSib" ptType="sibTrans" hideLastTrans="" st="" cnt="1" step="">
        <dgm:layoutNode name="sibTrans">
          <dgm:alg type="conn">
            <dgm:param type="begPts" val="auto"/>
            <dgm:param type="endPts" val="auto"/>
          </dgm:alg>
          <dgm:shape type="conn" r:blip="">
            <dgm:adjLst/>
          </dgm:shape>
          <dgm:presOf axis="self" ptType="" hideLastTrans="" st="" cnt="" step=""/>
          <dgm:constrLst>
            <dgm:constr fact="0.9" type="w" refType="h"/>
            <dgm:constr type="connDist"/>
            <dgm:constr fact="0.5" type="wArH" refType="w"/>
            <dgm:constr type="hArH" refType="w"/>
            <dgm:constr fact="0.6" type="stemThick" refType="w"/>
            <dgm:constr fact="0.125" type="begPad" refType="connDist"/>
            <dgm:constr fact="0.125" type="endPad" refType="connDist"/>
          </dgm:constrLst>
          <dgm:ruleLst/>
          <dgm:layoutNode name="connectorText">
            <dgm:alg type="tx">
              <dgm:param type="autoTxRot" val="upr"/>
            </dgm:alg>
            <dgm:shape type="conn" r:blip="" hideGeom="true">
              <dgm:adjLst/>
            </dgm:shape>
            <dgm:presOf axis="self" ptType="" hideLastTrans="" st="" cnt="" step=""/>
            <dgm:constrLst>
              <dgm:constr type="lMarg"/>
              <dgm:constr type="rMarg"/>
              <dgm:constr type="tMarg"/>
              <dgm:constr type="bMarg"/>
            </dgm:constrLst>
            <dgm:ruleLst>
              <dgm:rule val="5.0" fact="NaN" max="NaN" type="primFontSz"/>
            </dgm:ruleLst>
          </dgm:layoutNode>
        </dgm:layoutNode>
      </dgm:forEach>
    </dgm:forEach>
  </dgm:layoutNode>
</dgm:layoutDef>
</file>

<file path=ppt/diagrams/layout2.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bProcess4">
  <dgm:title val=""/>
  <dgm:desc val=""/>
  <dgm:catLst>
    <dgm:cat type="process" pri="19000"/>
  </dgm:catLst>
  <dgm:sampData>
    <dgm:dataModel>
      <dgm:ptLst>
        <dgm:pt modelId="0" type="doc"/>
        <dgm:pt modelId="1">
          <dgm:prSet phldr="true"/>
        </dgm:pt>
        <dgm:pt modelId="2">
          <dgm:prSet phldr="true"/>
        </dgm:pt>
        <dgm:pt modelId="3">
          <dgm:prSet phldr="true"/>
        </dgm:pt>
        <dgm:pt modelId="4">
          <dgm:prSet phldr="true"/>
        </dgm:pt>
        <dgm:pt modelId="5">
          <dgm:prSet phldr="true"/>
        </dgm:pt>
        <dgm:pt modelId="6">
          <dgm:prSet phldr="true"/>
        </dgm:pt>
        <dgm:pt modelId="7">
          <dgm:prSet phldr="true"/>
        </dgm:pt>
        <dgm:pt modelId="8">
          <dgm:prSet phldr="true"/>
        </dgm:pt>
        <dgm:pt modelId="9">
          <dgm:prSet phldr="true"/>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axis="" ptType="" hideLastTrans="" st="" cnt="" step="">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r:blip="">
      <dgm:adjLst/>
    </dgm:shape>
    <dgm:presOf axis="" ptType="" hideLastTrans="" st="" cnt="" step=""/>
    <dgm:constrLst>
      <dgm:constr type="w" for="ch" forName="compNode" refType="w"/>
      <dgm:constr fact="0.6" type="h" for="ch" forName="compNode" refType="w"/>
      <dgm:constr op="equ" fact="0.25" type="h" for="ch" forName="sibTrans" refType="h" refFor="ch" refForName="compNode"/>
      <dgm:constr fact="0.33" type="sp" refType="w"/>
      <dgm:constr op="equ" val="65.0" type="primFontSz" for="des" forName="node"/>
    </dgm:constrLst>
    <dgm:ruleLst/>
    <dgm:forEach name="nodesForEach" axis="ch" ptType="node" hideLastTrans="" st="" cnt="" step="">
      <dgm:layoutNode name="compNode">
        <dgm:alg type="composite"/>
        <dgm:shape r:blip="">
          <dgm:adjLst/>
        </dgm:shape>
        <dgm:presOf axis="" ptType="" hideLastTrans="" st="" cnt="" step=""/>
        <dgm:choose name="Name4">
          <dgm:if name="Name5" func="var" arg="dir" op="equ" val="norm" axis="self" ptType="" hideLastTrans="" st="" cnt="" step="">
            <dgm:constrLst>
              <dgm:constr fact="0.2" type="l" for="ch" forName="dummyConnPt" refType="w"/>
              <dgm:constr fact="0.145" type="t" for="ch" forName="dummyConnPt" refType="w"/>
              <dgm:constr type="l" for="ch" forName="node"/>
              <dgm:constr type="t" for="ch" forName="node"/>
              <dgm:constr type="h" for="ch" forName="node" refType="h"/>
              <dgm:constr type="w" for="ch" forName="node" refType="w"/>
            </dgm:constrLst>
          </dgm:if>
          <dgm:else name="Name6">
            <dgm:constrLst>
              <dgm:constr fact="0.8" type="l" for="ch" forName="dummyConnPt" refType="w"/>
              <dgm:constr fact="0.145" type="t" for="ch" forName="dummyConnPt" refType="w"/>
              <dgm:constr type="l" for="ch" forName="node"/>
              <dgm:constr type="t" for="ch" forName="node"/>
              <dgm:constr type="h" for="ch" forName="node" refType="h"/>
              <dgm:constr type="w" for="ch" forName="node" refType="w"/>
            </dgm:constrLst>
          </dgm:else>
        </dgm:choose>
        <dgm:ruleLst/>
        <dgm:layoutNode name="dummyConnPt" styleLbl="node1" moveWith="node">
          <dgm:alg type="sp"/>
          <dgm:shape r:blip="">
            <dgm:adjLst/>
          </dgm:shape>
          <dgm:presOf axis="" ptType="" hideLastTrans="" st="" cnt="" step=""/>
          <dgm:constrLst>
            <dgm:constr val="1.0" type="w"/>
            <dgm:constr val="1.0" type="h"/>
          </dgm:constrLst>
          <dgm:ruleLst/>
        </dgm:layoutNode>
        <dgm:layoutNode name="node">
          <dgm:varLst>
            <dgm:bulletEnabled val="true"/>
          </dgm:varLst>
          <dgm:alg type="tx"/>
          <dgm:shape type="roundRect" r:blip="">
            <dgm:adjLst>
              <dgm:adj idx="1" val="0.1"/>
            </dgm:adjLst>
          </dgm:shape>
          <dgm:presOf axis="desOrSelf" ptType="node" hideLastTrans="" st="" cnt="" step=""/>
          <dgm:constrLst>
            <dgm:constr fact="0.3" type="tMarg" refType="primFontSz"/>
            <dgm:constr fact="0.3" type="bMarg" refType="primFontSz"/>
            <dgm:constr fact="0.3" type="lMarg" refType="primFontSz"/>
            <dgm:constr fact="0.3" type="rMarg" refType="primFontSz"/>
            <dgm:constr val="65.0" type="primFontSz"/>
          </dgm:constrLst>
          <dgm:ruleLst>
            <dgm:rule val="5.0" fact="NaN" max="NaN" type="primFontSz"/>
          </dgm:ruleLst>
        </dgm:layoutNode>
      </dgm:layoutNode>
      <dgm:forEach name="sibTransForEach" axis="followSib" ptType="" hideLastTrans="" st="" cnt="1" step="">
        <dgm:layoutNode name="sibTrans" styleLbl="bgSibTrans2D1">
          <dgm:choose name="Name7">
            <dgm:if name="Name8" func="var" arg="dir" op="equ" val="norm" axis="self" ptType="" hideLastTrans="" st="" cnt="" step="">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type="conn" r:blip="" zOrderOff="-2">
            <dgm:adjLst/>
          </dgm:shape>
          <dgm:presOf axis="self" ptType="" hideLastTrans="" st="" cnt="" step=""/>
          <dgm:constrLst>
            <dgm:constr type="begPad"/>
            <dgm:constr type="endPad"/>
          </dgm:constrLst>
          <dgm:ruleLst/>
        </dgm:layoutNode>
      </dgm:forEach>
    </dgm:forEach>
  </dgm:layoutNode>
</dgm:layoutDef>
</file>

<file path=ppt/diagrams/quickStyle1.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9. 12. 2016</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indent="0" algn="l" defTabSz="914400" rtl="false" eaLnBrk="true" fontAlgn="auto" latinLnBrk="false" hangingPunct="true">
              <a:lnSpc>
                <a:spcPct val="100000"/>
              </a:lnSpc>
              <a:spcBef>
                <a:spcPts val="0"/>
              </a:spcBef>
              <a:spcAft>
                <a:spcPts val="0"/>
              </a:spcAft>
              <a:buClrTx/>
              <a:buSzTx/>
              <a:buFontTx/>
              <a:buNone/>
              <a:tabLst/>
              <a:defRPr/>
            </a:pPr>
            <a:r>
              <a:rPr lang="cs-CZ" dirty="false" smtClean="false"/>
              <a:t>Fluktuace lidí </a:t>
            </a:r>
            <a:r>
              <a:rPr lang="cs-CZ" smtClean="false"/>
              <a:t>na manažerských </a:t>
            </a:r>
            <a:r>
              <a:rPr lang="cs-CZ" dirty="false" smtClean="false"/>
              <a:t>pozicích je méně než 25 %. Podpora vzdělávání je z našeho pohledu funkční, nicméně je spíše nahodilá, není uchopena nijak systematicky. Chybí systém odměňování, není zavedeno pravidelné hodnocení zaměstnanců. </a:t>
            </a: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29</a:t>
            </a:fld>
            <a:endParaRPr lang="cs-CZ"/>
          </a:p>
        </p:txBody>
      </p:sp>
    </p:spTree>
    <p:extLst>
      <p:ext uri="{BB962C8B-B14F-4D97-AF65-F5344CB8AC3E}">
        <p14:creationId xmlns:p14="http://schemas.microsoft.com/office/powerpoint/2010/main" val="2703164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indent="0" algn="l" defTabSz="914400" rtl="false" eaLnBrk="true" fontAlgn="auto" latinLnBrk="false" hangingPunct="true">
              <a:lnSpc>
                <a:spcPct val="100000"/>
              </a:lnSpc>
              <a:spcBef>
                <a:spcPts val="0"/>
              </a:spcBef>
              <a:spcAft>
                <a:spcPts val="0"/>
              </a:spcAft>
              <a:buClrTx/>
              <a:buSzTx/>
              <a:buFontTx/>
              <a:buNone/>
              <a:tabLst/>
              <a:defRPr/>
            </a:pPr>
            <a:r>
              <a:rPr lang="cs-CZ" dirty="false" smtClean="false"/>
              <a:t>pokud by například bylo cílem organizace stabilizovat skupinu soukromých dárců, jako ukazatel by mohl sloužit podíl těch, kteří jsou dárci alespoň třetí kalendářní rok za sebou ve skupině všech soukromých dárců. </a:t>
            </a: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1801127826"/>
      </p:ext>
    </p:extLst>
  </p:cSld>
  <p:clrMapOvr>
    <a:masterClrMapping/>
  </p:clrMapOvr>
</p:notes>
</file>

<file path=ppt/slideLayouts/_rels/slideLayout1.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obsah 2"/>
          <p:cNvSpPr>
            <a:spLocks noGrp="true"/>
          </p:cNvSpPr>
          <p:nvPr>
            <p:ph idx="10"/>
          </p:nvPr>
        </p:nvSpPr>
        <p:spPr>
          <a:xfrm>
            <a:off x="540000" y="4032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4" name="Zástupný symbol pro obsah 2"/>
          <p:cNvSpPr>
            <a:spLocks noGrp="true"/>
          </p:cNvSpPr>
          <p:nvPr>
            <p:ph idx="10"/>
          </p:nvPr>
        </p:nvSpPr>
        <p:spPr>
          <a:xfrm>
            <a:off x="540000" y="2412000"/>
            <a:ext cx="8064000" cy="3744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smtClean="false"/>
              <a:t>Kliknutím lze upravit styl.</a:t>
            </a:r>
            <a:endParaRPr lang="cs-CZ" dirty="false"/>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smtClean="false"/>
              <a:t>Kliknutím lze upravit styly předlohy textu.</a:t>
            </a:r>
          </a:p>
          <a:p>
            <a:pPr lvl="1"/>
            <a:r>
              <a:rPr lang="cs-CZ" dirty="false" smtClean="false"/>
              <a:t>Druhá úroveň</a:t>
            </a:r>
          </a:p>
          <a:p>
            <a:pPr lvl="2"/>
            <a:r>
              <a:rPr lang="cs-CZ" dirty="false" smtClean="false"/>
              <a:t>Třetí úroveň</a:t>
            </a:r>
          </a:p>
          <a:p>
            <a:pPr lvl="3"/>
            <a:r>
              <a:rPr lang="cs-CZ" dirty="false" smtClean="false"/>
              <a:t>Čtvrtá úroveň</a:t>
            </a:r>
          </a:p>
          <a:p>
            <a:pPr lvl="4"/>
            <a:r>
              <a:rPr lang="cs-CZ" dirty="false" smtClean="false"/>
              <a:t>Pátá úroveň</a:t>
            </a:r>
            <a:endParaRPr lang="cs-CZ" dirty="false"/>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media/image2.png" Type="http://schemas.openxmlformats.org/officeDocument/2006/relationships/imag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diagrams/layout2.xml" Type="http://schemas.openxmlformats.org/officeDocument/2006/relationships/diagramLayout" Id="rId8"/>
    <Relationship Target="../diagrams/layout1.xml" Type="http://schemas.openxmlformats.org/officeDocument/2006/relationships/diagramLayout" Id="rId3"/>
    <Relationship Target="../diagrams/data2.xml" Type="http://schemas.openxmlformats.org/officeDocument/2006/relationships/diagramData" Id="rId7"/>
    <Relationship Target="../diagrams/data1.xml" Type="http://schemas.openxmlformats.org/officeDocument/2006/relationships/diagramData" Id="rId2"/>
    <Relationship Target="../slideLayouts/slideLayout2.xml" Type="http://schemas.openxmlformats.org/officeDocument/2006/relationships/slideLayout" Id="rId1"/>
    <Relationship Target="../diagrams/drawing1.xml" Type="http://schemas.microsoft.com/office/2007/relationships/diagramDrawing" Id="rId6"/>
    <Relationship Target="../diagrams/drawing2.xml" Type="http://schemas.microsoft.com/office/2007/relationships/diagramDrawing" Id="rId11"/>
    <Relationship Target="../diagrams/colors1.xml" Type="http://schemas.openxmlformats.org/officeDocument/2006/relationships/diagramColors" Id="rId5"/>
    <Relationship Target="../diagrams/colors2.xml" Type="http://schemas.openxmlformats.org/officeDocument/2006/relationships/diagramColors" Id="rId10"/>
    <Relationship Target="../diagrams/quickStyle1.xml" Type="http://schemas.openxmlformats.org/officeDocument/2006/relationships/diagramQuickStyle" Id="rId4"/>
    <Relationship Target="../diagrams/quickStyle2.xml" Type="http://schemas.openxmlformats.org/officeDocument/2006/relationships/diagramQuickStyle" Id="rId9"/>
</Relationships>

</file>

<file path=ppt/slides/_rels/slide2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media/image5.png" Type="http://schemas.openxmlformats.org/officeDocument/2006/relationships/imag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en-US" sz="3200" dirty="false" err="true" smtClean="false"/>
              <a:t>Seminář</a:t>
            </a:r>
            <a:r>
              <a:rPr lang="en-US" sz="3200" dirty="false" smtClean="false"/>
              <a:t> k </a:t>
            </a:r>
            <a:r>
              <a:rPr lang="en-US" sz="3200" dirty="false" err="true" smtClean="false"/>
              <a:t>evaluacím</a:t>
            </a:r>
            <a:r>
              <a:rPr lang="en-US" sz="3200" dirty="false" smtClean="false"/>
              <a:t> </a:t>
            </a:r>
            <a:r>
              <a:rPr lang="en-US" sz="3200" dirty="false" err="true" smtClean="false"/>
              <a:t>projektů</a:t>
            </a:r>
            <a:r>
              <a:rPr lang="en-US" sz="3200" dirty="false" smtClean="false"/>
              <a:t> </a:t>
            </a:r>
            <a:r>
              <a:rPr lang="en-US" sz="3200" dirty="false" err="true" smtClean="false"/>
              <a:t>ve</a:t>
            </a:r>
            <a:r>
              <a:rPr lang="en-US" sz="3200" dirty="false" smtClean="false"/>
              <a:t> </a:t>
            </a:r>
            <a:r>
              <a:rPr lang="en-US" sz="3200" dirty="false" err="true" smtClean="false"/>
              <a:t>výzvě</a:t>
            </a:r>
            <a:r>
              <a:rPr lang="en-US" sz="3200" dirty="false" smtClean="false"/>
              <a:t> č. 31</a:t>
            </a:r>
            <a:endParaRPr lang="cs-CZ" sz="3200" dirty="false"/>
          </a:p>
        </p:txBody>
      </p:sp>
      <p:sp>
        <p:nvSpPr>
          <p:cNvPr id="6" name="Zástupný symbol pro text 5"/>
          <p:cNvSpPr>
            <a:spLocks noGrp="true"/>
          </p:cNvSpPr>
          <p:nvPr>
            <p:ph type="body" sz="quarter" idx="13"/>
          </p:nvPr>
        </p:nvSpPr>
        <p:spPr/>
        <p:txBody>
          <a:bodyPr/>
          <a:lstStyle/>
          <a:p>
            <a:r>
              <a:rPr lang="en-US" dirty="false" err="true" smtClean="false"/>
              <a:t>Jakub</a:t>
            </a:r>
            <a:r>
              <a:rPr lang="en-US" dirty="false" smtClean="false"/>
              <a:t> </a:t>
            </a:r>
            <a:r>
              <a:rPr lang="en-US" dirty="false" err="true" smtClean="false"/>
              <a:t>Pejcal</a:t>
            </a:r>
            <a:r>
              <a:rPr lang="en-US" dirty="false" smtClean="false"/>
              <a:t>, </a:t>
            </a:r>
            <a:r>
              <a:rPr lang="en-US" dirty="false" err="true" smtClean="false"/>
              <a:t>Pavla</a:t>
            </a:r>
            <a:r>
              <a:rPr lang="en-US" dirty="false" smtClean="false"/>
              <a:t> </a:t>
            </a:r>
            <a:r>
              <a:rPr lang="en-US" dirty="false" err="true" smtClean="false"/>
              <a:t>Zetková</a:t>
            </a:r>
            <a:endParaRPr lang="cs-CZ" dirty="false"/>
          </a:p>
        </p:txBody>
      </p:sp>
      <p:sp>
        <p:nvSpPr>
          <p:cNvPr id="7" name="Zástupný symbol pro text 6"/>
          <p:cNvSpPr>
            <a:spLocks noGrp="true"/>
          </p:cNvSpPr>
          <p:nvPr>
            <p:ph type="body" sz="quarter" idx="14"/>
          </p:nvPr>
        </p:nvSpPr>
        <p:spPr/>
        <p:txBody>
          <a:bodyPr/>
          <a:lstStyle/>
          <a:p>
            <a:r>
              <a:rPr lang="en-US" dirty="false" smtClean="false"/>
              <a:t>24. 11. 2016, </a:t>
            </a:r>
            <a:r>
              <a:rPr lang="en-US" dirty="false" err="true" smtClean="false"/>
              <a:t>Praha</a:t>
            </a:r>
            <a:endParaRPr lang="cs-CZ"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0896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37466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a:t>SCHÉMA LOGICKÉHO MODELU</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10</a:t>
            </a:fld>
            <a:endParaRPr lang="cs-CZ" dirty="false"/>
          </a:p>
        </p:txBody>
      </p:sp>
      <p:pic>
        <p:nvPicPr>
          <p:cNvPr id="5" name="image01.png"/>
          <p:cNvPicPr>
            <a:picLocks noGrp="true"/>
          </p:cNvPicPr>
          <p:nvPr>
            <p:ph idx="1"/>
          </p:nvPr>
        </p:nvPicPr>
        <p:blipFill>
          <a:blip r:embed="rId2"/>
          <a:srcRect/>
          <a:stretch>
            <a:fillRect/>
          </a:stretch>
        </p:blipFill>
        <p:spPr>
          <a:xfrm>
            <a:off x="360000" y="1412776"/>
            <a:ext cx="8424001" cy="5103224"/>
          </a:xfrm>
          <a:prstGeom prst="rect">
            <a:avLst/>
          </a:prstGeom>
          <a:ln/>
        </p:spPr>
      </p:pic>
    </p:spTree>
    <p:extLst>
      <p:ext uri="{BB962C8B-B14F-4D97-AF65-F5344CB8AC3E}">
        <p14:creationId xmlns:p14="http://schemas.microsoft.com/office/powerpoint/2010/main" val="1490927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Teorie</a:t>
            </a:r>
            <a:r>
              <a:rPr lang="en-US" dirty="false" smtClean="false"/>
              <a:t> </a:t>
            </a:r>
            <a:r>
              <a:rPr lang="en-US" dirty="false" err="true" smtClean="false"/>
              <a:t>změny</a:t>
            </a:r>
            <a:endParaRPr lang="cs-CZ" dirty="false"/>
          </a:p>
        </p:txBody>
      </p:sp>
      <p:sp>
        <p:nvSpPr>
          <p:cNvPr id="3" name="Zástupný symbol pro obsah 2"/>
          <p:cNvSpPr>
            <a:spLocks noGrp="true"/>
          </p:cNvSpPr>
          <p:nvPr>
            <p:ph idx="1"/>
          </p:nvPr>
        </p:nvSpPr>
        <p:spPr/>
        <p:txBody>
          <a:bodyPr/>
          <a:lstStyle/>
          <a:p>
            <a:pPr algn="just"/>
            <a:r>
              <a:rPr lang="en-US" sz="1800" dirty="false" err="true"/>
              <a:t>pracuje</a:t>
            </a:r>
            <a:r>
              <a:rPr lang="en-US" sz="1800" dirty="false"/>
              <a:t> s </a:t>
            </a:r>
            <a:r>
              <a:rPr lang="en-US" sz="1800" dirty="false" err="true"/>
              <a:t>modelem</a:t>
            </a:r>
            <a:r>
              <a:rPr lang="en-US" sz="1800" dirty="false"/>
              <a:t> </a:t>
            </a:r>
            <a:r>
              <a:rPr lang="en-US" sz="1800" dirty="false" err="true"/>
              <a:t>intervenční</a:t>
            </a:r>
            <a:r>
              <a:rPr lang="en-US" sz="1800" dirty="false"/>
              <a:t> </a:t>
            </a:r>
            <a:r>
              <a:rPr lang="en-US" sz="1800" dirty="false" err="true"/>
              <a:t>logiky</a:t>
            </a:r>
            <a:r>
              <a:rPr lang="en-US" sz="1800" dirty="false"/>
              <a:t>, </a:t>
            </a:r>
            <a:r>
              <a:rPr lang="en-US" sz="1800" dirty="false" err="true"/>
              <a:t>který</a:t>
            </a:r>
            <a:r>
              <a:rPr lang="en-US" sz="1800" dirty="false"/>
              <a:t> </a:t>
            </a:r>
            <a:r>
              <a:rPr lang="en-US" sz="1800" dirty="false" err="true"/>
              <a:t>převádí</a:t>
            </a:r>
            <a:r>
              <a:rPr lang="en-US" sz="1800" dirty="false"/>
              <a:t> </a:t>
            </a:r>
            <a:r>
              <a:rPr lang="en-US" sz="1800" dirty="false" err="true"/>
              <a:t>na</a:t>
            </a:r>
            <a:r>
              <a:rPr lang="en-US" sz="1800" dirty="false"/>
              <a:t> </a:t>
            </a:r>
            <a:r>
              <a:rPr lang="en-US" sz="1800" dirty="false" err="true"/>
              <a:t>reálný</a:t>
            </a:r>
            <a:r>
              <a:rPr lang="en-US" sz="1800" dirty="false"/>
              <a:t> model, </a:t>
            </a:r>
            <a:r>
              <a:rPr lang="en-US" sz="1800" dirty="false" smtClean="false"/>
              <a:t>         ten </a:t>
            </a:r>
            <a:r>
              <a:rPr lang="en-US" sz="1800" dirty="false" err="true"/>
              <a:t>zachycuje</a:t>
            </a:r>
            <a:r>
              <a:rPr lang="en-US" sz="1800" dirty="false"/>
              <a:t> </a:t>
            </a:r>
            <a:r>
              <a:rPr lang="en-US" sz="1800" dirty="false" err="true"/>
              <a:t>působení</a:t>
            </a:r>
            <a:r>
              <a:rPr lang="en-US" sz="1800" dirty="false"/>
              <a:t> od </a:t>
            </a:r>
            <a:r>
              <a:rPr lang="en-US" sz="1800" dirty="false" err="true"/>
              <a:t>vstupů</a:t>
            </a:r>
            <a:r>
              <a:rPr lang="en-US" sz="1800" dirty="false"/>
              <a:t> </a:t>
            </a:r>
            <a:r>
              <a:rPr lang="en-US" sz="1800" dirty="false" err="true"/>
              <a:t>po</a:t>
            </a:r>
            <a:r>
              <a:rPr lang="en-US" sz="1800" dirty="false"/>
              <a:t> </a:t>
            </a:r>
            <a:r>
              <a:rPr lang="en-US" sz="1800" dirty="false" err="true"/>
              <a:t>dopady</a:t>
            </a:r>
            <a:endParaRPr lang="en-US" sz="1800" dirty="false"/>
          </a:p>
          <a:p>
            <a:pPr algn="just"/>
            <a:r>
              <a:rPr lang="en-US" sz="1800" dirty="false" smtClean="false"/>
              <a:t>v </a:t>
            </a:r>
            <a:r>
              <a:rPr lang="en-US" sz="1800" dirty="false" err="true"/>
              <a:t>rámci</a:t>
            </a:r>
            <a:r>
              <a:rPr lang="en-US" sz="1800" dirty="false"/>
              <a:t> </a:t>
            </a:r>
            <a:r>
              <a:rPr lang="en-US" sz="1800" dirty="false" err="true"/>
              <a:t>teorie</a:t>
            </a:r>
            <a:r>
              <a:rPr lang="en-US" sz="1800" dirty="false"/>
              <a:t> </a:t>
            </a:r>
            <a:r>
              <a:rPr lang="en-US" sz="1800" dirty="false" err="true"/>
              <a:t>změny</a:t>
            </a:r>
            <a:r>
              <a:rPr lang="en-US" sz="1800" dirty="false"/>
              <a:t> </a:t>
            </a:r>
            <a:r>
              <a:rPr lang="en-US" sz="1800" dirty="false" err="true"/>
              <a:t>definuje</a:t>
            </a:r>
            <a:r>
              <a:rPr lang="en-US" sz="1800" dirty="false"/>
              <a:t> </a:t>
            </a:r>
            <a:r>
              <a:rPr lang="en-US" sz="1800" dirty="false" err="true"/>
              <a:t>evaluátor</a:t>
            </a:r>
            <a:r>
              <a:rPr lang="en-US" sz="1800" dirty="false"/>
              <a:t> </a:t>
            </a:r>
            <a:r>
              <a:rPr lang="en-US" sz="1800" dirty="false" err="true"/>
              <a:t>předpoklady</a:t>
            </a:r>
            <a:r>
              <a:rPr lang="en-US" sz="1800" dirty="false"/>
              <a:t>, </a:t>
            </a:r>
            <a:r>
              <a:rPr lang="en-US" sz="1800" dirty="false" err="true"/>
              <a:t>na</a:t>
            </a:r>
            <a:r>
              <a:rPr lang="en-US" sz="1800" dirty="false"/>
              <a:t> </a:t>
            </a:r>
            <a:r>
              <a:rPr lang="en-US" sz="1800" dirty="false" err="true"/>
              <a:t>základě</a:t>
            </a:r>
            <a:r>
              <a:rPr lang="en-US" sz="1800" dirty="false"/>
              <a:t> </a:t>
            </a:r>
            <a:r>
              <a:rPr lang="en-US" sz="1800" dirty="false" err="true"/>
              <a:t>kterých</a:t>
            </a:r>
            <a:r>
              <a:rPr lang="en-US" sz="1800" dirty="false"/>
              <a:t> </a:t>
            </a:r>
            <a:r>
              <a:rPr lang="en-US" sz="1800" dirty="false" err="true"/>
              <a:t>dojde</a:t>
            </a:r>
            <a:r>
              <a:rPr lang="en-US" sz="1800" dirty="false"/>
              <a:t> </a:t>
            </a:r>
            <a:r>
              <a:rPr lang="en-US" sz="1800" dirty="false" err="true"/>
              <a:t>projekt</a:t>
            </a:r>
            <a:r>
              <a:rPr lang="en-US" sz="1800" dirty="false"/>
              <a:t> k </a:t>
            </a:r>
            <a:r>
              <a:rPr lang="en-US" sz="1800" dirty="false" err="true"/>
              <a:t>zamýšleným</a:t>
            </a:r>
            <a:r>
              <a:rPr lang="en-US" sz="1800" dirty="false"/>
              <a:t> </a:t>
            </a:r>
            <a:r>
              <a:rPr lang="en-US" sz="1800" dirty="false" err="true"/>
              <a:t>dopadům</a:t>
            </a:r>
            <a:r>
              <a:rPr lang="en-US" sz="1800" dirty="false"/>
              <a:t>. </a:t>
            </a:r>
            <a:r>
              <a:rPr lang="en-US" sz="1800" dirty="false" err="true"/>
              <a:t>Správnost</a:t>
            </a:r>
            <a:r>
              <a:rPr lang="en-US" sz="1800" dirty="false"/>
              <a:t> </a:t>
            </a:r>
            <a:r>
              <a:rPr lang="en-US" sz="1800" dirty="false" err="true"/>
              <a:t>předpokladů</a:t>
            </a:r>
            <a:r>
              <a:rPr lang="en-US" sz="1800" dirty="false"/>
              <a:t> </a:t>
            </a:r>
            <a:r>
              <a:rPr lang="en-US" sz="1800" dirty="false" err="true"/>
              <a:t>následně</a:t>
            </a:r>
            <a:r>
              <a:rPr lang="en-US" sz="1800" dirty="false"/>
              <a:t> </a:t>
            </a:r>
            <a:r>
              <a:rPr lang="en-US" sz="1800" dirty="false" err="true"/>
              <a:t>evaluátor</a:t>
            </a:r>
            <a:r>
              <a:rPr lang="en-US" sz="1800" dirty="false"/>
              <a:t> </a:t>
            </a:r>
            <a:r>
              <a:rPr lang="en-US" sz="1800" dirty="false" err="true"/>
              <a:t>ověří</a:t>
            </a:r>
            <a:r>
              <a:rPr lang="en-US" sz="1800" dirty="false"/>
              <a:t> </a:t>
            </a:r>
            <a:r>
              <a:rPr lang="en-US" sz="1800" dirty="false" err="true"/>
              <a:t>prostřednictvím</a:t>
            </a:r>
            <a:r>
              <a:rPr lang="en-US" sz="1800" dirty="false"/>
              <a:t> </a:t>
            </a:r>
            <a:r>
              <a:rPr lang="en-US" sz="1800" dirty="false" err="true"/>
              <a:t>analýzy</a:t>
            </a:r>
            <a:r>
              <a:rPr lang="en-US" sz="1800" dirty="false"/>
              <a:t> </a:t>
            </a:r>
            <a:r>
              <a:rPr lang="en-US" sz="1800" dirty="false" err="true"/>
              <a:t>informací</a:t>
            </a:r>
            <a:r>
              <a:rPr lang="en-US" sz="1800" dirty="false"/>
              <a:t> a </a:t>
            </a:r>
            <a:r>
              <a:rPr lang="en-US" sz="1800" dirty="false" err="true"/>
              <a:t>dat</a:t>
            </a:r>
            <a:r>
              <a:rPr lang="en-US" sz="1800" dirty="false"/>
              <a:t> </a:t>
            </a:r>
            <a:r>
              <a:rPr lang="en-US" sz="1800" dirty="false" err="true" smtClean="false"/>
              <a:t>kvantitativního</a:t>
            </a:r>
            <a:r>
              <a:rPr lang="en-US" sz="1800" dirty="false" smtClean="false"/>
              <a:t>        </a:t>
            </a:r>
            <a:r>
              <a:rPr lang="en-US" sz="1800" dirty="false" err="true" smtClean="false"/>
              <a:t>i</a:t>
            </a:r>
            <a:r>
              <a:rPr lang="en-US" sz="1800" dirty="false" smtClean="false"/>
              <a:t> </a:t>
            </a:r>
            <a:r>
              <a:rPr lang="en-US" sz="1800" dirty="false" err="true" smtClean="false"/>
              <a:t>kvalitativního</a:t>
            </a:r>
            <a:r>
              <a:rPr lang="en-US" sz="1800" dirty="false" smtClean="false"/>
              <a:t> </a:t>
            </a:r>
            <a:r>
              <a:rPr lang="en-US" sz="1800" dirty="false" err="true" smtClean="false"/>
              <a:t>charakteru</a:t>
            </a:r>
            <a:r>
              <a:rPr lang="en-US" sz="1800" dirty="false"/>
              <a:t>.</a:t>
            </a:r>
          </a:p>
          <a:p>
            <a:pPr algn="just"/>
            <a:endParaRPr lang="en-US" sz="1800" dirty="false" smtClean="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11</a:t>
            </a:fld>
            <a:endParaRPr lang="cs-CZ" dirty="false"/>
          </a:p>
        </p:txBody>
      </p:sp>
      <p:pic>
        <p:nvPicPr>
          <p:cNvPr id="6" name="image03.png"/>
          <p:cNvPicPr/>
          <p:nvPr/>
        </p:nvPicPr>
        <p:blipFill>
          <a:blip r:embed="rId2"/>
          <a:srcRect/>
          <a:stretch>
            <a:fillRect/>
          </a:stretch>
        </p:blipFill>
        <p:spPr>
          <a:xfrm>
            <a:off x="6444208" y="4262883"/>
            <a:ext cx="2159792" cy="1326357"/>
          </a:xfrm>
          <a:prstGeom prst="rect">
            <a:avLst/>
          </a:prstGeom>
          <a:ln/>
        </p:spPr>
      </p:pic>
    </p:spTree>
    <p:extLst>
      <p:ext uri="{BB962C8B-B14F-4D97-AF65-F5344CB8AC3E}">
        <p14:creationId xmlns:p14="http://schemas.microsoft.com/office/powerpoint/2010/main" val="3088581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Teorie</a:t>
            </a:r>
            <a:r>
              <a:rPr lang="en-US" dirty="false" smtClean="false"/>
              <a:t> </a:t>
            </a:r>
            <a:r>
              <a:rPr lang="en-US" dirty="false" err="true" smtClean="false"/>
              <a:t>změny</a:t>
            </a:r>
            <a:endParaRPr lang="cs-CZ" dirty="false"/>
          </a:p>
        </p:txBody>
      </p:sp>
      <p:sp>
        <p:nvSpPr>
          <p:cNvPr id="3" name="Zástupný symbol pro obsah 2"/>
          <p:cNvSpPr>
            <a:spLocks noGrp="true"/>
          </p:cNvSpPr>
          <p:nvPr>
            <p:ph idx="1"/>
          </p:nvPr>
        </p:nvSpPr>
        <p:spPr/>
        <p:txBody>
          <a:bodyPr/>
          <a:lstStyle/>
          <a:p>
            <a:pPr algn="just"/>
            <a:endParaRPr lang="en-US" sz="1800" dirty="false" smtClean="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12</a:t>
            </a:fld>
            <a:endParaRPr lang="cs-CZ" dirty="false"/>
          </a:p>
        </p:txBody>
      </p:sp>
      <p:pic>
        <p:nvPicPr>
          <p:cNvPr id="5" name="image03.png"/>
          <p:cNvPicPr/>
          <p:nvPr/>
        </p:nvPicPr>
        <p:blipFill>
          <a:blip r:embed="rId2"/>
          <a:srcRect/>
          <a:stretch>
            <a:fillRect/>
          </a:stretch>
        </p:blipFill>
        <p:spPr>
          <a:xfrm>
            <a:off x="360000" y="1422400"/>
            <a:ext cx="8424000" cy="5093600"/>
          </a:xfrm>
          <a:prstGeom prst="rect">
            <a:avLst/>
          </a:prstGeom>
          <a:ln/>
        </p:spPr>
      </p:pic>
    </p:spTree>
    <p:extLst>
      <p:ext uri="{BB962C8B-B14F-4D97-AF65-F5344CB8AC3E}">
        <p14:creationId xmlns:p14="http://schemas.microsoft.com/office/powerpoint/2010/main" val="9937377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a:t>
            </a:r>
            <a:r>
              <a:rPr lang="en-US" dirty="false"/>
              <a:t> </a:t>
            </a:r>
            <a:r>
              <a:rPr lang="en-US" dirty="false" err="true"/>
              <a:t>dělat</a:t>
            </a:r>
            <a:r>
              <a:rPr lang="en-US" dirty="false"/>
              <a:t> </a:t>
            </a:r>
            <a:r>
              <a:rPr lang="en-US" dirty="false" err="true"/>
              <a:t>evaluaci</a:t>
            </a:r>
            <a:r>
              <a:rPr lang="en-US" dirty="false" smtClean="false"/>
              <a:t>? I. </a:t>
            </a:r>
            <a:br>
              <a:rPr lang="en-US" dirty="false" smtClean="false"/>
            </a:br>
            <a:r>
              <a:rPr lang="en-US" i="true" dirty="false"/>
              <a:t>(</a:t>
            </a:r>
            <a:r>
              <a:rPr lang="en-US" i="true" dirty="false" err="true" smtClean="false"/>
              <a:t>krátce</a:t>
            </a:r>
            <a:r>
              <a:rPr lang="en-US" i="true" dirty="false" smtClean="false"/>
              <a:t> </a:t>
            </a:r>
            <a:r>
              <a:rPr lang="en-US" i="true" dirty="false"/>
              <a:t>k </a:t>
            </a:r>
            <a:r>
              <a:rPr lang="en-US" i="true" dirty="false" err="true" smtClean="false"/>
              <a:t>metodám</a:t>
            </a:r>
            <a:r>
              <a:rPr lang="en-US" i="true" dirty="false" smtClean="false"/>
              <a:t>)</a:t>
            </a:r>
            <a:endParaRPr lang="cs-CZ" i="true" dirty="false"/>
          </a:p>
        </p:txBody>
      </p:sp>
      <p:sp>
        <p:nvSpPr>
          <p:cNvPr id="3" name="Zástupný symbol pro obsah 2"/>
          <p:cNvSpPr>
            <a:spLocks noGrp="true"/>
          </p:cNvSpPr>
          <p:nvPr>
            <p:ph idx="1"/>
          </p:nvPr>
        </p:nvSpPr>
        <p:spPr/>
        <p:txBody>
          <a:bodyPr/>
          <a:lstStyle/>
          <a:p>
            <a:pPr lvl="0" algn="just"/>
            <a:r>
              <a:rPr lang="en-US" sz="1800" dirty="false" err="true"/>
              <a:t>obsah</a:t>
            </a:r>
            <a:r>
              <a:rPr lang="en-US" sz="1800" dirty="false"/>
              <a:t> </a:t>
            </a:r>
            <a:r>
              <a:rPr lang="en-US" sz="1800" dirty="false" err="true"/>
              <a:t>evaluace</a:t>
            </a:r>
            <a:r>
              <a:rPr lang="en-US" sz="1800" dirty="false"/>
              <a:t> </a:t>
            </a:r>
            <a:r>
              <a:rPr lang="en-US" sz="1800" dirty="false" err="true"/>
              <a:t>musí</a:t>
            </a:r>
            <a:r>
              <a:rPr lang="en-US" sz="1800" dirty="false"/>
              <a:t> </a:t>
            </a:r>
            <a:r>
              <a:rPr lang="en-US" sz="1800" dirty="false" err="true"/>
              <a:t>odpovídat</a:t>
            </a:r>
            <a:r>
              <a:rPr lang="en-US" sz="1800" dirty="false"/>
              <a:t> </a:t>
            </a:r>
            <a:r>
              <a:rPr lang="en-US" sz="1800" dirty="false" err="true"/>
              <a:t>potřebám</a:t>
            </a:r>
            <a:r>
              <a:rPr lang="en-US" sz="1800" dirty="false"/>
              <a:t>  (</a:t>
            </a:r>
            <a:r>
              <a:rPr lang="en-US" sz="1800" dirty="false" err="true"/>
              <a:t>cílům</a:t>
            </a:r>
            <a:r>
              <a:rPr lang="en-US" sz="1800" dirty="false"/>
              <a:t>) </a:t>
            </a:r>
            <a:r>
              <a:rPr lang="en-US" sz="1800" dirty="false" err="true"/>
              <a:t>zadavatele</a:t>
            </a:r>
            <a:r>
              <a:rPr lang="en-US" sz="1800" dirty="false"/>
              <a:t> </a:t>
            </a:r>
            <a:r>
              <a:rPr lang="en-US" sz="1800" dirty="false" err="true"/>
              <a:t>evaluace</a:t>
            </a:r>
            <a:endParaRPr lang="en-US" sz="1800" dirty="false"/>
          </a:p>
          <a:p>
            <a:pPr lvl="0" algn="just"/>
            <a:r>
              <a:rPr lang="en-US" sz="1800" dirty="false" err="true"/>
              <a:t>evaluační</a:t>
            </a:r>
            <a:r>
              <a:rPr lang="en-US" sz="1800" dirty="false"/>
              <a:t> design  (</a:t>
            </a:r>
            <a:r>
              <a:rPr lang="en-US" sz="1800" dirty="false" err="true"/>
              <a:t>evaluační</a:t>
            </a:r>
            <a:r>
              <a:rPr lang="en-US" sz="1800" dirty="false"/>
              <a:t> </a:t>
            </a:r>
            <a:r>
              <a:rPr lang="en-US" sz="1800" dirty="false" err="true"/>
              <a:t>plán</a:t>
            </a:r>
            <a:r>
              <a:rPr lang="en-US" sz="1800" dirty="false"/>
              <a:t>)</a:t>
            </a:r>
          </a:p>
          <a:p>
            <a:pPr marL="0" indent="0" algn="just">
              <a:buNone/>
            </a:pPr>
            <a:r>
              <a:rPr lang="en-US" sz="1400" dirty="false" err="true"/>
              <a:t>n</a:t>
            </a:r>
            <a:r>
              <a:rPr lang="en-US" sz="1400" dirty="false" err="true" smtClean="false"/>
              <a:t>aznačuje</a:t>
            </a:r>
            <a:r>
              <a:rPr lang="en-US" sz="1400" dirty="false"/>
              <a:t>, </a:t>
            </a:r>
            <a:r>
              <a:rPr lang="en-US" sz="1400" dirty="false" err="true"/>
              <a:t>jak</a:t>
            </a:r>
            <a:r>
              <a:rPr lang="en-US" sz="1400" dirty="false"/>
              <a:t> </a:t>
            </a:r>
            <a:r>
              <a:rPr lang="en-US" sz="1400" dirty="false" err="true"/>
              <a:t>chce</a:t>
            </a:r>
            <a:r>
              <a:rPr lang="en-US" sz="1400" dirty="false"/>
              <a:t> </a:t>
            </a:r>
            <a:r>
              <a:rPr lang="en-US" sz="1400" dirty="false" err="true"/>
              <a:t>organizace</a:t>
            </a:r>
            <a:r>
              <a:rPr lang="en-US" sz="1400" dirty="false"/>
              <a:t> </a:t>
            </a:r>
            <a:r>
              <a:rPr lang="en-US" sz="1400" dirty="false" err="true"/>
              <a:t>přistupovat</a:t>
            </a:r>
            <a:r>
              <a:rPr lang="en-US" sz="1400" dirty="false"/>
              <a:t> k </a:t>
            </a:r>
            <a:r>
              <a:rPr lang="en-US" sz="1400" dirty="false" err="true"/>
              <a:t>samotému</a:t>
            </a:r>
            <a:r>
              <a:rPr lang="en-US" sz="1400" dirty="false"/>
              <a:t> </a:t>
            </a:r>
            <a:r>
              <a:rPr lang="en-US" sz="1400" dirty="false" err="true"/>
              <a:t>řešení</a:t>
            </a:r>
            <a:r>
              <a:rPr lang="en-US" sz="1400" dirty="false"/>
              <a:t> </a:t>
            </a:r>
            <a:r>
              <a:rPr lang="en-US" sz="1400" dirty="false" err="true" smtClean="false"/>
              <a:t>evaluace</a:t>
            </a:r>
            <a:r>
              <a:rPr lang="en-US" sz="1400" dirty="false" smtClean="false"/>
              <a:t>. </a:t>
            </a:r>
            <a:r>
              <a:rPr lang="en-US" sz="1400" dirty="false" err="true" smtClean="false"/>
              <a:t>Kdo</a:t>
            </a:r>
            <a:r>
              <a:rPr lang="en-US" sz="1400" dirty="false" smtClean="false"/>
              <a:t> </a:t>
            </a:r>
            <a:r>
              <a:rPr lang="en-US" sz="1400" dirty="false" err="true"/>
              <a:t>bude</a:t>
            </a:r>
            <a:r>
              <a:rPr lang="en-US" sz="1400" dirty="false"/>
              <a:t> </a:t>
            </a:r>
            <a:r>
              <a:rPr lang="en-US" sz="1400" dirty="false" err="true"/>
              <a:t>evaluaci</a:t>
            </a:r>
            <a:r>
              <a:rPr lang="en-US" sz="1400" dirty="false"/>
              <a:t> </a:t>
            </a:r>
            <a:r>
              <a:rPr lang="en-US" sz="1400" dirty="false" err="true"/>
              <a:t>řešit</a:t>
            </a:r>
            <a:r>
              <a:rPr lang="en-US" sz="1400" dirty="false"/>
              <a:t> (</a:t>
            </a:r>
            <a:r>
              <a:rPr lang="en-US" sz="1400" dirty="false" err="true"/>
              <a:t>interní</a:t>
            </a:r>
            <a:r>
              <a:rPr lang="en-US" sz="1400" dirty="false"/>
              <a:t> </a:t>
            </a:r>
            <a:r>
              <a:rPr lang="en-US" sz="1400" dirty="false" err="true"/>
              <a:t>či</a:t>
            </a:r>
            <a:r>
              <a:rPr lang="en-US" sz="1400" dirty="false"/>
              <a:t> </a:t>
            </a:r>
            <a:r>
              <a:rPr lang="en-US" sz="1400" dirty="false" err="true"/>
              <a:t>externí</a:t>
            </a:r>
            <a:r>
              <a:rPr lang="en-US" sz="1400" dirty="false"/>
              <a:t> </a:t>
            </a:r>
            <a:r>
              <a:rPr lang="en-US" sz="1400" dirty="false" err="true" smtClean="false"/>
              <a:t>evaluátor</a:t>
            </a:r>
            <a:r>
              <a:rPr lang="en-US" sz="1400" dirty="false" smtClean="false"/>
              <a:t>) </a:t>
            </a:r>
            <a:r>
              <a:rPr lang="en-US" sz="1400" dirty="false"/>
              <a:t>a </a:t>
            </a:r>
            <a:r>
              <a:rPr lang="en-US" sz="1400" dirty="false" err="true"/>
              <a:t>jaké</a:t>
            </a:r>
            <a:r>
              <a:rPr lang="en-US" sz="1400" dirty="false"/>
              <a:t> </a:t>
            </a:r>
            <a:r>
              <a:rPr lang="en-US" sz="1400" dirty="false" err="true"/>
              <a:t>jsou</a:t>
            </a:r>
            <a:r>
              <a:rPr lang="en-US" sz="1400" dirty="false"/>
              <a:t> </a:t>
            </a:r>
            <a:r>
              <a:rPr lang="en-US" sz="1400" dirty="false" err="true"/>
              <a:t>další</a:t>
            </a:r>
            <a:r>
              <a:rPr lang="en-US" sz="1400" dirty="false"/>
              <a:t> </a:t>
            </a:r>
            <a:r>
              <a:rPr lang="en-US" sz="1400" dirty="false" err="true" smtClean="false"/>
              <a:t>zainteresované</a:t>
            </a:r>
            <a:r>
              <a:rPr lang="en-US" sz="1400" dirty="false" smtClean="false"/>
              <a:t> </a:t>
            </a:r>
            <a:r>
              <a:rPr lang="en-US" sz="1400" dirty="false" err="true"/>
              <a:t>subjekty</a:t>
            </a:r>
            <a:r>
              <a:rPr lang="en-US" sz="1400" dirty="false"/>
              <a:t>. </a:t>
            </a:r>
            <a:r>
              <a:rPr lang="en-US" sz="1400" dirty="false" err="true"/>
              <a:t>Jakou</a:t>
            </a:r>
            <a:r>
              <a:rPr lang="en-US" sz="1400" dirty="false"/>
              <a:t> </a:t>
            </a:r>
            <a:r>
              <a:rPr lang="en-US" sz="1400" dirty="false" err="true"/>
              <a:t>evaluační</a:t>
            </a:r>
            <a:r>
              <a:rPr lang="en-US" sz="1400" dirty="false"/>
              <a:t> </a:t>
            </a:r>
            <a:r>
              <a:rPr lang="en-US" sz="1400" dirty="false" err="true"/>
              <a:t>metodu</a:t>
            </a:r>
            <a:r>
              <a:rPr lang="en-US" sz="1400" dirty="false"/>
              <a:t> </a:t>
            </a:r>
            <a:r>
              <a:rPr lang="en-US" sz="1400" dirty="false" err="true"/>
              <a:t>organizace</a:t>
            </a:r>
            <a:r>
              <a:rPr lang="en-US" sz="1400" dirty="false"/>
              <a:t> </a:t>
            </a:r>
            <a:r>
              <a:rPr lang="en-US" sz="1400" dirty="false" err="true" smtClean="false"/>
              <a:t>uplatní</a:t>
            </a:r>
            <a:r>
              <a:rPr lang="en-US" sz="1400" dirty="false" smtClean="false"/>
              <a:t>. </a:t>
            </a:r>
            <a:r>
              <a:rPr lang="en-US" sz="1400" dirty="false" err="true" smtClean="false"/>
              <a:t>Jaká</a:t>
            </a:r>
            <a:r>
              <a:rPr lang="en-US" sz="1400" dirty="false" smtClean="false"/>
              <a:t> </a:t>
            </a:r>
            <a:r>
              <a:rPr lang="en-US" sz="1400" dirty="false" err="true"/>
              <a:t>evaluakční</a:t>
            </a:r>
            <a:r>
              <a:rPr lang="en-US" sz="1400" dirty="false"/>
              <a:t> </a:t>
            </a:r>
            <a:r>
              <a:rPr lang="en-US" sz="1400" dirty="false" err="true"/>
              <a:t>kritéria</a:t>
            </a:r>
            <a:r>
              <a:rPr lang="en-US" sz="1400" dirty="false"/>
              <a:t> </a:t>
            </a:r>
            <a:r>
              <a:rPr lang="en-US" sz="1400" dirty="false" err="true"/>
              <a:t>mají</a:t>
            </a:r>
            <a:r>
              <a:rPr lang="en-US" sz="1400" dirty="false"/>
              <a:t> </a:t>
            </a:r>
            <a:r>
              <a:rPr lang="en-US" sz="1400" dirty="false" err="true"/>
              <a:t>být</a:t>
            </a:r>
            <a:r>
              <a:rPr lang="en-US" sz="1400" dirty="false"/>
              <a:t> v </a:t>
            </a:r>
            <a:r>
              <a:rPr lang="en-US" sz="1400" dirty="false" err="true"/>
              <a:t>rámci</a:t>
            </a:r>
            <a:r>
              <a:rPr lang="en-US" sz="1400" dirty="false"/>
              <a:t> </a:t>
            </a:r>
            <a:r>
              <a:rPr lang="en-US" sz="1400" dirty="false" err="true"/>
              <a:t>evaluace</a:t>
            </a:r>
            <a:r>
              <a:rPr lang="en-US" sz="1400" dirty="false"/>
              <a:t> </a:t>
            </a:r>
            <a:r>
              <a:rPr lang="en-US" sz="1400" dirty="false" err="true"/>
              <a:t>zohledněna</a:t>
            </a:r>
            <a:r>
              <a:rPr lang="en-US" sz="1400" dirty="false"/>
              <a:t>. </a:t>
            </a:r>
            <a:r>
              <a:rPr lang="en-US" sz="1400" dirty="false" err="true"/>
              <a:t>Jaké</a:t>
            </a:r>
            <a:r>
              <a:rPr lang="en-US" sz="1400" dirty="false"/>
              <a:t> </a:t>
            </a:r>
            <a:r>
              <a:rPr lang="en-US" sz="1400" dirty="false" err="true"/>
              <a:t>budou</a:t>
            </a:r>
            <a:r>
              <a:rPr lang="en-US" sz="1400" dirty="false"/>
              <a:t> </a:t>
            </a:r>
            <a:r>
              <a:rPr lang="en-US" sz="1400" dirty="false" err="true"/>
              <a:t>pokládány</a:t>
            </a:r>
            <a:r>
              <a:rPr lang="en-US" sz="1400" dirty="false"/>
              <a:t> </a:t>
            </a:r>
            <a:r>
              <a:rPr lang="en-US" sz="1400" dirty="false" err="true"/>
              <a:t>evaluační</a:t>
            </a:r>
            <a:r>
              <a:rPr lang="en-US" sz="1400" dirty="false"/>
              <a:t> </a:t>
            </a:r>
            <a:r>
              <a:rPr lang="en-US" sz="1400" dirty="false" err="true"/>
              <a:t>otázky</a:t>
            </a:r>
            <a:r>
              <a:rPr lang="en-US" sz="1400" dirty="false"/>
              <a:t>. </a:t>
            </a:r>
            <a:r>
              <a:rPr lang="en-US" sz="1400" dirty="false" err="true"/>
              <a:t>Jaké</a:t>
            </a:r>
            <a:r>
              <a:rPr lang="en-US" sz="1400" dirty="false"/>
              <a:t> </a:t>
            </a:r>
            <a:r>
              <a:rPr lang="en-US" sz="1400" dirty="false" err="true"/>
              <a:t>metody</a:t>
            </a:r>
            <a:r>
              <a:rPr lang="en-US" sz="1400" dirty="false"/>
              <a:t> </a:t>
            </a:r>
            <a:r>
              <a:rPr lang="en-US" sz="1400" dirty="false" err="true"/>
              <a:t>sběru</a:t>
            </a:r>
            <a:r>
              <a:rPr lang="en-US" sz="1400" dirty="false"/>
              <a:t> </a:t>
            </a:r>
            <a:r>
              <a:rPr lang="en-US" sz="1400" dirty="false" err="true"/>
              <a:t>dat</a:t>
            </a:r>
            <a:r>
              <a:rPr lang="en-US" sz="1400" dirty="false"/>
              <a:t> </a:t>
            </a:r>
            <a:r>
              <a:rPr lang="en-US" sz="1400" dirty="false" err="true"/>
              <a:t>evaluátor</a:t>
            </a:r>
            <a:r>
              <a:rPr lang="en-US" sz="1400" dirty="false"/>
              <a:t> </a:t>
            </a:r>
            <a:r>
              <a:rPr lang="en-US" sz="1400" dirty="false" err="true"/>
              <a:t>použije</a:t>
            </a:r>
            <a:r>
              <a:rPr lang="en-US" sz="1400" dirty="false"/>
              <a:t>. </a:t>
            </a:r>
            <a:r>
              <a:rPr lang="en-US" sz="1400" dirty="false" err="true" smtClean="false"/>
              <a:t>Jaký</a:t>
            </a:r>
            <a:r>
              <a:rPr lang="en-US" sz="1400" dirty="false" smtClean="false"/>
              <a:t> </a:t>
            </a:r>
            <a:r>
              <a:rPr lang="en-US" sz="1400" dirty="false" err="true"/>
              <a:t>má</a:t>
            </a:r>
            <a:r>
              <a:rPr lang="en-US" sz="1400" dirty="false"/>
              <a:t> </a:t>
            </a:r>
            <a:r>
              <a:rPr lang="en-US" sz="1400" dirty="false" err="true"/>
              <a:t>být</a:t>
            </a:r>
            <a:r>
              <a:rPr lang="en-US" sz="1400" dirty="false"/>
              <a:t> </a:t>
            </a:r>
            <a:r>
              <a:rPr lang="en-US" sz="1400" dirty="false" err="true"/>
              <a:t>harmonogram</a:t>
            </a:r>
            <a:r>
              <a:rPr lang="en-US" sz="1400" dirty="false"/>
              <a:t> </a:t>
            </a:r>
            <a:r>
              <a:rPr lang="en-US" sz="1400" dirty="false" err="true"/>
              <a:t>evaluace</a:t>
            </a:r>
            <a:r>
              <a:rPr lang="en-US" sz="1400" dirty="false"/>
              <a:t>.</a:t>
            </a:r>
          </a:p>
          <a:p>
            <a:pPr algn="just"/>
            <a:r>
              <a:rPr lang="en-US" sz="1800" dirty="false"/>
              <a:t> </a:t>
            </a:r>
            <a:r>
              <a:rPr lang="en-US" sz="1800" dirty="false" err="true" smtClean="false"/>
              <a:t>nastavení</a:t>
            </a:r>
            <a:r>
              <a:rPr lang="en-US" sz="1800" dirty="false" smtClean="false"/>
              <a:t> </a:t>
            </a:r>
            <a:r>
              <a:rPr lang="en-US" sz="1800" dirty="false" err="true"/>
              <a:t>podmínek</a:t>
            </a:r>
            <a:r>
              <a:rPr lang="en-US" sz="1800" dirty="false"/>
              <a:t> </a:t>
            </a:r>
            <a:r>
              <a:rPr lang="en-US" sz="1800" dirty="false" err="true"/>
              <a:t>sběru</a:t>
            </a:r>
            <a:r>
              <a:rPr lang="en-US" sz="1800" dirty="false"/>
              <a:t> </a:t>
            </a:r>
            <a:r>
              <a:rPr lang="en-US" sz="1800" dirty="false" err="true" smtClean="false"/>
              <a:t>dat</a:t>
            </a:r>
            <a:endParaRPr lang="en-US" sz="1800" dirty="false" smtClean="false"/>
          </a:p>
          <a:p>
            <a:pPr marL="0" indent="0" algn="just">
              <a:buNone/>
            </a:pPr>
            <a:r>
              <a:rPr lang="en-US" sz="1400" dirty="false" err="true" smtClean="false"/>
              <a:t>nezbytné</a:t>
            </a:r>
            <a:r>
              <a:rPr lang="en-US" sz="1400" dirty="false" smtClean="false"/>
              <a:t> </a:t>
            </a:r>
            <a:r>
              <a:rPr lang="en-US" sz="1400" dirty="false" err="true"/>
              <a:t>mít</a:t>
            </a:r>
            <a:r>
              <a:rPr lang="en-US" sz="1400" dirty="false"/>
              <a:t> </a:t>
            </a:r>
            <a:r>
              <a:rPr lang="en-US" sz="1400" dirty="false" err="true"/>
              <a:t>ujasněné</a:t>
            </a:r>
            <a:r>
              <a:rPr lang="en-US" sz="1400" dirty="false"/>
              <a:t> </a:t>
            </a:r>
            <a:r>
              <a:rPr lang="en-US" sz="1400" dirty="false" err="true"/>
              <a:t>zavčasu</a:t>
            </a:r>
            <a:r>
              <a:rPr lang="en-US" sz="1400" dirty="false"/>
              <a:t> (</a:t>
            </a:r>
            <a:r>
              <a:rPr lang="en-US" sz="1400" dirty="false" err="true"/>
              <a:t>získat</a:t>
            </a:r>
            <a:r>
              <a:rPr lang="en-US" sz="1400" dirty="false"/>
              <a:t> data </a:t>
            </a:r>
            <a:r>
              <a:rPr lang="en-US" sz="1400" dirty="false" err="true"/>
              <a:t>i</a:t>
            </a:r>
            <a:r>
              <a:rPr lang="en-US" sz="1400" dirty="false"/>
              <a:t> </a:t>
            </a:r>
            <a:r>
              <a:rPr lang="en-US" sz="1400" dirty="false" err="true"/>
              <a:t>před</a:t>
            </a:r>
            <a:r>
              <a:rPr lang="en-US" sz="1400" dirty="false"/>
              <a:t> </a:t>
            </a:r>
            <a:r>
              <a:rPr lang="en-US" sz="1400" dirty="false" err="true"/>
              <a:t>tím</a:t>
            </a:r>
            <a:r>
              <a:rPr lang="en-US" sz="1400" dirty="false"/>
              <a:t>, </a:t>
            </a:r>
            <a:r>
              <a:rPr lang="en-US" sz="1400" dirty="false" err="true"/>
              <a:t>než</a:t>
            </a:r>
            <a:r>
              <a:rPr lang="en-US" sz="1400" dirty="false"/>
              <a:t> se </a:t>
            </a:r>
            <a:r>
              <a:rPr lang="en-US" sz="1400" dirty="false" err="true"/>
              <a:t>dostaví</a:t>
            </a:r>
            <a:r>
              <a:rPr lang="en-US" sz="1400" dirty="false"/>
              <a:t> </a:t>
            </a:r>
            <a:r>
              <a:rPr lang="en-US" sz="1400" dirty="false" err="true"/>
              <a:t>zamýšlený</a:t>
            </a:r>
            <a:r>
              <a:rPr lang="en-US" sz="1400" dirty="false"/>
              <a:t> </a:t>
            </a:r>
            <a:r>
              <a:rPr lang="en-US" sz="1400" dirty="false" err="true"/>
              <a:t>efekt</a:t>
            </a:r>
            <a:r>
              <a:rPr lang="en-US" sz="1400" dirty="false" smtClean="false"/>
              <a: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2436292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a:t>
            </a:r>
            <a:r>
              <a:rPr lang="en-US" dirty="false"/>
              <a:t> </a:t>
            </a:r>
            <a:r>
              <a:rPr lang="en-US" dirty="false" err="true"/>
              <a:t>dělat</a:t>
            </a:r>
            <a:r>
              <a:rPr lang="en-US" dirty="false"/>
              <a:t> </a:t>
            </a:r>
            <a:r>
              <a:rPr lang="en-US" dirty="false" err="true"/>
              <a:t>evaluaci</a:t>
            </a:r>
            <a:r>
              <a:rPr lang="en-US" dirty="false"/>
              <a:t>? </a:t>
            </a:r>
            <a:r>
              <a:rPr lang="en-US" dirty="false" smtClean="false"/>
              <a:t>II. </a:t>
            </a:r>
            <a:r>
              <a:rPr lang="en-US" dirty="false"/>
              <a:t/>
            </a:r>
            <a:br>
              <a:rPr lang="en-US" dirty="false"/>
            </a:br>
            <a:r>
              <a:rPr lang="en-US" i="true" dirty="false"/>
              <a:t>(</a:t>
            </a:r>
            <a:r>
              <a:rPr lang="en-US" i="true" dirty="false" err="true"/>
              <a:t>krátce</a:t>
            </a:r>
            <a:r>
              <a:rPr lang="en-US" i="true" dirty="false"/>
              <a:t> k </a:t>
            </a:r>
            <a:r>
              <a:rPr lang="en-US" i="true" dirty="false" err="true"/>
              <a:t>metodám</a:t>
            </a:r>
            <a:r>
              <a:rPr lang="en-US" i="true" dirty="false"/>
              <a:t>)</a:t>
            </a:r>
            <a:endParaRPr lang="cs-CZ" dirty="false"/>
          </a:p>
        </p:txBody>
      </p:sp>
      <p:sp>
        <p:nvSpPr>
          <p:cNvPr id="3" name="Zástupný symbol pro obsah 2"/>
          <p:cNvSpPr>
            <a:spLocks noGrp="true"/>
          </p:cNvSpPr>
          <p:nvPr>
            <p:ph idx="1"/>
          </p:nvPr>
        </p:nvSpPr>
        <p:spPr/>
        <p:txBody>
          <a:bodyPr/>
          <a:lstStyle/>
          <a:p>
            <a:pPr lvl="0" algn="just"/>
            <a:r>
              <a:rPr lang="en-US" sz="1800" dirty="false" err="true" smtClean="false"/>
              <a:t>výběr</a:t>
            </a:r>
            <a:r>
              <a:rPr lang="en-US" sz="1800" dirty="false" smtClean="false"/>
              <a:t> </a:t>
            </a:r>
            <a:r>
              <a:rPr lang="en-US" sz="1800" dirty="false" err="true"/>
              <a:t>evaluačních</a:t>
            </a:r>
            <a:r>
              <a:rPr lang="en-US" sz="1800" dirty="false"/>
              <a:t> </a:t>
            </a:r>
            <a:r>
              <a:rPr lang="en-US" sz="1800" dirty="false" err="true"/>
              <a:t>metod</a:t>
            </a:r>
            <a:r>
              <a:rPr lang="en-US" sz="1800" dirty="false"/>
              <a:t> a </a:t>
            </a:r>
            <a:r>
              <a:rPr lang="en-US" sz="1800" dirty="false" err="true"/>
              <a:t>technik</a:t>
            </a:r>
            <a:endParaRPr lang="en-US" sz="1800" dirty="false"/>
          </a:p>
          <a:p>
            <a:pPr marL="0" indent="0" algn="just">
              <a:buNone/>
            </a:pPr>
            <a:r>
              <a:rPr lang="en-US" sz="1800" b="true" dirty="false" err="true" smtClean="false"/>
              <a:t>Kvantitativní</a:t>
            </a:r>
            <a:r>
              <a:rPr lang="en-US" sz="1800" b="true" dirty="false" smtClean="false"/>
              <a:t> </a:t>
            </a:r>
            <a:r>
              <a:rPr lang="en-US" sz="1800" b="true" dirty="false" err="true"/>
              <a:t>metody</a:t>
            </a:r>
            <a:r>
              <a:rPr lang="en-US" sz="1800" b="true" dirty="false"/>
              <a:t>:</a:t>
            </a:r>
            <a:r>
              <a:rPr lang="en-US" sz="1800" dirty="false"/>
              <a:t> </a:t>
            </a:r>
            <a:r>
              <a:rPr lang="en-US" sz="1800" dirty="false" err="true" smtClean="false"/>
              <a:t>dotazníkové</a:t>
            </a:r>
            <a:r>
              <a:rPr lang="en-US" sz="1800" dirty="false" smtClean="false"/>
              <a:t> </a:t>
            </a:r>
            <a:r>
              <a:rPr lang="en-US" sz="1800" dirty="false" err="true"/>
              <a:t>šetření</a:t>
            </a:r>
            <a:r>
              <a:rPr lang="en-US" sz="1800" dirty="false"/>
              <a:t>, </a:t>
            </a:r>
            <a:r>
              <a:rPr lang="en-US" sz="1800" dirty="false" err="true"/>
              <a:t>analýza</a:t>
            </a:r>
            <a:r>
              <a:rPr lang="en-US" sz="1800" dirty="false"/>
              <a:t> </a:t>
            </a:r>
            <a:r>
              <a:rPr lang="en-US" sz="1800" dirty="false" err="true"/>
              <a:t>dat</a:t>
            </a:r>
            <a:r>
              <a:rPr lang="en-US" sz="1800" dirty="false"/>
              <a:t> </a:t>
            </a:r>
            <a:r>
              <a:rPr lang="en-US" sz="1800" dirty="false" err="true"/>
              <a:t>interních</a:t>
            </a:r>
            <a:r>
              <a:rPr lang="en-US" sz="1800" dirty="false"/>
              <a:t> </a:t>
            </a:r>
            <a:r>
              <a:rPr lang="en-US" sz="1800" dirty="false" err="true"/>
              <a:t>statistik</a:t>
            </a:r>
            <a:r>
              <a:rPr lang="en-US" sz="1800" dirty="false"/>
              <a:t>, </a:t>
            </a:r>
            <a:r>
              <a:rPr lang="en-US" sz="1800" dirty="false" err="true"/>
              <a:t>analýza</a:t>
            </a:r>
            <a:r>
              <a:rPr lang="en-US" sz="1800" dirty="false"/>
              <a:t> </a:t>
            </a:r>
            <a:r>
              <a:rPr lang="en-US" sz="1800" dirty="false" err="true"/>
              <a:t>dat</a:t>
            </a:r>
            <a:r>
              <a:rPr lang="en-US" sz="1800" dirty="false"/>
              <a:t> z </a:t>
            </a:r>
            <a:r>
              <a:rPr lang="en-US" sz="1800" dirty="false" err="true"/>
              <a:t>interních</a:t>
            </a:r>
            <a:r>
              <a:rPr lang="en-US" sz="1800" dirty="false"/>
              <a:t> </a:t>
            </a:r>
            <a:r>
              <a:rPr lang="en-US" sz="1800" dirty="false" err="true" smtClean="false"/>
              <a:t>systémů</a:t>
            </a:r>
            <a:endParaRPr lang="en-US" sz="1800" dirty="false" smtClean="false"/>
          </a:p>
          <a:p>
            <a:pPr marL="0" indent="0" algn="just">
              <a:buNone/>
            </a:pPr>
            <a:r>
              <a:rPr lang="en-US" sz="1800" b="true" dirty="false" err="true"/>
              <a:t>Kvalitativní</a:t>
            </a:r>
            <a:r>
              <a:rPr lang="en-US" sz="1800" b="true" dirty="false"/>
              <a:t> </a:t>
            </a:r>
            <a:r>
              <a:rPr lang="en-US" sz="1800" b="true" dirty="false" err="true"/>
              <a:t>metody</a:t>
            </a:r>
            <a:r>
              <a:rPr lang="en-US" sz="1800" b="true" dirty="false"/>
              <a:t>: </a:t>
            </a:r>
            <a:r>
              <a:rPr lang="en-US" sz="1800" dirty="false" err="true"/>
              <a:t>analýza</a:t>
            </a:r>
            <a:r>
              <a:rPr lang="en-US" sz="1800" dirty="false"/>
              <a:t> </a:t>
            </a:r>
            <a:r>
              <a:rPr lang="en-US" sz="1800" dirty="false" err="true"/>
              <a:t>dokumentace</a:t>
            </a:r>
            <a:r>
              <a:rPr lang="en-US" sz="1800" dirty="false"/>
              <a:t>, </a:t>
            </a:r>
            <a:r>
              <a:rPr lang="en-US" sz="1800" dirty="false" err="true"/>
              <a:t>individuální</a:t>
            </a:r>
            <a:r>
              <a:rPr lang="en-US" sz="1800" dirty="false"/>
              <a:t> </a:t>
            </a:r>
            <a:r>
              <a:rPr lang="en-US" sz="1800" dirty="false" err="true"/>
              <a:t>rozhovory</a:t>
            </a:r>
            <a:r>
              <a:rPr lang="en-US" sz="1800" dirty="false"/>
              <a:t> (</a:t>
            </a:r>
            <a:r>
              <a:rPr lang="en-US" sz="1800" dirty="false" err="true"/>
              <a:t>hloubkové</a:t>
            </a:r>
            <a:r>
              <a:rPr lang="en-US" sz="1800" dirty="false"/>
              <a:t>, ne-</a:t>
            </a:r>
            <a:r>
              <a:rPr lang="en-US" sz="1800" dirty="false" err="true"/>
              <a:t>strukturované</a:t>
            </a:r>
            <a:r>
              <a:rPr lang="en-US" sz="1800" dirty="false"/>
              <a:t>), </a:t>
            </a:r>
            <a:r>
              <a:rPr lang="en-US" sz="1800" dirty="false" err="true"/>
              <a:t>fokusní</a:t>
            </a:r>
            <a:r>
              <a:rPr lang="en-US" sz="1800" dirty="false"/>
              <a:t> </a:t>
            </a:r>
            <a:r>
              <a:rPr lang="en-US" sz="1800" dirty="false" err="true"/>
              <a:t>skupiny</a:t>
            </a:r>
            <a:r>
              <a:rPr lang="en-US" sz="1800" dirty="false"/>
              <a:t>...</a:t>
            </a:r>
          </a:p>
          <a:p>
            <a:pPr marL="0" indent="0" algn="just">
              <a:buNone/>
            </a:pPr>
            <a:endParaRPr lang="en-US" sz="1800" dirty="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4153109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a:t>
            </a:r>
            <a:r>
              <a:rPr lang="en-US" dirty="false"/>
              <a:t> </a:t>
            </a:r>
            <a:r>
              <a:rPr lang="en-US" dirty="false" err="true"/>
              <a:t>dělat</a:t>
            </a:r>
            <a:r>
              <a:rPr lang="en-US" dirty="false"/>
              <a:t> </a:t>
            </a:r>
            <a:r>
              <a:rPr lang="en-US" dirty="false" err="true"/>
              <a:t>evaluaci</a:t>
            </a:r>
            <a:r>
              <a:rPr lang="en-US" dirty="false" smtClean="false"/>
              <a:t>? I. </a:t>
            </a:r>
            <a:r>
              <a:rPr lang="en-US" dirty="false"/>
              <a:t/>
            </a:r>
            <a:br>
              <a:rPr lang="en-US" dirty="false"/>
            </a:br>
            <a:r>
              <a:rPr lang="en-US" i="true" dirty="false" smtClean="false"/>
              <a:t>(</a:t>
            </a:r>
            <a:r>
              <a:rPr lang="en-US" i="true" dirty="false" err="true" smtClean="false"/>
              <a:t>evaluační</a:t>
            </a:r>
            <a:r>
              <a:rPr lang="en-US" i="true" dirty="false" smtClean="false"/>
              <a:t> </a:t>
            </a:r>
            <a:r>
              <a:rPr lang="en-US" i="true" dirty="false" err="true" smtClean="false"/>
              <a:t>otázky</a:t>
            </a:r>
            <a:r>
              <a:rPr lang="en-US" i="true" dirty="false" smtClean="false"/>
              <a:t>)</a:t>
            </a:r>
            <a:endParaRPr lang="cs-CZ" dirty="false"/>
          </a:p>
        </p:txBody>
      </p:sp>
      <p:sp>
        <p:nvSpPr>
          <p:cNvPr id="3" name="Zástupný symbol pro obsah 2"/>
          <p:cNvSpPr>
            <a:spLocks noGrp="true"/>
          </p:cNvSpPr>
          <p:nvPr>
            <p:ph idx="1"/>
          </p:nvPr>
        </p:nvSpPr>
        <p:spPr/>
        <p:txBody>
          <a:bodyPr/>
          <a:lstStyle/>
          <a:p>
            <a:pPr lvl="0" algn="just"/>
            <a:r>
              <a:rPr lang="en-US" sz="1800" b="true" dirty="false" err="true"/>
              <a:t>procesní</a:t>
            </a:r>
            <a:r>
              <a:rPr lang="en-US" sz="1800" b="true" dirty="false"/>
              <a:t> </a:t>
            </a:r>
            <a:r>
              <a:rPr lang="en-US" sz="1800" b="true" dirty="false" err="true"/>
              <a:t>část</a:t>
            </a:r>
            <a:r>
              <a:rPr lang="en-US" sz="1800" b="true" dirty="false"/>
              <a:t> </a:t>
            </a:r>
            <a:r>
              <a:rPr lang="en-US" sz="1800" b="true" dirty="false" err="true"/>
              <a:t>evaluace</a:t>
            </a:r>
            <a:r>
              <a:rPr lang="en-US" sz="1800" b="true" dirty="false"/>
              <a:t>:  </a:t>
            </a:r>
          </a:p>
          <a:p>
            <a:pPr marL="0" indent="0" algn="just">
              <a:lnSpc>
                <a:spcPct val="100000"/>
              </a:lnSpc>
              <a:buNone/>
            </a:pPr>
            <a:r>
              <a:rPr lang="en-US" sz="1400" dirty="false"/>
              <a:t>Do </a:t>
            </a:r>
            <a:r>
              <a:rPr lang="en-US" sz="1400" dirty="false" err="true"/>
              <a:t>jaké</a:t>
            </a:r>
            <a:r>
              <a:rPr lang="en-US" sz="1400" dirty="false"/>
              <a:t> </a:t>
            </a:r>
            <a:r>
              <a:rPr lang="en-US" sz="1400" dirty="false" err="true"/>
              <a:t>míry</a:t>
            </a:r>
            <a:r>
              <a:rPr lang="en-US" sz="1400" dirty="false"/>
              <a:t> </a:t>
            </a:r>
            <a:r>
              <a:rPr lang="en-US" sz="1400" dirty="false" err="true"/>
              <a:t>byl</a:t>
            </a:r>
            <a:r>
              <a:rPr lang="en-US" sz="1400" dirty="false"/>
              <a:t> </a:t>
            </a:r>
            <a:r>
              <a:rPr lang="en-US" sz="1400" dirty="false" err="true"/>
              <a:t>projekt</a:t>
            </a:r>
            <a:r>
              <a:rPr lang="en-US" sz="1400" dirty="false"/>
              <a:t> </a:t>
            </a:r>
            <a:r>
              <a:rPr lang="en-US" sz="1400" dirty="false" err="true"/>
              <a:t>navržen</a:t>
            </a:r>
            <a:r>
              <a:rPr lang="en-US" sz="1400" dirty="false"/>
              <a:t> </a:t>
            </a:r>
            <a:r>
              <a:rPr lang="en-US" sz="1400" dirty="false" err="true"/>
              <a:t>tak</a:t>
            </a:r>
            <a:r>
              <a:rPr lang="en-US" sz="1400" dirty="false"/>
              <a:t>, </a:t>
            </a:r>
            <a:r>
              <a:rPr lang="en-US" sz="1400" dirty="false" err="true"/>
              <a:t>aby</a:t>
            </a:r>
            <a:r>
              <a:rPr lang="en-US" sz="1400" dirty="false"/>
              <a:t> </a:t>
            </a:r>
            <a:r>
              <a:rPr lang="en-US" sz="1400" dirty="false" err="true"/>
              <a:t>přinášel</a:t>
            </a:r>
            <a:r>
              <a:rPr lang="en-US" sz="1400" dirty="false"/>
              <a:t> </a:t>
            </a:r>
            <a:r>
              <a:rPr lang="en-US" sz="1400" dirty="false" err="true"/>
              <a:t>očekávané</a:t>
            </a:r>
            <a:r>
              <a:rPr lang="en-US" sz="1400" dirty="false"/>
              <a:t> </a:t>
            </a:r>
            <a:r>
              <a:rPr lang="en-US" sz="1400" dirty="false" err="true"/>
              <a:t>dopady</a:t>
            </a:r>
            <a:r>
              <a:rPr lang="en-US" sz="1400" dirty="false"/>
              <a:t>?</a:t>
            </a:r>
          </a:p>
          <a:p>
            <a:pPr marL="0" indent="0" algn="just">
              <a:lnSpc>
                <a:spcPct val="100000"/>
              </a:lnSpc>
              <a:buNone/>
            </a:pPr>
            <a:r>
              <a:rPr lang="en-US" sz="1400" dirty="false"/>
              <a:t>Do </a:t>
            </a:r>
            <a:r>
              <a:rPr lang="en-US" sz="1400" dirty="false" err="true"/>
              <a:t>jaké</a:t>
            </a:r>
            <a:r>
              <a:rPr lang="en-US" sz="1400" dirty="false"/>
              <a:t> </a:t>
            </a:r>
            <a:r>
              <a:rPr lang="en-US" sz="1400" dirty="false" err="true"/>
              <a:t>míry</a:t>
            </a:r>
            <a:r>
              <a:rPr lang="en-US" sz="1400" dirty="false"/>
              <a:t> </a:t>
            </a:r>
            <a:r>
              <a:rPr lang="en-US" sz="1400" dirty="false" err="true"/>
              <a:t>byl</a:t>
            </a:r>
            <a:r>
              <a:rPr lang="en-US" sz="1400" dirty="false"/>
              <a:t> </a:t>
            </a:r>
            <a:r>
              <a:rPr lang="en-US" sz="1400" dirty="false" err="true"/>
              <a:t>projekt</a:t>
            </a:r>
            <a:r>
              <a:rPr lang="en-US" sz="1400" dirty="false"/>
              <a:t> </a:t>
            </a:r>
            <a:r>
              <a:rPr lang="en-US" sz="1400" dirty="false" err="true"/>
              <a:t>realizován</a:t>
            </a:r>
            <a:r>
              <a:rPr lang="en-US" sz="1400" dirty="false"/>
              <a:t> v </a:t>
            </a:r>
            <a:r>
              <a:rPr lang="en-US" sz="1400" dirty="false" err="true"/>
              <a:t>souladu</a:t>
            </a:r>
            <a:r>
              <a:rPr lang="en-US" sz="1400" dirty="false"/>
              <a:t> s </a:t>
            </a:r>
            <a:r>
              <a:rPr lang="en-US" sz="1400" dirty="false" err="true"/>
              <a:t>plánem</a:t>
            </a:r>
            <a:r>
              <a:rPr lang="en-US" sz="1400" dirty="false"/>
              <a:t> a </a:t>
            </a:r>
            <a:r>
              <a:rPr lang="en-US" sz="1400" dirty="false" err="true"/>
              <a:t>předpoklady</a:t>
            </a:r>
            <a:r>
              <a:rPr lang="en-US" sz="1400" dirty="false"/>
              <a:t>?</a:t>
            </a:r>
          </a:p>
          <a:p>
            <a:pPr marL="0" indent="0" algn="just">
              <a:lnSpc>
                <a:spcPct val="100000"/>
              </a:lnSpc>
              <a:buNone/>
            </a:pPr>
            <a:r>
              <a:rPr lang="en-US" sz="1400" dirty="false"/>
              <a:t>Do </a:t>
            </a:r>
            <a:r>
              <a:rPr lang="en-US" sz="1400" dirty="false" err="true"/>
              <a:t>jaké</a:t>
            </a:r>
            <a:r>
              <a:rPr lang="en-US" sz="1400" dirty="false"/>
              <a:t> </a:t>
            </a:r>
            <a:r>
              <a:rPr lang="en-US" sz="1400" dirty="false" err="true"/>
              <a:t>míry</a:t>
            </a:r>
            <a:r>
              <a:rPr lang="en-US" sz="1400" dirty="false"/>
              <a:t> </a:t>
            </a:r>
            <a:r>
              <a:rPr lang="en-US" sz="1400" dirty="false" err="true"/>
              <a:t>byly</a:t>
            </a:r>
            <a:r>
              <a:rPr lang="en-US" sz="1400" dirty="false"/>
              <a:t> </a:t>
            </a:r>
            <a:r>
              <a:rPr lang="en-US" sz="1400" dirty="false" err="true"/>
              <a:t>naplněny</a:t>
            </a:r>
            <a:r>
              <a:rPr lang="en-US" sz="1400" dirty="false"/>
              <a:t> </a:t>
            </a:r>
            <a:r>
              <a:rPr lang="en-US" sz="1400" dirty="false" err="true"/>
              <a:t>všechny</a:t>
            </a:r>
            <a:r>
              <a:rPr lang="en-US" sz="1400" dirty="false"/>
              <a:t> </a:t>
            </a:r>
            <a:r>
              <a:rPr lang="en-US" sz="1400" dirty="false" err="true"/>
              <a:t>předpoklady</a:t>
            </a:r>
            <a:r>
              <a:rPr lang="en-US" sz="1400" dirty="false"/>
              <a:t> pro </a:t>
            </a:r>
            <a:r>
              <a:rPr lang="en-US" sz="1400" dirty="false" err="true"/>
              <a:t>kvalitní</a:t>
            </a:r>
            <a:r>
              <a:rPr lang="en-US" sz="1400" dirty="false"/>
              <a:t> </a:t>
            </a:r>
            <a:r>
              <a:rPr lang="en-US" sz="1400" dirty="false" err="true"/>
              <a:t>realizaci</a:t>
            </a:r>
            <a:r>
              <a:rPr lang="en-US" sz="1400" dirty="false"/>
              <a:t> </a:t>
            </a:r>
            <a:r>
              <a:rPr lang="en-US" sz="1400" dirty="false" err="true"/>
              <a:t>projektu</a:t>
            </a:r>
            <a:r>
              <a:rPr lang="en-US" sz="1400" dirty="false" smtClean="false"/>
              <a:t>?</a:t>
            </a:r>
          </a:p>
          <a:p>
            <a:pPr algn="just"/>
            <a:r>
              <a:rPr lang="en-US" sz="1800" b="true" dirty="false" err="true" smtClean="false"/>
              <a:t>dopadová</a:t>
            </a:r>
            <a:r>
              <a:rPr lang="en-US" sz="1800" b="true" dirty="false" smtClean="false"/>
              <a:t> </a:t>
            </a:r>
            <a:r>
              <a:rPr lang="en-US" sz="1800" b="true" dirty="false" err="true" smtClean="false"/>
              <a:t>část</a:t>
            </a:r>
            <a:r>
              <a:rPr lang="en-US" sz="1800" b="true" dirty="false" smtClean="false"/>
              <a:t> </a:t>
            </a:r>
            <a:r>
              <a:rPr lang="en-US" sz="1800" b="true" dirty="false" err="true" smtClean="false"/>
              <a:t>evaluace</a:t>
            </a:r>
            <a:r>
              <a:rPr lang="en-US" sz="1800" b="true" dirty="false" smtClean="false"/>
              <a:t>:</a:t>
            </a:r>
          </a:p>
          <a:p>
            <a:pPr marL="0" indent="0" algn="just">
              <a:lnSpc>
                <a:spcPct val="100000"/>
              </a:lnSpc>
              <a:buNone/>
            </a:pPr>
            <a:r>
              <a:rPr lang="en-US" sz="1400" dirty="false" err="true"/>
              <a:t>Jakých</a:t>
            </a:r>
            <a:r>
              <a:rPr lang="en-US" sz="1400" dirty="false"/>
              <a:t> </a:t>
            </a:r>
            <a:r>
              <a:rPr lang="en-US" sz="1400" dirty="false" err="true"/>
              <a:t>zamýšlených</a:t>
            </a:r>
            <a:r>
              <a:rPr lang="en-US" sz="1400" dirty="false"/>
              <a:t> </a:t>
            </a:r>
            <a:r>
              <a:rPr lang="en-US" sz="1400" dirty="false" err="true"/>
              <a:t>dopadů</a:t>
            </a:r>
            <a:r>
              <a:rPr lang="en-US" sz="1400" dirty="false"/>
              <a:t> </a:t>
            </a:r>
            <a:r>
              <a:rPr lang="en-US" sz="1400" dirty="false" err="true"/>
              <a:t>bylo</a:t>
            </a:r>
            <a:r>
              <a:rPr lang="en-US" sz="1400" dirty="false"/>
              <a:t> </a:t>
            </a:r>
            <a:r>
              <a:rPr lang="en-US" sz="1400" dirty="false" err="true"/>
              <a:t>dosaženo</a:t>
            </a:r>
            <a:r>
              <a:rPr lang="en-US" sz="1400" dirty="false"/>
              <a:t>? A </a:t>
            </a:r>
            <a:r>
              <a:rPr lang="en-US" sz="1400" dirty="false" err="true"/>
              <a:t>jaké</a:t>
            </a:r>
            <a:r>
              <a:rPr lang="en-US" sz="1400" dirty="false"/>
              <a:t> </a:t>
            </a:r>
            <a:r>
              <a:rPr lang="en-US" sz="1400" dirty="false" err="true"/>
              <a:t>faktory</a:t>
            </a:r>
            <a:r>
              <a:rPr lang="en-US" sz="1400" dirty="false"/>
              <a:t> k </a:t>
            </a:r>
            <a:r>
              <a:rPr lang="en-US" sz="1400" dirty="false" err="true"/>
              <a:t>nim</a:t>
            </a:r>
            <a:r>
              <a:rPr lang="en-US" sz="1400" dirty="false"/>
              <a:t> </a:t>
            </a:r>
            <a:r>
              <a:rPr lang="en-US" sz="1400" dirty="false" err="true"/>
              <a:t>vedly</a:t>
            </a:r>
            <a:r>
              <a:rPr lang="en-US" sz="1400" dirty="false"/>
              <a:t>?</a:t>
            </a:r>
          </a:p>
          <a:p>
            <a:pPr marL="0" indent="0" algn="just">
              <a:lnSpc>
                <a:spcPct val="100000"/>
              </a:lnSpc>
              <a:buNone/>
            </a:pPr>
            <a:r>
              <a:rPr lang="en-US" sz="1400" dirty="false" err="true"/>
              <a:t>Jakých</a:t>
            </a:r>
            <a:r>
              <a:rPr lang="en-US" sz="1400" dirty="false"/>
              <a:t> </a:t>
            </a:r>
            <a:r>
              <a:rPr lang="en-US" sz="1400" dirty="false" err="true"/>
              <a:t>nezamýšlených</a:t>
            </a:r>
            <a:r>
              <a:rPr lang="en-US" sz="1400" dirty="false"/>
              <a:t> </a:t>
            </a:r>
            <a:r>
              <a:rPr lang="en-US" sz="1400" dirty="false" err="true"/>
              <a:t>pozitivních</a:t>
            </a:r>
            <a:r>
              <a:rPr lang="en-US" sz="1400" dirty="false"/>
              <a:t> </a:t>
            </a:r>
            <a:r>
              <a:rPr lang="en-US" sz="1400" dirty="false" err="true"/>
              <a:t>dopadů</a:t>
            </a:r>
            <a:r>
              <a:rPr lang="en-US" sz="1400" dirty="false"/>
              <a:t> </a:t>
            </a:r>
            <a:r>
              <a:rPr lang="en-US" sz="1400" dirty="false" err="true"/>
              <a:t>bylo</a:t>
            </a:r>
            <a:r>
              <a:rPr lang="en-US" sz="1400" dirty="false"/>
              <a:t> </a:t>
            </a:r>
            <a:r>
              <a:rPr lang="en-US" sz="1400" dirty="false" err="true"/>
              <a:t>dosaženo</a:t>
            </a:r>
            <a:r>
              <a:rPr lang="en-US" sz="1400" dirty="false"/>
              <a:t>? A </a:t>
            </a:r>
            <a:r>
              <a:rPr lang="en-US" sz="1400" dirty="false" err="true"/>
              <a:t>jaké</a:t>
            </a:r>
            <a:r>
              <a:rPr lang="en-US" sz="1400" dirty="false"/>
              <a:t> </a:t>
            </a:r>
            <a:r>
              <a:rPr lang="en-US" sz="1400" dirty="false" err="true"/>
              <a:t>faktory</a:t>
            </a:r>
            <a:r>
              <a:rPr lang="en-US" sz="1400" dirty="false"/>
              <a:t> k </a:t>
            </a:r>
            <a:r>
              <a:rPr lang="en-US" sz="1400" dirty="false" err="true"/>
              <a:t>nim</a:t>
            </a:r>
            <a:r>
              <a:rPr lang="en-US" sz="1400" dirty="false"/>
              <a:t> </a:t>
            </a:r>
            <a:r>
              <a:rPr lang="en-US" sz="1400" dirty="false" err="true"/>
              <a:t>vedly</a:t>
            </a:r>
            <a:r>
              <a:rPr lang="en-US" sz="1400" dirty="false"/>
              <a:t>?</a:t>
            </a:r>
          </a:p>
          <a:p>
            <a:pPr marL="0" indent="0" algn="just">
              <a:lnSpc>
                <a:spcPct val="100000"/>
              </a:lnSpc>
              <a:buNone/>
            </a:pPr>
            <a:r>
              <a:rPr lang="en-US" sz="1400" dirty="false" err="true"/>
              <a:t>Jaké</a:t>
            </a:r>
            <a:r>
              <a:rPr lang="en-US" sz="1400" dirty="false"/>
              <a:t> </a:t>
            </a:r>
            <a:r>
              <a:rPr lang="en-US" sz="1400" dirty="false" err="true"/>
              <a:t>negativní</a:t>
            </a:r>
            <a:r>
              <a:rPr lang="en-US" sz="1400" dirty="false"/>
              <a:t> </a:t>
            </a:r>
            <a:r>
              <a:rPr lang="en-US" sz="1400" dirty="false" err="true"/>
              <a:t>dopady</a:t>
            </a:r>
            <a:r>
              <a:rPr lang="en-US" sz="1400" dirty="false"/>
              <a:t> </a:t>
            </a:r>
            <a:r>
              <a:rPr lang="en-US" sz="1400" dirty="false" err="true"/>
              <a:t>nastaly</a:t>
            </a:r>
            <a:r>
              <a:rPr lang="en-US" sz="1400" dirty="false"/>
              <a:t>? A </a:t>
            </a:r>
            <a:r>
              <a:rPr lang="en-US" sz="1400" dirty="false" err="true"/>
              <a:t>jaké</a:t>
            </a:r>
            <a:r>
              <a:rPr lang="en-US" sz="1400" dirty="false"/>
              <a:t> </a:t>
            </a:r>
            <a:r>
              <a:rPr lang="en-US" sz="1400" dirty="false" err="true"/>
              <a:t>faktory</a:t>
            </a:r>
            <a:r>
              <a:rPr lang="en-US" sz="1400" dirty="false"/>
              <a:t> k </a:t>
            </a:r>
            <a:r>
              <a:rPr lang="en-US" sz="1400" dirty="false" err="true"/>
              <a:t>nim</a:t>
            </a:r>
            <a:r>
              <a:rPr lang="en-US" sz="1400" dirty="false"/>
              <a:t> </a:t>
            </a:r>
            <a:r>
              <a:rPr lang="en-US" sz="1400" dirty="false" err="true"/>
              <a:t>vedly</a:t>
            </a:r>
            <a:r>
              <a:rPr lang="en-US" sz="1400" dirty="false"/>
              <a:t>?</a:t>
            </a:r>
          </a:p>
          <a:p>
            <a:pPr marL="0" indent="0" algn="just">
              <a:lnSpc>
                <a:spcPct val="100000"/>
              </a:lnSpc>
              <a:buNone/>
            </a:pPr>
            <a:r>
              <a:rPr lang="en-US" sz="1400" dirty="false" err="true" smtClean="false"/>
              <a:t>Hrály</a:t>
            </a:r>
            <a:r>
              <a:rPr lang="en-US" sz="1400" dirty="false" smtClean="false"/>
              <a:t> v </a:t>
            </a:r>
            <a:r>
              <a:rPr lang="en-US" sz="1400" dirty="false" err="true" smtClean="false"/>
              <a:t>projektu</a:t>
            </a:r>
            <a:r>
              <a:rPr lang="en-US" sz="1400" dirty="false" smtClean="false"/>
              <a:t> </a:t>
            </a:r>
            <a:r>
              <a:rPr lang="en-US" sz="1400" dirty="false" err="true" smtClean="false"/>
              <a:t>významnou</a:t>
            </a:r>
            <a:r>
              <a:rPr lang="en-US" sz="1400" dirty="false" smtClean="false"/>
              <a:t> </a:t>
            </a:r>
            <a:r>
              <a:rPr lang="en-US" sz="1400" dirty="false" err="true" smtClean="false"/>
              <a:t>roli</a:t>
            </a:r>
            <a:r>
              <a:rPr lang="en-US" sz="1400" dirty="false" smtClean="false"/>
              <a:t> </a:t>
            </a:r>
            <a:r>
              <a:rPr lang="en-US" sz="1400" dirty="false" err="true" smtClean="false"/>
              <a:t>i</a:t>
            </a:r>
            <a:r>
              <a:rPr lang="en-US" sz="1400" dirty="false" smtClean="false"/>
              <a:t> </a:t>
            </a:r>
            <a:r>
              <a:rPr lang="en-US" sz="1400" dirty="false" err="true" smtClean="false"/>
              <a:t>některé</a:t>
            </a:r>
            <a:r>
              <a:rPr lang="en-US" sz="1400" dirty="false" smtClean="false"/>
              <a:t> z </a:t>
            </a:r>
            <a:r>
              <a:rPr lang="en-US" sz="1400" dirty="false" err="true" smtClean="false"/>
              <a:t>následujících</a:t>
            </a:r>
            <a:r>
              <a:rPr lang="en-US" sz="1400" dirty="false" smtClean="false"/>
              <a:t> </a:t>
            </a:r>
            <a:r>
              <a:rPr lang="en-US" sz="1400" dirty="false" err="true" smtClean="false"/>
              <a:t>efektů</a:t>
            </a:r>
            <a:r>
              <a:rPr lang="en-US" sz="1400" dirty="false" smtClean="false"/>
              <a:t> – creaming-off, lock-in </a:t>
            </a:r>
            <a:r>
              <a:rPr lang="en-US" sz="1400" dirty="false" err="true" smtClean="false"/>
              <a:t>efekt</a:t>
            </a:r>
            <a:r>
              <a:rPr lang="en-US" sz="1400" dirty="false" smtClean="false"/>
              <a:t>, </a:t>
            </a:r>
            <a:r>
              <a:rPr lang="en-US" sz="1400" dirty="false" err="true" smtClean="false"/>
              <a:t>alternativní</a:t>
            </a:r>
            <a:r>
              <a:rPr lang="en-US" sz="1400" dirty="false" smtClean="false"/>
              <a:t> </a:t>
            </a:r>
            <a:r>
              <a:rPr lang="en-US" sz="1400" dirty="false" err="true" smtClean="false"/>
              <a:t>atribuce</a:t>
            </a:r>
            <a:r>
              <a:rPr lang="en-US" sz="1400" dirty="false" smtClean="false"/>
              <a:t>, </a:t>
            </a:r>
            <a:r>
              <a:rPr lang="en-US" sz="1400" dirty="false" err="true" smtClean="false"/>
              <a:t>substituce</a:t>
            </a:r>
            <a:r>
              <a:rPr lang="en-US" sz="1400" dirty="false" smtClean="false"/>
              <a:t>, </a:t>
            </a:r>
            <a:r>
              <a:rPr lang="en-US" sz="1400" dirty="false" err="true" smtClean="false"/>
              <a:t>mrtvá</a:t>
            </a:r>
            <a:r>
              <a:rPr lang="en-US" sz="1400" dirty="false" smtClean="false"/>
              <a:t> </a:t>
            </a:r>
            <a:r>
              <a:rPr lang="en-US" sz="1400" dirty="false" err="true" smtClean="false"/>
              <a:t>váha</a:t>
            </a:r>
            <a:r>
              <a:rPr lang="en-US" sz="1400" dirty="false" smtClean="false"/>
              <a:t> ? </a:t>
            </a:r>
            <a:r>
              <a:rPr lang="en-US" sz="1400" dirty="false" err="true" smtClean="false"/>
              <a:t>Pokud</a:t>
            </a:r>
            <a:r>
              <a:rPr lang="en-US" sz="1400" dirty="false" smtClean="false"/>
              <a:t> </a:t>
            </a:r>
            <a:r>
              <a:rPr lang="en-US" sz="1400" dirty="false" err="true" smtClean="false"/>
              <a:t>ano</a:t>
            </a:r>
            <a:r>
              <a:rPr lang="en-US" sz="1400" dirty="false" smtClean="false"/>
              <a:t>, </a:t>
            </a:r>
            <a:r>
              <a:rPr lang="en-US" sz="1400" dirty="false" err="true" smtClean="false"/>
              <a:t>jak</a:t>
            </a:r>
            <a:r>
              <a:rPr lang="en-US" sz="1400" dirty="false" smtClean="false"/>
              <a:t> </a:t>
            </a:r>
            <a:r>
              <a:rPr lang="en-US" sz="1400" dirty="false" err="true" smtClean="false"/>
              <a:t>tyto</a:t>
            </a:r>
            <a:r>
              <a:rPr lang="en-US" sz="1400" dirty="false" smtClean="false"/>
              <a:t> </a:t>
            </a:r>
            <a:r>
              <a:rPr lang="en-US" sz="1400" dirty="false" err="true" smtClean="false"/>
              <a:t>efekty</a:t>
            </a:r>
            <a:r>
              <a:rPr lang="en-US" sz="1400" dirty="false" smtClean="false"/>
              <a:t> </a:t>
            </a:r>
            <a:r>
              <a:rPr lang="en-US" sz="1400" dirty="false" err="true" smtClean="false"/>
              <a:t>reflektujete</a:t>
            </a:r>
            <a:r>
              <a:rPr lang="en-US" sz="1400" dirty="false" smtClean="false"/>
              <a:t> </a:t>
            </a:r>
            <a:r>
              <a:rPr lang="en-US" sz="1400" dirty="false" err="true" smtClean="false"/>
              <a:t>při</a:t>
            </a:r>
            <a:r>
              <a:rPr lang="en-US" sz="1400" dirty="false" smtClean="false"/>
              <a:t> </a:t>
            </a:r>
            <a:r>
              <a:rPr lang="en-US" sz="1400" dirty="false" err="true" smtClean="false"/>
              <a:t>celkovém</a:t>
            </a:r>
            <a:r>
              <a:rPr lang="en-US" sz="1400" dirty="false" smtClean="false"/>
              <a:t> </a:t>
            </a:r>
            <a:r>
              <a:rPr lang="en-US" sz="1400" dirty="false" err="true" smtClean="false"/>
              <a:t>hodnocení</a:t>
            </a:r>
            <a:r>
              <a:rPr lang="en-US" sz="1400" dirty="false" smtClean="false"/>
              <a:t> </a:t>
            </a:r>
            <a:r>
              <a:rPr lang="en-US" sz="1400" dirty="false" err="true" smtClean="false"/>
              <a:t>dopadů</a:t>
            </a:r>
            <a:r>
              <a:rPr lang="en-US" sz="1400" dirty="false" smtClean="false"/>
              <a:t> </a:t>
            </a:r>
            <a:r>
              <a:rPr lang="en-US" sz="1400" dirty="false" err="true" smtClean="false"/>
              <a:t>projektu</a:t>
            </a:r>
            <a:r>
              <a:rPr lang="en-US" sz="1400" dirty="false" smtClean="false"/>
              <a: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740526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a:t>
            </a:r>
            <a:r>
              <a:rPr lang="en-US" dirty="false"/>
              <a:t> </a:t>
            </a:r>
            <a:r>
              <a:rPr lang="en-US" dirty="false" err="true"/>
              <a:t>dělat</a:t>
            </a:r>
            <a:r>
              <a:rPr lang="en-US" dirty="false"/>
              <a:t> </a:t>
            </a:r>
            <a:r>
              <a:rPr lang="en-US" dirty="false" err="true"/>
              <a:t>evaluaci</a:t>
            </a:r>
            <a:r>
              <a:rPr lang="en-US" dirty="false" smtClean="false"/>
              <a:t>? II. </a:t>
            </a:r>
            <a:r>
              <a:rPr lang="en-US" dirty="false"/>
              <a:t/>
            </a:r>
            <a:br>
              <a:rPr lang="en-US" dirty="false"/>
            </a:br>
            <a:r>
              <a:rPr lang="en-US" i="true" dirty="false" smtClean="false"/>
              <a:t>(</a:t>
            </a:r>
            <a:r>
              <a:rPr lang="en-US" i="true" dirty="false" err="true" smtClean="false"/>
              <a:t>evaluační</a:t>
            </a:r>
            <a:r>
              <a:rPr lang="en-US" i="true" dirty="false" smtClean="false"/>
              <a:t> </a:t>
            </a:r>
            <a:r>
              <a:rPr lang="en-US" i="true" dirty="false" err="true" smtClean="false"/>
              <a:t>otázky</a:t>
            </a:r>
            <a:r>
              <a:rPr lang="en-US" i="true" dirty="false" smtClean="false"/>
              <a:t>)</a:t>
            </a:r>
            <a:endParaRPr lang="cs-CZ" dirty="false"/>
          </a:p>
        </p:txBody>
      </p:sp>
      <p:sp>
        <p:nvSpPr>
          <p:cNvPr id="3" name="Zástupný symbol pro obsah 2"/>
          <p:cNvSpPr>
            <a:spLocks noGrp="true"/>
          </p:cNvSpPr>
          <p:nvPr>
            <p:ph idx="1"/>
          </p:nvPr>
        </p:nvSpPr>
        <p:spPr/>
        <p:txBody>
          <a:bodyPr/>
          <a:lstStyle/>
          <a:p>
            <a:pPr algn="just"/>
            <a:r>
              <a:rPr lang="en-US" sz="1800" b="true" dirty="false" err="true" smtClean="false"/>
              <a:t>otázky</a:t>
            </a:r>
            <a:r>
              <a:rPr lang="en-US" sz="1800" b="true" dirty="false" smtClean="false"/>
              <a:t> </a:t>
            </a:r>
            <a:r>
              <a:rPr lang="en-US" sz="1800" b="true" dirty="false" err="true" smtClean="false"/>
              <a:t>zaměřené</a:t>
            </a:r>
            <a:r>
              <a:rPr lang="en-US" sz="1800" b="true" dirty="false" smtClean="false"/>
              <a:t> </a:t>
            </a:r>
            <a:r>
              <a:rPr lang="en-US" sz="1800" b="true" dirty="false" err="true" smtClean="false"/>
              <a:t>na</a:t>
            </a:r>
            <a:r>
              <a:rPr lang="en-US" sz="1800" b="true" dirty="false" smtClean="false"/>
              <a:t> </a:t>
            </a:r>
            <a:r>
              <a:rPr lang="en-US" sz="1800" b="true" dirty="false" err="true" smtClean="false"/>
              <a:t>ověřování</a:t>
            </a:r>
            <a:r>
              <a:rPr lang="en-US" sz="1800" b="true" dirty="false" smtClean="false"/>
              <a:t> </a:t>
            </a:r>
            <a:r>
              <a:rPr lang="en-US" sz="1800" b="true" dirty="false" err="true" smtClean="false"/>
              <a:t>evaluačních</a:t>
            </a:r>
            <a:r>
              <a:rPr lang="en-US" sz="1800" b="true" dirty="false" smtClean="false"/>
              <a:t> </a:t>
            </a:r>
            <a:r>
              <a:rPr lang="en-US" sz="1800" b="true" dirty="false" err="true" smtClean="false"/>
              <a:t>kritérií</a:t>
            </a:r>
            <a:r>
              <a:rPr lang="en-US" sz="1800" b="true" dirty="false" smtClean="false"/>
              <a:t>:</a:t>
            </a:r>
          </a:p>
          <a:p>
            <a:pPr marL="0" indent="0" algn="just">
              <a:lnSpc>
                <a:spcPct val="100000"/>
              </a:lnSpc>
              <a:buNone/>
            </a:pPr>
            <a:r>
              <a:rPr lang="en-US" sz="1400" dirty="false" err="true"/>
              <a:t>Jak</a:t>
            </a:r>
            <a:r>
              <a:rPr lang="en-US" sz="1400" dirty="false"/>
              <a:t> </a:t>
            </a:r>
            <a:r>
              <a:rPr lang="en-US" sz="1400" dirty="false" err="true"/>
              <a:t>celkově</a:t>
            </a:r>
            <a:r>
              <a:rPr lang="en-US" sz="1400" dirty="false"/>
              <a:t> </a:t>
            </a:r>
            <a:r>
              <a:rPr lang="en-US" sz="1400" dirty="false" err="true"/>
              <a:t>hodnotíte</a:t>
            </a:r>
            <a:r>
              <a:rPr lang="en-US" sz="1400" dirty="false"/>
              <a:t> </a:t>
            </a:r>
            <a:r>
              <a:rPr lang="en-US" sz="1400" dirty="false" err="true"/>
              <a:t>naplnění</a:t>
            </a:r>
            <a:r>
              <a:rPr lang="en-US" sz="1400" dirty="false"/>
              <a:t> </a:t>
            </a:r>
            <a:r>
              <a:rPr lang="en-US" sz="1400" dirty="false" err="true"/>
              <a:t>účelnosti</a:t>
            </a:r>
            <a:r>
              <a:rPr lang="en-US" sz="1400" dirty="false"/>
              <a:t> </a:t>
            </a:r>
            <a:r>
              <a:rPr lang="en-US" sz="1400" dirty="false" err="true"/>
              <a:t>projektu</a:t>
            </a:r>
            <a:r>
              <a:rPr lang="en-US" sz="1400" dirty="false"/>
              <a:t> </a:t>
            </a:r>
            <a:r>
              <a:rPr lang="en-US" sz="1400" dirty="false" err="true"/>
              <a:t>na</a:t>
            </a:r>
            <a:r>
              <a:rPr lang="en-US" sz="1400" dirty="false"/>
              <a:t> </a:t>
            </a:r>
            <a:r>
              <a:rPr lang="en-US" sz="1400" dirty="false" err="true"/>
              <a:t>základě</a:t>
            </a:r>
            <a:r>
              <a:rPr lang="en-US" sz="1400" dirty="false"/>
              <a:t> </a:t>
            </a:r>
            <a:r>
              <a:rPr lang="en-US" sz="1400" dirty="false" err="true"/>
              <a:t>zhodnocení</a:t>
            </a:r>
            <a:r>
              <a:rPr lang="en-US" sz="1400" dirty="false"/>
              <a:t> </a:t>
            </a:r>
            <a:r>
              <a:rPr lang="en-US" sz="1400" dirty="false" err="true"/>
              <a:t>jeho</a:t>
            </a:r>
            <a:r>
              <a:rPr lang="en-US" sz="1400" dirty="false"/>
              <a:t> </a:t>
            </a:r>
            <a:r>
              <a:rPr lang="en-US" sz="1400" dirty="false" err="true"/>
              <a:t>reálných</a:t>
            </a:r>
            <a:r>
              <a:rPr lang="en-US" sz="1400" dirty="false"/>
              <a:t> (</a:t>
            </a:r>
            <a:r>
              <a:rPr lang="en-US" sz="1400" dirty="false" err="true"/>
              <a:t>čistých</a:t>
            </a:r>
            <a:r>
              <a:rPr lang="en-US" sz="1400" dirty="false"/>
              <a:t>) </a:t>
            </a:r>
            <a:r>
              <a:rPr lang="en-US" sz="1400" dirty="false" err="true"/>
              <a:t>dosažených</a:t>
            </a:r>
            <a:r>
              <a:rPr lang="en-US" sz="1400" dirty="false"/>
              <a:t> </a:t>
            </a:r>
            <a:r>
              <a:rPr lang="en-US" sz="1400" dirty="false" err="true"/>
              <a:t>dopadů</a:t>
            </a:r>
            <a:r>
              <a:rPr lang="en-US" sz="1400" dirty="false"/>
              <a:t>?</a:t>
            </a:r>
          </a:p>
          <a:p>
            <a:pPr marL="0" indent="0" algn="just">
              <a:lnSpc>
                <a:spcPct val="100000"/>
              </a:lnSpc>
              <a:buNone/>
            </a:pPr>
            <a:r>
              <a:rPr lang="en-US" sz="1400" dirty="false" err="true"/>
              <a:t>Jak</a:t>
            </a:r>
            <a:r>
              <a:rPr lang="en-US" sz="1400" dirty="false"/>
              <a:t> </a:t>
            </a:r>
            <a:r>
              <a:rPr lang="en-US" sz="1400" dirty="false" err="true"/>
              <a:t>hodnotíte</a:t>
            </a:r>
            <a:r>
              <a:rPr lang="en-US" sz="1400" dirty="false"/>
              <a:t> </a:t>
            </a:r>
            <a:r>
              <a:rPr lang="en-US" sz="1400" dirty="false" err="true"/>
              <a:t>naplnění</a:t>
            </a:r>
            <a:r>
              <a:rPr lang="en-US" sz="1400" dirty="false"/>
              <a:t> </a:t>
            </a:r>
            <a:r>
              <a:rPr lang="en-US" sz="1400" dirty="false" err="true"/>
              <a:t>účinnosti</a:t>
            </a:r>
            <a:r>
              <a:rPr lang="en-US" sz="1400" dirty="false"/>
              <a:t> </a:t>
            </a:r>
            <a:r>
              <a:rPr lang="en-US" sz="1400" dirty="false" err="true"/>
              <a:t>projektu</a:t>
            </a:r>
            <a:r>
              <a:rPr lang="en-US" sz="1400" dirty="false"/>
              <a:t>?</a:t>
            </a:r>
          </a:p>
          <a:p>
            <a:pPr marL="0" indent="0" algn="just">
              <a:lnSpc>
                <a:spcPct val="100000"/>
              </a:lnSpc>
              <a:buNone/>
            </a:pPr>
            <a:r>
              <a:rPr lang="en-US" sz="1400" dirty="false" err="true"/>
              <a:t>Jak</a:t>
            </a:r>
            <a:r>
              <a:rPr lang="en-US" sz="1400" dirty="false"/>
              <a:t> </a:t>
            </a:r>
            <a:r>
              <a:rPr lang="en-US" sz="1400" dirty="false" err="true"/>
              <a:t>hodnotíte</a:t>
            </a:r>
            <a:r>
              <a:rPr lang="en-US" sz="1400" dirty="false"/>
              <a:t> </a:t>
            </a:r>
            <a:r>
              <a:rPr lang="en-US" sz="1400" dirty="false" err="true"/>
              <a:t>naplnění</a:t>
            </a:r>
            <a:r>
              <a:rPr lang="en-US" sz="1400" dirty="false"/>
              <a:t> </a:t>
            </a:r>
            <a:r>
              <a:rPr lang="en-US" sz="1400" dirty="false" err="true"/>
              <a:t>úspornosti</a:t>
            </a:r>
            <a:r>
              <a:rPr lang="en-US" sz="1400" dirty="false"/>
              <a:t> (</a:t>
            </a:r>
            <a:r>
              <a:rPr lang="en-US" sz="1400" dirty="false" err="true"/>
              <a:t>hospodárnosti</a:t>
            </a:r>
            <a:r>
              <a:rPr lang="en-US" sz="1400" dirty="false"/>
              <a:t>) </a:t>
            </a:r>
            <a:r>
              <a:rPr lang="en-US" sz="1400" dirty="false" err="true"/>
              <a:t>projektu</a:t>
            </a:r>
            <a:r>
              <a:rPr lang="en-US" sz="1400" dirty="false"/>
              <a:t>?</a:t>
            </a:r>
          </a:p>
          <a:p>
            <a:pPr marL="0" indent="0" algn="just">
              <a:lnSpc>
                <a:spcPct val="100000"/>
              </a:lnSpc>
              <a:buNone/>
            </a:pPr>
            <a:r>
              <a:rPr lang="en-US" sz="1400" dirty="false" err="true"/>
              <a:t>Jak</a:t>
            </a:r>
            <a:r>
              <a:rPr lang="en-US" sz="1400" dirty="false"/>
              <a:t> </a:t>
            </a:r>
            <a:r>
              <a:rPr lang="en-US" sz="1400" dirty="false" err="true"/>
              <a:t>hodnotíte</a:t>
            </a:r>
            <a:r>
              <a:rPr lang="en-US" sz="1400" dirty="false"/>
              <a:t> </a:t>
            </a:r>
            <a:r>
              <a:rPr lang="en-US" sz="1400" dirty="false" err="true"/>
              <a:t>naplnění</a:t>
            </a:r>
            <a:r>
              <a:rPr lang="en-US" sz="1400" dirty="false"/>
              <a:t> </a:t>
            </a:r>
            <a:r>
              <a:rPr lang="en-US" sz="1400" dirty="false" err="true"/>
              <a:t>užitečnosti</a:t>
            </a:r>
            <a:r>
              <a:rPr lang="en-US" sz="1400" dirty="false"/>
              <a:t> </a:t>
            </a:r>
            <a:r>
              <a:rPr lang="en-US" sz="1400" dirty="false" err="true"/>
              <a:t>projektu</a:t>
            </a:r>
            <a:r>
              <a:rPr lang="en-US" sz="1400" dirty="false"/>
              <a:t>?</a:t>
            </a:r>
          </a:p>
          <a:p>
            <a:pPr marL="0" indent="0" algn="just">
              <a:lnSpc>
                <a:spcPct val="100000"/>
              </a:lnSpc>
              <a:buNone/>
            </a:pPr>
            <a:r>
              <a:rPr lang="en-US" sz="1400" dirty="false" err="true"/>
              <a:t>Jak</a:t>
            </a:r>
            <a:r>
              <a:rPr lang="en-US" sz="1400" dirty="false"/>
              <a:t> </a:t>
            </a:r>
            <a:r>
              <a:rPr lang="en-US" sz="1400" dirty="false" err="true"/>
              <a:t>hodnotíte</a:t>
            </a:r>
            <a:r>
              <a:rPr lang="en-US" sz="1400" dirty="false"/>
              <a:t> </a:t>
            </a:r>
            <a:r>
              <a:rPr lang="en-US" sz="1400" dirty="false" err="true"/>
              <a:t>naplnění</a:t>
            </a:r>
            <a:r>
              <a:rPr lang="en-US" sz="1400" dirty="false"/>
              <a:t> </a:t>
            </a:r>
            <a:r>
              <a:rPr lang="en-US" sz="1400" dirty="false" err="true"/>
              <a:t>udržitelnosti</a:t>
            </a:r>
            <a:r>
              <a:rPr lang="en-US" sz="1400" dirty="false"/>
              <a:t> </a:t>
            </a:r>
            <a:r>
              <a:rPr lang="en-US" sz="1400" dirty="false" err="true"/>
              <a:t>projektu</a:t>
            </a:r>
            <a:r>
              <a:rPr lang="en-US" sz="1400" dirty="false"/>
              <a:t>?</a:t>
            </a:r>
          </a:p>
          <a:p>
            <a:pPr algn="just"/>
            <a:endParaRPr lang="en-US" sz="1800" dirty="false" smtClean="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607487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Výstup</a:t>
            </a:r>
            <a:r>
              <a:rPr lang="en-US" dirty="false" smtClean="false"/>
              <a:t> </a:t>
            </a:r>
            <a:r>
              <a:rPr lang="en-US" dirty="false" err="true" smtClean="false"/>
              <a:t>evaluace</a:t>
            </a:r>
            <a:r>
              <a:rPr lang="en-US" dirty="false" smtClean="false"/>
              <a:t> </a:t>
            </a:r>
            <a:r>
              <a:rPr lang="en-US" dirty="false"/>
              <a:t/>
            </a:r>
            <a:br>
              <a:rPr lang="en-US" dirty="false"/>
            </a:br>
            <a:r>
              <a:rPr lang="en-US" i="true" dirty="false" smtClean="false"/>
              <a:t>(</a:t>
            </a:r>
            <a:r>
              <a:rPr lang="en-US" i="true" dirty="false" err="true" smtClean="false"/>
              <a:t>evaluační</a:t>
            </a:r>
            <a:r>
              <a:rPr lang="en-US" i="true" dirty="false" smtClean="false"/>
              <a:t> </a:t>
            </a:r>
            <a:r>
              <a:rPr lang="en-US" i="true" dirty="false" err="true" smtClean="false"/>
              <a:t>zpráva</a:t>
            </a:r>
            <a:r>
              <a:rPr lang="en-US" i="true" dirty="false" smtClean="false"/>
              <a:t>)</a:t>
            </a:r>
            <a:endParaRPr lang="cs-CZ" dirty="false"/>
          </a:p>
        </p:txBody>
      </p:sp>
      <p:sp>
        <p:nvSpPr>
          <p:cNvPr id="3" name="Zástupný symbol pro obsah 2"/>
          <p:cNvSpPr>
            <a:spLocks noGrp="true"/>
          </p:cNvSpPr>
          <p:nvPr>
            <p:ph idx="1"/>
          </p:nvPr>
        </p:nvSpPr>
        <p:spPr/>
        <p:txBody>
          <a:bodyPr/>
          <a:lstStyle/>
          <a:p>
            <a:pPr algn="just"/>
            <a:r>
              <a:rPr lang="en-US" sz="1800" b="true" dirty="false" err="true" smtClean="false"/>
              <a:t>informace</a:t>
            </a:r>
            <a:r>
              <a:rPr lang="en-US" sz="1800" b="true" dirty="false" smtClean="false"/>
              <a:t> o </a:t>
            </a:r>
            <a:r>
              <a:rPr lang="en-US" sz="1800" b="true" dirty="false" err="true" smtClean="false"/>
              <a:t>proběhlé</a:t>
            </a:r>
            <a:r>
              <a:rPr lang="en-US" sz="1800" b="true" dirty="false" smtClean="false"/>
              <a:t> </a:t>
            </a:r>
            <a:r>
              <a:rPr lang="en-US" sz="1800" b="true" dirty="false" err="true" smtClean="false"/>
              <a:t>evaluaci</a:t>
            </a:r>
            <a:endParaRPr lang="en-US" sz="1800" b="true" dirty="false" smtClean="false"/>
          </a:p>
          <a:p>
            <a:pPr algn="just"/>
            <a:r>
              <a:rPr lang="en-US" sz="1800" b="true" dirty="false" err="true" smtClean="false"/>
              <a:t>zpravidla</a:t>
            </a:r>
            <a:r>
              <a:rPr lang="en-US" sz="1800" b="true" dirty="false" smtClean="false"/>
              <a:t> </a:t>
            </a:r>
            <a:r>
              <a:rPr lang="en-US" sz="1800" b="true" dirty="false" err="true" smtClean="false"/>
              <a:t>obsahuje</a:t>
            </a:r>
            <a:r>
              <a:rPr lang="en-US" sz="1800" b="true" dirty="false" smtClean="false"/>
              <a:t>: </a:t>
            </a:r>
          </a:p>
          <a:p>
            <a:pPr marL="0" indent="0" algn="just">
              <a:buNone/>
            </a:pPr>
            <a:r>
              <a:rPr lang="en-US" sz="1400" dirty="false" err="true"/>
              <a:t>m</a:t>
            </a:r>
            <a:r>
              <a:rPr lang="en-US" sz="1400" dirty="false" err="true" smtClean="false"/>
              <a:t>anažerské</a:t>
            </a:r>
            <a:r>
              <a:rPr lang="en-US" sz="1400" dirty="false" smtClean="false"/>
              <a:t> </a:t>
            </a:r>
            <a:r>
              <a:rPr lang="en-US" sz="1400" dirty="false" err="true" smtClean="false"/>
              <a:t>shrnutí</a:t>
            </a:r>
            <a:r>
              <a:rPr lang="en-US" sz="1400" dirty="false" smtClean="false"/>
              <a:t> / </a:t>
            </a:r>
            <a:r>
              <a:rPr lang="en-US" sz="1400" dirty="false" err="true" smtClean="false"/>
              <a:t>cíl</a:t>
            </a:r>
            <a:r>
              <a:rPr lang="en-US" sz="1400" dirty="false" smtClean="false"/>
              <a:t> </a:t>
            </a:r>
            <a:r>
              <a:rPr lang="en-US" sz="1400" dirty="false"/>
              <a:t>a </a:t>
            </a:r>
            <a:r>
              <a:rPr lang="en-US" sz="1400" dirty="false" err="true"/>
              <a:t>účel</a:t>
            </a:r>
            <a:r>
              <a:rPr lang="en-US" sz="1400" dirty="false"/>
              <a:t> </a:t>
            </a:r>
            <a:r>
              <a:rPr lang="en-US" sz="1400" dirty="false" err="true"/>
              <a:t>evaluace</a:t>
            </a:r>
            <a:r>
              <a:rPr lang="en-US" sz="1400" dirty="false"/>
              <a:t> </a:t>
            </a:r>
            <a:r>
              <a:rPr lang="en-US" sz="1400" dirty="false" smtClean="false"/>
              <a:t>/ </a:t>
            </a:r>
            <a:r>
              <a:rPr lang="en-US" sz="1400" dirty="false" err="true" smtClean="false"/>
              <a:t>metodologie</a:t>
            </a:r>
            <a:r>
              <a:rPr lang="en-US" sz="1400" dirty="false" smtClean="false"/>
              <a:t> </a:t>
            </a:r>
            <a:r>
              <a:rPr lang="en-US" sz="1400" dirty="false" err="true"/>
              <a:t>řešení</a:t>
            </a:r>
            <a:r>
              <a:rPr lang="en-US" sz="1400" dirty="false"/>
              <a:t> </a:t>
            </a:r>
            <a:r>
              <a:rPr lang="en-US" sz="1400" dirty="false" smtClean="false"/>
              <a:t>/ </a:t>
            </a:r>
            <a:r>
              <a:rPr lang="en-US" sz="1400" dirty="false" err="true" smtClean="false"/>
              <a:t>logický</a:t>
            </a:r>
            <a:r>
              <a:rPr lang="en-US" sz="1400" dirty="false" smtClean="false"/>
              <a:t> </a:t>
            </a:r>
            <a:r>
              <a:rPr lang="en-US" sz="1400" dirty="false"/>
              <a:t>model </a:t>
            </a:r>
            <a:r>
              <a:rPr lang="en-US" sz="1400" dirty="false" err="true" smtClean="false"/>
              <a:t>projektu</a:t>
            </a:r>
            <a:r>
              <a:rPr lang="en-US" sz="1400" dirty="false" smtClean="false"/>
              <a:t> / </a:t>
            </a:r>
            <a:r>
              <a:rPr lang="en-US" sz="1400" dirty="false" err="true" smtClean="false"/>
              <a:t>analýzu</a:t>
            </a:r>
            <a:r>
              <a:rPr lang="en-US" sz="1400" dirty="false" smtClean="false"/>
              <a:t> </a:t>
            </a:r>
            <a:r>
              <a:rPr lang="en-US" sz="1400" dirty="false" err="true"/>
              <a:t>klíčových</a:t>
            </a:r>
            <a:r>
              <a:rPr lang="en-US" sz="1400" dirty="false"/>
              <a:t> </a:t>
            </a:r>
            <a:r>
              <a:rPr lang="en-US" sz="1400" dirty="false" err="true"/>
              <a:t>aktérů</a:t>
            </a:r>
            <a:r>
              <a:rPr lang="en-US" sz="1400" dirty="false"/>
              <a:t> </a:t>
            </a:r>
            <a:r>
              <a:rPr lang="en-US" sz="1400" dirty="false" smtClean="false"/>
              <a:t> / </a:t>
            </a:r>
            <a:r>
              <a:rPr lang="en-US" sz="1400" dirty="false" err="true" smtClean="false"/>
              <a:t>evaluační</a:t>
            </a:r>
            <a:r>
              <a:rPr lang="en-US" sz="1400" dirty="false" smtClean="false"/>
              <a:t> </a:t>
            </a:r>
            <a:r>
              <a:rPr lang="en-US" sz="1400" dirty="false"/>
              <a:t>design </a:t>
            </a:r>
            <a:r>
              <a:rPr lang="en-US" sz="1400" dirty="false" smtClean="false"/>
              <a:t>/ </a:t>
            </a:r>
            <a:r>
              <a:rPr lang="en-US" sz="1400" dirty="false" err="true" smtClean="false"/>
              <a:t>harmonogram</a:t>
            </a:r>
            <a:r>
              <a:rPr lang="en-US" sz="1400" dirty="false" smtClean="false"/>
              <a:t> </a:t>
            </a:r>
            <a:r>
              <a:rPr lang="en-US" sz="1400" dirty="false" err="true"/>
              <a:t>evaluace</a:t>
            </a:r>
            <a:r>
              <a:rPr lang="en-US" sz="1400" dirty="false"/>
              <a:t> </a:t>
            </a:r>
            <a:r>
              <a:rPr lang="en-US" sz="1400" dirty="false" smtClean="false"/>
              <a:t>/ </a:t>
            </a:r>
            <a:r>
              <a:rPr lang="en-US" sz="1400" dirty="false" err="true" smtClean="false"/>
              <a:t>evaluační</a:t>
            </a:r>
            <a:r>
              <a:rPr lang="en-US" sz="1400" dirty="false" smtClean="false"/>
              <a:t> </a:t>
            </a:r>
            <a:r>
              <a:rPr lang="en-US" sz="1400" dirty="false" err="true"/>
              <a:t>otázky</a:t>
            </a:r>
            <a:r>
              <a:rPr lang="en-US" sz="1400" dirty="false"/>
              <a:t> </a:t>
            </a:r>
            <a:r>
              <a:rPr lang="en-US" sz="1400" dirty="false" smtClean="false"/>
              <a:t>/ </a:t>
            </a:r>
            <a:r>
              <a:rPr lang="en-US" sz="1400" dirty="false" err="true" smtClean="false"/>
              <a:t>sběr</a:t>
            </a:r>
            <a:r>
              <a:rPr lang="en-US" sz="1400" dirty="false" smtClean="false"/>
              <a:t> </a:t>
            </a:r>
            <a:r>
              <a:rPr lang="en-US" sz="1400" dirty="false" err="true"/>
              <a:t>dat</a:t>
            </a:r>
            <a:r>
              <a:rPr lang="en-US" sz="1400" dirty="false"/>
              <a:t> </a:t>
            </a:r>
            <a:r>
              <a:rPr lang="en-US" sz="1400" dirty="false" smtClean="false"/>
              <a:t>/ </a:t>
            </a:r>
            <a:r>
              <a:rPr lang="en-US" sz="1400" dirty="false" err="true" smtClean="false"/>
              <a:t>přehled</a:t>
            </a:r>
            <a:r>
              <a:rPr lang="en-US" sz="1400" dirty="false" smtClean="false"/>
              <a:t> </a:t>
            </a:r>
            <a:r>
              <a:rPr lang="en-US" sz="1400" dirty="false" err="true"/>
              <a:t>realizovaných</a:t>
            </a:r>
            <a:r>
              <a:rPr lang="en-US" sz="1400" dirty="false"/>
              <a:t> </a:t>
            </a:r>
            <a:r>
              <a:rPr lang="en-US" sz="1400" dirty="false" err="true"/>
              <a:t>terénních</a:t>
            </a:r>
            <a:r>
              <a:rPr lang="en-US" sz="1400" dirty="false"/>
              <a:t> </a:t>
            </a:r>
            <a:r>
              <a:rPr lang="en-US" sz="1400" dirty="false" err="true"/>
              <a:t>šetření</a:t>
            </a:r>
            <a:r>
              <a:rPr lang="en-US" sz="1400" dirty="false"/>
              <a:t> </a:t>
            </a:r>
            <a:r>
              <a:rPr lang="en-US" sz="1400" dirty="false" smtClean="false"/>
              <a:t>a </a:t>
            </a:r>
            <a:r>
              <a:rPr lang="en-US" sz="1400" dirty="false" err="true" smtClean="false"/>
              <a:t>identifikaci</a:t>
            </a:r>
            <a:r>
              <a:rPr lang="en-US" sz="1400" dirty="false" smtClean="false"/>
              <a:t> </a:t>
            </a:r>
            <a:r>
              <a:rPr lang="en-US" sz="1400" dirty="false" err="true" smtClean="false"/>
              <a:t>dalších</a:t>
            </a:r>
            <a:r>
              <a:rPr lang="en-US" sz="1400" dirty="false" smtClean="false"/>
              <a:t> </a:t>
            </a:r>
            <a:r>
              <a:rPr lang="en-US" sz="1400" dirty="false" err="true" smtClean="false"/>
              <a:t>zdrojů</a:t>
            </a:r>
            <a:r>
              <a:rPr lang="en-US" sz="1400" dirty="false" smtClean="false"/>
              <a:t> / </a:t>
            </a:r>
            <a:r>
              <a:rPr lang="en-US" sz="1400" dirty="false" err="true" smtClean="false"/>
              <a:t>hlavní</a:t>
            </a:r>
            <a:r>
              <a:rPr lang="en-US" sz="1400" dirty="false" smtClean="false"/>
              <a:t> </a:t>
            </a:r>
            <a:r>
              <a:rPr lang="en-US" sz="1400" dirty="false" err="true" smtClean="false"/>
              <a:t>zjištění</a:t>
            </a:r>
            <a:r>
              <a:rPr lang="en-US" sz="1400" dirty="false" smtClean="false"/>
              <a:t> / </a:t>
            </a:r>
            <a:r>
              <a:rPr lang="en-US" sz="1400" dirty="false" err="true" smtClean="false"/>
              <a:t>teorii</a:t>
            </a:r>
            <a:r>
              <a:rPr lang="en-US" sz="1400" dirty="false" smtClean="false"/>
              <a:t> </a:t>
            </a:r>
            <a:r>
              <a:rPr lang="en-US" sz="1400" dirty="false" err="true" smtClean="false"/>
              <a:t>změny</a:t>
            </a:r>
            <a:r>
              <a:rPr lang="en-US" sz="1400" dirty="false" smtClean="false"/>
              <a:t>: model </a:t>
            </a:r>
            <a:r>
              <a:rPr lang="en-US" sz="1400" dirty="false" err="true"/>
              <a:t>akce</a:t>
            </a:r>
            <a:r>
              <a:rPr lang="en-US" sz="1400" dirty="false"/>
              <a:t> </a:t>
            </a:r>
            <a:r>
              <a:rPr lang="en-US" sz="1400" dirty="false" smtClean="false"/>
              <a:t>a model </a:t>
            </a:r>
            <a:r>
              <a:rPr lang="en-US" sz="1400" dirty="false" err="true" smtClean="false"/>
              <a:t>změny</a:t>
            </a:r>
            <a:r>
              <a:rPr lang="en-US" sz="1400" dirty="false" smtClean="false"/>
              <a:t> / </a:t>
            </a:r>
            <a:r>
              <a:rPr lang="en-US" sz="1400" dirty="false" err="true" smtClean="false"/>
              <a:t>závěry</a:t>
            </a:r>
            <a:r>
              <a:rPr lang="en-US" sz="1400" dirty="false" smtClean="false"/>
              <a:t> </a:t>
            </a:r>
            <a:r>
              <a:rPr lang="en-US" sz="1400" dirty="false" err="true"/>
              <a:t>evaluace</a:t>
            </a:r>
            <a:r>
              <a:rPr lang="en-US" sz="1400" dirty="false"/>
              <a:t> a </a:t>
            </a:r>
            <a:r>
              <a:rPr lang="en-US" sz="1400" dirty="false" err="true" smtClean="false"/>
              <a:t>doporučení</a:t>
            </a:r>
            <a:r>
              <a:rPr lang="en-US" sz="1400" dirty="false" smtClean="false"/>
              <a:t> / </a:t>
            </a:r>
            <a:r>
              <a:rPr lang="en-US" sz="1400" dirty="false" err="true" smtClean="false"/>
              <a:t>přílohy</a:t>
            </a:r>
            <a:r>
              <a:rPr lang="en-US" sz="1400" dirty="false" smtClean="false"/>
              <a:t>: </a:t>
            </a:r>
            <a:r>
              <a:rPr lang="en-US" sz="1400" dirty="false" err="true" smtClean="false"/>
              <a:t>odpovědi</a:t>
            </a:r>
            <a:r>
              <a:rPr lang="en-US" sz="1400" dirty="false" smtClean="false"/>
              <a:t> </a:t>
            </a:r>
            <a:r>
              <a:rPr lang="en-US" sz="1400" dirty="false" err="true"/>
              <a:t>na</a:t>
            </a:r>
            <a:r>
              <a:rPr lang="en-US" sz="1400" dirty="false"/>
              <a:t> </a:t>
            </a:r>
            <a:r>
              <a:rPr lang="en-US" sz="1400" dirty="false" err="true"/>
              <a:t>evaluační</a:t>
            </a:r>
            <a:r>
              <a:rPr lang="en-US" sz="1400" dirty="false"/>
              <a:t> </a:t>
            </a:r>
            <a:r>
              <a:rPr lang="en-US" sz="1400" dirty="false" err="true"/>
              <a:t>otázky</a:t>
            </a:r>
            <a:endParaRPr lang="en-US" sz="1400" dirty="false"/>
          </a:p>
          <a:p>
            <a:pPr algn="just"/>
            <a:endParaRPr lang="en-US" sz="1800" dirty="false" smtClean="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17</a:t>
            </a:fld>
            <a:endParaRPr lang="cs-CZ" dirty="false"/>
          </a:p>
        </p:txBody>
      </p:sp>
    </p:spTree>
    <p:extLst>
      <p:ext uri="{BB962C8B-B14F-4D97-AF65-F5344CB8AC3E}">
        <p14:creationId xmlns:p14="http://schemas.microsoft.com/office/powerpoint/2010/main" val="33168212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endParaRPr lang="cs-CZ" dirty="false"/>
          </a:p>
        </p:txBody>
      </p:sp>
      <p:sp>
        <p:nvSpPr>
          <p:cNvPr id="3" name="Zástupný symbol pro obsah 2"/>
          <p:cNvSpPr>
            <a:spLocks noGrp="true"/>
          </p:cNvSpPr>
          <p:nvPr>
            <p:ph idx="1"/>
          </p:nvPr>
        </p:nvSpPr>
        <p:spPr/>
        <p:txBody>
          <a:bodyPr/>
          <a:lstStyle/>
          <a:p>
            <a:pPr marL="0" indent="0" algn="ctr">
              <a:buNone/>
            </a:pPr>
            <a:endParaRPr lang="en-US" sz="3200" b="true" dirty="false" smtClean="false">
              <a:latin typeface="+mj-lt"/>
            </a:endParaRPr>
          </a:p>
          <a:p>
            <a:pPr marL="0" indent="0" algn="ctr">
              <a:buNone/>
            </a:pPr>
            <a:endParaRPr lang="en-US" sz="3200" b="true" dirty="false">
              <a:latin typeface="+mj-lt"/>
            </a:endParaRPr>
          </a:p>
          <a:p>
            <a:pPr marL="0" indent="0" algn="ctr">
              <a:buNone/>
            </a:pPr>
            <a:r>
              <a:rPr lang="en-US" sz="3200" b="true" dirty="false" smtClean="false">
                <a:latin typeface="+mj-lt"/>
              </a:rPr>
              <a:t>EVALUACE</a:t>
            </a:r>
          </a:p>
          <a:p>
            <a:pPr marL="0" indent="0" algn="ctr">
              <a:buNone/>
            </a:pPr>
            <a:r>
              <a:rPr lang="en-US" sz="3200" b="true" dirty="false" smtClean="false">
                <a:latin typeface="+mj-lt"/>
              </a:rPr>
              <a:t>V RÁMCI VÝZVY Č. 31“BUDOVÁNÍ</a:t>
            </a:r>
          </a:p>
          <a:p>
            <a:pPr marL="0" indent="0" algn="ctr">
              <a:buNone/>
            </a:pPr>
            <a:r>
              <a:rPr lang="en-US" sz="3200" b="true" dirty="false" smtClean="false">
                <a:latin typeface="+mj-lt"/>
              </a:rPr>
              <a:t>KAPACIT A PROFESIONALIZACE NNO”</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18</a:t>
            </a:fld>
            <a:endParaRPr lang="cs-CZ" dirty="false"/>
          </a:p>
        </p:txBody>
      </p:sp>
    </p:spTree>
    <p:extLst>
      <p:ext uri="{BB962C8B-B14F-4D97-AF65-F5344CB8AC3E}">
        <p14:creationId xmlns:p14="http://schemas.microsoft.com/office/powerpoint/2010/main" val="3198873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Základní</a:t>
            </a:r>
            <a:r>
              <a:rPr lang="en-US" dirty="false" smtClean="false"/>
              <a:t> </a:t>
            </a:r>
            <a:r>
              <a:rPr lang="en-US" dirty="false" err="true" smtClean="false"/>
              <a:t>parametry</a:t>
            </a:r>
            <a:r>
              <a:rPr lang="en-US" dirty="false" smtClean="false"/>
              <a:t> </a:t>
            </a:r>
            <a:r>
              <a:rPr lang="en-US" dirty="false" err="true" smtClean="false"/>
              <a:t>výzvy</a:t>
            </a:r>
            <a:r>
              <a:rPr lang="en-US" dirty="false" smtClean="false"/>
              <a:t> I.</a:t>
            </a:r>
            <a:endParaRPr lang="cs-CZ" dirty="false"/>
          </a:p>
        </p:txBody>
      </p:sp>
      <p:sp>
        <p:nvSpPr>
          <p:cNvPr id="3" name="Zástupný symbol pro obsah 2"/>
          <p:cNvSpPr>
            <a:spLocks noGrp="true"/>
          </p:cNvSpPr>
          <p:nvPr>
            <p:ph idx="1"/>
          </p:nvPr>
        </p:nvSpPr>
        <p:spPr/>
        <p:txBody>
          <a:bodyPr/>
          <a:lstStyle/>
          <a:p>
            <a:pPr lvl="0" algn="just"/>
            <a:r>
              <a:rPr lang="en-US" sz="1800" b="true" dirty="false" err="true"/>
              <a:t>zaměření</a:t>
            </a:r>
            <a:r>
              <a:rPr lang="en-US" sz="1800" b="true" dirty="false"/>
              <a:t> </a:t>
            </a:r>
            <a:r>
              <a:rPr lang="en-US" sz="1800" b="true" dirty="false" err="true" smtClean="false"/>
              <a:t>výzvy</a:t>
            </a:r>
            <a:r>
              <a:rPr lang="en-US" sz="1800" b="true" dirty="false" smtClean="false"/>
              <a:t> </a:t>
            </a:r>
            <a:r>
              <a:rPr lang="en-US" sz="1800" b="true" dirty="false" err="true" smtClean="false"/>
              <a:t>obecně</a:t>
            </a:r>
            <a:r>
              <a:rPr lang="en-US" sz="1800" b="true" dirty="false" smtClean="false"/>
              <a:t>: </a:t>
            </a:r>
          </a:p>
          <a:p>
            <a:pPr marL="0" lvl="0" indent="0" algn="just">
              <a:buNone/>
            </a:pPr>
            <a:r>
              <a:rPr lang="en-US" sz="1400" dirty="false" err="true" smtClean="false"/>
              <a:t>pomoci</a:t>
            </a:r>
            <a:r>
              <a:rPr lang="en-US" sz="1400" dirty="false" smtClean="false"/>
              <a:t> </a:t>
            </a:r>
            <a:r>
              <a:rPr lang="en-US" sz="1400" dirty="false" err="true"/>
              <a:t>inovativním</a:t>
            </a:r>
            <a:r>
              <a:rPr lang="en-US" sz="1400" dirty="false"/>
              <a:t> </a:t>
            </a:r>
            <a:r>
              <a:rPr lang="en-US" sz="1400" dirty="false" err="true"/>
              <a:t>způsobem</a:t>
            </a:r>
            <a:r>
              <a:rPr lang="en-US" sz="1400" dirty="false"/>
              <a:t> </a:t>
            </a:r>
            <a:r>
              <a:rPr lang="en-US" sz="1400" dirty="false" err="true"/>
              <a:t>organizacím</a:t>
            </a:r>
            <a:r>
              <a:rPr lang="en-US" sz="1400" dirty="false"/>
              <a:t> s </a:t>
            </a:r>
            <a:r>
              <a:rPr lang="en-US" sz="1400" dirty="false" err="true"/>
              <a:t>oblastmi</a:t>
            </a:r>
            <a:r>
              <a:rPr lang="en-US" sz="1400" dirty="false"/>
              <a:t>, se </a:t>
            </a:r>
            <a:r>
              <a:rPr lang="en-US" sz="1400" dirty="false" err="true"/>
              <a:t>kterými</a:t>
            </a:r>
            <a:r>
              <a:rPr lang="en-US" sz="1400" dirty="false"/>
              <a:t> se </a:t>
            </a:r>
            <a:r>
              <a:rPr lang="en-US" sz="1400" dirty="false" err="true"/>
              <a:t>nejvíce</a:t>
            </a:r>
            <a:r>
              <a:rPr lang="en-US" sz="1400" dirty="false"/>
              <a:t> </a:t>
            </a:r>
            <a:r>
              <a:rPr lang="en-US" sz="1400" dirty="false" err="true"/>
              <a:t>potýkají</a:t>
            </a:r>
            <a:r>
              <a:rPr lang="en-US" sz="1400" dirty="false"/>
              <a:t> a </a:t>
            </a:r>
            <a:r>
              <a:rPr lang="en-US" sz="1400" dirty="false" err="true"/>
              <a:t>tím</a:t>
            </a:r>
            <a:r>
              <a:rPr lang="en-US" sz="1400" dirty="false"/>
              <a:t> </a:t>
            </a:r>
            <a:r>
              <a:rPr lang="en-US" sz="1400" dirty="false" err="true"/>
              <a:t>umožnit</a:t>
            </a:r>
            <a:r>
              <a:rPr lang="en-US" sz="1400" dirty="false"/>
              <a:t> </a:t>
            </a:r>
            <a:r>
              <a:rPr lang="en-US" sz="1400" dirty="false" err="true"/>
              <a:t>jejich</a:t>
            </a:r>
            <a:r>
              <a:rPr lang="en-US" sz="1400" dirty="false"/>
              <a:t> </a:t>
            </a:r>
            <a:r>
              <a:rPr lang="en-US" sz="1400" dirty="false" err="true"/>
              <a:t>další</a:t>
            </a:r>
            <a:r>
              <a:rPr lang="en-US" sz="1400" dirty="false"/>
              <a:t> </a:t>
            </a:r>
            <a:r>
              <a:rPr lang="en-US" sz="1400" dirty="false" err="true"/>
              <a:t>růst</a:t>
            </a:r>
            <a:r>
              <a:rPr lang="en-US" sz="1400" dirty="false"/>
              <a:t>, </a:t>
            </a:r>
            <a:r>
              <a:rPr lang="en-US" sz="1400" dirty="false" err="true"/>
              <a:t>prohlubování</a:t>
            </a:r>
            <a:r>
              <a:rPr lang="en-US" sz="1400" dirty="false"/>
              <a:t> </a:t>
            </a:r>
            <a:r>
              <a:rPr lang="en-US" sz="1400" dirty="false" err="true"/>
              <a:t>jejich</a:t>
            </a:r>
            <a:r>
              <a:rPr lang="en-US" sz="1400" dirty="false"/>
              <a:t> </a:t>
            </a:r>
            <a:r>
              <a:rPr lang="en-US" sz="1400" dirty="false" err="true"/>
              <a:t>činnosti</a:t>
            </a:r>
            <a:r>
              <a:rPr lang="en-US" sz="1400" dirty="false"/>
              <a:t>, </a:t>
            </a:r>
            <a:r>
              <a:rPr lang="en-US" sz="1400" dirty="false" err="true"/>
              <a:t>efektivnější</a:t>
            </a:r>
            <a:r>
              <a:rPr lang="en-US" sz="1400" dirty="false"/>
              <a:t> </a:t>
            </a:r>
            <a:r>
              <a:rPr lang="en-US" sz="1400" dirty="false" err="true"/>
              <a:t>využívání</a:t>
            </a:r>
            <a:r>
              <a:rPr lang="en-US" sz="1400" dirty="false"/>
              <a:t> </a:t>
            </a:r>
            <a:r>
              <a:rPr lang="en-US" sz="1400" dirty="false" err="true"/>
              <a:t>disponibilních</a:t>
            </a:r>
            <a:r>
              <a:rPr lang="en-US" sz="1400" dirty="false"/>
              <a:t> </a:t>
            </a:r>
            <a:r>
              <a:rPr lang="en-US" sz="1400" dirty="false" err="true"/>
              <a:t>finančních</a:t>
            </a:r>
            <a:r>
              <a:rPr lang="en-US" sz="1400" dirty="false"/>
              <a:t> </a:t>
            </a:r>
            <a:r>
              <a:rPr lang="en-US" sz="1400" dirty="false" err="true"/>
              <a:t>prostředků</a:t>
            </a:r>
            <a:r>
              <a:rPr lang="en-US" sz="1400" dirty="false"/>
              <a:t> a </a:t>
            </a:r>
            <a:r>
              <a:rPr lang="en-US" sz="1400" dirty="false" err="true"/>
              <a:t>efektivnější</a:t>
            </a:r>
            <a:r>
              <a:rPr lang="en-US" sz="1400" dirty="false"/>
              <a:t> </a:t>
            </a:r>
            <a:r>
              <a:rPr lang="en-US" sz="1400" dirty="false" err="true" smtClean="false"/>
              <a:t>práci</a:t>
            </a:r>
            <a:r>
              <a:rPr lang="en-US" sz="1400" dirty="false" smtClean="false"/>
              <a:t> s </a:t>
            </a:r>
            <a:r>
              <a:rPr lang="en-US" sz="1400" dirty="false" err="true"/>
              <a:t>jejich</a:t>
            </a:r>
            <a:r>
              <a:rPr lang="en-US" sz="1400" dirty="false"/>
              <a:t> </a:t>
            </a:r>
            <a:r>
              <a:rPr lang="en-US" sz="1400" dirty="false" err="true"/>
              <a:t>cílovou</a:t>
            </a:r>
            <a:r>
              <a:rPr lang="en-US" sz="1400" dirty="false"/>
              <a:t> </a:t>
            </a:r>
            <a:r>
              <a:rPr lang="en-US" sz="1400" dirty="false" err="true"/>
              <a:t>skupinou</a:t>
            </a:r>
            <a:r>
              <a:rPr lang="en-US" sz="1400" dirty="false"/>
              <a:t> (</a:t>
            </a:r>
            <a:r>
              <a:rPr lang="en-US" sz="1400" dirty="false" err="true"/>
              <a:t>zaměstnanci</a:t>
            </a:r>
            <a:r>
              <a:rPr lang="en-US" sz="1400" dirty="false"/>
              <a:t>).</a:t>
            </a:r>
          </a:p>
          <a:p>
            <a:pPr marL="0" indent="0" algn="just">
              <a:buNone/>
            </a:pPr>
            <a:r>
              <a:rPr lang="en-US" sz="1400" dirty="false" err="true" smtClean="false"/>
              <a:t>inovativnost</a:t>
            </a:r>
            <a:r>
              <a:rPr lang="en-US" sz="1400" dirty="false" smtClean="false"/>
              <a:t> </a:t>
            </a:r>
            <a:r>
              <a:rPr lang="en-US" sz="1400" dirty="false" err="true"/>
              <a:t>výzvy</a:t>
            </a:r>
            <a:r>
              <a:rPr lang="en-US" sz="1400" dirty="false"/>
              <a:t> </a:t>
            </a:r>
            <a:r>
              <a:rPr lang="en-US" sz="1400" dirty="false" err="true"/>
              <a:t>spočívá</a:t>
            </a:r>
            <a:r>
              <a:rPr lang="en-US" sz="1400" dirty="false"/>
              <a:t> </a:t>
            </a:r>
            <a:r>
              <a:rPr lang="en-US" sz="1400" dirty="false" err="true"/>
              <a:t>ve</a:t>
            </a:r>
            <a:r>
              <a:rPr lang="en-US" sz="1400" dirty="false"/>
              <a:t> </a:t>
            </a:r>
            <a:r>
              <a:rPr lang="en-US" sz="1400" dirty="false" err="true"/>
              <a:t>způsobu</a:t>
            </a:r>
            <a:r>
              <a:rPr lang="en-US" sz="1400" dirty="false"/>
              <a:t> </a:t>
            </a:r>
            <a:r>
              <a:rPr lang="en-US" sz="1400" dirty="false" err="true"/>
              <a:t>zjišťování</a:t>
            </a:r>
            <a:r>
              <a:rPr lang="en-US" sz="1400" dirty="false"/>
              <a:t> </a:t>
            </a:r>
            <a:r>
              <a:rPr lang="en-US" sz="1400" dirty="false" err="true"/>
              <a:t>potřeb</a:t>
            </a:r>
            <a:r>
              <a:rPr lang="en-US" sz="1400" dirty="false"/>
              <a:t> </a:t>
            </a:r>
            <a:r>
              <a:rPr lang="en-US" sz="1400" dirty="false" err="true"/>
              <a:t>organizací</a:t>
            </a:r>
            <a:r>
              <a:rPr lang="en-US" sz="1400" dirty="false"/>
              <a:t>, </a:t>
            </a:r>
            <a:r>
              <a:rPr lang="en-US" sz="1400" dirty="false" err="true" smtClean="false"/>
              <a:t>jejich</a:t>
            </a:r>
            <a:r>
              <a:rPr lang="en-US" sz="1400" dirty="false" smtClean="false"/>
              <a:t> </a:t>
            </a:r>
            <a:r>
              <a:rPr lang="en-US" sz="1400" dirty="false" err="true"/>
              <a:t>následném</a:t>
            </a:r>
            <a:r>
              <a:rPr lang="en-US" sz="1400" dirty="false"/>
              <a:t> </a:t>
            </a:r>
            <a:r>
              <a:rPr lang="en-US" sz="1400" dirty="false" err="true"/>
              <a:t>naplňování</a:t>
            </a:r>
            <a:r>
              <a:rPr lang="en-US" sz="1400" dirty="false"/>
              <a:t> </a:t>
            </a:r>
            <a:r>
              <a:rPr lang="en-US" sz="1400" dirty="false" smtClean="false"/>
              <a:t>               a </a:t>
            </a:r>
            <a:r>
              <a:rPr lang="en-US" sz="1400" dirty="false" err="true"/>
              <a:t>měření</a:t>
            </a:r>
            <a:r>
              <a:rPr lang="en-US" sz="1400" dirty="false"/>
              <a:t> </a:t>
            </a:r>
            <a:r>
              <a:rPr lang="en-US" sz="1400" dirty="false" err="true"/>
              <a:t>dopadu</a:t>
            </a:r>
            <a:r>
              <a:rPr lang="en-US" sz="1400" dirty="false"/>
              <a:t>.</a:t>
            </a:r>
          </a:p>
          <a:p>
            <a:pPr marL="0" indent="0" algn="just">
              <a:buNone/>
            </a:pPr>
            <a:r>
              <a:rPr lang="en-US" sz="1400" dirty="false" err="true" smtClean="false"/>
              <a:t>díky</a:t>
            </a:r>
            <a:r>
              <a:rPr lang="en-US" sz="1400" dirty="false" smtClean="false"/>
              <a:t> </a:t>
            </a:r>
            <a:r>
              <a:rPr lang="en-US" sz="1400" dirty="false" err="true"/>
              <a:t>výzvě</a:t>
            </a:r>
            <a:r>
              <a:rPr lang="en-US" sz="1400" dirty="false"/>
              <a:t> by se </a:t>
            </a:r>
            <a:r>
              <a:rPr lang="en-US" sz="1400" dirty="false" err="true"/>
              <a:t>organizace</a:t>
            </a:r>
            <a:r>
              <a:rPr lang="en-US" sz="1400" dirty="false"/>
              <a:t> </a:t>
            </a:r>
            <a:r>
              <a:rPr lang="en-US" sz="1400" dirty="false" err="true"/>
              <a:t>měly</a:t>
            </a:r>
            <a:r>
              <a:rPr lang="en-US" sz="1400" dirty="false"/>
              <a:t> </a:t>
            </a:r>
            <a:r>
              <a:rPr lang="en-US" sz="1400" dirty="false" err="true"/>
              <a:t>stát</a:t>
            </a:r>
            <a:r>
              <a:rPr lang="en-US" sz="1400" dirty="false"/>
              <a:t> </a:t>
            </a:r>
            <a:r>
              <a:rPr lang="en-US" sz="1400" dirty="false" err="true"/>
              <a:t>efektivnějšími</a:t>
            </a:r>
            <a:r>
              <a:rPr lang="en-US" sz="1400" dirty="false"/>
              <a:t> v </a:t>
            </a:r>
            <a:r>
              <a:rPr lang="en-US" sz="1400" dirty="false" err="true"/>
              <a:t>pomoci</a:t>
            </a:r>
            <a:r>
              <a:rPr lang="en-US" sz="1400" dirty="false"/>
              <a:t> </a:t>
            </a:r>
            <a:r>
              <a:rPr lang="en-US" sz="1400" dirty="false" err="true"/>
              <a:t>svým</a:t>
            </a:r>
            <a:r>
              <a:rPr lang="en-US" sz="1400" dirty="false"/>
              <a:t> </a:t>
            </a:r>
            <a:r>
              <a:rPr lang="en-US" sz="1400" dirty="false" err="true"/>
              <a:t>cílovým</a:t>
            </a:r>
            <a:r>
              <a:rPr lang="en-US" sz="1400" dirty="false"/>
              <a:t> </a:t>
            </a:r>
            <a:r>
              <a:rPr lang="en-US" sz="1400" dirty="false" err="true"/>
              <a:t>skupinám</a:t>
            </a:r>
            <a:r>
              <a:rPr lang="en-US" sz="1400" dirty="false"/>
              <a:t> a </a:t>
            </a:r>
            <a:r>
              <a:rPr lang="en-US" sz="1400" dirty="false" err="true"/>
              <a:t>měly</a:t>
            </a:r>
            <a:r>
              <a:rPr lang="en-US" sz="1400" dirty="false"/>
              <a:t> by </a:t>
            </a:r>
            <a:r>
              <a:rPr lang="en-US" sz="1400" dirty="false" err="true"/>
              <a:t>mít</a:t>
            </a:r>
            <a:r>
              <a:rPr lang="en-US" sz="1400" dirty="false"/>
              <a:t> </a:t>
            </a:r>
            <a:r>
              <a:rPr lang="en-US" sz="1400" dirty="false" err="true"/>
              <a:t>lepší</a:t>
            </a:r>
            <a:r>
              <a:rPr lang="en-US" sz="1400" dirty="false"/>
              <a:t> </a:t>
            </a:r>
            <a:r>
              <a:rPr lang="en-US" sz="1400" dirty="false" err="true"/>
              <a:t>šanci</a:t>
            </a:r>
            <a:r>
              <a:rPr lang="en-US" sz="1400" dirty="false"/>
              <a:t> </a:t>
            </a:r>
            <a:r>
              <a:rPr lang="en-US" sz="1400" dirty="false" err="true"/>
              <a:t>diverzifikovat</a:t>
            </a:r>
            <a:r>
              <a:rPr lang="en-US" sz="1400" dirty="false"/>
              <a:t> </a:t>
            </a:r>
            <a:r>
              <a:rPr lang="en-US" sz="1400" dirty="false" err="true"/>
              <a:t>své</a:t>
            </a:r>
            <a:r>
              <a:rPr lang="en-US" sz="1400" dirty="false"/>
              <a:t> </a:t>
            </a:r>
            <a:r>
              <a:rPr lang="en-US" sz="1400" dirty="false" err="true"/>
              <a:t>zdroje</a:t>
            </a:r>
            <a:r>
              <a:rPr lang="en-US" sz="1400" dirty="false" smtClean="false"/>
              <a:t>.</a:t>
            </a:r>
            <a:endParaRPr lang="en-US"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2987532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smtClean="false"/>
              <a:t>Program a </a:t>
            </a:r>
            <a:r>
              <a:rPr lang="en-US" dirty="false" err="true" smtClean="false"/>
              <a:t>obsah</a:t>
            </a:r>
            <a:endParaRPr lang="cs-CZ" dirty="false"/>
          </a:p>
        </p:txBody>
      </p:sp>
      <p:sp>
        <p:nvSpPr>
          <p:cNvPr id="3" name="Zástupný symbol pro obsah 2"/>
          <p:cNvSpPr>
            <a:spLocks noGrp="true"/>
          </p:cNvSpPr>
          <p:nvPr>
            <p:ph idx="1"/>
          </p:nvPr>
        </p:nvSpPr>
        <p:spPr/>
        <p:txBody>
          <a:bodyPr/>
          <a:lstStyle/>
          <a:p>
            <a:pPr algn="just"/>
            <a:r>
              <a:rPr lang="cs-CZ" sz="1800" b="true" dirty="false" smtClean="false"/>
              <a:t>Cíl</a:t>
            </a:r>
            <a:r>
              <a:rPr lang="en-US" sz="1800" b="true" dirty="false" smtClean="false"/>
              <a:t>:</a:t>
            </a:r>
            <a:r>
              <a:rPr lang="en-US" sz="1800" dirty="false" smtClean="false"/>
              <a:t> </a:t>
            </a:r>
            <a:r>
              <a:rPr lang="cs-CZ" sz="1800" dirty="false" smtClean="false"/>
              <a:t>přiblížit </a:t>
            </a:r>
            <a:r>
              <a:rPr lang="cs-CZ" sz="1800" dirty="false"/>
              <a:t>jeho účastníkům požadovaný způsob provádění evaluace jednotlivých klíčových aktivit. Mimo jiné se účastníci seznámí </a:t>
            </a:r>
            <a:r>
              <a:rPr lang="cs-CZ" sz="1800" dirty="false" smtClean="false"/>
              <a:t>s </a:t>
            </a:r>
            <a:r>
              <a:rPr lang="cs-CZ" sz="1800" dirty="false"/>
              <a:t>návazností jednotlivých kroků v rámci evaluace a budou si </a:t>
            </a:r>
            <a:r>
              <a:rPr lang="cs-CZ" sz="1800" dirty="false" smtClean="false"/>
              <a:t>moci</a:t>
            </a:r>
            <a:r>
              <a:rPr lang="en-US" sz="1800" dirty="false" smtClean="false"/>
              <a:t> </a:t>
            </a:r>
            <a:r>
              <a:rPr lang="cs-CZ" sz="1800" dirty="false" smtClean="false"/>
              <a:t>s </a:t>
            </a:r>
            <a:r>
              <a:rPr lang="cs-CZ" sz="1800" dirty="false"/>
              <a:t>podporou evaluátorů z řídícího orgánu MPSV vyzkoušet nastavení evaluace v rámci praktického cvičení</a:t>
            </a:r>
            <a:r>
              <a:rPr lang="cs-CZ" sz="1800" dirty="false" smtClean="false"/>
              <a:t>.</a:t>
            </a:r>
            <a:endParaRPr lang="en-US" sz="1800" dirty="false" smtClean="false"/>
          </a:p>
          <a:p>
            <a:pPr algn="just"/>
            <a:r>
              <a:rPr lang="en-US" sz="1800" b="true" dirty="false" err="true" smtClean="false"/>
              <a:t>Obsah</a:t>
            </a:r>
            <a:r>
              <a:rPr lang="en-US" sz="1800" b="true" dirty="false" smtClean="false"/>
              <a:t>:</a:t>
            </a:r>
          </a:p>
          <a:p>
            <a:pPr lvl="1" algn="just"/>
            <a:r>
              <a:rPr lang="en-US" sz="1400" dirty="false" err="true" smtClean="false"/>
              <a:t>Evaluace</a:t>
            </a:r>
            <a:r>
              <a:rPr lang="en-US" sz="1400" dirty="false" smtClean="false"/>
              <a:t> </a:t>
            </a:r>
            <a:r>
              <a:rPr lang="en-US" sz="1400" dirty="false" err="true" smtClean="false"/>
              <a:t>jako</a:t>
            </a:r>
            <a:r>
              <a:rPr lang="en-US" sz="1400" dirty="false" smtClean="false"/>
              <a:t> </a:t>
            </a:r>
            <a:r>
              <a:rPr lang="en-US" sz="1400" dirty="false" err="true" smtClean="false"/>
              <a:t>manažerský</a:t>
            </a:r>
            <a:r>
              <a:rPr lang="en-US" sz="1400" dirty="false" smtClean="false"/>
              <a:t> </a:t>
            </a:r>
            <a:r>
              <a:rPr lang="en-US" sz="1400" dirty="false" err="true" smtClean="false"/>
              <a:t>nástroj</a:t>
            </a:r>
            <a:endParaRPr lang="en-US" sz="1400" dirty="false" smtClean="false"/>
          </a:p>
          <a:p>
            <a:pPr lvl="1" algn="just"/>
            <a:r>
              <a:rPr lang="en-US" sz="1400" dirty="false" err="true"/>
              <a:t>Evaluace</a:t>
            </a:r>
            <a:r>
              <a:rPr lang="en-US" sz="1400" dirty="false"/>
              <a:t> v </a:t>
            </a:r>
            <a:r>
              <a:rPr lang="en-US" sz="1400" dirty="false" err="true"/>
              <a:t>rámci</a:t>
            </a:r>
            <a:r>
              <a:rPr lang="en-US" sz="1400" dirty="false"/>
              <a:t> </a:t>
            </a:r>
            <a:r>
              <a:rPr lang="en-US" sz="1400" dirty="false" err="true"/>
              <a:t>výzvy</a:t>
            </a:r>
            <a:r>
              <a:rPr lang="en-US" sz="1400" dirty="false"/>
              <a:t> č. </a:t>
            </a:r>
            <a:r>
              <a:rPr lang="en-US" sz="1400" dirty="false" smtClean="false"/>
              <a:t>31 </a:t>
            </a:r>
            <a:r>
              <a:rPr lang="en-US" sz="1400" dirty="false"/>
              <a:t>“</a:t>
            </a:r>
            <a:r>
              <a:rPr lang="en-US" sz="1400" dirty="false" err="true"/>
              <a:t>Budování</a:t>
            </a:r>
            <a:r>
              <a:rPr lang="en-US" sz="1400" dirty="false"/>
              <a:t> </a:t>
            </a:r>
            <a:r>
              <a:rPr lang="en-US" sz="1400" dirty="false" err="true"/>
              <a:t>kapacit</a:t>
            </a:r>
            <a:r>
              <a:rPr lang="en-US" sz="1400" dirty="false"/>
              <a:t> a </a:t>
            </a:r>
            <a:r>
              <a:rPr lang="en-US" sz="1400" dirty="false" err="true"/>
              <a:t>profesionalizace</a:t>
            </a:r>
            <a:r>
              <a:rPr lang="en-US" sz="1400" dirty="false"/>
              <a:t> NNO</a:t>
            </a:r>
            <a:r>
              <a:rPr lang="en-US" sz="1400" dirty="false" smtClean="false"/>
              <a:t>”</a:t>
            </a:r>
          </a:p>
          <a:p>
            <a:pPr lvl="1" algn="just"/>
            <a:r>
              <a:rPr lang="en-US" sz="1400" dirty="false" err="true" smtClean="false"/>
              <a:t>Schéma</a:t>
            </a:r>
            <a:r>
              <a:rPr lang="en-US" sz="1400" dirty="false" smtClean="false"/>
              <a:t> </a:t>
            </a:r>
            <a:r>
              <a:rPr lang="en-US" sz="1400" dirty="false" err="true" smtClean="false"/>
              <a:t>jednotlivých</a:t>
            </a:r>
            <a:r>
              <a:rPr lang="en-US" sz="1400" dirty="false" smtClean="false"/>
              <a:t> </a:t>
            </a:r>
            <a:r>
              <a:rPr lang="en-US" sz="1400" dirty="false" err="true" smtClean="false"/>
              <a:t>kroků</a:t>
            </a:r>
            <a:r>
              <a:rPr lang="en-US" sz="1400" dirty="false" smtClean="false"/>
              <a:t> </a:t>
            </a:r>
            <a:r>
              <a:rPr lang="en-US" sz="1400" dirty="false" err="true" smtClean="false"/>
              <a:t>evaluace</a:t>
            </a:r>
            <a:endParaRPr lang="en-US" sz="1400" dirty="false" smtClean="false"/>
          </a:p>
          <a:p>
            <a:pPr lvl="1" algn="just"/>
            <a:r>
              <a:rPr lang="en-US" sz="1400" dirty="false" err="true" smtClean="false"/>
              <a:t>Evaluační</a:t>
            </a:r>
            <a:r>
              <a:rPr lang="en-US" sz="1400" dirty="false" smtClean="false"/>
              <a:t> </a:t>
            </a:r>
            <a:r>
              <a:rPr lang="en-US" sz="1400" dirty="false" err="true" smtClean="false"/>
              <a:t>ukazatele</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4357432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Základní</a:t>
            </a:r>
            <a:r>
              <a:rPr lang="en-US" dirty="false" smtClean="false"/>
              <a:t> </a:t>
            </a:r>
            <a:r>
              <a:rPr lang="en-US" dirty="false" err="true" smtClean="false"/>
              <a:t>parametry</a:t>
            </a:r>
            <a:r>
              <a:rPr lang="en-US" dirty="false" smtClean="false"/>
              <a:t> </a:t>
            </a:r>
            <a:r>
              <a:rPr lang="en-US" dirty="false" err="true" smtClean="false"/>
              <a:t>výzvy</a:t>
            </a:r>
            <a:r>
              <a:rPr lang="en-US" dirty="false" smtClean="false"/>
              <a:t> II.</a:t>
            </a:r>
            <a:endParaRPr lang="cs-CZ" dirty="false"/>
          </a:p>
        </p:txBody>
      </p:sp>
      <p:sp>
        <p:nvSpPr>
          <p:cNvPr id="3" name="Zástupný symbol pro obsah 2"/>
          <p:cNvSpPr>
            <a:spLocks noGrp="true"/>
          </p:cNvSpPr>
          <p:nvPr>
            <p:ph idx="1"/>
          </p:nvPr>
        </p:nvSpPr>
        <p:spPr/>
        <p:txBody>
          <a:bodyPr/>
          <a:lstStyle/>
          <a:p>
            <a:pPr lvl="0" algn="just"/>
            <a:r>
              <a:rPr lang="en-US" sz="1800" b="true" dirty="false" err="true"/>
              <a:t>zaměření</a:t>
            </a:r>
            <a:r>
              <a:rPr lang="en-US" sz="1800" b="true" dirty="false"/>
              <a:t> </a:t>
            </a:r>
            <a:r>
              <a:rPr lang="en-US" sz="1800" b="true" dirty="false" err="true" smtClean="false"/>
              <a:t>výzvy</a:t>
            </a:r>
            <a:r>
              <a:rPr lang="en-US" sz="1800" b="true" dirty="false" smtClean="false"/>
              <a:t> </a:t>
            </a:r>
            <a:r>
              <a:rPr lang="en-US" sz="1800" b="true" dirty="false" err="true" smtClean="false"/>
              <a:t>konkrétně</a:t>
            </a:r>
            <a:r>
              <a:rPr lang="en-US" sz="1800" b="true" dirty="false" smtClean="false"/>
              <a:t>: </a:t>
            </a:r>
          </a:p>
          <a:p>
            <a:pPr marL="0" lvl="0" indent="0" algn="just">
              <a:buNone/>
            </a:pPr>
            <a:r>
              <a:rPr lang="en-US" sz="1400" dirty="false" err="true"/>
              <a:t>výzva</a:t>
            </a:r>
            <a:r>
              <a:rPr lang="en-US" sz="1400" dirty="false"/>
              <a:t> </a:t>
            </a:r>
            <a:r>
              <a:rPr lang="en-US" sz="1400" dirty="false" err="true"/>
              <a:t>má</a:t>
            </a:r>
            <a:r>
              <a:rPr lang="en-US" sz="1400" dirty="false"/>
              <a:t> </a:t>
            </a:r>
            <a:r>
              <a:rPr lang="en-US" sz="1400" dirty="false" err="true"/>
              <a:t>odpovídat</a:t>
            </a:r>
            <a:r>
              <a:rPr lang="en-US" sz="1400" dirty="false"/>
              <a:t> </a:t>
            </a:r>
            <a:r>
              <a:rPr lang="en-US" sz="1400" dirty="false" err="true"/>
              <a:t>na</a:t>
            </a:r>
            <a:r>
              <a:rPr lang="en-US" sz="1400" dirty="false"/>
              <a:t> </a:t>
            </a:r>
            <a:r>
              <a:rPr lang="en-US" sz="1400" dirty="false" err="true"/>
              <a:t>specifické</a:t>
            </a:r>
            <a:r>
              <a:rPr lang="en-US" sz="1400" dirty="false"/>
              <a:t> </a:t>
            </a:r>
            <a:r>
              <a:rPr lang="en-US" sz="1400" dirty="false" err="true"/>
              <a:t>požadavky</a:t>
            </a:r>
            <a:r>
              <a:rPr lang="en-US" sz="1400" dirty="false"/>
              <a:t> </a:t>
            </a:r>
            <a:r>
              <a:rPr lang="en-US" sz="1400" dirty="false" err="true"/>
              <a:t>jednotlivých</a:t>
            </a:r>
            <a:r>
              <a:rPr lang="en-US" sz="1400" dirty="false"/>
              <a:t> </a:t>
            </a:r>
            <a:r>
              <a:rPr lang="en-US" sz="1400" dirty="false" err="true" smtClean="false"/>
              <a:t>organizací</a:t>
            </a:r>
            <a:r>
              <a:rPr lang="en-US" sz="1400" dirty="false"/>
              <a:t> </a:t>
            </a:r>
            <a:r>
              <a:rPr lang="en-US" sz="1400" dirty="false" err="true" smtClean="false"/>
              <a:t>ve</a:t>
            </a:r>
            <a:r>
              <a:rPr lang="en-US" sz="1400" dirty="false" smtClean="false"/>
              <a:t> </a:t>
            </a:r>
            <a:r>
              <a:rPr lang="en-US" sz="1400" dirty="false" err="true" smtClean="false"/>
              <a:t>vymezených</a:t>
            </a:r>
            <a:r>
              <a:rPr lang="en-US" sz="1400" dirty="false" smtClean="false"/>
              <a:t> </a:t>
            </a:r>
            <a:r>
              <a:rPr lang="en-US" sz="1400" dirty="false" err="true" smtClean="false"/>
              <a:t>klíčových</a:t>
            </a:r>
            <a:r>
              <a:rPr lang="en-US" sz="1400" dirty="false" smtClean="false"/>
              <a:t> </a:t>
            </a:r>
            <a:r>
              <a:rPr lang="en-US" sz="1400" dirty="false" err="true" smtClean="false"/>
              <a:t>aktivitách</a:t>
            </a:r>
            <a:endParaRPr lang="en-US" sz="1400" dirty="false" smtClean="false"/>
          </a:p>
          <a:p>
            <a:pPr lvl="1"/>
            <a:r>
              <a:rPr lang="en-US" sz="1400" dirty="false" err="true"/>
              <a:t>strategie</a:t>
            </a:r>
            <a:r>
              <a:rPr lang="en-US" sz="1400" dirty="false"/>
              <a:t> </a:t>
            </a:r>
            <a:r>
              <a:rPr lang="en-US" sz="1400" dirty="false" err="true"/>
              <a:t>organizace</a:t>
            </a:r>
            <a:r>
              <a:rPr lang="en-US" sz="1400" dirty="false"/>
              <a:t>, </a:t>
            </a:r>
            <a:r>
              <a:rPr lang="en-US" sz="1400" dirty="false" err="true"/>
              <a:t>poslání</a:t>
            </a:r>
            <a:endParaRPr lang="en-US" sz="1400" dirty="false"/>
          </a:p>
          <a:p>
            <a:pPr lvl="1"/>
            <a:r>
              <a:rPr lang="en-US" sz="1400" dirty="false" err="true"/>
              <a:t>financování</a:t>
            </a:r>
            <a:r>
              <a:rPr lang="en-US" sz="1400" dirty="false"/>
              <a:t>, fundraising</a:t>
            </a:r>
          </a:p>
          <a:p>
            <a:pPr lvl="1"/>
            <a:r>
              <a:rPr lang="en-US" sz="1400" dirty="false" err="true"/>
              <a:t>lidské</a:t>
            </a:r>
            <a:r>
              <a:rPr lang="en-US" sz="1400" dirty="false"/>
              <a:t> </a:t>
            </a:r>
            <a:r>
              <a:rPr lang="en-US" sz="1400" dirty="false" err="true"/>
              <a:t>zdroje</a:t>
            </a:r>
            <a:endParaRPr lang="en-US" sz="1400" dirty="false"/>
          </a:p>
          <a:p>
            <a:pPr lvl="1"/>
            <a:r>
              <a:rPr lang="en-US" sz="1400" dirty="false"/>
              <a:t>marketing a PR</a:t>
            </a:r>
          </a:p>
          <a:p>
            <a:pPr lvl="1"/>
            <a:r>
              <a:rPr lang="en-US" sz="1400" dirty="false" err="true"/>
              <a:t>kvalita</a:t>
            </a:r>
            <a:r>
              <a:rPr lang="en-US" sz="1400" dirty="false"/>
              <a:t> </a:t>
            </a:r>
            <a:r>
              <a:rPr lang="en-US" sz="1400" dirty="false" err="true"/>
              <a:t>služeb</a:t>
            </a:r>
            <a:r>
              <a:rPr lang="en-US" sz="1400" dirty="false"/>
              <a:t>/</a:t>
            </a:r>
            <a:r>
              <a:rPr lang="en-US" sz="1400" dirty="false" err="true"/>
              <a:t>produktů</a:t>
            </a:r>
            <a:endParaRPr lang="en-US" sz="1400" dirty="false"/>
          </a:p>
          <a:p>
            <a:pPr marL="0" indent="0" algn="just">
              <a:buNone/>
            </a:pPr>
            <a:r>
              <a:rPr lang="en-US" sz="1400" dirty="false" err="true"/>
              <a:t>naplnění</a:t>
            </a:r>
            <a:r>
              <a:rPr lang="en-US" sz="1400" dirty="false"/>
              <a:t> </a:t>
            </a:r>
            <a:r>
              <a:rPr lang="en-US" sz="1400" dirty="false" err="true"/>
              <a:t>požadavků</a:t>
            </a:r>
            <a:r>
              <a:rPr lang="en-US" sz="1400" dirty="false"/>
              <a:t> </a:t>
            </a:r>
            <a:r>
              <a:rPr lang="en-US" sz="1400" dirty="false" err="true"/>
              <a:t>má</a:t>
            </a:r>
            <a:r>
              <a:rPr lang="en-US" sz="1400" dirty="false"/>
              <a:t> </a:t>
            </a:r>
            <a:r>
              <a:rPr lang="en-US" sz="1400" dirty="false" err="true"/>
              <a:t>směřovat</a:t>
            </a:r>
            <a:r>
              <a:rPr lang="en-US" sz="1400" dirty="false"/>
              <a:t> </a:t>
            </a:r>
            <a:r>
              <a:rPr lang="en-US" sz="1400" dirty="false" err="true"/>
              <a:t>ke</a:t>
            </a:r>
            <a:r>
              <a:rPr lang="en-US" sz="1400" dirty="false"/>
              <a:t> </a:t>
            </a:r>
            <a:r>
              <a:rPr lang="en-US" sz="1400" dirty="false" err="true"/>
              <a:t>zvýšení</a:t>
            </a:r>
            <a:r>
              <a:rPr lang="en-US" sz="1400" dirty="false"/>
              <a:t> </a:t>
            </a:r>
            <a:r>
              <a:rPr lang="en-US" sz="1400" dirty="false" err="true"/>
              <a:t>kapacit</a:t>
            </a:r>
            <a:r>
              <a:rPr lang="en-US" sz="1400" dirty="false"/>
              <a:t>, </a:t>
            </a:r>
            <a:r>
              <a:rPr lang="en-US" sz="1400" dirty="false" err="true"/>
              <a:t>profesionalizaci</a:t>
            </a:r>
            <a:r>
              <a:rPr lang="en-US" sz="1400" dirty="false"/>
              <a:t> </a:t>
            </a:r>
            <a:r>
              <a:rPr lang="en-US" sz="1400" dirty="false" smtClean="false"/>
              <a:t>a </a:t>
            </a:r>
            <a:r>
              <a:rPr lang="en-US" sz="1400" dirty="false" err="true"/>
              <a:t>transparentnosti</a:t>
            </a:r>
            <a:r>
              <a:rPr lang="en-US" sz="1400" dirty="false"/>
              <a:t> </a:t>
            </a:r>
            <a:r>
              <a:rPr lang="en-US" sz="1400" dirty="false" err="true" smtClean="false"/>
              <a:t>organizací</a:t>
            </a:r>
            <a:endParaRPr lang="en-US"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20</a:t>
            </a:fld>
            <a:endParaRPr lang="cs-CZ" dirty="false"/>
          </a:p>
        </p:txBody>
      </p:sp>
    </p:spTree>
    <p:extLst>
      <p:ext uri="{BB962C8B-B14F-4D97-AF65-F5344CB8AC3E}">
        <p14:creationId xmlns:p14="http://schemas.microsoft.com/office/powerpoint/2010/main" val="27365820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Povinné</a:t>
            </a:r>
            <a:r>
              <a:rPr lang="en-US" dirty="false" smtClean="false"/>
              <a:t> </a:t>
            </a:r>
            <a:r>
              <a:rPr lang="en-US" dirty="false" err="true" smtClean="false"/>
              <a:t>složky</a:t>
            </a:r>
            <a:r>
              <a:rPr lang="en-US" dirty="false" smtClean="false"/>
              <a:t> </a:t>
            </a:r>
            <a:r>
              <a:rPr lang="en-US" dirty="false" err="true" smtClean="false"/>
              <a:t>projektu</a:t>
            </a:r>
            <a:r>
              <a:rPr lang="en-US" dirty="false" smtClean="false"/>
              <a:t> </a:t>
            </a:r>
            <a:br>
              <a:rPr lang="en-US" dirty="false" smtClean="false"/>
            </a:br>
            <a:r>
              <a:rPr lang="en-US" i="true" dirty="false"/>
              <a:t>(</a:t>
            </a:r>
            <a:r>
              <a:rPr lang="en-US" i="true" dirty="false" err="true" smtClean="false"/>
              <a:t>výstupy</a:t>
            </a:r>
            <a:r>
              <a:rPr lang="en-US" i="true" dirty="false" smtClean="false"/>
              <a:t> a </a:t>
            </a:r>
            <a:r>
              <a:rPr lang="en-US" i="true" dirty="false" err="true" smtClean="false"/>
              <a:t>součinnost</a:t>
            </a:r>
            <a:r>
              <a:rPr lang="en-US" i="true" dirty="false" smtClean="false"/>
              <a:t>)</a:t>
            </a:r>
            <a:endParaRPr lang="cs-CZ" i="true" dirty="false"/>
          </a:p>
        </p:txBody>
      </p:sp>
      <p:sp>
        <p:nvSpPr>
          <p:cNvPr id="3" name="Zástupný symbol pro obsah 2"/>
          <p:cNvSpPr>
            <a:spLocks noGrp="true"/>
          </p:cNvSpPr>
          <p:nvPr>
            <p:ph idx="1"/>
          </p:nvPr>
        </p:nvSpPr>
        <p:spPr/>
        <p:txBody>
          <a:bodyPr/>
          <a:lstStyle/>
          <a:p>
            <a:pPr lvl="0"/>
            <a:r>
              <a:rPr lang="en-US" sz="1800" b="true" dirty="false" err="true"/>
              <a:t>strategický</a:t>
            </a:r>
            <a:r>
              <a:rPr lang="en-US" sz="1800" b="true" dirty="false"/>
              <a:t> </a:t>
            </a:r>
            <a:r>
              <a:rPr lang="en-US" sz="1800" b="true" dirty="false" err="true"/>
              <a:t>plán</a:t>
            </a:r>
            <a:r>
              <a:rPr lang="en-US" sz="1800" b="true" dirty="false"/>
              <a:t> </a:t>
            </a:r>
            <a:r>
              <a:rPr lang="en-US" sz="1800" b="true" dirty="false" err="true"/>
              <a:t>na</a:t>
            </a:r>
            <a:r>
              <a:rPr lang="en-US" sz="1800" b="true" dirty="false"/>
              <a:t> </a:t>
            </a:r>
            <a:r>
              <a:rPr lang="en-US" sz="1800" b="true" dirty="false" err="true"/>
              <a:t>pětileté</a:t>
            </a:r>
            <a:r>
              <a:rPr lang="en-US" sz="1800" b="true" dirty="false"/>
              <a:t> </a:t>
            </a:r>
            <a:r>
              <a:rPr lang="en-US" sz="1800" b="true" dirty="false" err="true"/>
              <a:t>období</a:t>
            </a:r>
            <a:r>
              <a:rPr lang="en-US" sz="1800" b="true" dirty="false"/>
              <a:t> </a:t>
            </a:r>
            <a:endParaRPr lang="en-US" sz="1800" b="true" dirty="false" smtClean="false"/>
          </a:p>
          <a:p>
            <a:pPr marL="0" lvl="0" indent="0">
              <a:buNone/>
            </a:pPr>
            <a:r>
              <a:rPr lang="en-US" sz="1400" dirty="false" err="true" smtClean="false"/>
              <a:t>nejpozději</a:t>
            </a:r>
            <a:r>
              <a:rPr lang="en-US" sz="1400" dirty="false" smtClean="false"/>
              <a:t> </a:t>
            </a:r>
            <a:r>
              <a:rPr lang="en-US" sz="1400" dirty="false"/>
              <a:t>do 1 </a:t>
            </a:r>
            <a:r>
              <a:rPr lang="en-US" sz="1400" dirty="false" err="true"/>
              <a:t>roku</a:t>
            </a:r>
            <a:r>
              <a:rPr lang="en-US" sz="1400" dirty="false"/>
              <a:t> od </a:t>
            </a:r>
            <a:r>
              <a:rPr lang="en-US" sz="1400" dirty="false" err="true"/>
              <a:t>zahájení</a:t>
            </a:r>
            <a:r>
              <a:rPr lang="en-US" sz="1400" dirty="false"/>
              <a:t> </a:t>
            </a:r>
            <a:r>
              <a:rPr lang="en-US" sz="1400" dirty="false" err="true" smtClean="false"/>
              <a:t>projektu</a:t>
            </a:r>
            <a:endParaRPr lang="en-US" sz="1400" dirty="false"/>
          </a:p>
          <a:p>
            <a:pPr lvl="0"/>
            <a:r>
              <a:rPr lang="en-US" sz="1800" b="true" dirty="false"/>
              <a:t>(</a:t>
            </a:r>
            <a:r>
              <a:rPr lang="en-US" sz="1800" b="true" dirty="false" err="true"/>
              <a:t>sebe</a:t>
            </a:r>
            <a:r>
              <a:rPr lang="en-US" sz="1800" b="true" dirty="false"/>
              <a:t>)</a:t>
            </a:r>
            <a:r>
              <a:rPr lang="en-US" sz="1800" b="true" dirty="false" err="true"/>
              <a:t>evaluace</a:t>
            </a:r>
            <a:r>
              <a:rPr lang="en-US" sz="1800" b="true" dirty="false"/>
              <a:t> </a:t>
            </a:r>
            <a:r>
              <a:rPr lang="en-US" sz="1800" b="true" dirty="false" err="true"/>
              <a:t>realizovaných</a:t>
            </a:r>
            <a:r>
              <a:rPr lang="en-US" sz="1800" b="true" dirty="false"/>
              <a:t> </a:t>
            </a:r>
            <a:r>
              <a:rPr lang="en-US" sz="1800" b="true" dirty="false" err="true"/>
              <a:t>klíčových</a:t>
            </a:r>
            <a:r>
              <a:rPr lang="en-US" sz="1800" b="true" dirty="false"/>
              <a:t> </a:t>
            </a:r>
            <a:r>
              <a:rPr lang="en-US" sz="1800" b="true" dirty="false" err="true"/>
              <a:t>aktivit</a:t>
            </a:r>
            <a:r>
              <a:rPr lang="en-US" sz="1800" b="true" dirty="false"/>
              <a:t> </a:t>
            </a:r>
            <a:r>
              <a:rPr lang="en-US" sz="1800" i="true" dirty="false"/>
              <a:t>(</a:t>
            </a:r>
            <a:r>
              <a:rPr lang="en-US" sz="1800" i="true" dirty="false" err="true"/>
              <a:t>viz</a:t>
            </a:r>
            <a:r>
              <a:rPr lang="en-US" sz="1800" i="true" dirty="false"/>
              <a:t> </a:t>
            </a:r>
            <a:r>
              <a:rPr lang="en-US" sz="1800" i="true" dirty="false" err="true"/>
              <a:t>níže</a:t>
            </a:r>
            <a:r>
              <a:rPr lang="en-US" sz="1800" i="true" dirty="false"/>
              <a:t>)</a:t>
            </a:r>
          </a:p>
          <a:p>
            <a:pPr marL="0" indent="0">
              <a:buNone/>
            </a:pPr>
            <a:r>
              <a:rPr lang="en-US" sz="1400" dirty="false" err="true"/>
              <a:t>zaměřená</a:t>
            </a:r>
            <a:r>
              <a:rPr lang="en-US" sz="1400" dirty="false"/>
              <a:t> </a:t>
            </a:r>
            <a:r>
              <a:rPr lang="en-US" sz="1400" dirty="false" err="true"/>
              <a:t>na</a:t>
            </a:r>
            <a:r>
              <a:rPr lang="en-US" sz="1400" dirty="false"/>
              <a:t> </a:t>
            </a:r>
            <a:r>
              <a:rPr lang="en-US" sz="1400" dirty="false" err="true"/>
              <a:t>měření</a:t>
            </a:r>
            <a:r>
              <a:rPr lang="en-US" sz="1400" dirty="false"/>
              <a:t> </a:t>
            </a:r>
            <a:r>
              <a:rPr lang="en-US" sz="1400" dirty="false" err="true"/>
              <a:t>dopadů</a:t>
            </a:r>
            <a:r>
              <a:rPr lang="en-US" sz="1400" dirty="false"/>
              <a:t> </a:t>
            </a:r>
            <a:r>
              <a:rPr lang="en-US" sz="1400" dirty="false" err="true"/>
              <a:t>jednotlivých</a:t>
            </a:r>
            <a:r>
              <a:rPr lang="en-US" sz="1400" dirty="false"/>
              <a:t> </a:t>
            </a:r>
            <a:r>
              <a:rPr lang="en-US" sz="1400" dirty="false" err="true"/>
              <a:t>opatření</a:t>
            </a:r>
            <a:r>
              <a:rPr lang="en-US" sz="1400" dirty="false"/>
              <a:t> pro </a:t>
            </a:r>
            <a:r>
              <a:rPr lang="en-US" sz="1400" dirty="false" err="true"/>
              <a:t>každou</a:t>
            </a:r>
            <a:r>
              <a:rPr lang="en-US" sz="1400" dirty="false"/>
              <a:t> </a:t>
            </a:r>
            <a:r>
              <a:rPr lang="en-US" sz="1400" dirty="false" err="true"/>
              <a:t>klíčovou</a:t>
            </a:r>
            <a:r>
              <a:rPr lang="en-US" sz="1400" dirty="false"/>
              <a:t> </a:t>
            </a:r>
            <a:r>
              <a:rPr lang="en-US" sz="1400" dirty="false" err="true" smtClean="false"/>
              <a:t>aktivitu</a:t>
            </a:r>
            <a:r>
              <a:rPr lang="en-US" sz="1400" dirty="false" smtClean="false"/>
              <a:t>, </a:t>
            </a:r>
            <a:r>
              <a:rPr lang="en-US" sz="1400" dirty="false" err="true" smtClean="false"/>
              <a:t>cílem</a:t>
            </a:r>
            <a:r>
              <a:rPr lang="en-US" sz="1400" dirty="false" smtClean="false"/>
              <a:t> </a:t>
            </a:r>
            <a:r>
              <a:rPr lang="en-US" sz="1400" dirty="false"/>
              <a:t>je </a:t>
            </a:r>
            <a:r>
              <a:rPr lang="en-US" sz="1400" dirty="false" err="true"/>
              <a:t>mimo</a:t>
            </a:r>
            <a:r>
              <a:rPr lang="en-US" sz="1400" dirty="false"/>
              <a:t> </a:t>
            </a:r>
            <a:r>
              <a:rPr lang="en-US" sz="1400" dirty="false" err="true"/>
              <a:t>jiné</a:t>
            </a:r>
            <a:r>
              <a:rPr lang="en-US" sz="1400" dirty="false"/>
              <a:t> </a:t>
            </a:r>
            <a:r>
              <a:rPr lang="en-US" sz="1400" dirty="false" err="true"/>
              <a:t>také</a:t>
            </a:r>
            <a:r>
              <a:rPr lang="en-US" sz="1400" dirty="false"/>
              <a:t> </a:t>
            </a:r>
            <a:r>
              <a:rPr lang="en-US" sz="1400" dirty="false" err="true"/>
              <a:t>získání</a:t>
            </a:r>
            <a:r>
              <a:rPr lang="en-US" sz="1400" dirty="false"/>
              <a:t> </a:t>
            </a:r>
            <a:r>
              <a:rPr lang="en-US" sz="1400" dirty="false" err="true"/>
              <a:t>znalostí</a:t>
            </a:r>
            <a:r>
              <a:rPr lang="en-US" sz="1400" dirty="false"/>
              <a:t> a </a:t>
            </a:r>
            <a:r>
              <a:rPr lang="en-US" sz="1400" dirty="false" err="true"/>
              <a:t>dovedností</a:t>
            </a:r>
            <a:r>
              <a:rPr lang="en-US" sz="1400" dirty="false"/>
              <a:t> pro </a:t>
            </a:r>
            <a:r>
              <a:rPr lang="en-US" sz="1400" dirty="false" err="true"/>
              <a:t>následné</a:t>
            </a:r>
            <a:r>
              <a:rPr lang="en-US" sz="1400" dirty="false"/>
              <a:t> </a:t>
            </a:r>
            <a:r>
              <a:rPr lang="en-US" sz="1400" dirty="false" err="true"/>
              <a:t>vlastní</a:t>
            </a:r>
            <a:r>
              <a:rPr lang="en-US" sz="1400" dirty="false"/>
              <a:t> </a:t>
            </a:r>
            <a:r>
              <a:rPr lang="en-US" sz="1400" dirty="false" err="true"/>
              <a:t>měření</a:t>
            </a:r>
            <a:r>
              <a:rPr lang="en-US" sz="1400" dirty="false"/>
              <a:t> </a:t>
            </a:r>
            <a:r>
              <a:rPr lang="en-US" sz="1400" dirty="false" err="true"/>
              <a:t>dopadů</a:t>
            </a:r>
            <a:endParaRPr lang="en-US" sz="1400" dirty="false"/>
          </a:p>
          <a:p>
            <a:pPr lvl="0"/>
            <a:r>
              <a:rPr lang="en-US" sz="1800" b="true" dirty="false" err="true"/>
              <a:t>závěrečná</a:t>
            </a:r>
            <a:r>
              <a:rPr lang="en-US" sz="1800" b="true" dirty="false"/>
              <a:t> </a:t>
            </a:r>
            <a:r>
              <a:rPr lang="en-US" sz="1800" b="true" dirty="false" err="true"/>
              <a:t>evaluační</a:t>
            </a:r>
            <a:r>
              <a:rPr lang="en-US" sz="1800" b="true" dirty="false"/>
              <a:t> </a:t>
            </a:r>
            <a:r>
              <a:rPr lang="en-US" sz="1800" b="true" dirty="false" err="true"/>
              <a:t>zpráva</a:t>
            </a:r>
            <a:r>
              <a:rPr lang="en-US" sz="1800" b="true" dirty="false"/>
              <a:t> </a:t>
            </a:r>
            <a:r>
              <a:rPr lang="en-US" sz="1800" i="true" dirty="false"/>
              <a:t>(</a:t>
            </a:r>
            <a:r>
              <a:rPr lang="en-US" sz="1800" i="true" dirty="false" err="true"/>
              <a:t>viz</a:t>
            </a:r>
            <a:r>
              <a:rPr lang="en-US" sz="1800" i="true" dirty="false"/>
              <a:t> </a:t>
            </a:r>
            <a:r>
              <a:rPr lang="en-US" sz="1800" i="true" dirty="false" err="true"/>
              <a:t>níže</a:t>
            </a:r>
            <a:r>
              <a:rPr lang="en-US" sz="1800" i="true" dirty="false"/>
              <a:t>)</a:t>
            </a:r>
          </a:p>
          <a:p>
            <a:pPr marL="0" indent="0">
              <a:buNone/>
            </a:pPr>
            <a:r>
              <a:rPr lang="en-US" sz="1400" dirty="false" err="true"/>
              <a:t>souhrnné</a:t>
            </a:r>
            <a:r>
              <a:rPr lang="en-US" sz="1400" dirty="false"/>
              <a:t> </a:t>
            </a:r>
            <a:r>
              <a:rPr lang="en-US" sz="1400" dirty="false" err="true"/>
              <a:t>vyhodnocení</a:t>
            </a:r>
            <a:r>
              <a:rPr lang="en-US" sz="1400" dirty="false"/>
              <a:t> </a:t>
            </a:r>
            <a:r>
              <a:rPr lang="en-US" sz="1400" dirty="false" err="true"/>
              <a:t>projektu</a:t>
            </a:r>
            <a:r>
              <a:rPr lang="en-US" sz="1400" dirty="false"/>
              <a:t> </a:t>
            </a:r>
            <a:r>
              <a:rPr lang="en-US" sz="1400" dirty="false" err="true"/>
              <a:t>realizátorem</a:t>
            </a:r>
            <a:r>
              <a:rPr lang="en-US" sz="1400" dirty="false"/>
              <a:t> </a:t>
            </a:r>
            <a:r>
              <a:rPr lang="en-US" sz="1400" dirty="false" err="true"/>
              <a:t>na</a:t>
            </a:r>
            <a:r>
              <a:rPr lang="en-US" sz="1400" dirty="false"/>
              <a:t> </a:t>
            </a:r>
            <a:r>
              <a:rPr lang="en-US" sz="1400" dirty="false" err="true"/>
              <a:t>konci</a:t>
            </a:r>
            <a:r>
              <a:rPr lang="en-US" sz="1400" dirty="false"/>
              <a:t> </a:t>
            </a:r>
            <a:r>
              <a:rPr lang="en-US" sz="1400" dirty="false" err="true" smtClean="false"/>
              <a:t>realizace</a:t>
            </a:r>
            <a:r>
              <a:rPr lang="en-US" sz="1400" dirty="false" smtClean="false"/>
              <a:t>, </a:t>
            </a:r>
            <a:r>
              <a:rPr lang="en-US" sz="1400" dirty="false" err="true" smtClean="false"/>
              <a:t>musí</a:t>
            </a:r>
            <a:r>
              <a:rPr lang="en-US" sz="1400" dirty="false" smtClean="false"/>
              <a:t> </a:t>
            </a:r>
            <a:r>
              <a:rPr lang="en-US" sz="1400" dirty="false"/>
              <a:t>se </a:t>
            </a:r>
            <a:r>
              <a:rPr lang="en-US" sz="1400" dirty="false" err="true"/>
              <a:t>řídit</a:t>
            </a:r>
            <a:r>
              <a:rPr lang="en-US" sz="1400" dirty="false"/>
              <a:t> </a:t>
            </a:r>
            <a:r>
              <a:rPr lang="en-US" sz="1400" dirty="false" err="true" smtClean="false"/>
              <a:t>připravenou</a:t>
            </a:r>
            <a:r>
              <a:rPr lang="en-US" sz="1400" dirty="false" smtClean="false"/>
              <a:t> </a:t>
            </a:r>
            <a:r>
              <a:rPr lang="en-US" sz="1400" dirty="false" err="true" smtClean="false"/>
              <a:t>šablonou</a:t>
            </a:r>
            <a:endParaRPr lang="en-US" sz="1400" dirty="false" smtClean="false"/>
          </a:p>
          <a:p>
            <a:pPr lvl="0"/>
            <a:r>
              <a:rPr lang="en-US" sz="1800" b="true" dirty="false" err="true" smtClean="false"/>
              <a:t>součinnost</a:t>
            </a:r>
            <a:r>
              <a:rPr lang="en-US" sz="1800" dirty="false" smtClean="false"/>
              <a:t> </a:t>
            </a:r>
            <a:r>
              <a:rPr lang="en-US" sz="1800" i="true" dirty="false" smtClean="false"/>
              <a:t>(</a:t>
            </a:r>
            <a:r>
              <a:rPr lang="en-US" sz="1800" i="true" dirty="false" err="true" smtClean="false"/>
              <a:t>viz</a:t>
            </a:r>
            <a:r>
              <a:rPr lang="en-US" sz="1800" i="true" dirty="false" smtClean="false"/>
              <a:t> </a:t>
            </a:r>
            <a:r>
              <a:rPr lang="en-US" sz="1800" i="true" dirty="false" err="true" smtClean="false"/>
              <a:t>níže</a:t>
            </a:r>
            <a:r>
              <a:rPr lang="en-US" sz="1800" i="true" dirty="false" smtClean="false"/>
              <a:t>)</a:t>
            </a:r>
          </a:p>
          <a:p>
            <a:pPr marL="0" indent="0">
              <a:buNone/>
            </a:pPr>
            <a:r>
              <a:rPr lang="en-US" sz="1400" dirty="false" err="true" smtClean="false"/>
              <a:t>organizace</a:t>
            </a:r>
            <a:r>
              <a:rPr lang="en-US" sz="1400" dirty="false" smtClean="false"/>
              <a:t> </a:t>
            </a:r>
            <a:r>
              <a:rPr lang="en-US" sz="1400" dirty="false" err="true"/>
              <a:t>budou</a:t>
            </a:r>
            <a:r>
              <a:rPr lang="en-US" sz="1400" dirty="false"/>
              <a:t> </a:t>
            </a:r>
            <a:r>
              <a:rPr lang="en-US" sz="1400" dirty="false" err="true"/>
              <a:t>osloveny</a:t>
            </a:r>
            <a:r>
              <a:rPr lang="en-US" sz="1400" dirty="false"/>
              <a:t> s </a:t>
            </a:r>
            <a:r>
              <a:rPr lang="en-US" sz="1400" dirty="false" err="true"/>
              <a:t>požadavkem</a:t>
            </a:r>
            <a:r>
              <a:rPr lang="en-US" sz="1400" dirty="false"/>
              <a:t> </a:t>
            </a:r>
            <a:r>
              <a:rPr lang="en-US" sz="1400" dirty="false" err="true"/>
              <a:t>na</a:t>
            </a:r>
            <a:r>
              <a:rPr lang="en-US" sz="1400" dirty="false"/>
              <a:t> </a:t>
            </a:r>
            <a:r>
              <a:rPr lang="en-US" sz="1400" dirty="false" err="true"/>
              <a:t>účast</a:t>
            </a:r>
            <a:r>
              <a:rPr lang="en-US" sz="1400" dirty="false"/>
              <a:t> v </a:t>
            </a:r>
            <a:r>
              <a:rPr lang="en-US" sz="1400" dirty="false" err="true"/>
              <a:t>rámci</a:t>
            </a:r>
            <a:r>
              <a:rPr lang="en-US" sz="1400" dirty="false"/>
              <a:t> </a:t>
            </a:r>
            <a:r>
              <a:rPr lang="en-US" sz="1400" dirty="false" err="true"/>
              <a:t>vstupní</a:t>
            </a:r>
            <a:r>
              <a:rPr lang="en-US" sz="1400" dirty="false"/>
              <a:t> a </a:t>
            </a:r>
            <a:r>
              <a:rPr lang="en-US" sz="1400" dirty="false" err="true"/>
              <a:t>závěrečné</a:t>
            </a:r>
            <a:r>
              <a:rPr lang="en-US" sz="1400" dirty="false"/>
              <a:t> </a:t>
            </a:r>
            <a:r>
              <a:rPr lang="en-US" sz="1400" dirty="false" err="true"/>
              <a:t>evaluace</a:t>
            </a:r>
            <a:r>
              <a:rPr lang="en-US" sz="1400" dirty="false"/>
              <a:t> </a:t>
            </a:r>
            <a:r>
              <a:rPr lang="en-US" sz="1400" dirty="false" err="true"/>
              <a:t>organizace</a:t>
            </a:r>
            <a:r>
              <a:rPr lang="en-US" sz="1400" dirty="false"/>
              <a:t> (</a:t>
            </a:r>
            <a:r>
              <a:rPr lang="en-US" sz="1400" dirty="false" err="true"/>
              <a:t>koordinováno</a:t>
            </a:r>
            <a:r>
              <a:rPr lang="en-US" sz="1400" dirty="false"/>
              <a:t> </a:t>
            </a:r>
            <a:r>
              <a:rPr lang="en-US" sz="1400" dirty="false" err="true"/>
              <a:t>poskytovatelem</a:t>
            </a:r>
            <a:r>
              <a:rPr lang="en-US" sz="1400" dirty="false" smtClean="false"/>
              <a:t>)</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2616000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a:t>(</a:t>
            </a:r>
            <a:r>
              <a:rPr lang="en-US" dirty="false" err="true"/>
              <a:t>sebe</a:t>
            </a:r>
            <a:r>
              <a:rPr lang="en-US" dirty="false"/>
              <a:t>)</a:t>
            </a:r>
            <a:r>
              <a:rPr lang="en-US" dirty="false" err="true"/>
              <a:t>evaluace</a:t>
            </a:r>
            <a:r>
              <a:rPr lang="en-US" dirty="false"/>
              <a:t> </a:t>
            </a:r>
            <a:r>
              <a:rPr lang="en-US" dirty="false" err="true" smtClean="false"/>
              <a:t>klíčových</a:t>
            </a:r>
            <a:r>
              <a:rPr lang="en-US" dirty="false" smtClean="false"/>
              <a:t> </a:t>
            </a:r>
            <a:r>
              <a:rPr lang="en-US" dirty="false" err="true"/>
              <a:t>aktivit</a:t>
            </a:r>
            <a:endParaRPr lang="cs-CZ" dirty="false"/>
          </a:p>
        </p:txBody>
      </p:sp>
      <p:sp>
        <p:nvSpPr>
          <p:cNvPr id="3" name="Zástupný symbol pro obsah 2"/>
          <p:cNvSpPr>
            <a:spLocks noGrp="true"/>
          </p:cNvSpPr>
          <p:nvPr>
            <p:ph idx="1"/>
          </p:nvPr>
        </p:nvSpPr>
        <p:spPr/>
        <p:txBody>
          <a:bodyPr/>
          <a:lstStyle/>
          <a:p>
            <a:pPr lvl="0"/>
            <a:r>
              <a:rPr lang="en-US" sz="1800" b="true" dirty="false" err="true"/>
              <a:t>možné</a:t>
            </a:r>
            <a:r>
              <a:rPr lang="en-US" sz="1800" b="true" dirty="false"/>
              <a:t> </a:t>
            </a:r>
            <a:r>
              <a:rPr lang="en-US" sz="1800" b="true" dirty="false" err="true"/>
              <a:t>využít</a:t>
            </a:r>
            <a:r>
              <a:rPr lang="en-US" sz="1800" b="true" dirty="false"/>
              <a:t> </a:t>
            </a:r>
            <a:r>
              <a:rPr lang="en-US" sz="1800" b="true" dirty="false" err="true"/>
              <a:t>různé</a:t>
            </a:r>
            <a:r>
              <a:rPr lang="en-US" sz="1800" b="true" dirty="false"/>
              <a:t> </a:t>
            </a:r>
            <a:r>
              <a:rPr lang="en-US" sz="1800" b="true" dirty="false" err="true"/>
              <a:t>přístupy</a:t>
            </a:r>
            <a:r>
              <a:rPr lang="en-US" sz="1800" b="true" dirty="false"/>
              <a:t>  </a:t>
            </a:r>
            <a:r>
              <a:rPr lang="en-US" sz="1800" dirty="false"/>
              <a:t> </a:t>
            </a:r>
          </a:p>
          <a:p>
            <a:pPr marL="0" indent="0" algn="just">
              <a:buNone/>
            </a:pPr>
            <a:r>
              <a:rPr lang="en-US" sz="1400" dirty="false" err="true" smtClean="false"/>
              <a:t>nezbytné</a:t>
            </a:r>
            <a:r>
              <a:rPr lang="en-US" sz="1400" dirty="false"/>
              <a:t>:</a:t>
            </a:r>
            <a:r>
              <a:rPr lang="en-US" sz="1400" dirty="false" smtClean="false"/>
              <a:t> </a:t>
            </a:r>
            <a:r>
              <a:rPr lang="en-US" sz="1400" dirty="false" err="true" smtClean="false"/>
              <a:t>zachovat</a:t>
            </a:r>
            <a:r>
              <a:rPr lang="en-US" sz="1400" dirty="false" smtClean="false"/>
              <a:t> </a:t>
            </a:r>
            <a:r>
              <a:rPr lang="en-US" sz="1400" dirty="false" err="true"/>
              <a:t>prvek</a:t>
            </a:r>
            <a:r>
              <a:rPr lang="en-US" sz="1400" dirty="false"/>
              <a:t> </a:t>
            </a:r>
            <a:r>
              <a:rPr lang="en-US" sz="1400" dirty="false" err="true" smtClean="false"/>
              <a:t>měřitelnosti</a:t>
            </a:r>
            <a:r>
              <a:rPr lang="en-US" sz="1400" dirty="false" smtClean="false"/>
              <a:t>, </a:t>
            </a:r>
            <a:r>
              <a:rPr lang="en-US" sz="1400" dirty="false" err="true" smtClean="false"/>
              <a:t>apelovat</a:t>
            </a:r>
            <a:r>
              <a:rPr lang="en-US" sz="1400" dirty="false" smtClean="false"/>
              <a:t> </a:t>
            </a:r>
            <a:r>
              <a:rPr lang="en-US" sz="1400" dirty="false" err="true"/>
              <a:t>na</a:t>
            </a:r>
            <a:r>
              <a:rPr lang="en-US" sz="1400" dirty="false"/>
              <a:t> </a:t>
            </a:r>
            <a:r>
              <a:rPr lang="en-US" sz="1400" dirty="false" err="true"/>
              <a:t>vhodnost</a:t>
            </a:r>
            <a:r>
              <a:rPr lang="en-US" sz="1400" dirty="false"/>
              <a:t> pro </a:t>
            </a:r>
            <a:r>
              <a:rPr lang="en-US" sz="1400" dirty="false" err="true"/>
              <a:t>hodnocení</a:t>
            </a:r>
            <a:r>
              <a:rPr lang="en-US" sz="1400" dirty="false"/>
              <a:t> </a:t>
            </a:r>
            <a:r>
              <a:rPr lang="en-US" sz="1400" dirty="false" err="true"/>
              <a:t>vlastní</a:t>
            </a:r>
            <a:r>
              <a:rPr lang="en-US" sz="1400" dirty="false"/>
              <a:t> </a:t>
            </a:r>
            <a:r>
              <a:rPr lang="en-US" sz="1400" dirty="false" err="true" smtClean="false"/>
              <a:t>realizace</a:t>
            </a:r>
            <a:r>
              <a:rPr lang="en-US" sz="1400" dirty="false" smtClean="false"/>
              <a:t>, </a:t>
            </a:r>
            <a:r>
              <a:rPr lang="en-US" sz="1400" dirty="false" err="true" smtClean="false"/>
              <a:t>orientovat</a:t>
            </a:r>
            <a:r>
              <a:rPr lang="en-US" sz="1400" dirty="false" smtClean="false"/>
              <a:t> se </a:t>
            </a:r>
            <a:r>
              <a:rPr lang="en-US" sz="1400" dirty="false" err="true"/>
              <a:t>jak</a:t>
            </a:r>
            <a:r>
              <a:rPr lang="en-US" sz="1400" dirty="false"/>
              <a:t> </a:t>
            </a:r>
            <a:r>
              <a:rPr lang="en-US" sz="1400" dirty="false" err="true"/>
              <a:t>na</a:t>
            </a:r>
            <a:r>
              <a:rPr lang="en-US" sz="1400" dirty="false"/>
              <a:t> </a:t>
            </a:r>
            <a:r>
              <a:rPr lang="en-US" sz="1400" dirty="false" err="true"/>
              <a:t>výstupy</a:t>
            </a:r>
            <a:r>
              <a:rPr lang="en-US" sz="1400" dirty="false"/>
              <a:t>, </a:t>
            </a:r>
            <a:r>
              <a:rPr lang="en-US" sz="1400" dirty="false" err="true"/>
              <a:t>tak</a:t>
            </a:r>
            <a:r>
              <a:rPr lang="en-US" sz="1400" dirty="false"/>
              <a:t> </a:t>
            </a:r>
            <a:r>
              <a:rPr lang="en-US" sz="1400" dirty="false" err="true"/>
              <a:t>na</a:t>
            </a:r>
            <a:r>
              <a:rPr lang="en-US" sz="1400" dirty="false"/>
              <a:t> </a:t>
            </a:r>
            <a:r>
              <a:rPr lang="en-US" sz="1400" dirty="false" err="true" smtClean="false"/>
              <a:t>výsledky</a:t>
            </a:r>
            <a:r>
              <a:rPr lang="en-US" sz="1400" dirty="false" smtClean="false"/>
              <a:t> / </a:t>
            </a:r>
            <a:r>
              <a:rPr lang="en-US" sz="1400" dirty="false" err="true" smtClean="false"/>
              <a:t>dopady</a:t>
            </a:r>
            <a:endParaRPr lang="en-US" sz="1400" dirty="false"/>
          </a:p>
          <a:p>
            <a:pPr lvl="0"/>
            <a:r>
              <a:rPr lang="en-US" sz="1800" b="true" dirty="false" err="true"/>
              <a:t>upřímnost</a:t>
            </a:r>
            <a:r>
              <a:rPr lang="en-US" sz="1800" b="true" dirty="false"/>
              <a:t> </a:t>
            </a:r>
            <a:r>
              <a:rPr lang="en-US" sz="1800" b="true" dirty="false" err="true"/>
              <a:t>nade</a:t>
            </a:r>
            <a:r>
              <a:rPr lang="en-US" sz="1800" b="true" dirty="false"/>
              <a:t> </a:t>
            </a:r>
            <a:r>
              <a:rPr lang="en-US" sz="1800" b="true" dirty="false" err="true"/>
              <a:t>vše</a:t>
            </a:r>
            <a:endParaRPr lang="en-US" sz="1800" b="true" dirty="false"/>
          </a:p>
          <a:p>
            <a:pPr marL="0" indent="0">
              <a:buNone/>
            </a:pPr>
            <a:r>
              <a:rPr lang="en-US" sz="1400" dirty="false" err="true"/>
              <a:t>evaluace</a:t>
            </a:r>
            <a:r>
              <a:rPr lang="en-US" sz="1400" dirty="false"/>
              <a:t> </a:t>
            </a:r>
            <a:r>
              <a:rPr lang="en-US" sz="1400" dirty="false" err="true"/>
              <a:t>má</a:t>
            </a:r>
            <a:r>
              <a:rPr lang="en-US" sz="1400" dirty="false"/>
              <a:t> </a:t>
            </a:r>
            <a:r>
              <a:rPr lang="en-US" sz="1400" dirty="false" err="true"/>
              <a:t>mít</a:t>
            </a:r>
            <a:r>
              <a:rPr lang="en-US" sz="1400" dirty="false"/>
              <a:t> </a:t>
            </a:r>
            <a:r>
              <a:rPr lang="en-US" sz="1400" dirty="false" err="true"/>
              <a:t>primárně</a:t>
            </a:r>
            <a:r>
              <a:rPr lang="en-US" sz="1400" dirty="false"/>
              <a:t> </a:t>
            </a:r>
            <a:r>
              <a:rPr lang="en-US" sz="1400" dirty="false" err="true"/>
              <a:t>význam</a:t>
            </a:r>
            <a:r>
              <a:rPr lang="en-US" sz="1400" dirty="false"/>
              <a:t> pro </a:t>
            </a:r>
            <a:r>
              <a:rPr lang="en-US" sz="1400" dirty="false" err="true" smtClean="false"/>
              <a:t>organizaci</a:t>
            </a:r>
            <a:r>
              <a:rPr lang="en-US" sz="1400" dirty="false" smtClean="false"/>
              <a:t>, </a:t>
            </a:r>
            <a:r>
              <a:rPr lang="en-US" sz="1400" dirty="false" err="true" smtClean="false"/>
              <a:t>význam</a:t>
            </a:r>
            <a:r>
              <a:rPr lang="en-US" sz="1400" dirty="false" smtClean="false"/>
              <a:t> pro </a:t>
            </a:r>
            <a:r>
              <a:rPr lang="en-US" sz="1400" dirty="false" err="true" smtClean="false"/>
              <a:t>poskytovatele</a:t>
            </a:r>
            <a:r>
              <a:rPr lang="en-US" sz="1400" dirty="false" smtClean="false"/>
              <a:t> je </a:t>
            </a:r>
            <a:r>
              <a:rPr lang="en-US" sz="1400" dirty="false" err="true" smtClean="false"/>
              <a:t>až</a:t>
            </a:r>
            <a:r>
              <a:rPr lang="en-US" sz="1400" dirty="false" smtClean="false"/>
              <a:t> </a:t>
            </a:r>
            <a:r>
              <a:rPr lang="en-US" sz="1400" dirty="false" err="true" smtClean="false"/>
              <a:t>sekundární</a:t>
            </a:r>
            <a:endParaRPr lang="en-US" sz="1400" dirty="false"/>
          </a:p>
          <a:p>
            <a:pPr lvl="0"/>
            <a:r>
              <a:rPr lang="en-US" sz="1800" b="true" dirty="false" err="true" smtClean="false"/>
              <a:t>možné</a:t>
            </a:r>
            <a:r>
              <a:rPr lang="en-US" sz="1800" b="true" dirty="false" smtClean="false"/>
              <a:t> </a:t>
            </a:r>
            <a:r>
              <a:rPr lang="en-US" sz="1800" b="true" dirty="false" err="true" smtClean="false"/>
              <a:t>konzultovat</a:t>
            </a:r>
            <a:r>
              <a:rPr lang="en-US" sz="1800" b="true" dirty="false" smtClean="false"/>
              <a:t> </a:t>
            </a:r>
            <a:r>
              <a:rPr lang="en-US" sz="1800" b="true" dirty="false"/>
              <a:t>se </a:t>
            </a:r>
            <a:r>
              <a:rPr lang="en-US" sz="1800" b="true" dirty="false" err="true"/>
              <a:t>zástupci</a:t>
            </a:r>
            <a:r>
              <a:rPr lang="en-US" sz="1800" b="true" dirty="false"/>
              <a:t> </a:t>
            </a:r>
            <a:r>
              <a:rPr lang="en-US" sz="1800" b="true" dirty="false" err="true"/>
              <a:t>poskytovatele</a:t>
            </a:r>
            <a:r>
              <a:rPr lang="en-US" sz="1800" b="true" dirty="false"/>
              <a:t> </a:t>
            </a:r>
          </a:p>
          <a:p>
            <a:pPr marL="0" lvl="0" indent="0">
              <a:buNone/>
            </a:pPr>
            <a:r>
              <a:rPr lang="en-US" sz="1400" dirty="false" err="true" smtClean="false"/>
              <a:t>pravidelný</a:t>
            </a:r>
            <a:r>
              <a:rPr lang="en-US" sz="1400" dirty="false" smtClean="false"/>
              <a:t> </a:t>
            </a:r>
            <a:r>
              <a:rPr lang="en-US" sz="1400" dirty="false" err="true"/>
              <a:t>termín</a:t>
            </a:r>
            <a:r>
              <a:rPr lang="en-US" sz="1400" dirty="false"/>
              <a:t> pro </a:t>
            </a:r>
            <a:r>
              <a:rPr lang="en-US" sz="1400" dirty="false" err="true" smtClean="false"/>
              <a:t>telefon</a:t>
            </a:r>
            <a:r>
              <a:rPr lang="en-US" sz="1400" dirty="false" smtClean="false"/>
              <a:t>, </a:t>
            </a:r>
            <a:r>
              <a:rPr lang="en-US" sz="1400" dirty="false" err="true" smtClean="false"/>
              <a:t>emailem</a:t>
            </a:r>
            <a:endParaRPr lang="en-US"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22</a:t>
            </a:fld>
            <a:endParaRPr lang="cs-CZ" dirty="false"/>
          </a:p>
        </p:txBody>
      </p:sp>
    </p:spTree>
    <p:extLst>
      <p:ext uri="{BB962C8B-B14F-4D97-AF65-F5344CB8AC3E}">
        <p14:creationId xmlns:p14="http://schemas.microsoft.com/office/powerpoint/2010/main" val="2805540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Závěrečná</a:t>
            </a:r>
            <a:r>
              <a:rPr lang="en-US" dirty="false"/>
              <a:t> (</a:t>
            </a:r>
            <a:r>
              <a:rPr lang="en-US" dirty="false" err="true"/>
              <a:t>sebe</a:t>
            </a:r>
            <a:r>
              <a:rPr lang="en-US" dirty="false"/>
              <a:t>)</a:t>
            </a:r>
            <a:r>
              <a:rPr lang="en-US" dirty="false" err="true"/>
              <a:t>evaluační</a:t>
            </a:r>
            <a:r>
              <a:rPr lang="en-US" dirty="false"/>
              <a:t> </a:t>
            </a:r>
            <a:r>
              <a:rPr lang="en-US" dirty="false" err="true" smtClean="false"/>
              <a:t>zpráva</a:t>
            </a:r>
            <a:endParaRPr lang="cs-CZ" dirty="false"/>
          </a:p>
        </p:txBody>
      </p:sp>
      <p:sp>
        <p:nvSpPr>
          <p:cNvPr id="3" name="Zástupný symbol pro obsah 2"/>
          <p:cNvSpPr>
            <a:spLocks noGrp="true"/>
          </p:cNvSpPr>
          <p:nvPr>
            <p:ph idx="1"/>
          </p:nvPr>
        </p:nvSpPr>
        <p:spPr/>
        <p:txBody>
          <a:bodyPr/>
          <a:lstStyle/>
          <a:p>
            <a:pPr lvl="0"/>
            <a:r>
              <a:rPr lang="en-US" sz="1800" b="true" dirty="false" err="true"/>
              <a:t>povinný</a:t>
            </a:r>
            <a:r>
              <a:rPr lang="en-US" sz="1800" b="true" dirty="false"/>
              <a:t> </a:t>
            </a:r>
            <a:r>
              <a:rPr lang="en-US" sz="1800" b="true" dirty="false" err="true"/>
              <a:t>výstup</a:t>
            </a:r>
            <a:r>
              <a:rPr lang="en-US" sz="1800" b="true" dirty="false"/>
              <a:t> </a:t>
            </a:r>
            <a:r>
              <a:rPr lang="en-US" sz="1800" b="true" dirty="false" err="true"/>
              <a:t>projektu</a:t>
            </a:r>
            <a:r>
              <a:rPr lang="en-US" sz="1800" dirty="false"/>
              <a:t>   </a:t>
            </a:r>
          </a:p>
          <a:p>
            <a:pPr lvl="0"/>
            <a:r>
              <a:rPr lang="en-US" sz="1800" b="true" dirty="false" err="true" smtClean="false"/>
              <a:t>úkolem</a:t>
            </a:r>
            <a:r>
              <a:rPr lang="en-US" sz="1800" b="true" dirty="false" smtClean="false"/>
              <a:t> </a:t>
            </a:r>
            <a:r>
              <a:rPr lang="en-US" sz="1800" b="true" dirty="false"/>
              <a:t>je:</a:t>
            </a:r>
            <a:endParaRPr lang="en-US" sz="1800" dirty="false"/>
          </a:p>
          <a:p>
            <a:pPr marL="0" indent="0" algn="just">
              <a:buNone/>
            </a:pPr>
            <a:r>
              <a:rPr lang="en-US" sz="1400" dirty="false" err="true"/>
              <a:t>hodnotit</a:t>
            </a:r>
            <a:r>
              <a:rPr lang="en-US" sz="1400" dirty="false"/>
              <a:t>, </a:t>
            </a:r>
            <a:r>
              <a:rPr lang="en-US" sz="1400" dirty="false" err="true"/>
              <a:t>jak</a:t>
            </a:r>
            <a:r>
              <a:rPr lang="en-US" sz="1400" dirty="false"/>
              <a:t> </a:t>
            </a:r>
            <a:r>
              <a:rPr lang="en-US" sz="1400" dirty="false" err="true"/>
              <a:t>byly</a:t>
            </a:r>
            <a:r>
              <a:rPr lang="en-US" sz="1400" dirty="false"/>
              <a:t> </a:t>
            </a:r>
            <a:r>
              <a:rPr lang="en-US" sz="1400" dirty="false" err="true"/>
              <a:t>naplněny</a:t>
            </a:r>
            <a:r>
              <a:rPr lang="en-US" sz="1400" dirty="false"/>
              <a:t> </a:t>
            </a:r>
            <a:r>
              <a:rPr lang="en-US" sz="1400" dirty="false" err="true"/>
              <a:t>cíle</a:t>
            </a:r>
            <a:r>
              <a:rPr lang="en-US" sz="1400" dirty="false"/>
              <a:t> </a:t>
            </a:r>
            <a:r>
              <a:rPr lang="en-US" sz="1400" dirty="false" err="true"/>
              <a:t>projektu</a:t>
            </a:r>
            <a:r>
              <a:rPr lang="en-US" sz="1400" dirty="false"/>
              <a:t> a </a:t>
            </a:r>
            <a:r>
              <a:rPr lang="en-US" sz="1400" dirty="false" err="true"/>
              <a:t>jaké</a:t>
            </a:r>
            <a:r>
              <a:rPr lang="en-US" sz="1400" dirty="false"/>
              <a:t> </a:t>
            </a:r>
            <a:r>
              <a:rPr lang="en-US" sz="1400" dirty="false" err="true"/>
              <a:t>měl</a:t>
            </a:r>
            <a:r>
              <a:rPr lang="en-US" sz="1400" dirty="false"/>
              <a:t> </a:t>
            </a:r>
            <a:r>
              <a:rPr lang="en-US" sz="1400" dirty="false" err="true"/>
              <a:t>projekt</a:t>
            </a:r>
            <a:r>
              <a:rPr lang="en-US" sz="1400" dirty="false"/>
              <a:t> </a:t>
            </a:r>
            <a:r>
              <a:rPr lang="en-US" sz="1400" dirty="false" err="true"/>
              <a:t>dopady</a:t>
            </a:r>
            <a:r>
              <a:rPr lang="en-US" sz="1400" dirty="false"/>
              <a:t>.  To </a:t>
            </a:r>
            <a:r>
              <a:rPr lang="en-US" sz="1400" dirty="false" err="true"/>
              <a:t>vše</a:t>
            </a:r>
            <a:r>
              <a:rPr lang="en-US" sz="1400" dirty="false"/>
              <a:t> </a:t>
            </a:r>
            <a:r>
              <a:rPr lang="en-US" sz="1400" dirty="false" err="true"/>
              <a:t>ve</a:t>
            </a:r>
            <a:r>
              <a:rPr lang="en-US" sz="1400" dirty="false"/>
              <a:t> </a:t>
            </a:r>
            <a:r>
              <a:rPr lang="en-US" sz="1400" dirty="false" err="true"/>
              <a:t>srovnání</a:t>
            </a:r>
            <a:r>
              <a:rPr lang="en-US" sz="1400" dirty="false"/>
              <a:t> s </a:t>
            </a:r>
            <a:r>
              <a:rPr lang="en-US" sz="1400" dirty="false" err="true"/>
              <a:t>očekáváním</a:t>
            </a:r>
            <a:r>
              <a:rPr lang="en-US" sz="1400" dirty="false"/>
              <a:t> </a:t>
            </a:r>
            <a:r>
              <a:rPr lang="en-US" sz="1400" dirty="false" err="true"/>
              <a:t>na</a:t>
            </a:r>
            <a:r>
              <a:rPr lang="en-US" sz="1400" dirty="false"/>
              <a:t> </a:t>
            </a:r>
            <a:r>
              <a:rPr lang="en-US" sz="1400" dirty="false" err="true"/>
              <a:t>počátku</a:t>
            </a:r>
            <a:r>
              <a:rPr lang="en-US" sz="1400" dirty="false"/>
              <a:t> </a:t>
            </a:r>
            <a:r>
              <a:rPr lang="en-US" sz="1400" dirty="false" err="true"/>
              <a:t>projektu</a:t>
            </a:r>
            <a:r>
              <a:rPr lang="en-US" sz="1400" dirty="false"/>
              <a:t> a </a:t>
            </a:r>
            <a:r>
              <a:rPr lang="en-US" sz="1400" dirty="false" err="true"/>
              <a:t>určeným</a:t>
            </a:r>
            <a:r>
              <a:rPr lang="en-US" sz="1400" dirty="false"/>
              <a:t> </a:t>
            </a:r>
            <a:r>
              <a:rPr lang="en-US" sz="1400" dirty="false" err="true"/>
              <a:t>způsobem</a:t>
            </a:r>
            <a:r>
              <a:rPr lang="en-US" sz="1400" dirty="false"/>
              <a:t> </a:t>
            </a:r>
            <a:r>
              <a:rPr lang="en-US" sz="1400" dirty="false" err="true"/>
              <a:t>prokázání</a:t>
            </a:r>
            <a:r>
              <a:rPr lang="en-US" sz="1400" dirty="false"/>
              <a:t> </a:t>
            </a:r>
            <a:r>
              <a:rPr lang="en-US" sz="1400" dirty="false" err="true"/>
              <a:t>dopadů</a:t>
            </a:r>
            <a:r>
              <a:rPr lang="en-US" sz="1400" dirty="false"/>
              <a:t> (</a:t>
            </a:r>
            <a:r>
              <a:rPr lang="en-US" sz="1400" dirty="false" err="true"/>
              <a:t>jak</a:t>
            </a:r>
            <a:r>
              <a:rPr lang="en-US" sz="1400" dirty="false"/>
              <a:t> </a:t>
            </a:r>
            <a:r>
              <a:rPr lang="en-US" sz="1400" dirty="false" err="true"/>
              <a:t>byl</a:t>
            </a:r>
            <a:r>
              <a:rPr lang="en-US" sz="1400" dirty="false"/>
              <a:t> </a:t>
            </a:r>
            <a:r>
              <a:rPr lang="en-US" sz="1400" dirty="false" err="true"/>
              <a:t>dopad</a:t>
            </a:r>
            <a:r>
              <a:rPr lang="en-US" sz="1400" dirty="false"/>
              <a:t> “</a:t>
            </a:r>
            <a:r>
              <a:rPr lang="en-US" sz="1400" dirty="false" err="true"/>
              <a:t>vyčíslen</a:t>
            </a:r>
            <a:r>
              <a:rPr lang="en-US" sz="1400" dirty="false"/>
              <a:t>”, </a:t>
            </a:r>
            <a:r>
              <a:rPr lang="en-US" sz="1400" dirty="false" err="true"/>
              <a:t>standardně</a:t>
            </a:r>
            <a:r>
              <a:rPr lang="en-US" sz="1400" dirty="false"/>
              <a:t> </a:t>
            </a:r>
            <a:r>
              <a:rPr lang="en-US" sz="1400" dirty="false" smtClean="false"/>
              <a:t>             se </a:t>
            </a:r>
            <a:r>
              <a:rPr lang="en-US" sz="1400" dirty="false" err="true"/>
              <a:t>opírá</a:t>
            </a:r>
            <a:r>
              <a:rPr lang="en-US" sz="1400" dirty="false"/>
              <a:t> o </a:t>
            </a:r>
            <a:r>
              <a:rPr lang="en-US" sz="1400" dirty="false" err="true"/>
              <a:t>srovnání</a:t>
            </a:r>
            <a:r>
              <a:rPr lang="en-US" sz="1400" dirty="false"/>
              <a:t> </a:t>
            </a:r>
            <a:r>
              <a:rPr lang="en-US" sz="1400" dirty="false" err="true"/>
              <a:t>výchozího</a:t>
            </a:r>
            <a:r>
              <a:rPr lang="en-US" sz="1400" dirty="false"/>
              <a:t> a </a:t>
            </a:r>
            <a:r>
              <a:rPr lang="en-US" sz="1400" dirty="false" err="true"/>
              <a:t>cílového</a:t>
            </a:r>
            <a:r>
              <a:rPr lang="en-US" sz="1400" dirty="false"/>
              <a:t> </a:t>
            </a:r>
            <a:r>
              <a:rPr lang="en-US" sz="1400" dirty="false" err="true"/>
              <a:t>stavu</a:t>
            </a:r>
            <a:r>
              <a:rPr lang="en-US" sz="1400" dirty="false"/>
              <a:t>)</a:t>
            </a:r>
          </a:p>
          <a:p>
            <a:pPr marL="0" indent="0" algn="just">
              <a:buNone/>
            </a:pPr>
            <a:r>
              <a:rPr lang="en-US" sz="1400" dirty="false" err="true" smtClean="false"/>
              <a:t>identifikovat</a:t>
            </a:r>
            <a:r>
              <a:rPr lang="en-US" sz="1400" dirty="false" smtClean="false"/>
              <a:t> </a:t>
            </a:r>
            <a:r>
              <a:rPr lang="en-US" sz="1400" dirty="false" err="true"/>
              <a:t>příčiny</a:t>
            </a:r>
            <a:r>
              <a:rPr lang="en-US" sz="1400" dirty="false"/>
              <a:t> </a:t>
            </a:r>
            <a:r>
              <a:rPr lang="en-US" sz="1400" dirty="false" err="true"/>
              <a:t>případných</a:t>
            </a:r>
            <a:r>
              <a:rPr lang="en-US" sz="1400" dirty="false"/>
              <a:t> </a:t>
            </a:r>
            <a:r>
              <a:rPr lang="en-US" sz="1400" dirty="false" err="true"/>
              <a:t>problémů</a:t>
            </a:r>
            <a:r>
              <a:rPr lang="en-US" sz="1400" dirty="false"/>
              <a:t> a </a:t>
            </a:r>
            <a:r>
              <a:rPr lang="en-US" sz="1400" dirty="false" err="true"/>
              <a:t>odchylek</a:t>
            </a:r>
            <a:r>
              <a:rPr lang="en-US" sz="1400" dirty="false"/>
              <a:t> od </a:t>
            </a:r>
            <a:r>
              <a:rPr lang="en-US" sz="1400" dirty="false" err="true"/>
              <a:t>předpokladů</a:t>
            </a:r>
            <a:r>
              <a:rPr lang="en-US" sz="1400" dirty="false"/>
              <a:t> (</a:t>
            </a:r>
            <a:r>
              <a:rPr lang="en-US" sz="1400" dirty="false" err="true"/>
              <a:t>proč</a:t>
            </a:r>
            <a:r>
              <a:rPr lang="en-US" sz="1400" dirty="false"/>
              <a:t>?) a </a:t>
            </a:r>
            <a:r>
              <a:rPr lang="en-US" sz="1400" dirty="false" err="true" smtClean="false"/>
              <a:t>formulovat</a:t>
            </a:r>
            <a:r>
              <a:rPr lang="en-US" sz="1400" dirty="false" smtClean="false"/>
              <a:t> </a:t>
            </a:r>
            <a:r>
              <a:rPr lang="en-US" sz="1400" dirty="false" err="true"/>
              <a:t>implikace</a:t>
            </a:r>
            <a:r>
              <a:rPr lang="en-US" sz="1400" dirty="false"/>
              <a:t> </a:t>
            </a:r>
            <a:r>
              <a:rPr lang="en-US" sz="1400" dirty="false" err="true"/>
              <a:t>zjištění</a:t>
            </a:r>
            <a:r>
              <a:rPr lang="en-US" sz="1400" dirty="false"/>
              <a:t> pro </a:t>
            </a:r>
            <a:r>
              <a:rPr lang="en-US" sz="1400" dirty="false" err="true"/>
              <a:t>průběh</a:t>
            </a:r>
            <a:r>
              <a:rPr lang="en-US" sz="1400" dirty="false"/>
              <a:t> </a:t>
            </a:r>
            <a:r>
              <a:rPr lang="en-US" sz="1400" dirty="false" err="true"/>
              <a:t>inovačního</a:t>
            </a:r>
            <a:r>
              <a:rPr lang="en-US" sz="1400" dirty="false"/>
              <a:t> </a:t>
            </a:r>
            <a:r>
              <a:rPr lang="en-US" sz="1400" dirty="false" err="true"/>
              <a:t>řešení</a:t>
            </a:r>
            <a:r>
              <a:rPr lang="en-US" sz="1400" dirty="false"/>
              <a:t> </a:t>
            </a:r>
            <a:r>
              <a:rPr lang="en-US" sz="1400" dirty="false" err="true"/>
              <a:t>nebo</a:t>
            </a:r>
            <a:r>
              <a:rPr lang="en-US" sz="1400" dirty="false"/>
              <a:t> pro </a:t>
            </a:r>
            <a:r>
              <a:rPr lang="en-US" sz="1400" dirty="false" err="true"/>
              <a:t>jeho</a:t>
            </a:r>
            <a:r>
              <a:rPr lang="en-US" sz="1400" dirty="false"/>
              <a:t> </a:t>
            </a:r>
            <a:r>
              <a:rPr lang="en-US" sz="1400" dirty="false" err="true"/>
              <a:t>šíření</a:t>
            </a:r>
            <a:r>
              <a:rPr lang="en-US" sz="1400" dirty="false"/>
              <a:t> (co z </a:t>
            </a:r>
            <a:r>
              <a:rPr lang="en-US" sz="1400" dirty="false" err="true"/>
              <a:t>toho</a:t>
            </a:r>
            <a:r>
              <a:rPr lang="en-US" sz="1400" dirty="false"/>
              <a:t> </a:t>
            </a:r>
            <a:r>
              <a:rPr lang="en-US" sz="1400" dirty="false" err="true"/>
              <a:t>plyne</a:t>
            </a:r>
            <a:r>
              <a:rPr lang="en-US" sz="1400" dirty="false" smtClean="false"/>
              <a:t>?)</a:t>
            </a:r>
            <a:endParaRPr lang="en-US"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16828213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Závěrečná</a:t>
            </a:r>
            <a:r>
              <a:rPr lang="en-US" dirty="false"/>
              <a:t> (</a:t>
            </a:r>
            <a:r>
              <a:rPr lang="en-US" dirty="false" err="true"/>
              <a:t>sebe</a:t>
            </a:r>
            <a:r>
              <a:rPr lang="en-US" dirty="false"/>
              <a:t>)</a:t>
            </a:r>
            <a:r>
              <a:rPr lang="en-US" dirty="false" err="true"/>
              <a:t>evaluační</a:t>
            </a:r>
            <a:r>
              <a:rPr lang="en-US" dirty="false"/>
              <a:t> </a:t>
            </a:r>
            <a:r>
              <a:rPr lang="en-US" dirty="false" err="true" smtClean="false"/>
              <a:t>zpráva</a:t>
            </a:r>
            <a:endParaRPr lang="cs-CZ" dirty="false"/>
          </a:p>
        </p:txBody>
      </p:sp>
      <p:sp>
        <p:nvSpPr>
          <p:cNvPr id="3" name="Zástupný symbol pro obsah 2"/>
          <p:cNvSpPr>
            <a:spLocks noGrp="true"/>
          </p:cNvSpPr>
          <p:nvPr>
            <p:ph idx="1"/>
          </p:nvPr>
        </p:nvSpPr>
        <p:spPr/>
        <p:txBody>
          <a:bodyPr/>
          <a:lstStyle/>
          <a:p>
            <a:pPr lvl="0" algn="just"/>
            <a:r>
              <a:rPr lang="en-US" sz="1800" b="true" dirty="false" err="true" smtClean="false"/>
              <a:t>podoba</a:t>
            </a:r>
            <a:r>
              <a:rPr lang="en-US" sz="1800" b="true" dirty="false" smtClean="false"/>
              <a:t> </a:t>
            </a:r>
            <a:r>
              <a:rPr lang="en-US" sz="1800" b="true" dirty="false" err="true" smtClean="false"/>
              <a:t>založená</a:t>
            </a:r>
            <a:r>
              <a:rPr lang="en-US" sz="1800" b="true" dirty="false" smtClean="false"/>
              <a:t> </a:t>
            </a:r>
            <a:r>
              <a:rPr lang="en-US" sz="1800" b="true" dirty="false" err="true"/>
              <a:t>na</a:t>
            </a:r>
            <a:r>
              <a:rPr lang="en-US" sz="1800" b="true" dirty="false"/>
              <a:t>:</a:t>
            </a:r>
            <a:endParaRPr lang="en-US" sz="1800" dirty="false"/>
          </a:p>
          <a:p>
            <a:pPr marL="0" indent="0" algn="just">
              <a:buNone/>
            </a:pPr>
            <a:r>
              <a:rPr lang="en-US" sz="1400" dirty="false" err="true" smtClean="false"/>
              <a:t>realizovaných</a:t>
            </a:r>
            <a:r>
              <a:rPr lang="en-US" sz="1400" dirty="false" smtClean="false"/>
              <a:t> </a:t>
            </a:r>
            <a:r>
              <a:rPr lang="en-US" sz="1400" dirty="false" err="true" smtClean="false"/>
              <a:t>klíčových</a:t>
            </a:r>
            <a:r>
              <a:rPr lang="en-US" sz="1400" dirty="false" smtClean="false"/>
              <a:t> </a:t>
            </a:r>
            <a:r>
              <a:rPr lang="en-US" sz="1400" dirty="false" err="true" smtClean="false"/>
              <a:t>aktivitách</a:t>
            </a:r>
            <a:r>
              <a:rPr lang="en-US" sz="1400" dirty="false" smtClean="false"/>
              <a:t> – pro </a:t>
            </a:r>
            <a:r>
              <a:rPr lang="en-US" sz="1400" dirty="false" err="true" smtClean="false"/>
              <a:t>každou</a:t>
            </a:r>
            <a:r>
              <a:rPr lang="en-US" sz="1400" dirty="false" smtClean="false"/>
              <a:t> </a:t>
            </a:r>
            <a:r>
              <a:rPr lang="en-US" sz="1400" dirty="false" err="true" smtClean="false"/>
              <a:t>klíčovou</a:t>
            </a:r>
            <a:r>
              <a:rPr lang="en-US" sz="1400" dirty="false" smtClean="false"/>
              <a:t> </a:t>
            </a:r>
            <a:r>
              <a:rPr lang="en-US" sz="1400" dirty="false" err="true" smtClean="false"/>
              <a:t>aktivitu</a:t>
            </a:r>
            <a:r>
              <a:rPr lang="en-US" sz="1400" dirty="false" smtClean="false"/>
              <a:t> </a:t>
            </a:r>
            <a:r>
              <a:rPr lang="en-US" sz="1400" dirty="false" err="true" smtClean="false"/>
              <a:t>příslušná</a:t>
            </a:r>
            <a:r>
              <a:rPr lang="en-US" sz="1400" dirty="false" smtClean="false"/>
              <a:t> </a:t>
            </a:r>
            <a:r>
              <a:rPr lang="en-US" sz="1400" dirty="false" err="true" smtClean="false"/>
              <a:t>pasáž</a:t>
            </a:r>
            <a:r>
              <a:rPr lang="en-US" sz="1400" dirty="false" smtClean="false"/>
              <a:t> </a:t>
            </a:r>
            <a:r>
              <a:rPr lang="en-US" sz="1400" dirty="false" err="true" smtClean="false"/>
              <a:t>šablony</a:t>
            </a:r>
            <a:r>
              <a:rPr lang="en-US" sz="1400" dirty="false" smtClean="false"/>
              <a:t> </a:t>
            </a:r>
            <a:r>
              <a:rPr lang="en-US" sz="1400" dirty="false" err="true"/>
              <a:t>závěrečné</a:t>
            </a:r>
            <a:r>
              <a:rPr lang="en-US" sz="1400" dirty="false"/>
              <a:t> </a:t>
            </a:r>
            <a:r>
              <a:rPr lang="en-US" sz="1400" dirty="false" err="true"/>
              <a:t>evaluační</a:t>
            </a:r>
            <a:r>
              <a:rPr lang="en-US" sz="1400" dirty="false"/>
              <a:t> </a:t>
            </a:r>
            <a:r>
              <a:rPr lang="en-US" sz="1400" dirty="false" err="true" smtClean="false"/>
              <a:t>zprávy</a:t>
            </a:r>
            <a:r>
              <a:rPr lang="en-US" sz="1400" dirty="false" smtClean="false"/>
              <a:t> (</a:t>
            </a:r>
            <a:r>
              <a:rPr lang="en-US" sz="1400" dirty="false" err="true" smtClean="false"/>
              <a:t>prostor</a:t>
            </a:r>
            <a:r>
              <a:rPr lang="en-US" sz="1400" dirty="false" smtClean="false"/>
              <a:t> </a:t>
            </a:r>
            <a:r>
              <a:rPr lang="en-US" sz="1400" dirty="false"/>
              <a:t>pro </a:t>
            </a:r>
            <a:r>
              <a:rPr lang="en-US" sz="1400" dirty="false" err="true"/>
              <a:t>vyjmenování</a:t>
            </a:r>
            <a:r>
              <a:rPr lang="en-US" sz="1400" dirty="false"/>
              <a:t> </a:t>
            </a:r>
            <a:r>
              <a:rPr lang="en-US" sz="1400" dirty="false" err="true"/>
              <a:t>evaluačních</a:t>
            </a:r>
            <a:r>
              <a:rPr lang="en-US" sz="1400" dirty="false"/>
              <a:t> </a:t>
            </a:r>
            <a:r>
              <a:rPr lang="en-US" sz="1400" dirty="false" err="true"/>
              <a:t>otázek</a:t>
            </a:r>
            <a:r>
              <a:rPr lang="en-US" sz="1400" dirty="false"/>
              <a:t> a </a:t>
            </a:r>
            <a:r>
              <a:rPr lang="en-US" sz="1400" dirty="false" err="true"/>
              <a:t>určení</a:t>
            </a:r>
            <a:r>
              <a:rPr lang="en-US" sz="1400" dirty="false"/>
              <a:t> </a:t>
            </a:r>
            <a:r>
              <a:rPr lang="en-US" sz="1400" dirty="false" err="true"/>
              <a:t>podložených</a:t>
            </a:r>
            <a:r>
              <a:rPr lang="en-US" sz="1400" dirty="false"/>
              <a:t> </a:t>
            </a:r>
            <a:r>
              <a:rPr lang="en-US" sz="1400" dirty="false" err="true" smtClean="false"/>
              <a:t>odpovědí</a:t>
            </a:r>
            <a:r>
              <a:rPr lang="en-US" sz="1400" dirty="false" smtClean="false"/>
              <a:t>)</a:t>
            </a:r>
            <a:endParaRPr lang="en-US" sz="1400" dirty="false"/>
          </a:p>
          <a:p>
            <a:pPr algn="just"/>
            <a:r>
              <a:rPr lang="en-US" sz="1800" b="true" dirty="false" err="true" smtClean="false"/>
              <a:t>základní</a:t>
            </a:r>
            <a:r>
              <a:rPr lang="en-US" sz="1800" b="true" dirty="false" smtClean="false"/>
              <a:t> </a:t>
            </a:r>
            <a:r>
              <a:rPr lang="en-US" sz="1800" b="true" dirty="false" err="true" smtClean="false"/>
              <a:t>pravidla</a:t>
            </a:r>
            <a:r>
              <a:rPr lang="en-US" sz="1800" b="true" dirty="false" smtClean="false"/>
              <a:t> pro </a:t>
            </a:r>
            <a:r>
              <a:rPr lang="en-US" sz="1800" b="true" dirty="false" err="true" smtClean="false"/>
              <a:t>zpracování</a:t>
            </a:r>
            <a:r>
              <a:rPr lang="en-US" sz="1800" b="true" dirty="false" smtClean="false"/>
              <a:t>:</a:t>
            </a:r>
            <a:endParaRPr lang="en-US" sz="1800" dirty="false"/>
          </a:p>
          <a:p>
            <a:pPr marL="0" indent="0" algn="just">
              <a:buNone/>
            </a:pPr>
            <a:r>
              <a:rPr lang="en-US" sz="1400" dirty="false" err="true" smtClean="false"/>
              <a:t>dodání</a:t>
            </a:r>
            <a:r>
              <a:rPr lang="en-US" sz="1400" dirty="false" smtClean="false"/>
              <a:t> </a:t>
            </a:r>
            <a:r>
              <a:rPr lang="en-US" sz="1400" dirty="false" err="true" smtClean="false"/>
              <a:t>až</a:t>
            </a:r>
            <a:r>
              <a:rPr lang="en-US" sz="1400" dirty="false" smtClean="false"/>
              <a:t> </a:t>
            </a:r>
            <a:r>
              <a:rPr lang="en-US" sz="1400" dirty="false" err="true" smtClean="false"/>
              <a:t>po</a:t>
            </a:r>
            <a:r>
              <a:rPr lang="en-US" sz="1400" dirty="false" smtClean="false"/>
              <a:t> </a:t>
            </a:r>
            <a:r>
              <a:rPr lang="en-US" sz="1400" dirty="false" err="true" smtClean="false"/>
              <a:t>realizaci</a:t>
            </a:r>
            <a:r>
              <a:rPr lang="en-US" sz="1400" dirty="false" smtClean="false"/>
              <a:t> </a:t>
            </a:r>
            <a:r>
              <a:rPr lang="en-US" sz="1400" dirty="false" err="true" smtClean="false"/>
              <a:t>projektu</a:t>
            </a:r>
            <a:endParaRPr lang="en-US" sz="1400" dirty="false" smtClean="false"/>
          </a:p>
          <a:p>
            <a:pPr marL="0" indent="0" algn="just">
              <a:buNone/>
            </a:pPr>
            <a:r>
              <a:rPr lang="en-US" sz="1400" dirty="false" err="true" smtClean="false"/>
              <a:t>vhodné</a:t>
            </a:r>
            <a:r>
              <a:rPr lang="en-US" sz="1400" dirty="false" smtClean="false"/>
              <a:t> </a:t>
            </a:r>
            <a:r>
              <a:rPr lang="en-US" sz="1400" dirty="false" err="true"/>
              <a:t>průběžně</a:t>
            </a:r>
            <a:r>
              <a:rPr lang="en-US" sz="1400" dirty="false"/>
              <a:t> </a:t>
            </a:r>
            <a:r>
              <a:rPr lang="en-US" sz="1400" dirty="false" err="true"/>
              <a:t>konzultovat</a:t>
            </a:r>
            <a:endParaRPr lang="en-US" sz="1400" dirty="false"/>
          </a:p>
          <a:p>
            <a:pPr marL="0" indent="0" algn="just">
              <a:buNone/>
            </a:pPr>
            <a:r>
              <a:rPr lang="en-US" sz="1400" dirty="false" err="true" smtClean="false"/>
              <a:t>zachování</a:t>
            </a:r>
            <a:r>
              <a:rPr lang="en-US" sz="1400" dirty="false" smtClean="false"/>
              <a:t> </a:t>
            </a:r>
            <a:r>
              <a:rPr lang="en-US" sz="1400" dirty="false" err="true" smtClean="false"/>
              <a:t>logika</a:t>
            </a:r>
            <a:r>
              <a:rPr lang="en-US" sz="1400" dirty="false"/>
              <a:t>: </a:t>
            </a:r>
            <a:r>
              <a:rPr lang="en-US" sz="1400" dirty="false" smtClean="false"/>
              <a:t>1</a:t>
            </a:r>
            <a:r>
              <a:rPr lang="en-US" sz="1400" dirty="false"/>
              <a:t>) </a:t>
            </a:r>
            <a:r>
              <a:rPr lang="en-US" sz="1400" dirty="false" err="true" smtClean="false"/>
              <a:t>položená</a:t>
            </a:r>
            <a:r>
              <a:rPr lang="en-US" sz="1400" dirty="false" smtClean="false"/>
              <a:t> </a:t>
            </a:r>
            <a:r>
              <a:rPr lang="en-US" sz="1400" dirty="false" err="true" smtClean="false"/>
              <a:t>otázka</a:t>
            </a:r>
            <a:r>
              <a:rPr lang="en-US" sz="1400" dirty="false" smtClean="false"/>
              <a:t>, </a:t>
            </a:r>
            <a:r>
              <a:rPr lang="en-US" sz="1400" dirty="false"/>
              <a:t>2) </a:t>
            </a:r>
            <a:r>
              <a:rPr lang="en-US" sz="1400" dirty="false" err="true" smtClean="false"/>
              <a:t>objasnění</a:t>
            </a:r>
            <a:r>
              <a:rPr lang="en-US" sz="1400" dirty="false" smtClean="false"/>
              <a:t> </a:t>
            </a:r>
            <a:r>
              <a:rPr lang="en-US" sz="1400" dirty="false" err="true" smtClean="false"/>
              <a:t>zjištění</a:t>
            </a:r>
            <a:r>
              <a:rPr lang="en-US" sz="1400" dirty="false" smtClean="false"/>
              <a:t>, </a:t>
            </a:r>
            <a:r>
              <a:rPr lang="en-US" sz="1400" dirty="false"/>
              <a:t>3) </a:t>
            </a:r>
            <a:r>
              <a:rPr lang="en-US" sz="1400" dirty="false" err="true" smtClean="false"/>
              <a:t>výsledek</a:t>
            </a:r>
            <a:r>
              <a:rPr lang="en-US" sz="1400" dirty="false" smtClean="false"/>
              <a:t> </a:t>
            </a:r>
            <a:r>
              <a:rPr lang="en-US" sz="1400" dirty="false" err="true"/>
              <a:t>evaluace</a:t>
            </a:r>
            <a:endParaRPr lang="en-US" sz="1400" dirty="false"/>
          </a:p>
          <a:p>
            <a:pPr marL="0" indent="0" algn="just">
              <a:buNone/>
            </a:pPr>
            <a:r>
              <a:rPr lang="en-US" sz="1400" dirty="false" err="true" smtClean="false"/>
              <a:t>apel</a:t>
            </a:r>
            <a:r>
              <a:rPr lang="en-US" sz="1400" dirty="false" smtClean="false"/>
              <a:t> </a:t>
            </a:r>
            <a:r>
              <a:rPr lang="en-US" sz="1400" dirty="false" err="true" smtClean="false"/>
              <a:t>na</a:t>
            </a:r>
            <a:r>
              <a:rPr lang="en-US" sz="1400" dirty="false" smtClean="false"/>
              <a:t> </a:t>
            </a:r>
            <a:r>
              <a:rPr lang="en-US" sz="1400" dirty="false" err="true" smtClean="false"/>
              <a:t>stručnost</a:t>
            </a:r>
            <a:r>
              <a:rPr lang="en-US" sz="1400" dirty="false" smtClean="false"/>
              <a:t> </a:t>
            </a:r>
            <a:r>
              <a:rPr lang="en-US" sz="1400" dirty="false"/>
              <a:t>a </a:t>
            </a:r>
            <a:r>
              <a:rPr lang="en-US" sz="1400" dirty="false" err="true" smtClean="false"/>
              <a:t>konkrétnost</a:t>
            </a:r>
            <a:r>
              <a:rPr lang="en-US" sz="1400" dirty="false" smtClean="false"/>
              <a:t> (</a:t>
            </a:r>
            <a:r>
              <a:rPr lang="en-US" sz="1400" dirty="false" err="true" smtClean="false"/>
              <a:t>využití</a:t>
            </a:r>
            <a:r>
              <a:rPr lang="en-US" sz="1400" dirty="false" smtClean="false"/>
              <a:t> </a:t>
            </a:r>
            <a:r>
              <a:rPr lang="en-US" sz="1400" dirty="false" err="true" smtClean="false"/>
              <a:t>dat</a:t>
            </a:r>
            <a:r>
              <a:rPr lang="en-US" sz="1400" dirty="false" smtClean="false"/>
              <a:t> a </a:t>
            </a:r>
            <a:r>
              <a:rPr lang="en-US" sz="1400" dirty="false" err="true" smtClean="false"/>
              <a:t>popis</a:t>
            </a:r>
            <a:r>
              <a:rPr lang="en-US" sz="1400" dirty="false" smtClean="false"/>
              <a:t> </a:t>
            </a:r>
            <a:r>
              <a:rPr lang="en-US" sz="1400" dirty="false" err="true" smtClean="false"/>
              <a:t>podkladů</a:t>
            </a:r>
            <a:r>
              <a:rPr lang="en-US" sz="1400" dirty="false" smtClean="false"/>
              <a:t>). </a:t>
            </a:r>
          </a:p>
          <a:p>
            <a:pPr marL="0" indent="0" algn="just">
              <a:buNone/>
            </a:pPr>
            <a:r>
              <a:rPr lang="en-US" sz="1400" dirty="false" err="true" smtClean="false"/>
              <a:t>přílohy</a:t>
            </a:r>
            <a:r>
              <a:rPr lang="en-US" sz="1400" dirty="false" smtClean="false"/>
              <a:t> </a:t>
            </a:r>
            <a:r>
              <a:rPr lang="en-US" sz="1400" dirty="false" err="true" smtClean="false"/>
              <a:t>nad</a:t>
            </a:r>
            <a:r>
              <a:rPr lang="en-US" sz="1400" dirty="false" smtClean="false"/>
              <a:t> </a:t>
            </a:r>
            <a:r>
              <a:rPr lang="en-US" sz="1400" dirty="false" err="true"/>
              <a:t>rámec</a:t>
            </a:r>
            <a:r>
              <a:rPr lang="en-US" sz="1400" dirty="false"/>
              <a:t> </a:t>
            </a:r>
            <a:r>
              <a:rPr lang="en-US" sz="1400" dirty="false" err="true" smtClean="false"/>
              <a:t>požadovaného</a:t>
            </a:r>
            <a:r>
              <a:rPr lang="en-US" sz="1400" dirty="false" smtClean="false"/>
              <a:t> </a:t>
            </a:r>
            <a:r>
              <a:rPr lang="en-US" sz="1400" dirty="false" err="true" smtClean="false"/>
              <a:t>dobrovolné</a:t>
            </a:r>
            <a:r>
              <a:rPr lang="en-US" sz="1400" dirty="false" smtClean="false"/>
              <a:t> (</a:t>
            </a:r>
            <a:r>
              <a:rPr lang="en-US" sz="1400" dirty="false" err="true" smtClean="false"/>
              <a:t>např</a:t>
            </a:r>
            <a:r>
              <a:rPr lang="en-US" sz="1400" dirty="false" smtClean="false"/>
              <a:t>. </a:t>
            </a:r>
            <a:r>
              <a:rPr lang="en-US" sz="1400" dirty="false" err="true"/>
              <a:t>výsledek</a:t>
            </a:r>
            <a:r>
              <a:rPr lang="en-US" sz="1400" dirty="false"/>
              <a:t> </a:t>
            </a:r>
            <a:r>
              <a:rPr lang="en-US" sz="1400" dirty="false" err="true"/>
              <a:t>srovnání</a:t>
            </a:r>
            <a:r>
              <a:rPr lang="en-US" sz="1400" dirty="false"/>
              <a:t> </a:t>
            </a:r>
            <a:r>
              <a:rPr lang="en-US" sz="1400" dirty="false" err="true"/>
              <a:t>výchozího</a:t>
            </a:r>
            <a:r>
              <a:rPr lang="en-US" sz="1400" dirty="false"/>
              <a:t> a </a:t>
            </a:r>
            <a:r>
              <a:rPr lang="en-US" sz="1400" dirty="false" err="true"/>
              <a:t>cílového</a:t>
            </a:r>
            <a:r>
              <a:rPr lang="en-US" sz="1400" dirty="false"/>
              <a:t> </a:t>
            </a:r>
            <a:r>
              <a:rPr lang="en-US" sz="1400" dirty="false" err="true"/>
              <a:t>stavu</a:t>
            </a:r>
            <a:r>
              <a:rPr lang="en-US" sz="1400" dirty="false"/>
              <a:t> </a:t>
            </a:r>
            <a:r>
              <a:rPr lang="en-US" sz="1400" dirty="false" err="true"/>
              <a:t>cílové</a:t>
            </a:r>
            <a:r>
              <a:rPr lang="en-US" sz="1400" dirty="false"/>
              <a:t> </a:t>
            </a:r>
            <a:r>
              <a:rPr lang="en-US" sz="1400" dirty="false" err="true"/>
              <a:t>skupiny</a:t>
            </a:r>
            <a:r>
              <a:rPr lang="en-US" sz="1400" dirty="false"/>
              <a:t>, </a:t>
            </a:r>
            <a:r>
              <a:rPr lang="en-US" sz="1400" dirty="false" err="true"/>
              <a:t>či</a:t>
            </a:r>
            <a:r>
              <a:rPr lang="en-US" sz="1400" dirty="false"/>
              <a:t> </a:t>
            </a:r>
            <a:r>
              <a:rPr lang="en-US" sz="1400" dirty="false" err="true"/>
              <a:t>metodika</a:t>
            </a:r>
            <a:r>
              <a:rPr lang="en-US" sz="1400" dirty="false"/>
              <a:t> </a:t>
            </a:r>
            <a:r>
              <a:rPr lang="en-US" sz="1400" dirty="false" err="true" smtClean="false"/>
              <a:t>řešení</a:t>
            </a:r>
            <a:r>
              <a:rPr lang="en-US" sz="1400" dirty="false"/>
              <a:t>)</a:t>
            </a:r>
            <a:r>
              <a:rPr lang="en-US" sz="1800"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17189453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SOUčinnost</a:t>
            </a:r>
            <a:endParaRPr lang="cs-CZ" dirty="false"/>
          </a:p>
        </p:txBody>
      </p:sp>
      <p:sp>
        <p:nvSpPr>
          <p:cNvPr id="3" name="Zástupný symbol pro obsah 2"/>
          <p:cNvSpPr>
            <a:spLocks noGrp="true"/>
          </p:cNvSpPr>
          <p:nvPr>
            <p:ph idx="1"/>
          </p:nvPr>
        </p:nvSpPr>
        <p:spPr/>
        <p:txBody>
          <a:bodyPr/>
          <a:lstStyle/>
          <a:p>
            <a:pPr lvl="0"/>
            <a:r>
              <a:rPr lang="en-US" sz="1800" b="true" dirty="false" err="true"/>
              <a:t>předpokládá</a:t>
            </a:r>
            <a:r>
              <a:rPr lang="en-US" sz="1800" b="true" dirty="false"/>
              <a:t> se </a:t>
            </a:r>
            <a:r>
              <a:rPr lang="en-US" sz="1800" b="true" dirty="false" err="true"/>
              <a:t>nezbytná</a:t>
            </a:r>
            <a:r>
              <a:rPr lang="en-US" sz="1800" b="true" dirty="false"/>
              <a:t> </a:t>
            </a:r>
            <a:r>
              <a:rPr lang="en-US" sz="1800" b="true" dirty="false" err="true"/>
              <a:t>součinnost</a:t>
            </a:r>
            <a:r>
              <a:rPr lang="en-US" sz="1800" b="true" dirty="false"/>
              <a:t> </a:t>
            </a:r>
            <a:r>
              <a:rPr lang="en-US" sz="1800" b="true" dirty="false" err="true"/>
              <a:t>na</a:t>
            </a:r>
            <a:r>
              <a:rPr lang="en-US" sz="1800" b="true" dirty="false"/>
              <a:t> </a:t>
            </a:r>
            <a:r>
              <a:rPr lang="en-US" sz="1800" b="true" dirty="false" err="true"/>
              <a:t>vstupní</a:t>
            </a:r>
            <a:r>
              <a:rPr lang="en-US" sz="1800" b="true" dirty="false"/>
              <a:t> a </a:t>
            </a:r>
            <a:r>
              <a:rPr lang="en-US" sz="1800" b="true" dirty="false" err="true"/>
              <a:t>závěrečné</a:t>
            </a:r>
            <a:r>
              <a:rPr lang="en-US" sz="1800" b="true" dirty="false"/>
              <a:t> </a:t>
            </a:r>
            <a:r>
              <a:rPr lang="en-US" sz="1800" b="true" dirty="false" err="true" smtClean="false"/>
              <a:t>evaluaci</a:t>
            </a:r>
            <a:endParaRPr lang="en-US" sz="1800" b="true" dirty="false" smtClean="false"/>
          </a:p>
          <a:p>
            <a:pPr lvl="0"/>
            <a:r>
              <a:rPr lang="en-US" sz="1800" b="true" dirty="false" err="true" smtClean="false"/>
              <a:t>úkolem</a:t>
            </a:r>
            <a:r>
              <a:rPr lang="en-US" sz="1800" b="true" dirty="false" smtClean="false"/>
              <a:t> </a:t>
            </a:r>
            <a:r>
              <a:rPr lang="en-US" sz="1800" b="true" dirty="false"/>
              <a:t>je:</a:t>
            </a:r>
            <a:endParaRPr lang="en-US" sz="1800" dirty="false"/>
          </a:p>
          <a:p>
            <a:pPr marL="0" indent="0">
              <a:buNone/>
            </a:pPr>
            <a:r>
              <a:rPr lang="en-US" sz="1400" dirty="false" err="true"/>
              <a:t>hodnotit</a:t>
            </a:r>
            <a:r>
              <a:rPr lang="en-US" sz="1400" dirty="false"/>
              <a:t>, </a:t>
            </a:r>
            <a:r>
              <a:rPr lang="en-US" sz="1400" dirty="false" err="true"/>
              <a:t>jaké</a:t>
            </a:r>
            <a:r>
              <a:rPr lang="en-US" sz="1400" dirty="false"/>
              <a:t> </a:t>
            </a:r>
            <a:r>
              <a:rPr lang="en-US" sz="1400" dirty="false" err="true"/>
              <a:t>změny</a:t>
            </a:r>
            <a:r>
              <a:rPr lang="en-US" sz="1400" dirty="false"/>
              <a:t> (</a:t>
            </a:r>
            <a:r>
              <a:rPr lang="en-US" sz="1400" dirty="false" err="true"/>
              <a:t>ve</a:t>
            </a:r>
            <a:r>
              <a:rPr lang="en-US" sz="1400" dirty="false"/>
              <a:t> </a:t>
            </a:r>
            <a:r>
              <a:rPr lang="en-US" sz="1400" dirty="false" err="true"/>
              <a:t>formě</a:t>
            </a:r>
            <a:r>
              <a:rPr lang="en-US" sz="1400" dirty="false"/>
              <a:t> </a:t>
            </a:r>
            <a:r>
              <a:rPr lang="en-US" sz="1400" dirty="false" err="true"/>
              <a:t>výstupů</a:t>
            </a:r>
            <a:r>
              <a:rPr lang="en-US" sz="1400" dirty="false"/>
              <a:t> </a:t>
            </a:r>
            <a:r>
              <a:rPr lang="en-US" sz="1400" dirty="false" err="true"/>
              <a:t>i</a:t>
            </a:r>
            <a:r>
              <a:rPr lang="en-US" sz="1400" dirty="false"/>
              <a:t> </a:t>
            </a:r>
            <a:r>
              <a:rPr lang="en-US" sz="1400" dirty="false" err="true"/>
              <a:t>výsledků-dopadů</a:t>
            </a:r>
            <a:r>
              <a:rPr lang="en-US" sz="1400" dirty="false"/>
              <a:t>) </a:t>
            </a:r>
            <a:r>
              <a:rPr lang="en-US" sz="1400" dirty="false" err="true"/>
              <a:t>bylo</a:t>
            </a:r>
            <a:r>
              <a:rPr lang="en-US" sz="1400" dirty="false"/>
              <a:t> </a:t>
            </a:r>
            <a:r>
              <a:rPr lang="en-US" sz="1400" dirty="false" err="true"/>
              <a:t>díky</a:t>
            </a:r>
            <a:r>
              <a:rPr lang="en-US" sz="1400" dirty="false"/>
              <a:t> </a:t>
            </a:r>
            <a:r>
              <a:rPr lang="en-US" sz="1400" dirty="false" err="true"/>
              <a:t>realizaci</a:t>
            </a:r>
            <a:r>
              <a:rPr lang="en-US" sz="1400" dirty="false"/>
              <a:t> </a:t>
            </a:r>
            <a:r>
              <a:rPr lang="en-US" sz="1400" dirty="false" err="true"/>
              <a:t>projektu</a:t>
            </a:r>
            <a:r>
              <a:rPr lang="en-US" sz="1400" dirty="false"/>
              <a:t> </a:t>
            </a:r>
            <a:r>
              <a:rPr lang="en-US" sz="1400" dirty="false" err="true"/>
              <a:t>dosaženo</a:t>
            </a:r>
            <a:r>
              <a:rPr lang="en-US" sz="1400" dirty="false"/>
              <a:t>. </a:t>
            </a:r>
            <a:r>
              <a:rPr lang="en-US" sz="1400" dirty="false" err="true"/>
              <a:t>Nastiňuje</a:t>
            </a:r>
            <a:r>
              <a:rPr lang="en-US" sz="1400" dirty="false"/>
              <a:t> “</a:t>
            </a:r>
            <a:r>
              <a:rPr lang="en-US" sz="1400" dirty="false" err="true"/>
              <a:t>výchozí</a:t>
            </a:r>
            <a:r>
              <a:rPr lang="en-US" sz="1400" dirty="false"/>
              <a:t>” </a:t>
            </a:r>
            <a:r>
              <a:rPr lang="en-US" sz="1400" dirty="false" err="true"/>
              <a:t>i</a:t>
            </a:r>
            <a:r>
              <a:rPr lang="en-US" sz="1400" dirty="false"/>
              <a:t> “</a:t>
            </a:r>
            <a:r>
              <a:rPr lang="en-US" sz="1400" dirty="false" err="true"/>
              <a:t>závěrečný</a:t>
            </a:r>
            <a:r>
              <a:rPr lang="en-US" sz="1400" dirty="false"/>
              <a:t>” </a:t>
            </a:r>
            <a:r>
              <a:rPr lang="en-US" sz="1400" dirty="false" err="true"/>
              <a:t>stav</a:t>
            </a:r>
            <a:r>
              <a:rPr lang="en-US" sz="1400" dirty="false"/>
              <a:t> </a:t>
            </a:r>
            <a:r>
              <a:rPr lang="en-US" sz="1400" dirty="false" err="true"/>
              <a:t>organizace</a:t>
            </a:r>
            <a:r>
              <a:rPr lang="en-US" sz="1400" dirty="false"/>
              <a:t> (</a:t>
            </a:r>
            <a:r>
              <a:rPr lang="en-US" sz="1400" dirty="false" err="true"/>
              <a:t>i</a:t>
            </a:r>
            <a:r>
              <a:rPr lang="en-US" sz="1400" dirty="false"/>
              <a:t> </a:t>
            </a:r>
            <a:r>
              <a:rPr lang="en-US" sz="1400" dirty="false" err="true"/>
              <a:t>nad</a:t>
            </a:r>
            <a:r>
              <a:rPr lang="en-US" sz="1400" dirty="false"/>
              <a:t> </a:t>
            </a:r>
            <a:r>
              <a:rPr lang="en-US" sz="1400" dirty="false" err="true"/>
              <a:t>rámec</a:t>
            </a:r>
            <a:r>
              <a:rPr lang="en-US" sz="1400" dirty="false"/>
              <a:t> </a:t>
            </a:r>
            <a:r>
              <a:rPr lang="en-US" sz="1400" dirty="false" err="true"/>
              <a:t>jednotlivých</a:t>
            </a:r>
            <a:r>
              <a:rPr lang="en-US" sz="1400" dirty="false"/>
              <a:t> </a:t>
            </a:r>
            <a:r>
              <a:rPr lang="en-US" sz="1400" dirty="false" err="true"/>
              <a:t>klíčových</a:t>
            </a:r>
            <a:r>
              <a:rPr lang="en-US" sz="1400" dirty="false"/>
              <a:t> </a:t>
            </a:r>
            <a:r>
              <a:rPr lang="en-US" sz="1400" dirty="false" err="true"/>
              <a:t>aktivit</a:t>
            </a:r>
            <a:r>
              <a:rPr lang="en-US" sz="1400" dirty="false"/>
              <a:t>).</a:t>
            </a:r>
          </a:p>
          <a:p>
            <a:pPr lvl="0"/>
            <a:r>
              <a:rPr lang="en-US" sz="1800" b="true" dirty="false" err="true" smtClean="false"/>
              <a:t>podoba</a:t>
            </a:r>
            <a:r>
              <a:rPr lang="en-US" sz="1800" b="true" dirty="false" smtClean="false"/>
              <a:t> </a:t>
            </a:r>
            <a:r>
              <a:rPr lang="en-US" sz="1800" b="true" dirty="false" err="true" smtClean="false"/>
              <a:t>založená</a:t>
            </a:r>
            <a:r>
              <a:rPr lang="en-US" sz="1800" b="true" dirty="false" smtClean="false"/>
              <a:t> </a:t>
            </a:r>
            <a:r>
              <a:rPr lang="en-US" sz="1800" b="true" dirty="false" err="true"/>
              <a:t>na</a:t>
            </a:r>
            <a:r>
              <a:rPr lang="en-US" sz="1800" b="true" dirty="false"/>
              <a:t>:</a:t>
            </a:r>
            <a:endParaRPr lang="en-US" sz="1800" dirty="false"/>
          </a:p>
          <a:p>
            <a:pPr marL="0" indent="0">
              <a:buNone/>
            </a:pPr>
            <a:r>
              <a:rPr lang="en-US" sz="1400" dirty="false" err="true"/>
              <a:t>širším</a:t>
            </a:r>
            <a:r>
              <a:rPr lang="en-US" sz="1400" dirty="false"/>
              <a:t> </a:t>
            </a:r>
            <a:r>
              <a:rPr lang="en-US" sz="1400" dirty="false" err="true"/>
              <a:t>dotazníkovém</a:t>
            </a:r>
            <a:r>
              <a:rPr lang="en-US" sz="1400" dirty="false"/>
              <a:t> </a:t>
            </a:r>
            <a:r>
              <a:rPr lang="en-US" sz="1400" dirty="false" err="true"/>
              <a:t>šetření</a:t>
            </a:r>
            <a:r>
              <a:rPr lang="en-US" sz="1400" dirty="false"/>
              <a:t> </a:t>
            </a:r>
            <a:r>
              <a:rPr lang="en-US" sz="1400" dirty="false" err="true"/>
              <a:t>kvantitativního</a:t>
            </a:r>
            <a:r>
              <a:rPr lang="en-US" sz="1400" dirty="false"/>
              <a:t> </a:t>
            </a:r>
            <a:r>
              <a:rPr lang="en-US" sz="1400" dirty="false" err="true"/>
              <a:t>i</a:t>
            </a:r>
            <a:r>
              <a:rPr lang="en-US" sz="1400" dirty="false"/>
              <a:t> </a:t>
            </a:r>
            <a:r>
              <a:rPr lang="en-US" sz="1400" dirty="false" err="true"/>
              <a:t>kvalitativního</a:t>
            </a:r>
            <a:r>
              <a:rPr lang="en-US" sz="1400" dirty="false"/>
              <a:t> </a:t>
            </a:r>
            <a:r>
              <a:rPr lang="en-US" sz="1400" dirty="false" err="true" smtClean="false"/>
              <a:t>charakteru</a:t>
            </a:r>
            <a:r>
              <a:rPr lang="en-US" sz="1400" dirty="false" smtClean="false"/>
              <a:t> (</a:t>
            </a:r>
            <a:r>
              <a:rPr lang="en-US" sz="1400" dirty="false" err="true" smtClean="false"/>
              <a:t>všechny</a:t>
            </a:r>
            <a:r>
              <a:rPr lang="en-US" sz="1400" dirty="false" smtClean="false"/>
              <a:t> </a:t>
            </a:r>
            <a:r>
              <a:rPr lang="en-US" sz="1400" dirty="false" err="true" smtClean="false"/>
              <a:t>hodnoty</a:t>
            </a:r>
            <a:r>
              <a:rPr lang="en-US" sz="1400" dirty="false" smtClean="false"/>
              <a:t> </a:t>
            </a:r>
            <a:r>
              <a:rPr lang="en-US" sz="1400" dirty="false" err="true" smtClean="false"/>
              <a:t>doložené</a:t>
            </a:r>
            <a:r>
              <a:rPr lang="en-US" sz="1400" dirty="false" smtClean="false"/>
              <a:t> o data </a:t>
            </a:r>
            <a:r>
              <a:rPr lang="en-US" sz="1400" dirty="false" err="true" smtClean="false"/>
              <a:t>či</a:t>
            </a:r>
            <a:r>
              <a:rPr lang="en-US" sz="1400" dirty="false" smtClean="false"/>
              <a:t> </a:t>
            </a:r>
            <a:r>
              <a:rPr lang="en-US" sz="1400" dirty="false" err="true" smtClean="false"/>
              <a:t>podklady</a:t>
            </a:r>
            <a:r>
              <a:rPr lang="en-US" sz="1400" dirty="false" smtClean="false"/>
              <a:t> </a:t>
            </a:r>
            <a:r>
              <a:rPr lang="en-US" sz="1400" dirty="false" err="true" smtClean="false"/>
              <a:t>zjištěných</a:t>
            </a:r>
            <a:r>
              <a:rPr lang="en-US" sz="1400" dirty="false" smtClean="false"/>
              <a:t> </a:t>
            </a:r>
            <a:r>
              <a:rPr lang="en-US" sz="1400" dirty="false" err="true" smtClean="false"/>
              <a:t>skutečností</a:t>
            </a:r>
            <a:r>
              <a:rPr lang="en-US" sz="1400" dirty="false" smtClean="false"/>
              <a:t>).</a:t>
            </a:r>
          </a:p>
          <a:p>
            <a:pPr lvl="0"/>
            <a:r>
              <a:rPr lang="en-US" sz="1800" b="true" dirty="false" err="true" smtClean="false"/>
              <a:t>základní</a:t>
            </a:r>
            <a:r>
              <a:rPr lang="en-US" sz="1800" b="true" dirty="false" smtClean="false"/>
              <a:t> </a:t>
            </a:r>
            <a:r>
              <a:rPr lang="en-US" sz="1800" b="true" dirty="false" err="true" smtClean="false"/>
              <a:t>pravidla</a:t>
            </a:r>
            <a:r>
              <a:rPr lang="en-US" sz="1800" b="true" dirty="false" smtClean="false"/>
              <a:t> pro </a:t>
            </a:r>
            <a:r>
              <a:rPr lang="en-US" sz="1800" b="true" dirty="false" err="true" smtClean="false"/>
              <a:t>zpracování</a:t>
            </a:r>
            <a:r>
              <a:rPr lang="en-US" sz="1800" b="true" dirty="false" smtClean="false"/>
              <a:t> </a:t>
            </a:r>
            <a:r>
              <a:rPr lang="en-US" sz="1800" b="true" dirty="false" err="true" smtClean="false"/>
              <a:t>budou</a:t>
            </a:r>
            <a:r>
              <a:rPr lang="en-US" sz="1800" b="true" dirty="false" smtClean="false"/>
              <a:t> </a:t>
            </a:r>
            <a:r>
              <a:rPr lang="en-US" sz="1800" b="true" dirty="false" err="true"/>
              <a:t>teprve</a:t>
            </a:r>
            <a:r>
              <a:rPr lang="en-US" sz="1800" b="true" dirty="false"/>
              <a:t> </a:t>
            </a:r>
            <a:r>
              <a:rPr lang="en-US" sz="1800" b="true" dirty="false" err="true"/>
              <a:t>upřesněny</a:t>
            </a:r>
            <a:r>
              <a:rPr lang="en-US" sz="1800"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2259157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endParaRPr lang="cs-CZ" dirty="false"/>
          </a:p>
        </p:txBody>
      </p:sp>
      <p:sp>
        <p:nvSpPr>
          <p:cNvPr id="3" name="Zástupný symbol pro obsah 2"/>
          <p:cNvSpPr>
            <a:spLocks noGrp="true"/>
          </p:cNvSpPr>
          <p:nvPr>
            <p:ph idx="1"/>
          </p:nvPr>
        </p:nvSpPr>
        <p:spPr/>
        <p:txBody>
          <a:bodyPr/>
          <a:lstStyle/>
          <a:p>
            <a:pPr marL="0" indent="0" algn="ctr">
              <a:buNone/>
            </a:pPr>
            <a:endParaRPr lang="en-US" sz="3200" b="true" dirty="false" smtClean="false">
              <a:latin typeface="+mj-lt"/>
            </a:endParaRPr>
          </a:p>
          <a:p>
            <a:pPr marL="0" indent="0" algn="ctr">
              <a:buNone/>
            </a:pPr>
            <a:endParaRPr lang="en-US" sz="3200" b="true" dirty="false">
              <a:latin typeface="+mj-lt"/>
            </a:endParaRPr>
          </a:p>
          <a:p>
            <a:pPr marL="0" indent="0" algn="ctr">
              <a:buNone/>
            </a:pPr>
            <a:r>
              <a:rPr lang="en-US" sz="3200" b="true" dirty="false" smtClean="false">
                <a:latin typeface="+mj-lt"/>
              </a:rPr>
              <a:t>SCHÉMA JEDNOTLIVÝCH KROKŮ</a:t>
            </a:r>
          </a:p>
          <a:p>
            <a:pPr marL="0" indent="0" algn="ctr">
              <a:buNone/>
            </a:pPr>
            <a:r>
              <a:rPr lang="en-US" sz="3200" b="true" dirty="false" smtClean="false">
                <a:latin typeface="+mj-lt"/>
              </a:rPr>
              <a:t>EVALUACE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25690257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Posloupnost kroků evaluace</a:t>
            </a:r>
            <a:endParaRPr lang="cs-CZ" dirty="false"/>
          </a:p>
        </p:txBody>
      </p:sp>
      <p:graphicFrame>
        <p:nvGraphicFramePr>
          <p:cNvPr id="5" name="Zástupný symbol pro obsah 4"/>
          <p:cNvGraphicFramePr>
            <a:graphicFrameLocks noGrp="true"/>
          </p:cNvGraphicFramePr>
          <p:nvPr>
            <p:ph idx="1"/>
            <p:extLst/>
          </p:nvPr>
        </p:nvGraphicFramePr>
        <p:xfrm>
          <a:off x="539750" y="1800225"/>
          <a:ext cx="8064500" cy="4319588"/>
        </p:xfrm>
        <a:graphic>
          <a:graphicData uri="http://schemas.openxmlformats.org/drawingml/2006/diagram">
            <dgm:relIds r:dm="rId2" r:lo="rId3" r:qs="rId4" r:cs="rId5"/>
          </a:graphicData>
        </a:graphic>
      </p:graphicFrame>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27</a:t>
            </a:fld>
            <a:endParaRPr lang="cs-CZ" dirty="false"/>
          </a:p>
        </p:txBody>
      </p:sp>
      <p:graphicFrame>
        <p:nvGraphicFramePr>
          <p:cNvPr id="3" name="Diagram 2"/>
          <p:cNvGraphicFramePr/>
          <p:nvPr>
            <p:extLst>
              <p:ext uri="{D42A27DB-BD31-4B8C-83A1-F6EECF244321}">
                <p14:modId xmlns:p14="http://schemas.microsoft.com/office/powerpoint/2010/main" val="2231519303"/>
              </p:ext>
            </p:extLst>
          </p:nvPr>
        </p:nvGraphicFramePr>
        <p:xfrm>
          <a:off x="467544" y="1268760"/>
          <a:ext cx="8352928" cy="5112568"/>
        </p:xfrm>
        <a:graphic>
          <a:graphicData uri="http://schemas.openxmlformats.org/drawingml/2006/diagram">
            <dgm:relIds r:dm="rId7" r:lo="rId8" r:qs="rId9" r:cs="rId10"/>
          </a:graphicData>
        </a:graphic>
      </p:graphicFrame>
    </p:spTree>
    <p:extLst>
      <p:ext uri="{BB962C8B-B14F-4D97-AF65-F5344CB8AC3E}">
        <p14:creationId xmlns:p14="http://schemas.microsoft.com/office/powerpoint/2010/main" val="19716182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Postup zpracování evaluace</a:t>
            </a:r>
            <a:endParaRPr lang="cs-CZ" dirty="false"/>
          </a:p>
        </p:txBody>
      </p:sp>
      <p:sp>
        <p:nvSpPr>
          <p:cNvPr id="3" name="Zástupný symbol pro obsah 2"/>
          <p:cNvSpPr>
            <a:spLocks noGrp="true"/>
          </p:cNvSpPr>
          <p:nvPr>
            <p:ph idx="1"/>
          </p:nvPr>
        </p:nvSpPr>
        <p:spPr/>
        <p:txBody>
          <a:bodyPr/>
          <a:lstStyle/>
          <a:p>
            <a:r>
              <a:rPr lang="en-US" sz="1800" b="true" dirty="false" err="true" smtClean="false"/>
              <a:t>záměr</a:t>
            </a:r>
            <a:r>
              <a:rPr lang="en-US" sz="1800" b="true" dirty="false" smtClean="false"/>
              <a:t> ŘO OPZ:</a:t>
            </a:r>
          </a:p>
          <a:p>
            <a:pPr lvl="1"/>
            <a:r>
              <a:rPr lang="cs-CZ" sz="1800" dirty="false" smtClean="false"/>
              <a:t>jednoduchost</a:t>
            </a:r>
            <a:endParaRPr lang="cs-CZ" sz="1800" dirty="false"/>
          </a:p>
          <a:p>
            <a:pPr lvl="1"/>
            <a:r>
              <a:rPr lang="cs-CZ" sz="1800" dirty="false" err="true"/>
              <a:t>návodnost</a:t>
            </a:r>
            <a:r>
              <a:rPr lang="cs-CZ" sz="1800" dirty="false"/>
              <a:t> </a:t>
            </a:r>
          </a:p>
          <a:p>
            <a:pPr lvl="1"/>
            <a:r>
              <a:rPr lang="cs-CZ" sz="1800" dirty="false"/>
              <a:t>logická návaznost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13510290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Současný stav</a:t>
            </a:r>
            <a:endParaRPr lang="cs-CZ" dirty="false"/>
          </a:p>
        </p:txBody>
      </p:sp>
      <p:sp>
        <p:nvSpPr>
          <p:cNvPr id="3" name="Zástupný symbol pro obsah 2"/>
          <p:cNvSpPr>
            <a:spLocks noGrp="true"/>
          </p:cNvSpPr>
          <p:nvPr>
            <p:ph idx="1"/>
          </p:nvPr>
        </p:nvSpPr>
        <p:spPr>
          <a:xfrm>
            <a:off x="540000" y="1268760"/>
            <a:ext cx="8064000" cy="4851240"/>
          </a:xfrm>
        </p:spPr>
        <p:txBody>
          <a:bodyPr/>
          <a:lstStyle/>
          <a:p>
            <a:pPr algn="just"/>
            <a:endParaRPr lang="en-US" sz="1800" dirty="false" smtClean="false"/>
          </a:p>
          <a:p>
            <a:pPr algn="just"/>
            <a:r>
              <a:rPr lang="cs-CZ" sz="1800" dirty="false" smtClean="false"/>
              <a:t>jedná </a:t>
            </a:r>
            <a:r>
              <a:rPr lang="cs-CZ" sz="1800" dirty="false"/>
              <a:t>se o první krok v posloupnosti kroků evaluací</a:t>
            </a:r>
          </a:p>
          <a:p>
            <a:pPr algn="just"/>
            <a:r>
              <a:rPr lang="cs-CZ" sz="1800" dirty="false" smtClean="false"/>
              <a:t>úkolem </a:t>
            </a:r>
            <a:r>
              <a:rPr lang="cs-CZ" sz="1800" dirty="false"/>
              <a:t>tohoto kroku je shrnutí stávajícího stavu organizace v té oblasti, která je pro evaluovanou aktivitu relevantní</a:t>
            </a:r>
          </a:p>
          <a:p>
            <a:pPr algn="just"/>
            <a:r>
              <a:rPr lang="cs-CZ" sz="1800" dirty="false" smtClean="false"/>
              <a:t>jejím </a:t>
            </a:r>
            <a:r>
              <a:rPr lang="cs-CZ" sz="1800" dirty="false"/>
              <a:t>cílem tak není shrnutí nedostatků, ale spíše popis stávajícího stav  </a:t>
            </a:r>
          </a:p>
          <a:p>
            <a:pPr algn="just"/>
            <a:r>
              <a:rPr lang="cs-CZ" sz="1800" dirty="false"/>
              <a:t>s</a:t>
            </a:r>
            <a:r>
              <a:rPr lang="cs-CZ" sz="1800" dirty="false" smtClean="false"/>
              <a:t>oučasný </a:t>
            </a:r>
            <a:r>
              <a:rPr lang="cs-CZ" sz="1800" dirty="false"/>
              <a:t>stav </a:t>
            </a:r>
            <a:r>
              <a:rPr lang="cs-CZ" sz="1800" dirty="false" smtClean="false"/>
              <a:t>je v podstatě </a:t>
            </a:r>
            <a:r>
              <a:rPr lang="en-US" sz="1800" dirty="false" smtClean="false"/>
              <a:t>“</a:t>
            </a:r>
            <a:r>
              <a:rPr lang="cs-CZ" sz="1800" dirty="false" err="true" smtClean="false"/>
              <a:t>baselinem</a:t>
            </a:r>
            <a:r>
              <a:rPr lang="en-US" sz="1800" dirty="false" smtClean="false"/>
              <a:t>”</a:t>
            </a:r>
            <a:r>
              <a:rPr lang="cs-CZ" sz="1800" dirty="false" smtClean="false"/>
              <a:t> </a:t>
            </a:r>
            <a:r>
              <a:rPr lang="cs-CZ" sz="1800" dirty="false"/>
              <a:t>v kontextu </a:t>
            </a:r>
            <a:r>
              <a:rPr lang="cs-CZ" sz="1800" dirty="false" smtClean="false"/>
              <a:t>té </a:t>
            </a:r>
            <a:r>
              <a:rPr lang="cs-CZ" sz="1800" dirty="false"/>
              <a:t>připravované </a:t>
            </a:r>
            <a:r>
              <a:rPr lang="en-US" sz="1800" dirty="false" smtClean="false"/>
              <a:t>             </a:t>
            </a:r>
            <a:r>
              <a:rPr lang="cs-CZ" sz="1800" dirty="false" smtClean="false"/>
              <a:t>nebo </a:t>
            </a:r>
            <a:r>
              <a:rPr lang="cs-CZ" sz="1800" dirty="false"/>
              <a:t>již realizované aktivity. </a:t>
            </a:r>
          </a:p>
          <a:p>
            <a:pPr marL="0" indent="0" algn="ctr">
              <a:buNone/>
            </a:pPr>
            <a:endParaRPr lang="en-US" sz="1800" b="true" dirty="false" smtClean="false"/>
          </a:p>
          <a:p>
            <a:pPr marL="0" indent="0" algn="ctr">
              <a:buNone/>
            </a:pPr>
            <a:r>
              <a:rPr lang="cs-CZ" sz="1800" b="true" dirty="false" smtClean="false"/>
              <a:t>“</a:t>
            </a:r>
            <a:r>
              <a:rPr lang="cs-CZ" sz="1800" b="true" dirty="false"/>
              <a:t>KDE JSME TEĎ</a:t>
            </a:r>
            <a:r>
              <a:rPr lang="cs-CZ" sz="1800" b="true" dirty="false" smtClean="false"/>
              <a:t>”</a:t>
            </a:r>
            <a:endParaRPr lang="cs-CZ" sz="1800" dirty="false"/>
          </a:p>
          <a:p>
            <a:pPr marL="0" indent="0" algn="just">
              <a:buNone/>
            </a:pPr>
            <a:r>
              <a:rPr lang="cs-CZ" sz="1800" dirty="false"/>
              <a:t/>
            </a:r>
            <a:br>
              <a:rPr lang="cs-CZ" sz="1800" dirty="false"/>
            </a:b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585139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endParaRPr lang="cs-CZ" dirty="false"/>
          </a:p>
        </p:txBody>
      </p:sp>
      <p:sp>
        <p:nvSpPr>
          <p:cNvPr id="3" name="Zástupný symbol pro obsah 2"/>
          <p:cNvSpPr>
            <a:spLocks noGrp="true"/>
          </p:cNvSpPr>
          <p:nvPr>
            <p:ph idx="1"/>
          </p:nvPr>
        </p:nvSpPr>
        <p:spPr/>
        <p:txBody>
          <a:bodyPr/>
          <a:lstStyle/>
          <a:p>
            <a:pPr marL="0" indent="0" algn="ctr">
              <a:buNone/>
            </a:pPr>
            <a:endParaRPr lang="en-US" sz="3200" b="true" dirty="false" smtClean="false">
              <a:latin typeface="+mj-lt"/>
            </a:endParaRPr>
          </a:p>
          <a:p>
            <a:pPr marL="0" indent="0" algn="ctr">
              <a:buNone/>
            </a:pPr>
            <a:endParaRPr lang="en-US" sz="3200" b="true" dirty="false">
              <a:latin typeface="+mj-lt"/>
            </a:endParaRPr>
          </a:p>
          <a:p>
            <a:pPr marL="0" indent="0" algn="ctr">
              <a:buNone/>
            </a:pPr>
            <a:r>
              <a:rPr lang="en-US" sz="3200" b="true" dirty="false" smtClean="false">
                <a:latin typeface="+mj-lt"/>
              </a:rPr>
              <a:t>EVALUACE                                               </a:t>
            </a:r>
          </a:p>
          <a:p>
            <a:pPr marL="0" indent="0" algn="ctr">
              <a:buNone/>
            </a:pPr>
            <a:r>
              <a:rPr lang="en-US" sz="3200" b="true" dirty="false" smtClean="false">
                <a:latin typeface="+mj-lt"/>
              </a:rPr>
              <a:t>JAKO MANAŽERSKÝ NÁSTROJ</a:t>
            </a:r>
            <a:endParaRPr lang="cs-CZ" sz="3200" b="true" dirty="false">
              <a:latin typeface="+mj-lt"/>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a:t>
            </a:fld>
            <a:endParaRPr lang="cs-CZ" dirty="false"/>
          </a:p>
        </p:txBody>
      </p:sp>
    </p:spTree>
    <p:extLst>
      <p:ext uri="{BB962C8B-B14F-4D97-AF65-F5344CB8AC3E}">
        <p14:creationId xmlns:p14="http://schemas.microsoft.com/office/powerpoint/2010/main" val="22605684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Definice nedostatku + cíle</a:t>
            </a:r>
            <a:endParaRPr lang="cs-CZ" dirty="false"/>
          </a:p>
        </p:txBody>
      </p:sp>
      <p:sp>
        <p:nvSpPr>
          <p:cNvPr id="3" name="Zástupný symbol pro obsah 2"/>
          <p:cNvSpPr>
            <a:spLocks noGrp="true"/>
          </p:cNvSpPr>
          <p:nvPr>
            <p:ph idx="1"/>
          </p:nvPr>
        </p:nvSpPr>
        <p:spPr>
          <a:xfrm>
            <a:off x="539552" y="1340768"/>
            <a:ext cx="8064000" cy="5040560"/>
          </a:xfrm>
        </p:spPr>
        <p:txBody>
          <a:bodyPr/>
          <a:lstStyle/>
          <a:p>
            <a:pPr algn="just"/>
            <a:endParaRPr lang="en-US" sz="1800" dirty="false" smtClean="false"/>
          </a:p>
          <a:p>
            <a:pPr algn="just"/>
            <a:r>
              <a:rPr lang="cs-CZ" sz="1800" dirty="false" smtClean="false"/>
              <a:t>krok úzce </a:t>
            </a:r>
            <a:r>
              <a:rPr lang="cs-CZ" sz="1800" dirty="false"/>
              <a:t>navazuje na popis současného stavu, </a:t>
            </a:r>
            <a:r>
              <a:rPr lang="cs-CZ" sz="1800" dirty="false" smtClean="false"/>
              <a:t>ale </a:t>
            </a:r>
            <a:r>
              <a:rPr lang="cs-CZ" sz="1800" dirty="false"/>
              <a:t>na rozdíl od popisu současného stavu vychází </a:t>
            </a:r>
            <a:r>
              <a:rPr lang="cs-CZ" sz="1800" dirty="false" smtClean="false"/>
              <a:t>z </a:t>
            </a:r>
            <a:r>
              <a:rPr lang="cs-CZ" sz="1800" dirty="false"/>
              <a:t>výsledků procesního auditu/procesní analýzy </a:t>
            </a:r>
            <a:r>
              <a:rPr lang="en-US" sz="1800" dirty="false" smtClean="false"/>
              <a:t>                 </a:t>
            </a:r>
            <a:r>
              <a:rPr lang="cs-CZ" sz="1800" dirty="false" smtClean="false"/>
              <a:t>a </a:t>
            </a:r>
            <a:r>
              <a:rPr lang="cs-CZ" sz="1800" dirty="false"/>
              <a:t>je zaměřen na popis identifikovaných nedostatků. </a:t>
            </a:r>
          </a:p>
          <a:p>
            <a:pPr algn="just"/>
            <a:r>
              <a:rPr lang="cs-CZ" sz="1800" dirty="false" smtClean="false"/>
              <a:t>identifikované </a:t>
            </a:r>
            <a:r>
              <a:rPr lang="cs-CZ" sz="1800" dirty="false"/>
              <a:t>nedostatky </a:t>
            </a:r>
            <a:r>
              <a:rPr lang="cs-CZ" sz="1800" dirty="false" smtClean="false"/>
              <a:t>spolu s doporučeními vzniklými </a:t>
            </a:r>
            <a:r>
              <a:rPr lang="cs-CZ" sz="1800" dirty="false"/>
              <a:t>v rámci procesních auditů a </a:t>
            </a:r>
            <a:r>
              <a:rPr lang="cs-CZ" sz="1800" dirty="false" smtClean="false"/>
              <a:t>analýz</a:t>
            </a:r>
            <a:endParaRPr lang="cs-CZ" sz="1800" dirty="false"/>
          </a:p>
          <a:p>
            <a:pPr algn="just"/>
            <a:r>
              <a:rPr lang="cs-CZ" sz="1800" dirty="false" smtClean="false"/>
              <a:t>vymezení/určení </a:t>
            </a:r>
            <a:r>
              <a:rPr lang="cs-CZ" sz="1800" dirty="false"/>
              <a:t>cílů projektů (toho, čeho chce organizace v rámci realizace projektu </a:t>
            </a:r>
            <a:r>
              <a:rPr lang="cs-CZ" sz="1800" dirty="false" smtClean="false"/>
              <a:t>dosáhnout) </a:t>
            </a:r>
            <a:r>
              <a:rPr lang="cs-CZ" sz="1800" dirty="false"/>
              <a:t> </a:t>
            </a:r>
          </a:p>
          <a:p>
            <a:pPr algn="just"/>
            <a:r>
              <a:rPr lang="en-US" sz="1800" dirty="false" smtClean="false"/>
              <a:t>j</a:t>
            </a:r>
            <a:r>
              <a:rPr lang="cs-CZ" sz="1800" dirty="false" err="true" smtClean="false"/>
              <a:t>iž</a:t>
            </a:r>
            <a:r>
              <a:rPr lang="cs-CZ" sz="1800" dirty="false" smtClean="false"/>
              <a:t> nezahrnovat doporučení, která se nepromítají </a:t>
            </a:r>
            <a:r>
              <a:rPr lang="en-US" sz="1800" dirty="false" smtClean="false"/>
              <a:t> </a:t>
            </a:r>
            <a:r>
              <a:rPr lang="cs-CZ" sz="1800" dirty="false" smtClean="false"/>
              <a:t>do projektu </a:t>
            </a:r>
          </a:p>
          <a:p>
            <a:pPr marL="0" indent="0" algn="ctr">
              <a:buNone/>
            </a:pPr>
            <a:endParaRPr lang="en-US" sz="1800" b="true" dirty="false" smtClean="false"/>
          </a:p>
          <a:p>
            <a:pPr marL="0" indent="0" algn="ctr">
              <a:buNone/>
            </a:pPr>
            <a:r>
              <a:rPr lang="pl-PL" sz="1800" b="true" dirty="false" smtClean="false"/>
              <a:t>“</a:t>
            </a:r>
            <a:r>
              <a:rPr lang="pl-PL" sz="1800" b="true" dirty="false"/>
              <a:t>CO CHCEME PROSTŘEDNICTVÍM PROJEKTU ŘEŠIT</a:t>
            </a:r>
            <a:r>
              <a:rPr lang="pl-PL" sz="1800" b="true" dirty="false" smtClean="false"/>
              <a:t>”</a:t>
            </a:r>
            <a:endParaRPr lang="pl-PL" sz="1800" b="true" dirty="false"/>
          </a:p>
          <a:p>
            <a:pPr algn="just"/>
            <a:endParaRPr lang="cs-CZ" sz="1800" dirty="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34703933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Rizika při plnění cílů</a:t>
            </a:r>
            <a:endParaRPr lang="cs-CZ" dirty="false"/>
          </a:p>
        </p:txBody>
      </p:sp>
      <p:sp>
        <p:nvSpPr>
          <p:cNvPr id="3" name="Zástupný symbol pro obsah 2"/>
          <p:cNvSpPr>
            <a:spLocks noGrp="true"/>
          </p:cNvSpPr>
          <p:nvPr>
            <p:ph idx="1"/>
          </p:nvPr>
        </p:nvSpPr>
        <p:spPr>
          <a:xfrm>
            <a:off x="539552" y="1340768"/>
            <a:ext cx="8064000" cy="4320000"/>
          </a:xfrm>
        </p:spPr>
        <p:txBody>
          <a:bodyPr/>
          <a:lstStyle/>
          <a:p>
            <a:pPr marL="0" indent="0" algn="just">
              <a:buNone/>
            </a:pPr>
            <a:endParaRPr lang="cs-CZ" sz="1800" dirty="false" smtClean="false"/>
          </a:p>
          <a:p>
            <a:pPr algn="just"/>
            <a:r>
              <a:rPr lang="en-US" sz="1800" dirty="false"/>
              <a:t>d</a:t>
            </a:r>
            <a:r>
              <a:rPr lang="cs-CZ" sz="1800" dirty="false" err="true" smtClean="false"/>
              <a:t>ůležitý</a:t>
            </a:r>
            <a:r>
              <a:rPr lang="cs-CZ" sz="1800" dirty="false" smtClean="false"/>
              <a:t> z hlediska možnosti </a:t>
            </a:r>
            <a:r>
              <a:rPr lang="cs-CZ" sz="1800" dirty="false"/>
              <a:t>předem určit možné překážky dosažení zamýšleného dopadu. Na rozdíl </a:t>
            </a:r>
            <a:r>
              <a:rPr lang="cs-CZ" sz="1800" dirty="false" smtClean="false"/>
              <a:t>od </a:t>
            </a:r>
            <a:r>
              <a:rPr lang="cs-CZ" sz="1800" dirty="false"/>
              <a:t>rizik popsaných v žádosti o podporu </a:t>
            </a:r>
            <a:r>
              <a:rPr lang="en-US" sz="1800" dirty="false" smtClean="false"/>
              <a:t>           </a:t>
            </a:r>
            <a:r>
              <a:rPr lang="cs-CZ" sz="1800" dirty="false" smtClean="false"/>
              <a:t>by </a:t>
            </a:r>
            <a:r>
              <a:rPr lang="cs-CZ" sz="1800" dirty="false"/>
              <a:t>nás v tomto kroku evaluace měla zajímat jen ta rizika, která mohou negativně ovlivnit výsledek a dopad aktivit realizovaných v projektu. </a:t>
            </a:r>
            <a:endParaRPr lang="en-US" sz="1800" dirty="false" smtClean="false"/>
          </a:p>
          <a:p>
            <a:pPr algn="just"/>
            <a:endParaRPr lang="cs-CZ" sz="1800" dirty="false" smtClean="false"/>
          </a:p>
          <a:p>
            <a:pPr marL="0" indent="0" algn="ctr">
              <a:buNone/>
            </a:pPr>
            <a:r>
              <a:rPr lang="cs-CZ" sz="1800" b="true" dirty="false" smtClean="false"/>
              <a:t>„CO BY NÁM MOHLO ZKOMPLIKOVAT NEBO ZNEMOŽNIT DOSAŽENÍ NAŠICH CÍLŮ“ </a:t>
            </a:r>
            <a:endParaRPr lang="cs-CZ" sz="1800" b="true" dirty="false"/>
          </a:p>
          <a:p>
            <a:pPr algn="just"/>
            <a:r>
              <a:rPr lang="en-US" sz="1800" b="true" i="true" dirty="false" smtClean="false"/>
              <a:t>p</a:t>
            </a:r>
            <a:r>
              <a:rPr lang="cs-CZ" sz="1800" b="true" i="true" dirty="false" err="true" smtClean="false"/>
              <a:t>říklad</a:t>
            </a:r>
            <a:r>
              <a:rPr lang="en-US" sz="1800" i="true" dirty="false" smtClean="false"/>
              <a:t>...</a:t>
            </a:r>
            <a:endParaRPr lang="cs-CZ" sz="1800" i="true" dirty="false"/>
          </a:p>
          <a:p>
            <a:pPr marL="0" indent="0" algn="just">
              <a:buNone/>
            </a:pPr>
            <a:r>
              <a:rPr lang="cs-CZ" sz="1800" dirty="false"/>
              <a:t/>
            </a:r>
            <a:br>
              <a:rPr lang="cs-CZ" sz="1800" dirty="false"/>
            </a:b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28120327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Klíčové aktivity = popis opatření</a:t>
            </a:r>
            <a:endParaRPr lang="cs-CZ" dirty="false"/>
          </a:p>
        </p:txBody>
      </p:sp>
      <p:sp>
        <p:nvSpPr>
          <p:cNvPr id="3" name="Zástupný symbol pro obsah 2"/>
          <p:cNvSpPr>
            <a:spLocks noGrp="true"/>
          </p:cNvSpPr>
          <p:nvPr>
            <p:ph idx="1"/>
          </p:nvPr>
        </p:nvSpPr>
        <p:spPr>
          <a:xfrm>
            <a:off x="540000" y="1845304"/>
            <a:ext cx="8064000" cy="4320000"/>
          </a:xfrm>
        </p:spPr>
        <p:txBody>
          <a:bodyPr/>
          <a:lstStyle/>
          <a:p>
            <a:pPr algn="just"/>
            <a:r>
              <a:rPr lang="cs-CZ" sz="1800" dirty="false" smtClean="false"/>
              <a:t>popis jednotlivých aktivit, </a:t>
            </a:r>
            <a:r>
              <a:rPr lang="cs-CZ" sz="1800" dirty="false"/>
              <a:t>tedy opatření, která bude realizovat s cílem zlepšit se v oblastech, </a:t>
            </a:r>
            <a:r>
              <a:rPr lang="cs-CZ" sz="1800" dirty="false" smtClean="false"/>
              <a:t>v nichž má organizace podle výsledků auditu prostor </a:t>
            </a:r>
            <a:r>
              <a:rPr lang="en-US" sz="1800" dirty="false" smtClean="false"/>
              <a:t>                      </a:t>
            </a:r>
            <a:r>
              <a:rPr lang="cs-CZ" sz="1800" dirty="false" smtClean="false"/>
              <a:t>pro zlepšení</a:t>
            </a:r>
          </a:p>
          <a:p>
            <a:pPr marL="0" indent="0">
              <a:buNone/>
            </a:pPr>
            <a:endParaRPr lang="en-US" sz="1800" dirty="false" smtClean="false"/>
          </a:p>
          <a:p>
            <a:pPr marL="0" indent="0" algn="ctr">
              <a:buNone/>
            </a:pPr>
            <a:r>
              <a:rPr lang="cs-CZ" sz="1800" b="true" dirty="false" smtClean="false"/>
              <a:t>„CO KONKRÉTNĚ BUDEME DĚLAT“ </a:t>
            </a:r>
          </a:p>
          <a:p>
            <a:endParaRPr lang="cs-CZ" sz="1800" dirty="false"/>
          </a:p>
          <a:p>
            <a:pPr marL="0" indent="0">
              <a:buNone/>
            </a:pPr>
            <a:endParaRPr lang="cs-CZ" sz="1800" dirty="false"/>
          </a:p>
          <a:p>
            <a:pPr marL="0" indent="0">
              <a:buNone/>
            </a:pPr>
            <a:r>
              <a:rPr lang="cs-CZ" sz="1800" dirty="false"/>
              <a:t/>
            </a:r>
            <a:br>
              <a:rPr lang="cs-CZ" sz="1800" dirty="false"/>
            </a:br>
            <a:endParaRPr lang="cs-CZ" sz="1800" dirty="false"/>
          </a:p>
          <a:p>
            <a:pPr marL="0" indent="0">
              <a:buNone/>
            </a:pPr>
            <a:r>
              <a:rPr lang="cs-CZ" sz="1800" dirty="false"/>
              <a:t/>
            </a:r>
            <a:br>
              <a:rPr lang="cs-CZ" sz="1800" dirty="false"/>
            </a:b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26050866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Stanovení ukazatelů</a:t>
            </a:r>
            <a:endParaRPr lang="cs-CZ" dirty="false"/>
          </a:p>
        </p:txBody>
      </p:sp>
      <p:sp>
        <p:nvSpPr>
          <p:cNvPr id="3" name="Zástupný symbol pro obsah 2"/>
          <p:cNvSpPr>
            <a:spLocks noGrp="true"/>
          </p:cNvSpPr>
          <p:nvPr>
            <p:ph idx="1"/>
          </p:nvPr>
        </p:nvSpPr>
        <p:spPr>
          <a:xfrm>
            <a:off x="539552" y="1268760"/>
            <a:ext cx="8064000" cy="4320000"/>
          </a:xfrm>
        </p:spPr>
        <p:txBody>
          <a:bodyPr/>
          <a:lstStyle/>
          <a:p>
            <a:pPr algn="just"/>
            <a:endParaRPr lang="en-US" sz="1800" dirty="false" smtClean="false"/>
          </a:p>
          <a:p>
            <a:pPr algn="just"/>
            <a:r>
              <a:rPr lang="en-US" sz="1800" dirty="false" smtClean="false"/>
              <a:t>k</a:t>
            </a:r>
            <a:r>
              <a:rPr lang="cs-CZ" sz="1800" dirty="false" smtClean="false"/>
              <a:t>roku, kdy </a:t>
            </a:r>
            <a:r>
              <a:rPr lang="cs-CZ" sz="1800" dirty="false"/>
              <a:t>by si měla organizace ve </a:t>
            </a:r>
            <a:r>
              <a:rPr lang="cs-CZ" sz="1800" dirty="false" smtClean="false"/>
              <a:t>spolupráci</a:t>
            </a:r>
            <a:r>
              <a:rPr lang="en-US" sz="1800" dirty="false" smtClean="false"/>
              <a:t> </a:t>
            </a:r>
            <a:r>
              <a:rPr lang="cs-CZ" sz="1800" dirty="false" smtClean="false"/>
              <a:t>s </a:t>
            </a:r>
            <a:r>
              <a:rPr lang="cs-CZ" sz="1800" dirty="false"/>
              <a:t>evaluátorem stanovit takové ukazatele, které jí po ukončení aktivity ukáží, zda došlo k nějakému posunu </a:t>
            </a:r>
            <a:r>
              <a:rPr lang="en-US" sz="1800" dirty="false" smtClean="false"/>
              <a:t>  </a:t>
            </a:r>
            <a:r>
              <a:rPr lang="cs-CZ" sz="1800" dirty="false" smtClean="false"/>
              <a:t>či </a:t>
            </a:r>
            <a:r>
              <a:rPr lang="cs-CZ" sz="1800" dirty="false"/>
              <a:t>nikoli. </a:t>
            </a:r>
            <a:endParaRPr lang="cs-CZ" sz="1800" dirty="false" smtClean="false"/>
          </a:p>
          <a:p>
            <a:r>
              <a:rPr lang="en-US" sz="1800" dirty="false" smtClean="false"/>
              <a:t>u</a:t>
            </a:r>
            <a:r>
              <a:rPr lang="cs-CZ" sz="1800" dirty="false" smtClean="false"/>
              <a:t>kazatel </a:t>
            </a:r>
            <a:r>
              <a:rPr lang="cs-CZ" sz="1800" dirty="false"/>
              <a:t>by měl být v </a:t>
            </a:r>
            <a:r>
              <a:rPr lang="cs-CZ" sz="1800" dirty="false" smtClean="false"/>
              <a:t>„měřitelný“</a:t>
            </a:r>
          </a:p>
          <a:p>
            <a:pPr lvl="1"/>
            <a:r>
              <a:rPr lang="cs-CZ" sz="1800" dirty="false" smtClean="false"/>
              <a:t>Kvantitativně</a:t>
            </a:r>
          </a:p>
          <a:p>
            <a:pPr lvl="1"/>
            <a:r>
              <a:rPr lang="cs-CZ" sz="1800" dirty="false" smtClean="false"/>
              <a:t>Kvalitativně</a:t>
            </a:r>
          </a:p>
          <a:p>
            <a:pPr lvl="1"/>
            <a:endParaRPr lang="cs-CZ" sz="1800" b="true" dirty="false"/>
          </a:p>
          <a:p>
            <a:pPr marL="0" lvl="1" indent="0" algn="ctr">
              <a:lnSpc>
                <a:spcPts val="2880"/>
              </a:lnSpc>
              <a:spcBef>
                <a:spcPts val="600"/>
              </a:spcBef>
              <a:spcAft>
                <a:spcPts val="600"/>
              </a:spcAft>
              <a:buSzPct val="100000"/>
              <a:buNone/>
            </a:pPr>
            <a:r>
              <a:rPr lang="cs-CZ" sz="1800" b="true" dirty="false"/>
              <a:t>„JAK </a:t>
            </a:r>
            <a:r>
              <a:rPr lang="cs-CZ" sz="1800" b="true" dirty="false" smtClean="false"/>
              <a:t>BUDEME MĚŘIT, ŽE SE NÁM TO POVEDLO“</a:t>
            </a:r>
            <a:endParaRPr lang="cs-CZ" sz="1800" b="true" dirty="false"/>
          </a:p>
          <a:p>
            <a:pPr lvl="1"/>
            <a:endParaRPr lang="cs-CZ" sz="1800"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25267404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výstupy</a:t>
            </a:r>
            <a:endParaRPr lang="cs-CZ" dirty="false"/>
          </a:p>
        </p:txBody>
      </p:sp>
      <p:sp>
        <p:nvSpPr>
          <p:cNvPr id="3" name="Zástupný symbol pro obsah 2"/>
          <p:cNvSpPr>
            <a:spLocks noGrp="true"/>
          </p:cNvSpPr>
          <p:nvPr>
            <p:ph idx="1"/>
          </p:nvPr>
        </p:nvSpPr>
        <p:spPr>
          <a:xfrm>
            <a:off x="540000" y="1340768"/>
            <a:ext cx="8064000" cy="4779232"/>
          </a:xfrm>
        </p:spPr>
        <p:txBody>
          <a:bodyPr/>
          <a:lstStyle/>
          <a:p>
            <a:r>
              <a:rPr lang="cs-CZ" sz="1800" dirty="false" smtClean="false"/>
              <a:t>častá záměna </a:t>
            </a:r>
            <a:r>
              <a:rPr lang="cs-CZ" sz="1800" dirty="false"/>
              <a:t>s výsledky, což ovšem</a:t>
            </a:r>
            <a:r>
              <a:rPr lang="cs-CZ" sz="1800" b="true" dirty="false"/>
              <a:t> </a:t>
            </a:r>
            <a:r>
              <a:rPr lang="cs-CZ" sz="1800" dirty="false"/>
              <a:t>negativně ovlivnit nastavení </a:t>
            </a:r>
            <a:r>
              <a:rPr lang="cs-CZ" sz="1800" dirty="false" smtClean="false"/>
              <a:t>evaluace </a:t>
            </a:r>
          </a:p>
          <a:p>
            <a:pPr algn="just"/>
            <a:r>
              <a:rPr lang="cs-CZ" sz="1800" dirty="false" smtClean="false"/>
              <a:t>bezprostřední </a:t>
            </a:r>
            <a:r>
              <a:rPr lang="cs-CZ" sz="1800" dirty="false"/>
              <a:t>produkt aktivit v rámci projektu - například proškolení zaměstnanců - ale není zatím cílem, k němuž aktivity </a:t>
            </a:r>
            <a:r>
              <a:rPr lang="cs-CZ" sz="1800" dirty="false" smtClean="false"/>
              <a:t>vedou (cílem </a:t>
            </a:r>
            <a:r>
              <a:rPr lang="cs-CZ" sz="1800" dirty="false"/>
              <a:t>není mít tři proškolené zaměstnance, ale mít efektivnější </a:t>
            </a:r>
            <a:r>
              <a:rPr lang="cs-CZ" sz="1800" dirty="false" smtClean="false"/>
              <a:t>organizaci) </a:t>
            </a:r>
          </a:p>
          <a:p>
            <a:r>
              <a:rPr lang="en-US" sz="1800" b="true" i="true" dirty="false"/>
              <a:t>p</a:t>
            </a:r>
            <a:r>
              <a:rPr lang="cs-CZ" sz="1800" b="true" i="true" dirty="false" err="true" smtClean="false"/>
              <a:t>říklad</a:t>
            </a:r>
            <a:r>
              <a:rPr lang="cs-CZ" sz="1800" i="true" dirty="false"/>
              <a:t>: </a:t>
            </a:r>
            <a:endParaRPr lang="cs-CZ" sz="1800" i="true" dirty="false" smtClean="false"/>
          </a:p>
          <a:p>
            <a:pPr lvl="1"/>
            <a:r>
              <a:rPr lang="en-US" sz="1800" dirty="false" smtClean="false"/>
              <a:t>v</a:t>
            </a:r>
            <a:r>
              <a:rPr lang="cs-CZ" sz="1800" dirty="false" err="true" smtClean="false"/>
              <a:t>ytvořená</a:t>
            </a:r>
            <a:r>
              <a:rPr lang="cs-CZ" sz="1800" dirty="false" smtClean="false"/>
              <a:t> </a:t>
            </a:r>
            <a:r>
              <a:rPr lang="cs-CZ" sz="1800" dirty="false"/>
              <a:t>metodika </a:t>
            </a:r>
            <a:endParaRPr lang="cs-CZ" sz="1800" dirty="false" smtClean="false"/>
          </a:p>
          <a:p>
            <a:pPr lvl="1"/>
            <a:r>
              <a:rPr lang="en-US" sz="1800" dirty="false"/>
              <a:t>p</a:t>
            </a:r>
            <a:r>
              <a:rPr lang="cs-CZ" sz="1800" dirty="false" err="true" smtClean="false"/>
              <a:t>roškolení</a:t>
            </a:r>
            <a:r>
              <a:rPr lang="cs-CZ" sz="1800" dirty="false" smtClean="false"/>
              <a:t> </a:t>
            </a:r>
            <a:r>
              <a:rPr lang="cs-CZ" sz="1800" dirty="false"/>
              <a:t>určitého počtu zaměstnanců </a:t>
            </a:r>
          </a:p>
          <a:p>
            <a:pPr marL="0" indent="0">
              <a:buNone/>
            </a:pPr>
            <a:r>
              <a:rPr lang="cs-CZ" sz="1800" dirty="false" smtClean="false"/>
              <a:t> </a:t>
            </a:r>
            <a:endParaRPr lang="en-US" sz="1800" dirty="false" smtClean="false"/>
          </a:p>
          <a:p>
            <a:pPr marL="0" indent="0" algn="ctr">
              <a:buNone/>
            </a:pPr>
            <a:r>
              <a:rPr lang="cs-CZ" sz="1800" b="true" dirty="false" smtClean="false"/>
              <a:t>„</a:t>
            </a:r>
            <a:r>
              <a:rPr lang="cs-CZ" sz="1800" b="true" dirty="false"/>
              <a:t>CO JSME VYTVOŘILI JAKO PŘEDPOKLAD DOSAŽENÍ CÍLŮ“</a:t>
            </a:r>
          </a:p>
          <a:p>
            <a:pPr marL="0" indent="0">
              <a:buNone/>
            </a:pPr>
            <a:r>
              <a:rPr lang="cs-CZ" sz="1800" dirty="false" smtClean="false"/>
              <a:t/>
            </a:r>
            <a:br>
              <a:rPr lang="cs-CZ" sz="1800" dirty="false" smtClean="false"/>
            </a:b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29191105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Zhodnocení míry naplnění cílů</a:t>
            </a:r>
            <a:endParaRPr lang="cs-CZ" dirty="false"/>
          </a:p>
        </p:txBody>
      </p:sp>
      <p:sp>
        <p:nvSpPr>
          <p:cNvPr id="3" name="Zástupný symbol pro obsah 2"/>
          <p:cNvSpPr>
            <a:spLocks noGrp="true"/>
          </p:cNvSpPr>
          <p:nvPr>
            <p:ph idx="1"/>
          </p:nvPr>
        </p:nvSpPr>
        <p:spPr>
          <a:xfrm>
            <a:off x="539552" y="1268760"/>
            <a:ext cx="8064000" cy="4968552"/>
          </a:xfrm>
        </p:spPr>
        <p:txBody>
          <a:bodyPr/>
          <a:lstStyle/>
          <a:p>
            <a:pPr algn="just"/>
            <a:r>
              <a:rPr lang="cs-CZ" sz="1800" dirty="false"/>
              <a:t>N</a:t>
            </a:r>
            <a:r>
              <a:rPr lang="cs-CZ" sz="1800" dirty="false" smtClean="false"/>
              <a:t>ázev kroku </a:t>
            </a:r>
            <a:r>
              <a:rPr lang="cs-CZ" sz="1800" dirty="false"/>
              <a:t>vychází z předpokladu, že většina </a:t>
            </a:r>
            <a:r>
              <a:rPr lang="cs-CZ" sz="1800" dirty="false" smtClean="false"/>
              <a:t>aktivit</a:t>
            </a:r>
            <a:r>
              <a:rPr lang="en-US" sz="1800" dirty="false" smtClean="false"/>
              <a:t> </a:t>
            </a:r>
            <a:r>
              <a:rPr lang="cs-CZ" sz="1800" dirty="false" smtClean="false"/>
              <a:t>je </a:t>
            </a:r>
            <a:r>
              <a:rPr lang="cs-CZ" sz="1800" dirty="false"/>
              <a:t>běh na dlouhou </a:t>
            </a:r>
            <a:r>
              <a:rPr lang="cs-CZ" sz="1800" dirty="false" smtClean="false"/>
              <a:t>trať. (v </a:t>
            </a:r>
            <a:r>
              <a:rPr lang="cs-CZ" sz="1800" dirty="false"/>
              <a:t>rámci dvou let, po které projekt trvá, není většinou možné stihnout všechna zlepšení v jejich finální </a:t>
            </a:r>
            <a:r>
              <a:rPr lang="cs-CZ" sz="1800" dirty="false" smtClean="false"/>
              <a:t>podobě, proto </a:t>
            </a:r>
            <a:r>
              <a:rPr lang="cs-CZ" sz="1800" dirty="false"/>
              <a:t>chceme spíše hodnotit, </a:t>
            </a:r>
            <a:r>
              <a:rPr lang="en-US" sz="1800" dirty="false" smtClean="false"/>
              <a:t>           </a:t>
            </a:r>
            <a:r>
              <a:rPr lang="cs-CZ" sz="1800" dirty="false" smtClean="false"/>
              <a:t>do </a:t>
            </a:r>
            <a:r>
              <a:rPr lang="cs-CZ" sz="1800" dirty="false"/>
              <a:t>jaké míry se povedlo organizaci se díky aktivitám podpořeným z OPZ přiblížit se jejich cílům</a:t>
            </a:r>
            <a:r>
              <a:rPr lang="cs-CZ" sz="1800" dirty="false" smtClean="false"/>
              <a:t>.) </a:t>
            </a:r>
            <a:r>
              <a:rPr lang="cs-CZ" sz="1800" dirty="false"/>
              <a:t> </a:t>
            </a:r>
          </a:p>
          <a:p>
            <a:pPr algn="just"/>
            <a:r>
              <a:rPr lang="cs-CZ" sz="1800" dirty="false"/>
              <a:t>V tomto kroku by měl evaluátor zhodnotit, do jaké míry se organizaci podařilo přiblížit se ke zlepšení </a:t>
            </a:r>
            <a:r>
              <a:rPr lang="cs-CZ" sz="1800" dirty="false" smtClean="false"/>
              <a:t>v </a:t>
            </a:r>
            <a:r>
              <a:rPr lang="cs-CZ" sz="1800" dirty="false"/>
              <a:t>oblastech, v nichž jí auditor zlepšení doporučil a které si současně pro zlepšení vybrala. </a:t>
            </a:r>
          </a:p>
          <a:p>
            <a:pPr algn="just"/>
            <a:r>
              <a:rPr lang="cs-CZ" sz="1800" dirty="false"/>
              <a:t>V tomto kroku porovnává evaluátor </a:t>
            </a:r>
            <a:r>
              <a:rPr lang="cs-CZ" sz="1800" dirty="false" smtClean="false"/>
              <a:t>stanovený cíl a reálný pokrok</a:t>
            </a:r>
            <a:endParaRPr lang="cs-CZ" sz="1800" dirty="false"/>
          </a:p>
          <a:p>
            <a:pPr marL="0" indent="0" algn="just">
              <a:buNone/>
            </a:pPr>
            <a:r>
              <a:rPr lang="cs-CZ" sz="1800" dirty="false"/>
              <a:t/>
            </a:r>
            <a:br>
              <a:rPr lang="cs-CZ" sz="1800" dirty="false"/>
            </a:b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10997875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endParaRPr lang="cs-CZ" dirty="false"/>
          </a:p>
        </p:txBody>
      </p:sp>
      <p:sp>
        <p:nvSpPr>
          <p:cNvPr id="3" name="Zástupný symbol pro obsah 2"/>
          <p:cNvSpPr>
            <a:spLocks noGrp="true"/>
          </p:cNvSpPr>
          <p:nvPr>
            <p:ph idx="1"/>
          </p:nvPr>
        </p:nvSpPr>
        <p:spPr/>
        <p:txBody>
          <a:bodyPr/>
          <a:lstStyle/>
          <a:p>
            <a:pPr marL="0" indent="0" algn="ctr">
              <a:buNone/>
            </a:pPr>
            <a:endParaRPr lang="en-US" sz="3200" b="true" dirty="false" smtClean="false">
              <a:latin typeface="+mj-lt"/>
            </a:endParaRPr>
          </a:p>
          <a:p>
            <a:pPr marL="0" indent="0" algn="ctr">
              <a:buNone/>
            </a:pPr>
            <a:endParaRPr lang="en-US" sz="3200" b="true" dirty="false">
              <a:latin typeface="+mj-lt"/>
            </a:endParaRPr>
          </a:p>
          <a:p>
            <a:pPr marL="0" indent="0" algn="ctr">
              <a:buNone/>
            </a:pPr>
            <a:r>
              <a:rPr lang="en-US" sz="3200" b="true" dirty="false" smtClean="false">
                <a:latin typeface="+mj-lt"/>
              </a:rPr>
              <a:t>EVALUAČNÍ UKAZATELE</a:t>
            </a:r>
            <a:endParaRPr lang="cs-CZ" sz="3200" b="true" dirty="false">
              <a:latin typeface="+mj-lt"/>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25249091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Volba</a:t>
            </a:r>
            <a:r>
              <a:rPr lang="en-US" dirty="false"/>
              <a:t> a </a:t>
            </a:r>
            <a:r>
              <a:rPr lang="en-US" dirty="false" err="true"/>
              <a:t>tvorba</a:t>
            </a:r>
            <a:r>
              <a:rPr lang="en-US" dirty="false"/>
              <a:t> </a:t>
            </a:r>
            <a:r>
              <a:rPr lang="en-US" dirty="false" err="true" smtClean="false"/>
              <a:t>ukazatelů</a:t>
            </a:r>
            <a:endParaRPr lang="cs-CZ" dirty="false"/>
          </a:p>
        </p:txBody>
      </p:sp>
      <p:sp>
        <p:nvSpPr>
          <p:cNvPr id="3" name="Zástupný symbol pro obsah 2"/>
          <p:cNvSpPr>
            <a:spLocks noGrp="true"/>
          </p:cNvSpPr>
          <p:nvPr>
            <p:ph idx="1"/>
          </p:nvPr>
        </p:nvSpPr>
        <p:spPr/>
        <p:txBody>
          <a:bodyPr/>
          <a:lstStyle/>
          <a:p>
            <a:pPr algn="just"/>
            <a:r>
              <a:rPr lang="en-US" sz="1800" b="true" dirty="false" err="true" smtClean="false"/>
              <a:t>Definice</a:t>
            </a:r>
            <a:r>
              <a:rPr lang="en-US" sz="1800" b="true" dirty="false" smtClean="false"/>
              <a:t>:</a:t>
            </a:r>
            <a:r>
              <a:rPr lang="en-US" sz="1800" b="true" i="true" dirty="false"/>
              <a:t> </a:t>
            </a:r>
            <a:r>
              <a:rPr lang="en-US" sz="1800" dirty="false" err="true" smtClean="false"/>
              <a:t>označení</a:t>
            </a:r>
            <a:r>
              <a:rPr lang="en-US" sz="1800" dirty="false" smtClean="false"/>
              <a:t> </a:t>
            </a:r>
            <a:r>
              <a:rPr lang="en-US" sz="1800" dirty="false" err="true"/>
              <a:t>jevů</a:t>
            </a:r>
            <a:r>
              <a:rPr lang="en-US" sz="1800" dirty="false"/>
              <a:t>, </a:t>
            </a:r>
            <a:r>
              <a:rPr lang="en-US" sz="1800" dirty="false" err="true"/>
              <a:t>prvků</a:t>
            </a:r>
            <a:r>
              <a:rPr lang="en-US" sz="1800" dirty="false"/>
              <a:t>, </a:t>
            </a:r>
            <a:r>
              <a:rPr lang="en-US" sz="1800" dirty="false" err="true"/>
              <a:t>procesů</a:t>
            </a:r>
            <a:r>
              <a:rPr lang="en-US" sz="1800" dirty="false"/>
              <a:t> </a:t>
            </a:r>
            <a:r>
              <a:rPr lang="en-US" sz="1800" dirty="false" err="true"/>
              <a:t>či</a:t>
            </a:r>
            <a:r>
              <a:rPr lang="en-US" sz="1800" dirty="false"/>
              <a:t> </a:t>
            </a:r>
            <a:r>
              <a:rPr lang="en-US" sz="1800" dirty="false" err="true"/>
              <a:t>jiných</a:t>
            </a:r>
            <a:r>
              <a:rPr lang="en-US" sz="1800" dirty="false"/>
              <a:t> </a:t>
            </a:r>
            <a:r>
              <a:rPr lang="en-US" sz="1800" dirty="false" err="true"/>
              <a:t>veličin</a:t>
            </a:r>
            <a:r>
              <a:rPr lang="en-US" sz="1800" dirty="false"/>
              <a:t>, </a:t>
            </a:r>
            <a:r>
              <a:rPr lang="en-US" sz="1800" dirty="false" err="true"/>
              <a:t>které</a:t>
            </a:r>
            <a:r>
              <a:rPr lang="en-US" sz="1800" dirty="false"/>
              <a:t> </a:t>
            </a:r>
            <a:r>
              <a:rPr lang="en-US" sz="1800" dirty="false" err="true"/>
              <a:t>napomáhají</a:t>
            </a:r>
            <a:r>
              <a:rPr lang="en-US" sz="1800" dirty="false"/>
              <a:t> </a:t>
            </a:r>
            <a:r>
              <a:rPr lang="en-US" sz="1800" dirty="false" err="true"/>
              <a:t>poznat</a:t>
            </a:r>
            <a:r>
              <a:rPr lang="en-US" sz="1800" dirty="false"/>
              <a:t>, </a:t>
            </a:r>
            <a:r>
              <a:rPr lang="en-US" sz="1800" dirty="false" err="true"/>
              <a:t>jak</a:t>
            </a:r>
            <a:r>
              <a:rPr lang="en-US" sz="1800" dirty="false"/>
              <a:t> </a:t>
            </a:r>
            <a:r>
              <a:rPr lang="en-US" sz="1800" dirty="false" err="true"/>
              <a:t>jsou</a:t>
            </a:r>
            <a:r>
              <a:rPr lang="en-US" sz="1800" dirty="false"/>
              <a:t> </a:t>
            </a:r>
            <a:r>
              <a:rPr lang="en-US" sz="1800" dirty="false" err="true"/>
              <a:t>naplňovány</a:t>
            </a:r>
            <a:r>
              <a:rPr lang="en-US" sz="1800" dirty="false"/>
              <a:t> </a:t>
            </a:r>
            <a:r>
              <a:rPr lang="en-US" sz="1800" dirty="false" err="true"/>
              <a:t>cíle</a:t>
            </a:r>
            <a:r>
              <a:rPr lang="en-US" sz="1800" dirty="false"/>
              <a:t>, </a:t>
            </a:r>
            <a:r>
              <a:rPr lang="en-US" sz="1800" dirty="false" err="true"/>
              <a:t>vize</a:t>
            </a:r>
            <a:r>
              <a:rPr lang="en-US" sz="1800" dirty="false"/>
              <a:t> a </a:t>
            </a:r>
            <a:r>
              <a:rPr lang="en-US" sz="1800" dirty="false" err="true"/>
              <a:t>záměry</a:t>
            </a:r>
            <a:r>
              <a:rPr lang="en-US" sz="1800" dirty="false"/>
              <a:t> v </a:t>
            </a:r>
            <a:r>
              <a:rPr lang="en-US" sz="1800" dirty="false" err="true"/>
              <a:t>očekávaném</a:t>
            </a:r>
            <a:r>
              <a:rPr lang="en-US" sz="1800" dirty="false"/>
              <a:t> </a:t>
            </a:r>
            <a:r>
              <a:rPr lang="en-US" sz="1800" dirty="false" err="true"/>
              <a:t>obsahu</a:t>
            </a:r>
            <a:r>
              <a:rPr lang="en-US" sz="1800" dirty="false"/>
              <a:t> </a:t>
            </a:r>
            <a:r>
              <a:rPr lang="en-US" sz="1800" dirty="false" smtClean="false"/>
              <a:t>               </a:t>
            </a:r>
            <a:r>
              <a:rPr lang="en-US" sz="1800" dirty="false" err="true" smtClean="false"/>
              <a:t>i</a:t>
            </a:r>
            <a:r>
              <a:rPr lang="en-US" sz="1800" dirty="false" smtClean="false"/>
              <a:t> </a:t>
            </a:r>
            <a:r>
              <a:rPr lang="en-US" sz="1800" dirty="false" err="true" smtClean="false"/>
              <a:t>směru</a:t>
            </a:r>
            <a:endParaRPr lang="en-US" sz="1800" dirty="false" smtClean="false"/>
          </a:p>
          <a:p>
            <a:pPr algn="just"/>
            <a:r>
              <a:rPr lang="en-US" sz="1800" b="true" dirty="false" smtClean="false"/>
              <a:t>Pro </a:t>
            </a:r>
            <a:r>
              <a:rPr lang="en-US" sz="1800" b="true" dirty="false" err="true" smtClean="false"/>
              <a:t>různé</a:t>
            </a:r>
            <a:r>
              <a:rPr lang="en-US" sz="1800" b="true" dirty="false" smtClean="false"/>
              <a:t> </a:t>
            </a:r>
            <a:r>
              <a:rPr lang="en-US" sz="1800" b="true" dirty="false" err="true" smtClean="false"/>
              <a:t>typy</a:t>
            </a:r>
            <a:r>
              <a:rPr lang="en-US" sz="1800" b="true" dirty="false" smtClean="false"/>
              <a:t> </a:t>
            </a:r>
            <a:r>
              <a:rPr lang="en-US" sz="1800" b="true" dirty="false" err="true" smtClean="false"/>
              <a:t>informací</a:t>
            </a:r>
            <a:r>
              <a:rPr lang="en-US" sz="1800" b="true" dirty="false" smtClean="false"/>
              <a:t>:</a:t>
            </a:r>
          </a:p>
          <a:p>
            <a:pPr marL="0" indent="0" algn="just" fontAlgn="base">
              <a:buNone/>
            </a:pPr>
            <a:r>
              <a:rPr lang="en-US" sz="1400" b="true" dirty="false" err="true"/>
              <a:t>ukazatele</a:t>
            </a:r>
            <a:r>
              <a:rPr lang="en-US" sz="1400" b="true" dirty="false"/>
              <a:t> </a:t>
            </a:r>
            <a:r>
              <a:rPr lang="en-US" sz="1400" b="true" dirty="false" err="true"/>
              <a:t>vstupů</a:t>
            </a:r>
            <a:r>
              <a:rPr lang="en-US" sz="1400" b="true" dirty="false"/>
              <a:t> </a:t>
            </a:r>
            <a:r>
              <a:rPr lang="en-US" sz="1400" dirty="false"/>
              <a:t>- </a:t>
            </a:r>
            <a:r>
              <a:rPr lang="en-US" sz="1400" dirty="false" err="true"/>
              <a:t>informace</a:t>
            </a:r>
            <a:r>
              <a:rPr lang="en-US" sz="1400" dirty="false"/>
              <a:t> o </a:t>
            </a:r>
            <a:r>
              <a:rPr lang="en-US" sz="1400" dirty="false" err="true"/>
              <a:t>použitých</a:t>
            </a:r>
            <a:r>
              <a:rPr lang="en-US" sz="1400" dirty="false"/>
              <a:t> </a:t>
            </a:r>
            <a:r>
              <a:rPr lang="en-US" sz="1400" dirty="false" err="true"/>
              <a:t>zdrojích</a:t>
            </a:r>
            <a:r>
              <a:rPr lang="en-US" sz="1400" dirty="false"/>
              <a:t> (</a:t>
            </a:r>
            <a:r>
              <a:rPr lang="en-US" sz="1400" dirty="false" err="true"/>
              <a:t>rozpočet</a:t>
            </a:r>
            <a:r>
              <a:rPr lang="en-US" sz="1400" dirty="false"/>
              <a:t>, % </a:t>
            </a:r>
            <a:r>
              <a:rPr lang="en-US" sz="1400" dirty="false" err="true"/>
              <a:t>veřejného</a:t>
            </a:r>
            <a:r>
              <a:rPr lang="en-US" sz="1400" dirty="false"/>
              <a:t> </a:t>
            </a:r>
            <a:r>
              <a:rPr lang="en-US" sz="1400" dirty="false" err="true"/>
              <a:t>financování</a:t>
            </a:r>
            <a:r>
              <a:rPr lang="en-US" sz="1400" dirty="false"/>
              <a:t>)</a:t>
            </a:r>
          </a:p>
          <a:p>
            <a:pPr marL="0" indent="0" algn="just" fontAlgn="base">
              <a:buNone/>
            </a:pPr>
            <a:r>
              <a:rPr lang="en-US" sz="1400" b="true" dirty="false" err="true"/>
              <a:t>ukazatele</a:t>
            </a:r>
            <a:r>
              <a:rPr lang="en-US" sz="1400" b="true" dirty="false"/>
              <a:t> </a:t>
            </a:r>
            <a:r>
              <a:rPr lang="en-US" sz="1400" b="true" dirty="false" err="true"/>
              <a:t>výstupů</a:t>
            </a:r>
            <a:r>
              <a:rPr lang="en-US" sz="1400" b="true" dirty="false"/>
              <a:t> </a:t>
            </a:r>
            <a:r>
              <a:rPr lang="en-US" sz="1400" dirty="false"/>
              <a:t>- </a:t>
            </a:r>
            <a:r>
              <a:rPr lang="en-US" sz="1400" dirty="false" err="true"/>
              <a:t>objem</a:t>
            </a:r>
            <a:r>
              <a:rPr lang="en-US" sz="1400" dirty="false"/>
              <a:t> </a:t>
            </a:r>
            <a:r>
              <a:rPr lang="en-US" sz="1400" dirty="false" err="true"/>
              <a:t>produktu</a:t>
            </a:r>
            <a:r>
              <a:rPr lang="en-US" sz="1400" dirty="false"/>
              <a:t> z </a:t>
            </a:r>
            <a:r>
              <a:rPr lang="en-US" sz="1400" dirty="false" err="true"/>
              <a:t>jednotlivých</a:t>
            </a:r>
            <a:r>
              <a:rPr lang="en-US" sz="1400" dirty="false"/>
              <a:t> </a:t>
            </a:r>
            <a:r>
              <a:rPr lang="en-US" sz="1400" dirty="false" err="true"/>
              <a:t>aktivit</a:t>
            </a:r>
            <a:r>
              <a:rPr lang="en-US" sz="1400" dirty="false"/>
              <a:t> </a:t>
            </a:r>
            <a:r>
              <a:rPr lang="en-US" sz="1400" dirty="false" err="true"/>
              <a:t>formální</a:t>
            </a:r>
            <a:r>
              <a:rPr lang="en-US" sz="1400" dirty="false"/>
              <a:t> </a:t>
            </a:r>
            <a:r>
              <a:rPr lang="en-US" sz="1400" dirty="false" err="true"/>
              <a:t>ukazatele</a:t>
            </a:r>
            <a:r>
              <a:rPr lang="en-US" sz="1400" dirty="false"/>
              <a:t> (</a:t>
            </a:r>
            <a:r>
              <a:rPr lang="en-US" sz="1400" dirty="false" err="true"/>
              <a:t>kvantifikace</a:t>
            </a:r>
            <a:r>
              <a:rPr lang="en-US" sz="1400" dirty="false"/>
              <a:t> </a:t>
            </a:r>
            <a:r>
              <a:rPr lang="en-US" sz="1400" dirty="false" err="true"/>
              <a:t>produktu</a:t>
            </a:r>
            <a:r>
              <a:rPr lang="en-US" sz="1400" dirty="false"/>
              <a:t>)</a:t>
            </a:r>
          </a:p>
          <a:p>
            <a:pPr marL="0" indent="0" algn="just" fontAlgn="base">
              <a:buNone/>
            </a:pPr>
            <a:r>
              <a:rPr lang="en-US" sz="1400" b="true" dirty="false" err="true"/>
              <a:t>ukazatele</a:t>
            </a:r>
            <a:r>
              <a:rPr lang="en-US" sz="1400" b="true" dirty="false"/>
              <a:t> </a:t>
            </a:r>
            <a:r>
              <a:rPr lang="en-US" sz="1400" b="true" dirty="false" err="true"/>
              <a:t>výsledků</a:t>
            </a:r>
            <a:r>
              <a:rPr lang="en-US" sz="1400" b="true" dirty="false"/>
              <a:t>/</a:t>
            </a:r>
            <a:r>
              <a:rPr lang="en-US" sz="1400" b="true" dirty="false" err="true"/>
              <a:t>dopadů</a:t>
            </a:r>
            <a:r>
              <a:rPr lang="en-US" sz="1400" b="true" dirty="false"/>
              <a:t> </a:t>
            </a:r>
            <a:r>
              <a:rPr lang="en-US" sz="1400" dirty="false"/>
              <a:t>- </a:t>
            </a:r>
            <a:r>
              <a:rPr lang="en-US" sz="1400" dirty="false" err="true"/>
              <a:t>specifikace</a:t>
            </a:r>
            <a:r>
              <a:rPr lang="en-US" sz="1400" dirty="false"/>
              <a:t> </a:t>
            </a:r>
            <a:r>
              <a:rPr lang="en-US" sz="1400" dirty="false" err="true"/>
              <a:t>vytvořených</a:t>
            </a:r>
            <a:r>
              <a:rPr lang="en-US" sz="1400" dirty="false"/>
              <a:t> </a:t>
            </a:r>
            <a:r>
              <a:rPr lang="en-US" sz="1400" dirty="false" err="true"/>
              <a:t>hodnot</a:t>
            </a:r>
            <a:r>
              <a:rPr lang="en-US" sz="1400" dirty="false"/>
              <a:t> (</a:t>
            </a:r>
            <a:r>
              <a:rPr lang="en-US" sz="1400" dirty="false" err="true"/>
              <a:t>využití</a:t>
            </a:r>
            <a:r>
              <a:rPr lang="en-US" sz="1400" dirty="false"/>
              <a:t> </a:t>
            </a:r>
            <a:r>
              <a:rPr lang="en-US" sz="1400" dirty="false" err="true"/>
              <a:t>produktu</a:t>
            </a:r>
            <a:r>
              <a:rPr lang="en-US" sz="1400" dirty="false"/>
              <a:t>) a </a:t>
            </a:r>
            <a:r>
              <a:rPr lang="en-US" sz="1400" dirty="false" err="true"/>
              <a:t>důsledky</a:t>
            </a:r>
            <a:r>
              <a:rPr lang="en-US" sz="1400" dirty="false"/>
              <a:t> </a:t>
            </a:r>
            <a:r>
              <a:rPr lang="en-US" sz="1400" dirty="false" err="true"/>
              <a:t>projektu</a:t>
            </a:r>
            <a:r>
              <a:rPr lang="en-US" sz="1400" dirty="false"/>
              <a:t> </a:t>
            </a:r>
            <a:r>
              <a:rPr lang="en-US" sz="1400" dirty="false" err="true"/>
              <a:t>jako</a:t>
            </a:r>
            <a:r>
              <a:rPr lang="en-US" sz="1400" dirty="false"/>
              <a:t> </a:t>
            </a:r>
            <a:r>
              <a:rPr lang="en-US" sz="1400" dirty="false" err="true"/>
              <a:t>celku</a:t>
            </a:r>
            <a:r>
              <a:rPr lang="en-US" sz="1400" dirty="false"/>
              <a:t> (</a:t>
            </a:r>
            <a:r>
              <a:rPr lang="en-US" sz="1400" dirty="false" err="true"/>
              <a:t>jak</a:t>
            </a:r>
            <a:r>
              <a:rPr lang="en-US" sz="1400" dirty="false"/>
              <a:t> se </a:t>
            </a:r>
            <a:r>
              <a:rPr lang="en-US" sz="1400" dirty="false" err="true"/>
              <a:t>situace</a:t>
            </a:r>
            <a:r>
              <a:rPr lang="en-US" sz="1400" dirty="false"/>
              <a:t> </a:t>
            </a:r>
            <a:r>
              <a:rPr lang="en-US" sz="1400" dirty="false" err="true"/>
              <a:t>změnila</a:t>
            </a:r>
            <a:r>
              <a:rPr lang="en-US" sz="1400" dirty="false"/>
              <a:t>)</a:t>
            </a:r>
          </a:p>
          <a:p>
            <a:pPr marL="0" indent="0" algn="just">
              <a:buNone/>
            </a:pPr>
            <a:endParaRPr lang="en-US" sz="1400" dirty="false" smtClean="false"/>
          </a:p>
          <a:p>
            <a:pPr marL="0" indent="0" algn="just">
              <a:buNone/>
            </a:pPr>
            <a:r>
              <a:rPr lang="en-US" sz="1400" dirty="false" err="true" smtClean="false"/>
              <a:t>ukazatele</a:t>
            </a:r>
            <a:r>
              <a:rPr lang="en-US" sz="1400" dirty="false" smtClean="false"/>
              <a:t> </a:t>
            </a:r>
            <a:r>
              <a:rPr lang="en-US" sz="1400" dirty="false"/>
              <a:t>je </a:t>
            </a:r>
            <a:r>
              <a:rPr lang="en-US" sz="1400" dirty="false" err="true"/>
              <a:t>vhodné</a:t>
            </a:r>
            <a:r>
              <a:rPr lang="en-US" sz="1400" dirty="false"/>
              <a:t> </a:t>
            </a:r>
            <a:r>
              <a:rPr lang="en-US" sz="1400" dirty="false" err="true"/>
              <a:t>kombinovat</a:t>
            </a:r>
            <a:r>
              <a:rPr lang="en-US" sz="1400" dirty="false"/>
              <a:t> </a:t>
            </a:r>
            <a:r>
              <a:rPr lang="en-US" sz="1400" dirty="false" err="true"/>
              <a:t>zajímá</a:t>
            </a:r>
            <a:r>
              <a:rPr lang="en-US" sz="1400" dirty="false"/>
              <a:t> </a:t>
            </a:r>
            <a:r>
              <a:rPr lang="en-US" sz="1400" dirty="false" err="true"/>
              <a:t>nás</a:t>
            </a:r>
            <a:r>
              <a:rPr lang="en-US" sz="1400" dirty="false"/>
              <a:t> </a:t>
            </a:r>
            <a:r>
              <a:rPr lang="en-US" sz="1400" dirty="false" err="true"/>
              <a:t>nejen</a:t>
            </a:r>
            <a:r>
              <a:rPr lang="en-US" sz="1400" dirty="false"/>
              <a:t>, </a:t>
            </a:r>
            <a:r>
              <a:rPr lang="en-US" sz="1400" dirty="false" err="true"/>
              <a:t>čeho</a:t>
            </a:r>
            <a:r>
              <a:rPr lang="en-US" sz="1400" dirty="false"/>
              <a:t> </a:t>
            </a:r>
            <a:r>
              <a:rPr lang="en-US" sz="1400" dirty="false" err="true"/>
              <a:t>bylo</a:t>
            </a:r>
            <a:r>
              <a:rPr lang="en-US" sz="1400" dirty="false"/>
              <a:t> </a:t>
            </a:r>
            <a:r>
              <a:rPr lang="en-US" sz="1400" dirty="false" err="true"/>
              <a:t>dosaženo</a:t>
            </a:r>
            <a:r>
              <a:rPr lang="en-US" sz="1400" dirty="false"/>
              <a:t>, ale </a:t>
            </a:r>
            <a:r>
              <a:rPr lang="en-US" sz="1400" dirty="false" err="true"/>
              <a:t>i</a:t>
            </a:r>
            <a:r>
              <a:rPr lang="en-US" sz="1400" dirty="false"/>
              <a:t> </a:t>
            </a:r>
            <a:r>
              <a:rPr lang="en-US" sz="1400" dirty="false" err="true"/>
              <a:t>objem</a:t>
            </a:r>
            <a:r>
              <a:rPr lang="en-US" sz="1400" dirty="false"/>
              <a:t> </a:t>
            </a:r>
            <a:r>
              <a:rPr lang="en-US" sz="1400" dirty="false" err="true"/>
              <a:t>potřebného</a:t>
            </a:r>
            <a:r>
              <a:rPr lang="en-US" sz="1400" dirty="false"/>
              <a:t>...</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37</a:t>
            </a:fld>
            <a:endParaRPr lang="cs-CZ" dirty="false"/>
          </a:p>
        </p:txBody>
      </p:sp>
    </p:spTree>
    <p:extLst>
      <p:ext uri="{BB962C8B-B14F-4D97-AF65-F5344CB8AC3E}">
        <p14:creationId xmlns:p14="http://schemas.microsoft.com/office/powerpoint/2010/main" val="10261727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ideální</a:t>
            </a:r>
            <a:r>
              <a:rPr lang="en-US" dirty="false" smtClean="false"/>
              <a:t> </a:t>
            </a:r>
            <a:r>
              <a:rPr lang="en-US" dirty="false" err="true" smtClean="false"/>
              <a:t>ukazatel</a:t>
            </a:r>
            <a:endParaRPr lang="cs-CZ" dirty="false"/>
          </a:p>
        </p:txBody>
      </p:sp>
      <p:sp>
        <p:nvSpPr>
          <p:cNvPr id="3" name="Zástupný symbol pro obsah 2"/>
          <p:cNvSpPr>
            <a:spLocks noGrp="true"/>
          </p:cNvSpPr>
          <p:nvPr>
            <p:ph idx="1"/>
          </p:nvPr>
        </p:nvSpPr>
        <p:spPr/>
        <p:txBody>
          <a:bodyPr/>
          <a:lstStyle/>
          <a:p>
            <a:r>
              <a:rPr lang="en-US" sz="1800" b="true" dirty="false" err="true" smtClean="false"/>
              <a:t>základní</a:t>
            </a:r>
            <a:r>
              <a:rPr lang="en-US" sz="1800" b="true" dirty="false" smtClean="false"/>
              <a:t> </a:t>
            </a:r>
            <a:r>
              <a:rPr lang="en-US" sz="1800" b="true" dirty="false" err="true" smtClean="false"/>
              <a:t>vlastnosti</a:t>
            </a:r>
            <a:r>
              <a:rPr lang="en-US" sz="1800" b="true" dirty="false" smtClean="false"/>
              <a:t>:</a:t>
            </a:r>
          </a:p>
          <a:p>
            <a:pPr lvl="1" fontAlgn="base"/>
            <a:r>
              <a:rPr lang="en-US" sz="1400" dirty="false"/>
              <a:t>je </a:t>
            </a:r>
            <a:r>
              <a:rPr lang="en-US" sz="1400" dirty="false" err="true"/>
              <a:t>relevantní</a:t>
            </a:r>
            <a:r>
              <a:rPr lang="en-US" sz="1400" dirty="false"/>
              <a:t> </a:t>
            </a:r>
            <a:r>
              <a:rPr lang="en-US" sz="1400" dirty="false" err="true"/>
              <a:t>ve</a:t>
            </a:r>
            <a:r>
              <a:rPr lang="en-US" sz="1400" dirty="false"/>
              <a:t> </a:t>
            </a:r>
            <a:r>
              <a:rPr lang="en-US" sz="1400" dirty="false" err="true"/>
              <a:t>vztahu</a:t>
            </a:r>
            <a:r>
              <a:rPr lang="en-US" sz="1400" dirty="false"/>
              <a:t> k </a:t>
            </a:r>
            <a:r>
              <a:rPr lang="en-US" sz="1400" dirty="false" err="true"/>
              <a:t>projektu</a:t>
            </a:r>
            <a:endParaRPr lang="en-US" sz="1400" dirty="false"/>
          </a:p>
          <a:p>
            <a:pPr lvl="1" fontAlgn="base"/>
            <a:r>
              <a:rPr lang="en-US" sz="1400" dirty="false"/>
              <a:t>je </a:t>
            </a:r>
            <a:r>
              <a:rPr lang="en-US" sz="1400" dirty="false" err="true"/>
              <a:t>snadno</a:t>
            </a:r>
            <a:r>
              <a:rPr lang="en-US" sz="1400" dirty="false"/>
              <a:t> </a:t>
            </a:r>
            <a:r>
              <a:rPr lang="en-US" sz="1400" dirty="false" err="true"/>
              <a:t>pochopitelný</a:t>
            </a:r>
            <a:r>
              <a:rPr lang="en-US" sz="1400" dirty="false"/>
              <a:t> pro </a:t>
            </a:r>
            <a:r>
              <a:rPr lang="en-US" sz="1400" dirty="false" err="true"/>
              <a:t>všechny</a:t>
            </a:r>
            <a:r>
              <a:rPr lang="en-US" sz="1400" dirty="false"/>
              <a:t> </a:t>
            </a:r>
            <a:r>
              <a:rPr lang="en-US" sz="1400" dirty="false" err="true"/>
              <a:t>aktéry</a:t>
            </a:r>
            <a:r>
              <a:rPr lang="en-US" sz="1400" dirty="false"/>
              <a:t> </a:t>
            </a:r>
            <a:r>
              <a:rPr lang="en-US" sz="1400" dirty="false" err="true"/>
              <a:t>projektu</a:t>
            </a:r>
            <a:endParaRPr lang="en-US" sz="1400" dirty="false"/>
          </a:p>
          <a:p>
            <a:pPr lvl="1" fontAlgn="base"/>
            <a:r>
              <a:rPr lang="en-US" sz="1400" dirty="false"/>
              <a:t>je </a:t>
            </a:r>
            <a:r>
              <a:rPr lang="en-US" sz="1400" dirty="false" err="true"/>
              <a:t>snadno</a:t>
            </a:r>
            <a:r>
              <a:rPr lang="en-US" sz="1400" dirty="false"/>
              <a:t> </a:t>
            </a:r>
            <a:r>
              <a:rPr lang="en-US" sz="1400" dirty="false" err="true"/>
              <a:t>měřitelný</a:t>
            </a:r>
            <a:r>
              <a:rPr lang="en-US" sz="1400" dirty="false"/>
              <a:t> v </a:t>
            </a:r>
            <a:r>
              <a:rPr lang="en-US" sz="1400" dirty="false" err="true"/>
              <a:t>kritériích</a:t>
            </a:r>
            <a:r>
              <a:rPr lang="en-US" sz="1400" dirty="false"/>
              <a:t> (v </a:t>
            </a:r>
            <a:r>
              <a:rPr lang="en-US" sz="1400" dirty="false" err="true"/>
              <a:t>lepším</a:t>
            </a:r>
            <a:r>
              <a:rPr lang="en-US" sz="1400" dirty="false"/>
              <a:t> </a:t>
            </a:r>
            <a:r>
              <a:rPr lang="en-US" sz="1400" dirty="false" err="true"/>
              <a:t>případě</a:t>
            </a:r>
            <a:r>
              <a:rPr lang="en-US" sz="1400" dirty="false"/>
              <a:t>)</a:t>
            </a:r>
          </a:p>
          <a:p>
            <a:pPr lvl="1" fontAlgn="base"/>
            <a:r>
              <a:rPr lang="en-US" sz="1400" dirty="false" err="true"/>
              <a:t>přináší</a:t>
            </a:r>
            <a:r>
              <a:rPr lang="en-US" sz="1400" dirty="false"/>
              <a:t> </a:t>
            </a:r>
            <a:r>
              <a:rPr lang="en-US" sz="1400" dirty="false" err="true"/>
              <a:t>cenné</a:t>
            </a:r>
            <a:r>
              <a:rPr lang="en-US" sz="1400" dirty="false"/>
              <a:t> </a:t>
            </a:r>
            <a:r>
              <a:rPr lang="en-US" sz="1400" dirty="false" err="true"/>
              <a:t>informace</a:t>
            </a:r>
            <a:r>
              <a:rPr lang="en-US" sz="1400" dirty="false"/>
              <a:t>, </a:t>
            </a:r>
            <a:r>
              <a:rPr lang="en-US" sz="1400" dirty="false" err="true"/>
              <a:t>které</a:t>
            </a:r>
            <a:r>
              <a:rPr lang="en-US" sz="1400" dirty="false"/>
              <a:t> </a:t>
            </a:r>
            <a:r>
              <a:rPr lang="en-US" sz="1400" dirty="false" err="true"/>
              <a:t>lze</a:t>
            </a:r>
            <a:r>
              <a:rPr lang="en-US" sz="1400" dirty="false"/>
              <a:t> </a:t>
            </a:r>
            <a:r>
              <a:rPr lang="en-US" sz="1400" dirty="false" err="true"/>
              <a:t>dále</a:t>
            </a:r>
            <a:r>
              <a:rPr lang="en-US" sz="1400" dirty="false"/>
              <a:t> </a:t>
            </a:r>
            <a:r>
              <a:rPr lang="en-US" sz="1400" dirty="false" err="true" smtClean="false"/>
              <a:t>využívat</a:t>
            </a:r>
            <a:endParaRPr lang="en-US" sz="1400" dirty="false" smtClean="false"/>
          </a:p>
          <a:p>
            <a:pPr fontAlgn="base"/>
            <a:r>
              <a:rPr lang="en-US" sz="1800" b="true" dirty="false" smtClean="false"/>
              <a:t>pro </a:t>
            </a:r>
            <a:r>
              <a:rPr lang="en-US" sz="1800" b="true" dirty="false" err="true" smtClean="false"/>
              <a:t>každý</a:t>
            </a:r>
            <a:r>
              <a:rPr lang="en-US" sz="1800" b="true" dirty="false" smtClean="false"/>
              <a:t> </a:t>
            </a:r>
            <a:r>
              <a:rPr lang="en-US" sz="1800" b="true" dirty="false" err="true" smtClean="false"/>
              <a:t>ukazatel</a:t>
            </a:r>
            <a:r>
              <a:rPr lang="en-US" sz="1800" b="true" dirty="false" smtClean="false"/>
              <a:t> je </a:t>
            </a:r>
            <a:r>
              <a:rPr lang="en-US" sz="1800" b="true" dirty="false" err="true" smtClean="false"/>
              <a:t>nezbytné</a:t>
            </a:r>
            <a:r>
              <a:rPr lang="en-US" sz="1800" b="true" dirty="false" smtClean="false"/>
              <a:t> </a:t>
            </a:r>
            <a:r>
              <a:rPr lang="en-US" sz="1800" b="true" dirty="false" err="true" smtClean="false"/>
              <a:t>znát</a:t>
            </a:r>
            <a:r>
              <a:rPr lang="en-US" sz="1800" b="true" dirty="false" smtClean="false"/>
              <a:t>:</a:t>
            </a:r>
          </a:p>
          <a:p>
            <a:pPr lvl="1" fontAlgn="base"/>
            <a:r>
              <a:rPr lang="en-US" sz="1400" dirty="false" err="true"/>
              <a:t>zodpovědnou</a:t>
            </a:r>
            <a:r>
              <a:rPr lang="en-US" sz="1400" dirty="false"/>
              <a:t> </a:t>
            </a:r>
            <a:r>
              <a:rPr lang="en-US" sz="1400" dirty="false" err="true" smtClean="false"/>
              <a:t>osobu</a:t>
            </a:r>
            <a:r>
              <a:rPr lang="en-US" sz="1400" dirty="false" smtClean="false"/>
              <a:t> pro </a:t>
            </a:r>
            <a:r>
              <a:rPr lang="en-US" sz="1400" dirty="false" err="true" smtClean="false"/>
              <a:t>práci</a:t>
            </a:r>
            <a:r>
              <a:rPr lang="en-US" sz="1400" dirty="false" smtClean="false"/>
              <a:t> s </a:t>
            </a:r>
            <a:r>
              <a:rPr lang="en-US" sz="1400" dirty="false" err="true" smtClean="false"/>
              <a:t>ním</a:t>
            </a:r>
            <a:r>
              <a:rPr lang="en-US" sz="1400" dirty="false" smtClean="false"/>
              <a:t> </a:t>
            </a:r>
            <a:r>
              <a:rPr lang="en-US" sz="1400" dirty="false" err="true" smtClean="false"/>
              <a:t>i</a:t>
            </a:r>
            <a:r>
              <a:rPr lang="en-US" sz="1400" dirty="false" smtClean="false"/>
              <a:t> pro </a:t>
            </a:r>
            <a:r>
              <a:rPr lang="en-US" sz="1400" dirty="false" err="true"/>
              <a:t>definování</a:t>
            </a:r>
            <a:r>
              <a:rPr lang="en-US" sz="1400" dirty="false"/>
              <a:t> </a:t>
            </a:r>
            <a:r>
              <a:rPr lang="en-US" sz="1400" dirty="false" err="true"/>
              <a:t>cílové</a:t>
            </a:r>
            <a:r>
              <a:rPr lang="en-US" sz="1400" dirty="false"/>
              <a:t> </a:t>
            </a:r>
            <a:r>
              <a:rPr lang="en-US" sz="1400" dirty="false" err="true"/>
              <a:t>hodnoty</a:t>
            </a:r>
            <a:r>
              <a:rPr lang="en-US" sz="1400" dirty="false"/>
              <a:t> </a:t>
            </a:r>
            <a:r>
              <a:rPr lang="en-US" sz="1400" dirty="false" err="true"/>
              <a:t>ukazatele</a:t>
            </a:r>
            <a:endParaRPr lang="en-US" sz="1400" dirty="false"/>
          </a:p>
          <a:p>
            <a:pPr lvl="1" fontAlgn="base"/>
            <a:r>
              <a:rPr lang="en-US" sz="1400" dirty="false" err="true"/>
              <a:t>jednotu</a:t>
            </a:r>
            <a:r>
              <a:rPr lang="en-US" sz="1400" dirty="false"/>
              <a:t> </a:t>
            </a:r>
            <a:r>
              <a:rPr lang="en-US" sz="1400" dirty="false" err="true"/>
              <a:t>ukazatele</a:t>
            </a:r>
            <a:r>
              <a:rPr lang="en-US" sz="1400" dirty="false"/>
              <a:t> a </a:t>
            </a:r>
            <a:r>
              <a:rPr lang="en-US" sz="1400" dirty="false" err="true"/>
              <a:t>nástroj</a:t>
            </a:r>
            <a:r>
              <a:rPr lang="en-US" sz="1400" dirty="false"/>
              <a:t> pro </a:t>
            </a:r>
            <a:r>
              <a:rPr lang="en-US" sz="1400" dirty="false" err="true"/>
              <a:t>hodnocení</a:t>
            </a:r>
            <a:endParaRPr lang="en-US" sz="1400" dirty="false"/>
          </a:p>
          <a:p>
            <a:pPr lvl="1" fontAlgn="base"/>
            <a:r>
              <a:rPr lang="en-US" sz="1400" dirty="false" err="true"/>
              <a:t>časový</a:t>
            </a:r>
            <a:r>
              <a:rPr lang="en-US" sz="1400" dirty="false"/>
              <a:t> </a:t>
            </a:r>
            <a:r>
              <a:rPr lang="en-US" sz="1400" dirty="false" err="true"/>
              <a:t>rámec</a:t>
            </a:r>
            <a:r>
              <a:rPr lang="en-US" sz="1400" dirty="false"/>
              <a:t>, </a:t>
            </a:r>
            <a:r>
              <a:rPr lang="en-US" sz="1400" dirty="false" err="true"/>
              <a:t>během</a:t>
            </a:r>
            <a:r>
              <a:rPr lang="en-US" sz="1400" dirty="false"/>
              <a:t> </a:t>
            </a:r>
            <a:r>
              <a:rPr lang="en-US" sz="1400" dirty="false" err="true"/>
              <a:t>kterého</a:t>
            </a:r>
            <a:r>
              <a:rPr lang="en-US" sz="1400" dirty="false"/>
              <a:t> </a:t>
            </a:r>
            <a:r>
              <a:rPr lang="en-US" sz="1400" dirty="false" err="true"/>
              <a:t>platí</a:t>
            </a:r>
            <a:r>
              <a:rPr lang="en-US" sz="1400" dirty="false"/>
              <a:t> </a:t>
            </a:r>
            <a:r>
              <a:rPr lang="en-US" sz="1400" dirty="false" err="true"/>
              <a:t>definovaná</a:t>
            </a:r>
            <a:r>
              <a:rPr lang="en-US" sz="1400" dirty="false"/>
              <a:t> </a:t>
            </a:r>
            <a:r>
              <a:rPr lang="en-US" sz="1400" dirty="false" err="true"/>
              <a:t>cílová</a:t>
            </a:r>
            <a:r>
              <a:rPr lang="en-US" sz="1400" dirty="false"/>
              <a:t> </a:t>
            </a:r>
            <a:r>
              <a:rPr lang="en-US" sz="1400" dirty="false" err="true"/>
              <a:t>hodnota</a:t>
            </a:r>
            <a:endParaRPr lang="en-US" sz="1400" dirty="false"/>
          </a:p>
          <a:p>
            <a:pPr lvl="1" fontAlgn="base"/>
            <a:r>
              <a:rPr lang="en-US" sz="1400" dirty="false" err="true"/>
              <a:t>periodicitu</a:t>
            </a:r>
            <a:r>
              <a:rPr lang="en-US" sz="1400" dirty="false"/>
              <a:t> </a:t>
            </a:r>
            <a:r>
              <a:rPr lang="en-US" sz="1400" dirty="false" err="true"/>
              <a:t>zaznamenávání</a:t>
            </a:r>
            <a:r>
              <a:rPr lang="en-US" sz="1400" dirty="false"/>
              <a:t> </a:t>
            </a:r>
            <a:r>
              <a:rPr lang="en-US" sz="1400" dirty="false" err="true"/>
              <a:t>hodnot</a:t>
            </a:r>
            <a:endParaRPr lang="en-US" sz="1400" dirty="false"/>
          </a:p>
          <a:p>
            <a:pPr lvl="1" fontAlgn="base"/>
            <a:r>
              <a:rPr lang="en-US" sz="1400" dirty="false" err="true"/>
              <a:t>místo</a:t>
            </a:r>
            <a:r>
              <a:rPr lang="en-US" sz="1400" dirty="false"/>
              <a:t> pro </a:t>
            </a:r>
            <a:r>
              <a:rPr lang="en-US" sz="1400" dirty="false" err="true"/>
              <a:t>zaznamenávání</a:t>
            </a:r>
            <a:r>
              <a:rPr lang="en-US" sz="1400" dirty="false"/>
              <a:t> </a:t>
            </a:r>
            <a:r>
              <a:rPr lang="en-US" sz="1400" dirty="false" err="true"/>
              <a:t>hodnot</a:t>
            </a:r>
            <a:endParaRPr lang="en-US" sz="1400" dirty="false"/>
          </a:p>
          <a:p>
            <a:pPr lvl="1" fontAlgn="base"/>
            <a:r>
              <a:rPr lang="en-US" sz="1400" dirty="false" err="true"/>
              <a:t>postupy</a:t>
            </a:r>
            <a:r>
              <a:rPr lang="en-US" sz="1400" dirty="false"/>
              <a:t> </a:t>
            </a:r>
            <a:r>
              <a:rPr lang="en-US" sz="1400" dirty="false" err="true"/>
              <a:t>při</a:t>
            </a:r>
            <a:r>
              <a:rPr lang="en-US" sz="1400" dirty="false"/>
              <a:t> </a:t>
            </a:r>
            <a:r>
              <a:rPr lang="en-US" sz="1400" dirty="false" err="true"/>
              <a:t>překročení</a:t>
            </a:r>
            <a:r>
              <a:rPr lang="en-US" sz="1400" dirty="false"/>
              <a:t> </a:t>
            </a:r>
            <a:r>
              <a:rPr lang="en-US" sz="1400" dirty="false" err="true"/>
              <a:t>hodnoty</a:t>
            </a:r>
            <a:r>
              <a:rPr lang="en-US" sz="1400" dirty="false"/>
              <a:t> </a:t>
            </a:r>
            <a:r>
              <a:rPr lang="en-US" sz="1400" dirty="false" err="true"/>
              <a:t>ukazatele</a:t>
            </a:r>
            <a:endParaRPr lang="en-US" sz="1400" dirty="false"/>
          </a:p>
          <a:p>
            <a:pPr fontAlgn="base"/>
            <a:endParaRPr lang="en-US" sz="1800" b="true" dirty="false"/>
          </a:p>
          <a:p>
            <a:pPr fontAlgn="base"/>
            <a:endParaRPr lang="en-US" sz="1800" dirty="false" smtClean="false"/>
          </a:p>
          <a:p>
            <a:pPr fontAlgn="base"/>
            <a:endParaRPr lang="en-US" sz="1800" dirty="false"/>
          </a:p>
          <a:p>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38</a:t>
            </a:fld>
            <a:endParaRPr lang="cs-CZ" dirty="false"/>
          </a:p>
        </p:txBody>
      </p:sp>
    </p:spTree>
    <p:extLst>
      <p:ext uri="{BB962C8B-B14F-4D97-AF65-F5344CB8AC3E}">
        <p14:creationId xmlns:p14="http://schemas.microsoft.com/office/powerpoint/2010/main" val="22084989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Ukazatele</a:t>
            </a:r>
            <a:r>
              <a:rPr lang="en-US" dirty="false" smtClean="false"/>
              <a:t> pro </a:t>
            </a:r>
            <a:r>
              <a:rPr lang="en-US" dirty="false" err="true" smtClean="false"/>
              <a:t>výzvu</a:t>
            </a:r>
            <a:r>
              <a:rPr lang="en-US" dirty="false" smtClean="false"/>
              <a:t> č. 31 – I.</a:t>
            </a:r>
            <a:endParaRPr lang="cs-CZ" dirty="false"/>
          </a:p>
        </p:txBody>
      </p:sp>
      <p:sp>
        <p:nvSpPr>
          <p:cNvPr id="3" name="Zástupný symbol pro obsah 2"/>
          <p:cNvSpPr>
            <a:spLocks noGrp="true"/>
          </p:cNvSpPr>
          <p:nvPr>
            <p:ph idx="1"/>
          </p:nvPr>
        </p:nvSpPr>
        <p:spPr/>
        <p:txBody>
          <a:bodyPr/>
          <a:lstStyle/>
          <a:p>
            <a:pPr algn="just"/>
            <a:r>
              <a:rPr lang="en-US" sz="1800" dirty="false" err="true"/>
              <a:t>evaluace</a:t>
            </a:r>
            <a:r>
              <a:rPr lang="en-US" sz="1800" dirty="false"/>
              <a:t> </a:t>
            </a:r>
            <a:r>
              <a:rPr lang="en-US" sz="1800" dirty="false" err="true" smtClean="false"/>
              <a:t>probíhá</a:t>
            </a:r>
            <a:r>
              <a:rPr lang="en-US" sz="1800" dirty="false" smtClean="false"/>
              <a:t> </a:t>
            </a:r>
            <a:r>
              <a:rPr lang="en-US" sz="1800" dirty="false" err="true"/>
              <a:t>ve</a:t>
            </a:r>
            <a:r>
              <a:rPr lang="en-US" sz="1800" dirty="false"/>
              <a:t> </a:t>
            </a:r>
            <a:r>
              <a:rPr lang="en-US" sz="1800" dirty="false" err="true"/>
              <a:t>všech</a:t>
            </a:r>
            <a:r>
              <a:rPr lang="en-US" sz="1800" dirty="false"/>
              <a:t> </a:t>
            </a:r>
            <a:r>
              <a:rPr lang="en-US" sz="1800" dirty="false" err="true"/>
              <a:t>klíčových</a:t>
            </a:r>
            <a:r>
              <a:rPr lang="en-US" sz="1800" dirty="false"/>
              <a:t> </a:t>
            </a:r>
            <a:r>
              <a:rPr lang="en-US" sz="1800" dirty="false" err="true"/>
              <a:t>aktivitách</a:t>
            </a:r>
            <a:r>
              <a:rPr lang="en-US" sz="1800" dirty="false"/>
              <a:t> </a:t>
            </a:r>
            <a:r>
              <a:rPr lang="en-US" sz="1800" dirty="false" smtClean="false"/>
              <a:t>a </a:t>
            </a:r>
            <a:r>
              <a:rPr lang="en-US" sz="1800" dirty="false" err="true" smtClean="false"/>
              <a:t>vychází</a:t>
            </a:r>
            <a:r>
              <a:rPr lang="en-US" sz="1800" dirty="false" smtClean="false"/>
              <a:t> </a:t>
            </a:r>
            <a:r>
              <a:rPr lang="en-US" sz="1800" dirty="false"/>
              <a:t>z </a:t>
            </a:r>
            <a:r>
              <a:rPr lang="en-US" sz="1800" dirty="false" err="true" smtClean="false"/>
              <a:t>potřeb</a:t>
            </a:r>
            <a:r>
              <a:rPr lang="en-US" sz="1800" dirty="false" smtClean="false"/>
              <a:t> </a:t>
            </a:r>
            <a:r>
              <a:rPr lang="en-US" sz="1800" dirty="false" err="true" smtClean="false"/>
              <a:t>organizace</a:t>
            </a:r>
            <a:endParaRPr lang="en-US" sz="1800" dirty="false" smtClean="false"/>
          </a:p>
          <a:p>
            <a:pPr algn="just"/>
            <a:endParaRPr lang="en-US" sz="1800" dirty="false" smtClean="false"/>
          </a:p>
          <a:p>
            <a:pPr algn="just"/>
            <a:r>
              <a:rPr lang="en-US" sz="1800" b="true" dirty="false" err="true"/>
              <a:t>strategie</a:t>
            </a:r>
            <a:r>
              <a:rPr lang="en-US" sz="1800" b="true" dirty="false"/>
              <a:t> </a:t>
            </a:r>
            <a:r>
              <a:rPr lang="en-US" sz="1800" b="true" dirty="false" err="true"/>
              <a:t>organizace</a:t>
            </a:r>
            <a:r>
              <a:rPr lang="en-US" sz="1800" b="true" dirty="false"/>
              <a:t>, </a:t>
            </a:r>
            <a:r>
              <a:rPr lang="en-US" sz="1800" b="true" dirty="false" err="true" smtClean="false"/>
              <a:t>poslání</a:t>
            </a:r>
            <a:r>
              <a:rPr lang="en-US" sz="1800" b="true" dirty="false" smtClean="false"/>
              <a:t>:</a:t>
            </a:r>
            <a:endParaRPr lang="en-US" sz="1800" b="true" dirty="false"/>
          </a:p>
          <a:p>
            <a:pPr marL="0" indent="0" algn="just" fontAlgn="base">
              <a:buNone/>
            </a:pPr>
            <a:r>
              <a:rPr lang="en-US" sz="1400" b="true" dirty="false" err="true"/>
              <a:t>výstup</a:t>
            </a:r>
            <a:r>
              <a:rPr lang="en-US" sz="1400" b="true" dirty="false"/>
              <a:t>: </a:t>
            </a:r>
            <a:r>
              <a:rPr lang="en-US" sz="1400" dirty="false" err="true"/>
              <a:t>zpracovaný</a:t>
            </a:r>
            <a:r>
              <a:rPr lang="en-US" sz="1400" dirty="false"/>
              <a:t> </a:t>
            </a:r>
            <a:r>
              <a:rPr lang="en-US" sz="1400" dirty="false" err="true"/>
              <a:t>strategický</a:t>
            </a:r>
            <a:r>
              <a:rPr lang="en-US" sz="1400" dirty="false"/>
              <a:t> </a:t>
            </a:r>
            <a:r>
              <a:rPr lang="en-US" sz="1400" dirty="false" err="true"/>
              <a:t>plán</a:t>
            </a:r>
            <a:r>
              <a:rPr lang="en-US" sz="1400" dirty="false"/>
              <a:t> pro </a:t>
            </a:r>
            <a:r>
              <a:rPr lang="en-US" sz="1400" dirty="false" err="true"/>
              <a:t>období</a:t>
            </a:r>
            <a:r>
              <a:rPr lang="en-US" sz="1400" dirty="false"/>
              <a:t> </a:t>
            </a:r>
            <a:r>
              <a:rPr lang="en-US" sz="1400" dirty="false" err="true"/>
              <a:t>pěti</a:t>
            </a:r>
            <a:r>
              <a:rPr lang="en-US" sz="1400" dirty="false"/>
              <a:t> let</a:t>
            </a:r>
          </a:p>
          <a:p>
            <a:pPr marL="0" indent="0" algn="just" fontAlgn="base">
              <a:buNone/>
            </a:pPr>
            <a:r>
              <a:rPr lang="en-US" sz="1400" b="true" dirty="false" err="true"/>
              <a:t>výsledek</a:t>
            </a:r>
            <a:r>
              <a:rPr lang="en-US" sz="1400" b="true" dirty="false"/>
              <a:t> / </a:t>
            </a:r>
            <a:r>
              <a:rPr lang="en-US" sz="1400" b="true" dirty="false" err="true"/>
              <a:t>dopad</a:t>
            </a:r>
            <a:r>
              <a:rPr lang="en-US" sz="1400" b="true" dirty="false"/>
              <a:t>: </a:t>
            </a:r>
            <a:r>
              <a:rPr lang="en-US" sz="1400" dirty="false" err="true"/>
              <a:t>organizace</a:t>
            </a:r>
            <a:r>
              <a:rPr lang="en-US" sz="1400" dirty="false"/>
              <a:t> </a:t>
            </a:r>
            <a:r>
              <a:rPr lang="en-US" sz="1400" dirty="false" err="true"/>
              <a:t>přizpůsobuje</a:t>
            </a:r>
            <a:r>
              <a:rPr lang="en-US" sz="1400" dirty="false"/>
              <a:t> </a:t>
            </a:r>
            <a:r>
              <a:rPr lang="en-US" sz="1400" dirty="false" err="true"/>
              <a:t>své</a:t>
            </a:r>
            <a:r>
              <a:rPr lang="en-US" sz="1400" dirty="false"/>
              <a:t> </a:t>
            </a:r>
            <a:r>
              <a:rPr lang="en-US" sz="1400" dirty="false" err="true"/>
              <a:t>aktivity</a:t>
            </a:r>
            <a:r>
              <a:rPr lang="en-US" sz="1400" dirty="false"/>
              <a:t> </a:t>
            </a:r>
            <a:r>
              <a:rPr lang="en-US" sz="1400" dirty="false" err="true"/>
              <a:t>tak</a:t>
            </a:r>
            <a:r>
              <a:rPr lang="en-US" sz="1400" dirty="false"/>
              <a:t>, </a:t>
            </a:r>
            <a:r>
              <a:rPr lang="en-US" sz="1400" dirty="false" err="true"/>
              <a:t>aby</a:t>
            </a:r>
            <a:r>
              <a:rPr lang="en-US" sz="1400" dirty="false"/>
              <a:t> </a:t>
            </a:r>
            <a:r>
              <a:rPr lang="en-US" sz="1400" dirty="false" err="true"/>
              <a:t>lépe</a:t>
            </a:r>
            <a:r>
              <a:rPr lang="en-US" sz="1400" dirty="false"/>
              <a:t> </a:t>
            </a:r>
            <a:r>
              <a:rPr lang="en-US" sz="1400" dirty="false" err="true" smtClean="false"/>
              <a:t>odpovídali</a:t>
            </a:r>
            <a:r>
              <a:rPr lang="en-US" sz="1400" dirty="false" smtClean="false"/>
              <a:t> </a:t>
            </a:r>
            <a:r>
              <a:rPr lang="en-US" sz="1400" dirty="false" err="true" smtClean="false"/>
              <a:t>poslání</a:t>
            </a:r>
            <a:endParaRPr lang="en-US" sz="1400" dirty="false"/>
          </a:p>
          <a:p>
            <a:pPr marL="0" indent="0" algn="just" fontAlgn="base">
              <a:buNone/>
            </a:pPr>
            <a:r>
              <a:rPr lang="en-US" sz="1400" b="true" dirty="false" err="true"/>
              <a:t>ukazatel</a:t>
            </a:r>
            <a:r>
              <a:rPr lang="en-US" sz="1400" b="true" dirty="false"/>
              <a:t>: </a:t>
            </a:r>
            <a:r>
              <a:rPr lang="en-US" sz="1400" dirty="false" err="true"/>
              <a:t>všichni</a:t>
            </a:r>
            <a:r>
              <a:rPr lang="en-US" sz="1400" dirty="false"/>
              <a:t> </a:t>
            </a:r>
            <a:r>
              <a:rPr lang="en-US" sz="1400" dirty="false" err="true"/>
              <a:t>zaměstnanci</a:t>
            </a:r>
            <a:r>
              <a:rPr lang="en-US" sz="1400" dirty="false"/>
              <a:t> </a:t>
            </a:r>
            <a:r>
              <a:rPr lang="en-US" sz="1400" dirty="false" err="true"/>
              <a:t>vědí</a:t>
            </a:r>
            <a:r>
              <a:rPr lang="en-US" sz="1400" dirty="false"/>
              <a:t>, </a:t>
            </a:r>
            <a:r>
              <a:rPr lang="en-US" sz="1400" dirty="false" err="true"/>
              <a:t>jak</a:t>
            </a:r>
            <a:r>
              <a:rPr lang="en-US" sz="1400" dirty="false"/>
              <a:t> </a:t>
            </a:r>
            <a:r>
              <a:rPr lang="en-US" sz="1400" dirty="false" err="true"/>
              <a:t>jejich</a:t>
            </a:r>
            <a:r>
              <a:rPr lang="en-US" sz="1400" dirty="false"/>
              <a:t> </a:t>
            </a:r>
            <a:r>
              <a:rPr lang="en-US" sz="1400" dirty="false" err="true"/>
              <a:t>práce</a:t>
            </a:r>
            <a:r>
              <a:rPr lang="en-US" sz="1400" dirty="false"/>
              <a:t> </a:t>
            </a:r>
            <a:r>
              <a:rPr lang="en-US" sz="1400" dirty="false" err="true"/>
              <a:t>přispívá</a:t>
            </a:r>
            <a:r>
              <a:rPr lang="en-US" sz="1400" dirty="false"/>
              <a:t> k </a:t>
            </a:r>
            <a:r>
              <a:rPr lang="en-US" sz="1400" dirty="false" err="true"/>
              <a:t>naplnění</a:t>
            </a:r>
            <a:r>
              <a:rPr lang="en-US" sz="1400" dirty="false"/>
              <a:t> </a:t>
            </a:r>
            <a:r>
              <a:rPr lang="en-US" sz="1400" dirty="false" err="true"/>
              <a:t>poslání</a:t>
            </a:r>
            <a:r>
              <a:rPr lang="en-US" sz="1400" dirty="false"/>
              <a:t> (</a:t>
            </a:r>
            <a:r>
              <a:rPr lang="en-US" sz="1400" dirty="false" err="true"/>
              <a:t>kvalitativní</a:t>
            </a:r>
            <a:r>
              <a:rPr lang="en-US" sz="1400" dirty="false"/>
              <a:t>) </a:t>
            </a:r>
          </a:p>
          <a:p>
            <a:pPr algn="just"/>
            <a:endParaRPr lang="cs-CZ" sz="1800"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307179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smtClean="false"/>
              <a:t>PŘEDSTAVENÍ DEFINIC A POJMŮ</a:t>
            </a:r>
            <a:endParaRPr lang="cs-CZ" dirty="false"/>
          </a:p>
        </p:txBody>
      </p:sp>
      <p:sp>
        <p:nvSpPr>
          <p:cNvPr id="3" name="Zástupný symbol pro obsah 2"/>
          <p:cNvSpPr>
            <a:spLocks noGrp="true"/>
          </p:cNvSpPr>
          <p:nvPr>
            <p:ph idx="1"/>
          </p:nvPr>
        </p:nvSpPr>
        <p:spPr/>
        <p:txBody>
          <a:bodyPr/>
          <a:lstStyle/>
          <a:p>
            <a:pPr algn="just"/>
            <a:r>
              <a:rPr lang="cs-CZ" sz="1800" b="true" dirty="false"/>
              <a:t>Původ slova:</a:t>
            </a:r>
            <a:r>
              <a:rPr lang="cs-CZ" sz="1800" dirty="false"/>
              <a:t> ve francouzské „</a:t>
            </a:r>
            <a:r>
              <a:rPr lang="cs-CZ" sz="1800" dirty="false" err="true"/>
              <a:t>évaluer</a:t>
            </a:r>
            <a:r>
              <a:rPr lang="cs-CZ" sz="1800" dirty="false"/>
              <a:t>“ – ohodnotit, ocenit, posoudit </a:t>
            </a:r>
            <a:r>
              <a:rPr lang="en-US" sz="1800" dirty="false" smtClean="false"/>
              <a:t>.</a:t>
            </a:r>
            <a:r>
              <a:rPr lang="cs-CZ" sz="1800" dirty="false" smtClean="false"/>
              <a:t> </a:t>
            </a:r>
            <a:endParaRPr lang="en-US" sz="1800" dirty="false" smtClean="false"/>
          </a:p>
          <a:p>
            <a:pPr algn="just"/>
            <a:r>
              <a:rPr lang="cs-CZ" sz="1800" b="true" dirty="false" smtClean="false"/>
              <a:t>Definice </a:t>
            </a:r>
            <a:r>
              <a:rPr lang="cs-CZ" sz="1800" dirty="false"/>
              <a:t>(podle UNDOC</a:t>
            </a:r>
            <a:r>
              <a:rPr lang="cs-CZ" sz="1800" dirty="false" smtClean="false"/>
              <a:t>)</a:t>
            </a:r>
            <a:r>
              <a:rPr lang="en-US" sz="1800" b="true" dirty="false" smtClean="false"/>
              <a:t>:</a:t>
            </a:r>
            <a:r>
              <a:rPr lang="cs-CZ" sz="1800" dirty="false" smtClean="false"/>
              <a:t> </a:t>
            </a:r>
            <a:r>
              <a:rPr lang="cs-CZ" sz="1800" dirty="false"/>
              <a:t>evaluace je systematické a objektivní zhodnocení probíhajícího nebo již ukončeného projektu, programu </a:t>
            </a:r>
            <a:r>
              <a:rPr lang="en-US" sz="1800" dirty="false" smtClean="false"/>
              <a:t>          </a:t>
            </a:r>
            <a:r>
              <a:rPr lang="cs-CZ" sz="1800" dirty="false" smtClean="false"/>
              <a:t>nebo </a:t>
            </a:r>
            <a:r>
              <a:rPr lang="cs-CZ" sz="1800" dirty="false"/>
              <a:t>obecněji politiky (ve smyslu programu), jejich nastavení, realizace </a:t>
            </a:r>
            <a:r>
              <a:rPr lang="en-US" sz="1800" dirty="false" smtClean="false"/>
              <a:t>              </a:t>
            </a:r>
            <a:r>
              <a:rPr lang="cs-CZ" sz="1800" dirty="false" smtClean="false"/>
              <a:t>a </a:t>
            </a:r>
            <a:r>
              <a:rPr lang="cs-CZ" sz="1800" dirty="false"/>
              <a:t>výsledků. Cílem evaluace je určit význam a míru naplňování cílů, účelnost, účinnost, dopad a udržitelnost. </a:t>
            </a:r>
            <a:endParaRPr lang="en-US" sz="1800" dirty="false" smtClean="false"/>
          </a:p>
          <a:p>
            <a:pPr algn="just"/>
            <a:r>
              <a:rPr lang="cs-CZ" sz="1800" dirty="false" smtClean="false"/>
              <a:t>přítomností </a:t>
            </a:r>
            <a:r>
              <a:rPr lang="cs-CZ" sz="1800" dirty="false"/>
              <a:t>přispívá k hospodárnosti při nakládání s omezenými zdroji.</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4567979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Ukazatele</a:t>
            </a:r>
            <a:r>
              <a:rPr lang="en-US" dirty="false" smtClean="false"/>
              <a:t> pro </a:t>
            </a:r>
            <a:r>
              <a:rPr lang="en-US" dirty="false" err="true" smtClean="false"/>
              <a:t>výzvu</a:t>
            </a:r>
            <a:r>
              <a:rPr lang="en-US" dirty="false" smtClean="false"/>
              <a:t> č. 31 – II.</a:t>
            </a:r>
            <a:endParaRPr lang="cs-CZ" dirty="false"/>
          </a:p>
        </p:txBody>
      </p:sp>
      <p:sp>
        <p:nvSpPr>
          <p:cNvPr id="3" name="Zástupný symbol pro obsah 2"/>
          <p:cNvSpPr>
            <a:spLocks noGrp="true"/>
          </p:cNvSpPr>
          <p:nvPr>
            <p:ph idx="1"/>
          </p:nvPr>
        </p:nvSpPr>
        <p:spPr/>
        <p:txBody>
          <a:bodyPr/>
          <a:lstStyle/>
          <a:p>
            <a:pPr algn="just"/>
            <a:r>
              <a:rPr lang="en-US" sz="1800" b="true" dirty="false" err="true"/>
              <a:t>financování</a:t>
            </a:r>
            <a:r>
              <a:rPr lang="en-US" sz="1800" b="true" dirty="false"/>
              <a:t>, </a:t>
            </a:r>
            <a:r>
              <a:rPr lang="en-US" sz="1800" b="true" dirty="false" smtClean="false"/>
              <a:t>fundraising:</a:t>
            </a:r>
            <a:endParaRPr lang="en-US" sz="1800" b="true" dirty="false"/>
          </a:p>
          <a:p>
            <a:pPr marL="0" indent="0" algn="just" fontAlgn="base">
              <a:buNone/>
            </a:pPr>
            <a:r>
              <a:rPr lang="en-US" sz="1400" b="true" dirty="false" err="true"/>
              <a:t>výstup</a:t>
            </a:r>
            <a:r>
              <a:rPr lang="en-US" sz="1400" b="true" dirty="false"/>
              <a:t>: </a:t>
            </a:r>
            <a:r>
              <a:rPr lang="en-US" sz="1400" dirty="false" err="true"/>
              <a:t>fundraisingová</a:t>
            </a:r>
            <a:r>
              <a:rPr lang="en-US" sz="1400" dirty="false"/>
              <a:t> </a:t>
            </a:r>
            <a:r>
              <a:rPr lang="en-US" sz="1400" dirty="false" err="true"/>
              <a:t>strategie</a:t>
            </a:r>
            <a:r>
              <a:rPr lang="en-US" sz="1400" dirty="false"/>
              <a:t> </a:t>
            </a:r>
            <a:r>
              <a:rPr lang="en-US" sz="1400" dirty="false" err="true"/>
              <a:t>organizace</a:t>
            </a:r>
            <a:r>
              <a:rPr lang="en-US" sz="1400" dirty="false"/>
              <a:t> </a:t>
            </a:r>
            <a:r>
              <a:rPr lang="en-US" sz="1400" dirty="false" err="true" smtClean="false"/>
              <a:t>reflektují</a:t>
            </a:r>
            <a:r>
              <a:rPr lang="en-US" sz="1400" dirty="false" smtClean="false"/>
              <a:t> </a:t>
            </a:r>
            <a:r>
              <a:rPr lang="en-US" sz="1400" dirty="false" err="true"/>
              <a:t>nízkou</a:t>
            </a:r>
            <a:r>
              <a:rPr lang="en-US" sz="1400" dirty="false"/>
              <a:t> </a:t>
            </a:r>
            <a:r>
              <a:rPr lang="en-US" sz="1400" dirty="false" err="true"/>
              <a:t>diverzifikaci</a:t>
            </a:r>
            <a:r>
              <a:rPr lang="en-US" sz="1400" dirty="false"/>
              <a:t> </a:t>
            </a:r>
            <a:r>
              <a:rPr lang="en-US" sz="1400" dirty="false" err="true"/>
              <a:t>zdrojů</a:t>
            </a:r>
            <a:endParaRPr lang="en-US" sz="1400" dirty="false"/>
          </a:p>
          <a:p>
            <a:pPr marL="0" indent="0" algn="just" fontAlgn="base">
              <a:buNone/>
            </a:pPr>
            <a:r>
              <a:rPr lang="en-US" sz="1400" b="true" dirty="false" err="true"/>
              <a:t>výsledek</a:t>
            </a:r>
            <a:r>
              <a:rPr lang="en-US" sz="1400" b="true" dirty="false"/>
              <a:t> / </a:t>
            </a:r>
            <a:r>
              <a:rPr lang="en-US" sz="1400" b="true" dirty="false" err="true"/>
              <a:t>dopad</a:t>
            </a:r>
            <a:r>
              <a:rPr lang="en-US" sz="1400" b="true" dirty="false"/>
              <a:t>: </a:t>
            </a:r>
            <a:r>
              <a:rPr lang="en-US" sz="1400" dirty="false" err="true" smtClean="false"/>
              <a:t>organizac</a:t>
            </a:r>
            <a:r>
              <a:rPr lang="cs-CZ" sz="1400" dirty="false" smtClean="false"/>
              <a:t>e má diverzifikovanější zdroje, rozšířila portfolio dárců</a:t>
            </a:r>
            <a:endParaRPr lang="en-US" sz="1400" dirty="false"/>
          </a:p>
          <a:p>
            <a:pPr marL="0" indent="0" algn="just" fontAlgn="base">
              <a:buNone/>
            </a:pPr>
            <a:r>
              <a:rPr lang="en-US" sz="1400" b="true" dirty="false" err="true"/>
              <a:t>ukazatel</a:t>
            </a:r>
            <a:r>
              <a:rPr lang="en-US" sz="1400" b="true" dirty="false"/>
              <a:t>: </a:t>
            </a:r>
            <a:r>
              <a:rPr lang="en-US" sz="1400" dirty="false" err="true"/>
              <a:t>podílové</a:t>
            </a:r>
            <a:r>
              <a:rPr lang="en-US" sz="1400" dirty="false"/>
              <a:t> </a:t>
            </a:r>
            <a:r>
              <a:rPr lang="en-US" sz="1400" dirty="false" err="true"/>
              <a:t>rozdělení</a:t>
            </a:r>
            <a:r>
              <a:rPr lang="en-US" sz="1400" dirty="false"/>
              <a:t> </a:t>
            </a:r>
            <a:r>
              <a:rPr lang="en-US" sz="1400" dirty="false" err="true"/>
              <a:t>jednotlivých</a:t>
            </a:r>
            <a:r>
              <a:rPr lang="en-US" sz="1400" dirty="false"/>
              <a:t> </a:t>
            </a:r>
            <a:r>
              <a:rPr lang="en-US" sz="1400" dirty="false" err="true"/>
              <a:t>kategorií</a:t>
            </a:r>
            <a:r>
              <a:rPr lang="en-US" sz="1400" dirty="false"/>
              <a:t> </a:t>
            </a:r>
            <a:r>
              <a:rPr lang="en-US" sz="1400" dirty="false" err="true" smtClean="false"/>
              <a:t>zdrojů</a:t>
            </a:r>
            <a:r>
              <a:rPr lang="en-US" sz="1400" dirty="false" smtClean="false"/>
              <a:t> (</a:t>
            </a:r>
            <a:r>
              <a:rPr lang="en-US" sz="1400" dirty="false" err="true" smtClean="false"/>
              <a:t>nárůst</a:t>
            </a:r>
            <a:r>
              <a:rPr lang="en-US" sz="1400" dirty="false" smtClean="false"/>
              <a:t> </a:t>
            </a:r>
            <a:r>
              <a:rPr lang="en-US" sz="1400" dirty="false" err="true" smtClean="false"/>
              <a:t>či</a:t>
            </a:r>
            <a:r>
              <a:rPr lang="en-US" sz="1400" dirty="false" smtClean="false"/>
              <a:t> </a:t>
            </a:r>
            <a:r>
              <a:rPr lang="en-US" sz="1400" dirty="false" err="true" smtClean="false"/>
              <a:t>pokles</a:t>
            </a:r>
            <a:r>
              <a:rPr lang="en-US" sz="1400" dirty="false" smtClean="false"/>
              <a:t> v </a:t>
            </a:r>
            <a:r>
              <a:rPr lang="en-US" sz="1400" dirty="false" err="true" smtClean="false"/>
              <a:t>určité</a:t>
            </a:r>
            <a:r>
              <a:rPr lang="en-US" sz="1400" dirty="false" smtClean="false"/>
              <a:t> </a:t>
            </a:r>
            <a:r>
              <a:rPr lang="en-US" sz="1400" dirty="false" err="true" smtClean="false"/>
              <a:t>kategorii</a:t>
            </a:r>
            <a:r>
              <a:rPr lang="en-US" sz="1400" dirty="false" smtClean="false"/>
              <a:t>)</a:t>
            </a:r>
            <a:endParaRPr lang="en-US" sz="1400" dirty="false"/>
          </a:p>
          <a:p>
            <a:pPr marL="0" indent="0" algn="just" fontAlgn="base">
              <a:buNone/>
            </a:pPr>
            <a:r>
              <a:rPr lang="en-US" sz="1400" b="true" i="true" dirty="false" err="true" smtClean="false"/>
              <a:t>příklad</a:t>
            </a:r>
            <a:r>
              <a:rPr lang="en-US" sz="1400" b="true" i="true" dirty="false"/>
              <a:t>: </a:t>
            </a:r>
            <a:r>
              <a:rPr lang="en-US" sz="1400" i="true" dirty="false" err="true"/>
              <a:t>pokud</a:t>
            </a:r>
            <a:r>
              <a:rPr lang="en-US" sz="1400" i="true" dirty="false"/>
              <a:t> </a:t>
            </a:r>
            <a:r>
              <a:rPr lang="en-US" sz="1400" i="true" dirty="false" smtClean="false"/>
              <a:t>je </a:t>
            </a:r>
            <a:r>
              <a:rPr lang="en-US" sz="1400" i="true" dirty="false" err="true" smtClean="false"/>
              <a:t>výstupem</a:t>
            </a:r>
            <a:r>
              <a:rPr lang="en-US" sz="1400" i="true" dirty="false" smtClean="false"/>
              <a:t> </a:t>
            </a:r>
            <a:r>
              <a:rPr lang="en-US" sz="1400" i="true" dirty="false" err="true" smtClean="false"/>
              <a:t>strategie</a:t>
            </a:r>
            <a:r>
              <a:rPr lang="en-US" sz="1400" i="true" dirty="false"/>
              <a:t>, </a:t>
            </a:r>
            <a:r>
              <a:rPr lang="en-US" sz="1400" i="true" dirty="false" err="true"/>
              <a:t>lze</a:t>
            </a:r>
            <a:r>
              <a:rPr lang="en-US" sz="1400" i="true" dirty="false"/>
              <a:t> </a:t>
            </a:r>
            <a:r>
              <a:rPr lang="en-US" sz="1400" i="true" dirty="false" err="true"/>
              <a:t>hodnotit</a:t>
            </a:r>
            <a:r>
              <a:rPr lang="en-US" sz="1400" i="true" dirty="false"/>
              <a:t> </a:t>
            </a:r>
            <a:r>
              <a:rPr lang="en-US" sz="1400" i="true" dirty="false" err="true" smtClean="false"/>
              <a:t>i</a:t>
            </a:r>
            <a:r>
              <a:rPr lang="en-US" sz="1400" i="true" dirty="false" smtClean="false"/>
              <a:t> </a:t>
            </a:r>
            <a:r>
              <a:rPr lang="en-US" sz="1400" i="true" dirty="false" err="true" smtClean="false"/>
              <a:t>její</a:t>
            </a:r>
            <a:r>
              <a:rPr lang="en-US" sz="1400" i="true" dirty="false" smtClean="false"/>
              <a:t> </a:t>
            </a:r>
            <a:r>
              <a:rPr lang="en-US" sz="1400" i="true" dirty="false" err="true" smtClean="false"/>
              <a:t>využitelnost</a:t>
            </a:r>
            <a:endParaRPr lang="en-US" sz="1400" i="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479434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Ukazatele</a:t>
            </a:r>
            <a:r>
              <a:rPr lang="en-US" dirty="false" smtClean="false"/>
              <a:t> pro </a:t>
            </a:r>
            <a:r>
              <a:rPr lang="en-US" dirty="false" err="true" smtClean="false"/>
              <a:t>výzvu</a:t>
            </a:r>
            <a:r>
              <a:rPr lang="en-US" dirty="false" smtClean="false"/>
              <a:t> č. 31 – III.</a:t>
            </a:r>
            <a:endParaRPr lang="cs-CZ" dirty="false"/>
          </a:p>
        </p:txBody>
      </p:sp>
      <p:sp>
        <p:nvSpPr>
          <p:cNvPr id="3" name="Zástupný symbol pro obsah 2"/>
          <p:cNvSpPr>
            <a:spLocks noGrp="true"/>
          </p:cNvSpPr>
          <p:nvPr>
            <p:ph idx="1"/>
          </p:nvPr>
        </p:nvSpPr>
        <p:spPr/>
        <p:txBody>
          <a:bodyPr/>
          <a:lstStyle/>
          <a:p>
            <a:pPr algn="just"/>
            <a:r>
              <a:rPr lang="en-US" sz="1800" b="true" dirty="false" err="true" smtClean="false"/>
              <a:t>lidské</a:t>
            </a:r>
            <a:r>
              <a:rPr lang="en-US" sz="1800" b="true" dirty="false" smtClean="false"/>
              <a:t> </a:t>
            </a:r>
            <a:r>
              <a:rPr lang="en-US" sz="1800" b="true" dirty="false" err="true" smtClean="false"/>
              <a:t>zdroje</a:t>
            </a:r>
            <a:r>
              <a:rPr lang="en-US" sz="1800" b="true" dirty="false" smtClean="false"/>
              <a:t>:</a:t>
            </a:r>
            <a:endParaRPr lang="en-US" sz="1800" b="true" dirty="false"/>
          </a:p>
          <a:p>
            <a:pPr marL="0" indent="0" algn="just" fontAlgn="base">
              <a:buNone/>
            </a:pPr>
            <a:r>
              <a:rPr lang="en-US" sz="1400" b="true" dirty="false" err="true"/>
              <a:t>výstup</a:t>
            </a:r>
            <a:r>
              <a:rPr lang="en-US" sz="1400" b="true" dirty="false"/>
              <a:t>: </a:t>
            </a:r>
            <a:r>
              <a:rPr lang="en-US" sz="1400" dirty="false" err="true"/>
              <a:t>vytvoření</a:t>
            </a:r>
            <a:r>
              <a:rPr lang="en-US" sz="1400" dirty="false"/>
              <a:t> </a:t>
            </a:r>
            <a:r>
              <a:rPr lang="en-US" sz="1400" dirty="false" err="true"/>
              <a:t>plánu</a:t>
            </a:r>
            <a:r>
              <a:rPr lang="en-US" sz="1400" dirty="false"/>
              <a:t> </a:t>
            </a:r>
            <a:r>
              <a:rPr lang="en-US" sz="1400" dirty="false" err="true"/>
              <a:t>vzdělávání</a:t>
            </a:r>
            <a:r>
              <a:rPr lang="en-US" sz="1400" dirty="false"/>
              <a:t> </a:t>
            </a:r>
            <a:r>
              <a:rPr lang="en-US" sz="1400" dirty="false" err="true"/>
              <a:t>zaměstnanců</a:t>
            </a:r>
            <a:endParaRPr lang="en-US" sz="1400" dirty="false"/>
          </a:p>
          <a:p>
            <a:pPr marL="0" indent="0" algn="just" fontAlgn="base">
              <a:buNone/>
            </a:pPr>
            <a:r>
              <a:rPr lang="en-US" sz="1400" b="true" dirty="false" err="true"/>
              <a:t>výsledek</a:t>
            </a:r>
            <a:r>
              <a:rPr lang="en-US" sz="1400" b="true" dirty="false"/>
              <a:t> / </a:t>
            </a:r>
            <a:r>
              <a:rPr lang="en-US" sz="1400" b="true" dirty="false" err="true"/>
              <a:t>dopad</a:t>
            </a:r>
            <a:r>
              <a:rPr lang="en-US" sz="1400" b="true" dirty="false"/>
              <a:t>: </a:t>
            </a:r>
            <a:r>
              <a:rPr lang="cs-CZ" sz="1400" dirty="false" smtClean="false"/>
              <a:t>vzdělání zaměstnanců odpovídá potřebám organizace</a:t>
            </a:r>
            <a:endParaRPr lang="en-US" sz="1400" dirty="false"/>
          </a:p>
          <a:p>
            <a:pPr marL="0" indent="0" algn="just" fontAlgn="base">
              <a:buNone/>
            </a:pPr>
            <a:r>
              <a:rPr lang="en-US" sz="1400" b="true" dirty="false" err="true"/>
              <a:t>ukazatel</a:t>
            </a:r>
            <a:r>
              <a:rPr lang="en-US" sz="1400" b="true" dirty="false"/>
              <a:t>: </a:t>
            </a:r>
            <a:r>
              <a:rPr lang="en-US" sz="1400" dirty="false" err="true"/>
              <a:t>počet</a:t>
            </a:r>
            <a:r>
              <a:rPr lang="en-US" sz="1400" dirty="false"/>
              <a:t> </a:t>
            </a:r>
            <a:r>
              <a:rPr lang="en-US" sz="1400" dirty="false" err="true"/>
              <a:t>zaměstnanců</a:t>
            </a:r>
            <a:r>
              <a:rPr lang="en-US" sz="1400" dirty="false"/>
              <a:t> </a:t>
            </a:r>
            <a:r>
              <a:rPr lang="en-US" sz="1400" dirty="false" err="true"/>
              <a:t>oprávněných</a:t>
            </a:r>
            <a:r>
              <a:rPr lang="en-US" sz="1400" dirty="false"/>
              <a:t> k </a:t>
            </a:r>
            <a:r>
              <a:rPr lang="en-US" sz="1400" dirty="false" err="true"/>
              <a:t>výkonu</a:t>
            </a:r>
            <a:r>
              <a:rPr lang="en-US" sz="1400" dirty="false"/>
              <a:t> </a:t>
            </a:r>
            <a:r>
              <a:rPr lang="en-US" sz="1400" dirty="false" err="true"/>
              <a:t>určité</a:t>
            </a:r>
            <a:r>
              <a:rPr lang="en-US" sz="1400" dirty="false"/>
              <a:t> </a:t>
            </a:r>
            <a:r>
              <a:rPr lang="en-US" sz="1400" dirty="false" err="true"/>
              <a:t>služby</a:t>
            </a:r>
            <a:r>
              <a:rPr lang="en-US" sz="1400" dirty="false"/>
              <a:t> (</a:t>
            </a:r>
            <a:r>
              <a:rPr lang="en-US" sz="1400" dirty="false" err="true"/>
              <a:t>zaměstnanců</a:t>
            </a:r>
            <a:r>
              <a:rPr lang="en-US" sz="1400" dirty="false"/>
              <a:t> “s </a:t>
            </a:r>
            <a:r>
              <a:rPr lang="en-US" sz="1400" dirty="false" err="true"/>
              <a:t>certifikátem</a:t>
            </a:r>
            <a:r>
              <a:rPr lang="en-US" sz="1400" dirty="false"/>
              <a:t>”)</a:t>
            </a:r>
          </a:p>
          <a:p>
            <a:pPr marL="0" indent="0" algn="just" fontAlgn="base">
              <a:buNone/>
            </a:pPr>
            <a:r>
              <a:rPr lang="en-US" sz="1400" b="true" i="true" dirty="false" err="true"/>
              <a:t>příklad</a:t>
            </a:r>
            <a:r>
              <a:rPr lang="en-US" sz="1400" b="true" i="true" dirty="false"/>
              <a:t>: </a:t>
            </a:r>
            <a:r>
              <a:rPr lang="en-US" sz="1400" i="true" dirty="false" err="true"/>
              <a:t>počet</a:t>
            </a:r>
            <a:r>
              <a:rPr lang="en-US" sz="1400" i="true" dirty="false"/>
              <a:t> </a:t>
            </a:r>
            <a:r>
              <a:rPr lang="en-US" sz="1400" i="true" dirty="false" err="true"/>
              <a:t>školení</a:t>
            </a:r>
            <a:r>
              <a:rPr lang="en-US" sz="1400" i="true" dirty="false"/>
              <a:t> </a:t>
            </a:r>
            <a:r>
              <a:rPr lang="en-US" sz="1400" i="true" dirty="false" err="true"/>
              <a:t>nebo</a:t>
            </a:r>
            <a:r>
              <a:rPr lang="en-US" sz="1400" i="true" dirty="false"/>
              <a:t> </a:t>
            </a:r>
            <a:r>
              <a:rPr lang="en-US" sz="1400" i="true" dirty="false" err="true"/>
              <a:t>počet</a:t>
            </a:r>
            <a:r>
              <a:rPr lang="en-US" sz="1400" i="true" dirty="false"/>
              <a:t> </a:t>
            </a:r>
            <a:r>
              <a:rPr lang="en-US" sz="1400" i="true" dirty="false" err="true"/>
              <a:t>proškolených</a:t>
            </a:r>
            <a:r>
              <a:rPr lang="en-US" sz="1400" i="true" dirty="false"/>
              <a:t> </a:t>
            </a:r>
            <a:r>
              <a:rPr lang="en-US" sz="1400" i="true" dirty="false" err="true"/>
              <a:t>osob</a:t>
            </a:r>
            <a:r>
              <a:rPr lang="en-US" sz="1400" i="true" dirty="false"/>
              <a:t> </a:t>
            </a:r>
            <a:r>
              <a:rPr lang="en-US" sz="1400" i="true" dirty="false" err="true"/>
              <a:t>nemá</a:t>
            </a:r>
            <a:r>
              <a:rPr lang="en-US" sz="1400" i="true" dirty="false"/>
              <a:t> </a:t>
            </a:r>
            <a:r>
              <a:rPr lang="en-US" sz="1400" i="true" dirty="false" err="true"/>
              <a:t>příliš</a:t>
            </a:r>
            <a:r>
              <a:rPr lang="en-US" sz="1400" i="true" dirty="false"/>
              <a:t> </a:t>
            </a:r>
            <a:r>
              <a:rPr lang="en-US" sz="1400" i="true" dirty="false" err="true" smtClean="false"/>
              <a:t>vysokou</a:t>
            </a:r>
            <a:r>
              <a:rPr lang="en-US" sz="1400" i="true" dirty="false" smtClean="false"/>
              <a:t> </a:t>
            </a:r>
            <a:r>
              <a:rPr lang="en-US" sz="1400" i="true" dirty="false" err="true" smtClean="false"/>
              <a:t>vypovídací</a:t>
            </a:r>
            <a:r>
              <a:rPr lang="en-US" sz="1400" i="true" dirty="false"/>
              <a:t> </a:t>
            </a:r>
            <a:r>
              <a:rPr lang="en-US" sz="1400" i="true" dirty="false" err="true"/>
              <a:t>hodnotu</a:t>
            </a:r>
            <a:r>
              <a:rPr lang="en-US" sz="1400" i="true" dirty="false"/>
              <a:t>. </a:t>
            </a:r>
            <a:r>
              <a:rPr lang="en-US" sz="1400" i="true" dirty="false" err="true"/>
              <a:t>Nicméně</a:t>
            </a:r>
            <a:r>
              <a:rPr lang="en-US" sz="1400" i="true" dirty="false"/>
              <a:t> </a:t>
            </a:r>
            <a:r>
              <a:rPr lang="en-US" sz="1400" i="true" dirty="false" err="true"/>
              <a:t>například</a:t>
            </a:r>
            <a:r>
              <a:rPr lang="en-US" sz="1400" i="true" dirty="false"/>
              <a:t> </a:t>
            </a:r>
            <a:r>
              <a:rPr lang="en-US" sz="1400" i="true" dirty="false" err="true"/>
              <a:t>pokud</a:t>
            </a:r>
            <a:r>
              <a:rPr lang="en-US" sz="1400" i="true" dirty="false"/>
              <a:t> je to </a:t>
            </a:r>
            <a:r>
              <a:rPr lang="en-US" sz="1400" i="true" dirty="false" err="true"/>
              <a:t>součástí</a:t>
            </a:r>
            <a:r>
              <a:rPr lang="en-US" sz="1400" i="true" dirty="false"/>
              <a:t> </a:t>
            </a:r>
            <a:r>
              <a:rPr lang="en-US" sz="1400" i="true" dirty="false" err="true"/>
              <a:t>nějakého</a:t>
            </a:r>
            <a:r>
              <a:rPr lang="en-US" sz="1400" i="true" dirty="false"/>
              <a:t> </a:t>
            </a:r>
            <a:r>
              <a:rPr lang="en-US" sz="1400" i="true" dirty="false" err="true"/>
              <a:t>nového</a:t>
            </a:r>
            <a:r>
              <a:rPr lang="en-US" sz="1400" i="true" dirty="false"/>
              <a:t> </a:t>
            </a:r>
            <a:r>
              <a:rPr lang="en-US" sz="1400" i="true" dirty="false" err="true"/>
              <a:t>pojetí</a:t>
            </a:r>
            <a:r>
              <a:rPr lang="en-US" sz="1400" i="true" dirty="false"/>
              <a:t> </a:t>
            </a:r>
            <a:r>
              <a:rPr lang="en-US" sz="1400" i="true" dirty="false" err="true"/>
              <a:t>řízení</a:t>
            </a:r>
            <a:r>
              <a:rPr lang="en-US" sz="1400" i="true" dirty="false"/>
              <a:t> </a:t>
            </a:r>
            <a:r>
              <a:rPr lang="en-US" sz="1400" i="true" dirty="false" err="true"/>
              <a:t>vzdělávání</a:t>
            </a:r>
            <a:r>
              <a:rPr lang="en-US" sz="1400" i="true" dirty="false"/>
              <a:t> v </a:t>
            </a:r>
            <a:r>
              <a:rPr lang="en-US" sz="1400" i="true" dirty="false" err="true"/>
              <a:t>rámci</a:t>
            </a:r>
            <a:r>
              <a:rPr lang="en-US" sz="1400" i="true" dirty="false"/>
              <a:t> </a:t>
            </a:r>
            <a:r>
              <a:rPr lang="en-US" sz="1400" i="true" dirty="false" err="true" smtClean="false"/>
              <a:t>organizace</a:t>
            </a:r>
            <a:r>
              <a:rPr lang="en-US" sz="1400" i="true" dirty="false" smtClean="false"/>
              <a:t>, </a:t>
            </a:r>
            <a:r>
              <a:rPr lang="en-US" sz="1400" i="true" dirty="false" err="true" smtClean="false"/>
              <a:t>pak</a:t>
            </a:r>
            <a:r>
              <a:rPr lang="en-US" sz="1400" i="true" dirty="false" smtClean="false"/>
              <a:t> </a:t>
            </a:r>
            <a:r>
              <a:rPr lang="en-US" sz="1400" i="true" dirty="false" err="true" smtClean="false"/>
              <a:t>dává</a:t>
            </a:r>
            <a:r>
              <a:rPr lang="en-US" sz="1400" i="true" dirty="false" smtClean="false"/>
              <a:t> </a:t>
            </a:r>
            <a:r>
              <a:rPr lang="en-US" sz="1400" i="true" dirty="false" err="true" smtClean="false"/>
              <a:t>použití</a:t>
            </a:r>
            <a:r>
              <a:rPr lang="en-US" sz="1400" i="true" dirty="false" smtClean="false"/>
              <a:t> </a:t>
            </a:r>
            <a:r>
              <a:rPr lang="en-US" sz="1400" i="true" dirty="false" err="true" smtClean="false"/>
              <a:t>tohoto</a:t>
            </a:r>
            <a:r>
              <a:rPr lang="en-US" sz="1400" i="true" dirty="false" smtClean="false"/>
              <a:t> </a:t>
            </a:r>
            <a:r>
              <a:rPr lang="en-US" sz="1400" i="true" dirty="false" err="true" smtClean="false"/>
              <a:t>ukazatele</a:t>
            </a:r>
            <a:r>
              <a:rPr lang="en-US" sz="1400" i="true" dirty="false" smtClean="false"/>
              <a:t> </a:t>
            </a:r>
            <a:r>
              <a:rPr lang="en-US" sz="1400" i="true" dirty="false" err="true" smtClean="false"/>
              <a:t>smysl</a:t>
            </a:r>
            <a:r>
              <a:rPr lang="en-US" sz="1400" i="true" dirty="false" smtClean="false"/>
              <a:t>. </a:t>
            </a:r>
            <a:r>
              <a:rPr lang="en-US" sz="1400" i="true" dirty="false"/>
              <a:t>U </a:t>
            </a:r>
            <a:r>
              <a:rPr lang="en-US" sz="1400" i="true" dirty="false" err="true"/>
              <a:t>specifických</a:t>
            </a:r>
            <a:r>
              <a:rPr lang="en-US" sz="1400" i="true" dirty="false"/>
              <a:t> </a:t>
            </a:r>
            <a:r>
              <a:rPr lang="en-US" sz="1400" i="true" dirty="false" err="true" smtClean="false"/>
              <a:t>školení</a:t>
            </a:r>
            <a:r>
              <a:rPr lang="en-US" sz="1400" i="true" dirty="false" smtClean="false"/>
              <a:t> (</a:t>
            </a:r>
            <a:r>
              <a:rPr lang="en-US" sz="1400" i="true" dirty="false" err="true" smtClean="false"/>
              <a:t>např</a:t>
            </a:r>
            <a:r>
              <a:rPr lang="en-US" sz="1400" i="true" dirty="false" smtClean="false"/>
              <a:t>. </a:t>
            </a:r>
            <a:r>
              <a:rPr lang="en-US" sz="1400" i="true" dirty="false"/>
              <a:t>u </a:t>
            </a:r>
            <a:r>
              <a:rPr lang="en-US" sz="1400" i="true" dirty="false" err="true"/>
              <a:t>školení</a:t>
            </a:r>
            <a:r>
              <a:rPr lang="en-US" sz="1400" i="true" dirty="false"/>
              <a:t> k </a:t>
            </a:r>
            <a:r>
              <a:rPr lang="en-US" sz="1400" i="true" dirty="false" err="true"/>
              <a:t>zefektivnění</a:t>
            </a:r>
            <a:r>
              <a:rPr lang="en-US" sz="1400" i="true" dirty="false"/>
              <a:t> </a:t>
            </a:r>
            <a:r>
              <a:rPr lang="en-US" sz="1400" i="true" dirty="false" err="true"/>
              <a:t>náboru</a:t>
            </a:r>
            <a:r>
              <a:rPr lang="en-US" sz="1400" i="true" dirty="false"/>
              <a:t> </a:t>
            </a:r>
            <a:r>
              <a:rPr lang="en-US" sz="1400" i="true" dirty="false" err="true"/>
              <a:t>nových</a:t>
            </a:r>
            <a:r>
              <a:rPr lang="en-US" sz="1400" i="true" dirty="false"/>
              <a:t> </a:t>
            </a:r>
            <a:r>
              <a:rPr lang="en-US" sz="1400" i="true" dirty="false" err="true" smtClean="false"/>
              <a:t>pracovníků</a:t>
            </a:r>
            <a:r>
              <a:rPr lang="en-US" sz="1400" i="true" dirty="false" smtClean="false"/>
              <a:t>) </a:t>
            </a:r>
            <a:r>
              <a:rPr lang="en-US" sz="1400" i="true" dirty="false" err="true"/>
              <a:t>můžeme</a:t>
            </a:r>
            <a:r>
              <a:rPr lang="en-US" sz="1400" i="true" dirty="false"/>
              <a:t> </a:t>
            </a:r>
            <a:r>
              <a:rPr lang="en-US" sz="1400" i="true" dirty="false" err="true"/>
              <a:t>zlepšení</a:t>
            </a:r>
            <a:r>
              <a:rPr lang="en-US" sz="1400" i="true" dirty="false"/>
              <a:t> </a:t>
            </a:r>
            <a:r>
              <a:rPr lang="en-US" sz="1400" i="true" dirty="false" err="true"/>
              <a:t>sledovat</a:t>
            </a:r>
            <a:r>
              <a:rPr lang="en-US" sz="1400" i="true" dirty="false"/>
              <a:t> </a:t>
            </a:r>
            <a:r>
              <a:rPr lang="en-US" sz="1400" i="true" dirty="false" err="true" smtClean="false"/>
              <a:t>např</a:t>
            </a:r>
            <a:r>
              <a:rPr lang="en-US" sz="1400" i="true" dirty="false" smtClean="false"/>
              <a:t>. </a:t>
            </a:r>
            <a:r>
              <a:rPr lang="en-US" sz="1400" i="true" dirty="false" err="true"/>
              <a:t>na</a:t>
            </a:r>
            <a:r>
              <a:rPr lang="en-US" sz="1400" i="true" dirty="false"/>
              <a:t> </a:t>
            </a:r>
            <a:r>
              <a:rPr lang="en-US" sz="1400" i="true" dirty="false" err="true"/>
              <a:t>zkrácení</a:t>
            </a:r>
            <a:r>
              <a:rPr lang="en-US" sz="1400" i="true" dirty="false"/>
              <a:t> </a:t>
            </a:r>
            <a:r>
              <a:rPr lang="en-US" sz="1400" i="true" dirty="false" err="true"/>
              <a:t>doby</a:t>
            </a:r>
            <a:r>
              <a:rPr lang="en-US" sz="1400" i="true" dirty="false"/>
              <a:t> </a:t>
            </a:r>
            <a:r>
              <a:rPr lang="en-US" sz="1400" i="true" dirty="false" err="true"/>
              <a:t>potřebné</a:t>
            </a:r>
            <a:r>
              <a:rPr lang="en-US" sz="1400" i="true" dirty="false"/>
              <a:t> k </a:t>
            </a:r>
            <a:r>
              <a:rPr lang="en-US" sz="1400" i="true" dirty="false" err="true"/>
              <a:t>vyhlášení</a:t>
            </a:r>
            <a:r>
              <a:rPr lang="en-US" sz="1400" i="true" dirty="false"/>
              <a:t> </a:t>
            </a:r>
            <a:r>
              <a:rPr lang="en-US" sz="1400" i="true" dirty="false" err="true"/>
              <a:t>výběrového</a:t>
            </a:r>
            <a:r>
              <a:rPr lang="en-US" sz="1400" i="true" dirty="false"/>
              <a:t> </a:t>
            </a:r>
            <a:r>
              <a:rPr lang="en-US" sz="1400" i="true" dirty="false" err="true"/>
              <a:t>řízení</a:t>
            </a:r>
            <a:r>
              <a:rPr lang="en-US" sz="1400" i="true" dirty="false"/>
              <a:t> (u </a:t>
            </a:r>
            <a:r>
              <a:rPr lang="en-US" sz="1400" i="true" dirty="false" err="true"/>
              <a:t>celkové</a:t>
            </a:r>
            <a:r>
              <a:rPr lang="en-US" sz="1400" i="true" dirty="false"/>
              <a:t> </a:t>
            </a:r>
            <a:r>
              <a:rPr lang="en-US" sz="1400" i="true" dirty="false" err="true"/>
              <a:t>doby</a:t>
            </a:r>
            <a:r>
              <a:rPr lang="en-US" sz="1400" i="true" dirty="false"/>
              <a:t> </a:t>
            </a:r>
            <a:r>
              <a:rPr lang="en-US" sz="1400" i="true" dirty="false" err="true"/>
              <a:t>výběrového</a:t>
            </a:r>
            <a:r>
              <a:rPr lang="en-US" sz="1400" i="true" dirty="false"/>
              <a:t> </a:t>
            </a:r>
            <a:r>
              <a:rPr lang="en-US" sz="1400" i="true" dirty="false" err="true"/>
              <a:t>řízení</a:t>
            </a:r>
            <a:r>
              <a:rPr lang="en-US" sz="1400" i="true" dirty="false"/>
              <a:t> je </a:t>
            </a:r>
            <a:r>
              <a:rPr lang="en-US" sz="1400" i="true" dirty="false" err="true" smtClean="false"/>
              <a:t>větší</a:t>
            </a:r>
            <a:r>
              <a:rPr lang="en-US" sz="1400" i="true" dirty="false" smtClean="false"/>
              <a:t> </a:t>
            </a:r>
            <a:r>
              <a:rPr lang="en-US" sz="1400" i="true" dirty="false" err="true" smtClean="false"/>
              <a:t>množství</a:t>
            </a:r>
            <a:r>
              <a:rPr lang="en-US" sz="1400" i="true" dirty="false" smtClean="false"/>
              <a:t> </a:t>
            </a:r>
            <a:r>
              <a:rPr lang="en-US" sz="1400" i="true" dirty="false" err="true" smtClean="false"/>
              <a:t>vnějších</a:t>
            </a:r>
            <a:r>
              <a:rPr lang="en-US" sz="1400" i="true" dirty="false" smtClean="false"/>
              <a:t> </a:t>
            </a:r>
            <a:r>
              <a:rPr lang="en-US" sz="1400" i="true" dirty="false" err="true"/>
              <a:t>vlivů</a:t>
            </a:r>
            <a:r>
              <a:rPr lang="en-US" sz="1400" i="true" dirty="false"/>
              <a:t>).</a:t>
            </a:r>
          </a:p>
          <a:p>
            <a:pPr algn="just"/>
            <a:endParaRPr lang="cs-CZ" sz="1400"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122319031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Ukazatele</a:t>
            </a:r>
            <a:r>
              <a:rPr lang="en-US" dirty="false" smtClean="false"/>
              <a:t> pro </a:t>
            </a:r>
            <a:r>
              <a:rPr lang="en-US" dirty="false" err="true" smtClean="false"/>
              <a:t>výzvu</a:t>
            </a:r>
            <a:r>
              <a:rPr lang="en-US" dirty="false" smtClean="false"/>
              <a:t> č. 31 – IV.</a:t>
            </a:r>
            <a:endParaRPr lang="cs-CZ" dirty="false"/>
          </a:p>
        </p:txBody>
      </p:sp>
      <p:sp>
        <p:nvSpPr>
          <p:cNvPr id="3" name="Zástupný symbol pro obsah 2"/>
          <p:cNvSpPr>
            <a:spLocks noGrp="true"/>
          </p:cNvSpPr>
          <p:nvPr>
            <p:ph idx="1"/>
          </p:nvPr>
        </p:nvSpPr>
        <p:spPr/>
        <p:txBody>
          <a:bodyPr/>
          <a:lstStyle/>
          <a:p>
            <a:pPr algn="just"/>
            <a:r>
              <a:rPr lang="en-US" sz="1800" b="true" dirty="false"/>
              <a:t>marketing a </a:t>
            </a:r>
            <a:r>
              <a:rPr lang="en-US" sz="1800" b="true" dirty="false" smtClean="false"/>
              <a:t>PR:</a:t>
            </a:r>
            <a:endParaRPr lang="en-US" sz="1800" b="true" dirty="false"/>
          </a:p>
          <a:p>
            <a:pPr marL="0" indent="0" algn="just" fontAlgn="base">
              <a:buNone/>
            </a:pPr>
            <a:r>
              <a:rPr lang="en-US" sz="1400" b="true" dirty="false" err="true"/>
              <a:t>výstup</a:t>
            </a:r>
            <a:r>
              <a:rPr lang="en-US" sz="1400" b="true" dirty="false"/>
              <a:t>: </a:t>
            </a:r>
            <a:r>
              <a:rPr lang="en-US" sz="1400" dirty="false" err="true"/>
              <a:t>vytvoření</a:t>
            </a:r>
            <a:r>
              <a:rPr lang="en-US" sz="1400" dirty="false"/>
              <a:t> </a:t>
            </a:r>
            <a:r>
              <a:rPr lang="en-US" sz="1400" dirty="false" err="true"/>
              <a:t>marketingové</a:t>
            </a:r>
            <a:r>
              <a:rPr lang="en-US" sz="1400" dirty="false"/>
              <a:t> </a:t>
            </a:r>
            <a:r>
              <a:rPr lang="en-US" sz="1400" dirty="false" err="true"/>
              <a:t>strategie</a:t>
            </a:r>
            <a:endParaRPr lang="en-US" sz="1400" dirty="false"/>
          </a:p>
          <a:p>
            <a:pPr marL="0" indent="0" algn="just" fontAlgn="base">
              <a:buNone/>
            </a:pPr>
            <a:r>
              <a:rPr lang="en-US" sz="1400" b="true" dirty="false" err="true"/>
              <a:t>výsledek</a:t>
            </a:r>
            <a:r>
              <a:rPr lang="en-US" sz="1400" b="true" dirty="false"/>
              <a:t> / </a:t>
            </a:r>
            <a:r>
              <a:rPr lang="en-US" sz="1400" b="true" dirty="false" err="true"/>
              <a:t>dopad</a:t>
            </a:r>
            <a:r>
              <a:rPr lang="en-US" sz="1400" b="true" dirty="false"/>
              <a:t>: </a:t>
            </a:r>
            <a:r>
              <a:rPr lang="en-US" sz="1400" dirty="false" err="true"/>
              <a:t>organizace</a:t>
            </a:r>
            <a:r>
              <a:rPr lang="en-US" sz="1400" dirty="false"/>
              <a:t> </a:t>
            </a:r>
            <a:r>
              <a:rPr lang="en-US" sz="1400" dirty="false" err="true"/>
              <a:t>využívá</a:t>
            </a:r>
            <a:r>
              <a:rPr lang="en-US" sz="1400" dirty="false"/>
              <a:t> </a:t>
            </a:r>
            <a:r>
              <a:rPr lang="en-US" sz="1400" dirty="false" err="true"/>
              <a:t>nový</a:t>
            </a:r>
            <a:r>
              <a:rPr lang="en-US" sz="1400" dirty="false"/>
              <a:t> </a:t>
            </a:r>
            <a:r>
              <a:rPr lang="en-US" sz="1400" dirty="false" err="true"/>
              <a:t>komunikační</a:t>
            </a:r>
            <a:r>
              <a:rPr lang="en-US" sz="1400" dirty="false"/>
              <a:t> </a:t>
            </a:r>
            <a:r>
              <a:rPr lang="en-US" sz="1400" dirty="false" err="true"/>
              <a:t>kanál</a:t>
            </a:r>
            <a:endParaRPr lang="en-US" sz="1400" dirty="false"/>
          </a:p>
          <a:p>
            <a:pPr marL="0" indent="0" algn="just" fontAlgn="base">
              <a:buNone/>
            </a:pPr>
            <a:r>
              <a:rPr lang="en-US" sz="1400" b="true" dirty="false" err="true"/>
              <a:t>ukazatel</a:t>
            </a:r>
            <a:r>
              <a:rPr lang="en-US" sz="1400" b="true" dirty="false"/>
              <a:t>: </a:t>
            </a:r>
            <a:r>
              <a:rPr lang="en-US" sz="1400" dirty="false" err="true"/>
              <a:t>podíl</a:t>
            </a:r>
            <a:r>
              <a:rPr lang="en-US" sz="1400" dirty="false"/>
              <a:t> </a:t>
            </a:r>
            <a:r>
              <a:rPr lang="en-US" sz="1400" dirty="false" err="true"/>
              <a:t>nových</a:t>
            </a:r>
            <a:r>
              <a:rPr lang="en-US" sz="1400" dirty="false"/>
              <a:t> </a:t>
            </a:r>
            <a:r>
              <a:rPr lang="en-US" sz="1400" dirty="false" err="true"/>
              <a:t>klientů</a:t>
            </a:r>
            <a:endParaRPr lang="en-US" sz="1400" dirty="false"/>
          </a:p>
          <a:p>
            <a:pPr marL="0" indent="0" algn="just" fontAlgn="base">
              <a:buNone/>
            </a:pPr>
            <a:r>
              <a:rPr lang="en-US" sz="1400" b="true" i="true" dirty="false" err="true"/>
              <a:t>příklad</a:t>
            </a:r>
            <a:r>
              <a:rPr lang="en-US" sz="1400" b="true" i="true" dirty="false"/>
              <a:t>: </a:t>
            </a:r>
            <a:r>
              <a:rPr lang="en-US" sz="1400" i="true" dirty="false" err="true"/>
              <a:t>aktivnější</a:t>
            </a:r>
            <a:r>
              <a:rPr lang="en-US" sz="1400" i="true" dirty="false"/>
              <a:t> </a:t>
            </a:r>
            <a:r>
              <a:rPr lang="en-US" sz="1400" i="true" dirty="false" err="true"/>
              <a:t>využívání</a:t>
            </a:r>
            <a:r>
              <a:rPr lang="en-US" sz="1400" i="true" dirty="false"/>
              <a:t> </a:t>
            </a:r>
            <a:r>
              <a:rPr lang="en-US" sz="1400" i="true" dirty="false" err="true"/>
              <a:t>sociálních</a:t>
            </a:r>
            <a:r>
              <a:rPr lang="en-US" sz="1400" i="true" dirty="false"/>
              <a:t> </a:t>
            </a:r>
            <a:r>
              <a:rPr lang="en-US" sz="1400" i="true" dirty="false" err="true"/>
              <a:t>sítí</a:t>
            </a:r>
            <a:r>
              <a:rPr lang="en-US" sz="1400" i="true" dirty="false"/>
              <a:t> </a:t>
            </a:r>
            <a:r>
              <a:rPr lang="en-US" sz="1400" i="true" dirty="false" err="true"/>
              <a:t>může</a:t>
            </a:r>
            <a:r>
              <a:rPr lang="en-US" sz="1400" i="true" dirty="false"/>
              <a:t> </a:t>
            </a:r>
            <a:r>
              <a:rPr lang="en-US" sz="1400" i="true" dirty="false" err="true"/>
              <a:t>být</a:t>
            </a:r>
            <a:r>
              <a:rPr lang="en-US" sz="1400" i="true" dirty="false"/>
              <a:t> </a:t>
            </a:r>
            <a:r>
              <a:rPr lang="en-US" sz="1400" i="true" dirty="false" err="true"/>
              <a:t>hodnoceno</a:t>
            </a:r>
            <a:r>
              <a:rPr lang="en-US" sz="1400" i="true" dirty="false"/>
              <a:t> </a:t>
            </a:r>
            <a:r>
              <a:rPr lang="en-US" sz="1400" i="true" dirty="false" err="true"/>
              <a:t>jednak</a:t>
            </a:r>
            <a:r>
              <a:rPr lang="en-US" sz="1400" i="true" dirty="false"/>
              <a:t> </a:t>
            </a:r>
            <a:r>
              <a:rPr lang="en-US" sz="1400" i="true" dirty="false" err="true"/>
              <a:t>klasicky</a:t>
            </a:r>
            <a:r>
              <a:rPr lang="en-US" sz="1400" i="true" dirty="false"/>
              <a:t> </a:t>
            </a:r>
            <a:r>
              <a:rPr lang="en-US" sz="1400" i="true" dirty="false" err="true"/>
              <a:t>počtem</a:t>
            </a:r>
            <a:r>
              <a:rPr lang="en-US" sz="1400" i="true" dirty="false"/>
              <a:t> “</a:t>
            </a:r>
            <a:r>
              <a:rPr lang="en-US" sz="1400" i="true" dirty="false" err="true"/>
              <a:t>lajků</a:t>
            </a:r>
            <a:r>
              <a:rPr lang="en-US" sz="1400" i="true" dirty="false"/>
              <a:t>”, </a:t>
            </a:r>
            <a:r>
              <a:rPr lang="en-US" sz="1400" i="true" dirty="false" err="true"/>
              <a:t>hodnocení</a:t>
            </a:r>
            <a:r>
              <a:rPr lang="en-US" sz="1400" i="true" dirty="false"/>
              <a:t> </a:t>
            </a:r>
            <a:r>
              <a:rPr lang="en-US" sz="1400" i="true" dirty="false" err="true"/>
              <a:t>místa</a:t>
            </a:r>
            <a:r>
              <a:rPr lang="en-US" sz="1400" i="true" dirty="false"/>
              <a:t> </a:t>
            </a:r>
            <a:r>
              <a:rPr lang="en-US" sz="1400" i="true" dirty="false" err="true"/>
              <a:t>apod</a:t>
            </a:r>
            <a:r>
              <a:rPr lang="en-US" sz="1400" i="true" dirty="false"/>
              <a:t>, </a:t>
            </a:r>
            <a:r>
              <a:rPr lang="en-US" sz="1400" i="true" dirty="false" err="true"/>
              <a:t>tedy</a:t>
            </a:r>
            <a:r>
              <a:rPr lang="en-US" sz="1400" i="true" dirty="false"/>
              <a:t> </a:t>
            </a:r>
            <a:r>
              <a:rPr lang="en-US" sz="1400" i="true" dirty="false" err="true"/>
              <a:t>samotné</a:t>
            </a:r>
            <a:r>
              <a:rPr lang="en-US" sz="1400" i="true" dirty="false"/>
              <a:t> </a:t>
            </a:r>
            <a:r>
              <a:rPr lang="en-US" sz="1400" i="true" dirty="false" err="true"/>
              <a:t>využívání</a:t>
            </a:r>
            <a:r>
              <a:rPr lang="en-US" sz="1400" i="true" dirty="false"/>
              <a:t>. </a:t>
            </a:r>
            <a:r>
              <a:rPr lang="en-US" sz="1400" i="true" dirty="false" err="true"/>
              <a:t>Dopad</a:t>
            </a:r>
            <a:r>
              <a:rPr lang="en-US" sz="1400" i="true" dirty="false"/>
              <a:t> </a:t>
            </a:r>
            <a:r>
              <a:rPr lang="en-US" sz="1400" i="true" dirty="false" err="true" smtClean="false"/>
              <a:t>však</a:t>
            </a:r>
            <a:r>
              <a:rPr lang="en-US" sz="1400" i="true" dirty="false" smtClean="false"/>
              <a:t> </a:t>
            </a:r>
            <a:r>
              <a:rPr lang="en-US" sz="1400" i="true" dirty="false" err="true" smtClean="false"/>
              <a:t>může</a:t>
            </a:r>
            <a:r>
              <a:rPr lang="en-US" sz="1400" i="true" dirty="false" smtClean="false"/>
              <a:t> </a:t>
            </a:r>
            <a:r>
              <a:rPr lang="en-US" sz="1400" i="true" dirty="false" err="true"/>
              <a:t>být</a:t>
            </a:r>
            <a:r>
              <a:rPr lang="en-US" sz="1400" i="true" dirty="false"/>
              <a:t> </a:t>
            </a:r>
            <a:r>
              <a:rPr lang="en-US" sz="1400" i="true" dirty="false" err="true"/>
              <a:t>spojen</a:t>
            </a:r>
            <a:r>
              <a:rPr lang="en-US" sz="1400" i="true" dirty="false"/>
              <a:t> (</a:t>
            </a:r>
            <a:r>
              <a:rPr lang="en-US" sz="1400" i="true" dirty="false" err="true"/>
              <a:t>jen</a:t>
            </a:r>
            <a:r>
              <a:rPr lang="en-US" sz="1400" i="true" dirty="false"/>
              <a:t> </a:t>
            </a:r>
            <a:r>
              <a:rPr lang="en-US" sz="1400" i="true" dirty="false" err="true"/>
              <a:t>na</a:t>
            </a:r>
            <a:r>
              <a:rPr lang="en-US" sz="1400" i="true" dirty="false"/>
              <a:t> </a:t>
            </a:r>
            <a:r>
              <a:rPr lang="en-US" sz="1400" i="true" dirty="false" err="true"/>
              <a:t>úrovni</a:t>
            </a:r>
            <a:r>
              <a:rPr lang="en-US" sz="1400" i="true" dirty="false"/>
              <a:t> </a:t>
            </a:r>
            <a:r>
              <a:rPr lang="en-US" sz="1400" i="true" dirty="false" err="true"/>
              <a:t>korelace</a:t>
            </a:r>
            <a:r>
              <a:rPr lang="en-US" sz="1400" i="true" dirty="false"/>
              <a:t>) </a:t>
            </a:r>
            <a:r>
              <a:rPr lang="en-US" sz="1400" i="true" dirty="false" smtClean="false"/>
              <a:t>                 s </a:t>
            </a:r>
            <a:r>
              <a:rPr lang="en-US" sz="1400" i="true" dirty="false" err="true"/>
              <a:t>nárůstem</a:t>
            </a:r>
            <a:r>
              <a:rPr lang="en-US" sz="1400" i="true" dirty="false"/>
              <a:t> </a:t>
            </a:r>
            <a:r>
              <a:rPr lang="en-US" sz="1400" i="true" dirty="false" err="true"/>
              <a:t>zájmu</a:t>
            </a:r>
            <a:r>
              <a:rPr lang="en-US" sz="1400" i="true" dirty="false"/>
              <a:t> o </a:t>
            </a:r>
            <a:r>
              <a:rPr lang="en-US" sz="1400" i="true" dirty="false" err="true"/>
              <a:t>organizaci</a:t>
            </a:r>
            <a:r>
              <a:rPr lang="en-US" sz="1400" i="true" dirty="false"/>
              <a:t> - </a:t>
            </a:r>
            <a:r>
              <a:rPr lang="en-US" sz="1400" i="true" dirty="false" err="true"/>
              <a:t>klienti</a:t>
            </a:r>
            <a:r>
              <a:rPr lang="en-US" sz="1400" i="true" dirty="false"/>
              <a:t>, </a:t>
            </a:r>
            <a:r>
              <a:rPr lang="en-US" sz="1400" i="true" dirty="false" err="true"/>
              <a:t>zájem</a:t>
            </a:r>
            <a:r>
              <a:rPr lang="en-US" sz="1400" i="true" dirty="false"/>
              <a:t> </a:t>
            </a:r>
            <a:r>
              <a:rPr lang="en-US" sz="1400" i="true" dirty="false" err="true"/>
              <a:t>potenciálních</a:t>
            </a:r>
            <a:r>
              <a:rPr lang="en-US" sz="1400" i="true" dirty="false"/>
              <a:t> </a:t>
            </a:r>
            <a:r>
              <a:rPr lang="en-US" sz="1400" i="true" dirty="false" err="true"/>
              <a:t>dobrovolníků</a:t>
            </a:r>
            <a:r>
              <a:rPr lang="en-US" sz="1400" i="true" dirty="false"/>
              <a:t> </a:t>
            </a:r>
            <a:r>
              <a:rPr lang="en-US" sz="1400" i="true" dirty="false" err="true"/>
              <a:t>apod</a:t>
            </a:r>
            <a:r>
              <a:rPr lang="en-US" sz="1400" i="true" dirty="false"/>
              <a:t>. </a:t>
            </a:r>
            <a:endParaRPr lang="en-US" sz="1400" i="true" dirty="false" smtClean="false"/>
          </a:p>
          <a:p>
            <a:pPr marL="0" indent="0" algn="just" fontAlgn="base">
              <a:buNone/>
            </a:pPr>
            <a:r>
              <a:rPr lang="en-US" sz="1400" b="true" i="true" dirty="false" err="true" smtClean="false"/>
              <a:t>příklad</a:t>
            </a:r>
            <a:r>
              <a:rPr lang="en-US" sz="1400" b="true" i="true" dirty="false" smtClean="false"/>
              <a:t>: </a:t>
            </a:r>
            <a:r>
              <a:rPr lang="en-US" sz="1400" i="true" dirty="false" smtClean="false"/>
              <a:t>u </a:t>
            </a:r>
            <a:r>
              <a:rPr lang="en-US" sz="1400" i="true" dirty="false" err="true"/>
              <a:t>webových</a:t>
            </a:r>
            <a:r>
              <a:rPr lang="en-US" sz="1400" i="true" dirty="false"/>
              <a:t> </a:t>
            </a:r>
            <a:r>
              <a:rPr lang="en-US" sz="1400" i="true" dirty="false" err="true"/>
              <a:t>stránek</a:t>
            </a:r>
            <a:r>
              <a:rPr lang="en-US" sz="1400" i="true" dirty="false"/>
              <a:t> je </a:t>
            </a:r>
            <a:r>
              <a:rPr lang="en-US" sz="1400" i="true" dirty="false" err="true"/>
              <a:t>možné</a:t>
            </a:r>
            <a:r>
              <a:rPr lang="en-US" sz="1400" i="true" dirty="false"/>
              <a:t> </a:t>
            </a:r>
            <a:r>
              <a:rPr lang="en-US" sz="1400" i="true" dirty="false" err="true"/>
              <a:t>využívat</a:t>
            </a:r>
            <a:r>
              <a:rPr lang="en-US" sz="1400" i="true" dirty="false"/>
              <a:t> </a:t>
            </a:r>
            <a:r>
              <a:rPr lang="en-US" sz="1400" i="true" dirty="false" err="true" smtClean="false"/>
              <a:t>i</a:t>
            </a:r>
            <a:r>
              <a:rPr lang="en-US" sz="1400" i="true" dirty="false" smtClean="false"/>
              <a:t> </a:t>
            </a:r>
            <a:r>
              <a:rPr lang="en-US" sz="1400" i="true" dirty="false" err="true" smtClean="false"/>
              <a:t>sofistikovanější</a:t>
            </a:r>
            <a:r>
              <a:rPr lang="en-US" sz="1400" i="true" dirty="false" smtClean="false"/>
              <a:t> </a:t>
            </a:r>
            <a:r>
              <a:rPr lang="en-US" sz="1400" i="true" dirty="false" err="true" smtClean="false"/>
              <a:t>nástroje</a:t>
            </a:r>
            <a:r>
              <a:rPr lang="en-US" sz="1400" i="true" dirty="false" smtClean="false"/>
              <a:t> (</a:t>
            </a:r>
            <a:r>
              <a:rPr lang="en-US" sz="1400" i="true" dirty="false" err="true" smtClean="false"/>
              <a:t>nejen</a:t>
            </a:r>
            <a:r>
              <a:rPr lang="en-US" sz="1400" i="true" dirty="false" smtClean="false"/>
              <a:t> </a:t>
            </a:r>
            <a:r>
              <a:rPr lang="en-US" sz="1400" i="true" dirty="false" err="true"/>
              <a:t>prostá</a:t>
            </a:r>
            <a:r>
              <a:rPr lang="en-US" sz="1400" i="true" dirty="false"/>
              <a:t> </a:t>
            </a:r>
            <a:r>
              <a:rPr lang="en-US" sz="1400" i="true" dirty="false" err="true" smtClean="false"/>
              <a:t>návštěvnost</a:t>
            </a:r>
            <a:r>
              <a:rPr lang="en-US" sz="1400" i="true" dirty="false"/>
              <a:t>)</a:t>
            </a:r>
            <a:r>
              <a:rPr lang="en-US" sz="1400" i="true" dirty="false" smtClean="false"/>
              <a:t> “</a:t>
            </a:r>
            <a:r>
              <a:rPr lang="en-US" sz="1400" i="true" dirty="false" err="true" smtClean="false"/>
              <a:t>pohybu</a:t>
            </a:r>
            <a:r>
              <a:rPr lang="en-US" sz="1400" i="true" dirty="false" smtClean="false"/>
              <a:t>” </a:t>
            </a:r>
            <a:r>
              <a:rPr lang="en-US" sz="1400" i="true" dirty="false" err="true"/>
              <a:t>návštěvníků</a:t>
            </a:r>
            <a:r>
              <a:rPr lang="en-US" sz="1400" i="true" dirty="false"/>
              <a:t> </a:t>
            </a:r>
            <a:r>
              <a:rPr lang="en-US" sz="1400" i="true" dirty="false" err="true"/>
              <a:t>na</a:t>
            </a:r>
            <a:r>
              <a:rPr lang="en-US" sz="1400" i="true" dirty="false"/>
              <a:t> </a:t>
            </a:r>
            <a:r>
              <a:rPr lang="en-US" sz="1400" i="true" dirty="false" err="true"/>
              <a:t>stránce</a:t>
            </a:r>
            <a:r>
              <a:rPr lang="en-US" sz="1400" i="true" dirty="false"/>
              <a:t>, </a:t>
            </a:r>
            <a:r>
              <a:rPr lang="en-US" sz="1400" i="true" dirty="false" err="true"/>
              <a:t>ve</a:t>
            </a:r>
            <a:r>
              <a:rPr lang="en-US" sz="1400" i="true" dirty="false"/>
              <a:t> </a:t>
            </a:r>
            <a:r>
              <a:rPr lang="en-US" sz="1400" i="true" dirty="false" err="true"/>
              <a:t>smyslu</a:t>
            </a:r>
            <a:r>
              <a:rPr lang="en-US" sz="1400" i="true" dirty="false"/>
              <a:t> </a:t>
            </a:r>
            <a:r>
              <a:rPr lang="en-US" sz="1400" i="true" dirty="false" err="true"/>
              <a:t>zhodnocení</a:t>
            </a:r>
            <a:r>
              <a:rPr lang="en-US" sz="1400" i="true" dirty="false"/>
              <a:t>, </a:t>
            </a:r>
            <a:r>
              <a:rPr lang="en-US" sz="1400" i="true" dirty="false" err="true"/>
              <a:t>zda</a:t>
            </a:r>
            <a:r>
              <a:rPr lang="en-US" sz="1400" i="true" dirty="false"/>
              <a:t> se </a:t>
            </a:r>
            <a:r>
              <a:rPr lang="en-US" sz="1400" i="true" dirty="false" err="true"/>
              <a:t>zvýšil</a:t>
            </a:r>
            <a:r>
              <a:rPr lang="en-US" sz="1400" i="true" dirty="false"/>
              <a:t> </a:t>
            </a:r>
            <a:r>
              <a:rPr lang="en-US" sz="1400" i="true" dirty="false" err="true"/>
              <a:t>zájem</a:t>
            </a:r>
            <a:r>
              <a:rPr lang="en-US" sz="1400" i="true" dirty="false"/>
              <a:t> o </a:t>
            </a:r>
            <a:r>
              <a:rPr lang="en-US" sz="1400" i="true" dirty="false" err="true"/>
              <a:t>některé</a:t>
            </a:r>
            <a:r>
              <a:rPr lang="en-US" sz="1400" i="true" dirty="false"/>
              <a:t> </a:t>
            </a:r>
            <a:r>
              <a:rPr lang="en-US" sz="1400" i="true" dirty="false" err="true" smtClean="false"/>
              <a:t>položky</a:t>
            </a:r>
            <a:r>
              <a:rPr lang="en-US" sz="1400" i="true" dirty="false" smtClean="false"/>
              <a:t> </a:t>
            </a:r>
            <a:r>
              <a:rPr lang="en-US" sz="1400" i="true" dirty="false" err="true" smtClean="false"/>
              <a:t>stránek</a:t>
            </a:r>
            <a:r>
              <a:rPr lang="en-US" sz="1400" i="true" dirty="false" smtClean="false"/>
              <a:t>. </a:t>
            </a:r>
            <a:r>
              <a:rPr lang="en-US" sz="1400" i="true" dirty="false" err="true" smtClean="false"/>
              <a:t>Dále</a:t>
            </a:r>
            <a:r>
              <a:rPr lang="en-US" sz="1400" i="true" dirty="false" smtClean="false"/>
              <a:t> </a:t>
            </a:r>
            <a:r>
              <a:rPr lang="en-US" sz="1400" i="true" dirty="false" err="true" smtClean="false"/>
              <a:t>poté</a:t>
            </a:r>
            <a:r>
              <a:rPr lang="en-US" sz="1400" i="true" dirty="false" smtClean="false"/>
              <a:t> </a:t>
            </a:r>
            <a:r>
              <a:rPr lang="en-US" sz="1400" i="true" dirty="false" err="true" smtClean="false"/>
              <a:t>délku</a:t>
            </a:r>
            <a:r>
              <a:rPr lang="en-US" sz="1400" i="true" dirty="false" smtClean="false"/>
              <a:t> </a:t>
            </a:r>
            <a:r>
              <a:rPr lang="en-US" sz="1400" i="true" dirty="false" err="true" smtClean="false"/>
              <a:t>návštěvy</a:t>
            </a:r>
            <a:r>
              <a:rPr lang="en-US" sz="1400" i="true" dirty="false" smtClean="false"/>
              <a:t>, </a:t>
            </a:r>
            <a:r>
              <a:rPr lang="en-US" sz="1400" i="true" dirty="false" err="true"/>
              <a:t>počet</a:t>
            </a:r>
            <a:r>
              <a:rPr lang="en-US" sz="1400" i="true" dirty="false"/>
              <a:t> </a:t>
            </a:r>
            <a:r>
              <a:rPr lang="en-US" sz="1400" i="true" dirty="false" err="true" smtClean="false"/>
              <a:t>kliknutí</a:t>
            </a:r>
            <a:r>
              <a:rPr lang="en-US" sz="1400" i="true" dirty="false" smtClean="false"/>
              <a:t> </a:t>
            </a:r>
            <a:r>
              <a:rPr lang="en-US" sz="1400" i="true" dirty="false" err="true"/>
              <a:t>na</a:t>
            </a:r>
            <a:r>
              <a:rPr lang="en-US" sz="1400" i="true" dirty="false"/>
              <a:t> </a:t>
            </a:r>
            <a:r>
              <a:rPr lang="en-US" sz="1400" i="true" dirty="false" err="true"/>
              <a:t>stránce</a:t>
            </a:r>
            <a:r>
              <a:rPr lang="en-US" sz="1400" i="true" dirty="false"/>
              <a:t>, </a:t>
            </a:r>
            <a:r>
              <a:rPr lang="en-US" sz="1400" i="true" dirty="false" err="true" smtClean="false"/>
              <a:t>zdroj</a:t>
            </a:r>
            <a:r>
              <a:rPr lang="en-US" sz="1400" i="true" dirty="false" smtClean="false"/>
              <a:t> </a:t>
            </a:r>
            <a:r>
              <a:rPr lang="en-US" sz="1400" i="true" dirty="false" err="true" smtClean="false"/>
              <a:t>přístupu</a:t>
            </a:r>
            <a:r>
              <a:rPr lang="en-US" sz="1400" i="true" dirty="false" smtClean="false"/>
              <a:t> </a:t>
            </a:r>
            <a:r>
              <a:rPr lang="en-US" sz="1400" i="true" dirty="false" err="true" smtClean="false"/>
              <a:t>apod</a:t>
            </a:r>
            <a:r>
              <a:rPr lang="en-US" sz="1400" i="true" dirty="false"/>
              <a:t>.</a:t>
            </a:r>
          </a:p>
          <a:p>
            <a:pPr algn="just"/>
            <a:endParaRPr lang="cs-CZ" sz="1400"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42</a:t>
            </a:fld>
            <a:endParaRPr lang="cs-CZ" dirty="false"/>
          </a:p>
        </p:txBody>
      </p:sp>
    </p:spTree>
    <p:extLst>
      <p:ext uri="{BB962C8B-B14F-4D97-AF65-F5344CB8AC3E}">
        <p14:creationId xmlns:p14="http://schemas.microsoft.com/office/powerpoint/2010/main" val="4894645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Ukazatele</a:t>
            </a:r>
            <a:r>
              <a:rPr lang="en-US" dirty="false" smtClean="false"/>
              <a:t> pro </a:t>
            </a:r>
            <a:r>
              <a:rPr lang="en-US" dirty="false" err="true" smtClean="false"/>
              <a:t>výzvu</a:t>
            </a:r>
            <a:r>
              <a:rPr lang="en-US" dirty="false" smtClean="false"/>
              <a:t> č. 31 – V.</a:t>
            </a:r>
            <a:endParaRPr lang="cs-CZ" dirty="false"/>
          </a:p>
        </p:txBody>
      </p:sp>
      <p:sp>
        <p:nvSpPr>
          <p:cNvPr id="3" name="Zástupný symbol pro obsah 2"/>
          <p:cNvSpPr>
            <a:spLocks noGrp="true"/>
          </p:cNvSpPr>
          <p:nvPr>
            <p:ph idx="1"/>
          </p:nvPr>
        </p:nvSpPr>
        <p:spPr/>
        <p:txBody>
          <a:bodyPr/>
          <a:lstStyle/>
          <a:p>
            <a:pPr algn="just"/>
            <a:r>
              <a:rPr lang="en-US" sz="1800" b="true" dirty="false" err="true"/>
              <a:t>kvalita</a:t>
            </a:r>
            <a:r>
              <a:rPr lang="en-US" sz="1800" b="true" dirty="false"/>
              <a:t> </a:t>
            </a:r>
            <a:r>
              <a:rPr lang="en-US" sz="1800" b="true" dirty="false" err="true"/>
              <a:t>služeb</a:t>
            </a:r>
            <a:r>
              <a:rPr lang="en-US" sz="1800" b="true" dirty="false"/>
              <a:t>/</a:t>
            </a:r>
            <a:r>
              <a:rPr lang="en-US" sz="1800" b="true" dirty="false" err="true"/>
              <a:t>produktů</a:t>
            </a:r>
            <a:endParaRPr lang="en-US" sz="1800" b="true" dirty="false"/>
          </a:p>
          <a:p>
            <a:pPr marL="0" indent="0" algn="just" fontAlgn="base">
              <a:buNone/>
            </a:pPr>
            <a:r>
              <a:rPr lang="en-US" sz="1400" b="true" dirty="false" err="true"/>
              <a:t>výstup</a:t>
            </a:r>
            <a:r>
              <a:rPr lang="en-US" sz="1400" b="true" dirty="false"/>
              <a:t>: </a:t>
            </a:r>
            <a:r>
              <a:rPr lang="en-US" sz="1400" dirty="false" err="true"/>
              <a:t>zavedení</a:t>
            </a:r>
            <a:r>
              <a:rPr lang="en-US" sz="1400" dirty="false"/>
              <a:t> </a:t>
            </a:r>
            <a:r>
              <a:rPr lang="en-US" sz="1400" dirty="false" err="true"/>
              <a:t>systému</a:t>
            </a:r>
            <a:r>
              <a:rPr lang="en-US" sz="1400" dirty="false"/>
              <a:t> </a:t>
            </a:r>
            <a:r>
              <a:rPr lang="en-US" sz="1400" dirty="false" err="true"/>
              <a:t>sledování</a:t>
            </a:r>
            <a:r>
              <a:rPr lang="en-US" sz="1400" dirty="false"/>
              <a:t> </a:t>
            </a:r>
            <a:r>
              <a:rPr lang="en-US" sz="1400" dirty="false" err="true"/>
              <a:t>spokojenosti</a:t>
            </a:r>
            <a:r>
              <a:rPr lang="en-US" sz="1400" dirty="false"/>
              <a:t> </a:t>
            </a:r>
            <a:r>
              <a:rPr lang="en-US" sz="1400" dirty="false" err="true"/>
              <a:t>klientů</a:t>
            </a:r>
            <a:endParaRPr lang="en-US" sz="1400" dirty="false"/>
          </a:p>
          <a:p>
            <a:pPr marL="0" indent="0" algn="just" fontAlgn="base">
              <a:buNone/>
            </a:pPr>
            <a:r>
              <a:rPr lang="en-US" sz="1400" b="true" dirty="false" err="true"/>
              <a:t>výsledek</a:t>
            </a:r>
            <a:r>
              <a:rPr lang="en-US" sz="1400" b="true" dirty="false"/>
              <a:t> / </a:t>
            </a:r>
            <a:r>
              <a:rPr lang="en-US" sz="1400" b="true" dirty="false" err="true"/>
              <a:t>dopad</a:t>
            </a:r>
            <a:r>
              <a:rPr lang="en-US" sz="1400" b="true" dirty="false"/>
              <a:t>:</a:t>
            </a:r>
            <a:r>
              <a:rPr lang="en-US" sz="1400" dirty="false"/>
              <a:t> </a:t>
            </a:r>
            <a:r>
              <a:rPr lang="en-US" sz="1400" dirty="false" err="true"/>
              <a:t>organizace</a:t>
            </a:r>
            <a:r>
              <a:rPr lang="en-US" sz="1400" dirty="false"/>
              <a:t> </a:t>
            </a:r>
            <a:r>
              <a:rPr lang="en-US" sz="1400" dirty="false" err="true"/>
              <a:t>přizpůsobuje</a:t>
            </a:r>
            <a:r>
              <a:rPr lang="en-US" sz="1400" dirty="false"/>
              <a:t> </a:t>
            </a:r>
            <a:r>
              <a:rPr lang="en-US" sz="1400" dirty="false" err="true"/>
              <a:t>nabízené</a:t>
            </a:r>
            <a:r>
              <a:rPr lang="en-US" sz="1400" dirty="false"/>
              <a:t> </a:t>
            </a:r>
            <a:r>
              <a:rPr lang="en-US" sz="1400" dirty="false" err="true"/>
              <a:t>služby</a:t>
            </a:r>
            <a:r>
              <a:rPr lang="en-US" sz="1400" dirty="false"/>
              <a:t> </a:t>
            </a:r>
            <a:r>
              <a:rPr lang="en-US" sz="1400" dirty="false" err="true"/>
              <a:t>požadavkům</a:t>
            </a:r>
            <a:r>
              <a:rPr lang="en-US" sz="1400" dirty="false"/>
              <a:t> </a:t>
            </a:r>
            <a:r>
              <a:rPr lang="en-US" sz="1400" dirty="false" err="true"/>
              <a:t>klientů</a:t>
            </a:r>
            <a:r>
              <a:rPr lang="en-US" sz="1400" dirty="false"/>
              <a:t> </a:t>
            </a:r>
          </a:p>
          <a:p>
            <a:pPr marL="0" indent="0" algn="just" fontAlgn="base">
              <a:buNone/>
            </a:pPr>
            <a:r>
              <a:rPr lang="en-US" sz="1400" b="true" dirty="false" err="true"/>
              <a:t>ukazatel</a:t>
            </a:r>
            <a:r>
              <a:rPr lang="en-US" sz="1400" b="true" dirty="false"/>
              <a:t>: </a:t>
            </a:r>
            <a:r>
              <a:rPr lang="en-US" sz="1400" dirty="false" err="true"/>
              <a:t>podíl</a:t>
            </a:r>
            <a:r>
              <a:rPr lang="en-US" sz="1400" dirty="false"/>
              <a:t> </a:t>
            </a:r>
            <a:r>
              <a:rPr lang="en-US" sz="1400" dirty="false" err="true"/>
              <a:t>kladné</a:t>
            </a:r>
            <a:r>
              <a:rPr lang="en-US" sz="1400" dirty="false"/>
              <a:t> </a:t>
            </a:r>
            <a:r>
              <a:rPr lang="en-US" sz="1400" dirty="false" err="true"/>
              <a:t>zpětné</a:t>
            </a:r>
            <a:r>
              <a:rPr lang="en-US" sz="1400" dirty="false"/>
              <a:t> </a:t>
            </a:r>
            <a:r>
              <a:rPr lang="en-US" sz="1400" dirty="false" err="true"/>
              <a:t>vazby</a:t>
            </a:r>
            <a:endParaRPr lang="en-US" sz="1400" dirty="false"/>
          </a:p>
          <a:p>
            <a:pPr marL="0" indent="0" algn="just" fontAlgn="base">
              <a:buNone/>
            </a:pPr>
            <a:r>
              <a:rPr lang="en-US" sz="1400" b="true" i="true" dirty="false" err="true"/>
              <a:t>příklad</a:t>
            </a:r>
            <a:r>
              <a:rPr lang="en-US" sz="1400" b="true" i="true" dirty="false"/>
              <a:t>: </a:t>
            </a:r>
            <a:r>
              <a:rPr lang="en-US" sz="1400" i="true" dirty="false" err="true"/>
              <a:t>pokud</a:t>
            </a:r>
            <a:r>
              <a:rPr lang="en-US" sz="1400" i="true" dirty="false"/>
              <a:t> </a:t>
            </a:r>
            <a:r>
              <a:rPr lang="en-US" sz="1400" i="true" dirty="false" err="true" smtClean="false"/>
              <a:t>chce</a:t>
            </a:r>
            <a:r>
              <a:rPr lang="en-US" sz="1400" i="true" dirty="false" smtClean="false"/>
              <a:t> </a:t>
            </a:r>
            <a:r>
              <a:rPr lang="en-US" sz="1400" i="true" dirty="false" err="true"/>
              <a:t>organizace</a:t>
            </a:r>
            <a:r>
              <a:rPr lang="en-US" sz="1400" i="true" dirty="false"/>
              <a:t> </a:t>
            </a:r>
            <a:r>
              <a:rPr lang="en-US" sz="1400" i="true" dirty="false" err="true" smtClean="false"/>
              <a:t>např</a:t>
            </a:r>
            <a:r>
              <a:rPr lang="en-US" sz="1400" i="true" dirty="false" smtClean="false"/>
              <a:t>. </a:t>
            </a:r>
            <a:r>
              <a:rPr lang="en-US" sz="1400" i="true" dirty="false" err="true" smtClean="false"/>
              <a:t>zlepšit</a:t>
            </a:r>
            <a:r>
              <a:rPr lang="en-US" sz="1400" i="true" dirty="false" smtClean="false"/>
              <a:t> </a:t>
            </a:r>
            <a:r>
              <a:rPr lang="en-US" sz="1400" i="true" dirty="false" err="true"/>
              <a:t>svůj</a:t>
            </a:r>
            <a:r>
              <a:rPr lang="en-US" sz="1400" i="true" dirty="false"/>
              <a:t> </a:t>
            </a:r>
            <a:r>
              <a:rPr lang="en-US" sz="1400" i="true" dirty="false" err="true"/>
              <a:t>proklientský</a:t>
            </a:r>
            <a:r>
              <a:rPr lang="en-US" sz="1400" i="true" dirty="false"/>
              <a:t> </a:t>
            </a:r>
            <a:r>
              <a:rPr lang="en-US" sz="1400" i="true" dirty="false" err="true"/>
              <a:t>přístup</a:t>
            </a:r>
            <a:r>
              <a:rPr lang="en-US" sz="1400" i="true" dirty="false"/>
              <a:t> (</a:t>
            </a:r>
            <a:r>
              <a:rPr lang="en-US" sz="1400" i="true" dirty="false" err="true"/>
              <a:t>například</a:t>
            </a:r>
            <a:r>
              <a:rPr lang="en-US" sz="1400" i="true" dirty="false"/>
              <a:t> </a:t>
            </a:r>
            <a:r>
              <a:rPr lang="en-US" sz="1400" i="true" dirty="false" err="true"/>
              <a:t>zavedením</a:t>
            </a:r>
            <a:r>
              <a:rPr lang="en-US" sz="1400" i="true" dirty="false"/>
              <a:t> CRM), </a:t>
            </a:r>
            <a:r>
              <a:rPr lang="en-US" sz="1400" i="true" dirty="false" err="true"/>
              <a:t>potom</a:t>
            </a:r>
            <a:r>
              <a:rPr lang="en-US" sz="1400" i="true" dirty="false"/>
              <a:t> </a:t>
            </a:r>
            <a:r>
              <a:rPr lang="en-US" sz="1400" i="true" dirty="false" err="true"/>
              <a:t>lze</a:t>
            </a:r>
            <a:r>
              <a:rPr lang="en-US" sz="1400" i="true" dirty="false"/>
              <a:t> </a:t>
            </a:r>
            <a:r>
              <a:rPr lang="en-US" sz="1400" i="true" dirty="false" err="true"/>
              <a:t>měřit</a:t>
            </a:r>
            <a:r>
              <a:rPr lang="en-US" sz="1400" i="true" dirty="false"/>
              <a:t>/</a:t>
            </a:r>
            <a:r>
              <a:rPr lang="en-US" sz="1400" i="true" dirty="false" err="true"/>
              <a:t>hodnotit</a:t>
            </a:r>
            <a:r>
              <a:rPr lang="en-US" sz="1400" i="true" dirty="false"/>
              <a:t> </a:t>
            </a:r>
            <a:r>
              <a:rPr lang="en-US" sz="1400" i="true" dirty="false" err="true"/>
              <a:t>využitelnost</a:t>
            </a:r>
            <a:r>
              <a:rPr lang="en-US" sz="1400" i="true" dirty="false"/>
              <a:t> </a:t>
            </a:r>
            <a:r>
              <a:rPr lang="en-US" sz="1400" i="true" dirty="false" err="true" smtClean="false"/>
              <a:t>daných</a:t>
            </a:r>
            <a:r>
              <a:rPr lang="en-US" sz="1400" i="true" dirty="false" smtClean="false"/>
              <a:t> </a:t>
            </a:r>
            <a:r>
              <a:rPr lang="en-US" sz="1400" i="true" dirty="false" err="true"/>
              <a:t>výsledků</a:t>
            </a:r>
            <a:r>
              <a:rPr lang="en-US" sz="1400" i="true" dirty="false"/>
              <a:t>, </a:t>
            </a:r>
            <a:r>
              <a:rPr lang="en-US" sz="1400" i="true" dirty="false" err="true"/>
              <a:t>tj</a:t>
            </a:r>
            <a:r>
              <a:rPr lang="en-US" sz="1400" i="true" dirty="false"/>
              <a:t>. </a:t>
            </a:r>
            <a:r>
              <a:rPr lang="en-US" sz="1400" i="true" dirty="false" err="true" smtClean="false"/>
              <a:t>zda</a:t>
            </a:r>
            <a:r>
              <a:rPr lang="en-US" sz="1400" i="true" dirty="false" smtClean="false"/>
              <a:t> a </a:t>
            </a:r>
            <a:r>
              <a:rPr lang="en-US" sz="1400" i="true" dirty="false" err="true" smtClean="false"/>
              <a:t>jak</a:t>
            </a:r>
            <a:r>
              <a:rPr lang="en-US" sz="1400" i="true" dirty="false" smtClean="false"/>
              <a:t> </a:t>
            </a:r>
            <a:r>
              <a:rPr lang="en-US" sz="1400" i="true" dirty="false"/>
              <a:t>se s </a:t>
            </a:r>
            <a:r>
              <a:rPr lang="en-US" sz="1400" i="true" dirty="false" err="true"/>
              <a:t>nimi</a:t>
            </a:r>
            <a:r>
              <a:rPr lang="en-US" sz="1400" i="true" dirty="false"/>
              <a:t> </a:t>
            </a:r>
            <a:r>
              <a:rPr lang="en-US" sz="1400" i="true" dirty="false" err="true" smtClean="false"/>
              <a:t>pracuje</a:t>
            </a:r>
            <a:r>
              <a:rPr lang="en-US" sz="1400" i="true" dirty="false" smtClean="false"/>
              <a:t>. </a:t>
            </a:r>
            <a:r>
              <a:rPr lang="en-US" sz="1400" i="true" dirty="false" err="true" smtClean="false"/>
              <a:t>Dále</a:t>
            </a:r>
            <a:r>
              <a:rPr lang="en-US" sz="1400" i="true" dirty="false" smtClean="false"/>
              <a:t> je </a:t>
            </a:r>
            <a:r>
              <a:rPr lang="en-US" sz="1400" i="true" dirty="false" err="true" smtClean="false"/>
              <a:t>např</a:t>
            </a:r>
            <a:r>
              <a:rPr lang="en-US" sz="1400" i="true" dirty="false" smtClean="false"/>
              <a:t>. </a:t>
            </a:r>
            <a:r>
              <a:rPr lang="en-US" sz="1400" i="true" dirty="false" err="true" smtClean="false"/>
              <a:t>možné</a:t>
            </a:r>
            <a:r>
              <a:rPr lang="en-US" sz="1400" i="true" dirty="false" smtClean="false"/>
              <a:t> </a:t>
            </a:r>
            <a:r>
              <a:rPr lang="en-US" sz="1400" i="true" dirty="false" err="true" smtClean="false"/>
              <a:t>zjistit</a:t>
            </a:r>
            <a:r>
              <a:rPr lang="en-US" sz="1400" i="true" dirty="false" smtClean="false"/>
              <a:t> </a:t>
            </a:r>
            <a:r>
              <a:rPr lang="en-US" sz="1400" i="true" dirty="false" err="true"/>
              <a:t>spokojenost</a:t>
            </a:r>
            <a:r>
              <a:rPr lang="en-US" sz="1400" i="true" dirty="false"/>
              <a:t> </a:t>
            </a:r>
            <a:r>
              <a:rPr lang="en-US" sz="1400" i="true" dirty="false" err="true"/>
              <a:t>klientů</a:t>
            </a:r>
            <a:r>
              <a:rPr lang="en-US" sz="1400" i="true" dirty="false"/>
              <a:t> </a:t>
            </a:r>
            <a:r>
              <a:rPr lang="en-US" sz="1400" i="true" dirty="false" err="true"/>
              <a:t>pomocí</a:t>
            </a:r>
            <a:r>
              <a:rPr lang="en-US" sz="1400" i="true" dirty="false"/>
              <a:t> </a:t>
            </a:r>
            <a:r>
              <a:rPr lang="en-US" sz="1400" i="true" dirty="false" err="true" smtClean="false"/>
              <a:t>širšího</a:t>
            </a:r>
            <a:r>
              <a:rPr lang="en-US" sz="1400" i="true" dirty="false" smtClean="false"/>
              <a:t> </a:t>
            </a:r>
            <a:r>
              <a:rPr lang="en-US" sz="1400" i="true" dirty="false" err="true" smtClean="false"/>
              <a:t>šetření</a:t>
            </a:r>
            <a:r>
              <a:rPr lang="en-US" sz="1400" i="true" dirty="false" smtClean="false"/>
              <a:t> (s </a:t>
            </a:r>
            <a:r>
              <a:rPr lang="en-US" sz="1400" i="true" dirty="false" err="true" smtClean="false"/>
              <a:t>vyšší</a:t>
            </a:r>
            <a:r>
              <a:rPr lang="en-US" sz="1400" i="true" dirty="false" smtClean="false"/>
              <a:t> </a:t>
            </a:r>
            <a:r>
              <a:rPr lang="en-US" sz="1400" i="true" dirty="false" err="true" smtClean="false"/>
              <a:t>vypovídající</a:t>
            </a:r>
            <a:r>
              <a:rPr lang="en-US" sz="1400" i="true" dirty="false" smtClean="false"/>
              <a:t> </a:t>
            </a:r>
            <a:r>
              <a:rPr lang="en-US" sz="1400" i="true" dirty="false" err="true" smtClean="false"/>
              <a:t>hodnotou</a:t>
            </a:r>
            <a:r>
              <a:rPr lang="en-US" sz="1400" i="true" dirty="false" smtClean="false"/>
              <a:t>).</a:t>
            </a:r>
            <a:endParaRPr lang="cs-CZ" sz="1400" b="true" i="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43</a:t>
            </a:fld>
            <a:endParaRPr lang="cs-CZ" dirty="false"/>
          </a:p>
        </p:txBody>
      </p:sp>
    </p:spTree>
    <p:extLst>
      <p:ext uri="{BB962C8B-B14F-4D97-AF65-F5344CB8AC3E}">
        <p14:creationId xmlns:p14="http://schemas.microsoft.com/office/powerpoint/2010/main" val="19450497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Praktické</a:t>
            </a:r>
            <a:r>
              <a:rPr lang="en-US" dirty="false" smtClean="false"/>
              <a:t> </a:t>
            </a:r>
            <a:r>
              <a:rPr lang="en-US" dirty="false" err="true" smtClean="false"/>
              <a:t>cvičení</a:t>
            </a:r>
            <a:endParaRPr lang="cs-CZ" dirty="false"/>
          </a:p>
        </p:txBody>
      </p:sp>
      <p:sp>
        <p:nvSpPr>
          <p:cNvPr id="3" name="Zástupný symbol pro obsah 2"/>
          <p:cNvSpPr>
            <a:spLocks noGrp="true"/>
          </p:cNvSpPr>
          <p:nvPr>
            <p:ph idx="1"/>
          </p:nvPr>
        </p:nvSpPr>
        <p:spPr/>
        <p:txBody>
          <a:bodyPr/>
          <a:lstStyle/>
          <a:p>
            <a:r>
              <a:rPr lang="en-US" dirty="false" err="true" smtClean="false"/>
              <a:t>rozdělte</a:t>
            </a:r>
            <a:r>
              <a:rPr lang="en-US" dirty="false" smtClean="false"/>
              <a:t> se, </a:t>
            </a:r>
            <a:r>
              <a:rPr lang="en-US" dirty="false" err="true" smtClean="false"/>
              <a:t>prosím</a:t>
            </a:r>
            <a:r>
              <a:rPr lang="en-US" dirty="false" smtClean="false"/>
              <a:t>, do </a:t>
            </a:r>
            <a:r>
              <a:rPr lang="en-US" dirty="false" err="true" smtClean="false"/>
              <a:t>dvojic</a:t>
            </a:r>
            <a:r>
              <a:rPr lang="en-US" dirty="false" smtClean="false"/>
              <a:t>…</a:t>
            </a:r>
          </a:p>
          <a:p>
            <a:endParaRPr lang="en-US" dirty="false"/>
          </a:p>
          <a:p>
            <a:endParaRPr lang="en-US" dirty="false" smtClean="false"/>
          </a:p>
          <a:p>
            <a:endParaRPr lang="en-US" dirty="false"/>
          </a:p>
          <a:p>
            <a:endParaRPr lang="en-US" dirty="false" smtClean="false"/>
          </a:p>
          <a:p>
            <a:endParaRPr lang="en-US" dirty="false"/>
          </a:p>
          <a:p>
            <a:endParaRPr lang="en-US" dirty="false" smtClean="false"/>
          </a:p>
          <a:p>
            <a:pPr marL="0" indent="0" algn="r">
              <a:buNone/>
            </a:pPr>
            <a:r>
              <a:rPr lang="en-US" dirty="false" smtClean="false"/>
              <a:t>… </a:t>
            </a:r>
            <a:r>
              <a:rPr lang="en-US" dirty="false" err="true" smtClean="false"/>
              <a:t>sdílejme</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44</a:t>
            </a:fld>
            <a:endParaRPr lang="cs-CZ" dirty="false"/>
          </a:p>
        </p:txBody>
      </p:sp>
    </p:spTree>
    <p:extLst>
      <p:ext uri="{BB962C8B-B14F-4D97-AF65-F5344CB8AC3E}">
        <p14:creationId xmlns:p14="http://schemas.microsoft.com/office/powerpoint/2010/main" val="33463709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shrnutí</a:t>
            </a:r>
            <a:endParaRPr lang="cs-CZ" dirty="false"/>
          </a:p>
        </p:txBody>
      </p:sp>
      <p:sp>
        <p:nvSpPr>
          <p:cNvPr id="3" name="Zástupný symbol pro obsah 2"/>
          <p:cNvSpPr>
            <a:spLocks noGrp="true"/>
          </p:cNvSpPr>
          <p:nvPr>
            <p:ph idx="1"/>
          </p:nvPr>
        </p:nvSpPr>
        <p:spPr/>
        <p:txBody>
          <a:bodyPr/>
          <a:lstStyle/>
          <a:p>
            <a:r>
              <a:rPr lang="en-US" sz="1800" dirty="false" err="true" smtClean="false"/>
              <a:t>Evaluace</a:t>
            </a:r>
            <a:r>
              <a:rPr lang="en-US" sz="1800" dirty="false" smtClean="false"/>
              <a:t> </a:t>
            </a:r>
            <a:r>
              <a:rPr lang="en-US" sz="1800" dirty="false" err="true" smtClean="false"/>
              <a:t>jako</a:t>
            </a:r>
            <a:r>
              <a:rPr lang="en-US" sz="1800" dirty="false" smtClean="false"/>
              <a:t> </a:t>
            </a:r>
            <a:r>
              <a:rPr lang="en-US" sz="1800" dirty="false" err="true" smtClean="false"/>
              <a:t>manažerský</a:t>
            </a:r>
            <a:r>
              <a:rPr lang="en-US" sz="1800" dirty="false" smtClean="false"/>
              <a:t> </a:t>
            </a:r>
            <a:r>
              <a:rPr lang="en-US" sz="1800" dirty="false" err="true" smtClean="false"/>
              <a:t>nástroj</a:t>
            </a:r>
            <a:endParaRPr lang="en-US" sz="1800" dirty="false" smtClean="false"/>
          </a:p>
          <a:p>
            <a:r>
              <a:rPr lang="en-US" sz="1800" dirty="false" err="true" smtClean="false"/>
              <a:t>Evaluace</a:t>
            </a:r>
            <a:r>
              <a:rPr lang="en-US" sz="1800" dirty="false" smtClean="false"/>
              <a:t> v </a:t>
            </a:r>
            <a:r>
              <a:rPr lang="en-US" sz="1800" dirty="false" err="true" smtClean="false"/>
              <a:t>rámci</a:t>
            </a:r>
            <a:r>
              <a:rPr lang="en-US" sz="1800" dirty="false" smtClean="false"/>
              <a:t> </a:t>
            </a:r>
            <a:r>
              <a:rPr lang="en-US" sz="1800" dirty="false" err="true" smtClean="false"/>
              <a:t>výzvy</a:t>
            </a:r>
            <a:r>
              <a:rPr lang="en-US" sz="1800" dirty="false" smtClean="false"/>
              <a:t> č. 31 “</a:t>
            </a:r>
            <a:r>
              <a:rPr lang="en-US" sz="1800" dirty="false" err="true" smtClean="false"/>
              <a:t>Budování</a:t>
            </a:r>
            <a:r>
              <a:rPr lang="en-US" sz="1800" dirty="false" smtClean="false"/>
              <a:t> </a:t>
            </a:r>
            <a:r>
              <a:rPr lang="en-US" sz="1800" dirty="false" err="true" smtClean="false"/>
              <a:t>kapacit</a:t>
            </a:r>
            <a:r>
              <a:rPr lang="en-US" sz="1800" dirty="false" smtClean="false"/>
              <a:t> a </a:t>
            </a:r>
            <a:r>
              <a:rPr lang="en-US" sz="1800" dirty="false" err="true" smtClean="false"/>
              <a:t>profesionalizace</a:t>
            </a:r>
            <a:r>
              <a:rPr lang="en-US" sz="1800" dirty="false" smtClean="false"/>
              <a:t> NNO”</a:t>
            </a:r>
          </a:p>
          <a:p>
            <a:pPr lvl="1"/>
            <a:r>
              <a:rPr lang="en-US" sz="1400" dirty="false" err="true" smtClean="false"/>
              <a:t>nastínění</a:t>
            </a:r>
            <a:r>
              <a:rPr lang="en-US" sz="1400" dirty="false" smtClean="false"/>
              <a:t> </a:t>
            </a:r>
            <a:r>
              <a:rPr lang="en-US" sz="1400" dirty="false" err="true" smtClean="false"/>
              <a:t>základních</a:t>
            </a:r>
            <a:r>
              <a:rPr lang="en-US" sz="1400" dirty="false" smtClean="false"/>
              <a:t> </a:t>
            </a:r>
            <a:r>
              <a:rPr lang="en-US" sz="1400" dirty="false" err="true" smtClean="false"/>
              <a:t>požadavků</a:t>
            </a:r>
            <a:r>
              <a:rPr lang="en-US" sz="1400" dirty="false" smtClean="false"/>
              <a:t>: </a:t>
            </a:r>
          </a:p>
          <a:p>
            <a:pPr lvl="2"/>
            <a:r>
              <a:rPr lang="en-US" sz="1400" dirty="false" smtClean="false"/>
              <a:t>(</a:t>
            </a:r>
            <a:r>
              <a:rPr lang="en-US" sz="1400" dirty="false" err="true" smtClean="false"/>
              <a:t>sebe</a:t>
            </a:r>
            <a:r>
              <a:rPr lang="en-US" sz="1400" dirty="false" smtClean="false"/>
              <a:t>)</a:t>
            </a:r>
            <a:r>
              <a:rPr lang="en-US" sz="1400" dirty="false" err="true" smtClean="false"/>
              <a:t>evaluace</a:t>
            </a:r>
            <a:r>
              <a:rPr lang="en-US" sz="1400" dirty="false" smtClean="false"/>
              <a:t> </a:t>
            </a:r>
            <a:r>
              <a:rPr lang="en-US" sz="1400" dirty="false" err="true" smtClean="false"/>
              <a:t>realizovaných</a:t>
            </a:r>
            <a:r>
              <a:rPr lang="en-US" sz="1400" dirty="false" smtClean="false"/>
              <a:t> </a:t>
            </a:r>
            <a:r>
              <a:rPr lang="en-US" sz="1400" dirty="false" err="true" smtClean="false"/>
              <a:t>klíčových</a:t>
            </a:r>
            <a:r>
              <a:rPr lang="en-US" sz="1400" dirty="false" smtClean="false"/>
              <a:t> </a:t>
            </a:r>
            <a:r>
              <a:rPr lang="en-US" sz="1400" dirty="false" err="true" smtClean="false"/>
              <a:t>aktivit</a:t>
            </a:r>
            <a:r>
              <a:rPr lang="en-US" sz="1400" dirty="false" smtClean="false"/>
              <a:t> </a:t>
            </a:r>
          </a:p>
          <a:p>
            <a:pPr lvl="2"/>
            <a:r>
              <a:rPr lang="en-US" sz="1400" dirty="false" err="true"/>
              <a:t>z</a:t>
            </a:r>
            <a:r>
              <a:rPr lang="en-US" sz="1400" dirty="false" err="true" smtClean="false"/>
              <a:t>ávěrečná</a:t>
            </a:r>
            <a:r>
              <a:rPr lang="en-US" sz="1400" dirty="false" smtClean="false"/>
              <a:t> </a:t>
            </a:r>
            <a:r>
              <a:rPr lang="en-US" sz="1400" dirty="false" err="true" smtClean="false"/>
              <a:t>evaluační</a:t>
            </a:r>
            <a:r>
              <a:rPr lang="en-US" sz="1400" dirty="false" smtClean="false"/>
              <a:t> </a:t>
            </a:r>
            <a:r>
              <a:rPr lang="en-US" sz="1400" dirty="false" err="true" smtClean="false"/>
              <a:t>zpráva</a:t>
            </a:r>
            <a:endParaRPr lang="en-US" sz="1400" dirty="false" smtClean="false"/>
          </a:p>
          <a:p>
            <a:pPr lvl="2"/>
            <a:r>
              <a:rPr lang="en-US" sz="1400" dirty="false" err="true" smtClean="false"/>
              <a:t>součinnost</a:t>
            </a:r>
            <a:r>
              <a:rPr lang="en-US" sz="1400" dirty="false" smtClean="false"/>
              <a:t> – </a:t>
            </a:r>
            <a:r>
              <a:rPr lang="en-US" sz="1400" dirty="false" err="true" smtClean="false"/>
              <a:t>vstupní</a:t>
            </a:r>
            <a:r>
              <a:rPr lang="en-US" sz="1400" dirty="false" smtClean="false"/>
              <a:t> a </a:t>
            </a:r>
            <a:r>
              <a:rPr lang="en-US" sz="1400" dirty="false" err="true" smtClean="false"/>
              <a:t>závěrečné</a:t>
            </a:r>
            <a:r>
              <a:rPr lang="en-US" sz="1400" dirty="false" smtClean="false"/>
              <a:t> </a:t>
            </a:r>
            <a:r>
              <a:rPr lang="en-US" sz="1400" dirty="false" err="true" smtClean="false"/>
              <a:t>evaluace</a:t>
            </a:r>
            <a:r>
              <a:rPr lang="en-US" sz="1400" dirty="false" smtClean="false"/>
              <a:t> </a:t>
            </a:r>
            <a:r>
              <a:rPr lang="en-US" sz="1400" dirty="false" err="true" smtClean="false"/>
              <a:t>organizace</a:t>
            </a:r>
            <a:endParaRPr lang="en-US" sz="1400" dirty="false" smtClean="false"/>
          </a:p>
          <a:p>
            <a:r>
              <a:rPr lang="en-US" sz="1800" dirty="false" err="true" smtClean="false"/>
              <a:t>Schéma</a:t>
            </a:r>
            <a:r>
              <a:rPr lang="en-US" sz="1800" dirty="false" smtClean="false"/>
              <a:t> </a:t>
            </a:r>
            <a:r>
              <a:rPr lang="en-US" sz="1800" dirty="false" err="true" smtClean="false"/>
              <a:t>jednotlivých</a:t>
            </a:r>
            <a:r>
              <a:rPr lang="en-US" sz="1800" dirty="false" smtClean="false"/>
              <a:t> </a:t>
            </a:r>
            <a:r>
              <a:rPr lang="en-US" sz="1800" dirty="false" err="true" smtClean="false"/>
              <a:t>kroků</a:t>
            </a:r>
            <a:r>
              <a:rPr lang="en-US" sz="1800" dirty="false" smtClean="false"/>
              <a:t> </a:t>
            </a:r>
            <a:r>
              <a:rPr lang="en-US" sz="1800" dirty="false" err="true" smtClean="false"/>
              <a:t>evaluace</a:t>
            </a:r>
            <a:endParaRPr lang="en-US" sz="1800" dirty="false" smtClean="false"/>
          </a:p>
          <a:p>
            <a:pPr lvl="1"/>
            <a:r>
              <a:rPr lang="en-US" sz="1400" dirty="false" err="true" smtClean="false"/>
              <a:t>základní</a:t>
            </a:r>
            <a:r>
              <a:rPr lang="en-US" sz="1400" dirty="false" smtClean="false"/>
              <a:t> </a:t>
            </a:r>
            <a:r>
              <a:rPr lang="en-US" sz="1400" dirty="false" err="true" smtClean="false"/>
              <a:t>návod</a:t>
            </a:r>
            <a:r>
              <a:rPr lang="en-US" sz="1400" dirty="false" smtClean="false"/>
              <a:t> pro </a:t>
            </a:r>
            <a:r>
              <a:rPr lang="en-US" sz="1400" dirty="false" err="true" smtClean="false"/>
              <a:t>postup</a:t>
            </a:r>
            <a:r>
              <a:rPr lang="en-US" sz="1400" dirty="false" smtClean="false"/>
              <a:t> </a:t>
            </a:r>
            <a:r>
              <a:rPr lang="en-US" sz="1400" dirty="false" err="true" smtClean="false"/>
              <a:t>evaluační</a:t>
            </a:r>
            <a:r>
              <a:rPr lang="en-US" sz="1400" dirty="false" smtClean="false"/>
              <a:t> </a:t>
            </a:r>
            <a:r>
              <a:rPr lang="en-US" sz="1400" dirty="false" err="true" smtClean="false"/>
              <a:t>práce</a:t>
            </a:r>
            <a:r>
              <a:rPr lang="en-US" sz="1400" dirty="false" smtClean="false"/>
              <a:t> </a:t>
            </a:r>
          </a:p>
          <a:p>
            <a:r>
              <a:rPr lang="en-US" sz="1800" dirty="false" err="true" smtClean="false"/>
              <a:t>Evaluační</a:t>
            </a:r>
            <a:r>
              <a:rPr lang="en-US" sz="1800" dirty="false" smtClean="false"/>
              <a:t> </a:t>
            </a:r>
            <a:r>
              <a:rPr lang="en-US" sz="1800" dirty="false" err="true" smtClean="false"/>
              <a:t>ukazatele</a:t>
            </a:r>
            <a:endParaRPr lang="en-US" sz="1800" dirty="false" smtClean="false"/>
          </a:p>
          <a:p>
            <a:pPr lvl="1"/>
            <a:r>
              <a:rPr lang="en-US" sz="1400" dirty="false" err="true" smtClean="false"/>
              <a:t>základní</a:t>
            </a:r>
            <a:r>
              <a:rPr lang="en-US" sz="1400" dirty="false" smtClean="false"/>
              <a:t> </a:t>
            </a:r>
            <a:r>
              <a:rPr lang="en-US" sz="1400" dirty="false" err="true" smtClean="false"/>
              <a:t>návod</a:t>
            </a:r>
            <a:r>
              <a:rPr lang="en-US" sz="1400" dirty="false" smtClean="false"/>
              <a:t> </a:t>
            </a:r>
            <a:r>
              <a:rPr lang="en-US" sz="1400" dirty="false" err="true" smtClean="false"/>
              <a:t>na</a:t>
            </a:r>
            <a:r>
              <a:rPr lang="en-US" sz="1400" dirty="false" smtClean="false"/>
              <a:t> </a:t>
            </a:r>
            <a:r>
              <a:rPr lang="en-US" sz="1400" dirty="false" err="true" smtClean="false"/>
              <a:t>volbu</a:t>
            </a:r>
            <a:r>
              <a:rPr lang="en-US" sz="1400" dirty="false" smtClean="false"/>
              <a:t> a </a:t>
            </a:r>
            <a:r>
              <a:rPr lang="en-US" sz="1400" dirty="false" err="true" smtClean="false"/>
              <a:t>tvorbu</a:t>
            </a:r>
            <a:r>
              <a:rPr lang="en-US" sz="1400" dirty="false" smtClean="false"/>
              <a:t> </a:t>
            </a:r>
            <a:r>
              <a:rPr lang="en-US" sz="1400" dirty="false" err="true" smtClean="false"/>
              <a:t>vhodných</a:t>
            </a:r>
            <a:r>
              <a:rPr lang="en-US" sz="1400" dirty="false" smtClean="false"/>
              <a:t> </a:t>
            </a:r>
            <a:r>
              <a:rPr lang="en-US" sz="1400" dirty="false" err="true" smtClean="false"/>
              <a:t>ukazatelů</a:t>
            </a:r>
            <a:endParaRPr lang="cs-CZ" sz="1800"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25635144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smtClean="false"/>
              <a:t>Prostor</a:t>
            </a:r>
            <a:r>
              <a:rPr lang="en-US" dirty="false" smtClean="false"/>
              <a:t> pro </a:t>
            </a:r>
            <a:r>
              <a:rPr lang="en-US" dirty="false" err="true" smtClean="false"/>
              <a:t>dotazy</a:t>
            </a:r>
            <a:endParaRPr lang="cs-CZ" dirty="false"/>
          </a:p>
        </p:txBody>
      </p:sp>
      <p:sp>
        <p:nvSpPr>
          <p:cNvPr id="3" name="Zástupný symbol pro obsah 2"/>
          <p:cNvSpPr>
            <a:spLocks noGrp="true"/>
          </p:cNvSpPr>
          <p:nvPr>
            <p:ph idx="1"/>
          </p:nvPr>
        </p:nvSpPr>
        <p:spPr/>
        <p:txBody>
          <a:bodyPr/>
          <a:lstStyle/>
          <a:p>
            <a:pPr marL="0" indent="0">
              <a:buNone/>
            </a:pPr>
            <a:r>
              <a:rPr lang="en-US" dirty="false" err="true" smtClean="false"/>
              <a:t>pravá</a:t>
            </a:r>
            <a:r>
              <a:rPr lang="en-US" dirty="false" smtClean="false"/>
              <a:t> </a:t>
            </a:r>
            <a:r>
              <a:rPr lang="en-US" dirty="false" err="true" smtClean="false"/>
              <a:t>chvilka</a:t>
            </a:r>
            <a:r>
              <a:rPr lang="en-US" dirty="false" smtClean="false"/>
              <a:t> se </a:t>
            </a:r>
            <a:r>
              <a:rPr lang="en-US" dirty="false" err="true" smtClean="false"/>
              <a:t>zeptat</a:t>
            </a:r>
            <a:r>
              <a:rPr lang="en-US" dirty="false" smtClean="false"/>
              <a:t>…</a:t>
            </a:r>
          </a:p>
          <a:p>
            <a:pPr marL="0" indent="0" algn="r">
              <a:buNone/>
            </a:pPr>
            <a:r>
              <a:rPr lang="en-US" dirty="false" smtClean="false"/>
              <a:t>… </a:t>
            </a:r>
            <a:r>
              <a:rPr lang="en-US" dirty="false" err="true" smtClean="false"/>
              <a:t>nebo</a:t>
            </a:r>
            <a:r>
              <a:rPr lang="en-US" dirty="false" smtClean="false"/>
              <a:t> </a:t>
            </a:r>
            <a:r>
              <a:rPr lang="en-US" dirty="false" err="true" smtClean="false"/>
              <a:t>si</a:t>
            </a:r>
            <a:r>
              <a:rPr lang="en-US" dirty="false" smtClean="false"/>
              <a:t> </a:t>
            </a:r>
            <a:r>
              <a:rPr lang="en-US" dirty="false" err="true" smtClean="false"/>
              <a:t>alespoň</a:t>
            </a:r>
            <a:r>
              <a:rPr lang="en-US" dirty="false" smtClean="false"/>
              <a:t> </a:t>
            </a:r>
            <a:r>
              <a:rPr lang="en-US" dirty="false" err="true" smtClean="false"/>
              <a:t>poznačit</a:t>
            </a:r>
            <a:r>
              <a:rPr lang="en-US" dirty="false" smtClean="false"/>
              <a:t> </a:t>
            </a:r>
            <a:r>
              <a:rPr lang="en-US" dirty="false" err="true" smtClean="false"/>
              <a:t>kontakt</a:t>
            </a:r>
            <a:endParaRPr lang="en-US" dirty="false"/>
          </a:p>
          <a:p>
            <a:pPr marL="0" indent="0" algn="r">
              <a:buNone/>
            </a:pPr>
            <a:r>
              <a:rPr lang="en-US" dirty="false" smtClean="false"/>
              <a:t>				</a:t>
            </a:r>
            <a:r>
              <a:rPr lang="en-US" b="true" dirty="false" smtClean="false"/>
              <a:t>jakub.pejcal@mpsv.cz</a:t>
            </a:r>
            <a:endParaRPr lang="cs-CZ" b="true" dirty="false" smtClean="false"/>
          </a:p>
          <a:p>
            <a:pPr marL="0" indent="0" algn="r">
              <a:buNone/>
            </a:pPr>
            <a:r>
              <a:rPr lang="cs-CZ" b="true" dirty="false" smtClean="false"/>
              <a:t>mobil: 776 891 564</a:t>
            </a:r>
            <a:endParaRPr lang="en-US" b="true" dirty="false" smtClean="false"/>
          </a:p>
          <a:p>
            <a:pPr marL="0" indent="0" algn="r">
              <a:buNone/>
            </a:pPr>
            <a:r>
              <a:rPr lang="en-US" b="true" dirty="false" smtClean="false"/>
              <a:t>pavla.zetkova@mpsv.cz</a:t>
            </a:r>
          </a:p>
          <a:p>
            <a:pPr marL="0" indent="0" algn="r">
              <a:buNone/>
            </a:pPr>
            <a:r>
              <a:rPr lang="cs-CZ" b="true" dirty="false"/>
              <a:t>m</a:t>
            </a:r>
            <a:r>
              <a:rPr lang="cs-CZ" b="true" dirty="false" smtClean="false"/>
              <a:t>obil: 778 433 636</a:t>
            </a:r>
            <a:endParaRPr lang="en-US" b="true" dirty="false"/>
          </a:p>
          <a:p>
            <a:endParaRPr lang="en-US" dirty="false" smtClean="false"/>
          </a:p>
          <a:p>
            <a:endParaRPr lang="en-US" dirty="false"/>
          </a:p>
          <a:p>
            <a:pPr marL="0" indent="0" algn="ctr">
              <a:buNone/>
            </a:pPr>
            <a:r>
              <a:rPr lang="en-US" b="true" dirty="false" smtClean="false"/>
              <a:t>DĚKUJEME ZA POZORNOST</a:t>
            </a:r>
            <a:endParaRPr lang="cs-CZ" b="tru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46</a:t>
            </a:fld>
            <a:endParaRPr lang="cs-CZ" dirty="false"/>
          </a:p>
        </p:txBody>
      </p:sp>
    </p:spTree>
    <p:extLst>
      <p:ext uri="{BB962C8B-B14F-4D97-AF65-F5344CB8AC3E}">
        <p14:creationId xmlns:p14="http://schemas.microsoft.com/office/powerpoint/2010/main" val="1041498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Představení</a:t>
            </a:r>
            <a:r>
              <a:rPr lang="en-US" dirty="false"/>
              <a:t> </a:t>
            </a:r>
            <a:r>
              <a:rPr lang="en-US" dirty="false" err="true"/>
              <a:t>definic</a:t>
            </a:r>
            <a:r>
              <a:rPr lang="en-US" dirty="false"/>
              <a:t> a </a:t>
            </a:r>
            <a:r>
              <a:rPr lang="en-US" dirty="false" err="true" smtClean="false"/>
              <a:t>pojmů</a:t>
            </a:r>
            <a:r>
              <a:rPr lang="en-US" dirty="false" smtClean="false"/>
              <a:t> </a:t>
            </a:r>
            <a:r>
              <a:rPr lang="en-US" i="true" dirty="false" smtClean="false"/>
              <a:t>(</a:t>
            </a:r>
            <a:r>
              <a:rPr lang="en-US" i="true" dirty="false" err="true" smtClean="false"/>
              <a:t>evaluace</a:t>
            </a:r>
            <a:r>
              <a:rPr lang="en-US" i="true" dirty="false" smtClean="false"/>
              <a:t> </a:t>
            </a:r>
            <a:r>
              <a:rPr lang="en-US" i="true" dirty="false"/>
              <a:t>v </a:t>
            </a:r>
            <a:r>
              <a:rPr lang="en-US" i="true" dirty="false" err="true" smtClean="false"/>
              <a:t>bodech</a:t>
            </a:r>
            <a:r>
              <a:rPr lang="en-US" i="true" dirty="false" smtClean="false"/>
              <a:t>)</a:t>
            </a:r>
            <a:endParaRPr lang="cs-CZ" i="true" dirty="false"/>
          </a:p>
        </p:txBody>
      </p:sp>
      <p:sp>
        <p:nvSpPr>
          <p:cNvPr id="3" name="Zástupný symbol pro obsah 2"/>
          <p:cNvSpPr>
            <a:spLocks noGrp="true"/>
          </p:cNvSpPr>
          <p:nvPr>
            <p:ph idx="1"/>
          </p:nvPr>
        </p:nvSpPr>
        <p:spPr/>
        <p:txBody>
          <a:bodyPr/>
          <a:lstStyle/>
          <a:p>
            <a:pPr algn="just"/>
            <a:r>
              <a:rPr lang="cs-CZ" sz="1800" dirty="false" smtClean="false"/>
              <a:t>zaměřuje </a:t>
            </a:r>
            <a:r>
              <a:rPr lang="cs-CZ" sz="1800" dirty="false"/>
              <a:t>se na výsledky a dopady, posuzuje při tom platnost, reálnost, dosažitelnost a relevanci předem stanovených cílů a </a:t>
            </a:r>
            <a:r>
              <a:rPr lang="cs-CZ" sz="1800" dirty="false" smtClean="false"/>
              <a:t>indikátorů</a:t>
            </a:r>
            <a:r>
              <a:rPr lang="en-US" sz="1800" dirty="false" smtClean="false"/>
              <a:t>;</a:t>
            </a:r>
            <a:r>
              <a:rPr lang="cs-CZ" sz="1800" dirty="false" smtClean="false"/>
              <a:t> </a:t>
            </a:r>
            <a:endParaRPr lang="en-US" sz="1800" dirty="false" smtClean="false"/>
          </a:p>
          <a:p>
            <a:pPr algn="just"/>
            <a:r>
              <a:rPr lang="cs-CZ" sz="1800" dirty="false" smtClean="false"/>
              <a:t>ptá </a:t>
            </a:r>
            <a:r>
              <a:rPr lang="cs-CZ" sz="1800" dirty="false"/>
              <a:t>se na vhodnost zvoleného </a:t>
            </a:r>
            <a:r>
              <a:rPr lang="cs-CZ" sz="1800" dirty="false" smtClean="false"/>
              <a:t>postupu</a:t>
            </a:r>
            <a:r>
              <a:rPr lang="en-US" sz="1800" dirty="false" smtClean="false"/>
              <a:t>;</a:t>
            </a:r>
          </a:p>
          <a:p>
            <a:pPr algn="just"/>
            <a:r>
              <a:rPr lang="cs-CZ" sz="1800" dirty="false" smtClean="false"/>
              <a:t>identifikuje </a:t>
            </a:r>
            <a:r>
              <a:rPr lang="cs-CZ" sz="1800" dirty="false"/>
              <a:t>plánované i neplánované efekty (kauzální vztahy) intervence </a:t>
            </a:r>
            <a:r>
              <a:rPr lang="en-US" sz="1800" dirty="false" smtClean="false"/>
              <a:t>           </a:t>
            </a:r>
            <a:r>
              <a:rPr lang="cs-CZ" sz="1800" dirty="false" smtClean="false"/>
              <a:t>a </a:t>
            </a:r>
            <a:r>
              <a:rPr lang="cs-CZ" sz="1800" dirty="false"/>
              <a:t>to v širších </a:t>
            </a:r>
            <a:r>
              <a:rPr lang="cs-CZ" sz="1800" dirty="false" smtClean="false"/>
              <a:t>souvislostech</a:t>
            </a:r>
            <a:r>
              <a:rPr lang="en-US" sz="1800" dirty="false" smtClean="false"/>
              <a:t>;</a:t>
            </a:r>
            <a:r>
              <a:rPr lang="cs-CZ" sz="1800" dirty="false" smtClean="false"/>
              <a:t> </a:t>
            </a:r>
            <a:endParaRPr lang="en-US" sz="1800" dirty="false" smtClean="false"/>
          </a:p>
          <a:p>
            <a:pPr algn="just"/>
            <a:r>
              <a:rPr lang="cs-CZ" sz="1800" dirty="false" smtClean="false"/>
              <a:t>jako </a:t>
            </a:r>
            <a:r>
              <a:rPr lang="cs-CZ" sz="1800" dirty="false"/>
              <a:t>jeden zdroj informací využívá výstupy průběžného monitoringu. </a:t>
            </a:r>
            <a:r>
              <a:rPr lang="en-US" sz="1800" dirty="false" smtClean="false"/>
              <a:t>              </a:t>
            </a:r>
            <a:r>
              <a:rPr lang="cs-CZ" sz="1800" dirty="false" smtClean="false"/>
              <a:t>Z </a:t>
            </a:r>
            <a:r>
              <a:rPr lang="cs-CZ" sz="1800" dirty="false"/>
              <a:t>dat poté vyvozuje závěry a doporučení, mezi další zdroje dat a informací využívá statistiku, vlastní šetření... </a:t>
            </a:r>
            <a:endParaRPr lang="en-US" sz="1800" dirty="false"/>
          </a:p>
          <a:p>
            <a:pPr algn="just"/>
            <a:r>
              <a:rPr lang="cs-CZ" sz="1800" dirty="false" smtClean="false"/>
              <a:t>data </a:t>
            </a:r>
            <a:r>
              <a:rPr lang="cs-CZ" sz="1800" dirty="false"/>
              <a:t>jsou sbírána ve specifickém čase, případně periodicky nebo </a:t>
            </a:r>
            <a:r>
              <a:rPr lang="cs-CZ" sz="1800" dirty="false" smtClean="false"/>
              <a:t>ad-hoc</a:t>
            </a:r>
            <a:r>
              <a:rPr lang="en-US" sz="1800" dirty="false" smtClean="false"/>
              <a:t>;</a:t>
            </a:r>
            <a:r>
              <a:rPr lang="cs-CZ" sz="1800" dirty="false" smtClean="false"/>
              <a:t> </a:t>
            </a:r>
            <a:endParaRPr lang="en-US" sz="1800" dirty="false" smtClean="false"/>
          </a:p>
          <a:p>
            <a:pPr algn="just"/>
            <a:r>
              <a:rPr lang="cs-CZ" sz="1800" dirty="false" smtClean="false"/>
              <a:t>používá </a:t>
            </a:r>
            <a:r>
              <a:rPr lang="cs-CZ" sz="1800" dirty="false"/>
              <a:t>kvalitativní i kvantitativní metody pro vyhodnocení získaných </a:t>
            </a:r>
            <a:r>
              <a:rPr lang="cs-CZ" sz="1800" dirty="false" smtClean="false"/>
              <a:t>informací</a:t>
            </a:r>
            <a:r>
              <a:rPr lang="en-US" sz="1800" dirty="false" smtClean="false"/>
              <a:t>.</a:t>
            </a: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spTree>
    <p:extLst>
      <p:ext uri="{BB962C8B-B14F-4D97-AF65-F5344CB8AC3E}">
        <p14:creationId xmlns:p14="http://schemas.microsoft.com/office/powerpoint/2010/main" val="2682391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smtClean="false"/>
              <a:t>EVALUAČNÍ KRITÉRIA</a:t>
            </a:r>
            <a:endParaRPr lang="cs-CZ" dirty="false"/>
          </a:p>
        </p:txBody>
      </p:sp>
      <p:sp>
        <p:nvSpPr>
          <p:cNvPr id="3" name="Zástupný symbol pro obsah 2"/>
          <p:cNvSpPr>
            <a:spLocks noGrp="true"/>
          </p:cNvSpPr>
          <p:nvPr>
            <p:ph idx="1"/>
          </p:nvPr>
        </p:nvSpPr>
        <p:spPr/>
        <p:txBody>
          <a:bodyPr/>
          <a:lstStyle/>
          <a:p>
            <a:pPr lvl="0"/>
            <a:r>
              <a:rPr lang="en-US" sz="1800" b="true" dirty="false" err="true"/>
              <a:t>dopad</a:t>
            </a:r>
            <a:r>
              <a:rPr lang="en-US" sz="1800" b="true" dirty="false"/>
              <a:t>: </a:t>
            </a:r>
            <a:r>
              <a:rPr lang="en-US" sz="1800" i="true" dirty="false"/>
              <a:t>“Co </a:t>
            </a:r>
            <a:r>
              <a:rPr lang="en-US" sz="1800" i="true" dirty="false" err="true"/>
              <a:t>všechno</a:t>
            </a:r>
            <a:r>
              <a:rPr lang="en-US" sz="1800" i="true" dirty="false"/>
              <a:t> </a:t>
            </a:r>
            <a:r>
              <a:rPr lang="en-US" sz="1800" i="true" dirty="false" err="true"/>
              <a:t>jsme</a:t>
            </a:r>
            <a:r>
              <a:rPr lang="en-US" sz="1800" i="true" dirty="false"/>
              <a:t> </a:t>
            </a:r>
            <a:r>
              <a:rPr lang="en-US" sz="1800" i="true" dirty="false" err="true"/>
              <a:t>způsobili</a:t>
            </a:r>
            <a:r>
              <a:rPr lang="en-US" sz="1800" i="true" dirty="false"/>
              <a:t>?”</a:t>
            </a:r>
          </a:p>
          <a:p>
            <a:pPr lvl="0"/>
            <a:r>
              <a:rPr lang="en-US" sz="1800" b="true" dirty="false"/>
              <a:t>relevance: </a:t>
            </a:r>
            <a:r>
              <a:rPr lang="en-US" sz="1800" i="true" dirty="false"/>
              <a:t>“Je to </a:t>
            </a:r>
            <a:r>
              <a:rPr lang="en-US" sz="1800" i="true" dirty="false" err="true"/>
              <a:t>stále</a:t>
            </a:r>
            <a:r>
              <a:rPr lang="en-US" sz="1800" i="true" dirty="false"/>
              <a:t> </a:t>
            </a:r>
            <a:r>
              <a:rPr lang="en-US" sz="1800" i="true" dirty="false" err="true"/>
              <a:t>ještě</a:t>
            </a:r>
            <a:r>
              <a:rPr lang="en-US" sz="1800" i="true" dirty="false"/>
              <a:t> </a:t>
            </a:r>
            <a:r>
              <a:rPr lang="en-US" sz="1800" i="true" dirty="false" err="true"/>
              <a:t>potřeba</a:t>
            </a:r>
            <a:r>
              <a:rPr lang="en-US" sz="1800" i="true" dirty="false"/>
              <a:t>?”</a:t>
            </a:r>
          </a:p>
          <a:p>
            <a:pPr lvl="0"/>
            <a:r>
              <a:rPr lang="en-US" sz="1800" b="true" dirty="false" err="true"/>
              <a:t>udržitelnost</a:t>
            </a:r>
            <a:r>
              <a:rPr lang="en-US" sz="1800" b="true" dirty="false"/>
              <a:t>:</a:t>
            </a:r>
            <a:r>
              <a:rPr lang="en-US" sz="1800" dirty="false"/>
              <a:t> </a:t>
            </a:r>
            <a:r>
              <a:rPr lang="en-US" sz="1800" i="true" dirty="false"/>
              <a:t>“Co z </a:t>
            </a:r>
            <a:r>
              <a:rPr lang="en-US" sz="1800" i="true" dirty="false" err="true"/>
              <a:t>toho</a:t>
            </a:r>
            <a:r>
              <a:rPr lang="en-US" sz="1800" i="true" dirty="false"/>
              <a:t> </a:t>
            </a:r>
            <a:r>
              <a:rPr lang="en-US" sz="1800" i="true" dirty="false" err="true"/>
              <a:t>zbude</a:t>
            </a:r>
            <a:r>
              <a:rPr lang="en-US" sz="1800" i="true" dirty="false"/>
              <a:t>?” </a:t>
            </a:r>
          </a:p>
          <a:p>
            <a:pPr lvl="0"/>
            <a:r>
              <a:rPr lang="en-US" sz="1800" b="true" dirty="false" err="true"/>
              <a:t>účelnost</a:t>
            </a:r>
            <a:r>
              <a:rPr lang="en-US" sz="1800" b="true" dirty="false"/>
              <a:t>: </a:t>
            </a:r>
            <a:r>
              <a:rPr lang="en-US" sz="1800" i="true" dirty="false"/>
              <a:t>“</a:t>
            </a:r>
            <a:r>
              <a:rPr lang="en-US" sz="1800" i="true" dirty="false" err="true"/>
              <a:t>Funguje</a:t>
            </a:r>
            <a:r>
              <a:rPr lang="en-US" sz="1800" i="true" dirty="false"/>
              <a:t> to?”</a:t>
            </a:r>
          </a:p>
          <a:p>
            <a:pPr lvl="0"/>
            <a:r>
              <a:rPr lang="en-US" sz="1800" b="true" dirty="false" err="true"/>
              <a:t>účinnost</a:t>
            </a:r>
            <a:r>
              <a:rPr lang="en-US" sz="1800" b="true" dirty="false"/>
              <a:t>: </a:t>
            </a:r>
            <a:r>
              <a:rPr lang="en-US" sz="1800" i="true" dirty="false"/>
              <a:t>“Co </a:t>
            </a:r>
            <a:r>
              <a:rPr lang="en-US" sz="1800" i="true" dirty="false" err="true"/>
              <a:t>nás</a:t>
            </a:r>
            <a:r>
              <a:rPr lang="en-US" sz="1800" i="true" dirty="false"/>
              <a:t> to </a:t>
            </a:r>
            <a:r>
              <a:rPr lang="en-US" sz="1800" i="true" dirty="false" err="true"/>
              <a:t>stojí</a:t>
            </a:r>
            <a:r>
              <a:rPr lang="en-US" sz="1800" i="true" dirty="false"/>
              <a:t>?”</a:t>
            </a:r>
          </a:p>
          <a:p>
            <a:pPr lvl="0"/>
            <a:r>
              <a:rPr lang="en-US" sz="1800" b="true" dirty="false" err="true"/>
              <a:t>úspornost</a:t>
            </a:r>
            <a:r>
              <a:rPr lang="en-US" sz="1800" b="true" dirty="false"/>
              <a:t>:</a:t>
            </a:r>
            <a:r>
              <a:rPr lang="en-US" sz="1800" dirty="false"/>
              <a:t> </a:t>
            </a:r>
            <a:r>
              <a:rPr lang="en-US" sz="1800" i="true" dirty="false"/>
              <a:t>“</a:t>
            </a:r>
            <a:r>
              <a:rPr lang="en-US" sz="1800" i="true" dirty="false" err="true"/>
              <a:t>Nešlo</a:t>
            </a:r>
            <a:r>
              <a:rPr lang="en-US" sz="1800" i="true" dirty="false"/>
              <a:t> by to </a:t>
            </a:r>
            <a:r>
              <a:rPr lang="en-US" sz="1800" i="true" dirty="false" err="true"/>
              <a:t>levněji</a:t>
            </a:r>
            <a:r>
              <a:rPr lang="en-US" sz="1800" i="true" dirty="false"/>
              <a:t>?”</a:t>
            </a:r>
          </a:p>
          <a:p>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2702649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Jaké</a:t>
            </a:r>
            <a:r>
              <a:rPr lang="en-US" dirty="false"/>
              <a:t> </a:t>
            </a:r>
            <a:r>
              <a:rPr lang="en-US" dirty="false" err="true"/>
              <a:t>plynou</a:t>
            </a:r>
            <a:r>
              <a:rPr lang="en-US" dirty="false"/>
              <a:t> z </a:t>
            </a:r>
            <a:r>
              <a:rPr lang="en-US" dirty="false" err="true"/>
              <a:t>evaluace</a:t>
            </a:r>
            <a:r>
              <a:rPr lang="en-US" dirty="false"/>
              <a:t> </a:t>
            </a:r>
            <a:r>
              <a:rPr lang="en-US" dirty="false" err="true" smtClean="false"/>
              <a:t>výhody</a:t>
            </a:r>
            <a:r>
              <a:rPr lang="en-US" dirty="false" smtClean="false"/>
              <a:t> </a:t>
            </a:r>
            <a:r>
              <a:rPr lang="en-US" i="true" dirty="false" smtClean="false"/>
              <a:t>(</a:t>
            </a:r>
            <a:r>
              <a:rPr lang="en-US" i="true" dirty="false" err="true" smtClean="false"/>
              <a:t>strana</a:t>
            </a:r>
            <a:r>
              <a:rPr lang="en-US" i="true" dirty="false" smtClean="false"/>
              <a:t> </a:t>
            </a:r>
            <a:r>
              <a:rPr lang="en-US" i="true" dirty="false" err="true"/>
              <a:t>poskytovatele</a:t>
            </a:r>
            <a:r>
              <a:rPr lang="en-US" i="true" dirty="false"/>
              <a:t> / </a:t>
            </a:r>
            <a:r>
              <a:rPr lang="en-US" i="true" dirty="false" err="true" smtClean="false"/>
              <a:t>donora</a:t>
            </a:r>
            <a:r>
              <a:rPr lang="en-US" i="true" dirty="false" smtClean="false"/>
              <a:t>)</a:t>
            </a:r>
            <a:endParaRPr lang="cs-CZ" i="true" dirty="false"/>
          </a:p>
        </p:txBody>
      </p:sp>
      <p:sp>
        <p:nvSpPr>
          <p:cNvPr id="3" name="Zástupný symbol pro obsah 2"/>
          <p:cNvSpPr>
            <a:spLocks noGrp="true"/>
          </p:cNvSpPr>
          <p:nvPr>
            <p:ph idx="1"/>
          </p:nvPr>
        </p:nvSpPr>
        <p:spPr/>
        <p:txBody>
          <a:bodyPr/>
          <a:lstStyle/>
          <a:p>
            <a:pPr lvl="0" algn="just"/>
            <a:r>
              <a:rPr lang="en-US" sz="1800" b="true" dirty="false" err="true"/>
              <a:t>vlastní</a:t>
            </a:r>
            <a:r>
              <a:rPr lang="en-US" sz="1800" b="true" dirty="false"/>
              <a:t> </a:t>
            </a:r>
            <a:r>
              <a:rPr lang="en-US" sz="1800" b="true" dirty="false" err="true"/>
              <a:t>motivace</a:t>
            </a:r>
            <a:r>
              <a:rPr lang="en-US" sz="1800" b="true" dirty="false"/>
              <a:t> </a:t>
            </a:r>
            <a:r>
              <a:rPr lang="en-US" sz="1800" b="true" dirty="false" err="true"/>
              <a:t>znát</a:t>
            </a:r>
            <a:r>
              <a:rPr lang="en-US" sz="1800" b="true" dirty="false"/>
              <a:t> </a:t>
            </a:r>
            <a:r>
              <a:rPr lang="en-US" sz="1800" b="true" dirty="false" err="true"/>
              <a:t>výstup</a:t>
            </a:r>
            <a:r>
              <a:rPr lang="en-US" sz="1800" b="true" dirty="false"/>
              <a:t> z </a:t>
            </a:r>
            <a:r>
              <a:rPr lang="en-US" sz="1800" b="true" dirty="false" err="true" smtClean="false"/>
              <a:t>evaluace</a:t>
            </a:r>
            <a:r>
              <a:rPr lang="en-US" sz="1800" b="true" dirty="false" smtClean="false"/>
              <a:t>:</a:t>
            </a:r>
          </a:p>
          <a:p>
            <a:pPr marL="0" lvl="0" indent="0" algn="just">
              <a:buNone/>
            </a:pPr>
            <a:r>
              <a:rPr lang="en-US" sz="1400" dirty="false" err="true" smtClean="false"/>
              <a:t>realizátor</a:t>
            </a:r>
            <a:r>
              <a:rPr lang="en-US" sz="1400" dirty="false" smtClean="false"/>
              <a:t> </a:t>
            </a:r>
            <a:r>
              <a:rPr lang="en-US" sz="1400" dirty="false" err="true"/>
              <a:t>pracuje</a:t>
            </a:r>
            <a:r>
              <a:rPr lang="en-US" sz="1400" dirty="false"/>
              <a:t> </a:t>
            </a:r>
            <a:r>
              <a:rPr lang="en-US" sz="1400" dirty="false" err="true"/>
              <a:t>na</a:t>
            </a:r>
            <a:r>
              <a:rPr lang="en-US" sz="1400" dirty="false"/>
              <a:t> </a:t>
            </a:r>
            <a:r>
              <a:rPr lang="en-US" sz="1400" dirty="false" err="true"/>
              <a:t>naplnění</a:t>
            </a:r>
            <a:r>
              <a:rPr lang="en-US" sz="1400" dirty="false"/>
              <a:t> </a:t>
            </a:r>
            <a:r>
              <a:rPr lang="en-US" sz="1400" dirty="false" err="true"/>
              <a:t>cíle</a:t>
            </a:r>
            <a:r>
              <a:rPr lang="en-US" sz="1400" dirty="false"/>
              <a:t>, </a:t>
            </a:r>
            <a:r>
              <a:rPr lang="en-US" sz="1400" dirty="false" err="true"/>
              <a:t>který</a:t>
            </a:r>
            <a:r>
              <a:rPr lang="en-US" sz="1400" dirty="false"/>
              <a:t> </a:t>
            </a:r>
            <a:r>
              <a:rPr lang="en-US" sz="1400" dirty="false" err="true"/>
              <a:t>si</a:t>
            </a:r>
            <a:r>
              <a:rPr lang="en-US" sz="1400" dirty="false"/>
              <a:t> v </a:t>
            </a:r>
            <a:r>
              <a:rPr lang="en-US" sz="1400" dirty="false" err="true"/>
              <a:t>rámci</a:t>
            </a:r>
            <a:r>
              <a:rPr lang="en-US" sz="1400" dirty="false"/>
              <a:t> </a:t>
            </a:r>
            <a:r>
              <a:rPr lang="en-US" sz="1400" dirty="false" err="true"/>
              <a:t>nastavení</a:t>
            </a:r>
            <a:r>
              <a:rPr lang="en-US" sz="1400" dirty="false"/>
              <a:t> </a:t>
            </a:r>
            <a:r>
              <a:rPr lang="en-US" sz="1400" dirty="false" err="true"/>
              <a:t>toho</a:t>
            </a:r>
            <a:r>
              <a:rPr lang="en-US" sz="1400" dirty="false"/>
              <a:t> </a:t>
            </a:r>
            <a:r>
              <a:rPr lang="en-US" sz="1400" dirty="false" err="true"/>
              <a:t>dotačního</a:t>
            </a:r>
            <a:r>
              <a:rPr lang="en-US" sz="1400" dirty="false"/>
              <a:t> </a:t>
            </a:r>
            <a:r>
              <a:rPr lang="en-US" sz="1400" dirty="false" err="true"/>
              <a:t>programu</a:t>
            </a:r>
            <a:r>
              <a:rPr lang="en-US" sz="1400" dirty="false"/>
              <a:t> </a:t>
            </a:r>
            <a:r>
              <a:rPr lang="en-US" sz="1400" dirty="false" err="true"/>
              <a:t>určil</a:t>
            </a:r>
            <a:r>
              <a:rPr lang="en-US" sz="1400" dirty="false"/>
              <a:t> </a:t>
            </a:r>
            <a:r>
              <a:rPr lang="en-US" sz="1400" dirty="false" err="true"/>
              <a:t>sám</a:t>
            </a:r>
            <a:r>
              <a:rPr lang="en-US" sz="1400" dirty="false"/>
              <a:t> </a:t>
            </a:r>
            <a:r>
              <a:rPr lang="en-US" sz="1400" dirty="false" err="true"/>
              <a:t>poskytovatel</a:t>
            </a:r>
            <a:r>
              <a:rPr lang="en-US" sz="1400" dirty="false"/>
              <a:t>. Je </a:t>
            </a:r>
            <a:r>
              <a:rPr lang="en-US" sz="1400" dirty="false" err="true"/>
              <a:t>tedy</a:t>
            </a:r>
            <a:r>
              <a:rPr lang="en-US" sz="1400" dirty="false"/>
              <a:t> pro </a:t>
            </a:r>
            <a:r>
              <a:rPr lang="en-US" sz="1400" dirty="false" err="true"/>
              <a:t>poskytovatele</a:t>
            </a:r>
            <a:r>
              <a:rPr lang="en-US" sz="1400" dirty="false"/>
              <a:t> </a:t>
            </a:r>
            <a:r>
              <a:rPr lang="en-US" sz="1400" dirty="false" err="true"/>
              <a:t>získat</a:t>
            </a:r>
            <a:r>
              <a:rPr lang="en-US" sz="1400" dirty="false"/>
              <a:t> </a:t>
            </a:r>
            <a:r>
              <a:rPr lang="en-US" sz="1400" dirty="false" err="true"/>
              <a:t>zpětnou</a:t>
            </a:r>
            <a:r>
              <a:rPr lang="en-US" sz="1400" dirty="false"/>
              <a:t> </a:t>
            </a:r>
            <a:r>
              <a:rPr lang="en-US" sz="1400" dirty="false" err="true"/>
              <a:t>vazbu</a:t>
            </a:r>
            <a:r>
              <a:rPr lang="en-US" sz="1400" dirty="false"/>
              <a:t>, </a:t>
            </a:r>
            <a:r>
              <a:rPr lang="en-US" sz="1400" dirty="false" err="true"/>
              <a:t>jak</a:t>
            </a:r>
            <a:r>
              <a:rPr lang="en-US" sz="1400" dirty="false"/>
              <a:t> se </a:t>
            </a:r>
            <a:r>
              <a:rPr lang="en-US" sz="1400" dirty="false" err="true"/>
              <a:t>naplňuje</a:t>
            </a:r>
            <a:r>
              <a:rPr lang="en-US" sz="1400" dirty="false"/>
              <a:t> </a:t>
            </a:r>
            <a:r>
              <a:rPr lang="en-US" sz="1400" dirty="false" err="true"/>
              <a:t>stanovený</a:t>
            </a:r>
            <a:r>
              <a:rPr lang="en-US" sz="1400" dirty="false"/>
              <a:t> </a:t>
            </a:r>
            <a:r>
              <a:rPr lang="en-US" sz="1400" dirty="false" err="true"/>
              <a:t>cíl</a:t>
            </a:r>
            <a:r>
              <a:rPr lang="en-US" sz="1400" dirty="false"/>
              <a:t>. </a:t>
            </a:r>
            <a:r>
              <a:rPr lang="en-US" sz="1400" dirty="false" err="true"/>
              <a:t>Případně</a:t>
            </a:r>
            <a:r>
              <a:rPr lang="en-US" sz="1400" dirty="false"/>
              <a:t>, </a:t>
            </a:r>
            <a:r>
              <a:rPr lang="en-US" sz="1400" dirty="false" err="true"/>
              <a:t>jaké</a:t>
            </a:r>
            <a:r>
              <a:rPr lang="en-US" sz="1400" dirty="false"/>
              <a:t> </a:t>
            </a:r>
            <a:r>
              <a:rPr lang="en-US" sz="1400" dirty="false" err="true"/>
              <a:t>komplikace</a:t>
            </a:r>
            <a:r>
              <a:rPr lang="en-US" sz="1400" dirty="false"/>
              <a:t> </a:t>
            </a:r>
            <a:r>
              <a:rPr lang="en-US" sz="1400" dirty="false" err="true"/>
              <a:t>cestu</a:t>
            </a:r>
            <a:r>
              <a:rPr lang="en-US" sz="1400" dirty="false"/>
              <a:t> k </a:t>
            </a:r>
            <a:r>
              <a:rPr lang="en-US" sz="1400" dirty="false" err="true"/>
              <a:t>tomu</a:t>
            </a:r>
            <a:r>
              <a:rPr lang="en-US" sz="1400" dirty="false"/>
              <a:t> </a:t>
            </a:r>
            <a:r>
              <a:rPr lang="en-US" sz="1400" dirty="false" err="true"/>
              <a:t>cíli</a:t>
            </a:r>
            <a:r>
              <a:rPr lang="en-US" sz="1400" dirty="false"/>
              <a:t> </a:t>
            </a:r>
            <a:r>
              <a:rPr lang="en-US" sz="1400" dirty="false" err="true"/>
              <a:t>provázejí</a:t>
            </a:r>
            <a:r>
              <a:rPr lang="en-US" sz="1400" dirty="false"/>
              <a:t>.</a:t>
            </a:r>
          </a:p>
          <a:p>
            <a:pPr algn="just"/>
            <a:endParaRPr lang="en-US" sz="1800" dirty="false"/>
          </a:p>
          <a:p>
            <a:pPr lvl="0" algn="just"/>
            <a:r>
              <a:rPr lang="en-US" sz="1800" b="true" dirty="false" err="true"/>
              <a:t>vnější</a:t>
            </a:r>
            <a:r>
              <a:rPr lang="en-US" sz="1800" b="true" dirty="false"/>
              <a:t> </a:t>
            </a:r>
            <a:r>
              <a:rPr lang="en-US" sz="1800" b="true" dirty="false" err="true"/>
              <a:t>motivace</a:t>
            </a:r>
            <a:r>
              <a:rPr lang="en-US" sz="1800" b="true" dirty="false"/>
              <a:t> </a:t>
            </a:r>
            <a:r>
              <a:rPr lang="en-US" sz="1800" b="true" dirty="false" err="true"/>
              <a:t>znát</a:t>
            </a:r>
            <a:r>
              <a:rPr lang="en-US" sz="1800" b="true" dirty="false"/>
              <a:t> </a:t>
            </a:r>
            <a:r>
              <a:rPr lang="en-US" sz="1800" b="true" dirty="false" err="true"/>
              <a:t>výstupy</a:t>
            </a:r>
            <a:r>
              <a:rPr lang="en-US" sz="1800" b="true" dirty="false"/>
              <a:t> z </a:t>
            </a:r>
            <a:r>
              <a:rPr lang="en-US" sz="1800" b="true" dirty="false" err="true" smtClean="false"/>
              <a:t>evaluace</a:t>
            </a:r>
            <a:r>
              <a:rPr lang="en-US" sz="1800" b="true" dirty="false" smtClean="false"/>
              <a:t>:</a:t>
            </a:r>
            <a:endParaRPr lang="en-US" sz="1800" b="true" dirty="false"/>
          </a:p>
          <a:p>
            <a:pPr marL="0" indent="0" algn="just">
              <a:buNone/>
            </a:pPr>
            <a:r>
              <a:rPr lang="en-US" sz="1400" dirty="false" err="true"/>
              <a:t>povinnost</a:t>
            </a:r>
            <a:r>
              <a:rPr lang="en-US" sz="1400" dirty="false"/>
              <a:t> </a:t>
            </a:r>
            <a:r>
              <a:rPr lang="en-US" sz="1400" dirty="false" err="true"/>
              <a:t>vyhodnocovat</a:t>
            </a:r>
            <a:r>
              <a:rPr lang="en-US" sz="1400" dirty="false"/>
              <a:t> </a:t>
            </a:r>
            <a:r>
              <a:rPr lang="en-US" sz="1400" dirty="false" err="true"/>
              <a:t>dopady</a:t>
            </a:r>
            <a:r>
              <a:rPr lang="en-US" sz="1400" dirty="false"/>
              <a:t> </a:t>
            </a:r>
            <a:r>
              <a:rPr lang="en-US" sz="1400" dirty="false" err="true"/>
              <a:t>jednotlivých</a:t>
            </a:r>
            <a:r>
              <a:rPr lang="en-US" sz="1400" dirty="false"/>
              <a:t> </a:t>
            </a:r>
            <a:r>
              <a:rPr lang="en-US" sz="1400" dirty="false" err="true"/>
              <a:t>programů</a:t>
            </a:r>
            <a:r>
              <a:rPr lang="en-US" sz="1400" dirty="false"/>
              <a:t> </a:t>
            </a:r>
            <a:r>
              <a:rPr lang="en-US" sz="1400" dirty="false" err="true"/>
              <a:t>dana</a:t>
            </a:r>
            <a:r>
              <a:rPr lang="en-US" sz="1400" dirty="false"/>
              <a:t> z </a:t>
            </a:r>
            <a:r>
              <a:rPr lang="en-US" sz="1400" dirty="false" err="true" smtClean="false"/>
              <a:t>vnějšku</a:t>
            </a:r>
            <a:r>
              <a:rPr lang="en-US" sz="1400" dirty="false" smtClean="false"/>
              <a:t>, </a:t>
            </a:r>
            <a:r>
              <a:rPr lang="en-US" sz="1400" dirty="false" err="true" smtClean="false"/>
              <a:t>např</a:t>
            </a:r>
            <a:r>
              <a:rPr lang="en-US" sz="1400" dirty="false" smtClean="false"/>
              <a:t>. </a:t>
            </a:r>
            <a:r>
              <a:rPr lang="en-US" sz="1400" dirty="false" err="true"/>
              <a:t>Nařízení</a:t>
            </a:r>
            <a:r>
              <a:rPr lang="en-US" sz="1400" dirty="false"/>
              <a:t> EP a </a:t>
            </a:r>
            <a:r>
              <a:rPr lang="en-US" sz="1400" dirty="false" err="true"/>
              <a:t>Evropské</a:t>
            </a:r>
            <a:r>
              <a:rPr lang="en-US" sz="1400" dirty="false"/>
              <a:t> </a:t>
            </a:r>
            <a:r>
              <a:rPr lang="en-US" sz="1400" dirty="false" err="true"/>
              <a:t>rady</a:t>
            </a:r>
            <a:r>
              <a:rPr lang="en-US" sz="1400" dirty="false"/>
              <a:t>, </a:t>
            </a:r>
            <a:r>
              <a:rPr lang="en-US" sz="1400" dirty="false" err="true"/>
              <a:t>metodické</a:t>
            </a:r>
            <a:r>
              <a:rPr lang="en-US" sz="1400" dirty="false"/>
              <a:t> </a:t>
            </a:r>
            <a:r>
              <a:rPr lang="en-US" sz="1400" dirty="false" err="true"/>
              <a:t>materiály</a:t>
            </a:r>
            <a:r>
              <a:rPr lang="en-US" sz="1400" dirty="false"/>
              <a:t> NOK (</a:t>
            </a:r>
            <a:r>
              <a:rPr lang="en-US" sz="1400" dirty="false" err="true"/>
              <a:t>tj</a:t>
            </a:r>
            <a:r>
              <a:rPr lang="en-US" sz="1400" dirty="false"/>
              <a:t>. MMR)</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1857610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err="true"/>
              <a:t>Jaké</a:t>
            </a:r>
            <a:r>
              <a:rPr lang="en-US" dirty="false"/>
              <a:t> </a:t>
            </a:r>
            <a:r>
              <a:rPr lang="en-US" dirty="false" err="true"/>
              <a:t>plynou</a:t>
            </a:r>
            <a:r>
              <a:rPr lang="en-US" dirty="false"/>
              <a:t> z </a:t>
            </a:r>
            <a:r>
              <a:rPr lang="en-US" dirty="false" err="true"/>
              <a:t>evaluace</a:t>
            </a:r>
            <a:r>
              <a:rPr lang="en-US" dirty="false"/>
              <a:t> </a:t>
            </a:r>
            <a:r>
              <a:rPr lang="en-US" dirty="false" err="true" smtClean="false"/>
              <a:t>výhody</a:t>
            </a:r>
            <a:r>
              <a:rPr lang="en-US" dirty="false" smtClean="false"/>
              <a:t> </a:t>
            </a:r>
            <a:r>
              <a:rPr lang="en-US" i="true" dirty="false" smtClean="false"/>
              <a:t>(</a:t>
            </a:r>
            <a:r>
              <a:rPr lang="en-US" i="true" dirty="false" err="true" smtClean="false"/>
              <a:t>strana</a:t>
            </a:r>
            <a:r>
              <a:rPr lang="en-US" i="true" dirty="false" smtClean="false"/>
              <a:t> </a:t>
            </a:r>
            <a:r>
              <a:rPr lang="en-US" i="true" dirty="false" err="true" smtClean="false"/>
              <a:t>realizátora</a:t>
            </a:r>
            <a:r>
              <a:rPr lang="en-US" i="true" dirty="false" smtClean="false"/>
              <a:t>)</a:t>
            </a:r>
            <a:endParaRPr lang="cs-CZ" i="true" dirty="false"/>
          </a:p>
        </p:txBody>
      </p:sp>
      <p:sp>
        <p:nvSpPr>
          <p:cNvPr id="3" name="Zástupný symbol pro obsah 2"/>
          <p:cNvSpPr>
            <a:spLocks noGrp="true"/>
          </p:cNvSpPr>
          <p:nvPr>
            <p:ph idx="1"/>
          </p:nvPr>
        </p:nvSpPr>
        <p:spPr/>
        <p:txBody>
          <a:bodyPr/>
          <a:lstStyle/>
          <a:p>
            <a:pPr marL="414000" lvl="1" indent="0" algn="just">
              <a:buNone/>
            </a:pPr>
            <a:endParaRPr lang="en-US" sz="1800" dirty="false"/>
          </a:p>
          <a:p>
            <a:pPr marL="414000" lvl="1" indent="0" algn="just">
              <a:buNone/>
            </a:pPr>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
        <p:nvSpPr>
          <p:cNvPr id="6" name="Zástupný symbol pro obsah 2"/>
          <p:cNvSpPr txBox="true">
            <a:spLocks/>
          </p:cNvSpPr>
          <p:nvPr/>
        </p:nvSpPr>
        <p:spPr>
          <a:xfrm>
            <a:off x="692400" y="1952400"/>
            <a:ext cx="8064000" cy="4320000"/>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false" smtClean="false"/>
              <a:t>podporuje lepší porozumění realizovaným programům/projektům;</a:t>
            </a:r>
            <a:endParaRPr lang="en-US" sz="1800" dirty="false" smtClean="false"/>
          </a:p>
          <a:p>
            <a:pPr algn="just"/>
            <a:r>
              <a:rPr lang="cs-CZ" sz="1800" dirty="false" smtClean="false"/>
              <a:t>umožňuje prezentovat výsledky poskytovatelům a dalším osobám; </a:t>
            </a:r>
            <a:endParaRPr lang="en-US" sz="1800" dirty="false" smtClean="false"/>
          </a:p>
          <a:p>
            <a:pPr algn="just"/>
            <a:r>
              <a:rPr lang="cs-CZ" sz="1800" dirty="false" smtClean="false"/>
              <a:t>přináší důkaz o fungování, může být podporou požadavku na zvýšení financování některých aktivit; </a:t>
            </a:r>
            <a:endParaRPr lang="en-US" sz="1800" dirty="false" smtClean="false"/>
          </a:p>
          <a:p>
            <a:pPr algn="just"/>
            <a:r>
              <a:rPr lang="cs-CZ" sz="1800" dirty="false" smtClean="false"/>
              <a:t>identifikuje a pomáhá využívat silnější stránky projektu; </a:t>
            </a:r>
            <a:endParaRPr lang="en-US" sz="1800" dirty="false" smtClean="false"/>
          </a:p>
          <a:p>
            <a:pPr algn="just"/>
            <a:r>
              <a:rPr lang="cs-CZ" sz="1800" dirty="false" smtClean="false"/>
              <a:t>identifikuje a pomáhá změnit neefektivní postupy; </a:t>
            </a:r>
            <a:endParaRPr lang="en-US" sz="1800" dirty="false" smtClean="false"/>
          </a:p>
          <a:p>
            <a:pPr algn="just"/>
            <a:r>
              <a:rPr lang="cs-CZ" sz="1800" dirty="false" smtClean="false"/>
              <a:t>zajišťuje dokumentaci při tvorbě zpráv pro poskytovatele; </a:t>
            </a:r>
            <a:endParaRPr lang="en-US" sz="1800" dirty="false" smtClean="false"/>
          </a:p>
          <a:p>
            <a:pPr algn="just"/>
            <a:r>
              <a:rPr lang="cs-CZ" sz="1800" dirty="false" smtClean="false"/>
              <a:t>pomáhá zvýšit důvěryhodnost realizátora před veřejností; </a:t>
            </a:r>
            <a:endParaRPr lang="en-US" sz="1800" dirty="false" smtClean="false"/>
          </a:p>
          <a:p>
            <a:pPr algn="just"/>
            <a:r>
              <a:rPr lang="cs-CZ" sz="1800" dirty="false" smtClean="false"/>
              <a:t>vytváří základ pro strategické plánování.</a:t>
            </a:r>
          </a:p>
          <a:p>
            <a:pPr algn="just"/>
            <a:endParaRPr lang="cs-CZ" sz="1800" dirty="false"/>
          </a:p>
        </p:txBody>
      </p:sp>
    </p:spTree>
    <p:extLst>
      <p:ext uri="{BB962C8B-B14F-4D97-AF65-F5344CB8AC3E}">
        <p14:creationId xmlns:p14="http://schemas.microsoft.com/office/powerpoint/2010/main" val="31449258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en-US" dirty="false" smtClean="false"/>
              <a:t>SCHÉMA LOGICKÉHO MODELU</a:t>
            </a:r>
            <a:endParaRPr lang="cs-CZ" dirty="false"/>
          </a:p>
        </p:txBody>
      </p:sp>
      <p:sp>
        <p:nvSpPr>
          <p:cNvPr id="3" name="Zástupný symbol pro obsah 2"/>
          <p:cNvSpPr>
            <a:spLocks noGrp="true"/>
          </p:cNvSpPr>
          <p:nvPr>
            <p:ph idx="1"/>
          </p:nvPr>
        </p:nvSpPr>
        <p:spPr/>
        <p:txBody>
          <a:bodyPr/>
          <a:lstStyle/>
          <a:p>
            <a:pPr lvl="0" algn="just"/>
            <a:r>
              <a:rPr lang="en-US" sz="1800" dirty="false"/>
              <a:t>model </a:t>
            </a:r>
            <a:r>
              <a:rPr lang="en-US" sz="1800" dirty="false" err="true"/>
              <a:t>intervenční</a:t>
            </a:r>
            <a:r>
              <a:rPr lang="en-US" sz="1800" dirty="false"/>
              <a:t> </a:t>
            </a:r>
            <a:r>
              <a:rPr lang="en-US" sz="1800" dirty="false" err="true"/>
              <a:t>logiky</a:t>
            </a:r>
            <a:r>
              <a:rPr lang="en-US" sz="1800" dirty="false"/>
              <a:t> </a:t>
            </a:r>
            <a:r>
              <a:rPr lang="en-US" sz="1800" dirty="false" err="true"/>
              <a:t>zamýšlený</a:t>
            </a:r>
            <a:r>
              <a:rPr lang="en-US" sz="1800" dirty="false"/>
              <a:t> v </a:t>
            </a:r>
            <a:r>
              <a:rPr lang="en-US" sz="1800" dirty="false" err="true"/>
              <a:t>době</a:t>
            </a:r>
            <a:r>
              <a:rPr lang="en-US" sz="1800" dirty="false"/>
              <a:t> </a:t>
            </a:r>
            <a:r>
              <a:rPr lang="en-US" sz="1800" dirty="false" err="true"/>
              <a:t>koncipování</a:t>
            </a:r>
            <a:r>
              <a:rPr lang="en-US" sz="1800" dirty="false"/>
              <a:t> </a:t>
            </a:r>
            <a:r>
              <a:rPr lang="en-US" sz="1800" dirty="false" err="true"/>
              <a:t>projektu</a:t>
            </a:r>
            <a:r>
              <a:rPr lang="en-US" sz="1800" dirty="false"/>
              <a:t>, </a:t>
            </a:r>
            <a:r>
              <a:rPr lang="en-US" sz="1800" dirty="false" err="true"/>
              <a:t>představuje</a:t>
            </a:r>
            <a:r>
              <a:rPr lang="en-US" sz="1800" dirty="false"/>
              <a:t> </a:t>
            </a:r>
            <a:r>
              <a:rPr lang="en-US" sz="1800" dirty="false" err="true"/>
              <a:t>nastínění</a:t>
            </a:r>
            <a:r>
              <a:rPr lang="en-US" sz="1800" dirty="false"/>
              <a:t> </a:t>
            </a:r>
            <a:r>
              <a:rPr lang="en-US" sz="1800" dirty="false" err="true"/>
              <a:t>průběhu</a:t>
            </a:r>
            <a:r>
              <a:rPr lang="en-US" sz="1800" dirty="false"/>
              <a:t> </a:t>
            </a:r>
            <a:r>
              <a:rPr lang="en-US" sz="1800" dirty="false" err="true"/>
              <a:t>projektu</a:t>
            </a:r>
            <a:endParaRPr lang="en-US" sz="1800" dirty="false"/>
          </a:p>
          <a:p>
            <a:pPr lvl="0" algn="just"/>
            <a:r>
              <a:rPr lang="en-US" sz="1800" dirty="false" err="true" smtClean="false"/>
              <a:t>obsahuje</a:t>
            </a:r>
            <a:r>
              <a:rPr lang="en-US" sz="1800" dirty="false" smtClean="false"/>
              <a:t> </a:t>
            </a:r>
            <a:r>
              <a:rPr lang="en-US" sz="1800" dirty="false" err="true"/>
              <a:t>tzv</a:t>
            </a:r>
            <a:r>
              <a:rPr lang="en-US" sz="1800" dirty="false"/>
              <a:t>. model </a:t>
            </a:r>
            <a:r>
              <a:rPr lang="en-US" sz="1800" dirty="false" err="true"/>
              <a:t>akce</a:t>
            </a:r>
            <a:r>
              <a:rPr lang="en-US" sz="1800" dirty="false"/>
              <a:t> a model </a:t>
            </a:r>
            <a:r>
              <a:rPr lang="en-US" sz="1800" dirty="false" err="true"/>
              <a:t>změny</a:t>
            </a:r>
            <a:r>
              <a:rPr lang="en-US" sz="1800" dirty="false"/>
              <a:t>; </a:t>
            </a:r>
            <a:r>
              <a:rPr lang="en-US" sz="1800" dirty="false" err="true"/>
              <a:t>vše</a:t>
            </a:r>
            <a:r>
              <a:rPr lang="en-US" sz="1800" dirty="false"/>
              <a:t> </a:t>
            </a:r>
            <a:r>
              <a:rPr lang="en-US" sz="1800" dirty="false" err="true"/>
              <a:t>dále</a:t>
            </a:r>
            <a:r>
              <a:rPr lang="en-US" sz="1800" dirty="false"/>
              <a:t> </a:t>
            </a:r>
            <a:r>
              <a:rPr lang="en-US" sz="1800" dirty="false" err="true"/>
              <a:t>dělí</a:t>
            </a:r>
            <a:r>
              <a:rPr lang="en-US" sz="1800" dirty="false"/>
              <a:t> a </a:t>
            </a:r>
            <a:r>
              <a:rPr lang="en-US" sz="1800" dirty="false" err="true"/>
              <a:t>kategorizuje</a:t>
            </a:r>
            <a:r>
              <a:rPr lang="en-US" sz="1800" dirty="false"/>
              <a:t> </a:t>
            </a:r>
            <a:r>
              <a:rPr lang="en-US" sz="1800" dirty="false" smtClean="false"/>
              <a:t>…</a:t>
            </a:r>
          </a:p>
          <a:p>
            <a:pPr lvl="0" algn="just"/>
            <a:endParaRPr lang="en-US" sz="1800" dirty="false"/>
          </a:p>
          <a:p>
            <a:pPr lvl="0" algn="just"/>
            <a:endParaRPr lang="en-US" sz="1800" dirty="false" smtClean="false"/>
          </a:p>
          <a:p>
            <a:pPr algn="just"/>
            <a:r>
              <a:rPr lang="cs-CZ" sz="1800" b="true" dirty="false" smtClean="false"/>
              <a:t>cíle </a:t>
            </a:r>
            <a:r>
              <a:rPr lang="cs-CZ" sz="1800" b="true" dirty="false"/>
              <a:t>versus nástroje: </a:t>
            </a:r>
            <a:endParaRPr lang="en-US" sz="1800" b="true" dirty="false"/>
          </a:p>
          <a:p>
            <a:pPr marL="0" indent="0" algn="just">
              <a:buNone/>
            </a:pPr>
            <a:r>
              <a:rPr lang="cs-CZ" sz="1800" b="true" dirty="false"/>
              <a:t>cíle </a:t>
            </a:r>
            <a:r>
              <a:rPr lang="cs-CZ" sz="1800" dirty="false"/>
              <a:t>definují, kam chceme realizaci projektu směřovat. De facto popisují ideální stav po realizaci projektu a jeho aktivit. </a:t>
            </a:r>
            <a:endParaRPr lang="en-US" sz="1800" dirty="false"/>
          </a:p>
          <a:p>
            <a:pPr marL="0" indent="0" algn="just">
              <a:buNone/>
            </a:pPr>
            <a:r>
              <a:rPr lang="cs-CZ" sz="1800" b="true" dirty="false"/>
              <a:t>nástroje</a:t>
            </a:r>
            <a:r>
              <a:rPr lang="cs-CZ" sz="1800" dirty="false"/>
              <a:t> představují prostředky, metody a postupy, které jsou nezbytné </a:t>
            </a:r>
            <a:r>
              <a:rPr lang="en-US" sz="1800" dirty="false"/>
              <a:t>            </a:t>
            </a:r>
            <a:r>
              <a:rPr lang="cs-CZ" sz="1800" dirty="false"/>
              <a:t>k dosažení cílů</a:t>
            </a:r>
          </a:p>
          <a:p>
            <a:pPr lvl="0" algn="just"/>
            <a:endParaRPr lang="en-US" sz="1800" dirty="false"/>
          </a:p>
          <a:p>
            <a:pPr algn="just"/>
            <a:endParaRPr lang="cs-CZ" sz="18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9</a:t>
            </a:fld>
            <a:endParaRPr lang="cs-CZ" dirty="false"/>
          </a:p>
        </p:txBody>
      </p:sp>
      <p:pic>
        <p:nvPicPr>
          <p:cNvPr id="5" name="image01.png"/>
          <p:cNvPicPr>
            <a:picLocks/>
          </p:cNvPicPr>
          <p:nvPr/>
        </p:nvPicPr>
        <p:blipFill>
          <a:blip r:embed="rId2"/>
          <a:srcRect/>
          <a:stretch>
            <a:fillRect/>
          </a:stretch>
        </p:blipFill>
        <p:spPr>
          <a:xfrm>
            <a:off x="6444208" y="3253410"/>
            <a:ext cx="2159792" cy="1327718"/>
          </a:xfrm>
          <a:prstGeom prst="rect">
            <a:avLst/>
          </a:prstGeom>
          <a:ln/>
        </p:spPr>
      </p:pic>
    </p:spTree>
    <p:extLst>
      <p:ext uri="{BB962C8B-B14F-4D97-AF65-F5344CB8AC3E}">
        <p14:creationId xmlns:p14="http://schemas.microsoft.com/office/powerpoint/2010/main" val="3736499591"/>
      </p:ext>
    </p:extLst>
  </p:cSld>
  <p:clrMapOvr>
    <a:masterClrMapping/>
  </p:clrMapOvr>
  <p:timing>
    <p:tnLst>
      <p:par>
        <p:cTn id="1" dur="indefinite" restart="never" nodeType="tmRoot"/>
      </p:par>
    </p:tnLst>
  </p:timing>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2389</properties:Words>
  <properties:PresentationFormat>Předvádění na obrazovce (4:3)</properties:PresentationFormat>
  <properties:Paragraphs>356</properties:Paragraphs>
  <properties:Slides>46</properties:Slides>
  <properties:Notes>2</properties:Notes>
  <properties:TotalTime>1185</properties:TotalTime>
  <properties:HiddenSlides>0</properties:HiddenSlides>
  <properties:MMClips>0</properties:MMClips>
  <properties:ScaleCrop>false</properties:ScaleCrop>
  <properties:HeadingPairs>
    <vt:vector baseType="variant" size="4">
      <vt:variant>
        <vt:lpstr>Motiv</vt:lpstr>
      </vt:variant>
      <vt:variant>
        <vt:i4>1</vt:i4>
      </vt:variant>
      <vt:variant>
        <vt:lpstr>Nadpisy snímků</vt:lpstr>
      </vt:variant>
      <vt:variant>
        <vt:i4>46</vt:i4>
      </vt:variant>
    </vt:vector>
  </properties:HeadingPairs>
  <properties:TitlesOfParts>
    <vt:vector baseType="lpstr" size="47">
      <vt:lpstr>prezentace</vt:lpstr>
      <vt:lpstr>Seminář k evaluacím projektů ve výzvě č. 31</vt:lpstr>
      <vt:lpstr>Program a obsah</vt:lpstr>
      <vt:lpstr>Prezentace aplikace PowerPoint</vt:lpstr>
      <vt:lpstr>PŘEDSTAVENÍ DEFINIC A POJMŮ</vt:lpstr>
      <vt:lpstr>Představení definic a pojmů (evaluace v bodech)</vt:lpstr>
      <vt:lpstr>EVALUAČNÍ KRITÉRIA</vt:lpstr>
      <vt:lpstr>Jaké plynou z evaluace výhody (strana poskytovatele / donora)</vt:lpstr>
      <vt:lpstr>Jaké plynou z evaluace výhody (strana realizátora)</vt:lpstr>
      <vt:lpstr>SCHÉMA LOGICKÉHO MODELU</vt:lpstr>
      <vt:lpstr>SCHÉMA LOGICKÉHO MODELU</vt:lpstr>
      <vt:lpstr>Teorie změny</vt:lpstr>
      <vt:lpstr>Teorie změny</vt:lpstr>
      <vt:lpstr>Jak dělat evaluaci? I.  (krátce k metodám)</vt:lpstr>
      <vt:lpstr>Jak dělat evaluaci? II.  (krátce k metodám)</vt:lpstr>
      <vt:lpstr>Jak dělat evaluaci? I.  (evaluační otázky)</vt:lpstr>
      <vt:lpstr>Jak dělat evaluaci? II.  (evaluační otázky)</vt:lpstr>
      <vt:lpstr>Výstup evaluace  (evaluační zpráva)</vt:lpstr>
      <vt:lpstr>Prezentace aplikace PowerPoint</vt:lpstr>
      <vt:lpstr>Základní parametry výzvy I.</vt:lpstr>
      <vt:lpstr>Základní parametry výzvy II.</vt:lpstr>
      <vt:lpstr>Povinné složky projektu  (výstupy a součinnost)</vt:lpstr>
      <vt:lpstr>(sebe)evaluace klíčových aktivit</vt:lpstr>
      <vt:lpstr>Závěrečná (sebe)evaluační zpráva</vt:lpstr>
      <vt:lpstr>Závěrečná (sebe)evaluační zpráva</vt:lpstr>
      <vt:lpstr>SOUčinnost</vt:lpstr>
      <vt:lpstr>Prezentace aplikace PowerPoint</vt:lpstr>
      <vt:lpstr>Posloupnost kroků evaluace</vt:lpstr>
      <vt:lpstr>Postup zpracování evaluace</vt:lpstr>
      <vt:lpstr>Současný stav</vt:lpstr>
      <vt:lpstr>Definice nedostatku + cíle</vt:lpstr>
      <vt:lpstr>Rizika při plnění cílů</vt:lpstr>
      <vt:lpstr>Klíčové aktivity = popis opatření</vt:lpstr>
      <vt:lpstr>Stanovení ukazatelů</vt:lpstr>
      <vt:lpstr>výstupy</vt:lpstr>
      <vt:lpstr>Zhodnocení míry naplnění cílů</vt:lpstr>
      <vt:lpstr>Prezentace aplikace PowerPoint</vt:lpstr>
      <vt:lpstr>Volba a tvorba ukazatelů</vt:lpstr>
      <vt:lpstr>ideální ukazatel</vt:lpstr>
      <vt:lpstr>Ukazatele pro výzvu č. 31 – I.</vt:lpstr>
      <vt:lpstr>Ukazatele pro výzvu č. 31 – II.</vt:lpstr>
      <vt:lpstr>Ukazatele pro výzvu č. 31 – III.</vt:lpstr>
      <vt:lpstr>Ukazatele pro výzvu č. 31 – IV.</vt:lpstr>
      <vt:lpstr>Ukazatele pro výzvu č. 31 – V.</vt:lpstr>
      <vt:lpstr>Praktické cvičení</vt:lpstr>
      <vt:lpstr>shrnutí</vt:lpstr>
      <vt:lpstr>Prostor pro dotazy</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14.0000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2016-12-09T08:46:51Z</dcterms:modified>
  <cp:revision>34</cp:revision>
  <dc:title>Prezentace aplikace PowerPoint</dc:title>
</cp:coreProperties>
</file>