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 bookmarkIdSeed="6">
  <p:sldMasterIdLst>
    <p:sldMasterId id="2147483671" r:id="rId1"/>
  </p:sldMasterIdLst>
  <p:notesMasterIdLst>
    <p:notesMasterId r:id="rId70"/>
  </p:notesMasterIdLst>
  <p:handoutMasterIdLst>
    <p:handoutMasterId r:id="rId71"/>
  </p:handoutMasterIdLst>
  <p:sldIdLst>
    <p:sldId id="256" r:id="rId2"/>
    <p:sldId id="270" r:id="rId3"/>
    <p:sldId id="384" r:id="rId4"/>
    <p:sldId id="385" r:id="rId5"/>
    <p:sldId id="386" r:id="rId6"/>
    <p:sldId id="387" r:id="rId7"/>
    <p:sldId id="388" r:id="rId8"/>
    <p:sldId id="389" r:id="rId9"/>
    <p:sldId id="390" r:id="rId10"/>
    <p:sldId id="383" r:id="rId11"/>
    <p:sldId id="280" r:id="rId12"/>
    <p:sldId id="287" r:id="rId13"/>
    <p:sldId id="283" r:id="rId14"/>
    <p:sldId id="391" r:id="rId15"/>
    <p:sldId id="392" r:id="rId16"/>
    <p:sldId id="286" r:id="rId17"/>
    <p:sldId id="289" r:id="rId18"/>
    <p:sldId id="381" r:id="rId19"/>
    <p:sldId id="310" r:id="rId20"/>
    <p:sldId id="351" r:id="rId21"/>
    <p:sldId id="352" r:id="rId22"/>
    <p:sldId id="346" r:id="rId23"/>
    <p:sldId id="296" r:id="rId24"/>
    <p:sldId id="356" r:id="rId25"/>
    <p:sldId id="323" r:id="rId26"/>
    <p:sldId id="325" r:id="rId27"/>
    <p:sldId id="326" r:id="rId28"/>
    <p:sldId id="357" r:id="rId29"/>
    <p:sldId id="297" r:id="rId30"/>
    <p:sldId id="397" r:id="rId31"/>
    <p:sldId id="307" r:id="rId32"/>
    <p:sldId id="327" r:id="rId33"/>
    <p:sldId id="314" r:id="rId34"/>
    <p:sldId id="309" r:id="rId35"/>
    <p:sldId id="393" r:id="rId36"/>
    <p:sldId id="382" r:id="rId37"/>
    <p:sldId id="336" r:id="rId38"/>
    <p:sldId id="337" r:id="rId39"/>
    <p:sldId id="338" r:id="rId40"/>
    <p:sldId id="315" r:id="rId41"/>
    <p:sldId id="317" r:id="rId42"/>
    <p:sldId id="394" r:id="rId43"/>
    <p:sldId id="395" r:id="rId44"/>
    <p:sldId id="396" r:id="rId45"/>
    <p:sldId id="371" r:id="rId46"/>
    <p:sldId id="372" r:id="rId47"/>
    <p:sldId id="373" r:id="rId48"/>
    <p:sldId id="374" r:id="rId49"/>
    <p:sldId id="375" r:id="rId50"/>
    <p:sldId id="377" r:id="rId51"/>
    <p:sldId id="379" r:id="rId52"/>
    <p:sldId id="299" r:id="rId53"/>
    <p:sldId id="318" r:id="rId54"/>
    <p:sldId id="319" r:id="rId55"/>
    <p:sldId id="320" r:id="rId56"/>
    <p:sldId id="321" r:id="rId57"/>
    <p:sldId id="322" r:id="rId58"/>
    <p:sldId id="328" r:id="rId59"/>
    <p:sldId id="329" r:id="rId60"/>
    <p:sldId id="330" r:id="rId61"/>
    <p:sldId id="331" r:id="rId62"/>
    <p:sldId id="332" r:id="rId63"/>
    <p:sldId id="333" r:id="rId64"/>
    <p:sldId id="334" r:id="rId65"/>
    <p:sldId id="335" r:id="rId66"/>
    <p:sldId id="304" r:id="rId67"/>
    <p:sldId id="306" r:id="rId68"/>
    <p:sldId id="316" r:id="rId69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913">
          <p15:clr>
            <a:srgbClr val="A4A3A4"/>
          </p15:clr>
        </p15:guide>
        <p15:guide id="2" orient="horz" pos="3884">
          <p15:clr>
            <a:srgbClr val="A4A3A4"/>
          </p15:clr>
        </p15:guide>
        <p15:guide id="3" pos="5420">
          <p15:clr>
            <a:srgbClr val="A4A3A4"/>
          </p15:clr>
        </p15:guide>
        <p15:guide id="4" pos="34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7CE84F3-28C3-443E-9E96-99CF82512B78}" styleName="Tmavý styl 1 – zvýraznění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CAF9ED-07DC-4A11-8D7F-57B35C25682E}" styleName="Střední styl 1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16DA210-FB5B-4158-B5E0-FEB733F419BA}" styleName="Styl Světlá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27" autoAdjust="0"/>
    <p:restoredTop sz="89988" autoAdjust="0"/>
  </p:normalViewPr>
  <p:slideViewPr>
    <p:cSldViewPr showGuides="1">
      <p:cViewPr>
        <p:scale>
          <a:sx n="101" d="100"/>
          <a:sy n="101" d="100"/>
        </p:scale>
        <p:origin x="-240" y="-54"/>
      </p:cViewPr>
      <p:guideLst>
        <p:guide orient="horz" pos="913"/>
        <p:guide orient="horz" pos="3884"/>
        <p:guide pos="5420"/>
        <p:guide pos="3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3" d="100"/>
          <a:sy n="73" d="100"/>
        </p:scale>
        <p:origin x="-2196" y="-10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" Type="http://schemas.openxmlformats.org/officeDocument/2006/relationships/slide" Target="slides/slide6.xml"/><Relationship Id="rId71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notesMaster" Target="notesMasters/notesMaster1.xml"/><Relationship Id="rId7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8287920-28D1-4A2D-93DF-063540476D2D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19957659-D1FD-48F6-9A14-8D842870E3E7}">
      <dgm:prSet phldrT="[Text]"/>
      <dgm:spPr/>
      <dgm:t>
        <a:bodyPr/>
        <a:lstStyle/>
        <a:p>
          <a:r>
            <a:rPr lang="cs-CZ" dirty="0" smtClean="0"/>
            <a:t>Formální hodnocení a hodnocení přijatelnosti</a:t>
          </a:r>
          <a:endParaRPr lang="cs-CZ" dirty="0"/>
        </a:p>
      </dgm:t>
    </dgm:pt>
    <dgm:pt modelId="{25422673-A797-410E-A67B-2E19EE57CAFD}" type="parTrans" cxnId="{72B5D905-3F37-477F-91CE-0B8458F5D138}">
      <dgm:prSet/>
      <dgm:spPr/>
      <dgm:t>
        <a:bodyPr/>
        <a:lstStyle/>
        <a:p>
          <a:endParaRPr lang="cs-CZ"/>
        </a:p>
      </dgm:t>
    </dgm:pt>
    <dgm:pt modelId="{B3031AF5-478F-487E-9365-AFAB56BA1402}" type="sibTrans" cxnId="{72B5D905-3F37-477F-91CE-0B8458F5D138}">
      <dgm:prSet/>
      <dgm:spPr/>
      <dgm:t>
        <a:bodyPr/>
        <a:lstStyle/>
        <a:p>
          <a:endParaRPr lang="cs-CZ"/>
        </a:p>
      </dgm:t>
    </dgm:pt>
    <dgm:pt modelId="{7C27A5B4-6EC3-4A14-A1A0-7386974BAD4E}">
      <dgm:prSet phldrT="[Text]"/>
      <dgm:spPr/>
      <dgm:t>
        <a:bodyPr/>
        <a:lstStyle/>
        <a:p>
          <a:r>
            <a:rPr lang="cs-CZ" dirty="0" smtClean="0"/>
            <a:t>Věcné hodnocení</a:t>
          </a:r>
          <a:endParaRPr lang="cs-CZ" dirty="0"/>
        </a:p>
      </dgm:t>
    </dgm:pt>
    <dgm:pt modelId="{4E921753-298F-4712-BC09-29B1949BF8D3}" type="parTrans" cxnId="{A9C9643E-405E-438E-AF2C-0E648F7279A9}">
      <dgm:prSet/>
      <dgm:spPr/>
      <dgm:t>
        <a:bodyPr/>
        <a:lstStyle/>
        <a:p>
          <a:endParaRPr lang="cs-CZ"/>
        </a:p>
      </dgm:t>
    </dgm:pt>
    <dgm:pt modelId="{7BD06D1C-16DD-4E4E-8040-6059A92EB45C}" type="sibTrans" cxnId="{A9C9643E-405E-438E-AF2C-0E648F7279A9}">
      <dgm:prSet/>
      <dgm:spPr/>
      <dgm:t>
        <a:bodyPr/>
        <a:lstStyle/>
        <a:p>
          <a:endParaRPr lang="cs-CZ"/>
        </a:p>
      </dgm:t>
    </dgm:pt>
    <dgm:pt modelId="{BC99ADC3-8BEF-48E5-B7EA-CB098F0475F0}">
      <dgm:prSet phldrT="[Text]"/>
      <dgm:spPr/>
      <dgm:t>
        <a:bodyPr/>
        <a:lstStyle/>
        <a:p>
          <a:r>
            <a:rPr lang="cs-CZ" dirty="0" smtClean="0"/>
            <a:t>Hodnotící komise</a:t>
          </a:r>
          <a:endParaRPr lang="cs-CZ" dirty="0"/>
        </a:p>
      </dgm:t>
    </dgm:pt>
    <dgm:pt modelId="{E4D4507A-66AF-4AA7-9426-135CF6BC6F4B}" type="parTrans" cxnId="{790A8B75-D1D5-46BB-9B15-6F62B01FA775}">
      <dgm:prSet/>
      <dgm:spPr/>
      <dgm:t>
        <a:bodyPr/>
        <a:lstStyle/>
        <a:p>
          <a:endParaRPr lang="cs-CZ"/>
        </a:p>
      </dgm:t>
    </dgm:pt>
    <dgm:pt modelId="{43D1F8C9-B7BA-451B-A84B-9A2A535D49B1}" type="sibTrans" cxnId="{790A8B75-D1D5-46BB-9B15-6F62B01FA775}">
      <dgm:prSet/>
      <dgm:spPr/>
      <dgm:t>
        <a:bodyPr/>
        <a:lstStyle/>
        <a:p>
          <a:endParaRPr lang="cs-CZ"/>
        </a:p>
      </dgm:t>
    </dgm:pt>
    <dgm:pt modelId="{DC1C70CD-899A-4DA0-BD00-AA766B45E63A}">
      <dgm:prSet phldrT="[Text]"/>
      <dgm:spPr/>
      <dgm:t>
        <a:bodyPr/>
        <a:lstStyle/>
        <a:p>
          <a:r>
            <a:rPr lang="cs-CZ" dirty="0" smtClean="0"/>
            <a:t>Výběrová komise</a:t>
          </a:r>
          <a:endParaRPr lang="cs-CZ" dirty="0"/>
        </a:p>
      </dgm:t>
    </dgm:pt>
    <dgm:pt modelId="{325A6F40-D493-43A9-A20A-19CAE637F2F7}" type="parTrans" cxnId="{EC6B023F-EFBE-4B03-AB74-240DC4691E41}">
      <dgm:prSet/>
      <dgm:spPr/>
      <dgm:t>
        <a:bodyPr/>
        <a:lstStyle/>
        <a:p>
          <a:endParaRPr lang="cs-CZ"/>
        </a:p>
      </dgm:t>
    </dgm:pt>
    <dgm:pt modelId="{7E68F140-42E6-487C-9C01-7EC52F92378E}" type="sibTrans" cxnId="{EC6B023F-EFBE-4B03-AB74-240DC4691E41}">
      <dgm:prSet/>
      <dgm:spPr/>
      <dgm:t>
        <a:bodyPr/>
        <a:lstStyle/>
        <a:p>
          <a:endParaRPr lang="cs-CZ"/>
        </a:p>
      </dgm:t>
    </dgm:pt>
    <dgm:pt modelId="{7578B8AD-2F9E-4FBF-9DA2-2823D81E3F4B}" type="pres">
      <dgm:prSet presAssocID="{A8287920-28D1-4A2D-93DF-063540476D2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6DC17E26-95B5-4FCD-98C1-6FC53FECA520}" type="pres">
      <dgm:prSet presAssocID="{19957659-D1FD-48F6-9A14-8D842870E3E7}" presName="parTxOnly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8FC1572E-D4EF-45CA-A8B1-E2F54451CA8E}" type="pres">
      <dgm:prSet presAssocID="{B3031AF5-478F-487E-9365-AFAB56BA1402}" presName="parTxOnlySpace" presStyleCnt="0"/>
      <dgm:spPr/>
    </dgm:pt>
    <dgm:pt modelId="{12C78BD1-7A63-4FAA-9822-32AAF3F721CE}" type="pres">
      <dgm:prSet presAssocID="{7C27A5B4-6EC3-4A14-A1A0-7386974BAD4E}" presName="parTxOnly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8C42D9A4-244B-4CF2-85A5-D158CA4077CA}" type="pres">
      <dgm:prSet presAssocID="{7BD06D1C-16DD-4E4E-8040-6059A92EB45C}" presName="parTxOnlySpace" presStyleCnt="0"/>
      <dgm:spPr/>
    </dgm:pt>
    <dgm:pt modelId="{EDF0892B-2569-4224-9748-86E48A57FF4B}" type="pres">
      <dgm:prSet presAssocID="{BC99ADC3-8BEF-48E5-B7EA-CB098F0475F0}" presName="parTxOnly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6915A42C-E618-46F1-951E-E7DFD5E64E16}" type="pres">
      <dgm:prSet presAssocID="{43D1F8C9-B7BA-451B-A84B-9A2A535D49B1}" presName="parTxOnlySpace" presStyleCnt="0"/>
      <dgm:spPr/>
    </dgm:pt>
    <dgm:pt modelId="{CC4383C9-6A1C-4EE6-8087-C4B369882E1D}" type="pres">
      <dgm:prSet presAssocID="{DC1C70CD-899A-4DA0-BD00-AA766B45E63A}" presName="parTxOnly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A9C9643E-405E-438E-AF2C-0E648F7279A9}" srcId="{A8287920-28D1-4A2D-93DF-063540476D2D}" destId="{7C27A5B4-6EC3-4A14-A1A0-7386974BAD4E}" srcOrd="1" destOrd="0" parTransId="{4E921753-298F-4712-BC09-29B1949BF8D3}" sibTransId="{7BD06D1C-16DD-4E4E-8040-6059A92EB45C}"/>
    <dgm:cxn modelId="{592DF120-C11C-4AE2-81E5-C990E1BE006A}" type="presOf" srcId="{7C27A5B4-6EC3-4A14-A1A0-7386974BAD4E}" destId="{12C78BD1-7A63-4FAA-9822-32AAF3F721CE}" srcOrd="0" destOrd="0" presId="urn:microsoft.com/office/officeart/2005/8/layout/chevron1"/>
    <dgm:cxn modelId="{1311DABB-50E3-4F92-B9D3-E4FF881C1BD4}" type="presOf" srcId="{19957659-D1FD-48F6-9A14-8D842870E3E7}" destId="{6DC17E26-95B5-4FCD-98C1-6FC53FECA520}" srcOrd="0" destOrd="0" presId="urn:microsoft.com/office/officeart/2005/8/layout/chevron1"/>
    <dgm:cxn modelId="{EC6B023F-EFBE-4B03-AB74-240DC4691E41}" srcId="{A8287920-28D1-4A2D-93DF-063540476D2D}" destId="{DC1C70CD-899A-4DA0-BD00-AA766B45E63A}" srcOrd="3" destOrd="0" parTransId="{325A6F40-D493-43A9-A20A-19CAE637F2F7}" sibTransId="{7E68F140-42E6-487C-9C01-7EC52F92378E}"/>
    <dgm:cxn modelId="{86290728-CC29-4F54-93F4-320325037AEC}" type="presOf" srcId="{DC1C70CD-899A-4DA0-BD00-AA766B45E63A}" destId="{CC4383C9-6A1C-4EE6-8087-C4B369882E1D}" srcOrd="0" destOrd="0" presId="urn:microsoft.com/office/officeart/2005/8/layout/chevron1"/>
    <dgm:cxn modelId="{72B5D905-3F37-477F-91CE-0B8458F5D138}" srcId="{A8287920-28D1-4A2D-93DF-063540476D2D}" destId="{19957659-D1FD-48F6-9A14-8D842870E3E7}" srcOrd="0" destOrd="0" parTransId="{25422673-A797-410E-A67B-2E19EE57CAFD}" sibTransId="{B3031AF5-478F-487E-9365-AFAB56BA1402}"/>
    <dgm:cxn modelId="{790A8B75-D1D5-46BB-9B15-6F62B01FA775}" srcId="{A8287920-28D1-4A2D-93DF-063540476D2D}" destId="{BC99ADC3-8BEF-48E5-B7EA-CB098F0475F0}" srcOrd="2" destOrd="0" parTransId="{E4D4507A-66AF-4AA7-9426-135CF6BC6F4B}" sibTransId="{43D1F8C9-B7BA-451B-A84B-9A2A535D49B1}"/>
    <dgm:cxn modelId="{208D693C-A82E-4688-8582-0CF189F3D32D}" type="presOf" srcId="{BC99ADC3-8BEF-48E5-B7EA-CB098F0475F0}" destId="{EDF0892B-2569-4224-9748-86E48A57FF4B}" srcOrd="0" destOrd="0" presId="urn:microsoft.com/office/officeart/2005/8/layout/chevron1"/>
    <dgm:cxn modelId="{970912A7-6BEA-4F55-9D9B-65BBFAFA150D}" type="presOf" srcId="{A8287920-28D1-4A2D-93DF-063540476D2D}" destId="{7578B8AD-2F9E-4FBF-9DA2-2823D81E3F4B}" srcOrd="0" destOrd="0" presId="urn:microsoft.com/office/officeart/2005/8/layout/chevron1"/>
    <dgm:cxn modelId="{C1C7B728-EB5E-4AC6-B73F-9BB6F81532CF}" type="presParOf" srcId="{7578B8AD-2F9E-4FBF-9DA2-2823D81E3F4B}" destId="{6DC17E26-95B5-4FCD-98C1-6FC53FECA520}" srcOrd="0" destOrd="0" presId="urn:microsoft.com/office/officeart/2005/8/layout/chevron1"/>
    <dgm:cxn modelId="{79C3B99F-C05E-45D8-B618-1F059188BE07}" type="presParOf" srcId="{7578B8AD-2F9E-4FBF-9DA2-2823D81E3F4B}" destId="{8FC1572E-D4EF-45CA-A8B1-E2F54451CA8E}" srcOrd="1" destOrd="0" presId="urn:microsoft.com/office/officeart/2005/8/layout/chevron1"/>
    <dgm:cxn modelId="{F745C4BD-F685-44AF-B3A8-B81FF55F315D}" type="presParOf" srcId="{7578B8AD-2F9E-4FBF-9DA2-2823D81E3F4B}" destId="{12C78BD1-7A63-4FAA-9822-32AAF3F721CE}" srcOrd="2" destOrd="0" presId="urn:microsoft.com/office/officeart/2005/8/layout/chevron1"/>
    <dgm:cxn modelId="{12821A4D-1D57-440D-9B09-D159E7A470A6}" type="presParOf" srcId="{7578B8AD-2F9E-4FBF-9DA2-2823D81E3F4B}" destId="{8C42D9A4-244B-4CF2-85A5-D158CA4077CA}" srcOrd="3" destOrd="0" presId="urn:microsoft.com/office/officeart/2005/8/layout/chevron1"/>
    <dgm:cxn modelId="{18E142F3-8AD2-4CE3-8E8A-A1AC0736C10E}" type="presParOf" srcId="{7578B8AD-2F9E-4FBF-9DA2-2823D81E3F4B}" destId="{EDF0892B-2569-4224-9748-86E48A57FF4B}" srcOrd="4" destOrd="0" presId="urn:microsoft.com/office/officeart/2005/8/layout/chevron1"/>
    <dgm:cxn modelId="{7637232F-BF09-4E9D-AF4C-1BC4E1A617CB}" type="presParOf" srcId="{7578B8AD-2F9E-4FBF-9DA2-2823D81E3F4B}" destId="{6915A42C-E618-46F1-951E-E7DFD5E64E16}" srcOrd="5" destOrd="0" presId="urn:microsoft.com/office/officeart/2005/8/layout/chevron1"/>
    <dgm:cxn modelId="{83CE0F97-5A9E-4C2C-8344-5493A8BDD207}" type="presParOf" srcId="{7578B8AD-2F9E-4FBF-9DA2-2823D81E3F4B}" destId="{CC4383C9-6A1C-4EE6-8087-C4B369882E1D}" srcOrd="6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6065" cy="495870"/>
          </a:xfrm>
          <a:prstGeom prst="rect">
            <a:avLst/>
          </a:prstGeom>
        </p:spPr>
        <p:txBody>
          <a:bodyPr vert="horz" lIns="88204" tIns="44103" rIns="88204" bIns="44103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093" y="1"/>
            <a:ext cx="2946065" cy="495870"/>
          </a:xfrm>
          <a:prstGeom prst="rect">
            <a:avLst/>
          </a:prstGeom>
        </p:spPr>
        <p:txBody>
          <a:bodyPr vert="horz" lIns="88204" tIns="44103" rIns="88204" bIns="44103" rtlCol="0"/>
          <a:lstStyle>
            <a:lvl1pPr algn="r">
              <a:defRPr sz="1200"/>
            </a:lvl1pPr>
          </a:lstStyle>
          <a:p>
            <a:r>
              <a:rPr lang="cs-CZ" dirty="0" smtClean="0"/>
              <a:t>Výzva 03_15_032</a:t>
            </a:r>
          </a:p>
          <a:p>
            <a:r>
              <a:rPr lang="cs-CZ" dirty="0" smtClean="0"/>
              <a:t>Seminář </a:t>
            </a:r>
            <a:r>
              <a:rPr lang="cs-CZ" dirty="0"/>
              <a:t>pro </a:t>
            </a:r>
            <a:r>
              <a:rPr lang="cs-CZ" dirty="0" smtClean="0"/>
              <a:t>žadatele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093" y="9429230"/>
            <a:ext cx="2946065" cy="495870"/>
          </a:xfrm>
          <a:prstGeom prst="rect">
            <a:avLst/>
          </a:prstGeom>
        </p:spPr>
        <p:txBody>
          <a:bodyPr vert="horz" lIns="88204" tIns="44103" rIns="88204" bIns="44103" rtlCol="0" anchor="b"/>
          <a:lstStyle>
            <a:lvl1pPr algn="r">
              <a:defRPr sz="1200"/>
            </a:lvl1pPr>
          </a:lstStyle>
          <a:p>
            <a:fld id="{96BB9ACD-6644-4663-983F-9E4F2C853C13}" type="slidenum">
              <a:rPr lang="cs-CZ" smtClean="0"/>
              <a:t>‹#›</a:t>
            </a:fld>
            <a:endParaRPr lang="cs-CZ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70" y="67557"/>
            <a:ext cx="1689943" cy="3476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174883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6332"/>
          </a:xfrm>
          <a:prstGeom prst="rect">
            <a:avLst/>
          </a:prstGeom>
        </p:spPr>
        <p:txBody>
          <a:bodyPr vert="horz" lIns="95553" tIns="47776" rIns="95553" bIns="47776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6332"/>
          </a:xfrm>
          <a:prstGeom prst="rect">
            <a:avLst/>
          </a:prstGeom>
        </p:spPr>
        <p:txBody>
          <a:bodyPr vert="horz" lIns="95553" tIns="47776" rIns="95553" bIns="47776" rtlCol="0"/>
          <a:lstStyle>
            <a:lvl1pPr algn="r">
              <a:defRPr sz="1300"/>
            </a:lvl1pPr>
          </a:lstStyle>
          <a:p>
            <a:fld id="{703916EA-B297-4F0B-851D-BD5704B201B7}" type="datetimeFigureOut">
              <a:rPr lang="cs-CZ" smtClean="0"/>
              <a:t>6.10.2015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53" tIns="47776" rIns="95553" bIns="47776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5"/>
            <a:ext cx="5438140" cy="4466987"/>
          </a:xfrm>
          <a:prstGeom prst="rect">
            <a:avLst/>
          </a:prstGeom>
        </p:spPr>
        <p:txBody>
          <a:bodyPr vert="horz" lIns="95553" tIns="47776" rIns="95553" bIns="47776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9428585"/>
            <a:ext cx="2945659" cy="496332"/>
          </a:xfrm>
          <a:prstGeom prst="rect">
            <a:avLst/>
          </a:prstGeom>
        </p:spPr>
        <p:txBody>
          <a:bodyPr vert="horz" lIns="95553" tIns="47776" rIns="95553" bIns="47776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4" y="9428585"/>
            <a:ext cx="2945659" cy="496332"/>
          </a:xfrm>
          <a:prstGeom prst="rect">
            <a:avLst/>
          </a:prstGeom>
        </p:spPr>
        <p:txBody>
          <a:bodyPr vert="horz" lIns="95553" tIns="47776" rIns="95553" bIns="47776" rtlCol="0" anchor="b"/>
          <a:lstStyle>
            <a:lvl1pPr algn="r">
              <a:defRPr sz="1300"/>
            </a:lvl1pPr>
          </a:lstStyle>
          <a:p>
            <a:fld id="{53FB31FA-E905-4016-9D4B-970DF0C7EE0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1834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533441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baseline="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42130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45486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932564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843950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766142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6513304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Změna</a:t>
            </a:r>
            <a:r>
              <a:rPr lang="cs-CZ" baseline="0" dirty="0" smtClean="0"/>
              <a:t> – přidán celý </a:t>
            </a:r>
            <a:r>
              <a:rPr lang="cs-CZ" baseline="0" dirty="0" err="1" smtClean="0"/>
              <a:t>slide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>
                <a:solidFill>
                  <a:prstClr val="black"/>
                </a:solidFill>
              </a:rPr>
              <a:pPr/>
              <a:t>30</a:t>
            </a:fld>
            <a:endParaRPr lang="cs-CZ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567045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334119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667263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33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40941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443982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34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979447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>
                <a:solidFill>
                  <a:prstClr val="black"/>
                </a:solidFill>
              </a:rPr>
              <a:pPr/>
              <a:t>35</a:t>
            </a:fld>
            <a:endParaRPr lang="cs-CZ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082418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>
                <a:solidFill>
                  <a:prstClr val="black"/>
                </a:solidFill>
              </a:rPr>
              <a:pPr/>
              <a:t>36</a:t>
            </a:fld>
            <a:endParaRPr lang="cs-CZ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843630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37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6843630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38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9917458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39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5656204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40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660464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41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70528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52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1947218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53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93669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>
                <a:solidFill>
                  <a:prstClr val="black"/>
                </a:solidFill>
              </a:rPr>
              <a:pPr/>
              <a:t>9</a:t>
            </a:fld>
            <a:endParaRPr lang="cs-CZ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355800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Změna – odebrány popisy u jednotlivých kritérií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54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789008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 smtClean="0"/>
              <a:t>Změna – odebrány popisy u jednotlivých kritérií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55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806269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56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308293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57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816055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58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038732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59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98464635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60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8077348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Změna – odebrána poslední odrážka pod „Hodnotí</a:t>
            </a:r>
            <a:r>
              <a:rPr lang="cs-CZ" baseline="0" dirty="0" smtClean="0"/>
              <a:t> se“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61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1655219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62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8946886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63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34132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Změna</a:t>
            </a:r>
            <a:r>
              <a:rPr lang="cs-CZ" baseline="0" dirty="0" smtClean="0"/>
              <a:t> – cíl výzvy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61698366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64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59788298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Změna – přidáno</a:t>
            </a:r>
            <a:r>
              <a:rPr lang="cs-CZ" baseline="0" dirty="0" smtClean="0"/>
              <a:t> </a:t>
            </a:r>
            <a:r>
              <a:rPr lang="cs-CZ" baseline="0" dirty="0" err="1" smtClean="0"/>
              <a:t>dovysvětlení</a:t>
            </a:r>
            <a:r>
              <a:rPr lang="cs-CZ" baseline="0" dirty="0" smtClean="0"/>
              <a:t> pod odrážkami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65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59788298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Změna – upravena třetí odrážka pod „Kompetence žadatele/partnera“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66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63105736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67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85422390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68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6461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795821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 smtClean="0"/>
              <a:t>Změna – přidán bod č. 4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71511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95814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459379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baseline="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>
                <a:solidFill>
                  <a:prstClr val="black"/>
                </a:solidFill>
              </a:rPr>
              <a:pPr/>
              <a:t>18</a:t>
            </a:fld>
            <a:endParaRPr lang="cs-CZ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2130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0" name="Obdélník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 smtClean="0"/>
              <a:t>Kliknutím vložíte jméno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14" hasCustomPrompt="1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 smtClean="0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14" name="Zástupný symbol pro obrázek 4"/>
          <p:cNvSpPr>
            <a:spLocks noGrp="1" noChangeAspect="1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16" name="Zástupný symbol pro obrázek 4"/>
          <p:cNvSpPr>
            <a:spLocks noGrp="1" noChangeAspect="1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20" name="Obdélník 19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8818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479379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12855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13621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3027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9879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1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9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7" name="Obdélník 6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5253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53853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obsah 2"/>
          <p:cNvSpPr>
            <a:spLocks noGrp="1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01346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Zástupný symbol pro obsah 2"/>
          <p:cNvSpPr>
            <a:spLocks noGrp="1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61415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2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0" anchor="ctr" anchorCtr="0">
            <a:noAutofit/>
          </a:bodyPr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50" b="1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57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5" r:id="rId2"/>
    <p:sldLayoutId id="2147483676" r:id="rId3"/>
    <p:sldLayoutId id="2147483677" r:id="rId4"/>
    <p:sldLayoutId id="2147483678" r:id="rId5"/>
    <p:sldLayoutId id="2147483673" r:id="rId6"/>
    <p:sldLayoutId id="2147483679" r:id="rId7"/>
    <p:sldLayoutId id="2147483680" r:id="rId8"/>
    <p:sldLayoutId id="2147483681" r:id="rId9"/>
    <p:sldLayoutId id="2147483682" r:id="rId10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0" eaLnBrk="1" latinLnBrk="0" hangingPunct="1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fcr.cz/obvykle-ceny-a-mzdy-platy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fcr.cz/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fcr.cz/" TargetMode="Externa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hyperlink" Target="https://forum.esfcr.cz/node/106/iniciativa-15-severozapad-kraje" TargetMode="External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Marek.simak@mpsv.cz" TargetMode="External"/><Relationship Id="rId4" Type="http://schemas.openxmlformats.org/officeDocument/2006/relationships/hyperlink" Target="mailto:tomas.travnicek@mpsv.cz" TargetMode="Externa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674984"/>
          </a:xfrm>
        </p:spPr>
        <p:txBody>
          <a:bodyPr/>
          <a:lstStyle/>
          <a:p>
            <a:r>
              <a:rPr lang="cs-CZ" altLang="cs-CZ" dirty="0" smtClean="0">
                <a:solidFill>
                  <a:srgbClr val="14407E"/>
                </a:solidFill>
              </a:rPr>
              <a:t>Výzva 03_15_116</a:t>
            </a:r>
            <a:endParaRPr lang="cs-CZ" dirty="0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1475656" y="3356992"/>
            <a:ext cx="7488832" cy="1152128"/>
          </a:xfrm>
        </p:spPr>
        <p:txBody>
          <a:bodyPr/>
          <a:lstStyle/>
          <a:p>
            <a:r>
              <a:rPr lang="cs-CZ" dirty="0"/>
              <a:t>Iniciativa na podporu zaměstnanosti mládeže pro region NUTS II Severozápad – kraje</a:t>
            </a:r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cs-CZ" dirty="0" smtClean="0"/>
              <a:t>Praha, 2. 10. 2015</a:t>
            </a:r>
            <a:endParaRPr lang="cs-CZ" dirty="0"/>
          </a:p>
        </p:txBody>
      </p:sp>
      <p:pic>
        <p:nvPicPr>
          <p:cNvPr id="14" name="Zástupný symbol pro obrázek 13"/>
          <p:cNvPicPr>
            <a:picLocks noGrp="1" noChangeAspect="1"/>
          </p:cNvPicPr>
          <p:nvPr>
            <p:ph type="pic" sz="quarter" idx="15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000" y="2636837"/>
            <a:ext cx="540000" cy="540000"/>
          </a:xfrm>
        </p:spPr>
      </p:pic>
      <p:pic>
        <p:nvPicPr>
          <p:cNvPr id="16" name="Zástupný symbol pro obrázek 15"/>
          <p:cNvPicPr>
            <a:picLocks noGrp="1" noChangeAspect="1"/>
          </p:cNvPicPr>
          <p:nvPr>
            <p:ph type="pic" sz="quarter" idx="17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000" y="4885200"/>
            <a:ext cx="540000" cy="540000"/>
          </a:xfrm>
        </p:spPr>
      </p:pic>
    </p:spTree>
    <p:extLst>
      <p:ext uri="{BB962C8B-B14F-4D97-AF65-F5344CB8AC3E}">
        <p14:creationId xmlns:p14="http://schemas.microsoft.com/office/powerpoint/2010/main" val="337466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výzva</a:t>
            </a:r>
            <a:br>
              <a:rPr lang="cs-CZ" dirty="0" smtClean="0"/>
            </a:br>
            <a:endParaRPr lang="cs-CZ" dirty="0"/>
          </a:p>
        </p:txBody>
      </p:sp>
      <p:pic>
        <p:nvPicPr>
          <p:cNvPr id="7" name="Zástupný symbol pro obrázek 6"/>
          <p:cNvPicPr>
            <a:picLocks noGrp="1" noChangeAspect="1"/>
          </p:cNvPicPr>
          <p:nvPr>
            <p:ph type="pic" sz="quarter" idx="1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071754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Parametry Výzvy 03_15_116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12776"/>
            <a:ext cx="8064000" cy="4608512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cs-CZ" altLang="cs-CZ" sz="1800" dirty="0">
                <a:solidFill>
                  <a:srgbClr val="14407E"/>
                </a:solidFill>
              </a:rPr>
              <a:t>Cíl výzvy – </a:t>
            </a:r>
            <a:r>
              <a:rPr lang="cs-CZ" sz="1800" dirty="0">
                <a:latin typeface="Arial" panose="020B0604020202020204" pitchFamily="34" charset="0"/>
                <a:ea typeface="Arial" panose="020B0604020202020204" pitchFamily="34" charset="0"/>
              </a:rPr>
              <a:t>Zvýšit zaměstnanost podpořených mladých lidí, kteří nejsou v zaměstnání, ve vzdělávání nebo v profesní přípravě v regionu NUTS II </a:t>
            </a:r>
            <a:r>
              <a:rPr lang="cs-CZ" sz="1800" dirty="0" smtClean="0">
                <a:latin typeface="Arial" panose="020B0604020202020204" pitchFamily="34" charset="0"/>
                <a:ea typeface="Arial" panose="020B0604020202020204" pitchFamily="34" charset="0"/>
              </a:rPr>
              <a:t>Severozápad</a:t>
            </a:r>
          </a:p>
          <a:p>
            <a:pPr algn="just">
              <a:lnSpc>
                <a:spcPct val="100000"/>
              </a:lnSpc>
            </a:pPr>
            <a:r>
              <a:rPr lang="cs-CZ" altLang="cs-CZ" sz="1800" dirty="0" smtClean="0">
                <a:solidFill>
                  <a:srgbClr val="14407E"/>
                </a:solidFill>
              </a:rPr>
              <a:t>Příjem žádostí od 7. 9. 2015 od 8:00 hod.  do </a:t>
            </a:r>
            <a:r>
              <a:rPr lang="cs-CZ" altLang="cs-CZ" sz="1800" b="1" dirty="0" smtClean="0">
                <a:solidFill>
                  <a:srgbClr val="14407E"/>
                </a:solidFill>
              </a:rPr>
              <a:t>31. 12. 2015 do 12:00 hod.</a:t>
            </a:r>
          </a:p>
          <a:p>
            <a:pPr algn="just">
              <a:lnSpc>
                <a:spcPct val="100000"/>
              </a:lnSpc>
            </a:pPr>
            <a:r>
              <a:rPr lang="cs-CZ" altLang="cs-CZ" sz="1800" dirty="0">
                <a:solidFill>
                  <a:srgbClr val="14407E"/>
                </a:solidFill>
              </a:rPr>
              <a:t>1 projektová žádost za organizaci</a:t>
            </a:r>
          </a:p>
          <a:p>
            <a:pPr algn="just">
              <a:lnSpc>
                <a:spcPct val="100000"/>
              </a:lnSpc>
            </a:pPr>
            <a:r>
              <a:rPr lang="cs-CZ" altLang="cs-CZ" sz="1800" dirty="0">
                <a:solidFill>
                  <a:srgbClr val="14407E"/>
                </a:solidFill>
              </a:rPr>
              <a:t>Předpokládaná alokace výzvy </a:t>
            </a:r>
            <a:r>
              <a:rPr lang="cs-CZ" sz="1800" dirty="0">
                <a:ea typeface="Times New Roman"/>
                <a:cs typeface="Times New Roman"/>
              </a:rPr>
              <a:t>159.839.815,- </a:t>
            </a:r>
            <a:r>
              <a:rPr lang="cs-CZ" sz="1800" dirty="0" smtClean="0">
                <a:ea typeface="Arial"/>
                <a:cs typeface="Times New Roman"/>
              </a:rPr>
              <a:t>Kč</a:t>
            </a:r>
          </a:p>
          <a:p>
            <a:pPr algn="just">
              <a:lnSpc>
                <a:spcPct val="100000"/>
              </a:lnSpc>
            </a:pPr>
            <a:r>
              <a:rPr lang="cs-CZ" altLang="cs-CZ" sz="1800" dirty="0" smtClean="0">
                <a:solidFill>
                  <a:srgbClr val="14407E"/>
                </a:solidFill>
              </a:rPr>
              <a:t>Maximální </a:t>
            </a:r>
            <a:r>
              <a:rPr lang="cs-CZ" altLang="cs-CZ" sz="1800" dirty="0">
                <a:solidFill>
                  <a:srgbClr val="14407E"/>
                </a:solidFill>
              </a:rPr>
              <a:t>délka </a:t>
            </a:r>
            <a:r>
              <a:rPr lang="cs-CZ" altLang="cs-CZ" sz="1800" dirty="0" smtClean="0">
                <a:solidFill>
                  <a:srgbClr val="14407E"/>
                </a:solidFill>
              </a:rPr>
              <a:t>realizace projektu </a:t>
            </a:r>
            <a:r>
              <a:rPr lang="cs-CZ" altLang="cs-CZ" sz="1800" dirty="0">
                <a:solidFill>
                  <a:srgbClr val="14407E"/>
                </a:solidFill>
              </a:rPr>
              <a:t>je </a:t>
            </a:r>
            <a:r>
              <a:rPr lang="cs-CZ" altLang="cs-CZ" sz="1800" dirty="0" smtClean="0">
                <a:solidFill>
                  <a:srgbClr val="14407E"/>
                </a:solidFill>
              </a:rPr>
              <a:t>3 roky</a:t>
            </a:r>
          </a:p>
          <a:p>
            <a:pPr algn="just">
              <a:lnSpc>
                <a:spcPct val="100000"/>
              </a:lnSpc>
            </a:pPr>
            <a:r>
              <a:rPr lang="cs-CZ" altLang="cs-CZ" sz="1800" dirty="0" smtClean="0">
                <a:solidFill>
                  <a:srgbClr val="14407E"/>
                </a:solidFill>
              </a:rPr>
              <a:t>Objem </a:t>
            </a:r>
            <a:r>
              <a:rPr lang="cs-CZ" altLang="cs-CZ" sz="1800" dirty="0">
                <a:solidFill>
                  <a:srgbClr val="14407E"/>
                </a:solidFill>
              </a:rPr>
              <a:t>celkových způsobilých výdajů projektu </a:t>
            </a:r>
            <a:r>
              <a:rPr lang="cs-CZ" altLang="cs-CZ" sz="1800" dirty="0" smtClean="0">
                <a:solidFill>
                  <a:srgbClr val="14407E"/>
                </a:solidFill>
              </a:rPr>
              <a:t>činí min</a:t>
            </a:r>
            <a:r>
              <a:rPr lang="cs-CZ" altLang="cs-CZ" sz="1800" dirty="0">
                <a:solidFill>
                  <a:srgbClr val="14407E"/>
                </a:solidFill>
              </a:rPr>
              <a:t>. </a:t>
            </a:r>
            <a:r>
              <a:rPr lang="cs-CZ" altLang="cs-CZ" sz="1800" dirty="0" smtClean="0">
                <a:solidFill>
                  <a:srgbClr val="14407E"/>
                </a:solidFill>
              </a:rPr>
              <a:t>10 </a:t>
            </a:r>
            <a:r>
              <a:rPr lang="cs-CZ" altLang="cs-CZ" sz="1800" dirty="0">
                <a:solidFill>
                  <a:srgbClr val="14407E"/>
                </a:solidFill>
              </a:rPr>
              <a:t>mil. </a:t>
            </a:r>
            <a:r>
              <a:rPr lang="cs-CZ" altLang="cs-CZ" sz="1800" dirty="0" smtClean="0">
                <a:solidFill>
                  <a:srgbClr val="14407E"/>
                </a:solidFill>
              </a:rPr>
              <a:t>Kč</a:t>
            </a:r>
          </a:p>
          <a:p>
            <a:pPr algn="just">
              <a:lnSpc>
                <a:spcPct val="100000"/>
              </a:lnSpc>
            </a:pPr>
            <a:r>
              <a:rPr lang="cs-CZ" altLang="cs-CZ" sz="1800" dirty="0">
                <a:solidFill>
                  <a:srgbClr val="14407E"/>
                </a:solidFill>
              </a:rPr>
              <a:t>S</a:t>
            </a:r>
            <a:r>
              <a:rPr lang="cs-CZ" altLang="cs-CZ" sz="1800" dirty="0" smtClean="0">
                <a:solidFill>
                  <a:srgbClr val="14407E"/>
                </a:solidFill>
              </a:rPr>
              <a:t>polufinancování</a:t>
            </a:r>
          </a:p>
          <a:p>
            <a:pPr algn="just">
              <a:lnSpc>
                <a:spcPct val="100000"/>
              </a:lnSpc>
            </a:pPr>
            <a:r>
              <a:rPr lang="cs-CZ" altLang="cs-CZ" sz="1800" dirty="0" smtClean="0">
                <a:solidFill>
                  <a:srgbClr val="14407E"/>
                </a:solidFill>
              </a:rPr>
              <a:t>Vyloučena veřejná podpora</a:t>
            </a:r>
          </a:p>
          <a:p>
            <a:pPr algn="just">
              <a:lnSpc>
                <a:spcPct val="100000"/>
              </a:lnSpc>
            </a:pPr>
            <a:r>
              <a:rPr lang="cs-CZ" altLang="cs-CZ" sz="1800" dirty="0" smtClean="0">
                <a:solidFill>
                  <a:srgbClr val="14407E"/>
                </a:solidFill>
              </a:rPr>
              <a:t>Nejzazší datum ukončení realizace projektu 31. 10. 2018</a:t>
            </a:r>
          </a:p>
          <a:p>
            <a:pPr algn="just">
              <a:lnSpc>
                <a:spcPct val="100000"/>
              </a:lnSpc>
            </a:pPr>
            <a:r>
              <a:rPr lang="cs-CZ" altLang="cs-CZ" sz="1800" dirty="0" smtClean="0">
                <a:solidFill>
                  <a:srgbClr val="14407E"/>
                </a:solidFill>
              </a:rPr>
              <a:t>Územní zaměření – region NUTS II Severozápad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20091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ŽADATELÉ / PARTNEŘI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12</a:t>
            </a:fld>
            <a:endParaRPr lang="cs-CZ" dirty="0"/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9429401"/>
              </p:ext>
            </p:extLst>
          </p:nvPr>
        </p:nvGraphicFramePr>
        <p:xfrm>
          <a:off x="755577" y="1628800"/>
          <a:ext cx="7704856" cy="14401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96143"/>
                <a:gridCol w="2088232"/>
                <a:gridCol w="4320481"/>
              </a:tblGrid>
              <a:tr h="72008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1800" b="1" u="none" strike="noStrike" dirty="0" smtClean="0">
                          <a:effectLst/>
                        </a:rPr>
                        <a:t>Oprávněný</a:t>
                      </a:r>
                      <a:r>
                        <a:rPr lang="cs-CZ" sz="1800" b="1" u="none" strike="noStrike" baseline="0" dirty="0" smtClean="0">
                          <a:effectLst/>
                        </a:rPr>
                        <a:t> žadatel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cs-CZ" sz="1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 </a:t>
                      </a:r>
                      <a:r>
                        <a:rPr lang="cs-CZ" sz="1800" b="0" dirty="0" smtClean="0">
                          <a:effectLst/>
                          <a:latin typeface="+mn-lt"/>
                          <a:ea typeface="Times New Roman"/>
                        </a:rPr>
                        <a:t>Karlovarský kraj</a:t>
                      </a:r>
                      <a:endParaRPr lang="cs-CZ" sz="1800" b="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cs-CZ" sz="18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Kraje dle ústavního zákona č. 347/1997 Sb., o vytvoření vyšších územních samosprávních celků a zákona č. 129/2000 Sb., o krajích – krajské zřízení.</a:t>
                      </a:r>
                      <a:endParaRPr lang="cs-CZ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72008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cs-CZ" sz="1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 </a:t>
                      </a:r>
                      <a:r>
                        <a:rPr lang="cs-CZ" sz="18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Ústecký kraj</a:t>
                      </a:r>
                      <a:endParaRPr lang="cs-CZ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cs-CZ" sz="11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1764758"/>
              </p:ext>
            </p:extLst>
          </p:nvPr>
        </p:nvGraphicFramePr>
        <p:xfrm>
          <a:off x="755576" y="3284984"/>
          <a:ext cx="7704856" cy="285759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76264"/>
                <a:gridCol w="3528392"/>
                <a:gridCol w="1800200"/>
              </a:tblGrid>
              <a:tr h="720080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pl-PL" sz="1800" b="1" u="none" strike="noStrike" dirty="0" smtClean="0">
                          <a:effectLst/>
                        </a:rPr>
                        <a:t>Oprávnění partneři</a:t>
                      </a:r>
                      <a:br>
                        <a:rPr lang="pl-PL" sz="1800" b="1" u="none" strike="noStrike" dirty="0" smtClean="0">
                          <a:effectLst/>
                        </a:rPr>
                      </a:br>
                      <a:r>
                        <a:rPr lang="pl-PL" sz="1800" b="1" u="none" strike="noStrike" dirty="0" smtClean="0">
                          <a:effectLst/>
                        </a:rPr>
                        <a:t>a </a:t>
                      </a:r>
                      <a:r>
                        <a:rPr lang="pl-PL" sz="1800" b="1" u="none" strike="noStrike" dirty="0">
                          <a:effectLst/>
                        </a:rPr>
                        <a:t>spolupracující </a:t>
                      </a:r>
                      <a:r>
                        <a:rPr lang="pl-PL" sz="1800" b="1" u="none" strike="noStrike" dirty="0" smtClean="0">
                          <a:effectLst/>
                        </a:rPr>
                        <a:t>organizace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cs-CZ" sz="1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 </a:t>
                      </a:r>
                      <a:r>
                        <a:rPr lang="cs-CZ" sz="18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Školy a školská zařízení</a:t>
                      </a:r>
                      <a:endParaRPr lang="cs-CZ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 rowSpan="4"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u="none" strike="noStrike" dirty="0" smtClean="0">
                          <a:effectLst/>
                        </a:rPr>
                        <a:t>Partner</a:t>
                      </a:r>
                      <a:r>
                        <a:rPr lang="cs-CZ" sz="1800" u="none" strike="noStrike" baseline="0" dirty="0" smtClean="0">
                          <a:effectLst/>
                        </a:rPr>
                        <a:t> </a:t>
                      </a:r>
                      <a:r>
                        <a:rPr lang="cs-CZ" sz="1800" b="1" u="none" strike="noStrike" dirty="0" smtClean="0">
                          <a:effectLst/>
                        </a:rPr>
                        <a:t>není povinným partnerem</a:t>
                      </a:r>
                      <a:r>
                        <a:rPr lang="cs-CZ" sz="1800" u="none" strike="noStrike" dirty="0" smtClean="0">
                          <a:effectLst/>
                        </a:rPr>
                        <a:t>.</a:t>
                      </a:r>
                      <a:endParaRPr lang="cs-CZ" sz="18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67770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cs-CZ" sz="1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 </a:t>
                      </a:r>
                      <a:r>
                        <a:rPr lang="cs-CZ" sz="18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NNO</a:t>
                      </a:r>
                      <a:endParaRPr lang="cs-CZ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cs-CZ" sz="11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684601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cs-CZ" sz="1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 Úřad </a:t>
                      </a:r>
                      <a:r>
                        <a:rPr lang="cs-CZ" sz="18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práce ČR</a:t>
                      </a:r>
                      <a:endParaRPr lang="cs-CZ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cs-CZ" sz="11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775211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cs-CZ" sz="1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 </a:t>
                      </a:r>
                      <a:r>
                        <a:rPr lang="cs-CZ" sz="18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Profesní a podnikatelská sdružení</a:t>
                      </a:r>
                      <a:endParaRPr lang="cs-CZ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cs-CZ" sz="11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32471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Projektové </a:t>
            </a:r>
            <a:r>
              <a:rPr lang="cs-CZ" dirty="0" smtClean="0"/>
              <a:t>partnerství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412776"/>
            <a:ext cx="8064000" cy="4563208"/>
          </a:xfrm>
        </p:spPr>
        <p:txBody>
          <a:bodyPr/>
          <a:lstStyle/>
          <a:p>
            <a:pPr algn="just">
              <a:lnSpc>
                <a:spcPct val="130000"/>
              </a:lnSpc>
              <a:defRPr/>
            </a:pPr>
            <a:r>
              <a:rPr lang="cs-CZ" altLang="cs-CZ" sz="1800" dirty="0" smtClean="0">
                <a:solidFill>
                  <a:srgbClr val="14407E"/>
                </a:solidFill>
              </a:rPr>
              <a:t>Povaha právních vztahů mezi žadatelem a jeho partnery nesmí být založena na poskytování služeb běžně dostupných na trhu.</a:t>
            </a:r>
            <a:endParaRPr lang="cs-CZ" altLang="cs-CZ" sz="1800" dirty="0">
              <a:solidFill>
                <a:srgbClr val="14407E"/>
              </a:solidFill>
            </a:endParaRPr>
          </a:p>
          <a:p>
            <a:pPr algn="just">
              <a:lnSpc>
                <a:spcPct val="130000"/>
              </a:lnSpc>
              <a:defRPr/>
            </a:pPr>
            <a:r>
              <a:rPr lang="cs-CZ" sz="1800" dirty="0" smtClean="0"/>
              <a:t>Fyzická </a:t>
            </a:r>
            <a:r>
              <a:rPr lang="cs-CZ" sz="1800" dirty="0"/>
              <a:t>osoba, která není samostatně výdělečně činná, nemůže být do projektu zapojena jako partner</a:t>
            </a:r>
            <a:r>
              <a:rPr lang="cs-CZ" sz="1800" dirty="0" smtClean="0"/>
              <a:t>.</a:t>
            </a:r>
          </a:p>
          <a:p>
            <a:pPr lvl="0" algn="just">
              <a:lnSpc>
                <a:spcPct val="130000"/>
              </a:lnSpc>
              <a:buClr>
                <a:srgbClr val="5FBBF5"/>
              </a:buClr>
              <a:defRPr/>
            </a:pPr>
            <a:r>
              <a:rPr lang="cs-CZ" altLang="cs-CZ" sz="1800" dirty="0">
                <a:solidFill>
                  <a:srgbClr val="14407E"/>
                </a:solidFill>
              </a:rPr>
              <a:t>Závazky partnera s finančním příspěvkem musí být zakotveny ve smlouvě o partnerství uzavřené mezi příjemcem a partnerem (předložení smlouvy s první zprávou o realizaci</a:t>
            </a:r>
            <a:r>
              <a:rPr lang="cs-CZ" altLang="cs-CZ" sz="1800" dirty="0" smtClean="0">
                <a:solidFill>
                  <a:srgbClr val="14407E"/>
                </a:solidFill>
              </a:rPr>
              <a:t>),</a:t>
            </a:r>
          </a:p>
          <a:p>
            <a:pPr lvl="0" algn="just">
              <a:lnSpc>
                <a:spcPct val="130000"/>
              </a:lnSpc>
              <a:buClr>
                <a:srgbClr val="5FBBF5"/>
              </a:buClr>
              <a:defRPr/>
            </a:pPr>
            <a:r>
              <a:rPr lang="cs-CZ" altLang="cs-CZ" sz="1800" dirty="0">
                <a:solidFill>
                  <a:srgbClr val="14407E"/>
                </a:solidFill>
              </a:rPr>
              <a:t>Partner nesmí být dodavatel, nesmí se mezi nimi fakturovat. Partner by neměl službou zpracovávat monitorovací zprávy, účetnictví, IT služby, poskytovat placenou službou např. ubytování, stravovaní, jazykové vzdělání pro CS ….</a:t>
            </a:r>
          </a:p>
          <a:p>
            <a:pPr lvl="0" algn="just">
              <a:lnSpc>
                <a:spcPct val="130000"/>
              </a:lnSpc>
              <a:buClr>
                <a:srgbClr val="5FBBF5"/>
              </a:buClr>
              <a:defRPr/>
            </a:pPr>
            <a:endParaRPr lang="cs-CZ" altLang="cs-CZ" sz="1800" dirty="0">
              <a:solidFill>
                <a:srgbClr val="14407E"/>
              </a:solidFill>
            </a:endParaRPr>
          </a:p>
          <a:p>
            <a:pPr algn="just">
              <a:lnSpc>
                <a:spcPct val="130000"/>
              </a:lnSpc>
              <a:defRPr/>
            </a:pPr>
            <a:endParaRPr lang="cs-CZ" altLang="cs-CZ" sz="1600" dirty="0" smtClean="0">
              <a:solidFill>
                <a:srgbClr val="FF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14286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Subjekty v IS KP 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628800"/>
            <a:ext cx="8064000" cy="4491200"/>
          </a:xfrm>
        </p:spPr>
        <p:txBody>
          <a:bodyPr/>
          <a:lstStyle/>
          <a:p>
            <a:r>
              <a:rPr lang="cs-CZ" sz="1800" dirty="0" smtClean="0"/>
              <a:t>Údaje </a:t>
            </a:r>
            <a:r>
              <a:rPr lang="cs-CZ" sz="1800" dirty="0"/>
              <a:t>o subjektech, které se k projektu </a:t>
            </a:r>
            <a:r>
              <a:rPr lang="cs-CZ" sz="1800" dirty="0" smtClean="0"/>
              <a:t>vztahují</a:t>
            </a:r>
          </a:p>
          <a:p>
            <a:pPr lvl="1">
              <a:spcAft>
                <a:spcPts val="600"/>
              </a:spcAft>
            </a:pPr>
            <a:r>
              <a:rPr lang="cs-CZ" sz="1600" dirty="0"/>
              <a:t>Žadatel/příjemce</a:t>
            </a:r>
          </a:p>
          <a:p>
            <a:pPr lvl="1">
              <a:spcAft>
                <a:spcPts val="600"/>
              </a:spcAft>
            </a:pPr>
            <a:r>
              <a:rPr lang="cs-CZ" sz="1600" dirty="0"/>
              <a:t>Osoba s podílem v právnické osobě žadatele/příjemce</a:t>
            </a:r>
          </a:p>
          <a:p>
            <a:pPr lvl="1">
              <a:spcAft>
                <a:spcPts val="600"/>
              </a:spcAft>
            </a:pPr>
            <a:r>
              <a:rPr lang="cs-CZ" sz="1600" dirty="0"/>
              <a:t>Osoby, v nichž má žadatel/příjemce podíl</a:t>
            </a:r>
          </a:p>
          <a:p>
            <a:pPr lvl="1">
              <a:spcAft>
                <a:spcPts val="600"/>
              </a:spcAft>
            </a:pPr>
            <a:r>
              <a:rPr lang="cs-CZ" sz="1600" dirty="0"/>
              <a:t>Partner s finančním příspěvkem</a:t>
            </a:r>
          </a:p>
          <a:p>
            <a:pPr lvl="1">
              <a:spcAft>
                <a:spcPts val="600"/>
              </a:spcAft>
            </a:pPr>
            <a:r>
              <a:rPr lang="cs-CZ" sz="1600" dirty="0"/>
              <a:t>Partner bez finančního příspěvku</a:t>
            </a:r>
          </a:p>
          <a:p>
            <a:pPr lvl="1">
              <a:spcAft>
                <a:spcPts val="600"/>
              </a:spcAft>
            </a:pPr>
            <a:r>
              <a:rPr lang="cs-CZ" sz="1600" dirty="0"/>
              <a:t>Zřizovatel II Kraj/OSS </a:t>
            </a:r>
          </a:p>
          <a:p>
            <a:pPr lvl="1">
              <a:spcAft>
                <a:spcPts val="600"/>
              </a:spcAft>
            </a:pPr>
            <a:r>
              <a:rPr lang="cs-CZ" sz="1600" dirty="0"/>
              <a:t>Zřizovatel I/Obec</a:t>
            </a:r>
          </a:p>
          <a:p>
            <a:pPr lvl="1">
              <a:spcAft>
                <a:spcPts val="600"/>
              </a:spcAft>
            </a:pPr>
            <a:r>
              <a:rPr lang="cs-CZ" sz="1600" dirty="0" smtClean="0"/>
              <a:t>Dodavatel</a:t>
            </a:r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800" dirty="0">
                <a:solidFill>
                  <a:srgbClr val="FF0000"/>
                </a:solidFill>
              </a:rPr>
              <a:t>Po zadání subjektu typu Žadatel/příjemce se zpřístupní záložka Rozpočet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14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699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Subjekty </a:t>
            </a:r>
            <a:r>
              <a:rPr lang="cs-CZ" dirty="0">
                <a:solidFill>
                  <a:srgbClr val="AFDDFA"/>
                </a:solidFill>
              </a:rPr>
              <a:t>v IS KP </a:t>
            </a:r>
            <a:r>
              <a:rPr lang="cs-CZ" dirty="0" smtClean="0"/>
              <a:t>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556792"/>
            <a:ext cx="8064000" cy="4563208"/>
          </a:xfrm>
        </p:spPr>
        <p:txBody>
          <a:bodyPr/>
          <a:lstStyle/>
          <a:p>
            <a:r>
              <a:rPr lang="cs-CZ" sz="1800" dirty="0" smtClean="0"/>
              <a:t>Žadatel/příjemce</a:t>
            </a:r>
          </a:p>
          <a:p>
            <a:pPr lvl="1">
              <a:spcAft>
                <a:spcPts val="600"/>
              </a:spcAft>
            </a:pPr>
            <a:r>
              <a:rPr lang="cs-CZ" sz="1600" dirty="0"/>
              <a:t>Validace přes </a:t>
            </a:r>
            <a:r>
              <a:rPr lang="cs-CZ" sz="1600" dirty="0" smtClean="0"/>
              <a:t>IČ</a:t>
            </a:r>
          </a:p>
          <a:p>
            <a:pPr lvl="1">
              <a:spcAft>
                <a:spcPts val="600"/>
              </a:spcAft>
            </a:pPr>
            <a:r>
              <a:rPr lang="cs-CZ" sz="1600" dirty="0" smtClean="0"/>
              <a:t>Počet zaměstnanců a Roční obrat – vazba na hodnocení projektu – </a:t>
            </a:r>
            <a:r>
              <a:rPr lang="cs-CZ" sz="1600" dirty="0"/>
              <a:t>eliminační kritérium Ověření administrativní, finanční a provozní kapacity </a:t>
            </a:r>
            <a:r>
              <a:rPr lang="cs-CZ" sz="1600" dirty="0" smtClean="0"/>
              <a:t>žadatele</a:t>
            </a:r>
          </a:p>
          <a:p>
            <a:pPr lvl="1">
              <a:spcAft>
                <a:spcPts val="600"/>
              </a:spcAft>
            </a:pPr>
            <a:r>
              <a:rPr lang="cs-CZ" sz="1600" dirty="0" smtClean="0"/>
              <a:t>Typ plátce DPH</a:t>
            </a:r>
          </a:p>
          <a:p>
            <a:pPr lvl="1">
              <a:spcAft>
                <a:spcPts val="600"/>
              </a:spcAft>
            </a:pPr>
            <a:r>
              <a:rPr lang="cs-CZ" sz="1600" dirty="0" smtClean="0"/>
              <a:t>Datová schránka – doplňuje se automaticky</a:t>
            </a:r>
          </a:p>
          <a:p>
            <a:pPr lvl="0">
              <a:buClr>
                <a:srgbClr val="5FBBF5"/>
              </a:buClr>
            </a:pPr>
            <a:r>
              <a:rPr lang="cs-CZ" sz="1800" dirty="0" smtClean="0">
                <a:solidFill>
                  <a:srgbClr val="084A8B"/>
                </a:solidFill>
              </a:rPr>
              <a:t>CZ </a:t>
            </a:r>
            <a:r>
              <a:rPr lang="cs-CZ" sz="1800" dirty="0">
                <a:solidFill>
                  <a:srgbClr val="084A8B"/>
                </a:solidFill>
              </a:rPr>
              <a:t>NACE – hlavní činnost</a:t>
            </a:r>
          </a:p>
          <a:p>
            <a:pPr lvl="0">
              <a:buClr>
                <a:srgbClr val="5FBBF5"/>
              </a:buClr>
            </a:pPr>
            <a:r>
              <a:rPr lang="cs-CZ" sz="1800" dirty="0">
                <a:solidFill>
                  <a:srgbClr val="084A8B"/>
                </a:solidFill>
              </a:rPr>
              <a:t>Adresy subjektu – natahuje se z </a:t>
            </a:r>
            <a:r>
              <a:rPr lang="cs-CZ" sz="1800" dirty="0" smtClean="0">
                <a:solidFill>
                  <a:srgbClr val="084A8B"/>
                </a:solidFill>
              </a:rPr>
              <a:t>registru</a:t>
            </a:r>
            <a:endParaRPr lang="cs-CZ" sz="1800" dirty="0">
              <a:solidFill>
                <a:srgbClr val="084A8B"/>
              </a:solidFill>
            </a:endParaRPr>
          </a:p>
          <a:p>
            <a:pPr lvl="0">
              <a:buClr>
                <a:srgbClr val="5FBBF5"/>
              </a:buClr>
            </a:pPr>
            <a:r>
              <a:rPr lang="cs-CZ" sz="1800" dirty="0">
                <a:solidFill>
                  <a:srgbClr val="084A8B"/>
                </a:solidFill>
              </a:rPr>
              <a:t>Osoby subjektu – stačí u žadatele, musí být zadán statutární zástupce (dále možnost hlavní kontaktní osoby) – jméno, příjmení, telefon, e-mail. </a:t>
            </a:r>
          </a:p>
          <a:p>
            <a:pPr lvl="0">
              <a:buClr>
                <a:srgbClr val="5FBBF5"/>
              </a:buClr>
            </a:pPr>
            <a:r>
              <a:rPr lang="cs-CZ" sz="1800" dirty="0">
                <a:solidFill>
                  <a:srgbClr val="084A8B"/>
                </a:solidFill>
              </a:rPr>
              <a:t>Účty subjektu </a:t>
            </a:r>
            <a:r>
              <a:rPr lang="cs-CZ" sz="1800" dirty="0" smtClean="0">
                <a:solidFill>
                  <a:srgbClr val="084A8B"/>
                </a:solidFill>
              </a:rPr>
              <a:t> / </a:t>
            </a:r>
            <a:r>
              <a:rPr lang="cs-CZ" sz="1800" dirty="0">
                <a:solidFill>
                  <a:srgbClr val="084A8B"/>
                </a:solidFill>
              </a:rPr>
              <a:t>Účetní </a:t>
            </a:r>
            <a:r>
              <a:rPr lang="cs-CZ" sz="1800" dirty="0" smtClean="0">
                <a:solidFill>
                  <a:srgbClr val="084A8B"/>
                </a:solidFill>
              </a:rPr>
              <a:t>období – </a:t>
            </a:r>
            <a:r>
              <a:rPr lang="cs-CZ" sz="1800" dirty="0">
                <a:solidFill>
                  <a:srgbClr val="084A8B"/>
                </a:solidFill>
              </a:rPr>
              <a:t>až při tvorbě právního </a:t>
            </a:r>
            <a:r>
              <a:rPr lang="cs-CZ" sz="1800" dirty="0" smtClean="0">
                <a:solidFill>
                  <a:srgbClr val="084A8B"/>
                </a:solidFill>
              </a:rPr>
              <a:t>aktu</a:t>
            </a:r>
            <a:endParaRPr lang="cs-CZ" sz="1800" dirty="0">
              <a:solidFill>
                <a:srgbClr val="084A8B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15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0948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Cílová Skupina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16</a:t>
            </a:fld>
            <a:endParaRPr lang="cs-CZ" dirty="0"/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692400" y="1916832"/>
            <a:ext cx="8064000" cy="399552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32000" indent="-432000" algn="l" defTabSz="914400" rtl="0" eaLnBrk="1" latinLnBrk="0" hangingPunct="1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100000"/>
              <a:buFont typeface="Wingdings" panose="05000000000000000000" pitchFamily="2" charset="2"/>
              <a:buChar char=""/>
              <a:defRPr sz="2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6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8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70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lang="cs-CZ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2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50000"/>
              </a:lnSpc>
              <a:buNone/>
            </a:pPr>
            <a:endParaRPr lang="cs-CZ" altLang="cs-CZ" sz="1400" dirty="0" smtClean="0">
              <a:solidFill>
                <a:srgbClr val="14407E"/>
              </a:solidFill>
            </a:endParaRPr>
          </a:p>
        </p:txBody>
      </p:sp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5283949"/>
              </p:ext>
            </p:extLst>
          </p:nvPr>
        </p:nvGraphicFramePr>
        <p:xfrm>
          <a:off x="716039" y="1484784"/>
          <a:ext cx="7744393" cy="249309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744393"/>
              </a:tblGrid>
              <a:tr h="864096">
                <a:tc>
                  <a:txBody>
                    <a:bodyPr/>
                    <a:lstStyle/>
                    <a:p>
                      <a:pPr algn="just" fontAlgn="b"/>
                      <a:r>
                        <a:rPr lang="cs-CZ" sz="1600" dirty="0" smtClean="0">
                          <a:effectLst/>
                          <a:latin typeface="+mn-lt"/>
                          <a:ea typeface="Arial"/>
                          <a:cs typeface="Times New Roman"/>
                        </a:rPr>
                        <a:t>Cílové skupiny zahrnují mladé lidi mladší 30 let (tj. do 29 let včetně), kteří nejsou v zaměstnání, ve vzdělávání nebo v profesní přípravě, žijící ve způsobilém regionu, kteří jsou nezaměstnaní nebo neaktivní (včetně dlouhodobě nezaměstnaných) nezávisle na tom, zda jsou registrováni na Úřadu práce ČR jako uchazeči o zaměstnání či nikoli.</a:t>
                      </a:r>
                    </a:p>
                  </a:txBody>
                  <a:tcPr marL="9525" marR="9525" marT="9525" marB="0" anchor="b"/>
                </a:tc>
              </a:tr>
              <a:tr h="675211"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600" dirty="0" smtClean="0">
                          <a:effectLst/>
                          <a:latin typeface="+mn-lt"/>
                          <a:ea typeface="Times New Roman"/>
                          <a:cs typeface="Arial"/>
                        </a:rPr>
                        <a:t>Do projektů budou zařazovány přednostně osoby, které nejsou evidovanými uchazeči o zaměstnání, ale jsou cílovou skupinou IP 1.5.</a:t>
                      </a:r>
                      <a:endParaRPr lang="cs-CZ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589155"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600" dirty="0" smtClean="0">
                          <a:effectLst/>
                          <a:latin typeface="+mn-lt"/>
                          <a:ea typeface="Arial"/>
                          <a:cs typeface="Times New Roman"/>
                        </a:rPr>
                        <a:t>V rámci projektů pod touto výzvou nesmí docházet k duplicitě s projekty ÚP ČR (zařazení stejných osob do stejných nebo podobných aktivit).</a:t>
                      </a:r>
                      <a:endParaRPr lang="cs-CZ" sz="1600" dirty="0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7" name="TextovéPole 6"/>
          <p:cNvSpPr txBox="1"/>
          <p:nvPr/>
        </p:nvSpPr>
        <p:spPr>
          <a:xfrm>
            <a:off x="1450753" y="4437112"/>
            <a:ext cx="6566344" cy="190821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432000" indent="-432000" algn="just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100000"/>
              <a:buFont typeface="Wingdings" panose="05000000000000000000" pitchFamily="2" charset="2"/>
              <a:buChar char=""/>
            </a:pPr>
            <a:r>
              <a:rPr lang="cs-CZ" dirty="0" smtClean="0">
                <a:solidFill>
                  <a:srgbClr val="14407E"/>
                </a:solidFill>
              </a:rPr>
              <a:t>Kompetence a zkušenosti </a:t>
            </a:r>
            <a:r>
              <a:rPr lang="cs-CZ" dirty="0">
                <a:solidFill>
                  <a:srgbClr val="14407E"/>
                </a:solidFill>
              </a:rPr>
              <a:t>žadatele pro práci s cílovou skupinou jsou eliminačním kritériem </a:t>
            </a:r>
            <a:r>
              <a:rPr lang="cs-CZ" dirty="0" smtClean="0">
                <a:solidFill>
                  <a:srgbClr val="14407E"/>
                </a:solidFill>
              </a:rPr>
              <a:t>(součást kapacity žadatele realizovat projekt) </a:t>
            </a:r>
            <a:r>
              <a:rPr lang="cs-CZ" dirty="0">
                <a:solidFill>
                  <a:srgbClr val="14407E"/>
                </a:solidFill>
              </a:rPr>
              <a:t>ve věcném hodnocení</a:t>
            </a:r>
            <a:r>
              <a:rPr lang="cs-CZ" dirty="0" smtClean="0">
                <a:solidFill>
                  <a:srgbClr val="14407E"/>
                </a:solidFill>
              </a:rPr>
              <a:t>.</a:t>
            </a:r>
            <a:endParaRPr lang="cs-CZ" dirty="0">
              <a:solidFill>
                <a:srgbClr val="14407E"/>
              </a:solidFill>
            </a:endParaRPr>
          </a:p>
          <a:p>
            <a:pPr marL="432000" indent="-432000" algn="just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100000"/>
              <a:buFont typeface="Wingdings" panose="05000000000000000000" pitchFamily="2" charset="2"/>
              <a:buChar char=""/>
            </a:pPr>
            <a:r>
              <a:rPr lang="cs-CZ" dirty="0">
                <a:solidFill>
                  <a:srgbClr val="14407E"/>
                </a:solidFill>
              </a:rPr>
              <a:t>V popisu cílové skupiny musí být uvedena </a:t>
            </a:r>
            <a:r>
              <a:rPr lang="cs-CZ" b="1" dirty="0">
                <a:solidFill>
                  <a:srgbClr val="14407E"/>
                </a:solidFill>
              </a:rPr>
              <a:t>charakteristika</a:t>
            </a:r>
            <a:r>
              <a:rPr lang="cs-CZ" dirty="0">
                <a:solidFill>
                  <a:srgbClr val="14407E"/>
                </a:solidFill>
              </a:rPr>
              <a:t> a </a:t>
            </a:r>
            <a:r>
              <a:rPr lang="cs-CZ" b="1" dirty="0">
                <a:solidFill>
                  <a:srgbClr val="14407E"/>
                </a:solidFill>
              </a:rPr>
              <a:t>velikost</a:t>
            </a:r>
            <a:r>
              <a:rPr lang="cs-CZ" dirty="0">
                <a:solidFill>
                  <a:srgbClr val="14407E"/>
                </a:solidFill>
              </a:rPr>
              <a:t> cílové skupiny, </a:t>
            </a:r>
            <a:r>
              <a:rPr lang="cs-CZ" b="1" dirty="0" smtClean="0">
                <a:solidFill>
                  <a:srgbClr val="14407E"/>
                </a:solidFill>
              </a:rPr>
              <a:t>z </a:t>
            </a:r>
            <a:r>
              <a:rPr lang="cs-CZ" b="1" dirty="0">
                <a:solidFill>
                  <a:srgbClr val="14407E"/>
                </a:solidFill>
              </a:rPr>
              <a:t>jakého regionu </a:t>
            </a:r>
            <a:r>
              <a:rPr lang="cs-CZ" dirty="0">
                <a:solidFill>
                  <a:srgbClr val="14407E"/>
                </a:solidFill>
              </a:rPr>
              <a:t>bude cílová skupina pocházet a jakým </a:t>
            </a:r>
            <a:r>
              <a:rPr lang="cs-CZ" b="1" dirty="0">
                <a:solidFill>
                  <a:srgbClr val="14407E"/>
                </a:solidFill>
              </a:rPr>
              <a:t>způsobem</a:t>
            </a:r>
            <a:r>
              <a:rPr lang="cs-CZ" dirty="0">
                <a:solidFill>
                  <a:srgbClr val="14407E"/>
                </a:solidFill>
              </a:rPr>
              <a:t> </a:t>
            </a:r>
            <a:r>
              <a:rPr lang="cs-CZ" b="1" dirty="0">
                <a:solidFill>
                  <a:srgbClr val="14407E"/>
                </a:solidFill>
              </a:rPr>
              <a:t>bude</a:t>
            </a:r>
            <a:r>
              <a:rPr lang="cs-CZ" dirty="0">
                <a:solidFill>
                  <a:srgbClr val="14407E"/>
                </a:solidFill>
              </a:rPr>
              <a:t> </a:t>
            </a:r>
            <a:r>
              <a:rPr lang="cs-CZ" b="1" dirty="0">
                <a:solidFill>
                  <a:srgbClr val="14407E"/>
                </a:solidFill>
              </a:rPr>
              <a:t>oslovena</a:t>
            </a:r>
            <a:r>
              <a:rPr lang="cs-CZ" dirty="0">
                <a:solidFill>
                  <a:srgbClr val="14407E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766302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Výběr Cílové skupiny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17</a:t>
            </a:fld>
            <a:endParaRPr lang="cs-CZ" dirty="0"/>
          </a:p>
        </p:txBody>
      </p:sp>
      <p:sp>
        <p:nvSpPr>
          <p:cNvPr id="5" name="Zástupný symbol pro obsah 2"/>
          <p:cNvSpPr>
            <a:spLocks noGrp="1"/>
          </p:cNvSpPr>
          <p:nvPr>
            <p:ph idx="1"/>
          </p:nvPr>
        </p:nvSpPr>
        <p:spPr>
          <a:xfrm>
            <a:off x="540000" y="1340768"/>
            <a:ext cx="8064000" cy="4608512"/>
          </a:xfrm>
        </p:spPr>
        <p:txBody>
          <a:bodyPr/>
          <a:lstStyle/>
          <a:p>
            <a:pPr algn="just">
              <a:defRPr/>
            </a:pPr>
            <a:r>
              <a:rPr lang="pt-BR" altLang="cs-CZ" sz="1600" dirty="0">
                <a:solidFill>
                  <a:srgbClr val="14407E"/>
                </a:solidFill>
              </a:rPr>
              <a:t>Pro výběr </a:t>
            </a:r>
            <a:r>
              <a:rPr lang="cs-CZ" altLang="cs-CZ" sz="1600" dirty="0" smtClean="0">
                <a:solidFill>
                  <a:srgbClr val="14407E"/>
                </a:solidFill>
              </a:rPr>
              <a:t>cílové skupiny </a:t>
            </a:r>
            <a:r>
              <a:rPr lang="pt-BR" altLang="cs-CZ" sz="1600" dirty="0" smtClean="0">
                <a:solidFill>
                  <a:srgbClr val="14407E"/>
                </a:solidFill>
              </a:rPr>
              <a:t>budou </a:t>
            </a:r>
            <a:r>
              <a:rPr lang="pt-BR" altLang="cs-CZ" sz="1600" dirty="0">
                <a:solidFill>
                  <a:srgbClr val="14407E"/>
                </a:solidFill>
              </a:rPr>
              <a:t>nastavena jasná a transparentní </a:t>
            </a:r>
            <a:r>
              <a:rPr lang="pt-BR" altLang="cs-CZ" sz="1600" dirty="0" smtClean="0">
                <a:solidFill>
                  <a:srgbClr val="14407E"/>
                </a:solidFill>
              </a:rPr>
              <a:t>kritéria</a:t>
            </a:r>
            <a:r>
              <a:rPr lang="cs-CZ" altLang="cs-CZ" sz="1600" dirty="0" smtClean="0">
                <a:solidFill>
                  <a:srgbClr val="14407E"/>
                </a:solidFill>
              </a:rPr>
              <a:t>.</a:t>
            </a:r>
          </a:p>
          <a:p>
            <a:pPr marL="0" indent="0" algn="just">
              <a:buNone/>
              <a:defRPr/>
            </a:pPr>
            <a:r>
              <a:rPr lang="cs-CZ" altLang="cs-CZ" sz="1600" dirty="0">
                <a:solidFill>
                  <a:srgbClr val="14407E"/>
                </a:solidFill>
              </a:rPr>
              <a:t>	</a:t>
            </a:r>
            <a:r>
              <a:rPr lang="cs-CZ" altLang="cs-CZ" sz="1600" b="1" dirty="0" smtClean="0">
                <a:solidFill>
                  <a:srgbClr val="14407E"/>
                </a:solidFill>
              </a:rPr>
              <a:t>Není možné nechat výběr cílové skupiny na další organizaci!</a:t>
            </a:r>
            <a:endParaRPr lang="cs-CZ" altLang="cs-CZ" sz="1600" b="1" dirty="0">
              <a:solidFill>
                <a:srgbClr val="14407E"/>
              </a:solidFill>
            </a:endParaRPr>
          </a:p>
          <a:p>
            <a:pPr algn="just">
              <a:defRPr/>
            </a:pPr>
            <a:r>
              <a:rPr lang="cs-CZ" altLang="cs-CZ" sz="1600" dirty="0" smtClean="0">
                <a:solidFill>
                  <a:srgbClr val="14407E"/>
                </a:solidFill>
              </a:rPr>
              <a:t>Při </a:t>
            </a:r>
            <a:r>
              <a:rPr lang="cs-CZ" altLang="cs-CZ" sz="1600" dirty="0">
                <a:solidFill>
                  <a:srgbClr val="14407E"/>
                </a:solidFill>
              </a:rPr>
              <a:t>výběru účastníků </a:t>
            </a:r>
            <a:r>
              <a:rPr lang="cs-CZ" altLang="cs-CZ" sz="1600" dirty="0" smtClean="0">
                <a:solidFill>
                  <a:srgbClr val="14407E"/>
                </a:solidFill>
              </a:rPr>
              <a:t>do projektu </a:t>
            </a:r>
            <a:r>
              <a:rPr lang="cs-CZ" altLang="cs-CZ" sz="1600" dirty="0">
                <a:solidFill>
                  <a:srgbClr val="14407E"/>
                </a:solidFill>
              </a:rPr>
              <a:t>je </a:t>
            </a:r>
            <a:r>
              <a:rPr lang="cs-CZ" altLang="cs-CZ" sz="1600" dirty="0" smtClean="0">
                <a:solidFill>
                  <a:srgbClr val="14407E"/>
                </a:solidFill>
              </a:rPr>
              <a:t>východiskem </a:t>
            </a:r>
            <a:r>
              <a:rPr lang="cs-CZ" altLang="cs-CZ" sz="1600" b="1" dirty="0" smtClean="0">
                <a:solidFill>
                  <a:srgbClr val="14407E"/>
                </a:solidFill>
              </a:rPr>
              <a:t>profil </a:t>
            </a:r>
            <a:r>
              <a:rPr lang="cs-CZ" altLang="cs-CZ" sz="1600" b="1" dirty="0">
                <a:solidFill>
                  <a:srgbClr val="14407E"/>
                </a:solidFill>
              </a:rPr>
              <a:t>uchazeče </a:t>
            </a:r>
            <a:r>
              <a:rPr lang="cs-CZ" altLang="cs-CZ" sz="1600" dirty="0">
                <a:solidFill>
                  <a:srgbClr val="14407E"/>
                </a:solidFill>
              </a:rPr>
              <a:t>(dosažené vzdělání či odborná příprava, osobní preference uchazeče). Současně se přihlédne k absorpční kapacitě </a:t>
            </a:r>
            <a:r>
              <a:rPr lang="cs-CZ" altLang="cs-CZ" sz="1600" dirty="0" smtClean="0">
                <a:solidFill>
                  <a:srgbClr val="14407E"/>
                </a:solidFill>
              </a:rPr>
              <a:t>v </a:t>
            </a:r>
            <a:r>
              <a:rPr lang="cs-CZ" altLang="cs-CZ" sz="1600" dirty="0">
                <a:solidFill>
                  <a:srgbClr val="14407E"/>
                </a:solidFill>
              </a:rPr>
              <a:t>daném </a:t>
            </a:r>
            <a:r>
              <a:rPr lang="cs-CZ" altLang="cs-CZ" sz="1600" dirty="0" smtClean="0">
                <a:solidFill>
                  <a:srgbClr val="14407E"/>
                </a:solidFill>
              </a:rPr>
              <a:t>regionu.</a:t>
            </a:r>
          </a:p>
          <a:p>
            <a:pPr algn="just">
              <a:defRPr/>
            </a:pPr>
            <a:r>
              <a:rPr lang="cs-CZ" altLang="cs-CZ" sz="1600" dirty="0" smtClean="0">
                <a:solidFill>
                  <a:srgbClr val="14407E"/>
                </a:solidFill>
              </a:rPr>
              <a:t>Součástí výběru účastníků do projektu </a:t>
            </a:r>
            <a:r>
              <a:rPr lang="cs-CZ" altLang="cs-CZ" sz="1600" dirty="0">
                <a:solidFill>
                  <a:srgbClr val="14407E"/>
                </a:solidFill>
              </a:rPr>
              <a:t>bude </a:t>
            </a:r>
            <a:r>
              <a:rPr lang="cs-CZ" altLang="cs-CZ" sz="1600" b="1" dirty="0">
                <a:solidFill>
                  <a:srgbClr val="14407E"/>
                </a:solidFill>
              </a:rPr>
              <a:t>osobní pohovor s </a:t>
            </a:r>
            <a:r>
              <a:rPr lang="cs-CZ" altLang="cs-CZ" sz="1600" b="1" dirty="0" smtClean="0">
                <a:solidFill>
                  <a:srgbClr val="14407E"/>
                </a:solidFill>
              </a:rPr>
              <a:t>uchazečem.</a:t>
            </a:r>
            <a:endParaRPr lang="cs-CZ" altLang="cs-CZ" sz="1600" dirty="0" smtClean="0">
              <a:solidFill>
                <a:srgbClr val="14407E"/>
              </a:solidFill>
            </a:endParaRPr>
          </a:p>
          <a:p>
            <a:pPr algn="just">
              <a:defRPr/>
            </a:pPr>
            <a:r>
              <a:rPr lang="cs-CZ" altLang="cs-CZ" sz="1600" dirty="0" smtClean="0">
                <a:solidFill>
                  <a:srgbClr val="14407E"/>
                </a:solidFill>
              </a:rPr>
              <a:t>Bude </a:t>
            </a:r>
            <a:r>
              <a:rPr lang="cs-CZ" altLang="cs-CZ" sz="1600" dirty="0">
                <a:solidFill>
                  <a:srgbClr val="14407E"/>
                </a:solidFill>
              </a:rPr>
              <a:t>vedena vhodná </a:t>
            </a:r>
            <a:r>
              <a:rPr lang="cs-CZ" altLang="cs-CZ" sz="1600" b="1" dirty="0">
                <a:solidFill>
                  <a:srgbClr val="14407E"/>
                </a:solidFill>
              </a:rPr>
              <a:t>evidence účastníků projektu </a:t>
            </a:r>
            <a:r>
              <a:rPr lang="cs-CZ" altLang="cs-CZ" sz="1600" dirty="0">
                <a:solidFill>
                  <a:srgbClr val="14407E"/>
                </a:solidFill>
              </a:rPr>
              <a:t>(např. formou osobních karet), na kterých bude zaznamenávána práce s účastníkem a jeho </a:t>
            </a:r>
            <a:r>
              <a:rPr lang="cs-CZ" altLang="cs-CZ" sz="1600" dirty="0" smtClean="0">
                <a:solidFill>
                  <a:srgbClr val="14407E"/>
                </a:solidFill>
              </a:rPr>
              <a:t>pokrok.</a:t>
            </a:r>
          </a:p>
          <a:p>
            <a:pPr algn="just">
              <a:defRPr/>
            </a:pPr>
            <a:r>
              <a:rPr lang="pt-BR" altLang="cs-CZ" sz="1600" dirty="0">
                <a:solidFill>
                  <a:srgbClr val="14407E"/>
                </a:solidFill>
              </a:rPr>
              <a:t>Tvorba </a:t>
            </a:r>
            <a:r>
              <a:rPr lang="cs-CZ" altLang="cs-CZ" sz="1600" dirty="0">
                <a:solidFill>
                  <a:srgbClr val="14407E"/>
                </a:solidFill>
              </a:rPr>
              <a:t>a vedení </a:t>
            </a:r>
            <a:r>
              <a:rPr lang="pt-BR" altLang="cs-CZ" sz="1600" b="1" dirty="0">
                <a:solidFill>
                  <a:srgbClr val="14407E"/>
                </a:solidFill>
              </a:rPr>
              <a:t>individuálních </a:t>
            </a:r>
            <a:r>
              <a:rPr lang="cs-CZ" altLang="cs-CZ" sz="1600" b="1" dirty="0" smtClean="0">
                <a:solidFill>
                  <a:srgbClr val="14407E"/>
                </a:solidFill>
              </a:rPr>
              <a:t>vzdělávacích </a:t>
            </a:r>
            <a:r>
              <a:rPr lang="pt-BR" altLang="cs-CZ" sz="1600" b="1" dirty="0" smtClean="0">
                <a:solidFill>
                  <a:srgbClr val="14407E"/>
                </a:solidFill>
              </a:rPr>
              <a:t>plánů</a:t>
            </a:r>
            <a:r>
              <a:rPr lang="cs-CZ" altLang="cs-CZ" sz="1600" b="1" dirty="0" smtClean="0">
                <a:solidFill>
                  <a:srgbClr val="14407E"/>
                </a:solidFill>
              </a:rPr>
              <a:t> </a:t>
            </a:r>
            <a:r>
              <a:rPr lang="pt-BR" altLang="cs-CZ" sz="1600" dirty="0">
                <a:solidFill>
                  <a:srgbClr val="14407E"/>
                </a:solidFill>
              </a:rPr>
              <a:t>pro účastníky </a:t>
            </a:r>
            <a:r>
              <a:rPr lang="pt-BR" altLang="cs-CZ" sz="1600" dirty="0" smtClean="0">
                <a:solidFill>
                  <a:srgbClr val="14407E"/>
                </a:solidFill>
              </a:rPr>
              <a:t>projektu</a:t>
            </a:r>
            <a:r>
              <a:rPr lang="cs-CZ" altLang="cs-CZ" sz="1600" dirty="0" smtClean="0">
                <a:solidFill>
                  <a:srgbClr val="14407E"/>
                </a:solidFill>
              </a:rPr>
              <a:t>, </a:t>
            </a:r>
            <a:r>
              <a:rPr lang="cs-CZ" altLang="cs-CZ" sz="1600" dirty="0">
                <a:solidFill>
                  <a:srgbClr val="14407E"/>
                </a:solidFill>
              </a:rPr>
              <a:t>včetně zachycení výchozího stavu (vstupní </a:t>
            </a:r>
            <a:r>
              <a:rPr lang="cs-CZ" altLang="cs-CZ" sz="1600" dirty="0" smtClean="0">
                <a:solidFill>
                  <a:srgbClr val="14407E"/>
                </a:solidFill>
              </a:rPr>
              <a:t>diagnostika).</a:t>
            </a:r>
          </a:p>
          <a:p>
            <a:pPr algn="just">
              <a:defRPr/>
            </a:pPr>
            <a:r>
              <a:rPr lang="cs-CZ" altLang="cs-CZ" sz="1600" b="1" dirty="0" smtClean="0">
                <a:solidFill>
                  <a:srgbClr val="14407E"/>
                </a:solidFill>
              </a:rPr>
              <a:t>Poradenství</a:t>
            </a:r>
            <a:r>
              <a:rPr lang="cs-CZ" altLang="cs-CZ" sz="1600" dirty="0" smtClean="0">
                <a:solidFill>
                  <a:srgbClr val="14407E"/>
                </a:solidFill>
              </a:rPr>
              <a:t> </a:t>
            </a:r>
            <a:r>
              <a:rPr lang="cs-CZ" altLang="cs-CZ" sz="1600" dirty="0">
                <a:solidFill>
                  <a:srgbClr val="14407E"/>
                </a:solidFill>
              </a:rPr>
              <a:t>pro cílovou skupinu </a:t>
            </a:r>
            <a:r>
              <a:rPr lang="cs-CZ" altLang="cs-CZ" sz="1600" dirty="0" smtClean="0">
                <a:solidFill>
                  <a:srgbClr val="14407E"/>
                </a:solidFill>
              </a:rPr>
              <a:t>by mělo zajištěno </a:t>
            </a:r>
            <a:r>
              <a:rPr lang="cs-CZ" altLang="cs-CZ" sz="1600" dirty="0">
                <a:solidFill>
                  <a:srgbClr val="14407E"/>
                </a:solidFill>
              </a:rPr>
              <a:t>po celou dobu realizace </a:t>
            </a:r>
            <a:r>
              <a:rPr lang="cs-CZ" altLang="cs-CZ" sz="1600" dirty="0" smtClean="0">
                <a:solidFill>
                  <a:srgbClr val="14407E"/>
                </a:solidFill>
              </a:rPr>
              <a:t>projektu.</a:t>
            </a:r>
            <a:endParaRPr lang="cs-CZ" altLang="cs-CZ" sz="1600" dirty="0">
              <a:solidFill>
                <a:srgbClr val="14407E"/>
              </a:solidFill>
            </a:endParaRPr>
          </a:p>
          <a:p>
            <a:pPr marL="0" indent="0" algn="just">
              <a:buNone/>
              <a:defRPr/>
            </a:pPr>
            <a:endParaRPr lang="cs-CZ" altLang="cs-CZ" sz="1600" dirty="0">
              <a:solidFill>
                <a:srgbClr val="14407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58374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klíčové aktivity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412776"/>
            <a:ext cx="8064000" cy="4896544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cs-CZ" sz="1800" dirty="0" smtClean="0"/>
              <a:t>Zprostředkování </a:t>
            </a:r>
            <a:r>
              <a:rPr lang="cs-CZ" sz="1800" dirty="0"/>
              <a:t>zaměstnání osobám z cílové </a:t>
            </a:r>
            <a:r>
              <a:rPr lang="cs-CZ" sz="1800" dirty="0" smtClean="0"/>
              <a:t>skupiny;</a:t>
            </a:r>
            <a:endParaRPr lang="cs-CZ" sz="1800" dirty="0"/>
          </a:p>
          <a:p>
            <a:pPr algn="just">
              <a:lnSpc>
                <a:spcPct val="150000"/>
              </a:lnSpc>
            </a:pPr>
            <a:r>
              <a:rPr lang="cs-CZ" sz="1800" dirty="0" smtClean="0"/>
              <a:t>Poskytování </a:t>
            </a:r>
            <a:r>
              <a:rPr lang="cs-CZ" sz="1800" dirty="0"/>
              <a:t>poradenské činnosti </a:t>
            </a:r>
            <a:r>
              <a:rPr lang="cs-CZ" sz="1800" dirty="0" smtClean="0"/>
              <a:t>a poradenství;</a:t>
            </a:r>
            <a:endParaRPr lang="cs-CZ" sz="1800" dirty="0"/>
          </a:p>
          <a:p>
            <a:pPr algn="just">
              <a:lnSpc>
                <a:spcPct val="150000"/>
              </a:lnSpc>
            </a:pPr>
            <a:r>
              <a:rPr lang="cs-CZ" sz="1800" dirty="0" smtClean="0"/>
              <a:t>Poskytování rekvalifikací;</a:t>
            </a:r>
            <a:endParaRPr lang="cs-CZ" sz="1800" dirty="0"/>
          </a:p>
          <a:p>
            <a:pPr algn="just">
              <a:lnSpc>
                <a:spcPct val="150000"/>
              </a:lnSpc>
            </a:pPr>
            <a:r>
              <a:rPr lang="cs-CZ" sz="1800" dirty="0" smtClean="0"/>
              <a:t>Podpora </a:t>
            </a:r>
            <a:r>
              <a:rPr lang="cs-CZ" sz="1800" dirty="0"/>
              <a:t>aktivit k získání pracovních návyků a zkušeností jako jsou krátkodobé pracovní příležitosti, pracovní trénink, odborné praxe a stáže, podpora vytváření míst určených k získání odborné praxe či podpora vytváření stáží;</a:t>
            </a:r>
          </a:p>
          <a:p>
            <a:pPr algn="just">
              <a:lnSpc>
                <a:spcPct val="150000"/>
              </a:lnSpc>
            </a:pPr>
            <a:r>
              <a:rPr lang="cs-CZ" sz="1800" dirty="0" smtClean="0"/>
              <a:t>Podpora </a:t>
            </a:r>
            <a:r>
              <a:rPr lang="cs-CZ" sz="1800" dirty="0"/>
              <a:t>zahájení samostatné výdělečné </a:t>
            </a:r>
            <a:r>
              <a:rPr lang="cs-CZ" sz="1800" dirty="0" smtClean="0"/>
              <a:t>činnosti;</a:t>
            </a:r>
            <a:endParaRPr lang="cs-CZ" sz="1800" dirty="0"/>
          </a:p>
          <a:p>
            <a:pPr algn="just">
              <a:lnSpc>
                <a:spcPct val="150000"/>
              </a:lnSpc>
            </a:pPr>
            <a:r>
              <a:rPr lang="cs-CZ" sz="1800" dirty="0" smtClean="0"/>
              <a:t>Motivační </a:t>
            </a:r>
            <a:r>
              <a:rPr lang="cs-CZ" sz="1800" dirty="0"/>
              <a:t>aktivity zaměřené na zvýšení orientace mladých lidí v požadavcích trhu práce, požadavcích volných pracovních míst na trhu </a:t>
            </a:r>
            <a:r>
              <a:rPr lang="cs-CZ" sz="1800" dirty="0" smtClean="0"/>
              <a:t>práce atp.</a:t>
            </a:r>
            <a:endParaRPr lang="cs-CZ" sz="18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18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72436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Požadavky na klíčové aktivity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412776"/>
            <a:ext cx="8064000" cy="4896544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cs-CZ" sz="1800" dirty="0" smtClean="0"/>
              <a:t>Pole </a:t>
            </a:r>
            <a:r>
              <a:rPr lang="cs-CZ" sz="1800" dirty="0"/>
              <a:t>na </a:t>
            </a:r>
            <a:r>
              <a:rPr lang="cs-CZ" sz="1800" dirty="0" smtClean="0"/>
              <a:t>popis jedné KA </a:t>
            </a:r>
            <a:r>
              <a:rPr lang="cs-CZ" sz="1800" dirty="0"/>
              <a:t>má jen 2000 </a:t>
            </a:r>
            <a:r>
              <a:rPr lang="cs-CZ" sz="1800" dirty="0" smtClean="0"/>
              <a:t> znaků.</a:t>
            </a:r>
          </a:p>
          <a:p>
            <a:pPr algn="just">
              <a:lnSpc>
                <a:spcPct val="150000"/>
              </a:lnSpc>
            </a:pPr>
            <a:r>
              <a:rPr lang="cs-CZ" sz="1800" dirty="0" smtClean="0"/>
              <a:t>U každé klíčové aktivity je nutné napsat období realizace klíčové aktivity (časová návaznost aktivit je předmětem věcného hodnocení).</a:t>
            </a:r>
          </a:p>
          <a:p>
            <a:pPr algn="just">
              <a:lnSpc>
                <a:spcPct val="150000"/>
              </a:lnSpc>
            </a:pPr>
            <a:r>
              <a:rPr lang="cs-CZ" sz="1800" dirty="0" smtClean="0"/>
              <a:t>Výzvou není stanoveno, </a:t>
            </a:r>
            <a:r>
              <a:rPr lang="cs-CZ" sz="1800" dirty="0"/>
              <a:t>kolik KA žadatel zvolí, ale KA musí být navzájem provázané a logicky </a:t>
            </a:r>
            <a:r>
              <a:rPr lang="cs-CZ" sz="1800" dirty="0" smtClean="0"/>
              <a:t>uspořádané. Není dále stanoveno</a:t>
            </a:r>
            <a:r>
              <a:rPr lang="cs-CZ" sz="1800" dirty="0"/>
              <a:t>, aby např. </a:t>
            </a:r>
            <a:r>
              <a:rPr lang="cs-CZ" sz="1800" dirty="0" smtClean="0"/>
              <a:t>celá přípravná fáze byla popsána pouze v rámci jediné KA, </a:t>
            </a:r>
            <a:r>
              <a:rPr lang="cs-CZ" sz="1800" dirty="0"/>
              <a:t>rozdělení do jednotlivých KA je věcí </a:t>
            </a:r>
            <a:r>
              <a:rPr lang="cs-CZ" sz="1800" dirty="0" smtClean="0"/>
              <a:t>žadatele. Název </a:t>
            </a:r>
            <a:r>
              <a:rPr lang="cs-CZ" sz="1800" dirty="0"/>
              <a:t>klíčové aktivity není dán </a:t>
            </a:r>
            <a:r>
              <a:rPr lang="cs-CZ" sz="1800" dirty="0" smtClean="0"/>
              <a:t>závazně.</a:t>
            </a:r>
          </a:p>
          <a:p>
            <a:pPr algn="just">
              <a:lnSpc>
                <a:spcPct val="150000"/>
              </a:lnSpc>
            </a:pPr>
            <a:r>
              <a:rPr lang="cs-CZ" sz="1800" dirty="0" smtClean="0">
                <a:solidFill>
                  <a:srgbClr val="FF0000"/>
                </a:solidFill>
              </a:rPr>
              <a:t>V žádosti detailní </a:t>
            </a:r>
            <a:r>
              <a:rPr lang="cs-CZ" sz="1800" dirty="0">
                <a:solidFill>
                  <a:srgbClr val="FF0000"/>
                </a:solidFill>
              </a:rPr>
              <a:t>popis </a:t>
            </a:r>
            <a:r>
              <a:rPr lang="cs-CZ" sz="1800" dirty="0" smtClean="0">
                <a:solidFill>
                  <a:srgbClr val="FF0000"/>
                </a:solidFill>
              </a:rPr>
              <a:t>KA velmi důležitý! (Východisko pro věcné hodnocení efektivity projektu, adekvátnosti indikátorů, způsobu zapojení cílové skupiny a práce s cílovou skupinou, způsobu realizace klíčových aktivit).</a:t>
            </a:r>
            <a:endParaRPr lang="cs-CZ" sz="1800" dirty="0">
              <a:solidFill>
                <a:srgbClr val="FF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992619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Agenda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368152"/>
            <a:ext cx="8064000" cy="5229200"/>
          </a:xfrm>
        </p:spPr>
        <p:txBody>
          <a:bodyPr numCol="2"/>
          <a:lstStyle/>
          <a:p>
            <a:pPr>
              <a:spcAft>
                <a:spcPts val="0"/>
              </a:spcAft>
              <a:defRPr/>
            </a:pPr>
            <a:r>
              <a:rPr lang="cs-CZ" altLang="cs-CZ" sz="2000" dirty="0" smtClean="0">
                <a:solidFill>
                  <a:srgbClr val="14407E"/>
                </a:solidFill>
              </a:rPr>
              <a:t>9:30 – 13:00 hod.</a:t>
            </a:r>
          </a:p>
          <a:p>
            <a:pPr lvl="1">
              <a:spcAft>
                <a:spcPts val="0"/>
              </a:spcAft>
              <a:buClr>
                <a:srgbClr val="5FBBF5"/>
              </a:buClr>
              <a:defRPr/>
            </a:pPr>
            <a:r>
              <a:rPr lang="cs-CZ" altLang="cs-CZ" sz="1600" dirty="0" smtClean="0">
                <a:solidFill>
                  <a:srgbClr val="14407E"/>
                </a:solidFill>
              </a:rPr>
              <a:t>Vybraná témata </a:t>
            </a:r>
            <a:r>
              <a:rPr lang="cs-CZ" altLang="cs-CZ" sz="1600" dirty="0">
                <a:solidFill>
                  <a:srgbClr val="14407E"/>
                </a:solidFill>
              </a:rPr>
              <a:t>k IS </a:t>
            </a:r>
            <a:r>
              <a:rPr lang="cs-CZ" altLang="cs-CZ" sz="1600" dirty="0" smtClean="0">
                <a:solidFill>
                  <a:srgbClr val="14407E"/>
                </a:solidFill>
              </a:rPr>
              <a:t>KP14</a:t>
            </a:r>
            <a:r>
              <a:rPr lang="cs-CZ" altLang="cs-CZ" sz="1600" dirty="0">
                <a:solidFill>
                  <a:srgbClr val="14407E"/>
                </a:solidFill>
              </a:rPr>
              <a:t>+</a:t>
            </a:r>
          </a:p>
          <a:p>
            <a:pPr lvl="1">
              <a:spcAft>
                <a:spcPts val="0"/>
              </a:spcAft>
              <a:defRPr/>
            </a:pPr>
            <a:r>
              <a:rPr lang="cs-CZ" altLang="cs-CZ" sz="1600" dirty="0" smtClean="0">
                <a:solidFill>
                  <a:srgbClr val="14407E"/>
                </a:solidFill>
              </a:rPr>
              <a:t>Koncept a parametry výzvy</a:t>
            </a:r>
            <a:endParaRPr lang="cs-CZ" altLang="cs-CZ" sz="1600" dirty="0">
              <a:solidFill>
                <a:srgbClr val="14407E"/>
              </a:solidFill>
            </a:endParaRPr>
          </a:p>
          <a:p>
            <a:pPr lvl="1">
              <a:spcAft>
                <a:spcPts val="0"/>
              </a:spcAft>
              <a:defRPr/>
            </a:pPr>
            <a:r>
              <a:rPr lang="cs-CZ" altLang="cs-CZ" sz="1600" dirty="0" smtClean="0">
                <a:solidFill>
                  <a:srgbClr val="14407E"/>
                </a:solidFill>
              </a:rPr>
              <a:t>Žadatelé a partneři</a:t>
            </a:r>
          </a:p>
          <a:p>
            <a:pPr lvl="1">
              <a:spcAft>
                <a:spcPts val="0"/>
              </a:spcAft>
              <a:defRPr/>
            </a:pPr>
            <a:r>
              <a:rPr lang="cs-CZ" altLang="cs-CZ" sz="1600" dirty="0" smtClean="0">
                <a:solidFill>
                  <a:srgbClr val="14407E"/>
                </a:solidFill>
              </a:rPr>
              <a:t>Cílová skupina</a:t>
            </a:r>
          </a:p>
          <a:p>
            <a:pPr lvl="1">
              <a:spcAft>
                <a:spcPts val="0"/>
              </a:spcAft>
              <a:defRPr/>
            </a:pPr>
            <a:r>
              <a:rPr lang="cs-CZ" altLang="cs-CZ" sz="1600" dirty="0" smtClean="0">
                <a:solidFill>
                  <a:srgbClr val="14407E"/>
                </a:solidFill>
              </a:rPr>
              <a:t>Partnerství</a:t>
            </a:r>
            <a:endParaRPr lang="cs-CZ" altLang="cs-CZ" sz="1600" dirty="0">
              <a:solidFill>
                <a:srgbClr val="14407E"/>
              </a:solidFill>
            </a:endParaRPr>
          </a:p>
          <a:p>
            <a:pPr lvl="1">
              <a:spcAft>
                <a:spcPts val="0"/>
              </a:spcAft>
              <a:defRPr/>
            </a:pPr>
            <a:r>
              <a:rPr lang="cs-CZ" altLang="cs-CZ" sz="1600" dirty="0" smtClean="0">
                <a:solidFill>
                  <a:srgbClr val="14407E"/>
                </a:solidFill>
              </a:rPr>
              <a:t>Klíčové aktivity</a:t>
            </a:r>
          </a:p>
          <a:p>
            <a:pPr lvl="1">
              <a:spcAft>
                <a:spcPts val="0"/>
              </a:spcAft>
              <a:defRPr/>
            </a:pPr>
            <a:r>
              <a:rPr lang="cs-CZ" altLang="cs-CZ" sz="1600" dirty="0" smtClean="0">
                <a:solidFill>
                  <a:srgbClr val="14407E"/>
                </a:solidFill>
              </a:rPr>
              <a:t>Monitorovací indikátory</a:t>
            </a:r>
          </a:p>
          <a:p>
            <a:pPr lvl="1">
              <a:spcAft>
                <a:spcPts val="0"/>
              </a:spcAft>
              <a:defRPr/>
            </a:pPr>
            <a:r>
              <a:rPr lang="cs-CZ" altLang="cs-CZ" sz="1600" dirty="0" smtClean="0">
                <a:solidFill>
                  <a:srgbClr val="14407E"/>
                </a:solidFill>
              </a:rPr>
              <a:t>Realizační tým</a:t>
            </a:r>
          </a:p>
          <a:p>
            <a:pPr lvl="1">
              <a:spcAft>
                <a:spcPts val="0"/>
              </a:spcAft>
              <a:defRPr/>
            </a:pPr>
            <a:r>
              <a:rPr lang="cs-CZ" altLang="cs-CZ" sz="1600" dirty="0" smtClean="0">
                <a:solidFill>
                  <a:srgbClr val="14407E"/>
                </a:solidFill>
              </a:rPr>
              <a:t>Způsobilé výdaje</a:t>
            </a:r>
            <a:endParaRPr lang="cs-CZ" altLang="cs-CZ" sz="1600" dirty="0">
              <a:solidFill>
                <a:srgbClr val="14407E"/>
              </a:solidFill>
            </a:endParaRPr>
          </a:p>
          <a:p>
            <a:pPr lvl="1">
              <a:spcAft>
                <a:spcPts val="0"/>
              </a:spcAft>
              <a:defRPr/>
            </a:pPr>
            <a:r>
              <a:rPr lang="cs-CZ" altLang="cs-CZ" sz="1600" dirty="0">
                <a:solidFill>
                  <a:srgbClr val="14407E"/>
                </a:solidFill>
              </a:rPr>
              <a:t>N</a:t>
            </a:r>
            <a:r>
              <a:rPr lang="cs-CZ" altLang="cs-CZ" sz="1600" dirty="0" smtClean="0">
                <a:solidFill>
                  <a:srgbClr val="14407E"/>
                </a:solidFill>
              </a:rPr>
              <a:t>epřímé náklady, spolufinancování</a:t>
            </a:r>
          </a:p>
          <a:p>
            <a:pPr lvl="1">
              <a:spcAft>
                <a:spcPts val="0"/>
              </a:spcAft>
              <a:defRPr/>
            </a:pPr>
            <a:r>
              <a:rPr lang="cs-CZ" altLang="cs-CZ" sz="1600" dirty="0" smtClean="0">
                <a:solidFill>
                  <a:srgbClr val="14407E"/>
                </a:solidFill>
              </a:rPr>
              <a:t>Publicita</a:t>
            </a:r>
          </a:p>
          <a:p>
            <a:pPr lvl="1">
              <a:spcAft>
                <a:spcPts val="0"/>
              </a:spcAft>
              <a:defRPr/>
            </a:pPr>
            <a:r>
              <a:rPr lang="cs-CZ" altLang="cs-CZ" sz="1600" dirty="0" smtClean="0">
                <a:solidFill>
                  <a:srgbClr val="14407E"/>
                </a:solidFill>
              </a:rPr>
              <a:t>Veřejné z</a:t>
            </a:r>
            <a:r>
              <a:rPr lang="cs-CZ" altLang="cs-CZ" sz="1600" dirty="0">
                <a:solidFill>
                  <a:srgbClr val="14407E"/>
                </a:solidFill>
              </a:rPr>
              <a:t>a</a:t>
            </a:r>
            <a:r>
              <a:rPr lang="cs-CZ" altLang="cs-CZ" sz="1600" dirty="0" smtClean="0">
                <a:solidFill>
                  <a:srgbClr val="14407E"/>
                </a:solidFill>
              </a:rPr>
              <a:t>kázky</a:t>
            </a:r>
          </a:p>
          <a:p>
            <a:pPr lvl="1">
              <a:spcAft>
                <a:spcPts val="0"/>
              </a:spcAft>
              <a:defRPr/>
            </a:pPr>
            <a:r>
              <a:rPr lang="cs-CZ" altLang="cs-CZ" sz="1600" dirty="0" smtClean="0">
                <a:solidFill>
                  <a:srgbClr val="14407E"/>
                </a:solidFill>
              </a:rPr>
              <a:t>Hodnocení a výběr projektů</a:t>
            </a:r>
          </a:p>
          <a:p>
            <a:pPr lvl="1">
              <a:spcAft>
                <a:spcPts val="0"/>
              </a:spcAft>
              <a:defRPr/>
            </a:pPr>
            <a:r>
              <a:rPr lang="cs-CZ" altLang="cs-CZ" sz="1600" dirty="0" smtClean="0">
                <a:solidFill>
                  <a:srgbClr val="14407E"/>
                </a:solidFill>
              </a:rPr>
              <a:t>Diskuze</a:t>
            </a:r>
          </a:p>
          <a:p>
            <a:pPr marL="0" lvl="1" indent="0">
              <a:lnSpc>
                <a:spcPts val="2880"/>
              </a:lnSpc>
              <a:spcBef>
                <a:spcPts val="600"/>
              </a:spcBef>
              <a:spcAft>
                <a:spcPts val="0"/>
              </a:spcAft>
              <a:buSzPct val="100000"/>
              <a:buNone/>
              <a:defRPr/>
            </a:pPr>
            <a:endParaRPr lang="cs-CZ" altLang="cs-CZ" sz="1600" dirty="0">
              <a:solidFill>
                <a:srgbClr val="14407E"/>
              </a:solidFill>
            </a:endParaRPr>
          </a:p>
          <a:p>
            <a:pPr marL="414000" lvl="1" indent="0">
              <a:spcAft>
                <a:spcPts val="0"/>
              </a:spcAft>
              <a:buNone/>
              <a:defRPr/>
            </a:pPr>
            <a:endParaRPr lang="cs-CZ" altLang="cs-CZ" sz="1600" dirty="0">
              <a:solidFill>
                <a:srgbClr val="14407E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35743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Klíčové aktivity V IS KP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556792"/>
            <a:ext cx="8064000" cy="4563208"/>
          </a:xfrm>
        </p:spPr>
        <p:txBody>
          <a:bodyPr/>
          <a:lstStyle/>
          <a:p>
            <a:r>
              <a:rPr lang="cs-CZ" sz="1800" dirty="0" smtClean="0"/>
              <a:t>Pole na záložce sice nejsou označena jako povinná pole, přesto byla pro OPZ nastavena kontrola v tom smyslu, že nelze finalizovat projektovou žádost, u které by nebyla vyplněna alespoň 1 klíčová aktivita.</a:t>
            </a:r>
          </a:p>
          <a:p>
            <a:r>
              <a:rPr lang="cs-CZ" sz="1800" dirty="0" smtClean="0"/>
              <a:t>Zadává se každá aktivita zvlášť, po zadání je nutno záznam uložit</a:t>
            </a:r>
          </a:p>
          <a:p>
            <a:pPr lvl="1">
              <a:spcAft>
                <a:spcPts val="600"/>
              </a:spcAft>
            </a:pPr>
            <a:r>
              <a:rPr lang="cs-CZ" sz="1600" dirty="0"/>
              <a:t>Název</a:t>
            </a:r>
          </a:p>
          <a:p>
            <a:pPr lvl="1">
              <a:spcAft>
                <a:spcPts val="600"/>
              </a:spcAft>
            </a:pPr>
            <a:r>
              <a:rPr lang="cs-CZ" sz="1600" dirty="0"/>
              <a:t>Popis </a:t>
            </a:r>
            <a:r>
              <a:rPr lang="cs-CZ" sz="1600" dirty="0" smtClean="0"/>
              <a:t>– činnosti, způsob provádění, výstupy, časová dotace, provázanost s dalšími KA, apod.</a:t>
            </a:r>
            <a:endParaRPr lang="cs-CZ" sz="1600" dirty="0"/>
          </a:p>
          <a:p>
            <a:pPr lvl="1">
              <a:spcAft>
                <a:spcPts val="600"/>
              </a:spcAft>
            </a:pPr>
            <a:r>
              <a:rPr lang="cs-CZ" sz="1600" dirty="0"/>
              <a:t>Přehled </a:t>
            </a:r>
            <a:r>
              <a:rPr lang="cs-CZ" sz="1600" dirty="0" smtClean="0"/>
              <a:t>nákladů – přímé náklady, vazba na rozpočet a hodnocení efektivity projektu</a:t>
            </a:r>
            <a:endParaRPr lang="cs-CZ" sz="16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71931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umístění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11560" y="1412776"/>
            <a:ext cx="8064000" cy="4896544"/>
          </a:xfrm>
        </p:spPr>
        <p:txBody>
          <a:bodyPr/>
          <a:lstStyle/>
          <a:p>
            <a:r>
              <a:rPr lang="cs-CZ" sz="1800" dirty="0" smtClean="0"/>
              <a:t>Povolené </a:t>
            </a:r>
            <a:r>
              <a:rPr lang="cs-CZ" sz="1800" dirty="0"/>
              <a:t>místo realizace a </a:t>
            </a:r>
            <a:r>
              <a:rPr lang="cs-CZ" sz="1800" dirty="0" smtClean="0"/>
              <a:t>povolené </a:t>
            </a:r>
            <a:r>
              <a:rPr lang="cs-CZ" sz="1800" dirty="0"/>
              <a:t>místo dopadu projektu jsou stanovena ve výzvě</a:t>
            </a:r>
          </a:p>
          <a:p>
            <a:r>
              <a:rPr lang="cs-CZ" sz="1800" b="1" dirty="0" smtClean="0"/>
              <a:t>Místo realizace</a:t>
            </a:r>
            <a:r>
              <a:rPr lang="cs-CZ" sz="1800" dirty="0" smtClean="0"/>
              <a:t> </a:t>
            </a:r>
            <a:r>
              <a:rPr lang="cs-CZ" sz="1800" dirty="0"/>
              <a:t>- </a:t>
            </a:r>
            <a:r>
              <a:rPr lang="cs-CZ" sz="1800" dirty="0" smtClean="0"/>
              <a:t>realizace aktivit </a:t>
            </a:r>
            <a:r>
              <a:rPr lang="cs-CZ" sz="1800" dirty="0"/>
              <a:t>projektu ve prospěch cílových skupin, příp. </a:t>
            </a:r>
            <a:r>
              <a:rPr lang="cs-CZ" sz="1800" dirty="0" smtClean="0"/>
              <a:t>lokalita</a:t>
            </a:r>
            <a:r>
              <a:rPr lang="cs-CZ" sz="1800" dirty="0"/>
              <a:t>, kde vznikají výstupy či výsledky projektu</a:t>
            </a:r>
            <a:r>
              <a:rPr lang="cs-CZ" sz="1800" dirty="0" smtClean="0"/>
              <a:t>. </a:t>
            </a:r>
            <a:r>
              <a:rPr lang="cs-CZ" sz="1800" b="1" dirty="0" smtClean="0"/>
              <a:t>Detail kraje v ČR. Zahraniční místa se neuvádějí</a:t>
            </a:r>
          </a:p>
          <a:p>
            <a:r>
              <a:rPr lang="cs-CZ" sz="1800" b="1" dirty="0" smtClean="0"/>
              <a:t>Místo dopadu -</a:t>
            </a:r>
            <a:r>
              <a:rPr lang="cs-CZ" sz="1800" dirty="0" smtClean="0"/>
              <a:t> </a:t>
            </a:r>
            <a:r>
              <a:rPr lang="pl-PL" sz="1800" dirty="0"/>
              <a:t>území, které má z realizace projektu prospěch. </a:t>
            </a:r>
            <a:r>
              <a:rPr lang="pl-PL" sz="1800" dirty="0" smtClean="0"/>
              <a:t>Může </a:t>
            </a:r>
            <a:r>
              <a:rPr lang="pl-PL" sz="1800" dirty="0"/>
              <a:t>zahrnovat pouze území, z jehož alokace je daná výzva financována. </a:t>
            </a:r>
            <a:r>
              <a:rPr lang="cs-CZ" sz="1800" b="1" dirty="0"/>
              <a:t>Detail kraje v ČR. </a:t>
            </a:r>
            <a:r>
              <a:rPr lang="cs-CZ" sz="1800" b="1" dirty="0" smtClean="0"/>
              <a:t>Pouze ČR</a:t>
            </a:r>
          </a:p>
          <a:p>
            <a:r>
              <a:rPr lang="cs-CZ" sz="1800" dirty="0" smtClean="0"/>
              <a:t>Změna </a:t>
            </a:r>
            <a:r>
              <a:rPr lang="cs-CZ" sz="1800" dirty="0"/>
              <a:t>místa realizace nebo území dopadu, které nemají dopad na způsobilost </a:t>
            </a:r>
            <a:r>
              <a:rPr lang="cs-CZ" sz="1800" dirty="0" smtClean="0"/>
              <a:t>výdajů – </a:t>
            </a:r>
            <a:r>
              <a:rPr lang="cs-CZ" sz="1800" dirty="0"/>
              <a:t>n</a:t>
            </a:r>
            <a:r>
              <a:rPr lang="cs-CZ" sz="1800" dirty="0" smtClean="0"/>
              <a:t>epodstatná změna.</a:t>
            </a:r>
            <a:endParaRPr lang="cs-CZ" sz="18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11202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Indikátory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12776"/>
            <a:ext cx="8064448" cy="4707224"/>
          </a:xfrm>
        </p:spPr>
        <p:txBody>
          <a:bodyPr/>
          <a:lstStyle/>
          <a:p>
            <a:r>
              <a:rPr lang="cs-CZ" sz="1800" b="1" dirty="0" smtClean="0"/>
              <a:t>Indikátory </a:t>
            </a:r>
            <a:r>
              <a:rPr lang="cs-CZ" sz="1800" b="1" dirty="0"/>
              <a:t>povinné k naplnění</a:t>
            </a:r>
          </a:p>
          <a:p>
            <a:pPr lvl="1"/>
            <a:r>
              <a:rPr lang="cs-CZ" sz="1600" dirty="0"/>
              <a:t>Žadatel povinně stanoví v žádosti hodnotu indikátorů, kterou se zavazuje během projektu dosáhnout</a:t>
            </a:r>
          </a:p>
          <a:p>
            <a:pPr lvl="1"/>
            <a:r>
              <a:rPr lang="cs-CZ" sz="1600" dirty="0"/>
              <a:t>Budou součástí právního aktu, </a:t>
            </a:r>
            <a:r>
              <a:rPr lang="cs-CZ" sz="1600" dirty="0" smtClean="0"/>
              <a:t>na </a:t>
            </a:r>
            <a:r>
              <a:rPr lang="cs-CZ" sz="1600" dirty="0"/>
              <a:t>neplnění navázány sankce</a:t>
            </a:r>
            <a:endParaRPr lang="cs-CZ" sz="1600" b="1" dirty="0"/>
          </a:p>
          <a:p>
            <a:r>
              <a:rPr lang="cs-CZ" sz="1800" b="1" dirty="0"/>
              <a:t>Indikátory povinné k vykazování</a:t>
            </a:r>
          </a:p>
          <a:p>
            <a:pPr lvl="1"/>
            <a:r>
              <a:rPr lang="cs-CZ" sz="1600" dirty="0"/>
              <a:t>Žadatel musí v žádosti vyplnit pole Cílová hodnota, postačuje zadat 0</a:t>
            </a:r>
          </a:p>
          <a:p>
            <a:pPr lvl="1"/>
            <a:r>
              <a:rPr lang="cs-CZ" sz="1600" dirty="0"/>
              <a:t>Plnění bude pouze vykazováno prostřednictvím ZoR</a:t>
            </a:r>
            <a:endParaRPr lang="cs-CZ" sz="1600" b="1" dirty="0"/>
          </a:p>
          <a:p>
            <a:r>
              <a:rPr lang="cs-CZ" sz="1800" b="1" dirty="0"/>
              <a:t>Indikátory nepovinné</a:t>
            </a:r>
          </a:p>
          <a:p>
            <a:pPr lvl="1"/>
            <a:r>
              <a:rPr lang="cs-CZ" sz="1600" dirty="0"/>
              <a:t>Relevantní jen v případě, že ŘO pro výzvu takovouto skupinu indikátorů </a:t>
            </a:r>
            <a:r>
              <a:rPr lang="cs-CZ" sz="1600" dirty="0" smtClean="0"/>
              <a:t>vymezil</a:t>
            </a:r>
            <a:endParaRPr lang="cs-CZ" sz="1600" dirty="0"/>
          </a:p>
          <a:p>
            <a:pPr lvl="0">
              <a:buClr>
                <a:srgbClr val="5FBBF5"/>
              </a:buClr>
            </a:pPr>
            <a:r>
              <a:rPr lang="cs-CZ" sz="1800" b="1" dirty="0">
                <a:solidFill>
                  <a:srgbClr val="084A8B"/>
                </a:solidFill>
              </a:rPr>
              <a:t>Žadatel edituje jednotlivé předvyplněné záznamy</a:t>
            </a:r>
          </a:p>
          <a:p>
            <a:pPr lvl="1">
              <a:buClr>
                <a:srgbClr val="5FBBF5"/>
              </a:buClr>
            </a:pPr>
            <a:r>
              <a:rPr lang="cs-CZ" sz="1600" dirty="0">
                <a:solidFill>
                  <a:srgbClr val="084A8B"/>
                </a:solidFill>
              </a:rPr>
              <a:t>Výchozí hodnota (na úrovni projektů vždy 0</a:t>
            </a:r>
            <a:r>
              <a:rPr lang="cs-CZ" sz="1600" dirty="0" smtClean="0">
                <a:solidFill>
                  <a:srgbClr val="084A8B"/>
                </a:solidFill>
              </a:rPr>
              <a:t>), Cílová hodnota, Datum </a:t>
            </a:r>
            <a:r>
              <a:rPr lang="cs-CZ" sz="1600" dirty="0">
                <a:solidFill>
                  <a:srgbClr val="084A8B"/>
                </a:solidFill>
              </a:rPr>
              <a:t>cílové hodnoty (max. datum ukončení realizace </a:t>
            </a:r>
            <a:r>
              <a:rPr lang="cs-CZ" sz="1600" dirty="0" smtClean="0">
                <a:solidFill>
                  <a:srgbClr val="084A8B"/>
                </a:solidFill>
              </a:rPr>
              <a:t>projektu), Popis hodnoty.</a:t>
            </a:r>
            <a:endParaRPr lang="cs-CZ" sz="1600" dirty="0">
              <a:solidFill>
                <a:srgbClr val="084A8B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14550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Povinné Indikátory k naplnění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84784"/>
            <a:ext cx="8064000" cy="4608512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cs-CZ" sz="1800" dirty="0" smtClean="0"/>
              <a:t>V žádosti je povinné stanovení cílové hodnoty pro indikátory:</a:t>
            </a:r>
          </a:p>
          <a:p>
            <a:pPr marL="0" indent="0">
              <a:lnSpc>
                <a:spcPct val="120000"/>
              </a:lnSpc>
              <a:buNone/>
            </a:pPr>
            <a:endParaRPr lang="cs-CZ" sz="16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23</a:t>
            </a:fld>
            <a:endParaRPr lang="cs-CZ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689100" y="36560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Tabul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1756034"/>
              </p:ext>
            </p:extLst>
          </p:nvPr>
        </p:nvGraphicFramePr>
        <p:xfrm>
          <a:off x="539552" y="2492896"/>
          <a:ext cx="7920880" cy="2824587"/>
        </p:xfrm>
        <a:graphic>
          <a:graphicData uri="http://schemas.openxmlformats.org/drawingml/2006/table">
            <a:tbl>
              <a:tblPr firstRow="1" firstCol="1" bandRow="1"/>
              <a:tblGrid>
                <a:gridCol w="730541"/>
                <a:gridCol w="5205325"/>
                <a:gridCol w="993814"/>
                <a:gridCol w="991200"/>
              </a:tblGrid>
              <a:tr h="532859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1" dirty="0">
                          <a:solidFill>
                            <a:srgbClr val="FFFFFF"/>
                          </a:solidFill>
                          <a:effectLst/>
                          <a:latin typeface="Arial"/>
                          <a:ea typeface="Arial"/>
                          <a:cs typeface="Times New Roman"/>
                        </a:rPr>
                        <a:t>Kód</a:t>
                      </a:r>
                      <a:endParaRPr lang="cs-CZ" sz="1400" b="1" dirty="0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1" dirty="0">
                          <a:solidFill>
                            <a:srgbClr val="FFFFFF"/>
                          </a:solidFill>
                          <a:effectLst/>
                          <a:latin typeface="Arial"/>
                          <a:ea typeface="Arial"/>
                          <a:cs typeface="Times New Roman"/>
                        </a:rPr>
                        <a:t>Název indikátoru</a:t>
                      </a:r>
                      <a:endParaRPr lang="cs-CZ" sz="1400" b="1" dirty="0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1">
                          <a:solidFill>
                            <a:srgbClr val="FFFFFF"/>
                          </a:solidFill>
                          <a:effectLst/>
                          <a:latin typeface="Arial"/>
                          <a:ea typeface="Arial"/>
                          <a:cs typeface="Times New Roman"/>
                        </a:rPr>
                        <a:t>Měrná jednotka</a:t>
                      </a:r>
                      <a:endParaRPr lang="cs-CZ" sz="1400" b="1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1">
                          <a:solidFill>
                            <a:srgbClr val="FFFFFF"/>
                          </a:solidFill>
                          <a:effectLst/>
                          <a:latin typeface="Arial"/>
                          <a:ea typeface="Arial"/>
                          <a:cs typeface="Times New Roman"/>
                        </a:rPr>
                        <a:t>Typ indikátoru</a:t>
                      </a:r>
                      <a:endParaRPr lang="cs-CZ" sz="1400" b="1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</a:tr>
              <a:tr h="266430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>
                          <a:solidFill>
                            <a:srgbClr val="080808"/>
                          </a:solidFill>
                          <a:effectLst/>
                          <a:latin typeface="Arial"/>
                          <a:ea typeface="Arial"/>
                          <a:cs typeface="Times New Roman"/>
                        </a:rPr>
                        <a:t>6 00 00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>
                          <a:solidFill>
                            <a:srgbClr val="080808"/>
                          </a:solidFill>
                          <a:effectLst/>
                          <a:latin typeface="Arial"/>
                          <a:ea typeface="Arial"/>
                          <a:cs typeface="Times New Roman"/>
                        </a:rPr>
                        <a:t>Celkový počet účastníků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>
                          <a:solidFill>
                            <a:srgbClr val="080808"/>
                          </a:solidFill>
                          <a:effectLst/>
                          <a:latin typeface="Arial"/>
                          <a:ea typeface="Arial"/>
                          <a:cs typeface="Times New Roman"/>
                        </a:rPr>
                        <a:t>Účastníci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>
                          <a:solidFill>
                            <a:srgbClr val="080808"/>
                          </a:solidFill>
                          <a:effectLst/>
                          <a:latin typeface="Arial"/>
                          <a:ea typeface="Arial"/>
                          <a:cs typeface="Times New Roman"/>
                        </a:rPr>
                        <a:t>Výstup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2859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>
                          <a:solidFill>
                            <a:srgbClr val="080808"/>
                          </a:solidFill>
                          <a:effectLst/>
                          <a:latin typeface="Arial"/>
                          <a:ea typeface="Arial"/>
                          <a:cs typeface="Times New Roman"/>
                        </a:rPr>
                        <a:t>6 41 03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>
                          <a:solidFill>
                            <a:srgbClr val="080808"/>
                          </a:solidFill>
                          <a:effectLst/>
                          <a:latin typeface="Arial"/>
                          <a:ea typeface="Arial"/>
                          <a:cs typeface="Times New Roman"/>
                        </a:rPr>
                        <a:t>Nezaměstnaní účastníci ve věkové skupině 25-29 let, kteří dokončili program podporovaný YEI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>
                          <a:solidFill>
                            <a:srgbClr val="080808"/>
                          </a:solidFill>
                          <a:effectLst/>
                          <a:latin typeface="Arial"/>
                          <a:ea typeface="Arial"/>
                          <a:cs typeface="Times New Roman"/>
                        </a:rPr>
                        <a:t>Účastníci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>
                          <a:solidFill>
                            <a:srgbClr val="080808"/>
                          </a:solidFill>
                          <a:effectLst/>
                          <a:latin typeface="Arial"/>
                          <a:ea typeface="Arial"/>
                          <a:cs typeface="Times New Roman"/>
                        </a:rPr>
                        <a:t>Výsledek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430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>
                          <a:solidFill>
                            <a:srgbClr val="080808"/>
                          </a:solidFill>
                          <a:effectLst/>
                          <a:latin typeface="Arial"/>
                          <a:ea typeface="Arial"/>
                          <a:cs typeface="Times New Roman"/>
                        </a:rPr>
                        <a:t>6 41 00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>
                          <a:solidFill>
                            <a:srgbClr val="080808"/>
                          </a:solidFill>
                          <a:effectLst/>
                          <a:latin typeface="Arial"/>
                          <a:ea typeface="Arial"/>
                          <a:cs typeface="Times New Roman"/>
                        </a:rPr>
                        <a:t>Nezaměstnaní účastníci, kteří dokončili program podporovaný YEI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>
                          <a:solidFill>
                            <a:srgbClr val="080808"/>
                          </a:solidFill>
                          <a:effectLst/>
                          <a:latin typeface="Arial"/>
                          <a:ea typeface="Arial"/>
                          <a:cs typeface="Times New Roman"/>
                        </a:rPr>
                        <a:t>Účastníci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>
                          <a:solidFill>
                            <a:srgbClr val="080808"/>
                          </a:solidFill>
                          <a:effectLst/>
                          <a:latin typeface="Arial"/>
                          <a:ea typeface="Arial"/>
                          <a:cs typeface="Times New Roman"/>
                        </a:rPr>
                        <a:t>Výsledek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9289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>
                          <a:solidFill>
                            <a:srgbClr val="080808"/>
                          </a:solidFill>
                          <a:effectLst/>
                          <a:latin typeface="Arial"/>
                          <a:ea typeface="Arial"/>
                          <a:cs typeface="Times New Roman"/>
                        </a:rPr>
                        <a:t>6 43 00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>
                          <a:solidFill>
                            <a:srgbClr val="080808"/>
                          </a:solidFill>
                          <a:effectLst/>
                          <a:latin typeface="Arial"/>
                          <a:ea typeface="Arial"/>
                          <a:cs typeface="Times New Roman"/>
                        </a:rPr>
                        <a:t>Nezaměstnaní účastníci, kteří jsou v procesu vzdělávání či odborné přípravy nebo získávají kvalifikaci nebo jsou zaměstnaní včetně OSVČ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>
                          <a:solidFill>
                            <a:srgbClr val="080808"/>
                          </a:solidFill>
                          <a:effectLst/>
                          <a:latin typeface="Arial"/>
                          <a:ea typeface="Arial"/>
                          <a:cs typeface="Times New Roman"/>
                        </a:rPr>
                        <a:t>Účastníci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>
                          <a:solidFill>
                            <a:srgbClr val="080808"/>
                          </a:solidFill>
                          <a:effectLst/>
                          <a:latin typeface="Arial"/>
                          <a:ea typeface="Arial"/>
                          <a:cs typeface="Times New Roman"/>
                        </a:rPr>
                        <a:t>Výsledek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430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>
                          <a:solidFill>
                            <a:srgbClr val="080808"/>
                          </a:solidFill>
                          <a:effectLst/>
                          <a:latin typeface="Arial"/>
                          <a:ea typeface="Arial"/>
                          <a:cs typeface="Times New Roman"/>
                        </a:rPr>
                        <a:t>6 06 05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>
                          <a:solidFill>
                            <a:srgbClr val="080808"/>
                          </a:solidFill>
                          <a:effectLst/>
                          <a:latin typeface="Arial"/>
                          <a:ea typeface="Arial"/>
                          <a:cs typeface="Times New Roman"/>
                        </a:rPr>
                        <a:t>Účastníci ve věku 25 - 29 let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>
                          <a:solidFill>
                            <a:srgbClr val="080808"/>
                          </a:solidFill>
                          <a:effectLst/>
                          <a:latin typeface="Arial"/>
                          <a:ea typeface="Arial"/>
                          <a:cs typeface="Times New Roman"/>
                        </a:rPr>
                        <a:t>Účastníci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0">
                          <a:solidFill>
                            <a:srgbClr val="080808"/>
                          </a:solidFill>
                          <a:effectLst/>
                          <a:latin typeface="Arial"/>
                          <a:ea typeface="Arial"/>
                          <a:cs typeface="Times New Roman"/>
                        </a:rPr>
                        <a:t>Výstup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6207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Stanovení cílových hodnot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556792"/>
            <a:ext cx="8064000" cy="4563208"/>
          </a:xfrm>
        </p:spPr>
        <p:txBody>
          <a:bodyPr/>
          <a:lstStyle/>
          <a:p>
            <a:r>
              <a:rPr lang="cs-CZ" sz="1800" dirty="0" smtClean="0"/>
              <a:t>Povinné pro indikátory se závazkem</a:t>
            </a:r>
          </a:p>
          <a:p>
            <a:r>
              <a:rPr lang="cs-CZ" sz="1800" dirty="0" smtClean="0"/>
              <a:t>Žadatel doplní hodnotu indikátoru, kterou se zavazuje během projektu dosáhnout</a:t>
            </a:r>
          </a:p>
          <a:p>
            <a:r>
              <a:rPr lang="cs-CZ" sz="1800" dirty="0" smtClean="0"/>
              <a:t>Při stanovení cílových hodnot vychází z plánovaných aktivit a zaměření projektu </a:t>
            </a:r>
          </a:p>
          <a:p>
            <a:r>
              <a:rPr lang="cs-CZ" sz="1800" dirty="0" smtClean="0"/>
              <a:t>Pro indikátor 60000 Celkový počet účastníků žadatel zohlední povinnost vykazovat </a:t>
            </a:r>
            <a:r>
              <a:rPr lang="cs-CZ" sz="1800" u="sng" dirty="0" smtClean="0"/>
              <a:t>pouze</a:t>
            </a:r>
            <a:r>
              <a:rPr lang="cs-CZ" sz="1800" dirty="0" smtClean="0"/>
              <a:t>: </a:t>
            </a:r>
          </a:p>
          <a:p>
            <a:pPr lvl="1"/>
            <a:r>
              <a:rPr lang="cs-CZ" sz="1600" dirty="0" smtClean="0"/>
              <a:t>Osoby jednoznačně identifikované, u nichž jsou osobní údaje známé ve stanoveném rozsahu</a:t>
            </a:r>
          </a:p>
          <a:p>
            <a:pPr lvl="1"/>
            <a:r>
              <a:rPr lang="cs-CZ" sz="1600" dirty="0" smtClean="0"/>
              <a:t>Osoby s podporou přesahující limit „bagatelní podpory“ 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91072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indikátory - Popis hodnoty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11560" y="1412776"/>
            <a:ext cx="7992440" cy="4563208"/>
          </a:xfrm>
        </p:spPr>
        <p:txBody>
          <a:bodyPr/>
          <a:lstStyle/>
          <a:p>
            <a:r>
              <a:rPr lang="cs-CZ" sz="1800" dirty="0"/>
              <a:t>V textovém poli „Popis hodnoty“ žadatel povinně popíše:</a:t>
            </a:r>
          </a:p>
          <a:p>
            <a:pPr lvl="1" algn="just"/>
            <a:r>
              <a:rPr lang="cs-CZ" sz="1600" b="1" dirty="0">
                <a:solidFill>
                  <a:srgbClr val="14407E"/>
                </a:solidFill>
              </a:rPr>
              <a:t>charakteristika</a:t>
            </a:r>
            <a:r>
              <a:rPr lang="cs-CZ" sz="1600" dirty="0">
                <a:solidFill>
                  <a:srgbClr val="14407E"/>
                </a:solidFill>
              </a:rPr>
              <a:t> a </a:t>
            </a:r>
            <a:r>
              <a:rPr lang="cs-CZ" sz="1600" b="1" dirty="0">
                <a:solidFill>
                  <a:srgbClr val="14407E"/>
                </a:solidFill>
              </a:rPr>
              <a:t>velikost</a:t>
            </a:r>
            <a:r>
              <a:rPr lang="cs-CZ" sz="1600" dirty="0">
                <a:solidFill>
                  <a:srgbClr val="14407E"/>
                </a:solidFill>
              </a:rPr>
              <a:t> cílové skupiny, </a:t>
            </a:r>
            <a:r>
              <a:rPr lang="cs-CZ" sz="1600" b="1" dirty="0">
                <a:solidFill>
                  <a:srgbClr val="14407E"/>
                </a:solidFill>
              </a:rPr>
              <a:t>z jakého regionu </a:t>
            </a:r>
            <a:r>
              <a:rPr lang="cs-CZ" sz="1600" dirty="0">
                <a:solidFill>
                  <a:srgbClr val="14407E"/>
                </a:solidFill>
              </a:rPr>
              <a:t>bude cílová skupina pocházet a jakým </a:t>
            </a:r>
            <a:r>
              <a:rPr lang="cs-CZ" sz="1600" b="1" dirty="0">
                <a:solidFill>
                  <a:srgbClr val="14407E"/>
                </a:solidFill>
              </a:rPr>
              <a:t>způsobem</a:t>
            </a:r>
            <a:r>
              <a:rPr lang="cs-CZ" sz="1600" dirty="0">
                <a:solidFill>
                  <a:srgbClr val="14407E"/>
                </a:solidFill>
              </a:rPr>
              <a:t> </a:t>
            </a:r>
            <a:r>
              <a:rPr lang="cs-CZ" sz="1600" b="1" dirty="0">
                <a:solidFill>
                  <a:srgbClr val="14407E"/>
                </a:solidFill>
              </a:rPr>
              <a:t>bude</a:t>
            </a:r>
            <a:r>
              <a:rPr lang="cs-CZ" sz="1600" dirty="0">
                <a:solidFill>
                  <a:srgbClr val="14407E"/>
                </a:solidFill>
              </a:rPr>
              <a:t> </a:t>
            </a:r>
            <a:r>
              <a:rPr lang="cs-CZ" sz="1600" b="1" dirty="0">
                <a:solidFill>
                  <a:srgbClr val="14407E"/>
                </a:solidFill>
              </a:rPr>
              <a:t>oslovena</a:t>
            </a:r>
            <a:r>
              <a:rPr lang="cs-CZ" sz="1600" dirty="0">
                <a:solidFill>
                  <a:srgbClr val="14407E"/>
                </a:solidFill>
              </a:rPr>
              <a:t>.</a:t>
            </a:r>
            <a:endParaRPr lang="cs-CZ" sz="1600" dirty="0"/>
          </a:p>
          <a:p>
            <a:pPr lvl="1" algn="just"/>
            <a:r>
              <a:rPr lang="cs-CZ" sz="1600" dirty="0" smtClean="0"/>
              <a:t>Jakým </a:t>
            </a:r>
            <a:r>
              <a:rPr lang="cs-CZ" sz="1600" dirty="0"/>
              <a:t>způsobem byla cílová hodnota stanovena a jakým způsobem bude naplňování indikátoru sledovat a dokládat </a:t>
            </a:r>
            <a:r>
              <a:rPr lang="cs-CZ" sz="1600" dirty="0" smtClean="0"/>
              <a:t>.</a:t>
            </a:r>
          </a:p>
          <a:p>
            <a:pPr lvl="1" algn="just"/>
            <a:r>
              <a:rPr lang="cs-CZ" sz="1600" dirty="0" smtClean="0"/>
              <a:t>Rozsah skupiny osob, kterou plánuje podpořit a která nebude pravděpodobně moci být zahrnuta do dosažených hodnot indikátorů (např. pokud je identifikace osoby v rozporu s účelem práce s danou cílovou skupinou, nebo z důvodu bagatelní podpory), včetně odůvodnění.</a:t>
            </a:r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800" dirty="0" smtClean="0"/>
              <a:t>Údaje </a:t>
            </a:r>
            <a:r>
              <a:rPr lang="cs-CZ" sz="1800" dirty="0"/>
              <a:t>jsou nezbytné k těm indikátorům, ke kterým má žadatel za povinnost v žádosti o podporu stanovit cílovou </a:t>
            </a:r>
            <a:r>
              <a:rPr lang="cs-CZ" sz="1800" dirty="0" smtClean="0"/>
              <a:t>hodnotu.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12014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indikátory - rozdíly  OPZ / OP LZZ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412776"/>
            <a:ext cx="8352928" cy="5328592"/>
          </a:xfrm>
        </p:spPr>
        <p:txBody>
          <a:bodyPr/>
          <a:lstStyle/>
          <a:p>
            <a:r>
              <a:rPr lang="cs-CZ" sz="1800" dirty="0" smtClean="0"/>
              <a:t>Podpořené osoby (indikátor 60000 – celkový počet účastníků)</a:t>
            </a:r>
          </a:p>
          <a:p>
            <a:pPr lvl="1"/>
            <a:r>
              <a:rPr lang="cs-CZ" sz="1600" dirty="0" smtClean="0"/>
              <a:t>OPZ: V indikátorech pouze identifikovaní účastníci přesahující bagatelní podporu (pouze jednou bez ohledu na počet podpor) </a:t>
            </a:r>
            <a:r>
              <a:rPr lang="cs-CZ" sz="1600" b="1" i="1" dirty="0" smtClean="0"/>
              <a:t>POZOR: Rozdíl mezi celkovým počtem podpořených osob a celkovým počtem účastníků (vykázaných v indikátoru 60000)</a:t>
            </a:r>
          </a:p>
          <a:p>
            <a:pPr lvl="1"/>
            <a:r>
              <a:rPr lang="cs-CZ" sz="1600" dirty="0" smtClean="0"/>
              <a:t>OP LZZ: Každá osoba, která byla podpořena (pouze jednou bez ohledu na počet podpor)</a:t>
            </a:r>
          </a:p>
          <a:p>
            <a:r>
              <a:rPr lang="cs-CZ" sz="1800" dirty="0" smtClean="0"/>
              <a:t>Účastníci kurzů x získání kvalifikace (indikátor 62600)</a:t>
            </a:r>
          </a:p>
          <a:p>
            <a:pPr lvl="1"/>
            <a:r>
              <a:rPr lang="cs-CZ" sz="1600" dirty="0" smtClean="0"/>
              <a:t>OPZ: Účastníci, kteří v rámci projektu získali kvalifikaci (potvrzení udíleno na základě formálního prověření znalostí, které ukázalo, že účastník získal kvalifikaci dle předem stanovených standardů. </a:t>
            </a:r>
            <a:r>
              <a:rPr lang="cs-CZ" sz="1600" b="1" i="1" dirty="0" smtClean="0"/>
              <a:t>POZOR: Účastník započítán pouze jednou bez ohledu na počet získaných kvalifikací</a:t>
            </a:r>
          </a:p>
          <a:p>
            <a:pPr lvl="1"/>
            <a:r>
              <a:rPr lang="cs-CZ" sz="1600" dirty="0" smtClean="0"/>
              <a:t>OP LZZ: Počet absolventů kurzů. Osoba započítána tolikrát, kolik kurzů řádně dokončila</a:t>
            </a:r>
          </a:p>
          <a:p>
            <a:pPr lvl="1">
              <a:buNone/>
            </a:pPr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88475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Bagatelní podpora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84784"/>
            <a:ext cx="8064448" cy="4635216"/>
          </a:xfrm>
        </p:spPr>
        <p:txBody>
          <a:bodyPr/>
          <a:lstStyle/>
          <a:p>
            <a:r>
              <a:rPr lang="cs-CZ" sz="1800" dirty="0" smtClean="0"/>
              <a:t>Žadatel není nucen k tomu, aby všechny osoby byly „účastníky“ a čerpaly povinně podporu nad stanovený limit.</a:t>
            </a:r>
          </a:p>
          <a:p>
            <a:r>
              <a:rPr lang="cs-CZ" sz="1800" dirty="0" smtClean="0"/>
              <a:t>Žadatel nebude znevýhodněn oproti projektům s vyššími cílovými hodnotami indikátorů za předpokladu, že zapojení osob, které nelze vykazovat v indikátoru, řádně odůvodní a popíše zamýšlené efekty.</a:t>
            </a:r>
          </a:p>
          <a:p>
            <a:r>
              <a:rPr lang="cs-CZ" sz="1800" dirty="0" smtClean="0"/>
              <a:t>Hodnotitel hodnotí žádost jako celek, nikoli jen s ohledem na plánované hodnoty indikátorů.</a:t>
            </a:r>
          </a:p>
          <a:p>
            <a:r>
              <a:rPr lang="cs-CZ" sz="1800" dirty="0" smtClean="0"/>
              <a:t>Vždy záleží na charakteru projektu, cílové skupiny a plánovaných efektech projektu</a:t>
            </a:r>
            <a:r>
              <a:rPr lang="cs-CZ" sz="1600" dirty="0" smtClean="0"/>
              <a:t>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83009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vazba IS KP14+ a IS ESF 2014+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84784"/>
            <a:ext cx="8064448" cy="4824536"/>
          </a:xfrm>
        </p:spPr>
        <p:txBody>
          <a:bodyPr/>
          <a:lstStyle/>
          <a:p>
            <a:r>
              <a:rPr lang="cs-CZ" sz="1800" dirty="0" smtClean="0"/>
              <a:t>IS ESF 2014+</a:t>
            </a:r>
          </a:p>
          <a:p>
            <a:pPr lvl="1"/>
            <a:r>
              <a:rPr lang="cs-CZ" sz="1600" dirty="0" smtClean="0"/>
              <a:t>V současnosti ve vývoji, spuštění ostrého provozu v lednu 2016</a:t>
            </a:r>
          </a:p>
          <a:p>
            <a:pPr lvl="1"/>
            <a:r>
              <a:rPr lang="cs-CZ" sz="1600" dirty="0" smtClean="0"/>
              <a:t>Pro každého účastníka projektu veden záznam</a:t>
            </a:r>
          </a:p>
          <a:p>
            <a:pPr lvl="1"/>
            <a:r>
              <a:rPr lang="cs-CZ" sz="1600" dirty="0" smtClean="0"/>
              <a:t>Rozsah sledovaných údajů (viz Obecná pravidla pro žadatele a příjemce)</a:t>
            </a:r>
          </a:p>
          <a:p>
            <a:pPr lvl="1"/>
            <a:r>
              <a:rPr lang="cs-CZ" sz="1600" dirty="0" smtClean="0"/>
              <a:t>Evidence poskytnutých podpor (typ podpory a rozsah podpory - k dispozici výběr z číselníku - bude zveřejněn na webu OPZ)</a:t>
            </a:r>
          </a:p>
          <a:p>
            <a:pPr lvl="1"/>
            <a:r>
              <a:rPr lang="cs-CZ" sz="1600" dirty="0" smtClean="0"/>
              <a:t>IS automaticky hlídá u jednotlivých osob limit bagatelní podpory</a:t>
            </a:r>
          </a:p>
          <a:p>
            <a:pPr lvl="1"/>
            <a:r>
              <a:rPr lang="cs-CZ" sz="1600" dirty="0" smtClean="0"/>
              <a:t>IS z vyplněných údajů generuje hodnoty pro všechny indikátory týkající se účastníků a přenáší hodnoty do IS KP14+</a:t>
            </a:r>
          </a:p>
          <a:p>
            <a:pPr lvl="1"/>
            <a:r>
              <a:rPr lang="cs-CZ" sz="1600" dirty="0" smtClean="0"/>
              <a:t>Přímá vazba na externí registry ÚP a ČSSZ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32808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Realizační Tým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268760"/>
            <a:ext cx="8064000" cy="4896544"/>
          </a:xfrm>
        </p:spPr>
        <p:txBody>
          <a:bodyPr/>
          <a:lstStyle/>
          <a:p>
            <a:pPr>
              <a:lnSpc>
                <a:spcPct val="130000"/>
              </a:lnSpc>
            </a:pPr>
            <a:r>
              <a:rPr lang="cs-CZ" sz="1800" dirty="0" smtClean="0"/>
              <a:t>Příklady pro pozice v přímých nákladech</a:t>
            </a:r>
          </a:p>
          <a:p>
            <a:pPr lvl="1">
              <a:lnSpc>
                <a:spcPct val="100000"/>
              </a:lnSpc>
            </a:pPr>
            <a:r>
              <a:rPr lang="cs-CZ" sz="1600" dirty="0" smtClean="0"/>
              <a:t>Mentor, kouč</a:t>
            </a:r>
          </a:p>
          <a:p>
            <a:pPr lvl="1">
              <a:lnSpc>
                <a:spcPct val="100000"/>
              </a:lnSpc>
            </a:pPr>
            <a:r>
              <a:rPr lang="cs-CZ" sz="1600" dirty="0" smtClean="0"/>
              <a:t>Pedagogický pracovník</a:t>
            </a:r>
          </a:p>
          <a:p>
            <a:pPr lvl="1">
              <a:lnSpc>
                <a:spcPct val="100000"/>
              </a:lnSpc>
            </a:pPr>
            <a:r>
              <a:rPr lang="cs-CZ" sz="1600" dirty="0" smtClean="0"/>
              <a:t>Poradce…</a:t>
            </a:r>
          </a:p>
          <a:p>
            <a:pPr marL="432000" lvl="1" indent="-432000">
              <a:lnSpc>
                <a:spcPct val="13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800" dirty="0" smtClean="0"/>
              <a:t>Administrativní a řídící pozice</a:t>
            </a:r>
          </a:p>
          <a:p>
            <a:pPr lvl="1">
              <a:lnSpc>
                <a:spcPct val="130000"/>
              </a:lnSpc>
            </a:pPr>
            <a:r>
              <a:rPr lang="cs-CZ" sz="1600" dirty="0"/>
              <a:t>Patří do nepřímých nákladů </a:t>
            </a:r>
            <a:r>
              <a:rPr lang="cs-CZ" sz="1600" dirty="0" smtClean="0"/>
              <a:t>projektu (např. projektový manažer, asistent)</a:t>
            </a:r>
            <a:endParaRPr lang="cs-CZ" sz="1600" dirty="0"/>
          </a:p>
          <a:p>
            <a:pPr marL="432000" lvl="1" indent="-432000">
              <a:lnSpc>
                <a:spcPct val="13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800" dirty="0"/>
              <a:t>Obvyklé platy pro realizační </a:t>
            </a:r>
            <a:r>
              <a:rPr lang="cs-CZ" sz="1800" dirty="0" smtClean="0"/>
              <a:t>tým:</a:t>
            </a:r>
          </a:p>
          <a:p>
            <a:pPr marL="504000" lvl="3" indent="0">
              <a:lnSpc>
                <a:spcPct val="13000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r>
              <a:rPr lang="cs-CZ" sz="1600" dirty="0" smtClean="0">
                <a:solidFill>
                  <a:srgbClr val="FF0000"/>
                </a:solidFill>
                <a:hlinkClick r:id="rId3"/>
              </a:rPr>
              <a:t>http</a:t>
            </a:r>
            <a:r>
              <a:rPr lang="cs-CZ" sz="1600" dirty="0">
                <a:solidFill>
                  <a:srgbClr val="FF0000"/>
                </a:solidFill>
                <a:hlinkClick r:id="rId3"/>
              </a:rPr>
              <a:t>://</a:t>
            </a:r>
            <a:r>
              <a:rPr lang="cs-CZ" sz="1600" dirty="0" smtClean="0">
                <a:solidFill>
                  <a:srgbClr val="FF0000"/>
                </a:solidFill>
                <a:hlinkClick r:id="rId3"/>
              </a:rPr>
              <a:t>www.esfcr.cz/obvykle-ceny-a-mzdy-platy</a:t>
            </a:r>
            <a:endParaRPr lang="cs-CZ" sz="1600" dirty="0" smtClean="0">
              <a:solidFill>
                <a:srgbClr val="FF0000"/>
              </a:solidFill>
            </a:endParaRPr>
          </a:p>
          <a:p>
            <a:pPr marL="432000" lvl="1" indent="-432000">
              <a:lnSpc>
                <a:spcPct val="13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800" dirty="0" smtClean="0"/>
              <a:t>Popis pracovní náplně všech pozic = povinná součást projektové žádosti!</a:t>
            </a:r>
          </a:p>
          <a:p>
            <a:pPr marL="432000" lvl="1" indent="-432000">
              <a:lnSpc>
                <a:spcPct val="13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800" dirty="0" smtClean="0"/>
              <a:t>U položek osobních nákladů v rozpočtu je potřeba rozlišit, zda se jedná o příjemce či partnera (uvést v závorce název či zkratku organizace).</a:t>
            </a:r>
          </a:p>
          <a:p>
            <a:pPr marL="0" lvl="1" indent="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endParaRPr lang="cs-CZ" sz="1800" dirty="0" smtClean="0"/>
          </a:p>
          <a:p>
            <a:pPr marL="0" lvl="1" indent="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endParaRPr lang="cs-CZ" sz="1800" dirty="0" smtClean="0"/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endParaRPr lang="cs-CZ" sz="1800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lvl="1"/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326866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ISKP14+</a:t>
            </a:r>
            <a:br>
              <a:rPr lang="cs-CZ" dirty="0" smtClean="0"/>
            </a:br>
            <a:r>
              <a:rPr lang="cs-CZ" dirty="0" smtClean="0"/>
              <a:t>Vybraná témata</a:t>
            </a:r>
            <a:br>
              <a:rPr lang="cs-CZ" dirty="0" smtClean="0"/>
            </a:br>
            <a:endParaRPr lang="cs-CZ" dirty="0"/>
          </a:p>
        </p:txBody>
      </p:sp>
      <p:pic>
        <p:nvPicPr>
          <p:cNvPr id="7" name="Zástupný symbol pro obrázek 6"/>
          <p:cNvPicPr>
            <a:picLocks noGrp="1" noChangeAspect="1"/>
          </p:cNvPicPr>
          <p:nvPr>
            <p:ph type="pic" sz="quarter" idx="1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21785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Realizační Tým – pracovní výkazy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268760"/>
            <a:ext cx="8064000" cy="4896544"/>
          </a:xfrm>
        </p:spPr>
        <p:txBody>
          <a:bodyPr/>
          <a:lstStyle/>
          <a:p>
            <a:pPr marL="0" indent="0">
              <a:lnSpc>
                <a:spcPct val="130000"/>
              </a:lnSpc>
              <a:buNone/>
            </a:pPr>
            <a:r>
              <a:rPr lang="cs-CZ" sz="1800" dirty="0" smtClean="0"/>
              <a:t>Pracovní </a:t>
            </a:r>
            <a:r>
              <a:rPr lang="cs-CZ" sz="1800" dirty="0"/>
              <a:t>výkazy jsou u zaměstnance vyžadovány jen při výskytu alespoň jedné z následujících 2 okolností:</a:t>
            </a:r>
          </a:p>
          <a:p>
            <a:pPr>
              <a:lnSpc>
                <a:spcPct val="130000"/>
              </a:lnSpc>
            </a:pPr>
            <a:r>
              <a:rPr lang="cs-CZ" sz="1600" dirty="0"/>
              <a:t>jedná se o pracovníka, který v rámci daného pracovně právního vztahu vykonává činnosti pro projekt i mimo projekt;</a:t>
            </a:r>
          </a:p>
          <a:p>
            <a:pPr>
              <a:lnSpc>
                <a:spcPct val="130000"/>
              </a:lnSpc>
            </a:pPr>
            <a:r>
              <a:rPr lang="cs-CZ" sz="1600" dirty="0"/>
              <a:t>jedná se o projekt, ve kterém se využívají nepřímé náklady, a u dané pracovní pozice nelze dopředu vyloučit riziko, že by vykonávala i agendu zařazenou do nepřímých nákladů (tzn. je zde riziko dvojího financování). Zda existuje riziko dvojího financování, rozhodne příjemce či partner podle popisu pracovní činnosti daného zaměstnance, v případě nejasností lze prostřednictvím IS KP14+ kontaktovat pracovníka ŘO odpovědného za daný projekt.</a:t>
            </a:r>
          </a:p>
          <a:p>
            <a:pPr>
              <a:lnSpc>
                <a:spcPct val="130000"/>
              </a:lnSpc>
            </a:pPr>
            <a:r>
              <a:rPr lang="cs-CZ" sz="1600" dirty="0"/>
              <a:t>Pracovní výkaz vyplňují, pokud je pro ně splněna alespoň jedna z výše uvedených podmínek, i zaměstnanci, u kterých OPZ neplatí konkrétně určitý podíl z úvazku, ale z projektu se jim hradí mimořádná odměna. </a:t>
            </a:r>
          </a:p>
          <a:p>
            <a:pPr marL="0" lvl="1" indent="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endParaRPr lang="cs-CZ" sz="1800" dirty="0" smtClean="0"/>
          </a:p>
          <a:p>
            <a:pPr marL="0" lvl="1" indent="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endParaRPr lang="cs-CZ" sz="1800" dirty="0" smtClean="0"/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endParaRPr lang="cs-CZ" sz="1800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lvl="1"/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30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373856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Realizační tým v IS KP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12776"/>
            <a:ext cx="8064000" cy="4247992"/>
          </a:xfrm>
        </p:spPr>
        <p:txBody>
          <a:bodyPr/>
          <a:lstStyle/>
          <a:p>
            <a:r>
              <a:rPr lang="cs-CZ" sz="1800" b="1" dirty="0" smtClean="0"/>
              <a:t>Popis </a:t>
            </a:r>
            <a:r>
              <a:rPr lang="cs-CZ" sz="1800" b="1" dirty="0"/>
              <a:t>realizačního týmu projektu – </a:t>
            </a:r>
            <a:r>
              <a:rPr lang="cs-CZ" sz="1800" dirty="0"/>
              <a:t>všechny pozice v RT</a:t>
            </a:r>
            <a:r>
              <a:rPr lang="cs-CZ" sz="1800" b="1" dirty="0"/>
              <a:t> </a:t>
            </a:r>
            <a:r>
              <a:rPr lang="cs-CZ" sz="1800" dirty="0"/>
              <a:t>(NN i PN, příjemce i partner)</a:t>
            </a:r>
          </a:p>
          <a:p>
            <a:pPr lvl="1"/>
            <a:r>
              <a:rPr lang="cs-CZ" sz="1600" dirty="0"/>
              <a:t>hlavní činnosti</a:t>
            </a:r>
          </a:p>
          <a:p>
            <a:pPr lvl="1"/>
            <a:r>
              <a:rPr lang="cs-CZ" sz="1600" dirty="0"/>
              <a:t>rozsah zapojení</a:t>
            </a:r>
          </a:p>
          <a:p>
            <a:pPr lvl="1"/>
            <a:r>
              <a:rPr lang="cs-CZ" sz="1600" dirty="0"/>
              <a:t>odborná kapacita </a:t>
            </a:r>
            <a:r>
              <a:rPr lang="cs-CZ" sz="1600" dirty="0" smtClean="0"/>
              <a:t>(např. požadované kvalifikace, ne </a:t>
            </a:r>
            <a:r>
              <a:rPr lang="cs-CZ" sz="1600" dirty="0"/>
              <a:t>konkrétní jména)</a:t>
            </a:r>
          </a:p>
          <a:p>
            <a:pPr lvl="1">
              <a:spcAft>
                <a:spcPts val="600"/>
              </a:spcAft>
            </a:pPr>
            <a:r>
              <a:rPr lang="cs-CZ" sz="1600" dirty="0"/>
              <a:t>omezený rozsah pole - samostatná příloha s odkazem</a:t>
            </a:r>
          </a:p>
          <a:p>
            <a:r>
              <a:rPr lang="cs-CZ" sz="1800" dirty="0" smtClean="0"/>
              <a:t>Úloha žadatele v projektu a jeho kompetence realizovat projekt</a:t>
            </a:r>
          </a:p>
          <a:p>
            <a:r>
              <a:rPr lang="cs-CZ" sz="1800" dirty="0" smtClean="0"/>
              <a:t>Pole má pouze 2000 znaků, bude potřeba vypracovat jako zvláštní přílohu žádosti!</a:t>
            </a:r>
          </a:p>
          <a:p>
            <a:r>
              <a:rPr lang="cs-CZ" sz="1800" dirty="0" smtClean="0">
                <a:solidFill>
                  <a:srgbClr val="FF0000"/>
                </a:solidFill>
              </a:rPr>
              <a:t>Pole je důležité pro věcné hodnocení – hodnocení kapacity žadatele realizovat projekt!</a:t>
            </a:r>
            <a:endParaRPr lang="cs-CZ" sz="1800" dirty="0">
              <a:solidFill>
                <a:srgbClr val="FF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8165175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Způsobilé výdaje – rozdíly oproti op LZZ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412776"/>
            <a:ext cx="8064000" cy="4707224"/>
          </a:xfrm>
        </p:spPr>
        <p:txBody>
          <a:bodyPr/>
          <a:lstStyle/>
          <a:p>
            <a:r>
              <a:rPr lang="cs-CZ" sz="1600" dirty="0" smtClean="0"/>
              <a:t>Křížové financování:</a:t>
            </a:r>
          </a:p>
          <a:p>
            <a:pPr lvl="1"/>
            <a:r>
              <a:rPr lang="cs-CZ" sz="1600" dirty="0"/>
              <a:t>K</a:t>
            </a:r>
            <a:r>
              <a:rPr lang="cs-CZ" sz="1600" dirty="0" smtClean="0"/>
              <a:t>F </a:t>
            </a:r>
            <a:r>
              <a:rPr lang="cs-CZ" sz="1600" dirty="0"/>
              <a:t>je vyhrazeno pro výdaje na infrastrukturu (nákup i rekonstrukce)</a:t>
            </a:r>
          </a:p>
          <a:p>
            <a:pPr lvl="1"/>
            <a:r>
              <a:rPr lang="cs-CZ" sz="1600" dirty="0" smtClean="0"/>
              <a:t>Nábytek nepatří do KF (je možné jej zařadit do Zařízení a vybavení)</a:t>
            </a:r>
          </a:p>
          <a:p>
            <a:r>
              <a:rPr lang="cs-CZ" sz="1600" dirty="0" smtClean="0"/>
              <a:t>Nepřímé náklady obsahují navíc:</a:t>
            </a:r>
          </a:p>
          <a:p>
            <a:pPr lvl="1"/>
            <a:r>
              <a:rPr lang="cs-CZ" sz="1600" dirty="0" smtClean="0"/>
              <a:t>Osobní náklady na pracovníky realizačního týmu, kteří nepracují s cílovou skupinou ani nepracují na výstupu, který využije cílová skupina</a:t>
            </a:r>
          </a:p>
          <a:p>
            <a:pPr lvl="1"/>
            <a:r>
              <a:rPr lang="cs-CZ" sz="1600" b="1" dirty="0" smtClean="0"/>
              <a:t>Náklady na jakékoli stravování </a:t>
            </a:r>
            <a:r>
              <a:rPr lang="cs-CZ" sz="1600" dirty="0" smtClean="0"/>
              <a:t>(občerstvení, ale i stravné) </a:t>
            </a:r>
            <a:r>
              <a:rPr lang="cs-CZ" sz="1600" b="1" dirty="0" smtClean="0"/>
              <a:t>cílové skupiny i realizačního týmu </a:t>
            </a:r>
            <a:r>
              <a:rPr lang="cs-CZ" sz="1600" dirty="0" smtClean="0"/>
              <a:t>(kromě per diems a cestovních náhrad při zahraničních pracovních cestách)</a:t>
            </a:r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600" dirty="0"/>
              <a:t>Rozpočet v </a:t>
            </a:r>
            <a:r>
              <a:rPr lang="cs-CZ" sz="1600" dirty="0" smtClean="0"/>
              <a:t>žádosti</a:t>
            </a:r>
            <a:endParaRPr lang="cs-CZ" sz="1600" dirty="0"/>
          </a:p>
          <a:p>
            <a:pPr marL="414000" lvl="1" indent="0">
              <a:buNone/>
            </a:pPr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85470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Nepřímé náklady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484784"/>
            <a:ext cx="8064000" cy="576064"/>
          </a:xfrm>
        </p:spPr>
        <p:txBody>
          <a:bodyPr/>
          <a:lstStyle/>
          <a:p>
            <a:r>
              <a:rPr lang="cs-CZ" sz="1600" dirty="0"/>
              <a:t>Vymezení </a:t>
            </a:r>
            <a:r>
              <a:rPr lang="cs-CZ" sz="1600" dirty="0" smtClean="0"/>
              <a:t>nepřímých nákladů ve </a:t>
            </a:r>
            <a:r>
              <a:rPr lang="cs-CZ" sz="1600" dirty="0"/>
              <a:t>Specifické </a:t>
            </a:r>
            <a:r>
              <a:rPr lang="cs-CZ" sz="1600" dirty="0" smtClean="0"/>
              <a:t>části pravidel pro žadatele a příjemce</a:t>
            </a:r>
            <a:endParaRPr lang="cs-CZ" sz="1600" dirty="0"/>
          </a:p>
          <a:p>
            <a:r>
              <a:rPr lang="cs-CZ" sz="1600" dirty="0" smtClean="0"/>
              <a:t>Podíl nepřímých nákladů na celkových přímých způsobilých výdajích</a:t>
            </a:r>
          </a:p>
          <a:p>
            <a:endParaRPr lang="cs-CZ" sz="1600" dirty="0"/>
          </a:p>
          <a:p>
            <a:endParaRPr lang="cs-CZ" sz="1600" dirty="0" smtClean="0"/>
          </a:p>
          <a:p>
            <a:endParaRPr lang="cs-CZ" sz="1600" dirty="0" smtClean="0"/>
          </a:p>
          <a:p>
            <a:r>
              <a:rPr lang="cs-CZ" sz="1600" dirty="0" smtClean="0"/>
              <a:t>Nepřímé náklady se snižují dle podílu nákupu služeb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33</a:t>
            </a:fld>
            <a:endParaRPr lang="cs-CZ" dirty="0"/>
          </a:p>
        </p:txBody>
      </p:sp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678111"/>
              </p:ext>
            </p:extLst>
          </p:nvPr>
        </p:nvGraphicFramePr>
        <p:xfrm>
          <a:off x="539552" y="2492896"/>
          <a:ext cx="8064896" cy="1152130"/>
        </p:xfrm>
        <a:graphic>
          <a:graphicData uri="http://schemas.openxmlformats.org/drawingml/2006/table">
            <a:tbl>
              <a:tblPr/>
              <a:tblGrid>
                <a:gridCol w="3935548"/>
                <a:gridCol w="4129348"/>
              </a:tblGrid>
              <a:tr h="230426">
                <a:tc>
                  <a:txBody>
                    <a:bodyPr/>
                    <a:lstStyle/>
                    <a:p>
                      <a:pPr marL="36195" marR="36195"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1" dirty="0">
                          <a:solidFill>
                            <a:srgbClr val="FFFFFF"/>
                          </a:solidFill>
                          <a:effectLst/>
                          <a:latin typeface="Arial"/>
                          <a:ea typeface="Arial"/>
                          <a:cs typeface="Times New Roman"/>
                        </a:rPr>
                        <a:t>Objem přímých nákladů</a:t>
                      </a:r>
                      <a:endParaRPr lang="cs-CZ" sz="14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F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1">
                          <a:solidFill>
                            <a:srgbClr val="FFFFFF"/>
                          </a:solidFill>
                          <a:effectLst/>
                          <a:latin typeface="Arial"/>
                          <a:ea typeface="Arial"/>
                          <a:cs typeface="Times New Roman"/>
                        </a:rPr>
                        <a:t>% nepřímých nákladů</a:t>
                      </a:r>
                      <a:endParaRPr lang="cs-CZ" sz="14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F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</a:tr>
              <a:tr h="230426">
                <a:tc>
                  <a:txBody>
                    <a:bodyPr/>
                    <a:lstStyle/>
                    <a:p>
                      <a:pPr marL="36195" marR="36195"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>
                          <a:effectLst/>
                          <a:latin typeface="Arial"/>
                          <a:ea typeface="Arial"/>
                          <a:cs typeface="Times New Roman"/>
                        </a:rPr>
                        <a:t>Do 10 mil. Kč včetně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AF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>
                          <a:effectLst/>
                          <a:latin typeface="Arial"/>
                          <a:ea typeface="Arial"/>
                          <a:cs typeface="Times New Roman"/>
                        </a:rPr>
                        <a:t>25 %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AF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0426">
                <a:tc>
                  <a:txBody>
                    <a:bodyPr/>
                    <a:lstStyle/>
                    <a:p>
                      <a:pPr marL="36195" marR="36195"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>
                          <a:effectLst/>
                          <a:latin typeface="Arial"/>
                          <a:ea typeface="Arial"/>
                          <a:cs typeface="Times New Roman"/>
                        </a:rPr>
                        <a:t>Nad 10 mil. Kč a do 40 mil. Kč včetně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AF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0">
                          <a:effectLst/>
                          <a:latin typeface="Arial"/>
                          <a:ea typeface="Arial"/>
                          <a:cs typeface="Times New Roman"/>
                        </a:rPr>
                        <a:t>20 %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AF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0426">
                <a:tc>
                  <a:txBody>
                    <a:bodyPr/>
                    <a:lstStyle/>
                    <a:p>
                      <a:pPr marL="36195" marR="36195"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>
                          <a:effectLst/>
                          <a:latin typeface="Arial"/>
                          <a:ea typeface="Arial"/>
                          <a:cs typeface="Times New Roman"/>
                        </a:rPr>
                        <a:t>Nad 40 mil. Kč a do 100 mil. Kč včetně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AF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>
                          <a:effectLst/>
                          <a:latin typeface="Arial"/>
                          <a:ea typeface="Arial"/>
                          <a:cs typeface="Times New Roman"/>
                        </a:rPr>
                        <a:t>15 %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AF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0426">
                <a:tc>
                  <a:txBody>
                    <a:bodyPr/>
                    <a:lstStyle/>
                    <a:p>
                      <a:pPr marL="36195" marR="36195"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>
                          <a:effectLst/>
                          <a:latin typeface="Arial"/>
                          <a:ea typeface="Arial"/>
                          <a:cs typeface="Times New Roman"/>
                        </a:rPr>
                        <a:t>Nad 100 mil. Kč a do 500 mil. Kč včetně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AF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0">
                          <a:effectLst/>
                          <a:latin typeface="Arial"/>
                          <a:ea typeface="Arial"/>
                          <a:cs typeface="Times New Roman"/>
                        </a:rPr>
                        <a:t>10 %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AF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Tabulk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1309895"/>
              </p:ext>
            </p:extLst>
          </p:nvPr>
        </p:nvGraphicFramePr>
        <p:xfrm>
          <a:off x="539552" y="4581128"/>
          <a:ext cx="8064896" cy="1706880"/>
        </p:xfrm>
        <a:graphic>
          <a:graphicData uri="http://schemas.openxmlformats.org/drawingml/2006/table">
            <a:tbl>
              <a:tblPr/>
              <a:tblGrid>
                <a:gridCol w="3403534"/>
                <a:gridCol w="4661362"/>
              </a:tblGrid>
              <a:tr h="0">
                <a:tc>
                  <a:txBody>
                    <a:bodyPr/>
                    <a:lstStyle/>
                    <a:p>
                      <a:pPr marL="36195" marR="36195"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1" dirty="0">
                          <a:solidFill>
                            <a:srgbClr val="FFFFFF"/>
                          </a:solidFill>
                          <a:effectLst/>
                          <a:latin typeface="Arial"/>
                          <a:ea typeface="Arial"/>
                          <a:cs typeface="Times New Roman"/>
                        </a:rPr>
                        <a:t>Podíl nákupu služeb na celkových přímých způsobilých nákladech projektu</a:t>
                      </a:r>
                      <a:endParaRPr lang="cs-CZ" sz="14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F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1">
                          <a:solidFill>
                            <a:srgbClr val="FFFFFF"/>
                          </a:solidFill>
                          <a:effectLst/>
                          <a:latin typeface="Arial"/>
                          <a:ea typeface="Arial"/>
                          <a:cs typeface="Times New Roman"/>
                        </a:rPr>
                        <a:t>Snížení podílu nepřímých nákladů vyhlášeného ve výzvě</a:t>
                      </a:r>
                      <a:endParaRPr lang="cs-CZ" sz="14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F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36195" marR="36195"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>
                          <a:effectLst/>
                          <a:latin typeface="Arial"/>
                          <a:ea typeface="Arial"/>
                          <a:cs typeface="Times New Roman"/>
                        </a:rPr>
                        <a:t>Do 60 % včetně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AF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>
                          <a:effectLst/>
                          <a:latin typeface="Arial"/>
                          <a:ea typeface="Arial"/>
                          <a:cs typeface="Times New Roman"/>
                        </a:rPr>
                        <a:t>Platí základní podíly nepřímých nákladů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AF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36195" marR="36195"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>
                          <a:effectLst/>
                          <a:latin typeface="Arial"/>
                          <a:ea typeface="Arial"/>
                          <a:cs typeface="Times New Roman"/>
                        </a:rPr>
                        <a:t>Více než 60 % a méně než 90 %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AF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>
                          <a:effectLst/>
                          <a:latin typeface="Arial"/>
                          <a:ea typeface="Arial"/>
                          <a:cs typeface="Times New Roman"/>
                        </a:rPr>
                        <a:t>Snížení na 3/5 (60 %) základního podílu, tj. 15 %, resp. 12 %, resp. 9 %, resp. 6 %.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AF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36195" marR="36195"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>
                          <a:effectLst/>
                          <a:latin typeface="Arial"/>
                          <a:ea typeface="Arial"/>
                          <a:cs typeface="Times New Roman"/>
                        </a:rPr>
                        <a:t>90 % a výše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AF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0">
                          <a:effectLst/>
                          <a:latin typeface="Arial"/>
                          <a:ea typeface="Arial"/>
                          <a:cs typeface="Times New Roman"/>
                        </a:rPr>
                        <a:t>Snížení na 1/5 (20 %) základního podílu, tj. 5 %, resp. 4 %, resp. 3 %, resp. 2 %.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AF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DD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631170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Spolufinancování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34</a:t>
            </a:fld>
            <a:endParaRPr lang="cs-CZ" dirty="0"/>
          </a:p>
        </p:txBody>
      </p:sp>
      <p:graphicFrame>
        <p:nvGraphicFramePr>
          <p:cNvPr id="8" name="Zástupný symbol pro obsah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6477664"/>
              </p:ext>
            </p:extLst>
          </p:nvPr>
        </p:nvGraphicFramePr>
        <p:xfrm>
          <a:off x="683568" y="3212976"/>
          <a:ext cx="7776864" cy="1512169"/>
        </p:xfrm>
        <a:graphic>
          <a:graphicData uri="http://schemas.openxmlformats.org/drawingml/2006/table">
            <a:tbl>
              <a:tblPr firstRow="1" bandRow="1"/>
              <a:tblGrid>
                <a:gridCol w="4221542"/>
                <a:gridCol w="1777661"/>
                <a:gridCol w="1777661"/>
              </a:tblGrid>
              <a:tr h="481145">
                <a:tc rowSpan="2"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1" dirty="0">
                          <a:solidFill>
                            <a:srgbClr val="FFFFFF"/>
                          </a:solidFill>
                          <a:effectLst/>
                          <a:latin typeface="Arial"/>
                          <a:ea typeface="Arial"/>
                          <a:cs typeface="Times New Roman"/>
                        </a:rPr>
                        <a:t>Typ příjemce dle pravidel spolufinancování</a:t>
                      </a:r>
                      <a:endParaRPr lang="cs-CZ" sz="1400" b="1" dirty="0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D2D2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2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2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2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1">
                          <a:solidFill>
                            <a:srgbClr val="FFFFFF"/>
                          </a:solidFill>
                          <a:effectLst/>
                          <a:latin typeface="Arial"/>
                          <a:ea typeface="Arial"/>
                          <a:cs typeface="Times New Roman"/>
                        </a:rPr>
                        <a:t>Zajištění národního podílu</a:t>
                      </a:r>
                      <a:endParaRPr lang="cs-CZ" sz="1400" b="1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D2D2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2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2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2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481145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1">
                          <a:solidFill>
                            <a:srgbClr val="FFFFFF"/>
                          </a:solidFill>
                          <a:effectLst/>
                          <a:latin typeface="Arial"/>
                          <a:ea typeface="Arial"/>
                          <a:cs typeface="Times New Roman"/>
                        </a:rPr>
                        <a:t>Příjemce</a:t>
                      </a:r>
                      <a:endParaRPr lang="cs-CZ" sz="1400" b="1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D2D2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2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2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2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1">
                          <a:solidFill>
                            <a:srgbClr val="FFFFFF"/>
                          </a:solidFill>
                          <a:effectLst/>
                          <a:latin typeface="Arial"/>
                          <a:ea typeface="Arial"/>
                          <a:cs typeface="Times New Roman"/>
                        </a:rPr>
                        <a:t>Státní rozpočet</a:t>
                      </a:r>
                      <a:endParaRPr lang="cs-CZ" sz="1400" b="1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D2D2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2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2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2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</a:tr>
              <a:tr h="549879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rgbClr val="080808"/>
                          </a:solidFill>
                          <a:effectLst/>
                          <a:latin typeface="Arial"/>
                          <a:ea typeface="Arial"/>
                          <a:cs typeface="Times New Roman"/>
                        </a:rPr>
                        <a:t>Kraje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2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2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rgbClr val="080808"/>
                          </a:solidFill>
                          <a:effectLst/>
                          <a:latin typeface="Arial"/>
                          <a:ea typeface="Arial"/>
                          <a:cs typeface="Times New Roman"/>
                        </a:rPr>
                        <a:t>5 %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D2D2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2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2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rgbClr val="080808"/>
                          </a:solidFill>
                          <a:effectLst/>
                          <a:latin typeface="Arial"/>
                          <a:ea typeface="Arial"/>
                          <a:cs typeface="Times New Roman"/>
                        </a:rPr>
                        <a:t>3,11 %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D2D2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2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" name="Obdélník 8"/>
          <p:cNvSpPr/>
          <p:nvPr/>
        </p:nvSpPr>
        <p:spPr>
          <a:xfrm>
            <a:off x="691580" y="1556792"/>
            <a:ext cx="7776864" cy="12721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32000" lvl="0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Wingdings" panose="05000000000000000000" pitchFamily="2" charset="2"/>
              <a:buChar char=""/>
            </a:pPr>
            <a:r>
              <a:rPr lang="pl-PL" sz="2400" dirty="0" smtClean="0">
                <a:solidFill>
                  <a:srgbClr val="084A8B"/>
                </a:solidFill>
              </a:rPr>
              <a:t>Míra </a:t>
            </a:r>
            <a:r>
              <a:rPr lang="pl-PL" sz="2400" dirty="0">
                <a:solidFill>
                  <a:srgbClr val="084A8B"/>
                </a:solidFill>
              </a:rPr>
              <a:t>podpory – rozpad zdrojů financování</a:t>
            </a:r>
            <a:r>
              <a:rPr lang="cs-CZ" sz="2400" dirty="0" smtClean="0">
                <a:solidFill>
                  <a:srgbClr val="084A8B"/>
                </a:solidFill>
              </a:rPr>
              <a:t>:</a:t>
            </a:r>
          </a:p>
          <a:p>
            <a:pPr marL="666000" lvl="1" indent="-252000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rgbClr val="5FBBF5"/>
              </a:buClr>
              <a:buSzPct val="80000"/>
              <a:buFont typeface="Wingdings" panose="05000000000000000000" pitchFamily="2" charset="2"/>
              <a:buChar char=""/>
            </a:pPr>
            <a:r>
              <a:rPr lang="cs-CZ" sz="2000" dirty="0" smtClean="0">
                <a:solidFill>
                  <a:srgbClr val="084A8B"/>
                </a:solidFill>
              </a:rPr>
              <a:t>91,89 </a:t>
            </a:r>
            <a:r>
              <a:rPr lang="cs-CZ" sz="2000" dirty="0">
                <a:solidFill>
                  <a:srgbClr val="084A8B"/>
                </a:solidFill>
              </a:rPr>
              <a:t>% (146.876.806,- Kč) evropský </a:t>
            </a:r>
            <a:r>
              <a:rPr lang="cs-CZ" sz="2000" dirty="0" smtClean="0">
                <a:solidFill>
                  <a:srgbClr val="084A8B"/>
                </a:solidFill>
              </a:rPr>
              <a:t>podíl</a:t>
            </a:r>
          </a:p>
          <a:p>
            <a:pPr marL="666000" lvl="1" indent="-252000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rgbClr val="5FBBF5"/>
              </a:buClr>
              <a:buSzPct val="80000"/>
              <a:buFont typeface="Wingdings" panose="05000000000000000000" pitchFamily="2" charset="2"/>
              <a:buChar char=""/>
            </a:pPr>
            <a:r>
              <a:rPr lang="cs-CZ" sz="2000" dirty="0" smtClean="0">
                <a:solidFill>
                  <a:srgbClr val="084A8B"/>
                </a:solidFill>
              </a:rPr>
              <a:t>8,11 </a:t>
            </a:r>
            <a:r>
              <a:rPr lang="cs-CZ" sz="2000" dirty="0">
                <a:solidFill>
                  <a:srgbClr val="084A8B"/>
                </a:solidFill>
              </a:rPr>
              <a:t>% (12.963.009,- Kč) národní podíl</a:t>
            </a:r>
          </a:p>
        </p:txBody>
      </p:sp>
    </p:spTree>
    <p:extLst>
      <p:ext uri="{BB962C8B-B14F-4D97-AF65-F5344CB8AC3E}">
        <p14:creationId xmlns:p14="http://schemas.microsoft.com/office/powerpoint/2010/main" val="1692834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Finanční plán V IS KP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12776"/>
            <a:ext cx="8208464" cy="5112568"/>
          </a:xfrm>
        </p:spPr>
        <p:txBody>
          <a:bodyPr/>
          <a:lstStyle/>
          <a:p>
            <a:r>
              <a:rPr lang="cs-CZ" sz="1800" dirty="0"/>
              <a:t>V</a:t>
            </a:r>
            <a:r>
              <a:rPr lang="cs-CZ" sz="1800" dirty="0" smtClean="0"/>
              <a:t>ygeneruje se automaticky (pokud vyhlašovatel na výzvě aktivoval automatické generování)</a:t>
            </a:r>
          </a:p>
          <a:p>
            <a:r>
              <a:rPr lang="cs-CZ" sz="1800" dirty="0" smtClean="0"/>
              <a:t>Obsahuje tolik řádků, kolik žádostí o platbu se na projektu dá předpokládat (obecně 1x za 6 měsíců); případně se upraví před vydáním právního aktu či následně</a:t>
            </a:r>
          </a:p>
          <a:p>
            <a:r>
              <a:rPr lang="cs-CZ" sz="1800" dirty="0" smtClean="0"/>
              <a:t>EX ANTE: pole </a:t>
            </a:r>
            <a:r>
              <a:rPr lang="cs-CZ" sz="1800" b="1" dirty="0" smtClean="0"/>
              <a:t>Záloha </a:t>
            </a:r>
            <a:r>
              <a:rPr lang="cs-CZ" sz="1800" b="1" dirty="0"/>
              <a:t>– plán pro zálohu </a:t>
            </a:r>
            <a:r>
              <a:rPr lang="cs-CZ" sz="1800" dirty="0"/>
              <a:t>a </a:t>
            </a:r>
            <a:r>
              <a:rPr lang="cs-CZ" sz="1800" b="1" dirty="0"/>
              <a:t>Vyúčtování – plán pro vyúčtování </a:t>
            </a:r>
            <a:r>
              <a:rPr lang="cs-CZ" sz="1800" b="1" dirty="0" smtClean="0"/>
              <a:t>zálohy</a:t>
            </a:r>
          </a:p>
          <a:p>
            <a:r>
              <a:rPr lang="cs-CZ" sz="1800" dirty="0" smtClean="0"/>
              <a:t>Uvádí se částky </a:t>
            </a:r>
            <a:r>
              <a:rPr lang="cs-CZ" sz="1800" dirty="0"/>
              <a:t>za všechny zdroje financování projektu (včetně případných vlastních zdrojů žadatele</a:t>
            </a:r>
            <a:r>
              <a:rPr lang="cs-CZ" sz="1800" dirty="0" smtClean="0"/>
              <a:t>)</a:t>
            </a:r>
          </a:p>
          <a:p>
            <a:pPr lvl="0">
              <a:buClr>
                <a:srgbClr val="5FBBF5"/>
              </a:buClr>
            </a:pPr>
            <a:r>
              <a:rPr lang="cs-CZ" sz="1800" dirty="0">
                <a:solidFill>
                  <a:srgbClr val="084A8B"/>
                </a:solidFill>
              </a:rPr>
              <a:t>Uvádí se datum předložení žádosti o platbu </a:t>
            </a:r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Wingdings" panose="05000000000000000000" pitchFamily="2" charset="2"/>
              <a:buChar char=""/>
            </a:pPr>
            <a:r>
              <a:rPr lang="cs-CZ" sz="1800" dirty="0">
                <a:solidFill>
                  <a:srgbClr val="084A8B"/>
                </a:solidFill>
              </a:rPr>
              <a:t>Finanční plán musí odpovídat celkovým způsobilým výdajům v rozpočtu (hlídá finalizační kontrola)</a:t>
            </a:r>
          </a:p>
          <a:p>
            <a:endParaRPr lang="cs-CZ" sz="18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35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5509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Publicita – základní pravidla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484784"/>
            <a:ext cx="8064000" cy="4635216"/>
          </a:xfrm>
        </p:spPr>
        <p:txBody>
          <a:bodyPr/>
          <a:lstStyle/>
          <a:p>
            <a:r>
              <a:rPr lang="cs-CZ" sz="1800" dirty="0" smtClean="0"/>
              <a:t>Transparentnost</a:t>
            </a:r>
          </a:p>
          <a:p>
            <a:r>
              <a:rPr lang="cs-CZ" sz="1800" dirty="0" smtClean="0"/>
              <a:t>Účelnost, účinnost, úspornost</a:t>
            </a:r>
          </a:p>
          <a:p>
            <a:r>
              <a:rPr lang="cs-CZ" sz="1800" dirty="0" smtClean="0"/>
              <a:t>Omezování politických vlivů</a:t>
            </a:r>
          </a:p>
          <a:p>
            <a:pPr lvl="1"/>
            <a:r>
              <a:rPr lang="cs-CZ" sz="1600" dirty="0"/>
              <a:t>Komunikace ESI fondů není propagací politických stran a primárně ani </a:t>
            </a:r>
            <a:r>
              <a:rPr lang="cs-CZ" sz="1600" dirty="0" smtClean="0"/>
              <a:t>jejich představitelů</a:t>
            </a:r>
            <a:r>
              <a:rPr lang="cs-CZ" sz="1600" dirty="0"/>
              <a:t>. Finanční prostředky ani nástroje určené pro komunikaci ESI fondů </a:t>
            </a:r>
            <a:r>
              <a:rPr lang="cs-CZ" sz="1600" dirty="0" smtClean="0"/>
              <a:t>se nesmí </a:t>
            </a:r>
            <a:r>
              <a:rPr lang="cs-CZ" sz="1600" dirty="0"/>
              <a:t>používat při volebních kampaních. V období devadesáti </a:t>
            </a:r>
            <a:r>
              <a:rPr lang="cs-CZ" sz="1600" dirty="0" smtClean="0"/>
              <a:t>kalendářních dnů před </a:t>
            </a:r>
            <a:r>
              <a:rPr lang="cs-CZ" sz="1600" dirty="0"/>
              <a:t>konáním voleb do obecních zastupitelstev, krajských zastupitelstev, Senátu </a:t>
            </a:r>
            <a:r>
              <a:rPr lang="cs-CZ" sz="1600" dirty="0" smtClean="0"/>
              <a:t>PSP ČR </a:t>
            </a:r>
            <a:r>
              <a:rPr lang="cs-CZ" sz="1600" dirty="0"/>
              <a:t>a Poslanecké sněmovny ČR a Evropského parlamentu, se výslovně </a:t>
            </a:r>
            <a:r>
              <a:rPr lang="cs-CZ" sz="1600" dirty="0" smtClean="0"/>
              <a:t>nesmí v </a:t>
            </a:r>
            <a:r>
              <a:rPr lang="cs-CZ" sz="1600" dirty="0"/>
              <a:t>komunikačních aktivitách ŘO používat fotografické ani audiovizuální </a:t>
            </a:r>
            <a:r>
              <a:rPr lang="cs-CZ" sz="1600" dirty="0" smtClean="0"/>
              <a:t>zobrazování politických </a:t>
            </a:r>
            <a:r>
              <a:rPr lang="cs-CZ" sz="1600" dirty="0"/>
              <a:t>osob či vystupování politických </a:t>
            </a:r>
            <a:r>
              <a:rPr lang="cs-CZ" sz="1600" dirty="0" smtClean="0"/>
              <a:t>osob </a:t>
            </a:r>
            <a:r>
              <a:rPr lang="cs-CZ" sz="1600" dirty="0"/>
              <a:t>na akcích pro širokou </a:t>
            </a:r>
            <a:r>
              <a:rPr lang="cs-CZ" sz="1600" dirty="0" smtClean="0"/>
              <a:t>veřejnost. Fotografické </a:t>
            </a:r>
            <a:r>
              <a:rPr lang="cs-CZ" sz="1600" dirty="0"/>
              <a:t>a audiovizuální zobrazování politických osob se dále nesmí </a:t>
            </a:r>
            <a:r>
              <a:rPr lang="cs-CZ" sz="1600" dirty="0" smtClean="0"/>
              <a:t>používat v </a:t>
            </a:r>
            <a:r>
              <a:rPr lang="cs-CZ" sz="1600" dirty="0"/>
              <a:t>jakékoli spojitosti s prezentací a propagací politické strany, či politického hnutí</a:t>
            </a:r>
            <a:r>
              <a:rPr lang="cs-CZ" sz="1600" dirty="0" smtClean="0"/>
              <a:t>.</a:t>
            </a:r>
            <a:endParaRPr lang="cs-CZ" sz="1600" dirty="0"/>
          </a:p>
          <a:p>
            <a:pPr lvl="1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36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359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Publicita - POVINNOSTI PŘÍJEMCŮ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556792"/>
            <a:ext cx="8064000" cy="4563208"/>
          </a:xfrm>
        </p:spPr>
        <p:txBody>
          <a:bodyPr/>
          <a:lstStyle/>
          <a:p>
            <a:r>
              <a:rPr lang="cs-CZ" sz="1800" dirty="0" smtClean="0"/>
              <a:t>Vkládat na </a:t>
            </a:r>
            <a:r>
              <a:rPr lang="cs-CZ" sz="1800" dirty="0" smtClean="0">
                <a:hlinkClick r:id="rId3"/>
              </a:rPr>
              <a:t>www.esfcr.cz</a:t>
            </a:r>
            <a:r>
              <a:rPr lang="cs-CZ" sz="1800" dirty="0" smtClean="0"/>
              <a:t> projekt, aktivity projektu pro veřejnost, zakázky, produkty (on-line formuláře).</a:t>
            </a:r>
          </a:p>
          <a:p>
            <a:r>
              <a:rPr lang="cs-CZ" sz="1800" dirty="0" smtClean="0"/>
              <a:t>Vložit informace o projektu na web příjemce – logo musí být barevné a viditelné bez nutnosti rolovat dolů.</a:t>
            </a:r>
          </a:p>
          <a:p>
            <a:r>
              <a:rPr lang="cs-CZ" sz="1800" dirty="0"/>
              <a:t>I</a:t>
            </a:r>
            <a:r>
              <a:rPr lang="cs-CZ" sz="1800" dirty="0" smtClean="0"/>
              <a:t>nformovat partnery a účastníky projektu o financování  z ESF/OPZ (vizuální identita, příp. ústní informace).</a:t>
            </a:r>
          </a:p>
          <a:p>
            <a:r>
              <a:rPr lang="cs-CZ" sz="1800" dirty="0"/>
              <a:t>Součinnost při realizaci komunikačních aktivit </a:t>
            </a:r>
            <a:r>
              <a:rPr lang="cs-CZ" sz="1800" dirty="0" smtClean="0"/>
              <a:t>ŘO.</a:t>
            </a:r>
            <a:endParaRPr lang="cs-CZ" sz="1800" dirty="0"/>
          </a:p>
          <a:p>
            <a:r>
              <a:rPr lang="cs-CZ" sz="1800" dirty="0" smtClean="0"/>
              <a:t>Vyvěšení povinného plakátu (příp. i desky, billboardu)</a:t>
            </a:r>
          </a:p>
          <a:p>
            <a:pPr lvl="1"/>
            <a:r>
              <a:rPr lang="cs-CZ" sz="1600" dirty="0" smtClean="0"/>
              <a:t>Deska, billboard: projekty s křížovým financováním na stavební práce nebo infrastrukturu za více než 500.000 € z veř. zdrojů</a:t>
            </a:r>
            <a:endParaRPr lang="cs-CZ" sz="1600" dirty="0"/>
          </a:p>
          <a:p>
            <a:pPr lvl="1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36701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Povinný plakát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556792"/>
            <a:ext cx="8064000" cy="4563208"/>
          </a:xfrm>
        </p:spPr>
        <p:txBody>
          <a:bodyPr/>
          <a:lstStyle/>
          <a:p>
            <a:r>
              <a:rPr lang="cs-CZ" sz="1800" dirty="0" smtClean="0"/>
              <a:t>Alespoň </a:t>
            </a:r>
            <a:r>
              <a:rPr lang="cs-CZ" sz="1800" dirty="0"/>
              <a:t>1 povinný plakát </a:t>
            </a:r>
            <a:r>
              <a:rPr lang="cs-CZ" sz="1800" dirty="0" smtClean="0"/>
              <a:t>min. </a:t>
            </a:r>
            <a:r>
              <a:rPr lang="cs-CZ" sz="1800" dirty="0"/>
              <a:t>A3 s informacemi o projektu </a:t>
            </a:r>
            <a:r>
              <a:rPr lang="cs-CZ" sz="1800" dirty="0" smtClean="0"/>
              <a:t>– využít je třeba el. šablonu z </a:t>
            </a:r>
            <a:r>
              <a:rPr lang="cs-CZ" sz="1800" dirty="0" smtClean="0">
                <a:hlinkClick r:id="rId3"/>
              </a:rPr>
              <a:t>www.esfcr.cz</a:t>
            </a:r>
            <a:r>
              <a:rPr lang="cs-CZ" sz="1800" dirty="0" smtClean="0"/>
              <a:t>.</a:t>
            </a:r>
          </a:p>
          <a:p>
            <a:r>
              <a:rPr lang="cs-CZ" sz="1800" dirty="0"/>
              <a:t>Po celou dobu realizace projektu</a:t>
            </a:r>
          </a:p>
          <a:p>
            <a:r>
              <a:rPr lang="cs-CZ" sz="1800" dirty="0" smtClean="0"/>
              <a:t>V </a:t>
            </a:r>
            <a:r>
              <a:rPr lang="cs-CZ" sz="1800" dirty="0"/>
              <a:t>místě realizace </a:t>
            </a:r>
            <a:r>
              <a:rPr lang="cs-CZ" sz="1800" dirty="0" smtClean="0"/>
              <a:t>projektu </a:t>
            </a:r>
            <a:r>
              <a:rPr lang="cs-CZ" sz="1800" dirty="0"/>
              <a:t>snadno viditelném pro veřejnost, jako jsou vstupní prostory </a:t>
            </a:r>
            <a:r>
              <a:rPr lang="cs-CZ" sz="1800" dirty="0" smtClean="0"/>
              <a:t>budovy.</a:t>
            </a:r>
          </a:p>
          <a:p>
            <a:pPr lvl="1"/>
            <a:r>
              <a:rPr lang="cs-CZ" sz="1600" dirty="0" smtClean="0"/>
              <a:t>Pokud </a:t>
            </a:r>
            <a:r>
              <a:rPr lang="cs-CZ" sz="1600" dirty="0"/>
              <a:t>je projekt realizován na více místech, </a:t>
            </a:r>
            <a:r>
              <a:rPr lang="cs-CZ" sz="1600" dirty="0" smtClean="0"/>
              <a:t>bude umístěn </a:t>
            </a:r>
            <a:r>
              <a:rPr lang="cs-CZ" sz="1600" dirty="0"/>
              <a:t>na všech těchto </a:t>
            </a:r>
            <a:r>
              <a:rPr lang="cs-CZ" sz="1600" dirty="0" smtClean="0"/>
              <a:t>místech.</a:t>
            </a:r>
          </a:p>
          <a:p>
            <a:pPr lvl="1"/>
            <a:r>
              <a:rPr lang="cs-CZ" sz="1600" dirty="0" smtClean="0"/>
              <a:t>Pokud nelze umístit </a:t>
            </a:r>
            <a:r>
              <a:rPr lang="cs-CZ" sz="1600" dirty="0"/>
              <a:t>plakát v místě realizace projektu, bude umístěn v sídle </a:t>
            </a:r>
            <a:r>
              <a:rPr lang="cs-CZ" sz="1600" dirty="0" smtClean="0"/>
              <a:t>příjemce.</a:t>
            </a:r>
          </a:p>
          <a:p>
            <a:pPr lvl="1"/>
            <a:r>
              <a:rPr lang="cs-CZ" sz="1600" dirty="0" smtClean="0"/>
              <a:t>Pokud </a:t>
            </a:r>
            <a:r>
              <a:rPr lang="cs-CZ" sz="1600" dirty="0"/>
              <a:t>příjemce realizuje více projektů </a:t>
            </a:r>
            <a:r>
              <a:rPr lang="cs-CZ" sz="1600" dirty="0" smtClean="0"/>
              <a:t>OPZ v </a:t>
            </a:r>
            <a:r>
              <a:rPr lang="cs-CZ" sz="1600" dirty="0"/>
              <a:t>jednom místě, je možné </a:t>
            </a:r>
            <a:r>
              <a:rPr lang="cs-CZ" sz="1600" dirty="0" smtClean="0"/>
              <a:t>pro všechny </a:t>
            </a:r>
            <a:r>
              <a:rPr lang="cs-CZ" sz="1600" dirty="0"/>
              <a:t>tyto projekty umístit pouze jeden </a:t>
            </a:r>
            <a:r>
              <a:rPr lang="cs-CZ" sz="1600" dirty="0" smtClean="0"/>
              <a:t>plakát.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35970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VIZUÁLNÍ IDENTITA - použití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569708" y="1548278"/>
            <a:ext cx="4434340" cy="5193090"/>
          </a:xfrm>
        </p:spPr>
        <p:txBody>
          <a:bodyPr/>
          <a:lstStyle/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povinný plakát, </a:t>
            </a:r>
            <a:r>
              <a:rPr lang="cs-CZ" sz="1400" dirty="0" smtClean="0"/>
              <a:t>dočasná/stála deska nebo billboard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 smtClean="0"/>
              <a:t>weby, </a:t>
            </a:r>
            <a:r>
              <a:rPr lang="cs-CZ" sz="1400" dirty="0"/>
              <a:t>microsity, sociální média </a:t>
            </a:r>
            <a:r>
              <a:rPr lang="cs-CZ" sz="1400" dirty="0" smtClean="0"/>
              <a:t>projektu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propagační tiskoviny (brožury, letáky, plakáty, publikace, školicí materiály</a:t>
            </a:r>
            <a:r>
              <a:rPr lang="cs-CZ" sz="1400" dirty="0" smtClean="0"/>
              <a:t>) a </a:t>
            </a:r>
            <a:r>
              <a:rPr lang="cs-CZ" sz="1400" dirty="0"/>
              <a:t>propagační </a:t>
            </a:r>
            <a:r>
              <a:rPr lang="cs-CZ" sz="1400" dirty="0" smtClean="0"/>
              <a:t>předměty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propagační audiovizuální materiály (reklamní spoty, product placement, sponzorské vzkazy, reportáže, pořady</a:t>
            </a:r>
            <a:r>
              <a:rPr lang="cs-CZ" sz="1400" dirty="0" smtClean="0"/>
              <a:t>)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inzerce (internet, tisk, outdoor</a:t>
            </a:r>
            <a:r>
              <a:rPr lang="cs-CZ" sz="1400" dirty="0" smtClean="0"/>
              <a:t>) 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soutěže (s výjimkou cen do soutěží</a:t>
            </a:r>
            <a:r>
              <a:rPr lang="cs-CZ" sz="1400" dirty="0" smtClean="0"/>
              <a:t>)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komunikační akce (semináře, workshopy, konference, tiskové konference, výstavy, </a:t>
            </a:r>
            <a:r>
              <a:rPr lang="cs-CZ" sz="1400" dirty="0" smtClean="0"/>
              <a:t>veletrhy)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PR výstupy při jejich distribuci (tiskové zprávy, informace pro média</a:t>
            </a:r>
            <a:r>
              <a:rPr lang="cs-CZ" sz="1400" dirty="0" smtClean="0"/>
              <a:t>)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dokumenty </a:t>
            </a:r>
            <a:r>
              <a:rPr lang="cs-CZ" sz="1400" dirty="0" smtClean="0"/>
              <a:t>pro </a:t>
            </a:r>
            <a:r>
              <a:rPr lang="cs-CZ" sz="1400" dirty="0"/>
              <a:t>veřejnost či cílové </a:t>
            </a:r>
            <a:r>
              <a:rPr lang="cs-CZ" sz="1400" dirty="0" smtClean="0"/>
              <a:t>skupiny (vstupní</a:t>
            </a:r>
            <a:r>
              <a:rPr lang="cs-CZ" sz="1400" dirty="0"/>
              <a:t>, výstupní/závěrečné zprávy, analýzy, certifikáty, prezenční listiny apod</a:t>
            </a:r>
            <a:r>
              <a:rPr lang="cs-CZ" sz="1400" dirty="0" smtClean="0"/>
              <a:t>.)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výzva k podání nabídek/zadávací dokumentace </a:t>
            </a:r>
            <a:r>
              <a:rPr lang="cs-CZ" sz="1400" dirty="0" smtClean="0"/>
              <a:t>zakázek</a:t>
            </a:r>
            <a:endParaRPr lang="cs-CZ" sz="1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39</a:t>
            </a:fld>
            <a:endParaRPr lang="cs-CZ" dirty="0"/>
          </a:p>
        </p:txBody>
      </p:sp>
      <p:sp>
        <p:nvSpPr>
          <p:cNvPr id="7" name="Zástupný symbol pro obsah 6"/>
          <p:cNvSpPr>
            <a:spLocks noGrp="1"/>
          </p:cNvSpPr>
          <p:nvPr>
            <p:ph idx="13"/>
          </p:nvPr>
        </p:nvSpPr>
        <p:spPr>
          <a:xfrm>
            <a:off x="5076056" y="1569616"/>
            <a:ext cx="3743968" cy="4955728"/>
          </a:xfrm>
        </p:spPr>
        <p:txBody>
          <a:bodyPr/>
          <a:lstStyle/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interní </a:t>
            </a:r>
            <a:r>
              <a:rPr lang="cs-CZ" sz="1400" dirty="0" smtClean="0"/>
              <a:t>dokumenty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archivační </a:t>
            </a:r>
            <a:r>
              <a:rPr lang="cs-CZ" sz="1400" dirty="0" smtClean="0"/>
              <a:t>šanony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elektronická i listinná </a:t>
            </a:r>
            <a:r>
              <a:rPr lang="cs-CZ" sz="1400" dirty="0" smtClean="0"/>
              <a:t>komunikace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pracovní smlouvy, smlouvy s dodavateli, dalšími příjemci, partnery apod</a:t>
            </a:r>
            <a:r>
              <a:rPr lang="cs-CZ" sz="1400" dirty="0" smtClean="0"/>
              <a:t>.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účetní doklady </a:t>
            </a:r>
            <a:r>
              <a:rPr lang="cs-CZ" sz="1400" dirty="0" smtClean="0"/>
              <a:t>vztahující se </a:t>
            </a:r>
            <a:r>
              <a:rPr lang="cs-CZ" sz="1400" dirty="0"/>
              <a:t>k výdajům </a:t>
            </a:r>
            <a:r>
              <a:rPr lang="cs-CZ" sz="1400" dirty="0" smtClean="0"/>
              <a:t>projektu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vybavení pořízené z prostředků projektu (s výjimkou propagačních předmětů</a:t>
            </a:r>
            <a:r>
              <a:rPr lang="cs-CZ" sz="1400" dirty="0" smtClean="0"/>
              <a:t>)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neplacené PR články a převzaté PR výstupy (např. médii</a:t>
            </a:r>
            <a:r>
              <a:rPr lang="cs-CZ" sz="1400" dirty="0" smtClean="0"/>
              <a:t>)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ceny do </a:t>
            </a:r>
            <a:r>
              <a:rPr lang="cs-CZ" sz="1400" dirty="0" smtClean="0"/>
              <a:t>soutěží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výstupy, kde to není technicky možné (např. strojově generované objednávky, faktury</a:t>
            </a:r>
            <a:r>
              <a:rPr lang="cs-CZ" sz="1400" dirty="0" smtClean="0"/>
              <a:t>)</a:t>
            </a:r>
            <a:endParaRPr lang="cs-CZ" sz="14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467544" y="1203752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ANO</a:t>
            </a:r>
            <a:endParaRPr lang="cs-CZ" b="1" dirty="0"/>
          </a:p>
        </p:txBody>
      </p:sp>
      <p:sp>
        <p:nvSpPr>
          <p:cNvPr id="9" name="TextovéPole 8"/>
          <p:cNvSpPr txBox="1"/>
          <p:nvPr/>
        </p:nvSpPr>
        <p:spPr>
          <a:xfrm>
            <a:off x="5076056" y="1216576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NE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071190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Elektronizace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628800"/>
            <a:ext cx="8064000" cy="4896544"/>
          </a:xfrm>
        </p:spPr>
        <p:txBody>
          <a:bodyPr/>
          <a:lstStyle/>
          <a:p>
            <a:r>
              <a:rPr lang="cs-CZ" sz="1800" dirty="0" smtClean="0"/>
              <a:t>MS2014+ by mělo zajistit požadavek z obecného nařízení (čl. 122, odst. 3: </a:t>
            </a:r>
            <a:r>
              <a:rPr lang="cs-CZ" sz="1800" i="1" dirty="0" smtClean="0"/>
              <a:t>Členské </a:t>
            </a:r>
            <a:r>
              <a:rPr lang="cs-CZ" sz="1800" i="1" dirty="0"/>
              <a:t>státy zajistí, aby nejpozději do 31. prosince 2015 mohly všechny výměny informací mezi příjemci a řídicím orgánem, certifikačním orgánem, auditním orgánem a zprostředkujícími subjekty probíhat prostřednictvím systému pro elektronickou výměnu údajů</a:t>
            </a:r>
            <a:r>
              <a:rPr lang="cs-CZ" sz="1800" i="1" dirty="0" smtClean="0"/>
              <a:t>.</a:t>
            </a:r>
            <a:r>
              <a:rPr lang="cs-CZ" sz="1800" dirty="0" smtClean="0"/>
              <a:t>) </a:t>
            </a:r>
            <a:endParaRPr lang="cs-CZ" sz="1800" dirty="0"/>
          </a:p>
          <a:p>
            <a:r>
              <a:rPr lang="cs-CZ" sz="1800" dirty="0" smtClean="0"/>
              <a:t>Z elektronizace vyplývá:</a:t>
            </a:r>
          </a:p>
          <a:p>
            <a:pPr lvl="1"/>
            <a:r>
              <a:rPr lang="cs-CZ" sz="1600" dirty="0" smtClean="0"/>
              <a:t>Osoba oprávněná jednat za žadatele musí mít </a:t>
            </a:r>
            <a:r>
              <a:rPr lang="cs-CZ" sz="1600" b="1" dirty="0" smtClean="0"/>
              <a:t>kvalifikovaný elektronický podpis </a:t>
            </a:r>
          </a:p>
          <a:p>
            <a:pPr lvl="1"/>
            <a:r>
              <a:rPr lang="cs-CZ" sz="1600" dirty="0" smtClean="0"/>
              <a:t>Na ŘO se neposílá listinná forma </a:t>
            </a:r>
            <a:r>
              <a:rPr lang="cs-CZ" sz="1600" dirty="0"/>
              <a:t>žádosti – vše v IS KP14</a:t>
            </a:r>
            <a:r>
              <a:rPr lang="cs-CZ" sz="1600" dirty="0" smtClean="0"/>
              <a:t>+</a:t>
            </a:r>
          </a:p>
          <a:p>
            <a:r>
              <a:rPr lang="cs-CZ" sz="1800" dirty="0" smtClean="0"/>
              <a:t>Požadavek na aktivní datovou schránku (doručování od ŘO na příjemce)</a:t>
            </a:r>
          </a:p>
          <a:p>
            <a:r>
              <a:rPr lang="cs-CZ" sz="1800" dirty="0"/>
              <a:t>Podpora při práci s formuláři navázanými na výzvy </a:t>
            </a:r>
            <a:r>
              <a:rPr lang="cs-CZ" sz="1800" dirty="0" smtClean="0"/>
              <a:t>OPZ:</a:t>
            </a:r>
          </a:p>
          <a:p>
            <a:pPr lvl="1"/>
            <a:r>
              <a:rPr lang="cs-CZ" sz="1600" dirty="0" err="1" smtClean="0"/>
              <a:t>hotline</a:t>
            </a:r>
            <a:r>
              <a:rPr lang="cs-CZ" sz="1600" dirty="0" smtClean="0"/>
              <a:t> </a:t>
            </a:r>
            <a:r>
              <a:rPr lang="cs-CZ" sz="1600" dirty="0"/>
              <a:t>iskp@mpsv.cz </a:t>
            </a:r>
            <a:endParaRPr lang="cs-CZ" sz="16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4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2073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Povinné přílohy žádosti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z="1800" dirty="0">
                <a:ea typeface="Times New Roman"/>
              </a:rPr>
              <a:t>Analýza cílové skupiny a popis zkušeností předkladatele projektu s cílovou skupinou – žadatel je povinen zpracovat podrobný dokument, který bude sloužit jako podklad pro hodnocení projektové žádosti. Obsah analýzy není pevně stanoven, ale rozsah je omezen na maximálně 10 </a:t>
            </a:r>
            <a:r>
              <a:rPr lang="cs-CZ" sz="1800" dirty="0" smtClean="0">
                <a:ea typeface="Times New Roman"/>
              </a:rPr>
              <a:t>stran.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8494633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 a forma předkládání žádostí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556792"/>
            <a:ext cx="8064000" cy="4320000"/>
          </a:xfrm>
        </p:spPr>
        <p:txBody>
          <a:bodyPr/>
          <a:lstStyle/>
          <a:p>
            <a:r>
              <a:rPr lang="cs-CZ" sz="1800" dirty="0" smtClean="0"/>
              <a:t>Podání pouze elektronicky</a:t>
            </a:r>
          </a:p>
          <a:p>
            <a:r>
              <a:rPr lang="cs-CZ" sz="1800" dirty="0" smtClean="0"/>
              <a:t>Tvorba žádosti prostřednictvím IS KP2014+</a:t>
            </a:r>
          </a:p>
          <a:p>
            <a:r>
              <a:rPr lang="cs-CZ" sz="1800" dirty="0" smtClean="0">
                <a:solidFill>
                  <a:srgbClr val="FF0000"/>
                </a:solidFill>
              </a:rPr>
              <a:t>Nutný elektronický podpis a datová schránka</a:t>
            </a:r>
          </a:p>
          <a:p>
            <a:r>
              <a:rPr lang="cs-CZ" sz="1800" dirty="0" smtClean="0"/>
              <a:t>Pokud bude podepisovat žádost statutární zástupce, musí mít v systému zřízen vlastní účet.</a:t>
            </a:r>
          </a:p>
          <a:p>
            <a:r>
              <a:rPr lang="cs-CZ" sz="1800" dirty="0" smtClean="0"/>
              <a:t>Institut plných mocí (zmocňování – k žádosti musí být připojena plná moc podepsaná v MS 2014+, tento dokument může být v podobě </a:t>
            </a:r>
            <a:r>
              <a:rPr lang="cs-CZ" sz="1800" dirty="0" err="1" smtClean="0"/>
              <a:t>scanu</a:t>
            </a:r>
            <a:r>
              <a:rPr lang="cs-CZ" sz="1800" dirty="0"/>
              <a:t>.</a:t>
            </a:r>
            <a:r>
              <a:rPr lang="cs-CZ" sz="1800" dirty="0" smtClean="0"/>
              <a:t> Originál, nebo jeho úředně ověřenou kopii musí mít žadatel k dispozici u sebe).</a:t>
            </a:r>
          </a:p>
          <a:p>
            <a:r>
              <a:rPr lang="cs-CZ" sz="1800" dirty="0" smtClean="0">
                <a:solidFill>
                  <a:srgbClr val="FF0000"/>
                </a:solidFill>
              </a:rPr>
              <a:t>Podání žádosti nenechávat na poslední chvíli!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4553024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Popis projektu v IS KP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556792"/>
            <a:ext cx="8064000" cy="4896544"/>
          </a:xfrm>
        </p:spPr>
        <p:txBody>
          <a:bodyPr/>
          <a:lstStyle/>
          <a:p>
            <a:r>
              <a:rPr lang="cs-CZ" sz="1800" b="1" dirty="0" smtClean="0"/>
              <a:t>Jaký problém projekt řeší? </a:t>
            </a:r>
            <a:r>
              <a:rPr lang="cs-CZ" sz="1800" dirty="0" smtClean="0"/>
              <a:t>– popis problému, proč ho řeší, koho se týká, důsledky neřešení</a:t>
            </a:r>
          </a:p>
          <a:p>
            <a:r>
              <a:rPr lang="cs-CZ" sz="1800" b="1" dirty="0" smtClean="0"/>
              <a:t>Jaké </a:t>
            </a:r>
            <a:r>
              <a:rPr lang="cs-CZ" sz="1800" b="1" dirty="0"/>
              <a:t>jsou příčiny problému</a:t>
            </a:r>
            <a:r>
              <a:rPr lang="cs-CZ" sz="1800" b="1" dirty="0" smtClean="0"/>
              <a:t>?</a:t>
            </a:r>
            <a:r>
              <a:rPr lang="cs-CZ" sz="1800" dirty="0" smtClean="0"/>
              <a:t> – popis příčin problému, doklady existence problému, zda byl již v minulosti řešen a s jakým výsledkem</a:t>
            </a:r>
          </a:p>
          <a:p>
            <a:r>
              <a:rPr lang="cs-CZ" sz="1800" b="1" dirty="0"/>
              <a:t>Co je cílem projektu</a:t>
            </a:r>
            <a:r>
              <a:rPr lang="cs-CZ" sz="1800" b="1" dirty="0" smtClean="0"/>
              <a:t>? </a:t>
            </a:r>
            <a:r>
              <a:rPr lang="cs-CZ" sz="1800" dirty="0" smtClean="0"/>
              <a:t>– cíl/e projektu, provázanost cílů, měřitelnost, jak dosažení cíle řeší problém, jak ověřit dosažení cíle. </a:t>
            </a:r>
            <a:r>
              <a:rPr lang="cs-CZ" sz="1800" b="1" dirty="0" smtClean="0"/>
              <a:t>Cíl projektu ≠ cíl výzvy</a:t>
            </a:r>
          </a:p>
          <a:p>
            <a:r>
              <a:rPr lang="cs-CZ" sz="1800" b="1" dirty="0" smtClean="0"/>
              <a:t>Jaká/é </a:t>
            </a:r>
            <a:r>
              <a:rPr lang="cs-CZ" sz="1800" b="1" dirty="0"/>
              <a:t>změna/y je/jsou v důsledku projektu očekávána/y</a:t>
            </a:r>
            <a:r>
              <a:rPr lang="cs-CZ" sz="1800" b="1" dirty="0" smtClean="0"/>
              <a:t>? </a:t>
            </a:r>
            <a:r>
              <a:rPr lang="cs-CZ" sz="1800" dirty="0" smtClean="0"/>
              <a:t>– co se změní, obecnější než cíl, dopad na cílovou skupinu</a:t>
            </a:r>
            <a:endParaRPr lang="cs-CZ" sz="1800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42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4022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Popis projektu v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kp</a:t>
            </a:r>
            <a:r>
              <a:rPr lang="cs-CZ" dirty="0" smtClean="0"/>
              <a:t> 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556792"/>
            <a:ext cx="8064000" cy="4563208"/>
          </a:xfrm>
        </p:spPr>
        <p:txBody>
          <a:bodyPr/>
          <a:lstStyle/>
          <a:p>
            <a:r>
              <a:rPr lang="cs-CZ" sz="1800" b="1" dirty="0"/>
              <a:t>Jaké aktivity v projektu budou realizovány</a:t>
            </a:r>
            <a:r>
              <a:rPr lang="cs-CZ" sz="1800" b="1" dirty="0" smtClean="0"/>
              <a:t>? </a:t>
            </a:r>
            <a:r>
              <a:rPr lang="cs-CZ" sz="1800" dirty="0" smtClean="0"/>
              <a:t>– KA jsou dále řešeny na samostatné záložce – lze uvést odkaz na tuto záložku nebo stručný popis. </a:t>
            </a:r>
            <a:r>
              <a:rPr lang="cs-CZ" sz="1800" b="1" dirty="0" smtClean="0"/>
              <a:t>Údaje zde uvedené nesmí být v rozporu s údaji na záložce KA</a:t>
            </a:r>
          </a:p>
          <a:p>
            <a:r>
              <a:rPr lang="cs-CZ" sz="1800" b="1" dirty="0" smtClean="0"/>
              <a:t>Popis </a:t>
            </a:r>
            <a:r>
              <a:rPr lang="cs-CZ" sz="1800" b="1" dirty="0"/>
              <a:t>realizačního týmu </a:t>
            </a:r>
            <a:r>
              <a:rPr lang="cs-CZ" sz="1800" b="1" dirty="0" smtClean="0"/>
              <a:t>projektu – </a:t>
            </a:r>
            <a:r>
              <a:rPr lang="cs-CZ" sz="1800" dirty="0" smtClean="0"/>
              <a:t>všechny pozice v RT</a:t>
            </a:r>
            <a:r>
              <a:rPr lang="cs-CZ" sz="1800" b="1" dirty="0" smtClean="0"/>
              <a:t> </a:t>
            </a:r>
            <a:r>
              <a:rPr lang="cs-CZ" sz="1800" dirty="0" smtClean="0"/>
              <a:t>(NN i PN, příjemce i partner)</a:t>
            </a:r>
          </a:p>
          <a:p>
            <a:pPr lvl="1"/>
            <a:r>
              <a:rPr lang="cs-CZ" sz="1600" dirty="0"/>
              <a:t>hlavní </a:t>
            </a:r>
            <a:r>
              <a:rPr lang="cs-CZ" sz="1600" dirty="0" smtClean="0"/>
              <a:t>činnosti</a:t>
            </a:r>
            <a:endParaRPr lang="cs-CZ" sz="1600" dirty="0"/>
          </a:p>
          <a:p>
            <a:pPr lvl="1"/>
            <a:r>
              <a:rPr lang="cs-CZ" sz="1600" dirty="0"/>
              <a:t>rozsah </a:t>
            </a:r>
            <a:r>
              <a:rPr lang="cs-CZ" sz="1600" dirty="0" smtClean="0"/>
              <a:t>zapojení</a:t>
            </a:r>
          </a:p>
          <a:p>
            <a:pPr lvl="1"/>
            <a:r>
              <a:rPr lang="cs-CZ" sz="1600" dirty="0"/>
              <a:t>o</a:t>
            </a:r>
            <a:r>
              <a:rPr lang="cs-CZ" sz="1600" dirty="0" smtClean="0"/>
              <a:t>dborná kapacita (ne konkrétní jména)</a:t>
            </a:r>
          </a:p>
          <a:p>
            <a:pPr lvl="1">
              <a:spcAft>
                <a:spcPts val="600"/>
              </a:spcAft>
            </a:pPr>
            <a:r>
              <a:rPr lang="cs-CZ" sz="1600" dirty="0" smtClean="0"/>
              <a:t>omezený </a:t>
            </a:r>
            <a:r>
              <a:rPr lang="cs-CZ" sz="1600" dirty="0"/>
              <a:t>rozsah pole </a:t>
            </a:r>
            <a:r>
              <a:rPr lang="cs-CZ" sz="1600" dirty="0" smtClean="0"/>
              <a:t>- </a:t>
            </a:r>
            <a:r>
              <a:rPr lang="cs-CZ" sz="1600" dirty="0"/>
              <a:t>samostatná příloha s </a:t>
            </a:r>
            <a:r>
              <a:rPr lang="cs-CZ" sz="1600" dirty="0" smtClean="0"/>
              <a:t>odkazem</a:t>
            </a:r>
            <a:endParaRPr lang="cs-CZ" sz="1600" dirty="0"/>
          </a:p>
          <a:p>
            <a:pPr lvl="1">
              <a:spcAft>
                <a:spcPts val="600"/>
              </a:spcAft>
            </a:pPr>
            <a:endParaRPr lang="cs-CZ" dirty="0" smtClean="0"/>
          </a:p>
          <a:p>
            <a:pPr lvl="1">
              <a:spcAft>
                <a:spcPts val="600"/>
              </a:spcAft>
            </a:pPr>
            <a:endParaRPr lang="cs-CZ" dirty="0"/>
          </a:p>
          <a:p>
            <a:pPr marL="414000" lvl="1" indent="0">
              <a:buNone/>
            </a:pPr>
            <a:endParaRPr lang="cs-CZ" sz="2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43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0009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Popis projektu v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kp</a:t>
            </a:r>
            <a:r>
              <a:rPr lang="cs-CZ" dirty="0" smtClean="0"/>
              <a:t> III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556792"/>
            <a:ext cx="8064000" cy="4563208"/>
          </a:xfrm>
        </p:spPr>
        <p:txBody>
          <a:bodyPr/>
          <a:lstStyle/>
          <a:p>
            <a:r>
              <a:rPr lang="cs-CZ" sz="1800" b="1" dirty="0"/>
              <a:t>Jak bude zajištěno šíření výstupů projektu</a:t>
            </a:r>
            <a:r>
              <a:rPr lang="cs-CZ" sz="1800" b="1" dirty="0" smtClean="0"/>
              <a:t>? </a:t>
            </a:r>
            <a:r>
              <a:rPr lang="cs-CZ" sz="1800" dirty="0" smtClean="0"/>
              <a:t>– produkty, povědomí cílové skupiny apod.</a:t>
            </a:r>
          </a:p>
          <a:p>
            <a:r>
              <a:rPr lang="cs-CZ" sz="1800" b="1" dirty="0"/>
              <a:t>V čem je navržené řešení inovativní</a:t>
            </a:r>
            <a:r>
              <a:rPr lang="cs-CZ" sz="1800" b="1" dirty="0" smtClean="0"/>
              <a:t>? </a:t>
            </a:r>
            <a:r>
              <a:rPr lang="cs-CZ" sz="1800" dirty="0" smtClean="0"/>
              <a:t>- osa </a:t>
            </a:r>
            <a:r>
              <a:rPr lang="cs-CZ" sz="1800" dirty="0"/>
              <a:t>3 </a:t>
            </a:r>
            <a:r>
              <a:rPr lang="cs-CZ" sz="1800" dirty="0" smtClean="0"/>
              <a:t>OPZ, výzvy zaměřené </a:t>
            </a:r>
            <a:r>
              <a:rPr lang="cs-CZ" sz="1800" dirty="0"/>
              <a:t>na sociální </a:t>
            </a:r>
            <a:r>
              <a:rPr lang="cs-CZ" sz="1800" dirty="0" smtClean="0"/>
              <a:t>inovace, </a:t>
            </a:r>
            <a:r>
              <a:rPr lang="cs-CZ" sz="1800" dirty="0" smtClean="0">
                <a:solidFill>
                  <a:srgbClr val="FF0000"/>
                </a:solidFill>
              </a:rPr>
              <a:t>nerelevantní pro výzvu č. 116</a:t>
            </a:r>
          </a:p>
          <a:p>
            <a:r>
              <a:rPr lang="cs-CZ" sz="1800" b="1" dirty="0"/>
              <a:t>Jaká existují rizika projektu</a:t>
            </a:r>
            <a:r>
              <a:rPr lang="cs-CZ" sz="1800" b="1" dirty="0" smtClean="0"/>
              <a:t>? </a:t>
            </a:r>
            <a:r>
              <a:rPr lang="cs-CZ" sz="1800" dirty="0" smtClean="0"/>
              <a:t>– rizika spojená s realizací projektu a návrh jejich řešení. Ta rizika, jejichž vzniku může příjemce předcházet (kapacita cílové skupiny, personální obsazení projektu, finanční zdroje apod.)</a:t>
            </a:r>
          </a:p>
          <a:p>
            <a:pPr lvl="1">
              <a:spcAft>
                <a:spcPts val="600"/>
              </a:spcAft>
            </a:pPr>
            <a:endParaRPr lang="cs-CZ" dirty="0"/>
          </a:p>
          <a:p>
            <a:pPr marL="414000" lvl="1" indent="0">
              <a:buNone/>
            </a:pPr>
            <a:endParaRPr lang="cs-CZ" sz="2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44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2646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Zakázky</a:t>
            </a:r>
            <a:br>
              <a:rPr lang="cs-CZ" dirty="0" smtClean="0"/>
            </a:br>
            <a:endParaRPr lang="cs-CZ" dirty="0"/>
          </a:p>
        </p:txBody>
      </p:sp>
      <p:pic>
        <p:nvPicPr>
          <p:cNvPr id="7" name="Zástupný symbol pro obrázek 6"/>
          <p:cNvPicPr>
            <a:picLocks noGrp="1" noChangeAspect="1"/>
          </p:cNvPicPr>
          <p:nvPr>
            <p:ph type="pic" sz="quarter" idx="1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132219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Kategorie pro zadávání – LIMITY STANOVENY MMR</a:t>
            </a:r>
            <a:endParaRPr lang="cs-CZ" dirty="0"/>
          </a:p>
        </p:txBody>
      </p:sp>
      <p:graphicFrame>
        <p:nvGraphicFramePr>
          <p:cNvPr id="8" name="Zástupný symbol pro obsah 7"/>
          <p:cNvGraphicFramePr>
            <a:graphicFrameLocks noGrp="1"/>
          </p:cNvGraphicFramePr>
          <p:nvPr>
            <p:ph idx="10"/>
            <p:extLst>
              <p:ext uri="{D42A27DB-BD31-4B8C-83A1-F6EECF244321}">
                <p14:modId xmlns:p14="http://schemas.microsoft.com/office/powerpoint/2010/main" val="2735798218"/>
              </p:ext>
            </p:extLst>
          </p:nvPr>
        </p:nvGraphicFramePr>
        <p:xfrm>
          <a:off x="323528" y="1268760"/>
          <a:ext cx="8568950" cy="51816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713790"/>
                <a:gridCol w="1713790"/>
                <a:gridCol w="1713790"/>
                <a:gridCol w="1713790"/>
                <a:gridCol w="1713790"/>
              </a:tblGrid>
              <a:tr h="1442708">
                <a:tc>
                  <a:txBody>
                    <a:bodyPr/>
                    <a:lstStyle/>
                    <a:p>
                      <a:r>
                        <a:rPr lang="cs-CZ" dirty="0" smtClean="0"/>
                        <a:t>Méně než </a:t>
                      </a:r>
                      <a:r>
                        <a:rPr lang="cs-CZ" baseline="0" dirty="0" smtClean="0"/>
                        <a:t> 400 / 500 tis. Kč bez DPH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Od </a:t>
                      </a:r>
                      <a:r>
                        <a:rPr lang="cs-CZ" baseline="0" dirty="0" smtClean="0"/>
                        <a:t>400 / 500 tis. Kč bez DPH a méně než 2 / 6 mil. Kč bez DPH</a:t>
                      </a:r>
                      <a:endParaRPr lang="cs-CZ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V režimu zákona o veřejných zakázkách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Mimo režim zákona od</a:t>
                      </a:r>
                      <a:r>
                        <a:rPr lang="cs-CZ" baseline="0" dirty="0" smtClean="0"/>
                        <a:t> 2 / 6 mil. Kč bez DPH</a:t>
                      </a:r>
                      <a:endParaRPr lang="cs-CZ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Prostřednictvím</a:t>
                      </a:r>
                      <a:r>
                        <a:rPr lang="cs-CZ" baseline="0" dirty="0" smtClean="0"/>
                        <a:t> e-tržiště</a:t>
                      </a:r>
                      <a:endParaRPr lang="cs-CZ" dirty="0" smtClean="0"/>
                    </a:p>
                  </a:txBody>
                  <a:tcPr/>
                </a:tc>
              </a:tr>
              <a:tr h="366688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700" dirty="0" smtClean="0"/>
                        <a:t>Neprovádí</a:t>
                      </a:r>
                      <a:r>
                        <a:rPr lang="cs-CZ" sz="1700" baseline="0" dirty="0" smtClean="0"/>
                        <a:t> se výběrové / zadávací  řízení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7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700" dirty="0" smtClean="0"/>
                        <a:t>Rozhodnutí</a:t>
                      </a:r>
                      <a:r>
                        <a:rPr lang="cs-CZ" sz="1700" baseline="0" dirty="0" smtClean="0"/>
                        <a:t> o dodavateli vychází z dříve získaných info o situaci na trhu (resp. cenách) nebo průzkumu trhu</a:t>
                      </a:r>
                      <a:endParaRPr lang="cs-CZ" sz="17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700" baseline="0" dirty="0" smtClean="0"/>
                        <a:t>Výběr dodavatele navazuje na výběrové / zadávací řízení</a:t>
                      </a:r>
                    </a:p>
                    <a:p>
                      <a:endParaRPr lang="cs-CZ" sz="1700" dirty="0" smtClean="0"/>
                    </a:p>
                    <a:p>
                      <a:r>
                        <a:rPr lang="cs-CZ" sz="1700" dirty="0" smtClean="0"/>
                        <a:t>Povinné zveřejnění výzvy k</a:t>
                      </a:r>
                      <a:r>
                        <a:rPr lang="cs-CZ" sz="1700" baseline="0" dirty="0" smtClean="0"/>
                        <a:t> podání nabídek na webu OPZ (min. 10 dní)</a:t>
                      </a:r>
                    </a:p>
                    <a:p>
                      <a:endParaRPr lang="cs-CZ" sz="1700" baseline="0" dirty="0" smtClean="0"/>
                    </a:p>
                    <a:p>
                      <a:endParaRPr lang="cs-CZ" sz="17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700" baseline="0" dirty="0" smtClean="0"/>
                        <a:t>Výběr dodavatele navazuje na zadávací řízení uskutečněné dle pravidel stanovených právními předpisy</a:t>
                      </a:r>
                    </a:p>
                    <a:p>
                      <a:endParaRPr lang="cs-CZ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700" baseline="0" dirty="0" smtClean="0"/>
                        <a:t>Výběr dodavatele navazuje na výběrové / zadávací řízení</a:t>
                      </a:r>
                    </a:p>
                    <a:p>
                      <a:endParaRPr lang="cs-CZ" sz="1700" dirty="0" smtClean="0"/>
                    </a:p>
                    <a:p>
                      <a:r>
                        <a:rPr lang="cs-CZ" sz="1700" dirty="0" smtClean="0"/>
                        <a:t>Povinné zveřejnění výzvy k </a:t>
                      </a:r>
                      <a:r>
                        <a:rPr lang="cs-CZ" sz="1700" baseline="0" dirty="0" smtClean="0"/>
                        <a:t>podání nabídek na webu OPZ (min. 15 dní)</a:t>
                      </a:r>
                    </a:p>
                    <a:p>
                      <a:endParaRPr lang="cs-CZ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700" dirty="0" smtClean="0"/>
                        <a:t>Výběr</a:t>
                      </a:r>
                      <a:r>
                        <a:rPr lang="cs-CZ" sz="1700" baseline="0" dirty="0" smtClean="0"/>
                        <a:t> dodavatele uskutečněný prostřednictvím e-tržiště a v souladu s pravidly pro e-tržiště je plnohodnotnou náhradou za výběrové / zadávací řízení dle pravidel OPZ</a:t>
                      </a:r>
                      <a:endParaRPr lang="cs-CZ" sz="17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Zástupný symbol pro číslo snímku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11468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Základní Porovnání OPZ a OP LZZ 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412776"/>
            <a:ext cx="8712968" cy="5328592"/>
          </a:xfrm>
        </p:spPr>
        <p:txBody>
          <a:bodyPr/>
          <a:lstStyle/>
          <a:p>
            <a:r>
              <a:rPr lang="cs-CZ" sz="1800" dirty="0" smtClean="0"/>
              <a:t>Základní kategorie – přímé zadání</a:t>
            </a:r>
          </a:p>
          <a:p>
            <a:pPr lvl="1">
              <a:spcAft>
                <a:spcPts val="100"/>
              </a:spcAft>
            </a:pPr>
            <a:r>
              <a:rPr lang="cs-CZ" sz="1600" dirty="0" smtClean="0"/>
              <a:t>OPZ: 400 / 500 tis. Kč; do této částky postačuje účetní doklad</a:t>
            </a:r>
          </a:p>
          <a:p>
            <a:pPr lvl="1">
              <a:spcAft>
                <a:spcPts val="100"/>
              </a:spcAft>
            </a:pPr>
            <a:r>
              <a:rPr lang="cs-CZ" sz="1600" dirty="0" smtClean="0"/>
              <a:t>OP LZZ: 500 tis. Kč; do 200 tis. Kč postačuje účetní doklad, na vyšší částku nutná objednávka/smlouva</a:t>
            </a:r>
          </a:p>
          <a:p>
            <a:r>
              <a:rPr lang="cs-CZ" sz="1800" dirty="0"/>
              <a:t>Oslovování dodavatelů</a:t>
            </a:r>
          </a:p>
          <a:p>
            <a:pPr lvl="1">
              <a:spcAft>
                <a:spcPts val="100"/>
              </a:spcAft>
            </a:pPr>
            <a:r>
              <a:rPr lang="cs-CZ" sz="1600" dirty="0"/>
              <a:t>OPZ: Vyžadováno pouze zveřejnění, není třeba povinně i oslovovat</a:t>
            </a:r>
          </a:p>
          <a:p>
            <a:pPr lvl="1">
              <a:spcAft>
                <a:spcPts val="100"/>
              </a:spcAft>
            </a:pPr>
            <a:r>
              <a:rPr lang="cs-CZ" sz="1600" dirty="0"/>
              <a:t>OP LZZ: Pro některé kategorie povinnost </a:t>
            </a:r>
            <a:r>
              <a:rPr lang="cs-CZ" sz="1600" dirty="0" smtClean="0"/>
              <a:t>oslovovat, jinde </a:t>
            </a:r>
            <a:r>
              <a:rPr lang="cs-CZ" sz="1600" dirty="0"/>
              <a:t>oslovovat doporučeno</a:t>
            </a:r>
          </a:p>
          <a:p>
            <a:r>
              <a:rPr lang="cs-CZ" sz="1800" dirty="0"/>
              <a:t>Předpokládaná hodnota ve výzvě k podání nabídek</a:t>
            </a:r>
          </a:p>
          <a:p>
            <a:pPr lvl="1">
              <a:spcAft>
                <a:spcPts val="100"/>
              </a:spcAft>
            </a:pPr>
            <a:r>
              <a:rPr lang="cs-CZ" sz="1600" dirty="0"/>
              <a:t>OPZ: Nepovinný údaj</a:t>
            </a:r>
          </a:p>
          <a:p>
            <a:pPr lvl="1">
              <a:spcAft>
                <a:spcPts val="100"/>
              </a:spcAft>
            </a:pPr>
            <a:r>
              <a:rPr lang="cs-CZ" sz="1600" dirty="0"/>
              <a:t>OP LZZ: Povinný údaj </a:t>
            </a:r>
          </a:p>
          <a:p>
            <a:r>
              <a:rPr lang="cs-CZ" sz="1800" dirty="0"/>
              <a:t>Kvalifikační předpoklady</a:t>
            </a:r>
          </a:p>
          <a:p>
            <a:pPr lvl="1">
              <a:spcAft>
                <a:spcPts val="100"/>
              </a:spcAft>
            </a:pPr>
            <a:r>
              <a:rPr lang="cs-CZ" sz="1600" dirty="0"/>
              <a:t>OPZ: Nevyžaduje se výpis z obchodního rejstříku</a:t>
            </a:r>
          </a:p>
          <a:p>
            <a:pPr lvl="1">
              <a:spcAft>
                <a:spcPts val="100"/>
              </a:spcAft>
            </a:pPr>
            <a:r>
              <a:rPr lang="cs-CZ" sz="1600" dirty="0"/>
              <a:t>OP LZZ: Povinně výpis z obchodního rejstříku </a:t>
            </a:r>
          </a:p>
          <a:p>
            <a:pPr lvl="1"/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37253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Základní Porovnání OPZ a OP LZZ 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412776"/>
            <a:ext cx="8712968" cy="5328592"/>
          </a:xfrm>
        </p:spPr>
        <p:txBody>
          <a:bodyPr/>
          <a:lstStyle/>
          <a:p>
            <a:r>
              <a:rPr lang="cs-CZ" sz="1800" dirty="0" smtClean="0"/>
              <a:t>Hodnotící komise</a:t>
            </a:r>
          </a:p>
          <a:p>
            <a:pPr lvl="1"/>
            <a:r>
              <a:rPr lang="cs-CZ" sz="1600" dirty="0"/>
              <a:t>OPZ: Není povinnost mít náhradníka</a:t>
            </a:r>
          </a:p>
          <a:p>
            <a:pPr lvl="1"/>
            <a:r>
              <a:rPr lang="cs-CZ" sz="1600" dirty="0" smtClean="0"/>
              <a:t>OP LZZ: Povinně min. 1 náhradník</a:t>
            </a:r>
          </a:p>
          <a:p>
            <a:r>
              <a:rPr lang="cs-CZ" sz="1800" dirty="0"/>
              <a:t>Zakázky mimo režim zákona nad částku pro podlimitní/nadlimitní zakázky</a:t>
            </a:r>
          </a:p>
          <a:p>
            <a:pPr lvl="1"/>
            <a:r>
              <a:rPr lang="cs-CZ" sz="1600" dirty="0"/>
              <a:t>OPZ: Lhůta pro podávání nabídek je pouze jedna (min. 15 dní)</a:t>
            </a:r>
          </a:p>
          <a:p>
            <a:pPr lvl="1"/>
            <a:r>
              <a:rPr lang="cs-CZ" sz="1600" dirty="0"/>
              <a:t>OP LZZ: Podle předpokládané hodnoty 2 různé minimální </a:t>
            </a:r>
            <a:r>
              <a:rPr lang="cs-CZ" sz="1600" dirty="0" smtClean="0"/>
              <a:t>lhůty</a:t>
            </a:r>
          </a:p>
          <a:p>
            <a:pPr marL="414000" lvl="1" indent="0">
              <a:buNone/>
            </a:pPr>
            <a:endParaRPr lang="cs-CZ" dirty="0" smtClean="0"/>
          </a:p>
          <a:p>
            <a:pPr lvl="1"/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18283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Ex ante kontrola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412776"/>
            <a:ext cx="8568952" cy="2016224"/>
          </a:xfrm>
        </p:spPr>
        <p:txBody>
          <a:bodyPr/>
          <a:lstStyle/>
          <a:p>
            <a:r>
              <a:rPr lang="cs-CZ" sz="1800" dirty="0" smtClean="0"/>
              <a:t>Ex ante kontrola</a:t>
            </a:r>
          </a:p>
          <a:p>
            <a:pPr lvl="1"/>
            <a:r>
              <a:rPr lang="cs-CZ" sz="1600" dirty="0"/>
              <a:t>OP LZZ: pouze nadlimitní zadávací </a:t>
            </a:r>
            <a:r>
              <a:rPr lang="cs-CZ" sz="1600" dirty="0" smtClean="0"/>
              <a:t>řízení před podpisem smlouvy</a:t>
            </a:r>
            <a:endParaRPr lang="cs-CZ" sz="1600" dirty="0"/>
          </a:p>
          <a:p>
            <a:pPr lvl="1" fontAlgn="base" hangingPunct="0"/>
            <a:r>
              <a:rPr lang="cs-CZ" sz="1600" dirty="0"/>
              <a:t>OPZ: </a:t>
            </a:r>
            <a:r>
              <a:rPr lang="cs-CZ" sz="1600" dirty="0" smtClean="0"/>
              <a:t>všechny zakázky od 400 / 500 tis. Kč a) před </a:t>
            </a:r>
            <a:r>
              <a:rPr lang="cs-CZ" sz="1600" dirty="0"/>
              <a:t>vyhlášením zadávacího </a:t>
            </a:r>
            <a:r>
              <a:rPr lang="cs-CZ" sz="1600" dirty="0" smtClean="0"/>
              <a:t>řízení, b) před </a:t>
            </a:r>
            <a:r>
              <a:rPr lang="cs-CZ" sz="1600" dirty="0"/>
              <a:t>podpisem </a:t>
            </a:r>
            <a:r>
              <a:rPr lang="cs-CZ" sz="1600" dirty="0" smtClean="0"/>
              <a:t>smlouvy, c) před </a:t>
            </a:r>
            <a:r>
              <a:rPr lang="cs-CZ" sz="1600" dirty="0"/>
              <a:t>podpisem </a:t>
            </a:r>
            <a:r>
              <a:rPr lang="cs-CZ" sz="1600" dirty="0" smtClean="0"/>
              <a:t>dodatku</a:t>
            </a:r>
          </a:p>
          <a:p>
            <a:pPr lvl="1" fontAlgn="base" hangingPunct="0"/>
            <a:r>
              <a:rPr lang="cs-CZ" sz="1600" dirty="0" smtClean="0"/>
              <a:t>Lhůty pro ex ante kontroly: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49</a:t>
            </a:fld>
            <a:endParaRPr lang="cs-CZ" dirty="0"/>
          </a:p>
        </p:txBody>
      </p:sp>
      <p:graphicFrame>
        <p:nvGraphicFramePr>
          <p:cNvPr id="5" name="Zástupný symbol pro obsah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2202070"/>
              </p:ext>
            </p:extLst>
          </p:nvPr>
        </p:nvGraphicFramePr>
        <p:xfrm>
          <a:off x="467544" y="3501008"/>
          <a:ext cx="8280920" cy="28346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883971"/>
                <a:gridCol w="2271757"/>
                <a:gridCol w="2125192"/>
              </a:tblGrid>
              <a:tr h="370840">
                <a:tc>
                  <a:txBody>
                    <a:bodyPr/>
                    <a:lstStyle/>
                    <a:p>
                      <a:r>
                        <a:rPr lang="cs-CZ" i="0" dirty="0" smtClean="0"/>
                        <a:t>Typ zakázky / </a:t>
                      </a:r>
                    </a:p>
                    <a:p>
                      <a:r>
                        <a:rPr lang="cs-CZ" i="0" dirty="0" smtClean="0"/>
                        <a:t>specifikace</a:t>
                      </a:r>
                      <a:r>
                        <a:rPr lang="cs-CZ" i="0" baseline="0" dirty="0" smtClean="0"/>
                        <a:t> kontroly</a:t>
                      </a:r>
                      <a:endParaRPr lang="cs-CZ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b="1" i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Mimo režim zákona či přes e-tržiště</a:t>
                      </a:r>
                      <a:endParaRPr lang="cs-CZ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b="1" i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 režimu zákona</a:t>
                      </a:r>
                      <a:endParaRPr lang="cs-CZ" i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Kontrola před vyhlášením zadávacího řízení</a:t>
                      </a:r>
                      <a:endParaRPr lang="cs-CZ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36195" algn="l" defTabSz="914400" rtl="0" eaLnBrk="1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 pracovních dní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36195" algn="l" defTabSz="914400" rtl="0" eaLnBrk="1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32 pracovních dní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Kontrola před podpisem smlouvy s vybraným dodavatelem</a:t>
                      </a:r>
                      <a:endParaRPr lang="cs-CZ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36195" algn="l" defTabSz="914400" rtl="0" eaLnBrk="1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25 pracovních dní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36195" algn="l" defTabSz="914400" rtl="0" eaLnBrk="1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32 pracovních dní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Kontrola před podpisem dodatku ke smlouvě s dodavatelem</a:t>
                      </a:r>
                      <a:endParaRPr lang="cs-CZ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36195" algn="l" defTabSz="914400" rtl="0" eaLnBrk="1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 pracovních dní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36195" algn="l" defTabSz="914400" rtl="0" eaLnBrk="1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 pracovních dní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2931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Registrace uživatelů is kp14+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628800"/>
            <a:ext cx="8136456" cy="4824536"/>
          </a:xfrm>
        </p:spPr>
        <p:txBody>
          <a:bodyPr/>
          <a:lstStyle/>
          <a:p>
            <a:r>
              <a:rPr lang="cs-CZ" sz="1800" b="1" dirty="0"/>
              <a:t>https://</a:t>
            </a:r>
            <a:r>
              <a:rPr lang="cs-CZ" sz="1800" b="1" dirty="0" smtClean="0"/>
              <a:t>mseu.mssf.cz</a:t>
            </a:r>
            <a:endParaRPr lang="cs-CZ" sz="1800" dirty="0" smtClean="0"/>
          </a:p>
          <a:p>
            <a:r>
              <a:rPr lang="cs-CZ" sz="1800" dirty="0" smtClean="0"/>
              <a:t>Vyplnění: Jméno, Příjmení, Datum narození, E-mail, Telefon, Heslo </a:t>
            </a:r>
          </a:p>
          <a:p>
            <a:r>
              <a:rPr lang="cs-CZ" sz="1800" dirty="0" smtClean="0"/>
              <a:t>Systém zašle kód na zadané telefonní číslo</a:t>
            </a:r>
          </a:p>
          <a:p>
            <a:r>
              <a:rPr lang="cs-CZ" sz="1800" dirty="0" smtClean="0"/>
              <a:t>Po zadání kódu z SMS zprávy do registračního formuláře v IS KP14+ dochází k zaslání aktivačního linku na e-mail</a:t>
            </a:r>
          </a:p>
          <a:p>
            <a:r>
              <a:rPr lang="cs-CZ" sz="1800" dirty="0" smtClean="0"/>
              <a:t>Po kliknutí na aktivační link zasílá systém na email uživatelské jméno (vychází z jména a příjmení)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5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2953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Zakázky v is kp14+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340768"/>
            <a:ext cx="8568952" cy="5184576"/>
          </a:xfrm>
        </p:spPr>
        <p:txBody>
          <a:bodyPr/>
          <a:lstStyle/>
          <a:p>
            <a:r>
              <a:rPr lang="cs-CZ" sz="1800" dirty="0" smtClean="0"/>
              <a:t>Pro vyplňování údajů k zakázkám je nutné zaškrtnout checkbox </a:t>
            </a:r>
            <a:r>
              <a:rPr lang="cs-CZ" sz="1800" i="1" dirty="0"/>
              <a:t>Realizace zadávacích řízení na projektu </a:t>
            </a:r>
            <a:r>
              <a:rPr lang="cs-CZ" sz="1800" dirty="0"/>
              <a:t>na záložce Projekt (sekce Identifikace projektu</a:t>
            </a:r>
            <a:r>
              <a:rPr lang="cs-CZ" sz="1800" dirty="0" smtClean="0"/>
              <a:t>)</a:t>
            </a:r>
          </a:p>
          <a:p>
            <a:r>
              <a:rPr lang="cs-CZ" sz="1800" dirty="0" smtClean="0"/>
              <a:t>Evidují se všechny zakázky s vazbou na projekt, </a:t>
            </a:r>
            <a:r>
              <a:rPr lang="cs-CZ" sz="1800" dirty="0"/>
              <a:t>které musí </a:t>
            </a:r>
            <a:r>
              <a:rPr lang="cs-CZ" sz="1800" dirty="0" smtClean="0"/>
              <a:t>žadatel/partner na </a:t>
            </a:r>
            <a:r>
              <a:rPr lang="cs-CZ" sz="1800" dirty="0"/>
              <a:t>základě pravidel OPZ nebo právních předpisů zadat prostřednictvím </a:t>
            </a:r>
            <a:r>
              <a:rPr lang="cs-CZ" sz="1800" dirty="0" smtClean="0"/>
              <a:t>zadávacího / výběrového řízení</a:t>
            </a:r>
          </a:p>
          <a:p>
            <a:r>
              <a:rPr lang="cs-CZ" sz="1800" dirty="0"/>
              <a:t>Pokud žadatel zadává zakázku ve vyšším stavu (zahájení, realizace apod.) je zaktivněno k editaci více </a:t>
            </a:r>
            <a:r>
              <a:rPr lang="cs-CZ" sz="1800" dirty="0" smtClean="0"/>
              <a:t>polí</a:t>
            </a:r>
          </a:p>
          <a:p>
            <a:r>
              <a:rPr lang="cs-CZ" sz="1800" dirty="0"/>
              <a:t>V IS KP14+ se k zakázkám vyplňují </a:t>
            </a:r>
            <a:r>
              <a:rPr lang="cs-CZ" sz="1800" dirty="0" smtClean="0"/>
              <a:t>záložky:</a:t>
            </a:r>
          </a:p>
          <a:p>
            <a:pPr lvl="1"/>
            <a:r>
              <a:rPr lang="cs-CZ" sz="1400" dirty="0"/>
              <a:t>Záložka Údaje o smlouvě/dodatku </a:t>
            </a:r>
            <a:r>
              <a:rPr lang="cs-CZ" sz="1400" dirty="0" smtClean="0"/>
              <a:t> (zakládá </a:t>
            </a:r>
            <a:r>
              <a:rPr lang="cs-CZ" sz="1400" dirty="0"/>
              <a:t>se každá podepsaná smlouva i </a:t>
            </a:r>
            <a:r>
              <a:rPr lang="cs-CZ" sz="1400" dirty="0" smtClean="0"/>
              <a:t>dodatek)</a:t>
            </a:r>
            <a:endParaRPr lang="cs-CZ" sz="1400" dirty="0"/>
          </a:p>
          <a:p>
            <a:pPr lvl="1"/>
            <a:r>
              <a:rPr lang="cs-CZ" sz="1400" dirty="0"/>
              <a:t>Záložka Hodnocení a odvolání </a:t>
            </a:r>
            <a:r>
              <a:rPr lang="cs-CZ" sz="1400" dirty="0" smtClean="0"/>
              <a:t> (údaje </a:t>
            </a:r>
            <a:r>
              <a:rPr lang="cs-CZ" sz="1400" dirty="0"/>
              <a:t>o procesu zadávání a také o vybraném </a:t>
            </a:r>
            <a:r>
              <a:rPr lang="cs-CZ" sz="1400" dirty="0" smtClean="0"/>
              <a:t>dodavateli)</a:t>
            </a:r>
            <a:endParaRPr lang="cs-CZ" sz="1400" dirty="0"/>
          </a:p>
          <a:p>
            <a:pPr lvl="1"/>
            <a:r>
              <a:rPr lang="cs-CZ" sz="1400" dirty="0" smtClean="0"/>
              <a:t>Záložka </a:t>
            </a:r>
            <a:r>
              <a:rPr lang="cs-CZ" sz="1400" dirty="0"/>
              <a:t>Návrh/podnět na ÚOHS </a:t>
            </a:r>
            <a:r>
              <a:rPr lang="cs-CZ" sz="1400" dirty="0" smtClean="0"/>
              <a:t>(eviduje </a:t>
            </a:r>
            <a:r>
              <a:rPr lang="cs-CZ" sz="1400" dirty="0"/>
              <a:t>se agenda týkající se řízení ze strany </a:t>
            </a:r>
            <a:r>
              <a:rPr lang="cs-CZ" sz="1400" dirty="0" smtClean="0"/>
              <a:t>ÚOHS)</a:t>
            </a:r>
            <a:endParaRPr lang="cs-CZ" sz="1400" dirty="0"/>
          </a:p>
          <a:p>
            <a:pPr lvl="1"/>
            <a:r>
              <a:rPr lang="cs-CZ" sz="1400" dirty="0"/>
              <a:t>Záložka Přílohy k VZ </a:t>
            </a:r>
            <a:r>
              <a:rPr lang="cs-CZ" sz="1400" dirty="0" smtClean="0"/>
              <a:t>(slouží </a:t>
            </a:r>
            <a:r>
              <a:rPr lang="cs-CZ" sz="1400" dirty="0"/>
              <a:t>k předání dokumentace k zakázce na </a:t>
            </a:r>
            <a:r>
              <a:rPr lang="cs-CZ" sz="1400" dirty="0" smtClean="0"/>
              <a:t>ŘO)</a:t>
            </a:r>
            <a:endParaRPr lang="cs-CZ" sz="1400" dirty="0"/>
          </a:p>
          <a:p>
            <a:pPr lvl="1"/>
            <a:endParaRPr lang="cs-CZ" sz="1400" dirty="0"/>
          </a:p>
          <a:p>
            <a:endParaRPr lang="cs-CZ" sz="1800" dirty="0"/>
          </a:p>
          <a:p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55376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Hodnocení a Výběr Projektů</a:t>
            </a:r>
            <a:br>
              <a:rPr lang="cs-CZ" dirty="0" smtClean="0"/>
            </a:br>
            <a:endParaRPr lang="cs-CZ" dirty="0"/>
          </a:p>
        </p:txBody>
      </p:sp>
      <p:pic>
        <p:nvPicPr>
          <p:cNvPr id="7" name="Zástupný symbol pro obrázek 6"/>
          <p:cNvPicPr>
            <a:picLocks noGrp="1" noChangeAspect="1"/>
          </p:cNvPicPr>
          <p:nvPr>
            <p:ph type="pic" sz="quarter" idx="1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456742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Hodnocení a Výběr Projektů</a:t>
            </a:r>
            <a:endParaRPr lang="cs-CZ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22891763"/>
              </p:ext>
            </p:extLst>
          </p:nvPr>
        </p:nvGraphicFramePr>
        <p:xfrm>
          <a:off x="539750" y="1800225"/>
          <a:ext cx="8064500" cy="43195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7092094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Formální hodnocení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484784"/>
            <a:ext cx="8064000" cy="4103976"/>
          </a:xfrm>
        </p:spPr>
        <p:txBody>
          <a:bodyPr/>
          <a:lstStyle/>
          <a:p>
            <a:r>
              <a:rPr lang="cs-CZ" sz="1800" dirty="0" smtClean="0"/>
              <a:t>Lhůta na FH a HP = 30 pracovních dní od uzávěrky příjmu</a:t>
            </a:r>
          </a:p>
          <a:p>
            <a:r>
              <a:rPr lang="cs-CZ" sz="1800" dirty="0" smtClean="0"/>
              <a:t>V případě nesplnění min. 1 kritéria FH bude žadatel vyzván interní depeší k nápravě, lhůta na opravu 5 pracovních dní, oprava možná pouze 1x</a:t>
            </a:r>
          </a:p>
          <a:p>
            <a:r>
              <a:rPr lang="cs-CZ" sz="1800" dirty="0" smtClean="0"/>
              <a:t>Kritéria formálního hodnocení: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53</a:t>
            </a:fld>
            <a:endParaRPr lang="cs-CZ" dirty="0"/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4202190"/>
              </p:ext>
            </p:extLst>
          </p:nvPr>
        </p:nvGraphicFramePr>
        <p:xfrm>
          <a:off x="827584" y="3573016"/>
          <a:ext cx="7488832" cy="2794000"/>
        </p:xfrm>
        <a:graphic>
          <a:graphicData uri="http://schemas.openxmlformats.org/drawingml/2006/table">
            <a:tbl>
              <a:tblPr firstCol="1" bandRow="1">
                <a:tableStyleId>{5C22544A-7EE6-4342-B048-85BDC9FD1C3A}</a:tableStyleId>
              </a:tblPr>
              <a:tblGrid>
                <a:gridCol w="1502084"/>
                <a:gridCol w="5986748"/>
              </a:tblGrid>
              <a:tr h="804560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dirty="0">
                          <a:effectLst/>
                        </a:rPr>
                        <a:t>1 Úplnost a forma žádosti</a:t>
                      </a:r>
                      <a:endParaRPr lang="cs-CZ" sz="16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 algn="just">
                        <a:spcBef>
                          <a:spcPts val="300"/>
                        </a:spcBef>
                        <a:spcAft>
                          <a:spcPts val="1100"/>
                        </a:spcAft>
                      </a:pPr>
                      <a:r>
                        <a:rPr lang="cs-CZ" sz="1600" dirty="0">
                          <a:effectLst/>
                        </a:rPr>
                        <a:t>Obsahuje žádost o podporu všechny povinné údaje i přílohy dle textu výzvy k předkládání žádostí o podporu a žádost i povinné přílohy byly předloženy ve formě dle textu výzvy (včetně číslování příloh)?</a:t>
                      </a:r>
                    </a:p>
                    <a:p>
                      <a:pPr marL="36195" marR="36195" algn="just">
                        <a:spcBef>
                          <a:spcPts val="300"/>
                        </a:spcBef>
                        <a:spcAft>
                          <a:spcPts val="1100"/>
                        </a:spcAft>
                      </a:pPr>
                      <a:r>
                        <a:rPr lang="cs-CZ" sz="1600" dirty="0">
                          <a:effectLst/>
                        </a:rPr>
                        <a:t>Určení hlavního zdroje informací v žádosti o podporu: celá žádost, včetně příloh.</a:t>
                      </a:r>
                      <a:endParaRPr lang="cs-CZ" sz="16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>
                          <a:effectLst/>
                        </a:rPr>
                        <a:t>2 Podpis žádosti</a:t>
                      </a:r>
                      <a:endParaRPr lang="cs-CZ" sz="16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 algn="just">
                        <a:spcBef>
                          <a:spcPts val="300"/>
                        </a:spcBef>
                        <a:spcAft>
                          <a:spcPts val="1100"/>
                        </a:spcAft>
                      </a:pPr>
                      <a:r>
                        <a:rPr lang="cs-CZ" sz="1600" dirty="0">
                          <a:effectLst/>
                        </a:rPr>
                        <a:t>Je žádost o podporu podepsána statutárním zástupcem žadatele (resp. oprávněnou osobou)?</a:t>
                      </a:r>
                    </a:p>
                    <a:p>
                      <a:pPr marL="36195" marR="36195" algn="just">
                        <a:spcBef>
                          <a:spcPts val="300"/>
                        </a:spcBef>
                        <a:spcAft>
                          <a:spcPts val="1100"/>
                        </a:spcAft>
                      </a:pPr>
                      <a:r>
                        <a:rPr lang="cs-CZ" sz="1600" dirty="0">
                          <a:effectLst/>
                        </a:rPr>
                        <a:t>Určení hlavního zdroje informací v žádosti o podporu: „Subjekty projektu“ a „Žádost o podporu</a:t>
                      </a:r>
                      <a:r>
                        <a:rPr lang="cs-CZ" sz="1600" dirty="0" smtClean="0">
                          <a:effectLst/>
                        </a:rPr>
                        <a:t>“. – viz</a:t>
                      </a:r>
                      <a:r>
                        <a:rPr lang="cs-CZ" sz="1600" baseline="0" dirty="0" smtClean="0">
                          <a:effectLst/>
                        </a:rPr>
                        <a:t> institut plných mocí</a:t>
                      </a:r>
                      <a:endParaRPr lang="cs-CZ" sz="16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0364351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Hodnocení přijatelnosti (1)</a:t>
            </a:r>
            <a:endParaRPr lang="cs-CZ" dirty="0"/>
          </a:p>
        </p:txBody>
      </p:sp>
      <p:graphicFrame>
        <p:nvGraphicFramePr>
          <p:cNvPr id="9" name="Zástupný symbol pro obsah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5345597"/>
              </p:ext>
            </p:extLst>
          </p:nvPr>
        </p:nvGraphicFramePr>
        <p:xfrm>
          <a:off x="683568" y="1700808"/>
          <a:ext cx="7488832" cy="4445000"/>
        </p:xfrm>
        <a:graphic>
          <a:graphicData uri="http://schemas.openxmlformats.org/drawingml/2006/table">
            <a:tbl>
              <a:tblPr firstCol="1" bandRow="1">
                <a:tableStyleId>{5C22544A-7EE6-4342-B048-85BDC9FD1C3A}</a:tableStyleId>
              </a:tblPr>
              <a:tblGrid>
                <a:gridCol w="1368152"/>
                <a:gridCol w="3456384"/>
                <a:gridCol w="2664296"/>
              </a:tblGrid>
              <a:tr h="0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0">
                          <a:effectLst/>
                        </a:rPr>
                        <a:t>1 Oprávněnost </a:t>
                      </a:r>
                      <a:r>
                        <a:rPr lang="cs-CZ" sz="1400" dirty="0" smtClean="0">
                          <a:effectLst/>
                        </a:rPr>
                        <a:t>žadatele</a:t>
                      </a:r>
                    </a:p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cs-CZ" sz="11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 algn="just">
                        <a:spcBef>
                          <a:spcPts val="300"/>
                        </a:spcBef>
                        <a:spcAft>
                          <a:spcPts val="1100"/>
                        </a:spcAft>
                      </a:pPr>
                      <a:r>
                        <a:rPr lang="cs-CZ" sz="1400" dirty="0">
                          <a:effectLst/>
                        </a:rPr>
                        <a:t>Splňuje žadatel definici oprávněného příjemce vymezeného ve výzvě k předkládání žádostí o podporu?</a:t>
                      </a:r>
                    </a:p>
                    <a:p>
                      <a:pPr marL="36195" marR="36195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100" dirty="0">
                          <a:effectLst/>
                        </a:rPr>
                        <a:t>Určení hlavního zdroje informací v žádosti o podporu: část „Subjekty projektu</a:t>
                      </a:r>
                      <a:r>
                        <a:rPr lang="cs-CZ" sz="1100" dirty="0" smtClean="0">
                          <a:effectLst/>
                        </a:rPr>
                        <a:t>“ + pro vzdělávací</a:t>
                      </a:r>
                      <a:r>
                        <a:rPr lang="cs-CZ" sz="1100" baseline="0" dirty="0" smtClean="0">
                          <a:effectLst/>
                        </a:rPr>
                        <a:t> instituce a agentury práce povinná příloha žádosti</a:t>
                      </a:r>
                      <a:r>
                        <a:rPr lang="cs-CZ" sz="1100" dirty="0" smtClean="0">
                          <a:effectLst/>
                        </a:rPr>
                        <a:t>.</a:t>
                      </a:r>
                      <a:endParaRPr lang="cs-CZ" sz="11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07645" marR="36195" indent="-171450" algn="just"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cs-CZ" sz="1100" dirty="0" smtClean="0">
                          <a:effectLst/>
                        </a:rPr>
                        <a:t>existence datové schránky,</a:t>
                      </a:r>
                    </a:p>
                    <a:p>
                      <a:pPr marL="207645" marR="36195" indent="-171450" algn="just"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cs-CZ" sz="1100" dirty="0" smtClean="0">
                          <a:effectLst/>
                        </a:rPr>
                        <a:t>bezdlužnost a </a:t>
                      </a:r>
                      <a:r>
                        <a:rPr lang="cs-CZ" sz="1100" dirty="0" err="1" smtClean="0">
                          <a:effectLst/>
                        </a:rPr>
                        <a:t>neinsolvence</a:t>
                      </a:r>
                      <a:r>
                        <a:rPr lang="cs-CZ" sz="1100" dirty="0" smtClean="0">
                          <a:effectLst/>
                        </a:rPr>
                        <a:t>,  </a:t>
                      </a:r>
                    </a:p>
                    <a:p>
                      <a:pPr marL="207645" marR="36195" indent="-171450" algn="just"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cs-CZ" sz="1100" dirty="0" smtClean="0">
                          <a:effectLst/>
                        </a:rPr>
                        <a:t>organizace v likvidaci, </a:t>
                      </a:r>
                    </a:p>
                    <a:p>
                      <a:pPr marL="207645" marR="36195" indent="-171450" algn="just"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cs-CZ" sz="1100" dirty="0" smtClean="0">
                          <a:effectLst/>
                        </a:rPr>
                        <a:t>daňové nedoplatky , </a:t>
                      </a:r>
                    </a:p>
                    <a:p>
                      <a:pPr marL="207645" marR="36195" indent="-171450" algn="just"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cs-CZ" sz="1100" dirty="0" smtClean="0">
                          <a:effectLst/>
                        </a:rPr>
                        <a:t>inkasní příkaz,</a:t>
                      </a:r>
                      <a:r>
                        <a:rPr lang="cs-CZ" sz="1100" baseline="0" dirty="0" smtClean="0">
                          <a:effectLst/>
                        </a:rPr>
                        <a:t> </a:t>
                      </a:r>
                    </a:p>
                    <a:p>
                      <a:pPr marL="207645" marR="36195" indent="-171450" algn="just"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cs-CZ" sz="1100" baseline="0" dirty="0" smtClean="0">
                          <a:effectLst/>
                        </a:rPr>
                        <a:t>uložena pokuta za umožnění výkonu nelegální práce</a:t>
                      </a:r>
                      <a:endParaRPr lang="cs-CZ" sz="11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0">
                          <a:effectLst/>
                        </a:rPr>
                        <a:t>2 </a:t>
                      </a:r>
                      <a:r>
                        <a:rPr lang="cs-CZ" sz="1400" dirty="0" smtClean="0">
                          <a:effectLst/>
                        </a:rPr>
                        <a:t>Partnerství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 algn="just">
                        <a:spcBef>
                          <a:spcPts val="300"/>
                        </a:spcBef>
                        <a:spcAft>
                          <a:spcPts val="1100"/>
                        </a:spcAft>
                      </a:pPr>
                      <a:r>
                        <a:rPr lang="cs-CZ" sz="1400" dirty="0">
                          <a:effectLst/>
                        </a:rPr>
                        <a:t>Odpovídá partnerství v projektu pravidlům OPZ a je v souladu s textem výzvy k předkládání žádostí o podporu?</a:t>
                      </a:r>
                    </a:p>
                    <a:p>
                      <a:pPr marL="36195" marR="36195" algn="just">
                        <a:spcBef>
                          <a:spcPts val="300"/>
                        </a:spcBef>
                        <a:spcAft>
                          <a:spcPts val="1100"/>
                        </a:spcAft>
                      </a:pPr>
                      <a:r>
                        <a:rPr lang="cs-CZ" sz="1100" dirty="0">
                          <a:effectLst/>
                        </a:rPr>
                        <a:t>Určení hlavního zdroje informací v žádosti o podporu: část „Subjekty projektu</a:t>
                      </a:r>
                      <a:r>
                        <a:rPr lang="cs-CZ" sz="1100" dirty="0" smtClean="0">
                          <a:effectLst/>
                        </a:rPr>
                        <a:t>“ + pole realizační tým + příloha žádosti.</a:t>
                      </a:r>
                      <a:endParaRPr lang="cs-CZ" sz="11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07645" marR="36195" indent="-171450" algn="just" defTabSz="914400" rtl="0" eaLnBrk="1" latinLnBrk="0" hangingPunct="1"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cs-CZ" sz="1100" kern="1200" dirty="0" smtClean="0">
                          <a:effectLst/>
                        </a:rPr>
                        <a:t>Nesmí jít o dodavatele</a:t>
                      </a:r>
                    </a:p>
                    <a:p>
                      <a:pPr marL="207645" marR="36195" indent="-171450" algn="just" defTabSz="914400" rtl="0" eaLnBrk="1" latinLnBrk="0" hangingPunct="1"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cs-CZ" sz="1100" b="1" kern="1200" baseline="0" dirty="0">
                        <a:solidFill>
                          <a:schemeClr val="lt1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0">
                          <a:effectLst/>
                        </a:rPr>
                        <a:t>3 Cílové </a:t>
                      </a:r>
                      <a:r>
                        <a:rPr lang="cs-CZ" sz="1400" dirty="0" smtClean="0">
                          <a:effectLst/>
                        </a:rPr>
                        <a:t>skupiny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 algn="just">
                        <a:spcBef>
                          <a:spcPts val="300"/>
                        </a:spcBef>
                        <a:spcAft>
                          <a:spcPts val="1100"/>
                        </a:spcAft>
                      </a:pPr>
                      <a:r>
                        <a:rPr lang="cs-CZ" sz="1400" dirty="0">
                          <a:effectLst/>
                        </a:rPr>
                        <a:t>Jsou cílové skupiny v zásadě v souladu s textem výzvy k předkládání žádostí o podporu?</a:t>
                      </a:r>
                    </a:p>
                    <a:p>
                      <a:pPr marL="36195" marR="36195" algn="just">
                        <a:spcBef>
                          <a:spcPts val="300"/>
                        </a:spcBef>
                        <a:spcAft>
                          <a:spcPts val="1100"/>
                        </a:spcAft>
                      </a:pPr>
                      <a:r>
                        <a:rPr lang="cs-CZ" sz="1100" dirty="0" smtClean="0">
                          <a:effectLst/>
                        </a:rPr>
                        <a:t>Určení </a:t>
                      </a:r>
                      <a:r>
                        <a:rPr lang="cs-CZ" sz="1100" dirty="0">
                          <a:effectLst/>
                        </a:rPr>
                        <a:t>hlavního zdroje informací v žádosti o podporu: část „Cílová skupina</a:t>
                      </a:r>
                      <a:r>
                        <a:rPr lang="cs-CZ" sz="1100" dirty="0" smtClean="0">
                          <a:effectLst/>
                        </a:rPr>
                        <a:t>“ + popis klíčových aktivit.</a:t>
                      </a:r>
                      <a:endParaRPr lang="cs-CZ" sz="11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cs-CZ" sz="1100" kern="1200" dirty="0" smtClean="0">
                          <a:effectLst/>
                        </a:rPr>
                        <a:t>Vysvětlení výrazu v zásadě: V případě, že není splněna podmínka souladu žádosti a výzvy pro část cílové skupiny a tuto situaci je možné ošetřit podmínkou poskytnutí podpory na projekt (tj. podmínkou úpravy žádosti před vydáním právního aktu) tak, že nedojde k zásadní změně projektu, lze toto kritérium vyhodnotit jako splněné.</a:t>
                      </a:r>
                    </a:p>
                    <a:p>
                      <a:pPr marL="36195" marR="36195" indent="0" algn="just">
                        <a:spcBef>
                          <a:spcPts val="300"/>
                        </a:spcBef>
                        <a:spcAft>
                          <a:spcPts val="1100"/>
                        </a:spcAft>
                        <a:buFont typeface="Arial" panose="020B0604020202020204" pitchFamily="34" charset="0"/>
                        <a:buNone/>
                      </a:pPr>
                      <a:endParaRPr lang="cs-CZ" sz="14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29632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Hodnocení přijatelnosti (2)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55</a:t>
            </a:fld>
            <a:endParaRPr lang="cs-CZ" dirty="0"/>
          </a:p>
        </p:txBody>
      </p: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2258730"/>
              </p:ext>
            </p:extLst>
          </p:nvPr>
        </p:nvGraphicFramePr>
        <p:xfrm>
          <a:off x="660400" y="1772816"/>
          <a:ext cx="7822565" cy="4424680"/>
        </p:xfrm>
        <a:graphic>
          <a:graphicData uri="http://schemas.openxmlformats.org/drawingml/2006/table">
            <a:tbl>
              <a:tblPr firstCol="1" bandRow="1">
                <a:tableStyleId>{5C22544A-7EE6-4342-B048-85BDC9FD1C3A}</a:tableStyleId>
              </a:tblPr>
              <a:tblGrid>
                <a:gridCol w="1502084"/>
                <a:gridCol w="4137708"/>
                <a:gridCol w="2182773"/>
              </a:tblGrid>
              <a:tr h="0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200" dirty="0">
                          <a:effectLst/>
                        </a:rPr>
                        <a:t>4 Celkové způsobilé </a:t>
                      </a:r>
                      <a:r>
                        <a:rPr lang="cs-CZ" sz="1200" dirty="0" smtClean="0">
                          <a:effectLst/>
                        </a:rPr>
                        <a:t>výdaje</a:t>
                      </a:r>
                      <a:endParaRPr lang="cs-CZ" sz="11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 algn="just">
                        <a:spcBef>
                          <a:spcPts val="300"/>
                        </a:spcBef>
                        <a:spcAft>
                          <a:spcPts val="1100"/>
                        </a:spcAft>
                      </a:pPr>
                      <a:r>
                        <a:rPr lang="cs-CZ" sz="1200" dirty="0">
                          <a:effectLst/>
                        </a:rPr>
                        <a:t>Jsou celkové způsobilé výdaje projektu v rozmezí stanoveném ve výzvě k předkládání žádostí o podporu?</a:t>
                      </a:r>
                    </a:p>
                    <a:p>
                      <a:pPr marL="36195" marR="36195" algn="just">
                        <a:spcBef>
                          <a:spcPts val="300"/>
                        </a:spcBef>
                        <a:spcAft>
                          <a:spcPts val="1100"/>
                        </a:spcAft>
                      </a:pPr>
                      <a:r>
                        <a:rPr lang="cs-CZ" sz="1200" dirty="0">
                          <a:effectLst/>
                        </a:rPr>
                        <a:t>Určení hlavního zdroje informací v žádosti o podporu: část „Rozpočet projektu“.</a:t>
                      </a:r>
                      <a:endParaRPr lang="cs-CZ" sz="12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cs-CZ" sz="12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200" dirty="0">
                          <a:effectLst/>
                        </a:rPr>
                        <a:t>5 </a:t>
                      </a:r>
                      <a:r>
                        <a:rPr lang="cs-CZ" sz="1200" dirty="0" smtClean="0">
                          <a:effectLst/>
                        </a:rPr>
                        <a:t>Aktivity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 algn="just">
                        <a:spcBef>
                          <a:spcPts val="300"/>
                        </a:spcBef>
                        <a:spcAft>
                          <a:spcPts val="1100"/>
                        </a:spcAft>
                      </a:pPr>
                      <a:r>
                        <a:rPr lang="cs-CZ" sz="1200" dirty="0">
                          <a:effectLst/>
                        </a:rPr>
                        <a:t>Jsou plánované aktivity projektu v zásadě v souladu s textem výzvy k předkládání žádostí o podporu (včetně územní způsobilosti)?</a:t>
                      </a:r>
                    </a:p>
                    <a:p>
                      <a:pPr marL="36195" marR="36195" algn="just">
                        <a:spcBef>
                          <a:spcPts val="300"/>
                        </a:spcBef>
                        <a:spcAft>
                          <a:spcPts val="1100"/>
                        </a:spcAft>
                      </a:pPr>
                      <a:r>
                        <a:rPr lang="cs-CZ" sz="1100" dirty="0" smtClean="0">
                          <a:effectLst/>
                        </a:rPr>
                        <a:t>Určení </a:t>
                      </a:r>
                      <a:r>
                        <a:rPr lang="cs-CZ" sz="1100" dirty="0">
                          <a:effectLst/>
                        </a:rPr>
                        <a:t>hlavního zdroje informací v žádosti o podporu: části „Popis projektu“, „Cílová skupina“, „Klíčové aktivity“.</a:t>
                      </a:r>
                      <a:endParaRPr lang="cs-CZ" sz="11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 algn="just">
                        <a:spcBef>
                          <a:spcPts val="300"/>
                        </a:spcBef>
                        <a:spcAft>
                          <a:spcPts val="1100"/>
                        </a:spcAft>
                      </a:pPr>
                      <a:r>
                        <a:rPr lang="cs-CZ" sz="1000" dirty="0" smtClean="0">
                          <a:effectLst/>
                        </a:rPr>
                        <a:t>Vysvětlení výrazu v zásadě: V případě, že není splněna podmínka souladu žádosti a výzvy pro část aktivit a tuto situaci je možné ošetřit podmínkou poskytnutí podpory na projekt (tj. podmínkou úpravy žádosti před vydáním právního aktu) tak, že nedojde k zásadní změně projektu, lze toto kritérium vyhodnotit jako splněné.</a:t>
                      </a:r>
                      <a:endParaRPr lang="cs-CZ" sz="1000" dirty="0">
                        <a:effectLst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200" dirty="0">
                          <a:effectLst/>
                        </a:rPr>
                        <a:t>6 Horizontální principy</a:t>
                      </a:r>
                      <a:endParaRPr lang="cs-CZ" sz="12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 algn="just">
                        <a:spcBef>
                          <a:spcPts val="300"/>
                        </a:spcBef>
                        <a:spcAft>
                          <a:spcPts val="1100"/>
                        </a:spcAft>
                      </a:pPr>
                      <a:r>
                        <a:rPr lang="cs-CZ" sz="1200" dirty="0">
                          <a:effectLst/>
                        </a:rPr>
                        <a:t>Lze vyloučit negativní dopad na horizontální principy OPZ (Rovnost žen a mužů, nediskriminace a udržitelný rozvoj)?</a:t>
                      </a:r>
                    </a:p>
                    <a:p>
                      <a:pPr marL="36195" marR="36195" algn="just">
                        <a:spcBef>
                          <a:spcPts val="300"/>
                        </a:spcBef>
                        <a:spcAft>
                          <a:spcPts val="1100"/>
                        </a:spcAft>
                      </a:pPr>
                      <a:r>
                        <a:rPr lang="cs-CZ" sz="1100" dirty="0">
                          <a:effectLst/>
                        </a:rPr>
                        <a:t>Určení hlavního zdroje informací v žádosti o podporu: části „Popis projektu</a:t>
                      </a:r>
                      <a:r>
                        <a:rPr lang="cs-CZ" sz="1100" dirty="0" smtClean="0">
                          <a:effectLst/>
                        </a:rPr>
                        <a:t>“, „Horizontální principy“ </a:t>
                      </a:r>
                      <a:r>
                        <a:rPr lang="cs-CZ" sz="1100" dirty="0">
                          <a:effectLst/>
                        </a:rPr>
                        <a:t>a </a:t>
                      </a:r>
                      <a:r>
                        <a:rPr lang="cs-CZ" sz="1100" dirty="0" smtClean="0">
                          <a:effectLst/>
                        </a:rPr>
                        <a:t>„Klíčové aktivity“.</a:t>
                      </a:r>
                      <a:endParaRPr lang="cs-CZ" sz="11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 inden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buNone/>
                      </a:pPr>
                      <a:endParaRPr lang="cs-CZ" sz="11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200" dirty="0">
                          <a:effectLst/>
                        </a:rPr>
                        <a:t>7 Trestní </a:t>
                      </a:r>
                      <a:r>
                        <a:rPr lang="cs-CZ" sz="1200" dirty="0" smtClean="0">
                          <a:effectLst/>
                        </a:rPr>
                        <a:t>bezúhonnost</a:t>
                      </a:r>
                    </a:p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100" dirty="0" smtClean="0">
                          <a:effectLst/>
                          <a:latin typeface="Arial"/>
                          <a:ea typeface="Arial"/>
                          <a:cs typeface="Times New Roman"/>
                        </a:rPr>
                        <a:t>Viz čestné prohlášení</a:t>
                      </a:r>
                      <a:endParaRPr lang="cs-CZ" sz="11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 algn="just">
                        <a:spcBef>
                          <a:spcPts val="300"/>
                        </a:spcBef>
                        <a:spcAft>
                          <a:spcPts val="1100"/>
                        </a:spcAft>
                      </a:pPr>
                      <a:r>
                        <a:rPr lang="cs-CZ" sz="1200" dirty="0">
                          <a:effectLst/>
                        </a:rPr>
                        <a:t>Je statutární zástupce žadatele trestně bezúhonný? </a:t>
                      </a:r>
                    </a:p>
                    <a:p>
                      <a:pPr marL="36195" marR="36195" algn="just">
                        <a:spcBef>
                          <a:spcPts val="300"/>
                        </a:spcBef>
                        <a:spcAft>
                          <a:spcPts val="1100"/>
                        </a:spcAft>
                      </a:pPr>
                      <a:r>
                        <a:rPr lang="cs-CZ" sz="1100" dirty="0" smtClean="0">
                          <a:effectLst/>
                        </a:rPr>
                        <a:t>Určení </a:t>
                      </a:r>
                      <a:r>
                        <a:rPr lang="cs-CZ" sz="1100" dirty="0">
                          <a:effectLst/>
                        </a:rPr>
                        <a:t>hlavního zdroje informací v žádosti o podporu: část „Subjekty projektu“ a „Čestné prohlášení“.</a:t>
                      </a:r>
                      <a:endParaRPr lang="cs-CZ" sz="11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 algn="just">
                        <a:spcBef>
                          <a:spcPts val="300"/>
                        </a:spcBef>
                        <a:spcAft>
                          <a:spcPts val="1100"/>
                        </a:spcAft>
                      </a:pPr>
                      <a:r>
                        <a:rPr lang="cs-CZ" sz="1100" dirty="0" smtClean="0">
                          <a:effectLst/>
                        </a:rPr>
                        <a:t>(V případě, že žadatel má více statutárních zástupců, je podmínka splněna pro všechny z nich)?</a:t>
                      </a:r>
                      <a:endParaRPr lang="cs-CZ" sz="1100" dirty="0">
                        <a:effectLst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660400" y="1903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5826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Věcné hodnocení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84784"/>
            <a:ext cx="8064000" cy="4032448"/>
          </a:xfrm>
        </p:spPr>
        <p:txBody>
          <a:bodyPr/>
          <a:lstStyle/>
          <a:p>
            <a:r>
              <a:rPr lang="cs-CZ" sz="2000" dirty="0" smtClean="0"/>
              <a:t>Viz Příručka pro hodnotitele</a:t>
            </a:r>
          </a:p>
          <a:p>
            <a:r>
              <a:rPr lang="cs-CZ" sz="2000" dirty="0" smtClean="0"/>
              <a:t>Lhůta 80 pracovních dní od uzávěrky příjmu žádostí</a:t>
            </a:r>
          </a:p>
          <a:p>
            <a:r>
              <a:rPr lang="cs-CZ" sz="2000" dirty="0" smtClean="0"/>
              <a:t>Institut arbitra</a:t>
            </a:r>
          </a:p>
          <a:p>
            <a:r>
              <a:rPr lang="cs-CZ" sz="2000" dirty="0" smtClean="0"/>
              <a:t>Min. počet bodů za věcné hodnocení 50 bodů + nutné splnění eliminačního deskriptoru </a:t>
            </a:r>
          </a:p>
          <a:p>
            <a:pPr marL="0" indent="0">
              <a:buNone/>
            </a:pPr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56</a:t>
            </a:fld>
            <a:endParaRPr lang="cs-CZ" dirty="0"/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880663"/>
              </p:ext>
            </p:extLst>
          </p:nvPr>
        </p:nvGraphicFramePr>
        <p:xfrm>
          <a:off x="539552" y="3933056"/>
          <a:ext cx="8064896" cy="2636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29070"/>
                <a:gridCol w="4035826"/>
              </a:tblGrid>
              <a:tr h="0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0">
                          <a:effectLst/>
                        </a:rPr>
                        <a:t>Skupina kritérií </a:t>
                      </a:r>
                    </a:p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0">
                          <a:effectLst/>
                        </a:rPr>
                        <a:t>(max. počet bodů)</a:t>
                      </a:r>
                      <a:endParaRPr lang="cs-CZ" sz="14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>
                          <a:effectLst/>
                        </a:rPr>
                        <a:t>Název kritéria </a:t>
                      </a:r>
                    </a:p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>
                          <a:effectLst/>
                        </a:rPr>
                        <a:t>(max. počet bodů)</a:t>
                      </a:r>
                      <a:endParaRPr lang="cs-CZ" sz="14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>
                          <a:effectLst/>
                        </a:rPr>
                        <a:t>Potřebnost (35)</a:t>
                      </a:r>
                      <a:endParaRPr lang="cs-CZ" sz="14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0">
                          <a:effectLst/>
                        </a:rPr>
                        <a:t>1 Vymezení problému a cílové skupiny (35)</a:t>
                      </a:r>
                      <a:endParaRPr lang="cs-CZ" sz="14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 rowSpan="2"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0">
                          <a:effectLst/>
                        </a:rPr>
                        <a:t>Účelnost (30)</a:t>
                      </a:r>
                      <a:endParaRPr lang="cs-CZ" sz="14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0">
                          <a:effectLst/>
                        </a:rPr>
                        <a:t>2 Cíle a konzistentnost (intervenční logika) projektu (25)</a:t>
                      </a:r>
                      <a:endParaRPr lang="cs-CZ" sz="14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0">
                          <a:effectLst/>
                        </a:rPr>
                        <a:t>3 Způsob ověření dosažení cíle projektu (5)</a:t>
                      </a:r>
                      <a:endParaRPr lang="cs-CZ" sz="14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 rowSpan="2"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0">
                          <a:effectLst/>
                        </a:rPr>
                        <a:t>Efektivnost a hospodárnost (20)</a:t>
                      </a:r>
                      <a:endParaRPr lang="cs-CZ" sz="14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0">
                          <a:effectLst/>
                        </a:rPr>
                        <a:t>4 Efektivita projektu, rozpočet (15)</a:t>
                      </a:r>
                      <a:endParaRPr lang="cs-CZ" sz="14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0">
                          <a:effectLst/>
                        </a:rPr>
                        <a:t>5 Adekvátnost indikátorů (5)</a:t>
                      </a:r>
                      <a:endParaRPr lang="cs-CZ" sz="14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 rowSpan="3"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0">
                          <a:effectLst/>
                        </a:rPr>
                        <a:t>Proveditelnost (15)</a:t>
                      </a:r>
                      <a:endParaRPr lang="cs-CZ" sz="14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0">
                          <a:effectLst/>
                        </a:rPr>
                        <a:t>6 Způsob zapojení cílové skupiny (5)</a:t>
                      </a:r>
                      <a:endParaRPr lang="cs-CZ" sz="14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0">
                          <a:effectLst/>
                        </a:rPr>
                        <a:t>7 Způsob realizace aktivit a jejich návaznost (10)</a:t>
                      </a:r>
                      <a:endParaRPr lang="cs-CZ" sz="14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0">
                          <a:effectLst/>
                        </a:rPr>
                        <a:t>8 Ověření administrativní, finanční a provozní kapacity žadatele (nebodované)</a:t>
                      </a:r>
                      <a:endParaRPr lang="cs-CZ" sz="14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1078996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Vymezení problému a cílové skupiny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556792"/>
            <a:ext cx="8064000" cy="5400600"/>
          </a:xfrm>
        </p:spPr>
        <p:txBody>
          <a:bodyPr/>
          <a:lstStyle/>
          <a:p>
            <a:r>
              <a:rPr lang="cs-CZ" sz="1800" dirty="0" smtClean="0"/>
              <a:t>V žádosti se vymezení problému hodnotí podle polí „Jaký problém projekt řeší?“ a „Jaké jsou příčiny problému?“</a:t>
            </a:r>
          </a:p>
          <a:p>
            <a:r>
              <a:rPr lang="cs-CZ" sz="1800" dirty="0" smtClean="0"/>
              <a:t>V žádosti se vymezení cílové skupiny hodnotí podle </a:t>
            </a:r>
            <a:r>
              <a:rPr lang="cs-CZ" sz="1800" dirty="0"/>
              <a:t>z</a:t>
            </a:r>
            <a:r>
              <a:rPr lang="cs-CZ" sz="1800" dirty="0" smtClean="0"/>
              <a:t>áložky „Cílová skupina“.</a:t>
            </a:r>
          </a:p>
          <a:p>
            <a:r>
              <a:rPr lang="cs-CZ" sz="1800" dirty="0" smtClean="0"/>
              <a:t>Je potřeba zpracovat ve vztahu </a:t>
            </a:r>
            <a:r>
              <a:rPr lang="cs-CZ" sz="1800" b="1" dirty="0" smtClean="0"/>
              <a:t>na konkrétní projekt a cílovou skupinu </a:t>
            </a:r>
            <a:r>
              <a:rPr lang="cs-CZ" sz="1800" dirty="0" smtClean="0"/>
              <a:t>projektu, nikoliv obecně (neopisovat obecné formulace výzvy).</a:t>
            </a:r>
          </a:p>
          <a:p>
            <a:r>
              <a:rPr lang="cs-CZ" sz="1800" dirty="0" smtClean="0"/>
              <a:t>Hodnotí se:</a:t>
            </a:r>
          </a:p>
          <a:p>
            <a:pPr lvl="1"/>
            <a:r>
              <a:rPr lang="cs-CZ" sz="1400" b="1" dirty="0" smtClean="0"/>
              <a:t>Potřebnost projektu </a:t>
            </a:r>
            <a:r>
              <a:rPr lang="cs-CZ" sz="1400" dirty="0" smtClean="0"/>
              <a:t>v dané lokalitě a ve vztahu ke konkrétní cílové skupině, kterou si žadatel zvolil, a to na základě věrohodných a podložených informací.</a:t>
            </a:r>
          </a:p>
          <a:p>
            <a:pPr lvl="1"/>
            <a:r>
              <a:rPr lang="cs-CZ" sz="1400" b="1" dirty="0" smtClean="0"/>
              <a:t>Vhodnost a potřeby zvolené cílové skupiny </a:t>
            </a:r>
            <a:r>
              <a:rPr lang="cs-CZ" sz="1400" dirty="0" smtClean="0"/>
              <a:t>(je pro zvolenou cílovou skupinu aktivita vhodná?)</a:t>
            </a:r>
          </a:p>
          <a:p>
            <a:pPr lvl="1"/>
            <a:r>
              <a:rPr lang="cs-CZ" sz="1400" dirty="0" smtClean="0"/>
              <a:t>Zda analýza problému obsahuje i </a:t>
            </a:r>
            <a:r>
              <a:rPr lang="cs-CZ" sz="1400" b="1" dirty="0" smtClean="0"/>
              <a:t>analýzu lokality a kontext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64846453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Cíle a konzistentnost (intervenční logika) projektu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84784"/>
            <a:ext cx="8064000" cy="4031968"/>
          </a:xfrm>
        </p:spPr>
        <p:txBody>
          <a:bodyPr/>
          <a:lstStyle/>
          <a:p>
            <a:r>
              <a:rPr lang="cs-CZ" sz="2000" dirty="0" smtClean="0"/>
              <a:t>V žádosti se cíl hodnotí podle pole „Co je cílem projektu“.</a:t>
            </a:r>
          </a:p>
          <a:p>
            <a:r>
              <a:rPr lang="cs-CZ" sz="2000" dirty="0" smtClean="0"/>
              <a:t>Hodnotí se:</a:t>
            </a:r>
          </a:p>
          <a:p>
            <a:pPr lvl="1"/>
            <a:r>
              <a:rPr lang="cs-CZ" sz="1600" dirty="0" smtClean="0"/>
              <a:t>Je projektový cíl formulován tak, aby byl beze zbytku splnitelný realizací projektu?</a:t>
            </a:r>
          </a:p>
          <a:p>
            <a:pPr lvl="1"/>
            <a:r>
              <a:rPr lang="cs-CZ" sz="1600" dirty="0" smtClean="0"/>
              <a:t>Je cíl SMART?</a:t>
            </a:r>
          </a:p>
          <a:p>
            <a:pPr lvl="1"/>
            <a:r>
              <a:rPr lang="cs-CZ" sz="1600" dirty="0" smtClean="0"/>
              <a:t>Má cíl potenciál vyřešit nebo odstranit problém cílové skupiny projektu?</a:t>
            </a:r>
          </a:p>
          <a:p>
            <a:pPr lvl="1"/>
            <a:r>
              <a:rPr lang="cs-CZ" sz="1600" dirty="0" smtClean="0"/>
              <a:t>Cíl musí být nastaven konkrétně (neuvádět obecně formulovaný cíl výzvy)</a:t>
            </a:r>
          </a:p>
          <a:p>
            <a:pPr lvl="1"/>
            <a:r>
              <a:rPr lang="cs-CZ" sz="1600" dirty="0" smtClean="0"/>
              <a:t>Z popisu musí vyplynout, jaká změna má být realizací projektu dosažena</a:t>
            </a:r>
          </a:p>
          <a:p>
            <a:r>
              <a:rPr lang="cs-CZ" sz="2000" dirty="0"/>
              <a:t>Konzistentnost se hodnotí z popisu klíčových aktivit a pole Popis projektu</a:t>
            </a:r>
          </a:p>
          <a:p>
            <a:pPr lvl="1"/>
            <a:r>
              <a:rPr lang="cs-CZ" sz="1600" dirty="0" smtClean="0"/>
              <a:t>Konzistentnost = vazby mezi záměrem a cíli projektu, obsahem klíčových aktivit a výstupy klíčových aktivit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80577588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Způsob ověření dosažení cíle projektu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1800" dirty="0" smtClean="0"/>
              <a:t>V žádosti se hodnotí z pole „Popis projektu“.</a:t>
            </a:r>
          </a:p>
          <a:p>
            <a:r>
              <a:rPr lang="cs-CZ" sz="1800" dirty="0" smtClean="0"/>
              <a:t>Hodnotí se:</a:t>
            </a:r>
          </a:p>
          <a:p>
            <a:pPr lvl="1" algn="just"/>
            <a:r>
              <a:rPr lang="cs-CZ" sz="1600" dirty="0" smtClean="0"/>
              <a:t>Jak vhodný způsob pro ověření dosažení cíle žadatel v projektu nastavil, zda bude možné prokázat, že bylo cíle projektu dosaženo.</a:t>
            </a:r>
          </a:p>
          <a:p>
            <a:pPr lvl="1" algn="just"/>
            <a:r>
              <a:rPr lang="cs-CZ" sz="1600" dirty="0" smtClean="0"/>
              <a:t>Zda je zřejmé, jakým způsobem bude doložen rozdíl dosaženého stavu oproti stavu před zahájením realizace projektu.</a:t>
            </a:r>
          </a:p>
          <a:p>
            <a:pPr lvl="1" algn="just"/>
            <a:r>
              <a:rPr lang="cs-CZ" sz="1600" dirty="0" smtClean="0"/>
              <a:t>Zda budou existovat data, podle kterých bude možné výsledky projektu ověřit.</a:t>
            </a:r>
            <a:endParaRPr lang="cs-CZ" sz="16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553883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Formulář žádosti o podporu 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484784"/>
            <a:ext cx="8496944" cy="5112568"/>
          </a:xfrm>
        </p:spPr>
        <p:txBody>
          <a:bodyPr/>
          <a:lstStyle/>
          <a:p>
            <a:r>
              <a:rPr lang="cs-CZ" sz="1800" dirty="0" smtClean="0"/>
              <a:t>ŘO: omezené možnosti ovlivnit formulář (parametrizace)</a:t>
            </a:r>
          </a:p>
          <a:p>
            <a:r>
              <a:rPr lang="cs-CZ" sz="1800" dirty="0" smtClean="0"/>
              <a:t>Pole v IS KP14+</a:t>
            </a:r>
          </a:p>
          <a:p>
            <a:pPr lvl="1"/>
            <a:r>
              <a:rPr lang="cs-CZ" sz="1600" dirty="0" smtClean="0"/>
              <a:t>Žlutá pole = povinná</a:t>
            </a:r>
          </a:p>
          <a:p>
            <a:pPr lvl="1"/>
            <a:r>
              <a:rPr lang="cs-CZ" sz="1600" dirty="0" smtClean="0"/>
              <a:t>Šedá pole = nepovinná</a:t>
            </a:r>
          </a:p>
          <a:p>
            <a:pPr lvl="1"/>
            <a:r>
              <a:rPr lang="cs-CZ" sz="1600" dirty="0" smtClean="0"/>
              <a:t>Bílá pole = plní se automaticky</a:t>
            </a:r>
          </a:p>
          <a:p>
            <a:pPr lvl="1"/>
            <a:r>
              <a:rPr lang="cs-CZ" sz="1600" dirty="0" smtClean="0"/>
              <a:t>Neplatí absolutně, může být finalizační kontrola na pole, které není žluté</a:t>
            </a:r>
          </a:p>
          <a:p>
            <a:pPr lvl="1"/>
            <a:r>
              <a:rPr lang="cs-CZ" sz="1600" dirty="0" smtClean="0"/>
              <a:t>Pořadí vyplňování záložek není zcela individuální, u některých je nejprve nutné </a:t>
            </a:r>
            <a:r>
              <a:rPr lang="cs-CZ" sz="1600" dirty="0"/>
              <a:t>vyplnit </a:t>
            </a:r>
            <a:r>
              <a:rPr lang="cs-CZ" sz="1600" dirty="0" smtClean="0"/>
              <a:t>nadřazený </a:t>
            </a:r>
            <a:r>
              <a:rPr lang="cs-CZ" sz="1600" dirty="0"/>
              <a:t>údaj v jiné části žádosti o podporu </a:t>
            </a:r>
            <a:r>
              <a:rPr lang="cs-CZ" sz="1600" dirty="0" smtClean="0"/>
              <a:t>(do té doby je záložka šedě podbarvená) </a:t>
            </a:r>
          </a:p>
          <a:p>
            <a:r>
              <a:rPr lang="cs-CZ" sz="1800" dirty="0" smtClean="0"/>
              <a:t>Nápověda: Existuje v systému, ale to je nápověda zpracovaná univerzálně MMR, nemá vazbu na OPZ; </a:t>
            </a:r>
            <a:r>
              <a:rPr lang="cs-CZ" sz="1800" b="1" dirty="0" smtClean="0"/>
              <a:t>důrazně doporučeno vždy také ověřovat v </a:t>
            </a:r>
            <a:r>
              <a:rPr lang="cs-CZ" sz="1800" b="1" i="1" dirty="0"/>
              <a:t>OPZ </a:t>
            </a:r>
            <a:r>
              <a:rPr lang="cs-CZ" sz="1800" b="1" i="1" dirty="0" smtClean="0"/>
              <a:t>Pokynech k </a:t>
            </a:r>
            <a:r>
              <a:rPr lang="cs-CZ" sz="1800" b="1" i="1" dirty="0"/>
              <a:t>vyplnění </a:t>
            </a:r>
            <a:r>
              <a:rPr lang="cs-CZ" sz="1800" b="1" i="1" dirty="0" smtClean="0"/>
              <a:t>žádosti</a:t>
            </a:r>
            <a:endParaRPr lang="cs-CZ" sz="1800" b="1" i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6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2750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Efektivita projektu, rozpočet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1800" dirty="0" smtClean="0"/>
              <a:t>V žádosti se hodnotí podle polí „Rozpočet“, „Klíčové aktivity“, „Indikátory“, „Cílová skupina“, „Popis projektu“ a „Realizační tým“.</a:t>
            </a:r>
          </a:p>
          <a:p>
            <a:r>
              <a:rPr lang="cs-CZ" sz="1800" dirty="0" smtClean="0"/>
              <a:t>Hodnotí se:</a:t>
            </a:r>
          </a:p>
          <a:p>
            <a:pPr lvl="1"/>
            <a:r>
              <a:rPr lang="cs-CZ" sz="1600" dirty="0" smtClean="0"/>
              <a:t>Zda odpovídá celková výše rozpočtu výstupům projektu a délce realizace</a:t>
            </a:r>
          </a:p>
          <a:p>
            <a:pPr lvl="1"/>
            <a:r>
              <a:rPr lang="cs-CZ" sz="1600" dirty="0" smtClean="0"/>
              <a:t>Jak přesná je v projektu provázanost rozpočtu s klíčovými aktivitami a popisem zapojení realizačního týmu</a:t>
            </a:r>
          </a:p>
          <a:p>
            <a:pPr lvl="1"/>
            <a:r>
              <a:rPr lang="cs-CZ" sz="1600" dirty="0" smtClean="0"/>
              <a:t>Zda je rozpočet dostatečně jasný a srozumitelný, zda jsou všechny položky v rozpočtu nezbytné a zda ceny rozpočtu odpovídají cenám obvyklým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05021594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Adekvátnost indikátorů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556792"/>
            <a:ext cx="8352928" cy="4464496"/>
          </a:xfrm>
        </p:spPr>
        <p:txBody>
          <a:bodyPr/>
          <a:lstStyle/>
          <a:p>
            <a:r>
              <a:rPr lang="cs-CZ" sz="1800" dirty="0" smtClean="0"/>
              <a:t>V žádosti se hodnotí </a:t>
            </a:r>
            <a:r>
              <a:rPr lang="cs-CZ" sz="1800" dirty="0"/>
              <a:t>podle polí „Rozpočet“, „Klíčové aktivity“, „Indikátory“, „Cílová skupina“ a „Popis projektu</a:t>
            </a:r>
            <a:r>
              <a:rPr lang="cs-CZ" sz="1800" dirty="0" smtClean="0"/>
              <a:t>“</a:t>
            </a:r>
          </a:p>
          <a:p>
            <a:r>
              <a:rPr lang="cs-CZ" sz="1800" dirty="0" smtClean="0"/>
              <a:t>Hodnotí se:</a:t>
            </a:r>
          </a:p>
          <a:p>
            <a:pPr lvl="1" algn="just"/>
            <a:r>
              <a:rPr lang="cs-CZ" sz="1600" dirty="0" smtClean="0"/>
              <a:t>Nastavení cílové hodnoty povinných indikátorů k naplnění</a:t>
            </a:r>
          </a:p>
          <a:p>
            <a:pPr lvl="1" algn="just"/>
            <a:r>
              <a:rPr lang="cs-CZ" sz="1600" dirty="0" smtClean="0"/>
              <a:t>Adekvátnost vzhledem k práci s cílovou skupinou a vůči rozpočtu</a:t>
            </a:r>
          </a:p>
          <a:p>
            <a:pPr lvl="1" algn="just"/>
            <a:r>
              <a:rPr lang="cs-CZ" sz="1600" dirty="0" smtClean="0"/>
              <a:t>Zda je reálné dosažení naplánované cílové hodnoty</a:t>
            </a:r>
          </a:p>
          <a:p>
            <a:pPr lvl="1" algn="just"/>
            <a:r>
              <a:rPr lang="cs-CZ" sz="1600" dirty="0" smtClean="0"/>
              <a:t>Soulad údajů uvedených v popisu indikátorů s údaji uvedenými </a:t>
            </a:r>
            <a:br>
              <a:rPr lang="cs-CZ" sz="1600" dirty="0" smtClean="0"/>
            </a:br>
            <a:r>
              <a:rPr lang="cs-CZ" sz="1600" dirty="0" smtClean="0"/>
              <a:t>v klíčových aktivitách.</a:t>
            </a:r>
          </a:p>
          <a:p>
            <a:pPr lvl="1" algn="just"/>
            <a:r>
              <a:rPr lang="cs-CZ" sz="1600" dirty="0" smtClean="0"/>
              <a:t>Soulad nastavení hodnot indikátorů s metodikou </a:t>
            </a:r>
          </a:p>
          <a:p>
            <a:pPr lvl="1"/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80911541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Způsob zapojení cílové skupiny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628800"/>
            <a:ext cx="8064000" cy="4491200"/>
          </a:xfrm>
        </p:spPr>
        <p:txBody>
          <a:bodyPr/>
          <a:lstStyle/>
          <a:p>
            <a:r>
              <a:rPr lang="cs-CZ" sz="1800" dirty="0" smtClean="0"/>
              <a:t>V žádosti se hodnotí podle polí „Popis projektu“ , „Cílová skupina“ a „Klíčové aktivity“</a:t>
            </a:r>
          </a:p>
          <a:p>
            <a:r>
              <a:rPr lang="cs-CZ" sz="1800" dirty="0" smtClean="0"/>
              <a:t>Hodnotí se:</a:t>
            </a:r>
          </a:p>
          <a:p>
            <a:pPr lvl="1"/>
            <a:r>
              <a:rPr lang="cs-CZ" sz="1600" dirty="0" smtClean="0"/>
              <a:t>Zda je zapojení cílové skupiny ve všech fázích projektu</a:t>
            </a:r>
          </a:p>
          <a:p>
            <a:pPr lvl="1"/>
            <a:r>
              <a:rPr lang="cs-CZ" sz="1600" dirty="0" smtClean="0"/>
              <a:t>Zda jsou v práci s cílovou skupinou zohledňovány potřeby cílové skupiny</a:t>
            </a:r>
          </a:p>
          <a:p>
            <a:pPr lvl="1"/>
            <a:r>
              <a:rPr lang="cs-CZ" sz="1600" dirty="0"/>
              <a:t>Individuální a kontinuální práce s cílovou skupinou po celou dobu </a:t>
            </a:r>
            <a:r>
              <a:rPr lang="cs-CZ" sz="1600" dirty="0" smtClean="0"/>
              <a:t>projektu</a:t>
            </a:r>
          </a:p>
          <a:p>
            <a:pPr lvl="1"/>
            <a:r>
              <a:rPr lang="cs-CZ" sz="1600" dirty="0" smtClean="0"/>
              <a:t>Zájem cílové skupiny o zapojení do projektu</a:t>
            </a:r>
          </a:p>
          <a:p>
            <a:pPr lvl="1"/>
            <a:endParaRPr lang="cs-CZ" dirty="0"/>
          </a:p>
          <a:p>
            <a:pPr lvl="1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64869974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Způsob realizace aktivit a jejich návaznost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628800"/>
            <a:ext cx="8064000" cy="3959960"/>
          </a:xfrm>
        </p:spPr>
        <p:txBody>
          <a:bodyPr/>
          <a:lstStyle/>
          <a:p>
            <a:r>
              <a:rPr lang="cs-CZ" sz="1800" dirty="0" smtClean="0"/>
              <a:t>V žádosti se hodnotí podle polí „Rozpočet</a:t>
            </a:r>
            <a:r>
              <a:rPr lang="cs-CZ" sz="1800" dirty="0"/>
              <a:t>“, „Klíčové aktivity“, „Indikátory“, „Cílová skupina“ a „Popis </a:t>
            </a:r>
            <a:r>
              <a:rPr lang="cs-CZ" sz="1800" dirty="0" smtClean="0"/>
              <a:t>projektu</a:t>
            </a:r>
          </a:p>
          <a:p>
            <a:r>
              <a:rPr lang="cs-CZ" sz="1800" dirty="0" smtClean="0"/>
              <a:t>Hodnotí se:</a:t>
            </a:r>
          </a:p>
          <a:p>
            <a:pPr lvl="1"/>
            <a:r>
              <a:rPr lang="cs-CZ" sz="1600" dirty="0" smtClean="0"/>
              <a:t>Zda jsou aktivity dostatečně a srozumitelně popsány</a:t>
            </a:r>
          </a:p>
          <a:p>
            <a:pPr lvl="1"/>
            <a:r>
              <a:rPr lang="cs-CZ" sz="1600" dirty="0" smtClean="0"/>
              <a:t>Zda má každá klíčová aktivita stanovený výstup</a:t>
            </a:r>
          </a:p>
          <a:p>
            <a:pPr lvl="1"/>
            <a:r>
              <a:rPr lang="cs-CZ" sz="1600" dirty="0" smtClean="0"/>
              <a:t>Zda způsob provádění klíčové aktivity povede k dosažení stanových výstupů</a:t>
            </a:r>
          </a:p>
          <a:p>
            <a:pPr lvl="1"/>
            <a:r>
              <a:rPr lang="cs-CZ" sz="1600" dirty="0" smtClean="0"/>
              <a:t>Zda je způsob provádění klíčové aktivity efektivní</a:t>
            </a:r>
          </a:p>
          <a:p>
            <a:pPr lvl="1"/>
            <a:r>
              <a:rPr lang="cs-CZ" sz="1600" dirty="0" smtClean="0"/>
              <a:t>Zda jsou identifikována náhradní řešení pro případ, že klíčová aktivita nebude z části realizována či s časovým zpožděním</a:t>
            </a:r>
          </a:p>
          <a:p>
            <a:pPr lvl="1"/>
            <a:r>
              <a:rPr lang="cs-CZ" sz="1600" dirty="0" smtClean="0"/>
              <a:t>Zda jednotlivé klíčové aktivity mají optimální časovou dotaci s ohledem na potřeby cílové skupiny a v dostatečné kvalitě</a:t>
            </a:r>
          </a:p>
          <a:p>
            <a:pPr lvl="1"/>
            <a:r>
              <a:rPr lang="cs-CZ" sz="1600" dirty="0" smtClean="0"/>
              <a:t>Zda klíčové aktivity navazují</a:t>
            </a:r>
          </a:p>
          <a:p>
            <a:pPr lvl="1"/>
            <a:r>
              <a:rPr lang="cs-CZ" sz="1600" dirty="0" smtClean="0"/>
              <a:t>Zda je vhodně nastavena celková délka projektu</a:t>
            </a:r>
            <a:endParaRPr lang="cs-CZ" sz="16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1702801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Ověření administrativní, finanční a provozní kapacity </a:t>
            </a:r>
            <a:r>
              <a:rPr lang="cs-CZ" dirty="0" smtClean="0"/>
              <a:t>žadatele (1)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628800"/>
            <a:ext cx="8064000" cy="3887952"/>
          </a:xfrm>
        </p:spPr>
        <p:txBody>
          <a:bodyPr/>
          <a:lstStyle/>
          <a:p>
            <a:r>
              <a:rPr lang="cs-CZ" sz="1800" dirty="0" smtClean="0"/>
              <a:t>Nebodované eliminační kritérium (ano/ne)</a:t>
            </a:r>
          </a:p>
          <a:p>
            <a:r>
              <a:rPr lang="cs-CZ" sz="1800" dirty="0" smtClean="0"/>
              <a:t>V žádosti se hodnotí podle pole „Subjekty projektu“ a „Realizační tým“.</a:t>
            </a:r>
          </a:p>
          <a:p>
            <a:r>
              <a:rPr lang="cs-CZ" sz="1800" dirty="0" smtClean="0"/>
              <a:t>Hodnotí se:</a:t>
            </a:r>
          </a:p>
          <a:p>
            <a:pPr lvl="1"/>
            <a:r>
              <a:rPr lang="cs-CZ" sz="1600" dirty="0" smtClean="0"/>
              <a:t>Zda neexistuje výrazný nepoměr mezi počtem zaměstnanců, objemem prostředků, se kterým organizace žadatele hospodařila v předchozím účetním období</a:t>
            </a:r>
          </a:p>
          <a:p>
            <a:pPr lvl="1"/>
            <a:r>
              <a:rPr lang="cs-CZ" sz="1600" dirty="0"/>
              <a:t>K</a:t>
            </a:r>
            <a:r>
              <a:rPr lang="cs-CZ" sz="1600" dirty="0" smtClean="0"/>
              <a:t>now-how organizace žadatele, partnera a realizačního týmu vůči parametrům projektu</a:t>
            </a:r>
          </a:p>
          <a:p>
            <a:pPr lvl="1"/>
            <a:r>
              <a:rPr lang="cs-CZ" sz="1600" dirty="0" smtClean="0"/>
              <a:t>Zda organizace žadatele, partnera </a:t>
            </a:r>
            <a:r>
              <a:rPr lang="cs-CZ" sz="1600" dirty="0"/>
              <a:t>nebo osoby/subjekty v realizačním týmu mají zkušenost se zajištěním činností minimálně blízkých svým věcným zaměřením činnostem, které jsou v projektu </a:t>
            </a:r>
            <a:r>
              <a:rPr lang="cs-CZ" sz="1600" dirty="0" smtClean="0"/>
              <a:t>naplánovány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15643110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Ověření administrativní, finanční a provozní kapacity </a:t>
            </a:r>
            <a:r>
              <a:rPr lang="cs-CZ" dirty="0" smtClean="0"/>
              <a:t>žadatele (2)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196752"/>
            <a:ext cx="8064000" cy="4320000"/>
          </a:xfrm>
        </p:spPr>
        <p:txBody>
          <a:bodyPr/>
          <a:lstStyle/>
          <a:p>
            <a:pPr marL="0" lvl="0" indent="0">
              <a:buNone/>
            </a:pPr>
            <a:endParaRPr lang="cs-CZ" dirty="0" smtClean="0"/>
          </a:p>
          <a:p>
            <a:pPr lvl="0" algn="just"/>
            <a:r>
              <a:rPr lang="cs-CZ" sz="1800" dirty="0" smtClean="0"/>
              <a:t>Výrazným </a:t>
            </a:r>
            <a:r>
              <a:rPr lang="cs-CZ" sz="1800" dirty="0"/>
              <a:t>nepoměrem v agendě počtu zaměstnanců se rozumí, že vykázaný počet zaměstnanců dosahuje méně než 1/5 počtu osob, které by měly zajišťovat realizaci projektu. </a:t>
            </a:r>
            <a:endParaRPr lang="cs-CZ" sz="1800" dirty="0" smtClean="0"/>
          </a:p>
          <a:p>
            <a:pPr lvl="0" algn="just"/>
            <a:r>
              <a:rPr lang="cs-CZ" sz="1800" dirty="0" smtClean="0"/>
              <a:t>Výrazným </a:t>
            </a:r>
            <a:r>
              <a:rPr lang="cs-CZ" sz="1800" dirty="0"/>
              <a:t>nepoměrem v agendě ročního obratu se rozumí, že roční obrat dosahuje méně než 1/5 celkových způsobilých výdajů </a:t>
            </a:r>
            <a:r>
              <a:rPr lang="cs-CZ" sz="1800" dirty="0" smtClean="0"/>
              <a:t>projektu.</a:t>
            </a:r>
          </a:p>
          <a:p>
            <a:pPr marL="0" lvl="0" indent="0" algn="just">
              <a:buNone/>
            </a:pPr>
            <a:endParaRPr lang="cs-CZ" sz="1800" dirty="0" smtClean="0">
              <a:solidFill>
                <a:schemeClr val="accent1"/>
              </a:solidFill>
            </a:endParaRPr>
          </a:p>
          <a:p>
            <a:pPr marL="0" lvl="0" indent="0" algn="just">
              <a:buNone/>
            </a:pPr>
            <a:r>
              <a:rPr lang="cs-CZ" sz="1800" dirty="0" smtClean="0">
                <a:solidFill>
                  <a:schemeClr val="accent1"/>
                </a:solidFill>
              </a:rPr>
              <a:t>(Počítá </a:t>
            </a:r>
            <a:r>
              <a:rPr lang="cs-CZ" sz="1800" dirty="0">
                <a:solidFill>
                  <a:schemeClr val="accent1"/>
                </a:solidFill>
              </a:rPr>
              <a:t>se s údaji za poslední účetní období a pouze za období 1 roku. Tyto údaje jsou brány v potaz ode dne početní </a:t>
            </a:r>
            <a:r>
              <a:rPr lang="cs-CZ" sz="1800" dirty="0" smtClean="0">
                <a:solidFill>
                  <a:schemeClr val="accent1"/>
                </a:solidFill>
              </a:rPr>
              <a:t>závěrky).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83008767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Důležité:</a:t>
            </a:r>
            <a:br>
              <a:rPr lang="cs-CZ" dirty="0" smtClean="0"/>
            </a:br>
            <a:r>
              <a:rPr lang="cs-CZ" dirty="0" smtClean="0"/>
              <a:t>Kompetence - Kapacita - kvalita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556792"/>
            <a:ext cx="8064000" cy="3959960"/>
          </a:xfrm>
        </p:spPr>
        <p:txBody>
          <a:bodyPr/>
          <a:lstStyle/>
          <a:p>
            <a:r>
              <a:rPr lang="cs-CZ" sz="1800" dirty="0" smtClean="0"/>
              <a:t>Kompetence žadatele /partnera</a:t>
            </a:r>
          </a:p>
          <a:p>
            <a:pPr lvl="1">
              <a:lnSpc>
                <a:spcPct val="100000"/>
              </a:lnSpc>
            </a:pPr>
            <a:r>
              <a:rPr lang="cs-CZ" sz="1600" dirty="0"/>
              <a:t>Přístup k cílové skupině</a:t>
            </a:r>
          </a:p>
          <a:p>
            <a:pPr lvl="1">
              <a:lnSpc>
                <a:spcPct val="100000"/>
              </a:lnSpc>
            </a:pPr>
            <a:r>
              <a:rPr lang="cs-CZ" sz="1600" dirty="0"/>
              <a:t>Zkušenosti s prací s cílovou skupinou</a:t>
            </a:r>
          </a:p>
          <a:p>
            <a:pPr lvl="1">
              <a:lnSpc>
                <a:spcPct val="100000"/>
              </a:lnSpc>
            </a:pPr>
            <a:r>
              <a:rPr lang="cs-CZ" sz="1600" dirty="0" smtClean="0"/>
              <a:t>Kapacita a kompetentní </a:t>
            </a:r>
            <a:r>
              <a:rPr lang="cs-CZ" sz="1600" dirty="0"/>
              <a:t>zajištění realizace </a:t>
            </a:r>
            <a:r>
              <a:rPr lang="cs-CZ" sz="1600" dirty="0" smtClean="0"/>
              <a:t>projektu</a:t>
            </a:r>
          </a:p>
          <a:p>
            <a:r>
              <a:rPr lang="cs-CZ" sz="1800" dirty="0" smtClean="0"/>
              <a:t>Individuální a kontinuální práce s cílovou skupinou po celou dobu projektu</a:t>
            </a:r>
          </a:p>
          <a:p>
            <a:r>
              <a:rPr lang="cs-CZ" sz="1800" dirty="0" smtClean="0"/>
              <a:t>Kvalitně </a:t>
            </a:r>
            <a:r>
              <a:rPr lang="cs-CZ" sz="1800" dirty="0"/>
              <a:t>vypracovaná žádost</a:t>
            </a:r>
          </a:p>
          <a:p>
            <a:pPr lvl="1">
              <a:lnSpc>
                <a:spcPct val="100000"/>
              </a:lnSpc>
            </a:pPr>
            <a:r>
              <a:rPr lang="cs-CZ" sz="1600" dirty="0"/>
              <a:t>Splnění požadavků stanovených výzvou</a:t>
            </a:r>
          </a:p>
          <a:p>
            <a:pPr lvl="1">
              <a:lnSpc>
                <a:spcPct val="100000"/>
              </a:lnSpc>
            </a:pPr>
            <a:r>
              <a:rPr lang="cs-CZ" sz="1600" dirty="0"/>
              <a:t>Konkrétní a dostatečně detailní popis </a:t>
            </a:r>
            <a:r>
              <a:rPr lang="cs-CZ" sz="1600" dirty="0" smtClean="0"/>
              <a:t>projektu</a:t>
            </a:r>
          </a:p>
          <a:p>
            <a:pPr marL="666000" lvl="2" indent="0">
              <a:lnSpc>
                <a:spcPct val="100000"/>
              </a:lnSpc>
              <a:buNone/>
            </a:pPr>
            <a:r>
              <a:rPr lang="cs-CZ" sz="1600" dirty="0" smtClean="0"/>
              <a:t>(pole v žádosti vztahující se k cílům, řešenému problému a způsobu řešení, rizikům, klíčovým aktivitám, cílové skupině, indikátorům)</a:t>
            </a:r>
            <a:endParaRPr lang="cs-CZ" sz="1600" dirty="0"/>
          </a:p>
          <a:p>
            <a:pPr lvl="1">
              <a:lnSpc>
                <a:spcPct val="100000"/>
              </a:lnSpc>
            </a:pPr>
            <a:r>
              <a:rPr lang="cs-CZ" sz="1600" dirty="0"/>
              <a:t>Konkrétní a dostatečně detailní popis realizačního týmu</a:t>
            </a:r>
          </a:p>
          <a:p>
            <a:pPr lvl="1">
              <a:lnSpc>
                <a:spcPct val="100000"/>
              </a:lnSpc>
            </a:pPr>
            <a:r>
              <a:rPr lang="cs-CZ" sz="1600" dirty="0"/>
              <a:t>Provázanost klíčových aktivit a rozpočtu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04649227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Dotazy k výzvě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556792"/>
            <a:ext cx="8064000" cy="3959960"/>
          </a:xfrm>
        </p:spPr>
        <p:txBody>
          <a:bodyPr/>
          <a:lstStyle/>
          <a:p>
            <a:r>
              <a:rPr lang="cs-CZ" sz="1800" dirty="0" smtClean="0"/>
              <a:t>Přednostně ESF Fórum</a:t>
            </a:r>
          </a:p>
          <a:p>
            <a:pPr lvl="1"/>
            <a:r>
              <a:rPr lang="cs-CZ" sz="1600" dirty="0" smtClean="0">
                <a:solidFill>
                  <a:srgbClr val="FF0000"/>
                </a:solidFill>
              </a:rPr>
              <a:t>Nutná registrace!</a:t>
            </a:r>
          </a:p>
          <a:p>
            <a:pPr lvl="1">
              <a:lnSpc>
                <a:spcPct val="100000"/>
              </a:lnSpc>
            </a:pPr>
            <a:r>
              <a:rPr lang="cs-CZ" sz="1600" dirty="0">
                <a:hlinkClick r:id="rId3"/>
              </a:rPr>
              <a:t>https://</a:t>
            </a:r>
            <a:r>
              <a:rPr lang="cs-CZ" sz="1600" dirty="0" smtClean="0">
                <a:hlinkClick r:id="rId3"/>
              </a:rPr>
              <a:t>forum.esfcr.cz/node/106/iniciativa-15-severozapad-kraje</a:t>
            </a:r>
            <a:endParaRPr lang="cs-CZ" sz="1600" dirty="0" smtClean="0"/>
          </a:p>
          <a:p>
            <a:pPr lvl="1">
              <a:lnSpc>
                <a:spcPct val="100000"/>
              </a:lnSpc>
            </a:pPr>
            <a:r>
              <a:rPr lang="cs-CZ" sz="1600" dirty="0" smtClean="0"/>
              <a:t>Pokládání dotazů</a:t>
            </a:r>
          </a:p>
          <a:p>
            <a:pPr lvl="1">
              <a:lnSpc>
                <a:spcPct val="100000"/>
              </a:lnSpc>
            </a:pPr>
            <a:r>
              <a:rPr lang="cs-CZ" sz="1600" dirty="0" smtClean="0"/>
              <a:t>Dokumenty (např. seznam zahraničních organizací se zájmem o spolupráci v oblasti mobility mládeže)</a:t>
            </a:r>
          </a:p>
          <a:p>
            <a:r>
              <a:rPr lang="cs-CZ" sz="1800" dirty="0" smtClean="0"/>
              <a:t>Osobní konzultace</a:t>
            </a:r>
          </a:p>
          <a:p>
            <a:pPr lvl="1">
              <a:lnSpc>
                <a:spcPct val="100000"/>
              </a:lnSpc>
            </a:pPr>
            <a:r>
              <a:rPr lang="cs-CZ" sz="1600" dirty="0" smtClean="0"/>
              <a:t>Dle domluvy, </a:t>
            </a:r>
            <a:r>
              <a:rPr lang="cs-CZ" sz="1600" dirty="0"/>
              <a:t>rezervace prostřednictvím e-mailu</a:t>
            </a:r>
          </a:p>
          <a:p>
            <a:r>
              <a:rPr lang="cs-CZ" sz="1800" dirty="0" smtClean="0"/>
              <a:t>E-mail</a:t>
            </a:r>
          </a:p>
          <a:p>
            <a:pPr lvl="1">
              <a:lnSpc>
                <a:spcPct val="100000"/>
              </a:lnSpc>
            </a:pPr>
            <a:r>
              <a:rPr lang="cs-CZ" sz="1600" dirty="0" smtClean="0">
                <a:hlinkClick r:id="rId4"/>
              </a:rPr>
              <a:t>tomas.travnicek@mpsv.cz</a:t>
            </a:r>
            <a:endParaRPr lang="cs-CZ" sz="1600" dirty="0" smtClean="0"/>
          </a:p>
          <a:p>
            <a:pPr lvl="1">
              <a:lnSpc>
                <a:spcPct val="100000"/>
              </a:lnSpc>
            </a:pPr>
            <a:r>
              <a:rPr lang="cs-CZ" sz="1600" dirty="0" smtClean="0">
                <a:hlinkClick r:id="rId5"/>
              </a:rPr>
              <a:t>marek.simak@mpsv.cz</a:t>
            </a:r>
            <a:endParaRPr lang="cs-CZ" sz="1600" dirty="0" smtClean="0"/>
          </a:p>
          <a:p>
            <a:pPr lvl="1">
              <a:lnSpc>
                <a:spcPct val="100000"/>
              </a:lnSpc>
            </a:pPr>
            <a:endParaRPr lang="cs-CZ" sz="1600" dirty="0"/>
          </a:p>
          <a:p>
            <a:pPr marL="414000" lvl="1" indent="0">
              <a:lnSpc>
                <a:spcPct val="100000"/>
              </a:lnSpc>
              <a:buNone/>
            </a:pPr>
            <a:endParaRPr lang="cs-CZ" sz="1600" dirty="0"/>
          </a:p>
          <a:p>
            <a:pPr marL="414000" lvl="1" indent="0">
              <a:buNone/>
            </a:pPr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25129187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Osobní konzultace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556792"/>
            <a:ext cx="8064000" cy="4031968"/>
          </a:xfrm>
        </p:spPr>
        <p:txBody>
          <a:bodyPr/>
          <a:lstStyle/>
          <a:p>
            <a:r>
              <a:rPr lang="cs-CZ" altLang="cs-CZ" sz="2000" dirty="0" smtClean="0">
                <a:solidFill>
                  <a:srgbClr val="143F7E"/>
                </a:solidFill>
              </a:rPr>
              <a:t>Co lze konzultovat:</a:t>
            </a:r>
          </a:p>
          <a:p>
            <a:pPr lvl="1">
              <a:lnSpc>
                <a:spcPct val="100000"/>
              </a:lnSpc>
            </a:pPr>
            <a:r>
              <a:rPr lang="cs-CZ" altLang="cs-CZ" sz="1600" dirty="0">
                <a:solidFill>
                  <a:srgbClr val="143F7E"/>
                </a:solidFill>
              </a:rPr>
              <a:t>Podmínky výzvy, soulad s výzvou</a:t>
            </a:r>
          </a:p>
          <a:p>
            <a:pPr lvl="1">
              <a:lnSpc>
                <a:spcPct val="100000"/>
              </a:lnSpc>
            </a:pPr>
            <a:r>
              <a:rPr lang="cs-CZ" altLang="cs-CZ" sz="1600" dirty="0">
                <a:solidFill>
                  <a:srgbClr val="143F7E"/>
                </a:solidFill>
              </a:rPr>
              <a:t>Metodické otázky</a:t>
            </a:r>
          </a:p>
          <a:p>
            <a:pPr lvl="1">
              <a:lnSpc>
                <a:spcPct val="100000"/>
              </a:lnSpc>
            </a:pPr>
            <a:r>
              <a:rPr lang="cs-CZ" altLang="cs-CZ" sz="1600" dirty="0">
                <a:solidFill>
                  <a:srgbClr val="143F7E"/>
                </a:solidFill>
              </a:rPr>
              <a:t>Dílčí otázky k realizaci projektu /aktivit</a:t>
            </a:r>
          </a:p>
          <a:p>
            <a:pPr lvl="1">
              <a:lnSpc>
                <a:spcPct val="100000"/>
              </a:lnSpc>
            </a:pPr>
            <a:r>
              <a:rPr lang="cs-CZ" altLang="cs-CZ" sz="1600" dirty="0">
                <a:solidFill>
                  <a:srgbClr val="143F7E"/>
                </a:solidFill>
              </a:rPr>
              <a:t>Problémy s vyplněním konkrétních částí </a:t>
            </a:r>
            <a:r>
              <a:rPr lang="cs-CZ" altLang="cs-CZ" sz="1600" dirty="0" smtClean="0">
                <a:solidFill>
                  <a:srgbClr val="143F7E"/>
                </a:solidFill>
              </a:rPr>
              <a:t>žádosti</a:t>
            </a:r>
            <a:endParaRPr lang="cs-CZ" altLang="cs-CZ" dirty="0" smtClean="0">
              <a:solidFill>
                <a:srgbClr val="143F7E"/>
              </a:solidFill>
            </a:endParaRPr>
          </a:p>
          <a:p>
            <a:r>
              <a:rPr lang="cs-CZ" altLang="cs-CZ" sz="2000" dirty="0" smtClean="0">
                <a:solidFill>
                  <a:srgbClr val="143F7E"/>
                </a:solidFill>
              </a:rPr>
              <a:t>Co nelze konzultovat:</a:t>
            </a:r>
          </a:p>
          <a:p>
            <a:pPr lvl="1">
              <a:lnSpc>
                <a:spcPct val="100000"/>
              </a:lnSpc>
            </a:pPr>
            <a:r>
              <a:rPr lang="cs-CZ" altLang="cs-CZ" sz="1600" dirty="0" smtClean="0">
                <a:solidFill>
                  <a:srgbClr val="143F7E"/>
                </a:solidFill>
              </a:rPr>
              <a:t>Nelze revidovat či kontrolovat </a:t>
            </a:r>
            <a:r>
              <a:rPr lang="cs-CZ" altLang="cs-CZ" sz="1600" dirty="0">
                <a:solidFill>
                  <a:srgbClr val="143F7E"/>
                </a:solidFill>
              </a:rPr>
              <a:t>celou </a:t>
            </a:r>
            <a:r>
              <a:rPr lang="cs-CZ" altLang="cs-CZ" sz="1600" dirty="0" smtClean="0">
                <a:solidFill>
                  <a:srgbClr val="143F7E"/>
                </a:solidFill>
              </a:rPr>
              <a:t>žádost</a:t>
            </a:r>
            <a:endParaRPr lang="cs-CZ" altLang="cs-CZ" sz="1600" dirty="0">
              <a:solidFill>
                <a:srgbClr val="143F7E"/>
              </a:solidFill>
            </a:endParaRPr>
          </a:p>
          <a:p>
            <a:pPr lvl="1">
              <a:lnSpc>
                <a:spcPct val="100000"/>
              </a:lnSpc>
            </a:pPr>
            <a:r>
              <a:rPr lang="cs-CZ" altLang="cs-CZ" sz="1600" dirty="0">
                <a:solidFill>
                  <a:srgbClr val="143F7E"/>
                </a:solidFill>
              </a:rPr>
              <a:t>Nelze </a:t>
            </a:r>
            <a:r>
              <a:rPr lang="cs-CZ" altLang="cs-CZ" sz="1600" dirty="0" smtClean="0">
                <a:solidFill>
                  <a:srgbClr val="143F7E"/>
                </a:solidFill>
              </a:rPr>
              <a:t>spoluvytvářet </a:t>
            </a:r>
            <a:r>
              <a:rPr lang="cs-CZ" altLang="cs-CZ" sz="1600" dirty="0">
                <a:solidFill>
                  <a:srgbClr val="143F7E"/>
                </a:solidFill>
              </a:rPr>
              <a:t>projekt a </a:t>
            </a:r>
            <a:r>
              <a:rPr lang="cs-CZ" altLang="cs-CZ" sz="1600" dirty="0" smtClean="0">
                <a:solidFill>
                  <a:srgbClr val="143F7E"/>
                </a:solidFill>
              </a:rPr>
              <a:t>radit, </a:t>
            </a:r>
            <a:r>
              <a:rPr lang="cs-CZ" altLang="cs-CZ" sz="1600" dirty="0">
                <a:solidFill>
                  <a:srgbClr val="143F7E"/>
                </a:solidFill>
              </a:rPr>
              <a:t>jaké aktivity do projektu </a:t>
            </a:r>
            <a:r>
              <a:rPr lang="cs-CZ" altLang="cs-CZ" sz="1600" dirty="0" smtClean="0">
                <a:solidFill>
                  <a:srgbClr val="143F7E"/>
                </a:solidFill>
              </a:rPr>
              <a:t>zařadit</a:t>
            </a:r>
          </a:p>
          <a:p>
            <a:pPr marL="414000" lvl="1" indent="0">
              <a:lnSpc>
                <a:spcPct val="100000"/>
              </a:lnSpc>
              <a:buNone/>
            </a:pPr>
            <a:endParaRPr lang="cs-CZ" altLang="cs-CZ" sz="1600" dirty="0">
              <a:solidFill>
                <a:srgbClr val="143F7E"/>
              </a:solidFill>
            </a:endParaRPr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altLang="cs-CZ" dirty="0">
                <a:solidFill>
                  <a:srgbClr val="143F7E"/>
                </a:solidFill>
              </a:rPr>
              <a:t>Konzultace žádosti nenahrazuje věcné hodnocení</a:t>
            </a:r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altLang="cs-CZ" dirty="0">
                <a:solidFill>
                  <a:srgbClr val="143F7E"/>
                </a:solidFill>
              </a:rPr>
              <a:t>Konzultace žádosti negarantuje úspěch projektové žádosti ve věcném hodnocení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028821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Formulář žádosti o podporu 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556792"/>
            <a:ext cx="8280920" cy="5040560"/>
          </a:xfrm>
        </p:spPr>
        <p:txBody>
          <a:bodyPr/>
          <a:lstStyle/>
          <a:p>
            <a:r>
              <a:rPr lang="cs-CZ" sz="1800" dirty="0" smtClean="0"/>
              <a:t>V číselnících lze vybírat s pomocí filtru: do horního řádku se uvádí hledaný výraz</a:t>
            </a:r>
          </a:p>
          <a:p>
            <a:r>
              <a:rPr lang="cs-CZ" sz="1800" dirty="0" smtClean="0"/>
              <a:t>Role uživatelů IS KP14+ ve vztahu k projektu</a:t>
            </a:r>
          </a:p>
          <a:p>
            <a:pPr lvl="1"/>
            <a:r>
              <a:rPr lang="cs-CZ" sz="1600" dirty="0" smtClean="0"/>
              <a:t>Editor</a:t>
            </a:r>
          </a:p>
          <a:p>
            <a:pPr lvl="1"/>
            <a:r>
              <a:rPr lang="cs-CZ" sz="1600" dirty="0" smtClean="0"/>
              <a:t>Čtenář</a:t>
            </a:r>
          </a:p>
          <a:p>
            <a:pPr lvl="1"/>
            <a:r>
              <a:rPr lang="cs-CZ" sz="1600" dirty="0" smtClean="0"/>
              <a:t>Signatář (vždy minimálně 1 osoba s touto rolí; pořadí signatářů se specifikuje v datech žádosti)</a:t>
            </a:r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800" dirty="0" smtClean="0"/>
              <a:t>Není </a:t>
            </a:r>
            <a:r>
              <a:rPr lang="cs-CZ" sz="1800" dirty="0"/>
              <a:t>možné přidělit přístup někomu, kdo pro IS KP14+ </a:t>
            </a:r>
            <a:r>
              <a:rPr lang="cs-CZ" sz="1800" dirty="0" smtClean="0"/>
              <a:t>neexistuje</a:t>
            </a:r>
            <a:endParaRPr lang="cs-CZ" sz="1800" dirty="0"/>
          </a:p>
          <a:p>
            <a:r>
              <a:rPr lang="cs-CZ" sz="1800" dirty="0" smtClean="0"/>
              <a:t>Správce přístupů vždy jedním z editorů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7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3807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Formulář žádosti o podporu III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556792"/>
            <a:ext cx="8136456" cy="4752528"/>
          </a:xfrm>
        </p:spPr>
        <p:txBody>
          <a:bodyPr/>
          <a:lstStyle/>
          <a:p>
            <a:r>
              <a:rPr lang="cs-CZ" sz="1800" dirty="0" smtClean="0"/>
              <a:t>Plné moci</a:t>
            </a:r>
          </a:p>
          <a:p>
            <a:pPr lvl="1"/>
            <a:r>
              <a:rPr lang="cs-CZ" sz="1600" dirty="0" smtClean="0"/>
              <a:t>Nutné podepsat zmocnění v IS KP14+ nebo vložit sken listiny se zmocněním</a:t>
            </a:r>
          </a:p>
          <a:p>
            <a:pPr lvl="1"/>
            <a:r>
              <a:rPr lang="cs-CZ" sz="1600" dirty="0" smtClean="0"/>
              <a:t>Listinnou </a:t>
            </a:r>
            <a:r>
              <a:rPr lang="cs-CZ" sz="1600" dirty="0"/>
              <a:t>plnou mocí mohou být také vnitřní předpisy organizace, ze kterých vyplývá, že organizaci je oprávněn zastupovat např. řídící pracovník na určité pozici, avšak i vnitřní předpisy musí být </a:t>
            </a:r>
            <a:r>
              <a:rPr lang="cs-CZ" sz="1600" dirty="0" smtClean="0"/>
              <a:t>podepsány</a:t>
            </a:r>
          </a:p>
          <a:p>
            <a:pPr lvl="1"/>
            <a:r>
              <a:rPr lang="cs-CZ" sz="1600" dirty="0" smtClean="0"/>
              <a:t>Uvádí se platnost plné moci </a:t>
            </a:r>
            <a:r>
              <a:rPr lang="cs-CZ" sz="1600" b="1" dirty="0" smtClean="0"/>
              <a:t>od - do </a:t>
            </a:r>
          </a:p>
          <a:p>
            <a:pPr lvl="1"/>
            <a:r>
              <a:rPr lang="cs-CZ" sz="1600" dirty="0" smtClean="0"/>
              <a:t>Nutné nastavit, pro jaké činnosti je plná moc platná (zda jen pro žádost o podporu, nebo i další úkony)</a:t>
            </a:r>
            <a:endParaRPr lang="cs-CZ" sz="16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8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8690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Čestné prohlášení v žádosti o podporu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556792"/>
            <a:ext cx="8352480" cy="4968552"/>
          </a:xfrm>
        </p:spPr>
        <p:txBody>
          <a:bodyPr/>
          <a:lstStyle/>
          <a:p>
            <a:r>
              <a:rPr lang="cs-CZ" sz="1800" dirty="0" smtClean="0"/>
              <a:t>Žadatel nemůže editovat, musí potvrdit soulad s obsahem předpřipraveného prohlášení</a:t>
            </a:r>
          </a:p>
          <a:p>
            <a:r>
              <a:rPr lang="cs-CZ" sz="1800" dirty="0" smtClean="0"/>
              <a:t>Potvrzuje např. pravdivost údajů, bezdlužnost, absenci citlivých údajů v žádosti, souhlasí s uváděním v seznamu příjemců, vylučuje dvojí financování, akceptuje, že neumožnění ex ante kontroly je důvod pro vyloučení z hodnocení, bere na vědomí závazek mít aktivní datovou schránku</a:t>
            </a:r>
            <a:endParaRPr lang="cs-CZ" sz="1800" dirty="0"/>
          </a:p>
          <a:p>
            <a:r>
              <a:rPr lang="cs-CZ" sz="1800" dirty="0" smtClean="0"/>
              <a:t>Z </a:t>
            </a:r>
            <a:r>
              <a:rPr lang="cs-CZ" sz="1800" dirty="0"/>
              <a:t>technických důvodů je </a:t>
            </a:r>
            <a:r>
              <a:rPr lang="cs-CZ" sz="1800" dirty="0" smtClean="0"/>
              <a:t>čestné </a:t>
            </a:r>
            <a:r>
              <a:rPr lang="cs-CZ" sz="1800" dirty="0"/>
              <a:t>prohlášení v IS KP14+ evidováno ve dvou </a:t>
            </a:r>
            <a:r>
              <a:rPr lang="cs-CZ" sz="1800" dirty="0" smtClean="0"/>
              <a:t>částech; žadatel </a:t>
            </a:r>
            <a:r>
              <a:rPr lang="cs-CZ" sz="1800" dirty="0"/>
              <a:t>musí </a:t>
            </a:r>
            <a:r>
              <a:rPr lang="cs-CZ" sz="1800" b="1" dirty="0"/>
              <a:t>na </a:t>
            </a:r>
            <a:r>
              <a:rPr lang="cs-CZ" sz="1800" b="1" dirty="0" smtClean="0"/>
              <a:t>každou část kliknout </a:t>
            </a:r>
            <a:r>
              <a:rPr lang="cs-CZ" sz="1800" dirty="0"/>
              <a:t>(tj. otevřít jej pro </a:t>
            </a:r>
            <a:r>
              <a:rPr lang="cs-CZ" sz="1800" dirty="0" smtClean="0"/>
              <a:t>editaci) a </a:t>
            </a:r>
            <a:r>
              <a:rPr lang="cs-CZ" sz="1800" b="1" dirty="0" smtClean="0"/>
              <a:t>potvrdit</a:t>
            </a:r>
            <a:r>
              <a:rPr lang="cs-CZ" sz="1800" b="1" dirty="0"/>
              <a:t>, že s čestným prohlášením souhlasí </a:t>
            </a:r>
            <a:r>
              <a:rPr lang="cs-CZ" sz="1800" dirty="0"/>
              <a:t>(zaškrtnutím checkboxu „Souhlasím s čestným prohlášením</a:t>
            </a:r>
            <a:r>
              <a:rPr lang="cs-CZ" sz="1800" dirty="0" smtClean="0"/>
              <a:t>“)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9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8243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5606</Words>
  <Application>Microsoft Office PowerPoint</Application>
  <PresentationFormat>Předvádění na obrazovce (4:3)</PresentationFormat>
  <Paragraphs>730</Paragraphs>
  <Slides>68</Slides>
  <Notes>44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68</vt:i4>
      </vt:variant>
    </vt:vector>
  </HeadingPairs>
  <TitlesOfParts>
    <vt:vector size="69" baseType="lpstr">
      <vt:lpstr>prezentace</vt:lpstr>
      <vt:lpstr>Výzva 03_15_116</vt:lpstr>
      <vt:lpstr>Agenda</vt:lpstr>
      <vt:lpstr>ISKP14+ Vybraná témata </vt:lpstr>
      <vt:lpstr>Elektronizace </vt:lpstr>
      <vt:lpstr>Registrace uživatelů is kp14+</vt:lpstr>
      <vt:lpstr>Formulář žádosti o podporu I</vt:lpstr>
      <vt:lpstr>Formulář žádosti o podporu II</vt:lpstr>
      <vt:lpstr>Formulář žádosti o podporu III</vt:lpstr>
      <vt:lpstr>Čestné prohlášení v žádosti o podporu</vt:lpstr>
      <vt:lpstr>výzva </vt:lpstr>
      <vt:lpstr>Parametry Výzvy 03_15_116</vt:lpstr>
      <vt:lpstr>ŽADATELÉ / PARTNEŘI</vt:lpstr>
      <vt:lpstr>Projektové partnerství</vt:lpstr>
      <vt:lpstr>Subjekty v IS KP I</vt:lpstr>
      <vt:lpstr>Subjekty v IS KP II</vt:lpstr>
      <vt:lpstr>Cílová Skupina</vt:lpstr>
      <vt:lpstr>Výběr Cílové skupiny</vt:lpstr>
      <vt:lpstr>klíčové aktivity</vt:lpstr>
      <vt:lpstr>Požadavky na klíčové aktivity</vt:lpstr>
      <vt:lpstr>Klíčové aktivity V IS KP</vt:lpstr>
      <vt:lpstr>umístění</vt:lpstr>
      <vt:lpstr>Indikátory</vt:lpstr>
      <vt:lpstr>Povinné Indikátory k naplnění</vt:lpstr>
      <vt:lpstr>Stanovení cílových hodnot</vt:lpstr>
      <vt:lpstr>indikátory - Popis hodnoty</vt:lpstr>
      <vt:lpstr>indikátory - rozdíly  OPZ / OP LZZ</vt:lpstr>
      <vt:lpstr>Bagatelní podpora</vt:lpstr>
      <vt:lpstr>vazba IS KP14+ a IS ESF 2014+ </vt:lpstr>
      <vt:lpstr>Realizační Tým</vt:lpstr>
      <vt:lpstr>Realizační Tým – pracovní výkazy</vt:lpstr>
      <vt:lpstr>Realizační tým v IS KP</vt:lpstr>
      <vt:lpstr>Způsobilé výdaje – rozdíly oproti op LZZ</vt:lpstr>
      <vt:lpstr>Nepřímé náklady</vt:lpstr>
      <vt:lpstr>Spolufinancování</vt:lpstr>
      <vt:lpstr>Finanční plán V IS KP</vt:lpstr>
      <vt:lpstr>Publicita – základní pravidla</vt:lpstr>
      <vt:lpstr>Publicita - POVINNOSTI PŘÍJEMCŮ</vt:lpstr>
      <vt:lpstr>Povinný plakát</vt:lpstr>
      <vt:lpstr>VIZUÁLNÍ IDENTITA - použití</vt:lpstr>
      <vt:lpstr>Povinné přílohy žádosti</vt:lpstr>
      <vt:lpstr>Způsob a forma předkládání žádostí</vt:lpstr>
      <vt:lpstr>Popis projektu v IS KP</vt:lpstr>
      <vt:lpstr>Popis projektu v is kp II</vt:lpstr>
      <vt:lpstr>Popis projektu v is kp III</vt:lpstr>
      <vt:lpstr>Zakázky </vt:lpstr>
      <vt:lpstr>Kategorie pro zadávání – LIMITY STANOVENY MMR</vt:lpstr>
      <vt:lpstr>Základní Porovnání OPZ a OP LZZ I</vt:lpstr>
      <vt:lpstr>Základní Porovnání OPZ a OP LZZ II</vt:lpstr>
      <vt:lpstr>Ex ante kontrola</vt:lpstr>
      <vt:lpstr>Zakázky v is kp14+</vt:lpstr>
      <vt:lpstr>Hodnocení a Výběr Projektů </vt:lpstr>
      <vt:lpstr>Hodnocení a Výběr Projektů</vt:lpstr>
      <vt:lpstr>Formální hodnocení</vt:lpstr>
      <vt:lpstr>Hodnocení přijatelnosti (1)</vt:lpstr>
      <vt:lpstr>Hodnocení přijatelnosti (2)</vt:lpstr>
      <vt:lpstr>Věcné hodnocení</vt:lpstr>
      <vt:lpstr>Vymezení problému a cílové skupiny </vt:lpstr>
      <vt:lpstr>Cíle a konzistentnost (intervenční logika) projektu</vt:lpstr>
      <vt:lpstr>Způsob ověření dosažení cíle projektu </vt:lpstr>
      <vt:lpstr>Efektivita projektu, rozpočet </vt:lpstr>
      <vt:lpstr>Adekvátnost indikátorů </vt:lpstr>
      <vt:lpstr>Způsob zapojení cílové skupiny </vt:lpstr>
      <vt:lpstr>Způsob realizace aktivit a jejich návaznost </vt:lpstr>
      <vt:lpstr>Ověření administrativní, finanční a provozní kapacity žadatele (1)</vt:lpstr>
      <vt:lpstr>Ověření administrativní, finanční a provozní kapacity žadatele (2)</vt:lpstr>
      <vt:lpstr>Důležité: Kompetence - Kapacita - kvalita </vt:lpstr>
      <vt:lpstr>Dotazy k výzvě</vt:lpstr>
      <vt:lpstr>Osobní konzultace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2015-02-20T08:23:15Z</dcterms:created>
  <dcterms:modified xsi:type="dcterms:W3CDTF">2015-10-06T12:28:05Z</dcterms:modified>
</cp:coreProperties>
</file>