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4">
  <p:sldMasterIdLst>
    <p:sldMasterId id="2147483671" r:id="rId1"/>
  </p:sldMasterIdLst>
  <p:notesMasterIdLst>
    <p:notesMasterId r:id="rId132"/>
  </p:notesMasterIdLst>
  <p:handoutMasterIdLst>
    <p:handoutMasterId r:id="rId133"/>
  </p:handoutMasterIdLst>
  <p:sldIdLst>
    <p:sldId id="323" r:id="rId2"/>
    <p:sldId id="415" r:id="rId3"/>
    <p:sldId id="414" r:id="rId4"/>
    <p:sldId id="336" r:id="rId5"/>
    <p:sldId id="342" r:id="rId6"/>
    <p:sldId id="344" r:id="rId7"/>
    <p:sldId id="345" r:id="rId8"/>
    <p:sldId id="533" r:id="rId9"/>
    <p:sldId id="343" r:id="rId10"/>
    <p:sldId id="346" r:id="rId11"/>
    <p:sldId id="534" r:id="rId12"/>
    <p:sldId id="535" r:id="rId13"/>
    <p:sldId id="536" r:id="rId14"/>
    <p:sldId id="413" r:id="rId15"/>
    <p:sldId id="359" r:id="rId16"/>
    <p:sldId id="364" r:id="rId17"/>
    <p:sldId id="496" r:id="rId18"/>
    <p:sldId id="497" r:id="rId19"/>
    <p:sldId id="538" r:id="rId20"/>
    <p:sldId id="363" r:id="rId21"/>
    <p:sldId id="362" r:id="rId22"/>
    <p:sldId id="416" r:id="rId23"/>
    <p:sldId id="504" r:id="rId24"/>
    <p:sldId id="505" r:id="rId25"/>
    <p:sldId id="506" r:id="rId26"/>
    <p:sldId id="507" r:id="rId27"/>
    <p:sldId id="508" r:id="rId28"/>
    <p:sldId id="417" r:id="rId29"/>
    <p:sldId id="369" r:id="rId30"/>
    <p:sldId id="540" r:id="rId31"/>
    <p:sldId id="370" r:id="rId32"/>
    <p:sldId id="541" r:id="rId33"/>
    <p:sldId id="371" r:id="rId34"/>
    <p:sldId id="372" r:id="rId35"/>
    <p:sldId id="373" r:id="rId36"/>
    <p:sldId id="542" r:id="rId37"/>
    <p:sldId id="374" r:id="rId38"/>
    <p:sldId id="375" r:id="rId39"/>
    <p:sldId id="543" r:id="rId40"/>
    <p:sldId id="547" r:id="rId41"/>
    <p:sldId id="377" r:id="rId42"/>
    <p:sldId id="378" r:id="rId43"/>
    <p:sldId id="544" r:id="rId44"/>
    <p:sldId id="379" r:id="rId45"/>
    <p:sldId id="502" r:id="rId46"/>
    <p:sldId id="509" r:id="rId47"/>
    <p:sldId id="510" r:id="rId48"/>
    <p:sldId id="511" r:id="rId49"/>
    <p:sldId id="512" r:id="rId50"/>
    <p:sldId id="513" r:id="rId51"/>
    <p:sldId id="537" r:id="rId52"/>
    <p:sldId id="514" r:id="rId53"/>
    <p:sldId id="515" r:id="rId54"/>
    <p:sldId id="516" r:id="rId55"/>
    <p:sldId id="517" r:id="rId56"/>
    <p:sldId id="518" r:id="rId57"/>
    <p:sldId id="519" r:id="rId58"/>
    <p:sldId id="520" r:id="rId59"/>
    <p:sldId id="521" r:id="rId60"/>
    <p:sldId id="522" r:id="rId61"/>
    <p:sldId id="523" r:id="rId62"/>
    <p:sldId id="524" r:id="rId63"/>
    <p:sldId id="525" r:id="rId64"/>
    <p:sldId id="526" r:id="rId65"/>
    <p:sldId id="527" r:id="rId66"/>
    <p:sldId id="545" r:id="rId67"/>
    <p:sldId id="528" r:id="rId68"/>
    <p:sldId id="529" r:id="rId69"/>
    <p:sldId id="530" r:id="rId70"/>
    <p:sldId id="438" r:id="rId71"/>
    <p:sldId id="439" r:id="rId72"/>
    <p:sldId id="440" r:id="rId73"/>
    <p:sldId id="441" r:id="rId74"/>
    <p:sldId id="442" r:id="rId75"/>
    <p:sldId id="443" r:id="rId76"/>
    <p:sldId id="444" r:id="rId77"/>
    <p:sldId id="445" r:id="rId78"/>
    <p:sldId id="446" r:id="rId79"/>
    <p:sldId id="447" r:id="rId80"/>
    <p:sldId id="448" r:id="rId81"/>
    <p:sldId id="449" r:id="rId82"/>
    <p:sldId id="450" r:id="rId83"/>
    <p:sldId id="451" r:id="rId84"/>
    <p:sldId id="452" r:id="rId85"/>
    <p:sldId id="453" r:id="rId86"/>
    <p:sldId id="454" r:id="rId87"/>
    <p:sldId id="455" r:id="rId88"/>
    <p:sldId id="456" r:id="rId89"/>
    <p:sldId id="457" r:id="rId90"/>
    <p:sldId id="458" r:id="rId91"/>
    <p:sldId id="459" r:id="rId92"/>
    <p:sldId id="460" r:id="rId93"/>
    <p:sldId id="461" r:id="rId94"/>
    <p:sldId id="462" r:id="rId95"/>
    <p:sldId id="463" r:id="rId96"/>
    <p:sldId id="464" r:id="rId97"/>
    <p:sldId id="465" r:id="rId98"/>
    <p:sldId id="466" r:id="rId99"/>
    <p:sldId id="467" r:id="rId100"/>
    <p:sldId id="468" r:id="rId101"/>
    <p:sldId id="469" r:id="rId102"/>
    <p:sldId id="470" r:id="rId103"/>
    <p:sldId id="471" r:id="rId104"/>
    <p:sldId id="472" r:id="rId105"/>
    <p:sldId id="473" r:id="rId106"/>
    <p:sldId id="474" r:id="rId107"/>
    <p:sldId id="475" r:id="rId108"/>
    <p:sldId id="476" r:id="rId109"/>
    <p:sldId id="477" r:id="rId110"/>
    <p:sldId id="478" r:id="rId111"/>
    <p:sldId id="479" r:id="rId112"/>
    <p:sldId id="480" r:id="rId113"/>
    <p:sldId id="481" r:id="rId114"/>
    <p:sldId id="482" r:id="rId115"/>
    <p:sldId id="483" r:id="rId116"/>
    <p:sldId id="484" r:id="rId117"/>
    <p:sldId id="485" r:id="rId118"/>
    <p:sldId id="486" r:id="rId119"/>
    <p:sldId id="487" r:id="rId120"/>
    <p:sldId id="488" r:id="rId121"/>
    <p:sldId id="489" r:id="rId122"/>
    <p:sldId id="490" r:id="rId123"/>
    <p:sldId id="491" r:id="rId124"/>
    <p:sldId id="492" r:id="rId125"/>
    <p:sldId id="493" r:id="rId126"/>
    <p:sldId id="494" r:id="rId127"/>
    <p:sldId id="503" r:id="rId128"/>
    <p:sldId id="321" r:id="rId129"/>
    <p:sldId id="348" r:id="rId130"/>
    <p:sldId id="341" r:id="rId13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or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00" autoAdjust="0"/>
  </p:normalViewPr>
  <p:slideViewPr>
    <p:cSldViewPr showGuides="1">
      <p:cViewPr varScale="1">
        <p:scale>
          <a:sx n="94" d="100"/>
          <a:sy n="94" d="100"/>
        </p:scale>
        <p:origin x="-180" y="-102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1133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handoutMaster" Target="handoutMasters/handoutMaster1.xml"/><Relationship Id="rId138" Type="http://schemas.openxmlformats.org/officeDocument/2006/relationships/tableStyles" Target="tableStyle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26" Type="http://schemas.openxmlformats.org/officeDocument/2006/relationships/slide" Target="slides/slide125.xml"/><Relationship Id="rId134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6888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9.10.2015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90" y="9428164"/>
            <a:ext cx="2946400" cy="496887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9.10.2015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1" tIns="45706" rIns="91411" bIns="45706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1" tIns="45706" rIns="91411" bIns="45706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1411" tIns="45706" rIns="91411" bIns="45706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4404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1092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983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t>49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694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3278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obvykle-ceny-a-mzdy-platy" TargetMode="Externa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03/" TargetMode="Externa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hyperlink" Target="https://mseu.mssf.cz/" TargetMode="Externa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143/" TargetMode="External"/><Relationship Id="rId2" Type="http://schemas.openxmlformats.org/officeDocument/2006/relationships/hyperlink" Target="http://www.strukturalni-fondy.cz/cs/Jak-na-projekt/Elektronicka-zadost/Edukacni-videa" TargetMode="Externa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hyperlink" Target="mailto:iskp@mpsv.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5013176"/>
            <a:ext cx="540000" cy="540000"/>
          </a:xfr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1331640" y="4437112"/>
            <a:ext cx="5930356" cy="1656184"/>
          </a:xfrm>
        </p:spPr>
        <p:txBody>
          <a:bodyPr/>
          <a:lstStyle/>
          <a:p>
            <a:pPr algn="ctr"/>
            <a:r>
              <a:rPr lang="cs-CZ" sz="2400" dirty="0" smtClean="0"/>
              <a:t>  </a:t>
            </a:r>
            <a:r>
              <a:rPr lang="cs-CZ" sz="2000" dirty="0" smtClean="0"/>
              <a:t>Výzva 1. </a:t>
            </a:r>
            <a:r>
              <a:rPr lang="cs-CZ" sz="2000" dirty="0"/>
              <a:t>investiční priority </a:t>
            </a:r>
            <a:r>
              <a:rPr lang="cs-CZ" sz="2000" dirty="0" smtClean="0"/>
              <a:t>1.2 </a:t>
            </a:r>
            <a:r>
              <a:rPr lang="cs-CZ" sz="2000" dirty="0"/>
              <a:t>OPZ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1844824"/>
            <a:ext cx="6984776" cy="2160240"/>
          </a:xfrm>
        </p:spPr>
        <p:txBody>
          <a:bodyPr/>
          <a:lstStyle/>
          <a:p>
            <a:pPr algn="ctr"/>
            <a:r>
              <a:rPr lang="cs-CZ" sz="3200" dirty="0"/>
              <a:t>Implementace Vládní strategie pro rovnost žen a mužů v České republice na léta 2014 – 2020 </a:t>
            </a:r>
            <a:r>
              <a:rPr lang="cs-CZ" b="0" dirty="0"/>
              <a:t>	</a:t>
            </a:r>
            <a:br>
              <a:rPr lang="cs-CZ" b="0" dirty="0"/>
            </a:br>
            <a:r>
              <a:rPr lang="cs-CZ" sz="2800" b="0" cap="none" dirty="0" smtClean="0">
                <a:latin typeface="+mn-lt"/>
              </a:rPr>
              <a:t> </a:t>
            </a:r>
            <a:br>
              <a:rPr lang="cs-CZ" sz="2800" b="0" cap="none" dirty="0" smtClean="0">
                <a:latin typeface="+mn-lt"/>
              </a:rPr>
            </a:br>
            <a:r>
              <a:rPr lang="cs-CZ" sz="2800" b="0" cap="none" dirty="0">
                <a:latin typeface="+mn-lt"/>
              </a:rPr>
              <a:t>S</a:t>
            </a:r>
            <a:r>
              <a:rPr lang="cs-CZ" sz="2800" b="0" cap="none" dirty="0" smtClean="0">
                <a:latin typeface="+mn-lt"/>
              </a:rPr>
              <a:t>eminář pro žadatele</a:t>
            </a:r>
            <a:endParaRPr lang="cs-CZ" sz="2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7940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60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podporované aktivity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800000"/>
            <a:ext cx="8640960" cy="4320000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Podporované aktivity:</a:t>
            </a:r>
          </a:p>
          <a:p>
            <a:pPr lvl="0"/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Institucionální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zajištění rovnosti žen a mužů v rámci organizace, vytvoření celistvé a funkční institucionální struktury pro prosazování politiky rovnosti žen a mužů a systematické uplatňování genderového </a:t>
            </a:r>
            <a:r>
              <a:rPr lang="cs-CZ" dirty="0" err="1">
                <a:solidFill>
                  <a:schemeClr val="accent3">
                    <a:lumMod val="25000"/>
                  </a:schemeClr>
                </a:solidFill>
              </a:rPr>
              <a:t>mainstreamingu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.</a:t>
            </a:r>
          </a:p>
          <a:p>
            <a:pPr lvl="0"/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Systémové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zavedení nástrojů na vyrovnání zastoupení žen ve vedoucích a rozhodovacích pozicích.</a:t>
            </a:r>
          </a:p>
          <a:p>
            <a:pPr lvl="0"/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Implementace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Metodiky posuzování dopadů materiálů předkládaných vládě ČR na rovnost žen a mužů - aktivity týkající se zajištění implementace metodiky, včetně zajištění hodnocení jejího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využívání (Gender </a:t>
            </a:r>
            <a:r>
              <a:rPr lang="cs-CZ" dirty="0" err="1" smtClean="0">
                <a:solidFill>
                  <a:schemeClr val="accent3">
                    <a:lumMod val="25000"/>
                  </a:schemeClr>
                </a:solidFill>
              </a:rPr>
              <a:t>impact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25000"/>
                  </a:schemeClr>
                </a:solidFill>
              </a:rPr>
              <a:t>assesment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). </a:t>
            </a:r>
            <a:endParaRPr lang="cs-CZ" dirty="0">
              <a:solidFill>
                <a:schemeClr val="accent3">
                  <a:lumMod val="25000"/>
                </a:schemeClr>
              </a:solidFill>
            </a:endParaRP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365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Bagatelní podpora není omezení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064448" cy="4635216"/>
          </a:xfrm>
        </p:spPr>
        <p:txBody>
          <a:bodyPr/>
          <a:lstStyle/>
          <a:p>
            <a:r>
              <a:rPr lang="cs-CZ" dirty="0" smtClean="0"/>
              <a:t>Žadatel není nucen k tomu, aby všechny osoby byly „účastníky“ a čerpaly povinně podporu nad stanovený limit</a:t>
            </a:r>
          </a:p>
          <a:p>
            <a:r>
              <a:rPr lang="cs-CZ" dirty="0" smtClean="0"/>
              <a:t>Žadatel nebude znevýhodněn oproti projektům s vyššími cílovými hodnotami indikátorů za předpokladu, že zapojení osob, které nelze vykazovat v indikátoru, řádně odůvodní a popíše zamýšlené efekty</a:t>
            </a:r>
          </a:p>
          <a:p>
            <a:r>
              <a:rPr lang="cs-CZ" dirty="0" smtClean="0"/>
              <a:t>Hodnotitel hodnotí žádost jako celek, nikoli jen s ohledem na plánované hodnoty indikátorů</a:t>
            </a:r>
          </a:p>
          <a:p>
            <a:r>
              <a:rPr lang="cs-CZ" dirty="0" smtClean="0"/>
              <a:t>Vždy záleží na charakteru projektu, cílové skupiny a plánovaných efektech projektu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16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6062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umístění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412776"/>
            <a:ext cx="8064000" cy="4896544"/>
          </a:xfrm>
        </p:spPr>
        <p:txBody>
          <a:bodyPr/>
          <a:lstStyle/>
          <a:p>
            <a:r>
              <a:rPr lang="cs-CZ" dirty="0" smtClean="0"/>
              <a:t>Povolené </a:t>
            </a:r>
            <a:r>
              <a:rPr lang="cs-CZ" dirty="0"/>
              <a:t>místo realizace a </a:t>
            </a:r>
            <a:r>
              <a:rPr lang="cs-CZ" dirty="0" smtClean="0"/>
              <a:t>povolené </a:t>
            </a:r>
            <a:r>
              <a:rPr lang="cs-CZ" dirty="0"/>
              <a:t>místo dopadu projektu jsou stanovena ve výzvě</a:t>
            </a:r>
          </a:p>
          <a:p>
            <a:r>
              <a:rPr lang="cs-CZ" b="1" dirty="0" smtClean="0"/>
              <a:t>Místo realizace</a:t>
            </a:r>
            <a:r>
              <a:rPr lang="cs-CZ" dirty="0" smtClean="0"/>
              <a:t> </a:t>
            </a:r>
            <a:r>
              <a:rPr lang="cs-CZ" dirty="0"/>
              <a:t>- </a:t>
            </a:r>
            <a:r>
              <a:rPr lang="cs-CZ" dirty="0" smtClean="0"/>
              <a:t>realizace aktivit </a:t>
            </a:r>
            <a:r>
              <a:rPr lang="cs-CZ" dirty="0"/>
              <a:t>projektu ve prospěch cílových skupin, příp. </a:t>
            </a:r>
            <a:r>
              <a:rPr lang="cs-CZ" dirty="0" smtClean="0"/>
              <a:t>lokalita</a:t>
            </a:r>
            <a:r>
              <a:rPr lang="cs-CZ" dirty="0"/>
              <a:t>, kde vznikají výstupy či výsledky projektu</a:t>
            </a:r>
            <a:r>
              <a:rPr lang="cs-CZ" dirty="0" smtClean="0"/>
              <a:t>. </a:t>
            </a:r>
            <a:r>
              <a:rPr lang="cs-CZ" b="1" dirty="0" smtClean="0"/>
              <a:t>Detail kraje v ČR. Zahraniční místa se neuvádějí</a:t>
            </a:r>
          </a:p>
          <a:p>
            <a:r>
              <a:rPr lang="cs-CZ" b="1" dirty="0" smtClean="0"/>
              <a:t>Místo dopadu -</a:t>
            </a:r>
            <a:r>
              <a:rPr lang="cs-CZ" dirty="0" smtClean="0"/>
              <a:t> </a:t>
            </a:r>
            <a:r>
              <a:rPr lang="pl-PL" dirty="0"/>
              <a:t>území, které má z realizace projektu prospěch. </a:t>
            </a:r>
            <a:r>
              <a:rPr lang="pl-PL" dirty="0" smtClean="0"/>
              <a:t>Může </a:t>
            </a:r>
            <a:r>
              <a:rPr lang="pl-PL" dirty="0"/>
              <a:t>zahrnovat pouze území, z jehož alokace je daná výzva financována. </a:t>
            </a:r>
            <a:r>
              <a:rPr lang="cs-CZ" b="1" dirty="0"/>
              <a:t>Detail kraje v ČR. </a:t>
            </a:r>
            <a:r>
              <a:rPr lang="cs-CZ" b="1" dirty="0" smtClean="0"/>
              <a:t>Pouze ČR</a:t>
            </a:r>
          </a:p>
          <a:p>
            <a:r>
              <a:rPr lang="cs-CZ" dirty="0" smtClean="0"/>
              <a:t>Změna </a:t>
            </a:r>
            <a:r>
              <a:rPr lang="cs-CZ" dirty="0"/>
              <a:t>místa realizace nebo území dopadu, které nemají dopad na způsobilost </a:t>
            </a:r>
            <a:r>
              <a:rPr lang="cs-CZ" dirty="0" smtClean="0"/>
              <a:t>výdajů – </a:t>
            </a:r>
            <a:r>
              <a:rPr lang="cs-CZ" dirty="0"/>
              <a:t>n</a:t>
            </a:r>
            <a:r>
              <a:rPr lang="cs-CZ" dirty="0" smtClean="0"/>
              <a:t>epodstatná z.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81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br>
              <a:rPr lang="cs-CZ" dirty="0" smtClean="0"/>
            </a:b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8078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Horizontální principy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r>
              <a:rPr lang="cs-CZ" b="1" dirty="0"/>
              <a:t>Rovné příležitosti a nediskriminace, Udržitelný rozvoj (environmentální indikátory), Rovné příležitosti mužů a žen</a:t>
            </a:r>
            <a:r>
              <a:rPr lang="cs-CZ" dirty="0"/>
              <a:t> </a:t>
            </a:r>
            <a:r>
              <a:rPr lang="cs-CZ" b="1" dirty="0" smtClean="0"/>
              <a:t>– </a:t>
            </a:r>
            <a:r>
              <a:rPr lang="cs-CZ" dirty="0" smtClean="0"/>
              <a:t>určení vlivu na princip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Cílené zaměření na horizontální </a:t>
            </a:r>
            <a:r>
              <a:rPr lang="cs-CZ" dirty="0" smtClean="0"/>
              <a:t>princip - </a:t>
            </a:r>
            <a:r>
              <a:rPr lang="cs-CZ" dirty="0"/>
              <a:t>nutno uvést </a:t>
            </a:r>
            <a:r>
              <a:rPr lang="cs-CZ" dirty="0" smtClean="0"/>
              <a:t>podrobnosti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Pozitivní vliv na horizontální </a:t>
            </a:r>
            <a:r>
              <a:rPr lang="cs-CZ" dirty="0" smtClean="0"/>
              <a:t>princip – nutno </a:t>
            </a:r>
            <a:r>
              <a:rPr lang="cs-CZ" dirty="0"/>
              <a:t>u</a:t>
            </a:r>
            <a:r>
              <a:rPr lang="cs-CZ" dirty="0" smtClean="0"/>
              <a:t>vést podrobnosti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Neutrální k horizontálnímu </a:t>
            </a:r>
            <a:r>
              <a:rPr lang="cs-CZ" dirty="0" smtClean="0"/>
              <a:t>principu (vždy u udržitelného rozvoje)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Projekt  zaměřen na udržitelnou </a:t>
            </a:r>
            <a:r>
              <a:rPr lang="cs-CZ" sz="2400" b="1" dirty="0"/>
              <a:t>zaměstnanost žen a udržitelný postup žen v </a:t>
            </a:r>
            <a:r>
              <a:rPr lang="cs-CZ" sz="2400" b="1" dirty="0" smtClean="0"/>
              <a:t>zaměstnání </a:t>
            </a:r>
            <a:r>
              <a:rPr lang="cs-CZ" sz="2400" dirty="0" smtClean="0"/>
              <a:t>-  Checkbox </a:t>
            </a:r>
            <a:r>
              <a:rPr lang="cs-CZ" sz="2400" dirty="0"/>
              <a:t>se zaškrtává pouze u projektů, jejichž cílem je udržitelná zaměstnanost žen a udržitelný postup žen v </a:t>
            </a:r>
            <a:r>
              <a:rPr lang="cs-CZ" sz="2400" dirty="0" smtClean="0"/>
              <a:t>zaměstnání</a:t>
            </a:r>
            <a:endParaRPr lang="cs-CZ" sz="2400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2084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Pole na záložce sice nejsou označena jako povinná pole, přesto byla pro OPZ nastavena kontrola v tom smyslu, že nelze finalizovat projektovou žádost, u které by nebyla vyplněna alespoň 1 klíčová aktivita.</a:t>
            </a:r>
          </a:p>
          <a:p>
            <a:r>
              <a:rPr lang="cs-CZ" sz="2400" dirty="0" smtClean="0"/>
              <a:t>Zadává se každá aktivita zvlášť, po zadání je nutno záznam uložit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Název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Popis </a:t>
            </a:r>
            <a:r>
              <a:rPr lang="cs-CZ" dirty="0" smtClean="0"/>
              <a:t>– činnosti, způsob provádění, výstupy, časová dotace, provázanost s dalšími KA, apod.</a:t>
            </a:r>
            <a:endParaRPr lang="cs-CZ" dirty="0"/>
          </a:p>
          <a:p>
            <a:pPr lvl="1">
              <a:spcAft>
                <a:spcPts val="600"/>
              </a:spcAft>
            </a:pPr>
            <a:r>
              <a:rPr lang="cs-CZ" dirty="0"/>
              <a:t>Přehled </a:t>
            </a:r>
            <a:r>
              <a:rPr lang="cs-CZ" dirty="0" smtClean="0"/>
              <a:t>nákladů – přímé náklady, vazba na rozpočet a hodnocení efektivity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572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004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Cílová skupina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 číselníku nastaven na výzvě</a:t>
            </a:r>
          </a:p>
          <a:p>
            <a:r>
              <a:rPr lang="cs-CZ" b="1" dirty="0" smtClean="0"/>
              <a:t>Cílová skupina </a:t>
            </a:r>
            <a:r>
              <a:rPr lang="cs-CZ" dirty="0" smtClean="0"/>
              <a:t>– výběr s číselníku</a:t>
            </a:r>
          </a:p>
          <a:p>
            <a:r>
              <a:rPr lang="cs-CZ" b="1" dirty="0" smtClean="0"/>
              <a:t>Popis cílové skupiny </a:t>
            </a:r>
            <a:r>
              <a:rPr lang="cs-CZ" dirty="0" smtClean="0"/>
              <a:t>– identifikace, velikost, struktura, potřeby, zapojení cílové </a:t>
            </a:r>
            <a:r>
              <a:rPr lang="cs-CZ" dirty="0"/>
              <a:t>skupiny v průběhu </a:t>
            </a:r>
            <a:r>
              <a:rPr lang="cs-CZ" dirty="0" smtClean="0"/>
              <a:t>projektu</a:t>
            </a:r>
          </a:p>
          <a:p>
            <a:r>
              <a:rPr lang="cs-CZ" dirty="0" smtClean="0"/>
              <a:t>Podstatná změna projektu - zahrnutí </a:t>
            </a:r>
            <a:r>
              <a:rPr lang="cs-CZ" dirty="0"/>
              <a:t>nové cílové skupiny, tj. rozšíření projektu i na osoby, na které projekt původně zaměřen nebyl</a:t>
            </a: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6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2802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784000" cy="1080000"/>
          </a:xfrm>
        </p:spPr>
        <p:txBody>
          <a:bodyPr/>
          <a:lstStyle/>
          <a:p>
            <a:r>
              <a:rPr lang="pl-PL" b="0" dirty="0"/>
              <a:t>Představení výzev – </a:t>
            </a:r>
            <a:r>
              <a:rPr lang="pl-PL" b="0" cap="none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Implementace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Zprávy o možnostech optimalizace sběru dat – sběr dostupných statistických i analytických podkladů obsahujících údaje o situaci žen a mužů v tematických oblastech příslušejících jednotlivým organizacím.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Tvorba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analýz, odborných studií a metodik týkajících se situace žen a mužů v tematických oblastech příslušejících jednotlivým organizacím.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Osvětové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kampaně týkající se situace žen a mužů a genderových rozdílů v tematických oblastech příslušejících jednotlivým organizacím.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01347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Údaje </a:t>
            </a:r>
            <a:r>
              <a:rPr lang="cs-CZ" dirty="0"/>
              <a:t>o subjektech, které se k projektu </a:t>
            </a:r>
            <a:r>
              <a:rPr lang="cs-CZ" dirty="0" smtClean="0"/>
              <a:t>vztahují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Osoba s podílem v právnické osobě žadatele/příjemce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Osoby, v nichž má žadatel/příjemce 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Partner bez finančního 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II Kraj/OSS 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Zřizovatel I/Obec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Dodavatel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Po zadání subjektu typu Žadatel/příjemce se zpřístupní záložka Rozpočet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423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320000"/>
          </a:xfrm>
        </p:spPr>
        <p:txBody>
          <a:bodyPr/>
          <a:lstStyle/>
          <a:p>
            <a:r>
              <a:rPr lang="cs-CZ" dirty="0" smtClean="0"/>
              <a:t>Žadatel/příjemce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</a:t>
            </a:r>
            <a:r>
              <a:rPr lang="cs-CZ" dirty="0" smtClean="0"/>
              <a:t>IČ</a:t>
            </a:r>
          </a:p>
          <a:p>
            <a:pPr lvl="2">
              <a:spcAft>
                <a:spcPts val="600"/>
              </a:spcAft>
            </a:pPr>
            <a:r>
              <a:rPr lang="cs-CZ" dirty="0" smtClean="0"/>
              <a:t>Nelze-li validaci provést, je třeba do pole Heslo ROS zadat heslo pro vypnutí validace:</a:t>
            </a:r>
          </a:p>
          <a:p>
            <a:pPr lvl="3"/>
            <a:r>
              <a:rPr lang="cs-CZ" sz="1800" dirty="0"/>
              <a:t>Pro výzvu 03_15_013 je heslo nastaveno na </a:t>
            </a:r>
            <a:r>
              <a:rPr lang="cs-CZ" sz="1800" b="1" dirty="0"/>
              <a:t>Validace_013</a:t>
            </a:r>
            <a:endParaRPr lang="cs-CZ" sz="1800" dirty="0"/>
          </a:p>
          <a:p>
            <a:pPr lvl="3"/>
            <a:r>
              <a:rPr lang="cs-CZ" sz="1800" dirty="0"/>
              <a:t>Pro výzvu 03_15_014 je heslo nastaveno na </a:t>
            </a:r>
            <a:r>
              <a:rPr lang="cs-CZ" sz="1800" b="1" dirty="0"/>
              <a:t>Validace_014</a:t>
            </a:r>
            <a:endParaRPr lang="cs-CZ" sz="1800" dirty="0"/>
          </a:p>
          <a:p>
            <a:pPr lvl="1">
              <a:spcAft>
                <a:spcPts val="600"/>
              </a:spcAft>
            </a:pPr>
            <a:r>
              <a:rPr lang="cs-CZ" dirty="0" smtClean="0"/>
              <a:t>Počet zaměstnanců a Roční obrat – vazba na hodnocení projektu – </a:t>
            </a:r>
            <a:r>
              <a:rPr lang="cs-CZ" dirty="0"/>
              <a:t>eliminační kritérium Ověření administrativní, finanční a provozní kapacity </a:t>
            </a:r>
            <a:r>
              <a:rPr lang="cs-CZ" dirty="0" smtClean="0"/>
              <a:t>žadatele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Datová schránka – doplňuje se automaticky, při vypnuté validaci nutno zadat ručně, bez datové schránky není možná finalizace.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- checkbox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4426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Osoba </a:t>
            </a:r>
            <a:r>
              <a:rPr lang="cs-CZ" dirty="0"/>
              <a:t>s podílem v právnické osobě </a:t>
            </a:r>
            <a:r>
              <a:rPr lang="cs-CZ" dirty="0" smtClean="0"/>
              <a:t>žadatele/příjemce 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Osoby, v nichž má žadatel/příjemce </a:t>
            </a:r>
            <a:r>
              <a:rPr lang="cs-CZ" sz="2400" dirty="0" smtClean="0"/>
              <a:t>podíl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Procentní podíl </a:t>
            </a:r>
            <a:r>
              <a:rPr lang="cs-CZ" dirty="0" smtClean="0"/>
              <a:t>(není povinné pole, nefunguje kontrola)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67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Partner s finančním příspěvkem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projektu</a:t>
            </a:r>
            <a:endParaRPr lang="cs-CZ" dirty="0" smtClean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Partner </a:t>
            </a:r>
            <a:r>
              <a:rPr lang="cs-CZ" sz="2400" dirty="0"/>
              <a:t>bez finančního </a:t>
            </a:r>
            <a:r>
              <a:rPr lang="cs-CZ" sz="2400" dirty="0" smtClean="0"/>
              <a:t>příspěvku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Validace přes IČ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Typ plátce DPH</a:t>
            </a:r>
          </a:p>
          <a:p>
            <a:pPr lvl="1">
              <a:spcAft>
                <a:spcPts val="600"/>
              </a:spcAft>
            </a:pPr>
            <a:r>
              <a:rPr lang="cs-CZ" dirty="0"/>
              <a:t>Zahrnout subjekt do definice jednoho subjektu – checkbox</a:t>
            </a:r>
          </a:p>
          <a:p>
            <a:pPr lvl="1">
              <a:spcAft>
                <a:spcPts val="600"/>
              </a:spcAft>
            </a:pPr>
            <a:r>
              <a:rPr lang="pl-PL" dirty="0"/>
              <a:t>Popis zapojení partnera do jednotlivých fází </a:t>
            </a:r>
            <a:r>
              <a:rPr lang="pl-PL" dirty="0" smtClean="0"/>
              <a:t>projektu</a:t>
            </a: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60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Subjekty 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CZ NACE – hlavní činnost</a:t>
            </a:r>
          </a:p>
          <a:p>
            <a:r>
              <a:rPr lang="cs-CZ" dirty="0" smtClean="0"/>
              <a:t>Adresy subjektu – natahuje se z registru, pokud ne, je nutno zadat adresu sídla subjektu (kontrola)</a:t>
            </a:r>
          </a:p>
          <a:p>
            <a:r>
              <a:rPr lang="cs-CZ" dirty="0" smtClean="0"/>
              <a:t>Osoby subjektu – stačí u žadatele, musí být zadán statutární zástupce (dále možnost hlavní kontaktní osoby) – jméno, příjmení, telefon, e-mail. </a:t>
            </a:r>
          </a:p>
          <a:p>
            <a:r>
              <a:rPr lang="cs-CZ" dirty="0" smtClean="0"/>
              <a:t>Účty subjektu – až při tvorbě právního aktu</a:t>
            </a:r>
          </a:p>
          <a:p>
            <a:r>
              <a:rPr lang="cs-CZ" dirty="0" smtClean="0"/>
              <a:t>Účetní období – až při tvorbě právního aktu, při veřejné podpoře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464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údaje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237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208912" cy="5112568"/>
          </a:xfrm>
        </p:spPr>
        <p:txBody>
          <a:bodyPr/>
          <a:lstStyle/>
          <a:p>
            <a:r>
              <a:rPr lang="cs-CZ" dirty="0" smtClean="0"/>
              <a:t>Ve výzvě je stanoveno, zda projekty mají nebo nemají NN; nelze mít obě skupiny projektů ve stejné výzvě</a:t>
            </a:r>
            <a:endParaRPr lang="cs-CZ" dirty="0"/>
          </a:p>
          <a:p>
            <a:r>
              <a:rPr lang="cs-CZ" dirty="0" smtClean="0"/>
              <a:t>Základní struktura rozpočtu je stanovená (viz </a:t>
            </a:r>
            <a:r>
              <a:rPr lang="cs-CZ" i="1" dirty="0" smtClean="0"/>
              <a:t>Pokyny k vyplnění</a:t>
            </a:r>
            <a:r>
              <a:rPr lang="cs-CZ" dirty="0" smtClean="0"/>
              <a:t>), žadatel rozpočet specifikuje řádky v nižší úrovni struktury</a:t>
            </a:r>
          </a:p>
          <a:p>
            <a:pPr lvl="1"/>
            <a:r>
              <a:rPr lang="cs-CZ" dirty="0"/>
              <a:t>Pro zadání </a:t>
            </a:r>
            <a:r>
              <a:rPr lang="cs-CZ" dirty="0" smtClean="0"/>
              <a:t>řádku nižší </a:t>
            </a:r>
            <a:r>
              <a:rPr lang="cs-CZ" dirty="0"/>
              <a:t>úrovně je nutné </a:t>
            </a:r>
            <a:r>
              <a:rPr lang="cs-CZ" dirty="0" smtClean="0"/>
              <a:t>kliknout </a:t>
            </a:r>
            <a:r>
              <a:rPr lang="cs-CZ" dirty="0"/>
              <a:t>na položku </a:t>
            </a:r>
            <a:r>
              <a:rPr lang="cs-CZ" dirty="0" smtClean="0"/>
              <a:t>úrovně</a:t>
            </a:r>
            <a:r>
              <a:rPr lang="cs-CZ" dirty="0"/>
              <a:t>, do které má být </a:t>
            </a:r>
            <a:r>
              <a:rPr lang="cs-CZ" dirty="0" smtClean="0"/>
              <a:t>řádek založen; poté Nový </a:t>
            </a:r>
            <a:r>
              <a:rPr lang="cs-CZ" dirty="0"/>
              <a:t>záznam a vyplnit Název nákladu, Měrnou jednotku, Cenu jednotky a Počet </a:t>
            </a:r>
            <a:r>
              <a:rPr lang="cs-CZ" dirty="0" smtClean="0"/>
              <a:t>jednotek </a:t>
            </a:r>
          </a:p>
          <a:p>
            <a:pPr lvl="1"/>
            <a:r>
              <a:rPr lang="cs-CZ" dirty="0" smtClean="0"/>
              <a:t>Potřebné být konkrétní (posouzení efektivity </a:t>
            </a:r>
            <a:r>
              <a:rPr lang="cs-CZ" dirty="0"/>
              <a:t>a </a:t>
            </a:r>
            <a:r>
              <a:rPr lang="cs-CZ" dirty="0" smtClean="0"/>
              <a:t>hospodárnosti)</a:t>
            </a:r>
          </a:p>
          <a:p>
            <a:r>
              <a:rPr lang="cs-CZ" dirty="0" smtClean="0"/>
              <a:t>Zpracovává se jeden rozpočet (nedělá se detail po subjektech, ani detail na kalendářní roky)</a:t>
            </a:r>
          </a:p>
          <a:p>
            <a:r>
              <a:rPr lang="cs-CZ" dirty="0" smtClean="0"/>
              <a:t>Řádek Celkové nezpůsobilé výdaje OPZ nepoužívá, ale systém jej zobrazuje; NN se vypočtou automaticky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050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– rozdíly oproti op LZZ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r>
              <a:rPr lang="cs-CZ" dirty="0" smtClean="0"/>
              <a:t>Nábytek nepatří do křížového financování, KF je vyhrazeno pro výdaje na infrastrukturu (nákup i rekonstrukce)</a:t>
            </a:r>
            <a:endParaRPr lang="cs-CZ" dirty="0"/>
          </a:p>
          <a:p>
            <a:r>
              <a:rPr lang="cs-CZ" dirty="0" smtClean="0"/>
              <a:t>Nepřímé náklady obsahují navíc:</a:t>
            </a:r>
          </a:p>
          <a:p>
            <a:pPr lvl="1"/>
            <a:r>
              <a:rPr lang="cs-CZ" dirty="0" smtClean="0"/>
              <a:t>Osobní náklady na pracovníky realizačního týmu, kteří nepracují s cílovou skupinou ani nepracují na výstupu, který využije cílová skupina</a:t>
            </a:r>
          </a:p>
          <a:p>
            <a:pPr lvl="1"/>
            <a:r>
              <a:rPr lang="cs-CZ" b="1" dirty="0" smtClean="0"/>
              <a:t>Náklady na jakékoli stravování </a:t>
            </a:r>
            <a:r>
              <a:rPr lang="cs-CZ" dirty="0" smtClean="0"/>
              <a:t>(občerstvení, ale i stravné) </a:t>
            </a:r>
            <a:r>
              <a:rPr lang="cs-CZ" b="1" dirty="0" smtClean="0"/>
              <a:t>cílové skupiny i realizačního týmu </a:t>
            </a:r>
            <a:r>
              <a:rPr lang="cs-CZ" dirty="0" smtClean="0"/>
              <a:t>(kromě per diems a cestovních náhrad při zahraničních pracovních cestách)</a:t>
            </a:r>
          </a:p>
          <a:p>
            <a:pPr marL="414000" lvl="1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66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448" cy="4680520"/>
          </a:xfrm>
        </p:spPr>
        <p:txBody>
          <a:bodyPr/>
          <a:lstStyle/>
          <a:p>
            <a:r>
              <a:rPr lang="cs-CZ" dirty="0"/>
              <a:t>Žadatel uvádí % spolufinancování </a:t>
            </a:r>
            <a:r>
              <a:rPr lang="cs-CZ" dirty="0" smtClean="0"/>
              <a:t>ze svých zdrojů </a:t>
            </a:r>
            <a:r>
              <a:rPr lang="cs-CZ" dirty="0"/>
              <a:t>a </a:t>
            </a:r>
            <a:r>
              <a:rPr lang="cs-CZ" dirty="0" smtClean="0"/>
              <a:t>typ zdrojů</a:t>
            </a:r>
          </a:p>
          <a:p>
            <a:pPr lvl="1"/>
            <a:r>
              <a:rPr lang="cs-CZ" dirty="0" smtClean="0"/>
              <a:t>% pro vlastní zdroj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některých právních forem je automaticky doplněno, z jaké kategorie </a:t>
            </a:r>
            <a:r>
              <a:rPr lang="cs-CZ" dirty="0" smtClean="0"/>
              <a:t>financí je </a:t>
            </a:r>
            <a:r>
              <a:rPr lang="cs-CZ" dirty="0"/>
              <a:t>vlastní zdroj (např. </a:t>
            </a:r>
            <a:r>
              <a:rPr lang="cs-CZ" dirty="0" smtClean="0"/>
              <a:t>rozpočet </a:t>
            </a:r>
            <a:r>
              <a:rPr lang="cs-CZ" dirty="0"/>
              <a:t>obce, jiné národní zdroje), u některých právních forem to nebylo možné </a:t>
            </a:r>
            <a:r>
              <a:rPr lang="cs-CZ" dirty="0" smtClean="0"/>
              <a:t>stanovit (žadatel </a:t>
            </a:r>
            <a:r>
              <a:rPr lang="cs-CZ" dirty="0"/>
              <a:t>to musí upřesnit sám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729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Přehled zdrojů financování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7992440" cy="4896544"/>
          </a:xfrm>
        </p:spPr>
        <p:txBody>
          <a:bodyPr/>
          <a:lstStyle/>
          <a:p>
            <a:r>
              <a:rPr lang="cs-CZ" dirty="0" smtClean="0"/>
              <a:t>Žadatel uvádí Jiné peněžní příjmy (JPP)</a:t>
            </a:r>
          </a:p>
          <a:p>
            <a:pPr lvl="1"/>
            <a:r>
              <a:rPr lang="cs-CZ" dirty="0" smtClean="0"/>
              <a:t>Uvádí se ČISTÉ příjmy, tj. ty, které jsou nad rámec výdajů za zdroje příjemce</a:t>
            </a:r>
          </a:p>
          <a:p>
            <a:pPr lvl="1"/>
            <a:r>
              <a:rPr lang="cs-CZ" dirty="0" smtClean="0"/>
              <a:t>Kategorie Příjmy podle čl. 61 nejsou pro ESF projekty relevantní</a:t>
            </a:r>
          </a:p>
          <a:p>
            <a:r>
              <a:rPr lang="cs-CZ" dirty="0" smtClean="0"/>
              <a:t>Na základě % vlastního zdroje a JPP se provede rozpad celkových způsobilých výdajů (z rozpočtu) na jednotlivé zdroje financování</a:t>
            </a:r>
          </a:p>
          <a:p>
            <a:pPr lvl="1"/>
            <a:r>
              <a:rPr lang="cs-CZ" dirty="0" smtClean="0"/>
              <a:t>Při změně celkových způsobilých výdajů v rozpočtu je nutné znovu provést rozpad (hlídá finalizační kontrola)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552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784000" cy="1080000"/>
          </a:xfrm>
        </p:spPr>
        <p:txBody>
          <a:bodyPr/>
          <a:lstStyle/>
          <a:p>
            <a:r>
              <a:rPr lang="pl-PL" b="0" dirty="0"/>
              <a:t>Představení výzev – </a:t>
            </a:r>
            <a:r>
              <a:rPr lang="pl-PL" b="0" cap="none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Rozvoj a stabilizace činností vyplývajících z aktuálních Priorit a postupů vlády při prosazování rovnosti žen a mužů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 </a:t>
            </a:r>
          </a:p>
          <a:p>
            <a:pPr lvl="0"/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Analýza a příprava dotačních programů – co by mohla daná organizace podporovat v rovnosti žen a mužů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 </a:t>
            </a:r>
          </a:p>
          <a:p>
            <a:pPr lvl="0"/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Vzdělávání zaměstnanců v rovnosti žen a mužů a gender </a:t>
            </a:r>
            <a:r>
              <a:rPr lang="cs-CZ" dirty="0" err="1">
                <a:solidFill>
                  <a:schemeClr val="accent3">
                    <a:lumMod val="25000"/>
                  </a:schemeClr>
                </a:solidFill>
              </a:rPr>
              <a:t>mainstreamingu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  <a:endParaRPr lang="cs-CZ" dirty="0">
              <a:solidFill>
                <a:schemeClr val="accent3">
                  <a:lumMod val="25000"/>
                </a:schemeClr>
              </a:solidFill>
            </a:endParaRPr>
          </a:p>
          <a:p>
            <a:pPr lvl="0"/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Tvorba diversifikovaných strategií, akčních plánů a metodik v oblasti rovnosti žen a mužů pro organizace zřizované jednotlivými organizacemi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2018545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Vytváří žadatel ručně / vygeneruje se automaticky (pokud vyhlašovatel na výzvě aktivoval automatické generování)</a:t>
            </a:r>
          </a:p>
          <a:p>
            <a:r>
              <a:rPr lang="cs-CZ" dirty="0" smtClean="0"/>
              <a:t>Obsahuje tolik řádků, kolik žádostí o platbu se na projektu dá předpokládat (obecně 1x za 6 měsíců); případně se upraví před vydáním právního aktu či následně</a:t>
            </a:r>
          </a:p>
          <a:p>
            <a:r>
              <a:rPr lang="cs-CZ" dirty="0" smtClean="0"/>
              <a:t>EX ANTE: pole </a:t>
            </a:r>
            <a:r>
              <a:rPr lang="cs-CZ" b="1" dirty="0" smtClean="0"/>
              <a:t>Záloha </a:t>
            </a:r>
            <a:r>
              <a:rPr lang="cs-CZ" b="1" dirty="0"/>
              <a:t>– plán pro zálohu </a:t>
            </a:r>
            <a:r>
              <a:rPr lang="cs-CZ" dirty="0"/>
              <a:t>a </a:t>
            </a:r>
            <a:r>
              <a:rPr lang="cs-CZ" b="1" dirty="0"/>
              <a:t>Vyúčtování – plán pro vyúčtování </a:t>
            </a:r>
            <a:r>
              <a:rPr lang="cs-CZ" b="1" dirty="0" smtClean="0"/>
              <a:t>zálohy</a:t>
            </a:r>
          </a:p>
          <a:p>
            <a:r>
              <a:rPr lang="cs-CZ" dirty="0" smtClean="0"/>
              <a:t>EX POST:  </a:t>
            </a:r>
            <a:r>
              <a:rPr lang="cs-CZ" dirty="0"/>
              <a:t>pole </a:t>
            </a:r>
            <a:r>
              <a:rPr lang="cs-CZ" b="1" dirty="0" smtClean="0"/>
              <a:t>Vyúčtování </a:t>
            </a:r>
            <a:r>
              <a:rPr lang="cs-CZ" b="1" dirty="0"/>
              <a:t>– </a:t>
            </a:r>
            <a:r>
              <a:rPr lang="cs-CZ" b="1" dirty="0" smtClean="0"/>
              <a:t>plán</a:t>
            </a:r>
            <a:endParaRPr lang="cs-CZ" dirty="0" smtClean="0"/>
          </a:p>
          <a:p>
            <a:r>
              <a:rPr lang="cs-CZ" dirty="0" smtClean="0"/>
              <a:t>Uvádí se částky </a:t>
            </a:r>
            <a:r>
              <a:rPr lang="cs-CZ" dirty="0"/>
              <a:t>za všechny zdroje financování projektu (včetně případných vlastních zdrojů žadatele</a:t>
            </a:r>
            <a:r>
              <a:rPr lang="cs-CZ" dirty="0" smtClean="0"/>
              <a:t>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460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Finanční plán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464" cy="5112568"/>
          </a:xfrm>
        </p:spPr>
        <p:txBody>
          <a:bodyPr/>
          <a:lstStyle/>
          <a:p>
            <a:r>
              <a:rPr lang="cs-CZ" dirty="0" smtClean="0"/>
              <a:t>Uvádí </a:t>
            </a:r>
            <a:r>
              <a:rPr lang="cs-CZ" smtClean="0"/>
              <a:t>se datum </a:t>
            </a:r>
            <a:r>
              <a:rPr lang="cs-CZ" dirty="0" smtClean="0"/>
              <a:t>předložení žádosti o platbu </a:t>
            </a:r>
          </a:p>
          <a:p>
            <a:pPr lvl="1"/>
            <a:r>
              <a:rPr lang="cs-CZ" dirty="0" smtClean="0"/>
              <a:t>předkládané </a:t>
            </a:r>
            <a:r>
              <a:rPr lang="cs-CZ" dirty="0"/>
              <a:t>v průběhu realizace </a:t>
            </a:r>
            <a:r>
              <a:rPr lang="cs-CZ" dirty="0" smtClean="0"/>
              <a:t>projektu </a:t>
            </a:r>
            <a:r>
              <a:rPr lang="cs-CZ" dirty="0"/>
              <a:t>1 měsíc od </a:t>
            </a:r>
            <a:r>
              <a:rPr lang="cs-CZ" dirty="0" smtClean="0"/>
              <a:t>konce </a:t>
            </a:r>
            <a:r>
              <a:rPr lang="cs-CZ" dirty="0"/>
              <a:t>monitorovacího </a:t>
            </a:r>
            <a:r>
              <a:rPr lang="cs-CZ" dirty="0" smtClean="0"/>
              <a:t>období</a:t>
            </a:r>
          </a:p>
          <a:p>
            <a:pPr lvl="1"/>
            <a:r>
              <a:rPr lang="cs-CZ" dirty="0" smtClean="0"/>
              <a:t>u </a:t>
            </a:r>
            <a:r>
              <a:rPr lang="cs-CZ" dirty="0"/>
              <a:t>závěrečné žádosti o platbu pak 2 měsíce od ukončení posledního monitorovacího období, tj. od ukončení realizace </a:t>
            </a:r>
            <a:r>
              <a:rPr lang="cs-CZ" dirty="0" smtClean="0"/>
              <a:t>projektu</a:t>
            </a:r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Finanční </a:t>
            </a:r>
            <a:r>
              <a:rPr lang="cs-CZ" sz="2400" dirty="0"/>
              <a:t>plán musí odpovídat </a:t>
            </a:r>
            <a:r>
              <a:rPr lang="cs-CZ" sz="2400" dirty="0" smtClean="0"/>
              <a:t>celkovým </a:t>
            </a:r>
            <a:r>
              <a:rPr lang="cs-CZ" sz="2400" dirty="0"/>
              <a:t>způsobilým výdajům v rozpočtu (hlídá finalizační kontrola)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4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413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Čestné prohlášení v žádosti o podporu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352480" cy="5184576"/>
          </a:xfrm>
        </p:spPr>
        <p:txBody>
          <a:bodyPr/>
          <a:lstStyle/>
          <a:p>
            <a:r>
              <a:rPr lang="cs-CZ" dirty="0" smtClean="0"/>
              <a:t>Žadatel nemůže editovat, musí potvrdit soulad s obsahem předpřipraveného prohlášení</a:t>
            </a:r>
          </a:p>
          <a:p>
            <a:r>
              <a:rPr lang="cs-CZ" dirty="0" smtClean="0"/>
              <a:t>Potvrzuje např. pravdivost údajů, bezdlužnost, absenci citlivých údajů v žádosti, souhlasí s uváděním v seznamu příjemců, vylučuje dvojí financování, akceptuje, že neumožnění ex ante kontroly je důvod pro vyloučení z hodnocení, bere na vědomí závazek mít aktivní datovou schránku</a:t>
            </a:r>
            <a:endParaRPr lang="cs-CZ" dirty="0"/>
          </a:p>
          <a:p>
            <a:r>
              <a:rPr lang="cs-CZ" dirty="0" smtClean="0"/>
              <a:t>Z </a:t>
            </a:r>
            <a:r>
              <a:rPr lang="cs-CZ" dirty="0"/>
              <a:t>technických důvodů je </a:t>
            </a:r>
            <a:r>
              <a:rPr lang="cs-CZ" dirty="0" smtClean="0"/>
              <a:t>čestné </a:t>
            </a:r>
            <a:r>
              <a:rPr lang="cs-CZ" dirty="0"/>
              <a:t>prohlášení v IS KP14+ evidováno ve dvou </a:t>
            </a:r>
            <a:r>
              <a:rPr lang="cs-CZ" dirty="0" smtClean="0"/>
              <a:t>částech; žadatel </a:t>
            </a:r>
            <a:r>
              <a:rPr lang="cs-CZ" dirty="0"/>
              <a:t>musí </a:t>
            </a:r>
            <a:r>
              <a:rPr lang="cs-CZ" b="1" dirty="0"/>
              <a:t>na </a:t>
            </a:r>
            <a:r>
              <a:rPr lang="cs-CZ" b="1" dirty="0" smtClean="0"/>
              <a:t>každou část kliknout </a:t>
            </a:r>
            <a:r>
              <a:rPr lang="cs-CZ" dirty="0"/>
              <a:t>(tj. otevřít jej pro </a:t>
            </a:r>
            <a:r>
              <a:rPr lang="cs-CZ" dirty="0" smtClean="0"/>
              <a:t>editaci) a </a:t>
            </a:r>
            <a:r>
              <a:rPr lang="cs-CZ" b="1" dirty="0" smtClean="0"/>
              <a:t>potvrdit</a:t>
            </a:r>
            <a:r>
              <a:rPr lang="cs-CZ" b="1" dirty="0"/>
              <a:t>, že s čestným prohlášením souhlasí </a:t>
            </a:r>
            <a:r>
              <a:rPr lang="cs-CZ" dirty="0"/>
              <a:t>(zaškrtnutím checkboxu „Souhlasím s čestným prohlášením</a:t>
            </a:r>
            <a:r>
              <a:rPr lang="cs-CZ" dirty="0" smtClean="0"/>
              <a:t>“)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854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71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184576"/>
          </a:xfrm>
        </p:spPr>
        <p:txBody>
          <a:bodyPr/>
          <a:lstStyle/>
          <a:p>
            <a:r>
              <a:rPr lang="cs-CZ" dirty="0" smtClean="0"/>
              <a:t>V IS KP14+ se k zakázkám vyplňují záložky:</a:t>
            </a:r>
          </a:p>
          <a:p>
            <a:pPr lvl="1"/>
            <a:r>
              <a:rPr lang="cs-CZ" dirty="0" smtClean="0"/>
              <a:t>Veřejné </a:t>
            </a:r>
            <a:r>
              <a:rPr lang="cs-CZ" dirty="0"/>
              <a:t>zakázky </a:t>
            </a:r>
          </a:p>
          <a:p>
            <a:pPr lvl="1"/>
            <a:r>
              <a:rPr lang="cs-CZ" dirty="0" smtClean="0"/>
              <a:t>Údaje </a:t>
            </a:r>
            <a:r>
              <a:rPr lang="cs-CZ" dirty="0"/>
              <a:t>o smlouvě/dodatku </a:t>
            </a:r>
          </a:p>
          <a:p>
            <a:pPr lvl="1"/>
            <a:r>
              <a:rPr lang="cs-CZ" dirty="0" smtClean="0"/>
              <a:t>Hodnocení </a:t>
            </a:r>
            <a:r>
              <a:rPr lang="cs-CZ" dirty="0"/>
              <a:t>a odvolání </a:t>
            </a:r>
          </a:p>
          <a:p>
            <a:pPr lvl="1"/>
            <a:r>
              <a:rPr lang="cs-CZ" dirty="0" smtClean="0"/>
              <a:t>Návrh/podnět </a:t>
            </a:r>
            <a:r>
              <a:rPr lang="cs-CZ" dirty="0"/>
              <a:t>na ÚOHS </a:t>
            </a:r>
          </a:p>
          <a:p>
            <a:pPr lvl="1"/>
            <a:r>
              <a:rPr lang="cs-CZ" dirty="0" smtClean="0"/>
              <a:t>Přílohy </a:t>
            </a:r>
            <a:r>
              <a:rPr lang="cs-CZ" dirty="0"/>
              <a:t>k VZ </a:t>
            </a:r>
          </a:p>
          <a:p>
            <a:r>
              <a:rPr lang="cs-CZ" dirty="0" smtClean="0"/>
              <a:t>Pro vyplňování údajů k zakázkám je nutné zaškrtnout checkbox </a:t>
            </a:r>
            <a:r>
              <a:rPr lang="cs-CZ" i="1" dirty="0"/>
              <a:t>Realizace zadávacích řízení na projektu </a:t>
            </a:r>
            <a:r>
              <a:rPr lang="cs-CZ" dirty="0"/>
              <a:t>na záložce Projekt (sekce Identifikace projektu</a:t>
            </a:r>
            <a:r>
              <a:rPr lang="cs-CZ" dirty="0" smtClean="0"/>
              <a:t>)</a:t>
            </a:r>
          </a:p>
          <a:p>
            <a:r>
              <a:rPr lang="cs-CZ" dirty="0" smtClean="0"/>
              <a:t>Evidují se všechny zakázky s vazbou na projekt, </a:t>
            </a:r>
            <a:r>
              <a:rPr lang="cs-CZ" dirty="0"/>
              <a:t>které musí </a:t>
            </a:r>
            <a:r>
              <a:rPr lang="cs-CZ" dirty="0" smtClean="0"/>
              <a:t>žadatel/partner na </a:t>
            </a:r>
            <a:r>
              <a:rPr lang="cs-CZ" dirty="0"/>
              <a:t>základě pravidel OPZ nebo právních předpisů zadat prostřednictvím </a:t>
            </a:r>
            <a:r>
              <a:rPr lang="cs-CZ" dirty="0" smtClean="0"/>
              <a:t>zadávacího / výběrového řízení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223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Zakázky v is kp14+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r>
              <a:rPr lang="cs-CZ" dirty="0" smtClean="0"/>
              <a:t>Pokud </a:t>
            </a:r>
            <a:r>
              <a:rPr lang="cs-CZ" dirty="0"/>
              <a:t>žadatel zadává zakázku ve vyšším stavu (zahájení, realizace apod.) je </a:t>
            </a:r>
            <a:r>
              <a:rPr lang="cs-CZ" dirty="0" smtClean="0"/>
              <a:t>zaktivně</a:t>
            </a:r>
            <a:r>
              <a:rPr lang="cs-CZ" dirty="0"/>
              <a:t>no k editaci více polí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Hodnocení </a:t>
            </a:r>
            <a:r>
              <a:rPr lang="cs-CZ" b="1" dirty="0"/>
              <a:t>a odvolání </a:t>
            </a:r>
            <a:endParaRPr lang="cs-CZ" b="1" dirty="0" smtClean="0"/>
          </a:p>
          <a:p>
            <a:pPr lvl="1"/>
            <a:r>
              <a:rPr lang="cs-CZ" dirty="0" smtClean="0"/>
              <a:t>Údaje o </a:t>
            </a:r>
            <a:r>
              <a:rPr lang="cs-CZ" dirty="0"/>
              <a:t>procesu zadávání a také o vybraném </a:t>
            </a:r>
            <a:r>
              <a:rPr lang="cs-CZ" dirty="0" smtClean="0"/>
              <a:t>dodavateli</a:t>
            </a:r>
          </a:p>
          <a:p>
            <a:pPr lvl="1"/>
            <a:r>
              <a:rPr lang="cs-CZ" dirty="0" smtClean="0"/>
              <a:t>Dodavatel musí být nejprve zaevidován mezi SUBJEKTY  projektu</a:t>
            </a:r>
          </a:p>
          <a:p>
            <a:pPr lvl="1"/>
            <a:r>
              <a:rPr lang="cs-CZ" dirty="0"/>
              <a:t>L</a:t>
            </a:r>
            <a:r>
              <a:rPr lang="cs-CZ" dirty="0" smtClean="0"/>
              <a:t>ze </a:t>
            </a:r>
            <a:r>
              <a:rPr lang="cs-CZ" dirty="0"/>
              <a:t>vyplnit údaje k případným námitkám vzneseným k zadavateli </a:t>
            </a:r>
            <a:endParaRPr lang="cs-CZ" dirty="0" smtClean="0"/>
          </a:p>
          <a:p>
            <a:r>
              <a:rPr lang="cs-CZ" dirty="0" smtClean="0"/>
              <a:t>Záložka</a:t>
            </a:r>
            <a:r>
              <a:rPr lang="cs-CZ" b="1" dirty="0" smtClean="0"/>
              <a:t> Návrh/podnět </a:t>
            </a:r>
            <a:r>
              <a:rPr lang="cs-CZ" b="1" dirty="0"/>
              <a:t>na ÚOHS </a:t>
            </a:r>
            <a:endParaRPr lang="cs-CZ" b="1" dirty="0" smtClean="0"/>
          </a:p>
          <a:p>
            <a:pPr lvl="1"/>
            <a:r>
              <a:rPr lang="cs-CZ" dirty="0"/>
              <a:t>Eviduje se agenda týkající se řízení ze strany ÚOHS</a:t>
            </a:r>
          </a:p>
          <a:p>
            <a:r>
              <a:rPr lang="cs-CZ" dirty="0" smtClean="0"/>
              <a:t>Záložka</a:t>
            </a:r>
            <a:r>
              <a:rPr lang="cs-CZ" b="1" dirty="0" smtClean="0"/>
              <a:t> Údaje </a:t>
            </a:r>
            <a:r>
              <a:rPr lang="cs-CZ" b="1" dirty="0"/>
              <a:t>o smlouvě/dodatku </a:t>
            </a:r>
            <a:endParaRPr lang="cs-CZ" b="1" dirty="0" smtClean="0"/>
          </a:p>
          <a:p>
            <a:pPr lvl="1"/>
            <a:r>
              <a:rPr lang="cs-CZ" dirty="0"/>
              <a:t>Zakládá se každá podepsaná smlouva i </a:t>
            </a:r>
            <a:r>
              <a:rPr lang="cs-CZ" dirty="0" smtClean="0"/>
              <a:t>dodatek</a:t>
            </a:r>
          </a:p>
          <a:p>
            <a:r>
              <a:rPr lang="cs-CZ" dirty="0" smtClean="0"/>
              <a:t>Záložka </a:t>
            </a:r>
            <a:r>
              <a:rPr lang="cs-CZ" b="1" dirty="0" smtClean="0"/>
              <a:t>Přílohy </a:t>
            </a:r>
            <a:r>
              <a:rPr lang="cs-CZ" b="1" dirty="0"/>
              <a:t>k VZ </a:t>
            </a:r>
            <a:endParaRPr lang="cs-CZ" dirty="0"/>
          </a:p>
          <a:p>
            <a:pPr lvl="1"/>
            <a:r>
              <a:rPr lang="cs-CZ" dirty="0"/>
              <a:t>Záložka Přílohy k VZ slouží k předání dokumentace k zakázce na </a:t>
            </a:r>
            <a:r>
              <a:rPr lang="cs-CZ" dirty="0" smtClean="0"/>
              <a:t>ŘO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726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043608" y="2852936"/>
            <a:ext cx="7272000" cy="302433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Obecná část pravidel pro žadatele a příjemce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Specifická část pravidel pro žadatele a příjemce pro projekty se skutečně vzniklými výdaji a případně také s nepřímými náklady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/>
              <a:t>Příručka pro hodnotitele zajišťující věcné hodnocení žádostí o podporu se skutečně prokazovanými výdaji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 smtClean="0"/>
              <a:t>Pokyny k vyplnění žádosti o podporu v IS KP14+</a:t>
            </a:r>
            <a:endParaRPr lang="cs-CZ" sz="2400" dirty="0"/>
          </a:p>
          <a:p>
            <a:pPr algn="ctr"/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1988840"/>
            <a:ext cx="7776864" cy="864096"/>
          </a:xfrm>
        </p:spPr>
        <p:txBody>
          <a:bodyPr/>
          <a:lstStyle/>
          <a:p>
            <a:pPr algn="ctr"/>
            <a:r>
              <a:rPr lang="cs-CZ" sz="3800" dirty="0" smtClean="0"/>
              <a:t>Dokumenty k prostudování</a:t>
            </a:r>
            <a:endParaRPr lang="cs-CZ" sz="3800" b="0" dirty="0"/>
          </a:p>
        </p:txBody>
      </p:sp>
    </p:spTree>
    <p:extLst>
      <p:ext uri="{BB962C8B-B14F-4D97-AF65-F5344CB8AC3E}">
        <p14:creationId xmlns:p14="http://schemas.microsoft.com/office/powerpoint/2010/main" val="281019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3501008"/>
            <a:ext cx="7272000" cy="746992"/>
          </a:xfrm>
        </p:spPr>
        <p:txBody>
          <a:bodyPr/>
          <a:lstStyle/>
          <a:p>
            <a:pPr algn="ctr"/>
            <a:r>
              <a:rPr lang="cs-CZ" sz="2800" dirty="0" smtClean="0"/>
              <a:t>Prostor</a:t>
            </a:r>
            <a:r>
              <a:rPr lang="cs-CZ" sz="2800" baseline="0" dirty="0" smtClean="0"/>
              <a:t> pro dotazy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358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248472"/>
          </a:xfrm>
        </p:spPr>
        <p:txBody>
          <a:bodyPr/>
          <a:lstStyle/>
          <a:p>
            <a:pPr algn="ctr"/>
            <a:r>
              <a:rPr lang="cs-CZ" sz="2800" dirty="0" smtClean="0"/>
              <a:t>Další dotazy směřujte prosím </a:t>
            </a:r>
            <a:br>
              <a:rPr lang="cs-CZ" sz="2800" dirty="0" smtClean="0"/>
            </a:br>
            <a:r>
              <a:rPr lang="cs-CZ" sz="2800" dirty="0" smtClean="0"/>
              <a:t>do diskusního klubu </a:t>
            </a:r>
            <a:br>
              <a:rPr lang="cs-CZ" sz="2800" dirty="0" smtClean="0"/>
            </a:br>
            <a:r>
              <a:rPr lang="cs-CZ" sz="2800" dirty="0" smtClean="0"/>
              <a:t>na webu </a:t>
            </a:r>
            <a:r>
              <a:rPr lang="cs-CZ" sz="2800" u="sng" dirty="0" smtClean="0"/>
              <a:t>ESFCr.cz</a:t>
            </a:r>
            <a:r>
              <a:rPr lang="cs-CZ" sz="2800" dirty="0" smtClean="0"/>
              <a:t> zde:</a:t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400" b="0" cap="none" dirty="0" smtClean="0"/>
              <a:t>https://forum.esfcr.cz/node/82/vyzva-k-prekladani-projektu-na-podporu-sluzeb-pece-2/qa/</a:t>
            </a:r>
            <a:br>
              <a:rPr lang="cs-CZ" sz="2400" b="0" cap="none" dirty="0" smtClean="0"/>
            </a:br>
            <a:r>
              <a:rPr lang="cs-CZ" sz="2800" b="0" cap="none" dirty="0" smtClean="0"/>
              <a:t/>
            </a:r>
            <a:br>
              <a:rPr lang="cs-CZ" sz="2800" b="0" cap="none" dirty="0" smtClean="0"/>
            </a:br>
            <a:r>
              <a:rPr lang="cs-CZ" sz="2800" cap="none" dirty="0" smtClean="0"/>
              <a:t>NEBO VYUŽIJTE OSOBNÍCH KONZULTACÍ</a:t>
            </a:r>
            <a:br>
              <a:rPr lang="cs-CZ" sz="2800" cap="none" dirty="0" smtClean="0"/>
            </a:b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359821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892520" cy="1080000"/>
          </a:xfrm>
        </p:spPr>
        <p:txBody>
          <a:bodyPr/>
          <a:lstStyle/>
          <a:p>
            <a:r>
              <a:rPr lang="pl-PL" b="0" dirty="0"/>
              <a:t>Představení výzev – </a:t>
            </a:r>
            <a:r>
              <a:rPr lang="pl-PL" b="0" cap="none" dirty="0"/>
              <a:t>podporované aktivity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Opatření vedoucí ke zlepšování podmínek pro slaďování pracovního a rodinného života (vyjma zřizování dětských skupin a zařízení obdobného charakteru)</a:t>
            </a:r>
          </a:p>
          <a:p>
            <a:pPr lvl="0"/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Opatření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vedoucí ke zlepšování podmínek pro rovnost žen a mužů v rámci organizace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.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4045203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3501008"/>
            <a:ext cx="7272000" cy="1080120"/>
          </a:xfrm>
        </p:spPr>
        <p:txBody>
          <a:bodyPr/>
          <a:lstStyle/>
          <a:p>
            <a:pPr algn="ctr"/>
            <a:r>
              <a:rPr lang="cs-CZ" sz="2800" dirty="0" smtClean="0"/>
              <a:t>Děkujeme za pozornost </a:t>
            </a:r>
            <a:br>
              <a:rPr lang="cs-CZ" sz="2800" dirty="0" smtClean="0"/>
            </a:br>
            <a:r>
              <a:rPr lang="cs-CZ" sz="2800" dirty="0" smtClean="0"/>
              <a:t>a Těšíme se na spolupráci</a:t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28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331640" y="5301208"/>
            <a:ext cx="7272000" cy="540000"/>
          </a:xfrm>
        </p:spPr>
        <p:txBody>
          <a:bodyPr/>
          <a:lstStyle/>
          <a:p>
            <a:r>
              <a:rPr lang="cs-CZ" sz="2400" dirty="0" smtClean="0"/>
              <a:t>  </a:t>
            </a:r>
            <a:endParaRPr lang="cs-CZ" sz="2400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INDIKÁTORY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36081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0"/>
            <a:ext cx="8712968" cy="1080000"/>
          </a:xfrm>
        </p:spPr>
        <p:txBody>
          <a:bodyPr/>
          <a:lstStyle/>
          <a:p>
            <a:r>
              <a:rPr lang="pl-PL" b="0" dirty="0" smtClean="0"/>
              <a:t>INDIKÁTORY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2492896"/>
            <a:ext cx="8136904" cy="3096344"/>
          </a:xfrm>
        </p:spPr>
        <p:txBody>
          <a:bodyPr/>
          <a:lstStyle/>
          <a:p>
            <a:pPr marL="0" indent="0">
              <a:buNone/>
            </a:pPr>
            <a:r>
              <a:rPr lang="cs-CZ" sz="2200" dirty="0" smtClean="0"/>
              <a:t>= nástroje pro měření dosažených efektů projektových aktivit</a:t>
            </a:r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r>
              <a:rPr lang="cs-CZ" sz="2200" b="1" dirty="0" smtClean="0"/>
              <a:t>Dělení:</a:t>
            </a:r>
          </a:p>
          <a:p>
            <a:pPr marL="0" indent="0"/>
            <a:r>
              <a:rPr lang="cs-CZ" sz="2200" dirty="0" smtClean="0"/>
              <a:t> indikátory výstupů</a:t>
            </a:r>
          </a:p>
          <a:p>
            <a:pPr marL="0" indent="0"/>
            <a:r>
              <a:rPr lang="cs-CZ" sz="2200" dirty="0" smtClean="0"/>
              <a:t> indikátory výsledků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873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Pravidla volby závazných indikátorů a jejich sledování </a:t>
            </a:r>
          </a:p>
          <a:p>
            <a:r>
              <a:rPr lang="cs-CZ" sz="2200" dirty="0" smtClean="0"/>
              <a:t>žadatel volí pouze ty indikátory z výzvy, které jsou relevantní pro jeho projekt</a:t>
            </a:r>
          </a:p>
          <a:p>
            <a:r>
              <a:rPr lang="cs-CZ" sz="2200" dirty="0"/>
              <a:t>Indikátory se </a:t>
            </a:r>
            <a:r>
              <a:rPr lang="cs-CZ" sz="2200" dirty="0" smtClean="0"/>
              <a:t>závazkem</a:t>
            </a:r>
          </a:p>
          <a:p>
            <a:pPr lvl="1"/>
            <a:r>
              <a:rPr lang="cs-CZ" dirty="0" smtClean="0"/>
              <a:t>žadatel se zavazuje k naplnění určité hodnoty</a:t>
            </a:r>
          </a:p>
          <a:p>
            <a:pPr lvl="1"/>
            <a:r>
              <a:rPr lang="cs-CZ" dirty="0" smtClean="0"/>
              <a:t>žadatel není povinen vybrat si všechny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200" dirty="0"/>
              <a:t>Indikátory bez </a:t>
            </a:r>
            <a:r>
              <a:rPr lang="cs-CZ" sz="2200" dirty="0" smtClean="0"/>
              <a:t>závazku</a:t>
            </a:r>
          </a:p>
          <a:p>
            <a:pPr lvl="1"/>
            <a:r>
              <a:rPr lang="cs-CZ" dirty="0" smtClean="0"/>
              <a:t>žadatel je povinen je monitorovat, nezavazuje se k dosažení žádné cílové hodnoty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sz="22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Indikátory </a:t>
            </a:r>
            <a:r>
              <a:rPr lang="cs-CZ" b="1" dirty="0"/>
              <a:t>týkající se této výzvy – indikátor se závazkem</a:t>
            </a:r>
          </a:p>
          <a:p>
            <a:r>
              <a:rPr lang="cs-CZ" sz="2200" dirty="0" smtClean="0"/>
              <a:t>hodnota</a:t>
            </a:r>
            <a:r>
              <a:rPr lang="cs-CZ" sz="2200" dirty="0"/>
              <a:t>, která se chápe jako závazek žadatele, kterého  má dosáhnout díky realizaci projektu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1689100" y="3960813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4487760"/>
              </p:ext>
            </p:extLst>
          </p:nvPr>
        </p:nvGraphicFramePr>
        <p:xfrm>
          <a:off x="539552" y="3503613"/>
          <a:ext cx="8118975" cy="2933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9569"/>
                <a:gridCol w="4460502"/>
                <a:gridCol w="1408580"/>
                <a:gridCol w="1330324"/>
              </a:tblGrid>
              <a:tr h="90894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Kód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Název indikátoru</a:t>
                      </a:r>
                      <a:endParaRPr lang="cs-CZ" sz="1800" b="1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Měrná jednotka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Typ indikátoru</a:t>
                      </a:r>
                      <a:endParaRPr lang="cs-CZ" sz="1800" b="1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927051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8 05 00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Dokumenty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Výstup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6352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5 01 30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Počet osob pracujících v rámci flexibilních forem práce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Osoby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Výsledek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63525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 smtClean="0">
                          <a:effectLst/>
                        </a:rPr>
                        <a:t>5 </a:t>
                      </a:r>
                      <a:r>
                        <a:rPr lang="cs-CZ" sz="1800" dirty="0">
                          <a:effectLst/>
                        </a:rPr>
                        <a:t>01 05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Počet zaměstnavatelů, kteří podporují flexibilní formy práce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Podniky</a:t>
                      </a:r>
                      <a:endParaRPr lang="cs-CZ" sz="18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0">
                          <a:effectLst/>
                        </a:rPr>
                        <a:t>Výstup</a:t>
                      </a:r>
                      <a:endParaRPr lang="cs-CZ" sz="1800" dirty="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89100" y="35036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89100" y="3960813"/>
            <a:ext cx="3017838" cy="6350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731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4320000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Indikátory </a:t>
            </a:r>
            <a:r>
              <a:rPr lang="cs-CZ" b="1" dirty="0"/>
              <a:t>týkající se této výzvy – </a:t>
            </a:r>
            <a:r>
              <a:rPr lang="cs-CZ" b="1" dirty="0" smtClean="0"/>
              <a:t>indikátory bez závazku</a:t>
            </a:r>
            <a:endParaRPr lang="cs-CZ" b="1" dirty="0"/>
          </a:p>
          <a:p>
            <a:r>
              <a:rPr lang="cs-CZ" sz="2200" dirty="0" smtClean="0"/>
              <a:t>hodnoty</a:t>
            </a:r>
            <a:r>
              <a:rPr lang="cs-CZ" sz="2200" dirty="0"/>
              <a:t>, které nepředstavují závazek žadatele, ale které je nutné sledovat</a:t>
            </a:r>
          </a:p>
          <a:p>
            <a:pPr marL="0" indent="0" algn="just"/>
            <a:endParaRPr lang="cs-CZ" dirty="0"/>
          </a:p>
          <a:p>
            <a:pPr marL="0" indent="0" algn="just"/>
            <a:endParaRPr lang="cs-CZ" dirty="0" smtClean="0"/>
          </a:p>
          <a:p>
            <a:pPr marL="0" indent="0" algn="just"/>
            <a:endParaRPr lang="cs-CZ" dirty="0"/>
          </a:p>
          <a:p>
            <a:r>
              <a:rPr lang="cs-CZ" sz="2200" dirty="0" smtClean="0"/>
              <a:t>Je </a:t>
            </a:r>
            <a:r>
              <a:rPr lang="cs-CZ" sz="2200" dirty="0"/>
              <a:t>nutné sledovat také hodnoty pro indikátory o účastnících, které konkretizují podpořené osoby z řady hledisek a další indikátory uvedené ve </a:t>
            </a:r>
            <a:r>
              <a:rPr lang="cs-CZ" sz="2200" dirty="0" smtClean="0"/>
              <a:t>výzvě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  <p:graphicFrame>
        <p:nvGraphicFramePr>
          <p:cNvPr id="22" name="Tabulk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71735"/>
              </p:ext>
            </p:extLst>
          </p:nvPr>
        </p:nvGraphicFramePr>
        <p:xfrm>
          <a:off x="971600" y="3284984"/>
          <a:ext cx="7200799" cy="12241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1338"/>
                <a:gridCol w="3362972"/>
                <a:gridCol w="1389792"/>
                <a:gridCol w="1196697"/>
              </a:tblGrid>
              <a:tr h="76219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Kód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Název indikátoru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Měrná jednotka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Typ indikátoru</a:t>
                      </a:r>
                    </a:p>
                  </a:txBody>
                  <a:tcPr marL="0" marR="0" marT="0" marB="0"/>
                </a:tc>
              </a:tr>
              <a:tr h="46193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6 00 00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Celkový počet účastníků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Účastníci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dirty="0"/>
                        <a:t>Výstup</a:t>
                      </a: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23" name="Rectangle 16"/>
          <p:cNvSpPr>
            <a:spLocks noChangeArrowheads="1"/>
          </p:cNvSpPr>
          <p:nvPr/>
        </p:nvSpPr>
        <p:spPr bwMode="auto">
          <a:xfrm>
            <a:off x="1689100" y="3732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82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/>
              <a:t>Indikátory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accent3">
                    <a:lumMod val="25000"/>
                  </a:schemeClr>
                </a:solidFill>
              </a:rPr>
              <a:t>Celkový </a:t>
            </a:r>
            <a:r>
              <a:rPr lang="cs-CZ" b="1" dirty="0">
                <a:solidFill>
                  <a:schemeClr val="accent3">
                    <a:lumMod val="25000"/>
                  </a:schemeClr>
                </a:solidFill>
              </a:rPr>
              <a:t>počet </a:t>
            </a:r>
            <a:r>
              <a:rPr lang="cs-CZ" b="1" dirty="0" smtClean="0">
                <a:solidFill>
                  <a:schemeClr val="accent3">
                    <a:lumMod val="25000"/>
                  </a:schemeClr>
                </a:solidFill>
              </a:rPr>
              <a:t>účastníků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(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Indikátor  6 00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00)</a:t>
            </a:r>
            <a:endParaRPr lang="cs-CZ" dirty="0">
              <a:solidFill>
                <a:schemeClr val="accent3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	</a:t>
            </a:r>
          </a:p>
          <a:p>
            <a:pPr marL="457200" indent="-457200">
              <a:buFont typeface="+mj-lt"/>
              <a:buAutoNum type="alphaLcParenR"/>
            </a:pP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	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O</a:t>
            </a:r>
            <a:r>
              <a:rPr lang="cs-CZ" sz="2200" dirty="0" smtClean="0">
                <a:solidFill>
                  <a:schemeClr val="accent3">
                    <a:lumMod val="25000"/>
                  </a:schemeClr>
                </a:solidFill>
              </a:rPr>
              <a:t>soby jednoznačně identifikované, osobní údaje </a:t>
            </a:r>
            <a:br>
              <a:rPr lang="cs-CZ" sz="2200" dirty="0" smtClean="0">
                <a:solidFill>
                  <a:schemeClr val="accent3">
                    <a:lumMod val="25000"/>
                  </a:schemeClr>
                </a:solidFill>
              </a:rPr>
            </a:br>
            <a:r>
              <a:rPr lang="cs-CZ" sz="2200" dirty="0" smtClean="0">
                <a:solidFill>
                  <a:schemeClr val="accent3">
                    <a:lumMod val="25000"/>
                  </a:schemeClr>
                </a:solidFill>
              </a:rPr>
              <a:t>	musí být známé ve stanoveném rozsahu.</a:t>
            </a:r>
            <a:r>
              <a:rPr lang="cs-CZ" sz="2200" dirty="0">
                <a:solidFill>
                  <a:schemeClr val="accent3">
                    <a:lumMod val="25000"/>
                  </a:schemeClr>
                </a:solidFill>
              </a:rPr>
              <a:t>	</a:t>
            </a:r>
            <a:endParaRPr lang="cs-CZ" sz="22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457200" indent="-457200">
              <a:buFont typeface="+mj-lt"/>
              <a:buAutoNum type="alphaLcParenR"/>
            </a:pPr>
            <a:r>
              <a:rPr lang="cs-CZ" sz="2200" dirty="0" smtClean="0">
                <a:solidFill>
                  <a:schemeClr val="accent3">
                    <a:lumMod val="25000"/>
                  </a:schemeClr>
                </a:solidFill>
              </a:rPr>
              <a:t>	Podpořená osoba se v rámci projektu započítává 	pouze jednou bez ohledu na to, kolik podpor 	obdržela.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200" dirty="0">
                <a:solidFill>
                  <a:schemeClr val="accent3">
                    <a:lumMod val="25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accent3">
                    <a:lumMod val="25000"/>
                  </a:schemeClr>
                </a:solidFill>
              </a:rPr>
              <a:t>Osoby s podporou překračující limit bagatelní   	podpory.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5046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</a:t>
            </a:r>
            <a:r>
              <a:rPr lang="cs-CZ" baseline="0" dirty="0" smtClean="0"/>
              <a:t> Semináře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1547664" y="1800000"/>
            <a:ext cx="7056784" cy="4077272"/>
          </a:xfrm>
        </p:spPr>
        <p:txBody>
          <a:bodyPr/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/>
              <a:t>Představení vládní strategie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Představení výzev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Indikátory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dirty="0" smtClean="0"/>
              <a:t>Partnerství</a:t>
            </a:r>
            <a:r>
              <a:rPr lang="cs-CZ" sz="2000" baseline="0" dirty="0" smtClean="0"/>
              <a:t> v projektech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Hodnocení a výběr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Publicita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Rozpočet projektů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Informační systém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cs-CZ" sz="2000" baseline="0" dirty="0" smtClean="0"/>
              <a:t>Dotazy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50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 – </a:t>
            </a:r>
            <a:r>
              <a:rPr lang="cs-CZ" b="0" cap="none" dirty="0" smtClean="0"/>
              <a:t>podmínky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Povinnosti související s indikátory: </a:t>
            </a:r>
          </a:p>
          <a:p>
            <a:r>
              <a:rPr lang="cs-CZ" sz="2200" dirty="0"/>
              <a:t>povinnost stanovit v žádosti cílové hodnoty indikátorů (včetně popisu způsobu stanovení této hodnoty)</a:t>
            </a:r>
          </a:p>
          <a:p>
            <a:r>
              <a:rPr lang="cs-CZ" sz="2200" dirty="0"/>
              <a:t>nastavení závazné (úprava podstatnou změnou, při nesplnění sankce)</a:t>
            </a:r>
          </a:p>
          <a:p>
            <a:r>
              <a:rPr lang="cs-CZ" sz="2200" dirty="0" smtClean="0"/>
              <a:t>průběžné </a:t>
            </a:r>
            <a:r>
              <a:rPr lang="cs-CZ" sz="2200" dirty="0"/>
              <a:t>sledování jejich naplnění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(</a:t>
            </a:r>
            <a:r>
              <a:rPr lang="cs-CZ" sz="2200" dirty="0"/>
              <a:t>ve zprávách o realizaci projektu)</a:t>
            </a:r>
          </a:p>
          <a:p>
            <a:r>
              <a:rPr lang="cs-CZ" sz="2200" dirty="0" smtClean="0"/>
              <a:t>prokazatelnost </a:t>
            </a:r>
            <a:r>
              <a:rPr lang="cs-CZ" sz="2200" dirty="0"/>
              <a:t>vykazovaných hodnot (záznamy </a:t>
            </a:r>
            <a:br>
              <a:rPr lang="cs-CZ" sz="2200" dirty="0"/>
            </a:br>
            <a:r>
              <a:rPr lang="cs-CZ" sz="2200" dirty="0"/>
              <a:t>o každém klientovi, prezenční listiny atd. ověřitelné případnou kontrolou, monitorovací listy)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Indikátory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>
              <a:buNone/>
            </a:pPr>
            <a:r>
              <a:rPr lang="cs-CZ" b="1" dirty="0" smtClean="0"/>
              <a:t>     Sankce při nesplnění závazků týkajících se indikátorů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cs-CZ" b="1" dirty="0" smtClean="0"/>
          </a:p>
          <a:p>
            <a:pPr>
              <a:buNone/>
            </a:pPr>
            <a:r>
              <a:rPr lang="cs-CZ" dirty="0" smtClean="0"/>
              <a:t>	</a:t>
            </a:r>
            <a:r>
              <a:rPr lang="cs-CZ" u="sng" dirty="0" smtClean="0"/>
              <a:t>Míra naplnění indikátoru</a:t>
            </a:r>
            <a:r>
              <a:rPr lang="cs-CZ" dirty="0" smtClean="0"/>
              <a:t>			</a:t>
            </a:r>
            <a:r>
              <a:rPr lang="cs-CZ" u="sng" dirty="0" smtClean="0"/>
              <a:t>Sankce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	100 – 85 %					</a:t>
            </a:r>
            <a:r>
              <a:rPr lang="cs-CZ" b="1" dirty="0" smtClean="0"/>
              <a:t>0 %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méně </a:t>
            </a:r>
            <a:r>
              <a:rPr lang="cs-CZ" dirty="0"/>
              <a:t>než </a:t>
            </a:r>
            <a:r>
              <a:rPr lang="cs-CZ" dirty="0" smtClean="0"/>
              <a:t>85 </a:t>
            </a:r>
            <a:r>
              <a:rPr lang="cs-CZ" dirty="0"/>
              <a:t>% a zároveň alespoň </a:t>
            </a:r>
            <a:r>
              <a:rPr lang="cs-CZ" dirty="0" smtClean="0"/>
              <a:t>70 </a:t>
            </a:r>
            <a:r>
              <a:rPr lang="cs-CZ" dirty="0"/>
              <a:t>% </a:t>
            </a:r>
            <a:r>
              <a:rPr lang="cs-CZ" dirty="0" smtClean="0"/>
              <a:t>	</a:t>
            </a:r>
            <a:r>
              <a:rPr lang="cs-CZ" b="1" dirty="0" smtClean="0"/>
              <a:t>15 %</a:t>
            </a:r>
            <a:r>
              <a:rPr lang="cs-CZ" dirty="0" smtClean="0"/>
              <a:t> 	</a:t>
            </a:r>
          </a:p>
          <a:p>
            <a:pPr>
              <a:buNone/>
            </a:pPr>
            <a:r>
              <a:rPr lang="cs-CZ" dirty="0" smtClean="0"/>
              <a:t>     méně než 70 % a zároveň alespoň 55 %	</a:t>
            </a:r>
            <a:r>
              <a:rPr lang="cs-CZ" b="1" dirty="0" smtClean="0"/>
              <a:t>20 % </a:t>
            </a: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     méně než 55 % a zároveň alespoň 40 %	</a:t>
            </a:r>
            <a:r>
              <a:rPr lang="cs-CZ" b="1" dirty="0" smtClean="0"/>
              <a:t>30 % </a:t>
            </a:r>
            <a:r>
              <a:rPr lang="cs-CZ" dirty="0" smtClean="0"/>
              <a:t>	</a:t>
            </a:r>
          </a:p>
          <a:p>
            <a:pPr>
              <a:buNone/>
            </a:pPr>
            <a:r>
              <a:rPr lang="cs-CZ" dirty="0" smtClean="0"/>
              <a:t>     méně než 40 %					</a:t>
            </a:r>
            <a:r>
              <a:rPr lang="cs-CZ" b="1" dirty="0" smtClean="0"/>
              <a:t>50 %</a:t>
            </a:r>
            <a:r>
              <a:rPr lang="cs-CZ" dirty="0" smtClean="0"/>
              <a:t> 	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21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852936"/>
            <a:ext cx="7272000" cy="1728192"/>
          </a:xfrm>
        </p:spPr>
        <p:txBody>
          <a:bodyPr/>
          <a:lstStyle/>
          <a:p>
            <a:pPr algn="ctr"/>
            <a:r>
              <a:rPr lang="cs-CZ" dirty="0" smtClean="0"/>
              <a:t>Partnerství v projektech</a:t>
            </a:r>
            <a:endParaRPr lang="cs-CZ" sz="2800" b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4"/>
          </p:nvPr>
        </p:nvSpPr>
        <p:spPr>
          <a:xfrm>
            <a:off x="1043608" y="4885200"/>
            <a:ext cx="7272000" cy="540000"/>
          </a:xfrm>
        </p:spPr>
        <p:txBody>
          <a:bodyPr/>
          <a:lstStyle/>
          <a:p>
            <a:pPr algn="ctr"/>
            <a:r>
              <a:rPr lang="cs-CZ" i="1" dirty="0" smtClean="0"/>
              <a:t> </a:t>
            </a:r>
            <a:endParaRPr lang="cs-CZ" i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Co je partnerství:</a:t>
            </a:r>
          </a:p>
          <a:p>
            <a:r>
              <a:rPr lang="cs-CZ" dirty="0" smtClean="0"/>
              <a:t>Vztah </a:t>
            </a:r>
            <a:r>
              <a:rPr lang="cs-CZ" dirty="0"/>
              <a:t>mezi příjemcem podpory z OPZ a veřejnými nebo soukromými </a:t>
            </a:r>
            <a:r>
              <a:rPr lang="cs-CZ" dirty="0" smtClean="0"/>
              <a:t>subjekty</a:t>
            </a:r>
            <a:endParaRPr lang="cs-CZ" dirty="0"/>
          </a:p>
          <a:p>
            <a:r>
              <a:rPr lang="cs-CZ" dirty="0"/>
              <a:t>Partneři se společně s příjemcem podílí na realizaci projektových </a:t>
            </a:r>
            <a:r>
              <a:rPr lang="cs-CZ" dirty="0" smtClean="0"/>
              <a:t>aktivit</a:t>
            </a:r>
          </a:p>
          <a:p>
            <a:r>
              <a:rPr lang="cs-CZ" dirty="0"/>
              <a:t>Partneři se musí podílet na realizaci </a:t>
            </a:r>
            <a:r>
              <a:rPr lang="cs-CZ" b="1" dirty="0"/>
              <a:t>věcných</a:t>
            </a:r>
            <a:r>
              <a:rPr lang="cs-CZ" dirty="0"/>
              <a:t> aktivit </a:t>
            </a:r>
            <a:r>
              <a:rPr lang="cs-CZ" dirty="0" smtClean="0"/>
              <a:t>projektu</a:t>
            </a:r>
          </a:p>
          <a:p>
            <a:r>
              <a:rPr lang="cs-CZ" dirty="0" smtClean="0"/>
              <a:t>Příjemce </a:t>
            </a:r>
            <a:r>
              <a:rPr lang="cs-CZ" dirty="0"/>
              <a:t>poskytuje </a:t>
            </a:r>
            <a:r>
              <a:rPr lang="cs-CZ" dirty="0" smtClean="0"/>
              <a:t>partnerovi část </a:t>
            </a:r>
            <a:r>
              <a:rPr lang="cs-CZ" dirty="0"/>
              <a:t>podpory na úhradu výdajů spojených s realizací projektu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58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Co není partnerství:</a:t>
            </a:r>
          </a:p>
          <a:p>
            <a:r>
              <a:rPr lang="cs-CZ" dirty="0" smtClean="0"/>
              <a:t>Nenahrazuje </a:t>
            </a:r>
            <a:r>
              <a:rPr lang="cs-CZ" dirty="0"/>
              <a:t>zabezpečení běžné administrace </a:t>
            </a:r>
            <a:r>
              <a:rPr lang="cs-CZ" dirty="0" smtClean="0"/>
              <a:t>projektu, </a:t>
            </a:r>
            <a:r>
              <a:rPr lang="cs-CZ" dirty="0"/>
              <a:t>poskytování běžných služeb </a:t>
            </a:r>
            <a:r>
              <a:rPr lang="cs-CZ" dirty="0" smtClean="0"/>
              <a:t>či dodání zboží</a:t>
            </a:r>
          </a:p>
          <a:p>
            <a:r>
              <a:rPr lang="cs-CZ" dirty="0"/>
              <a:t>Realizace principu partnerství nesmí být zneužito k </a:t>
            </a:r>
            <a:r>
              <a:rPr lang="cs-CZ" b="1" dirty="0">
                <a:solidFill>
                  <a:srgbClr val="FF0000"/>
                </a:solidFill>
              </a:rPr>
              <a:t>obcházení zákona o veřejných zakázkách</a:t>
            </a:r>
            <a:r>
              <a:rPr lang="cs-CZ" dirty="0" smtClean="0"/>
              <a:t>.</a:t>
            </a:r>
          </a:p>
          <a:p>
            <a:r>
              <a:rPr lang="cs-CZ" dirty="0" smtClean="0"/>
              <a:t>Odpovědnost </a:t>
            </a:r>
            <a:r>
              <a:rPr lang="cs-CZ" dirty="0"/>
              <a:t>za realizaci </a:t>
            </a:r>
            <a:r>
              <a:rPr lang="cs-CZ" dirty="0" smtClean="0"/>
              <a:t>projektu je </a:t>
            </a:r>
            <a:r>
              <a:rPr lang="cs-CZ" dirty="0"/>
              <a:t>vždy na </a:t>
            </a:r>
            <a:r>
              <a:rPr lang="cs-CZ" dirty="0" smtClean="0"/>
              <a:t>příjemci </a:t>
            </a:r>
            <a:r>
              <a:rPr lang="cs-CZ" dirty="0"/>
              <a:t>(cíle projektu, nezpůsobilé výdaje, sankce)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835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Oprávnění partneři </a:t>
            </a:r>
            <a:r>
              <a:rPr lang="cs-CZ" b="1" dirty="0" smtClean="0"/>
              <a:t>(viz</a:t>
            </a:r>
            <a:r>
              <a:rPr lang="cs-CZ" b="1" dirty="0"/>
              <a:t>. </a:t>
            </a:r>
            <a:r>
              <a:rPr lang="cs-CZ" b="1" dirty="0" smtClean="0"/>
              <a:t>Příloha č. 1)</a:t>
            </a:r>
            <a:br>
              <a:rPr lang="cs-CZ" b="1" dirty="0" smtClean="0"/>
            </a:br>
            <a:endParaRPr lang="cs-CZ" b="1" dirty="0" smtClean="0"/>
          </a:p>
          <a:p>
            <a:pPr lvl="1">
              <a:lnSpc>
                <a:spcPct val="150000"/>
              </a:lnSpc>
            </a:pPr>
            <a:r>
              <a:rPr lang="cs-CZ" dirty="0" err="1" smtClean="0"/>
              <a:t>OSS</a:t>
            </a:r>
            <a:r>
              <a:rPr lang="cs-CZ" dirty="0" smtClean="0"/>
              <a:t> a jimi zřízené příspěvkové organizace</a:t>
            </a:r>
          </a:p>
          <a:p>
            <a:pPr lvl="1">
              <a:lnSpc>
                <a:spcPct val="150000"/>
              </a:lnSpc>
            </a:pPr>
            <a:r>
              <a:rPr lang="pl-PL" dirty="0"/>
              <a:t>kraje a obce a jimi zřizované </a:t>
            </a:r>
            <a:r>
              <a:rPr lang="pl-PL" dirty="0" smtClean="0"/>
              <a:t>organizace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dobrovolné svazky </a:t>
            </a:r>
            <a:r>
              <a:rPr lang="cs-CZ" dirty="0" smtClean="0"/>
              <a:t>obcí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poradenské a vzdělávací </a:t>
            </a:r>
            <a:r>
              <a:rPr lang="cs-CZ" dirty="0" smtClean="0"/>
              <a:t>instituce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nestátní neziskové </a:t>
            </a:r>
            <a:r>
              <a:rPr lang="cs-CZ" dirty="0" smtClean="0"/>
              <a:t>organizace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sociální partneři</a:t>
            </a:r>
            <a:endParaRPr lang="cs-CZ" dirty="0" smtClean="0"/>
          </a:p>
          <a:p>
            <a:pPr marL="2340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440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PARTNERSTVÍ V PROJEKTECH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Rozlišujeme dva typy </a:t>
            </a:r>
            <a:r>
              <a:rPr lang="cs-CZ" b="1" dirty="0" smtClean="0"/>
              <a:t>partnerů: </a:t>
            </a: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lvl="1">
              <a:lnSpc>
                <a:spcPct val="150000"/>
              </a:lnSpc>
            </a:pPr>
            <a:r>
              <a:rPr lang="cs-CZ" b="1" dirty="0" smtClean="0"/>
              <a:t>Partner </a:t>
            </a:r>
            <a:r>
              <a:rPr lang="cs-CZ" b="1" dirty="0"/>
              <a:t>s finančním </a:t>
            </a:r>
            <a:r>
              <a:rPr lang="cs-CZ" b="1" dirty="0" smtClean="0"/>
              <a:t>příspěvkem</a:t>
            </a:r>
          </a:p>
          <a:p>
            <a:pPr marL="234000" lvl="1" indent="0">
              <a:lnSpc>
                <a:spcPct val="150000"/>
              </a:lnSpc>
              <a:buNone/>
            </a:pPr>
            <a:r>
              <a:rPr lang="cs-CZ" dirty="0" smtClean="0"/>
              <a:t>	(nutná smlouva o partnerství žadatel </a:t>
            </a:r>
            <a:r>
              <a:rPr lang="cs-CZ" dirty="0"/>
              <a:t>x</a:t>
            </a:r>
            <a:r>
              <a:rPr lang="cs-CZ" dirty="0" smtClean="0"/>
              <a:t> partner do 1. MZ)</a:t>
            </a:r>
          </a:p>
          <a:p>
            <a:pPr lvl="1">
              <a:lnSpc>
                <a:spcPct val="150000"/>
              </a:lnSpc>
            </a:pPr>
            <a:r>
              <a:rPr lang="cs-CZ" b="1" dirty="0" smtClean="0"/>
              <a:t>Partner </a:t>
            </a:r>
            <a:r>
              <a:rPr lang="cs-CZ" b="1" dirty="0"/>
              <a:t>bez finančního </a:t>
            </a:r>
            <a:r>
              <a:rPr lang="cs-CZ" b="1" dirty="0" smtClean="0"/>
              <a:t>příspěvku</a:t>
            </a:r>
            <a:endParaRPr lang="cs-CZ" b="1" dirty="0"/>
          </a:p>
          <a:p>
            <a:pPr marL="234000" lvl="1" indent="0">
              <a:lnSpc>
                <a:spcPct val="150000"/>
              </a:lnSpc>
              <a:buNone/>
            </a:pPr>
            <a:r>
              <a:rPr lang="cs-CZ" dirty="0" smtClean="0"/>
              <a:t>	(</a:t>
            </a:r>
            <a:r>
              <a:rPr lang="cs-CZ" dirty="0"/>
              <a:t>pravidla OPZ </a:t>
            </a:r>
            <a:r>
              <a:rPr lang="cs-CZ" dirty="0" smtClean="0"/>
              <a:t>nevyžadují </a:t>
            </a:r>
            <a:r>
              <a:rPr lang="cs-CZ" dirty="0"/>
              <a:t>zakotvit závazky </a:t>
            </a:r>
            <a:r>
              <a:rPr lang="cs-CZ" dirty="0" smtClean="0"/>
              <a:t>partnera)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038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PARTNERSTVÍ V PROJEKTECH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200" b="1" dirty="0" smtClean="0"/>
              <a:t>Smlouva o partnerství</a:t>
            </a:r>
          </a:p>
          <a:p>
            <a:r>
              <a:rPr lang="cs-CZ" sz="2200" b="1" dirty="0" smtClean="0"/>
              <a:t>Způsobilé </a:t>
            </a:r>
            <a:r>
              <a:rPr lang="cs-CZ" sz="2200" b="1" dirty="0"/>
              <a:t>výdaje vzniklé partnerovi </a:t>
            </a:r>
            <a:r>
              <a:rPr lang="cs-CZ" sz="2200" b="1" dirty="0" smtClean="0"/>
              <a:t>- </a:t>
            </a:r>
            <a:r>
              <a:rPr lang="cs-CZ" sz="2200" dirty="0" smtClean="0"/>
              <a:t>(v rozpočtu </a:t>
            </a:r>
            <a:r>
              <a:rPr lang="cs-CZ" sz="2200" dirty="0"/>
              <a:t>projektu, pokud splňují pravidla </a:t>
            </a:r>
            <a:r>
              <a:rPr lang="cs-CZ" sz="2200" dirty="0" smtClean="0"/>
              <a:t>způsobilosti).</a:t>
            </a:r>
          </a:p>
          <a:p>
            <a:r>
              <a:rPr lang="cs-CZ" sz="2200" b="1" dirty="0" smtClean="0"/>
              <a:t>Změna partnera </a:t>
            </a:r>
          </a:p>
          <a:p>
            <a:pPr lvl="1"/>
            <a:r>
              <a:rPr lang="cs-CZ" dirty="0" smtClean="0"/>
              <a:t>jen ve výjimečných a </a:t>
            </a:r>
            <a:r>
              <a:rPr lang="cs-CZ" dirty="0"/>
              <a:t>odůvodněných </a:t>
            </a:r>
            <a:r>
              <a:rPr lang="cs-CZ" dirty="0" smtClean="0"/>
              <a:t>případech</a:t>
            </a:r>
          </a:p>
          <a:p>
            <a:pPr lvl="1"/>
            <a:r>
              <a:rPr lang="cs-CZ" dirty="0" smtClean="0"/>
              <a:t>podstatná změna - předběžný souhlas ŘO, změna právního aktu)</a:t>
            </a:r>
          </a:p>
          <a:p>
            <a:endParaRPr lang="cs-CZ" sz="2200" b="1" dirty="0" smtClean="0"/>
          </a:p>
          <a:p>
            <a:r>
              <a:rPr lang="cs-CZ" sz="2200" b="1" dirty="0" smtClean="0"/>
              <a:t>Veřejná podpora - </a:t>
            </a:r>
            <a:r>
              <a:rPr lang="cs-CZ" sz="2200" dirty="0" smtClean="0"/>
              <a:t> (limit případné veřejné podpory je počítán i pro partnera </a:t>
            </a:r>
            <a:r>
              <a:rPr lang="cs-CZ" sz="2200" dirty="0"/>
              <a:t>s finančním </a:t>
            </a:r>
            <a:r>
              <a:rPr lang="cs-CZ" sz="2200" dirty="0" smtClean="0"/>
              <a:t>příspěvkem)</a:t>
            </a:r>
            <a:endParaRPr lang="cs-CZ" sz="2200" dirty="0"/>
          </a:p>
          <a:p>
            <a:endParaRPr lang="cs-CZ" sz="2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2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140968"/>
            <a:ext cx="7272808" cy="1584176"/>
          </a:xfrm>
        </p:spPr>
        <p:txBody>
          <a:bodyPr/>
          <a:lstStyle/>
          <a:p>
            <a:pPr algn="ctr"/>
            <a:r>
              <a:rPr lang="cs-CZ" dirty="0" smtClean="0"/>
              <a:t>Hodnocení a výběr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17675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cs-CZ" sz="2800" b="1" dirty="0" smtClean="0"/>
              <a:t>Definice </a:t>
            </a:r>
            <a:r>
              <a:rPr lang="cs-CZ" sz="2800" b="1" dirty="0"/>
              <a:t>a úprava</a:t>
            </a:r>
          </a:p>
          <a:p>
            <a:pPr lvl="1"/>
            <a:r>
              <a:rPr lang="cs-CZ" sz="2400" dirty="0"/>
              <a:t>problematika hodnocení přijatelnosti a formálních náležitostí, věcného hodnocení a výběrové komise </a:t>
            </a:r>
            <a:br>
              <a:rPr lang="cs-CZ" sz="2400" dirty="0"/>
            </a:br>
            <a:r>
              <a:rPr lang="cs-CZ" dirty="0" smtClean="0"/>
              <a:t>(</a:t>
            </a:r>
            <a:r>
              <a:rPr lang="cs-CZ" i="1" dirty="0" smtClean="0"/>
              <a:t>Specifická </a:t>
            </a:r>
            <a:r>
              <a:rPr lang="cs-CZ" i="1" dirty="0"/>
              <a:t>část pravidel pro žadatele a příjemce pro projekty se skutečně vzniklými výdaji a případně také s nepřímými </a:t>
            </a:r>
            <a:r>
              <a:rPr lang="cs-CZ" i="1" dirty="0" smtClean="0"/>
              <a:t>náklady)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příprava </a:t>
            </a:r>
            <a:r>
              <a:rPr lang="cs-CZ" sz="2400" dirty="0"/>
              <a:t>a vydání právního aktu o poskytnutí podpory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(</a:t>
            </a:r>
            <a:r>
              <a:rPr lang="cs-CZ" i="1" dirty="0" smtClean="0"/>
              <a:t>Obecná </a:t>
            </a:r>
            <a:r>
              <a:rPr lang="cs-CZ" i="1" dirty="0"/>
              <a:t>část pravidel pro žadatele a </a:t>
            </a:r>
            <a:r>
              <a:rPr lang="cs-CZ" i="1" dirty="0" smtClean="0"/>
              <a:t>příjemce)</a:t>
            </a:r>
            <a:endParaRPr lang="cs-CZ" dirty="0" smtClean="0"/>
          </a:p>
          <a:p>
            <a:pPr lvl="1"/>
            <a:endParaRPr lang="cs-CZ" dirty="0"/>
          </a:p>
          <a:p>
            <a:pPr lvl="1"/>
            <a:r>
              <a:rPr lang="cs-CZ" sz="2400" dirty="0" smtClean="0"/>
              <a:t>oba </a:t>
            </a:r>
            <a:r>
              <a:rPr lang="cs-CZ" sz="2400" dirty="0"/>
              <a:t>dokumenty </a:t>
            </a:r>
            <a:r>
              <a:rPr lang="cs-CZ" sz="2400" dirty="0" smtClean="0"/>
              <a:t>ke stažení </a:t>
            </a:r>
            <a:r>
              <a:rPr lang="cs-CZ" sz="2400" dirty="0"/>
              <a:t>na </a:t>
            </a:r>
            <a:r>
              <a:rPr lang="cs-CZ" sz="2400" dirty="0" smtClean="0">
                <a:hlinkClick r:id="rId3"/>
              </a:rPr>
              <a:t>www.esfcr.cz</a:t>
            </a:r>
            <a:r>
              <a:rPr lang="cs-CZ" sz="2400" dirty="0" smtClean="0"/>
              <a:t> – Dokumenty – Dokumenty OPZ - </a:t>
            </a:r>
            <a:r>
              <a:rPr lang="it-IT" sz="2400" dirty="0"/>
              <a:t>Pravidla pro žadatele a příjemce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478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PŘEDSTAVENÍ VÝZEV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28829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30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30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483768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80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rmAutofit fontScale="92500"/>
          </a:bodyPr>
          <a:lstStyle/>
          <a:p>
            <a:r>
              <a:rPr lang="cs-CZ" b="1" dirty="0" smtClean="0"/>
              <a:t>Max 7 měsíců</a:t>
            </a:r>
            <a:endParaRPr lang="cs-CZ" b="1" dirty="0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504427" cy="504056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6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352480" cy="393325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Obecná pravidla pro hodnocení a výběr </a:t>
            </a:r>
            <a:r>
              <a:rPr lang="cs-CZ" sz="2800" b="1" dirty="0" smtClean="0"/>
              <a:t>projektů </a:t>
            </a:r>
            <a:endParaRPr lang="cs-CZ" sz="2000" dirty="0" smtClean="0"/>
          </a:p>
          <a:p>
            <a:pPr lvl="1"/>
            <a:r>
              <a:rPr lang="cs-CZ" dirty="0" smtClean="0"/>
              <a:t>Proces hodnocení a výběru projektů zajišťuje ŘO OPZ</a:t>
            </a:r>
            <a:br>
              <a:rPr lang="cs-CZ" dirty="0" smtClean="0"/>
            </a:br>
            <a:r>
              <a:rPr lang="cs-CZ" sz="1600" dirty="0" smtClean="0"/>
              <a:t>(= Řídicí orgán Operačního programu zaměstnanost)</a:t>
            </a:r>
          </a:p>
          <a:p>
            <a:pPr lvl="1"/>
            <a:r>
              <a:rPr lang="cs-CZ" dirty="0"/>
              <a:t>průběžná výzva uzávěrkou pro podání žádostí </a:t>
            </a:r>
            <a:r>
              <a:rPr lang="cs-CZ" b="1" dirty="0"/>
              <a:t>31. 12. 2016</a:t>
            </a:r>
          </a:p>
          <a:p>
            <a:pPr lvl="1"/>
            <a:r>
              <a:rPr lang="cs-CZ" dirty="0" smtClean="0"/>
              <a:t>proces hodnocení a výběru projektů - ukončení nejpozději do 7 měsíců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od data ukončení příjmu žádostí o podporu</a:t>
            </a:r>
          </a:p>
          <a:p>
            <a:pPr lvl="1"/>
            <a:r>
              <a:rPr lang="cs-CZ" dirty="0" smtClean="0"/>
              <a:t>Projekt </a:t>
            </a:r>
            <a:r>
              <a:rPr lang="cs-CZ" dirty="0"/>
              <a:t>- samostatná žádost o </a:t>
            </a:r>
            <a:r>
              <a:rPr lang="cs-CZ" dirty="0" smtClean="0"/>
              <a:t>podporu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předložené jiným způsobem a v jiném termínu, než umožňuje </a:t>
            </a:r>
            <a:r>
              <a:rPr lang="cs-CZ" dirty="0" smtClean="0"/>
              <a:t>výzva</a:t>
            </a:r>
            <a:r>
              <a:rPr lang="cs-CZ" dirty="0"/>
              <a:t>, nejsou </a:t>
            </a:r>
            <a:r>
              <a:rPr lang="cs-CZ" dirty="0" smtClean="0"/>
              <a:t>akceptovány (žádosti se podávají pouze elektronicky, stvrzené el. podpisem, nutnost mít datovou schránku)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819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32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30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483768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80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504427" cy="504056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b="1" dirty="0" smtClean="0"/>
              <a:t>Max 7 měsíců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714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1. fáze hodnocení projektů 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- </a:t>
            </a:r>
            <a:r>
              <a:rPr lang="cs-CZ" b="1" dirty="0"/>
              <a:t>hodnocení přijatelnosti a formálních náležitostí</a:t>
            </a:r>
            <a:endParaRPr lang="cs-CZ" dirty="0"/>
          </a:p>
          <a:p>
            <a:pPr lvl="1"/>
            <a:r>
              <a:rPr lang="cs-CZ" dirty="0"/>
              <a:t>p</a:t>
            </a:r>
            <a:r>
              <a:rPr lang="cs-CZ" dirty="0" smtClean="0"/>
              <a:t>osouzení </a:t>
            </a:r>
            <a:r>
              <a:rPr lang="cs-CZ" dirty="0"/>
              <a:t>základních věcných požadavků, </a:t>
            </a:r>
            <a:r>
              <a:rPr lang="cs-CZ" dirty="0" err="1"/>
              <a:t>hodnotitelnosti</a:t>
            </a:r>
            <a:r>
              <a:rPr lang="cs-CZ" dirty="0"/>
              <a:t> žádosti o podporu a naplnění </a:t>
            </a:r>
            <a:r>
              <a:rPr lang="cs-CZ" dirty="0" smtClean="0"/>
              <a:t>administrativních požadavků</a:t>
            </a:r>
            <a:endParaRPr lang="cs-CZ" dirty="0"/>
          </a:p>
          <a:p>
            <a:pPr lvl="1"/>
            <a:r>
              <a:rPr lang="cs-CZ" dirty="0" smtClean="0"/>
              <a:t>max</a:t>
            </a:r>
            <a:r>
              <a:rPr lang="cs-CZ" dirty="0"/>
              <a:t>. </a:t>
            </a:r>
            <a:r>
              <a:rPr lang="cs-CZ" b="1" dirty="0"/>
              <a:t>30 pracovních dnů</a:t>
            </a:r>
            <a:r>
              <a:rPr lang="cs-CZ" dirty="0"/>
              <a:t> od uzávěrky příjmu žádostí ve </a:t>
            </a:r>
            <a:r>
              <a:rPr lang="cs-CZ" dirty="0" smtClean="0"/>
              <a:t>Výzvě (více než 250 žádostí = + 10 pracovních dnů)</a:t>
            </a:r>
            <a:endParaRPr lang="cs-CZ" dirty="0"/>
          </a:p>
          <a:p>
            <a:pPr lvl="1"/>
            <a:r>
              <a:rPr lang="cs-CZ" b="1" dirty="0" smtClean="0"/>
              <a:t>náprava </a:t>
            </a:r>
            <a:r>
              <a:rPr lang="cs-CZ" b="1" dirty="0"/>
              <a:t>nedostatků v hodnocení přijatelnosti není </a:t>
            </a:r>
            <a:r>
              <a:rPr lang="cs-CZ" b="1" dirty="0" smtClean="0"/>
              <a:t>možná</a:t>
            </a:r>
            <a:endParaRPr lang="cs-CZ" dirty="0"/>
          </a:p>
          <a:p>
            <a:pPr lvl="1"/>
            <a:r>
              <a:rPr lang="cs-CZ" dirty="0"/>
              <a:t>n</a:t>
            </a:r>
            <a:r>
              <a:rPr lang="cs-CZ" dirty="0" smtClean="0"/>
              <a:t>áprava </a:t>
            </a:r>
            <a:r>
              <a:rPr lang="cs-CZ" dirty="0"/>
              <a:t>formálních </a:t>
            </a:r>
            <a:r>
              <a:rPr lang="cs-CZ" dirty="0" smtClean="0"/>
              <a:t>náležitostí </a:t>
            </a:r>
            <a:r>
              <a:rPr lang="cs-CZ" b="1" dirty="0" smtClean="0"/>
              <a:t>max</a:t>
            </a:r>
            <a:r>
              <a:rPr lang="cs-CZ" b="1" dirty="0"/>
              <a:t>. 1 </a:t>
            </a:r>
            <a:r>
              <a:rPr lang="cs-CZ" b="1" dirty="0" smtClean="0"/>
              <a:t>x - </a:t>
            </a:r>
            <a:r>
              <a:rPr lang="cs-CZ" dirty="0" smtClean="0"/>
              <a:t>pouze pokud žádost vyhoví v hodnocení</a:t>
            </a:r>
            <a:r>
              <a:rPr lang="cs-CZ" dirty="0"/>
              <a:t> přijatelnosti (v IS KP14+ výzva k nápravě - podrobný popis ve Specifických pravidlech v kapitole 4.2</a:t>
            </a:r>
            <a:r>
              <a:rPr lang="cs-CZ" dirty="0" smtClean="0"/>
              <a:t>). </a:t>
            </a:r>
          </a:p>
          <a:p>
            <a:pPr lvl="1"/>
            <a:r>
              <a:rPr lang="cs-CZ" dirty="0" smtClean="0"/>
              <a:t>hodnotí se podle kontrolních otázek uvedených pro každé kritérium, na otázky se odpovídá ANO / NE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628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Kritéria hodnocení </a:t>
            </a:r>
            <a:r>
              <a:rPr lang="cs-CZ" b="1" dirty="0" smtClean="0"/>
              <a:t>přijatelnosti:</a:t>
            </a:r>
            <a:endParaRPr lang="cs-CZ" dirty="0"/>
          </a:p>
          <a:p>
            <a:pPr lvl="1"/>
            <a:r>
              <a:rPr lang="cs-CZ" dirty="0" smtClean="0"/>
              <a:t>oprávněnost žadatele</a:t>
            </a:r>
            <a:endParaRPr lang="cs-CZ" dirty="0"/>
          </a:p>
          <a:p>
            <a:pPr lvl="1"/>
            <a:r>
              <a:rPr lang="cs-CZ" dirty="0" smtClean="0"/>
              <a:t>partnerství</a:t>
            </a:r>
            <a:endParaRPr lang="cs-CZ" dirty="0"/>
          </a:p>
          <a:p>
            <a:pPr lvl="1"/>
            <a:r>
              <a:rPr lang="cs-CZ" dirty="0" smtClean="0"/>
              <a:t>cílové skupiny</a:t>
            </a:r>
            <a:endParaRPr lang="cs-CZ" dirty="0"/>
          </a:p>
          <a:p>
            <a:pPr lvl="1"/>
            <a:r>
              <a:rPr lang="cs-CZ" dirty="0" smtClean="0"/>
              <a:t>celkové </a:t>
            </a:r>
            <a:r>
              <a:rPr lang="cs-CZ" dirty="0"/>
              <a:t>způsobilé </a:t>
            </a:r>
            <a:r>
              <a:rPr lang="cs-CZ" dirty="0" smtClean="0"/>
              <a:t>výdaje</a:t>
            </a:r>
            <a:endParaRPr lang="cs-CZ" dirty="0"/>
          </a:p>
          <a:p>
            <a:pPr lvl="1"/>
            <a:r>
              <a:rPr lang="cs-CZ" dirty="0" smtClean="0"/>
              <a:t>aktivity</a:t>
            </a:r>
            <a:endParaRPr lang="cs-CZ" dirty="0"/>
          </a:p>
          <a:p>
            <a:pPr lvl="1"/>
            <a:r>
              <a:rPr lang="cs-CZ" dirty="0" smtClean="0"/>
              <a:t>horizontální principy</a:t>
            </a:r>
            <a:endParaRPr lang="cs-CZ" dirty="0"/>
          </a:p>
          <a:p>
            <a:pPr lvl="1"/>
            <a:r>
              <a:rPr lang="cs-CZ" dirty="0" smtClean="0"/>
              <a:t>trestní bezúhonnost</a:t>
            </a:r>
            <a:endParaRPr lang="cs-CZ" dirty="0"/>
          </a:p>
          <a:p>
            <a:pPr lvl="1"/>
            <a:r>
              <a:rPr lang="cs-CZ" dirty="0" smtClean="0"/>
              <a:t>projektový </a:t>
            </a:r>
            <a:r>
              <a:rPr lang="cs-CZ" dirty="0"/>
              <a:t>záměr - Výzvy se </a:t>
            </a:r>
            <a:r>
              <a:rPr lang="cs-CZ" dirty="0" smtClean="0"/>
              <a:t>netýká, </a:t>
            </a:r>
            <a:r>
              <a:rPr lang="cs-CZ" dirty="0"/>
              <a:t>uvede se ano (NR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integrované </a:t>
            </a:r>
            <a:r>
              <a:rPr lang="cs-CZ" dirty="0"/>
              <a:t>strategie - Výzvy se </a:t>
            </a:r>
            <a:r>
              <a:rPr lang="cs-CZ" dirty="0" smtClean="0"/>
              <a:t>netýká, uvede </a:t>
            </a:r>
            <a:r>
              <a:rPr lang="cs-CZ" dirty="0"/>
              <a:t>se ano (NR</a:t>
            </a:r>
            <a:r>
              <a:rPr lang="cs-CZ" dirty="0" smtClean="0"/>
              <a:t>)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189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7704408" cy="350120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Kritéria </a:t>
            </a:r>
            <a:r>
              <a:rPr lang="cs-CZ" b="1" dirty="0"/>
              <a:t>formálních </a:t>
            </a:r>
            <a:r>
              <a:rPr lang="cs-CZ" b="1" dirty="0" smtClean="0"/>
              <a:t>náležitostí:</a:t>
            </a:r>
            <a:endParaRPr lang="cs-CZ" dirty="0"/>
          </a:p>
          <a:p>
            <a:pPr lvl="1"/>
            <a:r>
              <a:rPr lang="cs-CZ" dirty="0" smtClean="0"/>
              <a:t>úplnost </a:t>
            </a:r>
            <a:r>
              <a:rPr lang="cs-CZ" dirty="0"/>
              <a:t>a forma </a:t>
            </a:r>
            <a:r>
              <a:rPr lang="cs-CZ" dirty="0" smtClean="0"/>
              <a:t>žádosti</a:t>
            </a:r>
            <a:endParaRPr lang="cs-CZ" dirty="0"/>
          </a:p>
          <a:p>
            <a:pPr lvl="1"/>
            <a:r>
              <a:rPr lang="cs-CZ" dirty="0" smtClean="0"/>
              <a:t>podpis žádosti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111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36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30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483768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80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504427" cy="504056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b="1" dirty="0" smtClean="0"/>
              <a:t>Max 7 měsíců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93367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448" cy="46805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2. fáze hodnocení projektů </a:t>
            </a:r>
            <a:r>
              <a:rPr lang="cs-CZ" b="1" dirty="0" smtClean="0"/>
              <a:t>- </a:t>
            </a:r>
            <a:r>
              <a:rPr lang="cs-CZ" b="1" dirty="0"/>
              <a:t>věcné hodnocení</a:t>
            </a:r>
            <a:endParaRPr lang="cs-CZ" dirty="0"/>
          </a:p>
          <a:p>
            <a:pPr lvl="1"/>
            <a:r>
              <a:rPr lang="cs-CZ" dirty="0" smtClean="0"/>
              <a:t>hodnocení kvality - ohled </a:t>
            </a:r>
            <a:r>
              <a:rPr lang="cs-CZ" dirty="0"/>
              <a:t>na naplňování věcných cílů </a:t>
            </a:r>
            <a:r>
              <a:rPr lang="cs-CZ" dirty="0" smtClean="0"/>
              <a:t>programu</a:t>
            </a:r>
            <a:endParaRPr lang="cs-CZ" dirty="0"/>
          </a:p>
          <a:p>
            <a:pPr lvl="1"/>
            <a:r>
              <a:rPr lang="cs-CZ" dirty="0" smtClean="0"/>
              <a:t>příručka </a:t>
            </a:r>
            <a:r>
              <a:rPr lang="cs-CZ" dirty="0"/>
              <a:t>pro hodnotitele (www.esfcr.cz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 smtClean="0"/>
              <a:t>pouze </a:t>
            </a:r>
            <a:r>
              <a:rPr lang="cs-CZ" dirty="0"/>
              <a:t>žádosti o podporu, které uspěly v </a:t>
            </a:r>
            <a:r>
              <a:rPr lang="cs-CZ" dirty="0" smtClean="0"/>
              <a:t>1. fázi hodnocení</a:t>
            </a:r>
            <a:endParaRPr lang="cs-CZ" dirty="0"/>
          </a:p>
          <a:p>
            <a:pPr lvl="1"/>
            <a:r>
              <a:rPr lang="cs-CZ" dirty="0"/>
              <a:t>minimálně 2 externí hodnotitelé, výsledný počet bodů je průměrem bodů přidělených v těchto </a:t>
            </a:r>
            <a:r>
              <a:rPr lang="cs-CZ" dirty="0" smtClean="0"/>
              <a:t>hodnoceních</a:t>
            </a:r>
          </a:p>
          <a:p>
            <a:pPr lvl="1"/>
            <a:r>
              <a:rPr lang="cs-CZ" dirty="0"/>
              <a:t>arbitrážní hodnocení (pokud jeden z hodnotitelů označí některou část projektu za nedostatečnou)</a:t>
            </a:r>
          </a:p>
          <a:p>
            <a:pPr lvl="1"/>
            <a:r>
              <a:rPr lang="cs-CZ" dirty="0" smtClean="0"/>
              <a:t>žádost </a:t>
            </a:r>
            <a:r>
              <a:rPr lang="cs-CZ" dirty="0"/>
              <a:t>o podporu uspěje, pokud v žádném z kritérií </a:t>
            </a:r>
            <a:r>
              <a:rPr lang="cs-CZ" dirty="0" smtClean="0"/>
              <a:t>neobdrží </a:t>
            </a:r>
            <a:r>
              <a:rPr lang="cs-CZ" dirty="0"/>
              <a:t>eliminační deskriptor a získá minimálně 50 </a:t>
            </a:r>
            <a:r>
              <a:rPr lang="cs-CZ" dirty="0" smtClean="0"/>
              <a:t>bodů</a:t>
            </a:r>
            <a:endParaRPr lang="cs-CZ" dirty="0"/>
          </a:p>
          <a:p>
            <a:pPr lvl="1"/>
            <a:r>
              <a:rPr lang="cs-CZ" dirty="0" smtClean="0"/>
              <a:t>věcné </a:t>
            </a:r>
            <a:r>
              <a:rPr lang="cs-CZ" dirty="0"/>
              <a:t>hodnocení musí být dokončeno do 80 pracovních dnů od uzávěrky příjmu žádostí ve Výzvě </a:t>
            </a:r>
            <a:r>
              <a:rPr lang="cs-CZ" dirty="0" smtClean="0"/>
              <a:t>(více </a:t>
            </a:r>
            <a:r>
              <a:rPr lang="cs-CZ" dirty="0"/>
              <a:t>než 250 žádostí = + </a:t>
            </a:r>
            <a:r>
              <a:rPr lang="cs-CZ" dirty="0" smtClean="0"/>
              <a:t>20 </a:t>
            </a:r>
            <a:r>
              <a:rPr lang="cs-CZ" dirty="0"/>
              <a:t>pracovních dnů)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599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448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Kritéria věcného hodnocení</a:t>
            </a:r>
            <a:endParaRPr lang="cs-CZ" sz="2800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38</a:t>
            </a:fld>
            <a:endParaRPr lang="cs-CZ" dirty="0"/>
          </a:p>
        </p:txBody>
      </p:sp>
      <p:pic>
        <p:nvPicPr>
          <p:cNvPr id="5" name="Obrázek 4" descr="C:\Users\jan.jelinek1\AppData\Local\Microsoft\Windows\Temporary Internet Files\Content.Word\Kriteria věcného hodnocení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75840"/>
            <a:ext cx="6984776" cy="388946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224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39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30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483768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80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504427" cy="504056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b="1" dirty="0" smtClean="0"/>
              <a:t>Max 7 měsíců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500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0" kern="0" cap="all" baseline="0" dirty="0" smtClean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Představení výzev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sz="2200" b="1" dirty="0"/>
              <a:t>Implementace vládní strategie pro rovnost žen a mužů v české republice na léta 2014 – 2020 (méně rozvinuté regiony) mimo  hl. M. </a:t>
            </a:r>
            <a:r>
              <a:rPr lang="cs-CZ" sz="2200" b="1" dirty="0" smtClean="0"/>
              <a:t>Prahu</a:t>
            </a:r>
          </a:p>
          <a:p>
            <a:pPr marL="0" indent="0" algn="just">
              <a:buNone/>
            </a:pPr>
            <a:r>
              <a:rPr lang="cs-CZ" sz="2200" b="1" dirty="0" smtClean="0"/>
              <a:t>	</a:t>
            </a:r>
            <a:r>
              <a:rPr lang="cs-CZ" sz="2200" dirty="0" smtClean="0"/>
              <a:t>Číslo výzvy 03_15_027</a:t>
            </a:r>
          </a:p>
          <a:p>
            <a:pPr marL="0" indent="0" algn="just">
              <a:buNone/>
            </a:pPr>
            <a:r>
              <a:rPr lang="cs-CZ" sz="2200" dirty="0" smtClean="0"/>
              <a:t>	Alokace </a:t>
            </a:r>
            <a:r>
              <a:rPr lang="cs-CZ" sz="2200" dirty="0"/>
              <a:t>130 mil. Kč</a:t>
            </a:r>
          </a:p>
          <a:p>
            <a:pPr algn="just"/>
            <a:r>
              <a:rPr lang="cs-CZ" sz="2200" b="1" dirty="0"/>
              <a:t>Implementace vládní strategie pro rovnost žen a mužů v české republice na léta 2014 – 2020. Praha </a:t>
            </a:r>
          </a:p>
          <a:p>
            <a:pPr marL="0" indent="0" algn="just">
              <a:buNone/>
            </a:pPr>
            <a:r>
              <a:rPr lang="cs-CZ" sz="2200" b="1" dirty="0"/>
              <a:t>     </a:t>
            </a:r>
            <a:r>
              <a:rPr lang="cs-CZ" sz="2200" b="1" dirty="0" smtClean="0"/>
              <a:t>	</a:t>
            </a:r>
            <a:r>
              <a:rPr lang="cs-CZ" sz="2200" dirty="0" smtClean="0"/>
              <a:t>Číslo </a:t>
            </a:r>
            <a:r>
              <a:rPr lang="cs-CZ" sz="2200" dirty="0"/>
              <a:t>výzvy 03_15_028</a:t>
            </a:r>
          </a:p>
          <a:p>
            <a:pPr marL="0" indent="0" algn="just">
              <a:buNone/>
            </a:pPr>
            <a:r>
              <a:rPr lang="cs-CZ" sz="2200" dirty="0"/>
              <a:t>     </a:t>
            </a:r>
            <a:r>
              <a:rPr lang="cs-CZ" sz="2200" dirty="0" smtClean="0"/>
              <a:t>	Alokace </a:t>
            </a:r>
            <a:r>
              <a:rPr lang="cs-CZ" sz="2200" dirty="0"/>
              <a:t>170 mil. Kč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7828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3. </a:t>
            </a:r>
            <a:r>
              <a:rPr lang="cs-CZ" sz="2800" b="1" dirty="0"/>
              <a:t>fáze hodnocení projektů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r>
              <a:rPr lang="cs-CZ" b="1" dirty="0" smtClean="0"/>
              <a:t>- </a:t>
            </a:r>
            <a:r>
              <a:rPr lang="cs-CZ" b="1" dirty="0"/>
              <a:t>Výběrová </a:t>
            </a:r>
            <a:r>
              <a:rPr lang="cs-CZ" b="1" dirty="0" smtClean="0"/>
              <a:t>komise</a:t>
            </a:r>
            <a:endParaRPr lang="cs-CZ" dirty="0"/>
          </a:p>
          <a:p>
            <a:pPr lvl="1"/>
            <a:r>
              <a:rPr lang="cs-CZ" dirty="0" smtClean="0"/>
              <a:t>minimálně 5 osob</a:t>
            </a:r>
            <a:r>
              <a:rPr lang="cs-CZ" dirty="0"/>
              <a:t>, které nebyly zapojeny do věcného </a:t>
            </a:r>
            <a:r>
              <a:rPr lang="cs-CZ" dirty="0" smtClean="0"/>
              <a:t>hodnocení</a:t>
            </a:r>
            <a:endParaRPr lang="cs-CZ" dirty="0"/>
          </a:p>
          <a:p>
            <a:pPr lvl="1"/>
            <a:r>
              <a:rPr lang="cs-CZ" dirty="0"/>
              <a:t>projednává žádosti o podporu, které uspěly v předchozích fázích hodnocení a výběru, a rozhoduje o tom, zda žádost bude doporučena nebo nedoporučena k </a:t>
            </a:r>
            <a:r>
              <a:rPr lang="cs-CZ" dirty="0" smtClean="0"/>
              <a:t>financování</a:t>
            </a:r>
            <a:endParaRPr lang="cs-CZ" dirty="0"/>
          </a:p>
          <a:p>
            <a:pPr lvl="1"/>
            <a:r>
              <a:rPr lang="cs-CZ" dirty="0" smtClean="0"/>
              <a:t>žádosti </a:t>
            </a:r>
            <a:r>
              <a:rPr lang="cs-CZ" dirty="0"/>
              <a:t>mohou být doporučeny k financování s výhradou – udělení podmínky </a:t>
            </a:r>
            <a:r>
              <a:rPr lang="cs-CZ" dirty="0" smtClean="0"/>
              <a:t>realizace</a:t>
            </a:r>
            <a:endParaRPr lang="cs-CZ" dirty="0"/>
          </a:p>
          <a:p>
            <a:pPr lvl="1"/>
            <a:r>
              <a:rPr lang="cs-CZ" dirty="0" smtClean="0"/>
              <a:t>zahájena do </a:t>
            </a:r>
            <a:r>
              <a:rPr lang="cs-CZ" dirty="0"/>
              <a:t>20 pracovních dnů od ukončení věcného hodnocení všech žádostí o podporu v rámci </a:t>
            </a:r>
            <a:r>
              <a:rPr lang="cs-CZ" dirty="0" smtClean="0"/>
              <a:t>výzvy</a:t>
            </a:r>
          </a:p>
          <a:p>
            <a:pPr lvl="1"/>
            <a:r>
              <a:rPr lang="cs-CZ" dirty="0" smtClean="0"/>
              <a:t>uzavřena do 30 dnů od prvního zasedání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943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Důvody pro nedoporučení projektu k podpoře výběrovou komisí</a:t>
            </a:r>
          </a:p>
          <a:p>
            <a:pPr lvl="1"/>
            <a:r>
              <a:rPr lang="cs-CZ" dirty="0" smtClean="0"/>
              <a:t>více </a:t>
            </a:r>
            <a:r>
              <a:rPr lang="cs-CZ" dirty="0"/>
              <a:t>projektů zaměřených na realizaci obdobných aktivit pro stejnou cílovou skupinu ve stejném regionu (přesah absorpční </a:t>
            </a:r>
            <a:r>
              <a:rPr lang="cs-CZ" dirty="0" smtClean="0"/>
              <a:t>schopnosti)</a:t>
            </a:r>
            <a:endParaRPr lang="cs-CZ" dirty="0"/>
          </a:p>
          <a:p>
            <a:pPr lvl="1"/>
            <a:r>
              <a:rPr lang="cs-CZ" dirty="0" smtClean="0"/>
              <a:t>překryv </a:t>
            </a:r>
            <a:r>
              <a:rPr lang="cs-CZ" dirty="0"/>
              <a:t>projektu s jiným již běžícím </a:t>
            </a:r>
            <a:r>
              <a:rPr lang="cs-CZ" dirty="0" smtClean="0"/>
              <a:t>projektem</a:t>
            </a:r>
            <a:endParaRPr lang="cs-CZ" dirty="0"/>
          </a:p>
          <a:p>
            <a:pPr lvl="1"/>
            <a:r>
              <a:rPr lang="cs-CZ" dirty="0"/>
              <a:t>nedostatečná kapacita </a:t>
            </a:r>
            <a:r>
              <a:rPr lang="cs-CZ" dirty="0" smtClean="0"/>
              <a:t>žadatele</a:t>
            </a:r>
            <a:endParaRPr lang="cs-CZ" dirty="0"/>
          </a:p>
          <a:p>
            <a:pPr lvl="1"/>
            <a:r>
              <a:rPr lang="cs-CZ" dirty="0"/>
              <a:t>žadatel prokazatelně opakovaně neplnil své povinnosti v jiném projektu financovaném z veřejných </a:t>
            </a:r>
            <a:r>
              <a:rPr lang="cs-CZ" dirty="0" smtClean="0"/>
              <a:t>prostředků</a:t>
            </a:r>
            <a:endParaRPr lang="cs-CZ" dirty="0"/>
          </a:p>
          <a:p>
            <a:pPr lvl="1"/>
            <a:r>
              <a:rPr lang="cs-CZ" dirty="0"/>
              <a:t>disponibilní prostředky ve výzvě neumožní projekt podpořit v dostatečném </a:t>
            </a:r>
            <a:r>
              <a:rPr lang="cs-CZ" dirty="0" smtClean="0"/>
              <a:t>rozsahu</a:t>
            </a:r>
            <a:endParaRPr lang="cs-CZ" dirty="0"/>
          </a:p>
          <a:p>
            <a:pPr lvl="1"/>
            <a:r>
              <a:rPr lang="cs-CZ" dirty="0"/>
              <a:t>limity dané </a:t>
            </a:r>
            <a:r>
              <a:rPr lang="cs-CZ" dirty="0" smtClean="0"/>
              <a:t>výzvou</a:t>
            </a:r>
            <a:endParaRPr lang="cs-CZ" dirty="0"/>
          </a:p>
          <a:p>
            <a:pPr marL="414000" lvl="1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272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357321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Informování </a:t>
            </a:r>
            <a:r>
              <a:rPr lang="cs-CZ" sz="2800" b="1" dirty="0"/>
              <a:t>žadatele o výsledku žádosti v jednotlivých fázích hodnocení a </a:t>
            </a:r>
            <a:r>
              <a:rPr lang="cs-CZ" sz="2800" b="1" dirty="0" smtClean="0"/>
              <a:t>výběru</a:t>
            </a:r>
            <a:br>
              <a:rPr lang="cs-CZ" sz="2800" b="1" dirty="0" smtClean="0"/>
            </a:br>
            <a:endParaRPr lang="cs-CZ" sz="2800" dirty="0"/>
          </a:p>
          <a:p>
            <a:pPr lvl="1"/>
            <a:r>
              <a:rPr lang="cs-CZ" dirty="0" smtClean="0"/>
              <a:t>vyrozumění </a:t>
            </a:r>
            <a:r>
              <a:rPr lang="cs-CZ" dirty="0"/>
              <a:t>o výsledku žádosti vždy po dokončení dané fáze hodnocení a </a:t>
            </a:r>
            <a:r>
              <a:rPr lang="cs-CZ" dirty="0" smtClean="0"/>
              <a:t>výběru</a:t>
            </a:r>
            <a:endParaRPr lang="cs-CZ" dirty="0"/>
          </a:p>
          <a:p>
            <a:pPr lvl="1"/>
            <a:r>
              <a:rPr lang="cs-CZ" dirty="0" smtClean="0"/>
              <a:t>změna </a:t>
            </a:r>
            <a:r>
              <a:rPr lang="cs-CZ" dirty="0"/>
              <a:t>stavu projektu v 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výsledky </a:t>
            </a:r>
            <a:r>
              <a:rPr lang="cs-CZ" dirty="0"/>
              <a:t>hodnocení k dispozici v IS KP14</a:t>
            </a:r>
            <a:r>
              <a:rPr lang="cs-CZ" dirty="0" smtClean="0"/>
              <a:t>+</a:t>
            </a:r>
            <a:endParaRPr lang="cs-CZ" dirty="0"/>
          </a:p>
          <a:p>
            <a:pPr lvl="1"/>
            <a:r>
              <a:rPr lang="cs-CZ" dirty="0" smtClean="0"/>
              <a:t>neúspěšní </a:t>
            </a:r>
            <a:r>
              <a:rPr lang="cs-CZ" dirty="0"/>
              <a:t>žadatelé v IS KP14+ - oznámení, odůvodnění a informace o opravných </a:t>
            </a:r>
            <a:r>
              <a:rPr lang="cs-CZ" dirty="0" smtClean="0"/>
              <a:t>prostředních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65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projektů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8532440" y="6381328"/>
            <a:ext cx="468000" cy="180000"/>
          </a:xfrm>
        </p:spPr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52646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Přijetí žádosti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1979712" y="2996952"/>
            <a:ext cx="144016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Formální / přijatelnost   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4041078" y="2996952"/>
            <a:ext cx="1224136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Věcné hodnocení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5940152" y="2996952"/>
            <a:ext cx="1080120" cy="648072"/>
          </a:xfrm>
          <a:prstGeom prst="roundRect">
            <a:avLst/>
          </a:prstGeom>
          <a:solidFill>
            <a:schemeClr val="tx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 smtClean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Výběrová komise</a:t>
            </a:r>
            <a:endParaRPr lang="cs-CZ" sz="1600" b="1" dirty="0">
              <a:solidFill>
                <a:schemeClr val="accent3">
                  <a:lumMod val="2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7812360" y="2980409"/>
            <a:ext cx="1080120" cy="64807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600" b="1" dirty="0">
                <a:solidFill>
                  <a:schemeClr val="accent3">
                    <a:lumMod val="25000"/>
                  </a:schemeClr>
                </a:solidFill>
                <a:latin typeface="Calibri" panose="020F0502020204030204" pitchFamily="34" charset="0"/>
              </a:rPr>
              <a:t>Právní akt</a:t>
            </a:r>
          </a:p>
        </p:txBody>
      </p:sp>
      <p:cxnSp>
        <p:nvCxnSpPr>
          <p:cNvPr id="11" name="Přímá spojnice se šipkou 10"/>
          <p:cNvCxnSpPr/>
          <p:nvPr/>
        </p:nvCxnSpPr>
        <p:spPr>
          <a:xfrm>
            <a:off x="1232766" y="4005064"/>
            <a:ext cx="218710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1331640" y="4055468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30 dní</a:t>
            </a:r>
            <a:endParaRPr lang="cs-CZ" dirty="0"/>
          </a:p>
        </p:txBody>
      </p:sp>
      <p:cxnSp>
        <p:nvCxnSpPr>
          <p:cNvPr id="14" name="Přímá spojnice se šipkou 13"/>
          <p:cNvCxnSpPr/>
          <p:nvPr/>
        </p:nvCxnSpPr>
        <p:spPr>
          <a:xfrm>
            <a:off x="1232766" y="4581128"/>
            <a:ext cx="40324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2483768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80 dní</a:t>
            </a:r>
            <a:endParaRPr lang="cs-CZ" dirty="0"/>
          </a:p>
        </p:txBody>
      </p:sp>
      <p:sp>
        <p:nvSpPr>
          <p:cNvPr id="18" name="Pravá složená závorka 17"/>
          <p:cNvSpPr/>
          <p:nvPr/>
        </p:nvSpPr>
        <p:spPr>
          <a:xfrm rot="16200000">
            <a:off x="4281820" y="-1757724"/>
            <a:ext cx="481486" cy="8739834"/>
          </a:xfrm>
          <a:prstGeom prst="rightBrac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0" name="Přímá spojnice se šipkou 19"/>
          <p:cNvCxnSpPr/>
          <p:nvPr/>
        </p:nvCxnSpPr>
        <p:spPr>
          <a:xfrm>
            <a:off x="5265214" y="4581128"/>
            <a:ext cx="175505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5494671" y="4673686"/>
            <a:ext cx="1296144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50 dní</a:t>
            </a:r>
            <a:endParaRPr lang="cs-CZ" dirty="0"/>
          </a:p>
        </p:txBody>
      </p:sp>
      <p:cxnSp>
        <p:nvCxnSpPr>
          <p:cNvPr id="27" name="Přímá spojnice se šipkou 26"/>
          <p:cNvCxnSpPr/>
          <p:nvPr/>
        </p:nvCxnSpPr>
        <p:spPr>
          <a:xfrm>
            <a:off x="6934831" y="4581128"/>
            <a:ext cx="19576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7265582" y="4673686"/>
            <a:ext cx="1482881" cy="36004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cs-CZ" dirty="0" smtClean="0"/>
              <a:t>Do 3 měsíců</a:t>
            </a:r>
            <a:endParaRPr lang="cs-CZ" dirty="0"/>
          </a:p>
        </p:txBody>
      </p:sp>
      <p:cxnSp>
        <p:nvCxnSpPr>
          <p:cNvPr id="31" name="Přímá spojnice 30"/>
          <p:cNvCxnSpPr>
            <a:stCxn id="5" idx="3"/>
          </p:cNvCxnSpPr>
          <p:nvPr/>
        </p:nvCxnSpPr>
        <p:spPr>
          <a:xfrm>
            <a:off x="1232766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Přímá spojnice 35"/>
          <p:cNvCxnSpPr>
            <a:stCxn id="6" idx="3"/>
          </p:cNvCxnSpPr>
          <p:nvPr/>
        </p:nvCxnSpPr>
        <p:spPr>
          <a:xfrm>
            <a:off x="3419872" y="3320988"/>
            <a:ext cx="0" cy="684076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Přímá spojnice 38"/>
          <p:cNvCxnSpPr/>
          <p:nvPr/>
        </p:nvCxnSpPr>
        <p:spPr>
          <a:xfrm>
            <a:off x="5265214" y="3374994"/>
            <a:ext cx="0" cy="1206134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nice 40"/>
          <p:cNvCxnSpPr/>
          <p:nvPr/>
        </p:nvCxnSpPr>
        <p:spPr>
          <a:xfrm>
            <a:off x="7020272" y="3304445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41"/>
          <p:cNvCxnSpPr/>
          <p:nvPr/>
        </p:nvCxnSpPr>
        <p:spPr>
          <a:xfrm>
            <a:off x="8900108" y="3320988"/>
            <a:ext cx="0" cy="1260140"/>
          </a:xfrm>
          <a:prstGeom prst="line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Přímá spojnice se šipkou 42"/>
          <p:cNvCxnSpPr/>
          <p:nvPr/>
        </p:nvCxnSpPr>
        <p:spPr>
          <a:xfrm flipV="1">
            <a:off x="6790815" y="4581128"/>
            <a:ext cx="373473" cy="936104"/>
          </a:xfrm>
          <a:prstGeom prst="straightConnector1">
            <a:avLst/>
          </a:prstGeom>
          <a:ln w="6350">
            <a:solidFill>
              <a:schemeClr val="tx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ovéPole 45"/>
          <p:cNvSpPr txBox="1"/>
          <p:nvPr/>
        </p:nvSpPr>
        <p:spPr>
          <a:xfrm>
            <a:off x="5307933" y="5517232"/>
            <a:ext cx="2504427" cy="504056"/>
          </a:xfrm>
          <a:prstGeom prst="rect">
            <a:avLst/>
          </a:prstGeom>
          <a:noFill/>
        </p:spPr>
        <p:txBody>
          <a:bodyPr wrap="square" rtlCol="0">
            <a:normAutofit fontScale="85000" lnSpcReduction="10000"/>
          </a:bodyPr>
          <a:lstStyle/>
          <a:p>
            <a:r>
              <a:rPr lang="cs-CZ" dirty="0" smtClean="0">
                <a:solidFill>
                  <a:schemeClr val="tx2">
                    <a:lumMod val="75000"/>
                  </a:schemeClr>
                </a:solidFill>
              </a:rPr>
              <a:t>Vyjádření žadateli do 10 dní od schválení zápisu</a:t>
            </a: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766480" y="1844824"/>
            <a:ext cx="1597608" cy="360040"/>
          </a:xfrm>
          <a:prstGeom prst="rect">
            <a:avLst/>
          </a:prstGeom>
          <a:noFill/>
        </p:spPr>
        <p:txBody>
          <a:bodyPr wrap="square" rtlCol="0">
            <a:normAutofit fontScale="92500"/>
          </a:bodyPr>
          <a:lstStyle/>
          <a:p>
            <a:r>
              <a:rPr lang="cs-CZ" b="1" dirty="0" smtClean="0"/>
              <a:t>Max 7 měsíců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8500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Proces hodnocení a výběru </a:t>
            </a:r>
            <a:r>
              <a:rPr lang="cs-CZ" dirty="0" smtClean="0"/>
              <a:t>projektů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7992440" cy="449120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Vydání </a:t>
            </a:r>
            <a:r>
              <a:rPr lang="cs-CZ" sz="2800" b="1" dirty="0"/>
              <a:t>právního aktu o poskytnutí podpory </a:t>
            </a:r>
            <a:r>
              <a:rPr lang="cs-CZ" sz="2800" b="1" dirty="0" smtClean="0"/>
              <a:t/>
            </a:r>
            <a:br>
              <a:rPr lang="cs-CZ" sz="2800" b="1" dirty="0" smtClean="0"/>
            </a:br>
            <a:endParaRPr lang="cs-CZ" sz="2800" b="1" dirty="0" smtClean="0"/>
          </a:p>
          <a:p>
            <a:pPr lvl="1"/>
            <a:r>
              <a:rPr lang="cs-CZ" dirty="0" smtClean="0"/>
              <a:t>v případě, </a:t>
            </a:r>
            <a:r>
              <a:rPr lang="cs-CZ" dirty="0"/>
              <a:t>že </a:t>
            </a:r>
            <a:r>
              <a:rPr lang="cs-CZ" dirty="0" smtClean="0"/>
              <a:t>žádost </a:t>
            </a:r>
            <a:r>
              <a:rPr lang="cs-CZ" dirty="0"/>
              <a:t>o </a:t>
            </a:r>
            <a:r>
              <a:rPr lang="cs-CZ" dirty="0" smtClean="0"/>
              <a:t>podporu uspěla v </a:t>
            </a:r>
            <a:r>
              <a:rPr lang="cs-CZ" dirty="0"/>
              <a:t>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vydání do 3 měsíců </a:t>
            </a:r>
            <a:r>
              <a:rPr lang="cs-CZ" dirty="0"/>
              <a:t>od schválení příslušné žádosti o podporu </a:t>
            </a:r>
            <a:r>
              <a:rPr lang="cs-CZ" dirty="0" smtClean="0"/>
              <a:t>při dodržení 7 </a:t>
            </a:r>
            <a:r>
              <a:rPr lang="cs-CZ" dirty="0"/>
              <a:t>měsíců pro celkový proces hodnocení a </a:t>
            </a:r>
            <a:r>
              <a:rPr lang="cs-CZ" dirty="0" smtClean="0"/>
              <a:t>výběru</a:t>
            </a:r>
          </a:p>
          <a:p>
            <a:pPr lvl="1"/>
            <a:r>
              <a:rPr lang="cs-CZ" dirty="0" smtClean="0"/>
              <a:t>výzva </a:t>
            </a:r>
            <a:r>
              <a:rPr lang="cs-CZ" dirty="0"/>
              <a:t>k poskytnutí podkladů pro přípravu právního </a:t>
            </a:r>
            <a:r>
              <a:rPr lang="cs-CZ" dirty="0" smtClean="0"/>
              <a:t>aktu</a:t>
            </a:r>
          </a:p>
          <a:p>
            <a:pPr lvl="1"/>
            <a:r>
              <a:rPr lang="cs-CZ" dirty="0" smtClean="0"/>
              <a:t>neposkytnutí </a:t>
            </a:r>
            <a:r>
              <a:rPr lang="cs-CZ" dirty="0"/>
              <a:t>součinnosti v procesu přípravy právního aktu </a:t>
            </a:r>
            <a:r>
              <a:rPr lang="cs-CZ" dirty="0" smtClean="0"/>
              <a:t>- podpora </a:t>
            </a:r>
            <a:r>
              <a:rPr lang="cs-CZ" dirty="0"/>
              <a:t>na projekt poskytnuta </a:t>
            </a:r>
            <a:r>
              <a:rPr lang="cs-CZ" dirty="0" smtClean="0"/>
              <a:t>nebude</a:t>
            </a:r>
          </a:p>
          <a:p>
            <a:pPr lvl="1"/>
            <a:r>
              <a:rPr lang="cs-CZ" dirty="0" smtClean="0"/>
              <a:t>ŘO připravuje návrh právního aktu na základě doložených podkladů</a:t>
            </a:r>
          </a:p>
          <a:p>
            <a:pPr lvl="1"/>
            <a:r>
              <a:rPr lang="cs-CZ" dirty="0" smtClean="0"/>
              <a:t>akceptováním textu právního </a:t>
            </a:r>
            <a:r>
              <a:rPr lang="cs-CZ" dirty="0"/>
              <a:t>aktu </a:t>
            </a:r>
            <a:r>
              <a:rPr lang="cs-CZ" dirty="0" smtClean="0"/>
              <a:t>se </a:t>
            </a:r>
            <a:r>
              <a:rPr lang="cs-CZ" dirty="0"/>
              <a:t>žadatel stává příjemcem </a:t>
            </a:r>
            <a:r>
              <a:rPr lang="cs-CZ" dirty="0" smtClean="0"/>
              <a:t>podpory</a:t>
            </a:r>
            <a:endParaRPr lang="cs-CZ" dirty="0"/>
          </a:p>
          <a:p>
            <a:pPr marL="414000" lvl="1" indent="0">
              <a:buNone/>
            </a:pP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936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996952"/>
            <a:ext cx="7272808" cy="1944216"/>
          </a:xfrm>
        </p:spPr>
        <p:txBody>
          <a:bodyPr/>
          <a:lstStyle/>
          <a:p>
            <a:pPr algn="ctr"/>
            <a:r>
              <a:rPr lang="cs-CZ" dirty="0"/>
              <a:t>Informační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komunikační opatření (publicita)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80722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Povinnosti </a:t>
            </a:r>
            <a:r>
              <a:rPr lang="cs-CZ" dirty="0" smtClean="0"/>
              <a:t>příjemců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/>
              <a:t>Příjemce je povinen </a:t>
            </a:r>
            <a:r>
              <a:rPr lang="cs-CZ" dirty="0"/>
              <a:t>informovat veřejnost o podpoře získané z </a:t>
            </a:r>
            <a:r>
              <a:rPr lang="cs-CZ" dirty="0" err="1"/>
              <a:t>ESI</a:t>
            </a:r>
            <a:r>
              <a:rPr lang="cs-CZ" dirty="0"/>
              <a:t> fondů tím, že: </a:t>
            </a:r>
          </a:p>
          <a:p>
            <a:pPr lvl="1"/>
            <a:r>
              <a:rPr lang="cs-CZ" b="1" dirty="0" smtClean="0"/>
              <a:t>firemní web</a:t>
            </a:r>
            <a:r>
              <a:rPr lang="cs-CZ" dirty="0" smtClean="0"/>
              <a:t>: stručný </a:t>
            </a:r>
            <a:r>
              <a:rPr lang="cs-CZ" dirty="0"/>
              <a:t>popis </a:t>
            </a:r>
            <a:r>
              <a:rPr lang="cs-CZ" dirty="0" smtClean="0"/>
              <a:t>projektu, dle </a:t>
            </a:r>
            <a:r>
              <a:rPr lang="cs-CZ" dirty="0"/>
              <a:t>potřeby aktualizovat</a:t>
            </a:r>
            <a:r>
              <a:rPr lang="cs-CZ" dirty="0" smtClean="0"/>
              <a:t>;</a:t>
            </a:r>
          </a:p>
          <a:p>
            <a:pPr lvl="1"/>
            <a:r>
              <a:rPr lang="cs-CZ" dirty="0"/>
              <a:t>vloží prezentaci projektu na </a:t>
            </a:r>
            <a:r>
              <a:rPr lang="cs-CZ" b="1" dirty="0"/>
              <a:t>portál www.esfcr.cz</a:t>
            </a:r>
            <a:r>
              <a:rPr lang="cs-CZ" dirty="0"/>
              <a:t>; </a:t>
            </a:r>
            <a:r>
              <a:rPr lang="cs-CZ" dirty="0" smtClean="0"/>
              <a:t>dle </a:t>
            </a:r>
            <a:r>
              <a:rPr lang="cs-CZ" dirty="0"/>
              <a:t>potřeby </a:t>
            </a:r>
            <a:r>
              <a:rPr lang="cs-CZ" dirty="0" smtClean="0"/>
              <a:t>aktualizovat;</a:t>
            </a:r>
          </a:p>
          <a:p>
            <a:pPr lvl="1"/>
            <a:r>
              <a:rPr lang="cs-CZ" dirty="0" smtClean="0"/>
              <a:t>alespoň </a:t>
            </a:r>
            <a:r>
              <a:rPr lang="cs-CZ" b="1" dirty="0"/>
              <a:t>1 povinný plakát </a:t>
            </a:r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</a:t>
            </a: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784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Povinný plakát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třeba využít </a:t>
            </a:r>
            <a:r>
              <a:rPr lang="cs-CZ" dirty="0" smtClean="0"/>
              <a:t>el. šablonu z </a:t>
            </a:r>
            <a:r>
              <a:rPr lang="cs-CZ" dirty="0" smtClean="0">
                <a:hlinkClick r:id="rId2"/>
              </a:rPr>
              <a:t>www.esfcr.cz</a:t>
            </a:r>
            <a:r>
              <a:rPr lang="cs-CZ" dirty="0" smtClean="0"/>
              <a:t> </a:t>
            </a:r>
          </a:p>
          <a:p>
            <a:r>
              <a:rPr lang="cs-CZ" dirty="0"/>
              <a:t>Po celou dobu realizace projektu</a:t>
            </a:r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</a:t>
            </a:r>
          </a:p>
          <a:p>
            <a:pPr lvl="1"/>
            <a:r>
              <a:rPr lang="cs-CZ" dirty="0" smtClean="0"/>
              <a:t>Umístění plakátu na </a:t>
            </a:r>
            <a:r>
              <a:rPr lang="cs-CZ" dirty="0"/>
              <a:t>všech </a:t>
            </a:r>
            <a:r>
              <a:rPr lang="cs-CZ" dirty="0" smtClean="0"/>
              <a:t>místech realizace projektu</a:t>
            </a:r>
          </a:p>
          <a:p>
            <a:pPr lvl="1"/>
            <a:r>
              <a:rPr lang="cs-CZ" dirty="0" smtClean="0"/>
              <a:t>Pokud to nelze, tak umístění </a:t>
            </a:r>
            <a:r>
              <a:rPr lang="cs-CZ" dirty="0"/>
              <a:t>v sídle </a:t>
            </a:r>
            <a:r>
              <a:rPr lang="cs-CZ" dirty="0" smtClean="0"/>
              <a:t>příjemce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426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Povinné prvky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r>
              <a:rPr lang="cs-CZ" dirty="0" smtClean="0"/>
              <a:t>Základní povinné </a:t>
            </a:r>
            <a:r>
              <a:rPr lang="cs-CZ" dirty="0"/>
              <a:t>prvky vizuální identity OPZ: </a:t>
            </a:r>
          </a:p>
          <a:p>
            <a:pPr lvl="1">
              <a:lnSpc>
                <a:spcPct val="150000"/>
              </a:lnSpc>
            </a:pPr>
            <a:r>
              <a:rPr lang="pl-PL" dirty="0"/>
              <a:t>a) znak EU a odkaz „Evropská unie“; </a:t>
            </a:r>
          </a:p>
          <a:p>
            <a:pPr lvl="1">
              <a:lnSpc>
                <a:spcPct val="150000"/>
              </a:lnSpc>
            </a:pPr>
            <a:r>
              <a:rPr lang="cs-CZ" dirty="0"/>
              <a:t>b) odkaz „Evropský sociální fond</a:t>
            </a:r>
            <a:r>
              <a:rPr lang="cs-CZ" dirty="0" smtClean="0"/>
              <a:t>“; </a:t>
            </a:r>
            <a:endParaRPr lang="cs-CZ" dirty="0"/>
          </a:p>
          <a:p>
            <a:pPr lvl="1">
              <a:lnSpc>
                <a:spcPct val="150000"/>
              </a:lnSpc>
            </a:pPr>
            <a:r>
              <a:rPr lang="pl-PL" dirty="0"/>
              <a:t>c) odkaz „Operační program Zaměstnanost“.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933056"/>
            <a:ext cx="5297413" cy="110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5118896"/>
            <a:ext cx="5297412" cy="1078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663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VIZUÁLNÍ IDENTITA - použití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ANO</a:t>
            </a:r>
            <a:endParaRPr lang="cs-CZ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NE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00149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080000"/>
          </a:xfrm>
        </p:spPr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- </a:t>
            </a:r>
            <a:r>
              <a:rPr lang="pl-PL" b="0" cap="none" dirty="0" smtClean="0"/>
              <a:t>základní informace</a:t>
            </a:r>
            <a:endParaRPr lang="cs-CZ" b="0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Prioritní osa 1: </a:t>
            </a:r>
            <a:r>
              <a:rPr lang="cs-CZ" dirty="0" smtClean="0"/>
              <a:t>Podpora zaměstnanosti a adaptability pracovní síly</a:t>
            </a:r>
          </a:p>
          <a:p>
            <a:pPr marL="0" indent="0">
              <a:buNone/>
            </a:pPr>
            <a:r>
              <a:rPr lang="cs-CZ" b="1" dirty="0" smtClean="0"/>
              <a:t>Investiční priorita 1.2: </a:t>
            </a:r>
            <a:r>
              <a:rPr lang="cs-CZ" dirty="0" smtClean="0"/>
              <a:t>Rovnost žen a mužů ve všech oblastech, a to i pokud jde o přístup k zaměstnání a kariérní postup, sladění pracovního a soukromého života a podpora stejné odměny za stejnou práci.</a:t>
            </a:r>
          </a:p>
          <a:p>
            <a:pPr marL="0" indent="0">
              <a:buNone/>
            </a:pPr>
            <a:r>
              <a:rPr lang="cs-CZ" b="1" dirty="0" smtClean="0"/>
              <a:t>Vyhlašovatel výzvy: </a:t>
            </a:r>
            <a:r>
              <a:rPr lang="cs-CZ" dirty="0" smtClean="0"/>
              <a:t>MPSV, odbor realizace programů ESF – adaptabilita a rovné příležitosti</a:t>
            </a:r>
          </a:p>
          <a:p>
            <a:pPr marL="0" indent="0">
              <a:buNone/>
            </a:pPr>
            <a:r>
              <a:rPr lang="cs-CZ" b="1" dirty="0" smtClean="0"/>
              <a:t>Vyhlášení výzev: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1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. 9. 2015</a:t>
            </a:r>
            <a:endParaRPr lang="cs-CZ" dirty="0">
              <a:solidFill>
                <a:schemeClr val="accent3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 smtClean="0"/>
              <a:t>Ukončení příjmu projektových žádostí</a:t>
            </a:r>
            <a:r>
              <a:rPr lang="cs-CZ" dirty="0" smtClean="0"/>
              <a:t>: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31. 12. 2016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0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3140968"/>
            <a:ext cx="7344816" cy="1224136"/>
          </a:xfrm>
        </p:spPr>
        <p:txBody>
          <a:bodyPr/>
          <a:lstStyle/>
          <a:p>
            <a:r>
              <a:rPr lang="cs-CZ" dirty="0" smtClean="0"/>
              <a:t>Způsobilost výdajů, Rozpočet projektů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5663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456" cy="482453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Reálné vykazování</a:t>
            </a:r>
            <a:endParaRPr lang="cs-CZ" sz="2800" b="1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800" dirty="0" smtClean="0"/>
          </a:p>
          <a:p>
            <a:pPr algn="just"/>
            <a:r>
              <a:rPr lang="cs-CZ" sz="2000" dirty="0" smtClean="0"/>
              <a:t>V této výzvě režim úplného vykazování - metoda </a:t>
            </a:r>
            <a:r>
              <a:rPr lang="cs-CZ" sz="2000" b="1" dirty="0"/>
              <a:t>skutečně vzniklých výdajů </a:t>
            </a:r>
            <a:r>
              <a:rPr lang="cs-CZ" sz="2000" dirty="0"/>
              <a:t>je </a:t>
            </a:r>
            <a:r>
              <a:rPr lang="cs-CZ" sz="2000" dirty="0" smtClean="0"/>
              <a:t>založena </a:t>
            </a:r>
            <a:r>
              <a:rPr lang="cs-CZ" sz="2000" dirty="0"/>
              <a:t>na tom, že ke stanovení výše způsobilých výdajů projektu dochází na základě vykázání skutečně vzniklých a uhrazených výdajů prostřednictvím jejich doložení účetním, daňovým či jiným dokladem. </a:t>
            </a:r>
            <a:endParaRPr lang="cs-CZ" sz="2000" dirty="0" smtClean="0"/>
          </a:p>
          <a:p>
            <a:pPr algn="just"/>
            <a:r>
              <a:rPr lang="cs-CZ" sz="2000" dirty="0"/>
              <a:t>Řídicí orgán (ŘO) je oprávněn si od příjemce vyžádat jakýkoli dokument, který je nezbytný pro ověření způsobilosti výdajů v rámci projektu </a:t>
            </a:r>
          </a:p>
          <a:p>
            <a:endParaRPr lang="cs-CZ" sz="22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240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136456" cy="482453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Způsobilost výdajů</a:t>
            </a:r>
            <a:endParaRPr lang="cs-CZ" sz="2800" b="1" dirty="0"/>
          </a:p>
          <a:p>
            <a:pPr lvl="1"/>
            <a:endParaRPr lang="pl-PL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dirty="0"/>
              <a:t>výdaj je v souladu s právními předpisy a pravidly programu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 smtClean="0"/>
              <a:t>vznikl </a:t>
            </a:r>
            <a:r>
              <a:rPr lang="cs-CZ" dirty="0"/>
              <a:t>a byl uhrazen v době realizace projektu (dle právního aktu)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dirty="0" smtClean="0"/>
              <a:t>je </a:t>
            </a:r>
            <a:r>
              <a:rPr lang="pl-PL" dirty="0"/>
              <a:t>přiměřený – dosažení optimálního vztahu mezi jeho hospodárností, účelností a efektivností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dirty="0" smtClean="0"/>
              <a:t>je </a:t>
            </a:r>
            <a:r>
              <a:rPr lang="pl-PL" dirty="0"/>
              <a:t>řádně identifikovatelný, prokazatelný a doložitelný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0367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412776"/>
            <a:ext cx="8136456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b="1" dirty="0"/>
              <a:t>Osobní </a:t>
            </a:r>
            <a:r>
              <a:rPr lang="cs-CZ" sz="2800" b="1" dirty="0" smtClean="0"/>
              <a:t>náklady - </a:t>
            </a:r>
            <a:r>
              <a:rPr lang="cs-CZ" sz="2000" dirty="0" smtClean="0"/>
              <a:t>mzdy a platy pracovníků příjemce podílejících se na realizaci projektu celým svým úvazkem nebo částí svého úvazku (příslušná část mzdy)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pracovní smlouvy (PS) a ostatní dohody o pracích musí být uzavřeny v souladu se zákoníkem práce.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dohoda o pracovní činnosti (DPČ)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1800" dirty="0" smtClean="0"/>
              <a:t>týdenní </a:t>
            </a:r>
            <a:r>
              <a:rPr lang="cs-CZ" sz="1800" dirty="0"/>
              <a:t>rozsah nesmí v průměru překračovat 20 hodin, a to maximálně za dobu 52 týdnů. </a:t>
            </a:r>
            <a:r>
              <a:rPr lang="cs-CZ" sz="1800" dirty="0" smtClean="0"/>
              <a:t>Do částky 2499 Kč za měsíc zaměstnanec ani zaměstnavatel zdravotní a sociální pojištění neplatí.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dohoda o provedení práce (DPP)</a:t>
            </a:r>
          </a:p>
          <a:p>
            <a:pPr lvl="2" algn="just">
              <a:buFont typeface="Arial" panose="020B0604020202020204" pitchFamily="34" charset="0"/>
              <a:buChar char="•"/>
            </a:pP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rozsah práce</a:t>
            </a:r>
            <a:r>
              <a:rPr lang="cs-CZ" sz="1800" b="0" i="0" u="none" strike="noStrike" kern="1200" dirty="0" smtClean="0">
                <a:solidFill>
                  <a:schemeClr val="tx1"/>
                </a:solidFill>
              </a:rPr>
              <a:t> </a:t>
            </a:r>
            <a:r>
              <a:rPr lang="cs-CZ" sz="1800" b="0" i="0" u="none" strike="noStrike" kern="1200" baseline="0" dirty="0" smtClean="0">
                <a:solidFill>
                  <a:schemeClr val="tx1"/>
                </a:solidFill>
              </a:rPr>
              <a:t>nesmí překročit 300 hodin v kalendářním roce u jednoho zaměstnavatele. Zdravotní a sociální pojištění se platí jen pokud odměna přesáhne 10 000 Kč (včetně). </a:t>
            </a: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731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Stanovení výše osobních nákladů</a:t>
            </a:r>
            <a:endParaRPr lang="cs-CZ" sz="2800" b="1" dirty="0"/>
          </a:p>
          <a:p>
            <a:pPr lvl="1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tyto výdaje nesmí přesáhnout obvyklou výši v daném místě</a:t>
            </a:r>
          </a:p>
          <a:p>
            <a:pPr lvl="1" algn="just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lze využít „Tabulky obvyklých cen, mezd a platů“, která byla sestavena na základě informačního systému o průměrném výdělku (ISPV)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76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000" cy="504056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Ostatní osobní náklady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výdaje na vyplácení </a:t>
            </a:r>
            <a:r>
              <a:rPr lang="cs-CZ" sz="1800" b="1" dirty="0"/>
              <a:t>odměn</a:t>
            </a:r>
            <a:r>
              <a:rPr lang="cs-CZ" sz="1800" dirty="0"/>
              <a:t> (za splnění mimořádného nebo zvlášť významného úkolu, nesmí překročit  25 % mzdy nebo platu za rok, zdůvodnění vyplacených odměn je nezbytnou podmínkou, zaměstnavatel stanoví ve svém vnitřním předpisu kritéria pro poskytnutí odměny)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1" dirty="0"/>
              <a:t>odstupné </a:t>
            </a:r>
            <a:r>
              <a:rPr lang="cs-CZ" sz="1800" dirty="0"/>
              <a:t>v případě rozvázání pracovního poměru, kde zákon stanoví povinnost úhrady odstupného, způsobilým výdajem je odstupné pouze do zákonem uvedené minimální výše.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prostředky na případné </a:t>
            </a:r>
            <a:r>
              <a:rPr lang="cs-CZ" sz="1800" b="1" dirty="0"/>
              <a:t>odvody z DPP</a:t>
            </a:r>
            <a:r>
              <a:rPr lang="cs-CZ" sz="1800" dirty="0"/>
              <a:t>, při převodu z DPP na DPČ je třeba počítat s odvody na </a:t>
            </a:r>
            <a:r>
              <a:rPr lang="cs-CZ" sz="1800" dirty="0" err="1" smtClean="0"/>
              <a:t>soc.a</a:t>
            </a:r>
            <a:r>
              <a:rPr lang="cs-CZ" sz="1800" dirty="0" smtClean="0"/>
              <a:t> zdrav. pojištění </a:t>
            </a:r>
            <a:r>
              <a:rPr lang="cs-CZ" sz="1800" dirty="0"/>
              <a:t>ve výši 34 % z odměny z dohody.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b="1" dirty="0"/>
              <a:t>náhrady za dovolenou </a:t>
            </a:r>
            <a:r>
              <a:rPr lang="cs-CZ" sz="1800" dirty="0"/>
              <a:t>- prostředky, které překračují jednotkovou cenu rozpočtu z důvodu čerpání dovolené </a:t>
            </a:r>
            <a:endParaRPr lang="cs-CZ" dirty="0" smtClean="0">
              <a:solidFill>
                <a:srgbClr val="FF0000"/>
              </a:solidFill>
            </a:endParaRPr>
          </a:p>
          <a:p>
            <a:pPr lvl="1" algn="just"/>
            <a:endParaRPr lang="cs-CZ" dirty="0" smtClean="0"/>
          </a:p>
          <a:p>
            <a:pPr lvl="1"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995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448" cy="45093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Stanovení výše hodinové sazby</a:t>
            </a:r>
          </a:p>
          <a:p>
            <a:pPr lvl="1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Při stanovení výše hodinové sazby za práci pro projekt u osob, které vykonávají stejnou či obdobnou činnost i mimo realizaci projektu, je příjemce povinen brát v úvahu výši sazeb za činnosti mimo projekt, tyto sazby se nemohou lišit.</a:t>
            </a:r>
          </a:p>
          <a:p>
            <a:pPr marL="414000" lvl="1" indent="0" algn="just">
              <a:buNone/>
            </a:pPr>
            <a:endParaRPr lang="cs-CZ" dirty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Vyšší hodinová sazba za práci pro projekt může být stanovena pouze v odůvodněných případech a s ohledem na charakter vykonávané činnosti s projektem nesouvisející.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016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Výše úvazku – maximálně 1,0</a:t>
            </a:r>
          </a:p>
          <a:p>
            <a:pPr lvl="1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Pracovní úvazky zaměstnance se nesmí překrývat a není možné, aby byl placen za stejnou práci vícekrát.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Úvazek osoby, u které je odměňování i jen částečně hrazeno z prostředků projektu OPZ, může být maximálně 1,0 dohromady u všech subjektů zapojených do daného projektu (tj. součet veškerých úvazků zaměstnance u zaměstnavatele/ů včetně případných DPP a DPČ nesmí překročit jeden pracovní úvazek), a to po celou dobu zapojení daného pracovníka do realizace projektu OPZ.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581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456" cy="489654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Pracovní pozice hrazené z nepřímých nákladů (NN)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Pozice hrazené z NN se do rozpočtu projektu neuvádějí</a:t>
            </a:r>
          </a:p>
          <a:p>
            <a:pPr marL="414000" lvl="1" indent="0" algn="just">
              <a:buNone/>
            </a:pPr>
            <a:endParaRPr lang="cs-CZ" dirty="0" smtClean="0"/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b="1" dirty="0" smtClean="0"/>
              <a:t>Projektový manažer</a:t>
            </a:r>
          </a:p>
          <a:p>
            <a:pPr lvl="3" algn="just">
              <a:buFont typeface="Arial" panose="020B0604020202020204" pitchFamily="34" charset="0"/>
              <a:buChar char="•"/>
            </a:pPr>
            <a:r>
              <a:rPr lang="cs-CZ" b="1" dirty="0" smtClean="0"/>
              <a:t>Koordinátor projektu</a:t>
            </a:r>
          </a:p>
          <a:p>
            <a:pPr lvl="4" algn="just">
              <a:buFont typeface="Arial" panose="020B0604020202020204" pitchFamily="34" charset="0"/>
              <a:buChar char="•"/>
            </a:pPr>
            <a:r>
              <a:rPr lang="pl-PL" dirty="0" smtClean="0"/>
              <a:t>nepracují </a:t>
            </a:r>
            <a:r>
              <a:rPr lang="pl-PL" dirty="0"/>
              <a:t>přímo s cílovou skupinou </a:t>
            </a:r>
            <a:r>
              <a:rPr lang="pl-PL" dirty="0" smtClean="0"/>
              <a:t>projektu nebo </a:t>
            </a:r>
            <a:endParaRPr lang="pl-PL" dirty="0"/>
          </a:p>
          <a:p>
            <a:pPr lvl="4" algn="just">
              <a:buFont typeface="Arial" panose="020B0604020202020204" pitchFamily="34" charset="0"/>
              <a:buChar char="•"/>
            </a:pPr>
            <a:r>
              <a:rPr lang="cs-CZ" dirty="0" smtClean="0"/>
              <a:t>nezajišťují </a:t>
            </a:r>
            <a:r>
              <a:rPr lang="cs-CZ" dirty="0"/>
              <a:t>výstup, který je určen k přímému využití cílovou skupinou </a:t>
            </a:r>
            <a:r>
              <a:rPr lang="cs-CZ" dirty="0" smtClean="0"/>
              <a:t>projektu</a:t>
            </a:r>
          </a:p>
          <a:p>
            <a:pPr marL="666000" lvl="2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152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Cestovné </a:t>
            </a:r>
            <a:endParaRPr lang="cs-CZ" sz="2800" b="1" dirty="0" smtClean="0"/>
          </a:p>
          <a:p>
            <a:pPr lvl="1" algn="just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způsobilé jsou výdaje spojené s pracovními cestami zaměstnanců příjemce při zahraničních cestách</a:t>
            </a:r>
          </a:p>
          <a:p>
            <a:pPr lvl="1" algn="just"/>
            <a:endParaRPr lang="cs-CZ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veškeré cestovní náhrady spojené s vnitrostátními pracovními cestami patří do nepřímých nákladů!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355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cíl výzvy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16832"/>
            <a:ext cx="8064000" cy="4176464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>
                <a:solidFill>
                  <a:schemeClr val="accent3">
                    <a:lumMod val="25000"/>
                  </a:schemeClr>
                </a:solidFill>
              </a:rPr>
              <a:t>Cíl výzvy: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Podpořit orgány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veřejné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správy v přijímání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opatření vyplývající z Vládní strategie pro rovnost žen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a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mužů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/>
            </a:r>
            <a:b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</a:b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v </a:t>
            </a:r>
            <a:r>
              <a:rPr lang="cs-CZ" dirty="0">
                <a:solidFill>
                  <a:schemeClr val="accent3">
                    <a:lumMod val="25000"/>
                  </a:schemeClr>
                </a:solidFill>
              </a:rPr>
              <a:t>České republice na léta 2014 – </a:t>
            </a: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2020. 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Opatření směrována :</a:t>
            </a:r>
          </a:p>
          <a:p>
            <a:pPr marL="457200" indent="-457200">
              <a:buAutoNum type="arabicParenR"/>
            </a:pPr>
            <a:r>
              <a:rPr lang="cs-CZ" sz="2400" dirty="0" smtClean="0">
                <a:solidFill>
                  <a:schemeClr val="accent3">
                    <a:lumMod val="25000"/>
                  </a:schemeClr>
                </a:solidFill>
              </a:rPr>
              <a:t>na </a:t>
            </a:r>
            <a:r>
              <a:rPr lang="cs-CZ" sz="2400" dirty="0">
                <a:solidFill>
                  <a:schemeClr val="accent3">
                    <a:lumMod val="25000"/>
                  </a:schemeClr>
                </a:solidFill>
              </a:rPr>
              <a:t>věcnou agendu, kterou má daná instituce v </a:t>
            </a:r>
            <a:r>
              <a:rPr lang="cs-CZ" sz="2400" dirty="0" smtClean="0">
                <a:solidFill>
                  <a:schemeClr val="accent3">
                    <a:lumMod val="25000"/>
                  </a:schemeClr>
                </a:solidFill>
              </a:rPr>
              <a:t>gesci</a:t>
            </a:r>
            <a:endParaRPr lang="cs-CZ" dirty="0" smtClean="0">
              <a:solidFill>
                <a:schemeClr val="accent3">
                  <a:lumMod val="25000"/>
                </a:schemeClr>
              </a:solidFill>
            </a:endParaRPr>
          </a:p>
          <a:p>
            <a:pPr marL="457200" indent="-457200">
              <a:buAutoNum type="arabicParenR"/>
            </a:pPr>
            <a:r>
              <a:rPr lang="cs-CZ" sz="2400" dirty="0" smtClean="0">
                <a:solidFill>
                  <a:schemeClr val="accent3">
                    <a:lumMod val="25000"/>
                  </a:schemeClr>
                </a:solidFill>
              </a:rPr>
              <a:t>na </a:t>
            </a:r>
            <a:r>
              <a:rPr lang="cs-CZ" sz="2400" dirty="0">
                <a:solidFill>
                  <a:schemeClr val="accent3">
                    <a:lumMod val="25000"/>
                  </a:schemeClr>
                </a:solidFill>
              </a:rPr>
              <a:t>její vlastní fungování z hlediska personálního </a:t>
            </a:r>
            <a:r>
              <a:rPr lang="cs-CZ" sz="2400" dirty="0" smtClean="0">
                <a:solidFill>
                  <a:schemeClr val="accent3">
                    <a:lumMod val="25000"/>
                  </a:schemeClr>
                </a:solidFill>
              </a:rPr>
              <a:t/>
            </a:r>
            <a:br>
              <a:rPr lang="cs-CZ" sz="2400" dirty="0" smtClean="0">
                <a:solidFill>
                  <a:schemeClr val="accent3">
                    <a:lumMod val="25000"/>
                  </a:schemeClr>
                </a:solidFill>
              </a:rPr>
            </a:br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a organizačního</a:t>
            </a:r>
            <a:endParaRPr lang="cs-CZ" sz="2400" dirty="0" smtClean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703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Nákup zařízení a vybavení </a:t>
            </a:r>
            <a:endParaRPr lang="cs-CZ" sz="2800" b="1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nárokovat a proplácet lze pouze takovou výši nákladů na zařízení a vybavení pro realizační tým, která odpovídá předpokládané výši úvazku člena realizačního týmu ve vztahu k jeho zapojení do realizace projektu.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pro pracovní pozice, jejichž osobní náklady patří do nepřímých nákladů, není možné pořizovat vybavení a zařízení v rámci rozpočtu přímých způsobilých výdajů!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pokud jsou pořízené položky využívány i k jiným účelům, které přímo nesouvisí s cíli projektu, způsobilá je pouze poměrná část těchto výdajů.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spotřební a kancelářský  materiál  spadá do nepřímých nákladů.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15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/>
              <a:t>Nákup zařízení a </a:t>
            </a:r>
            <a:r>
              <a:rPr lang="cs-CZ" sz="2800" b="1" dirty="0" smtClean="0"/>
              <a:t>vybavení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dle „</a:t>
            </a:r>
            <a:r>
              <a:rPr lang="cs-CZ" sz="1800" dirty="0">
                <a:hlinkClick r:id="rId2"/>
              </a:rPr>
              <a:t>Tabulky obvyklých cen, mezd a platů</a:t>
            </a:r>
            <a:r>
              <a:rPr lang="cs-CZ" sz="1800" dirty="0"/>
              <a:t>“</a:t>
            </a:r>
          </a:p>
          <a:p>
            <a:pPr lvl="1"/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634337"/>
              </p:ext>
            </p:extLst>
          </p:nvPr>
        </p:nvGraphicFramePr>
        <p:xfrm>
          <a:off x="539750" y="2836311"/>
          <a:ext cx="8064500" cy="3040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7661"/>
                <a:gridCol w="712554"/>
                <a:gridCol w="712554"/>
                <a:gridCol w="4501731"/>
              </a:tblGrid>
              <a:tr h="5504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Položka zařízení/nábytku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bez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Cena s DPH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Parametry*/Poznámky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Sestava stolní PC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grafická karta (vlastní), optická mechanika DVD±RW, LCD 21,5", klávesnice,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Notebook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11 000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13 310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2,4 GHz, 4 GB RAM, 500 GB HDD,  grafická karta (vlastní), optická mechanika DVD±RW, myš, operační systém**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89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Tablet</a:t>
                      </a:r>
                      <a:r>
                        <a:rPr lang="cs-CZ" sz="900" baseline="30000">
                          <a:effectLst/>
                        </a:rPr>
                        <a:t>1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6 050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1,3 GHz,  RAM 1 GB, interní 16 GB, wifi, bluetooth, 3G modem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5 200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6 292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2013 (Pro podnikatele) - obsahuje Word, Excel, Powerpoint, Outlook, One Note (OEM - PKC verze)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2908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Kancelářský balík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MS Office Standard 2013 OLP (otevřená licence) pro neziskový sektor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17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Mobilní telefon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2 000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2 420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telefonování, SMS, MMS, bluetooth, datový přenos***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  <a:tr h="373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Běžná tiskárna pro 1 PC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3 500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900">
                          <a:effectLst/>
                        </a:rPr>
                        <a:t>3 025</a:t>
                      </a:r>
                      <a:endParaRPr lang="cs-CZ" sz="11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900" dirty="0">
                          <a:effectLst/>
                        </a:rPr>
                        <a:t>černobílá/barevná laserová/inkoustová, 1200x1200 dpi, manuální duplex, rychlost cca 20 </a:t>
                      </a:r>
                      <a:r>
                        <a:rPr lang="cs-CZ" sz="900" dirty="0" smtClean="0">
                          <a:effectLst/>
                        </a:rPr>
                        <a:t>str./</a:t>
                      </a:r>
                      <a:r>
                        <a:rPr lang="cs-CZ" sz="900" dirty="0">
                          <a:effectLst/>
                        </a:rPr>
                        <a:t>min</a:t>
                      </a:r>
                      <a:endParaRPr lang="cs-CZ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0225" marR="4022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42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Nákup služeb </a:t>
            </a:r>
            <a:endParaRPr lang="cs-CZ" sz="2800" b="1" dirty="0" smtClean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2800" b="1" dirty="0" smtClean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dodání služby musí být nezbytné k realizaci projektu a musí vytvářet novou hodnotu</a:t>
            </a:r>
            <a:r>
              <a:rPr lang="cs-CZ" dirty="0" smtClean="0"/>
              <a:t>.</a:t>
            </a:r>
            <a:endParaRPr lang="cs-CZ" dirty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zahrnuje např. lektorské služby, školení, vytvoření publikací školících </a:t>
            </a:r>
            <a:r>
              <a:rPr lang="cs-CZ" dirty="0" smtClean="0"/>
              <a:t>materiálů</a:t>
            </a:r>
            <a:endParaRPr lang="cs-CZ" dirty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rovněž pronájem prostor nutných pro realizaci projektu  - musí se jednat  o práci s cílovou skupinou  jinak se jedná o NN (v případě administrativních pozic)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226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00808"/>
            <a:ext cx="8064000" cy="4608032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Drobné stavební úpravy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Výdaje na drobné stavební úpravy jsou způsobilé pouze tehdy, pokud cena všech dokončených stavebních úprav v jednom zdaňovacím období nepřesáhne v úhrnu 40.000 Kč na každou jednotlivou účetní položku majetku (např. výdaje spojené s úpravou pracovního místa nebo které usnadní přístup osobám zdravotně postiženým). Účetní položkou se rozumí jeden objekt.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Z přímých nákladů je možno financovat stavební úpravy prostor zařízení určených pro práci s cílovou skupinou.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dirty="0"/>
              <a:t>V případě stavebních úprav pro projekt samotný (např. pracoviště projektového manažera) by se jednalo o nepřímé náklady.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256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Křížové financování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Do křížového financování patří veškeré výdaje za nákup infrastruktury a dále stavební úpravy přesahující limit 40 000,- Kč za účetní položku. Maximální podíl nákladů na křížové financování na celkových přímých způsobilých nákladech projektu je 40 %.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Za infrastrukturu se považují budovy, stavby, pozemky a technická zařízení nezbytná pro fungování budov a staveb, s nemovitostmi pevně spojená (vodovod, kanalizace, energetické, komunikační vedení apod.).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Za infrastrukturu se nepovažují movité a samostatně pořizované věci využívané při realizaci projektů (vybavení, nábytek, učební pomůcky, přístroje sloužící k výuce nebo používané při výzkumu a vývoji apod.)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6616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b="1" dirty="0" smtClean="0"/>
              <a:t>Přímá podpora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cs-CZ" sz="2000" dirty="0" smtClean="0"/>
              <a:t>výdaje spojené se zapojením cílové skupiny do projektu</a:t>
            </a:r>
            <a:endParaRPr lang="cs-CZ" sz="1800" dirty="0" smtClean="0"/>
          </a:p>
          <a:p>
            <a:pPr marL="432000" lvl="1" indent="-432000" algn="just">
              <a:lnSpc>
                <a:spcPts val="288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Mzdové </a:t>
            </a:r>
            <a:r>
              <a:rPr lang="cs-CZ" sz="1800" dirty="0"/>
              <a:t>příspěvky </a:t>
            </a:r>
            <a:endParaRPr lang="cs-CZ" sz="1800" dirty="0" smtClean="0"/>
          </a:p>
          <a:p>
            <a:pPr marL="1188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0" smtClean="0"/>
              <a:t>Podpora flexibilních forem práce</a:t>
            </a:r>
          </a:p>
          <a:p>
            <a:pPr marL="1188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sz="1800" dirty="0" smtClean="0"/>
              <a:t>Maximálně trojnásobek minimální mzdy za měsíc</a:t>
            </a:r>
          </a:p>
          <a:p>
            <a:pPr marL="1188000" lvl="4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sz="1800" dirty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Cestovní </a:t>
            </a:r>
            <a:r>
              <a:rPr lang="cs-CZ" sz="1800" dirty="0"/>
              <a:t>náhrady </a:t>
            </a:r>
            <a:endParaRPr lang="cs-CZ" sz="1800" dirty="0" smtClean="0"/>
          </a:p>
          <a:p>
            <a:pPr marL="0" lvl="1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7358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09320"/>
          </a:xfrm>
        </p:spPr>
        <p:txBody>
          <a:bodyPr/>
          <a:lstStyle/>
          <a:p>
            <a:pPr marL="0" indent="0" algn="just">
              <a:buNone/>
            </a:pPr>
            <a:r>
              <a:rPr lang="cs-CZ" sz="2800" b="1" dirty="0"/>
              <a:t>Nepřímé náklady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Přesný výčet položek, které spadají do nepřímých nákladů, uvádí příručka „</a:t>
            </a:r>
            <a:r>
              <a:rPr lang="cs-CZ" sz="1800" dirty="0">
                <a:hlinkClick r:id="rId2"/>
              </a:rPr>
              <a:t>Specifická část pravidel pro žadatele a příjemce pro projekty se skutečně vzniklými výdaji a případně také s nepřímými náklady (verze 2)</a:t>
            </a:r>
            <a:r>
              <a:rPr lang="cs-CZ" sz="1800" dirty="0"/>
              <a:t>“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Nepřímé náklady příjemce prokazuje procentuálním poměrem vůči skutečně vynaloženým způsobilým přímým nákladům a mohou dosahovat maximálně 25 % přímých způsobilých nákladů projektu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Pro zařazení osobních nákladů do nepřímých je rozhodující, že daný pracovník:</a:t>
            </a:r>
          </a:p>
          <a:p>
            <a:pPr lvl="2" indent="-144000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084A8B"/>
                </a:solidFill>
              </a:rPr>
              <a:t> nepracuje přímo s cílovou skupinou projektu nebo</a:t>
            </a:r>
          </a:p>
          <a:p>
            <a:pPr lvl="2" indent="-144000" algn="just">
              <a:lnSpc>
                <a:spcPct val="100000"/>
              </a:lnSpc>
              <a:buClr>
                <a:srgbClr val="5FBBF5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rgbClr val="084A8B"/>
                </a:solidFill>
              </a:rPr>
              <a:t> nezajišťuje výstup, který je určen k přímému využití cílovou skupinou projektu.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925488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256584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Nepřímé náklady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 smtClean="0"/>
              <a:t>administrativa</a:t>
            </a:r>
            <a:r>
              <a:rPr lang="cs-CZ" sz="1800" dirty="0"/>
              <a:t>, řízení projektu (včetně finančního), účetnictví, personalistika, komunikační a informační opatření, občerstvení a stravování a podpůrné procesy pro provoz projektu. 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spotřební materiál, zařízení a vybavení (kancelářský materiál, čistící prostředky, nájemné/odpisy zařízení či vybavení, které slouží k administraci projektu,)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pl-PL" sz="1800" dirty="0"/>
              <a:t>prostory pro realizaci projektu (odpisy budov využívaných pro projekt, energie, vodné, nájemné prostor pro administraci)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ostatní provozní výdaje (Internetové a telefonické připojení, bankovní  a notářské poplatky, poštovné, dopravné, pojistné</a:t>
            </a:r>
          </a:p>
          <a:p>
            <a:pPr lvl="1"/>
            <a:endParaRPr lang="cs-CZ" dirty="0"/>
          </a:p>
          <a:p>
            <a:pPr lvl="1"/>
            <a:endParaRPr lang="pl-PL" dirty="0"/>
          </a:p>
          <a:p>
            <a:pPr marL="414000" lvl="1" indent="0">
              <a:buNone/>
            </a:pPr>
            <a:endParaRPr lang="cs-CZ" dirty="0"/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6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Spolufinancování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0735308"/>
              </p:ext>
            </p:extLst>
          </p:nvPr>
        </p:nvGraphicFramePr>
        <p:xfrm>
          <a:off x="755577" y="2276873"/>
          <a:ext cx="7776865" cy="13291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7821"/>
                <a:gridCol w="1006314"/>
                <a:gridCol w="1126365"/>
                <a:gridCol w="1126365"/>
              </a:tblGrid>
              <a:tr h="31172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 smtClean="0">
                          <a:effectLst/>
                        </a:rPr>
                        <a:t>Typ </a:t>
                      </a:r>
                      <a:r>
                        <a:rPr lang="cs-CZ" sz="1100" dirty="0">
                          <a:effectLst/>
                        </a:rPr>
                        <a:t>organizace - Méně rozvinuté regiony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EU podíl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Státní rozpočet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Příjemce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4087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Organizační složky státu sídlící mimo Prahu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85%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15%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7200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Územní samosprávné celky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85%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10%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3673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Veřejné výzkumné instituce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85%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10%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282693"/>
              </p:ext>
            </p:extLst>
          </p:nvPr>
        </p:nvGraphicFramePr>
        <p:xfrm>
          <a:off x="755576" y="4293096"/>
          <a:ext cx="7776864" cy="13133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7820"/>
                <a:gridCol w="1006314"/>
                <a:gridCol w="1126365"/>
                <a:gridCol w="1126365"/>
              </a:tblGrid>
              <a:tr h="2253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Typ organizace - Praha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EU podíl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Státní rozpočet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Příjemce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290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Organizační složky státu sídlící v Praze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0% 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34756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Hlavní město Praha a jeho městské části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50%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45%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2113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Veřejné výzkumné instituce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50 %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  <a:latin typeface="Arial"/>
                          <a:ea typeface="Times New Roman"/>
                          <a:cs typeface="Arial"/>
                        </a:rPr>
                        <a:t>45%</a:t>
                      </a:r>
                      <a:endParaRPr lang="cs-CZ" sz="11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  <a:latin typeface="Arial"/>
                          <a:ea typeface="Times New Roman"/>
                          <a:cs typeface="Arial"/>
                        </a:rPr>
                        <a:t>5%</a:t>
                      </a:r>
                      <a:endParaRPr lang="cs-CZ" sz="11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401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 a rozpočet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800" b="1" dirty="0" smtClean="0"/>
              <a:t>Spolufinancování</a:t>
            </a: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Případné finanční příspěvky od cílové skupiny mohou být zahrnuty do spolufinancování ze strany příjemce. Pokud by částka vybraných příspěvků přesáhla výši spolufinancování, bude se jednat o příjmy projektu, což by vedlo ke snížení </a:t>
            </a:r>
            <a:r>
              <a:rPr lang="pl-PL" sz="1800" dirty="0"/>
              <a:t>částky dotace</a:t>
            </a:r>
            <a:r>
              <a:rPr lang="pl-PL" sz="1800" dirty="0" smtClean="0"/>
              <a:t>.</a:t>
            </a:r>
          </a:p>
          <a:p>
            <a:pPr marL="0" lvl="1" indent="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1800" dirty="0"/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/>
              <a:t>Výdaje, které nebudou součástí projektu, ale jsou nezbytné pro realizaci projektu, je potřeba přesně definovat v projektové žádosti. </a:t>
            </a:r>
          </a:p>
          <a:p>
            <a:pPr lvl="1"/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512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temíny  a alokace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Minimální výše podpory na projekt: 1 mil. Kč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Maximální výše podpory na projekt: 10 mil. Kč</a:t>
            </a:r>
          </a:p>
          <a:p>
            <a:endParaRPr lang="cs-CZ" dirty="0">
              <a:solidFill>
                <a:schemeClr val="accent3">
                  <a:lumMod val="25000"/>
                </a:schemeClr>
              </a:solidFill>
            </a:endParaRP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Maximální délka trvání projektu: 3 roky </a:t>
            </a:r>
          </a:p>
          <a:p>
            <a:r>
              <a:rPr lang="cs-CZ" dirty="0" smtClean="0">
                <a:solidFill>
                  <a:schemeClr val="accent3">
                    <a:lumMod val="25000"/>
                  </a:schemeClr>
                </a:solidFill>
              </a:rPr>
              <a:t>Nejzazší termín ukončení projektu: 31. 12. 2022</a:t>
            </a:r>
            <a:endParaRPr lang="cs-CZ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4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Informační systém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65380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Zřízení elektronického podpisu a datové schránky</a:t>
            </a:r>
          </a:p>
          <a:p>
            <a:r>
              <a:rPr lang="cs-CZ" dirty="0"/>
              <a:t>Registrace do systému ISKP2014+ </a:t>
            </a:r>
            <a:r>
              <a:rPr lang="cs-CZ" dirty="0">
                <a:hlinkClick r:id="rId2"/>
              </a:rPr>
              <a:t>https://mseu.mssf.cz/</a:t>
            </a:r>
            <a:endParaRPr lang="cs-CZ" dirty="0"/>
          </a:p>
          <a:p>
            <a:r>
              <a:rPr lang="cs-CZ" dirty="0"/>
              <a:t>Vyplnění elektronické verze žádosti</a:t>
            </a:r>
          </a:p>
          <a:p>
            <a:r>
              <a:rPr lang="cs-CZ" dirty="0"/>
              <a:t>Finalizace elektronické verze žádosti</a:t>
            </a:r>
          </a:p>
          <a:p>
            <a:r>
              <a:rPr lang="cs-CZ" dirty="0"/>
              <a:t>Odeslání elektronické verze žádosti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42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Postup při podávání žádosti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POZOR! Veškeré žádosti se zasílají jen v elektronické podobě prostřednictvím ISKP 2014+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72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7" b="98833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2924944"/>
            <a:ext cx="3366120" cy="336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50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Elektronický podpis pro účely MPSV = kvalifikovaný certifikát</a:t>
            </a:r>
          </a:p>
          <a:p>
            <a:r>
              <a:rPr lang="cs-CZ" dirty="0"/>
              <a:t>Platnost 1 rok</a:t>
            </a:r>
          </a:p>
          <a:p>
            <a:r>
              <a:rPr lang="cs-CZ" dirty="0"/>
              <a:t>Poskytovatelé:</a:t>
            </a:r>
          </a:p>
          <a:p>
            <a:pPr lvl="1"/>
            <a:r>
              <a:rPr lang="cs-CZ" dirty="0" err="1"/>
              <a:t>PostSignum</a:t>
            </a:r>
            <a:r>
              <a:rPr lang="cs-CZ" dirty="0"/>
              <a:t> České pošty (Czech Point)</a:t>
            </a:r>
          </a:p>
          <a:p>
            <a:pPr lvl="1"/>
            <a:r>
              <a:rPr lang="cs-CZ" dirty="0"/>
              <a:t>První certifikační autorita</a:t>
            </a:r>
          </a:p>
          <a:p>
            <a:pPr lvl="1"/>
            <a:r>
              <a:rPr lang="cs-CZ" dirty="0" err="1"/>
              <a:t>eIdentity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Elektronický podpis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45304"/>
            <a:ext cx="8064000" cy="4320000"/>
          </a:xfrm>
        </p:spPr>
        <p:txBody>
          <a:bodyPr/>
          <a:lstStyle/>
          <a:p>
            <a:r>
              <a:rPr lang="cs-CZ" dirty="0"/>
              <a:t>Co mám požadovat?</a:t>
            </a:r>
          </a:p>
          <a:p>
            <a:pPr lvl="1"/>
            <a:r>
              <a:rPr lang="cs-CZ" dirty="0"/>
              <a:t>Kvalifikovaný osobní certifikát</a:t>
            </a:r>
          </a:p>
          <a:p>
            <a:pPr lvl="2"/>
            <a:r>
              <a:rPr lang="cs-CZ" dirty="0"/>
              <a:t>Slouží zejména pro komunikaci se státní správou</a:t>
            </a:r>
          </a:p>
          <a:p>
            <a:pPr lvl="1"/>
            <a:r>
              <a:rPr lang="cs-CZ" dirty="0"/>
              <a:t>Identifikátor klienta MPSV</a:t>
            </a:r>
          </a:p>
          <a:p>
            <a:pPr lvl="2"/>
            <a:r>
              <a:rPr lang="cs-CZ" dirty="0"/>
              <a:t>Jedná se o číslo přidělované MPSV, které jednoznačně identifikuje osobu.</a:t>
            </a:r>
          </a:p>
          <a:p>
            <a:pPr lvl="1"/>
            <a:r>
              <a:rPr lang="cs-CZ" dirty="0"/>
              <a:t>Zveřejnění certifikátu</a:t>
            </a:r>
          </a:p>
          <a:p>
            <a:pPr lvl="2"/>
            <a:r>
              <a:rPr lang="cs-CZ" dirty="0"/>
              <a:t>Veřejná část certifikátu bude přístupná uživatelům ke stažení ze stránek </a:t>
            </a:r>
            <a:r>
              <a:rPr lang="cs-CZ" dirty="0" err="1"/>
              <a:t>PostSignum</a:t>
            </a:r>
            <a:r>
              <a:rPr lang="cs-CZ" dirty="0"/>
              <a:t>, např. z důvodu ověření.</a:t>
            </a:r>
          </a:p>
          <a:p>
            <a:pPr lvl="1"/>
            <a:r>
              <a:rPr lang="cs-CZ" dirty="0"/>
              <a:t>Uzavření na dobu neurčitou</a:t>
            </a:r>
          </a:p>
          <a:p>
            <a:pPr lvl="2"/>
            <a:r>
              <a:rPr lang="cs-CZ" dirty="0"/>
              <a:t>Certifikát bude třeba i při komunikaci s MPSV z pozice příjemce dotace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389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kp14+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108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Součást monitorovacího systému pro využívání Evropských strukturálních a investičních fondů v ČR v programovém období 2014-2020</a:t>
            </a:r>
          </a:p>
          <a:p>
            <a:r>
              <a:rPr lang="cs-CZ" dirty="0"/>
              <a:t>Systémové požadavky</a:t>
            </a:r>
          </a:p>
          <a:p>
            <a:pPr lvl="1"/>
            <a:r>
              <a:rPr lang="cs-CZ" dirty="0"/>
              <a:t>Nejnovější verze prohlížečů</a:t>
            </a:r>
          </a:p>
          <a:p>
            <a:pPr lvl="2"/>
            <a:r>
              <a:rPr lang="cs-CZ" dirty="0"/>
              <a:t>Internet Explorer</a:t>
            </a:r>
          </a:p>
          <a:p>
            <a:pPr lvl="2"/>
            <a:r>
              <a:rPr lang="cs-CZ" dirty="0" err="1" smtClean="0"/>
              <a:t>Mozilla</a:t>
            </a:r>
            <a:r>
              <a:rPr lang="cs-CZ" dirty="0" smtClean="0"/>
              <a:t> </a:t>
            </a:r>
            <a:r>
              <a:rPr lang="cs-CZ" dirty="0" err="1" smtClean="0"/>
              <a:t>Firefox</a:t>
            </a:r>
            <a:endParaRPr lang="cs-CZ" dirty="0"/>
          </a:p>
          <a:p>
            <a:pPr lvl="1"/>
            <a:r>
              <a:rPr lang="cs-CZ" dirty="0" smtClean="0"/>
              <a:t>Zapnutý </a:t>
            </a:r>
            <a:r>
              <a:rPr lang="cs-CZ" dirty="0" err="1"/>
              <a:t>JavaScript</a:t>
            </a:r>
            <a:endParaRPr lang="cs-CZ" dirty="0"/>
          </a:p>
          <a:p>
            <a:r>
              <a:rPr lang="cs-CZ" dirty="0"/>
              <a:t>Dostupnost – 365 dní v roce v době 4:00 – 24:00 hod.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85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 KP14+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On-line aplikace:</a:t>
            </a:r>
          </a:p>
          <a:p>
            <a:pPr lvl="1"/>
            <a:r>
              <a:rPr lang="cs-CZ" dirty="0"/>
              <a:t>Nevyžaduje instalaci do PC</a:t>
            </a:r>
          </a:p>
          <a:p>
            <a:pPr lvl="1"/>
            <a:r>
              <a:rPr lang="cs-CZ" dirty="0"/>
              <a:t>Vyžaduje registraci s platnou e-mailovou adresou a telefonním číslem. Ověřování může trvat až 2 hodiny.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987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Edukativní videa: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www.strukturalni-fondy.cz/cs/Jak-na-projekt/Elektronicka-zadost/Edukacni-videa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Pokyny k vyplnění žádosti v IS KP14+: </a:t>
            </a:r>
            <a:r>
              <a:rPr lang="cs-CZ" dirty="0">
                <a:hlinkClick r:id="rId3"/>
              </a:rPr>
              <a:t>http://www.esfcr.cz/file/9143/</a:t>
            </a: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280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Podpora uživatelů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280472" cy="4608512"/>
          </a:xfrm>
        </p:spPr>
        <p:txBody>
          <a:bodyPr>
            <a:normAutofit/>
          </a:bodyPr>
          <a:lstStyle/>
          <a:p>
            <a:r>
              <a:rPr lang="cs-CZ" dirty="0" smtClean="0"/>
              <a:t>Žadatel/příjemce: v </a:t>
            </a:r>
            <a:r>
              <a:rPr lang="cs-CZ" i="1" dirty="0" smtClean="0"/>
              <a:t>Pokynech k vyplnění žádosti </a:t>
            </a:r>
            <a:endParaRPr lang="cs-CZ" i="1" dirty="0"/>
          </a:p>
          <a:p>
            <a:pPr lvl="1"/>
            <a:r>
              <a:rPr lang="cs-CZ" dirty="0" smtClean="0"/>
              <a:t>Podpora při registraci: zajišťuje MMR skrze </a:t>
            </a:r>
            <a:r>
              <a:rPr lang="cs-CZ" dirty="0"/>
              <a:t>webový formulář na registrační stránce IS KP14</a:t>
            </a:r>
            <a:r>
              <a:rPr lang="cs-CZ" dirty="0" smtClean="0"/>
              <a:t>+ </a:t>
            </a:r>
          </a:p>
          <a:p>
            <a:pPr lvl="1"/>
            <a:r>
              <a:rPr lang="cs-CZ" dirty="0" smtClean="0"/>
              <a:t>Podpora při práci s formuláři navázanými na výzvy OPZ: </a:t>
            </a:r>
            <a:r>
              <a:rPr lang="cs-CZ" dirty="0" err="1" smtClean="0"/>
              <a:t>hotline</a:t>
            </a:r>
            <a:r>
              <a:rPr lang="cs-CZ" dirty="0" smtClean="0"/>
              <a:t> </a:t>
            </a:r>
            <a:r>
              <a:rPr lang="cs-CZ" dirty="0" smtClean="0">
                <a:hlinkClick r:id="rId2"/>
              </a:rPr>
              <a:t>iskp@mpsv.cz</a:t>
            </a:r>
            <a:r>
              <a:rPr lang="cs-CZ" dirty="0" smtClean="0"/>
              <a:t> (dotazy k rozpracovaným žádostem identifikovat s </a:t>
            </a:r>
            <a:r>
              <a:rPr lang="cs-CZ" dirty="0"/>
              <a:t>využitím tzv. HASH kódu, který </a:t>
            </a:r>
            <a:r>
              <a:rPr lang="cs-CZ" dirty="0" smtClean="0"/>
              <a:t>je </a:t>
            </a:r>
            <a:r>
              <a:rPr lang="cs-CZ" dirty="0"/>
              <a:t>na záložce Identifikace </a:t>
            </a:r>
            <a:r>
              <a:rPr lang="cs-CZ" dirty="0" smtClean="0"/>
              <a:t>operace)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2952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výzev – </a:t>
            </a:r>
            <a:br>
              <a:rPr lang="pl-PL" b="0" dirty="0"/>
            </a:br>
            <a:r>
              <a:rPr lang="pl-PL" b="0" cap="none" dirty="0"/>
              <a:t>oprávnění žadatelé a 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Oprávnění žadatelé</a:t>
            </a:r>
            <a:r>
              <a:rPr lang="cs-CZ" dirty="0" smtClean="0"/>
              <a:t>: </a:t>
            </a:r>
          </a:p>
          <a:p>
            <a:pPr lvl="1"/>
            <a:r>
              <a:rPr lang="cs-CZ" dirty="0"/>
              <a:t>Organizační složky státu</a:t>
            </a:r>
          </a:p>
          <a:p>
            <a:pPr lvl="1"/>
            <a:r>
              <a:rPr lang="cs-CZ" dirty="0"/>
              <a:t>Příspěvkové organizace zřízení organizačními složkami státu</a:t>
            </a:r>
          </a:p>
          <a:p>
            <a:pPr lvl="1"/>
            <a:r>
              <a:rPr lang="cs-CZ" dirty="0"/>
              <a:t>Veřejné výzkumné instituce</a:t>
            </a:r>
          </a:p>
          <a:p>
            <a:pPr lvl="1"/>
            <a:r>
              <a:rPr lang="cs-CZ" dirty="0" smtClean="0"/>
              <a:t>Kraje</a:t>
            </a:r>
          </a:p>
          <a:p>
            <a:pPr lvl="1"/>
            <a:r>
              <a:rPr lang="cs-CZ" dirty="0"/>
              <a:t>Obce</a:t>
            </a:r>
          </a:p>
          <a:p>
            <a:pPr lvl="1"/>
            <a:endParaRPr lang="cs-CZ" dirty="0"/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Cílové </a:t>
            </a:r>
            <a:r>
              <a:rPr lang="cs-CZ" sz="2400" b="1" dirty="0"/>
              <a:t>skupiny</a:t>
            </a:r>
            <a:r>
              <a:rPr lang="cs-CZ" sz="2400" dirty="0" smtClean="0"/>
              <a:t>:</a:t>
            </a:r>
            <a:endParaRPr lang="cs-CZ" dirty="0" smtClean="0"/>
          </a:p>
          <a:p>
            <a:pPr lvl="1"/>
            <a:r>
              <a:rPr lang="cs-CZ" dirty="0" smtClean="0"/>
              <a:t>Zaměstnanci</a:t>
            </a:r>
          </a:p>
          <a:p>
            <a:pPr lvl="1"/>
            <a:r>
              <a:rPr lang="cs-CZ" dirty="0" smtClean="0"/>
              <a:t>Orgány veřejně správy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321747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Registrace uživatelů is kp14+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12568"/>
          </a:xfrm>
        </p:spPr>
        <p:txBody>
          <a:bodyPr/>
          <a:lstStyle/>
          <a:p>
            <a:r>
              <a:rPr lang="cs-CZ" b="1" dirty="0"/>
              <a:t>https://</a:t>
            </a:r>
            <a:r>
              <a:rPr lang="cs-CZ" b="1" dirty="0" smtClean="0"/>
              <a:t>mseu.mssf.cz</a:t>
            </a:r>
            <a:endParaRPr lang="cs-CZ" dirty="0" smtClean="0"/>
          </a:p>
          <a:p>
            <a:r>
              <a:rPr lang="cs-CZ" dirty="0" smtClean="0"/>
              <a:t>Vyplnění: Jméno, Příjmení, Datum narození, E-mail, Telefon, Heslo </a:t>
            </a:r>
          </a:p>
          <a:p>
            <a:r>
              <a:rPr lang="cs-CZ" dirty="0" smtClean="0"/>
              <a:t>Systém zašle kód na zadané telefonní číslo</a:t>
            </a:r>
          </a:p>
          <a:p>
            <a:r>
              <a:rPr lang="cs-CZ" dirty="0" smtClean="0"/>
              <a:t>Po zadání kódu z SMS zprávy do registračního formuláře v IS KP14+ dochází k zaslání aktivačního linku na e-mail</a:t>
            </a:r>
          </a:p>
          <a:p>
            <a:r>
              <a:rPr lang="cs-CZ" dirty="0" smtClean="0"/>
              <a:t>Po kliknutí na aktivační link zasílá systém na email uživatelské jméno (vychází z jména a příjmení)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97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Komunikace v MS2014+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5040560"/>
          </a:xfrm>
        </p:spPr>
        <p:txBody>
          <a:bodyPr/>
          <a:lstStyle/>
          <a:p>
            <a:r>
              <a:rPr lang="cs-CZ" dirty="0" smtClean="0"/>
              <a:t>Poznámky – pouze pro osoby s právy k dané žádosti</a:t>
            </a:r>
          </a:p>
          <a:p>
            <a:r>
              <a:rPr lang="cs-CZ" dirty="0" smtClean="0"/>
              <a:t>Upozornění – pouze zprávy vygenerované automaticky systémem (např. o odstávce)</a:t>
            </a:r>
          </a:p>
          <a:p>
            <a:r>
              <a:rPr lang="cs-CZ" dirty="0" smtClean="0"/>
              <a:t>Depeše – komunikace mezi uživateli MS2014+ (např. mezi ŘO a žadatelem/příjemcem)</a:t>
            </a:r>
          </a:p>
          <a:p>
            <a:pPr lvl="1"/>
            <a:r>
              <a:rPr lang="cs-CZ" dirty="0" smtClean="0"/>
              <a:t>Depeše nelze smazat, MS2014+ garantuje auditní stopu</a:t>
            </a:r>
          </a:p>
          <a:p>
            <a:r>
              <a:rPr lang="cs-CZ" dirty="0" smtClean="0"/>
              <a:t>Lze nastavit tzv. notifikace, tj. systém pošle e-mail nebo SMS o tom, že dorazila depeše nebo upozornění </a:t>
            </a:r>
            <a:r>
              <a:rPr lang="cs-CZ" sz="2800" dirty="0"/>
              <a:t>(</a:t>
            </a:r>
            <a:r>
              <a:rPr lang="cs-CZ" dirty="0" smtClean="0"/>
              <a:t>na </a:t>
            </a:r>
            <a:r>
              <a:rPr lang="cs-CZ" dirty="0"/>
              <a:t>profilu uživatele v Kontaktní údaje)</a:t>
            </a:r>
            <a:endParaRPr lang="cs-CZ" dirty="0" smtClean="0"/>
          </a:p>
          <a:p>
            <a:pPr lvl="1"/>
            <a:r>
              <a:rPr lang="cs-CZ" dirty="0" smtClean="0"/>
              <a:t>notifikace neidentifikuje projekt, vazba na projekt se pozná až v IS KP14+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84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r>
              <a:rPr lang="cs-CZ" dirty="0" smtClean="0"/>
              <a:t>Pole v IS KP14+</a:t>
            </a:r>
          </a:p>
          <a:p>
            <a:pPr lvl="1"/>
            <a:r>
              <a:rPr lang="cs-CZ" dirty="0" smtClean="0"/>
              <a:t>Žlutá pole = povinná</a:t>
            </a:r>
          </a:p>
          <a:p>
            <a:pPr lvl="1"/>
            <a:r>
              <a:rPr lang="cs-CZ" dirty="0" smtClean="0"/>
              <a:t>Šedá pole = nepovinná</a:t>
            </a:r>
          </a:p>
          <a:p>
            <a:pPr lvl="1"/>
            <a:r>
              <a:rPr lang="cs-CZ" dirty="0" smtClean="0"/>
              <a:t>Bílá pole = plní se automaticky</a:t>
            </a:r>
          </a:p>
          <a:p>
            <a:pPr lvl="1"/>
            <a:r>
              <a:rPr lang="cs-CZ" dirty="0" smtClean="0"/>
              <a:t>Neplatí absolutně, může být finalizační kontrola na pole, které není žluté</a:t>
            </a:r>
          </a:p>
          <a:p>
            <a:pPr lvl="1"/>
            <a:r>
              <a:rPr lang="cs-CZ" dirty="0" smtClean="0"/>
              <a:t>Pořadí vyplňování záložek není zcela individuální, u některých je nejprve nutné </a:t>
            </a:r>
            <a:r>
              <a:rPr lang="cs-CZ" dirty="0"/>
              <a:t>vyplnit </a:t>
            </a:r>
            <a:r>
              <a:rPr lang="cs-CZ" dirty="0" smtClean="0"/>
              <a:t>nadřazený </a:t>
            </a:r>
            <a:r>
              <a:rPr lang="cs-CZ" dirty="0"/>
              <a:t>údaj v jiné části žádosti o podporu </a:t>
            </a:r>
            <a:r>
              <a:rPr lang="cs-CZ" dirty="0" smtClean="0"/>
              <a:t>(do té doby je záložka šedě podbarvená) </a:t>
            </a:r>
          </a:p>
          <a:p>
            <a:r>
              <a:rPr lang="cs-CZ" dirty="0" smtClean="0"/>
              <a:t>Nápověda: Existuje v systému, ale to je nápověda zpracovaná univerzálně MMR, nemá vazbu na OPZ; doporučeno vždy také ověřovat v </a:t>
            </a:r>
            <a:r>
              <a:rPr lang="cs-CZ" i="1" dirty="0" smtClean="0"/>
              <a:t>Pokynech k </a:t>
            </a:r>
            <a:r>
              <a:rPr lang="cs-CZ" i="1" dirty="0"/>
              <a:t>vyplnění </a:t>
            </a:r>
            <a:r>
              <a:rPr lang="cs-CZ" i="1" dirty="0" smtClean="0"/>
              <a:t>žádosti</a:t>
            </a:r>
            <a:endParaRPr lang="cs-CZ" i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903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80920" cy="5328592"/>
          </a:xfrm>
        </p:spPr>
        <p:txBody>
          <a:bodyPr/>
          <a:lstStyle/>
          <a:p>
            <a:r>
              <a:rPr lang="cs-CZ" dirty="0" smtClean="0"/>
              <a:t>V číselnících lze vybírat s pomocí filtru: do horního řádku se uvádí hledaný výraz</a:t>
            </a:r>
          </a:p>
          <a:p>
            <a:r>
              <a:rPr lang="cs-CZ" dirty="0" smtClean="0"/>
              <a:t>Role uživatelů IS KP14+ ve vztahu k projektu</a:t>
            </a:r>
          </a:p>
          <a:p>
            <a:pPr lvl="1"/>
            <a:r>
              <a:rPr lang="cs-CZ" u="sng" dirty="0" smtClean="0"/>
              <a:t>Správce</a:t>
            </a:r>
            <a:r>
              <a:rPr lang="cs-CZ" dirty="0" smtClean="0"/>
              <a:t> – vždy ten, kdo žádost založí, nebo komu byla přidělena práva správce.</a:t>
            </a:r>
          </a:p>
          <a:p>
            <a:pPr lvl="1"/>
            <a:r>
              <a:rPr lang="cs-CZ" u="sng" dirty="0" smtClean="0"/>
              <a:t>Editor</a:t>
            </a:r>
          </a:p>
          <a:p>
            <a:pPr lvl="1"/>
            <a:r>
              <a:rPr lang="cs-CZ" u="sng" dirty="0" smtClean="0"/>
              <a:t>Čtenář</a:t>
            </a:r>
          </a:p>
          <a:p>
            <a:pPr lvl="1"/>
            <a:r>
              <a:rPr lang="cs-CZ" u="sng" dirty="0" smtClean="0"/>
              <a:t>Signatář</a:t>
            </a:r>
            <a:r>
              <a:rPr lang="cs-CZ" dirty="0" smtClean="0"/>
              <a:t> (vždy minimálně 1 osoba s touto rolí; pořadí signatářů se specifikuje v datech žádosti, pořadí je třeba dodržet při každém podepisování)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Není </a:t>
            </a:r>
            <a:r>
              <a:rPr lang="cs-CZ" sz="2400" dirty="0"/>
              <a:t>možné přidělit přístup někomu, kdo pro IS KP14+ </a:t>
            </a:r>
            <a:r>
              <a:rPr lang="cs-CZ" sz="2400" dirty="0" smtClean="0"/>
              <a:t>neexistuje, každá osoba se musí registrovat.</a:t>
            </a:r>
            <a:endParaRPr lang="cs-CZ" sz="2400" dirty="0"/>
          </a:p>
          <a:p>
            <a:r>
              <a:rPr lang="cs-CZ" dirty="0" smtClean="0"/>
              <a:t>Správce přístupů vždy jedním z editorů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820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136456" cy="4896544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Zmocnění osoby k podpisu </a:t>
            </a:r>
          </a:p>
          <a:p>
            <a:pPr lvl="1"/>
            <a:r>
              <a:rPr lang="cs-CZ" dirty="0" smtClean="0"/>
              <a:t>Nutné podepsat zmocnění v IS KP14+ nebo vložit sken listiny se zmocněním (plná moc)</a:t>
            </a:r>
          </a:p>
          <a:p>
            <a:pPr lvl="2"/>
            <a:r>
              <a:rPr lang="cs-CZ" dirty="0"/>
              <a:t>Listinnou plnou mocí mohou být také vnitřní předpisy organizace, ze kterých vyplývá, že organizaci je oprávněn zastupovat např. řídící pracovník na určité pozici, avšak i vnitřní předpisy musí být </a:t>
            </a:r>
            <a:r>
              <a:rPr lang="cs-CZ" dirty="0" smtClean="0"/>
              <a:t>podepsány.</a:t>
            </a:r>
          </a:p>
          <a:p>
            <a:pPr lvl="2"/>
            <a:r>
              <a:rPr lang="cs-CZ" dirty="0" smtClean="0"/>
              <a:t>Elektronickou PM podepisují osoby (zmocnitel, zmocněnec) jen tehdy, jsou-li obě registrovány v IS KP14+ a obě mají platný elektronický podpis.</a:t>
            </a:r>
          </a:p>
          <a:p>
            <a:pPr lvl="2"/>
            <a:r>
              <a:rPr lang="cs-CZ" dirty="0" smtClean="0"/>
              <a:t>Listinnou PM vkládá zmocnitel a zmocněný připojí elektronický podpis.</a:t>
            </a:r>
          </a:p>
          <a:p>
            <a:pPr lvl="1"/>
            <a:r>
              <a:rPr lang="cs-CZ" dirty="0" smtClean="0"/>
              <a:t>Uvádí se platnost plné moci </a:t>
            </a:r>
            <a:r>
              <a:rPr lang="cs-CZ" b="1" dirty="0" smtClean="0"/>
              <a:t>od - do </a:t>
            </a:r>
          </a:p>
          <a:p>
            <a:pPr lvl="1"/>
            <a:r>
              <a:rPr lang="cs-CZ" dirty="0" smtClean="0"/>
              <a:t>Nutné nastavit, pro jaké činnosti je plná moc platná (zda jen pro žádost o podporu, nebo i další úkony)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533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Formulář žádosti o podporu 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136456" cy="5184576"/>
          </a:xfrm>
        </p:spPr>
        <p:txBody>
          <a:bodyPr/>
          <a:lstStyle/>
          <a:p>
            <a:r>
              <a:rPr lang="cs-CZ" dirty="0" smtClean="0"/>
              <a:t>Kopírovat žádost</a:t>
            </a:r>
          </a:p>
          <a:p>
            <a:pPr lvl="1"/>
            <a:r>
              <a:rPr lang="cs-CZ" dirty="0" smtClean="0"/>
              <a:t>IS KP14+ nedokáže žádost zkopírovat do všech detailů, obecně je </a:t>
            </a:r>
            <a:r>
              <a:rPr lang="cs-CZ" dirty="0"/>
              <a:t>možné kopírovat</a:t>
            </a:r>
            <a:r>
              <a:rPr lang="cs-CZ" dirty="0" smtClean="0"/>
              <a:t> textová pole, ostatní pole zpravidla ne (tj. např. rozpočet, výběry z číselníků)</a:t>
            </a:r>
          </a:p>
          <a:p>
            <a:r>
              <a:rPr lang="cs-CZ" dirty="0" smtClean="0"/>
              <a:t>Finalizační kontrola</a:t>
            </a:r>
          </a:p>
          <a:p>
            <a:pPr lvl="1"/>
            <a:r>
              <a:rPr lang="cs-CZ" dirty="0" smtClean="0"/>
              <a:t>Ověřuje povinnost vyplnění polí, soulady částek (např. rozpočet a finanční plán) aj.</a:t>
            </a:r>
          </a:p>
          <a:p>
            <a:pPr lvl="1"/>
            <a:r>
              <a:rPr lang="cs-CZ" dirty="0" smtClean="0"/>
              <a:t>Vyhovění všem kontrolním podmínkám je nutný předpoklad k podpisu žádosti (resp. k finalizaci a následnému podpisu)</a:t>
            </a:r>
          </a:p>
          <a:p>
            <a:r>
              <a:rPr lang="cs-CZ" dirty="0" smtClean="0"/>
              <a:t>Finalizace a storno finalizace</a:t>
            </a:r>
          </a:p>
          <a:p>
            <a:r>
              <a:rPr lang="cs-CZ" dirty="0" smtClean="0"/>
              <a:t>Tisk </a:t>
            </a:r>
          </a:p>
          <a:p>
            <a:pPr lvl="1"/>
            <a:r>
              <a:rPr lang="cs-CZ" dirty="0" smtClean="0"/>
              <a:t>Podpis se připojuje k tiskové sestavě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00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o projektu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0587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Identifikace Operace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Zkrácený název projektu </a:t>
            </a:r>
            <a:r>
              <a:rPr lang="cs-CZ" dirty="0" smtClean="0"/>
              <a:t>– Identifikační údaj sloužící k základní orientaci v systému</a:t>
            </a:r>
            <a:endParaRPr lang="cs-CZ" dirty="0"/>
          </a:p>
          <a:p>
            <a:r>
              <a:rPr lang="cs-CZ" b="1" dirty="0" smtClean="0"/>
              <a:t>Typ podání </a:t>
            </a:r>
            <a:r>
              <a:rPr lang="cs-CZ" dirty="0" smtClean="0"/>
              <a:t>– Automatické x Ruční</a:t>
            </a:r>
          </a:p>
          <a:p>
            <a:pPr lvl="1"/>
            <a:r>
              <a:rPr lang="cs-CZ" dirty="0" smtClean="0"/>
              <a:t>Automatické – automaticky po podpisu signatáře/ů</a:t>
            </a:r>
          </a:p>
          <a:p>
            <a:pPr lvl="1"/>
            <a:r>
              <a:rPr lang="cs-CZ" dirty="0" smtClean="0"/>
              <a:t>Ruční – aktivní účast žadatele přes tlačítko </a:t>
            </a:r>
            <a:r>
              <a:rPr lang="pl-PL" dirty="0"/>
              <a:t>Podat žádost, které se </a:t>
            </a:r>
            <a:r>
              <a:rPr lang="pl-PL" dirty="0" smtClean="0"/>
              <a:t>vygeneruje po podpisu žádosti </a:t>
            </a:r>
            <a:endParaRPr lang="cs-CZ" dirty="0"/>
          </a:p>
          <a:p>
            <a:r>
              <a:rPr lang="cs-CZ" b="1" dirty="0"/>
              <a:t>Způsob jednání</a:t>
            </a:r>
            <a:r>
              <a:rPr lang="cs-CZ" dirty="0" smtClean="0"/>
              <a:t> – nastavení pravidla pro podpis žádosti, provazba se záložkou Přístup k projektu (určení rolí)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138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Název projektu </a:t>
            </a:r>
          </a:p>
          <a:p>
            <a:r>
              <a:rPr lang="cs-CZ" b="1" dirty="0" smtClean="0"/>
              <a:t>Anotace projektu </a:t>
            </a:r>
            <a:r>
              <a:rPr lang="cs-CZ" dirty="0" smtClean="0"/>
              <a:t>– Stručné shrnutí projektu – bude zveřejněno v seznamu podpořených projektů</a:t>
            </a:r>
            <a:endParaRPr lang="cs-CZ" dirty="0"/>
          </a:p>
          <a:p>
            <a:r>
              <a:rPr lang="cs-CZ" b="1" dirty="0" smtClean="0"/>
              <a:t>Datum zahájení a ukončení</a:t>
            </a:r>
            <a:r>
              <a:rPr lang="cs-CZ" dirty="0" smtClean="0"/>
              <a:t> – předpokládané/skutečné</a:t>
            </a:r>
          </a:p>
          <a:p>
            <a:pPr lvl="1"/>
            <a:r>
              <a:rPr lang="cs-CZ" dirty="0" smtClean="0"/>
              <a:t>generuje </a:t>
            </a:r>
            <a:r>
              <a:rPr lang="cs-CZ" dirty="0"/>
              <a:t>se délka </a:t>
            </a:r>
            <a:r>
              <a:rPr lang="cs-CZ" dirty="0" smtClean="0"/>
              <a:t>projektu</a:t>
            </a:r>
          </a:p>
          <a:p>
            <a:pPr lvl="1"/>
            <a:r>
              <a:rPr lang="cs-CZ" dirty="0" smtClean="0"/>
              <a:t>nutno respektovat limity nastavené výzvou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Jiné finanční </a:t>
            </a:r>
            <a:r>
              <a:rPr lang="cs-CZ" sz="2400" b="1" dirty="0" smtClean="0"/>
              <a:t>příjmy</a:t>
            </a:r>
            <a:r>
              <a:rPr lang="cs-CZ" sz="2400" dirty="0" smtClean="0"/>
              <a:t> – Vytváří x Nevytváří. Provazba s záložkou Rozpad financování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/>
              <a:t>Příjmy dle čl. 61 obecného </a:t>
            </a:r>
            <a:r>
              <a:rPr lang="cs-CZ" sz="2400" b="1" dirty="0" smtClean="0"/>
              <a:t>nařízení </a:t>
            </a:r>
            <a:r>
              <a:rPr lang="cs-CZ" sz="2400" dirty="0"/>
              <a:t>- Projekt nevytváří příjmy dle článku 61</a:t>
            </a:r>
            <a:endParaRPr lang="cs-CZ" sz="24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36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PROJEKT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Doplňkové informace – checkboxy</a:t>
            </a:r>
          </a:p>
          <a:p>
            <a:r>
              <a:rPr lang="pl-PL" dirty="0"/>
              <a:t>Realizace zadávacích řízení na </a:t>
            </a:r>
            <a:r>
              <a:rPr lang="pl-PL" dirty="0" smtClean="0"/>
              <a:t>projektu</a:t>
            </a:r>
          </a:p>
          <a:p>
            <a:r>
              <a:rPr lang="cs-CZ" dirty="0" smtClean="0"/>
              <a:t>Režim financování – nastaveno na výzvě</a:t>
            </a:r>
          </a:p>
          <a:p>
            <a:r>
              <a:rPr lang="cs-CZ" dirty="0"/>
              <a:t>Veřejná </a:t>
            </a:r>
            <a:r>
              <a:rPr lang="cs-CZ" dirty="0" smtClean="0"/>
              <a:t>podpora – orientační, není provázáno s další záložkou. Bude řešeno až před podpisem právního aktu</a:t>
            </a:r>
          </a:p>
          <a:p>
            <a:r>
              <a:rPr lang="cs-CZ" dirty="0"/>
              <a:t>Projekt je zcela nebo zčásti prováděn sociálními partnery nebo </a:t>
            </a:r>
            <a:r>
              <a:rPr lang="cs-CZ" dirty="0" smtClean="0"/>
              <a:t>NNO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39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0" dirty="0"/>
              <a:t>Představení </a:t>
            </a:r>
            <a:r>
              <a:rPr lang="pl-PL" b="0" dirty="0" smtClean="0"/>
              <a:t>výzev – </a:t>
            </a:r>
            <a:r>
              <a:rPr lang="pl-PL" b="0" cap="none" dirty="0" smtClean="0"/>
              <a:t>finanční limity</a:t>
            </a:r>
            <a:endParaRPr lang="cs-CZ" cap="none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75252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sz="2000" b="1" dirty="0" smtClean="0">
                <a:solidFill>
                  <a:schemeClr val="accent3">
                    <a:lumMod val="25000"/>
                  </a:schemeClr>
                </a:solidFill>
              </a:rPr>
              <a:t>Nepřímé náklady mohou dosahovat maximálně 25% přímých způsobilých nákladů projektu </a:t>
            </a:r>
            <a:endParaRPr lang="cs-CZ" sz="2000" dirty="0" smtClean="0">
              <a:solidFill>
                <a:schemeClr val="accent3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pokud podíl nákupu služeb přesáhne 60% celkových způsobilých výdajů – sníží se NN (=nepřímé náklady) na 15% (při nákupu služeb nad 90% snížení NN na 5%)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podíl investičních výdajů v rámci celkových způsobilých výdajů nesmí být vyšší než 50 %</a:t>
            </a:r>
          </a:p>
          <a:p>
            <a:pPr>
              <a:spcBef>
                <a:spcPts val="0"/>
              </a:spcBef>
            </a:pPr>
            <a:r>
              <a:rPr lang="cs-CZ" sz="2000" dirty="0" smtClean="0">
                <a:solidFill>
                  <a:schemeClr val="accent3">
                    <a:lumMod val="25000"/>
                  </a:schemeClr>
                </a:solidFill>
              </a:rPr>
              <a:t>křížové financování – max. 40% celkových přímých způsobilých nákladů, průměr pro výzvu 25%</a:t>
            </a:r>
            <a:endParaRPr lang="cs-CZ" sz="2000" dirty="0">
              <a:solidFill>
                <a:schemeClr val="accent3">
                  <a:lumMod val="25000"/>
                </a:scheme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790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Specifické cíle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identifikace specifických cílů je nastavena na úrovni výzvy</a:t>
            </a:r>
          </a:p>
          <a:p>
            <a:r>
              <a:rPr lang="cs-CZ" b="1" dirty="0" smtClean="0"/>
              <a:t>Název</a:t>
            </a:r>
            <a:r>
              <a:rPr lang="cs-CZ" dirty="0" smtClean="0"/>
              <a:t> – žadatel vybírá z číselníku</a:t>
            </a:r>
          </a:p>
          <a:p>
            <a:r>
              <a:rPr lang="cs-CZ" b="1" dirty="0" smtClean="0"/>
              <a:t>Procentní podíl </a:t>
            </a:r>
            <a:r>
              <a:rPr lang="cs-CZ" dirty="0" smtClean="0"/>
              <a:t>– míra aktivit projektu pod specifickým cílem</a:t>
            </a:r>
          </a:p>
          <a:p>
            <a:pPr lvl="1"/>
            <a:r>
              <a:rPr lang="cs-CZ" dirty="0"/>
              <a:t>Zadané hodnoty nejsou pro příjemce závazné</a:t>
            </a:r>
          </a:p>
          <a:p>
            <a:pPr lvl="1"/>
            <a:r>
              <a:rPr lang="cs-CZ" dirty="0"/>
              <a:t>Systém provádí kontrolu součtu procentních podílů jednotlivých </a:t>
            </a:r>
            <a:r>
              <a:rPr lang="cs-CZ" dirty="0" smtClean="0"/>
              <a:t>cílů</a:t>
            </a:r>
          </a:p>
          <a:p>
            <a:pPr lvl="1"/>
            <a:r>
              <a:rPr lang="cs-CZ" dirty="0" smtClean="0"/>
              <a:t>Určený poměr je </a:t>
            </a:r>
            <a:r>
              <a:rPr lang="cs-CZ" dirty="0"/>
              <a:t>využit při </a:t>
            </a:r>
            <a:r>
              <a:rPr lang="cs-CZ" dirty="0" smtClean="0"/>
              <a:t>automatických rozpadech </a:t>
            </a:r>
            <a:r>
              <a:rPr lang="cs-CZ" dirty="0"/>
              <a:t>v oblasti finančního plánu, indikátorů a kategorie intervencí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37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653336"/>
          </a:xfrm>
        </p:spPr>
        <p:txBody>
          <a:bodyPr/>
          <a:lstStyle/>
          <a:p>
            <a:r>
              <a:rPr lang="cs-CZ" b="1" dirty="0" smtClean="0"/>
              <a:t>Jaký problém projekt řeší? </a:t>
            </a:r>
            <a:r>
              <a:rPr lang="cs-CZ" dirty="0" smtClean="0"/>
              <a:t>– popis problému, proč ho řeší, koho se týká, důsledky neřešení</a:t>
            </a:r>
          </a:p>
          <a:p>
            <a:r>
              <a:rPr lang="cs-CZ" b="1" dirty="0" smtClean="0"/>
              <a:t>Jaké </a:t>
            </a:r>
            <a:r>
              <a:rPr lang="cs-CZ" b="1" dirty="0"/>
              <a:t>jsou příčiny problému</a:t>
            </a:r>
            <a:r>
              <a:rPr lang="cs-CZ" b="1" dirty="0" smtClean="0"/>
              <a:t>?</a:t>
            </a:r>
            <a:r>
              <a:rPr lang="cs-CZ" dirty="0" smtClean="0"/>
              <a:t> – popis příčin problému, doklady existence problému, zda byl již v minulosti řešen a s jakým výsledkem</a:t>
            </a:r>
          </a:p>
          <a:p>
            <a:r>
              <a:rPr lang="cs-CZ" b="1" dirty="0"/>
              <a:t>Co je cílem projektu</a:t>
            </a:r>
            <a:r>
              <a:rPr lang="cs-CZ" b="1" dirty="0" smtClean="0"/>
              <a:t>? </a:t>
            </a:r>
            <a:r>
              <a:rPr lang="cs-CZ" dirty="0" smtClean="0"/>
              <a:t>– cíl/e projektu, provázanost cílů, měřitelnost, jak dosažení cíle řeší problém, jak ověřit dosažení cíle. </a:t>
            </a:r>
            <a:r>
              <a:rPr lang="cs-CZ" b="1" dirty="0" smtClean="0"/>
              <a:t>Cíl projektu ≠ cíl výzvy</a:t>
            </a:r>
          </a:p>
          <a:p>
            <a:r>
              <a:rPr lang="cs-CZ" b="1" dirty="0" smtClean="0"/>
              <a:t>Jaká/é </a:t>
            </a:r>
            <a:r>
              <a:rPr lang="cs-CZ" b="1" dirty="0"/>
              <a:t>změna/y je/jsou v důsledku projektu očekávána/y</a:t>
            </a:r>
            <a:r>
              <a:rPr lang="cs-CZ" b="1" dirty="0" smtClean="0"/>
              <a:t>? </a:t>
            </a:r>
            <a:r>
              <a:rPr lang="cs-CZ" dirty="0" smtClean="0"/>
              <a:t>– co se změní, obecnější než cíl, dopad na cílovou skupinu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823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Jaké aktivity v projektu budou realizovány</a:t>
            </a:r>
            <a:r>
              <a:rPr lang="cs-CZ" b="1" dirty="0" smtClean="0"/>
              <a:t>? (N) </a:t>
            </a:r>
            <a:r>
              <a:rPr lang="cs-CZ" dirty="0" smtClean="0"/>
              <a:t>– KA jsou dále řešeny na samostatné záložce – lze uvést odkaz na tuto záložku nebo stručný popis. </a:t>
            </a:r>
            <a:r>
              <a:rPr lang="cs-CZ" b="1" dirty="0" smtClean="0"/>
              <a:t>Údaje zde uvedené nesmí být v rozporu s údaji na záložce KA</a:t>
            </a:r>
          </a:p>
          <a:p>
            <a:r>
              <a:rPr lang="cs-CZ" b="1" dirty="0" smtClean="0"/>
              <a:t>Popis </a:t>
            </a:r>
            <a:r>
              <a:rPr lang="cs-CZ" b="1" dirty="0"/>
              <a:t>realizačního týmu </a:t>
            </a:r>
            <a:r>
              <a:rPr lang="cs-CZ" b="1" dirty="0" smtClean="0"/>
              <a:t>projektu – </a:t>
            </a:r>
            <a:r>
              <a:rPr lang="cs-CZ" dirty="0" smtClean="0"/>
              <a:t>všechny pozice v RT</a:t>
            </a:r>
            <a:r>
              <a:rPr lang="cs-CZ" b="1" dirty="0" smtClean="0"/>
              <a:t> </a:t>
            </a:r>
            <a:r>
              <a:rPr lang="cs-CZ" dirty="0" smtClean="0"/>
              <a:t>(NN i PN, příjemce i partner)</a:t>
            </a:r>
          </a:p>
          <a:p>
            <a:pPr lvl="1"/>
            <a:r>
              <a:rPr lang="cs-CZ" dirty="0"/>
              <a:t>hlavní </a:t>
            </a:r>
            <a:r>
              <a:rPr lang="cs-CZ" dirty="0" smtClean="0"/>
              <a:t>činnosti</a:t>
            </a:r>
            <a:endParaRPr lang="cs-CZ" dirty="0"/>
          </a:p>
          <a:p>
            <a:pPr lvl="1"/>
            <a:r>
              <a:rPr lang="cs-CZ" dirty="0"/>
              <a:t>rozsah </a:t>
            </a:r>
            <a:r>
              <a:rPr lang="cs-CZ" dirty="0" smtClean="0"/>
              <a:t>zapojení</a:t>
            </a:r>
          </a:p>
          <a:p>
            <a:pPr lvl="1"/>
            <a:r>
              <a:rPr lang="cs-CZ" dirty="0"/>
              <a:t>o</a:t>
            </a:r>
            <a:r>
              <a:rPr lang="cs-CZ" dirty="0" smtClean="0"/>
              <a:t>dborná kapacita (ne konkrétní jména)</a:t>
            </a:r>
          </a:p>
          <a:p>
            <a:pPr lvl="1">
              <a:spcAft>
                <a:spcPts val="600"/>
              </a:spcAft>
            </a:pPr>
            <a:r>
              <a:rPr lang="cs-CZ" dirty="0" smtClean="0"/>
              <a:t>omezený </a:t>
            </a:r>
            <a:r>
              <a:rPr lang="cs-CZ" dirty="0"/>
              <a:t>rozsah </a:t>
            </a:r>
            <a:r>
              <a:rPr lang="cs-CZ" dirty="0" smtClean="0"/>
              <a:t>pole (2000 znaků), nestačí-li - </a:t>
            </a:r>
            <a:r>
              <a:rPr lang="cs-CZ" dirty="0"/>
              <a:t>samostatná příloha s </a:t>
            </a:r>
            <a:r>
              <a:rPr lang="cs-CZ" dirty="0" smtClean="0"/>
              <a:t>odkazem</a:t>
            </a:r>
            <a:endParaRPr lang="cs-CZ" dirty="0"/>
          </a:p>
          <a:p>
            <a:pPr lvl="1">
              <a:spcAft>
                <a:spcPts val="600"/>
              </a:spcAft>
            </a:pPr>
            <a:endParaRPr lang="cs-CZ" dirty="0" smtClean="0"/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97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projektu III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 bude zajištěno šíření výstupů projektu</a:t>
            </a:r>
            <a:r>
              <a:rPr lang="cs-CZ" b="1" dirty="0" smtClean="0"/>
              <a:t>? (N) </a:t>
            </a:r>
            <a:r>
              <a:rPr lang="cs-CZ" dirty="0" smtClean="0"/>
              <a:t>– produkty, povědomí cílové skupiny apod.</a:t>
            </a:r>
          </a:p>
          <a:p>
            <a:r>
              <a:rPr lang="cs-CZ" b="1" dirty="0"/>
              <a:t>V čem je navržené řešení inovativní</a:t>
            </a:r>
            <a:r>
              <a:rPr lang="cs-CZ" b="1" dirty="0" smtClean="0"/>
              <a:t>? (N) </a:t>
            </a:r>
            <a:r>
              <a:rPr lang="cs-CZ" dirty="0" smtClean="0"/>
              <a:t>– pro IP 1.2 nerelevantní</a:t>
            </a:r>
          </a:p>
          <a:p>
            <a:r>
              <a:rPr lang="cs-CZ" b="1" dirty="0"/>
              <a:t>Jaká existují rizika projektu</a:t>
            </a:r>
            <a:r>
              <a:rPr lang="cs-CZ" b="1" dirty="0" smtClean="0"/>
              <a:t>? </a:t>
            </a:r>
            <a:r>
              <a:rPr lang="cs-CZ" dirty="0" smtClean="0"/>
              <a:t>– rizika spojená s realizací projektu a návrh jejich řešení. Ta rizika, jejichž vzniku může příjemce předcházet (kapacita cílové skupiny, personální obsazení projektu, finanční zdroje apod.)</a:t>
            </a:r>
          </a:p>
          <a:p>
            <a:pPr lvl="1">
              <a:spcAft>
                <a:spcPts val="600"/>
              </a:spcAft>
            </a:pPr>
            <a:endParaRPr lang="cs-CZ" dirty="0"/>
          </a:p>
          <a:p>
            <a:pPr marL="414000" lvl="1" indent="0">
              <a:buNone/>
            </a:pPr>
            <a:endParaRPr lang="cs-CZ" sz="2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4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</a:t>
            </a:r>
            <a:endParaRPr lang="cs-CZ" dirty="0"/>
          </a:p>
        </p:txBody>
      </p:sp>
      <p:pic>
        <p:nvPicPr>
          <p:cNvPr id="7" name="Zástupný symbol pro obrázek 6"/>
          <p:cNvPicPr>
            <a:picLocks noGrp="1" noChangeAspect="1"/>
          </p:cNvPicPr>
          <p:nvPr>
            <p:ph type="pic" sz="quarter" idx="1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32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064448" cy="4707224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Ve výzvě stanoveny:</a:t>
            </a:r>
          </a:p>
          <a:p>
            <a:r>
              <a:rPr lang="cs-CZ" b="1" dirty="0"/>
              <a:t>Indikátory povinné k naplnění</a:t>
            </a:r>
          </a:p>
          <a:p>
            <a:pPr lvl="1"/>
            <a:r>
              <a:rPr lang="cs-CZ" dirty="0"/>
              <a:t>Žadatel povinně stanoví v žádosti hodnotu indikátorů, kterou se zavazuje během projektu dosáhnout</a:t>
            </a:r>
          </a:p>
          <a:p>
            <a:pPr lvl="1"/>
            <a:r>
              <a:rPr lang="cs-CZ" dirty="0"/>
              <a:t>Budou součástí právního aktu, </a:t>
            </a:r>
            <a:r>
              <a:rPr lang="cs-CZ" dirty="0" smtClean="0"/>
              <a:t>na </a:t>
            </a:r>
            <a:r>
              <a:rPr lang="cs-CZ" dirty="0"/>
              <a:t>neplnění navázány sankce</a:t>
            </a:r>
            <a:endParaRPr lang="cs-CZ" b="1" dirty="0"/>
          </a:p>
          <a:p>
            <a:r>
              <a:rPr lang="cs-CZ" b="1" dirty="0"/>
              <a:t>Indikátory povinné k vykazování</a:t>
            </a:r>
          </a:p>
          <a:p>
            <a:pPr lvl="1"/>
            <a:r>
              <a:rPr lang="cs-CZ" dirty="0"/>
              <a:t>Žadatel musí v žádosti vyplnit pole Cílová hodnota, postačuje zadat 0</a:t>
            </a:r>
          </a:p>
          <a:p>
            <a:pPr lvl="1"/>
            <a:r>
              <a:rPr lang="cs-CZ" dirty="0"/>
              <a:t>Plnění bude pouze vykazováno prostřednictvím </a:t>
            </a:r>
            <a:r>
              <a:rPr lang="cs-CZ" dirty="0" err="1"/>
              <a:t>ZoR</a:t>
            </a:r>
            <a:endParaRPr lang="cs-CZ" b="1" dirty="0"/>
          </a:p>
          <a:p>
            <a:r>
              <a:rPr lang="cs-CZ" b="1" dirty="0"/>
              <a:t>Indikátory nepovinné</a:t>
            </a:r>
          </a:p>
          <a:p>
            <a:pPr lvl="1"/>
            <a:r>
              <a:rPr lang="cs-CZ" dirty="0"/>
              <a:t>Relevantní jen v případě, že ŘO pro výzvu takovouto skupinu indikátorů vymezil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24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Indikátory 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Žadatel edituje jednotlivé předvyplněné záznamy</a:t>
            </a:r>
          </a:p>
          <a:p>
            <a:pPr lvl="1"/>
            <a:r>
              <a:rPr lang="cs-CZ" dirty="0" smtClean="0"/>
              <a:t>Výchozí hodnota (na úrovni projektů vždy 0)</a:t>
            </a:r>
          </a:p>
          <a:p>
            <a:pPr lvl="1"/>
            <a:r>
              <a:rPr lang="cs-CZ" dirty="0" smtClean="0"/>
              <a:t>Cílová hodnota</a:t>
            </a:r>
          </a:p>
          <a:p>
            <a:pPr lvl="1"/>
            <a:r>
              <a:rPr lang="cs-CZ" dirty="0" smtClean="0"/>
              <a:t>Datum cílové hodnoty (max. datum ukončení realizace projektu)</a:t>
            </a:r>
          </a:p>
          <a:p>
            <a:pPr lvl="1"/>
            <a:r>
              <a:rPr lang="cs-CZ" dirty="0" smtClean="0"/>
              <a:t>Popis hodnoty</a:t>
            </a:r>
          </a:p>
          <a:p>
            <a:pPr marL="414000" lvl="1" indent="0">
              <a:buNone/>
            </a:pPr>
            <a:endParaRPr lang="cs-CZ" dirty="0" smtClean="0"/>
          </a:p>
          <a:p>
            <a:r>
              <a:rPr lang="cs-CZ" dirty="0" smtClean="0"/>
              <a:t>Je-li </a:t>
            </a:r>
            <a:r>
              <a:rPr lang="cs-CZ" dirty="0"/>
              <a:t>relevantní doplnění nepovinného </a:t>
            </a:r>
            <a:r>
              <a:rPr lang="cs-CZ" dirty="0" smtClean="0"/>
              <a:t>indikátoru</a:t>
            </a:r>
          </a:p>
          <a:p>
            <a:pPr lvl="1"/>
            <a:r>
              <a:rPr lang="cs-CZ" dirty="0" smtClean="0"/>
              <a:t>Přes tlačítko Nový záznam</a:t>
            </a:r>
          </a:p>
          <a:p>
            <a:pPr lvl="1"/>
            <a:r>
              <a:rPr lang="cs-CZ" dirty="0" smtClean="0"/>
              <a:t>Pokud jej žadatel dobrovolně vybere, stává se z něj indikátor povinný k vykazování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622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Stanovení cílových hodnot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Povinné pro indikátory se závazkem</a:t>
            </a:r>
          </a:p>
          <a:p>
            <a:r>
              <a:rPr lang="cs-CZ" dirty="0" smtClean="0"/>
              <a:t>Žadatel doplní hodnotu indikátoru, kterou se zavazuje během projektu dosáhnout</a:t>
            </a:r>
          </a:p>
          <a:p>
            <a:r>
              <a:rPr lang="cs-CZ" dirty="0" smtClean="0"/>
              <a:t>Při stanovení cílových hodnot vychází z plánovaných aktivit a zaměření projektu </a:t>
            </a:r>
          </a:p>
          <a:p>
            <a:r>
              <a:rPr lang="cs-CZ" dirty="0" smtClean="0"/>
              <a:t>Pro indikátor 60000 Celkový počet účastníků žadatel zohlední povinnost vykazovat </a:t>
            </a:r>
            <a:r>
              <a:rPr lang="cs-CZ" u="sng" dirty="0" smtClean="0"/>
              <a:t>pouze</a:t>
            </a:r>
            <a:r>
              <a:rPr lang="cs-CZ" dirty="0" smtClean="0"/>
              <a:t>: </a:t>
            </a:r>
          </a:p>
          <a:p>
            <a:pPr lvl="1"/>
            <a:r>
              <a:rPr lang="cs-CZ" dirty="0" smtClean="0"/>
              <a:t>Osoby jednoznačně identifikované, u nichž jsou osobní údaje známé ve stanoveném rozsahu</a:t>
            </a:r>
          </a:p>
          <a:p>
            <a:pPr lvl="1"/>
            <a:r>
              <a:rPr lang="cs-CZ" dirty="0" smtClean="0"/>
              <a:t>Osoby s podporou přesahující limit „bagatelní podpory“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629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Popis hodnoty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340768"/>
            <a:ext cx="7992440" cy="4779232"/>
          </a:xfrm>
        </p:spPr>
        <p:txBody>
          <a:bodyPr/>
          <a:lstStyle/>
          <a:p>
            <a:r>
              <a:rPr lang="cs-CZ" dirty="0"/>
              <a:t>V textovém poli „Popis hodnoty“ žadatel povinně popíše:</a:t>
            </a:r>
          </a:p>
          <a:p>
            <a:pPr lvl="1"/>
            <a:r>
              <a:rPr lang="cs-CZ" dirty="0"/>
              <a:t>Jakým způsobem byla cílová hodnota stanovena a jakým způsobem bude naplňování indikátoru sledovat a dokládat </a:t>
            </a:r>
          </a:p>
          <a:p>
            <a:pPr lvl="1"/>
            <a:r>
              <a:rPr lang="cs-CZ" dirty="0"/>
              <a:t>Rozsah skupiny osob, kterou plánuje podpořit a která nebude pravděpodobně moci být zahrnuta do dosažených hodnot indikátorů (např. pokud je identifikace osoby v rozporu s účelem práce s danou cílovou skupinou, nebo z důvodu bagatelní podpory), včetně odůvodnění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Údaje jsou nezbytné k těm indikátorům, ke kterým má žadatel za povinnost v žádosti o podporu stanovit cílovou hodnotu </a:t>
            </a: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Z uvedených údajů budou čerpat informace hodnotitelé při svém hodnocení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0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 vs. způsobilost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Indikátory </a:t>
            </a:r>
          </a:p>
          <a:p>
            <a:pPr lvl="1"/>
            <a:r>
              <a:rPr lang="cs-CZ" dirty="0"/>
              <a:t>Pouze identifikované </a:t>
            </a:r>
            <a:r>
              <a:rPr lang="cs-CZ" dirty="0" smtClean="0"/>
              <a:t>osoby, u kterých jsou známy charakteristiky v potřebném rozsahu</a:t>
            </a:r>
          </a:p>
          <a:p>
            <a:pPr lvl="1"/>
            <a:r>
              <a:rPr lang="cs-CZ" dirty="0" smtClean="0"/>
              <a:t>Překročení bagatelní podpory (min 40 hod., z toho min 20 hod. jinou formou než elektronickou)</a:t>
            </a:r>
          </a:p>
          <a:p>
            <a:pPr lvl="1"/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</a:p>
          <a:p>
            <a:pPr lvl="1"/>
            <a:r>
              <a:rPr lang="cs-CZ" dirty="0" smtClean="0"/>
              <a:t>Rovněž osoby, u kterých není známa totožnost v potřebném rozsahu, za předpokladu, že splňují kritérium CS</a:t>
            </a:r>
          </a:p>
          <a:p>
            <a:pPr lvl="1"/>
            <a:r>
              <a:rPr lang="cs-CZ" dirty="0" smtClean="0"/>
              <a:t>Rovněž osoby, jejichž podpora nepřesáhla „bagatelní podporu“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387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6504</Words>
  <Application>Microsoft Office PowerPoint</Application>
  <PresentationFormat>Předvádění na obrazovce (4:3)</PresentationFormat>
  <Paragraphs>999</Paragraphs>
  <Slides>130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130</vt:i4>
      </vt:variant>
    </vt:vector>
  </HeadingPairs>
  <TitlesOfParts>
    <vt:vector size="131" baseType="lpstr">
      <vt:lpstr>prezentace</vt:lpstr>
      <vt:lpstr>Implementace Vládní strategie pro rovnost žen a mužů v České republice na léta 2014 – 2020     Seminář pro žadatele</vt:lpstr>
      <vt:lpstr>Program Semináře</vt:lpstr>
      <vt:lpstr>PŘEDSTAVENÍ VÝZEV</vt:lpstr>
      <vt:lpstr>Představení výzev</vt:lpstr>
      <vt:lpstr>Představení výzev - základní informace</vt:lpstr>
      <vt:lpstr>Představení výzev – cíl výzvy</vt:lpstr>
      <vt:lpstr>Představení výzev – temíny  a alokace</vt:lpstr>
      <vt:lpstr>Představení výzev –  oprávnění žadatelé a cílové skupiny</vt:lpstr>
      <vt:lpstr>Představení výzev – finanční limity</vt:lpstr>
      <vt:lpstr>Představení výzev – podporované aktivity</vt:lpstr>
      <vt:lpstr>Představení výzev – podporované aktivity</vt:lpstr>
      <vt:lpstr>Představení výzev – podporované aktivity</vt:lpstr>
      <vt:lpstr>Představení výzev – podporované aktivity</vt:lpstr>
      <vt:lpstr>INDIKÁTORY</vt:lpstr>
      <vt:lpstr>INDIKÁTORY</vt:lpstr>
      <vt:lpstr>INDIKÁTORY</vt:lpstr>
      <vt:lpstr>Indikátory</vt:lpstr>
      <vt:lpstr>Indikátory</vt:lpstr>
      <vt:lpstr>Indikátory</vt:lpstr>
      <vt:lpstr>Indikátory – podmínky</vt:lpstr>
      <vt:lpstr>Indikátory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PARTNERSTVÍ V PROJEKTECH</vt:lpstr>
      <vt:lpstr>Hodnocení a výběr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Proces hodnocení a výběru projektů</vt:lpstr>
      <vt:lpstr>Informační  a komunikační opatření (publicita)</vt:lpstr>
      <vt:lpstr>Povinnosti příjemců</vt:lpstr>
      <vt:lpstr>Povinný plakát</vt:lpstr>
      <vt:lpstr>Povinné prvky</vt:lpstr>
      <vt:lpstr>VIZUÁLNÍ IDENTITA - použití</vt:lpstr>
      <vt:lpstr>Způsobilost výdajů, Rozpočet projektů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Způsobilé výdaje a rozpočet</vt:lpstr>
      <vt:lpstr>Prezentace aplikace PowerPoint</vt:lpstr>
      <vt:lpstr>Způsobilé výdaje a rozpočet</vt:lpstr>
      <vt:lpstr>Způsobilé výdaje a rozpočet</vt:lpstr>
      <vt:lpstr>Způsobilé výdaje a rozpočet</vt:lpstr>
      <vt:lpstr>Informační systém</vt:lpstr>
      <vt:lpstr>Postup při podávání žádosti</vt:lpstr>
      <vt:lpstr>Postup při podávání žádosti</vt:lpstr>
      <vt:lpstr>Elektronický podpis</vt:lpstr>
      <vt:lpstr>Elektronický podpis</vt:lpstr>
      <vt:lpstr>is kp14+</vt:lpstr>
      <vt:lpstr>IS KP14+</vt:lpstr>
      <vt:lpstr>IS KP14+</vt:lpstr>
      <vt:lpstr>IS KP14+</vt:lpstr>
      <vt:lpstr>Podpora uživatelů ms2014+</vt:lpstr>
      <vt:lpstr>Registrace uživatelů is kp14+</vt:lpstr>
      <vt:lpstr>Komunikace v MS2014+</vt:lpstr>
      <vt:lpstr>Formulář žádosti o podporu I</vt:lpstr>
      <vt:lpstr>Formulář žádosti o podporu II</vt:lpstr>
      <vt:lpstr>Formulář žádosti o podporu III</vt:lpstr>
      <vt:lpstr>Formulář žádosti o podporu IV</vt:lpstr>
      <vt:lpstr>Základní informace o projektu</vt:lpstr>
      <vt:lpstr>Identifikace Operace</vt:lpstr>
      <vt:lpstr>PROJEKT I</vt:lpstr>
      <vt:lpstr>PROJEKT II</vt:lpstr>
      <vt:lpstr>Specifické cíle</vt:lpstr>
      <vt:lpstr>Popis projektu I</vt:lpstr>
      <vt:lpstr>Popis projektu II</vt:lpstr>
      <vt:lpstr>Popis projektu III</vt:lpstr>
      <vt:lpstr>indikátory</vt:lpstr>
      <vt:lpstr>Indikátory I </vt:lpstr>
      <vt:lpstr>Indikátory II</vt:lpstr>
      <vt:lpstr>Stanovení cílových hodnot</vt:lpstr>
      <vt:lpstr>Popis hodnoty</vt:lpstr>
      <vt:lpstr>Monitorování  vs. způsobilost</vt:lpstr>
      <vt:lpstr>Bagatelní podpora není omezení</vt:lpstr>
      <vt:lpstr>UMÍSTĚNÍ</vt:lpstr>
      <vt:lpstr>umístění</vt:lpstr>
      <vt:lpstr>HORIZONTÁLNÍ PRINCIPY </vt:lpstr>
      <vt:lpstr>Horizontální principy</vt:lpstr>
      <vt:lpstr>KLÍČOVÉ AKTIVITY</vt:lpstr>
      <vt:lpstr>Klíčové aktivity</vt:lpstr>
      <vt:lpstr>CÍLOVÁ SKUPINA</vt:lpstr>
      <vt:lpstr>Cílová skupina</vt:lpstr>
      <vt:lpstr>SUBJEKTY PROJEKTU</vt:lpstr>
      <vt:lpstr>Subjekty I</vt:lpstr>
      <vt:lpstr>Subjekty II</vt:lpstr>
      <vt:lpstr>Subjekty III</vt:lpstr>
      <vt:lpstr>Subjekty IV</vt:lpstr>
      <vt:lpstr>Subjekty V</vt:lpstr>
      <vt:lpstr>Finanční údaje o projektu</vt:lpstr>
      <vt:lpstr>Rozpočet projektu</vt:lpstr>
      <vt:lpstr>Způsobilé výdaje – rozdíly oproti op LZZ</vt:lpstr>
      <vt:lpstr>Přehled zdrojů financování I</vt:lpstr>
      <vt:lpstr>Přehled zdrojů financování II</vt:lpstr>
      <vt:lpstr>Finanční plán I</vt:lpstr>
      <vt:lpstr>Finanční plán II</vt:lpstr>
      <vt:lpstr>ČESTNÉ PROHLÁŠENÍ</vt:lpstr>
      <vt:lpstr>Čestné prohlášení v žádosti o podporu</vt:lpstr>
      <vt:lpstr>Zakázky</vt:lpstr>
      <vt:lpstr>Zakázky v is kp14+ I</vt:lpstr>
      <vt:lpstr>Zakázky v is kp14+ II</vt:lpstr>
      <vt:lpstr>Dokumenty k prostudování</vt:lpstr>
      <vt:lpstr>Prostor pro dotazy</vt:lpstr>
      <vt:lpstr>Další dotazy směřujte prosím  do diskusního klubu  na webu ESFCr.cz zde:  https://forum.esfcr.cz/node/82/vyzva-k-prekladani-projektu-na-podporu-sluzeb-pece-2/qa/  NEBO VYUŽIJTE OSOBNÍCH KONZULTACÍ </vt:lpstr>
      <vt:lpstr>Děkujeme za pozornost  a Těšíme se na spolupráci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2015-10-09T07:21:42Z</dcterms:modified>
</cp:coreProperties>
</file>