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1" r:id="rId4"/>
  </p:sldMasterIdLst>
  <p:notesMasterIdLst>
    <p:notesMasterId r:id="rId112"/>
  </p:notesMasterIdLst>
  <p:handoutMasterIdLst>
    <p:handoutMasterId r:id="rId113"/>
  </p:handoutMasterIdLst>
  <p:sldIdLst>
    <p:sldId id="256" r:id="rId5"/>
    <p:sldId id="517" r:id="rId6"/>
    <p:sldId id="551" r:id="rId7"/>
    <p:sldId id="611" r:id="rId8"/>
    <p:sldId id="562" r:id="rId9"/>
    <p:sldId id="561" r:id="rId10"/>
    <p:sldId id="698" r:id="rId11"/>
    <p:sldId id="693" r:id="rId12"/>
    <p:sldId id="694" r:id="rId13"/>
    <p:sldId id="704" r:id="rId14"/>
    <p:sldId id="703" r:id="rId15"/>
    <p:sldId id="695" r:id="rId16"/>
    <p:sldId id="700" r:id="rId17"/>
    <p:sldId id="702" r:id="rId18"/>
    <p:sldId id="699" r:id="rId19"/>
    <p:sldId id="705" r:id="rId20"/>
    <p:sldId id="706" r:id="rId21"/>
    <p:sldId id="707" r:id="rId22"/>
    <p:sldId id="708" r:id="rId23"/>
    <p:sldId id="709" r:id="rId24"/>
    <p:sldId id="633" r:id="rId25"/>
    <p:sldId id="711" r:id="rId26"/>
    <p:sldId id="863" r:id="rId27"/>
    <p:sldId id="866" r:id="rId28"/>
    <p:sldId id="712" r:id="rId29"/>
    <p:sldId id="713" r:id="rId30"/>
    <p:sldId id="765" r:id="rId31"/>
    <p:sldId id="766" r:id="rId32"/>
    <p:sldId id="767" r:id="rId33"/>
    <p:sldId id="768" r:id="rId34"/>
    <p:sldId id="769" r:id="rId35"/>
    <p:sldId id="770" r:id="rId36"/>
    <p:sldId id="771" r:id="rId37"/>
    <p:sldId id="772" r:id="rId38"/>
    <p:sldId id="864" r:id="rId39"/>
    <p:sldId id="774" r:id="rId40"/>
    <p:sldId id="775" r:id="rId41"/>
    <p:sldId id="777" r:id="rId42"/>
    <p:sldId id="865" r:id="rId43"/>
    <p:sldId id="776" r:id="rId44"/>
    <p:sldId id="780" r:id="rId45"/>
    <p:sldId id="781" r:id="rId46"/>
    <p:sldId id="782" r:id="rId47"/>
    <p:sldId id="783" r:id="rId48"/>
    <p:sldId id="784" r:id="rId49"/>
    <p:sldId id="725" r:id="rId50"/>
    <p:sldId id="726" r:id="rId51"/>
    <p:sldId id="819" r:id="rId52"/>
    <p:sldId id="820" r:id="rId53"/>
    <p:sldId id="821" r:id="rId54"/>
    <p:sldId id="822" r:id="rId55"/>
    <p:sldId id="823" r:id="rId56"/>
    <p:sldId id="824" r:id="rId57"/>
    <p:sldId id="825" r:id="rId58"/>
    <p:sldId id="826" r:id="rId59"/>
    <p:sldId id="827" r:id="rId60"/>
    <p:sldId id="828" r:id="rId61"/>
    <p:sldId id="829" r:id="rId62"/>
    <p:sldId id="830" r:id="rId63"/>
    <p:sldId id="831" r:id="rId64"/>
    <p:sldId id="832" r:id="rId65"/>
    <p:sldId id="833" r:id="rId66"/>
    <p:sldId id="834" r:id="rId67"/>
    <p:sldId id="835" r:id="rId68"/>
    <p:sldId id="836" r:id="rId69"/>
    <p:sldId id="837" r:id="rId70"/>
    <p:sldId id="838" r:id="rId71"/>
    <p:sldId id="839" r:id="rId72"/>
    <p:sldId id="840" r:id="rId73"/>
    <p:sldId id="841" r:id="rId74"/>
    <p:sldId id="842" r:id="rId75"/>
    <p:sldId id="843" r:id="rId76"/>
    <p:sldId id="844" r:id="rId77"/>
    <p:sldId id="845" r:id="rId78"/>
    <p:sldId id="846" r:id="rId79"/>
    <p:sldId id="847" r:id="rId80"/>
    <p:sldId id="848" r:id="rId81"/>
    <p:sldId id="859" r:id="rId82"/>
    <p:sldId id="860" r:id="rId83"/>
    <p:sldId id="861" r:id="rId84"/>
    <p:sldId id="849" r:id="rId85"/>
    <p:sldId id="850" r:id="rId86"/>
    <p:sldId id="851" r:id="rId87"/>
    <p:sldId id="852" r:id="rId88"/>
    <p:sldId id="853" r:id="rId89"/>
    <p:sldId id="854" r:id="rId90"/>
    <p:sldId id="855" r:id="rId91"/>
    <p:sldId id="856" r:id="rId92"/>
    <p:sldId id="857" r:id="rId93"/>
    <p:sldId id="867" r:id="rId94"/>
    <p:sldId id="868" r:id="rId95"/>
    <p:sldId id="869" r:id="rId96"/>
    <p:sldId id="870" r:id="rId97"/>
    <p:sldId id="871" r:id="rId98"/>
    <p:sldId id="872" r:id="rId99"/>
    <p:sldId id="873" r:id="rId100"/>
    <p:sldId id="874" r:id="rId101"/>
    <p:sldId id="875" r:id="rId102"/>
    <p:sldId id="876" r:id="rId103"/>
    <p:sldId id="877" r:id="rId104"/>
    <p:sldId id="878" r:id="rId105"/>
    <p:sldId id="879" r:id="rId106"/>
    <p:sldId id="880" r:id="rId107"/>
    <p:sldId id="881" r:id="rId108"/>
    <p:sldId id="882" r:id="rId109"/>
    <p:sldId id="883" r:id="rId110"/>
    <p:sldId id="862" r:id="rId1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59" autoAdjust="0"/>
    <p:restoredTop sz="93966" autoAdjust="0"/>
  </p:normalViewPr>
  <p:slideViewPr>
    <p:cSldViewPr showGuides="1">
      <p:cViewPr>
        <p:scale>
          <a:sx n="87" d="100"/>
          <a:sy n="87" d="100"/>
        </p:scale>
        <p:origin x="-1090" y="20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69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theme" Target="theme/theme1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slide" Target="slides/slide106.xml"/><Relationship Id="rId115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handoutMaster" Target="handoutMasters/handoutMaster1.xml"/><Relationship Id="rId118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commentAuthors" Target="commentAuthor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6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156D9930-0615-4260-AF59-BA9BCB8859A7}" type="datetimeFigureOut">
              <a:rPr lang="cs-CZ" smtClean="0"/>
              <a:pPr/>
              <a:t>8.3.2018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6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7482078-8306-42AB-9E9B-E6B234344B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8.3.2018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215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95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107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519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26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/-/dokument/798282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vyzva-061-op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esfcr.cz/vyzva-062-opz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hyperlink" Target="https://esf2014.esfcr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882/" TargetMode="External"/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809712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ile/9003" TargetMode="External"/><Relationship Id="rId2" Type="http://schemas.openxmlformats.org/officeDocument/2006/relationships/hyperlink" Target="http://www.esfcr.cz/file/900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sfcr.cz/pokyny-k-vyplneni-zpravy-o-realizaci-zadosti-o-platbu-a-zadosti-o-zmenu-opz/-/dokument/809732" TargetMode="External"/><Relationship Id="rId5" Type="http://schemas.openxmlformats.org/officeDocument/2006/relationships/hyperlink" Target="https://www.esfcr.cz/pokyny-k-vyplneni-zpravy-o-realizaci-zadosti-o-platbu-a-zadosti-o-zmenu-opz/-/dokument/809712" TargetMode="External"/><Relationship Id="rId4" Type="http://schemas.openxmlformats.org/officeDocument/2006/relationships/hyperlink" Target="https://www.esfcr.cz/vyzva-061-opz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80971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ita.dotaceeu.cz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809712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/-/dokument/79814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63688" y="2564904"/>
            <a:ext cx="6876424" cy="3240360"/>
          </a:xfrm>
        </p:spPr>
        <p:txBody>
          <a:bodyPr anchor="ctr"/>
          <a:lstStyle/>
          <a:p>
            <a:r>
              <a:rPr lang="cs-CZ" sz="2400" dirty="0"/>
              <a:t>03_15_027, 03_15_028</a:t>
            </a:r>
            <a:br>
              <a:rPr lang="cs-CZ" sz="2400" dirty="0"/>
            </a:br>
            <a:r>
              <a:rPr lang="cs-CZ" sz="2400" dirty="0"/>
              <a:t>Implementace Vládní strategie pro rovnost žen a mužů v České republice na léta 2014 – 2020 (v Praze a v ČR mimo prahu)</a:t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03_16_050</a:t>
            </a:r>
            <a:r>
              <a:rPr lang="cs-CZ" sz="2400" dirty="0"/>
              <a:t>, 03_16_051</a:t>
            </a:r>
            <a:br>
              <a:rPr lang="cs-CZ" sz="2400" dirty="0"/>
            </a:br>
            <a:r>
              <a:rPr lang="cs-CZ" sz="2400" dirty="0"/>
              <a:t>Realizace genderových auditů u zaměstnavatelů (v Praze a v ČR mimo prahu</a:t>
            </a:r>
            <a:r>
              <a:rPr lang="cs-CZ" sz="2400" dirty="0" smtClean="0"/>
              <a:t>)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0" cap="none" dirty="0" smtClean="0"/>
              <a:t>Seminář </a:t>
            </a:r>
            <a:r>
              <a:rPr lang="cs-CZ" sz="2400" b="0" cap="none" dirty="0"/>
              <a:t>pro </a:t>
            </a:r>
            <a:r>
              <a:rPr lang="cs-CZ" sz="2400" b="0" cap="none" dirty="0" smtClean="0"/>
              <a:t>příjemce před podání ZoR</a:t>
            </a:r>
            <a:endParaRPr lang="cs-CZ" sz="2400" b="0" cap="none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indikátory bez závazku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27188" y="3351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5576" y="3789040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Bez závazné hodnoty v právním aktu, nicméně povinnost příjemce </a:t>
            </a:r>
            <a:r>
              <a:rPr lang="cs-CZ" sz="2400" dirty="0" smtClean="0"/>
              <a:t>sledovat a vykazovat. </a:t>
            </a:r>
            <a:endParaRPr lang="cs-CZ" sz="24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799025"/>
              </p:ext>
            </p:extLst>
          </p:nvPr>
        </p:nvGraphicFramePr>
        <p:xfrm>
          <a:off x="395536" y="1700809"/>
          <a:ext cx="8136903" cy="862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5901"/>
                <a:gridCol w="5370803"/>
                <a:gridCol w="864096"/>
                <a:gridCol w="936103"/>
              </a:tblGrid>
              <a:tr h="2790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Kód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Měrná jednotka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Typ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06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6 00 00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Celkový počet účastníků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Účastníci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Výstup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4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Postup poskytování podpory dalšímu </a:t>
            </a:r>
            <a:r>
              <a:rPr lang="pl-PL" b="1" dirty="0" smtClean="0"/>
              <a:t>subjektu II</a:t>
            </a:r>
            <a:endParaRPr lang="pl-PL" b="1" dirty="0"/>
          </a:p>
          <a:p>
            <a:r>
              <a:rPr lang="cs-CZ" sz="2200" dirty="0"/>
              <a:t>Příjemce podpory z OPZ následně zpracuje </a:t>
            </a:r>
            <a:r>
              <a:rPr lang="cs-CZ" sz="2200" dirty="0">
                <a:hlinkClick r:id="rId2"/>
              </a:rPr>
              <a:t>žádost o poskytnutí veřejné podpory dalšímu </a:t>
            </a:r>
            <a:r>
              <a:rPr lang="cs-CZ" sz="2200" dirty="0" smtClean="0">
                <a:hlinkClick r:id="rId2"/>
              </a:rPr>
              <a:t>subjektu</a:t>
            </a:r>
            <a:r>
              <a:rPr lang="cs-CZ" sz="2200" dirty="0"/>
              <a:t> </a:t>
            </a:r>
            <a:r>
              <a:rPr lang="cs-CZ" sz="2200" dirty="0" smtClean="0"/>
              <a:t>(včetně příloh) a </a:t>
            </a:r>
            <a:r>
              <a:rPr lang="cs-CZ" sz="2200" dirty="0"/>
              <a:t>předá ji prostřednictvím </a:t>
            </a:r>
            <a:r>
              <a:rPr lang="cs-CZ" sz="2200" dirty="0" smtClean="0"/>
              <a:t>depeše v IS </a:t>
            </a:r>
            <a:r>
              <a:rPr lang="cs-CZ" sz="2200" dirty="0"/>
              <a:t>KP14+ spolu s dokumenty dle předchozího bodu ŘO v termínu </a:t>
            </a:r>
            <a:r>
              <a:rPr lang="cs-CZ" sz="2200" b="1" dirty="0"/>
              <a:t>nejméně 15 pracovních dní před plánovaným termínem vzniku právního nároku dalšího subjektu na podporu</a:t>
            </a:r>
            <a:r>
              <a:rPr lang="cs-CZ" sz="2200" dirty="0" smtClean="0"/>
              <a:t>.</a:t>
            </a:r>
          </a:p>
          <a:p>
            <a:r>
              <a:rPr lang="cs-CZ" sz="2000" dirty="0" smtClean="0"/>
              <a:t>Přílohy žádosti: </a:t>
            </a:r>
          </a:p>
          <a:p>
            <a:pPr lvl="1"/>
            <a:r>
              <a:rPr lang="cs-CZ" dirty="0" smtClean="0"/>
              <a:t>Čestné prohlášení žadatele o podporu de minimis dle nařízení č. 1407_2013,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ýpočet částky podpory pro jednotlivé subjekty (forma </a:t>
            </a:r>
            <a:r>
              <a:rPr lang="cs-CZ" dirty="0"/>
              <a:t>není stanovena).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84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Žádost o posouzení VP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101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46" y="1271940"/>
            <a:ext cx="8286700" cy="505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>
            <a:stCxn id="16" idx="0"/>
          </p:cNvCxnSpPr>
          <p:nvPr/>
        </p:nvCxnSpPr>
        <p:spPr>
          <a:xfrm flipH="1" flipV="1">
            <a:off x="4716016" y="3867202"/>
            <a:ext cx="216024" cy="53683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4404041"/>
            <a:ext cx="1584176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charakter podpory</a:t>
            </a:r>
            <a:endParaRPr lang="cs-CZ" sz="1200">
              <a:solidFill>
                <a:srgbClr val="FF0000"/>
              </a:solidFill>
            </a:endParaRPr>
          </a:p>
        </p:txBody>
      </p:sp>
      <p:cxnSp>
        <p:nvCxnSpPr>
          <p:cNvPr id="25" name="Přímá spojnice se šipkou 24"/>
          <p:cNvCxnSpPr>
            <a:stCxn id="26" idx="2"/>
          </p:cNvCxnSpPr>
          <p:nvPr/>
        </p:nvCxnSpPr>
        <p:spPr>
          <a:xfrm>
            <a:off x="5198454" y="2655941"/>
            <a:ext cx="576064" cy="95265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614278" y="2378942"/>
            <a:ext cx="3168352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výše podpory očištěná o spolufinancování</a:t>
            </a:r>
            <a:endParaRPr lang="cs-CZ" sz="1200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156176" y="4417941"/>
            <a:ext cx="2520280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odvíjí se od právní formy příjemce </a:t>
            </a:r>
            <a:endParaRPr lang="cs-CZ" sz="1200">
              <a:solidFill>
                <a:srgbClr val="FF0000"/>
              </a:solidFill>
            </a:endParaRPr>
          </a:p>
        </p:txBody>
      </p:sp>
      <p:cxnSp>
        <p:nvCxnSpPr>
          <p:cNvPr id="38" name="Přímá spojnice se šipkou 37"/>
          <p:cNvCxnSpPr/>
          <p:nvPr/>
        </p:nvCxnSpPr>
        <p:spPr>
          <a:xfrm flipH="1" flipV="1">
            <a:off x="6948264" y="3789040"/>
            <a:ext cx="468052" cy="62890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7568742" y="2378942"/>
            <a:ext cx="1035706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bude vždy </a:t>
            </a:r>
            <a:endParaRPr lang="cs-CZ" sz="1200">
              <a:solidFill>
                <a:srgbClr val="FF0000"/>
              </a:solidFill>
            </a:endParaRPr>
          </a:p>
        </p:txBody>
      </p:sp>
      <p:cxnSp>
        <p:nvCxnSpPr>
          <p:cNvPr id="41" name="Přímá spojnice se šipkou 40"/>
          <p:cNvCxnSpPr/>
          <p:nvPr/>
        </p:nvCxnSpPr>
        <p:spPr>
          <a:xfrm flipH="1">
            <a:off x="7956376" y="2648599"/>
            <a:ext cx="260438" cy="106843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15899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472" cy="50405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Dokumenty </a:t>
            </a:r>
            <a:r>
              <a:rPr lang="cs-CZ" dirty="0"/>
              <a:t>musí příjemce podpory z OPZ obdržet od dalšího subjektu v originále nebo ověřené </a:t>
            </a:r>
            <a:r>
              <a:rPr lang="cs-CZ" dirty="0" smtClean="0"/>
              <a:t>kopii, depeší zasílám skeny těchto dokumentů.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Příjemce </a:t>
            </a:r>
            <a:r>
              <a:rPr lang="cs-CZ" dirty="0"/>
              <a:t>podpory z OPZ je povinen pracovat vždy s aktuální verzí formulářů.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/>
              <a:t>V případě, že ŘO v dokumentech identifikuje nedostatky a vyzve příjemce podpory z OPZ k jejich odstranění, je příjemce podpory z OPZ povinen spolupracovat na jejich odstranění. </a:t>
            </a:r>
          </a:p>
          <a:p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dirty="0"/>
          </a:p>
          <a:p>
            <a:pPr marL="0" indent="0">
              <a:buNone/>
            </a:pPr>
            <a:endParaRPr lang="cs-CZ" sz="1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68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Postup poskytování podpory dalšímu </a:t>
            </a:r>
            <a:r>
              <a:rPr lang="pl-PL" b="1" dirty="0" smtClean="0"/>
              <a:t>subjektu III</a:t>
            </a:r>
          </a:p>
          <a:p>
            <a:r>
              <a:rPr lang="pl-PL" dirty="0"/>
              <a:t>ŘO </a:t>
            </a:r>
            <a:r>
              <a:rPr lang="pl-PL" dirty="0" smtClean="0"/>
              <a:t>zpracuje návrh Rozhodnutí o poskytnutí veřejné podpory / podpory de minimis dalšímu subjektu.</a:t>
            </a:r>
          </a:p>
          <a:p>
            <a:r>
              <a:rPr lang="pl-PL" dirty="0" smtClean="0"/>
              <a:t>Rozhodnutí je příjemci zasíláno na vědomí depeší v MS2014+, a to zpravidla do 3 pracovních dnů od poskytnutí veřejné podpory.</a:t>
            </a:r>
          </a:p>
          <a:p>
            <a:endParaRPr lang="pl-P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75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 o přidělení VP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104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992888" cy="475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051720" y="4149080"/>
            <a:ext cx="1728192" cy="2880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07187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352928" cy="525658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Prokazování mzdových příspěvků</a:t>
            </a:r>
          </a:p>
          <a:p>
            <a:r>
              <a:rPr lang="cs-CZ" b="1" dirty="0" smtClean="0"/>
              <a:t>tabulka</a:t>
            </a:r>
            <a:r>
              <a:rPr lang="cs-CZ" dirty="0" smtClean="0"/>
              <a:t> – výdaje na mzdové příspěvky cílové skupině </a:t>
            </a:r>
            <a:r>
              <a:rPr lang="cs-CZ" sz="2000" dirty="0" smtClean="0"/>
              <a:t>(odevzdává se spolu se zprávou o realizaci/žádostí o platbu)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www.esfcr.cz/formulare-z-oblasti-verejne-podpory-a-podpory-de-minimis-opz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změnu výše </a:t>
            </a:r>
            <a:r>
              <a:rPr lang="cs-CZ" dirty="0" err="1" smtClean="0"/>
              <a:t>vp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(třetí subjekty)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106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766947" cy="497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9073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752528"/>
          </a:xfrm>
        </p:spPr>
        <p:txBody>
          <a:bodyPr/>
          <a:lstStyle/>
          <a:p>
            <a:pPr algn="ctr"/>
            <a:r>
              <a:rPr lang="cs-CZ" sz="2800" dirty="0" smtClean="0"/>
              <a:t>Výzvy</a:t>
            </a:r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r>
              <a:rPr lang="cs-CZ" sz="2000" dirty="0">
                <a:solidFill>
                  <a:srgbClr val="FFFF00"/>
                </a:solidFill>
                <a:hlinkClick r:id="rId3"/>
              </a:rPr>
              <a:t>https://</a:t>
            </a:r>
            <a:r>
              <a:rPr lang="cs-CZ" sz="2000" dirty="0" smtClean="0">
                <a:solidFill>
                  <a:srgbClr val="FFFF00"/>
                </a:solidFill>
                <a:hlinkClick r:id="rId3"/>
              </a:rPr>
              <a:t>www.esfcr.cz/vyzva-061-opz</a:t>
            </a:r>
            <a:r>
              <a:rPr lang="cs-CZ" sz="2000" dirty="0">
                <a:solidFill>
                  <a:srgbClr val="FFFF00"/>
                </a:solidFill>
              </a:rPr>
              <a:t/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>
                <a:solidFill>
                  <a:srgbClr val="FFFF00"/>
                </a:solidFill>
                <a:hlinkClick r:id="rId4"/>
              </a:rPr>
              <a:t>https://</a:t>
            </a:r>
            <a:r>
              <a:rPr lang="cs-CZ" sz="2000" dirty="0" smtClean="0">
                <a:solidFill>
                  <a:srgbClr val="FFFF00"/>
                </a:solidFill>
                <a:hlinkClick r:id="rId4"/>
              </a:rPr>
              <a:t>www.esfcr.cz/vyzva-062-opz</a:t>
            </a:r>
            <a:r>
              <a:rPr lang="cs-CZ" sz="2800" dirty="0" smtClean="0">
                <a:solidFill>
                  <a:srgbClr val="FFFF00"/>
                </a:solidFill>
              </a:rPr>
              <a:t/>
            </a:r>
            <a:br>
              <a:rPr lang="cs-CZ" sz="2800" dirty="0" smtClean="0">
                <a:solidFill>
                  <a:srgbClr val="FFFF00"/>
                </a:solidFill>
              </a:rPr>
            </a:br>
            <a:r>
              <a:rPr lang="cs-CZ" sz="2800" dirty="0">
                <a:solidFill>
                  <a:srgbClr val="FFFF00"/>
                </a:solidFill>
              </a:rPr>
              <a:t/>
            </a:r>
            <a:br>
              <a:rPr lang="cs-CZ" sz="2800" dirty="0">
                <a:solidFill>
                  <a:srgbClr val="FFFF00"/>
                </a:solidFill>
              </a:rPr>
            </a:br>
            <a:r>
              <a:rPr lang="cs-CZ" sz="2800" dirty="0" smtClean="0"/>
              <a:t>Kontaktní osoby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000" b="0" dirty="0" smtClean="0"/>
              <a:t>Mgr. Ilona </a:t>
            </a:r>
            <a:r>
              <a:rPr lang="cs-CZ" sz="2000" dirty="0" smtClean="0"/>
              <a:t>Johnová</a:t>
            </a:r>
            <a:r>
              <a:rPr lang="cs-CZ" sz="2000" b="0" dirty="0" smtClean="0"/>
              <a:t> Koukalová – 950 19 5708</a:t>
            </a:r>
            <a:br>
              <a:rPr lang="cs-CZ" sz="2000" b="0" dirty="0" smtClean="0"/>
            </a:br>
            <a:r>
              <a:rPr lang="cs-CZ" sz="2000" b="0" dirty="0" smtClean="0"/>
              <a:t>Mgr. Helena Vojtášková – 950 19 5725</a:t>
            </a:r>
            <a:br>
              <a:rPr lang="cs-CZ" sz="2000" b="0" dirty="0" smtClean="0"/>
            </a:br>
            <a:r>
              <a:rPr lang="cs-CZ" sz="2000" b="0" dirty="0" smtClean="0"/>
              <a:t>Ing. Tomáš </a:t>
            </a:r>
            <a:r>
              <a:rPr lang="cs-CZ" sz="2000" b="0" dirty="0" err="1" smtClean="0"/>
              <a:t>hauzírek</a:t>
            </a:r>
            <a:r>
              <a:rPr lang="cs-CZ" sz="2000" b="0" dirty="0" smtClean="0"/>
              <a:t> – 950 19 5734</a:t>
            </a:r>
            <a:br>
              <a:rPr lang="cs-CZ" sz="2000" b="0" dirty="0" smtClean="0"/>
            </a:br>
            <a:r>
              <a:rPr lang="cs-CZ" sz="2000" b="0" dirty="0" err="1" smtClean="0"/>
              <a:t>mgr.</a:t>
            </a:r>
            <a:r>
              <a:rPr lang="cs-CZ" sz="2000" b="0" dirty="0" smtClean="0"/>
              <a:t> Lukáš </a:t>
            </a:r>
            <a:r>
              <a:rPr lang="cs-CZ" sz="2000" b="0" dirty="0" err="1" smtClean="0"/>
              <a:t>müller</a:t>
            </a:r>
            <a:r>
              <a:rPr lang="cs-CZ" sz="2000" b="0" dirty="0" smtClean="0"/>
              <a:t> – 950 19 5729</a:t>
            </a:r>
            <a:r>
              <a:rPr lang="cs-CZ" sz="2800" b="0" dirty="0" smtClean="0"/>
              <a:t/>
            </a:r>
            <a:br>
              <a:rPr lang="cs-CZ" sz="2800" b="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000" b="0" dirty="0" smtClean="0"/>
              <a:t>e-mail: jmeno.prijmeni@mpsv.cz</a:t>
            </a:r>
            <a:endParaRPr lang="cs-CZ" sz="2000" b="0" dirty="0"/>
          </a:p>
        </p:txBody>
      </p:sp>
    </p:spTree>
    <p:extLst>
      <p:ext uri="{BB962C8B-B14F-4D97-AF65-F5344CB8AC3E}">
        <p14:creationId xmlns:p14="http://schemas.microsoft.com/office/powerpoint/2010/main" val="34549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(indikátory)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Indikátory </a:t>
            </a:r>
            <a:r>
              <a:rPr lang="cs-CZ" dirty="0"/>
              <a:t>vykazovány v rámci </a:t>
            </a:r>
            <a:r>
              <a:rPr lang="cs-CZ" dirty="0" smtClean="0"/>
              <a:t>každé zprávy </a:t>
            </a:r>
            <a:r>
              <a:rPr lang="cs-CZ" dirty="0"/>
              <a:t>o </a:t>
            </a:r>
            <a:r>
              <a:rPr lang="cs-CZ" dirty="0" smtClean="0"/>
              <a:t>realizaci a prostřednictvím systému IS ESF (osoby). </a:t>
            </a:r>
            <a:endParaRPr lang="cs-CZ" dirty="0"/>
          </a:p>
          <a:p>
            <a:r>
              <a:rPr lang="cs-CZ" dirty="0" smtClean="0"/>
              <a:t>Dosažení indikátorů </a:t>
            </a:r>
            <a:r>
              <a:rPr lang="cs-CZ" dirty="0"/>
              <a:t>se </a:t>
            </a:r>
            <a:r>
              <a:rPr lang="cs-CZ" dirty="0" smtClean="0"/>
              <a:t>opírá </a:t>
            </a:r>
            <a:r>
              <a:rPr lang="cs-CZ" dirty="0"/>
              <a:t>o průkaznou evidenci (např. záznamy o každém klientovi, prezenční listiny kurzů apod. Vykazované hodnoty musí být prokazatelné a ověřitelné případnou kontrolou</a:t>
            </a:r>
            <a:r>
              <a:rPr lang="cs-CZ" dirty="0" smtClean="0"/>
              <a:t>).</a:t>
            </a:r>
          </a:p>
          <a:p>
            <a:r>
              <a:rPr lang="cs-CZ" dirty="0"/>
              <a:t>Ke každému účastníkovi projektu musí příjemce nebo partner disponovat </a:t>
            </a:r>
            <a:r>
              <a:rPr lang="cs-CZ" dirty="0" smtClean="0"/>
              <a:t>údaji v rozsahu daném monitorovacím listem).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723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možnost započtení podpořené osoby do indikátorů, musí poskytnutá podpora </a:t>
            </a:r>
            <a:r>
              <a:rPr lang="cs-CZ" b="1" dirty="0"/>
              <a:t>dosáhnout minimální hranice 40 </a:t>
            </a:r>
            <a:r>
              <a:rPr lang="cs-CZ" b="1" dirty="0" smtClean="0"/>
              <a:t>hodin.</a:t>
            </a:r>
            <a:endParaRPr lang="cs-CZ" b="1" dirty="0"/>
          </a:p>
          <a:p>
            <a:pPr>
              <a:spcAft>
                <a:spcPts val="2400"/>
              </a:spcAft>
            </a:pPr>
            <a:r>
              <a:rPr lang="cs-CZ" dirty="0"/>
              <a:t>N</a:t>
            </a:r>
            <a:r>
              <a:rPr lang="cs-CZ" dirty="0" smtClean="0"/>
              <a:t>ižší </a:t>
            </a:r>
            <a:r>
              <a:rPr lang="cs-CZ" dirty="0"/>
              <a:t>míra poskytnutých služeb je považována za tzv. </a:t>
            </a:r>
            <a:r>
              <a:rPr lang="cs-CZ" b="1" dirty="0"/>
              <a:t>bagatelní </a:t>
            </a:r>
            <a:r>
              <a:rPr lang="cs-CZ" b="1" dirty="0" smtClean="0"/>
              <a:t>podporu </a:t>
            </a:r>
            <a:r>
              <a:rPr lang="cs-CZ" dirty="0" smtClean="0"/>
              <a:t>– eviduje se, ale důsledkem není dosažení indikátoru.</a:t>
            </a:r>
          </a:p>
          <a:p>
            <a:pPr lvl="0"/>
            <a:r>
              <a:rPr lang="cs-CZ" dirty="0" smtClean="0"/>
              <a:t>Nenaplnění </a:t>
            </a:r>
            <a:r>
              <a:rPr lang="cs-CZ" dirty="0"/>
              <a:t>indikátorů – </a:t>
            </a:r>
            <a:r>
              <a:rPr lang="cs-CZ" dirty="0" smtClean="0"/>
              <a:t>sankce;</a:t>
            </a:r>
            <a:endParaRPr lang="cs-CZ" dirty="0"/>
          </a:p>
          <a:p>
            <a:pPr lvl="0"/>
            <a:r>
              <a:rPr lang="cs-CZ" dirty="0" smtClean="0"/>
              <a:t>překročení </a:t>
            </a:r>
            <a:r>
              <a:rPr lang="cs-CZ" dirty="0"/>
              <a:t>indikátorů – při výpočtu míry naplnění cílových hodnot překročení započítáno maximálně ve výši 120 %. 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032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sankce – indikátory výstupů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916356"/>
              </p:ext>
            </p:extLst>
          </p:nvPr>
        </p:nvGraphicFramePr>
        <p:xfrm>
          <a:off x="539750" y="1772816"/>
          <a:ext cx="80645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298"/>
                <a:gridCol w="360020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indikátorů výstupů vzhledem k závazkům</a:t>
                      </a:r>
                      <a:r>
                        <a:rPr lang="cs-CZ" baseline="0" dirty="0" smtClean="0"/>
                        <a:t> dle právního aktu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</a:t>
                      </a:r>
                      <a:r>
                        <a:rPr lang="cs-CZ" baseline="0" dirty="0" smtClean="0"/>
                        <a:t> (podíl z částky dotace použité na financování projektu)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85 % a zároveň alespoň 70 %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70 % a zároveň alespoň 55 %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55 % a zároveň alespoň 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40 %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755576" y="4365104"/>
            <a:ext cx="7560840" cy="18722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dirty="0" smtClean="0"/>
              <a:t>Pokud má příjemce v právním aktu závazek pro více indikátorů výstupů, míra nenaplnění závazku bude vypočtena jako jejich průměr.</a:t>
            </a:r>
          </a:p>
        </p:txBody>
      </p:sp>
    </p:spTree>
    <p:extLst>
      <p:ext uri="{BB962C8B-B14F-4D97-AF65-F5344CB8AC3E}">
        <p14:creationId xmlns:p14="http://schemas.microsoft.com/office/powerpoint/2010/main" val="327276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sankce – indikátory výsledků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593950"/>
              </p:ext>
            </p:extLst>
          </p:nvPr>
        </p:nvGraphicFramePr>
        <p:xfrm>
          <a:off x="539552" y="1772816"/>
          <a:ext cx="80645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298"/>
                <a:gridCol w="360020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indikátorů výstupů vzhledem k závazkům</a:t>
                      </a:r>
                      <a:r>
                        <a:rPr lang="cs-CZ" baseline="0" dirty="0" smtClean="0"/>
                        <a:t> dle právního aktu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</a:t>
                      </a:r>
                      <a:r>
                        <a:rPr lang="cs-CZ" baseline="0" dirty="0" smtClean="0"/>
                        <a:t> (podíl z částky dotace použité na financování projektu)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75 % a zároveň alespoň 50 %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50 %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755576" y="4365104"/>
            <a:ext cx="7560840" cy="18722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dirty="0" smtClean="0"/>
              <a:t>Pokud má příjemce v právním aktu závazek pro více indikátorů výsledků, míra nenaplnění závazku bude vypočtena jako jejich průměr.</a:t>
            </a:r>
          </a:p>
        </p:txBody>
      </p:sp>
    </p:spTree>
    <p:extLst>
      <p:ext uri="{BB962C8B-B14F-4D97-AF65-F5344CB8AC3E}">
        <p14:creationId xmlns:p14="http://schemas.microsoft.com/office/powerpoint/2010/main" val="2864810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(sankce)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1872208"/>
          </a:xfrm>
        </p:spPr>
        <p:txBody>
          <a:bodyPr/>
          <a:lstStyle/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je </a:t>
            </a:r>
            <a:r>
              <a:rPr lang="cs-CZ" sz="2000" dirty="0" smtClean="0"/>
              <a:t>odpovídající poměr (např. v závěru projektu vyčerpáno 80% CZV, splněno 80% cílové hodnoty indikátorů)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1028" name="Picture 4" descr="Výsledek obrázku pro palec dol&amp;uring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48" b="89937" l="9111" r="90000">
                        <a14:foregroundMark x1="9111" y1="57233" x2="9111" y2="57233"/>
                        <a14:backgroundMark x1="27778" y1="65409" x2="27778" y2="65409"/>
                        <a14:backgroundMark x1="24000" y1="49057" x2="24000" y2="49057"/>
                        <a14:backgroundMark x1="30667" y1="48428" x2="30667" y2="48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18" t="17091" r="51612" b="16939"/>
          <a:stretch/>
        </p:blipFill>
        <p:spPr bwMode="auto">
          <a:xfrm>
            <a:off x="0" y="1844824"/>
            <a:ext cx="1212478" cy="116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780" b="95763" l="3540" r="89381">
                        <a14:foregroundMark x1="14159" y1="6780" x2="14159" y2="6780"/>
                        <a14:foregroundMark x1="63717" y1="95763" x2="63717" y2="95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105250"/>
            <a:ext cx="10763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3645024"/>
            <a:ext cx="7560840" cy="22322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je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odpovídající poměr (např. v závěru projektu vyčerpáno 100% CZV, splněno 80% cílové hodnoty indikátorů)</a:t>
            </a:r>
          </a:p>
        </p:txBody>
      </p:sp>
    </p:spTree>
    <p:extLst>
      <p:ext uri="{BB962C8B-B14F-4D97-AF65-F5344CB8AC3E}">
        <p14:creationId xmlns:p14="http://schemas.microsoft.com/office/powerpoint/2010/main" val="2480098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IS ESF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793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https://esf2014.esfcr.cz</a:t>
            </a:r>
            <a:r>
              <a:rPr lang="cs-CZ" dirty="0" smtClean="0"/>
              <a:t> – dostupné prostřednictví www.esfcr.cz.</a:t>
            </a:r>
          </a:p>
          <a:p>
            <a:r>
              <a:rPr lang="cs-CZ" dirty="0" smtClean="0"/>
              <a:t>Pro vstup do systému nutná registrace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Notifikace o zřízení účtu zástupce příjemce (kontaktní osoba žadatele) bude/byla zaslána mailem.</a:t>
            </a:r>
          </a:p>
          <a:p>
            <a:r>
              <a:rPr lang="cs-CZ" dirty="0" smtClean="0"/>
              <a:t>Aktivační kód bude/byl zaslán do datové schránky uvedené v žádosti. </a:t>
            </a:r>
          </a:p>
          <a:p>
            <a:r>
              <a:rPr lang="cs-CZ" dirty="0" smtClean="0"/>
              <a:t>Přístup zřízený řídím orgánem – kontaktní osoby. Další přístupy zřizuje kontaktní osoba sama.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/>
              <a:t>Do systému se zapisují účastníci (identifikace dle jména, příjmení, data narození a adresy trvalého pobytu) a dále také detaily o tom, jakých podpor v rámci projektu daná osoba využila a v jakém rozsahu (v počtu hodin, příp. </a:t>
            </a:r>
            <a:r>
              <a:rPr lang="cs-CZ" dirty="0" smtClean="0"/>
              <a:t>dnů, </a:t>
            </a:r>
            <a:r>
              <a:rPr lang="cs-CZ" dirty="0"/>
              <a:t>jednotka se liší podle kategorie využité podpory).</a:t>
            </a:r>
          </a:p>
          <a:p>
            <a:r>
              <a:rPr lang="cs-CZ" dirty="0"/>
              <a:t>Možné </a:t>
            </a:r>
            <a:r>
              <a:rPr lang="cs-CZ" dirty="0" smtClean="0"/>
              <a:t>podpory (výběr z číselníku):</a:t>
            </a:r>
          </a:p>
          <a:p>
            <a:pPr lvl="1"/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Podpora základních kompetencí pro nalezení pracovního uplatnění</a:t>
            </a:r>
          </a:p>
          <a:p>
            <a:pPr lvl="1"/>
            <a:r>
              <a:rPr lang="cs-CZ" dirty="0" smtClean="0"/>
              <a:t>Kariérové poradenství a diagnostika</a:t>
            </a:r>
          </a:p>
          <a:p>
            <a:pPr lvl="1"/>
            <a:r>
              <a:rPr lang="cs-CZ" dirty="0" smtClean="0"/>
              <a:t>Podpora zajištění péče o děti</a:t>
            </a:r>
          </a:p>
          <a:p>
            <a:pPr lvl="1"/>
            <a:r>
              <a:rPr lang="cs-CZ" dirty="0" smtClean="0"/>
              <a:t>Podpora pracovního uplatnění (získání zaměstnání nebo stáží)</a:t>
            </a:r>
          </a:p>
          <a:p>
            <a:pPr lvl="1"/>
            <a:r>
              <a:rPr lang="cs-CZ" dirty="0" smtClean="0"/>
              <a:t>Jiné 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4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 zprávách o realizaci projektu musí být uvedené dosažené hodnoty indikátorů týkajících se </a:t>
            </a:r>
            <a:r>
              <a:rPr lang="cs-CZ" dirty="0" smtClean="0"/>
              <a:t>osob. </a:t>
            </a:r>
            <a:r>
              <a:rPr lang="cs-CZ" dirty="0"/>
              <a:t>Hodnoty se načítají z IS </a:t>
            </a:r>
            <a:r>
              <a:rPr lang="cs-CZ" dirty="0" smtClean="0"/>
              <a:t>ESF, </a:t>
            </a:r>
            <a:r>
              <a:rPr lang="cs-CZ" dirty="0"/>
              <a:t>ale příjemce musí provést několik kroků, aby došlo k </a:t>
            </a:r>
            <a:r>
              <a:rPr lang="cs-CZ" dirty="0" smtClean="0"/>
              <a:t>načtení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Zaevidování podpořené osoby do IS ESF;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Zadání podpory ke každé z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Schválení seznamu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Přepnutí na záložku Indikátory.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r>
              <a:rPr lang="cs-CZ" dirty="0" smtClean="0"/>
              <a:t>Vzory a pokyny k monitorování podpořených osob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Monitorovací </a:t>
            </a:r>
            <a:r>
              <a:rPr lang="cs-CZ" dirty="0">
                <a:hlinkClick r:id="rId2"/>
              </a:rPr>
              <a:t>list podpořené osoby</a:t>
            </a:r>
            <a:endParaRPr lang="cs-CZ" dirty="0"/>
          </a:p>
          <a:p>
            <a:pPr lvl="1"/>
            <a:r>
              <a:rPr lang="pl-PL" dirty="0">
                <a:hlinkClick r:id="rId3"/>
              </a:rPr>
              <a:t>Pokyny pro evidenci rozsahu a typu podpory jednotlivým podpořeným osobám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968552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Závazné a doporučené dokumenty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Publicita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Monitorovací indikátory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IS ESF </a:t>
            </a: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Doporučený způsob evidence podpory</a:t>
            </a:r>
            <a:endParaRPr lang="cs-CZ" sz="17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Finanční řízení projektu – způsobilé a nezpůsobilé výdaje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Zpráva </a:t>
            </a:r>
            <a:r>
              <a:rPr lang="cs-CZ" sz="1700" dirty="0"/>
              <a:t>o </a:t>
            </a:r>
            <a:r>
              <a:rPr lang="cs-CZ" sz="1700" dirty="0" smtClean="0"/>
              <a:t>realizaci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Veřejná podpora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8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Příjemce sám nerozlišuje bagatelní a nebagatelní podporu. Rozlišení provádí systém IS ESF.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Podporu ke každému účastníkovi projektu je třeba do systému zanášet maximálně v intervalech dle délky monitorovacího období.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 systému se uvádí každý ukončený typ podpory, byť by účastník v projektu dále pokračoval.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„Datum do“ na záložce se specifikací podpory: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ukončení uváděné podpory, byť by účastník v projektu dále pokračoval, je-li podpora ukončena v průběhu monitorovacího období.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konce monitorovacího období, není-li podpora v průběhu monitorovacího období ukončena.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54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Doporučený způsob evidence podpory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9943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Doporučený způsob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Karta účastníka: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Osobní údaje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Monitorovací list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Evidence poskytnutých podpor (včetně data poskytnutí a příp. podpisu, pokud není možné vést prezenční listinu)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Kopie osvědčení/certifikátů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Pracovní smlouvy, DPP, DPČ, potvrzení o zaměstnání aj.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Další relevantní doklad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 kartou účastníka bude pracovat kontrola na místě.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Případy, kdy není možné vést kartu účastníka budou řešeny individuálně.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2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způsob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Prezenční listina </a:t>
            </a:r>
            <a:r>
              <a:rPr lang="mr-IN" dirty="0" smtClean="0"/>
              <a:t>–</a:t>
            </a:r>
            <a:r>
              <a:rPr lang="cs-CZ" dirty="0" smtClean="0"/>
              <a:t> minimální náležitosti: </a:t>
            </a:r>
          </a:p>
          <a:p>
            <a:pPr lvl="1"/>
            <a:r>
              <a:rPr lang="cs-CZ" dirty="0" smtClean="0"/>
              <a:t>typ akce,</a:t>
            </a:r>
          </a:p>
          <a:p>
            <a:pPr lvl="1"/>
            <a:r>
              <a:rPr lang="cs-CZ" dirty="0" smtClean="0"/>
              <a:t>identifikační údaje účastníka akce,</a:t>
            </a:r>
          </a:p>
          <a:p>
            <a:pPr lvl="1"/>
            <a:r>
              <a:rPr lang="cs-CZ" dirty="0" smtClean="0"/>
              <a:t>časová dotace akce,</a:t>
            </a:r>
          </a:p>
          <a:p>
            <a:pPr lvl="1"/>
            <a:r>
              <a:rPr lang="cs-CZ" dirty="0" smtClean="0"/>
              <a:t>publicita OPZ,</a:t>
            </a:r>
          </a:p>
          <a:p>
            <a:pPr lvl="1"/>
            <a:r>
              <a:rPr lang="cs-CZ" dirty="0" smtClean="0"/>
              <a:t>informace o způsobu využití osobních údajů cílové skupiny.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12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způsob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Dokladování účasti na aktivitách organizovaných třetími subjekty (jedna z variant):</a:t>
            </a:r>
          </a:p>
          <a:p>
            <a:pPr lvl="1"/>
            <a:r>
              <a:rPr lang="cs-CZ" dirty="0" smtClean="0"/>
              <a:t>kopie prezenční listiny třetího subjektu,</a:t>
            </a:r>
          </a:p>
          <a:p>
            <a:pPr lvl="1"/>
            <a:r>
              <a:rPr lang="cs-CZ" dirty="0" smtClean="0"/>
              <a:t>originál prezenční listiny příjemce, kde účastník zaznamená svou účast na akci, </a:t>
            </a:r>
          </a:p>
          <a:p>
            <a:pPr lvl="1"/>
            <a:r>
              <a:rPr lang="cs-CZ" dirty="0" smtClean="0"/>
              <a:t>potvrzení třetího subjektu o přítomnosti účastníka (jméno, den, čas).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477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způsob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320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u="sng" dirty="0" smtClean="0"/>
              <a:t>Osvěta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Osvěta </a:t>
            </a:r>
            <a:r>
              <a:rPr lang="cs-CZ" dirty="0"/>
              <a:t>je chápána jako cíleně zaměřená aktivita, u které je možné kvantitativně </a:t>
            </a:r>
            <a:r>
              <a:rPr lang="cs-CZ" dirty="0" smtClean="0"/>
              <a:t>vyhodnotit </a:t>
            </a:r>
            <a:r>
              <a:rPr lang="cs-CZ" dirty="0"/>
              <a:t>její vliv na CS a </a:t>
            </a:r>
            <a:r>
              <a:rPr lang="cs-CZ" dirty="0" smtClean="0"/>
              <a:t>popsat konkrétní změny </a:t>
            </a:r>
            <a:r>
              <a:rPr lang="cs-CZ" dirty="0"/>
              <a:t>dosažené osvětovou aktivitou. </a:t>
            </a:r>
            <a:endParaRPr lang="cs-CZ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Evidence podpory v rámci osvěty: 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Zpráva o aktivitě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Počet oslovených osob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Počet přítomných osob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Cíl akce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Způsob ověření dosažení cíle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Výsledek po ověření</a:t>
            </a:r>
          </a:p>
          <a:p>
            <a:r>
              <a:rPr lang="cs-CZ" dirty="0" smtClean="0"/>
              <a:t>Je-li to možné, doporučujeme vést kartu účastníka a prezenční listiny.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045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Finanční řízení projektu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0524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vykazování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064000" cy="3888432"/>
          </a:xfrm>
        </p:spPr>
        <p:txBody>
          <a:bodyPr/>
          <a:lstStyle/>
          <a:p>
            <a:r>
              <a:rPr lang="cs-CZ" dirty="0" smtClean="0"/>
              <a:t>Režim financování projektu metodou skutečně vzniklých výdajů:</a:t>
            </a:r>
          </a:p>
          <a:p>
            <a:pPr lvl="1"/>
            <a:r>
              <a:rPr lang="cs-CZ" dirty="0" smtClean="0"/>
              <a:t> stanovení způsobilosti na základě vykázání skutečně vzniklých a uhrazených výdajů,</a:t>
            </a:r>
          </a:p>
          <a:p>
            <a:pPr lvl="1"/>
            <a:r>
              <a:rPr lang="cs-CZ" dirty="0" smtClean="0"/>
              <a:t> způsobilé výdaje na základě doložení účetního, daňové či jiného dokladu.</a:t>
            </a:r>
          </a:p>
          <a:p>
            <a:r>
              <a:rPr lang="cs-CZ" dirty="0"/>
              <a:t>Časová způsobilost – datum vzniku nákladu musí spadat do období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Úhrada </a:t>
            </a:r>
            <a:r>
              <a:rPr lang="cs-CZ" dirty="0"/>
              <a:t>výdaje – vždy je třeba mít doklad o úhradě </a:t>
            </a:r>
            <a:r>
              <a:rPr lang="cs-CZ" dirty="0" smtClean="0"/>
              <a:t>výdaje.</a:t>
            </a:r>
          </a:p>
          <a:p>
            <a:r>
              <a:rPr lang="cs-CZ" dirty="0" smtClean="0"/>
              <a:t>Vedení oddělené evidence ke všem příjmům a výdajům spadajícím do přímých nákladů.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1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Reálné vykazování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výdaje vykazovány v IS KP14+ v žádosti o platbu.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Návod: </a:t>
            </a:r>
            <a:r>
              <a:rPr lang="cs-CZ" dirty="0" smtClean="0">
                <a:hlinkClick r:id="rId2"/>
              </a:rPr>
              <a:t>https://www.esfcr.cz/pokyny-k-vyplneni-zpravy-o-realizaci-zadosti-o-platbu-a-zadosti-o-zmenu-opz/-/dokument/809712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02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Reálné vykazování výdajů</a:t>
            </a:r>
            <a:br>
              <a:rPr lang="cs-CZ" dirty="0"/>
            </a:br>
            <a:r>
              <a:rPr lang="cs-CZ" dirty="0" smtClean="0"/>
              <a:t>Přílohy 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smlouvy, DPČ, DPP</a:t>
            </a:r>
          </a:p>
          <a:p>
            <a:r>
              <a:rPr lang="cs-CZ" dirty="0" smtClean="0"/>
              <a:t>Účetní doklady, smlouvy</a:t>
            </a:r>
          </a:p>
          <a:p>
            <a:r>
              <a:rPr lang="cs-CZ" dirty="0" smtClean="0"/>
              <a:t>Výpisy z BÚ</a:t>
            </a:r>
          </a:p>
          <a:p>
            <a:r>
              <a:rPr lang="cs-CZ" dirty="0" smtClean="0"/>
              <a:t>Pracovní výkazy</a:t>
            </a:r>
          </a:p>
          <a:p>
            <a:r>
              <a:rPr lang="cs-CZ" dirty="0" smtClean="0"/>
              <a:t>Doklady a dokumenty k cestovnému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5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a doporučené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8064000" cy="3672408"/>
          </a:xfrm>
        </p:spPr>
        <p:txBody>
          <a:bodyPr/>
          <a:lstStyle/>
          <a:p>
            <a:r>
              <a:rPr lang="cs-CZ" sz="2200" dirty="0" smtClean="0">
                <a:hlinkClick r:id="rId2"/>
              </a:rPr>
              <a:t>Obecná část pravidel pro žadatele a příjemce</a:t>
            </a:r>
            <a:endParaRPr lang="cs-CZ" sz="2200" dirty="0" smtClean="0"/>
          </a:p>
          <a:p>
            <a:r>
              <a:rPr lang="cs-CZ" sz="2200" dirty="0" smtClean="0">
                <a:hlinkClick r:id="rId3"/>
              </a:rPr>
              <a:t>Specifická část pravidel pro žadatele a příjemce</a:t>
            </a:r>
            <a:endParaRPr lang="cs-CZ" sz="2200" dirty="0" smtClean="0"/>
          </a:p>
          <a:p>
            <a:r>
              <a:rPr lang="cs-CZ" sz="2200" dirty="0" smtClean="0"/>
              <a:t>Rozhodnutí o poskytnutí dotace</a:t>
            </a:r>
          </a:p>
          <a:p>
            <a:r>
              <a:rPr lang="cs-CZ" sz="2200" dirty="0" smtClean="0">
                <a:hlinkClick r:id="rId4"/>
              </a:rPr>
              <a:t>Text výzvy a její přílohy</a:t>
            </a:r>
            <a:endParaRPr lang="cs-CZ" sz="2200" dirty="0" smtClean="0"/>
          </a:p>
          <a:p>
            <a:r>
              <a:rPr lang="cs-CZ" sz="2200" dirty="0" smtClean="0">
                <a:hlinkClick r:id="rId5"/>
              </a:rPr>
              <a:t>Pokyny pro vyplnění ZoR</a:t>
            </a:r>
            <a:endParaRPr lang="cs-CZ" sz="2200" dirty="0" smtClean="0"/>
          </a:p>
          <a:p>
            <a:r>
              <a:rPr lang="cs-CZ" sz="2200" dirty="0" smtClean="0">
                <a:hlinkClick r:id="rId6"/>
              </a:rPr>
              <a:t>Pokyny pro vyplnění </a:t>
            </a:r>
            <a:r>
              <a:rPr lang="cs-CZ" sz="2200" dirty="0" err="1" smtClean="0">
                <a:hlinkClick r:id="rId6"/>
              </a:rPr>
              <a:t>ŽoZ</a:t>
            </a:r>
            <a:endParaRPr lang="cs-CZ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2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/>
              <a:t>Reálné vykazování výdajů</a:t>
            </a:r>
            <a:br>
              <a:rPr lang="cs-CZ" dirty="0"/>
            </a:br>
            <a:r>
              <a:rPr lang="cs-CZ" dirty="0"/>
              <a:t>Osobní </a:t>
            </a:r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248472"/>
          </a:xfrm>
        </p:spPr>
        <p:txBody>
          <a:bodyPr/>
          <a:lstStyle/>
          <a:p>
            <a:r>
              <a:rPr lang="cs-CZ" dirty="0" smtClean="0"/>
              <a:t>Obecné náležitosti pracovní smlouvy, DPČ a DPP:</a:t>
            </a:r>
          </a:p>
          <a:p>
            <a:pPr lvl="1"/>
            <a:r>
              <a:rPr lang="cs-CZ" dirty="0" smtClean="0"/>
              <a:t>Popis pracovní činnosti vykonávané pro projekt,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dentifikaci projektu (název či </a:t>
            </a:r>
            <a:r>
              <a:rPr lang="cs-CZ" dirty="0" err="1" smtClean="0"/>
              <a:t>reg.číslo</a:t>
            </a:r>
            <a:r>
              <a:rPr lang="cs-CZ" dirty="0" smtClean="0"/>
              <a:t>),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ýše úvazku či počet hodin za časovou jednotku,</a:t>
            </a:r>
          </a:p>
          <a:p>
            <a:pPr lvl="1"/>
            <a:r>
              <a:rPr lang="cs-CZ" dirty="0" smtClean="0"/>
              <a:t>výše odměny,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alší zákonem stanovené náležitosti:</a:t>
            </a:r>
          </a:p>
          <a:p>
            <a:pPr lvl="2"/>
            <a:r>
              <a:rPr lang="cs-CZ" dirty="0" smtClean="0"/>
              <a:t>PS (místo výkonu práce, den nástupu do práce),</a:t>
            </a:r>
          </a:p>
          <a:p>
            <a:pPr lvl="2"/>
            <a:r>
              <a:rPr lang="cs-CZ" dirty="0" smtClean="0"/>
              <a:t>DPČ (pracovní doba, doba, na kterou se dohoda uzavírá),</a:t>
            </a:r>
          </a:p>
          <a:p>
            <a:pPr lvl="2"/>
            <a:r>
              <a:rPr lang="cs-CZ" dirty="0" smtClean="0"/>
              <a:t>DPP (doba na kterou se dohoda uzavírá).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43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/>
              <a:t>Reálné vykazování výdajů</a:t>
            </a:r>
            <a:br>
              <a:rPr lang="cs-CZ" dirty="0"/>
            </a:br>
            <a:r>
              <a:rPr lang="cs-CZ" dirty="0"/>
              <a:t>Osobní </a:t>
            </a:r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916832"/>
            <a:ext cx="8064000" cy="4032448"/>
          </a:xfrm>
        </p:spPr>
        <p:txBody>
          <a:bodyPr/>
          <a:lstStyle/>
          <a:p>
            <a:r>
              <a:rPr lang="cs-CZ" dirty="0" smtClean="0"/>
              <a:t>Vykazují se v soupisce lidských zdrojů.</a:t>
            </a:r>
          </a:p>
          <a:p>
            <a:r>
              <a:rPr lang="cs-CZ" dirty="0" smtClean="0"/>
              <a:t>Jako přílohu je třeba nahrát kopie výpisů z BÚ, </a:t>
            </a:r>
            <a:r>
              <a:rPr lang="cs-CZ" dirty="0" err="1" smtClean="0"/>
              <a:t>příp.VPD</a:t>
            </a:r>
            <a:r>
              <a:rPr lang="cs-CZ" dirty="0" smtClean="0"/>
              <a:t> u mzdových nákladů nad 10.000,- Kč. </a:t>
            </a:r>
          </a:p>
          <a:p>
            <a:r>
              <a:rPr lang="cs-CZ" dirty="0" smtClean="0"/>
              <a:t>Při prvním vykazování mzdových nákladů zaměstnance je třeba do systému nahrát pracovní smlouvu zaměstnance se všemi příp. přílohami (není explicitně dáno specifickou částí pravidel).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166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/>
              <a:t>Reálné vykazování výdajů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Pracovní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Nutnost předkládat pracovní výkazy:</a:t>
            </a:r>
          </a:p>
          <a:p>
            <a:pPr lvl="1"/>
            <a:r>
              <a:rPr lang="cs-CZ" dirty="0" smtClean="0"/>
              <a:t>Pracovník vykonává na jeden pracovně právní vztah činnost pro projekt i mimo projekt,</a:t>
            </a:r>
          </a:p>
          <a:p>
            <a:pPr lvl="1"/>
            <a:r>
              <a:rPr lang="cs-CZ" dirty="0" smtClean="0"/>
              <a:t>pracovník vykonává na jeden pracovně právní vztah činnosti, které spadají do přímých i nepřímých nákladů.</a:t>
            </a:r>
          </a:p>
          <a:p>
            <a:pPr lvl="1"/>
            <a:endParaRPr lang="cs-CZ" dirty="0"/>
          </a:p>
          <a:p>
            <a:r>
              <a:rPr lang="cs-CZ" dirty="0" smtClean="0"/>
              <a:t>Výkazy se zpracovávají za jednotlivé měsíce</a:t>
            </a:r>
          </a:p>
          <a:p>
            <a:pPr lvl="1"/>
            <a:r>
              <a:rPr lang="cs-CZ" dirty="0" smtClean="0"/>
              <a:t>ne po dnech, ale po skupinách činností.</a:t>
            </a:r>
          </a:p>
          <a:p>
            <a:pPr lvl="1"/>
            <a:endParaRPr lang="cs-CZ" dirty="0"/>
          </a:p>
          <a:p>
            <a:r>
              <a:rPr lang="cs-CZ" dirty="0" smtClean="0"/>
              <a:t>Výkazy podepisuje zaměstnanec </a:t>
            </a:r>
            <a:r>
              <a:rPr lang="cs-CZ" dirty="0"/>
              <a:t>a </a:t>
            </a:r>
            <a:r>
              <a:rPr lang="cs-CZ" dirty="0" smtClean="0"/>
              <a:t>nadřízený pracovník,</a:t>
            </a:r>
            <a:endParaRPr lang="cs-CZ" dirty="0"/>
          </a:p>
          <a:p>
            <a:r>
              <a:rPr lang="cs-CZ" dirty="0" err="1"/>
              <a:t>scan</a:t>
            </a:r>
            <a:r>
              <a:rPr lang="cs-CZ" dirty="0"/>
              <a:t> pracovního výkazu nahrát do systému.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343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</a:t>
            </a:r>
            <a:r>
              <a:rPr lang="cs-CZ" dirty="0"/>
              <a:t>vykazování výdajů Dokladování </a:t>
            </a:r>
            <a:r>
              <a:rPr lang="cs-CZ" dirty="0" smtClean="0"/>
              <a:t>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53650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Vše, co spadá do PN, musí být příjemce schopen doložit.</a:t>
            </a:r>
          </a:p>
          <a:p>
            <a:endParaRPr lang="cs-CZ" dirty="0" smtClean="0"/>
          </a:p>
          <a:p>
            <a:r>
              <a:rPr lang="cs-CZ" dirty="0" smtClean="0"/>
              <a:t>Do IS KP2014+ je třeba naskenovat všechny doklady z nichž je nárokována částka přesahující 10.000,- Kč a s ním také doklad o zaplacení.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5056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Reálné vykazování výdajů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Účetní doklady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748464" cy="5040560"/>
          </a:xfrm>
        </p:spPr>
        <p:txBody>
          <a:bodyPr/>
          <a:lstStyle/>
          <a:p>
            <a:r>
              <a:rPr lang="cs-CZ" dirty="0" smtClean="0"/>
              <a:t>Označení (faktura)</a:t>
            </a:r>
          </a:p>
          <a:p>
            <a:r>
              <a:rPr lang="cs-CZ" dirty="0" smtClean="0"/>
              <a:t>Obsah účetního případu</a:t>
            </a:r>
          </a:p>
          <a:p>
            <a:r>
              <a:rPr lang="cs-CZ" dirty="0" smtClean="0"/>
              <a:t>Účastníci účetního případu</a:t>
            </a:r>
          </a:p>
          <a:p>
            <a:r>
              <a:rPr lang="cs-CZ" dirty="0" smtClean="0"/>
              <a:t>Peněžní částka (cena za měrnou jednotku/cena celkem)</a:t>
            </a:r>
          </a:p>
          <a:p>
            <a:r>
              <a:rPr lang="cs-CZ" dirty="0" smtClean="0"/>
              <a:t>Okamžik vyhotovení ÚD a okamžik uskutečnění ÚP</a:t>
            </a:r>
          </a:p>
          <a:p>
            <a:r>
              <a:rPr lang="cs-CZ" dirty="0" smtClean="0"/>
              <a:t>Podpisový záznam osoby odpovědné za ÚP</a:t>
            </a:r>
          </a:p>
          <a:p>
            <a:r>
              <a:rPr lang="cs-CZ" dirty="0" smtClean="0"/>
              <a:t>Podpisový záznam osoby odpovědné za zaúčtování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58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Reálné vykazování výdajů </a:t>
            </a:r>
            <a:br>
              <a:rPr lang="cs-CZ" dirty="0"/>
            </a:br>
            <a:r>
              <a:rPr lang="cs-CZ" dirty="0"/>
              <a:t>Účetní doklady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Označení vazby na projekt</a:t>
            </a:r>
          </a:p>
          <a:p>
            <a:pPr lvl="1"/>
            <a:r>
              <a:rPr lang="cs-CZ" dirty="0" smtClean="0"/>
              <a:t>účetní doklad </a:t>
            </a:r>
            <a:r>
              <a:rPr lang="mr-IN" dirty="0" smtClean="0"/>
              <a:t>–</a:t>
            </a:r>
            <a:r>
              <a:rPr lang="cs-CZ" dirty="0" smtClean="0"/>
              <a:t> číslo </a:t>
            </a:r>
            <a:r>
              <a:rPr lang="cs-CZ" b="1" u="sng" dirty="0" smtClean="0"/>
              <a:t>nebo</a:t>
            </a:r>
            <a:r>
              <a:rPr lang="cs-CZ" dirty="0" smtClean="0"/>
              <a:t> název projektu</a:t>
            </a:r>
          </a:p>
          <a:p>
            <a:pPr lvl="1"/>
            <a:r>
              <a:rPr lang="cs-CZ" dirty="0" smtClean="0"/>
              <a:t>faktura/pokladní doklad </a:t>
            </a:r>
            <a:r>
              <a:rPr lang="mr-IN" dirty="0" smtClean="0"/>
              <a:t>–</a:t>
            </a:r>
            <a:r>
              <a:rPr lang="cs-CZ" dirty="0" smtClean="0"/>
              <a:t> číslo </a:t>
            </a:r>
            <a:r>
              <a:rPr lang="cs-CZ" b="1" u="sng" dirty="0" smtClean="0"/>
              <a:t>a</a:t>
            </a:r>
            <a:r>
              <a:rPr lang="cs-CZ" dirty="0" smtClean="0"/>
              <a:t> název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623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Reálné vykazování výdajů</a:t>
            </a:r>
            <a:br>
              <a:rPr lang="cs-CZ" dirty="0"/>
            </a:br>
            <a:r>
              <a:rPr lang="cs-CZ" dirty="0"/>
              <a:t>Přímá </a:t>
            </a:r>
            <a:r>
              <a:rPr lang="cs-CZ" dirty="0" smtClean="0"/>
              <a:t>podpora – cestovné </a:t>
            </a:r>
            <a:r>
              <a:rPr lang="cs-CZ" dirty="0" err="1" smtClean="0"/>
              <a:t>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320000"/>
          </a:xfrm>
        </p:spPr>
        <p:txBody>
          <a:bodyPr/>
          <a:lstStyle/>
          <a:p>
            <a:r>
              <a:rPr lang="cs-CZ" dirty="0" smtClean="0"/>
              <a:t>Cestovné cílové skupiny </a:t>
            </a:r>
          </a:p>
          <a:p>
            <a:pPr lvl="1"/>
            <a:r>
              <a:rPr lang="cs-CZ" dirty="0" smtClean="0"/>
              <a:t>Jízdenky (2.třída)</a:t>
            </a:r>
          </a:p>
          <a:p>
            <a:pPr lvl="1"/>
            <a:r>
              <a:rPr lang="cs-CZ" dirty="0" smtClean="0"/>
              <a:t>Jízda autem dle vyhlášky MPSV</a:t>
            </a:r>
          </a:p>
          <a:p>
            <a:pPr lvl="2"/>
            <a:r>
              <a:rPr lang="cs-CZ" dirty="0" smtClean="0"/>
              <a:t>jen pro úseky bez použitelné veřejné dopravy v daném čase a dni,	</a:t>
            </a:r>
          </a:p>
          <a:p>
            <a:pPr lvl="2"/>
            <a:r>
              <a:rPr lang="cs-CZ" dirty="0" smtClean="0"/>
              <a:t>pro osoby, které nemohou cestovat veřejnou dopravou, a pro osoby, které je doprovází.</a:t>
            </a:r>
          </a:p>
          <a:p>
            <a:pPr lvl="1"/>
            <a:r>
              <a:rPr lang="cs-CZ" dirty="0" smtClean="0"/>
              <a:t>Jízda autem ostatních účastníků – proplacena cena jízdenky 2. třídy veřejné dopravy, </a:t>
            </a:r>
            <a:r>
              <a:rPr lang="cs-CZ" dirty="0"/>
              <a:t>doklad = výpis z internetového jízdního řádu s uvedením ceny jízdenky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  <a:p>
            <a:r>
              <a:rPr lang="cs-CZ" dirty="0"/>
              <a:t>Stravné cílové skupiny</a:t>
            </a:r>
          </a:p>
          <a:p>
            <a:pPr lvl="1"/>
            <a:r>
              <a:rPr lang="cs-CZ" dirty="0"/>
              <a:t>vždy nepřímý náklad.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956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Reálné vykazování výdajů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Přímá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Ubytování cílové skupiny </a:t>
            </a:r>
          </a:p>
          <a:p>
            <a:pPr lvl="1"/>
            <a:r>
              <a:rPr lang="cs-CZ" dirty="0"/>
              <a:t>Faktury za ubytování (</a:t>
            </a:r>
            <a:r>
              <a:rPr lang="cs-CZ" dirty="0" smtClean="0"/>
              <a:t>max. 1.000,- Kč/noc</a:t>
            </a:r>
            <a:r>
              <a:rPr lang="cs-CZ" dirty="0"/>
              <a:t>)</a:t>
            </a:r>
          </a:p>
          <a:p>
            <a:r>
              <a:rPr lang="cs-CZ" dirty="0"/>
              <a:t>Příspěvek na péči</a:t>
            </a:r>
          </a:p>
          <a:p>
            <a:pPr lvl="1"/>
            <a:r>
              <a:rPr lang="cs-CZ" dirty="0"/>
              <a:t>Po dobu účasti na školení</a:t>
            </a:r>
          </a:p>
          <a:p>
            <a:r>
              <a:rPr lang="cs-CZ" dirty="0"/>
              <a:t>Ostatní</a:t>
            </a:r>
          </a:p>
          <a:p>
            <a:pPr lvl="1"/>
            <a:r>
              <a:rPr lang="cs-CZ" dirty="0"/>
              <a:t>Jiné nezbytné náklady CS (prohlídka zdravotní způsobilosti, výpis z rejstříku trestů)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407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podpora mimo mzdové </a:t>
            </a:r>
            <a:r>
              <a:rPr lang="cs-CZ" dirty="0" smtClean="0"/>
              <a:t>příspěvky - dokladování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Doklad od CS o vzniklém výdaji (jízdenka, faktura či jiný doklad o zaplacení ze strany CS).</a:t>
            </a:r>
          </a:p>
          <a:p>
            <a:r>
              <a:rPr lang="cs-CZ" dirty="0" smtClean="0"/>
              <a:t>Výdajový pokladní doklad příjemce (nejčastější varianta) o proplacení přímé podpory CS.</a:t>
            </a:r>
          </a:p>
          <a:p>
            <a:r>
              <a:rPr lang="cs-CZ" dirty="0" smtClean="0"/>
              <a:t>Prezenční listina k realizované akci (či jiný dokument dokladující přítomnost CS na akci, její termín a druh, jméno a příjmení osoby z CS).</a:t>
            </a:r>
          </a:p>
          <a:p>
            <a:r>
              <a:rPr lang="cs-CZ" dirty="0"/>
              <a:t>Ztracené nebo nevyžádané doklady k přímé podpoře od CS (výjimečné </a:t>
            </a:r>
            <a:r>
              <a:rPr lang="cs-CZ" dirty="0" smtClean="0"/>
              <a:t>řešení) - čestné  </a:t>
            </a:r>
            <a:r>
              <a:rPr lang="cs-CZ" dirty="0"/>
              <a:t>prohlášení o uskutečněných výdajích.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43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podpora mimo mzdové příspěvky - dokladování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Výdaje nad 10.000,- Kč</a:t>
            </a:r>
          </a:p>
          <a:p>
            <a:pPr lvl="1"/>
            <a:r>
              <a:rPr lang="cs-CZ" dirty="0" smtClean="0"/>
              <a:t>v soupisce účetních dokladů se vkládají přímo účetní doklady. Do přehledové tabulky se tyto výdaje neuvádí.</a:t>
            </a:r>
          </a:p>
          <a:p>
            <a:pPr lvl="1"/>
            <a:endParaRPr lang="cs-CZ" dirty="0"/>
          </a:p>
          <a:p>
            <a:r>
              <a:rPr lang="cs-CZ" dirty="0" smtClean="0"/>
              <a:t>Výdaje do10.000,- Kč</a:t>
            </a:r>
          </a:p>
          <a:p>
            <a:pPr lvl="1"/>
            <a:r>
              <a:rPr lang="cs-CZ" dirty="0" smtClean="0"/>
              <a:t>v případě kumulace výdajů se dokladování nahrazuje přehledovou tabulkou ve formátu .</a:t>
            </a:r>
            <a:r>
              <a:rPr lang="cs-CZ" dirty="0" err="1" smtClean="0"/>
              <a:t>xls</a:t>
            </a:r>
            <a:r>
              <a:rPr lang="cs-CZ" dirty="0" smtClean="0"/>
              <a:t> či .</a:t>
            </a:r>
            <a:r>
              <a:rPr lang="cs-CZ" dirty="0" err="1" smtClean="0"/>
              <a:t>xlsx</a:t>
            </a:r>
            <a:endParaRPr lang="cs-CZ" dirty="0" smtClean="0"/>
          </a:p>
          <a:p>
            <a:pPr lvl="1"/>
            <a:r>
              <a:rPr lang="cs-CZ" dirty="0" smtClean="0"/>
              <a:t>přehledová tabulka se do soupisky účetních dokladů vkládá jako jeden řádek </a:t>
            </a:r>
            <a:r>
              <a:rPr lang="mr-IN" dirty="0" smtClean="0"/>
              <a:t>–</a:t>
            </a:r>
            <a:r>
              <a:rPr lang="cs-CZ" dirty="0" smtClean="0"/>
              <a:t> do pole dodavatele se vkládá NR.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88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Publicita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630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podpora mimo mzdové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40</a:t>
            </a:fld>
            <a:endParaRPr lang="cs-CZ" dirty="0">
              <a:solidFill>
                <a:srgbClr val="084A8B"/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793490"/>
              </p:ext>
            </p:extLst>
          </p:nvPr>
        </p:nvGraphicFramePr>
        <p:xfrm>
          <a:off x="-2244" y="1099107"/>
          <a:ext cx="9180427" cy="557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List" r:id="rId4" imgW="12010921" imgH="7296210" progId="Excel.Sheet.12">
                  <p:embed/>
                </p:oleObj>
              </mc:Choice>
              <mc:Fallback>
                <p:oleObj name="List" r:id="rId4" imgW="12010921" imgH="72962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2244" y="1099107"/>
                        <a:ext cx="9180427" cy="5577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312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Prokazují se % poměrem vůči skutečně vynaloženým způsobilým přímým nákladům v rámci </a:t>
            </a:r>
            <a:r>
              <a:rPr lang="cs-CZ" dirty="0" err="1" smtClean="0"/>
              <a:t>ZoR</a:t>
            </a:r>
            <a:r>
              <a:rPr lang="cs-CZ" dirty="0" smtClean="0"/>
              <a:t> s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Každá platba příjemci v sobě zahrnuje prostředky na přímé i nepřímé náklady dle stanoveného poměru.</a:t>
            </a:r>
          </a:p>
          <a:p>
            <a:r>
              <a:rPr lang="cs-CZ" dirty="0" smtClean="0"/>
              <a:t>Základní sazba – 25 % přímých nákladů.</a:t>
            </a:r>
          </a:p>
          <a:p>
            <a:r>
              <a:rPr lang="cs-CZ" dirty="0" smtClean="0"/>
              <a:t>Na základě závěrečného vyúčtování se může % NN změnit směrem dolů.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538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42</a:t>
            </a:fld>
            <a:endParaRPr lang="cs-CZ" dirty="0">
              <a:solidFill>
                <a:srgbClr val="084A8B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21515"/>
              </p:ext>
            </p:extLst>
          </p:nvPr>
        </p:nvGraphicFramePr>
        <p:xfrm>
          <a:off x="395536" y="1484785"/>
          <a:ext cx="8136904" cy="4383842"/>
        </p:xfrm>
        <a:graphic>
          <a:graphicData uri="http://schemas.openxmlformats.org/drawingml/2006/table">
            <a:tbl>
              <a:tblPr/>
              <a:tblGrid>
                <a:gridCol w="3204197"/>
                <a:gridCol w="4932707"/>
              </a:tblGrid>
              <a:tr h="15512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9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 režim ex-ante</a:t>
            </a:r>
          </a:p>
          <a:p>
            <a:r>
              <a:rPr lang="cs-CZ" dirty="0" smtClean="0"/>
              <a:t>Zálohové platby dle finančního plánu</a:t>
            </a:r>
          </a:p>
          <a:p>
            <a:pPr lvl="1"/>
            <a:r>
              <a:rPr lang="cs-CZ" dirty="0" smtClean="0"/>
              <a:t>1.zálohová platba ve výši 25 / 70%</a:t>
            </a:r>
          </a:p>
          <a:p>
            <a:pPr lvl="1"/>
            <a:r>
              <a:rPr lang="cs-CZ" dirty="0" smtClean="0"/>
              <a:t>Další zálohové platby:</a:t>
            </a:r>
          </a:p>
          <a:p>
            <a:pPr lvl="2"/>
            <a:r>
              <a:rPr lang="cs-CZ" dirty="0"/>
              <a:t>č</a:t>
            </a:r>
            <a:r>
              <a:rPr lang="cs-CZ" dirty="0" smtClean="0"/>
              <a:t>ástka vzniklých a vyúčtovaných způsobilých výdajů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432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rozpočtu jsou možné.</a:t>
            </a:r>
          </a:p>
          <a:p>
            <a:r>
              <a:rPr lang="cs-CZ" dirty="0" smtClean="0"/>
              <a:t>Každou změnu je třeba zdůvodnit.</a:t>
            </a:r>
          </a:p>
          <a:p>
            <a:r>
              <a:rPr lang="cs-CZ" dirty="0" smtClean="0"/>
              <a:t>Při změně se podívat do „specifické části pravidel“, zda se jedná o podstatnou či nepodstatnou změnu.</a:t>
            </a:r>
          </a:p>
          <a:p>
            <a:r>
              <a:rPr lang="cs-CZ" dirty="0" smtClean="0"/>
              <a:t>Celková výše rozpočtu nemůže být navýšena.</a:t>
            </a:r>
          </a:p>
          <a:p>
            <a:r>
              <a:rPr lang="cs-CZ" dirty="0" smtClean="0"/>
              <a:t>Dodržování rozpočtu</a:t>
            </a:r>
          </a:p>
          <a:p>
            <a:pPr lvl="1"/>
            <a:r>
              <a:rPr lang="cs-CZ" dirty="0" smtClean="0"/>
              <a:t>Čerpání z položek nemůže být vyšší než je jejich výše.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212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Příjemci jsou povinni vést účetnictví nebo daňovou evidenci dle předpisů ČR</a:t>
            </a:r>
          </a:p>
          <a:p>
            <a:endParaRPr lang="cs-CZ" dirty="0" smtClean="0"/>
          </a:p>
          <a:p>
            <a:r>
              <a:rPr lang="cs-CZ" dirty="0" smtClean="0"/>
              <a:t>Je třeba vést oddělenou evidenci ke všem příjmům a výdajům spadajícím do přímých nákladů projektu.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886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Žádost o platbu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Zpráva o realizaci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8579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(ZoR)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563208"/>
          </a:xfrm>
        </p:spPr>
        <p:txBody>
          <a:bodyPr/>
          <a:lstStyle/>
          <a:p>
            <a:r>
              <a:rPr lang="cs-CZ" sz="2000" dirty="0" smtClean="0"/>
              <a:t>Předkládá se prostřednictvím ISKP14+ do </a:t>
            </a:r>
            <a:r>
              <a:rPr lang="cs-CZ" sz="2000" dirty="0"/>
              <a:t>30 dnů po ukončení monitorovaného období, závěrečná zpráva o realizaci do 60 dnů.</a:t>
            </a:r>
          </a:p>
          <a:p>
            <a:r>
              <a:rPr lang="cs-CZ" sz="2000" dirty="0" smtClean="0"/>
              <a:t>Je možno depeší požádat o prodloužení termínu pro předložení žádosti před vypršením 30denní lhůty.</a:t>
            </a:r>
          </a:p>
          <a:p>
            <a:r>
              <a:rPr lang="cs-CZ" sz="2000" dirty="0" smtClean="0"/>
              <a:t>Zpráva o realizaci informuje o realizaci projektu v daném období (délka období dána právním aktem):</a:t>
            </a:r>
            <a:br>
              <a:rPr lang="cs-CZ" sz="2000" dirty="0" smtClean="0"/>
            </a:b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7829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760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604488" cy="1080000"/>
          </a:xfrm>
        </p:spPr>
        <p:txBody>
          <a:bodyPr/>
          <a:lstStyle/>
          <a:p>
            <a:r>
              <a:rPr lang="cs-CZ" dirty="0" smtClean="0"/>
              <a:t>Založení zprávy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POKYNY PRO VYPLNĚNÍ ZOR A ŽOP V ISKP 14+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Nová </a:t>
            </a:r>
            <a:r>
              <a:rPr lang="cs-CZ" dirty="0"/>
              <a:t>záložka s názvem </a:t>
            </a:r>
            <a:r>
              <a:rPr lang="cs-CZ" dirty="0" smtClean="0"/>
              <a:t>ŽÁDOST O PLATBU na úvodní stránce projektu.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aložit novou ŽÁDOST O PLATBU.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987824" y="41490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3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VIZUÁLNÍ IDENTITA - použití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ANO</a:t>
            </a:r>
            <a:endParaRPr lang="cs-CZ" b="1" dirty="0">
              <a:solidFill>
                <a:srgbClr val="084A8B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NE</a:t>
            </a:r>
            <a:endParaRPr lang="cs-CZ" b="1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Identifikační údaje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Upravit/vyplnit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Účet příjemce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Účet zřizovatele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/>
              <a:t>Souhrnná </a:t>
            </a:r>
            <a:r>
              <a:rPr lang="cs-CZ" sz="3200" b="1" dirty="0" smtClean="0"/>
              <a:t>soupiska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Doplnit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Evidenční číslo/označení soupisky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83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/>
              <a:t>SD-1 </a:t>
            </a:r>
            <a:r>
              <a:rPr lang="cs-CZ" sz="3200" b="1" dirty="0" smtClean="0"/>
              <a:t>Účetní/daňové doklady I</a:t>
            </a:r>
          </a:p>
          <a:p>
            <a:r>
              <a:rPr lang="cs-CZ" dirty="0" smtClean="0"/>
              <a:t>Aktivní jen tehdy, je-li zadáno evidenční číslo souhrnné soupisky.</a:t>
            </a:r>
          </a:p>
          <a:p>
            <a:r>
              <a:rPr lang="cs-CZ" dirty="0" smtClean="0"/>
              <a:t>Neuvádí se zde osobní náklady, cestovné ani příjmy.</a:t>
            </a:r>
          </a:p>
          <a:p>
            <a:r>
              <a:rPr lang="cs-CZ" b="1" dirty="0"/>
              <a:t>Vložení </a:t>
            </a:r>
            <a:r>
              <a:rPr lang="cs-CZ" b="1" dirty="0" err="1"/>
              <a:t>skenu</a:t>
            </a:r>
            <a:r>
              <a:rPr lang="cs-CZ" b="1" dirty="0"/>
              <a:t> účetního dokladu s výdajem nad </a:t>
            </a:r>
            <a:r>
              <a:rPr lang="cs-CZ" b="1" dirty="0" smtClean="0"/>
              <a:t>10.000,- Kč.</a:t>
            </a:r>
            <a:endParaRPr lang="cs-CZ" b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64011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/>
              <a:t>SD-1 </a:t>
            </a:r>
            <a:r>
              <a:rPr lang="cs-CZ" sz="3200" b="1" dirty="0" smtClean="0"/>
              <a:t>Účetní/daňové doklady I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dirty="0" smtClean="0"/>
              <a:t>Nový záznam – zadání účetního/daňového dokladu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Pořadové číslo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Zkrácený 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Položka v rozpočtu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Investice/</a:t>
            </a:r>
            <a:r>
              <a:rPr lang="cs-CZ" sz="2000" dirty="0" err="1" smtClean="0"/>
              <a:t>neinvestice</a:t>
            </a:r>
            <a:endParaRPr lang="cs-CZ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 smtClean="0"/>
              <a:t>Celková částka bez DPH </a:t>
            </a:r>
            <a:r>
              <a:rPr lang="pl-PL" sz="2000" b="1" dirty="0" smtClean="0"/>
              <a:t>uvedená na dokladu </a:t>
            </a:r>
            <a:r>
              <a:rPr lang="pl-PL" sz="2000" dirty="0" smtClean="0"/>
              <a:t>(může zahrnovat i výdaje, které si příjemce v ŽoP nenárokuje)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 smtClean="0"/>
              <a:t>Celková částka DPH </a:t>
            </a:r>
            <a:r>
              <a:rPr lang="pl-PL" sz="2000" b="1" dirty="0" smtClean="0"/>
              <a:t>uvedená na dokladu</a:t>
            </a:r>
            <a:r>
              <a:rPr lang="cs-CZ" sz="2000" b="1" dirty="0" smtClean="0"/>
              <a:t> </a:t>
            </a:r>
            <a:r>
              <a:rPr lang="pl-PL" sz="2000" dirty="0"/>
              <a:t>(může zahrnovat </a:t>
            </a:r>
            <a:r>
              <a:rPr lang="pl-PL" sz="2000" dirty="0" smtClean="0"/>
              <a:t>DPH z výdajů, </a:t>
            </a:r>
            <a:r>
              <a:rPr lang="pl-PL" sz="2000" dirty="0"/>
              <a:t>které si příjemce v ŽoP nenárokuje)</a:t>
            </a:r>
            <a:endParaRPr lang="cs-CZ" sz="20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Číslo účetního dokladu 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Datum vystavení dokladu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Datum uskutečnění zdanitelného plnění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5523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851240"/>
          </a:xfrm>
        </p:spPr>
        <p:txBody>
          <a:bodyPr/>
          <a:lstStyle/>
          <a:p>
            <a:pPr marL="0" lvl="0" indent="0">
              <a:buClr>
                <a:srgbClr val="5FBBF5"/>
              </a:buClr>
              <a:buNone/>
            </a:pPr>
            <a:r>
              <a:rPr lang="cs-CZ" sz="3200" b="1" dirty="0">
                <a:solidFill>
                  <a:srgbClr val="084A8B"/>
                </a:solidFill>
              </a:rPr>
              <a:t>SD-1 Účetní/daňové doklady II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Datum úhrady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ICO </a:t>
            </a:r>
            <a:r>
              <a:rPr lang="cs-CZ" dirty="0"/>
              <a:t>dodavatele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Název dodavatele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smlouvy/objednávky, ke které se doklad </a:t>
            </a:r>
            <a:r>
              <a:rPr lang="cs-CZ" dirty="0" smtClean="0"/>
              <a:t>vztahuje (je-li relevantní)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výběrového řízení, ke kterému se doklad </a:t>
            </a:r>
            <a:r>
              <a:rPr lang="cs-CZ" dirty="0" smtClean="0"/>
              <a:t>vztahuje (je-li relevantní)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Částka bez DPH připadající </a:t>
            </a:r>
            <a:r>
              <a:rPr lang="cs-CZ" b="1" dirty="0"/>
              <a:t>na prokazované 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Částka DPH připadající </a:t>
            </a:r>
            <a:r>
              <a:rPr lang="cs-CZ" b="1" dirty="0"/>
              <a:t>na prokazované způsobilé </a:t>
            </a:r>
            <a:r>
              <a:rPr lang="cs-CZ" b="1" dirty="0" smtClean="0"/>
              <a:t>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Popis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0946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platbu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 marL="0" lvl="0" indent="0">
              <a:buNone/>
            </a:pPr>
            <a:r>
              <a:rPr lang="cs-CZ" sz="3200" b="1" dirty="0">
                <a:solidFill>
                  <a:srgbClr val="084A8B"/>
                </a:solidFill>
              </a:rPr>
              <a:t>SD-1 Účetní/daňové doklady II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084A8B"/>
                </a:solidFill>
              </a:rPr>
              <a:t>Vykazování přímé podpory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Pokyny k vyplnění ZoR, kap. 2.3, str. 11</a:t>
            </a:r>
          </a:p>
          <a:p>
            <a:pPr lvl="1"/>
            <a:r>
              <a:rPr lang="cs-CZ" dirty="0" smtClean="0"/>
              <a:t>Přehledové tabulky k přímé podpoře </a:t>
            </a:r>
          </a:p>
          <a:p>
            <a:pPr lvl="1"/>
            <a:r>
              <a:rPr lang="cs-CZ" dirty="0" smtClean="0"/>
              <a:t>Mzdové příspěvky</a:t>
            </a:r>
          </a:p>
          <a:p>
            <a:pPr lvl="2"/>
            <a:r>
              <a:rPr lang="cs-CZ" dirty="0" smtClean="0"/>
              <a:t>Za každého zaměstnavatele nový řádek soupisky.</a:t>
            </a:r>
          </a:p>
          <a:p>
            <a:pPr lvl="1"/>
            <a:r>
              <a:rPr lang="cs-CZ" dirty="0" smtClean="0"/>
              <a:t>Ostatní přímá podpora</a:t>
            </a:r>
          </a:p>
          <a:p>
            <a:pPr lvl="2"/>
            <a:r>
              <a:rPr lang="cs-CZ" dirty="0" smtClean="0"/>
              <a:t>Kumulativní částka z přehledové tabulky = jeden řádek soupisky.</a:t>
            </a:r>
          </a:p>
          <a:p>
            <a:pPr marL="180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Pozn.: </a:t>
            </a:r>
          </a:p>
          <a:p>
            <a:pPr marL="180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Dodavatel u mzdových příspěvků = zaměstnavatel</a:t>
            </a:r>
          </a:p>
          <a:p>
            <a:pPr marL="180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Dodavatel u ostatní přímé podpory = příjemce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8339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Před podáním ŽoP</a:t>
            </a:r>
          </a:p>
          <a:p>
            <a:r>
              <a:rPr lang="cs-CZ" dirty="0" smtClean="0"/>
              <a:t>EXPORT STANDARDNÍ – vyexportovat celou soupisku a přiložit ji v </a:t>
            </a:r>
            <a:r>
              <a:rPr lang="cs-CZ" dirty="0" err="1" smtClean="0"/>
              <a:t>excelovském</a:t>
            </a:r>
            <a:r>
              <a:rPr lang="cs-CZ" dirty="0" smtClean="0"/>
              <a:t> formátu jako přílohu ŽoP.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4222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SD </a:t>
            </a:r>
            <a:r>
              <a:rPr lang="cs-CZ" sz="3200" b="1" dirty="0" smtClean="0"/>
              <a:t>– 2 Lidské zdroje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Nový záznam – zadání pracovníka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Zkrácený </a:t>
            </a:r>
            <a:r>
              <a:rPr lang="cs-CZ" dirty="0"/>
              <a:t>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Položka </a:t>
            </a:r>
            <a:r>
              <a:rPr lang="cs-CZ" dirty="0"/>
              <a:t>v rozpočtu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Identifikace </a:t>
            </a:r>
            <a:r>
              <a:rPr lang="cs-CZ" dirty="0"/>
              <a:t>kalendářního roku a měsíce, k němuž se vztahují osobní náklady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Příjmení </a:t>
            </a:r>
            <a:r>
              <a:rPr lang="cs-CZ" dirty="0"/>
              <a:t>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Jméno </a:t>
            </a:r>
            <a:r>
              <a:rPr lang="cs-CZ" dirty="0"/>
              <a:t>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Druh </a:t>
            </a:r>
            <a:r>
              <a:rPr lang="cs-CZ" dirty="0"/>
              <a:t>pracovněprávního vztahu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Fond </a:t>
            </a:r>
            <a:r>
              <a:rPr lang="cs-CZ" dirty="0"/>
              <a:t>pracovní doby pracovníka u zaměstnavatele v daném měsíci v </a:t>
            </a:r>
            <a:r>
              <a:rPr lang="cs-CZ" dirty="0" smtClean="0"/>
              <a:t>hodinách (jeden pracovně právní vztah)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572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7992440" cy="47792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/>
              <a:t>SD – 2 Lidské zdroje </a:t>
            </a:r>
            <a:r>
              <a:rPr lang="cs-CZ" sz="3200" b="1" dirty="0" smtClean="0"/>
              <a:t>II</a:t>
            </a:r>
            <a:endParaRPr lang="cs-CZ" sz="32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Počet </a:t>
            </a:r>
            <a:r>
              <a:rPr lang="cs-CZ" dirty="0"/>
              <a:t>odpracovaných hodin na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Zúčtovaná </a:t>
            </a:r>
            <a:r>
              <a:rPr lang="cs-CZ" dirty="0"/>
              <a:t>hrubá mzda/plat v daném měsíci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</a:t>
            </a:r>
            <a:r>
              <a:rPr lang="cs-CZ" dirty="0"/>
              <a:t>úhrady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Jiné </a:t>
            </a:r>
            <a:r>
              <a:rPr lang="cs-CZ" dirty="0"/>
              <a:t>výdaje (odvádí se z nich odvody)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Jiné </a:t>
            </a:r>
            <a:r>
              <a:rPr lang="cs-CZ" dirty="0"/>
              <a:t>výdaje (neodvádí se z nich odvody)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Pojistné </a:t>
            </a:r>
            <a:r>
              <a:rPr lang="cs-CZ" dirty="0"/>
              <a:t>na sociální a zdravotní pojištění zaměstnavatele</a:t>
            </a:r>
          </a:p>
          <a:p>
            <a:pPr marL="0" indent="0">
              <a:buNone/>
            </a:pPr>
            <a:r>
              <a:rPr lang="cs-CZ" dirty="0" smtClean="0"/>
              <a:t>Vložení </a:t>
            </a:r>
            <a:r>
              <a:rPr lang="cs-CZ" dirty="0" err="1" smtClean="0"/>
              <a:t>skenu</a:t>
            </a:r>
            <a:r>
              <a:rPr lang="cs-CZ" dirty="0" smtClean="0"/>
              <a:t> pracovního výkazu (vkládat lze až po uložení předešlých údajů).</a:t>
            </a:r>
          </a:p>
          <a:p>
            <a:pPr marL="0" indent="0">
              <a:buNone/>
            </a:pPr>
            <a:r>
              <a:rPr lang="cs-CZ" dirty="0" smtClean="0"/>
              <a:t>Vložení pracovní smlouvy při prvním vykazování mzdy daného zaměstnance.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6254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platbu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/>
              <a:t>SD – 2 Lidské zdroje </a:t>
            </a:r>
            <a:r>
              <a:rPr lang="cs-CZ" sz="3200" b="1" dirty="0" smtClean="0"/>
              <a:t>III.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 smtClean="0"/>
              <a:t>Dokladování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Je třeba doložit jako přílohu: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Doklad o pracovně právním vztahu (PS, DPP, DPČ) při prvním vykazování mzdy pracovníka.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Pracovní výkaz (je-li třeba vypracovávat).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Doklad o zaplacení SP, ZP při mzdovém výdaji nad 10.000,- Kč.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Doklad o proplacení mzdy při mzdovém výdaji nad 10.000,- Kč.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9601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platbu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/>
              <a:t>SD – 2 Lidské zdroje III</a:t>
            </a:r>
            <a:r>
              <a:rPr lang="cs-CZ" sz="3200" b="1" dirty="0" smtClean="0"/>
              <a:t>.</a:t>
            </a:r>
          </a:p>
          <a:p>
            <a:pPr marL="0" indent="0">
              <a:buNone/>
            </a:pPr>
            <a:r>
              <a:rPr lang="cs-CZ" sz="3200" b="1" dirty="0" smtClean="0"/>
              <a:t>Nestandardní případy</a:t>
            </a:r>
          </a:p>
          <a:p>
            <a:r>
              <a:rPr lang="cs-CZ" b="1" dirty="0" smtClean="0"/>
              <a:t>pracovník projektu v rámci jednoho pracovně právního vztahu má mzdu za činnosti z projektu vyšší než mzdu za činnosti mimo projekt</a:t>
            </a:r>
          </a:p>
          <a:p>
            <a:pPr lvl="1"/>
            <a:r>
              <a:rPr lang="cs-CZ" b="1" dirty="0" smtClean="0"/>
              <a:t>Pokyny pro vyplnění ZoR – kap. 2.4, příklad č. 1 (str. 17)</a:t>
            </a:r>
          </a:p>
          <a:p>
            <a:r>
              <a:rPr lang="cs-CZ" b="1" dirty="0"/>
              <a:t>pracovník projektu v rámci jednoho pracovně právního vztahu má mzdu za činnosti z projektu </a:t>
            </a:r>
            <a:r>
              <a:rPr lang="cs-CZ" b="1" dirty="0" smtClean="0"/>
              <a:t>nižší než </a:t>
            </a:r>
            <a:r>
              <a:rPr lang="cs-CZ" b="1" dirty="0"/>
              <a:t>mzdu za činnosti mimo projekt</a:t>
            </a:r>
          </a:p>
          <a:p>
            <a:pPr lvl="1"/>
            <a:r>
              <a:rPr lang="cs-CZ" b="1" dirty="0"/>
              <a:t>Pokyny pro vyplnění ZoR – kap. 2.4, příklad č. 1 (str. 17)</a:t>
            </a:r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82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Povinný plakát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projektu </a:t>
            </a:r>
            <a:r>
              <a:rPr lang="cs-CZ" dirty="0" smtClean="0"/>
              <a:t>– šablona na </a:t>
            </a:r>
            <a:r>
              <a:rPr lang="cs-CZ" dirty="0" smtClean="0">
                <a:hlinkClick r:id="rId2"/>
              </a:rPr>
              <a:t>https://publicita.dotaceeu.cz/</a:t>
            </a:r>
            <a:r>
              <a:rPr lang="cs-CZ" dirty="0" smtClean="0"/>
              <a:t>. </a:t>
            </a:r>
          </a:p>
          <a:p>
            <a:r>
              <a:rPr lang="cs-CZ" dirty="0"/>
              <a:t>Po celou dobu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budovy: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místech.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příjemce.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Před podáním ŽoP</a:t>
            </a:r>
          </a:p>
          <a:p>
            <a:r>
              <a:rPr lang="cs-CZ" dirty="0" smtClean="0"/>
              <a:t>EXPORT STANDARDNÍ – vyexportovat celou soupisku a přiložit ji v </a:t>
            </a:r>
            <a:r>
              <a:rPr lang="cs-CZ" dirty="0" err="1" smtClean="0"/>
              <a:t>excelovském</a:t>
            </a:r>
            <a:r>
              <a:rPr lang="cs-CZ" dirty="0" smtClean="0"/>
              <a:t> formátu jako přílohu ŽoP.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1579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err="1" smtClean="0"/>
              <a:t>Sd</a:t>
            </a:r>
            <a:r>
              <a:rPr lang="cs-CZ" sz="3200" b="1" dirty="0" smtClean="0"/>
              <a:t> – 3 Cestovní náhrady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Nový záznam – zadání </a:t>
            </a:r>
            <a:r>
              <a:rPr lang="cs-CZ" dirty="0" smtClean="0"/>
              <a:t>položky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Zkrácený </a:t>
            </a:r>
            <a:r>
              <a:rPr lang="cs-CZ" dirty="0"/>
              <a:t>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Položka v rozpočtu </a:t>
            </a:r>
            <a:r>
              <a:rPr lang="cs-CZ" dirty="0" smtClean="0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účetního dokladu </a:t>
            </a:r>
            <a:r>
              <a:rPr lang="cs-CZ" dirty="0" smtClean="0"/>
              <a:t>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Příjmení 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Jméno 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Druh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Účel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7253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SD </a:t>
            </a:r>
            <a:r>
              <a:rPr lang="cs-CZ" sz="3200" b="1" dirty="0"/>
              <a:t>– 3 Cestovní náhrady </a:t>
            </a:r>
            <a:r>
              <a:rPr lang="cs-CZ" sz="3200" b="1" dirty="0" smtClean="0"/>
              <a:t>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smtClean="0"/>
              <a:t>Je třeba vyplnit: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Datum </a:t>
            </a:r>
            <a:r>
              <a:rPr lang="pl-PL" dirty="0"/>
              <a:t>zahájení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/>
              <a:t>Datum ukončení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Prokazované </a:t>
            </a:r>
            <a:r>
              <a:rPr lang="pl-PL" dirty="0"/>
              <a:t>způsobilé výdaje </a:t>
            </a:r>
            <a:r>
              <a:rPr lang="pl-PL" dirty="0" smtClean="0"/>
              <a:t>na </a:t>
            </a:r>
            <a:r>
              <a:rPr lang="pl-PL" dirty="0"/>
              <a:t>pracovní </a:t>
            </a:r>
            <a:r>
              <a:rPr lang="pl-PL" dirty="0" smtClean="0"/>
              <a:t>cestu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Vložení </a:t>
            </a:r>
            <a:r>
              <a:rPr lang="cs-CZ" dirty="0" err="1"/>
              <a:t>skenu</a:t>
            </a:r>
            <a:r>
              <a:rPr lang="cs-CZ" dirty="0"/>
              <a:t> účetního dokladu s výdajem nad 10 000 </a:t>
            </a:r>
            <a:r>
              <a:rPr lang="cs-CZ" dirty="0" smtClean="0"/>
              <a:t>Kč (vkládat lze až po uložení předešlých údajů).</a:t>
            </a:r>
            <a:endParaRPr 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9684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Před podáním ŽoP</a:t>
            </a:r>
          </a:p>
          <a:p>
            <a:r>
              <a:rPr lang="cs-CZ" dirty="0" smtClean="0"/>
              <a:t>EXPORT STANDARDNÍ – vyexportovat celou soupisku a přiložit ji v </a:t>
            </a:r>
            <a:r>
              <a:rPr lang="cs-CZ" dirty="0" err="1" smtClean="0"/>
              <a:t>excelovském</a:t>
            </a:r>
            <a:r>
              <a:rPr lang="cs-CZ" dirty="0" smtClean="0"/>
              <a:t> formátu jako přílohu ŽoP.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0150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Soupiska příjmů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Vyplňují příjemci u projektů, které generují čistý příjem (nad spoluúčast).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Nový záznam – zadání hodnoty čistého příjmu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Číslo účetního dokladu 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příjmu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Vykázané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Zkrácený 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Popis příjmů</a:t>
            </a:r>
          </a:p>
          <a:p>
            <a:pPr marL="0" indent="0">
              <a:buNone/>
            </a:pPr>
            <a:r>
              <a:rPr lang="cs-CZ" dirty="0" smtClean="0"/>
              <a:t>Nepřikládají se žádné doklady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4082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Před podáním ŽoP</a:t>
            </a:r>
          </a:p>
          <a:p>
            <a:r>
              <a:rPr lang="cs-CZ" dirty="0" smtClean="0"/>
              <a:t>EXPORT STANDARDNÍ – vyexportovat celou soupisku a přiložit ji v </a:t>
            </a:r>
            <a:r>
              <a:rPr lang="cs-CZ" dirty="0" err="1" smtClean="0"/>
              <a:t>excelovském</a:t>
            </a:r>
            <a:r>
              <a:rPr lang="cs-CZ" dirty="0" smtClean="0"/>
              <a:t> formátu jako přílohu ŽoP.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78460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68004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Nezpůsobilé výdaje </a:t>
            </a:r>
          </a:p>
          <a:p>
            <a:pPr marL="0" indent="0">
              <a:buNone/>
            </a:pPr>
            <a:r>
              <a:rPr lang="cs-CZ" dirty="0" smtClean="0"/>
              <a:t>Nevyplňuje se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r>
              <a:rPr lang="cs-CZ" sz="3200" b="1" dirty="0" smtClean="0"/>
              <a:t>Dokumenty</a:t>
            </a:r>
          </a:p>
          <a:p>
            <a:pPr marL="0" indent="0">
              <a:buNone/>
            </a:pPr>
            <a:r>
              <a:rPr lang="cs-CZ" dirty="0" smtClean="0"/>
              <a:t>Vložení dalších příloh k žádosti o platbu (např. bankovní výpisy, výdajové pokladní bloky, prezenční listiny, </a:t>
            </a:r>
            <a:r>
              <a:rPr lang="cs-CZ" b="1" dirty="0" smtClean="0"/>
              <a:t>vyexportované soupisky účetních dokladů, lidských zdrojů a cestovních náhrad</a:t>
            </a:r>
            <a:r>
              <a:rPr lang="cs-CZ" dirty="0" smtClean="0"/>
              <a:t> aj.)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8046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Souhrnná soupiska – naplnění soupisky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ea typeface="Arial"/>
                <a:cs typeface="Times New Roman"/>
              </a:rPr>
              <a:t>Stisknout</a:t>
            </a:r>
            <a:r>
              <a:rPr lang="cs-CZ" b="1" dirty="0" smtClean="0">
                <a:ea typeface="Arial"/>
                <a:cs typeface="Times New Roman"/>
              </a:rPr>
              <a:t> Naplnit data z dokladů soupisky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ea typeface="Arial"/>
                <a:cs typeface="Times New Roman"/>
              </a:rPr>
              <a:t>Bude automaticky doplněno: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přímé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Jiné peněžní příjmy vykazované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celkem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neinvestiční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 neinvestiční</a:t>
            </a:r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2849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35292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Souhrnná soupiska – naplnění soupisky II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 smtClean="0"/>
              <a:t>Prokazované </a:t>
            </a:r>
            <a:r>
              <a:rPr lang="cs-CZ" i="1" dirty="0"/>
              <a:t>způsobilé výdaje očištěné o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očištěné o příjmy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očištěné o příjmy neinvestiční</a:t>
            </a:r>
          </a:p>
          <a:p>
            <a:pPr marL="0" indent="0">
              <a:buNone/>
            </a:pPr>
            <a:r>
              <a:rPr lang="cs-CZ" dirty="0" smtClean="0"/>
              <a:t>Dále je nutno </a:t>
            </a:r>
            <a:r>
              <a:rPr lang="cs-CZ" dirty="0"/>
              <a:t>vyplnit </a:t>
            </a:r>
            <a:r>
              <a:rPr lang="cs-CZ" dirty="0" smtClean="0"/>
              <a:t>pole </a:t>
            </a:r>
            <a:r>
              <a:rPr lang="cs-CZ" b="1" dirty="0" smtClean="0"/>
              <a:t>Prokazované další výdaje stanovené sazbou či paušálem</a:t>
            </a:r>
            <a:r>
              <a:rPr lang="cs-CZ" dirty="0" smtClean="0"/>
              <a:t> (25 % prokazovaných přímých nákladů) a opětovně stisknout Naplnit data z dokladů soupisky.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662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448" cy="485124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Žádost o platbu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Část </a:t>
            </a:r>
            <a:r>
              <a:rPr lang="cs-CZ" cap="all" dirty="0" smtClean="0"/>
              <a:t>Způsobilé výdaje – Požadováno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Stisknout </a:t>
            </a:r>
            <a:r>
              <a:rPr lang="cs-CZ" b="1" dirty="0" smtClean="0"/>
              <a:t>Naplnit data ze soupisky</a:t>
            </a:r>
            <a:r>
              <a:rPr lang="cs-CZ" dirty="0" smtClean="0"/>
              <a:t>. Automaticky bude doplněno: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</a:t>
            </a:r>
            <a:r>
              <a:rPr lang="cs-CZ" i="1" dirty="0" smtClean="0"/>
              <a:t>výdaje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Jiné peněžní příjmy připadající na 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Celkové způsobilé výdaje snížené o jiné peněžní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snížené o jiné peněžní příjmy z nedotačních zdrojů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snížené o jiné peněžní příjmy z dotačních </a:t>
            </a:r>
            <a:r>
              <a:rPr lang="cs-CZ" i="1" dirty="0" smtClean="0"/>
              <a:t>zdrojů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Celkové způsobilé výdaje připadající na příjmy dle čl. 61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 smtClean="0"/>
              <a:t>rate</a:t>
            </a:r>
            <a:r>
              <a:rPr lang="cs-CZ" i="1" dirty="0" smtClean="0"/>
              <a:t> celkem, investiční a neinvestiční</a:t>
            </a:r>
            <a:r>
              <a:rPr lang="cs-CZ" dirty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71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Web projektu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/>
              <a:t>Logo ESF na webových stránkách projektu, včetně příp. profilů projektu na sociálních sítích. </a:t>
            </a:r>
          </a:p>
          <a:p>
            <a:r>
              <a:rPr lang="cs-CZ" dirty="0" smtClean="0"/>
              <a:t>Logo ESF na viditelném místě v horní části obrazovky bez nutnosti rolovat. </a:t>
            </a:r>
          </a:p>
          <a:p>
            <a:r>
              <a:rPr lang="cs-CZ" dirty="0" smtClean="0"/>
              <a:t>Při umístění více log v řadě, logo ESF zcela vlevo.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32859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ŽÁDOST O PLATBU 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Automaticky bude doplněno: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 smtClean="0"/>
              <a:t>Způsobilé </a:t>
            </a:r>
            <a:r>
              <a:rPr lang="cs-CZ" i="1" dirty="0"/>
              <a:t>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/>
              <a:t>rate</a:t>
            </a:r>
            <a:r>
              <a:rPr lang="cs-CZ" i="1" dirty="0"/>
              <a:t> z nedotačních zdrojů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/>
              <a:t>rate</a:t>
            </a:r>
            <a:r>
              <a:rPr lang="cs-CZ" i="1" dirty="0"/>
              <a:t> z dotačních </a:t>
            </a:r>
            <a:r>
              <a:rPr lang="cs-CZ" i="1" dirty="0" smtClean="0"/>
              <a:t>zdrojů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	</a:t>
            </a:r>
            <a:r>
              <a:rPr lang="cs-CZ" i="1" dirty="0" smtClean="0"/>
              <a:t>celkem, investiční a neinvestiční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2637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ŽÁDOST O PLATBU III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Část </a:t>
            </a:r>
            <a:r>
              <a:rPr lang="cs-CZ" dirty="0"/>
              <a:t>ČÁSTKA NA KRYTÍ VÝDAJŮ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Pouze pro ex-ante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Částka na krytí výdajů investiční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Částka na krytí výdajů neinvestiční – ve výzvách 61/62 se nevyplňuje.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Částka na krytí výdajů = částka prokazovaných výdajů v ŽoP, příp. rozdíl mezi částkou celkových způsobilých výdajů a poskytnutou zálohou. 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6311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9319"/>
            <a:ext cx="8424000" cy="1080000"/>
          </a:xfrm>
        </p:spPr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Čestná prohlášení</a:t>
            </a:r>
          </a:p>
          <a:p>
            <a:r>
              <a:rPr lang="cs-CZ" dirty="0" smtClean="0"/>
              <a:t>Vybrat vhodné ČP (varianta 1 – proti příjemci bylo zahájeno insolvenční řízení, varianta 2 – proti příjemci nebylo zahájeno insolvenční řízení)</a:t>
            </a:r>
          </a:p>
          <a:p>
            <a:pPr marL="0" indent="0">
              <a:buNone/>
            </a:pPr>
            <a:r>
              <a:rPr lang="cs-CZ" sz="3200" b="1" dirty="0" smtClean="0"/>
              <a:t>Finalizace</a:t>
            </a:r>
          </a:p>
          <a:p>
            <a:pPr marL="0" indent="0">
              <a:buNone/>
            </a:pPr>
            <a:r>
              <a:rPr lang="cs-CZ" sz="3200" b="1" dirty="0" smtClean="0"/>
              <a:t>Podpis dokumentu</a:t>
            </a:r>
          </a:p>
          <a:p>
            <a:pPr marL="0" indent="0">
              <a:buNone/>
            </a:pPr>
            <a:r>
              <a:rPr lang="cs-CZ" sz="3200" b="1" dirty="0" smtClean="0">
                <a:solidFill>
                  <a:schemeClr val="accent6"/>
                </a:solidFill>
              </a:rPr>
              <a:t>Pozor! Podpis ŽoP musí předcházet podpisu ZoR.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4000" b="1" dirty="0"/>
              <a:t>Vrácení</a:t>
            </a:r>
          </a:p>
          <a:p>
            <a:r>
              <a:rPr lang="cs-CZ" dirty="0"/>
              <a:t>Informace přes depeše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4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</a:t>
            </a:r>
            <a:r>
              <a:rPr lang="cs-CZ" smtClean="0"/>
              <a:t>o realizaci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884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604488" cy="1080000"/>
          </a:xfrm>
        </p:spPr>
        <p:txBody>
          <a:bodyPr/>
          <a:lstStyle/>
          <a:p>
            <a:r>
              <a:rPr lang="cs-CZ" dirty="0" smtClean="0"/>
              <a:t>Založení zprávy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POKYNY PRO VYPLNĚNÍ ZOR A ŽOP V ISKP 14+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nová </a:t>
            </a:r>
            <a:r>
              <a:rPr lang="cs-CZ" dirty="0"/>
              <a:t>záložka s názvem </a:t>
            </a:r>
            <a:r>
              <a:rPr lang="cs-CZ" dirty="0" smtClean="0"/>
              <a:t>ZPRÁVY O REALIZACI na úvodní stránce projektu.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aložit novou ZPRÁVU/INFORMACI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987824" y="41490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0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Informace o zprávě</a:t>
            </a:r>
            <a:endParaRPr lang="cs-CZ" sz="3200" b="1" dirty="0" smtClean="0"/>
          </a:p>
          <a:p>
            <a:r>
              <a:rPr lang="cs-CZ" dirty="0" smtClean="0"/>
              <a:t>Sledované </a:t>
            </a:r>
            <a:r>
              <a:rPr lang="cs-CZ" dirty="0"/>
              <a:t>období </a:t>
            </a:r>
            <a:r>
              <a:rPr lang="cs-CZ" dirty="0" smtClean="0"/>
              <a:t>od</a:t>
            </a:r>
          </a:p>
          <a:p>
            <a:r>
              <a:rPr lang="cs-CZ" dirty="0"/>
              <a:t>Sledované období </a:t>
            </a:r>
            <a:r>
              <a:rPr lang="cs-CZ" dirty="0" smtClean="0"/>
              <a:t>do</a:t>
            </a:r>
          </a:p>
          <a:p>
            <a:r>
              <a:rPr lang="cs-CZ" dirty="0"/>
              <a:t>Skutečné datum </a:t>
            </a:r>
            <a:r>
              <a:rPr lang="cs-CZ" dirty="0" smtClean="0"/>
              <a:t>zahájení</a:t>
            </a:r>
          </a:p>
          <a:p>
            <a:r>
              <a:rPr lang="cs-CZ" dirty="0"/>
              <a:t>Skutečné datum </a:t>
            </a:r>
            <a:r>
              <a:rPr lang="cs-CZ" dirty="0" smtClean="0"/>
              <a:t>ukončení</a:t>
            </a:r>
          </a:p>
          <a:p>
            <a:r>
              <a:rPr lang="cs-CZ" dirty="0" smtClean="0"/>
              <a:t>Kontaktní údaje – Jméno, Příjmení, Email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79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Realizace, provoz/údržba </a:t>
            </a:r>
            <a:r>
              <a:rPr lang="cs-CZ" sz="3200" b="1" dirty="0" smtClean="0"/>
              <a:t>výstupu</a:t>
            </a: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Postačuje odkaz na záložku Klíčové aktivity (např. „viz klíčové aktivity)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 smtClean="0"/>
              <a:t>Příjmy</a:t>
            </a:r>
            <a:endParaRPr lang="cs-CZ" sz="3200" b="1" dirty="0"/>
          </a:p>
          <a:p>
            <a:r>
              <a:rPr lang="cs-CZ" dirty="0" smtClean="0"/>
              <a:t>Vyplňuje jen </a:t>
            </a:r>
            <a:r>
              <a:rPr lang="cs-CZ" b="1" dirty="0" smtClean="0"/>
              <a:t>příjemce, který vykazuje čisté peněžní příjmy</a:t>
            </a:r>
            <a:r>
              <a:rPr lang="cs-CZ" dirty="0" smtClean="0"/>
              <a:t> (převyšující spoluúčast).</a:t>
            </a:r>
          </a:p>
          <a:p>
            <a:r>
              <a:rPr lang="cs-CZ" dirty="0" smtClean="0"/>
              <a:t>Jiné </a:t>
            </a:r>
            <a:r>
              <a:rPr lang="cs-CZ" dirty="0"/>
              <a:t>peněžní </a:t>
            </a:r>
            <a:r>
              <a:rPr lang="cs-CZ" dirty="0" smtClean="0"/>
              <a:t>příjmy – všechny peněžní příjmy za aktuální období. Tato částka nesnižuje podporu z ESF.</a:t>
            </a:r>
          </a:p>
          <a:p>
            <a:r>
              <a:rPr lang="cs-CZ" dirty="0"/>
              <a:t>Čisté jiné peněžní </a:t>
            </a:r>
            <a:r>
              <a:rPr lang="cs-CZ" dirty="0" smtClean="0"/>
              <a:t>příjmy – soulad se Soupiskou </a:t>
            </a:r>
            <a:r>
              <a:rPr lang="cs-CZ" dirty="0" err="1" smtClean="0"/>
              <a:t>přijmů</a:t>
            </a:r>
            <a:r>
              <a:rPr lang="cs-CZ" dirty="0" smtClean="0"/>
              <a:t>, jedná se o příjmy nad spoluúčast. Snižují podporu z ESF. </a:t>
            </a:r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5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Klíčové aktivity</a:t>
            </a: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Nejprve je nutno dílčí KA označit a poté kliknout na tlačítko </a:t>
            </a:r>
            <a:r>
              <a:rPr lang="cs-CZ" b="1" dirty="0" smtClean="0"/>
              <a:t>Vykázat změnu/přírůstek</a:t>
            </a:r>
          </a:p>
          <a:p>
            <a:r>
              <a:rPr lang="pl-PL" dirty="0"/>
              <a:t>Popis pokroku v realizaci klíčové aktivity za sledované </a:t>
            </a:r>
            <a:r>
              <a:rPr lang="pl-PL" dirty="0" smtClean="0"/>
              <a:t>období – možnost přílohy.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200" b="1" dirty="0"/>
              <a:t>Horizontální </a:t>
            </a:r>
            <a:r>
              <a:rPr lang="cs-CZ" sz="3200" b="1" dirty="0" smtClean="0"/>
              <a:t>principy </a:t>
            </a:r>
          </a:p>
          <a:p>
            <a:pPr marL="0" indent="0">
              <a:buNone/>
            </a:pPr>
            <a:r>
              <a:rPr lang="cs-CZ" dirty="0"/>
              <a:t>Pouze cílené a pozitivní vlivy</a:t>
            </a:r>
          </a:p>
          <a:p>
            <a:r>
              <a:rPr lang="cs-CZ" dirty="0"/>
              <a:t>Popis plnění cílů projektu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0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</a:t>
            </a:r>
          </a:p>
          <a:p>
            <a:pPr marL="0" indent="0">
              <a:buNone/>
            </a:pPr>
            <a:r>
              <a:rPr lang="cs-CZ" dirty="0" smtClean="0"/>
              <a:t>Na záložce je uveden seznam všech indikátorů relevantních </a:t>
            </a:r>
            <a:r>
              <a:rPr lang="cs-CZ" dirty="0"/>
              <a:t>pro </a:t>
            </a:r>
            <a:r>
              <a:rPr lang="cs-CZ" dirty="0" smtClean="0"/>
              <a:t>projekt, které vykazuje příjemce v </a:t>
            </a:r>
            <a:r>
              <a:rPr lang="cs-CZ" dirty="0" err="1" smtClean="0"/>
              <a:t>ZoR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Způsoby vykázání dosažených hodnot</a:t>
            </a:r>
          </a:p>
          <a:p>
            <a:r>
              <a:rPr lang="cs-CZ" b="1" u="sng" dirty="0" smtClean="0"/>
              <a:t>Přímá editace </a:t>
            </a:r>
            <a:r>
              <a:rPr lang="cs-CZ" dirty="0" smtClean="0"/>
              <a:t>hodnot v IS KP 14+ pro indikátory, které </a:t>
            </a:r>
            <a:r>
              <a:rPr lang="cs-CZ" b="1" u="sng" dirty="0" smtClean="0"/>
              <a:t>nesledují účastníky projektů.</a:t>
            </a:r>
          </a:p>
          <a:p>
            <a:r>
              <a:rPr lang="cs-CZ" b="1" u="sng" dirty="0" smtClean="0"/>
              <a:t>Automatické dotažení </a:t>
            </a:r>
            <a:r>
              <a:rPr lang="cs-CZ" dirty="0" smtClean="0"/>
              <a:t>hodnot ze systému IS ESF 2014+ pro indikátory, které </a:t>
            </a:r>
            <a:r>
              <a:rPr lang="cs-CZ" b="1" u="sng" dirty="0" smtClean="0"/>
              <a:t>sledují účastníky projektů.</a:t>
            </a:r>
            <a:endParaRPr lang="cs-CZ" b="1" u="sng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22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 editovatelné příjemcem v IS KP 14+</a:t>
            </a:r>
          </a:p>
          <a:p>
            <a:pPr marL="0" indent="0">
              <a:buNone/>
            </a:pPr>
            <a:r>
              <a:rPr lang="cs-CZ" dirty="0" smtClean="0"/>
              <a:t>Indikátory, které se netýkají účastníků projektu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Nejprve je nutno </a:t>
            </a:r>
            <a:r>
              <a:rPr lang="cs-CZ" dirty="0" smtClean="0"/>
              <a:t>označit konkrétní indikátor a </a:t>
            </a:r>
            <a:r>
              <a:rPr lang="cs-CZ" dirty="0"/>
              <a:t>poté kliknout na tlačítko </a:t>
            </a:r>
            <a:r>
              <a:rPr lang="cs-CZ" b="1" dirty="0"/>
              <a:t>Vykázat </a:t>
            </a:r>
            <a:r>
              <a:rPr lang="cs-CZ" b="1" dirty="0" smtClean="0"/>
              <a:t>změnu/přírůstek a </a:t>
            </a:r>
            <a:r>
              <a:rPr lang="cs-CZ" dirty="0" smtClean="0"/>
              <a:t>označit tento indikátor v seznamu ve </a:t>
            </a:r>
            <a:r>
              <a:rPr lang="cs-CZ" b="1" dirty="0" smtClean="0"/>
              <a:t>střední části stránky</a:t>
            </a:r>
            <a:r>
              <a:rPr lang="cs-CZ" dirty="0" smtClean="0"/>
              <a:t>. </a:t>
            </a:r>
            <a:endParaRPr lang="cs-CZ" dirty="0"/>
          </a:p>
          <a:p>
            <a:pPr lvl="0"/>
            <a:r>
              <a:rPr lang="cs-CZ" dirty="0"/>
              <a:t>PŘÍRŮSTKOVÁ HODNOTA – tj. o kolik narostla dosažená hodnota (za projekt) v daném období</a:t>
            </a:r>
          </a:p>
          <a:p>
            <a:pPr lvl="0"/>
            <a:r>
              <a:rPr lang="cs-CZ" dirty="0"/>
              <a:t>DATUM PŘÍRŮSTKOVÉ HODNOTY</a:t>
            </a:r>
          </a:p>
          <a:p>
            <a:pPr lvl="0"/>
            <a:r>
              <a:rPr lang="cs-CZ" b="1" dirty="0"/>
              <a:t>KOMENTÁŘ – uveďte </a:t>
            </a:r>
            <a:r>
              <a:rPr lang="cs-CZ" dirty="0"/>
              <a:t>podrobnosti k vykazovanému přírůstku v dosažené hodnotě indikátoru ve sledovaném období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9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Monitorovací </a:t>
            </a:r>
            <a:r>
              <a:rPr lang="cs-CZ" dirty="0" err="1" smtClean="0"/>
              <a:t>INDIKÁTORy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605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 spočítané v IS ESF 2014+ </a:t>
            </a:r>
          </a:p>
          <a:p>
            <a:pPr marL="0" indent="0">
              <a:buNone/>
            </a:pPr>
            <a:r>
              <a:rPr lang="cs-CZ" dirty="0"/>
              <a:t>Indikátory, které se </a:t>
            </a:r>
            <a:r>
              <a:rPr lang="cs-CZ" dirty="0" smtClean="0"/>
              <a:t>týkají účastníků projektu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Podmínka: nutné mít vyplněné příslušné údaje v systému IS ESF 2014+</a:t>
            </a: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oté </a:t>
            </a:r>
            <a:r>
              <a:rPr lang="cs-CZ" dirty="0"/>
              <a:t>kliknout na tlačítko </a:t>
            </a:r>
            <a:r>
              <a:rPr lang="cs-CZ" b="1" dirty="0" smtClean="0"/>
              <a:t>Aktualizace z IS ESF</a:t>
            </a:r>
            <a:endParaRPr lang="cs-CZ" b="1" dirty="0"/>
          </a:p>
          <a:p>
            <a:pPr lvl="0"/>
            <a:r>
              <a:rPr lang="cs-CZ" dirty="0" smtClean="0"/>
              <a:t>Dojde k automatickému dotažení hodnot do IS KP 14+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07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Identifikace problému</a:t>
            </a:r>
          </a:p>
          <a:p>
            <a:pPr marL="0" indent="0">
              <a:buNone/>
            </a:pPr>
            <a:r>
              <a:rPr lang="cs-CZ" dirty="0"/>
              <a:t>Co problém to záznam </a:t>
            </a:r>
            <a:r>
              <a:rPr lang="cs-CZ" dirty="0" smtClean="0"/>
              <a:t>(přes tlačítko </a:t>
            </a:r>
            <a:r>
              <a:rPr lang="cs-CZ" dirty="0"/>
              <a:t>Nový </a:t>
            </a:r>
            <a:r>
              <a:rPr lang="cs-CZ" dirty="0" smtClean="0"/>
              <a:t>záznam)</a:t>
            </a:r>
            <a:endParaRPr lang="cs-CZ" dirty="0"/>
          </a:p>
          <a:p>
            <a:r>
              <a:rPr lang="cs-CZ" dirty="0" smtClean="0"/>
              <a:t>Identifikace</a:t>
            </a:r>
          </a:p>
          <a:p>
            <a:r>
              <a:rPr lang="cs-CZ" dirty="0" smtClean="0"/>
              <a:t>Popis</a:t>
            </a:r>
          </a:p>
          <a:p>
            <a:r>
              <a:rPr lang="cs-CZ" dirty="0" smtClean="0"/>
              <a:t>Řešení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3200" b="1" dirty="0"/>
              <a:t>Čestná </a:t>
            </a:r>
            <a:r>
              <a:rPr lang="cs-CZ" sz="3200" b="1" dirty="0" smtClean="0"/>
              <a:t>prohlášení</a:t>
            </a:r>
          </a:p>
          <a:p>
            <a:pPr marL="0" indent="0">
              <a:buNone/>
            </a:pPr>
            <a:r>
              <a:rPr lang="cs-CZ" dirty="0"/>
              <a:t>Po přečtení potvrdit pravdivost čestného prohlášení zatržením fajfkou v poli SOUHLASÍM S ČESTNÝM PROHLÁŠENÍM.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3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Publicita</a:t>
            </a:r>
          </a:p>
          <a:p>
            <a:r>
              <a:rPr lang="cs-CZ" dirty="0"/>
              <a:t>informace o povinné publicitě je potřeba v </a:t>
            </a:r>
            <a:r>
              <a:rPr lang="cs-CZ" dirty="0" err="1"/>
              <a:t>ZoR</a:t>
            </a:r>
            <a:r>
              <a:rPr lang="cs-CZ" dirty="0"/>
              <a:t> projektu podávat </a:t>
            </a:r>
            <a:r>
              <a:rPr lang="cs-CZ" dirty="0" smtClean="0"/>
              <a:t>strukturovaně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Zápis přes tlačítko vykázat změnu/přírůstek.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82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474960"/>
              </p:ext>
            </p:extLst>
          </p:nvPr>
        </p:nvGraphicFramePr>
        <p:xfrm>
          <a:off x="899592" y="2852936"/>
          <a:ext cx="7632848" cy="2617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3186766"/>
                <a:gridCol w="2573874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Nástroj 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Povinná </a:t>
                      </a:r>
                      <a:r>
                        <a:rPr lang="cs-CZ" sz="1600" dirty="0">
                          <a:effectLst/>
                        </a:rPr>
                        <a:t>/ nepovinná položka v </a:t>
                      </a:r>
                      <a:r>
                        <a:rPr lang="cs-CZ" sz="1600" dirty="0" err="1">
                          <a:effectLst/>
                        </a:rPr>
                        <a:t>ZoR</a:t>
                      </a:r>
                      <a:r>
                        <a:rPr lang="cs-CZ" sz="1600" dirty="0">
                          <a:effectLst/>
                        </a:rPr>
                        <a:t> projektu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Jaké </a:t>
                      </a:r>
                      <a:r>
                        <a:rPr lang="cs-CZ" sz="1600" dirty="0">
                          <a:effectLst/>
                        </a:rPr>
                        <a:t>hodnoty může příjemce vyplnit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Povinné prvky v</a:t>
                      </a:r>
                      <a:r>
                        <a:rPr lang="cs-CZ" sz="1400" baseline="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 souladu s Pravidly pro žadatele a příjemce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Povinná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Ano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Prozatím ne</a:t>
                      </a:r>
                    </a:p>
                  </a:txBody>
                  <a:tcPr marL="17780" marR="17780" marT="17780" marB="1778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Plakát u projektů ESF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Povinná 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Ano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Prozatím ne</a:t>
                      </a:r>
                    </a:p>
                  </a:txBody>
                  <a:tcPr marL="17780" marR="17780" marT="1778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6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Dokumenty</a:t>
            </a:r>
          </a:p>
          <a:p>
            <a:pPr marL="0" indent="0">
              <a:buNone/>
            </a:pPr>
            <a:r>
              <a:rPr lang="cs-CZ" dirty="0" smtClean="0"/>
              <a:t>Automaticky vloženy dokumenty ze žádosti, resp. Dříve podaných </a:t>
            </a:r>
            <a:r>
              <a:rPr lang="cs-CZ" dirty="0" err="1" smtClean="0"/>
              <a:t>ZoR</a:t>
            </a:r>
            <a:r>
              <a:rPr lang="cs-CZ" dirty="0" smtClean="0"/>
              <a:t> (max. velikost jedné přílohy - 100 MB)</a:t>
            </a:r>
          </a:p>
          <a:p>
            <a:r>
              <a:rPr lang="cs-CZ" dirty="0" smtClean="0"/>
              <a:t>Název dokumentu</a:t>
            </a:r>
          </a:p>
          <a:p>
            <a:r>
              <a:rPr lang="cs-CZ" dirty="0" smtClean="0"/>
              <a:t>Soubor – samostatný podpis není obecně nutný</a:t>
            </a:r>
          </a:p>
          <a:p>
            <a:r>
              <a:rPr lang="cs-CZ" dirty="0" smtClean="0"/>
              <a:t>Odkaz na umístění dokumentu – pro OPZ nerelevantní</a:t>
            </a:r>
          </a:p>
          <a:p>
            <a:r>
              <a:rPr lang="cs-CZ" dirty="0" smtClean="0"/>
              <a:t>Popis dokumentu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Nový dokument vkládat přes tlačítko Nový záznam.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5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Veřejné zakázky I</a:t>
            </a:r>
          </a:p>
          <a:p>
            <a:pPr marL="0" indent="0">
              <a:buNone/>
            </a:pPr>
            <a:r>
              <a:rPr lang="cs-CZ" dirty="0"/>
              <a:t>Není-li záložka aktivní, je třeba ji otevřít pomocí žádosti o změnu.</a:t>
            </a:r>
          </a:p>
          <a:p>
            <a:pPr marL="0" indent="0">
              <a:buNone/>
            </a:pPr>
            <a:r>
              <a:rPr lang="cs-CZ" dirty="0" smtClean="0"/>
              <a:t>Automaticky </a:t>
            </a:r>
            <a:r>
              <a:rPr lang="cs-CZ" dirty="0"/>
              <a:t>vloženy </a:t>
            </a:r>
            <a:r>
              <a:rPr lang="cs-CZ" dirty="0" smtClean="0"/>
              <a:t>informace o VZ </a:t>
            </a:r>
            <a:r>
              <a:rPr lang="cs-CZ" dirty="0"/>
              <a:t>ze žádosti, resp. </a:t>
            </a:r>
            <a:r>
              <a:rPr lang="cs-CZ" dirty="0" smtClean="0"/>
              <a:t>dříve </a:t>
            </a:r>
            <a:r>
              <a:rPr lang="cs-CZ" dirty="0"/>
              <a:t>podaných </a:t>
            </a:r>
            <a:r>
              <a:rPr lang="cs-CZ" dirty="0" smtClean="0"/>
              <a:t>ZoR.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Stav </a:t>
            </a:r>
            <a:r>
              <a:rPr lang="cs-CZ" sz="2000" dirty="0"/>
              <a:t>veřejné zakázky – výběr z číselníku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Je veřejná zakázka </a:t>
            </a:r>
            <a:r>
              <a:rPr lang="cs-CZ" sz="2000" dirty="0"/>
              <a:t>evidována v </a:t>
            </a:r>
            <a:r>
              <a:rPr lang="cs-CZ" sz="2000" dirty="0" smtClean="0"/>
              <a:t>NEN?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V</a:t>
            </a:r>
            <a:r>
              <a:rPr lang="cs-CZ" sz="2000" dirty="0" smtClean="0"/>
              <a:t>eřejná zakázka je významná </a:t>
            </a:r>
            <a:r>
              <a:rPr lang="cs-CZ" sz="2000" dirty="0"/>
              <a:t>dle § </a:t>
            </a:r>
            <a:r>
              <a:rPr lang="cs-CZ" sz="2000" dirty="0" smtClean="0"/>
              <a:t>16a ZVZ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Sdružení zadavatelů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Evidenční číslo veřejné zakázky v </a:t>
            </a:r>
            <a:r>
              <a:rPr lang="cs-CZ" sz="2000" dirty="0" smtClean="0"/>
              <a:t>ISVZ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Typ kontraktu zadávacího řízení – výběr z číselníku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Datum zahájení zadávacího řízení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Veřejná zakázka dle výše předpokládané hodnoty – čís.</a:t>
            </a:r>
            <a:endParaRPr lang="cs-CZ" sz="20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Veřejné zakázky II</a:t>
            </a:r>
          </a:p>
          <a:p>
            <a:r>
              <a:rPr lang="cs-CZ" dirty="0" smtClean="0"/>
              <a:t>Druh zadávacího řízení – číselník</a:t>
            </a:r>
          </a:p>
          <a:p>
            <a:r>
              <a:rPr lang="cs-CZ" dirty="0" smtClean="0"/>
              <a:t>Předpokládané datum ukončení zadávacího řízení</a:t>
            </a:r>
          </a:p>
          <a:p>
            <a:r>
              <a:rPr lang="cs-CZ" dirty="0" smtClean="0"/>
              <a:t>Specifikace druhu dodavatele - číselník</a:t>
            </a:r>
          </a:p>
          <a:p>
            <a:r>
              <a:rPr lang="cs-CZ" dirty="0" smtClean="0"/>
              <a:t>Předpokládaná hodnota veřejné zakázky bez DPH, Měna, výše DPH – celá zakázka</a:t>
            </a:r>
          </a:p>
          <a:p>
            <a:r>
              <a:rPr lang="cs-CZ" dirty="0"/>
              <a:t>Předpokládaná hodnota veřejné zakázky vážící se k projektu, Bez DPH, Bez DPH - způsobilé výdaje, S DPH - způsobilé </a:t>
            </a:r>
            <a:r>
              <a:rPr lang="cs-CZ" dirty="0" smtClean="0"/>
              <a:t>výdaje (dopočet)</a:t>
            </a:r>
          </a:p>
          <a:p>
            <a:r>
              <a:rPr lang="cs-CZ" dirty="0"/>
              <a:t>Skutečně uhrazená cena vážící se k </a:t>
            </a:r>
            <a:r>
              <a:rPr lang="cs-CZ" dirty="0" smtClean="0"/>
              <a:t>projektu, </a:t>
            </a:r>
            <a:r>
              <a:rPr lang="pl-PL" dirty="0"/>
              <a:t>Bez DPH, Bez DPH - způsobilé výdaje, Datum uhrazení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1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Hodnocení a odvolání</a:t>
            </a:r>
          </a:p>
          <a:p>
            <a:pPr marL="0" indent="0">
              <a:buNone/>
            </a:pPr>
            <a:r>
              <a:rPr lang="cs-CZ" dirty="0" smtClean="0"/>
              <a:t>Je nutno mít zadané dodavatele.</a:t>
            </a:r>
          </a:p>
          <a:p>
            <a:pPr marL="0" indent="0">
              <a:buNone/>
            </a:pPr>
            <a:r>
              <a:rPr lang="cs-CZ" dirty="0" smtClean="0"/>
              <a:t>Označit zakázku a přiřadit dodavatele (1 i více)</a:t>
            </a:r>
          </a:p>
          <a:p>
            <a:pPr marL="0" indent="0">
              <a:buNone/>
            </a:pPr>
            <a:r>
              <a:rPr lang="cs-CZ" dirty="0"/>
              <a:t>Údaje o </a:t>
            </a:r>
            <a:r>
              <a:rPr lang="cs-CZ" dirty="0" smtClean="0"/>
              <a:t>námitkách</a:t>
            </a:r>
          </a:p>
          <a:p>
            <a:r>
              <a:rPr lang="cs-CZ" dirty="0"/>
              <a:t>Datum doručení námitek</a:t>
            </a:r>
            <a:endParaRPr lang="cs-CZ" dirty="0" smtClean="0"/>
          </a:p>
          <a:p>
            <a:r>
              <a:rPr lang="cs-CZ" dirty="0"/>
              <a:t>Rozhodnutí zadavatele o </a:t>
            </a:r>
            <a:r>
              <a:rPr lang="cs-CZ" dirty="0" smtClean="0"/>
              <a:t>námitkách – číselník</a:t>
            </a:r>
          </a:p>
          <a:p>
            <a:r>
              <a:rPr lang="cs-CZ" dirty="0" smtClean="0"/>
              <a:t>Stěžovatel</a:t>
            </a:r>
          </a:p>
          <a:p>
            <a:r>
              <a:rPr lang="cs-CZ" dirty="0"/>
              <a:t>Důvod podání </a:t>
            </a:r>
            <a:r>
              <a:rPr lang="cs-CZ" dirty="0" smtClean="0"/>
              <a:t>námitek</a:t>
            </a:r>
          </a:p>
          <a:p>
            <a:r>
              <a:rPr lang="cs-CZ" dirty="0"/>
              <a:t>Odůvodnění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6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Údaje o smlouvě/dodatku</a:t>
            </a:r>
          </a:p>
          <a:p>
            <a:pPr marL="0" indent="0">
              <a:buNone/>
            </a:pPr>
            <a:r>
              <a:rPr lang="cs-CZ" dirty="0" smtClean="0"/>
              <a:t>Nový záznam - Typ </a:t>
            </a:r>
            <a:r>
              <a:rPr lang="cs-CZ" dirty="0"/>
              <a:t>právního </a:t>
            </a:r>
            <a:r>
              <a:rPr lang="cs-CZ" dirty="0" smtClean="0"/>
              <a:t>aktu – číselník</a:t>
            </a:r>
          </a:p>
          <a:p>
            <a:r>
              <a:rPr lang="cs-CZ" dirty="0"/>
              <a:t>Datum podpisu </a:t>
            </a:r>
            <a:r>
              <a:rPr lang="cs-CZ" dirty="0" smtClean="0"/>
              <a:t>smlouvy</a:t>
            </a:r>
          </a:p>
          <a:p>
            <a:r>
              <a:rPr lang="cs-CZ" dirty="0"/>
              <a:t>Předpokládané datum ukončení </a:t>
            </a:r>
            <a:r>
              <a:rPr lang="cs-CZ" dirty="0" smtClean="0"/>
              <a:t>realizace veřejné zakázky</a:t>
            </a:r>
          </a:p>
          <a:p>
            <a:r>
              <a:rPr lang="cs-CZ" dirty="0"/>
              <a:t>Cena veřejné zakázky dle </a:t>
            </a:r>
            <a:r>
              <a:rPr lang="cs-CZ" dirty="0" smtClean="0"/>
              <a:t>smlouvy bez DPH</a:t>
            </a:r>
          </a:p>
          <a:p>
            <a:r>
              <a:rPr lang="cs-CZ" dirty="0"/>
              <a:t>Částka ceny veřejné zakázky vážící </a:t>
            </a:r>
            <a:r>
              <a:rPr lang="cs-CZ" dirty="0" smtClean="0"/>
              <a:t>se k </a:t>
            </a:r>
            <a:r>
              <a:rPr lang="cs-CZ" dirty="0"/>
              <a:t>projektu bez </a:t>
            </a:r>
            <a:r>
              <a:rPr lang="cs-CZ" dirty="0" smtClean="0"/>
              <a:t>D</a:t>
            </a:r>
          </a:p>
          <a:p>
            <a:r>
              <a:rPr lang="cs-CZ" dirty="0"/>
              <a:t>Částka způsobilých výdajů z ceny veřejné </a:t>
            </a:r>
            <a:r>
              <a:rPr lang="cs-CZ" dirty="0" smtClean="0"/>
              <a:t>zakázky -  </a:t>
            </a:r>
            <a:r>
              <a:rPr lang="cs-CZ" dirty="0"/>
              <a:t>bez </a:t>
            </a:r>
            <a:r>
              <a:rPr lang="cs-CZ" dirty="0" smtClean="0"/>
              <a:t>DPH</a:t>
            </a:r>
          </a:p>
          <a:p>
            <a:r>
              <a:rPr lang="cs-CZ" dirty="0" smtClean="0"/>
              <a:t>Dodavatel – číselník, založen na záložce Hodnocení a odvolání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6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FIREMNÍ </a:t>
            </a:r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Firemní proměnné</a:t>
            </a:r>
            <a:endParaRPr lang="cs-CZ" sz="3200" dirty="0" smtClean="0"/>
          </a:p>
          <a:p>
            <a:r>
              <a:rPr lang="cs-CZ" dirty="0" smtClean="0"/>
              <a:t>Záložka se vyplňuje v </a:t>
            </a:r>
            <a:r>
              <a:rPr lang="cs-CZ" b="1" dirty="0" smtClean="0"/>
              <a:t>ZÁVĚREČNÉ ZPRÁVĚ O REALIZACI. </a:t>
            </a:r>
          </a:p>
          <a:p>
            <a:r>
              <a:rPr lang="cs-CZ" dirty="0" smtClean="0"/>
              <a:t>Po </a:t>
            </a:r>
            <a:r>
              <a:rPr lang="cs-CZ" dirty="0"/>
              <a:t>stisku tlačítka VYKÁZAT ZMĚNU/PŘÍRŮSTEK se </a:t>
            </a:r>
            <a:r>
              <a:rPr lang="cs-CZ" dirty="0" smtClean="0"/>
              <a:t>vykazují </a:t>
            </a:r>
            <a:r>
              <a:rPr lang="cs-CZ" dirty="0"/>
              <a:t>změny v </a:t>
            </a:r>
            <a:r>
              <a:rPr lang="cs-CZ" dirty="0" smtClean="0"/>
              <a:t>počtu </a:t>
            </a:r>
            <a:r>
              <a:rPr lang="cs-CZ" dirty="0"/>
              <a:t>zaměstnanců a </a:t>
            </a:r>
            <a:r>
              <a:rPr lang="cs-CZ" dirty="0" smtClean="0"/>
              <a:t>ročním </a:t>
            </a:r>
            <a:r>
              <a:rPr lang="cs-CZ" dirty="0"/>
              <a:t>obratu (EUR) oproti žádosti o </a:t>
            </a:r>
            <a:r>
              <a:rPr lang="cs-CZ" dirty="0" smtClean="0"/>
              <a:t>podporu.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3929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Kontrola</a:t>
            </a:r>
          </a:p>
          <a:p>
            <a:pPr marL="0" indent="0">
              <a:buNone/>
            </a:pPr>
            <a:r>
              <a:rPr lang="cs-CZ" sz="3200" b="1" dirty="0" smtClean="0"/>
              <a:t>Finalizace </a:t>
            </a: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Podpis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Vrácení</a:t>
            </a:r>
          </a:p>
          <a:p>
            <a:r>
              <a:rPr lang="cs-CZ" dirty="0" smtClean="0"/>
              <a:t>Informace přes depeše.</a:t>
            </a:r>
          </a:p>
          <a:p>
            <a:r>
              <a:rPr lang="cs-CZ" dirty="0" smtClean="0"/>
              <a:t>Je možné vracet celou zprávu nebo jen dílčí obrazovky.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2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indikátory se závazkem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020863"/>
              </p:ext>
            </p:extLst>
          </p:nvPr>
        </p:nvGraphicFramePr>
        <p:xfrm>
          <a:off x="395536" y="1556792"/>
          <a:ext cx="8208910" cy="1925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942"/>
                <a:gridCol w="5156730"/>
                <a:gridCol w="1080120"/>
                <a:gridCol w="1080118"/>
              </a:tblGrid>
              <a:tr h="28332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Kód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Měrná jednotka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Typ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46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8 05 00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Dokumenty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64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5 01 05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zaměstnavatelů, kteří podporují flexibilní formy práce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Podniky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64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5 01 30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osob pracujících v rámci flexibilních forem práce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Osoby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Výsledek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4653136"/>
            <a:ext cx="8064000" cy="1466864"/>
          </a:xfrm>
        </p:spPr>
        <p:txBody>
          <a:bodyPr/>
          <a:lstStyle/>
          <a:p>
            <a:r>
              <a:rPr lang="cs-CZ" dirty="0" smtClean="0"/>
              <a:t>Výše závazku dána právním aktem.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Veřejná podpora</a:t>
            </a: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43135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Definice pojmu veřejná podpora</a:t>
            </a:r>
          </a:p>
          <a:p>
            <a:pPr marL="0" indent="0">
              <a:buNone/>
            </a:pPr>
            <a:r>
              <a:rPr lang="cs-CZ" dirty="0" smtClean="0"/>
              <a:t>Aby poskytnutá veřejná podpora měla charakter veřejné podpory, musí být uvedeny </a:t>
            </a:r>
            <a:r>
              <a:rPr lang="cs-CZ" u="sng" dirty="0" smtClean="0"/>
              <a:t>souběžně 4 znaky</a:t>
            </a:r>
            <a:r>
              <a:rPr lang="cs-CZ" dirty="0" smtClean="0"/>
              <a:t>:</a:t>
            </a:r>
          </a:p>
          <a:p>
            <a:pPr marL="0">
              <a:lnSpc>
                <a:spcPct val="100000"/>
              </a:lnSpc>
            </a:pPr>
            <a:r>
              <a:rPr lang="cs-CZ" sz="2000" dirty="0" smtClean="0"/>
              <a:t>podpora poskytovaná </a:t>
            </a:r>
            <a:r>
              <a:rPr lang="cs-CZ" sz="2000" dirty="0"/>
              <a:t>v jakékoliv formě </a:t>
            </a:r>
            <a:r>
              <a:rPr lang="cs-CZ" sz="2000" dirty="0" smtClean="0"/>
              <a:t>státem </a:t>
            </a:r>
            <a:r>
              <a:rPr lang="cs-CZ" sz="2000" dirty="0"/>
              <a:t>nebo ze státních </a:t>
            </a:r>
            <a:r>
              <a:rPr lang="cs-CZ" sz="2000" dirty="0" smtClean="0"/>
              <a:t>prostředků;</a:t>
            </a:r>
          </a:p>
          <a:p>
            <a:pPr marL="0">
              <a:lnSpc>
                <a:spcPct val="100000"/>
              </a:lnSpc>
            </a:pPr>
            <a:r>
              <a:rPr lang="cs-CZ" sz="2000" dirty="0"/>
              <a:t>p</a:t>
            </a:r>
            <a:r>
              <a:rPr lang="cs-CZ" sz="2000" dirty="0" smtClean="0"/>
              <a:t>oskytnutá podpora zvýhodňuje určitý podnik (tj. umožní příjemci této podpory snížit náklady na realizaci záměru, který by si jinak hradil z vlastních prostředků);</a:t>
            </a:r>
          </a:p>
          <a:p>
            <a:pPr marL="0">
              <a:lnSpc>
                <a:spcPct val="100000"/>
              </a:lnSpc>
            </a:pPr>
            <a:r>
              <a:rPr lang="cs-CZ" sz="2000" dirty="0" smtClean="0"/>
              <a:t>ovlivnění obchodu mezi členskými státy EU (při poskytnutí podpory se předpokládá téměř automaticky);</a:t>
            </a:r>
          </a:p>
          <a:p>
            <a:pPr marL="0">
              <a:lnSpc>
                <a:spcPct val="100000"/>
              </a:lnSpc>
            </a:pPr>
            <a:r>
              <a:rPr lang="cs-CZ" sz="2000" dirty="0"/>
              <a:t>n</a:t>
            </a:r>
            <a:r>
              <a:rPr lang="cs-CZ" sz="2000" dirty="0" smtClean="0"/>
              <a:t>arušení hospodářské soutěže </a:t>
            </a:r>
            <a:r>
              <a:rPr lang="cs-CZ" sz="2000" dirty="0"/>
              <a:t>(při poskytnutí podpory </a:t>
            </a:r>
            <a:r>
              <a:rPr lang="cs-CZ" sz="2000" dirty="0" smtClean="0"/>
              <a:t>se předpokládá </a:t>
            </a:r>
            <a:r>
              <a:rPr lang="cs-CZ" sz="2000" dirty="0"/>
              <a:t>téměř </a:t>
            </a:r>
            <a:r>
              <a:rPr lang="cs-CZ" sz="2000" dirty="0" smtClean="0"/>
              <a:t>automaticky – postačí pouhé potenciální narušení);</a:t>
            </a:r>
            <a:endParaRPr lang="cs-CZ" sz="2000" dirty="0"/>
          </a:p>
          <a:p>
            <a:pPr marL="0">
              <a:lnSpc>
                <a:spcPct val="100000"/>
              </a:lnSpc>
            </a:pPr>
            <a:endParaRPr lang="cs-CZ" sz="22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99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75252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Podnik a jeho zvýhodnění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podnikem </a:t>
            </a:r>
            <a:r>
              <a:rPr lang="cs-CZ" dirty="0"/>
              <a:t>je kdokoli, kdo vykonává </a:t>
            </a:r>
            <a:r>
              <a:rPr lang="cs-CZ" b="1" dirty="0"/>
              <a:t>ekonomickou </a:t>
            </a:r>
            <a:r>
              <a:rPr lang="cs-CZ" b="1" dirty="0" smtClean="0"/>
              <a:t>aktivitu </a:t>
            </a:r>
            <a:r>
              <a:rPr lang="cs-CZ" dirty="0" smtClean="0"/>
              <a:t>– nezáleží na jeho právní formě;</a:t>
            </a:r>
          </a:p>
          <a:p>
            <a:pPr marL="0">
              <a:lnSpc>
                <a:spcPct val="100000"/>
              </a:lnSpc>
            </a:pPr>
            <a:r>
              <a:rPr lang="cs-CZ" dirty="0"/>
              <a:t>e</a:t>
            </a:r>
            <a:r>
              <a:rPr lang="cs-CZ" dirty="0" smtClean="0"/>
              <a:t>konomická aktivita = jakákoli činnost, která je nabízena na příslušném konkurenčním trhu;</a:t>
            </a:r>
          </a:p>
          <a:p>
            <a:pPr marL="0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ehraje roli, zda příjemce nabízí plnění zákazníkům s cenou zahrnující předpokládaný zisk či bezplatně, podstatný je charakter nabízeného plnění, tj. „Je či není nabízené plnění předmětem hospodářské soutěže?“</a:t>
            </a:r>
          </a:p>
          <a:p>
            <a:pPr marL="0"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odnikem nikdy nejsou jednotlivci, tj. nepodnikající fyzické osoby.</a:t>
            </a:r>
            <a:endParaRPr lang="cs-CZ" dirty="0"/>
          </a:p>
          <a:p>
            <a:pPr marL="0" indent="0">
              <a:lnSpc>
                <a:spcPct val="100000"/>
              </a:lnSpc>
              <a:buNone/>
            </a:pPr>
            <a:endParaRPr lang="cs-CZ" sz="2200" dirty="0" smtClean="0"/>
          </a:p>
          <a:p>
            <a:pPr marL="0">
              <a:lnSpc>
                <a:spcPct val="100000"/>
              </a:lnSpc>
            </a:pPr>
            <a:endParaRPr lang="cs-CZ" sz="2200" dirty="0" smtClean="0"/>
          </a:p>
          <a:p>
            <a:pPr marL="0">
              <a:lnSpc>
                <a:spcPct val="100000"/>
              </a:lnSpc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0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68052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Pojem zvýhodnění jako důsledek poskytnutí </a:t>
            </a:r>
            <a:r>
              <a:rPr lang="cs-CZ" b="1" dirty="0" smtClean="0"/>
              <a:t>veřejné </a:t>
            </a:r>
            <a:r>
              <a:rPr lang="cs-CZ" b="1" dirty="0"/>
              <a:t>podpory má dva prvky:</a:t>
            </a:r>
          </a:p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příjemce </a:t>
            </a:r>
            <a:r>
              <a:rPr lang="cs-CZ" dirty="0" smtClean="0"/>
              <a:t>veřejné podpory </a:t>
            </a:r>
            <a:r>
              <a:rPr lang="cs-CZ" dirty="0"/>
              <a:t>znamená získání podpory: </a:t>
            </a:r>
            <a:r>
              <a:rPr lang="cs-CZ" b="1" dirty="0" smtClean="0"/>
              <a:t>zvýšení zisku, </a:t>
            </a:r>
            <a:r>
              <a:rPr lang="cs-CZ" b="1" dirty="0"/>
              <a:t>snížení nákladů, nemusí vynaložit </a:t>
            </a:r>
            <a:r>
              <a:rPr lang="cs-CZ" b="1" dirty="0" smtClean="0"/>
              <a:t>žádné vlastní náklady;</a:t>
            </a:r>
          </a:p>
          <a:p>
            <a:r>
              <a:rPr lang="cs-CZ" dirty="0"/>
              <a:t>r</a:t>
            </a:r>
            <a:r>
              <a:rPr lang="cs-CZ" dirty="0" smtClean="0"/>
              <a:t>ozhodování poskytovatele o udělení podpory je založeno na selektivnosti, tj. je na uvážení veřejného subjektu, zda podporu poskytne či nikoliv, příjemce nemá na udělení podpory nárok.</a:t>
            </a:r>
          </a:p>
          <a:p>
            <a:pPr marL="0" indent="0">
              <a:buNone/>
            </a:pPr>
            <a:r>
              <a:rPr lang="cs-CZ" dirty="0" smtClean="0"/>
              <a:t>Obecně lze říci, že </a:t>
            </a:r>
            <a:r>
              <a:rPr lang="cs-CZ" dirty="0"/>
              <a:t>z</a:t>
            </a:r>
            <a:r>
              <a:rPr lang="cs-CZ" dirty="0" smtClean="0"/>
              <a:t>výhodnění </a:t>
            </a:r>
            <a:r>
              <a:rPr lang="cs-CZ" dirty="0"/>
              <a:t>představuje stav, který by za běžných tržních podmínek </a:t>
            </a:r>
            <a:r>
              <a:rPr lang="cs-CZ" dirty="0" smtClean="0"/>
              <a:t>nenastal.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3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352928" cy="54006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Platí, že: </a:t>
            </a:r>
          </a:p>
          <a:p>
            <a:pPr marL="0">
              <a:lnSpc>
                <a:spcPct val="100000"/>
              </a:lnSpc>
            </a:pPr>
            <a:r>
              <a:rPr lang="cs-CZ" sz="2200" dirty="0" smtClean="0"/>
              <a:t>příjemcem </a:t>
            </a:r>
            <a:r>
              <a:rPr lang="cs-CZ" sz="2200" dirty="0"/>
              <a:t>veřejné podpory nebo podpory de minimis může být především příjemce podpory z OPZ nebo jeho </a:t>
            </a:r>
            <a:r>
              <a:rPr lang="cs-CZ" sz="2200" dirty="0" smtClean="0"/>
              <a:t>partneři;</a:t>
            </a:r>
            <a:endParaRPr lang="cs-CZ" sz="2200" dirty="0"/>
          </a:p>
          <a:p>
            <a:pPr marL="0">
              <a:lnSpc>
                <a:spcPct val="100000"/>
              </a:lnSpc>
            </a:pPr>
            <a:r>
              <a:rPr lang="cs-CZ" sz="2200" dirty="0" smtClean="0"/>
              <a:t>příjemcem </a:t>
            </a:r>
            <a:r>
              <a:rPr lang="cs-CZ" sz="2200" dirty="0"/>
              <a:t>veřejné podpory </a:t>
            </a:r>
            <a:r>
              <a:rPr lang="cs-CZ" sz="2200" dirty="0" smtClean="0"/>
              <a:t>jsou také </a:t>
            </a:r>
            <a:r>
              <a:rPr lang="cs-CZ" sz="2200" b="1" dirty="0" smtClean="0"/>
              <a:t>podniky</a:t>
            </a:r>
            <a:r>
              <a:rPr lang="cs-CZ" sz="2200" b="1" dirty="0"/>
              <a:t>, které získávají podporu OPZ na snížení mzdových nákladů spojených se zaměstnáváním osob z cílových skupin </a:t>
            </a:r>
            <a:r>
              <a:rPr lang="cs-CZ" sz="2200" b="1" dirty="0" smtClean="0"/>
              <a:t>projektů</a:t>
            </a:r>
            <a:r>
              <a:rPr lang="cs-CZ" sz="2200" dirty="0" smtClean="0"/>
              <a:t>, příjemcem </a:t>
            </a:r>
            <a:r>
              <a:rPr lang="cs-CZ" sz="2200" dirty="0"/>
              <a:t>veřejné podpory však nejsou samotní zaměstnanci podpořených </a:t>
            </a:r>
            <a:r>
              <a:rPr lang="cs-CZ" sz="2200" dirty="0" smtClean="0"/>
              <a:t>podniků;</a:t>
            </a:r>
            <a:endParaRPr lang="cs-CZ" sz="2200" dirty="0"/>
          </a:p>
          <a:p>
            <a:pPr marL="0">
              <a:lnSpc>
                <a:spcPct val="100000"/>
              </a:lnSpc>
            </a:pPr>
            <a:r>
              <a:rPr lang="cs-CZ" sz="2200" dirty="0" smtClean="0"/>
              <a:t>příjemcem </a:t>
            </a:r>
            <a:r>
              <a:rPr lang="cs-CZ" sz="2200" dirty="0"/>
              <a:t>veřejné podpory je rovněž jakýkoli třetí subjekt, na který původní </a:t>
            </a:r>
            <a:r>
              <a:rPr lang="cs-CZ" sz="2200" dirty="0" smtClean="0"/>
              <a:t>příjemce veřejné podpory výhodu převede;</a:t>
            </a:r>
          </a:p>
          <a:p>
            <a:pPr marL="0">
              <a:lnSpc>
                <a:spcPct val="100000"/>
              </a:lnSpc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3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 a podpora de </a:t>
            </a:r>
            <a:r>
              <a:rPr lang="cs-CZ" dirty="0" err="1" smtClean="0"/>
              <a:t>minimis</a:t>
            </a:r>
            <a:r>
              <a:rPr lang="cs-CZ" dirty="0" smtClean="0"/>
              <a:t>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54461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 smtClean="0"/>
              <a:t>Příjemce a veřejná podpora (VP):</a:t>
            </a:r>
          </a:p>
          <a:p>
            <a:pPr marL="0">
              <a:lnSpc>
                <a:spcPct val="100000"/>
              </a:lnSpc>
            </a:pPr>
            <a:r>
              <a:rPr lang="cs-CZ" sz="2250" dirty="0" smtClean="0"/>
              <a:t>Při </a:t>
            </a:r>
            <a:r>
              <a:rPr lang="cs-CZ" sz="2250" dirty="0"/>
              <a:t>poskytování veřejné podpory a podpory de minimis v rámci projektů OPZ jsou </a:t>
            </a:r>
            <a:r>
              <a:rPr lang="cs-CZ" sz="2250" b="1" dirty="0"/>
              <a:t>konkrétní podmínky </a:t>
            </a:r>
            <a:r>
              <a:rPr lang="cs-CZ" sz="2250" dirty="0"/>
              <a:t>jejich čerpání stanoveny právním aktem o poskytnutí podpory (rozhodnutím o poskytnutí dotace</a:t>
            </a:r>
            <a:r>
              <a:rPr lang="cs-CZ" sz="2250" dirty="0" smtClean="0"/>
              <a:t>).</a:t>
            </a:r>
          </a:p>
          <a:p>
            <a:pPr marL="0">
              <a:lnSpc>
                <a:spcPct val="100000"/>
              </a:lnSpc>
            </a:pPr>
            <a:r>
              <a:rPr lang="cs-CZ" sz="2250" dirty="0" smtClean="0"/>
              <a:t>Konkrétní výši přidělené veřejné podpory / podpory de minimis určuje: </a:t>
            </a:r>
          </a:p>
          <a:p>
            <a:pPr marL="738000" lvl="3">
              <a:lnSpc>
                <a:spcPct val="100000"/>
              </a:lnSpc>
            </a:pPr>
            <a:r>
              <a:rPr lang="cs-CZ" sz="1850" dirty="0" smtClean="0"/>
              <a:t>Pro příjemce podpory OPZ – rozhodnutí o poskytnutí dotace,</a:t>
            </a:r>
          </a:p>
          <a:p>
            <a:pPr marL="738000" lvl="3">
              <a:lnSpc>
                <a:spcPct val="100000"/>
              </a:lnSpc>
            </a:pPr>
            <a:r>
              <a:rPr lang="cs-CZ" sz="1850" dirty="0" smtClean="0"/>
              <a:t>pro partnera – rozhodnutí o poskytnutí dotace,</a:t>
            </a:r>
          </a:p>
          <a:p>
            <a:pPr marL="738000" lvl="3">
              <a:lnSpc>
                <a:spcPct val="100000"/>
              </a:lnSpc>
            </a:pPr>
            <a:r>
              <a:rPr lang="cs-CZ" sz="1850" dirty="0" smtClean="0"/>
              <a:t>pro další subjekt – rozhodnutí o přidělení podpory de minimis.</a:t>
            </a:r>
            <a:endParaRPr lang="cs-CZ" sz="1850" dirty="0"/>
          </a:p>
          <a:p>
            <a:pPr marL="0">
              <a:lnSpc>
                <a:spcPct val="100000"/>
              </a:lnSpc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9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54006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Povinnosti příjemce podpory z OPZ týkající se spolupráce s poskytovatelem při poskytování veřejné podpory/podpory de </a:t>
            </a:r>
            <a:r>
              <a:rPr lang="cs-CZ" b="1" dirty="0" err="1"/>
              <a:t>minimis</a:t>
            </a:r>
            <a:r>
              <a:rPr lang="cs-CZ" b="1" dirty="0"/>
              <a:t> </a:t>
            </a:r>
            <a:r>
              <a:rPr lang="cs-CZ" b="1" dirty="0" smtClean="0"/>
              <a:t>dalšímu </a:t>
            </a:r>
            <a:r>
              <a:rPr lang="cs-CZ" b="1" dirty="0"/>
              <a:t>subjektu </a:t>
            </a:r>
            <a:endParaRPr lang="cs-CZ" b="1" dirty="0" smtClean="0"/>
          </a:p>
          <a:p>
            <a:pPr marL="0">
              <a:lnSpc>
                <a:spcPct val="100000"/>
              </a:lnSpc>
            </a:pPr>
            <a:r>
              <a:rPr lang="pl-PL" sz="2150" dirty="0" smtClean="0"/>
              <a:t>Příjemce </a:t>
            </a:r>
            <a:r>
              <a:rPr lang="pl-PL" sz="2150" dirty="0"/>
              <a:t>podpory z OPZ je povinen </a:t>
            </a:r>
            <a:r>
              <a:rPr lang="cs-CZ" sz="2150" dirty="0"/>
              <a:t>předložit </a:t>
            </a:r>
            <a:r>
              <a:rPr lang="cs-CZ" sz="2150" dirty="0" smtClean="0"/>
              <a:t>informace/tabulku obsahující rozdělení </a:t>
            </a:r>
            <a:r>
              <a:rPr lang="cs-CZ" sz="2150" dirty="0"/>
              <a:t>veřejné </a:t>
            </a:r>
            <a:r>
              <a:rPr lang="cs-CZ" sz="2150" dirty="0" smtClean="0"/>
              <a:t>podpory/podpory </a:t>
            </a:r>
            <a:r>
              <a:rPr lang="cs-CZ" sz="2150" dirty="0"/>
              <a:t>de minimis v rámci projektu mezi další </a:t>
            </a:r>
            <a:r>
              <a:rPr lang="cs-CZ" sz="2150" dirty="0" smtClean="0"/>
              <a:t>subjekty. </a:t>
            </a:r>
          </a:p>
          <a:p>
            <a:pPr marL="0">
              <a:lnSpc>
                <a:spcPct val="100000"/>
              </a:lnSpc>
            </a:pPr>
            <a:r>
              <a:rPr lang="cs-CZ" sz="2150" dirty="0"/>
              <a:t> </a:t>
            </a:r>
            <a:r>
              <a:rPr lang="cs-CZ" sz="2150" dirty="0" smtClean="0"/>
              <a:t>Příjemce </a:t>
            </a:r>
            <a:r>
              <a:rPr lang="cs-CZ" sz="2150" dirty="0"/>
              <a:t>podpory z </a:t>
            </a:r>
            <a:r>
              <a:rPr lang="cs-CZ" sz="2150" dirty="0" smtClean="0"/>
              <a:t>OPZ je </a:t>
            </a:r>
            <a:r>
              <a:rPr lang="cs-CZ" sz="2150" dirty="0"/>
              <a:t>povinen vyčíslit částky podpor pro další subjekty (v detailu na každý takový subjekt) </a:t>
            </a:r>
            <a:r>
              <a:rPr lang="cs-CZ" sz="2150" b="1" dirty="0"/>
              <a:t>před okamžikem</a:t>
            </a:r>
            <a:r>
              <a:rPr lang="cs-CZ" sz="2150" dirty="0"/>
              <a:t>, kdy jim má být veřejná </a:t>
            </a:r>
            <a:r>
              <a:rPr lang="cs-CZ" sz="2150" dirty="0" smtClean="0"/>
              <a:t>podpora/podpora </a:t>
            </a:r>
            <a:r>
              <a:rPr lang="cs-CZ" sz="2150" dirty="0"/>
              <a:t>de minimis </a:t>
            </a:r>
            <a:r>
              <a:rPr lang="cs-CZ" sz="2150" dirty="0" smtClean="0"/>
              <a:t>poskytnuta.</a:t>
            </a:r>
          </a:p>
          <a:p>
            <a:pPr marL="0">
              <a:lnSpc>
                <a:spcPct val="100000"/>
              </a:lnSpc>
            </a:pPr>
            <a:r>
              <a:rPr lang="cs-CZ" sz="2150" dirty="0" smtClean="0"/>
              <a:t>Příjemce </a:t>
            </a:r>
            <a:r>
              <a:rPr lang="cs-CZ" sz="2150" dirty="0"/>
              <a:t>podpory z OPZ je povinen spolupracovat s poskytovatelem na tom, aby poskytnutí veřejné </a:t>
            </a:r>
            <a:r>
              <a:rPr lang="cs-CZ" sz="2150" dirty="0" smtClean="0"/>
              <a:t>podpory/podpory </a:t>
            </a:r>
            <a:r>
              <a:rPr lang="cs-CZ" sz="2150" dirty="0"/>
              <a:t>de minimis proběhlo dle platných právních </a:t>
            </a:r>
            <a:r>
              <a:rPr lang="cs-CZ" sz="2150" dirty="0" smtClean="0"/>
              <a:t>předpisů.</a:t>
            </a:r>
          </a:p>
          <a:p>
            <a:pPr marL="0">
              <a:lnSpc>
                <a:spcPct val="100000"/>
              </a:lnSpc>
            </a:pPr>
            <a:r>
              <a:rPr lang="cs-CZ" sz="2150" dirty="0" smtClean="0"/>
              <a:t>Příjemce </a:t>
            </a:r>
            <a:r>
              <a:rPr lang="cs-CZ" sz="2150" dirty="0"/>
              <a:t>podpory z OPZ je povinen pro </a:t>
            </a:r>
            <a:r>
              <a:rPr lang="cs-CZ" sz="2150" dirty="0" smtClean="0"/>
              <a:t>ŘO </a:t>
            </a:r>
            <a:r>
              <a:rPr lang="cs-CZ" sz="2150" dirty="0"/>
              <a:t>zajistit veškeré potřebné dokumenty od dalšího </a:t>
            </a:r>
            <a:r>
              <a:rPr lang="cs-CZ" sz="2150" dirty="0" smtClean="0"/>
              <a:t>subjektu.</a:t>
            </a:r>
            <a:endParaRPr lang="cs-CZ" sz="215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minimis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Termín </a:t>
            </a:r>
            <a:r>
              <a:rPr lang="cs-CZ" b="1" dirty="0"/>
              <a:t>vzniku právního nároku dalšího subjektu na </a:t>
            </a:r>
            <a:r>
              <a:rPr lang="cs-CZ" b="1" dirty="0" smtClean="0"/>
              <a:t>podporu dle rozhodnutí o poskytnutí veřejné podpory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= termín uzavření pracovně právního vztahu</a:t>
            </a:r>
            <a:r>
              <a:rPr lang="cs-CZ" dirty="0" smtClean="0"/>
              <a:t> (den podpisu pracovní smlouvy, dohod mimo pracovní poměr)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7867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80520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Postup </a:t>
            </a:r>
            <a:r>
              <a:rPr lang="pl-PL" b="1" dirty="0" smtClean="0"/>
              <a:t>při přerozdělení částky veřejné podpory/ podpory de minimis mezi příjemce a další subjekty v projektu (partner, třetí subjekt)</a:t>
            </a:r>
          </a:p>
          <a:p>
            <a:r>
              <a:rPr lang="pl-PL" dirty="0" smtClean="0"/>
              <a:t>Rozdělení částky veřejné podpory /podpory de minimis stanoví rozhodnutí o poskytnutí podpory OPZ.</a:t>
            </a:r>
            <a:endParaRPr lang="pl-PL" dirty="0"/>
          </a:p>
          <a:p>
            <a:r>
              <a:rPr lang="cs-CZ" dirty="0" smtClean="0"/>
              <a:t>Přerozdělení částky veřejné podpory = žádost o podstatnou změnu vyžadující změnu právního aktu. </a:t>
            </a:r>
          </a:p>
          <a:p>
            <a:r>
              <a:rPr lang="cs-CZ" dirty="0" smtClean="0"/>
              <a:t>Příjemce dokládá: </a:t>
            </a:r>
          </a:p>
          <a:p>
            <a:pPr lvl="1"/>
            <a:r>
              <a:rPr lang="cs-CZ" dirty="0" smtClean="0"/>
              <a:t>Žádost o změnu v systému IS KP14+,</a:t>
            </a:r>
          </a:p>
          <a:p>
            <a:pPr lvl="1"/>
            <a:r>
              <a:rPr lang="cs-CZ" dirty="0" smtClean="0"/>
              <a:t>tabulku s rozdělením </a:t>
            </a:r>
            <a:r>
              <a:rPr lang="cs-CZ" dirty="0"/>
              <a:t>veřejné podpory/podpory de minimis v rámci </a:t>
            </a:r>
            <a:r>
              <a:rPr lang="cs-CZ" dirty="0" smtClean="0"/>
              <a:t>projektu, včetně metodiky výpočtu částek pro jednotlivé subjekty (elektronicky podepsáno).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4452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472" cy="5040560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Postup </a:t>
            </a:r>
            <a:r>
              <a:rPr lang="pl-PL" b="1" dirty="0"/>
              <a:t>poskytování podpory dalšímu </a:t>
            </a:r>
            <a:r>
              <a:rPr lang="pl-PL" b="1" dirty="0" smtClean="0"/>
              <a:t>subjektu 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 smtClean="0"/>
              <a:t>Příjemce </a:t>
            </a:r>
            <a:r>
              <a:rPr lang="cs-CZ" sz="2200" dirty="0"/>
              <a:t>podpory z OPZ dojedná s dalším subjektem, jaký režim podpory bude </a:t>
            </a:r>
            <a:r>
              <a:rPr lang="cs-CZ" sz="2200" dirty="0" smtClean="0"/>
              <a:t>aplikován (režim podpory musí </a:t>
            </a:r>
            <a:r>
              <a:rPr lang="cs-CZ" sz="2200" dirty="0"/>
              <a:t>odpovídat platným právním </a:t>
            </a:r>
            <a:r>
              <a:rPr lang="cs-CZ" sz="2200" dirty="0" smtClean="0"/>
              <a:t>předpisům, nejčastějším druhem podpory ve výzvě 61/62 je podpora de minimis).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/>
          </a:p>
          <a:p>
            <a:pPr marL="432000"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200" dirty="0" smtClean="0"/>
              <a:t>V </a:t>
            </a:r>
            <a:r>
              <a:rPr lang="cs-CZ" sz="2200" dirty="0"/>
              <a:t>závislosti na zvoleném režimu podpory příjemce podpory z OPZ od dalšího subjektu zajistí </a:t>
            </a:r>
            <a:r>
              <a:rPr lang="cs-CZ" sz="2200" dirty="0" smtClean="0"/>
              <a:t>čestné prohlášení žadatele o veřejnou podporu (ve výzvě 61/62 nejčastěji </a:t>
            </a:r>
            <a:r>
              <a:rPr lang="cs-CZ" sz="2200" dirty="0">
                <a:hlinkClick r:id="rId2"/>
              </a:rPr>
              <a:t>ČESTNÉ PROHLÁŠENÍ ŽADATELE O PODPORU DE MINIMIS DLE NAŘÍZENÍ Č. </a:t>
            </a:r>
            <a:r>
              <a:rPr lang="cs-CZ" sz="2200" dirty="0" smtClean="0">
                <a:hlinkClick r:id="rId2"/>
              </a:rPr>
              <a:t>1407_2013)</a:t>
            </a:r>
            <a:endParaRPr lang="cs-CZ" sz="2200" dirty="0" smtClean="0"/>
          </a:p>
          <a:p>
            <a:pPr marL="432000"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U:\1_2_ROVNOST_ŽEN_A_MUŽŮ\Nová struktura W\VÝZVA 61\02 Semináře\03 Seminář před ZoR\Seminář pro příjemce final.pptx</AC_OriginalFile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2CE241-90C8-4586-B74D-F6C221901AAE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7c48c8a8-2045-474d-b0fb-3ee17ecadba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75D475-0C2C-4178-A808-3627D1BA51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D1AA86-CA6A-45A7-A847-32D8F4C029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5095</Words>
  <Application>Microsoft Office PowerPoint</Application>
  <PresentationFormat>Předvádění na obrazovce (4:3)</PresentationFormat>
  <Paragraphs>867</Paragraphs>
  <Slides>107</Slides>
  <Notes>14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107</vt:i4>
      </vt:variant>
    </vt:vector>
  </HeadingPairs>
  <TitlesOfParts>
    <vt:vector size="109" baseType="lpstr">
      <vt:lpstr>prezentace</vt:lpstr>
      <vt:lpstr>List</vt:lpstr>
      <vt:lpstr>03_15_027, 03_15_028 Implementace Vládní strategie pro rovnost žen a mužů v České republice na léta 2014 – 2020 (v Praze a v ČR mimo prahu)  03_16_050, 03_16_051 Realizace genderových auditů u zaměstnavatelů (v Praze a v ČR mimo prahu)  Seminář pro příjemce před podání ZoR</vt:lpstr>
      <vt:lpstr>Program semináře</vt:lpstr>
      <vt:lpstr>ZÁVAZNÉ a doporučené DOKUMENTY</vt:lpstr>
      <vt:lpstr> Publicita   </vt:lpstr>
      <vt:lpstr>VIZUÁLNÍ IDENTITA - použití</vt:lpstr>
      <vt:lpstr>Povinný plakát</vt:lpstr>
      <vt:lpstr>Web projektu</vt:lpstr>
      <vt:lpstr> Monitorovací INDIKÁTORy   </vt:lpstr>
      <vt:lpstr>Monitorování projektu  indikátory se závazkem</vt:lpstr>
      <vt:lpstr>Monitorování projektu  indikátory bez závazku</vt:lpstr>
      <vt:lpstr>Monitorování projektu (indikátory)</vt:lpstr>
      <vt:lpstr>InDIKÁTORY</vt:lpstr>
      <vt:lpstr>Monitorování projektu  sankce – indikátory výstupů</vt:lpstr>
      <vt:lpstr>Monitorování projektu  sankce – indikátory výsledků</vt:lpstr>
      <vt:lpstr>Monitorování projektu (sankce)</vt:lpstr>
      <vt:lpstr> IS ESF    </vt:lpstr>
      <vt:lpstr>Monitorování podpořených osob v IS ESF</vt:lpstr>
      <vt:lpstr>Monitorování podpořených osob v IS ESF</vt:lpstr>
      <vt:lpstr>Monitorování podpořených osob v IS ESF</vt:lpstr>
      <vt:lpstr>Monitorování podpořených osob v IS ESF</vt:lpstr>
      <vt:lpstr>Doporučený způsob evidence podpory</vt:lpstr>
      <vt:lpstr>Doporučený způsob evidence</vt:lpstr>
      <vt:lpstr>Doporučený způsob evidence</vt:lpstr>
      <vt:lpstr>Doporučený způsob evidence</vt:lpstr>
      <vt:lpstr>Doporučený způsob evidence</vt:lpstr>
      <vt:lpstr>Finanční řízení projektu</vt:lpstr>
      <vt:lpstr>Reálné vykazování výdajů</vt:lpstr>
      <vt:lpstr>Reálné vykazování výdajů</vt:lpstr>
      <vt:lpstr>Reálné vykazování výdajů Přílohy zor</vt:lpstr>
      <vt:lpstr>Reálné vykazování výdajů Osobní náklady</vt:lpstr>
      <vt:lpstr>Reálné vykazování výdajů Osobní náklady</vt:lpstr>
      <vt:lpstr>Reálné vykazování výdajů Pracovní výkazy</vt:lpstr>
      <vt:lpstr>Reálné vykazování výdajů Dokladování výdajů</vt:lpstr>
      <vt:lpstr>Reálné vykazování výdajů  Účetní doklady</vt:lpstr>
      <vt:lpstr>Reálné vykazování výdajů  Účetní doklady</vt:lpstr>
      <vt:lpstr>Reálné vykazování výdajů Přímá podpora – cestovné cs</vt:lpstr>
      <vt:lpstr>Reálné vykazování výdajů  Přímá podpora</vt:lpstr>
      <vt:lpstr>Přímá podpora mimo mzdové příspěvky - dokladování</vt:lpstr>
      <vt:lpstr>Přímá podpora mimo mzdové příspěvky - dokladování</vt:lpstr>
      <vt:lpstr>Přímá podpora mimo mzdové příspěvky</vt:lpstr>
      <vt:lpstr>Nepřímé náklady</vt:lpstr>
      <vt:lpstr>Nepřímé náklady</vt:lpstr>
      <vt:lpstr>způsob financování</vt:lpstr>
      <vt:lpstr>Rozpočet projektu</vt:lpstr>
      <vt:lpstr>Účetnictví projektu</vt:lpstr>
      <vt:lpstr> Žádost o platbu  Zpráva o realizaci    </vt:lpstr>
      <vt:lpstr>Zpráva o realizaci (ZoR)</vt:lpstr>
      <vt:lpstr>Žádost o platbu</vt:lpstr>
      <vt:lpstr>Založení zprávy o realizaci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 </vt:lpstr>
      <vt:lpstr>Žádost o platbu </vt:lpstr>
      <vt:lpstr>Žádost o platbu </vt:lpstr>
      <vt:lpstr>Žádost o platbu 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Zpráva o realizaci</vt:lpstr>
      <vt:lpstr>Založení zprávy o realizaci</vt:lpstr>
      <vt:lpstr>Zpráva o realizaci projektu</vt:lpstr>
      <vt:lpstr>Zpráva o realizaci </vt:lpstr>
      <vt:lpstr>Zpráva o realizaci </vt:lpstr>
      <vt:lpstr>Zpráva o realizaci </vt:lpstr>
      <vt:lpstr>Zpráva o realizaci </vt:lpstr>
      <vt:lpstr>Zpráva o realizaci </vt:lpstr>
      <vt:lpstr>Zpráva o realizaci </vt:lpstr>
      <vt:lpstr>Zpráva o realizaci projektu</vt:lpstr>
      <vt:lpstr>Zpráva o realizaci </vt:lpstr>
      <vt:lpstr>Zpráva o realizaci </vt:lpstr>
      <vt:lpstr>Zpráva o realizaci </vt:lpstr>
      <vt:lpstr>Zpráva o realizaci projektu</vt:lpstr>
      <vt:lpstr>Zpráva o realizaci projektu</vt:lpstr>
      <vt:lpstr>FIREMNÍ PROMĚNNÉ</vt:lpstr>
      <vt:lpstr>Zpráva o realizaci projektu</vt:lpstr>
      <vt:lpstr> Veřejná podpora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Žádost o posouzení VP</vt:lpstr>
      <vt:lpstr>Veřejná podpora a podpora de minimis v OPZ</vt:lpstr>
      <vt:lpstr>Veřejná podpora a podpora de minimis v OPZ</vt:lpstr>
      <vt:lpstr>Rozhodnutí o přidělení VP</vt:lpstr>
      <vt:lpstr>Veřejná podpora a podpora de minimis v OPZ</vt:lpstr>
      <vt:lpstr>žádost o změnu výše vp (třetí subjekty)</vt:lpstr>
      <vt:lpstr>Výzvy https://www.esfcr.cz/vyzva-061-opz https://www.esfcr.cz/vyzva-062-opz  Kontaktní osoby  Mgr. Ilona Johnová Koukalová – 950 19 5708 Mgr. Helena Vojtášková – 950 19 5725 Ing. Tomáš hauzírek – 950 19 5734 mgr. Lukáš müller – 950 19 5729  e-mail: jmeno.prijmeni@mpsv.cz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2018-03-08T10:24:51Z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