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47"/>
  </p:notes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89" r:id="rId10"/>
    <p:sldId id="279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90" r:id="rId20"/>
    <p:sldId id="302" r:id="rId21"/>
    <p:sldId id="303" r:id="rId22"/>
    <p:sldId id="304" r:id="rId23"/>
    <p:sldId id="305" r:id="rId24"/>
    <p:sldId id="308" r:id="rId25"/>
    <p:sldId id="306" r:id="rId26"/>
    <p:sldId id="307" r:id="rId27"/>
    <p:sldId id="309" r:id="rId28"/>
    <p:sldId id="310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1" r:id="rId4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9" autoAdjust="0"/>
  </p:normalViewPr>
  <p:slideViewPr>
    <p:cSldViewPr showGuides="1">
      <p:cViewPr>
        <p:scale>
          <a:sx n="90" d="100"/>
          <a:sy n="90" d="100"/>
        </p:scale>
        <p:origin x="-618" y="-52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22.9.2015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iskp@mpsv.cz" TargetMode="External"/><Relationship Id="rId2" Type="http://schemas.openxmlformats.org/officeDocument/2006/relationships/hyperlink" Target="https://mseu.mssf.cz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file/9143_1_1/" TargetMode="External"/><Relationship Id="rId2" Type="http://schemas.openxmlformats.org/officeDocument/2006/relationships/hyperlink" Target="http://www.esfcr.cz/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mailto:iskp@mpsv.cz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>
                <a:solidFill>
                  <a:srgbClr val="0070C0"/>
                </a:solidFill>
              </a:rPr>
              <a:t>Ukázka portálu </a:t>
            </a:r>
            <a:r>
              <a:rPr lang="cs-CZ" u="sng" dirty="0" err="1" smtClean="0">
                <a:solidFill>
                  <a:srgbClr val="0070C0"/>
                </a:solidFill>
              </a:rPr>
              <a:t>IS</a:t>
            </a:r>
            <a:r>
              <a:rPr lang="cs-CZ" u="sng" dirty="0" smtClean="0">
                <a:solidFill>
                  <a:srgbClr val="0070C0"/>
                </a:solidFill>
              </a:rPr>
              <a:t> KP14+</a:t>
            </a:r>
            <a:r>
              <a:rPr lang="cs-CZ" dirty="0">
                <a:solidFill>
                  <a:srgbClr val="0070C0"/>
                </a:solidFill>
              </a:rPr>
              <a:t/>
            </a:r>
            <a:br>
              <a:rPr lang="cs-CZ" dirty="0">
                <a:solidFill>
                  <a:srgbClr val="0070C0"/>
                </a:solidFill>
              </a:rPr>
            </a:b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2636837"/>
            <a:ext cx="540000" cy="540000"/>
          </a:xfrm>
        </p:spPr>
      </p:pic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Úvodní obrazovka – nástěnka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Depeše</a:t>
            </a:r>
          </a:p>
          <a:p>
            <a:r>
              <a:rPr lang="cs-CZ" dirty="0" smtClean="0"/>
              <a:t>Základní menu - Horní řádek</a:t>
            </a:r>
          </a:p>
          <a:p>
            <a:r>
              <a:rPr lang="cs-CZ" dirty="0" smtClean="0"/>
              <a:t>Profil uživatele </a:t>
            </a:r>
          </a:p>
          <a:p>
            <a:r>
              <a:rPr lang="cs-CZ" dirty="0" smtClean="0"/>
              <a:t>Nápověda</a:t>
            </a:r>
          </a:p>
          <a:p>
            <a:r>
              <a:rPr lang="cs-CZ" dirty="0" smtClean="0"/>
              <a:t>Kalendář</a:t>
            </a:r>
          </a:p>
          <a:p>
            <a:r>
              <a:rPr lang="cs-CZ" dirty="0" smtClean="0"/>
              <a:t>Užitečné informace</a:t>
            </a:r>
          </a:p>
          <a:p>
            <a:r>
              <a:rPr lang="cs-CZ" dirty="0" smtClean="0"/>
              <a:t>Poznámky</a:t>
            </a:r>
          </a:p>
          <a:p>
            <a:r>
              <a:rPr lang="cs-CZ" dirty="0" smtClean="0"/>
              <a:t>Symbol Domečku vždy vrací na Nástěnku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373216"/>
            <a:ext cx="571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245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Depeše – vytvoření nové depeše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84784"/>
            <a:ext cx="8064000" cy="432048"/>
          </a:xfrm>
        </p:spPr>
        <p:txBody>
          <a:bodyPr/>
          <a:lstStyle/>
          <a:p>
            <a:r>
              <a:rPr lang="cs-CZ" dirty="0" smtClean="0"/>
              <a:t>Nová depeše - Nový záznam – Vyplnit text - Uložit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  <p:pic>
        <p:nvPicPr>
          <p:cNvPr id="6" name="Obrázek 5"/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2204864"/>
            <a:ext cx="7128791" cy="4032448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2411760" y="2780928"/>
            <a:ext cx="129614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2411760" y="4797152"/>
            <a:ext cx="86409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6948264" y="5373216"/>
            <a:ext cx="936104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5004048" y="4797152"/>
            <a:ext cx="86409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370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Depeše - výběr adresátů</a:t>
            </a:r>
            <a:endParaRPr lang="cs-CZ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268760"/>
            <a:ext cx="813690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3"/>
          </p:nvPr>
        </p:nvSpPr>
        <p:spPr>
          <a:xfrm>
            <a:off x="540000" y="4941168"/>
            <a:ext cx="8064000" cy="117883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1800" dirty="0" smtClean="0"/>
              <a:t>Vyhledávání pomocí filtrů v </a:t>
            </a:r>
            <a:r>
              <a:rPr lang="cs-CZ" sz="1800" dirty="0" smtClean="0"/>
              <a:t>horním šedivém </a:t>
            </a:r>
            <a:r>
              <a:rPr lang="cs-CZ" sz="1800" dirty="0" smtClean="0"/>
              <a:t>řádku (* zástupný </a:t>
            </a:r>
            <a:r>
              <a:rPr lang="cs-CZ" sz="1800" dirty="0"/>
              <a:t>z</a:t>
            </a:r>
            <a:r>
              <a:rPr lang="cs-CZ" sz="1800" dirty="0" smtClean="0"/>
              <a:t>nak )</a:t>
            </a:r>
          </a:p>
          <a:p>
            <a:pPr>
              <a:lnSpc>
                <a:spcPct val="100000"/>
              </a:lnSpc>
            </a:pPr>
            <a:r>
              <a:rPr lang="cs-CZ" sz="1800" dirty="0" smtClean="0"/>
              <a:t>Výběr pomocí šipek</a:t>
            </a:r>
          </a:p>
          <a:p>
            <a:pPr>
              <a:lnSpc>
                <a:spcPct val="100000"/>
              </a:lnSpc>
            </a:pPr>
            <a:r>
              <a:rPr lang="cs-CZ" sz="1800" dirty="0" smtClean="0"/>
              <a:t>Uložit </a:t>
            </a:r>
            <a:r>
              <a:rPr lang="cs-CZ" sz="1800" smtClean="0"/>
              <a:t>a </a:t>
            </a:r>
            <a:r>
              <a:rPr lang="cs-CZ" sz="1800" smtClean="0"/>
              <a:t>zpět</a:t>
            </a:r>
            <a:endParaRPr lang="cs-CZ" sz="1800" dirty="0" smtClean="0"/>
          </a:p>
        </p:txBody>
      </p:sp>
      <p:sp>
        <p:nvSpPr>
          <p:cNvPr id="6" name="Obdélník 5"/>
          <p:cNvSpPr/>
          <p:nvPr/>
        </p:nvSpPr>
        <p:spPr>
          <a:xfrm>
            <a:off x="1763688" y="2276872"/>
            <a:ext cx="115212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399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depeše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>
          <a:xfrm>
            <a:off x="540000" y="1268760"/>
            <a:ext cx="8064000" cy="2619240"/>
          </a:xfrm>
        </p:spPr>
        <p:txBody>
          <a:bodyPr/>
          <a:lstStyle/>
          <a:p>
            <a:r>
              <a:rPr lang="cs-CZ" dirty="0" smtClean="0"/>
              <a:t>Možnost připojit přílohy pomocí tlačítka dokumenty</a:t>
            </a:r>
          </a:p>
          <a:p>
            <a:r>
              <a:rPr lang="cs-CZ" dirty="0" smtClean="0"/>
              <a:t>Uložit a zpět</a:t>
            </a:r>
          </a:p>
          <a:p>
            <a:r>
              <a:rPr lang="cs-CZ" dirty="0" smtClean="0"/>
              <a:t>Odeslat pomocí tlačítka odeslat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852936"/>
            <a:ext cx="727280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bdélník 8"/>
          <p:cNvSpPr/>
          <p:nvPr/>
        </p:nvSpPr>
        <p:spPr>
          <a:xfrm>
            <a:off x="2976017" y="5373216"/>
            <a:ext cx="129614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4572000" y="5589240"/>
            <a:ext cx="360040" cy="3240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123728" y="4005064"/>
            <a:ext cx="36004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582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Depeše  Správa složek</a:t>
            </a:r>
            <a:endParaRPr lang="cs-CZ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196752"/>
            <a:ext cx="7488832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ástupný symbol pro obsah 8"/>
          <p:cNvSpPr>
            <a:spLocks noGrp="1"/>
          </p:cNvSpPr>
          <p:nvPr>
            <p:ph idx="10"/>
          </p:nvPr>
        </p:nvSpPr>
        <p:spPr>
          <a:xfrm>
            <a:off x="540000" y="5589240"/>
            <a:ext cx="8064000" cy="530760"/>
          </a:xfrm>
        </p:spPr>
        <p:txBody>
          <a:bodyPr/>
          <a:lstStyle/>
          <a:p>
            <a:r>
              <a:rPr lang="cs-CZ" dirty="0" smtClean="0"/>
              <a:t>Možno vytvářet nové položky a podpoložky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14</a:t>
            </a:fld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2771800" y="4003342"/>
            <a:ext cx="57606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424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pravidla pro třídění depeší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>
          <a:xfrm>
            <a:off x="540000" y="4797152"/>
            <a:ext cx="8064000" cy="1322848"/>
          </a:xfrm>
        </p:spPr>
        <p:txBody>
          <a:bodyPr/>
          <a:lstStyle/>
          <a:p>
            <a:r>
              <a:rPr lang="cs-CZ" dirty="0" smtClean="0"/>
              <a:t>Možno třídění depeší podle předem nastavených atributů (např. čísla výzvy, projektu atd.)</a:t>
            </a:r>
          </a:p>
          <a:p>
            <a:r>
              <a:rPr lang="cs-CZ" dirty="0" smtClean="0"/>
              <a:t>Obdoba pravidel v MS Outlook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15</a:t>
            </a:fld>
            <a:endParaRPr lang="cs-CZ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8136904" cy="3240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734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Nastavení notifikací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340768"/>
            <a:ext cx="8064000" cy="2547232"/>
          </a:xfrm>
        </p:spPr>
        <p:txBody>
          <a:bodyPr/>
          <a:lstStyle/>
          <a:p>
            <a:r>
              <a:rPr lang="cs-CZ" dirty="0" smtClean="0"/>
              <a:t>V Profilu uživatele – Kontaktní údaje</a:t>
            </a:r>
          </a:p>
          <a:p>
            <a:r>
              <a:rPr lang="cs-CZ" dirty="0" smtClean="0"/>
              <a:t>Možnosti: SMS, E-mail, SMS a e-mail</a:t>
            </a:r>
          </a:p>
          <a:p>
            <a:r>
              <a:rPr lang="cs-CZ" dirty="0" smtClean="0"/>
              <a:t>Možnost nastavit noční klid 22:00 – 8:00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16</a:t>
            </a:fld>
            <a:endParaRPr lang="cs-CZ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24944"/>
            <a:ext cx="792088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56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menu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Menu v horním řádku</a:t>
            </a:r>
          </a:p>
          <a:p>
            <a:r>
              <a:rPr lang="cs-CZ" dirty="0" smtClean="0"/>
              <a:t>Obsahuje </a:t>
            </a:r>
          </a:p>
          <a:p>
            <a:pPr lvl="1"/>
            <a:r>
              <a:rPr lang="cs-CZ" dirty="0" smtClean="0"/>
              <a:t>Žadatel</a:t>
            </a:r>
          </a:p>
          <a:p>
            <a:pPr lvl="1"/>
            <a:r>
              <a:rPr lang="cs-CZ" dirty="0" smtClean="0"/>
              <a:t>Hodnotitel</a:t>
            </a:r>
          </a:p>
          <a:p>
            <a:pPr lvl="1"/>
            <a:r>
              <a:rPr lang="cs-CZ" dirty="0" smtClean="0"/>
              <a:t>Nositel strategií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cs-CZ" dirty="0" smtClean="0"/>
              <a:t>Žadatel</a:t>
            </a:r>
          </a:p>
          <a:p>
            <a:pPr lvl="1"/>
            <a:r>
              <a:rPr lang="cs-CZ" dirty="0" smtClean="0"/>
              <a:t>Moje projekty (zobrazí po </a:t>
            </a:r>
            <a:r>
              <a:rPr lang="cs-CZ" dirty="0" err="1" smtClean="0"/>
              <a:t>rozkliknutí</a:t>
            </a:r>
            <a:r>
              <a:rPr lang="cs-CZ" dirty="0" smtClean="0"/>
              <a:t> projekty přihlášeného uživatele)</a:t>
            </a:r>
          </a:p>
          <a:p>
            <a:pPr lvl="1"/>
            <a:r>
              <a:rPr lang="cs-CZ" dirty="0" smtClean="0"/>
              <a:t>Nová žádost</a:t>
            </a:r>
          </a:p>
          <a:p>
            <a:pPr lvl="1"/>
            <a:r>
              <a:rPr lang="cs-CZ" dirty="0" smtClean="0"/>
              <a:t>Seznam výzev </a:t>
            </a:r>
          </a:p>
          <a:p>
            <a:pPr lvl="1"/>
            <a:r>
              <a:rPr lang="cs-CZ" dirty="0" smtClean="0"/>
              <a:t>Modul CBA 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979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nové žádosti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268760"/>
            <a:ext cx="8064000" cy="1512168"/>
          </a:xfrm>
        </p:spPr>
        <p:txBody>
          <a:bodyPr/>
          <a:lstStyle/>
          <a:p>
            <a:r>
              <a:rPr lang="cs-CZ" sz="2000" dirty="0" smtClean="0"/>
              <a:t>Nová žádost</a:t>
            </a:r>
          </a:p>
          <a:p>
            <a:r>
              <a:rPr lang="cs-CZ" sz="2000" dirty="0" smtClean="0"/>
              <a:t>Seznam programů a výzev (uživatel vybere správný OP)</a:t>
            </a:r>
          </a:p>
          <a:p>
            <a:r>
              <a:rPr lang="cs-CZ" sz="2000" dirty="0" smtClean="0"/>
              <a:t>Otevřené výzvy (uživatel vybere správnou výzvu a klikne na individuální projekt)</a:t>
            </a:r>
            <a:endParaRPr lang="cs-CZ" sz="20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18</a:t>
            </a:fld>
            <a:endParaRPr lang="cs-CZ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6952"/>
            <a:ext cx="784887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684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Pravidla pro vyplňování žádosti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2475224"/>
          </a:xfrm>
        </p:spPr>
        <p:txBody>
          <a:bodyPr/>
          <a:lstStyle/>
          <a:p>
            <a:r>
              <a:rPr lang="cs-CZ" dirty="0" smtClean="0"/>
              <a:t>Uživatel vyplňuje záložky pokud možno postupně podle navigačního menu v levé části obrazovky</a:t>
            </a:r>
          </a:p>
          <a:p>
            <a:r>
              <a:rPr lang="cs-CZ" dirty="0" smtClean="0"/>
              <a:t>Jednou vepsaná data se propisují do dalších záložek, či umožní zaktivnění některých neaktivních záložek</a:t>
            </a:r>
          </a:p>
          <a:p>
            <a:r>
              <a:rPr lang="cs-CZ" dirty="0" smtClean="0"/>
              <a:t>UKLÁDAT !!!!  každou vyplněnou záložku, či delší textové pole před jeho opuštěním uložte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cs-CZ" dirty="0" smtClean="0"/>
              <a:t>Pravidlo:</a:t>
            </a:r>
          </a:p>
          <a:p>
            <a:pPr lvl="1"/>
            <a:r>
              <a:rPr lang="cs-CZ" dirty="0" smtClean="0"/>
              <a:t>Žlutě podbarvená pole = povinná</a:t>
            </a:r>
          </a:p>
          <a:p>
            <a:pPr lvl="1"/>
            <a:r>
              <a:rPr lang="cs-CZ" dirty="0" smtClean="0"/>
              <a:t>Šedivě podbarvená pole = volitelná</a:t>
            </a:r>
          </a:p>
          <a:p>
            <a:pPr lvl="1"/>
            <a:r>
              <a:rPr lang="cs-CZ" dirty="0" smtClean="0"/>
              <a:t>Bíle podbarvená pole = vyplňuje systém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207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bg1"/>
                </a:solidFill>
              </a:rPr>
              <a:t/>
            </a:r>
            <a:br>
              <a:rPr lang="cs-CZ" dirty="0">
                <a:solidFill>
                  <a:schemeClr val="bg1"/>
                </a:solidFill>
              </a:rPr>
            </a:br>
            <a:r>
              <a:rPr lang="cs-CZ" dirty="0" smtClean="0">
                <a:solidFill>
                  <a:schemeClr val="bg1"/>
                </a:solidFill>
              </a:rPr>
              <a:t>adresa pro přihlášení </a:t>
            </a:r>
            <a:br>
              <a:rPr lang="cs-CZ" dirty="0" smtClean="0">
                <a:solidFill>
                  <a:schemeClr val="bg1"/>
                </a:solidFill>
              </a:rPr>
            </a:br>
            <a:r>
              <a:rPr lang="cs-CZ" dirty="0" smtClean="0">
                <a:solidFill>
                  <a:schemeClr val="bg1"/>
                </a:solidFill>
              </a:rPr>
              <a:t>Podpora </a:t>
            </a:r>
            <a:r>
              <a:rPr lang="cs-CZ" dirty="0" smtClean="0">
                <a:solidFill>
                  <a:schemeClr val="bg1"/>
                </a:solidFill>
              </a:rPr>
              <a:t>uživatelů</a:t>
            </a:r>
            <a:r>
              <a:rPr lang="cs-CZ" dirty="0">
                <a:solidFill>
                  <a:schemeClr val="bg1"/>
                </a:solidFill>
              </a:rPr>
              <a:t/>
            </a:r>
            <a:br>
              <a:rPr lang="cs-CZ" dirty="0">
                <a:solidFill>
                  <a:schemeClr val="bg1"/>
                </a:solidFill>
              </a:rPr>
            </a:b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cs-CZ" b="1" u="sng" dirty="0">
                <a:hlinkClick r:id="rId2"/>
              </a:rPr>
              <a:t>https://mseu.mssf.cz</a:t>
            </a:r>
            <a:r>
              <a:rPr lang="cs-CZ" b="1" u="sng" dirty="0"/>
              <a:t/>
            </a:r>
            <a:br>
              <a:rPr lang="cs-CZ" b="1" u="sng" dirty="0"/>
            </a:br>
            <a:r>
              <a:rPr lang="cs-CZ" b="1" dirty="0"/>
              <a:t>produkční/ostré</a:t>
            </a:r>
            <a:r>
              <a:rPr lang="cs-CZ" dirty="0"/>
              <a:t>  prostředí (slouží pro realizaci OP, zadávají se pouze ostrá data)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b="1" dirty="0" smtClean="0"/>
              <a:t>Hotline </a:t>
            </a:r>
            <a:r>
              <a:rPr lang="cs-CZ" b="1" dirty="0"/>
              <a:t>pro OPZ </a:t>
            </a:r>
            <a:endParaRPr lang="cs-CZ" b="1" dirty="0" smtClean="0"/>
          </a:p>
          <a:p>
            <a:pPr lvl="1"/>
            <a:r>
              <a:rPr lang="cs-CZ" b="1" u="sng" dirty="0">
                <a:hlinkClick r:id="rId3"/>
              </a:rPr>
              <a:t>iskp@mpsv.cz</a:t>
            </a:r>
            <a:endParaRPr lang="cs-CZ" b="1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664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Datová oblast žádosti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20</a:t>
            </a:fld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3"/>
          </p:nvPr>
        </p:nvSpPr>
        <p:spPr>
          <a:xfrm>
            <a:off x="1763688" y="1340768"/>
            <a:ext cx="7200800" cy="4779232"/>
          </a:xfrm>
        </p:spPr>
        <p:txBody>
          <a:bodyPr/>
          <a:lstStyle/>
          <a:p>
            <a:r>
              <a:rPr lang="cs-CZ" dirty="0" smtClean="0"/>
              <a:t>Seznam jednotlivých záložek žádosti</a:t>
            </a:r>
          </a:p>
          <a:p>
            <a:r>
              <a:rPr lang="cs-CZ" dirty="0" smtClean="0"/>
              <a:t>Pomocí šipek možno seznam rozbalovat či zabalovat</a:t>
            </a:r>
          </a:p>
          <a:p>
            <a:r>
              <a:rPr lang="cs-CZ" dirty="0" smtClean="0"/>
              <a:t>Šedivé záložky nejsou přístupné</a:t>
            </a:r>
          </a:p>
          <a:p>
            <a:pPr lvl="1"/>
            <a:r>
              <a:rPr lang="cs-CZ" dirty="0" smtClean="0"/>
              <a:t>Zpřístupní se podle dat vyplňovaných během žádosti</a:t>
            </a:r>
          </a:p>
          <a:p>
            <a:pPr lvl="1"/>
            <a:r>
              <a:rPr lang="cs-CZ" dirty="0" smtClean="0"/>
              <a:t>Nejsou podle zadaných dat povinná </a:t>
            </a:r>
          </a:p>
          <a:p>
            <a:r>
              <a:rPr lang="cs-CZ" dirty="0" smtClean="0"/>
              <a:t>Možnosti vyplnění jednotlivých polí na záložkách</a:t>
            </a:r>
          </a:p>
          <a:p>
            <a:pPr lvl="1"/>
            <a:r>
              <a:rPr lang="cs-CZ" dirty="0" smtClean="0"/>
              <a:t>Text, číslo, datum</a:t>
            </a:r>
          </a:p>
          <a:p>
            <a:pPr lvl="1"/>
            <a:r>
              <a:rPr lang="cs-CZ" dirty="0" smtClean="0"/>
              <a:t>Výběr s rozbalovacího </a:t>
            </a:r>
            <a:r>
              <a:rPr lang="cs-CZ" dirty="0" smtClean="0"/>
              <a:t>seznamu, kalendáře</a:t>
            </a:r>
            <a:endParaRPr lang="cs-CZ" dirty="0" smtClean="0"/>
          </a:p>
          <a:p>
            <a:pPr lvl="1"/>
            <a:r>
              <a:rPr lang="cs-CZ" dirty="0" err="1" smtClean="0"/>
              <a:t>Checkboxy</a:t>
            </a:r>
            <a:endParaRPr lang="cs-CZ" dirty="0" smtClean="0"/>
          </a:p>
          <a:p>
            <a:pPr lvl="1"/>
            <a:r>
              <a:rPr lang="cs-CZ" dirty="0" smtClean="0"/>
              <a:t>Výběr ze seznamu a přesunutí </a:t>
            </a:r>
          </a:p>
          <a:p>
            <a:pPr lvl="1"/>
            <a:r>
              <a:rPr lang="cs-CZ" dirty="0" smtClean="0"/>
              <a:t>Nový záznam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1044827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330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vyplňovaných záložek</a:t>
            </a:r>
            <a:endParaRPr lang="cs-CZ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196752"/>
            <a:ext cx="8136904" cy="3600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ástupný symbol pro obsah 5"/>
          <p:cNvSpPr>
            <a:spLocks noGrp="1"/>
          </p:cNvSpPr>
          <p:nvPr>
            <p:ph idx="10"/>
          </p:nvPr>
        </p:nvSpPr>
        <p:spPr>
          <a:xfrm>
            <a:off x="540000" y="4797152"/>
            <a:ext cx="8064000" cy="132284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2000" dirty="0" smtClean="0"/>
              <a:t>Identifikace operace - první záložka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Vyplňujeme žlutá povinná pole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Výběr z rozbalovacího seznamu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Po vyplnění ULOŽIT</a:t>
            </a: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426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projekt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>
          <a:xfrm>
            <a:off x="540000" y="4653136"/>
            <a:ext cx="8064000" cy="14668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2000" dirty="0" smtClean="0"/>
              <a:t>Hlavní identifikace žádosti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Název, Anotace, </a:t>
            </a:r>
            <a:r>
              <a:rPr lang="cs-CZ" sz="2000" dirty="0"/>
              <a:t>O</a:t>
            </a:r>
            <a:r>
              <a:rPr lang="cs-CZ" sz="2000" dirty="0" smtClean="0"/>
              <a:t>bdobí realizace projektu, Příjmy …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Důležité vyplnění odpovídajících </a:t>
            </a:r>
            <a:r>
              <a:rPr lang="cs-CZ" sz="2000" dirty="0" err="1" smtClean="0"/>
              <a:t>checkboxů</a:t>
            </a:r>
            <a:r>
              <a:rPr lang="cs-CZ" sz="2000" dirty="0" smtClean="0"/>
              <a:t> týkajících se Výběrových řízení, Veřejné podpory…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Podle vyplněných dat se zpřístupní další záložky žádosti</a:t>
            </a:r>
            <a:endParaRPr lang="cs-CZ" sz="20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22</a:t>
            </a:fld>
            <a:endParaRPr lang="cs-C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92888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46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specifické cíle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>
          <a:xfrm>
            <a:off x="540000" y="4653136"/>
            <a:ext cx="8064000" cy="14668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2000" dirty="0" smtClean="0"/>
              <a:t>Výběr Specifických cílů ze seznamu podle Výzvy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Procentní podíl </a:t>
            </a:r>
          </a:p>
          <a:p>
            <a:pPr lvl="1">
              <a:lnSpc>
                <a:spcPct val="100000"/>
              </a:lnSpc>
            </a:pPr>
            <a:r>
              <a:rPr lang="cs-CZ" dirty="0" smtClean="0"/>
              <a:t>Pokud 1 SC = 100 %</a:t>
            </a:r>
          </a:p>
          <a:p>
            <a:pPr lvl="1">
              <a:lnSpc>
                <a:spcPct val="100000"/>
              </a:lnSpc>
            </a:pPr>
            <a:r>
              <a:rPr lang="cs-CZ" dirty="0" smtClean="0"/>
              <a:t>Pokud více SC = jejich součet 100%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Automatický rozpad na méně a více rozvinuté regiony po uložení</a:t>
            </a:r>
            <a:endParaRPr lang="cs-CZ" sz="20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23</a:t>
            </a:fld>
            <a:endParaRPr lang="cs-CZ" dirty="0"/>
          </a:p>
        </p:txBody>
      </p:sp>
      <p:pic>
        <p:nvPicPr>
          <p:cNvPr id="717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7848872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251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Indikátory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>
          <a:xfrm>
            <a:off x="467544" y="5013176"/>
            <a:ext cx="8064000" cy="1512168"/>
          </a:xfrm>
        </p:spPr>
        <p:txBody>
          <a:bodyPr/>
          <a:lstStyle/>
          <a:p>
            <a:r>
              <a:rPr lang="cs-CZ" sz="2000" dirty="0" smtClean="0"/>
              <a:t>Indikátory aktuální pro danou výzvu se nabízí ze seznamu</a:t>
            </a:r>
          </a:p>
          <a:p>
            <a:r>
              <a:rPr lang="cs-CZ" sz="2000" dirty="0" smtClean="0"/>
              <a:t>Povinná pole: výchozí, cílová hodnota, datum dosažení</a:t>
            </a:r>
          </a:p>
          <a:p>
            <a:r>
              <a:rPr lang="cs-CZ" sz="2000" dirty="0" smtClean="0"/>
              <a:t>Každý řádek nutno po vyplnění uložit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24</a:t>
            </a:fld>
            <a:endParaRPr lang="cs-CZ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13690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43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Horizontální principy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>
          <a:xfrm>
            <a:off x="540000" y="4941168"/>
            <a:ext cx="8064000" cy="1512168"/>
          </a:xfrm>
        </p:spPr>
        <p:txBody>
          <a:bodyPr/>
          <a:lstStyle/>
          <a:p>
            <a:r>
              <a:rPr lang="cs-CZ" sz="2000" dirty="0" smtClean="0"/>
              <a:t>Nutno vyplnit všechny tři horizontální principy výběrem ze seznamu</a:t>
            </a:r>
          </a:p>
          <a:p>
            <a:r>
              <a:rPr lang="cs-CZ" sz="2000" dirty="0" smtClean="0"/>
              <a:t>Popis a zdůvodnění  - vyplnění povinné</a:t>
            </a:r>
          </a:p>
          <a:p>
            <a:r>
              <a:rPr lang="cs-CZ" sz="2000" dirty="0" smtClean="0"/>
              <a:t>Nutno průběžně ukládat jednotlivé řádky</a:t>
            </a:r>
            <a:endParaRPr lang="cs-CZ" sz="20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25</a:t>
            </a:fld>
            <a:endParaRPr lang="cs-CZ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48780"/>
            <a:ext cx="7920880" cy="342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bdélník 9"/>
          <p:cNvSpPr/>
          <p:nvPr/>
        </p:nvSpPr>
        <p:spPr>
          <a:xfrm flipV="1">
            <a:off x="4211960" y="3717032"/>
            <a:ext cx="792088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970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Umístění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>
          <a:xfrm>
            <a:off x="540000" y="4509120"/>
            <a:ext cx="8064000" cy="16108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2000" dirty="0" smtClean="0"/>
              <a:t>Vyplňuje se Místo realizace projektu i </a:t>
            </a:r>
            <a:r>
              <a:rPr lang="cs-CZ" sz="2000" dirty="0"/>
              <a:t>D</a:t>
            </a:r>
            <a:r>
              <a:rPr lang="cs-CZ" sz="2000" dirty="0" smtClean="0"/>
              <a:t>opad projektu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Výběr územní jednotky např. Kraj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Z nabízených krajů vybereme a přesuneme pomocí šipek do levé části obrazovky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Uložit a zpět</a:t>
            </a:r>
            <a:endParaRPr lang="cs-CZ" sz="20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26</a:t>
            </a:fld>
            <a:endParaRPr lang="cs-CZ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806489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/>
          <p:nvPr/>
        </p:nvSpPr>
        <p:spPr>
          <a:xfrm>
            <a:off x="2915816" y="3284984"/>
            <a:ext cx="57606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37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umístění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27</a:t>
            </a:fld>
            <a:endParaRPr lang="cs-CZ" dirty="0"/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872081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bdélník 8"/>
          <p:cNvSpPr/>
          <p:nvPr/>
        </p:nvSpPr>
        <p:spPr>
          <a:xfrm>
            <a:off x="2771800" y="3501008"/>
            <a:ext cx="2160240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4860032" y="4437112"/>
            <a:ext cx="14401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1619672" y="2996952"/>
            <a:ext cx="1008112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130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Subjekty projektu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0"/>
          </p:nvPr>
        </p:nvSpPr>
        <p:spPr>
          <a:xfrm>
            <a:off x="540000" y="4293096"/>
            <a:ext cx="8064000" cy="2232248"/>
          </a:xfrm>
        </p:spPr>
        <p:txBody>
          <a:bodyPr/>
          <a:lstStyle/>
          <a:p>
            <a:r>
              <a:rPr lang="cs-CZ" sz="1800" dirty="0" smtClean="0"/>
              <a:t>Vybrat typ subjektu ze seznamu</a:t>
            </a:r>
          </a:p>
          <a:p>
            <a:r>
              <a:rPr lang="cs-CZ" sz="1800" dirty="0" smtClean="0"/>
              <a:t>Vyplnění IČ + Validace </a:t>
            </a:r>
          </a:p>
          <a:p>
            <a:pPr lvl="1"/>
            <a:r>
              <a:rPr lang="cs-CZ" sz="1800" dirty="0" smtClean="0"/>
              <a:t>Po úspěšné validaci údaje doplněny z registru + žlutá doplnit</a:t>
            </a:r>
          </a:p>
          <a:p>
            <a:pPr lvl="1"/>
            <a:r>
              <a:rPr lang="cs-CZ" sz="1800" dirty="0" smtClean="0"/>
              <a:t>Pokud nelze </a:t>
            </a:r>
            <a:r>
              <a:rPr lang="cs-CZ" sz="1800" dirty="0" err="1" smtClean="0"/>
              <a:t>zvalidovat</a:t>
            </a:r>
            <a:r>
              <a:rPr lang="cs-CZ" sz="1800" dirty="0" smtClean="0"/>
              <a:t>, kontaktujte </a:t>
            </a:r>
            <a:r>
              <a:rPr lang="cs-CZ" sz="1800" dirty="0" err="1" smtClean="0"/>
              <a:t>hotline</a:t>
            </a:r>
            <a:endParaRPr lang="cs-CZ" sz="1800" dirty="0" smtClean="0"/>
          </a:p>
          <a:p>
            <a:r>
              <a:rPr lang="cs-CZ" sz="1800" dirty="0" smtClean="0"/>
              <a:t>Vyplnit </a:t>
            </a:r>
            <a:r>
              <a:rPr lang="cs-CZ" sz="1800" dirty="0" err="1" smtClean="0"/>
              <a:t>checkbox</a:t>
            </a:r>
            <a:r>
              <a:rPr lang="cs-CZ" sz="1800" dirty="0" smtClean="0"/>
              <a:t> Zahrnout subjekt do definice jednoho podniku</a:t>
            </a: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28</a:t>
            </a:fld>
            <a:endParaRPr lang="cs-CZ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992888" cy="273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/>
          <p:cNvSpPr/>
          <p:nvPr/>
        </p:nvSpPr>
        <p:spPr>
          <a:xfrm>
            <a:off x="2699792" y="3645024"/>
            <a:ext cx="165618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699792" y="2276872"/>
            <a:ext cx="1224136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3923928" y="2708920"/>
            <a:ext cx="72008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016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osoby subjektu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>
          <a:xfrm>
            <a:off x="540000" y="4725144"/>
            <a:ext cx="8064000" cy="1394856"/>
          </a:xfrm>
        </p:spPr>
        <p:txBody>
          <a:bodyPr/>
          <a:lstStyle/>
          <a:p>
            <a:r>
              <a:rPr lang="cs-CZ" sz="1800" dirty="0" smtClean="0"/>
              <a:t>Nutno vložit hlavní kontaktní osobu</a:t>
            </a:r>
          </a:p>
          <a:p>
            <a:r>
              <a:rPr lang="cs-CZ" sz="1800" dirty="0" smtClean="0"/>
              <a:t>Nutno vložit alespoň jednoho statutárního zástupce</a:t>
            </a:r>
          </a:p>
          <a:p>
            <a:pPr lvl="1"/>
            <a:r>
              <a:rPr lang="cs-CZ" sz="1800" dirty="0" smtClean="0"/>
              <a:t>Zaškrtnutí </a:t>
            </a:r>
            <a:r>
              <a:rPr lang="cs-CZ" sz="1800" dirty="0" err="1" smtClean="0"/>
              <a:t>check</a:t>
            </a:r>
            <a:r>
              <a:rPr lang="cs-CZ" sz="1800" dirty="0" smtClean="0"/>
              <a:t> boxu</a:t>
            </a:r>
          </a:p>
          <a:p>
            <a:r>
              <a:rPr lang="cs-CZ" sz="1800" dirty="0" smtClean="0"/>
              <a:t>Každá další osoba je vložena pomocí Nový záznam</a:t>
            </a:r>
            <a:endParaRPr lang="cs-CZ" sz="18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29</a:t>
            </a:fld>
            <a:endParaRPr lang="cs-CZ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56084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délník 2"/>
          <p:cNvSpPr/>
          <p:nvPr/>
        </p:nvSpPr>
        <p:spPr>
          <a:xfrm>
            <a:off x="2561644" y="3933532"/>
            <a:ext cx="86409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3573568" y="3933056"/>
            <a:ext cx="72008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829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bg1"/>
                </a:solidFill>
              </a:rPr>
              <a:t>Nápověda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Kontextová</a:t>
            </a:r>
          </a:p>
          <a:p>
            <a:pPr lvl="1"/>
            <a:r>
              <a:rPr lang="cs-CZ" dirty="0" smtClean="0"/>
              <a:t>Zobrazuje se  pokud uživatel najede myší na vyplňované pole</a:t>
            </a:r>
            <a:endParaRPr lang="cs-CZ" dirty="0"/>
          </a:p>
          <a:p>
            <a:r>
              <a:rPr lang="cs-CZ" dirty="0" smtClean="0"/>
              <a:t>Zabudovaná</a:t>
            </a:r>
          </a:p>
          <a:p>
            <a:pPr lvl="1"/>
            <a:r>
              <a:rPr lang="cs-CZ" dirty="0" smtClean="0"/>
              <a:t>V pravém horním rohu obrazovky</a:t>
            </a:r>
            <a:endParaRPr lang="cs-CZ" dirty="0"/>
          </a:p>
          <a:p>
            <a:r>
              <a:rPr lang="cs-CZ" dirty="0"/>
              <a:t>Příručky</a:t>
            </a:r>
          </a:p>
          <a:p>
            <a:r>
              <a:rPr lang="cs-CZ" dirty="0"/>
              <a:t>Edukační videa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309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Rozpočet projektu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30</a:t>
            </a:fld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3"/>
          </p:nvPr>
        </p:nvSpPr>
        <p:spPr>
          <a:xfrm>
            <a:off x="4932040" y="1628800"/>
            <a:ext cx="3671960" cy="44912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"/>
            </a:pPr>
            <a:r>
              <a:rPr lang="cs-CZ" dirty="0"/>
              <a:t>Přímá editace</a:t>
            </a:r>
          </a:p>
          <a:p>
            <a:pPr>
              <a:buFont typeface="Wingdings" panose="05000000000000000000" pitchFamily="2" charset="2"/>
              <a:buChar char=""/>
            </a:pPr>
            <a:r>
              <a:rPr lang="cs-CZ" dirty="0"/>
              <a:t>Tlačítko pod rozpočtem Editovat vše</a:t>
            </a:r>
          </a:p>
          <a:p>
            <a:pPr>
              <a:buFont typeface="Wingdings" panose="05000000000000000000" pitchFamily="2" charset="2"/>
              <a:buChar char=""/>
            </a:pPr>
            <a:r>
              <a:rPr lang="cs-CZ" dirty="0"/>
              <a:t>Poté můžete přímo v rozpočtu vpisovat hodnoty do šedivých polí </a:t>
            </a:r>
          </a:p>
          <a:p>
            <a:pPr>
              <a:buFont typeface="Wingdings" panose="05000000000000000000" pitchFamily="2" charset="2"/>
              <a:buChar char=""/>
            </a:pPr>
            <a:r>
              <a:rPr lang="cs-CZ" dirty="0"/>
              <a:t>Poté Uložit vše </a:t>
            </a:r>
          </a:p>
          <a:p>
            <a:pPr>
              <a:buFont typeface="Wingdings" panose="05000000000000000000" pitchFamily="2" charset="2"/>
              <a:buChar char=""/>
            </a:pPr>
            <a:r>
              <a:rPr lang="cs-CZ" dirty="0"/>
              <a:t>Možno exportovat do Excelu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556792"/>
            <a:ext cx="4104257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/>
          <p:cNvSpPr/>
          <p:nvPr/>
        </p:nvSpPr>
        <p:spPr>
          <a:xfrm>
            <a:off x="2339752" y="5445224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222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Rozpočet</a:t>
            </a:r>
            <a:endParaRPr lang="cs-C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268760"/>
            <a:ext cx="799288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ástupný symbol pro obsah 5"/>
          <p:cNvSpPr>
            <a:spLocks noGrp="1"/>
          </p:cNvSpPr>
          <p:nvPr>
            <p:ph idx="10"/>
          </p:nvPr>
        </p:nvSpPr>
        <p:spPr>
          <a:xfrm>
            <a:off x="540000" y="5013176"/>
            <a:ext cx="8064000" cy="151216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1800" dirty="0" smtClean="0"/>
              <a:t>Editace po jednotlivých řádcích</a:t>
            </a:r>
          </a:p>
          <a:p>
            <a:pPr>
              <a:lnSpc>
                <a:spcPct val="100000"/>
              </a:lnSpc>
            </a:pPr>
            <a:r>
              <a:rPr lang="cs-CZ" sz="1800" dirty="0" smtClean="0"/>
              <a:t>Aktivní řádek možno editovat přímo pod rozpočtem</a:t>
            </a:r>
          </a:p>
          <a:p>
            <a:pPr>
              <a:lnSpc>
                <a:spcPct val="100000"/>
              </a:lnSpc>
            </a:pPr>
            <a:r>
              <a:rPr lang="cs-CZ" sz="1800" dirty="0" smtClean="0"/>
              <a:t>U položek kde zelená fajfka je možno vytvářet </a:t>
            </a:r>
            <a:r>
              <a:rPr lang="cs-CZ" sz="1800" dirty="0" smtClean="0"/>
              <a:t>podpoložky – </a:t>
            </a:r>
            <a:r>
              <a:rPr lang="cs-CZ" sz="1800" dirty="0"/>
              <a:t>N</a:t>
            </a:r>
            <a:r>
              <a:rPr lang="cs-CZ" sz="1800" dirty="0" smtClean="0"/>
              <a:t>ový záznam</a:t>
            </a:r>
            <a:endParaRPr lang="cs-CZ" sz="1800" dirty="0" smtClean="0"/>
          </a:p>
          <a:p>
            <a:pPr>
              <a:lnSpc>
                <a:spcPct val="100000"/>
              </a:lnSpc>
            </a:pPr>
            <a:r>
              <a:rPr lang="cs-CZ" sz="1800" dirty="0" smtClean="0"/>
              <a:t>Každou položku je potřeba ULOŽIT</a:t>
            </a: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31</a:t>
            </a:fld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3059832" y="4005064"/>
            <a:ext cx="3384376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94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Přehled zdrojů financování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32</a:t>
            </a:fld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3"/>
          </p:nvPr>
        </p:nvSpPr>
        <p:spPr>
          <a:xfrm>
            <a:off x="539552" y="5085184"/>
            <a:ext cx="8064000" cy="1368152"/>
          </a:xfrm>
        </p:spPr>
        <p:txBody>
          <a:bodyPr/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Možno vložit podíl vlastního financování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Tlačítko Rozpad financí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ULOŽIT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Po každé změně v rozpočtu nutno opakovat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8064896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bdélník 8"/>
          <p:cNvSpPr/>
          <p:nvPr/>
        </p:nvSpPr>
        <p:spPr>
          <a:xfrm>
            <a:off x="3059832" y="3356992"/>
            <a:ext cx="57606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844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plán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33</a:t>
            </a:fld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3"/>
          </p:nvPr>
        </p:nvSpPr>
        <p:spPr>
          <a:xfrm>
            <a:off x="540000" y="5013176"/>
            <a:ext cx="8064000" cy="1512168"/>
          </a:xfrm>
        </p:spPr>
        <p:txBody>
          <a:bodyPr/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Možno vytvářet ručně pomocí vyplňování žlutých polí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Kontrola shody částek finančního plánu a rozpočtu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Možno generovat finanční plán… podle nastavení výzvy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92088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9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čestné prohlášení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34</a:t>
            </a:fld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3"/>
          </p:nvPr>
        </p:nvSpPr>
        <p:spPr>
          <a:xfrm>
            <a:off x="540000" y="5373216"/>
            <a:ext cx="8064000" cy="1008112"/>
          </a:xfrm>
        </p:spPr>
        <p:txBody>
          <a:bodyPr/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Nutno zaškrtnout </a:t>
            </a:r>
            <a:r>
              <a:rPr lang="cs-CZ" sz="1800" dirty="0" err="1"/>
              <a:t>check</a:t>
            </a:r>
            <a:r>
              <a:rPr lang="cs-CZ" sz="1800" dirty="0"/>
              <a:t> box u všech požadovaných čestných prohlášení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Každý řádek nutno uložit</a:t>
            </a: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70485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bdélník 8"/>
          <p:cNvSpPr/>
          <p:nvPr/>
        </p:nvSpPr>
        <p:spPr>
          <a:xfrm>
            <a:off x="5708361" y="4365104"/>
            <a:ext cx="21602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774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Záložka dokumenty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35</a:t>
            </a:fld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3"/>
          </p:nvPr>
        </p:nvSpPr>
        <p:spPr>
          <a:xfrm>
            <a:off x="540000" y="4869160"/>
            <a:ext cx="8064000" cy="1656184"/>
          </a:xfrm>
        </p:spPr>
        <p:txBody>
          <a:bodyPr/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Požadované dokumenty jsou uvedeny v textu výzvy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Vložení tlačítkem Připojit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Výběr z adresářů vašeho počítače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"/>
            </a:pPr>
            <a:r>
              <a:rPr lang="cs-CZ" sz="1800" dirty="0"/>
              <a:t>Nový dokument = Nový záznam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7992888" cy="33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/>
          <p:nvPr/>
        </p:nvSpPr>
        <p:spPr>
          <a:xfrm>
            <a:off x="4572000" y="3933056"/>
            <a:ext cx="360040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649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Operace se žádostí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84784"/>
            <a:ext cx="8064000" cy="2403216"/>
          </a:xfrm>
        </p:spPr>
        <p:txBody>
          <a:bodyPr/>
          <a:lstStyle/>
          <a:p>
            <a:r>
              <a:rPr lang="cs-CZ" dirty="0" smtClean="0"/>
              <a:t>V horním příkazovém řádku</a:t>
            </a:r>
          </a:p>
          <a:p>
            <a:r>
              <a:rPr lang="cs-CZ" dirty="0" smtClean="0"/>
              <a:t>Obsahuje:</a:t>
            </a:r>
          </a:p>
          <a:p>
            <a:pPr lvl="1"/>
            <a:r>
              <a:rPr lang="cs-CZ" dirty="0" smtClean="0">
                <a:solidFill>
                  <a:schemeClr val="accent6"/>
                </a:solidFill>
              </a:rPr>
              <a:t>Přístup k projektu</a:t>
            </a:r>
          </a:p>
          <a:p>
            <a:pPr lvl="1"/>
            <a:r>
              <a:rPr lang="cs-CZ" dirty="0" smtClean="0"/>
              <a:t>Plné moci</a:t>
            </a:r>
          </a:p>
          <a:p>
            <a:pPr lvl="1"/>
            <a:r>
              <a:rPr lang="cs-CZ" dirty="0" smtClean="0"/>
              <a:t>Kopírovat</a:t>
            </a:r>
          </a:p>
          <a:p>
            <a:pPr lvl="1"/>
            <a:r>
              <a:rPr lang="cs-CZ" dirty="0" smtClean="0"/>
              <a:t>Mazání žádosti</a:t>
            </a:r>
          </a:p>
          <a:p>
            <a:pPr lvl="1"/>
            <a:r>
              <a:rPr lang="cs-CZ" dirty="0" smtClean="0">
                <a:solidFill>
                  <a:schemeClr val="accent6"/>
                </a:solidFill>
              </a:rPr>
              <a:t>Kontrola</a:t>
            </a:r>
          </a:p>
          <a:p>
            <a:pPr lvl="1"/>
            <a:r>
              <a:rPr lang="cs-CZ" dirty="0" smtClean="0">
                <a:solidFill>
                  <a:schemeClr val="accent6"/>
                </a:solidFill>
              </a:rPr>
              <a:t>Finalizace</a:t>
            </a:r>
          </a:p>
          <a:p>
            <a:pPr lvl="1"/>
            <a:r>
              <a:rPr lang="cs-CZ" dirty="0"/>
              <a:t>T</a:t>
            </a:r>
            <a:r>
              <a:rPr lang="cs-CZ" dirty="0" smtClean="0"/>
              <a:t>isk</a:t>
            </a:r>
          </a:p>
          <a:p>
            <a:pPr lvl="1"/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36</a:t>
            </a:fld>
            <a:endParaRPr lang="cs-CZ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229201"/>
            <a:ext cx="8064500" cy="93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869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Přístup k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Ten kdo žádost založil automaticky se stává správcem přístupů</a:t>
            </a:r>
          </a:p>
          <a:p>
            <a:r>
              <a:rPr lang="cs-CZ" dirty="0" smtClean="0"/>
              <a:t>Možno zpřístupnit žádost dalším uživatelům</a:t>
            </a:r>
          </a:p>
          <a:p>
            <a:r>
              <a:rPr lang="cs-CZ" dirty="0" smtClean="0"/>
              <a:t>Nastavit jejich práva:</a:t>
            </a:r>
          </a:p>
          <a:p>
            <a:pPr lvl="1"/>
            <a:r>
              <a:rPr lang="cs-CZ" dirty="0" smtClean="0"/>
              <a:t>Signatář</a:t>
            </a:r>
          </a:p>
          <a:p>
            <a:pPr lvl="1"/>
            <a:r>
              <a:rPr lang="cs-CZ" dirty="0" smtClean="0"/>
              <a:t>Editor</a:t>
            </a:r>
          </a:p>
          <a:p>
            <a:pPr lvl="1"/>
            <a:r>
              <a:rPr lang="cs-CZ" dirty="0" smtClean="0"/>
              <a:t>Čtenář</a:t>
            </a:r>
          </a:p>
          <a:p>
            <a:pPr lvl="1"/>
            <a:r>
              <a:rPr lang="cs-CZ" dirty="0" smtClean="0"/>
              <a:t>Správce přístupů</a:t>
            </a:r>
          </a:p>
          <a:p>
            <a:pPr lvl="1"/>
            <a:r>
              <a:rPr lang="cs-CZ" dirty="0" smtClean="0"/>
              <a:t>Zástupce správce přístupů</a:t>
            </a:r>
          </a:p>
          <a:p>
            <a:pPr lvl="1"/>
            <a:endParaRPr lang="cs-CZ" dirty="0"/>
          </a:p>
          <a:p>
            <a:pPr marL="414000" lvl="1" indent="0">
              <a:buNone/>
            </a:pPr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1698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Přístup k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84784"/>
            <a:ext cx="8064000" cy="1728192"/>
          </a:xfrm>
        </p:spPr>
        <p:txBody>
          <a:bodyPr/>
          <a:lstStyle/>
          <a:p>
            <a:pPr>
              <a:buFont typeface="Wingdings" panose="05000000000000000000" pitchFamily="2" charset="2"/>
              <a:buChar char=""/>
            </a:pPr>
            <a:r>
              <a:rPr lang="cs-CZ" dirty="0"/>
              <a:t>Přidělení přístupu novému uživateli pomocí tlačítka Nový záznam</a:t>
            </a:r>
          </a:p>
          <a:p>
            <a:pPr>
              <a:buFont typeface="Wingdings" panose="05000000000000000000" pitchFamily="2" charset="2"/>
              <a:buChar char=""/>
            </a:pPr>
            <a:r>
              <a:rPr lang="cs-CZ" dirty="0"/>
              <a:t>Změna práv stávajících uživatelů – Změnit nastavení přístupů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38</a:t>
            </a:fld>
            <a:endParaRPr lang="cs-CZ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2"/>
            <a:ext cx="7560840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/>
          <p:nvPr/>
        </p:nvSpPr>
        <p:spPr>
          <a:xfrm>
            <a:off x="2699792" y="4869160"/>
            <a:ext cx="129614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5724128" y="5373216"/>
            <a:ext cx="108012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761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Provádíme zpravidla po vyplnění všech záložek</a:t>
            </a:r>
          </a:p>
          <a:p>
            <a:r>
              <a:rPr lang="cs-CZ" dirty="0" smtClean="0"/>
              <a:t>Možno využít i průběžně jako nápovědu jak správně dané pole vyplnit</a:t>
            </a:r>
          </a:p>
          <a:p>
            <a:r>
              <a:rPr lang="cs-CZ" dirty="0" smtClean="0"/>
              <a:t>Všechny červené hlášky nutno odstranit</a:t>
            </a:r>
          </a:p>
          <a:p>
            <a:r>
              <a:rPr lang="cs-CZ" dirty="0" smtClean="0"/>
              <a:t>Kontrola proběhla v pořádku </a:t>
            </a:r>
          </a:p>
          <a:p>
            <a:pPr lvl="1"/>
            <a:r>
              <a:rPr lang="cs-CZ" dirty="0" smtClean="0"/>
              <a:t>Znamená možnost finalizovat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5512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bg1"/>
                </a:solidFill>
              </a:rPr>
              <a:t>Uživatelské příručky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b="1" dirty="0">
                <a:hlinkClick r:id="rId2"/>
              </a:rPr>
              <a:t>http://</a:t>
            </a:r>
            <a:r>
              <a:rPr lang="cs-CZ" sz="2800" b="1" dirty="0" smtClean="0">
                <a:hlinkClick r:id="rId2"/>
              </a:rPr>
              <a:t>www.esfcr.cz</a:t>
            </a: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r>
              <a:rPr lang="cs-CZ" b="1" dirty="0">
                <a:hlinkClick r:id="rId3" tooltip="Pokyny k vyplneni zadosti v IS KP14_vydani A1.pdf"/>
              </a:rPr>
              <a:t>Pokyny k vyplnění žádosti v IS KP14+ vydání A1 </a:t>
            </a:r>
            <a:endParaRPr lang="cs-CZ" b="1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4294967295"/>
          </p:nvPr>
        </p:nvSpPr>
        <p:spPr>
          <a:xfrm>
            <a:off x="0" y="4032250"/>
            <a:ext cx="8064500" cy="2087563"/>
          </a:xfrm>
        </p:spPr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chemeClr val="bg1"/>
                </a:solidFill>
              </a:rPr>
              <a:t>Edukační </a:t>
            </a:r>
            <a:r>
              <a:rPr lang="cs-CZ" dirty="0" smtClean="0">
                <a:solidFill>
                  <a:schemeClr val="bg1"/>
                </a:solidFill>
              </a:rPr>
              <a:t>vide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681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Finalizace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Pokud vše vyplněno správně</a:t>
            </a:r>
          </a:p>
          <a:p>
            <a:r>
              <a:rPr lang="cs-CZ" dirty="0" smtClean="0"/>
              <a:t>Nutno v nastavení přístupů uvést signatáře</a:t>
            </a:r>
          </a:p>
          <a:p>
            <a:r>
              <a:rPr lang="cs-CZ" dirty="0" smtClean="0"/>
              <a:t>I po finalizaci možno provést změny</a:t>
            </a:r>
          </a:p>
          <a:p>
            <a:r>
              <a:rPr lang="cs-CZ" dirty="0" smtClean="0"/>
              <a:t>V PŘÍKAZOVÉM ŘÁDKU se objeví tlačítko STORNO FINALIZACE</a:t>
            </a:r>
          </a:p>
          <a:p>
            <a:r>
              <a:rPr lang="cs-CZ" dirty="0" smtClean="0"/>
              <a:t>Po té opět nutno finalizovat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75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podpis </a:t>
            </a:r>
            <a:r>
              <a:rPr lang="cs-CZ" dirty="0" smtClean="0"/>
              <a:t>žádosti a podání žádosti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340768"/>
            <a:ext cx="8064000" cy="2547232"/>
          </a:xfrm>
        </p:spPr>
        <p:txBody>
          <a:bodyPr/>
          <a:lstStyle/>
          <a:p>
            <a:r>
              <a:rPr lang="cs-CZ" dirty="0"/>
              <a:t>Podpis </a:t>
            </a:r>
            <a:r>
              <a:rPr lang="cs-CZ" dirty="0" smtClean="0"/>
              <a:t>žádosti</a:t>
            </a:r>
          </a:p>
          <a:p>
            <a:pPr lvl="1"/>
            <a:r>
              <a:rPr lang="cs-CZ" dirty="0" smtClean="0"/>
              <a:t>Poslední záložka v levém menu</a:t>
            </a:r>
          </a:p>
          <a:p>
            <a:pPr lvl="1"/>
            <a:r>
              <a:rPr lang="cs-CZ" dirty="0" smtClean="0"/>
              <a:t>Zaktivní se až po úspěšné finalizaci</a:t>
            </a:r>
            <a:endParaRPr lang="cs-CZ" dirty="0"/>
          </a:p>
          <a:p>
            <a:pPr lvl="1"/>
            <a:r>
              <a:rPr lang="cs-CZ" dirty="0"/>
              <a:t>Podepisuje jeden či více </a:t>
            </a:r>
            <a:r>
              <a:rPr lang="cs-CZ" dirty="0" smtClean="0"/>
              <a:t>signatářů</a:t>
            </a:r>
          </a:p>
          <a:p>
            <a:pPr lvl="2"/>
            <a:r>
              <a:rPr lang="cs-CZ" dirty="0" smtClean="0"/>
              <a:t>Podle toho jak vyplněno v žádosti</a:t>
            </a:r>
            <a:endParaRPr lang="cs-CZ" dirty="0"/>
          </a:p>
          <a:p>
            <a:pPr lvl="1"/>
            <a:r>
              <a:rPr lang="cs-CZ" dirty="0"/>
              <a:t>Nutný elektronický podpis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cs-CZ" dirty="0" smtClean="0"/>
              <a:t>Podání žádosti</a:t>
            </a:r>
          </a:p>
          <a:p>
            <a:pPr lvl="1"/>
            <a:r>
              <a:rPr lang="cs-CZ" dirty="0" smtClean="0"/>
              <a:t>Určeno na první záložce při vyplňování žádosti</a:t>
            </a:r>
          </a:p>
          <a:p>
            <a:pPr lvl="1"/>
            <a:r>
              <a:rPr lang="cs-CZ" dirty="0" smtClean="0"/>
              <a:t>Automaticky x Ručně</a:t>
            </a:r>
          </a:p>
          <a:p>
            <a:pPr lvl="1"/>
            <a:r>
              <a:rPr lang="cs-CZ" dirty="0" smtClean="0"/>
              <a:t>Žádost podána současně s podpisem x Žádost ručně podána									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7603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Elektronický podpis žádosti</a:t>
            </a:r>
            <a:endParaRPr lang="cs-C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628800"/>
            <a:ext cx="792088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6"/>
          <p:cNvSpPr>
            <a:spLocks noGrp="1"/>
          </p:cNvSpPr>
          <p:nvPr>
            <p:ph idx="10"/>
          </p:nvPr>
        </p:nvSpPr>
        <p:spPr>
          <a:xfrm>
            <a:off x="540000" y="5661248"/>
            <a:ext cx="8064000" cy="458752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Po stisknutí záložky Podpis žádosti vyberte ikonu pečeti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42</a:t>
            </a:fld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2843808" y="3068960"/>
            <a:ext cx="144016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419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Elektronický podpis žádosti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>
          <a:xfrm>
            <a:off x="540000" y="4221088"/>
            <a:ext cx="8064000" cy="2232248"/>
          </a:xfrm>
        </p:spPr>
        <p:txBody>
          <a:bodyPr/>
          <a:lstStyle/>
          <a:p>
            <a:r>
              <a:rPr lang="cs-CZ" dirty="0" smtClean="0"/>
              <a:t>Označíte </a:t>
            </a:r>
            <a:r>
              <a:rPr lang="cs-CZ" dirty="0"/>
              <a:t>S</a:t>
            </a:r>
            <a:r>
              <a:rPr lang="cs-CZ" dirty="0" smtClean="0"/>
              <a:t>oubory</a:t>
            </a:r>
          </a:p>
          <a:p>
            <a:r>
              <a:rPr lang="cs-CZ" dirty="0" smtClean="0"/>
              <a:t>Přes tlačítko Vybrat vložíte soubor s elektronickým podpisem výběrem z adresářů vašeho počítače</a:t>
            </a:r>
          </a:p>
          <a:p>
            <a:r>
              <a:rPr lang="cs-CZ" dirty="0" smtClean="0"/>
              <a:t>Vložíte Heslo </a:t>
            </a:r>
          </a:p>
          <a:p>
            <a:r>
              <a:rPr lang="cs-CZ" dirty="0" smtClean="0"/>
              <a:t>Stisknete tlačítko Dokončit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43</a:t>
            </a:fld>
            <a:endParaRPr lang="cs-CZ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992888" cy="273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307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Status žádosti 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0"/>
          </p:nvPr>
        </p:nvSpPr>
        <p:spPr>
          <a:xfrm>
            <a:off x="540000" y="4365104"/>
            <a:ext cx="8064000" cy="1754896"/>
          </a:xfrm>
        </p:spPr>
        <p:txBody>
          <a:bodyPr/>
          <a:lstStyle/>
          <a:p>
            <a:r>
              <a:rPr lang="cs-CZ" dirty="0" smtClean="0"/>
              <a:t>Datum a čas jednotlivých operací se žádostí od jejího založení až po podání</a:t>
            </a:r>
          </a:p>
          <a:p>
            <a:r>
              <a:rPr lang="cs-CZ" dirty="0" smtClean="0"/>
              <a:t>Možno sledovat stav podané žádosti během její administrace v systému CSSF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44</a:t>
            </a:fld>
            <a:endParaRPr lang="cs-CZ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9"/>
            <a:ext cx="8064896" cy="25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/>
          <p:nvPr/>
        </p:nvSpPr>
        <p:spPr>
          <a:xfrm>
            <a:off x="5508104" y="2492896"/>
            <a:ext cx="1728192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2771800" y="2348880"/>
            <a:ext cx="194421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23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475656" y="4077072"/>
            <a:ext cx="7307643" cy="552528"/>
          </a:xfrm>
        </p:spPr>
        <p:txBody>
          <a:bodyPr/>
          <a:lstStyle/>
          <a:p>
            <a:r>
              <a:rPr lang="cs-CZ" dirty="0" smtClean="0"/>
              <a:t>Technická </a:t>
            </a:r>
            <a:r>
              <a:rPr lang="cs-CZ" dirty="0" err="1" smtClean="0"/>
              <a:t>hotline</a:t>
            </a:r>
            <a:r>
              <a:rPr lang="cs-CZ" dirty="0" smtClean="0"/>
              <a:t> </a:t>
            </a:r>
            <a:r>
              <a:rPr lang="cs-CZ" dirty="0" err="1" smtClean="0">
                <a:hlinkClick r:id="rId2"/>
              </a:rPr>
              <a:t>iskp</a:t>
            </a:r>
            <a:r>
              <a:rPr lang="cs-CZ" dirty="0" smtClean="0">
                <a:hlinkClick r:id="rId2"/>
              </a:rPr>
              <a:t>@</a:t>
            </a:r>
            <a:r>
              <a:rPr lang="cs-CZ" dirty="0" err="1" smtClean="0">
                <a:hlinkClick r:id="rId2"/>
              </a:rPr>
              <a:t>mpsv.cz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4835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bg1"/>
                </a:solidFill>
              </a:rPr>
              <a:t>Edukační videa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Internetové stránky Strukturálních fondů</a:t>
            </a:r>
          </a:p>
          <a:p>
            <a:endParaRPr lang="cs-CZ" dirty="0"/>
          </a:p>
          <a:p>
            <a:r>
              <a:rPr lang="cs-CZ" b="1" u="sng" dirty="0">
                <a:solidFill>
                  <a:srgbClr val="00355C"/>
                </a:solidFill>
              </a:rPr>
              <a:t>http://www.strukturalni-fondy.cz/cs/Jak-na-projekt/Elektronicka-zadost/Edukacni-videa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42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Úvodní obrazovka portálu </a:t>
            </a:r>
            <a:r>
              <a:rPr lang="cs-CZ" dirty="0" err="1" smtClean="0"/>
              <a:t>Iskp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412776"/>
            <a:ext cx="8424935" cy="4968552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7308304" y="3140968"/>
            <a:ext cx="165618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596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Registrace do ISKP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2366" y="1700808"/>
            <a:ext cx="7679267" cy="441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02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Registrace do </a:t>
            </a:r>
            <a:r>
              <a:rPr lang="cs-CZ" dirty="0" err="1" smtClean="0"/>
              <a:t>iskp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Možno založit více účtů na jednoho uživatele</a:t>
            </a:r>
          </a:p>
          <a:p>
            <a:r>
              <a:rPr lang="cs-CZ" dirty="0" smtClean="0"/>
              <a:t>Po odeslání údajů nutno :</a:t>
            </a:r>
          </a:p>
          <a:p>
            <a:pPr lvl="1"/>
            <a:r>
              <a:rPr lang="cs-CZ" dirty="0" smtClean="0"/>
              <a:t>Potvrdit po obdržení SMS identifikační kód</a:t>
            </a:r>
          </a:p>
          <a:p>
            <a:pPr lvl="1"/>
            <a:r>
              <a:rPr lang="cs-CZ" dirty="0" smtClean="0"/>
              <a:t>Potvrdit URL odkaz po obdržení potvrzovacího emailu do 24 hod</a:t>
            </a:r>
          </a:p>
          <a:p>
            <a:pPr lvl="1"/>
            <a:r>
              <a:rPr lang="cs-CZ" dirty="0" smtClean="0"/>
              <a:t>Možno se přihlásit pod obdrženým uživatelským jménem a zadaným heslem				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656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Úvodní obrazovka – nástěnka</a:t>
            </a:r>
            <a:br>
              <a:rPr lang="cs-CZ" dirty="0"/>
            </a:b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7944089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765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660</TotalTime>
  <Words>1074</Words>
  <Application>Microsoft Office PowerPoint</Application>
  <PresentationFormat>Předvádění na obrazovce (4:3)</PresentationFormat>
  <Paragraphs>264</Paragraphs>
  <Slides>45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45</vt:i4>
      </vt:variant>
    </vt:vector>
  </HeadingPairs>
  <TitlesOfParts>
    <vt:vector size="46" baseType="lpstr">
      <vt:lpstr>prezentace</vt:lpstr>
      <vt:lpstr>Ukázka portálu IS KP14+ </vt:lpstr>
      <vt:lpstr> adresa pro přihlášení  Podpora uživatelů </vt:lpstr>
      <vt:lpstr>Nápověda</vt:lpstr>
      <vt:lpstr>Uživatelské příručky</vt:lpstr>
      <vt:lpstr>Edukační videa</vt:lpstr>
      <vt:lpstr>Úvodní obrazovka portálu Iskp</vt:lpstr>
      <vt:lpstr>Registrace do ISKP</vt:lpstr>
      <vt:lpstr>Registrace do iskp</vt:lpstr>
      <vt:lpstr>Úvodní obrazovka – nástěnka </vt:lpstr>
      <vt:lpstr>Úvodní obrazovka – nástěnka</vt:lpstr>
      <vt:lpstr>Depeše – vytvoření nové depeše</vt:lpstr>
      <vt:lpstr>Depeše - výběr adresátů</vt:lpstr>
      <vt:lpstr>depeše</vt:lpstr>
      <vt:lpstr>Depeše  Správa složek</vt:lpstr>
      <vt:lpstr>pravidla pro třídění depeší</vt:lpstr>
      <vt:lpstr>Nastavení notifikací</vt:lpstr>
      <vt:lpstr>Základní menu</vt:lpstr>
      <vt:lpstr>Vytvoření nové žádosti</vt:lpstr>
      <vt:lpstr>Pravidla pro vyplňování žádosti</vt:lpstr>
      <vt:lpstr>Datová oblast žádosti</vt:lpstr>
      <vt:lpstr>Příklady vyplňovaných záložek</vt:lpstr>
      <vt:lpstr>Záložka projekt</vt:lpstr>
      <vt:lpstr>Záložka specifické cíle</vt:lpstr>
      <vt:lpstr>Záložka Indikátory</vt:lpstr>
      <vt:lpstr>Záložka Horizontální principy</vt:lpstr>
      <vt:lpstr>Záložka Umístění</vt:lpstr>
      <vt:lpstr>Záložka umístění</vt:lpstr>
      <vt:lpstr>Záložka Subjekty projektu</vt:lpstr>
      <vt:lpstr>Záložka osoby subjektu</vt:lpstr>
      <vt:lpstr>Záložka Rozpočet projektu</vt:lpstr>
      <vt:lpstr>Záložka Rozpočet</vt:lpstr>
      <vt:lpstr>Přehled zdrojů financování</vt:lpstr>
      <vt:lpstr>Finanční plán</vt:lpstr>
      <vt:lpstr>Záložka čestné prohlášení</vt:lpstr>
      <vt:lpstr>Záložka dokumenty</vt:lpstr>
      <vt:lpstr>Operace se žádostí</vt:lpstr>
      <vt:lpstr>Přístup k projektu</vt:lpstr>
      <vt:lpstr>Přístup k projektu</vt:lpstr>
      <vt:lpstr>Kontrola</vt:lpstr>
      <vt:lpstr>Finalizace</vt:lpstr>
      <vt:lpstr>podpis žádosti a podání žádosti</vt:lpstr>
      <vt:lpstr>Elektronický podpis žádosti</vt:lpstr>
      <vt:lpstr>Elektronický podpis žádosti</vt:lpstr>
      <vt:lpstr>Status žádosti 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Podzemská Dana (MPSV)</dc:creator>
  <cp:lastModifiedBy>Podzemská Dana Ing. (MPSV)</cp:lastModifiedBy>
  <cp:revision>66</cp:revision>
  <dcterms:created xsi:type="dcterms:W3CDTF">2015-02-20T08:23:15Z</dcterms:created>
  <dcterms:modified xsi:type="dcterms:W3CDTF">2015-09-22T07:57:06Z</dcterms:modified>
</cp:coreProperties>
</file>