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1" r:id="rId4"/>
  </p:sldMasterIdLst>
  <p:notesMasterIdLst>
    <p:notesMasterId r:id="rId17"/>
  </p:notesMasterIdLst>
  <p:handoutMasterIdLst>
    <p:handoutMasterId r:id="rId18"/>
  </p:handoutMasterIdLst>
  <p:sldIdLst>
    <p:sldId id="264" r:id="rId5"/>
    <p:sldId id="267" r:id="rId6"/>
    <p:sldId id="271" r:id="rId7"/>
    <p:sldId id="274" r:id="rId8"/>
    <p:sldId id="270" r:id="rId9"/>
    <p:sldId id="288" r:id="rId10"/>
    <p:sldId id="289" r:id="rId11"/>
    <p:sldId id="290" r:id="rId12"/>
    <p:sldId id="291" r:id="rId13"/>
    <p:sldId id="293" r:id="rId14"/>
    <p:sldId id="294" r:id="rId15"/>
    <p:sldId id="296" r:id="rId16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5099" autoAdjust="false"/>
    <p:restoredTop sz="94660"/>
  </p:normalViewPr>
  <p:slideViewPr>
    <p:cSldViewPr>
      <p:cViewPr varScale="true">
        <p:scale>
          <a:sx n="86" d="100"/>
          <a:sy n="86" d="100"/>
        </p:scale>
        <p:origin x="15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handoutMasters/handoutMaster1.xml" Type="http://schemas.openxmlformats.org/officeDocument/2006/relationships/handoutMaster" Id="rId18"/>
    <Relationship Target="../customXml/item3.xml" Type="http://schemas.openxmlformats.org/officeDocument/2006/relationships/customXml" Id="rId3"/>
    <Relationship Target="theme/theme1.xml" Type="http://schemas.openxmlformats.org/officeDocument/2006/relationships/theme" Id="rId21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notesMasters/notesMaster1.xml" Type="http://schemas.openxmlformats.org/officeDocument/2006/relationships/notesMaster" Id="rId1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viewProps.xml" Type="http://schemas.openxmlformats.org/officeDocument/2006/relationships/viewProps" Id="rId20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6.xml" Type="http://schemas.openxmlformats.org/officeDocument/2006/relationships/slide" Id="rId10"/>
    <Relationship Target="presProps.xml" Type="http://schemas.openxmlformats.org/officeDocument/2006/relationships/presProps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tableStyles.xml" Type="http://schemas.openxmlformats.org/officeDocument/2006/relationships/tableStyles" Id="rId22"/>
</Relationships>

</file>

<file path=ppt/handoutMasters/_rels/handout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FB8E3DCB-E8C2-44D5-9CA5-37B5091DA8B3}" type="datetimeFigureOut">
              <a:rPr lang="cs-CZ" smtClean="false"/>
              <a:t>15.05.2018</a:t>
            </a:fld>
            <a:endParaRPr lang="cs-CZ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6457DDBC-AD8E-4FFD-933F-1A8893BAB13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CC1944F7-9D6C-49BA-ABED-4077FC678CC6}" type="datetimeFigureOut">
              <a:rPr lang="cs-CZ" smtClean="false"/>
              <a:t>15.05.2018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729716BB-E283-47CA-89A1-BCCAA7DC6B77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8578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false">
              <a:solidFill>
                <a:prstClr val="black"/>
              </a:solidFill>
            </a:endParaRPr>
          </a:p>
        </p:txBody>
      </p:sp>
      <p:sp>
        <p:nvSpPr>
          <p:cNvPr id="6" name="Zástupný symbol pro datum 5"/>
          <p:cNvSpPr>
            <a:spLocks noGrp="true"/>
          </p:cNvSpPr>
          <p:nvPr>
            <p:ph type="dt" idx="11"/>
          </p:nvPr>
        </p:nvSpPr>
        <p:spPr/>
        <p:txBody>
          <a:bodyPr/>
          <a:lstStyle/>
          <a:p>
            <a:r>
              <a:rPr lang="cs-CZ" dirty="false">
                <a:solidFill>
                  <a:prstClr val="black"/>
                </a:solidFill>
              </a:rPr>
              <a:t>28.5.2015</a:t>
            </a:r>
          </a:p>
        </p:txBody>
      </p:sp>
    </p:spTree>
    <p:extLst>
      <p:ext uri="{BB962C8B-B14F-4D97-AF65-F5344CB8AC3E}">
        <p14:creationId xmlns:p14="http://schemas.microsoft.com/office/powerpoint/2010/main" val="1354962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Přííklad</a:t>
            </a:r>
            <a:r>
              <a:rPr lang="cs-CZ" dirty="false"/>
              <a:t> – asistenční</a:t>
            </a:r>
            <a:r>
              <a:rPr lang="cs-CZ" baseline="0" dirty="false"/>
              <a:t> pes, A-giga, rapid </a:t>
            </a:r>
            <a:r>
              <a:rPr lang="cs-CZ" baseline="0" dirty="false" err="true"/>
              <a:t>rehausing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false">
              <a:solidFill>
                <a:prstClr val="black"/>
              </a:solidFill>
            </a:endParaRPr>
          </a:p>
        </p:txBody>
      </p:sp>
      <p:sp>
        <p:nvSpPr>
          <p:cNvPr id="6" name="Zástupný symbol pro datum 5"/>
          <p:cNvSpPr>
            <a:spLocks noGrp="true"/>
          </p:cNvSpPr>
          <p:nvPr>
            <p:ph type="dt" idx="11"/>
          </p:nvPr>
        </p:nvSpPr>
        <p:spPr/>
        <p:txBody>
          <a:bodyPr/>
          <a:lstStyle/>
          <a:p>
            <a:r>
              <a:rPr lang="cs-CZ" dirty="false">
                <a:solidFill>
                  <a:prstClr val="black"/>
                </a:solidFill>
              </a:rPr>
              <a:t>28.5.2015</a:t>
            </a:r>
          </a:p>
        </p:txBody>
      </p:sp>
    </p:spTree>
    <p:extLst>
      <p:ext uri="{BB962C8B-B14F-4D97-AF65-F5344CB8AC3E}">
        <p14:creationId xmlns:p14="http://schemas.microsoft.com/office/powerpoint/2010/main" val="1425472071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8503577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388398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433263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087208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725560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964106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752836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206394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8299678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23926893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73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6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6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512000" y="2564904"/>
            <a:ext cx="7308472" cy="1224136"/>
          </a:xfrm>
        </p:spPr>
        <p:txBody>
          <a:bodyPr/>
          <a:lstStyle/>
          <a:p>
            <a:r>
              <a:rPr lang="cs-CZ" dirty="false" smtClean="false"/>
              <a:t>Seminář pro žadatele pro výzvu 082</a:t>
            </a:r>
            <a:endParaRPr lang="cs-CZ" dirty="false">
              <a:solidFill>
                <a:srgbClr val="FF0000"/>
              </a:solidFill>
            </a:endParaRP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3647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 </a:t>
            </a:r>
            <a:r>
              <a:rPr lang="cs-CZ" dirty="false" smtClean="false"/>
              <a:t>KPZ Část 6 Ověřování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Jak prokážete dopady Vašeho </a:t>
            </a:r>
            <a:r>
              <a:rPr lang="cs-CZ" dirty="false" smtClean="false"/>
              <a:t>projektu?</a:t>
            </a:r>
          </a:p>
          <a:p>
            <a:r>
              <a:rPr lang="cs-CZ" dirty="false" smtClean="false"/>
              <a:t>Jakým </a:t>
            </a:r>
            <a:r>
              <a:rPr lang="cs-CZ" dirty="false"/>
              <a:t>způsobem lze Vaše cíle a očekávaný dopad </a:t>
            </a:r>
            <a:r>
              <a:rPr lang="cs-CZ" dirty="false" smtClean="false"/>
              <a:t>kvantifikovat?</a:t>
            </a:r>
          </a:p>
          <a:p>
            <a:r>
              <a:rPr lang="cs-CZ" dirty="false" smtClean="false"/>
              <a:t>Jaká </a:t>
            </a:r>
            <a:r>
              <a:rPr lang="cs-CZ" dirty="false"/>
              <a:t>data a kdy k tomu budete </a:t>
            </a:r>
            <a:r>
              <a:rPr lang="cs-CZ" dirty="false" smtClean="false"/>
              <a:t>sbírat?</a:t>
            </a:r>
          </a:p>
          <a:p>
            <a:r>
              <a:rPr lang="cs-CZ" dirty="false" smtClean="false"/>
              <a:t>Jaká </a:t>
            </a:r>
            <a:r>
              <a:rPr lang="cs-CZ" dirty="false"/>
              <a:t>je plánovaná velikost cílové skupiny?</a:t>
            </a:r>
          </a:p>
          <a:p>
            <a:r>
              <a:rPr lang="cs-CZ" dirty="false"/>
              <a:t>Jakým způsobem prokážete, že je Vaše řešení lepší než dosavadní přístupy k řešení problému (např. úspora veřejných peněz, vyšší účinnost, širší podpora cílové skupiny)?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10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dirty="false" smtClean="false"/>
              <a:t>Návrh evaluačního designu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000" cy="4320000"/>
          </a:xfrm>
        </p:spPr>
        <p:txBody>
          <a:bodyPr/>
          <a:lstStyle/>
          <a:p>
            <a:pPr fontAlgn="base"/>
            <a:r>
              <a:rPr lang="cs-CZ" dirty="false"/>
              <a:t>Žadatel </a:t>
            </a:r>
            <a:r>
              <a:rPr lang="cs-CZ" dirty="false" smtClean="false"/>
              <a:t>ve 2. kole odevzdá Návrh evaluačního designu (povinná příloha)</a:t>
            </a:r>
          </a:p>
          <a:p>
            <a:pPr fontAlgn="base"/>
            <a:r>
              <a:rPr lang="cs-CZ" dirty="false"/>
              <a:t>R</a:t>
            </a:r>
            <a:r>
              <a:rPr lang="cs-CZ" dirty="false" smtClean="false"/>
              <a:t>ozpracuje </a:t>
            </a:r>
            <a:r>
              <a:rPr lang="cs-CZ" dirty="false"/>
              <a:t>přístup k evaluaci a zohlední zpětnou vazbu z 1. </a:t>
            </a:r>
            <a:r>
              <a:rPr lang="cs-CZ" dirty="false" smtClean="false"/>
              <a:t>kola</a:t>
            </a:r>
          </a:p>
          <a:p>
            <a:pPr fontAlgn="base"/>
            <a:r>
              <a:rPr lang="cs-CZ" dirty="false"/>
              <a:t>B</a:t>
            </a:r>
            <a:r>
              <a:rPr lang="cs-CZ" dirty="false" smtClean="false"/>
              <a:t>ude </a:t>
            </a:r>
            <a:r>
              <a:rPr lang="cs-CZ" dirty="false"/>
              <a:t>obsahovat:</a:t>
            </a:r>
          </a:p>
          <a:p>
            <a:pPr lvl="1" fontAlgn="base">
              <a:lnSpc>
                <a:spcPct val="114000"/>
              </a:lnSpc>
            </a:pPr>
            <a:r>
              <a:rPr lang="cs-CZ" sz="2400" b="true" dirty="false" smtClean="false"/>
              <a:t>Rozsah </a:t>
            </a:r>
            <a:r>
              <a:rPr lang="cs-CZ" sz="2400" b="true" dirty="false"/>
              <a:t>intervence </a:t>
            </a:r>
            <a:endParaRPr lang="cs-CZ" sz="2400" b="true" dirty="false" smtClean="false"/>
          </a:p>
          <a:p>
            <a:pPr lvl="1" fontAlgn="base">
              <a:lnSpc>
                <a:spcPct val="114000"/>
              </a:lnSpc>
            </a:pPr>
            <a:r>
              <a:rPr lang="cs-CZ" sz="2400" b="true" dirty="false" smtClean="false"/>
              <a:t>Cíle </a:t>
            </a:r>
            <a:r>
              <a:rPr lang="cs-CZ" sz="2400" b="true" dirty="false"/>
              <a:t>evaluace </a:t>
            </a:r>
            <a:endParaRPr lang="cs-CZ" sz="2400" b="true" dirty="false" smtClean="false"/>
          </a:p>
          <a:p>
            <a:pPr lvl="1" fontAlgn="base">
              <a:lnSpc>
                <a:spcPct val="114000"/>
              </a:lnSpc>
            </a:pPr>
            <a:r>
              <a:rPr lang="cs-CZ" sz="2400" b="true" dirty="false" smtClean="false"/>
              <a:t>Evaluační otázky</a:t>
            </a:r>
            <a:endParaRPr lang="cs-CZ" sz="2400" b="true" dirty="false"/>
          </a:p>
          <a:p>
            <a:pPr lvl="1" fontAlgn="base">
              <a:lnSpc>
                <a:spcPct val="114000"/>
              </a:lnSpc>
            </a:pPr>
            <a:r>
              <a:rPr lang="cs-CZ" sz="2400" b="true" dirty="false"/>
              <a:t>Evaluační výstupy </a:t>
            </a:r>
            <a:r>
              <a:rPr lang="cs-CZ" sz="2400" dirty="false" smtClean="false"/>
              <a:t>a jejich harmonogram</a:t>
            </a:r>
          </a:p>
          <a:p>
            <a:pPr lvl="1" fontAlgn="base">
              <a:lnSpc>
                <a:spcPct val="114000"/>
              </a:lnSpc>
            </a:pPr>
            <a:endParaRPr lang="cs-CZ" sz="2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11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64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Otázky? Poznámky? Kritika?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7821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Sociální </a:t>
            </a:r>
            <a:r>
              <a:rPr lang="cs-CZ" dirty="false" smtClean="false"/>
              <a:t>inovace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412776"/>
            <a:ext cx="8352928" cy="5040560"/>
          </a:xfrm>
          <a:noFill/>
        </p:spPr>
        <p:txBody>
          <a:bodyPr/>
          <a:lstStyle/>
          <a:p>
            <a:r>
              <a:rPr lang="cs-CZ" sz="2000" dirty="false"/>
              <a:t>Ideální projekt</a:t>
            </a:r>
            <a:r>
              <a:rPr lang="cs-CZ" sz="2000" dirty="false" smtClean="false"/>
              <a:t>:</a:t>
            </a:r>
          </a:p>
          <a:p>
            <a:pPr lvl="1"/>
            <a:r>
              <a:rPr lang="cs-CZ" sz="1600" dirty="false"/>
              <a:t>Znevýhodnění jako </a:t>
            </a:r>
            <a:r>
              <a:rPr lang="cs-CZ" sz="1600" dirty="false" smtClean="false"/>
              <a:t>příležitost, zátěž </a:t>
            </a:r>
            <a:r>
              <a:rPr lang="cs-CZ" sz="1600" dirty="false"/>
              <a:t>jako zdroj příjmů, CS jako aktér změny</a:t>
            </a:r>
          </a:p>
          <a:p>
            <a:pPr lvl="1"/>
            <a:r>
              <a:rPr lang="cs-CZ" sz="1600" dirty="false"/>
              <a:t>Nalezne řešení sociálního problému, které je efektivnější než stávající řešení, a které je následně implementováno systémově → More </a:t>
            </a:r>
            <a:r>
              <a:rPr lang="cs-CZ" sz="1600" dirty="false" err="true"/>
              <a:t>for</a:t>
            </a:r>
            <a:r>
              <a:rPr lang="cs-CZ" sz="1600" dirty="false"/>
              <a:t> </a:t>
            </a:r>
            <a:r>
              <a:rPr lang="cs-CZ" sz="1600" dirty="false" err="true"/>
              <a:t>Less</a:t>
            </a:r>
            <a:r>
              <a:rPr lang="cs-CZ" sz="1600" dirty="false"/>
              <a:t> </a:t>
            </a:r>
            <a:r>
              <a:rPr lang="cs-CZ" sz="1600" dirty="false" err="true"/>
              <a:t>for</a:t>
            </a:r>
            <a:r>
              <a:rPr lang="cs-CZ" sz="1600" dirty="false"/>
              <a:t> </a:t>
            </a:r>
            <a:r>
              <a:rPr lang="cs-CZ" sz="1600" dirty="false" smtClean="false"/>
              <a:t>More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Co </a:t>
            </a:r>
            <a:r>
              <a:rPr lang="cs-CZ" dirty="false"/>
              <a:t>pro to potřebujeme:</a:t>
            </a:r>
          </a:p>
          <a:p>
            <a:pPr lvl="2"/>
            <a:r>
              <a:rPr lang="cs-CZ" sz="1600" dirty="false" smtClean="false"/>
              <a:t>Příjemce otevřené novým věcem</a:t>
            </a:r>
            <a:endParaRPr lang="cs-CZ" sz="1600" dirty="false"/>
          </a:p>
          <a:p>
            <a:pPr lvl="2"/>
            <a:r>
              <a:rPr lang="cs-CZ" sz="1600" dirty="false" smtClean="false"/>
              <a:t>Příjemce schopné zapojit partnery z veřejné správy</a:t>
            </a:r>
          </a:p>
          <a:p>
            <a:pPr lvl="2"/>
            <a:r>
              <a:rPr lang="cs-CZ" sz="1600" dirty="false" smtClean="false"/>
              <a:t>Průkaznou </a:t>
            </a:r>
            <a:r>
              <a:rPr lang="cs-CZ" sz="1600" dirty="false"/>
              <a:t>evaluaci </a:t>
            </a:r>
            <a:r>
              <a:rPr lang="cs-CZ" sz="1600" dirty="false" smtClean="false"/>
              <a:t>dopadu projektu </a:t>
            </a:r>
            <a:r>
              <a:rPr lang="cs-CZ" sz="1600" dirty="false"/>
              <a:t>a vypočítaný model </a:t>
            </a:r>
            <a:r>
              <a:rPr lang="cs-CZ" sz="1600" dirty="false" smtClean="false"/>
              <a:t>úspor</a:t>
            </a:r>
          </a:p>
          <a:p>
            <a:pPr marL="666000" lvl="2" indent="0">
              <a:buNone/>
            </a:pPr>
            <a:endParaRPr lang="cs-CZ" sz="1600" dirty="false"/>
          </a:p>
          <a:p>
            <a:pPr marL="666000" lvl="2" indent="0">
              <a:buNone/>
            </a:pPr>
            <a:r>
              <a:rPr lang="cs-CZ" sz="1600" dirty="false" smtClean="false"/>
              <a:t>– </a:t>
            </a:r>
            <a:r>
              <a:rPr lang="cs-CZ" sz="1600" dirty="false"/>
              <a:t>musí znát: </a:t>
            </a:r>
            <a:r>
              <a:rPr lang="cs-CZ" sz="1600" b="true" dirty="false"/>
              <a:t>problém</a:t>
            </a:r>
            <a:r>
              <a:rPr lang="cs-CZ" sz="1600" dirty="false"/>
              <a:t> (který chtějí řešit), jeho </a:t>
            </a:r>
            <a:r>
              <a:rPr lang="cs-CZ" sz="1600" b="true" dirty="false"/>
              <a:t>příčiny</a:t>
            </a:r>
            <a:r>
              <a:rPr lang="cs-CZ" sz="1600" dirty="false"/>
              <a:t>, </a:t>
            </a:r>
            <a:r>
              <a:rPr lang="cs-CZ" sz="1600" b="true" dirty="false"/>
              <a:t>motivaci </a:t>
            </a:r>
            <a:r>
              <a:rPr lang="cs-CZ" sz="1600" dirty="false"/>
              <a:t>cílové skupiny, klíčové </a:t>
            </a:r>
            <a:r>
              <a:rPr lang="cs-CZ" sz="1600" b="true" dirty="false"/>
              <a:t>stakeholdery</a:t>
            </a:r>
            <a:r>
              <a:rPr lang="cs-CZ" sz="1600" dirty="false"/>
              <a:t>, </a:t>
            </a:r>
            <a:r>
              <a:rPr lang="cs-CZ" sz="1600" b="true" dirty="false"/>
              <a:t>alternativy</a:t>
            </a:r>
            <a:r>
              <a:rPr lang="cs-CZ" sz="1600" dirty="false"/>
              <a:t> svého řešení, musí mít </a:t>
            </a:r>
            <a:r>
              <a:rPr lang="cs-CZ" sz="1600" b="true" dirty="false"/>
              <a:t>měřitelný sociální impakt</a:t>
            </a:r>
            <a:r>
              <a:rPr lang="cs-CZ" sz="1600" dirty="false" smtClean="false"/>
              <a:t>,</a:t>
            </a:r>
          </a:p>
          <a:p>
            <a:pPr marL="666000" lvl="2" indent="0">
              <a:buNone/>
            </a:pPr>
            <a:r>
              <a:rPr lang="cs-CZ" sz="1600" dirty="false" smtClean="false"/>
              <a:t>–  </a:t>
            </a:r>
            <a:r>
              <a:rPr lang="cs-CZ" sz="1600" dirty="false"/>
              <a:t>řešení, které má potenciál zlepšit situaci cílové skupiny, a být ideálně levnější než dostupné alternativy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2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235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Výzva 82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r>
              <a:rPr lang="cs-CZ" dirty="false" smtClean="false"/>
              <a:t>Vyhlášení v prosinci 2017</a:t>
            </a:r>
          </a:p>
          <a:p>
            <a:r>
              <a:rPr lang="cs-CZ" dirty="false" smtClean="false"/>
              <a:t>Projekty na 3 roky (2+1 na vyhodnocení)</a:t>
            </a:r>
          </a:p>
          <a:p>
            <a:r>
              <a:rPr lang="cs-CZ" dirty="false" smtClean="false"/>
              <a:t>max. 15 mil. Kč</a:t>
            </a:r>
          </a:p>
          <a:p>
            <a:r>
              <a:rPr lang="cs-CZ" dirty="false" smtClean="false"/>
              <a:t>Možná osobní účast žadatele na HK v 2. kole</a:t>
            </a:r>
          </a:p>
          <a:p>
            <a:r>
              <a:rPr lang="cs-CZ" dirty="false" smtClean="false"/>
              <a:t>Potenciál na systémovou změnu, </a:t>
            </a:r>
            <a:r>
              <a:rPr lang="cs-CZ" dirty="false" err="true" smtClean="false"/>
              <a:t>advokační</a:t>
            </a:r>
            <a:r>
              <a:rPr lang="cs-CZ" dirty="false" smtClean="false"/>
              <a:t> práce s veřejnou správou</a:t>
            </a:r>
          </a:p>
          <a:p>
            <a:r>
              <a:rPr lang="cs-CZ" dirty="false"/>
              <a:t>Jádrem je nový způsob řešení přetrvávajícího </a:t>
            </a:r>
            <a:r>
              <a:rPr lang="cs-CZ" dirty="false" smtClean="false"/>
              <a:t>sociálního problému</a:t>
            </a:r>
            <a:endParaRPr lang="cs-CZ" dirty="false"/>
          </a:p>
          <a:p>
            <a:r>
              <a:rPr lang="cs-CZ" dirty="false" smtClean="false"/>
              <a:t>Důraz na ověřování testovaného řešení (evaluace)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3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83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Filozofie VÝZVY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32000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cs-CZ" dirty="false" smtClean="false"/>
              <a:t>Aktivizace a využívání potenciálu uživatelů</a:t>
            </a:r>
          </a:p>
          <a:p>
            <a:pPr>
              <a:lnSpc>
                <a:spcPct val="200000"/>
              </a:lnSpc>
            </a:pPr>
            <a:r>
              <a:rPr lang="cs-CZ" dirty="false" smtClean="false"/>
              <a:t>Zvýšení kvality života CS</a:t>
            </a:r>
          </a:p>
          <a:p>
            <a:pPr>
              <a:lnSpc>
                <a:spcPct val="200000"/>
              </a:lnSpc>
            </a:pPr>
            <a:r>
              <a:rPr lang="cs-CZ" dirty="false" smtClean="false"/>
              <a:t>Propojování a partnerství</a:t>
            </a:r>
          </a:p>
          <a:p>
            <a:pPr>
              <a:lnSpc>
                <a:spcPct val="200000"/>
              </a:lnSpc>
            </a:pPr>
            <a:r>
              <a:rPr lang="cs-CZ" dirty="false" smtClean="false"/>
              <a:t>Motivace žadatele pro řešení, zájem CS</a:t>
            </a:r>
          </a:p>
          <a:p>
            <a:pPr>
              <a:lnSpc>
                <a:spcPct val="200000"/>
              </a:lnSpc>
            </a:pPr>
            <a:r>
              <a:rPr lang="cs-CZ" dirty="false"/>
              <a:t>Hluboká znalost problematiky</a:t>
            </a: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4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994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Oblasti předběžné žádosti (KPZ)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b="true" dirty="false" smtClean="false"/>
              <a:t>(1)Motivace,  (2) očekávání, </a:t>
            </a:r>
          </a:p>
          <a:p>
            <a:pPr marL="0" indent="0">
              <a:buNone/>
            </a:pPr>
            <a:r>
              <a:rPr lang="cs-CZ" b="true" dirty="false" smtClean="false"/>
              <a:t>(3)Vymezení problému </a:t>
            </a:r>
            <a:r>
              <a:rPr lang="cs-CZ" dirty="false"/>
              <a:t>(koho se </a:t>
            </a:r>
            <a:r>
              <a:rPr lang="cs-CZ" dirty="false" smtClean="false"/>
              <a:t>týká, vývoj, rozsah a dopady, dosavadní způsoby řešení + příčiny) </a:t>
            </a:r>
          </a:p>
          <a:p>
            <a:pPr marL="0" indent="0">
              <a:buNone/>
            </a:pPr>
            <a:r>
              <a:rPr lang="cs-CZ" b="true" dirty="false" smtClean="false"/>
              <a:t>(4)Cíl a očekávaná změna </a:t>
            </a:r>
            <a:r>
              <a:rPr lang="cs-CZ" dirty="false" smtClean="false"/>
              <a:t>(čeho </a:t>
            </a:r>
            <a:r>
              <a:rPr lang="cs-CZ" dirty="false"/>
              <a:t>chcete dosáhnout, </a:t>
            </a:r>
            <a:r>
              <a:rPr lang="cs-CZ" dirty="false" smtClean="false"/>
              <a:t>kam </a:t>
            </a:r>
            <a:r>
              <a:rPr lang="cs-CZ" dirty="false"/>
              <a:t>se CS v rámci projektu dostane a </a:t>
            </a:r>
            <a:r>
              <a:rPr lang="cs-CZ" dirty="false" smtClean="false"/>
              <a:t>dlouhodobý dopad)</a:t>
            </a:r>
          </a:p>
          <a:p>
            <a:pPr marL="0" indent="0">
              <a:buNone/>
            </a:pPr>
            <a:r>
              <a:rPr lang="cs-CZ" b="true" dirty="false" smtClean="false"/>
              <a:t>(5)Teorie změny </a:t>
            </a:r>
            <a:r>
              <a:rPr lang="cs-CZ" dirty="false" smtClean="false"/>
              <a:t>(aktivity k dosažení změny, objasnění vztahů,  typický klient, udržitelnost</a:t>
            </a:r>
            <a:r>
              <a:rPr lang="cs-CZ" dirty="false"/>
              <a:t>, finanční zdroje, změna chování cílové skupiny, )</a:t>
            </a:r>
            <a:endParaRPr lang="cs-CZ" dirty="false" smtClean="false"/>
          </a:p>
          <a:p>
            <a:pPr marL="0" indent="0">
              <a:buNone/>
            </a:pPr>
            <a:r>
              <a:rPr lang="cs-CZ" b="true" dirty="false" smtClean="false"/>
              <a:t>(6)Ověřování</a:t>
            </a:r>
            <a:r>
              <a:rPr lang="cs-CZ" dirty="false" smtClean="false"/>
              <a:t> (více v části evaluace)</a:t>
            </a:r>
          </a:p>
          <a:p>
            <a:pPr marL="0" indent="0">
              <a:buNone/>
            </a:pPr>
            <a:r>
              <a:rPr lang="cs-CZ" b="true" dirty="false" smtClean="false"/>
              <a:t>(7)</a:t>
            </a:r>
            <a:r>
              <a:rPr lang="cs-CZ" b="true" dirty="false" err="true" smtClean="false"/>
              <a:t>Stakeholdeři</a:t>
            </a:r>
            <a:r>
              <a:rPr lang="cs-CZ" b="true" dirty="false" smtClean="false"/>
              <a:t> </a:t>
            </a:r>
            <a:r>
              <a:rPr lang="cs-CZ" dirty="false" smtClean="false"/>
              <a:t>(spolupráce, jejich potřeby a postoje)</a:t>
            </a:r>
          </a:p>
          <a:p>
            <a:pPr marL="0" indent="0">
              <a:buNone/>
            </a:pPr>
            <a:r>
              <a:rPr lang="cs-CZ" b="true" dirty="false" smtClean="false"/>
              <a:t>(8) Shrnutí, (9) odkazy na zdroje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5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65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Evaluace</a:t>
            </a:r>
            <a:br>
              <a:rPr lang="cs-CZ" dirty="false" smtClean="false"/>
            </a:b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rázek 2"/>
          <p:cNvSpPr>
            <a:spLocks noGrp="true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376899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Proč Evaluace?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fontAlgn="base">
              <a:lnSpc>
                <a:spcPct val="150000"/>
              </a:lnSpc>
            </a:pPr>
            <a:r>
              <a:rPr lang="cs-CZ" dirty="false"/>
              <a:t>Chceme znát reálné dopady podpořených </a:t>
            </a:r>
            <a:r>
              <a:rPr lang="cs-CZ" dirty="false" smtClean="false"/>
              <a:t>projektů</a:t>
            </a:r>
          </a:p>
          <a:p>
            <a:pPr fontAlgn="base">
              <a:lnSpc>
                <a:spcPct val="150000"/>
              </a:lnSpc>
            </a:pPr>
            <a:r>
              <a:rPr lang="cs-CZ" dirty="false" smtClean="false"/>
              <a:t>Ověření, zda nová řešení fungují a za jakých podmínek</a:t>
            </a:r>
            <a:endParaRPr lang="cs-CZ" dirty="false"/>
          </a:p>
          <a:p>
            <a:pPr fontAlgn="base">
              <a:lnSpc>
                <a:spcPct val="150000"/>
              </a:lnSpc>
            </a:pPr>
            <a:r>
              <a:rPr lang="cs-CZ" dirty="false"/>
              <a:t>Využití pro </a:t>
            </a:r>
            <a:r>
              <a:rPr lang="cs-CZ" dirty="false" err="true"/>
              <a:t>advokační</a:t>
            </a:r>
            <a:r>
              <a:rPr lang="cs-CZ" dirty="false"/>
              <a:t> práci </a:t>
            </a:r>
          </a:p>
          <a:p>
            <a:pPr fontAlgn="base">
              <a:lnSpc>
                <a:spcPct val="150000"/>
              </a:lnSpc>
            </a:pPr>
            <a:r>
              <a:rPr lang="cs-CZ" dirty="false" smtClean="false"/>
              <a:t>Podpora pro </a:t>
            </a:r>
            <a:r>
              <a:rPr lang="cs-CZ" dirty="false" err="true" smtClean="false"/>
              <a:t>škálování</a:t>
            </a:r>
            <a:r>
              <a:rPr lang="cs-CZ" dirty="false" smtClean="false"/>
              <a:t> a prosazování systémových změn</a:t>
            </a:r>
            <a:endParaRPr lang="cs-CZ" dirty="false"/>
          </a:p>
          <a:p>
            <a:pPr fontAlgn="base">
              <a:lnSpc>
                <a:spcPct val="150000"/>
              </a:lnSpc>
            </a:pPr>
            <a:r>
              <a:rPr lang="cs-CZ" dirty="false" smtClean="false"/>
              <a:t>Učení se příjemců o vlastním fungování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7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46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Cíl evaluace projektů ve výzvě 082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false" smtClean="false"/>
              <a:t>Došlo ke změně v chování, postojích nebo životní situaci cílové skupiny?</a:t>
            </a:r>
          </a:p>
          <a:p>
            <a:pPr>
              <a:lnSpc>
                <a:spcPct val="150000"/>
              </a:lnSpc>
            </a:pPr>
            <a:r>
              <a:rPr lang="cs-CZ" dirty="false" smtClean="false"/>
              <a:t>J</a:t>
            </a:r>
            <a:r>
              <a:rPr lang="cs-CZ" dirty="false"/>
              <a:t>akým mechanismem / </a:t>
            </a:r>
            <a:r>
              <a:rPr lang="cs-CZ" dirty="false" smtClean="false"/>
              <a:t>proč </a:t>
            </a:r>
            <a:r>
              <a:rPr lang="cs-CZ" dirty="false"/>
              <a:t>ke změně došlo</a:t>
            </a:r>
            <a:r>
              <a:rPr lang="cs-CZ" dirty="false" smtClean="false"/>
              <a:t>?</a:t>
            </a:r>
          </a:p>
          <a:p>
            <a:pPr>
              <a:lnSpc>
                <a:spcPct val="150000"/>
              </a:lnSpc>
            </a:pPr>
            <a:endParaRPr lang="cs-CZ" dirty="false" smtClean="false"/>
          </a:p>
          <a:p>
            <a:pPr>
              <a:lnSpc>
                <a:spcPct val="150000"/>
              </a:lnSpc>
            </a:pPr>
            <a:r>
              <a:rPr lang="cs-CZ" dirty="false" smtClean="false"/>
              <a:t>Prokázání kauzality intervence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8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09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Požadavky na evaluaci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true" dirty="false"/>
              <a:t>Fáze hodnocení</a:t>
            </a:r>
            <a:endParaRPr lang="cs-CZ" dirty="false"/>
          </a:p>
          <a:p>
            <a:pPr fontAlgn="base"/>
            <a:r>
              <a:rPr lang="cs-CZ" dirty="false"/>
              <a:t>1. kolo hodnocení </a:t>
            </a:r>
            <a:r>
              <a:rPr lang="cs-CZ" dirty="false" smtClean="false"/>
              <a:t>- Krátký </a:t>
            </a:r>
            <a:r>
              <a:rPr lang="cs-CZ" dirty="false"/>
              <a:t>projektový </a:t>
            </a:r>
            <a:r>
              <a:rPr lang="cs-CZ" dirty="false" smtClean="false"/>
              <a:t>záměr</a:t>
            </a:r>
            <a:endParaRPr lang="cs-CZ" dirty="false"/>
          </a:p>
          <a:p>
            <a:pPr fontAlgn="base"/>
            <a:r>
              <a:rPr lang="cs-CZ" dirty="false"/>
              <a:t>2. kolo hodnocení </a:t>
            </a:r>
            <a:r>
              <a:rPr lang="cs-CZ" dirty="false" smtClean="false"/>
              <a:t>- Návrh </a:t>
            </a:r>
            <a:r>
              <a:rPr lang="cs-CZ" dirty="false"/>
              <a:t>evaluačního </a:t>
            </a:r>
            <a:r>
              <a:rPr lang="cs-CZ" dirty="false" smtClean="false"/>
              <a:t>designu</a:t>
            </a:r>
            <a:endParaRPr lang="cs-CZ" dirty="false"/>
          </a:p>
          <a:p>
            <a:pPr marL="0" indent="0">
              <a:buNone/>
            </a:pPr>
            <a:endParaRPr lang="cs-CZ" b="true" dirty="false" smtClean="false"/>
          </a:p>
          <a:p>
            <a:pPr marL="0" indent="0">
              <a:buNone/>
            </a:pPr>
            <a:r>
              <a:rPr lang="cs-CZ" b="true" dirty="false" smtClean="false"/>
              <a:t>Realizace </a:t>
            </a:r>
            <a:r>
              <a:rPr lang="cs-CZ" b="true" dirty="false"/>
              <a:t>projektu</a:t>
            </a:r>
            <a:endParaRPr lang="cs-CZ" dirty="false"/>
          </a:p>
          <a:p>
            <a:pPr fontAlgn="base"/>
            <a:r>
              <a:rPr lang="cs-CZ" dirty="false"/>
              <a:t>Evaluační plán</a:t>
            </a:r>
          </a:p>
          <a:p>
            <a:pPr fontAlgn="base"/>
            <a:r>
              <a:rPr lang="cs-CZ" dirty="false" smtClean="false"/>
              <a:t>Průběžná(é) </a:t>
            </a:r>
            <a:r>
              <a:rPr lang="cs-CZ" dirty="false"/>
              <a:t>evaluační </a:t>
            </a:r>
            <a:r>
              <a:rPr lang="cs-CZ" dirty="false" smtClean="false"/>
              <a:t>zpráva(y)</a:t>
            </a:r>
            <a:endParaRPr lang="cs-CZ" dirty="false"/>
          </a:p>
          <a:p>
            <a:pPr fontAlgn="base"/>
            <a:r>
              <a:rPr lang="cs-CZ" dirty="false"/>
              <a:t>Závěrečná evaluační zpráva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9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šablona OPZ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7c48c8a8-2045-474d-b0fb-3ee17ecadba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F291D2CAF791D449809C1371BC5FAF2A" ma:contentTypeName="Dokument" ma:contentTypeScope="" ma:contentTypeVersion="1" ma:versionID="26fd20a5b6d8decbe06b7f1b12531c89">
  <xsd:schema xmlns:xsd="http://www.w3.org/2001/XMLSchema" xmlns:ns2="7c48c8a8-2045-474d-b0fb-3ee17ecadba0" xmlns:p="http://schemas.microsoft.com/office/2006/metadata/properties" xmlns:xs="http://www.w3.org/2001/XMLSchema" ma:fieldsID="ff450026467c3fdb36efcce3adb619a7" ma:root="true" ns2:_="" targetNamespace="http://schemas.microsoft.com/office/2006/metadata/properties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7c48c8a8-2045-474d-b0fb-3ee17ecadba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3FFAEF-1684-40A5-8FE1-B30F828E3F87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7c48c8a8-2045-474d-b0fb-3ee17ecadba0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CE2A8BE-8F17-4D74-90E5-4654DA6BBE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0E305B-D2AF-4104-AEAA-F4141A2E37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486</properties:Words>
  <properties:PresentationFormat>Předvádění na obrazovce (4:3)</properties:PresentationFormat>
  <properties:Paragraphs>86</properties:Paragraphs>
  <properties:Slides>12</properties:Slides>
  <properties:Notes>2</properties:Notes>
  <properties:TotalTime>1540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properties:HeadingPairs>
  <properties:TitlesOfParts>
    <vt:vector baseType="lpstr" size="17">
      <vt:lpstr>Arial</vt:lpstr>
      <vt:lpstr>Calibri</vt:lpstr>
      <vt:lpstr>Wingdings</vt:lpstr>
      <vt:lpstr>Wingdings 3</vt:lpstr>
      <vt:lpstr>prezentace</vt:lpstr>
      <vt:lpstr>Seminář pro žadatele pro výzvu 082</vt:lpstr>
      <vt:lpstr>Sociální inovace</vt:lpstr>
      <vt:lpstr>Výzva 82</vt:lpstr>
      <vt:lpstr>Filozofie VÝZVY</vt:lpstr>
      <vt:lpstr>Oblasti předběžné žádosti (KPZ)</vt:lpstr>
      <vt:lpstr>Evaluace  </vt:lpstr>
      <vt:lpstr>Proč Evaluace?</vt:lpstr>
      <vt:lpstr>Cíl evaluace projektů ve výzvě 082</vt:lpstr>
      <vt:lpstr>Požadavky na evaluaci</vt:lpstr>
      <vt:lpstr> KPZ Část 6 Ověřování</vt:lpstr>
      <vt:lpstr>Návrh evaluačního designu</vt:lpstr>
      <vt:lpstr>Otázky? Poznámky? Kritika?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2016-05-03T18:00:38Z</dcterms:created>
  <dc:creator/>
  <cp:lastModifiedBy/>
  <cp:lastPrinted>2017-10-10T16:06:49Z</cp:lastPrinted>
  <dcterms:modified xmlns:xsi="http://www.w3.org/2001/XMLSchema-instance" xsi:type="dcterms:W3CDTF">2018-05-15T09:08:31Z</dcterms:modified>
  <cp:revision>75</cp:revision>
  <dc:title>Sociální inovace v PO3 OPZ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0x010100F291D2CAF791D449809C1371BC5FAF2A</vt:lpwstr>
  </prop:property>
</prop:Properties>
</file>