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5">
  <p:sldMasterIdLst>
    <p:sldMasterId id="2147483671" r:id="rId1"/>
  </p:sldMasterIdLst>
  <p:notesMasterIdLst>
    <p:notesMasterId r:id="rId65"/>
  </p:notesMasterIdLst>
  <p:handoutMasterIdLst>
    <p:handoutMasterId r:id="rId66"/>
  </p:handoutMasterIdLst>
  <p:sldIdLst>
    <p:sldId id="256" r:id="rId2"/>
    <p:sldId id="340" r:id="rId3"/>
    <p:sldId id="277" r:id="rId4"/>
    <p:sldId id="404" r:id="rId5"/>
    <p:sldId id="341" r:id="rId6"/>
    <p:sldId id="342" r:id="rId7"/>
    <p:sldId id="350" r:id="rId8"/>
    <p:sldId id="343" r:id="rId9"/>
    <p:sldId id="351" r:id="rId10"/>
    <p:sldId id="344" r:id="rId11"/>
    <p:sldId id="345" r:id="rId12"/>
    <p:sldId id="362" r:id="rId13"/>
    <p:sldId id="287" r:id="rId14"/>
    <p:sldId id="352" r:id="rId15"/>
    <p:sldId id="349" r:id="rId16"/>
    <p:sldId id="401" r:id="rId17"/>
    <p:sldId id="360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405" r:id="rId26"/>
    <p:sldId id="400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7" r:id="rId62"/>
    <p:sldId id="398" r:id="rId63"/>
    <p:sldId id="271" r:id="rId6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76640" autoAdjust="0"/>
  </p:normalViewPr>
  <p:slideViewPr>
    <p:cSldViewPr showGuides="1">
      <p:cViewPr>
        <p:scale>
          <a:sx n="84" d="100"/>
          <a:sy n="84" d="100"/>
        </p:scale>
        <p:origin x="-984" y="-4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5870"/>
          </a:xfrm>
          <a:prstGeom prst="rect">
            <a:avLst/>
          </a:prstGeom>
        </p:spPr>
        <p:txBody>
          <a:bodyPr vert="horz" lIns="88195" tIns="44099" rIns="88195" bIns="4409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094" y="1"/>
            <a:ext cx="2946065" cy="495870"/>
          </a:xfrm>
          <a:prstGeom prst="rect">
            <a:avLst/>
          </a:prstGeom>
        </p:spPr>
        <p:txBody>
          <a:bodyPr vert="horz" lIns="88195" tIns="44099" rIns="88195" bIns="44099" rtlCol="0"/>
          <a:lstStyle>
            <a:lvl1pPr algn="r">
              <a:defRPr sz="1200"/>
            </a:lvl1pPr>
          </a:lstStyle>
          <a:p>
            <a:r>
              <a:rPr lang="cs-CZ" dirty="0" smtClean="0"/>
              <a:t>Výzva 03_15_032 Seminář </a:t>
            </a:r>
            <a:r>
              <a:rPr lang="cs-CZ" dirty="0"/>
              <a:t>pro žadatele, </a:t>
            </a:r>
            <a:r>
              <a:rPr lang="cs-CZ" dirty="0" smtClean="0"/>
              <a:t>Praha, 31. 8. 2015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094" y="9429230"/>
            <a:ext cx="2946065" cy="495870"/>
          </a:xfrm>
          <a:prstGeom prst="rect">
            <a:avLst/>
          </a:prstGeom>
        </p:spPr>
        <p:txBody>
          <a:bodyPr vert="horz" lIns="88195" tIns="44099" rIns="88195" bIns="44099" rtlCol="0" anchor="b"/>
          <a:lstStyle>
            <a:lvl1pPr algn="r">
              <a:defRPr sz="1200"/>
            </a:lvl1pPr>
          </a:lstStyle>
          <a:p>
            <a:fld id="{96BB9ACD-6644-4663-983F-9E4F2C853C1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" y="67558"/>
            <a:ext cx="1689943" cy="3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8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r">
              <a:defRPr sz="1300"/>
            </a:lvl1pPr>
          </a:lstStyle>
          <a:p>
            <a:fld id="{703916EA-B297-4F0B-851D-BD5704B201B7}" type="datetimeFigureOut">
              <a:rPr lang="cs-CZ" smtClean="0"/>
              <a:t>17.12.2015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1" rIns="95543" bIns="4777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43" tIns="47771" rIns="95543" bIns="47771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r">
              <a:defRPr sz="1300"/>
            </a:lvl1pPr>
          </a:lstStyle>
          <a:p>
            <a:fld id="{53FB31FA-E905-4016-9D4B-970DF0C7E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44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64" indent="-342864" algn="just" defTabSz="914305">
              <a:spcAft>
                <a:spcPts val="600"/>
              </a:spcAft>
              <a:buFont typeface="+mj-lt"/>
              <a:buAutoNum type="alphaLcParenR"/>
              <a:defRPr/>
            </a:pP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Vývoj, testování a aplikace </a:t>
            </a:r>
            <a:r>
              <a:rPr lang="cs-CZ" sz="1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technologických inovací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Technologické inovace jsou řešeny v rámci kompetencí Technologické agentury ČR, případně Operačního programu Podnikání a inovace pro konkurenceschopnost. </a:t>
            </a:r>
            <a:r>
              <a:rPr lang="cs-CZ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Vznik a vývoj webových aplikací není touto výzvou chápáno jako inovace. Vznik a vývoj webových aplikací je možné v této výzvě podpořit za předpokladu, že se bude jednat pouze o podpůrnou či doplňkovou aktivitu celé inovace. </a:t>
            </a:r>
            <a:endParaRPr lang="cs-CZ" sz="10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342864" indent="-342864">
              <a:spcAft>
                <a:spcPts val="600"/>
              </a:spcAft>
              <a:buFont typeface="+mj-lt"/>
              <a:buAutoNum type="alphaLcParenR"/>
            </a:pPr>
            <a:r>
              <a:rPr lang="cs-CZ" sz="1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Webové aplikace 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(webové platformy).</a:t>
            </a:r>
          </a:p>
          <a:p>
            <a:pPr marL="342864" indent="-342864">
              <a:spcAft>
                <a:spcPts val="600"/>
              </a:spcAft>
              <a:buFont typeface="+mj-lt"/>
              <a:buAutoNum type="alphaLcParenR"/>
            </a:pPr>
            <a:endParaRPr lang="cs-CZ" sz="10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342864" indent="-342864" algn="just">
              <a:spcAft>
                <a:spcPts val="600"/>
              </a:spcAft>
              <a:buFont typeface="+mj-lt"/>
              <a:buAutoNum type="alphaLcParenR"/>
            </a:pP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Standardní a zavedené aktivity typu </a:t>
            </a:r>
            <a:r>
              <a:rPr lang="cs-CZ" sz="10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fundraising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cs-CZ" sz="1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vzdělávání a rekvalifikace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 Standardní </a:t>
            </a:r>
            <a:r>
              <a:rPr lang="cs-CZ" sz="10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fundraising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vzdělávání a rekvalifikace, nejsou chápány jako inovace. Aktivity je možné v této výzvě podpořit za předpokladu, že se bude jednat o novou a efektivnější koncepci, případně se bude jednat o podpůrnou či doplňkovou aktivitu celého projektu. </a:t>
            </a:r>
          </a:p>
          <a:p>
            <a:pPr algn="just">
              <a:spcAft>
                <a:spcPts val="600"/>
              </a:spcAft>
            </a:pPr>
            <a:endParaRPr lang="cs-CZ" sz="10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d)  Projekty, jejichž primárním cílem je vytvoření či rozvoj </a:t>
            </a:r>
            <a:r>
              <a:rPr lang="cs-CZ" sz="1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sociálního podniku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nebo financování provozních nákladů sociálního podniku. Sociální ekonomika je předmětem výzvy č. 03_15_015.</a:t>
            </a:r>
          </a:p>
          <a:p>
            <a:pPr>
              <a:spcAft>
                <a:spcPts val="600"/>
              </a:spcAft>
            </a:pPr>
            <a:endParaRPr lang="cs-CZ" sz="10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e) Dílčí zlepšení nebo řešení, která jsou aplikovatelná pouze pro organizaci žadatele a nemají potenciál přenositelnosti.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cs-CZ" sz="10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defTabSz="914305">
              <a:spcAft>
                <a:spcPts val="1200"/>
              </a:spcAft>
              <a:defRPr/>
            </a:pP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f) Projekty na </a:t>
            </a:r>
            <a:r>
              <a:rPr lang="cs-CZ" sz="1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podporu zvyšování odborné kapacity </a:t>
            </a:r>
            <a:r>
              <a:rPr lang="cs-CZ" sz="10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ve společnosti, které samy o sobě nevytvářejí inovaci, ale tematicky podporují prostředí, např. vzdělávání, poradenství, síťování, vytváření platforem, apod.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Posilování kapacit v NNO je předmětem výzvy č. 03_15_031.</a:t>
            </a:r>
          </a:p>
          <a:p>
            <a:pPr defTabSz="914305">
              <a:spcAft>
                <a:spcPts val="1200"/>
              </a:spcAft>
              <a:defRPr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64" indent="-342864">
              <a:spcAft>
                <a:spcPts val="1200"/>
              </a:spcAft>
              <a:buFont typeface="+mj-lt"/>
              <a:buAutoNum type="alphaLcParenR"/>
            </a:pPr>
            <a:endParaRPr lang="cs-CZ" sz="10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30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58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13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cs-CZ" dirty="0">
                <a:solidFill>
                  <a:srgbClr val="14407E"/>
                </a:solidFill>
              </a:rPr>
              <a:t>Požadavky na partnerství v projektu– viz </a:t>
            </a:r>
            <a:r>
              <a:rPr lang="cs-CZ" b="1" dirty="0">
                <a:solidFill>
                  <a:srgbClr val="14407E"/>
                </a:solidFill>
              </a:rPr>
              <a:t>příloha výzvy č. 1</a:t>
            </a:r>
            <a:r>
              <a:rPr lang="cs-CZ" dirty="0">
                <a:solidFill>
                  <a:srgbClr val="14407E"/>
                </a:solidFill>
              </a:rPr>
              <a:t>, dále Obecná část Pravidel pro žadatele a příjemce, </a:t>
            </a:r>
            <a:r>
              <a:rPr lang="cs-CZ" b="1" dirty="0">
                <a:solidFill>
                  <a:srgbClr val="14407E"/>
                </a:solidFill>
              </a:rPr>
              <a:t>kapitola 13</a:t>
            </a:r>
          </a:p>
          <a:p>
            <a:pPr defTabSz="914305">
              <a:defRPr/>
            </a:pPr>
            <a:endParaRPr lang="cs-CZ" dirty="0">
              <a:solidFill>
                <a:srgbClr val="14407E"/>
              </a:solidFill>
            </a:endParaRPr>
          </a:p>
          <a:p>
            <a:pPr defTabSz="914305">
              <a:defRPr/>
            </a:pPr>
            <a:r>
              <a:rPr lang="cs-CZ" dirty="0">
                <a:solidFill>
                  <a:srgbClr val="14407E"/>
                </a:solidFill>
              </a:rPr>
              <a:t>Partner nesmí být </a:t>
            </a:r>
            <a:r>
              <a:rPr lang="cs-CZ" b="1" dirty="0">
                <a:solidFill>
                  <a:srgbClr val="14407E"/>
                </a:solidFill>
              </a:rPr>
              <a:t>dodavatel, nesmí se mezi nimi fakturovat</a:t>
            </a:r>
            <a:r>
              <a:rPr lang="cs-CZ" dirty="0">
                <a:solidFill>
                  <a:srgbClr val="14407E"/>
                </a:solidFill>
              </a:rPr>
              <a:t>. Partner by neměl službou zpracovávat monitorovací zprávy, účetnictví, IT služby, poskytovat placenou službou např. ubytování, stravovaní, jazykové vzdělání pro CS ….</a:t>
            </a:r>
          </a:p>
          <a:p>
            <a:pPr defTabSz="914305">
              <a:defRPr/>
            </a:pPr>
            <a:endParaRPr lang="cs-CZ" dirty="0">
              <a:solidFill>
                <a:srgbClr val="14407E"/>
              </a:solidFill>
            </a:endParaRPr>
          </a:p>
          <a:p>
            <a:pPr defTabSz="914305">
              <a:defRPr/>
            </a:pPr>
            <a:endParaRPr lang="cs-CZ" dirty="0">
              <a:solidFill>
                <a:srgbClr val="14407E"/>
              </a:solidFill>
            </a:endParaRPr>
          </a:p>
          <a:p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582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1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cs-CZ" b="1" dirty="0">
                <a:solidFill>
                  <a:schemeClr val="dk1"/>
                </a:solidFill>
              </a:rPr>
              <a:t>Evaluace </a:t>
            </a:r>
            <a:r>
              <a:rPr lang="cs-CZ" dirty="0">
                <a:solidFill>
                  <a:schemeClr val="dk1"/>
                </a:solidFill>
              </a:rPr>
              <a:t>– není chápána ve smyslu ex-post evaluace, ale jako evaluace probíhající současně s projektem. Každý krok v </a:t>
            </a:r>
            <a:r>
              <a:rPr lang="cs-CZ" dirty="0" err="1">
                <a:solidFill>
                  <a:schemeClr val="dk1"/>
                </a:solidFill>
              </a:rPr>
              <a:t>rpojekt</a:t>
            </a:r>
            <a:r>
              <a:rPr lang="cs-CZ" dirty="0">
                <a:solidFill>
                  <a:schemeClr val="dk1"/>
                </a:solidFill>
              </a:rPr>
              <a:t> u bude evaluován. Evaluátor tedy musí být nedílným členem vašeho týmu.</a:t>
            </a:r>
            <a:endParaRPr lang="cs-CZ" b="1" dirty="0">
              <a:solidFill>
                <a:schemeClr val="dk1"/>
              </a:solidFill>
            </a:endParaRPr>
          </a:p>
          <a:p>
            <a:pPr defTabSz="914305">
              <a:defRPr/>
            </a:pPr>
            <a:r>
              <a:rPr lang="cs-CZ" b="1" dirty="0">
                <a:solidFill>
                  <a:schemeClr val="dk1"/>
                </a:solidFill>
              </a:rPr>
              <a:t>Doložení, ověření postupu a přínosu (impaktu) nového řešení – </a:t>
            </a:r>
            <a:r>
              <a:rPr lang="cs-CZ" dirty="0">
                <a:solidFill>
                  <a:schemeClr val="dk1"/>
                </a:solidFill>
              </a:rPr>
              <a:t>jak pro Vás jako realizátory, kdy s jistotou víte, že které využijete nejen v rámci probíhajícího projektu, ale i pro získání podpory od investorů či dárců. Evaluace Vám ukáže, zda dílčí kroky, které konáte skutečně přinášejí očekávaný výsledek.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208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cs-CZ" b="1" dirty="0">
                <a:solidFill>
                  <a:schemeClr val="dk1"/>
                </a:solidFill>
              </a:rPr>
              <a:t>Evaluace </a:t>
            </a:r>
            <a:r>
              <a:rPr lang="cs-CZ" dirty="0">
                <a:solidFill>
                  <a:schemeClr val="dk1"/>
                </a:solidFill>
              </a:rPr>
              <a:t>– není chápána ve smyslu ex-post evaluace, ale jako evaluace probíhající současně s projektem. Každý krok v </a:t>
            </a:r>
            <a:r>
              <a:rPr lang="cs-CZ" dirty="0" err="1">
                <a:solidFill>
                  <a:schemeClr val="dk1"/>
                </a:solidFill>
              </a:rPr>
              <a:t>rpojekt</a:t>
            </a:r>
            <a:r>
              <a:rPr lang="cs-CZ" dirty="0">
                <a:solidFill>
                  <a:schemeClr val="dk1"/>
                </a:solidFill>
              </a:rPr>
              <a:t> u bude evaluován. Evaluátor tedy musí být nedílným členem vašeho týmu.</a:t>
            </a:r>
            <a:endParaRPr lang="cs-CZ" b="1" dirty="0">
              <a:solidFill>
                <a:schemeClr val="dk1"/>
              </a:solidFill>
            </a:endParaRPr>
          </a:p>
          <a:p>
            <a:pPr defTabSz="914305">
              <a:defRPr/>
            </a:pPr>
            <a:r>
              <a:rPr lang="cs-CZ" b="1" dirty="0">
                <a:solidFill>
                  <a:schemeClr val="dk1"/>
                </a:solidFill>
              </a:rPr>
              <a:t>Doložení, ověření postupu a přínosu (impaktu) nového řešení – </a:t>
            </a:r>
            <a:r>
              <a:rPr lang="cs-CZ" dirty="0">
                <a:solidFill>
                  <a:schemeClr val="dk1"/>
                </a:solidFill>
              </a:rPr>
              <a:t>jak pro Vás jako realizátory, kdy s jistotou víte, že které využijete nejen v rámci probíhajícího projektu, ale i pro získání podpory od investorů či dárců. Evaluace Vám ukáže, zda dílčí kroky, které konáte skutečně přinášejí očekávaný výsledek.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285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cs-CZ" b="1" dirty="0" smtClean="0"/>
              <a:t>Metodika inovačního řešení</a:t>
            </a:r>
            <a:r>
              <a:rPr lang="cs-CZ" b="0" baseline="0" dirty="0" smtClean="0"/>
              <a:t> – ať už se jedná o popis úspěšného řešení či neúspěšného. V případě neúspěšného řešení bude uvedeno v jaké fázi/ kroku a proč řešení bylo neúspěšné. Cílem je zjistit, proč dané řešení nefungovalo, tak aby bylo možno se tomuto kroku napříště vyhnout či ho včas ošetřit. Lze uvést i doporučení pro vyhnutí se neúspěchu. Uvádějte hodnotu 1.</a:t>
            </a:r>
          </a:p>
          <a:p>
            <a:pPr defTabSz="914305">
              <a:defRPr/>
            </a:pPr>
            <a:r>
              <a:rPr lang="cs-CZ" b="1" dirty="0" smtClean="0"/>
              <a:t>8 05 00  </a:t>
            </a:r>
            <a:r>
              <a:rPr lang="cs-CZ" dirty="0" smtClean="0"/>
              <a:t>- </a:t>
            </a:r>
            <a:r>
              <a:rPr lang="cs-CZ" dirty="0"/>
              <a:t>aby byl dokument započítán do indikátoru jako jedna jednotka, je třeba, aby byl jak napsaný, tak zveřejněný</a:t>
            </a:r>
            <a:r>
              <a:rPr lang="cs-CZ" dirty="0" smtClean="0"/>
              <a:t>. Žadatel</a:t>
            </a:r>
            <a:r>
              <a:rPr lang="cs-CZ" baseline="0" dirty="0" smtClean="0"/>
              <a:t> uveden minimálně hodnotu 1. Je ponecháno na jeho zvážení zda uvede hodnotu vyšší.</a:t>
            </a:r>
            <a:endParaRPr lang="cs-CZ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428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Potenciál úspěšnosti:</a:t>
            </a:r>
          </a:p>
          <a:p>
            <a:r>
              <a:rPr lang="cs-CZ" dirty="0" smtClean="0"/>
              <a:t> –</a:t>
            </a:r>
            <a:r>
              <a:rPr lang="cs-CZ" baseline="0" dirty="0" smtClean="0"/>
              <a:t> Kapacita žadatele – odborná (výborná znalost CS a problému, znalost metod práce a vyhodnocení), personální zajištění</a:t>
            </a:r>
          </a:p>
          <a:p>
            <a:pPr marL="171432" indent="-171432">
              <a:buFontTx/>
              <a:buChar char="-"/>
            </a:pPr>
            <a:r>
              <a:rPr lang="cs-CZ" baseline="0" dirty="0" smtClean="0"/>
              <a:t>Větší účinnost a udržitelnost řešení </a:t>
            </a:r>
          </a:p>
          <a:p>
            <a:pPr marL="171432" indent="-171432">
              <a:buFontTx/>
              <a:buChar char="-"/>
            </a:pPr>
            <a:r>
              <a:rPr lang="cs-CZ" baseline="0" dirty="0" smtClean="0"/>
              <a:t>Po řešení existuje poptávka </a:t>
            </a:r>
          </a:p>
          <a:p>
            <a:pPr marL="171432" indent="-171432">
              <a:buFontTx/>
              <a:buChar char="-"/>
            </a:pPr>
            <a:r>
              <a:rPr lang="cs-CZ" baseline="0" dirty="0" smtClean="0"/>
              <a:t>Do řešení jsou zapojení všichni důležití </a:t>
            </a:r>
            <a:r>
              <a:rPr lang="cs-CZ" baseline="0" dirty="0" err="1" smtClean="0"/>
              <a:t>stakeholdeři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33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07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831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Význam problému</a:t>
            </a:r>
          </a:p>
          <a:p>
            <a:pPr defTabSz="914305">
              <a:defRPr/>
            </a:pPr>
            <a:r>
              <a:rPr lang="cs-CZ" dirty="0" smtClean="0"/>
              <a:t>Je dostatečně rozsáhlý, aby vyžadoval tvorbu a zavedení řešení ve větším měřítku? Má problém</a:t>
            </a:r>
            <a:r>
              <a:rPr lang="cs-CZ" baseline="0" dirty="0" smtClean="0"/>
              <a:t> zásadní dopad na život cílové skupiny? </a:t>
            </a:r>
            <a:r>
              <a:rPr lang="cs-CZ" dirty="0" smtClean="0"/>
              <a:t>Nejde o problém, který je časově omezený, týkající velmi úzké cílové skupiny? </a:t>
            </a:r>
          </a:p>
          <a:p>
            <a:pPr defTabSz="914305">
              <a:defRPr/>
            </a:pPr>
            <a:endParaRPr lang="cs-CZ" dirty="0" smtClean="0"/>
          </a:p>
          <a:p>
            <a:pPr defTabSz="914305">
              <a:defRPr/>
            </a:pPr>
            <a:r>
              <a:rPr lang="cs-CZ" dirty="0" smtClean="0"/>
              <a:t>Je význam a rozsah problému ověřitelný z různých, odborně respektovaných zdrojů?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16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Je Vaše řešení nové oproti stávajícím přístupům? </a:t>
            </a: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Znáte dostatečně tyto přístupy? </a:t>
            </a: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Zjistili jste, jaké stávající přístupy jsou k dispozici a jak jsou hodnoceny? </a:t>
            </a: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Nepovažujete dané řešení za nové jenom proto, že ostatní přístupy neznáte nebo neznáte dostatečně? </a:t>
            </a: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Konzultovali jste tyto přístupy s renomovanými odborníky v dané problematice?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80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433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20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3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3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3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r>
              <a:rPr lang="cs-CZ" dirty="0" smtClean="0"/>
              <a:t>MS2014+ by mělo zajistit požadavek z obecného nařízení (čl. 122, odst. 3: </a:t>
            </a:r>
            <a:r>
              <a:rPr lang="cs-CZ" i="1" dirty="0" smtClean="0"/>
              <a:t>Členské státy zajistí, aby nejpozději do 31. prosince 2015 mohly všechny výměny informací mezi příjemci a řídicím orgánem, certifikačním orgánem, auditním orgánem a zprostředkujícími subjekty probíhat prostřednictvím systému pro elektronickou výměnu údajů.</a:t>
            </a:r>
            <a:r>
              <a:rPr lang="cs-CZ" dirty="0" smtClean="0"/>
              <a:t>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937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8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Rozpad mezi kategorie regionů probíhá jednotným procentem stanoveným pro danou část OPZ. V PO 3:</a:t>
            </a:r>
          </a:p>
          <a:p>
            <a:r>
              <a:rPr lang="cs-CZ" dirty="0" smtClean="0"/>
              <a:t>9,14</a:t>
            </a:r>
            <a:r>
              <a:rPr lang="cs-CZ" baseline="0" dirty="0" smtClean="0"/>
              <a:t> % národní podíl a spolufinancování</a:t>
            </a:r>
          </a:p>
          <a:p>
            <a:r>
              <a:rPr lang="cs-CZ" baseline="0" dirty="0" smtClean="0"/>
              <a:t>90,86  % EU podíl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Nedochází k vyhodnocování dopadů každého jednotlivého projektu.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V žádosti se vyplňují 2 hodnoty:</a:t>
            </a:r>
          </a:p>
          <a:p>
            <a:pPr marL="171432" indent="-171432">
              <a:buFontTx/>
              <a:buChar char="-"/>
            </a:pPr>
            <a:r>
              <a:rPr lang="cs-CZ" baseline="0" dirty="0" smtClean="0"/>
              <a:t>% vlastního spolufinancování = % méně rozvinutého regionu</a:t>
            </a:r>
          </a:p>
          <a:p>
            <a:pPr marL="171432" indent="-171432">
              <a:buFontTx/>
              <a:buChar char="-"/>
            </a:pPr>
            <a:r>
              <a:rPr lang="cs-CZ" baseline="0" dirty="0" smtClean="0"/>
              <a:t>% vlastního spolufinancování – více </a:t>
            </a:r>
            <a:r>
              <a:rPr lang="cs-CZ" baseline="0" smtClean="0"/>
              <a:t>rozvinutý region</a:t>
            </a:r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79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2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Definice MI v Obecné část</a:t>
            </a:r>
            <a:r>
              <a:rPr lang="cs-CZ" baseline="0" dirty="0" smtClean="0"/>
              <a:t>i pravidel pro žadatele a příjemce.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Celkový počet</a:t>
            </a:r>
            <a:r>
              <a:rPr lang="cs-CZ" baseline="0" dirty="0" smtClean="0"/>
              <a:t> účastníků:</a:t>
            </a:r>
          </a:p>
          <a:p>
            <a:r>
              <a:rPr lang="cs-CZ" dirty="0" smtClean="0"/>
              <a:t>Celkový počet osob/účastníků (žáků, studentů, zaměstnanců, pracovníků implementační struktury, osob cílových skupin apod.), které v rámci projektu získaly jakoukoliv formu podpory, bez ohledu na počet poskytnutých podpor. Každá podpořená osoba se v rámci projektu započítává pouze jednou bez ohledu na to, kolik podpor obdržela. Podpora je jakákoliv aktivita financovaná z rozpočtu projektu, ze které mají cílové skupiny prospěch, podpora může mít formu např. vzdělávacího nebo rekvalifikačního kurzu, stáže, odborné konzultace, poradenství, výcviku, školení, odborné praxe apod.</a:t>
            </a:r>
          </a:p>
          <a:p>
            <a:r>
              <a:rPr lang="cs-CZ" dirty="0" smtClean="0"/>
              <a:t>Za osobu, která má z podpořeného projektu přímý prospěch, je považována pouze osoba, která se účastní činností realizovaných v rámci podpořeného projektu pro cílové skupiny a u níž rozsah jejího zapojení do podpořeného projektu překročí tzv. bagatelní podporu.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Účastníci, kteří získali kvalifikaci po ukončení své účasti:</a:t>
            </a:r>
          </a:p>
          <a:p>
            <a:r>
              <a:rPr lang="cs-CZ" dirty="0" smtClean="0"/>
              <a:t>Účastníci intervence ESF, kteří získali potvrzení o kvalifikaci po ukončení účasti na ESF projektu. Potvrzení o kvalifikaci je udíleno na základě formálního prověření znalostí, které ukázalo, že účastník získal kvalifikaci dle předem nastavených standardů. V rámci výzev může být specifikováno, jaké druhy kvalifikací a potvrzení kvalifikací jsou přípustné pro naplňování indikátoru v dané výzvě. „Po ukončení své účasti“ znamená od započetí své účasti do doby čtyř týdnů po jejím ukončení.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54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527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Očekávanou bagatelní podporu je</a:t>
            </a:r>
            <a:r>
              <a:rPr lang="cs-CZ" baseline="0" dirty="0" smtClean="0"/>
              <a:t> potřeba uvést do popisu indikátoru.</a:t>
            </a:r>
          </a:p>
          <a:p>
            <a:r>
              <a:rPr lang="cs-CZ" baseline="0" dirty="0" smtClean="0"/>
              <a:t>U projektů na mobilitu může být část cílové skupiny podpořena méně než je bagatelní podpora – účastníci, kteří se zapojí do přípravy na stáž, ale nedokončí ji.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661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05">
              <a:defRPr/>
            </a:pPr>
            <a:r>
              <a:rPr lang="cs-CZ" sz="2400" dirty="0"/>
              <a:t>Z uvedených údajů budou čerpat informace hodnotitelé při svém hodnocení.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3256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770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0979" lvl="1"/>
            <a:r>
              <a:rPr lang="cs-CZ" dirty="0" smtClean="0"/>
              <a:t>Odborný</a:t>
            </a:r>
            <a:r>
              <a:rPr lang="cs-CZ" baseline="0" dirty="0" smtClean="0"/>
              <a:t> expert EURES – </a:t>
            </a:r>
            <a:r>
              <a:rPr lang="cs-CZ" baseline="0" dirty="0" smtClean="0">
                <a:solidFill>
                  <a:srgbClr val="FF0000"/>
                </a:solidFill>
              </a:rPr>
              <a:t>vlastní prezentace</a:t>
            </a:r>
            <a:endParaRPr lang="cs-CZ" dirty="0" smtClean="0">
              <a:solidFill>
                <a:srgbClr val="FF0000"/>
              </a:solidFill>
            </a:endParaRPr>
          </a:p>
          <a:p>
            <a:pPr marL="606346" lvl="1" indent="-165367">
              <a:buFont typeface="Arial" panose="020B0604020202020204" pitchFamily="34" charset="0"/>
              <a:buChar char="•"/>
            </a:pPr>
            <a:r>
              <a:rPr lang="cs-CZ" dirty="0" smtClean="0"/>
              <a:t>Pomoc při výběru cílové skupiny do projektu (vytipování vhodných kandidátů).</a:t>
            </a:r>
          </a:p>
          <a:p>
            <a:pPr marL="606346" lvl="1" indent="-165367">
              <a:buFont typeface="Arial" panose="020B0604020202020204" pitchFamily="34" charset="0"/>
              <a:buChar char="•"/>
            </a:pPr>
            <a:r>
              <a:rPr lang="cs-CZ" dirty="0" smtClean="0"/>
              <a:t>Styčný pracovník mezi cílovou skupinou a ÚP ČR v otázkách týkajících se evidence účastníků projektu na ÚP ČR (povinnosti se pravidelně hlásit na ÚP ČR apod.).</a:t>
            </a:r>
          </a:p>
          <a:p>
            <a:pPr marL="606346" lvl="1" indent="-165367">
              <a:buFont typeface="Arial" panose="020B0604020202020204" pitchFamily="34" charset="0"/>
              <a:buChar char="•"/>
            </a:pPr>
            <a:r>
              <a:rPr lang="cs-CZ" dirty="0" smtClean="0"/>
              <a:t>poradenství v otázkách životních a pracovních podmínek v cílové zemi, situace na trhu práce, kontakt na EURES pracovníky země pobytu cílové skupiny  apod.</a:t>
            </a:r>
          </a:p>
          <a:p>
            <a:endParaRPr lang="cs-CZ" dirty="0" smtClean="0"/>
          </a:p>
          <a:p>
            <a:r>
              <a:rPr lang="cs-CZ" dirty="0" smtClean="0"/>
              <a:t>Obecná část Pravidel</a:t>
            </a:r>
          </a:p>
          <a:p>
            <a:r>
              <a:rPr lang="cs-CZ" dirty="0" smtClean="0"/>
              <a:t>Pracovní výkazy jsou u zaměstnance vyžadovány jen při výskytu alespoň jedné z následujících 2 okolností:</a:t>
            </a:r>
          </a:p>
          <a:p>
            <a:pPr marL="220489" indent="-220489">
              <a:buAutoNum type="alphaLcPeriod"/>
            </a:pPr>
            <a:r>
              <a:rPr lang="cs-CZ" dirty="0" smtClean="0"/>
              <a:t>jedná se o pracovníka, který v rámci daného pracovně právního vztahu91 vykonává činnosti pro projekt i mimo projekt;</a:t>
            </a:r>
          </a:p>
          <a:p>
            <a:pPr marL="220489" indent="-220489">
              <a:buAutoNum type="alphaLcPeriod"/>
            </a:pPr>
            <a:r>
              <a:rPr lang="cs-CZ" dirty="0" smtClean="0"/>
              <a:t>b. jedná se o projekt, ve kterém se využívají nepřímé náklady, a u dané pracovní pozice nelze dopředu vyloučit riziko, že by vykonávala i agendu zařazenou do nepřímých nákladů (tzn. je zde riziko dvojího financování). Zda existuje riziko dvojího financování, rozhodne příjemce či partner podle popisu pracovní činnosti daného zaměstnance, v případě nejasností lze prostřednictvím IS KP14+ kontaktovat pracovníka ŘO odpovědného za daný projekt.</a:t>
            </a:r>
          </a:p>
          <a:p>
            <a:r>
              <a:rPr lang="cs-CZ" dirty="0" smtClean="0"/>
              <a:t>Pracovní výkaz vyplňují, pokud je pro ně splněna alespoň jedna z výše uvedených podmínek, i zaměstnanci, u kterých OPZ neplatí konkrétně určitý podíl z úvazku, ale z projektu se jim hradí mimořádná odměna.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133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41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Rozpočet v ISKP2014+, upozornit na specifika vykazování osobních nákladů a pole „měrná jednotka“</a:t>
            </a:r>
          </a:p>
          <a:p>
            <a:pPr defTabSz="914305">
              <a:defRPr/>
            </a:pPr>
            <a:endParaRPr lang="cs-CZ" dirty="0" smtClean="0"/>
          </a:p>
          <a:p>
            <a:pPr defTabSz="914305">
              <a:defRPr/>
            </a:pPr>
            <a:r>
              <a:rPr lang="cs-CZ" dirty="0" smtClean="0"/>
              <a:t>V žádosti:</a:t>
            </a:r>
            <a:r>
              <a:rPr lang="cs-CZ" baseline="0" dirty="0" smtClean="0"/>
              <a:t> </a:t>
            </a:r>
            <a:r>
              <a:rPr lang="cs-CZ" dirty="0" smtClean="0"/>
              <a:t>Řádek Celkové nezpůsobilé výdaje OPZ nepoužívá, ale systém jej zobrazuje; NN se vypočtou automaticky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672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Např. českému partnerovi</a:t>
            </a:r>
            <a:r>
              <a:rPr lang="cs-CZ" baseline="0" dirty="0" smtClean="0"/>
              <a:t> s </a:t>
            </a:r>
            <a:r>
              <a:rPr lang="cs-CZ" baseline="0" dirty="0" err="1" smtClean="0"/>
              <a:t>fin</a:t>
            </a:r>
            <a:r>
              <a:rPr lang="cs-CZ" baseline="0" dirty="0" smtClean="0"/>
              <a:t>. příspěvkem lze hradit nákup zařízení a vybavení, zahraničnímu nikoliv!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097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6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29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Cestovní náhrady pro</a:t>
            </a:r>
            <a:r>
              <a:rPr lang="cs-CZ" baseline="0" dirty="0" smtClean="0"/>
              <a:t> RT – na základě cestovního příkazu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265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Nepřímé</a:t>
            </a:r>
            <a:r>
              <a:rPr lang="cs-CZ" baseline="0" dirty="0" smtClean="0"/>
              <a:t> náklady se v systému v žádosti samy vypočítají, nezadává se již % ručně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941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Zatím nefunguje</a:t>
            </a:r>
          </a:p>
          <a:p>
            <a:r>
              <a:rPr lang="cs-CZ" dirty="0" smtClean="0"/>
              <a:t>FP se vytváří na celkové projektové výdaje</a:t>
            </a:r>
            <a:r>
              <a:rPr lang="cs-CZ" baseline="0" dirty="0" smtClean="0"/>
              <a:t> bez ohledu na zdroje financování.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824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Přílohy k</a:t>
            </a:r>
            <a:r>
              <a:rPr lang="cs-CZ" baseline="0" dirty="0" smtClean="0"/>
              <a:t> žádosti připojit PŘED elektronickým podpisem.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558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0528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27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400" b="1" dirty="0">
                <a:solidFill>
                  <a:schemeClr val="dk1"/>
                </a:solidFill>
              </a:rPr>
              <a:t>Do prvního kola hodnocení:</a:t>
            </a:r>
          </a:p>
          <a:p>
            <a:pPr algn="just"/>
            <a:r>
              <a:rPr lang="cs-CZ" u="sng" dirty="0">
                <a:solidFill>
                  <a:schemeClr val="dk1"/>
                </a:solidFill>
              </a:rPr>
              <a:t>Inovační záměr pro kategorii „A“ nebo „B“ </a:t>
            </a:r>
            <a:r>
              <a:rPr lang="cs-CZ" dirty="0">
                <a:solidFill>
                  <a:schemeClr val="dk1"/>
                </a:solidFill>
              </a:rPr>
              <a:t>na formuláři, který je přílohou č. 6 resp. 7.</a:t>
            </a:r>
          </a:p>
          <a:p>
            <a:pPr algn="just"/>
            <a:r>
              <a:rPr lang="cs-CZ" dirty="0">
                <a:solidFill>
                  <a:schemeClr val="dk1"/>
                </a:solidFill>
              </a:rPr>
              <a:t>Žadatelé s českými partnery doloží: </a:t>
            </a:r>
            <a:r>
              <a:rPr lang="cs-CZ" u="sng" dirty="0">
                <a:solidFill>
                  <a:schemeClr val="dk1"/>
                </a:solidFill>
              </a:rPr>
              <a:t>Vyjádření partnera o spolupráci</a:t>
            </a:r>
            <a:r>
              <a:rPr lang="cs-CZ" dirty="0">
                <a:solidFill>
                  <a:schemeClr val="dk1"/>
                </a:solidFill>
              </a:rPr>
              <a:t> (příloha č. 3)</a:t>
            </a:r>
          </a:p>
          <a:p>
            <a:pPr algn="just"/>
            <a:r>
              <a:rPr lang="cs-CZ" dirty="0">
                <a:solidFill>
                  <a:schemeClr val="dk1"/>
                </a:solidFill>
              </a:rPr>
              <a:t>Žadatelé se zahraničními partnery doloží: </a:t>
            </a:r>
            <a:r>
              <a:rPr lang="cs-CZ" u="sng" dirty="0" err="1">
                <a:solidFill>
                  <a:schemeClr val="dk1"/>
                </a:solidFill>
              </a:rPr>
              <a:t>Letter</a:t>
            </a:r>
            <a:r>
              <a:rPr lang="cs-CZ" u="sng" dirty="0">
                <a:solidFill>
                  <a:schemeClr val="dk1"/>
                </a:solidFill>
              </a:rPr>
              <a:t> </a:t>
            </a:r>
            <a:r>
              <a:rPr lang="cs-CZ" u="sng" dirty="0" err="1">
                <a:solidFill>
                  <a:schemeClr val="dk1"/>
                </a:solidFill>
              </a:rPr>
              <a:t>of</a:t>
            </a:r>
            <a:r>
              <a:rPr lang="cs-CZ" u="sng" dirty="0">
                <a:solidFill>
                  <a:schemeClr val="dk1"/>
                </a:solidFill>
              </a:rPr>
              <a:t> </a:t>
            </a:r>
            <a:r>
              <a:rPr lang="cs-CZ" u="sng" dirty="0" err="1">
                <a:solidFill>
                  <a:schemeClr val="dk1"/>
                </a:solidFill>
              </a:rPr>
              <a:t>Intent</a:t>
            </a:r>
            <a:r>
              <a:rPr lang="cs-CZ" u="sng" dirty="0">
                <a:solidFill>
                  <a:schemeClr val="dk1"/>
                </a:solidFill>
              </a:rPr>
              <a:t> </a:t>
            </a:r>
            <a:r>
              <a:rPr lang="cs-CZ" dirty="0">
                <a:solidFill>
                  <a:schemeClr val="dk1"/>
                </a:solidFill>
              </a:rPr>
              <a:t>(příloha č. 3)</a:t>
            </a:r>
          </a:p>
          <a:p>
            <a:pPr defTabSz="916137">
              <a:defRPr/>
            </a:pPr>
            <a:r>
              <a:rPr lang="cs-CZ" dirty="0">
                <a:solidFill>
                  <a:schemeClr val="dk1"/>
                </a:solidFill>
              </a:rPr>
              <a:t>Žadatelé do kategorie „B“ doloží: </a:t>
            </a:r>
            <a:r>
              <a:rPr lang="cs-CZ" u="sng" dirty="0">
                <a:solidFill>
                  <a:schemeClr val="dk1"/>
                </a:solidFill>
              </a:rPr>
              <a:t>Evaluaci sociální inovace </a:t>
            </a:r>
            <a:r>
              <a:rPr lang="cs-CZ" dirty="0">
                <a:solidFill>
                  <a:schemeClr val="dk1"/>
                </a:solidFill>
              </a:rPr>
              <a:t>(interní nebo externí). Žadatel může předložit také odborný posudek z výzkumného pracoviště.</a:t>
            </a:r>
          </a:p>
          <a:p>
            <a:r>
              <a:rPr lang="cs-CZ" sz="1400" b="1" dirty="0">
                <a:solidFill>
                  <a:schemeClr val="dk1"/>
                </a:solidFill>
              </a:rPr>
              <a:t>Do druhého kola hodnocení:</a:t>
            </a:r>
          </a:p>
          <a:p>
            <a:pPr marL="343552" indent="-343552" algn="just">
              <a:buClr>
                <a:srgbClr val="5FBBF5"/>
              </a:buClr>
              <a:buFont typeface="Wingdings"/>
              <a:buChar char=""/>
            </a:pPr>
            <a:r>
              <a:rPr lang="cs-CZ" u="sng" dirty="0">
                <a:solidFill>
                  <a:srgbClr val="084A8B"/>
                </a:solidFill>
              </a:rPr>
              <a:t>Inovační záměr pro kategorii „A“ nebo „B“ </a:t>
            </a:r>
            <a:r>
              <a:rPr lang="cs-CZ" dirty="0">
                <a:solidFill>
                  <a:srgbClr val="084A8B"/>
                </a:solidFill>
              </a:rPr>
              <a:t>na formuláři, který je přílohou č. 6 resp. 7.</a:t>
            </a:r>
          </a:p>
          <a:p>
            <a:endParaRPr lang="cs-CZ" sz="1400" b="1" dirty="0">
              <a:solidFill>
                <a:schemeClr val="dk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74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3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ZÁMĚRNĚ PRÁZDNÝ SLIDE</a:t>
            </a:r>
          </a:p>
          <a:p>
            <a:endParaRPr lang="cs-CZ" dirty="0" smtClean="0"/>
          </a:p>
          <a:p>
            <a:r>
              <a:rPr lang="cs-CZ" dirty="0" smtClean="0"/>
              <a:t>Otevřená</a:t>
            </a:r>
          </a:p>
          <a:p>
            <a:r>
              <a:rPr lang="cs-CZ" dirty="0" smtClean="0"/>
              <a:t>Průřezová</a:t>
            </a:r>
          </a:p>
          <a:p>
            <a:r>
              <a:rPr lang="cs-CZ" dirty="0" smtClean="0"/>
              <a:t>Povoleno je všechno, co není zakázáno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4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1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9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aKhwR5or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AgFNoLnkH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mpsv.cz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esfcr.cz/file/9834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3aN0pDS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porady/10570561091-stardance-vii/9043-marie-dolezalova-marek-zelinka/" TargetMode="External"/><Relationship Id="rId4" Type="http://schemas.openxmlformats.org/officeDocument/2006/relationships/hyperlink" Target="https://www.youtube.com/watch?v=OJh4jZDHsJI&amp;feature=youtu.b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obvykle-ceny-a-mzdy-platy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pavla.juskovi&#269;ova@mpsv.cz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mailto:petra.kottova@mpsv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1844824"/>
            <a:ext cx="8028424" cy="648072"/>
          </a:xfrm>
        </p:spPr>
        <p:txBody>
          <a:bodyPr/>
          <a:lstStyle/>
          <a:p>
            <a:r>
              <a:rPr lang="cs-CZ" altLang="cs-CZ" sz="3200" dirty="0" smtClean="0">
                <a:solidFill>
                  <a:srgbClr val="14407E"/>
                </a:solidFill>
              </a:rPr>
              <a:t>Seminář k výzvě  03_15_024  </a:t>
            </a:r>
            <a:br>
              <a:rPr lang="cs-CZ" altLang="cs-CZ" sz="3200" dirty="0" smtClean="0">
                <a:solidFill>
                  <a:srgbClr val="14407E"/>
                </a:solidFill>
              </a:rPr>
            </a:br>
            <a:r>
              <a:rPr lang="cs-CZ" altLang="cs-CZ" sz="3200" dirty="0">
                <a:solidFill>
                  <a:srgbClr val="14407E"/>
                </a:solidFill>
              </a:rPr>
              <a:t/>
            </a:r>
            <a:br>
              <a:rPr lang="cs-CZ" altLang="cs-CZ" sz="3200" dirty="0">
                <a:solidFill>
                  <a:srgbClr val="14407E"/>
                </a:solidFill>
              </a:rPr>
            </a:br>
            <a:r>
              <a:rPr lang="cs-CZ" altLang="cs-CZ" dirty="0" smtClean="0">
                <a:solidFill>
                  <a:srgbClr val="14407E"/>
                </a:solidFill>
              </a:rPr>
              <a:t/>
            </a:r>
            <a:br>
              <a:rPr lang="cs-CZ" altLang="cs-CZ" dirty="0" smtClean="0">
                <a:solidFill>
                  <a:srgbClr val="14407E"/>
                </a:solidFill>
              </a:rPr>
            </a:br>
            <a:endParaRPr lang="cs-CZ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475656" y="3356992"/>
            <a:ext cx="7488832" cy="115212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            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755576" y="2636912"/>
            <a:ext cx="6696744" cy="648072"/>
          </a:xfrm>
        </p:spPr>
        <p:txBody>
          <a:bodyPr/>
          <a:lstStyle/>
          <a:p>
            <a:r>
              <a:rPr lang="cs-CZ" dirty="0" smtClean="0"/>
              <a:t>Praha, 16.12.2015</a:t>
            </a:r>
            <a:endParaRPr lang="cs-CZ" dirty="0"/>
          </a:p>
        </p:txBody>
      </p:sp>
      <p:pic>
        <p:nvPicPr>
          <p:cNvPr id="1027" name="Picture 3" descr="C:\Users\petra.kottova\Desktop\příprava prezentace pro SI\obrázky\iLOVEinov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363703" cy="37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Výzva  nepodporuje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spcAft>
                <a:spcPts val="1200"/>
              </a:spcAft>
              <a:buClr>
                <a:srgbClr val="333399"/>
              </a:buClr>
              <a:buFont typeface="Times New Roman" pitchFamily="16" charset="0"/>
              <a:buAutoNum type="alphaLcParenR"/>
            </a:pPr>
            <a:r>
              <a:rPr lang="cs-CZ" altLang="cs-CZ" dirty="0">
                <a:solidFill>
                  <a:srgbClr val="333399"/>
                </a:solidFill>
              </a:rPr>
              <a:t>v</a:t>
            </a:r>
            <a:r>
              <a:rPr lang="cs-CZ" altLang="cs-CZ" dirty="0" smtClean="0">
                <a:solidFill>
                  <a:srgbClr val="333399"/>
                </a:solidFill>
              </a:rPr>
              <a:t>ývoj, testování a aplikace </a:t>
            </a:r>
            <a:r>
              <a:rPr lang="cs-CZ" altLang="cs-CZ" u="sng" dirty="0" smtClean="0">
                <a:solidFill>
                  <a:srgbClr val="333399"/>
                </a:solidFill>
              </a:rPr>
              <a:t>technologických inovací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333399"/>
              </a:buClr>
              <a:buFont typeface="Times New Roman" pitchFamily="16" charset="0"/>
              <a:buAutoNum type="alphaLcParenR"/>
            </a:pPr>
            <a:r>
              <a:rPr lang="cs-CZ" altLang="cs-CZ" u="sng" dirty="0" smtClean="0">
                <a:solidFill>
                  <a:srgbClr val="333399"/>
                </a:solidFill>
              </a:rPr>
              <a:t>webové aplikace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333399"/>
              </a:buClr>
              <a:buFont typeface="Times New Roman" pitchFamily="16" charset="0"/>
              <a:buAutoNum type="alphaLcParenR"/>
            </a:pPr>
            <a:r>
              <a:rPr lang="cs-CZ" altLang="cs-CZ" u="sng" dirty="0" smtClean="0">
                <a:solidFill>
                  <a:srgbClr val="333399"/>
                </a:solidFill>
              </a:rPr>
              <a:t>fundraisingové aktivity, vzdělávání a rekvalifikace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333399"/>
              </a:buClr>
              <a:buFont typeface="Times New Roman" pitchFamily="16" charset="0"/>
              <a:buAutoNum type="alphaLcParenR"/>
            </a:pPr>
            <a:r>
              <a:rPr lang="cs-CZ" altLang="cs-CZ" u="sng" dirty="0">
                <a:solidFill>
                  <a:srgbClr val="333399"/>
                </a:solidFill>
              </a:rPr>
              <a:t>s</a:t>
            </a:r>
            <a:r>
              <a:rPr lang="cs-CZ" altLang="cs-CZ" u="sng" dirty="0" smtClean="0">
                <a:solidFill>
                  <a:srgbClr val="333399"/>
                </a:solidFill>
              </a:rPr>
              <a:t>ociální podnikání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333399"/>
              </a:buClr>
              <a:buFont typeface="Times New Roman" pitchFamily="16" charset="0"/>
              <a:buAutoNum type="alphaLcParenR"/>
            </a:pPr>
            <a:r>
              <a:rPr lang="cs-CZ" altLang="cs-CZ" u="sng" dirty="0">
                <a:solidFill>
                  <a:srgbClr val="333399"/>
                </a:solidFill>
              </a:rPr>
              <a:t>d</a:t>
            </a:r>
            <a:r>
              <a:rPr lang="cs-CZ" altLang="cs-CZ" u="sng" dirty="0" smtClean="0">
                <a:solidFill>
                  <a:srgbClr val="333399"/>
                </a:solidFill>
              </a:rPr>
              <a:t>ílčí změny nebo zlepšení, která nemají potenciál přenositelnosti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333399"/>
              </a:buClr>
              <a:buFont typeface="Times New Roman" pitchFamily="16" charset="0"/>
              <a:buAutoNum type="alphaLcParenR"/>
            </a:pPr>
            <a:r>
              <a:rPr lang="cs-CZ" altLang="cs-CZ" dirty="0">
                <a:solidFill>
                  <a:srgbClr val="333399"/>
                </a:solidFill>
              </a:rPr>
              <a:t>p</a:t>
            </a:r>
            <a:r>
              <a:rPr lang="cs-CZ" altLang="cs-CZ" dirty="0" smtClean="0">
                <a:solidFill>
                  <a:srgbClr val="333399"/>
                </a:solidFill>
              </a:rPr>
              <a:t>rojekty na </a:t>
            </a:r>
            <a:r>
              <a:rPr lang="cs-CZ" altLang="cs-CZ" u="sng" dirty="0" smtClean="0">
                <a:solidFill>
                  <a:srgbClr val="333399"/>
                </a:solidFill>
              </a:rPr>
              <a:t>podporu zvyšování odborné kapacity</a:t>
            </a:r>
            <a:r>
              <a:rPr lang="cs-CZ" altLang="cs-CZ" dirty="0" smtClean="0">
                <a:solidFill>
                  <a:srgbClr val="333399"/>
                </a:solidFill>
              </a:rPr>
              <a:t>, které samy o sobě nevytváření inovaci</a:t>
            </a:r>
          </a:p>
          <a:p>
            <a:pPr>
              <a:spcBef>
                <a:spcPts val="700"/>
              </a:spcBef>
              <a:spcAft>
                <a:spcPts val="1200"/>
              </a:spcAft>
              <a:buClr>
                <a:srgbClr val="333399"/>
              </a:buClr>
              <a:buFont typeface="Times New Roman" pitchFamily="16" charset="0"/>
              <a:buAutoNum type="alphaLcParenR"/>
            </a:pPr>
            <a:endParaRPr lang="cs-CZ" altLang="cs-CZ" u="sng" dirty="0">
              <a:solidFill>
                <a:srgbClr val="333399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4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výzvy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72816"/>
                <a:ext cx="8064000" cy="4320000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Clr>
                    <a:srgbClr val="333399"/>
                  </a:buClr>
                  <a:buFont typeface="Arial" panose="020B0604020202020204" pitchFamily="34" charset="0"/>
                  <a:buChar char="•"/>
                </a:pPr>
                <a:r>
                  <a:rPr lang="cs-CZ" altLang="cs-CZ" dirty="0"/>
                  <a:t>Udržitelnost</a:t>
                </a:r>
                <a:endParaRPr lang="cs-CZ" dirty="0"/>
              </a:p>
              <a:p>
                <a:pPr marL="0" indent="0">
                  <a:spcBef>
                    <a:spcPct val="0"/>
                  </a:spcBef>
                  <a:buClr>
                    <a:srgbClr val="333399"/>
                  </a:buClr>
                  <a:buNone/>
                </a:pPr>
                <a:r>
                  <a:rPr lang="cs-CZ" dirty="0"/>
                  <a:t>                                                            A = 2 roky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cs-CZ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cs-CZ">
                                <a:latin typeface="Cambria Math"/>
                              </a:rPr>
                              <m:t>      1/3      </m:t>
                            </m:r>
                          </m:e>
                          <m:e>
                            <m:r>
                              <a:rPr lang="cs-CZ">
                                <a:latin typeface="Cambria Math"/>
                              </a:rPr>
                              <m:t>1/3</m:t>
                            </m:r>
                          </m:e>
                          <m:e>
                            <m:r>
                              <a:rPr lang="cs-CZ">
                                <a:latin typeface="Cambria Math"/>
                              </a:rPr>
                              <m:t>1/3</m:t>
                            </m:r>
                          </m:e>
                        </m:eqArr>
                      </m:e>
                    </m:d>
                  </m:oMath>
                </a14:m>
                <a:endParaRPr lang="cs-CZ" altLang="cs-CZ" dirty="0"/>
              </a:p>
              <a:p>
                <a:pPr>
                  <a:spcBef>
                    <a:spcPct val="0"/>
                  </a:spcBef>
                  <a:buClr>
                    <a:srgbClr val="333399"/>
                  </a:buClr>
                  <a:buFont typeface="Arial" charset="0"/>
                  <a:buChar char="•"/>
                </a:pPr>
                <a:r>
                  <a:rPr lang="cs-CZ" altLang="cs-CZ" dirty="0"/>
                  <a:t>Sociální impakt a jeho měřitelnost</a:t>
                </a:r>
              </a:p>
              <a:p>
                <a:pPr marL="0" indent="0">
                  <a:spcBef>
                    <a:spcPct val="0"/>
                  </a:spcBef>
                  <a:buClr>
                    <a:srgbClr val="333399"/>
                  </a:buClr>
                  <a:buNone/>
                </a:pPr>
                <a:endParaRPr lang="cs-CZ" altLang="cs-CZ" dirty="0"/>
              </a:p>
              <a:p>
                <a:pPr>
                  <a:spcBef>
                    <a:spcPct val="0"/>
                  </a:spcBef>
                  <a:buClr>
                    <a:srgbClr val="333399"/>
                  </a:buClr>
                  <a:buFont typeface="Arial" charset="0"/>
                  <a:buChar char="•"/>
                </a:pPr>
                <a:r>
                  <a:rPr lang="cs-CZ" altLang="cs-CZ" dirty="0"/>
                  <a:t>Rizika …</a:t>
                </a:r>
              </a:p>
              <a:p>
                <a:pPr marL="0" indent="0">
                  <a:spcBef>
                    <a:spcPct val="0"/>
                  </a:spcBef>
                  <a:buClr>
                    <a:srgbClr val="333399"/>
                  </a:buClr>
                  <a:buNone/>
                </a:pPr>
                <a:endParaRPr lang="cs-CZ" altLang="cs-CZ" sz="1600" dirty="0" smtClean="0"/>
              </a:p>
              <a:p>
                <a:pPr>
                  <a:spcBef>
                    <a:spcPct val="0"/>
                  </a:spcBef>
                  <a:buClr>
                    <a:srgbClr val="333399"/>
                  </a:buClr>
                  <a:buFont typeface="Arial" charset="0"/>
                  <a:buChar char="•"/>
                </a:pPr>
                <a:r>
                  <a:rPr lang="cs-CZ" dirty="0"/>
                  <a:t>NEPROVĚŘENÉ ZAPOJENÍ STAKEHOLDERŮ – nedostatečná kapacita (nasazení), změna vedení/realizátorů/politiků, neschopnost řešit problémy realizace, nevymahatelnost slibů.</a:t>
                </a:r>
              </a:p>
              <a:p>
                <a:pPr>
                  <a:spcBef>
                    <a:spcPct val="0"/>
                  </a:spcBef>
                  <a:buClr>
                    <a:srgbClr val="333399"/>
                  </a:buClr>
                  <a:buFont typeface="Arial" charset="0"/>
                  <a:buChar char="•"/>
                </a:pPr>
                <a:endParaRPr lang="cs-CZ" altLang="cs-CZ" dirty="0">
                  <a:solidFill>
                    <a:srgbClr val="FF0000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72816"/>
                <a:ext cx="8064000" cy="4320000"/>
              </a:xfrm>
              <a:blipFill rotWithShape="1">
                <a:blip r:embed="rId3"/>
                <a:stretch>
                  <a:fillRect l="-2194" t="-2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7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sz="1800" dirty="0">
                <a:solidFill>
                  <a:srgbClr val="333399"/>
                </a:solidFill>
              </a:rPr>
              <a:t>NEZKUŠENOST S CHOVÁNÍM (MOTIVACÍ) CÍLOVÉ SKUPINY v předpokládaném řešení - potřeby zaměňovány za chtění, CS chce něco jiného, než co si realizátoři (akademici, politici) myslí, že potřebují → HCD.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charset="0"/>
              <a:buChar char="•"/>
            </a:pPr>
            <a:endParaRPr lang="cs-CZ" sz="1800" dirty="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rgbClr val="333399"/>
                </a:solidFill>
              </a:rPr>
              <a:t>NEPROKÁZANÁ </a:t>
            </a:r>
            <a:r>
              <a:rPr lang="cs-CZ" sz="1800" dirty="0">
                <a:solidFill>
                  <a:srgbClr val="333399"/>
                </a:solidFill>
              </a:rPr>
              <a:t>POPTÁVKA PO INOVAČNÍM ŘEŠENÍ – založená pouze na vlastním přesvědčení, ve skutečnosti zájem pouze slabý/symbolický.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charset="0"/>
              <a:buChar char="•"/>
            </a:pPr>
            <a:endParaRPr lang="cs-CZ" sz="1800" dirty="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rgbClr val="333399"/>
                </a:solidFill>
              </a:rPr>
              <a:t>NEDOSTATEČNÁ ZNALOST ALTERNATIVNÍCH </a:t>
            </a:r>
            <a:r>
              <a:rPr lang="cs-CZ" sz="1800" dirty="0">
                <a:solidFill>
                  <a:srgbClr val="333399"/>
                </a:solidFill>
              </a:rPr>
              <a:t>ŘEŠENÍ – jsou lepší, efektivnější, účinnější nebo jsou zdrojem </a:t>
            </a:r>
            <a:r>
              <a:rPr lang="cs-CZ" sz="1800" dirty="0" smtClean="0">
                <a:solidFill>
                  <a:srgbClr val="333399"/>
                </a:solidFill>
              </a:rPr>
              <a:t>poznatků </a:t>
            </a:r>
            <a:r>
              <a:rPr lang="cs-CZ" sz="1800" dirty="0">
                <a:solidFill>
                  <a:srgbClr val="333399"/>
                </a:solidFill>
              </a:rPr>
              <a:t>o tom, co nefunguje.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charset="0"/>
              <a:buChar char="•"/>
            </a:pPr>
            <a:endParaRPr lang="cs-CZ" sz="1800" dirty="0" smtClean="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sz="1800" dirty="0" smtClean="0">
                <a:solidFill>
                  <a:srgbClr val="333399"/>
                </a:solidFill>
              </a:rPr>
              <a:t>SPOLÉHÁNÍ </a:t>
            </a:r>
            <a:r>
              <a:rPr lang="cs-CZ" sz="1800" dirty="0">
                <a:solidFill>
                  <a:srgbClr val="333399"/>
                </a:solidFill>
              </a:rPr>
              <a:t>NA DOSAVADNÍ ZNALOSTI A ZKUŠENOSTI (s daným problémem, s CS, </a:t>
            </a:r>
            <a:r>
              <a:rPr lang="cs-CZ" sz="1800" dirty="0" err="1">
                <a:solidFill>
                  <a:srgbClr val="333399"/>
                </a:solidFill>
              </a:rPr>
              <a:t>stakeholdery</a:t>
            </a:r>
            <a:r>
              <a:rPr lang="cs-CZ" sz="1800" dirty="0">
                <a:solidFill>
                  <a:srgbClr val="333399"/>
                </a:solidFill>
              </a:rPr>
              <a:t>, evaluacemi), které jsou ale u inovačních řešení nedostatečné.</a:t>
            </a:r>
          </a:p>
          <a:p>
            <a:endParaRPr lang="cs-CZ" sz="15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8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ŽADATELÉ / PARTNEŘI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679703"/>
              </p:ext>
            </p:extLst>
          </p:nvPr>
        </p:nvGraphicFramePr>
        <p:xfrm>
          <a:off x="755577" y="1597924"/>
          <a:ext cx="7920879" cy="1152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 smtClean="0">
                          <a:effectLst/>
                        </a:rPr>
                        <a:t>Oprávnění</a:t>
                      </a:r>
                      <a:r>
                        <a:rPr lang="cs-CZ" sz="13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300" b="1" u="none" strike="noStrike" baseline="0" dirty="0" smtClean="0">
                          <a:effectLst/>
                        </a:rPr>
                        <a:t>žadatelé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NNO, poskytovatelé soc. služeb,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školy a školská zařízení, VŠ a veřejné výzkumné   instituce,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obce, organizace zřizované kraji a obcemi,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 a obchodní korporace,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cs-CZ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profesní a podnikatelská sdružení.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49384"/>
              </p:ext>
            </p:extLst>
          </p:nvPr>
        </p:nvGraphicFramePr>
        <p:xfrm>
          <a:off x="755576" y="2924944"/>
          <a:ext cx="7920879" cy="219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5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9919">
                <a:tc rowSpan="6">
                  <a:txBody>
                    <a:bodyPr/>
                    <a:lstStyle/>
                    <a:p>
                      <a:pPr algn="ctr" fontAlgn="ctr"/>
                      <a:endParaRPr lang="pl-PL" sz="13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pl-PL" sz="1300" b="1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pl-PL" sz="13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1300" b="1" u="none" strike="noStrike" dirty="0" smtClean="0">
                          <a:effectLst/>
                        </a:rPr>
                        <a:t>Čeští partneři</a:t>
                      </a:r>
                      <a:br>
                        <a:rPr lang="pl-PL" sz="1300" b="1" u="none" strike="noStrike" dirty="0" smtClean="0">
                          <a:effectLst/>
                        </a:rPr>
                      </a:br>
                      <a:endParaRPr lang="pl-PL" sz="1300" b="1" u="none" strike="noStrike" dirty="0" smtClean="0">
                        <a:effectLst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široký</a:t>
                      </a:r>
                      <a:r>
                        <a:rPr lang="cs-CZ" sz="13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výčet možných partnerů</a:t>
                      </a:r>
                      <a:endParaRPr lang="cs-CZ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just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6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cs-CZ" sz="13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sídlem v ČR nebo EU  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3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OSVČ s registrovaným místem podnikání v ČR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3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finančním příspěvkem / bez finančního příspěvku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3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Vyjádření partnera o spolupráci </a:t>
                      </a:r>
                      <a:r>
                        <a:rPr lang="cs-CZ" sz="1300" u="sng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předložit do 1. kola hodnocení </a:t>
                      </a:r>
                    </a:p>
                    <a:p>
                      <a:pPr marL="17145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13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písemně uzavřená smlouva v 1. ZOR</a:t>
                      </a:r>
                      <a:endParaRPr lang="cs-CZ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1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3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cs-CZ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87335"/>
              </p:ext>
            </p:extLst>
          </p:nvPr>
        </p:nvGraphicFramePr>
        <p:xfrm>
          <a:off x="755576" y="4437112"/>
          <a:ext cx="7920880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effectLst/>
                        </a:rPr>
                        <a:t>Zahraniční </a:t>
                      </a:r>
                      <a:r>
                        <a:rPr lang="cs-CZ" sz="1300" b="1" u="none" strike="noStrike" dirty="0" smtClean="0">
                          <a:effectLst/>
                        </a:rPr>
                        <a:t>partneři</a:t>
                      </a:r>
                      <a:br>
                        <a:rPr lang="cs-CZ" sz="1300" b="1" u="none" strike="noStrike" dirty="0" smtClean="0">
                          <a:effectLst/>
                        </a:rPr>
                      </a:br>
                      <a:endParaRPr lang="pl-PL" sz="13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u="none" strike="noStrike" dirty="0" smtClean="0">
                          <a:effectLst/>
                        </a:rPr>
                        <a:t>široký výčet partnerů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u="none" strike="noStrike" dirty="0" smtClean="0">
                          <a:effectLst/>
                        </a:rPr>
                        <a:t>PO</a:t>
                      </a:r>
                      <a:r>
                        <a:rPr lang="cs-CZ" sz="1300" u="none" strike="noStrike" baseline="0" dirty="0" smtClean="0">
                          <a:effectLst/>
                        </a:rPr>
                        <a:t> se sídlem v EU nebo v rámci zemí, jež jsou členy ESVO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u="none" strike="noStrike" baseline="0" dirty="0" smtClean="0">
                          <a:effectLst/>
                        </a:rPr>
                        <a:t>OSVČ s registrovaným místem podnikání v EU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u="none" strike="noStrike" dirty="0" smtClean="0">
                          <a:effectLst/>
                        </a:rPr>
                        <a:t>s finančním příspěvkem / bez příspěvku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u="none" strike="noStrike" dirty="0" smtClean="0">
                          <a:effectLst/>
                        </a:rPr>
                        <a:t>minimálně 1 zahraniční partner ze země EU, ostatní partneři mohou být i ze zemí ESVO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u="none" strike="noStrike" dirty="0" err="1" smtClean="0">
                          <a:effectLst/>
                        </a:rPr>
                        <a:t>Letter</a:t>
                      </a:r>
                      <a:r>
                        <a:rPr lang="cs-CZ" sz="1300" u="none" strike="noStrike" dirty="0" smtClean="0">
                          <a:effectLst/>
                        </a:rPr>
                        <a:t> </a:t>
                      </a:r>
                      <a:r>
                        <a:rPr lang="cs-CZ" sz="1300" u="none" strike="noStrike" dirty="0" err="1" smtClean="0">
                          <a:effectLst/>
                        </a:rPr>
                        <a:t>of</a:t>
                      </a:r>
                      <a:r>
                        <a:rPr lang="cs-CZ" sz="13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300" u="none" strike="noStrike" baseline="0" dirty="0" err="1" smtClean="0">
                          <a:effectLst/>
                        </a:rPr>
                        <a:t>intent</a:t>
                      </a:r>
                      <a:r>
                        <a:rPr lang="cs-CZ" sz="1300" u="none" strike="noStrike" baseline="0" dirty="0" smtClean="0">
                          <a:effectLst/>
                        </a:rPr>
                        <a:t>  </a:t>
                      </a:r>
                      <a:r>
                        <a:rPr lang="cs-CZ" sz="1300" u="sng" strike="noStrike" baseline="0" dirty="0" smtClean="0">
                          <a:effectLst/>
                        </a:rPr>
                        <a:t>předložit do 1. kola hodnocení (k IZ)</a:t>
                      </a:r>
                    </a:p>
                    <a:p>
                      <a:pPr marL="171450" marR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300" u="none" strike="noStrike" baseline="0" dirty="0" smtClean="0">
                          <a:effectLst/>
                        </a:rPr>
                        <a:t>písemně uzavřené smlouvy v 1. ZOR</a:t>
                      </a:r>
                      <a:endParaRPr lang="cs-CZ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just" fontAlgn="ctr"/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2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320000"/>
          </a:xfrm>
        </p:spPr>
        <p:txBody>
          <a:bodyPr/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 smtClean="0"/>
              <a:t>uchazeči </a:t>
            </a:r>
            <a:r>
              <a:rPr lang="cs-CZ" sz="2000" dirty="0"/>
              <a:t>o zaměstnání, zájemci o zaměstnání,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ekonomicky neaktivní osoby,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osoby sociálně vyloučené nebo ohrožené sociálním vyloučením a chudobou,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poskytovatelé sociálních služeb, služeb pro rodiny a děti a dalších služeb na podporu sociálního začleňování a jejich zaměstnanci,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osoby pečující o jiné závislé osoby,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zaměstnanci NNO, sociálních podniků,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zaměstnavatelé a zaměstnanci,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osoby samostatně výdělečně činné,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000" dirty="0"/>
              <a:t>orgány veřejné správy (kromě krajů) a jejich zaměstnanci.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0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78176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cs-CZ" sz="2100" b="1" dirty="0">
                <a:solidFill>
                  <a:schemeClr val="dk1"/>
                </a:solidFill>
              </a:rPr>
              <a:t>Pro realizátory</a:t>
            </a:r>
            <a:r>
              <a:rPr lang="cs-CZ" sz="2100" b="1" dirty="0" smtClean="0">
                <a:solidFill>
                  <a:schemeClr val="dk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Doložení, ověření postupu a přínosu (impaktu) nového řešení.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Včasné odhalení rizik a tím i možnost jejich ošetření.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Ověřená data pro získání další podpory.</a:t>
            </a:r>
            <a:endParaRPr lang="cs-CZ" sz="20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cs-CZ" sz="2100" b="1" dirty="0">
                <a:solidFill>
                  <a:schemeClr val="dk1"/>
                </a:solidFill>
              </a:rPr>
              <a:t>Pro poskytovatele dotace, podporovatele a </a:t>
            </a:r>
            <a:r>
              <a:rPr lang="cs-CZ" sz="2100" b="1" dirty="0" err="1" smtClean="0">
                <a:solidFill>
                  <a:schemeClr val="dk1"/>
                </a:solidFill>
              </a:rPr>
              <a:t>stakeholdery</a:t>
            </a:r>
            <a:r>
              <a:rPr lang="cs-CZ" sz="2100" b="1" dirty="0" smtClean="0">
                <a:solidFill>
                  <a:schemeClr val="dk1"/>
                </a:solidFill>
              </a:rPr>
              <a:t>:</a:t>
            </a:r>
            <a:endParaRPr lang="cs-CZ" sz="2100" b="1" dirty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Využití ověřených postupů pro případnou práci v dané oblasti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“</a:t>
            </a:r>
            <a:r>
              <a:rPr lang="cs-CZ" sz="2000" dirty="0" err="1" smtClean="0">
                <a:solidFill>
                  <a:schemeClr val="dk1"/>
                </a:solidFill>
              </a:rPr>
              <a:t>TEDx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cs-CZ" sz="2000" dirty="0" err="1" smtClean="0">
                <a:solidFill>
                  <a:schemeClr val="dk1"/>
                </a:solidFill>
              </a:rPr>
              <a:t>talks</a:t>
            </a:r>
            <a:r>
              <a:rPr lang="cs-CZ" sz="2000" dirty="0" smtClean="0">
                <a:solidFill>
                  <a:schemeClr val="dk1"/>
                </a:solidFill>
              </a:rPr>
              <a:t> (myšlenky hodné šíření) versus my </a:t>
            </a:r>
            <a:r>
              <a:rPr lang="cs-CZ" sz="2000" dirty="0" err="1" smtClean="0">
                <a:solidFill>
                  <a:schemeClr val="dk1"/>
                </a:solidFill>
              </a:rPr>
              <a:t>fail</a:t>
            </a:r>
            <a:r>
              <a:rPr lang="cs-CZ" sz="2000" dirty="0" smtClean="0">
                <a:solidFill>
                  <a:schemeClr val="dk1"/>
                </a:solidFill>
              </a:rPr>
              <a:t> </a:t>
            </a:r>
            <a:r>
              <a:rPr lang="cs-CZ" sz="2000" dirty="0" err="1" smtClean="0">
                <a:solidFill>
                  <a:schemeClr val="dk1"/>
                </a:solidFill>
              </a:rPr>
              <a:t>tale</a:t>
            </a:r>
            <a:r>
              <a:rPr lang="cs-CZ" sz="2000" dirty="0" smtClean="0">
                <a:solidFill>
                  <a:schemeClr val="dk1"/>
                </a:solidFill>
              </a:rPr>
              <a:t>! </a:t>
            </a:r>
            <a:r>
              <a:rPr lang="cs-CZ" sz="2000" dirty="0" smtClean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lang="cs-CZ" sz="2000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500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sz="1500" b="1" dirty="0">
              <a:solidFill>
                <a:schemeClr val="dk1"/>
              </a:solidFill>
            </a:endParaRPr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>
          <a:xfrm>
            <a:off x="6876255" y="5301208"/>
            <a:ext cx="1743839" cy="11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578176"/>
          </a:xfrm>
        </p:spPr>
        <p:txBody>
          <a:bodyPr wrap="square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Povinná klíčová aktivita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Až cca 10 % z přímých nákladů – evaluátor, odborný garant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chemeClr val="dk1"/>
                </a:solidFill>
              </a:rPr>
              <a:t>V IZ (1. kolo) uvést jméno odborného garanta a profesní CV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 smtClean="0">
              <a:solidFill>
                <a:schemeClr val="dk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500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cs-CZ" sz="15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/>
              <a:t>6 00 00 Celkový počet účastníků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/>
              <a:t>6 93 01 Počet experimentálně či kvazi-experimentálně ověřených nových nástrojů – </a:t>
            </a:r>
            <a:r>
              <a:rPr lang="cs-CZ" sz="2300" b="1" dirty="0" smtClean="0"/>
              <a:t>Metodika inovačního řešení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300" dirty="0" smtClean="0"/>
              <a:t>8 05 00 Počet napsaných a zveřejněných analytických a strategických dokumentů (vč. evaluačních) – všechny ostatní povinné evaluační výstupy mimo Metodiky inovačního řešení</a:t>
            </a: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5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záměr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Cílem inovačního záměru prokázat</a:t>
            </a:r>
          </a:p>
          <a:p>
            <a:pPr marL="0" indent="0">
              <a:buNone/>
            </a:pPr>
            <a:r>
              <a:rPr lang="cs-CZ" dirty="0" smtClean="0"/>
              <a:t>- řešení splňuje základní prvky sociální inovace -     potřebnost, novost, přínos řešení a zapojení </a:t>
            </a:r>
            <a:r>
              <a:rPr lang="cs-CZ" dirty="0" err="1" smtClean="0"/>
              <a:t>stakeholderů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- potenciál úspěšnosti řešení.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Formulář záměru</a:t>
            </a:r>
          </a:p>
          <a:p>
            <a:pPr marL="0" indent="0">
              <a:buNone/>
            </a:pPr>
            <a:r>
              <a:rPr lang="cs-CZ" dirty="0" smtClean="0"/>
              <a:t>- varianta </a:t>
            </a:r>
            <a:r>
              <a:rPr lang="cs-CZ" dirty="0"/>
              <a:t>A (testování) a B (šíření), </a:t>
            </a:r>
            <a:r>
              <a:rPr lang="cs-CZ" dirty="0" smtClean="0"/>
              <a:t>odlišnosti,</a:t>
            </a:r>
          </a:p>
          <a:p>
            <a:pPr marL="0" indent="0">
              <a:buNone/>
            </a:pPr>
            <a:r>
              <a:rPr lang="cs-CZ" dirty="0" smtClean="0"/>
              <a:t>- omezení počtu znaků, doložení zdrojů informací a dat,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pokyny ke zpracování IZ na www. esfcr.cz u výzvy 24.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1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záměr -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Údaje o projektu</a:t>
            </a:r>
          </a:p>
          <a:p>
            <a:pPr marL="0" indent="0">
              <a:buNone/>
            </a:pPr>
            <a:r>
              <a:rPr lang="cs-CZ" dirty="0" smtClean="0"/>
              <a:t>Shrnutí inovace</a:t>
            </a:r>
          </a:p>
          <a:p>
            <a:pPr marL="0" indent="0">
              <a:buNone/>
            </a:pPr>
            <a:r>
              <a:rPr lang="cs-CZ" dirty="0"/>
              <a:t>1. POTŘEBNOST ŘEŠENÍ</a:t>
            </a:r>
          </a:p>
          <a:p>
            <a:pPr marL="0" indent="0">
              <a:buNone/>
            </a:pPr>
            <a:r>
              <a:rPr lang="cs-CZ" dirty="0"/>
              <a:t>2. NOVOST ŘEŠENÍ</a:t>
            </a:r>
          </a:p>
          <a:p>
            <a:pPr marL="0" indent="0">
              <a:buNone/>
            </a:pPr>
            <a:r>
              <a:rPr lang="cs-CZ" dirty="0"/>
              <a:t>3. ZLEPŠENÍ A DOPAD</a:t>
            </a:r>
          </a:p>
          <a:p>
            <a:pPr marL="0" indent="0">
              <a:buNone/>
            </a:pPr>
            <a:r>
              <a:rPr lang="cs-CZ" dirty="0"/>
              <a:t>4. ZAPOJENÍ STAKEHOLDERŮ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                          prezentující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0000" y="1800000"/>
            <a:ext cx="4464048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09.00-12.30</a:t>
            </a:r>
          </a:p>
          <a:p>
            <a:pPr marL="0" indent="0">
              <a:buNone/>
            </a:pPr>
            <a:r>
              <a:rPr lang="cs-CZ" sz="1900" dirty="0"/>
              <a:t>ú</a:t>
            </a:r>
            <a:r>
              <a:rPr lang="cs-CZ" sz="1900" dirty="0" smtClean="0"/>
              <a:t>vod do sociálních inovací, věcná část výzvy, evaluace, indikátory a systém hodnocení, inovační záměr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12.30-13.15 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1900" dirty="0"/>
              <a:t>p</a:t>
            </a:r>
            <a:r>
              <a:rPr lang="cs-CZ" sz="1900" dirty="0" smtClean="0"/>
              <a:t>řestávka na oběd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13.15-14.45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1900" dirty="0" smtClean="0"/>
              <a:t>veřejná podpora, žádost v IS KP2014+ </a:t>
            </a:r>
            <a:endParaRPr lang="cs-CZ" sz="19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0"/>
          </p:nvPr>
        </p:nvSpPr>
        <p:spPr>
          <a:xfrm>
            <a:off x="5580112" y="2060848"/>
            <a:ext cx="3095896" cy="432000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Markéta Pěchoučková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Pavla Juskovičová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Petra Kottová, Václav Lintymer</a:t>
            </a:r>
          </a:p>
          <a:p>
            <a:pPr marL="0" indent="0">
              <a:buNone/>
            </a:pPr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Monika Švandová</a:t>
            </a:r>
            <a:endParaRPr lang="cs-CZ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záměr – část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1. POTŘEBNOST ŘEŠENÍ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1.1 Význam problému a nevhodnost/absence stávajícího řešení:</a:t>
            </a:r>
            <a:endParaRPr lang="cs-CZ" sz="2000" dirty="0"/>
          </a:p>
          <a:p>
            <a:r>
              <a:rPr lang="cs-CZ" sz="2000" dirty="0"/>
              <a:t>Nakolik je nové řešení potřebné?  Je nutno </a:t>
            </a:r>
            <a:r>
              <a:rPr lang="cs-CZ" sz="2000" dirty="0" smtClean="0"/>
              <a:t>doložit  podstatu </a:t>
            </a:r>
            <a:r>
              <a:rPr lang="cs-CZ" sz="2000" dirty="0"/>
              <a:t>problému (klíčovou příčinu a dopad) a </a:t>
            </a:r>
            <a:r>
              <a:rPr lang="cs-CZ" sz="2000" dirty="0" smtClean="0"/>
              <a:t>význam (</a:t>
            </a:r>
            <a:r>
              <a:rPr lang="cs-CZ" sz="2000" dirty="0"/>
              <a:t>rozsah) problému, </a:t>
            </a:r>
            <a:r>
              <a:rPr lang="cs-CZ" sz="2000" dirty="0" smtClean="0"/>
              <a:t>proč </a:t>
            </a:r>
            <a:r>
              <a:rPr lang="cs-CZ" sz="2000" dirty="0"/>
              <a:t>stávající řešení nefungují nebo v daném kontextu neexistují. </a:t>
            </a:r>
          </a:p>
          <a:p>
            <a:pPr marL="0" indent="0">
              <a:buNone/>
            </a:pPr>
            <a:r>
              <a:rPr lang="cs-CZ" sz="2000" b="1" dirty="0"/>
              <a:t>1.2 Příčiny/dopady problému a jejich měřitelnost:</a:t>
            </a:r>
            <a:endParaRPr lang="cs-CZ" sz="2000" dirty="0"/>
          </a:p>
          <a:p>
            <a:r>
              <a:rPr lang="cs-CZ" sz="2000" dirty="0"/>
              <a:t>Do tabulky uvést hlavní příčiny a dopady a ukazatel, podle kterého </a:t>
            </a:r>
            <a:r>
              <a:rPr lang="cs-CZ" sz="2000" dirty="0" smtClean="0"/>
              <a:t>lze </a:t>
            </a:r>
            <a:r>
              <a:rPr lang="cs-CZ" sz="2000" dirty="0"/>
              <a:t>danou příčinu/dopad </a:t>
            </a:r>
            <a:r>
              <a:rPr lang="cs-CZ" sz="2000" dirty="0" smtClean="0"/>
              <a:t>měřit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2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záměr - Část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2. NOVOST ŘEŠENÍ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2.1 Novost klíčových kroků řešení oproti alternativám: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Hodnocena je novost inovace </a:t>
            </a:r>
            <a:r>
              <a:rPr lang="cs-CZ" dirty="0" smtClean="0"/>
              <a:t>ve </a:t>
            </a:r>
            <a:r>
              <a:rPr lang="cs-CZ" dirty="0"/>
              <a:t>srovnání s dostupnými přístupy a relevantním kontextem (v daném místě, pro konkrétní cílovou skupinu apod</a:t>
            </a:r>
            <a:r>
              <a:rPr lang="cs-CZ" dirty="0" smtClean="0"/>
              <a:t>.)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záměr – část 3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85124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3. ZLEPŠENÍ A DOPAD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3.1 Účinnost </a:t>
            </a:r>
            <a:r>
              <a:rPr lang="cs-CZ" sz="2000" b="1" dirty="0" smtClean="0"/>
              <a:t>řešení </a:t>
            </a:r>
            <a:r>
              <a:rPr lang="cs-CZ" sz="2000" b="1" dirty="0"/>
              <a:t>oproti alternativám a jeho předpoklady: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 zda </a:t>
            </a:r>
            <a:r>
              <a:rPr lang="cs-CZ" sz="2000" dirty="0"/>
              <a:t>je nové řešení účinnější oproti stávajícímu řešení, co jsou nezbytné předpoklady, aby nové řešení mohlo fungovat.</a:t>
            </a:r>
          </a:p>
          <a:p>
            <a:pPr marL="0" indent="0">
              <a:buNone/>
            </a:pPr>
            <a:r>
              <a:rPr lang="cs-CZ" sz="2000" b="1" dirty="0"/>
              <a:t>3.2 Prokazatelnost impaktu inovace</a:t>
            </a:r>
          </a:p>
          <a:p>
            <a:pPr marL="0" indent="0">
              <a:buNone/>
            </a:pPr>
            <a:r>
              <a:rPr lang="cs-CZ" sz="2000" dirty="0" smtClean="0"/>
              <a:t>- zařazení se na škále - jak moc toho víte o tom, jak funguje řešení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3.3 </a:t>
            </a:r>
            <a:r>
              <a:rPr lang="cs-CZ" sz="2000" b="1" dirty="0"/>
              <a:t>Měřitelnost impaktu: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- zda </a:t>
            </a:r>
            <a:r>
              <a:rPr lang="cs-CZ" sz="2000" dirty="0"/>
              <a:t>žadatel vybral vhodné přímé a nepřímé ukazatele, podle kterých bude schopen změřit dosaženou změnu a identifikovat impakt, a zda bude mít k dispozici potřebná data.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záměr – část 3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923248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3. ZLEPŠENÍ A DOPAD</a:t>
            </a:r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3.4 </a:t>
            </a:r>
            <a:r>
              <a:rPr lang="cs-CZ" sz="1800" b="1" dirty="0"/>
              <a:t>Udržitelnost řešení (vytváření nového impaktu po skončení podpory a jeho nákladová udržitelnost):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- udržitelnost řešení po projektu,  zejm. </a:t>
            </a:r>
            <a:r>
              <a:rPr lang="cs-CZ" sz="1800" dirty="0"/>
              <a:t>z hlediska nákladů.</a:t>
            </a:r>
          </a:p>
          <a:p>
            <a:pPr marL="0" indent="0">
              <a:buNone/>
            </a:pPr>
            <a:r>
              <a:rPr lang="cs-CZ" sz="1800" b="1" dirty="0"/>
              <a:t>3.5 Udržitelnost impaktu řešení (přetrvávání změny chování účastníků projektu po jeho skončení):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- zda </a:t>
            </a:r>
            <a:r>
              <a:rPr lang="cs-CZ" sz="1800" dirty="0"/>
              <a:t>je dlouhodobé přetrvávání impaktu u účastníků projektu po skončení podpory reálné a  zda případně vyžaduje nějakou další intervenci? </a:t>
            </a: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/>
              <a:t>3.6 Systémovost řešení a její předpoklady: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- škálovatelnost, odborná kapacita žadatele k realizaci a zvládnutí rizik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1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Inovační záměr - Část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sz="1800" b="1" dirty="0"/>
              <a:t>4. ZAPOJENÍ </a:t>
            </a:r>
            <a:r>
              <a:rPr lang="cs-CZ" sz="1800" b="1" dirty="0" smtClean="0"/>
              <a:t>STAKEHOLDERŮ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b="1" dirty="0" smtClean="0"/>
              <a:t>4.1 </a:t>
            </a:r>
            <a:r>
              <a:rPr lang="cs-CZ" sz="1800" b="1" dirty="0"/>
              <a:t>Zapojení uživatelů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dirty="0" smtClean="0"/>
              <a:t>- zda </a:t>
            </a:r>
            <a:r>
              <a:rPr lang="cs-CZ" sz="1800" dirty="0"/>
              <a:t>řešení přináší </a:t>
            </a:r>
            <a:r>
              <a:rPr lang="cs-CZ" sz="1800" dirty="0" smtClean="0"/>
              <a:t>cíl. </a:t>
            </a:r>
            <a:r>
              <a:rPr lang="cs-CZ" sz="1800" dirty="0"/>
              <a:t>skupině nové příležitosti k řešení problému, </a:t>
            </a:r>
            <a:r>
              <a:rPr lang="cs-CZ" sz="1800" dirty="0" smtClean="0"/>
              <a:t>cíl. </a:t>
            </a:r>
            <a:r>
              <a:rPr lang="cs-CZ" sz="1800" dirty="0"/>
              <a:t>skupina je dostatečně motivována k využití navrženého řešení a je schopná řešení optimálně využít.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b="1" dirty="0"/>
              <a:t>4.2 Rozhodování uživatelů o </a:t>
            </a:r>
            <a:r>
              <a:rPr lang="cs-CZ" sz="1800" b="1" dirty="0" smtClean="0"/>
              <a:t>řešení</a:t>
            </a:r>
            <a:r>
              <a:rPr lang="cs-CZ" sz="1800" b="1" dirty="0"/>
              <a:t>:</a:t>
            </a:r>
            <a:endParaRPr lang="cs-CZ" sz="1800" dirty="0"/>
          </a:p>
          <a:p>
            <a:pPr marL="0" indent="0">
              <a:spcAft>
                <a:spcPts val="0"/>
              </a:spcAft>
              <a:buNone/>
            </a:pPr>
            <a:r>
              <a:rPr lang="cs-CZ" sz="1800" dirty="0" smtClean="0"/>
              <a:t>- zda </a:t>
            </a:r>
            <a:r>
              <a:rPr lang="cs-CZ" sz="1800" dirty="0"/>
              <a:t>bude  v průběhu projektu získávána funkční zpětná vazba od cílové skupiny a v jaké míře bude řešení zpětné vazbě přizpůsobováno.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1800" b="1" dirty="0"/>
              <a:t>4.3 Zapojení </a:t>
            </a:r>
            <a:r>
              <a:rPr lang="cs-CZ" sz="1800" b="1" dirty="0" err="1"/>
              <a:t>stakeholderů</a:t>
            </a:r>
            <a:r>
              <a:rPr lang="cs-CZ" sz="1800" b="1" dirty="0"/>
              <a:t> do tvorby inovace: </a:t>
            </a:r>
            <a:endParaRPr lang="cs-CZ" sz="1800" dirty="0"/>
          </a:p>
          <a:p>
            <a:pPr marL="0" indent="0">
              <a:spcAft>
                <a:spcPts val="0"/>
              </a:spcAft>
              <a:buNone/>
            </a:pPr>
            <a:r>
              <a:rPr lang="cs-CZ" sz="1800" dirty="0" smtClean="0"/>
              <a:t>- jak </a:t>
            </a:r>
            <a:r>
              <a:rPr lang="cs-CZ" sz="1800" dirty="0"/>
              <a:t>je zajištěno, že se klíčoví </a:t>
            </a:r>
            <a:r>
              <a:rPr lang="cs-CZ" sz="1800" dirty="0" err="1"/>
              <a:t>stakeholdeři</a:t>
            </a:r>
            <a:r>
              <a:rPr lang="cs-CZ" sz="1800" dirty="0"/>
              <a:t> podílejí na tvorbě inovace ve všech fázích inovačního cyklu. </a:t>
            </a:r>
            <a:endParaRPr lang="cs-CZ" sz="18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3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Videa – inspirace odjinud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sz="2000" b="1" dirty="0" smtClean="0">
                <a:hlinkClick r:id="rId3"/>
              </a:rPr>
              <a:t>Ukázka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smtClean="0"/>
              <a:t>Opravdu znáte potřeby svých </a:t>
            </a:r>
            <a:r>
              <a:rPr lang="cs-CZ" sz="2000" b="1" dirty="0"/>
              <a:t>cílových </a:t>
            </a:r>
            <a:r>
              <a:rPr lang="cs-CZ" sz="2000" b="1" dirty="0" smtClean="0"/>
              <a:t>skupin?</a:t>
            </a:r>
          </a:p>
          <a:p>
            <a:pPr marL="0" indent="0">
              <a:buNone/>
            </a:pPr>
            <a:endParaRPr lang="cs-CZ" sz="2000" b="1" dirty="0" smtClean="0">
              <a:hlinkClick r:id="rId4"/>
            </a:endParaRPr>
          </a:p>
          <a:p>
            <a:pPr marL="0" indent="0">
              <a:buNone/>
            </a:pPr>
            <a:r>
              <a:rPr lang="cs-CZ" sz="2000" b="1" dirty="0" smtClean="0">
                <a:hlinkClick r:id="rId4"/>
              </a:rPr>
              <a:t>Ukázka</a:t>
            </a:r>
            <a:r>
              <a:rPr lang="cs-CZ" sz="2000" b="1" dirty="0" smtClean="0"/>
              <a:t> – Opravdu zapojujete cílové skupiny a </a:t>
            </a:r>
            <a:r>
              <a:rPr lang="cs-CZ" sz="2000" b="1" dirty="0" err="1" smtClean="0"/>
              <a:t>stakeholdery</a:t>
            </a:r>
            <a:r>
              <a:rPr lang="cs-CZ" sz="2000" b="1" dirty="0" smtClean="0"/>
              <a:t> do řešení?</a:t>
            </a: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Veřejná podpora (VP)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Posouzení – </a:t>
            </a:r>
            <a:r>
              <a:rPr lang="cs-CZ" dirty="0" smtClean="0"/>
              <a:t>zda jsou naplněny znaky VP</a:t>
            </a:r>
          </a:p>
          <a:p>
            <a:pPr marL="0" indent="0">
              <a:buNone/>
            </a:pPr>
            <a:r>
              <a:rPr lang="cs-CZ" b="1" dirty="0" smtClean="0"/>
              <a:t>Více možných režimů, ale nelze kombinovat v projektu</a:t>
            </a:r>
          </a:p>
          <a:p>
            <a:pPr marL="0" indent="0">
              <a:buNone/>
            </a:pPr>
            <a:r>
              <a:rPr lang="cs-CZ" b="1" dirty="0" smtClean="0"/>
              <a:t>De </a:t>
            </a:r>
            <a:r>
              <a:rPr lang="cs-CZ" b="1" dirty="0" err="1" smtClean="0"/>
              <a:t>minimis</a:t>
            </a:r>
            <a:r>
              <a:rPr lang="cs-CZ" b="1" dirty="0" smtClean="0"/>
              <a:t> (</a:t>
            </a:r>
            <a:r>
              <a:rPr lang="cs-CZ" dirty="0" smtClean="0"/>
              <a:t>převážně obecný režim, sčítání u jednoho podniku</a:t>
            </a:r>
            <a:r>
              <a:rPr lang="cs-CZ" b="1" dirty="0" smtClean="0"/>
              <a:t>) </a:t>
            </a:r>
          </a:p>
          <a:p>
            <a:pPr marL="0" indent="0">
              <a:buNone/>
            </a:pPr>
            <a:r>
              <a:rPr lang="cs-CZ" b="1" dirty="0" smtClean="0"/>
              <a:t>Blokové výjimky (</a:t>
            </a:r>
            <a:r>
              <a:rPr lang="cs-CZ" dirty="0" smtClean="0"/>
              <a:t>vzdělávání zaměstnanců, poradenství pro MSP, podpora pro znevýhodněné pracovníky  - nábor, zaměstnání, dodatečné náklady a asistence)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Připsání VP obvykle k datu právního aktu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9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v ISKP2014+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1872208" cy="1872208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6804248" y="4437112"/>
            <a:ext cx="2160240" cy="208823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6732240" y="4365104"/>
            <a:ext cx="2016224" cy="216024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7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Elektronizace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5184576"/>
          </a:xfrm>
        </p:spPr>
        <p:txBody>
          <a:bodyPr/>
          <a:lstStyle/>
          <a:p>
            <a:r>
              <a:rPr lang="cs-CZ" dirty="0" smtClean="0"/>
              <a:t>Z elektronizace vyplývá:</a:t>
            </a:r>
          </a:p>
          <a:p>
            <a:pPr lvl="1"/>
            <a:r>
              <a:rPr lang="cs-CZ" dirty="0" smtClean="0"/>
              <a:t>Osoba oprávněná jednat za žadatele musí mít </a:t>
            </a:r>
            <a:r>
              <a:rPr lang="cs-CZ" b="1" dirty="0" smtClean="0"/>
              <a:t>kvalifikovaný elektronický podpis </a:t>
            </a:r>
          </a:p>
          <a:p>
            <a:pPr lvl="1"/>
            <a:r>
              <a:rPr lang="cs-CZ" dirty="0" smtClean="0"/>
              <a:t>Na ŘO se neposílá listinná forma žádosti</a:t>
            </a:r>
          </a:p>
          <a:p>
            <a:r>
              <a:rPr lang="cs-CZ" dirty="0" smtClean="0"/>
              <a:t>Požadavek na aktivní datovou schránku (doručování od ŘO na příjemce)</a:t>
            </a:r>
          </a:p>
          <a:p>
            <a:r>
              <a:rPr lang="cs-CZ" dirty="0"/>
              <a:t>Žadatel/příjemce: v </a:t>
            </a:r>
            <a:r>
              <a:rPr lang="cs-CZ" i="1" dirty="0"/>
              <a:t>Pokynech k vyplnění žádosti </a:t>
            </a:r>
          </a:p>
          <a:p>
            <a:pPr lvl="1"/>
            <a:r>
              <a:rPr lang="cs-CZ" dirty="0"/>
              <a:t>Podpora při registraci: zajišťuje MMR skrze webový formulář na registrační stránce IS KP14</a:t>
            </a:r>
            <a:r>
              <a:rPr lang="cs-CZ" dirty="0" smtClean="0"/>
              <a:t>+</a:t>
            </a:r>
            <a:endParaRPr lang="cs-CZ" dirty="0"/>
          </a:p>
          <a:p>
            <a:pPr lvl="1"/>
            <a:r>
              <a:rPr lang="cs-CZ" dirty="0"/>
              <a:t>Podpora při práci s formuláři navázanými na výzvy OPZ:</a:t>
            </a:r>
          </a:p>
          <a:p>
            <a:pPr lvl="3"/>
            <a:r>
              <a:rPr lang="cs-CZ" sz="1600" dirty="0" err="1"/>
              <a:t>hotline</a:t>
            </a:r>
            <a:r>
              <a:rPr lang="cs-CZ" sz="1600" dirty="0"/>
              <a:t> </a:t>
            </a:r>
            <a:r>
              <a:rPr lang="cs-CZ" sz="1600" dirty="0">
                <a:hlinkClick r:id="rId3"/>
              </a:rPr>
              <a:t>iskp@mpsv.cz</a:t>
            </a:r>
            <a:r>
              <a:rPr lang="cs-CZ" sz="1600" dirty="0"/>
              <a:t> (dotazy k rozpracovaným žádostem identifikovat s využitím tzv. HASH kódu, který je na záložce Identifikace operace) 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1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Registrace uživatelů is kp14+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456" cy="5112568"/>
          </a:xfrm>
        </p:spPr>
        <p:txBody>
          <a:bodyPr/>
          <a:lstStyle/>
          <a:p>
            <a:r>
              <a:rPr lang="cs-CZ" b="1" dirty="0"/>
              <a:t>https://</a:t>
            </a:r>
            <a:r>
              <a:rPr lang="cs-CZ" b="1" dirty="0" smtClean="0"/>
              <a:t>mseu.mssf.cz</a:t>
            </a:r>
            <a:endParaRPr lang="cs-CZ" dirty="0" smtClean="0"/>
          </a:p>
          <a:p>
            <a:r>
              <a:rPr lang="cs-CZ" dirty="0" smtClean="0"/>
              <a:t>Vyplnění: Jméno, Příjmení, Datum narození, E-mail, Telefon, Heslo </a:t>
            </a:r>
          </a:p>
          <a:p>
            <a:r>
              <a:rPr lang="cs-CZ" dirty="0" smtClean="0"/>
              <a:t>Systém zašle kód na zadané telefonní číslo</a:t>
            </a:r>
          </a:p>
          <a:p>
            <a:r>
              <a:rPr lang="cs-CZ" dirty="0" smtClean="0"/>
              <a:t>Po zadání kódu z SMS zprávy do registračního formuláře v IS KP14+ dochází k zaslání aktivačního linku na e-mail</a:t>
            </a:r>
          </a:p>
          <a:p>
            <a:r>
              <a:rPr lang="cs-CZ" dirty="0" smtClean="0"/>
              <a:t>Po kliknutí na aktivační link zasílá systém na email uživatelské jméno (vychází z jména a příjmení)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411" y="5445224"/>
            <a:ext cx="504825" cy="50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Sociální inovace – příklad versus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09378"/>
            <a:ext cx="8064896" cy="525998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alt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4"/>
              </a:rPr>
              <a:t>Video Solar1</a:t>
            </a:r>
            <a:r>
              <a:rPr lang="cs-CZ" altLang="cs-CZ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(http://www.esfcr.cz/</a:t>
            </a:r>
            <a:r>
              <a:rPr lang="cs-CZ" altLang="cs-CZ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file</a:t>
            </a:r>
            <a:r>
              <a:rPr lang="cs-CZ" altLang="cs-CZ" b="1">
                <a:solidFill>
                  <a:schemeClr val="accent6">
                    <a:lumMod val="60000"/>
                    <a:lumOff val="40000"/>
                  </a:schemeClr>
                </a:solidFill>
              </a:rPr>
              <a:t>/9834</a:t>
            </a:r>
            <a:r>
              <a:rPr lang="cs-CZ" altLang="cs-CZ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/)</a:t>
            </a:r>
            <a:endParaRPr lang="cs-CZ" altLang="cs-CZ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altLang="cs-CZ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dirty="0" smtClean="0"/>
              <a:t>Sociální </a:t>
            </a:r>
            <a:r>
              <a:rPr lang="cs-CZ" dirty="0"/>
              <a:t>inovace představují nové a oproti dostupným alternativám lepší řešení, tj. </a:t>
            </a:r>
            <a:r>
              <a:rPr lang="cs-CZ" b="1" dirty="0"/>
              <a:t>účinnější, efektivnější, udržitelnější, spravedlivější</a:t>
            </a:r>
            <a:r>
              <a:rPr lang="cs-CZ" dirty="0"/>
              <a:t>, která naplňují naléhavé sociální (resp. společenské) potřeby a zároveň vytvářejí nové sociální vztahy nebo spolupráce. </a:t>
            </a:r>
            <a:endParaRPr lang="cs-CZ" dirty="0" smtClean="0"/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dirty="0" smtClean="0"/>
              <a:t>Sociální </a:t>
            </a:r>
            <a:r>
              <a:rPr lang="cs-CZ" dirty="0"/>
              <a:t>inovace mohou zahrnovat nové produkty, procesy, služby, organizační uspořádání, regulace, institucionální formy, funkce, role, intervence a nové formy řešení sociálních potřeb</a:t>
            </a:r>
            <a:endParaRPr lang="cs-CZ" altLang="cs-CZ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8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328592"/>
          </a:xfrm>
        </p:spPr>
        <p:txBody>
          <a:bodyPr/>
          <a:lstStyle/>
          <a:p>
            <a:r>
              <a:rPr lang="cs-CZ" dirty="0" smtClean="0"/>
              <a:t>ŘO: omezené možnosti ovlivnit formulář (parametrizace)</a:t>
            </a:r>
          </a:p>
          <a:p>
            <a:r>
              <a:rPr lang="cs-CZ" dirty="0" smtClean="0"/>
              <a:t>Pole v IS KP14+</a:t>
            </a:r>
          </a:p>
          <a:p>
            <a:pPr lvl="1"/>
            <a:r>
              <a:rPr lang="cs-CZ" dirty="0" smtClean="0"/>
              <a:t>Žlutá pole = povinná</a:t>
            </a:r>
          </a:p>
          <a:p>
            <a:pPr lvl="1"/>
            <a:r>
              <a:rPr lang="cs-CZ" dirty="0" smtClean="0"/>
              <a:t>Šedá pole = nepovinná</a:t>
            </a:r>
          </a:p>
          <a:p>
            <a:pPr lvl="1"/>
            <a:r>
              <a:rPr lang="cs-CZ" dirty="0" smtClean="0"/>
              <a:t>Bílá pole = plní se automaticky</a:t>
            </a:r>
          </a:p>
          <a:p>
            <a:pPr lvl="1"/>
            <a:r>
              <a:rPr lang="cs-CZ" dirty="0" smtClean="0"/>
              <a:t>Neplatí absolutně, může být finalizační kontrola na pole, které není žluté</a:t>
            </a:r>
          </a:p>
          <a:p>
            <a:pPr lvl="1"/>
            <a:r>
              <a:rPr lang="cs-CZ" dirty="0" smtClean="0"/>
              <a:t>Pořadí vyplňování záložek není zcela individuální, u některých je nejprve nutné </a:t>
            </a:r>
            <a:r>
              <a:rPr lang="cs-CZ" dirty="0"/>
              <a:t>vyplnit </a:t>
            </a:r>
            <a:r>
              <a:rPr lang="cs-CZ" dirty="0" smtClean="0"/>
              <a:t>nadřazený </a:t>
            </a:r>
            <a:r>
              <a:rPr lang="cs-CZ" dirty="0"/>
              <a:t>údaj v jiné části žádosti o podporu </a:t>
            </a:r>
            <a:r>
              <a:rPr lang="cs-CZ" dirty="0" smtClean="0"/>
              <a:t>(do té doby je záložka šedě podbarvená) </a:t>
            </a:r>
          </a:p>
          <a:p>
            <a:r>
              <a:rPr lang="cs-CZ" dirty="0" smtClean="0"/>
              <a:t>Nápověda: Existuje v systému, ale to je nápověda zpracovaná univerzálně MMR, nemá vazbu na OPZ; </a:t>
            </a:r>
            <a:r>
              <a:rPr lang="cs-CZ" b="1" dirty="0" smtClean="0"/>
              <a:t>důrazně doporučeno vždy také ověřovat v </a:t>
            </a:r>
            <a:r>
              <a:rPr lang="cs-CZ" b="1" i="1" dirty="0"/>
              <a:t>OPZ </a:t>
            </a:r>
            <a:r>
              <a:rPr lang="cs-CZ" b="1" i="1" dirty="0" smtClean="0"/>
              <a:t>Pokynech k </a:t>
            </a:r>
            <a:r>
              <a:rPr lang="cs-CZ" b="1" i="1" dirty="0"/>
              <a:t>vyplnění </a:t>
            </a:r>
            <a:r>
              <a:rPr lang="cs-CZ" b="1" i="1" dirty="0" smtClean="0"/>
              <a:t>žádosti</a:t>
            </a:r>
            <a:endParaRPr lang="cs-CZ" b="1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2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Formulář žádosti o podporu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328592"/>
          </a:xfrm>
        </p:spPr>
        <p:txBody>
          <a:bodyPr/>
          <a:lstStyle/>
          <a:p>
            <a:r>
              <a:rPr lang="cs-CZ" dirty="0" smtClean="0"/>
              <a:t>V číselnících lze vybírat s pomocí filtru: do horního řádku se uvádí hledaný výraz</a:t>
            </a:r>
          </a:p>
          <a:p>
            <a:r>
              <a:rPr lang="cs-CZ" dirty="0" smtClean="0"/>
              <a:t>Role uživatelů IS KP14+ ve vztahu k projektu</a:t>
            </a:r>
          </a:p>
          <a:p>
            <a:pPr lvl="1"/>
            <a:r>
              <a:rPr lang="cs-CZ" dirty="0" smtClean="0"/>
              <a:t>Editor</a:t>
            </a:r>
          </a:p>
          <a:p>
            <a:pPr lvl="1"/>
            <a:r>
              <a:rPr lang="cs-CZ" dirty="0" smtClean="0"/>
              <a:t>Čtenář</a:t>
            </a:r>
          </a:p>
          <a:p>
            <a:pPr lvl="1"/>
            <a:r>
              <a:rPr lang="cs-CZ" dirty="0" smtClean="0"/>
              <a:t>Signatář (vždy minimálně 1 osoba s touto rolí; pořadí signatářů se specifikuje v datech žádosti)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Není </a:t>
            </a:r>
            <a:r>
              <a:rPr lang="cs-CZ" sz="2400" dirty="0"/>
              <a:t>možné přidělit přístup někomu, kdo pro IS KP14+ </a:t>
            </a:r>
            <a:r>
              <a:rPr lang="cs-CZ" sz="2400" dirty="0" smtClean="0"/>
              <a:t>neexistuje</a:t>
            </a:r>
            <a:endParaRPr lang="cs-CZ" sz="2400" dirty="0"/>
          </a:p>
          <a:p>
            <a:r>
              <a:rPr lang="cs-CZ" dirty="0" smtClean="0"/>
              <a:t>Správce přístupů vždy jedním z editorů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6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kolo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cs-CZ" dirty="0" smtClean="0"/>
              <a:t>ditovatelné jsou pouze následující záložky:</a:t>
            </a:r>
          </a:p>
          <a:p>
            <a:pPr lvl="1"/>
            <a:r>
              <a:rPr lang="cs-CZ" dirty="0" smtClean="0"/>
              <a:t>Identifikace operace</a:t>
            </a:r>
          </a:p>
          <a:p>
            <a:pPr lvl="1"/>
            <a:r>
              <a:rPr lang="cs-CZ" dirty="0" smtClean="0"/>
              <a:t>Projekt</a:t>
            </a:r>
          </a:p>
          <a:p>
            <a:pPr lvl="1"/>
            <a:r>
              <a:rPr lang="cs-CZ" dirty="0" smtClean="0"/>
              <a:t>Cílová skupina </a:t>
            </a:r>
          </a:p>
          <a:p>
            <a:pPr lvl="1"/>
            <a:r>
              <a:rPr lang="cs-CZ" dirty="0" smtClean="0"/>
              <a:t>Umístění</a:t>
            </a:r>
          </a:p>
          <a:p>
            <a:pPr lvl="1"/>
            <a:r>
              <a:rPr lang="cs-CZ" dirty="0" smtClean="0"/>
              <a:t>Subjekty</a:t>
            </a:r>
          </a:p>
          <a:p>
            <a:pPr lvl="1"/>
            <a:r>
              <a:rPr lang="cs-CZ" dirty="0" smtClean="0"/>
              <a:t>Rozpočet – pouze celková částka včetně NN</a:t>
            </a:r>
          </a:p>
          <a:p>
            <a:pPr lvl="1"/>
            <a:r>
              <a:rPr lang="cs-CZ" dirty="0" smtClean="0"/>
              <a:t>Přehled zdrojů financování</a:t>
            </a:r>
          </a:p>
          <a:p>
            <a:pPr lvl="1"/>
            <a:r>
              <a:rPr lang="cs-CZ" dirty="0" smtClean="0"/>
              <a:t>Povinná příloha žádosti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47051"/>
          <a:stretch/>
        </p:blipFill>
        <p:spPr bwMode="auto">
          <a:xfrm>
            <a:off x="6588224" y="4941168"/>
            <a:ext cx="1335335" cy="126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30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6737" y="116632"/>
            <a:ext cx="8181727" cy="651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r>
              <a:rPr lang="cs-CZ" dirty="0" smtClean="0"/>
              <a:t>Údaje </a:t>
            </a:r>
            <a:r>
              <a:rPr lang="cs-CZ" dirty="0"/>
              <a:t>o subjektech, které se k projektu </a:t>
            </a:r>
            <a:r>
              <a:rPr lang="cs-CZ" dirty="0" smtClean="0"/>
              <a:t>vztahují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Žadatel/příjemce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Osoba s podílem v právnické osobě žadatele/příjemce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Osoby, v nichž má žadatel/příjemce podíl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Partner s finančním příspěvkem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Partner bez finančního příspěvku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Zřizovatel II Kraj/OSS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Zřizovatel I/Obec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Dodavatel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>
                <a:solidFill>
                  <a:schemeClr val="accent1"/>
                </a:solidFill>
              </a:rPr>
              <a:t>Po zadání subjektu typu Žadatel/příjemce se zpřístupní záložka Rozpočet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5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Žadatel/příjemce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Validace přes </a:t>
            </a:r>
            <a:r>
              <a:rPr lang="cs-CZ" dirty="0" smtClean="0"/>
              <a:t>IČ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Počet zaměstnanců a Roční obrat – vazba na hodnocení projektu – </a:t>
            </a:r>
            <a:r>
              <a:rPr lang="cs-CZ" dirty="0"/>
              <a:t>eliminační kritérium Ověření administrativní, finanční a provozní kapacity </a:t>
            </a:r>
            <a:r>
              <a:rPr lang="cs-CZ" dirty="0" smtClean="0"/>
              <a:t>žadatele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Typ plátce DPH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Datová schránka – doplňuje se automaticky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Zahrnout subjekt do definice jednoho subjektu - checkbox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5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CZ NACE – hlavní činnost</a:t>
            </a:r>
          </a:p>
          <a:p>
            <a:r>
              <a:rPr lang="cs-CZ" dirty="0" smtClean="0"/>
              <a:t>Adresy subjektu – natahuje se z registru, pokud ne, je nutno zadat adresu sídla subjektu (kontrola)</a:t>
            </a:r>
          </a:p>
          <a:p>
            <a:r>
              <a:rPr lang="cs-CZ" dirty="0" smtClean="0"/>
              <a:t>Osoby subjektu – stačí u žadatele, musí být zadán statutární zástupce (dále možnost hlavní kontaktní osoby) – jméno, příjmení, telefon, e-mail. </a:t>
            </a:r>
          </a:p>
          <a:p>
            <a:r>
              <a:rPr lang="cs-CZ" dirty="0" smtClean="0"/>
              <a:t>Účty subjektu – až při tvorbě právního aktu</a:t>
            </a:r>
          </a:p>
          <a:p>
            <a:r>
              <a:rPr lang="cs-CZ" dirty="0" smtClean="0"/>
              <a:t>Účetní období – až při tvorbě právního aktu, při veřejné podpoře</a:t>
            </a:r>
          </a:p>
          <a:p>
            <a:r>
              <a:rPr lang="cs-CZ" dirty="0" smtClean="0"/>
              <a:t>Obrat a počet zaměstnanců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6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12776"/>
            <a:ext cx="8064000" cy="4896544"/>
          </a:xfrm>
        </p:spPr>
        <p:txBody>
          <a:bodyPr/>
          <a:lstStyle/>
          <a:p>
            <a:r>
              <a:rPr lang="cs-CZ" dirty="0" smtClean="0"/>
              <a:t>Povolené </a:t>
            </a:r>
            <a:r>
              <a:rPr lang="cs-CZ" dirty="0"/>
              <a:t>místo realizace a </a:t>
            </a:r>
            <a:r>
              <a:rPr lang="cs-CZ" dirty="0" smtClean="0"/>
              <a:t>povolené </a:t>
            </a:r>
            <a:r>
              <a:rPr lang="cs-CZ" dirty="0"/>
              <a:t>místo dopadu projektu jsou stanovena ve výzvě</a:t>
            </a:r>
          </a:p>
          <a:p>
            <a:r>
              <a:rPr lang="cs-CZ" b="1" dirty="0" smtClean="0"/>
              <a:t>Místo realizace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realizace aktivit </a:t>
            </a:r>
            <a:r>
              <a:rPr lang="cs-CZ" dirty="0"/>
              <a:t>projektu ve prospěch cílových skupin, příp. </a:t>
            </a:r>
            <a:r>
              <a:rPr lang="cs-CZ" dirty="0" smtClean="0"/>
              <a:t>lokalita</a:t>
            </a:r>
            <a:r>
              <a:rPr lang="cs-CZ" dirty="0"/>
              <a:t>, kde vznikají výstupy či výsledky projektu</a:t>
            </a:r>
            <a:r>
              <a:rPr lang="cs-CZ" dirty="0" smtClean="0"/>
              <a:t>. </a:t>
            </a:r>
            <a:r>
              <a:rPr lang="cs-CZ" b="1" dirty="0" smtClean="0"/>
              <a:t>Detail kraje v ČR. Zahraniční místa se neuvádějí</a:t>
            </a:r>
          </a:p>
          <a:p>
            <a:r>
              <a:rPr lang="cs-CZ" b="1" dirty="0" smtClean="0"/>
              <a:t>Místo dopadu -</a:t>
            </a:r>
            <a:r>
              <a:rPr lang="cs-CZ" dirty="0" smtClean="0"/>
              <a:t> </a:t>
            </a:r>
            <a:r>
              <a:rPr lang="pl-PL" dirty="0"/>
              <a:t>území, které má z realizace projektu prospěch. </a:t>
            </a:r>
            <a:r>
              <a:rPr lang="pl-PL" dirty="0" smtClean="0"/>
              <a:t>Může </a:t>
            </a:r>
            <a:r>
              <a:rPr lang="pl-PL" dirty="0"/>
              <a:t>zahrnovat pouze území, z jehož alokace je daná výzva financována. </a:t>
            </a:r>
            <a:r>
              <a:rPr lang="cs-CZ" b="1" dirty="0"/>
              <a:t>Detail kraje v ČR. </a:t>
            </a:r>
            <a:r>
              <a:rPr lang="cs-CZ" b="1" dirty="0" smtClean="0"/>
              <a:t>Pouze ČR</a:t>
            </a:r>
          </a:p>
          <a:p>
            <a:r>
              <a:rPr lang="cs-CZ" dirty="0" smtClean="0"/>
              <a:t>Změna </a:t>
            </a:r>
            <a:r>
              <a:rPr lang="cs-CZ" dirty="0"/>
              <a:t>místa realizace nebo území dopadu, které nemají dopad na způsobilost </a:t>
            </a:r>
            <a:r>
              <a:rPr lang="cs-CZ" dirty="0" smtClean="0"/>
              <a:t>výdajů – </a:t>
            </a:r>
            <a:r>
              <a:rPr lang="cs-CZ" dirty="0"/>
              <a:t>n</a:t>
            </a:r>
            <a:r>
              <a:rPr lang="cs-CZ" dirty="0" smtClean="0"/>
              <a:t>epodstatná z.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4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44815" cy="642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7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Spolufinancování 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962813"/>
              </p:ext>
            </p:extLst>
          </p:nvPr>
        </p:nvGraphicFramePr>
        <p:xfrm>
          <a:off x="241400" y="1196752"/>
          <a:ext cx="8147024" cy="550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1955">
                <a:tc rowSpan="2">
                  <a:txBody>
                    <a:bodyPr/>
                    <a:lstStyle/>
                    <a:p>
                      <a:pPr marL="36195"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50" dirty="0">
                          <a:effectLst/>
                        </a:rPr>
                        <a:t>Typ příjemce dle pravidel spolufinancování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 gridSpan="2"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50">
                          <a:effectLst/>
                        </a:rPr>
                        <a:t>Zajištění národního podílu</a:t>
                      </a:r>
                      <a:endParaRPr lang="cs-CZ" sz="105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6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50" dirty="0">
                          <a:effectLst/>
                        </a:rPr>
                        <a:t>Příjemce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50">
                          <a:effectLst/>
                        </a:rPr>
                        <a:t>Státní rozpočet</a:t>
                      </a:r>
                      <a:endParaRPr lang="cs-CZ" sz="105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469">
                <a:tc>
                  <a:txBody>
                    <a:bodyPr/>
                    <a:lstStyle/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Školy a školská zařízení zřizovaná ministerstvy dle školského zákona (č. 561/2004 Sb.)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Státní vysoké školy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0 %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9,14 %</a:t>
                      </a:r>
                      <a:endParaRPr lang="cs-CZ" sz="105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231">
                <a:tc>
                  <a:txBody>
                    <a:bodyPr/>
                    <a:lstStyle/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Kraje 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Obce 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Příspěvkové organizace zřizované kraji a obcemi (s výjimkou škol a školských zařízení)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Veřejné vysoké školy (kromě státních vysokých škol) a výzkumné organizace (dle zákona č. 130/2002 Sb.)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5 %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Podíl žadatele pro část projektu spadající do kategorie „více rozvinutých regionů“: 5 %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Podíl žadatele pro část projektu spadající do kategorie „méně rozvinutých regionů“: 5 %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4,14 %</a:t>
                      </a:r>
                      <a:endParaRPr lang="cs-CZ" sz="105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6762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Soukromoprávní subjekty vykonávající veřejně prospěšnou činnost: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>
                          <a:effectLst/>
                        </a:rPr>
                        <a:t>Obecně prospěšné společnosti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>
                          <a:effectLst/>
                        </a:rPr>
                        <a:t>Spolky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>
                          <a:effectLst/>
                        </a:rPr>
                        <a:t>Ústavy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>
                          <a:effectLst/>
                        </a:rPr>
                        <a:t>Církve a náboženské společnosti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>
                          <a:effectLst/>
                        </a:rPr>
                        <a:t>Nadace a nadační fondy</a:t>
                      </a:r>
                      <a:endParaRPr lang="cs-CZ" sz="105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0 %</a:t>
                      </a:r>
                      <a:endParaRPr lang="cs-CZ" sz="105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</a:rPr>
                        <a:t>9,14 %</a:t>
                      </a:r>
                      <a:endParaRPr lang="cs-CZ" sz="105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3524"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Ostatní subjekty neobsažené ve výše uvedených kategoriích: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Obchodní společnosti: 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veřejná obchodní společnost 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komanditní společnost 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společnost s ručením omezeným 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akciová společnost 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evropská společnost  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evropské hospodářské zájmové sdružení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Státní podniky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Družstva: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družstvo </a:t>
                      </a:r>
                    </a:p>
                    <a:p>
                      <a:pPr marL="742950" marR="36195" lvl="1" indent="-285750" algn="l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cs-CZ" sz="1050" dirty="0">
                          <a:effectLst/>
                        </a:rPr>
                        <a:t>evropská družstevní společnost</a:t>
                      </a:r>
                    </a:p>
                    <a:p>
                      <a:pPr marL="342900" marR="36195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050" dirty="0">
                          <a:effectLst/>
                        </a:rPr>
                        <a:t>OSVČ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9,14 %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Podíl žadatele pro část projektu spadající do kategorie „více rozvinutých regionů“: 40 %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</a:p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Podíl žadatele pro část projektu spadající do kategorie „méně rozvinutých regionů“: 5 %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tc>
                  <a:txBody>
                    <a:bodyPr/>
                    <a:lstStyle/>
                    <a:p>
                      <a:pPr marL="36195" marR="36195" algn="l"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</a:rPr>
                        <a:t>0 %</a:t>
                      </a:r>
                      <a:endParaRPr lang="cs-CZ" sz="105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1220" marR="5122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671" y="5949280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52675" y="179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36000" tIns="0" rIns="36000" bIns="0" rtlCol="0" anchor="ctr" anchorCtr="0">
            <a:noAutofit/>
          </a:bodyPr>
          <a:lstStyle/>
          <a:p>
            <a:r>
              <a:rPr lang="cs-CZ" sz="2400" dirty="0" smtClean="0"/>
              <a:t>Sociální inovace – příklad versus definice – využití netušeného potenciálu cílové skupiny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09378"/>
            <a:ext cx="8064896" cy="525998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sz="2000" b="1" dirty="0" err="1" smtClean="0">
                <a:hlinkClick r:id="rId3"/>
              </a:rPr>
              <a:t>Albina</a:t>
            </a:r>
            <a:r>
              <a:rPr lang="cs-CZ" sz="2000" b="1" dirty="0" smtClean="0">
                <a:hlinkClick r:id="rId3"/>
              </a:rPr>
              <a:t> </a:t>
            </a:r>
            <a:r>
              <a:rPr lang="cs-CZ" sz="2000" b="1" dirty="0" err="1" smtClean="0">
                <a:hlinkClick r:id="rId3"/>
              </a:rPr>
              <a:t>Ruiz</a:t>
            </a:r>
            <a:r>
              <a:rPr lang="cs-CZ" sz="2000" b="1" dirty="0" smtClean="0"/>
              <a:t> - Peru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1" dirty="0"/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sz="2000" b="1" dirty="0" smtClean="0">
                <a:hlinkClick r:id="rId4"/>
              </a:rPr>
              <a:t>Nota Bene</a:t>
            </a:r>
            <a:r>
              <a:rPr lang="cs-CZ" sz="2000" b="1" dirty="0" smtClean="0"/>
              <a:t> - Bratislava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cs-CZ" sz="2000" b="1" dirty="0" smtClean="0">
                <a:hlinkClick r:id="rId5"/>
              </a:rPr>
              <a:t>Marie </a:t>
            </a:r>
            <a:r>
              <a:rPr lang="cs-CZ" sz="2000" b="1" dirty="0">
                <a:hlinkClick r:id="rId5"/>
              </a:rPr>
              <a:t>Doležalová, Marek Zelinka a Jan </a:t>
            </a:r>
            <a:r>
              <a:rPr lang="cs-CZ" sz="2000" b="1" dirty="0" err="1" smtClean="0">
                <a:hlinkClick r:id="rId5"/>
              </a:rPr>
              <a:t>Krauskopf</a:t>
            </a:r>
            <a:r>
              <a:rPr lang="cs-CZ" sz="2000" b="1" dirty="0" smtClean="0"/>
              <a:t> – 7. taneční večer</a:t>
            </a:r>
            <a:endParaRPr lang="cs-CZ" sz="2000" b="1" dirty="0"/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sz="2000" b="1" dirty="0" smtClean="0"/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altLang="cs-CZ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cs-CZ" altLang="cs-CZ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Spolufinancování 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0046"/>
            <a:ext cx="5592529" cy="52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Kolo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64488" cy="583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560625" cy="68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448" cy="4707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Ve výzvě stanoveny:</a:t>
            </a:r>
          </a:p>
          <a:p>
            <a:r>
              <a:rPr lang="cs-CZ" b="1" dirty="0"/>
              <a:t>Indikátory povinné k naplnění</a:t>
            </a:r>
          </a:p>
          <a:p>
            <a:pPr lvl="1"/>
            <a:r>
              <a:rPr lang="cs-CZ" dirty="0"/>
              <a:t>Žadatel povinně stanoví v žádosti hodnotu indikátorů, kterou se zavazuje během projektu dosáhnout</a:t>
            </a:r>
          </a:p>
          <a:p>
            <a:pPr lvl="1"/>
            <a:r>
              <a:rPr lang="cs-CZ" dirty="0"/>
              <a:t>Budou součástí právního aktu, </a:t>
            </a:r>
            <a:r>
              <a:rPr lang="cs-CZ" dirty="0" smtClean="0"/>
              <a:t>na </a:t>
            </a:r>
            <a:r>
              <a:rPr lang="cs-CZ" dirty="0"/>
              <a:t>neplnění navázány sankce</a:t>
            </a:r>
            <a:endParaRPr lang="cs-CZ" b="1" dirty="0"/>
          </a:p>
          <a:p>
            <a:r>
              <a:rPr lang="cs-CZ" b="1" dirty="0"/>
              <a:t>Indikátory povinné k vykazování</a:t>
            </a:r>
          </a:p>
          <a:p>
            <a:pPr lvl="1"/>
            <a:r>
              <a:rPr lang="cs-CZ" dirty="0"/>
              <a:t>Žadatel musí v žádosti vyplnit pole Cílová hodnota, postačuje zadat 0</a:t>
            </a:r>
          </a:p>
          <a:p>
            <a:pPr lvl="1"/>
            <a:r>
              <a:rPr lang="cs-CZ" dirty="0"/>
              <a:t>Plnění bude pouze vykazováno prostřednictvím ZoR</a:t>
            </a:r>
            <a:endParaRPr lang="cs-CZ" b="1" dirty="0"/>
          </a:p>
          <a:p>
            <a:r>
              <a:rPr lang="cs-CZ" b="1" dirty="0"/>
              <a:t>Indikátory nepovinné</a:t>
            </a:r>
          </a:p>
          <a:p>
            <a:pPr lvl="1"/>
            <a:r>
              <a:rPr lang="cs-CZ" dirty="0"/>
              <a:t>Relevantní jen v případě, že ŘO pro výzvu takovouto skupinu indikátorů vymezil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17" y="1340768"/>
            <a:ext cx="1500758" cy="9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Indikátory k naplnění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48965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600" dirty="0" smtClean="0"/>
              <a:t>V žádosti je povinné stanovení cílové hodnoty pro indikátory:</a:t>
            </a:r>
          </a:p>
          <a:p>
            <a:pPr>
              <a:lnSpc>
                <a:spcPct val="120000"/>
              </a:lnSpc>
            </a:pPr>
            <a:endParaRPr lang="cs-CZ" sz="1600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1600" dirty="0" smtClean="0"/>
          </a:p>
          <a:p>
            <a:r>
              <a:rPr lang="cs-CZ" sz="1600" dirty="0"/>
              <a:t>Povinné pro indikátory se závazkem</a:t>
            </a:r>
          </a:p>
          <a:p>
            <a:r>
              <a:rPr lang="cs-CZ" sz="1600" dirty="0"/>
              <a:t>Žadatel doplní hodnotu indikátoru, kterou se zavazuje během projektu dosáhnout</a:t>
            </a:r>
          </a:p>
          <a:p>
            <a:r>
              <a:rPr lang="cs-CZ" sz="1600" dirty="0"/>
              <a:t>Při stanovení cílových hodnot vychází z plánovaných aktivit a zaměření projektu </a:t>
            </a:r>
          </a:p>
          <a:p>
            <a:r>
              <a:rPr lang="cs-CZ" sz="1600" dirty="0"/>
              <a:t>Pro indikátor 60000 Celkový počet účastníků žadatel zohlední povinnost vykazovat </a:t>
            </a:r>
            <a:r>
              <a:rPr lang="cs-CZ" sz="1600" u="sng" dirty="0"/>
              <a:t>pouze</a:t>
            </a:r>
            <a:r>
              <a:rPr lang="cs-CZ" sz="1600" dirty="0"/>
              <a:t>: </a:t>
            </a:r>
          </a:p>
          <a:p>
            <a:pPr lvl="1"/>
            <a:r>
              <a:rPr lang="cs-CZ" sz="1400" dirty="0"/>
              <a:t>Osoby jednoznačně identifikované, u nichž jsou osobní údaje známé ve stanoveném rozsahu</a:t>
            </a:r>
          </a:p>
          <a:p>
            <a:pPr lvl="1"/>
            <a:r>
              <a:rPr lang="cs-CZ" sz="1400" dirty="0"/>
              <a:t>Osoby s podporou přesahující limit „bagatelní </a:t>
            </a:r>
            <a:r>
              <a:rPr lang="cs-CZ" sz="1400" dirty="0" smtClean="0"/>
              <a:t>podpory</a:t>
            </a:r>
          </a:p>
          <a:p>
            <a:pPr lvl="1"/>
            <a:r>
              <a:rPr lang="cs-CZ" sz="1400" dirty="0" smtClean="0"/>
              <a:t>Osoby se započítávají pouze jednou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1516"/>
              </p:ext>
            </p:extLst>
          </p:nvPr>
        </p:nvGraphicFramePr>
        <p:xfrm>
          <a:off x="971600" y="1556792"/>
          <a:ext cx="7632848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5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Kód</a:t>
                      </a:r>
                      <a:endParaRPr lang="cs-CZ" sz="10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Název indikátoru</a:t>
                      </a:r>
                      <a:endParaRPr lang="cs-CZ" sz="14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Měrná jednotka</a:t>
                      </a:r>
                      <a:endParaRPr lang="cs-CZ" sz="1400" b="1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Typ indikátoru</a:t>
                      </a:r>
                      <a:endParaRPr lang="cs-CZ" sz="14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dirty="0">
                          <a:effectLst/>
                        </a:rPr>
                        <a:t>6 00 00</a:t>
                      </a:r>
                      <a:endParaRPr lang="cs-CZ" sz="10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Celkový počet účastníků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Účastníci</a:t>
                      </a:r>
                      <a:endParaRPr lang="cs-CZ" sz="14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Výstup</a:t>
                      </a:r>
                      <a:endParaRPr lang="cs-CZ" sz="14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6 93 01</a:t>
                      </a:r>
                      <a:endParaRPr lang="cs-CZ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experimentálně či kvazi-experimentálně ověřených nástrojů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Nástroje 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Výsledek</a:t>
                      </a:r>
                      <a:endParaRPr lang="cs-CZ" sz="14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8 05 00</a:t>
                      </a:r>
                      <a:endParaRPr lang="cs-CZ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napsaných a zveřejněných analytických a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strategických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dokumentů (vč. Evaluačních)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Dokumenty 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9100" y="365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 vs. způsobilost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Indikátory </a:t>
            </a:r>
          </a:p>
          <a:p>
            <a:pPr lvl="1"/>
            <a:r>
              <a:rPr lang="cs-CZ" dirty="0"/>
              <a:t>Pouze identifikované </a:t>
            </a:r>
            <a:r>
              <a:rPr lang="cs-CZ" dirty="0" smtClean="0"/>
              <a:t>osoby, u kterých jsou známy charakteristiky v potřebném rozsahu</a:t>
            </a:r>
          </a:p>
          <a:p>
            <a:pPr lvl="1"/>
            <a:r>
              <a:rPr lang="cs-CZ" dirty="0" smtClean="0"/>
              <a:t>Překročení bagatelní podpory (min 40 hod., z toho min 20 hod. jinou formou než elektronickou)</a:t>
            </a:r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dirty="0" smtClean="0"/>
              <a:t>Způsobilé výdaje</a:t>
            </a:r>
          </a:p>
          <a:p>
            <a:pPr lvl="1"/>
            <a:r>
              <a:rPr lang="cs-CZ" dirty="0" smtClean="0"/>
              <a:t>Rovněž osoby, u kterých není známa totožnost v potřebném rozsahu, za předpokladu, že splňují kritérium CS</a:t>
            </a:r>
          </a:p>
          <a:p>
            <a:pPr lvl="1"/>
            <a:r>
              <a:rPr lang="cs-CZ" dirty="0" smtClean="0"/>
              <a:t>Rovněž osoby, jejichž podpora nepřesáhla „bagatelní podporu“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6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Bagatelní podpora není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448" cy="4635216"/>
          </a:xfrm>
        </p:spPr>
        <p:txBody>
          <a:bodyPr/>
          <a:lstStyle/>
          <a:p>
            <a:r>
              <a:rPr lang="cs-CZ" dirty="0" smtClean="0"/>
              <a:t>Žadatel není nucen k tomu, aby všechny osoby byly „účastníky“ a čerpaly povinně podporu nad stanovený limit.</a:t>
            </a:r>
          </a:p>
          <a:p>
            <a:r>
              <a:rPr lang="cs-CZ" dirty="0" smtClean="0"/>
              <a:t>Žadatel nebude znevýhodněn oproti projektům s vyššími cílovými hodnotami indikátorů za předpokladu, že zapojení osob, které nelze vykazovat v indikátoru, řádně odůvodní a popíše zamýšlené efekty.</a:t>
            </a:r>
          </a:p>
          <a:p>
            <a:r>
              <a:rPr lang="cs-CZ" dirty="0" smtClean="0"/>
              <a:t>Hodnotitel hodnotí žádost jako celek, nikoli jen s ohledem na plánované hodnoty indikátorů.</a:t>
            </a:r>
          </a:p>
          <a:p>
            <a:r>
              <a:rPr lang="cs-CZ" dirty="0" smtClean="0"/>
              <a:t>Vždy záleží na charakteru projektu, cílové skupiny a plánovaných efektech projektu.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44" t="9893" r="7326" b="-21252"/>
          <a:stretch/>
        </p:blipFill>
        <p:spPr bwMode="auto">
          <a:xfrm>
            <a:off x="-1548680" y="16024"/>
            <a:ext cx="10301577" cy="839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5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Monitorovací indikátory - Popis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440" cy="4779232"/>
          </a:xfrm>
        </p:spPr>
        <p:txBody>
          <a:bodyPr/>
          <a:lstStyle/>
          <a:p>
            <a:r>
              <a:rPr lang="cs-CZ" dirty="0"/>
              <a:t>V textovém poli „Popis hodnoty“ žadatel povinně popíše:</a:t>
            </a:r>
          </a:p>
          <a:p>
            <a:pPr lvl="1" algn="just"/>
            <a:r>
              <a:rPr lang="cs-CZ" b="1" dirty="0">
                <a:solidFill>
                  <a:srgbClr val="14407E"/>
                </a:solidFill>
              </a:rPr>
              <a:t>charakteristika</a:t>
            </a:r>
            <a:r>
              <a:rPr lang="cs-CZ" dirty="0">
                <a:solidFill>
                  <a:srgbClr val="14407E"/>
                </a:solidFill>
              </a:rPr>
              <a:t> a </a:t>
            </a:r>
            <a:r>
              <a:rPr lang="cs-CZ" b="1" dirty="0">
                <a:solidFill>
                  <a:srgbClr val="14407E"/>
                </a:solidFill>
              </a:rPr>
              <a:t>velikost</a:t>
            </a:r>
            <a:r>
              <a:rPr lang="cs-CZ" dirty="0">
                <a:solidFill>
                  <a:srgbClr val="14407E"/>
                </a:solidFill>
              </a:rPr>
              <a:t> cílové skupiny, </a:t>
            </a:r>
            <a:r>
              <a:rPr lang="cs-CZ" b="1" dirty="0">
                <a:solidFill>
                  <a:srgbClr val="14407E"/>
                </a:solidFill>
              </a:rPr>
              <a:t>z jakého regionu </a:t>
            </a:r>
            <a:r>
              <a:rPr lang="cs-CZ" dirty="0">
                <a:solidFill>
                  <a:srgbClr val="14407E"/>
                </a:solidFill>
              </a:rPr>
              <a:t>bude cílová skupina pocházet a jakým </a:t>
            </a:r>
            <a:r>
              <a:rPr lang="cs-CZ" b="1" dirty="0">
                <a:solidFill>
                  <a:srgbClr val="14407E"/>
                </a:solidFill>
              </a:rPr>
              <a:t>způsobem</a:t>
            </a:r>
            <a:r>
              <a:rPr lang="cs-CZ" dirty="0">
                <a:solidFill>
                  <a:srgbClr val="14407E"/>
                </a:solidFill>
              </a:rPr>
              <a:t> </a:t>
            </a:r>
            <a:r>
              <a:rPr lang="cs-CZ" b="1" dirty="0">
                <a:solidFill>
                  <a:srgbClr val="14407E"/>
                </a:solidFill>
              </a:rPr>
              <a:t>bude</a:t>
            </a:r>
            <a:r>
              <a:rPr lang="cs-CZ" dirty="0">
                <a:solidFill>
                  <a:srgbClr val="14407E"/>
                </a:solidFill>
              </a:rPr>
              <a:t> </a:t>
            </a:r>
            <a:r>
              <a:rPr lang="cs-CZ" b="1" dirty="0">
                <a:solidFill>
                  <a:srgbClr val="14407E"/>
                </a:solidFill>
              </a:rPr>
              <a:t>oslovena</a:t>
            </a:r>
            <a:r>
              <a:rPr lang="cs-CZ" dirty="0">
                <a:solidFill>
                  <a:srgbClr val="14407E"/>
                </a:solidFill>
              </a:rPr>
              <a:t>.</a:t>
            </a:r>
            <a:endParaRPr lang="cs-CZ" dirty="0"/>
          </a:p>
          <a:p>
            <a:pPr lvl="1" algn="just"/>
            <a:r>
              <a:rPr lang="cs-CZ" dirty="0" smtClean="0"/>
              <a:t>Jakým </a:t>
            </a:r>
            <a:r>
              <a:rPr lang="cs-CZ" dirty="0"/>
              <a:t>způsobem byla cílová hodnota stanovena a jakým způsobem bude naplňování indikátoru sledovat a dokládat </a:t>
            </a:r>
            <a:r>
              <a:rPr lang="cs-CZ" dirty="0" smtClean="0"/>
              <a:t>.</a:t>
            </a:r>
          </a:p>
          <a:p>
            <a:pPr lvl="1" algn="just"/>
            <a:r>
              <a:rPr lang="cs-CZ" dirty="0" smtClean="0"/>
              <a:t>Rozsah skupiny osob, kterou plánuje podpořit a která nebude pravděpodobně moci být zahrnuta do dosažených hodnot indikátorů (např. pokud je identifikace osoby v rozporu s účelem práce s danou cílovou skupinou, nebo z důvodu bagatelní podpory), včetně odůvodnění.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Údaje </a:t>
            </a:r>
            <a:r>
              <a:rPr lang="cs-CZ" sz="2400" dirty="0"/>
              <a:t>jsou nezbytné k těm indikátorům, ke kterým má žadatel za povinnost v žádosti o podporu stanovit cílovou </a:t>
            </a:r>
            <a:r>
              <a:rPr lang="cs-CZ" sz="2400" dirty="0" smtClean="0"/>
              <a:t>hodnotu.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1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IS KP14+ a IS ESF 2014+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448" cy="5040560"/>
          </a:xfrm>
        </p:spPr>
        <p:txBody>
          <a:bodyPr/>
          <a:lstStyle/>
          <a:p>
            <a:r>
              <a:rPr lang="cs-CZ" dirty="0" smtClean="0"/>
              <a:t>IS ESF 2014+</a:t>
            </a:r>
          </a:p>
          <a:p>
            <a:pPr lvl="1"/>
            <a:r>
              <a:rPr lang="cs-CZ" dirty="0" smtClean="0"/>
              <a:t>V současnosti ve vývoji, spuštění ostrého provozu v lednu 2016</a:t>
            </a:r>
          </a:p>
          <a:p>
            <a:pPr lvl="1"/>
            <a:r>
              <a:rPr lang="cs-CZ" dirty="0" smtClean="0"/>
              <a:t>Pro každého účastníka projektu veden záznam</a:t>
            </a:r>
          </a:p>
          <a:p>
            <a:pPr lvl="3"/>
            <a:r>
              <a:rPr lang="cs-CZ" dirty="0" smtClean="0"/>
              <a:t>Rozsah sledovaných údajů (viz Obecná pravidla pro žadatele a příjemce)</a:t>
            </a:r>
          </a:p>
          <a:p>
            <a:pPr lvl="3"/>
            <a:r>
              <a:rPr lang="cs-CZ" dirty="0" smtClean="0"/>
              <a:t>Evidence poskytnutých podpor (typ podpory a rozsah podpory - k dispozici výběr z číselníku - bude zveřejněn na webu OPZ)</a:t>
            </a:r>
          </a:p>
          <a:p>
            <a:pPr lvl="3"/>
            <a:r>
              <a:rPr lang="cs-CZ" dirty="0" smtClean="0"/>
              <a:t>IS automaticky hlídá u jednotlivých osob limit bagatelní podpory</a:t>
            </a:r>
          </a:p>
          <a:p>
            <a:pPr lvl="3"/>
            <a:r>
              <a:rPr lang="cs-CZ" dirty="0" smtClean="0"/>
              <a:t>IS z vyplněných údajů generuje hodnoty pro všechny indikátory týkající se účastníků a přenáší hodnoty do IS KP14+</a:t>
            </a:r>
          </a:p>
          <a:p>
            <a:pPr lvl="3"/>
            <a:r>
              <a:rPr lang="cs-CZ" dirty="0" smtClean="0"/>
              <a:t>Přímá vazba na externí registry ÚP a ČSSZ</a:t>
            </a:r>
          </a:p>
          <a:p>
            <a:pPr lvl="3"/>
            <a:endParaRPr lang="cs-CZ" dirty="0" smtClean="0"/>
          </a:p>
          <a:p>
            <a:pPr lvl="3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7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čem je výzva jiná?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altLang="cs-CZ" sz="2100" dirty="0"/>
              <a:t>Průběžná výzva – téměř žádný </a:t>
            </a:r>
            <a:r>
              <a:rPr lang="cs-CZ" altLang="cs-CZ" sz="2100" dirty="0" err="1"/>
              <a:t>deadline</a:t>
            </a:r>
            <a:r>
              <a:rPr lang="cs-CZ" altLang="cs-CZ" sz="2100" dirty="0"/>
              <a:t> </a:t>
            </a:r>
            <a:r>
              <a:rPr lang="cs-CZ" altLang="cs-CZ" sz="2100" dirty="0">
                <a:sym typeface="Wingdings" panose="05000000000000000000" pitchFamily="2" charset="2"/>
              </a:rPr>
              <a:t></a:t>
            </a:r>
            <a:endParaRPr lang="cs-CZ" altLang="cs-CZ" sz="2100" dirty="0"/>
          </a:p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altLang="cs-CZ" sz="2100" dirty="0" smtClean="0"/>
              <a:t>Evaluace, Inovační záměr</a:t>
            </a:r>
            <a:endParaRPr lang="cs-CZ" altLang="cs-CZ" sz="2100" dirty="0"/>
          </a:p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altLang="cs-CZ" sz="2100" dirty="0" smtClean="0"/>
              <a:t>Dvoustupňový </a:t>
            </a:r>
            <a:r>
              <a:rPr lang="cs-CZ" altLang="cs-CZ" sz="2100" dirty="0"/>
              <a:t>způsob hodnocení a výběru projektových žádostí / inovačních </a:t>
            </a:r>
            <a:r>
              <a:rPr lang="cs-CZ" altLang="cs-CZ" sz="2100" dirty="0" smtClean="0"/>
              <a:t>záměrů </a:t>
            </a:r>
          </a:p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altLang="cs-CZ" sz="2100" dirty="0" smtClean="0"/>
              <a:t>Průběžné </a:t>
            </a:r>
            <a:r>
              <a:rPr lang="cs-CZ" altLang="cs-CZ" sz="2100" dirty="0"/>
              <a:t>vzdělávání v SI  žadatelů i příjemců</a:t>
            </a:r>
          </a:p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altLang="cs-CZ" sz="2100" dirty="0"/>
              <a:t>Intenzivní metodická podpora – inovační/evaluační konzultanti</a:t>
            </a:r>
          </a:p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altLang="cs-CZ" sz="2100" dirty="0"/>
              <a:t>Individuální kulaté stoly s příjemci</a:t>
            </a:r>
          </a:p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cs-CZ" altLang="cs-CZ" sz="2100" dirty="0"/>
              <a:t>Propojování příjemců s podobným tématem či CS</a:t>
            </a:r>
          </a:p>
          <a:p>
            <a:pPr>
              <a:spcBef>
                <a:spcPts val="700"/>
              </a:spcBef>
              <a:buClr>
                <a:srgbClr val="333399"/>
              </a:buClr>
              <a:buFont typeface="Arial" charset="0"/>
              <a:buChar char="•"/>
            </a:pPr>
            <a:endParaRPr lang="cs-CZ" altLang="cs-CZ" dirty="0">
              <a:solidFill>
                <a:srgbClr val="333399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4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indikátory k vykazování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sz="1600" dirty="0" smtClean="0"/>
              <a:t>Budou vykazovány pouze prostřednictvím zpráv o realizaci, v žádosti se </a:t>
            </a:r>
            <a:r>
              <a:rPr lang="cs-CZ" sz="1600" b="1" dirty="0" smtClean="0"/>
              <a:t>musí</a:t>
            </a:r>
            <a:r>
              <a:rPr lang="cs-CZ" sz="1600" dirty="0" smtClean="0"/>
              <a:t> vyplnit jejich cílová hodnota (postačuje zadat 0)</a:t>
            </a:r>
            <a:endParaRPr lang="cs-CZ" sz="1600" dirty="0"/>
          </a:p>
          <a:p>
            <a:pPr>
              <a:lnSpc>
                <a:spcPct val="130000"/>
              </a:lnSpc>
            </a:pPr>
            <a:r>
              <a:rPr lang="cs-CZ" sz="1600" dirty="0" smtClean="0"/>
              <a:t>V</a:t>
            </a:r>
            <a:r>
              <a:rPr lang="cs-CZ" sz="1600" dirty="0"/>
              <a:t> případě, že projekt podporu získá, bude mít žadatel povinnost kromě indikátorů se závazkem vykazovat dosažené hodnoty také pro:</a:t>
            </a:r>
          </a:p>
          <a:p>
            <a:pPr lvl="1"/>
            <a:r>
              <a:rPr lang="cs-CZ" sz="1200" dirty="0"/>
              <a:t>všechny indikátory výstupu, které se týkají účastníků (rozuměno ty indikátory, které navazují na charakteristiky účastníků jako je např. věk, postavení na trhu práce, případné znevýhodnění, atd</a:t>
            </a:r>
            <a:r>
              <a:rPr lang="cs-CZ" sz="1200" dirty="0" smtClean="0"/>
              <a:t>.);</a:t>
            </a:r>
          </a:p>
          <a:p>
            <a:pPr lvl="1"/>
            <a:r>
              <a:rPr lang="cs-CZ" sz="1200" dirty="0" smtClean="0"/>
              <a:t>indikátory z následující tabulky: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08210"/>
              </p:ext>
            </p:extLst>
          </p:nvPr>
        </p:nvGraphicFramePr>
        <p:xfrm>
          <a:off x="611560" y="4077072"/>
          <a:ext cx="8136904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Kód</a:t>
                      </a:r>
                      <a:endParaRPr lang="cs-CZ" sz="12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Název indikátoru</a:t>
                      </a:r>
                      <a:endParaRPr lang="cs-CZ" sz="1200" b="1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Měrná jednotka</a:t>
                      </a:r>
                      <a:endParaRPr lang="cs-CZ" sz="1200" b="1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Typ indikátoru</a:t>
                      </a:r>
                      <a:endParaRPr lang="cs-CZ" sz="1200" b="1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6 25 00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Účastníci v procesu vzdělávání / odborné přípravy po ukončení své účasti 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Účastníci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Výsledek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1 02 12</a:t>
                      </a:r>
                      <a:endParaRPr lang="cs-CZ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podpořených již existujících sociálních podniků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Organizace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6 </a:t>
                      </a:r>
                      <a:r>
                        <a:rPr lang="cs-CZ" sz="1200" dirty="0" smtClean="0">
                          <a:effectLst/>
                        </a:rPr>
                        <a:t>26 </a:t>
                      </a:r>
                      <a:r>
                        <a:rPr lang="cs-CZ" sz="1200" dirty="0">
                          <a:effectLst/>
                        </a:rPr>
                        <a:t>00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Účastníci,</a:t>
                      </a:r>
                      <a:r>
                        <a:rPr lang="cs-CZ" sz="1200" baseline="0" dirty="0" smtClean="0">
                          <a:effectLst/>
                        </a:rPr>
                        <a:t> kteří získali kvalifikaci po ukončení své účasti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6 28 00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Znevýhodnění účastníci, kteří po ukončení své účasti hledají zaměstnání, jsou v procesu vzdělávání /odborné přípravy, rozšiřují si kvalifikaci nebo jsou zaměstnaní, a to i OSVČ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Účastníci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1 02 13</a:t>
                      </a:r>
                      <a:endParaRPr lang="cs-CZ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sociálních podniků vzniklých díky podpoře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Organizace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6 71 01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Počet podpořených podpůrných institucí 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Organizace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6 94 10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Počet </a:t>
                      </a:r>
                      <a:r>
                        <a:rPr lang="cs-CZ" sz="1200" dirty="0" err="1" smtClean="0">
                          <a:effectLst/>
                        </a:rPr>
                        <a:t>zvalidovaných</a:t>
                      </a:r>
                      <a:r>
                        <a:rPr lang="cs-CZ" sz="1200" baseline="0" dirty="0" smtClean="0">
                          <a:effectLst/>
                        </a:rPr>
                        <a:t> experimentálních či kvazi- experimentálních ověření nových nástrojů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Ověření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Výsledek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6 70 10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Využívání podpořených služeb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>
                          <a:effectLst/>
                        </a:rPr>
                        <a:t>Osoby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200" dirty="0">
                          <a:effectLst/>
                        </a:rPr>
                        <a:t>Výsledek</a:t>
                      </a:r>
                      <a:endParaRPr lang="cs-CZ" sz="1200" dirty="0">
                        <a:solidFill>
                          <a:srgbClr val="080808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9100" y="274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896544"/>
          </a:xfrm>
        </p:spPr>
        <p:txBody>
          <a:bodyPr/>
          <a:lstStyle/>
          <a:p>
            <a:pPr marL="0" lvl="1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  <a:p>
            <a:pPr marL="432000" lvl="1" indent="-432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Administrativní a řídící pozice v NN</a:t>
            </a:r>
          </a:p>
          <a:p>
            <a:pPr lvl="1">
              <a:lnSpc>
                <a:spcPct val="130000"/>
              </a:lnSpc>
            </a:pPr>
            <a:r>
              <a:rPr lang="cs-CZ" sz="1400" dirty="0"/>
              <a:t>Patří do nepřímých nákladů </a:t>
            </a:r>
            <a:r>
              <a:rPr lang="cs-CZ" sz="1400" dirty="0" smtClean="0"/>
              <a:t>projektu </a:t>
            </a:r>
          </a:p>
          <a:p>
            <a:pPr marL="414000" lvl="1" indent="0">
              <a:lnSpc>
                <a:spcPct val="130000"/>
              </a:lnSpc>
              <a:buNone/>
            </a:pPr>
            <a:r>
              <a:rPr lang="cs-CZ" sz="1400" dirty="0"/>
              <a:t> </a:t>
            </a:r>
            <a:r>
              <a:rPr lang="cs-CZ" sz="1400" dirty="0" smtClean="0"/>
              <a:t>    (např. projektový manažer, asistent)</a:t>
            </a:r>
            <a:endParaRPr lang="cs-CZ" sz="1400" dirty="0"/>
          </a:p>
          <a:p>
            <a:pPr marL="432000" lvl="1" indent="-432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Obvyklé platy pro realizační tým: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www.esfcr.cz/obvykle-ceny-a-mzdy-platy</a:t>
            </a:r>
            <a:r>
              <a:rPr lang="cs-CZ" sz="1800" dirty="0" smtClean="0"/>
              <a:t> </a:t>
            </a:r>
          </a:p>
          <a:p>
            <a:pPr marL="432000" lvl="1" indent="-432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Popis pracovní náplně všech pozic = povinná součást projektové žádosti!</a:t>
            </a:r>
          </a:p>
          <a:p>
            <a:pPr marL="432000" lvl="1" indent="-4320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U položek osobních nákladů v rozpočtu je potřeba rozlišit, zda se jedná o příjemce či partnera (uvést v závorce název či zkratku organizace).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18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pic>
        <p:nvPicPr>
          <p:cNvPr id="5" name="Obrázek 4" descr="C:\Users\kocabkovam\AppData\Local\Microsoft\Windows\Temporary Internet Files\Content.IE5\6QPQ1H0A\our%2520team[1].jpg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40768"/>
            <a:ext cx="194421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88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Realizační tým - požadavky na vyplnění záložky v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320000"/>
          </a:xfrm>
        </p:spPr>
        <p:txBody>
          <a:bodyPr/>
          <a:lstStyle/>
          <a:p>
            <a:r>
              <a:rPr lang="cs-CZ" b="1" dirty="0" smtClean="0"/>
              <a:t>Popis </a:t>
            </a:r>
            <a:r>
              <a:rPr lang="cs-CZ" b="1" dirty="0"/>
              <a:t>realizačního týmu projektu – </a:t>
            </a:r>
            <a:r>
              <a:rPr lang="cs-CZ" dirty="0"/>
              <a:t>všechny pozice v RT</a:t>
            </a:r>
            <a:r>
              <a:rPr lang="cs-CZ" b="1" dirty="0"/>
              <a:t> </a:t>
            </a:r>
            <a:r>
              <a:rPr lang="cs-CZ" dirty="0"/>
              <a:t>(NN i PN, příjemce i partner)</a:t>
            </a:r>
          </a:p>
          <a:p>
            <a:pPr lvl="1"/>
            <a:r>
              <a:rPr lang="cs-CZ" dirty="0"/>
              <a:t>hlavní činnosti</a:t>
            </a:r>
          </a:p>
          <a:p>
            <a:pPr lvl="1"/>
            <a:r>
              <a:rPr lang="cs-CZ" dirty="0"/>
              <a:t>rozsah zapojení</a:t>
            </a:r>
          </a:p>
          <a:p>
            <a:pPr lvl="1"/>
            <a:r>
              <a:rPr lang="cs-CZ" dirty="0"/>
              <a:t>odborná kapacita </a:t>
            </a:r>
            <a:r>
              <a:rPr lang="cs-CZ" dirty="0" smtClean="0"/>
              <a:t>(např. </a:t>
            </a:r>
            <a:r>
              <a:rPr lang="cs-CZ" dirty="0" err="1" smtClean="0"/>
              <a:t>požad</a:t>
            </a:r>
            <a:r>
              <a:rPr lang="cs-CZ" dirty="0" smtClean="0"/>
              <a:t>. kvalifikace, ne </a:t>
            </a:r>
            <a:r>
              <a:rPr lang="cs-CZ" dirty="0"/>
              <a:t>konkrétní jména)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omezený rozsah pole - samostatná příloha s odkazem</a:t>
            </a:r>
          </a:p>
          <a:p>
            <a:r>
              <a:rPr lang="cs-CZ" dirty="0" smtClean="0"/>
              <a:t>Úloha žadatele v projektu a jeho kompetence realizovat projekt</a:t>
            </a:r>
          </a:p>
          <a:p>
            <a:r>
              <a:rPr lang="cs-CZ" dirty="0" smtClean="0"/>
              <a:t>Pole má pouze 2000 znaků, bude potřeba vypracovat jako zvláštní přílohu žádosti!</a:t>
            </a:r>
          </a:p>
          <a:p>
            <a:r>
              <a:rPr lang="cs-CZ" dirty="0" smtClean="0"/>
              <a:t>Pole je důležité pro věcné hodnocení – hodnocení kapacity žadatele realizovat projekt!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2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– rozdíly oproti op LZZ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r>
              <a:rPr lang="cs-CZ" dirty="0" smtClean="0"/>
              <a:t>Křížové financování: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F </a:t>
            </a:r>
            <a:r>
              <a:rPr lang="cs-CZ" dirty="0"/>
              <a:t>je vyhrazeno pro výdaje na infrastrukturu (nákup i rekonstrukce)</a:t>
            </a:r>
          </a:p>
          <a:p>
            <a:pPr lvl="1"/>
            <a:r>
              <a:rPr lang="cs-CZ" dirty="0" smtClean="0"/>
              <a:t>Nábytek nepatří do KF (je možné jej zařadit do Zařízení a vybavení)</a:t>
            </a:r>
          </a:p>
          <a:p>
            <a:r>
              <a:rPr lang="cs-CZ" dirty="0" smtClean="0"/>
              <a:t>Nepřímé náklady obsahují navíc:</a:t>
            </a:r>
          </a:p>
          <a:p>
            <a:pPr lvl="1"/>
            <a:r>
              <a:rPr lang="cs-CZ" dirty="0" smtClean="0"/>
              <a:t>Osobní náklady na pracovníky realizačního týmu, kteří nepracují s cílovou skupinou ani nepracují na výstupu, který využije cílová skupina</a:t>
            </a:r>
          </a:p>
          <a:p>
            <a:pPr lvl="1"/>
            <a:r>
              <a:rPr lang="cs-CZ" b="1" dirty="0" smtClean="0"/>
              <a:t>Náklady na jakékoli stravování </a:t>
            </a:r>
            <a:r>
              <a:rPr lang="cs-CZ" dirty="0" smtClean="0"/>
              <a:t>(občerstvení, ale i stravné) </a:t>
            </a:r>
            <a:r>
              <a:rPr lang="cs-CZ" b="1" dirty="0" smtClean="0"/>
              <a:t>cílové skupiny i realizačního týmu </a:t>
            </a:r>
            <a:r>
              <a:rPr lang="cs-CZ" dirty="0" smtClean="0"/>
              <a:t>(kromě per diems a cestovních náhrad při zahraničních pracovních cestách)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Rozpočet v žádosti</a:t>
            </a:r>
          </a:p>
          <a:p>
            <a:pPr marL="414000" lvl="1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5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84784"/>
            <a:ext cx="8064000" cy="4320000"/>
          </a:xfrm>
        </p:spPr>
        <p:txBody>
          <a:bodyPr/>
          <a:lstStyle/>
          <a:p>
            <a:pPr algn="just"/>
            <a:r>
              <a:rPr lang="cs-CZ" dirty="0" smtClean="0"/>
              <a:t>Partner s finančním příspěvkem</a:t>
            </a:r>
          </a:p>
          <a:p>
            <a:pPr lvl="1" algn="just"/>
            <a:r>
              <a:rPr lang="cs-CZ" dirty="0"/>
              <a:t>Zaměstnanci </a:t>
            </a:r>
            <a:r>
              <a:rPr lang="cs-CZ" dirty="0" smtClean="0"/>
              <a:t>zůstávají </a:t>
            </a:r>
            <a:r>
              <a:rPr lang="cs-CZ" dirty="0"/>
              <a:t>vždy zaměstnanci organizace partnera (není zde pracovně-právní </a:t>
            </a:r>
            <a:r>
              <a:rPr lang="cs-CZ" dirty="0" smtClean="0"/>
              <a:t>vztah zaměstnance </a:t>
            </a:r>
            <a:r>
              <a:rPr lang="cs-CZ" dirty="0"/>
              <a:t>vůči příjemci</a:t>
            </a:r>
            <a:r>
              <a:rPr lang="cs-CZ" dirty="0" smtClean="0"/>
              <a:t>).</a:t>
            </a:r>
            <a:endParaRPr lang="cs-CZ" dirty="0"/>
          </a:p>
          <a:p>
            <a:pPr lvl="1" algn="just"/>
            <a:r>
              <a:rPr lang="cs-CZ" dirty="0" smtClean="0"/>
              <a:t>Je rozdíl, zda se jedná o českého nebo zahraničního partnera s finančním příspěvkem</a:t>
            </a:r>
          </a:p>
          <a:p>
            <a:pPr lvl="2" algn="just"/>
            <a:r>
              <a:rPr lang="cs-CZ" sz="1600" dirty="0" smtClean="0"/>
              <a:t>Český partner s finančním příspěvkem = jsou uznatelné všechny typy nákladů jako u příjemce</a:t>
            </a:r>
          </a:p>
          <a:p>
            <a:pPr lvl="2" algn="just"/>
            <a:r>
              <a:rPr lang="cs-CZ" sz="1600" dirty="0" smtClean="0"/>
              <a:t>Zahraniční partner s finančním příspěvkem = uznatelné pouze osobní náklady</a:t>
            </a:r>
          </a:p>
          <a:p>
            <a:pPr lvl="2" algn="just"/>
            <a:r>
              <a:rPr lang="cs-CZ" sz="1600" dirty="0" smtClean="0"/>
              <a:t>Ostatní náklady spojené s pobytem cílové skupiny v zahraničí musí být fakturovány dodavatelem na příjemce (nikoliv na partnera).</a:t>
            </a:r>
          </a:p>
          <a:p>
            <a:pPr lvl="2" algn="just"/>
            <a:r>
              <a:rPr lang="cs-CZ" sz="1600" dirty="0" smtClean="0"/>
              <a:t>Cestovní náhrady včetně per </a:t>
            </a:r>
            <a:r>
              <a:rPr lang="cs-CZ" sz="1600" dirty="0" err="1" smtClean="0"/>
              <a:t>diems</a:t>
            </a:r>
            <a:r>
              <a:rPr lang="cs-CZ" sz="1600" dirty="0" smtClean="0"/>
              <a:t> pro zahraniční partnery (s i bez finančního příspěvku) hradí příjemce (viz dále).</a:t>
            </a:r>
          </a:p>
          <a:p>
            <a:pPr marL="666000" lvl="2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8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653336"/>
          </a:xfrm>
        </p:spPr>
        <p:txBody>
          <a:bodyPr/>
          <a:lstStyle/>
          <a:p>
            <a:r>
              <a:rPr lang="cs-CZ" sz="2000" dirty="0" smtClean="0"/>
              <a:t>Způsobilé výdaje zahraničního partnera s finančním příspěvkem</a:t>
            </a:r>
          </a:p>
          <a:p>
            <a:pPr lvl="1"/>
            <a:r>
              <a:rPr lang="cs-CZ" sz="1600" dirty="0"/>
              <a:t>O</a:t>
            </a:r>
            <a:r>
              <a:rPr lang="cs-CZ" sz="1600" dirty="0" smtClean="0"/>
              <a:t>sobní výdaje (tabulka mezd, kategorie „Expert“) – platí zahraniční partner</a:t>
            </a:r>
          </a:p>
          <a:p>
            <a:pPr lvl="1"/>
            <a:r>
              <a:rPr lang="cs-CZ" sz="1600" dirty="0"/>
              <a:t>Případný podíl partnera na využití prostředků spadajících do nepřímých nákladů </a:t>
            </a:r>
            <a:endParaRPr lang="cs-CZ" sz="1600" dirty="0" smtClean="0"/>
          </a:p>
          <a:p>
            <a:pPr lvl="2"/>
            <a:r>
              <a:rPr lang="cs-CZ" sz="1600" dirty="0" smtClean="0"/>
              <a:t>Cestovní náhrady při cestě do ČR</a:t>
            </a:r>
          </a:p>
          <a:p>
            <a:pPr lvl="3"/>
            <a:r>
              <a:rPr lang="cs-CZ" sz="1600" dirty="0" smtClean="0"/>
              <a:t>Per </a:t>
            </a:r>
            <a:r>
              <a:rPr lang="cs-CZ" sz="1600" dirty="0" err="1" smtClean="0"/>
              <a:t>diems</a:t>
            </a:r>
            <a:r>
              <a:rPr lang="cs-CZ" sz="1600" dirty="0" smtClean="0"/>
              <a:t> (ubytování, stravné a místní cestovné v ČR)</a:t>
            </a:r>
          </a:p>
          <a:p>
            <a:pPr lvl="3"/>
            <a:r>
              <a:rPr lang="cs-CZ" sz="1600" dirty="0" smtClean="0"/>
              <a:t>Cestovné</a:t>
            </a:r>
            <a:endParaRPr lang="cs-CZ" sz="1600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Cestovní náhrady zahraničního partnera jsou výdaji </a:t>
            </a:r>
            <a:r>
              <a:rPr lang="cs-CZ" dirty="0" smtClean="0"/>
              <a:t>příjemce</a:t>
            </a: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 smtClean="0"/>
              <a:t>Viz také Specifická část Pravidel pro žadatele a příjemce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97152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80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536024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Cestovní náhrady pro realizační tým (cesta do zahraničí) – kapitola rozpočtu Cestovné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Stravné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(Kapesné)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Doprava a místní cestovné v zahraničí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Ubytování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Cestovní náhrady pro cílovou skupinu (cesta do zahraničí) – kapitola rozpočtu Přímá podpora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Stravné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(Kapesné)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Doprava a místní </a:t>
            </a:r>
            <a:r>
              <a:rPr lang="cs-CZ" sz="1400" dirty="0" smtClean="0"/>
              <a:t>cestovné v zahraničí</a:t>
            </a:r>
            <a:endParaRPr lang="cs-CZ" sz="14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Ubytování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Cestovní náhrady pro realizační tým po </a:t>
            </a:r>
            <a:r>
              <a:rPr lang="cs-CZ" sz="1800" dirty="0" smtClean="0"/>
              <a:t>ČR </a:t>
            </a:r>
            <a:r>
              <a:rPr lang="cs-CZ" sz="1800" dirty="0"/>
              <a:t>= nepřímé náklady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Cestovní náhrady pro cílovou skupinu po ČR (přímá podpora)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jízdné a ubytování v přímých nákladech, stravné v nepřímých nákladech</a:t>
            </a:r>
          </a:p>
          <a:p>
            <a:pPr marL="432000" lvl="1" indent="-43200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/>
              <a:t>Viz Specifická část Pravidel pro žadatele a příjemce a dokument k vybraným výdajům na mobilitu</a:t>
            </a: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Vymezení </a:t>
            </a:r>
            <a:r>
              <a:rPr lang="cs-CZ" dirty="0" smtClean="0"/>
              <a:t>nepřímých nákladů ve </a:t>
            </a:r>
            <a:r>
              <a:rPr lang="cs-CZ" dirty="0"/>
              <a:t>Specifické </a:t>
            </a:r>
            <a:r>
              <a:rPr lang="cs-CZ" dirty="0" smtClean="0"/>
              <a:t>části pravidel pro žadatele a příjemce</a:t>
            </a:r>
            <a:endParaRPr lang="cs-CZ" dirty="0"/>
          </a:p>
          <a:p>
            <a:r>
              <a:rPr lang="cs-CZ" dirty="0" smtClean="0"/>
              <a:t>Podíl nepřímých nákladů na celkových přímých způsobilých výdajích = 25 %</a:t>
            </a:r>
          </a:p>
          <a:p>
            <a:r>
              <a:rPr lang="cs-CZ" dirty="0" smtClean="0"/>
              <a:t>Nepřímé náklady se snižují dle podílu nákupu služeb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03333"/>
              </p:ext>
            </p:extLst>
          </p:nvPr>
        </p:nvGraphicFramePr>
        <p:xfrm>
          <a:off x="467544" y="4221088"/>
          <a:ext cx="7920880" cy="1280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Podíl nákupu služeb na celkových přímých způsobilých nákladech projektu</a:t>
                      </a:r>
                      <a:endParaRPr lang="cs-CZ" sz="1400" b="1" dirty="0">
                        <a:solidFill>
                          <a:srgbClr val="084A8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Snížení podílu nepřímých nákladů vyhlášeného ve výzvě</a:t>
                      </a:r>
                      <a:endParaRPr lang="cs-CZ" sz="1400" b="1" dirty="0">
                        <a:solidFill>
                          <a:srgbClr val="084A8B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Do 60 % včetně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Platí základní podíly nepřímých nákladů 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Více než 60 % a méně než 90 %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Snížení na 3/5 (60 %) základního podílu, tj. 15 </a:t>
                      </a:r>
                      <a:r>
                        <a:rPr lang="cs-CZ" sz="1400" dirty="0" smtClean="0">
                          <a:effectLst/>
                        </a:rPr>
                        <a:t>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>
                          <a:effectLst/>
                        </a:rPr>
                        <a:t>90 % a výše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dirty="0">
                          <a:effectLst/>
                        </a:rPr>
                        <a:t>Snížení na 1/5 (20 %) základního podílu, tj. 5 </a:t>
                      </a:r>
                      <a:r>
                        <a:rPr lang="cs-CZ" sz="1400" dirty="0" smtClean="0">
                          <a:effectLst/>
                        </a:rPr>
                        <a:t>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1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464" cy="5112568"/>
          </a:xfrm>
        </p:spPr>
        <p:txBody>
          <a:bodyPr/>
          <a:lstStyle/>
          <a:p>
            <a:r>
              <a:rPr lang="cs-CZ" dirty="0" smtClean="0"/>
              <a:t>vygeneruje se automaticky (pokud vyhlašovatel na výzvě aktivoval automatické generování)</a:t>
            </a:r>
          </a:p>
          <a:p>
            <a:r>
              <a:rPr lang="cs-CZ" dirty="0" smtClean="0"/>
              <a:t>Obsahuje tolik řádků, kolik žádostí o platbu se na projektu dá předpokládat (obecně 1x za 6 měsíců); případně se upraví před vydáním právního aktu či následně</a:t>
            </a:r>
          </a:p>
          <a:p>
            <a:r>
              <a:rPr lang="cs-CZ" dirty="0" smtClean="0"/>
              <a:t>EX ANTE: pole </a:t>
            </a:r>
            <a:r>
              <a:rPr lang="cs-CZ" b="1" dirty="0" smtClean="0"/>
              <a:t>Záloha </a:t>
            </a:r>
            <a:r>
              <a:rPr lang="cs-CZ" b="1" dirty="0"/>
              <a:t>– plán pro zálohu </a:t>
            </a:r>
            <a:r>
              <a:rPr lang="cs-CZ" dirty="0"/>
              <a:t>a </a:t>
            </a:r>
            <a:r>
              <a:rPr lang="cs-CZ" b="1" dirty="0"/>
              <a:t>Vyúčtování – plán pro vyúčtování </a:t>
            </a:r>
            <a:r>
              <a:rPr lang="cs-CZ" b="1" dirty="0" smtClean="0"/>
              <a:t>zálohy</a:t>
            </a:r>
          </a:p>
          <a:p>
            <a:r>
              <a:rPr lang="cs-CZ" dirty="0" smtClean="0"/>
              <a:t>Uvádí se částky </a:t>
            </a:r>
            <a:r>
              <a:rPr lang="cs-CZ" dirty="0"/>
              <a:t>za všechny zdroje financování projektu (včetně případných vlastních zdrojů žadatele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7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464" cy="5112568"/>
          </a:xfrm>
        </p:spPr>
        <p:txBody>
          <a:bodyPr/>
          <a:lstStyle/>
          <a:p>
            <a:r>
              <a:rPr lang="cs-CZ" dirty="0" smtClean="0"/>
              <a:t>Uvádí se datum předložení žádosti o platbu </a:t>
            </a:r>
          </a:p>
          <a:p>
            <a:pPr lvl="1"/>
            <a:r>
              <a:rPr lang="cs-CZ" dirty="0" smtClean="0"/>
              <a:t>předkládané </a:t>
            </a:r>
            <a:r>
              <a:rPr lang="cs-CZ" dirty="0"/>
              <a:t>v průběhu realizace </a:t>
            </a:r>
            <a:r>
              <a:rPr lang="cs-CZ" dirty="0" smtClean="0"/>
              <a:t>projektu </a:t>
            </a:r>
            <a:r>
              <a:rPr lang="cs-CZ" dirty="0"/>
              <a:t>1 měsíc od </a:t>
            </a:r>
            <a:r>
              <a:rPr lang="cs-CZ" dirty="0" smtClean="0"/>
              <a:t>konce </a:t>
            </a:r>
            <a:r>
              <a:rPr lang="cs-CZ" dirty="0"/>
              <a:t>monitorovacího </a:t>
            </a:r>
            <a:r>
              <a:rPr lang="cs-CZ" dirty="0" smtClean="0"/>
              <a:t>období</a:t>
            </a:r>
          </a:p>
          <a:p>
            <a:pPr lvl="1"/>
            <a:r>
              <a:rPr lang="cs-CZ" dirty="0" smtClean="0"/>
              <a:t>u </a:t>
            </a:r>
            <a:r>
              <a:rPr lang="cs-CZ" dirty="0"/>
              <a:t>závěrečné žádosti o platbu pak 2 měsíce od ukončení posledního monitorovacího období, tj. od ukončení realizace </a:t>
            </a:r>
            <a:r>
              <a:rPr lang="cs-CZ" dirty="0" smtClean="0"/>
              <a:t>projektu</a:t>
            </a:r>
            <a:endParaRPr lang="cs-CZ" dirty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Finanční </a:t>
            </a:r>
            <a:r>
              <a:rPr lang="cs-CZ" sz="2400" dirty="0"/>
              <a:t>plán musí odpovídat </a:t>
            </a:r>
            <a:r>
              <a:rPr lang="cs-CZ" sz="2400" dirty="0" smtClean="0"/>
              <a:t>celkovým </a:t>
            </a:r>
            <a:r>
              <a:rPr lang="cs-CZ" sz="2400" dirty="0"/>
              <a:t>způsobilým výdajům v rozpočtu (hlídá finalizační kontrola)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 výzvy  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Tx/>
              <a:buNone/>
            </a:pPr>
            <a:r>
              <a:rPr lang="cs-CZ" altLang="cs-CZ" sz="2100" dirty="0"/>
              <a:t>Alokace výzvy:            200 mil. Kč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cs-CZ" altLang="cs-CZ" sz="2100" dirty="0"/>
              <a:t>Vyhlášení výzvy:         02.11.2015 - 30.06.2016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cs-CZ" altLang="cs-CZ" sz="2100" dirty="0"/>
              <a:t>Uzávěrka příjmu IZ:    31.03.2016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cs-CZ" altLang="cs-CZ" sz="2100" dirty="0"/>
              <a:t>Uzávěrka příjmu PŽ:   30.06.2016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cs-CZ" altLang="cs-CZ" sz="2100" dirty="0"/>
              <a:t>Začátek realizace:       01.03.2016 (teoreticky)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cs-CZ" altLang="cs-CZ" sz="2100" dirty="0"/>
              <a:t>Max. délka projektu:    2 roky</a:t>
            </a:r>
          </a:p>
          <a:p>
            <a:pPr>
              <a:spcBef>
                <a:spcPts val="700"/>
              </a:spcBef>
              <a:buClrTx/>
              <a:buNone/>
            </a:pPr>
            <a:r>
              <a:rPr lang="cs-CZ" altLang="cs-CZ" sz="2100" dirty="0"/>
              <a:t>Upozornění:                 žádosti včetně příloh budou  			               </a:t>
            </a:r>
            <a:r>
              <a:rPr lang="cs-CZ" altLang="cs-CZ" sz="2100" dirty="0" smtClean="0"/>
              <a:t>	uveřejněny </a:t>
            </a:r>
            <a:r>
              <a:rPr lang="cs-CZ" altLang="cs-CZ" sz="2100" dirty="0"/>
              <a:t>na portále DOTINFO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1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 v žádosti o podporu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352480" cy="5184576"/>
          </a:xfrm>
        </p:spPr>
        <p:txBody>
          <a:bodyPr/>
          <a:lstStyle/>
          <a:p>
            <a:r>
              <a:rPr lang="cs-CZ" dirty="0" smtClean="0"/>
              <a:t>Žadatel nemůže editovat, musí potvrdit soulad s obsahem předpřipraveného prohlášení</a:t>
            </a:r>
          </a:p>
          <a:p>
            <a:r>
              <a:rPr lang="cs-CZ" dirty="0" smtClean="0"/>
              <a:t>Potvrzuje např. pravdivost údajů, bezdlužnost, absenci citlivých údajů v žádosti, souhlasí s uváděním v seznamu příjemců, vylučuje dvojí financování, akceptuje, že neumožnění ex ante kontroly je důvod pro vyloučení z hodnocení, bere na vědomí závazek mít aktivní datovou schránku</a:t>
            </a:r>
            <a:endParaRPr lang="cs-CZ" dirty="0"/>
          </a:p>
          <a:p>
            <a:r>
              <a:rPr lang="cs-CZ" dirty="0" smtClean="0"/>
              <a:t>Z </a:t>
            </a:r>
            <a:r>
              <a:rPr lang="cs-CZ" dirty="0"/>
              <a:t>technických důvodů je </a:t>
            </a:r>
            <a:r>
              <a:rPr lang="cs-CZ" dirty="0" smtClean="0"/>
              <a:t>čestné </a:t>
            </a:r>
            <a:r>
              <a:rPr lang="cs-CZ" dirty="0"/>
              <a:t>prohlášení v IS KP14+ evidováno ve dvou </a:t>
            </a:r>
            <a:r>
              <a:rPr lang="cs-CZ" dirty="0" smtClean="0"/>
              <a:t>částech; žadatel </a:t>
            </a:r>
            <a:r>
              <a:rPr lang="cs-CZ" dirty="0"/>
              <a:t>musí </a:t>
            </a:r>
            <a:r>
              <a:rPr lang="cs-CZ" b="1" dirty="0"/>
              <a:t>na </a:t>
            </a:r>
            <a:r>
              <a:rPr lang="cs-CZ" b="1" dirty="0" smtClean="0"/>
              <a:t>každou část kliknout </a:t>
            </a:r>
            <a:r>
              <a:rPr lang="cs-CZ" dirty="0"/>
              <a:t>(tj. otevřít jej pro </a:t>
            </a:r>
            <a:r>
              <a:rPr lang="cs-CZ" dirty="0" smtClean="0"/>
              <a:t>editaci) a </a:t>
            </a:r>
            <a:r>
              <a:rPr lang="cs-CZ" b="1" dirty="0" smtClean="0"/>
              <a:t>potvrdit</a:t>
            </a:r>
            <a:r>
              <a:rPr lang="cs-CZ" b="1" dirty="0"/>
              <a:t>, že s čestným prohlášením souhlasí </a:t>
            </a:r>
            <a:r>
              <a:rPr lang="cs-CZ" dirty="0"/>
              <a:t>(zaškrtnutím checkboxu „Souhlasím s čestným prohlášením</a:t>
            </a:r>
            <a:r>
              <a:rPr lang="cs-CZ" dirty="0" smtClean="0"/>
              <a:t>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4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Plné 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456" cy="4896544"/>
          </a:xfrm>
        </p:spPr>
        <p:txBody>
          <a:bodyPr/>
          <a:lstStyle/>
          <a:p>
            <a:r>
              <a:rPr lang="cs-CZ" dirty="0" smtClean="0"/>
              <a:t>Plné moci</a:t>
            </a:r>
          </a:p>
          <a:p>
            <a:pPr lvl="1"/>
            <a:r>
              <a:rPr lang="cs-CZ" dirty="0" smtClean="0"/>
              <a:t>Nutné podepsat zmocnění v IS KP14+ nebo vložit sken listiny se zmocněním</a:t>
            </a:r>
          </a:p>
          <a:p>
            <a:pPr lvl="2"/>
            <a:r>
              <a:rPr lang="cs-CZ" dirty="0"/>
              <a:t>Listinnou plnou mocí mohou být také vnitřní předpisy organizace, ze kterých vyplývá, že organizaci je oprávněn zastupovat např. řídící pracovník na určité pozici, avšak i vnitřní předpisy musí být </a:t>
            </a:r>
            <a:r>
              <a:rPr lang="cs-CZ" dirty="0" smtClean="0"/>
              <a:t>podepsány</a:t>
            </a:r>
          </a:p>
          <a:p>
            <a:pPr lvl="1"/>
            <a:r>
              <a:rPr lang="cs-CZ" dirty="0" smtClean="0"/>
              <a:t>Uvádí se platnost plné moci </a:t>
            </a:r>
            <a:r>
              <a:rPr lang="cs-CZ" b="1" dirty="0" smtClean="0"/>
              <a:t>od - do </a:t>
            </a:r>
          </a:p>
          <a:p>
            <a:pPr lvl="1"/>
            <a:r>
              <a:rPr lang="cs-CZ" dirty="0" smtClean="0"/>
              <a:t>Nutné nastavit, pro jaké činnosti je plná moc platná (zda jen pro žádost o podporu, nebo i další úkony)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9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a forma předkládání žádostí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320000"/>
          </a:xfrm>
        </p:spPr>
        <p:txBody>
          <a:bodyPr/>
          <a:lstStyle/>
          <a:p>
            <a:r>
              <a:rPr lang="cs-CZ" dirty="0" smtClean="0"/>
              <a:t>Podání pouze elektronicky</a:t>
            </a:r>
          </a:p>
          <a:p>
            <a:r>
              <a:rPr lang="cs-CZ" dirty="0" smtClean="0"/>
              <a:t>Tvorba žádosti prostřednictvím IS KP2014+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Nutný elektronický podpis a datová schránka</a:t>
            </a:r>
          </a:p>
          <a:p>
            <a:r>
              <a:rPr lang="cs-CZ" dirty="0" smtClean="0"/>
              <a:t>Pokud bude podepisovat žádost statutární zástupce, musí mít v systému zřízen vlastní účet.</a:t>
            </a:r>
          </a:p>
          <a:p>
            <a:r>
              <a:rPr lang="cs-CZ" dirty="0" smtClean="0"/>
              <a:t>Institut plných mocí (zmocňování – k žádosti musí být připojena plná moc podepsaná v MS 2014+, tento dokument může být v podobě </a:t>
            </a:r>
            <a:r>
              <a:rPr lang="cs-CZ" dirty="0" err="1" smtClean="0"/>
              <a:t>scanu</a:t>
            </a:r>
            <a:r>
              <a:rPr lang="cs-CZ" dirty="0"/>
              <a:t>.</a:t>
            </a:r>
            <a:r>
              <a:rPr lang="cs-CZ" dirty="0" smtClean="0"/>
              <a:t> Originál, nebo jeho úředně ověřenou kopii musí mít žadatel k dispozici u sebe).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7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956416" cy="4149192"/>
          </a:xfrm>
        </p:spPr>
        <p:txBody>
          <a:bodyPr>
            <a:normAutofit fontScale="90000"/>
          </a:bodyPr>
          <a:lstStyle/>
          <a:p>
            <a:pPr lvl="0" defTabSz="449263" fontAlgn="base">
              <a:spcBef>
                <a:spcPts val="500"/>
              </a:spcBef>
              <a:spcAft>
                <a:spcPct val="0"/>
              </a:spcAft>
            </a:pPr>
            <a:r>
              <a:rPr lang="cs-CZ" altLang="cs-CZ" sz="2400" dirty="0" smtClean="0">
                <a:solidFill>
                  <a:srgbClr val="14407E"/>
                </a:solidFill>
              </a:rPr>
              <a:t>          Těšíme se na vaše inovační záměry</a:t>
            </a:r>
            <a:br>
              <a:rPr lang="cs-CZ" altLang="cs-CZ" sz="2400" dirty="0" smtClean="0">
                <a:solidFill>
                  <a:srgbClr val="14407E"/>
                </a:solidFill>
              </a:rPr>
            </a:br>
            <a:r>
              <a:rPr lang="cs-CZ" altLang="cs-CZ" sz="2400" dirty="0" smtClean="0">
                <a:solidFill>
                  <a:srgbClr val="14407E"/>
                </a:solidFill>
              </a:rPr>
              <a:t/>
            </a:r>
            <a:br>
              <a:rPr lang="cs-CZ" altLang="cs-CZ" sz="2400" dirty="0" smtClean="0">
                <a:solidFill>
                  <a:srgbClr val="14407E"/>
                </a:solidFill>
              </a:rPr>
            </a:br>
            <a:r>
              <a:rPr lang="cs-CZ" altLang="cs-CZ" sz="2400" dirty="0">
                <a:solidFill>
                  <a:srgbClr val="14407E"/>
                </a:solidFill>
              </a:rPr>
              <a:t/>
            </a:r>
            <a:br>
              <a:rPr lang="cs-CZ" altLang="cs-CZ" sz="2400" dirty="0">
                <a:solidFill>
                  <a:srgbClr val="14407E"/>
                </a:solidFill>
              </a:rPr>
            </a:br>
            <a:r>
              <a:rPr lang="cs-CZ" altLang="cs-CZ" sz="2400" cap="none" dirty="0" smtClean="0">
                <a:solidFill>
                  <a:srgbClr val="14407E"/>
                </a:solidFill>
              </a:rPr>
              <a:t>Dotazy k výzvě na ESF Fóru:</a:t>
            </a:r>
            <a:r>
              <a:rPr lang="cs-CZ" altLang="cs-CZ" sz="2400" b="0" cap="none" dirty="0" smtClean="0">
                <a:solidFill>
                  <a:srgbClr val="14407E"/>
                </a:solidFill>
              </a:rPr>
              <a:t/>
            </a:r>
            <a:br>
              <a:rPr lang="cs-CZ" altLang="cs-CZ" sz="2400" b="0" cap="none" dirty="0" smtClean="0">
                <a:solidFill>
                  <a:srgbClr val="14407E"/>
                </a:solidFill>
              </a:rPr>
            </a:br>
            <a:r>
              <a:rPr lang="cs-CZ" altLang="cs-CZ" sz="2200" b="0" kern="1200" cap="none" dirty="0" smtClean="0">
                <a:solidFill>
                  <a:srgbClr val="002060"/>
                </a:solidFill>
                <a:latin typeface="Arial" charset="0"/>
                <a:ea typeface="Microsoft YaHei" charset="-122"/>
              </a:rPr>
              <a:t>https</a:t>
            </a:r>
            <a:r>
              <a:rPr lang="cs-CZ" altLang="cs-CZ" sz="2200" b="0" kern="1200" cap="none" dirty="0">
                <a:solidFill>
                  <a:srgbClr val="002060"/>
                </a:solidFill>
                <a:latin typeface="Arial" charset="0"/>
                <a:ea typeface="Microsoft YaHei" charset="-122"/>
              </a:rPr>
              <a:t>://forum.esfcr.cz/node/99/vyzva-na-socialni-inovace/</a:t>
            </a:r>
            <a:r>
              <a:rPr lang="cs-CZ" altLang="cs-CZ" sz="2400" dirty="0" smtClean="0">
                <a:solidFill>
                  <a:srgbClr val="14407E"/>
                </a:solidFill>
              </a:rPr>
              <a:t/>
            </a:r>
            <a:br>
              <a:rPr lang="cs-CZ" altLang="cs-CZ" sz="2400" dirty="0" smtClean="0">
                <a:solidFill>
                  <a:srgbClr val="14407E"/>
                </a:solidFill>
              </a:rPr>
            </a:br>
            <a:r>
              <a:rPr lang="cs-CZ" altLang="cs-CZ" sz="2400" dirty="0" smtClean="0">
                <a:solidFill>
                  <a:srgbClr val="14407E"/>
                </a:solidFill>
              </a:rPr>
              <a:t/>
            </a:r>
            <a:br>
              <a:rPr lang="cs-CZ" altLang="cs-CZ" sz="2400" dirty="0" smtClean="0">
                <a:solidFill>
                  <a:srgbClr val="14407E"/>
                </a:solidFill>
              </a:rPr>
            </a:br>
            <a:r>
              <a:rPr lang="cs-CZ" altLang="cs-CZ" sz="2400" cap="none" dirty="0">
                <a:solidFill>
                  <a:srgbClr val="14407E"/>
                </a:solidFill>
              </a:rPr>
              <a:t>Kontakty:</a:t>
            </a:r>
            <a:r>
              <a:rPr lang="cs-CZ" altLang="cs-CZ" sz="2400" cap="none" dirty="0" smtClean="0">
                <a:solidFill>
                  <a:srgbClr val="14407E"/>
                </a:solidFill>
              </a:rPr>
              <a:t/>
            </a:r>
            <a:br>
              <a:rPr lang="cs-CZ" altLang="cs-CZ" sz="2400" cap="none" dirty="0" smtClean="0">
                <a:solidFill>
                  <a:srgbClr val="14407E"/>
                </a:solidFill>
              </a:rPr>
            </a:b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  <a:hlinkClick r:id="rId3"/>
              </a:rPr>
              <a:t>pavla.juskovičova@mpsv.cz</a:t>
            </a: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cs-CZ" altLang="cs-CZ" sz="2200" b="0" kern="1200" cap="none" dirty="0" smtClean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950</a:t>
            </a: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 </a:t>
            </a:r>
            <a:r>
              <a:rPr lang="cs-CZ" altLang="cs-CZ" sz="2200" b="0" kern="1200" cap="none" dirty="0" smtClean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192</a:t>
            </a: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 634 </a:t>
            </a:r>
            <a:b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  <a:hlinkClick r:id="rId4"/>
              </a:rPr>
              <a:t>petra.kottova@mpsv.cz</a:t>
            </a: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       </a:t>
            </a:r>
            <a:r>
              <a:rPr lang="cs-CZ" altLang="cs-CZ" sz="2200" b="0" kern="1200" cap="none" smtClean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cs-CZ" altLang="cs-CZ" sz="2200" b="0" kern="1200" cap="none" smtClean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cs-CZ" altLang="cs-CZ" sz="2200" b="0" kern="1200" cap="none" smtClean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950</a:t>
            </a:r>
            <a:r>
              <a:rPr lang="cs-CZ" altLang="cs-CZ" sz="2200" b="0" kern="1200" cap="none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 </a:t>
            </a:r>
            <a:r>
              <a:rPr lang="cs-CZ" altLang="cs-CZ" sz="2200" b="0" kern="1200" cap="none" smtClean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192 </a:t>
            </a:r>
            <a:r>
              <a:rPr lang="cs-CZ" altLang="cs-CZ" sz="22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>117</a:t>
            </a:r>
            <a:r>
              <a:rPr lang="cs-CZ" altLang="cs-CZ" sz="2000" b="0" kern="1200" cap="none" dirty="0">
                <a:solidFill>
                  <a:srgbClr val="CCCCFF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cs-CZ" altLang="cs-CZ" sz="2000" b="0" kern="1200" cap="none" dirty="0">
                <a:solidFill>
                  <a:srgbClr val="CCCCFF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cs-CZ" altLang="cs-CZ" sz="20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  <a:t/>
            </a:r>
            <a:br>
              <a:rPr lang="cs-CZ" altLang="cs-CZ" sz="2000" b="0" kern="1200" cap="none" dirty="0">
                <a:solidFill>
                  <a:srgbClr val="333399"/>
                </a:solidFill>
                <a:latin typeface="Arial" charset="0"/>
                <a:ea typeface="Microsoft YaHei" charset="-122"/>
                <a:cs typeface="+mn-cs"/>
              </a:rPr>
            </a:br>
            <a:r>
              <a:rPr lang="cs-CZ" altLang="cs-CZ" sz="2400" dirty="0">
                <a:solidFill>
                  <a:srgbClr val="14407E"/>
                </a:solidFill>
              </a:rPr>
              <a:t/>
            </a:r>
            <a:br>
              <a:rPr lang="cs-CZ" altLang="cs-CZ" sz="2400" dirty="0">
                <a:solidFill>
                  <a:srgbClr val="14407E"/>
                </a:solidFill>
              </a:rPr>
            </a:br>
            <a:endParaRPr lang="cs-CZ" altLang="cs-CZ" sz="2400" dirty="0">
              <a:solidFill>
                <a:srgbClr val="14407E"/>
              </a:solidFill>
            </a:endParaRPr>
          </a:p>
        </p:txBody>
      </p:sp>
      <p:pic>
        <p:nvPicPr>
          <p:cNvPr id="2050" name="Picture 2" descr="C:\Users\petra.kottova\Desktop\příprava prezentace pro SI\obrázky\tvurciKV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9881"/>
            <a:ext cx="4192215" cy="30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je výzva na soc. inovace?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výzvy / co je možné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sz="2100" dirty="0"/>
              <a:t>Hledáme </a:t>
            </a:r>
            <a:r>
              <a:rPr lang="cs-CZ" sz="2100" dirty="0" smtClean="0"/>
              <a:t>odpovědi </a:t>
            </a:r>
            <a:r>
              <a:rPr lang="cs-CZ" sz="2100" dirty="0"/>
              <a:t>na </a:t>
            </a:r>
            <a:r>
              <a:rPr lang="cs-CZ" sz="2100" dirty="0" smtClean="0"/>
              <a:t>přetrvávající nebo hrozící sociální problémy v oblasti </a:t>
            </a:r>
            <a:r>
              <a:rPr lang="cs-CZ" sz="2100" b="1" dirty="0" smtClean="0"/>
              <a:t>soc. integrace, zaměstnanosti a veřejné správy.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1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100" dirty="0" smtClean="0"/>
              <a:t>Výzva se vztahuje také na oblasti posílení udržitelnosti a efektivnějšího fungování NNO a snižování jejich závislosti na veřejných zdrojích.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s-CZ" sz="21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2100" dirty="0" smtClean="0"/>
              <a:t>Nabízíme Vám podporu pro:  a) </a:t>
            </a:r>
            <a:r>
              <a:rPr lang="cs-CZ" sz="2100" b="1" dirty="0" smtClean="0"/>
              <a:t>testování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 dirty="0" smtClean="0"/>
              <a:t>                                                     b) </a:t>
            </a:r>
            <a:r>
              <a:rPr lang="cs-CZ" sz="2100" b="1" dirty="0" smtClean="0"/>
              <a:t>šíření</a:t>
            </a:r>
            <a:endParaRPr lang="cs-CZ" sz="21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1026" name="Picture 2" descr="C:\Users\petra.kottova\Desktop\příprava prezentace pro SI\obrázky\podp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13016"/>
            <a:ext cx="2304256" cy="19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Spirála  inovačního  cyklu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5" name="Zástupný symbol pro obsah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32859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3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5045</Words>
  <Application>Microsoft Office PowerPoint</Application>
  <PresentationFormat>Předvádění na obrazovce (4:3)</PresentationFormat>
  <Paragraphs>721</Paragraphs>
  <Slides>63</Slides>
  <Notes>45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prezentace</vt:lpstr>
      <vt:lpstr>Seminář k výzvě  03_15_024     </vt:lpstr>
      <vt:lpstr>Program                           prezentující</vt:lpstr>
      <vt:lpstr>Sociální inovace – příklad versus definice</vt:lpstr>
      <vt:lpstr>Sociální inovace – příklad versus definice – využití netušeného potenciálu cílové skupiny</vt:lpstr>
      <vt:lpstr>V čem je výzva jiná?</vt:lpstr>
      <vt:lpstr>Identifikace  výzvy  24</vt:lpstr>
      <vt:lpstr>Jaká je výzva na soc. inovace?</vt:lpstr>
      <vt:lpstr>Cíl výzvy / co je možné</vt:lpstr>
      <vt:lpstr>Spirála  inovačního  cyklu</vt:lpstr>
      <vt:lpstr>Výzva  nepodporuje</vt:lpstr>
      <vt:lpstr>Podmínky výzvy</vt:lpstr>
      <vt:lpstr>rizika</vt:lpstr>
      <vt:lpstr>ŽADATELÉ / PARTNEŘI</vt:lpstr>
      <vt:lpstr>Cílové skupiny</vt:lpstr>
      <vt:lpstr>Evaluace</vt:lpstr>
      <vt:lpstr>Evaluace</vt:lpstr>
      <vt:lpstr>Monitorovací indikátory</vt:lpstr>
      <vt:lpstr>Inovační záměr</vt:lpstr>
      <vt:lpstr>Inovační záměr - struktura</vt:lpstr>
      <vt:lpstr>Inovační záměr – část 1</vt:lpstr>
      <vt:lpstr>Inovační záměr - Část 2</vt:lpstr>
      <vt:lpstr>Inovační záměr – část 3 (1)</vt:lpstr>
      <vt:lpstr>Inovační záměr – část 3 (2)</vt:lpstr>
      <vt:lpstr>Inovační záměr - Část 4</vt:lpstr>
      <vt:lpstr>Videa – inspirace odjinud </vt:lpstr>
      <vt:lpstr>Veřejná podpora (VP)</vt:lpstr>
      <vt:lpstr>Žádost v ISKP2014+  </vt:lpstr>
      <vt:lpstr>Elektronizace </vt:lpstr>
      <vt:lpstr>Registrace uživatelů is kp14+</vt:lpstr>
      <vt:lpstr>Formulář žádosti o podporu I</vt:lpstr>
      <vt:lpstr>Formulář žádosti o podporu II</vt:lpstr>
      <vt:lpstr>1. kolo hodnocení</vt:lpstr>
      <vt:lpstr>Prezentace aplikace PowerPoint</vt:lpstr>
      <vt:lpstr>Subjekty I</vt:lpstr>
      <vt:lpstr>Subjekty II</vt:lpstr>
      <vt:lpstr>Subjekty III</vt:lpstr>
      <vt:lpstr>umístění</vt:lpstr>
      <vt:lpstr>Prezentace aplikace PowerPoint</vt:lpstr>
      <vt:lpstr>Spolufinancování I</vt:lpstr>
      <vt:lpstr>Spolufinancování II</vt:lpstr>
      <vt:lpstr>2. Kolo hodnocení</vt:lpstr>
      <vt:lpstr>Prezentace aplikace PowerPoint</vt:lpstr>
      <vt:lpstr>Indikátory I</vt:lpstr>
      <vt:lpstr>Povinné Indikátory k naplnění</vt:lpstr>
      <vt:lpstr>Monitorování  vs. způsobilost</vt:lpstr>
      <vt:lpstr>Bagatelní podpora není omezení</vt:lpstr>
      <vt:lpstr>Prezentace aplikace PowerPoint</vt:lpstr>
      <vt:lpstr>Monitorovací indikátory - Popis hodnoty</vt:lpstr>
      <vt:lpstr>vazba IS KP14+ a IS ESF 2014+ </vt:lpstr>
      <vt:lpstr>Povinné indikátory k vykazování</vt:lpstr>
      <vt:lpstr>Realizační Tým</vt:lpstr>
      <vt:lpstr>Realizační tým - požadavky na vyplnění záložky v žádosti</vt:lpstr>
      <vt:lpstr>Způsobilé výdaje – rozdíly oproti op LZZ</vt:lpstr>
      <vt:lpstr>Způsobilé výdaje (1)</vt:lpstr>
      <vt:lpstr>Způsobilé výdaje (2)</vt:lpstr>
      <vt:lpstr>Způsobilé výdaje (3)</vt:lpstr>
      <vt:lpstr>Nepřímé náklady</vt:lpstr>
      <vt:lpstr>Finanční plán I</vt:lpstr>
      <vt:lpstr>Finanční plán II</vt:lpstr>
      <vt:lpstr>Čestné prohlášení v žádosti o podporu</vt:lpstr>
      <vt:lpstr>Plné moci</vt:lpstr>
      <vt:lpstr>Způsob a forma předkládání žádostí</vt:lpstr>
      <vt:lpstr>          Těšíme se na vaše inovační záměry   Dotazy k výzvě na ESF Fóru: https://forum.esfcr.cz/node/99/vyzva-na-socialni-inovace/  Kontakty: pavla.juskovičova@mpsv.cz 950 192 634   petra.kottova@mpsv.cz        950 192 117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2015-12-17T10:13:55Z</dcterms:modified>
</cp:coreProperties>
</file>