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app.xml" Type="http://schemas.openxmlformats.org/officeDocument/2006/relationships/extended-properties" Id="rId3"/>
    <Relationship Target="docProps/core.xml" Type="http://schemas.openxmlformats.org/package/2006/relationships/metadata/core-properties" Id="rId2"/>
    <Relationship Target="ppt/presentation.xml" Type="http://schemas.openxmlformats.org/officeDocument/2006/relationships/officeDocument" Id="rId1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1"/>
  </p:sldMasterIdLst>
  <p:notesMasterIdLst>
    <p:notesMasterId r:id="rId39"/>
  </p:notesMasterIdLst>
  <p:sldIdLst>
    <p:sldId id="256" r:id="rId2"/>
    <p:sldId id="274" r:id="rId3"/>
    <p:sldId id="318" r:id="rId4"/>
    <p:sldId id="276" r:id="rId5"/>
    <p:sldId id="277" r:id="rId6"/>
    <p:sldId id="289" r:id="rId7"/>
    <p:sldId id="273" r:id="rId8"/>
    <p:sldId id="286" r:id="rId9"/>
    <p:sldId id="281" r:id="rId10"/>
    <p:sldId id="319" r:id="rId11"/>
    <p:sldId id="282" r:id="rId12"/>
    <p:sldId id="320" r:id="rId13"/>
    <p:sldId id="287" r:id="rId14"/>
    <p:sldId id="288" r:id="rId15"/>
    <p:sldId id="290" r:id="rId16"/>
    <p:sldId id="302" r:id="rId17"/>
    <p:sldId id="303" r:id="rId18"/>
    <p:sldId id="304" r:id="rId19"/>
    <p:sldId id="308" r:id="rId20"/>
    <p:sldId id="306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1" r:id="rId38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16484" autoAdjust="false"/>
    <p:restoredTop sz="94628" autoAdjust="false"/>
  </p:normalViewPr>
  <p:slideViewPr>
    <p:cSldViewPr showGuides="true">
      <p:cViewPr>
        <p:scale>
          <a:sx n="100" d="100"/>
          <a:sy n="100" d="100"/>
        </p:scale>
        <p:origin x="-180" y="-78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7.xml" Type="http://schemas.openxmlformats.org/officeDocument/2006/relationships/slide" Id="rId8"/>
    <Relationship Target="slides/slide12.xml" Type="http://schemas.openxmlformats.org/officeDocument/2006/relationships/slide" Id="rId13"/>
    <Relationship Target="slides/slide17.xml" Type="http://schemas.openxmlformats.org/officeDocument/2006/relationships/slide" Id="rId18"/>
    <Relationship Target="slides/slide25.xml" Type="http://schemas.openxmlformats.org/officeDocument/2006/relationships/slide" Id="rId26"/>
    <Relationship Target="notesMasters/notesMaster1.xml" Type="http://schemas.openxmlformats.org/officeDocument/2006/relationships/notesMaster" Id="rId39"/>
    <Relationship Target="slides/slide2.xml" Type="http://schemas.openxmlformats.org/officeDocument/2006/relationships/slide" Id="rId3"/>
    <Relationship Target="slides/slide20.xml" Type="http://schemas.openxmlformats.org/officeDocument/2006/relationships/slide" Id="rId21"/>
    <Relationship Target="slides/slide33.xml" Type="http://schemas.openxmlformats.org/officeDocument/2006/relationships/slide" Id="rId34"/>
    <Relationship Target="theme/theme1.xml" Type="http://schemas.openxmlformats.org/officeDocument/2006/relationships/theme" Id="rId42"/>
    <Relationship Target="slides/slide6.xml" Type="http://schemas.openxmlformats.org/officeDocument/2006/relationships/slide" Id="rId7"/>
    <Relationship Target="slides/slide11.xml" Type="http://schemas.openxmlformats.org/officeDocument/2006/relationships/slide" Id="rId12"/>
    <Relationship Target="slides/slide16.xml" Type="http://schemas.openxmlformats.org/officeDocument/2006/relationships/slide" Id="rId17"/>
    <Relationship Target="slides/slide24.xml" Type="http://schemas.openxmlformats.org/officeDocument/2006/relationships/slide" Id="rId25"/>
    <Relationship Target="slides/slide32.xml" Type="http://schemas.openxmlformats.org/officeDocument/2006/relationships/slide" Id="rId33"/>
    <Relationship Target="slides/slide37.xml" Type="http://schemas.openxmlformats.org/officeDocument/2006/relationships/slide" Id="rId38"/>
    <Relationship Target="slides/slide1.xml" Type="http://schemas.openxmlformats.org/officeDocument/2006/relationships/slide" Id="rId2"/>
    <Relationship Target="slides/slide15.xml" Type="http://schemas.openxmlformats.org/officeDocument/2006/relationships/slide" Id="rId16"/>
    <Relationship Target="slides/slide19.xml" Type="http://schemas.openxmlformats.org/officeDocument/2006/relationships/slide" Id="rId20"/>
    <Relationship Target="slides/slide28.xml" Type="http://schemas.openxmlformats.org/officeDocument/2006/relationships/slide" Id="rId29"/>
    <Relationship Target="viewProps.xml" Type="http://schemas.openxmlformats.org/officeDocument/2006/relationships/viewProps" Id="rId41"/>
    <Relationship Target="slideMasters/slideMaster1.xml" Type="http://schemas.openxmlformats.org/officeDocument/2006/relationships/slideMaster" Id="rId1"/>
    <Relationship Target="slides/slide5.xml" Type="http://schemas.openxmlformats.org/officeDocument/2006/relationships/slide" Id="rId6"/>
    <Relationship Target="slides/slide10.xml" Type="http://schemas.openxmlformats.org/officeDocument/2006/relationships/slide" Id="rId11"/>
    <Relationship Target="slides/slide23.xml" Type="http://schemas.openxmlformats.org/officeDocument/2006/relationships/slide" Id="rId24"/>
    <Relationship Target="slides/slide31.xml" Type="http://schemas.openxmlformats.org/officeDocument/2006/relationships/slide" Id="rId32"/>
    <Relationship Target="slides/slide36.xml" Type="http://schemas.openxmlformats.org/officeDocument/2006/relationships/slide" Id="rId37"/>
    <Relationship Target="presProps.xml" Type="http://schemas.openxmlformats.org/officeDocument/2006/relationships/presProps" Id="rId40"/>
    <Relationship Target="slides/slide4.xml" Type="http://schemas.openxmlformats.org/officeDocument/2006/relationships/slide" Id="rId5"/>
    <Relationship Target="slides/slide14.xml" Type="http://schemas.openxmlformats.org/officeDocument/2006/relationships/slide" Id="rId15"/>
    <Relationship Target="slides/slide22.xml" Type="http://schemas.openxmlformats.org/officeDocument/2006/relationships/slide" Id="rId23"/>
    <Relationship Target="slides/slide27.xml" Type="http://schemas.openxmlformats.org/officeDocument/2006/relationships/slide" Id="rId28"/>
    <Relationship Target="slides/slide35.xml" Type="http://schemas.openxmlformats.org/officeDocument/2006/relationships/slide" Id="rId36"/>
    <Relationship Target="slides/slide9.xml" Type="http://schemas.openxmlformats.org/officeDocument/2006/relationships/slide" Id="rId10"/>
    <Relationship Target="slides/slide18.xml" Type="http://schemas.openxmlformats.org/officeDocument/2006/relationships/slide" Id="rId19"/>
    <Relationship Target="slides/slide30.xml" Type="http://schemas.openxmlformats.org/officeDocument/2006/relationships/slide" Id="rId31"/>
    <Relationship Target="slides/slide3.xml" Type="http://schemas.openxmlformats.org/officeDocument/2006/relationships/slide" Id="rId4"/>
    <Relationship Target="slides/slide8.xml" Type="http://schemas.openxmlformats.org/officeDocument/2006/relationships/slide" Id="rId9"/>
    <Relationship Target="slides/slide13.xml" Type="http://schemas.openxmlformats.org/officeDocument/2006/relationships/slide" Id="rId14"/>
    <Relationship Target="slides/slide21.xml" Type="http://schemas.openxmlformats.org/officeDocument/2006/relationships/slide" Id="rId22"/>
    <Relationship Target="slides/slide26.xml" Type="http://schemas.openxmlformats.org/officeDocument/2006/relationships/slide" Id="rId27"/>
    <Relationship Target="slides/slide29.xml" Type="http://schemas.openxmlformats.org/officeDocument/2006/relationships/slide" Id="rId30"/>
    <Relationship Target="slides/slide34.xml" Type="http://schemas.openxmlformats.org/officeDocument/2006/relationships/slide" Id="rId35"/>
    <Relationship Target="tableStyles.xml" Type="http://schemas.openxmlformats.org/officeDocument/2006/relationships/tableStyles" Id="rId43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25.11.2015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 smtClean="false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 smtClean="false"/>
              <a:t>Kliknutím lze upravit styly předlohy textu.</a:t>
            </a:r>
          </a:p>
          <a:p>
            <a:pPr lvl="1"/>
            <a:r>
              <a:rPr lang="cs-CZ" dirty="false" smtClean="false"/>
              <a:t>Druhá úroveň</a:t>
            </a:r>
          </a:p>
          <a:p>
            <a:pPr lvl="2"/>
            <a:r>
              <a:rPr lang="cs-CZ" dirty="false" smtClean="false"/>
              <a:t>Třetí úroveň</a:t>
            </a:r>
          </a:p>
          <a:p>
            <a:pPr lvl="3"/>
            <a:r>
              <a:rPr lang="cs-CZ" dirty="false" smtClean="false"/>
              <a:t>Čtvrtá úroveň</a:t>
            </a:r>
          </a:p>
          <a:p>
            <a:pPr lvl="4"/>
            <a:r>
              <a:rPr lang="cs-CZ" dirty="false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3"/>
    <Relationship Target="../media/image11.png" Type="http://schemas.openxmlformats.org/officeDocument/2006/relationships/image" Id="rId2"/>
    <Relationship Target="../slideLayouts/slideLayout9.xml" Type="http://schemas.openxmlformats.org/officeDocument/2006/relationships/slideLayout" Id="rId1"/>
    <Relationship Target="../media/image13.png" Type="http://schemas.openxmlformats.org/officeDocument/2006/relationships/image" Id="rId4"/>
</Relationships>

</file>

<file path=ppt/slides/_rels/slide12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media/image15.png" Type="http://schemas.openxmlformats.org/officeDocument/2006/relationships/image" Id="rId3"/>
    <Relationship Target="../media/image14.png" Type="http://schemas.openxmlformats.org/officeDocument/2006/relationships/image" Id="rId2"/>
    <Relationship Target="../slideLayouts/slideLayout4.xml" Type="http://schemas.openxmlformats.org/officeDocument/2006/relationships/slideLayout" Id="rId1"/>
    <Relationship Target="../media/image16.png" Type="http://schemas.openxmlformats.org/officeDocument/2006/relationships/image" Id="rId4"/>
</Relationships>

</file>

<file path=ppt/slides/_rels/slide14.xml.rels><?xml version="1.0" encoding="UTF-8" standalone="yes"?>
<Relationships xmlns="http://schemas.openxmlformats.org/package/2006/relationships">
    <Relationship Target="../media/image18.png" Type="http://schemas.openxmlformats.org/officeDocument/2006/relationships/image" Id="rId3"/>
    <Relationship Target="../media/image17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19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3"/>
    <Relationship Target="../media/image24.png" Type="http://schemas.openxmlformats.org/officeDocument/2006/relationships/image" Id="rId7"/>
    <Relationship Target="../media/image19.png" Type="http://schemas.openxmlformats.org/officeDocument/2006/relationships/image" Id="rId2"/>
    <Relationship Target="../slideLayouts/slideLayout8.xml" Type="http://schemas.openxmlformats.org/officeDocument/2006/relationships/slideLayout" Id="rId1"/>
    <Relationship Target="../media/image23.png" Type="http://schemas.openxmlformats.org/officeDocument/2006/relationships/image" Id="rId6"/>
    <Relationship Target="../media/image22.png" Type="http://schemas.openxmlformats.org/officeDocument/2006/relationships/image" Id="rId5"/>
    <Relationship Target="../media/image21.png" Type="http://schemas.openxmlformats.org/officeDocument/2006/relationships/image" Id="rId4"/>
</Relationships>

</file>

<file path=ppt/slides/_rels/slide17.xml.rels><?xml version="1.0" encoding="UTF-8" standalone="yes"?>
<Relationships xmlns="http://schemas.openxmlformats.org/package/2006/relationships">
    <Relationship Target="../media/image25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3"/>
    <Relationship Target="../media/image26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media/image28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Mode="External" Target="http://www.esfcr.cz/folder/5079/display" Type="http://schemas.openxmlformats.org/officeDocument/2006/relationships/hyperlink" Id="rId8"/>
    <Relationship TargetMode="External" Target="http://www.esfcr.cz/folder/5080/" Type="http://schemas.openxmlformats.org/officeDocument/2006/relationships/hyperlink" Id="rId3"/>
    <Relationship TargetMode="External" Target="http://www.esfcr.cz/folder/5098/" Type="http://schemas.openxmlformats.org/officeDocument/2006/relationships/hyperlink" Id="rId7"/>
    <Relationship TargetMode="External" Target="http://www.esfcr.cz/file/9143/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Mode="External" Target="http://www.esfcr.cz/folder/5083/" Type="http://schemas.openxmlformats.org/officeDocument/2006/relationships/hyperlink" Id="rId6"/>
    <Relationship TargetMode="External" Target="http://www.esfcr.cz/folder/5114/" Type="http://schemas.openxmlformats.org/officeDocument/2006/relationships/hyperlink" Id="rId5"/>
    <Relationship TargetMode="External" Target="http://www.esfcr.cz/folder/5101/" Type="http://schemas.openxmlformats.org/officeDocument/2006/relationships/hyperlink" Id="rId4"/>
    <Relationship TargetMode="External" Target="http://www.strukturalni-fondy.cz/cs/Jak-na-projekt/Elektronicka-zadost/Edukacni-videa" Type="http://schemas.openxmlformats.org/officeDocument/2006/relationships/hyperlink" Id="rId9"/>
</Relationships>

</file>

<file path=ppt/slides/_rels/slide20.xml.rels><?xml version="1.0" encoding="UTF-8" standalone="yes"?>
<Relationships xmlns="http://schemas.openxmlformats.org/package/2006/relationships">
    <Relationship Target="../media/image29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3"/>
    <Relationship TargetMode="External" Target="mailto:iskp@mpsv.cz" Type="http://schemas.openxmlformats.org/officeDocument/2006/relationships/hyperlink" Id="rId2"/>
    <Relationship Target="../slideLayouts/slideLayout4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image31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32.png" Type="http://schemas.openxmlformats.org/officeDocument/2006/relationships/image" Id="rId2"/>
    <Relationship Target="../slideLayouts/slideLayout8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3"/>
    <Relationship Target="../media/image34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media/image37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Mode="External" Target="mailto:iskp@mpsv.c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Mode="External" Target="http://www.esfcr.cz/dokumenty-op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media/image39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media/image4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media/image42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media/image43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media/image44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media/image45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Mode="External" Target="mailto:iskp@mpsv.cz" Type="http://schemas.openxmlformats.org/officeDocument/2006/relationships/hyperlink" Id="rId2"/>
    <Relationship Target="../slideLayouts/slideLayout1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3"/>
    <Relationship Target="../media/image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3"/>
    <Relationship Target="../media/image7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611560" y="1916832"/>
            <a:ext cx="8028424" cy="1224000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u="sng" dirty="false">
                <a:solidFill>
                  <a:srgbClr val="002A7E"/>
                </a:solidFill>
              </a:rPr>
              <a:t>Ukázka portálu IS KP14+</a:t>
            </a:r>
            <a:r>
              <a:rPr lang="cs-CZ" u="sng" dirty="false" smtClean="false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cs-CZ" u="sng" dirty="false" smtClean="false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1000" u="sng" dirty="false" smtClean="false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cs-CZ" sz="1000" u="sng" dirty="false" smtClean="false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u="sng" dirty="false" smtClean="false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cs-CZ" u="sng" dirty="false" smtClean="false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200" dirty="false" smtClean="false">
                <a:solidFill>
                  <a:srgbClr val="002A7E"/>
                </a:solidFill>
              </a:rPr>
              <a:t>Informační systém </a:t>
            </a:r>
            <a:br>
              <a:rPr lang="cs-CZ" sz="3200" dirty="false" smtClean="false">
                <a:solidFill>
                  <a:srgbClr val="002A7E"/>
                </a:solidFill>
              </a:rPr>
            </a:br>
            <a:r>
              <a:rPr lang="cs-CZ" sz="3200" dirty="false" smtClean="false">
                <a:solidFill>
                  <a:srgbClr val="002A7E"/>
                </a:solidFill>
              </a:rPr>
              <a:t>konečného příjemce</a:t>
            </a:r>
            <a:br>
              <a:rPr lang="cs-CZ" sz="3200" dirty="false" smtClean="false">
                <a:solidFill>
                  <a:srgbClr val="002A7E"/>
                </a:solidFill>
              </a:rPr>
            </a:br>
            <a:r>
              <a:rPr lang="cs-CZ" sz="2000" dirty="false" smtClean="false">
                <a:solidFill>
                  <a:srgbClr val="002A7E"/>
                </a:solidFill>
              </a:rPr>
              <a:t/>
            </a:r>
            <a:br>
              <a:rPr lang="cs-CZ" sz="2000" dirty="false" smtClean="false">
                <a:solidFill>
                  <a:srgbClr val="002A7E"/>
                </a:solidFill>
              </a:rPr>
            </a:br>
            <a:r>
              <a:rPr lang="cs-CZ" sz="3200" dirty="false" smtClean="false">
                <a:solidFill>
                  <a:srgbClr val="002A7E"/>
                </a:solidFill>
              </a:rPr>
              <a:t/>
            </a:r>
            <a:br>
              <a:rPr lang="cs-CZ" sz="3200" dirty="false" smtClean="false">
                <a:solidFill>
                  <a:srgbClr val="002A7E"/>
                </a:solidFill>
              </a:rPr>
            </a:br>
            <a:r>
              <a:rPr lang="cs-CZ" sz="2800" cap="none" dirty="false" smtClean="false">
                <a:solidFill>
                  <a:srgbClr val="002A7E"/>
                </a:solidFill>
              </a:rPr>
              <a:t>1. Jak vypadá a funguje IS KP14+</a:t>
            </a:r>
            <a:br>
              <a:rPr lang="cs-CZ" sz="2800" cap="none" dirty="false" smtClean="false">
                <a:solidFill>
                  <a:srgbClr val="002A7E"/>
                </a:solidFill>
              </a:rPr>
            </a:br>
            <a:r>
              <a:rPr lang="cs-CZ" sz="2800" cap="none" dirty="false" smtClean="false">
                <a:solidFill>
                  <a:srgbClr val="002A7E"/>
                </a:solidFill>
              </a:rPr>
              <a:t>2. Založení a vyplnění žádosti</a:t>
            </a:r>
            <a:br>
              <a:rPr lang="cs-CZ" sz="2800" cap="none" dirty="false" smtClean="false">
                <a:solidFill>
                  <a:srgbClr val="002A7E"/>
                </a:solidFill>
              </a:rPr>
            </a:br>
            <a:endParaRPr lang="cs-CZ" sz="2800" cap="none" dirty="false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Depeše – vytvoření nové depeše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56483" y="1340768"/>
            <a:ext cx="8640960" cy="576064"/>
          </a:xfrm>
        </p:spPr>
        <p:txBody>
          <a:bodyPr/>
          <a:lstStyle/>
          <a:p>
            <a:pPr algn="just"/>
            <a:r>
              <a:rPr lang="cs-CZ" dirty="false" smtClean="false"/>
              <a:t>Nová depeše </a:t>
            </a:r>
            <a:r>
              <a:rPr lang="cs-CZ" dirty="false" smtClean="false">
                <a:sym typeface="Wingdings" pitchFamily="2" charset="2"/>
              </a:rPr>
              <a:t></a:t>
            </a:r>
            <a:r>
              <a:rPr lang="cs-CZ" dirty="false" smtClean="false"/>
              <a:t> Nový záznam </a:t>
            </a:r>
            <a:r>
              <a:rPr lang="cs-CZ" dirty="false" smtClean="false">
                <a:sym typeface="Wingdings" pitchFamily="2" charset="2"/>
              </a:rPr>
              <a:t></a:t>
            </a:r>
            <a:r>
              <a:rPr lang="cs-CZ" dirty="false" smtClean="false"/>
              <a:t> Vyplnit text </a:t>
            </a:r>
            <a:r>
              <a:rPr lang="cs-CZ" dirty="false" smtClean="false">
                <a:sym typeface="Wingdings" pitchFamily="2" charset="2"/>
              </a:rPr>
              <a:t></a:t>
            </a:r>
            <a:r>
              <a:rPr lang="cs-CZ" dirty="false" smtClean="false"/>
              <a:t> Uložit</a:t>
            </a:r>
          </a:p>
          <a:p>
            <a:endParaRPr lang="cs-CZ" dirty="false" smtClean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87" y="1758666"/>
            <a:ext cx="8064896" cy="47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995936" y="475865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748214" y="5583435"/>
            <a:ext cx="12452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06044" y="4780537"/>
            <a:ext cx="1243386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56642" y="2113606"/>
            <a:ext cx="188311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5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Depeše - výběr adresátů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5724128" y="2020350"/>
            <a:ext cx="3240360" cy="4216961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Vyhledávání </a:t>
            </a:r>
            <a:r>
              <a:rPr lang="cs-CZ" sz="2400" dirty="false"/>
              <a:t>pomocí filtrů v horním šedivém řádku </a:t>
            </a:r>
            <a:r>
              <a:rPr lang="cs-CZ" sz="2400" dirty="false" smtClean="false"/>
              <a:t>(zástupný znak </a:t>
            </a:r>
            <a:r>
              <a:rPr lang="cs-CZ" sz="3000" dirty="false" smtClean="fals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cs-CZ" sz="2400" dirty="false" smtClean="false"/>
              <a:t>)</a:t>
            </a: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Označení konkrétní osoby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Výběr </a:t>
            </a:r>
            <a:r>
              <a:rPr lang="cs-CZ" sz="2400" dirty="false"/>
              <a:t>pomocí </a:t>
            </a:r>
            <a:r>
              <a:rPr lang="cs-CZ" sz="2400" dirty="false" smtClean="false"/>
              <a:t>šipek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 smtClean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Uložit </a:t>
            </a:r>
            <a:r>
              <a:rPr lang="cs-CZ" sz="2400" dirty="false"/>
              <a:t>a </a:t>
            </a:r>
            <a:r>
              <a:rPr lang="cs-CZ" sz="2400" dirty="false" smtClean="false"/>
              <a:t>zpě</a:t>
            </a:r>
            <a:r>
              <a:rPr lang="cs-CZ" dirty="false" smtClean="false"/>
              <a:t>t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Odeslat</a:t>
            </a:r>
            <a:endParaRPr lang="cs-CZ" sz="2400" dirty="false"/>
          </a:p>
        </p:txBody>
      </p:sp>
      <p:sp>
        <p:nvSpPr>
          <p:cNvPr id="6" name="Obdélník 5"/>
          <p:cNvSpPr/>
          <p:nvPr/>
        </p:nvSpPr>
        <p:spPr>
          <a:xfrm>
            <a:off x="1763688" y="22768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8" y="1288947"/>
            <a:ext cx="5266984" cy="489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37232" y="2020351"/>
            <a:ext cx="1426455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614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81" y="4755949"/>
            <a:ext cx="63055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1187624" y="2276872"/>
            <a:ext cx="2304256" cy="2609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6081802" y="5094414"/>
            <a:ext cx="2593828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774521" y="4886488"/>
            <a:ext cx="288032" cy="235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6149" name="Picture 5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85" y="5750818"/>
            <a:ext cx="954671" cy="35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4550385" y="5809330"/>
            <a:ext cx="1034718" cy="239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9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sp>
        <p:nvSpPr>
          <p:cNvPr id="6" name="Nadpis 5"/>
          <p:cNvSpPr>
            <a:spLocks noGrp="true"/>
          </p:cNvSpPr>
          <p:nvPr>
            <p:ph type="title"/>
          </p:nvPr>
        </p:nvSpPr>
        <p:spPr>
          <a:xfrm>
            <a:off x="971600" y="2924944"/>
            <a:ext cx="7272000" cy="1224000"/>
          </a:xfrm>
        </p:spPr>
        <p:txBody>
          <a:bodyPr/>
          <a:lstStyle/>
          <a:p>
            <a:pPr algn="ctr"/>
            <a:r>
              <a:rPr lang="cs-CZ" dirty="false" smtClean="false"/>
              <a:t>vyplnění žádosti </a:t>
            </a:r>
            <a:br>
              <a:rPr lang="cs-CZ" dirty="false" smtClean="false"/>
            </a:br>
            <a:r>
              <a:rPr lang="cs-CZ" dirty="false"/>
              <a:t/>
            </a:r>
            <a:br>
              <a:rPr lang="cs-CZ" dirty="false"/>
            </a:br>
            <a:r>
              <a:rPr lang="cs-CZ" cap="none" dirty="false" smtClean="false"/>
              <a:t>v praxi</a:t>
            </a:r>
            <a:endParaRPr lang="cs-CZ" cap="none" dirty="false"/>
          </a:p>
        </p:txBody>
      </p:sp>
    </p:spTree>
    <p:extLst>
      <p:ext uri="{BB962C8B-B14F-4D97-AF65-F5344CB8AC3E}">
        <p14:creationId xmlns:p14="http://schemas.microsoft.com/office/powerpoint/2010/main" val="4324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Základní menu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37966" y="2349239"/>
            <a:ext cx="8064000" cy="1080120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true" dirty="false" smtClean="false"/>
              <a:t>Žadatel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100" dirty="false" smtClean="false"/>
              <a:t>Hodnotitel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100" dirty="false" smtClean="false"/>
              <a:t>Nositel </a:t>
            </a:r>
            <a:r>
              <a:rPr lang="cs-CZ" sz="2100" dirty="false"/>
              <a:t>strategií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pic>
        <p:nvPicPr>
          <p:cNvPr id="921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8" y="1340768"/>
            <a:ext cx="8699500" cy="100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25241" y="1907566"/>
            <a:ext cx="7477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9219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3" y="2557775"/>
            <a:ext cx="5579378" cy="77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017064" y="2617661"/>
            <a:ext cx="2499151" cy="42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9220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4" y="3501008"/>
            <a:ext cx="8172003" cy="30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1979712" y="2557775"/>
            <a:ext cx="1872208" cy="598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true">
            <a:off x="2114368" y="3055031"/>
            <a:ext cx="1809560" cy="1166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Šipka doprava 3"/>
          <p:cNvSpPr/>
          <p:nvPr/>
        </p:nvSpPr>
        <p:spPr>
          <a:xfrm>
            <a:off x="35494" y="1907566"/>
            <a:ext cx="396949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7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Vytvoření nové žádosti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724128" y="2132856"/>
            <a:ext cx="3240360" cy="44273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100" b="true" dirty="false" smtClean="false"/>
              <a:t>Nová žádost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100" b="true" dirty="false" smtClean="false"/>
              <a:t>Seznam programů </a:t>
            </a:r>
            <a:br>
              <a:rPr lang="cs-CZ" sz="2100" b="true" dirty="false" smtClean="false"/>
            </a:br>
            <a:r>
              <a:rPr lang="cs-CZ" sz="2100" b="true" dirty="false" smtClean="false"/>
              <a:t>a výzev </a:t>
            </a:r>
            <a:r>
              <a:rPr lang="cs-CZ" sz="2100" dirty="false" smtClean="false"/>
              <a:t>(uživatel vybere správný OP)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100" b="true" dirty="false" smtClean="false"/>
              <a:t>Otevřené výzvy </a:t>
            </a:r>
            <a:r>
              <a:rPr lang="cs-CZ" sz="2100" dirty="false" smtClean="false"/>
              <a:t>(uživatel vybere správnou výzvu a klikne na individuální projekt)</a:t>
            </a:r>
            <a:endParaRPr lang="cs-CZ" sz="21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6" y="1916832"/>
            <a:ext cx="5326363" cy="472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5" y="1196416"/>
            <a:ext cx="5161611" cy="52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059195" y="1361121"/>
            <a:ext cx="1115777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8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Pravidla pro vyplňování žádosti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91680" y="1412776"/>
            <a:ext cx="6912320" cy="2664296"/>
          </a:xfrm>
        </p:spPr>
        <p:txBody>
          <a:bodyPr/>
          <a:lstStyle/>
          <a:p>
            <a:pPr algn="just"/>
            <a:r>
              <a:rPr lang="cs-CZ" sz="2000" dirty="false" smtClean="false"/>
              <a:t>Uživatel vyplňuje záložky </a:t>
            </a:r>
            <a:r>
              <a:rPr lang="cs-CZ" sz="2000" b="true" u="sng" dirty="false" smtClean="false">
                <a:uFill>
                  <a:solidFill>
                    <a:srgbClr val="FF0000"/>
                  </a:solidFill>
                </a:uFill>
              </a:rPr>
              <a:t>postupně</a:t>
            </a:r>
            <a:r>
              <a:rPr lang="cs-CZ" sz="2000" dirty="false" smtClean="false"/>
              <a:t> podle navigačního menu v levé části obrazovky</a:t>
            </a:r>
          </a:p>
          <a:p>
            <a:pPr algn="just"/>
            <a:r>
              <a:rPr lang="cs-CZ" sz="2000" dirty="false" smtClean="false"/>
              <a:t>Jednou vepsaná data se propisují do dalších záložek, </a:t>
            </a:r>
            <a:br>
              <a:rPr lang="cs-CZ" sz="2000" dirty="false" smtClean="false"/>
            </a:br>
            <a:r>
              <a:rPr lang="cs-CZ" sz="2000" dirty="false" smtClean="false"/>
              <a:t>či umožní zaktivnění některých neaktivních záložek</a:t>
            </a:r>
          </a:p>
          <a:p>
            <a:pPr algn="just"/>
            <a:r>
              <a:rPr lang="cs-CZ" sz="2000" b="true" dirty="false" smtClean="false">
                <a:solidFill>
                  <a:srgbClr val="FF0000"/>
                </a:solidFill>
              </a:rPr>
              <a:t>UKLÁDEJTE</a:t>
            </a:r>
            <a:r>
              <a:rPr lang="cs-CZ" sz="2000" dirty="false" smtClean="false"/>
              <a:t>: Každou vyplněnou záložku, či textové pole před jeho opuštěním nezapomeňte uložit.</a:t>
            </a:r>
            <a:endParaRPr lang="cs-CZ" sz="2000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1763688" y="4293096"/>
            <a:ext cx="6840312" cy="2199895"/>
          </a:xfrm>
        </p:spPr>
        <p:txBody>
          <a:bodyPr/>
          <a:lstStyle/>
          <a:p>
            <a:r>
              <a:rPr lang="cs-CZ" b="true" dirty="false" smtClean="false"/>
              <a:t>Pravidla</a:t>
            </a:r>
            <a:r>
              <a:rPr lang="cs-CZ" dirty="false" smtClean="false"/>
              <a:t>:</a:t>
            </a:r>
            <a:br>
              <a:rPr lang="cs-CZ" dirty="false" smtClean="false"/>
            </a:br>
            <a:endParaRPr lang="cs-CZ" dirty="false" smtClean="false"/>
          </a:p>
          <a:p>
            <a:pPr marL="414000" lvl="1" indent="0">
              <a:buNone/>
            </a:pPr>
            <a:r>
              <a:rPr lang="cs-CZ" dirty="false" smtClean="false"/>
              <a:t/>
            </a:r>
            <a:br>
              <a:rPr lang="cs-CZ" dirty="false" smtClean="false"/>
            </a:br>
            <a:r>
              <a:rPr lang="cs-CZ" dirty="false" smtClean="false"/>
              <a:t> Šedivě podbarvená pole = volitelná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  <p:sp>
        <p:nvSpPr>
          <p:cNvPr id="7" name="TextovéPole 6"/>
          <p:cNvSpPr txBox="true"/>
          <p:nvPr/>
        </p:nvSpPr>
        <p:spPr>
          <a:xfrm>
            <a:off x="2219797" y="4925199"/>
            <a:ext cx="397296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false">
            <a:spAutoFit/>
          </a:bodyPr>
          <a:lstStyle/>
          <a:p>
            <a:pPr marL="0" lvl="5"/>
            <a:r>
              <a:rPr lang="cs-CZ" sz="2000" dirty="false"/>
              <a:t>Žlutě podbarvená pole = </a:t>
            </a:r>
            <a:r>
              <a:rPr lang="cs-CZ" sz="2000" dirty="false" smtClean="false"/>
              <a:t>povinná</a:t>
            </a:r>
            <a:endParaRPr lang="cs-CZ" sz="2000" dirty="false"/>
          </a:p>
        </p:txBody>
      </p:sp>
      <p:sp>
        <p:nvSpPr>
          <p:cNvPr id="9" name="TextovéPole 8"/>
          <p:cNvSpPr txBox="true"/>
          <p:nvPr/>
        </p:nvSpPr>
        <p:spPr>
          <a:xfrm>
            <a:off x="2220541" y="5861303"/>
            <a:ext cx="4752528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false">
            <a:spAutoFit/>
          </a:bodyPr>
          <a:lstStyle/>
          <a:p>
            <a:r>
              <a:rPr lang="cs-CZ" sz="2000" dirty="false" smtClean="false"/>
              <a:t>Bíle podbarvená pole = vyplňuje systém</a:t>
            </a:r>
            <a:endParaRPr lang="cs-CZ" sz="2000" dirty="false"/>
          </a:p>
        </p:txBody>
      </p:sp>
      <p:pic>
        <p:nvPicPr>
          <p:cNvPr id="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8511"/>
            <a:ext cx="137597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0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Datová oblast žádosti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1763688" y="1268760"/>
            <a:ext cx="720080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Seznam jednotlivých záložek žádosti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Pomocí šipek možno seznam rozbalovat či zabalovat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Šedivé záložky nejsou </a:t>
            </a:r>
            <a:r>
              <a:rPr lang="cs-CZ" dirty="false" smtClean="false"/>
              <a:t>přístupné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Zpřístupní se podle dat vyplněných během žádosti</a:t>
            </a:r>
          </a:p>
          <a:p>
            <a:pPr marL="666000" lvl="2" indent="0" algn="just">
              <a:buNone/>
            </a:pPr>
            <a:r>
              <a:rPr lang="cs-CZ" sz="1600" dirty="false" smtClean="false"/>
              <a:t>nebo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Nejsou podle již zadaných dat vyhodnocena jako povinná 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Možnosti vyplnění jednotlivých polí na </a:t>
            </a:r>
            <a:r>
              <a:rPr lang="cs-CZ" dirty="false" smtClean="false"/>
              <a:t>záložkách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Text, číslo, datum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Výběr s rozbalovacího seznamu, kalendáře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err="true" smtClean="false"/>
              <a:t>Checkboxy</a:t>
            </a:r>
            <a:endParaRPr lang="cs-CZ" dirty="false"/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Výběr ze seznamu a přesunutí 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Nový záznam</a:t>
            </a:r>
          </a:p>
        </p:txBody>
      </p:sp>
      <p:pic>
        <p:nvPicPr>
          <p:cNvPr id="4098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8511"/>
            <a:ext cx="137597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51" y="4797152"/>
            <a:ext cx="942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29200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5656262"/>
            <a:ext cx="288034" cy="22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true" noChangeArrowheads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1209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true" noChangeArrowheads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6381328"/>
            <a:ext cx="11620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3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5" y="1268760"/>
            <a:ext cx="82486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Příklady vyplňovaných záložek – IDENTIFIKACE OPERACE</a:t>
            </a:r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0"/>
          </p:nvPr>
        </p:nvSpPr>
        <p:spPr>
          <a:xfrm>
            <a:off x="511763" y="5494057"/>
            <a:ext cx="8064000" cy="10081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Vyplňujeme žlutá povinná pole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Výběr z rozbalovacího seznamu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Po vyplnění ULOŽIT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sp>
        <p:nvSpPr>
          <p:cNvPr id="8" name="Obdélník 7"/>
          <p:cNvSpPr/>
          <p:nvPr/>
        </p:nvSpPr>
        <p:spPr>
          <a:xfrm>
            <a:off x="5436096" y="2348880"/>
            <a:ext cx="1440160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9" name="Zástupný symbol pro obsah 5"/>
          <p:cNvSpPr>
            <a:spLocks noGrp="true"/>
          </p:cNvSpPr>
          <p:nvPr>
            <p:ph idx="10"/>
          </p:nvPr>
        </p:nvSpPr>
        <p:spPr>
          <a:xfrm>
            <a:off x="6372200" y="4293096"/>
            <a:ext cx="2481329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 smtClean="false"/>
              <a:t>Důležitý údaj k identifikaci žádosti – HASH</a:t>
            </a:r>
            <a:r>
              <a:rPr lang="cs-CZ" sz="2000" dirty="false"/>
              <a:t> </a:t>
            </a:r>
            <a:r>
              <a:rPr lang="cs-CZ" sz="2000" dirty="false" smtClean="false"/>
              <a:t>KÓD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true" flipV="true">
            <a:off x="6444208" y="2708920"/>
            <a:ext cx="720080" cy="15841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39552" y="4113076"/>
            <a:ext cx="23042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Zástupný symbol pro obsah 5"/>
          <p:cNvSpPr>
            <a:spLocks noGrp="true"/>
          </p:cNvSpPr>
          <p:nvPr>
            <p:ph idx="10"/>
          </p:nvPr>
        </p:nvSpPr>
        <p:spPr>
          <a:xfrm>
            <a:off x="5004048" y="5454025"/>
            <a:ext cx="3672408" cy="99931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 smtClean="false"/>
              <a:t>Doporučujeme žadatelům ponechat nastavený Typ podání - AUTOMATICKÉ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true" flipV="true">
            <a:off x="2870448" y="4473116"/>
            <a:ext cx="2205608" cy="13321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09" y="1175791"/>
            <a:ext cx="66103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projekt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  <p:sp>
        <p:nvSpPr>
          <p:cNvPr id="9" name="Obdélník 8"/>
          <p:cNvSpPr/>
          <p:nvPr/>
        </p:nvSpPr>
        <p:spPr>
          <a:xfrm>
            <a:off x="2411760" y="2191991"/>
            <a:ext cx="942925" cy="215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H="true" flipV="true">
            <a:off x="3131840" y="2300908"/>
            <a:ext cx="3672408" cy="11280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Zástupný symbol pro obsah 5"/>
          <p:cNvSpPr>
            <a:spLocks noGrp="true"/>
          </p:cNvSpPr>
          <p:nvPr>
            <p:ph idx="10"/>
          </p:nvPr>
        </p:nvSpPr>
        <p:spPr>
          <a:xfrm>
            <a:off x="6876256" y="3380593"/>
            <a:ext cx="2088232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 smtClean="false"/>
              <a:t>Důležitý údaj k ověření správnosti výběru výzvy!!!</a:t>
            </a:r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12573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6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Indikátory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6300192" y="1412776"/>
            <a:ext cx="2592288" cy="4968552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2000" dirty="false" smtClean="false"/>
              <a:t>Indikátory aktuální pro danou výzvu se nabízí ze seznamu</a:t>
            </a:r>
          </a:p>
          <a:p>
            <a:pPr>
              <a:lnSpc>
                <a:spcPts val="2500"/>
              </a:lnSpc>
            </a:pPr>
            <a:r>
              <a:rPr lang="cs-CZ" sz="2000" dirty="false" smtClean="false"/>
              <a:t>Povinná pole: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 smtClean="false"/>
              <a:t>Cílová hodnota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 smtClean="false"/>
              <a:t>Datum cílové hodnoty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 smtClean="false"/>
              <a:t>Popis hodnoty </a:t>
            </a:r>
          </a:p>
          <a:p>
            <a:pPr>
              <a:lnSpc>
                <a:spcPts val="2500"/>
              </a:lnSpc>
            </a:pPr>
            <a:r>
              <a:rPr lang="cs-CZ" sz="2000" dirty="false" smtClean="false"/>
              <a:t>Každý řádek (indikátor) je nutné po vyplnění uložit</a:t>
            </a:r>
          </a:p>
          <a:p>
            <a:pPr marL="0" indent="0">
              <a:lnSpc>
                <a:spcPts val="2500"/>
              </a:lnSpc>
              <a:buNone/>
            </a:pPr>
            <a:endParaRPr lang="cs-CZ" sz="21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  <p:pic>
        <p:nvPicPr>
          <p:cNvPr id="1433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5142"/>
            <a:ext cx="59766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3528" y="5944647"/>
            <a:ext cx="576064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331640" y="4761148"/>
            <a:ext cx="1872208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123728" y="4149080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4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Kde hledat informace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5184576"/>
          </a:xfrm>
        </p:spPr>
        <p:txBody>
          <a:bodyPr/>
          <a:lstStyle/>
          <a:p>
            <a:r>
              <a:rPr lang="cs-CZ" sz="2000" b="true" dirty="false" smtClean="false"/>
              <a:t>Příručky OPZ</a:t>
            </a:r>
          </a:p>
          <a:p>
            <a:pPr lvl="1"/>
            <a:r>
              <a:rPr lang="cs-CZ" sz="1400" b="true" dirty="false" smtClean="false"/>
              <a:t>Pokyny </a:t>
            </a:r>
            <a:r>
              <a:rPr lang="cs-CZ" sz="1400" b="true" dirty="false"/>
              <a:t>k vyplnění žádosti v IS KP14</a:t>
            </a:r>
            <a:r>
              <a:rPr lang="cs-CZ" sz="1400" b="true" dirty="false" smtClean="false"/>
              <a:t>+: </a:t>
            </a:r>
            <a:r>
              <a:rPr lang="cs-CZ" sz="1400" dirty="false">
                <a:hlinkClick r:id="rId2"/>
              </a:rPr>
              <a:t>http://</a:t>
            </a:r>
            <a:r>
              <a:rPr lang="cs-CZ" sz="1400" dirty="false" smtClean="false">
                <a:hlinkClick r:id="rId2"/>
              </a:rPr>
              <a:t>www.esfcr.cz/file/9143/</a:t>
            </a:r>
            <a:endParaRPr lang="cs-CZ" sz="1400" dirty="false" smtClean="false"/>
          </a:p>
          <a:p>
            <a:pPr lvl="1"/>
            <a:r>
              <a:rPr lang="cs-CZ" sz="1400" b="true" dirty="false" smtClean="false"/>
              <a:t>Pravidla </a:t>
            </a:r>
            <a:r>
              <a:rPr lang="cs-CZ" sz="1400" b="true" dirty="false"/>
              <a:t>pro žadatele a příjemce</a:t>
            </a:r>
            <a:r>
              <a:rPr lang="cs-CZ" sz="1400" dirty="false"/>
              <a:t>: </a:t>
            </a:r>
            <a:r>
              <a:rPr lang="cs-CZ" sz="1400" dirty="false">
                <a:hlinkClick r:id="rId3"/>
              </a:rPr>
              <a:t>http://www.esfcr.cz/folder/5080</a:t>
            </a:r>
            <a:r>
              <a:rPr lang="cs-CZ" sz="1400" dirty="false" smtClean="false">
                <a:hlinkClick r:id="rId3"/>
              </a:rPr>
              <a:t>/</a:t>
            </a:r>
            <a:endParaRPr lang="cs-CZ" sz="1400" dirty="false" smtClean="false"/>
          </a:p>
          <a:p>
            <a:pPr lvl="1"/>
            <a:r>
              <a:rPr lang="cs-CZ" sz="1400" b="true" dirty="false"/>
              <a:t>Příručka pro hodnotitele</a:t>
            </a:r>
            <a:r>
              <a:rPr lang="cs-CZ" sz="1400" dirty="false"/>
              <a:t>: </a:t>
            </a:r>
            <a:r>
              <a:rPr lang="cs-CZ" sz="1400" dirty="false">
                <a:hlinkClick r:id="rId4"/>
              </a:rPr>
              <a:t>http://www.esfcr.cz/folder/5101</a:t>
            </a:r>
            <a:r>
              <a:rPr lang="cs-CZ" sz="1400" dirty="false" smtClean="false">
                <a:hlinkClick r:id="rId4"/>
              </a:rPr>
              <a:t>/</a:t>
            </a:r>
            <a:endParaRPr lang="cs-CZ" sz="1400" dirty="false" smtClean="false"/>
          </a:p>
          <a:p>
            <a:pPr lvl="1"/>
            <a:r>
              <a:rPr lang="cs-CZ" sz="1400" b="true" dirty="false" smtClean="false"/>
              <a:t>Obvyklé ceny, mzdy </a:t>
            </a:r>
            <a:r>
              <a:rPr lang="cs-CZ" sz="1400" b="true" dirty="false"/>
              <a:t>a platy</a:t>
            </a:r>
            <a:r>
              <a:rPr lang="cs-CZ" sz="1400" dirty="false"/>
              <a:t>: </a:t>
            </a:r>
            <a:r>
              <a:rPr lang="cs-CZ" sz="1400" dirty="false">
                <a:hlinkClick r:id="rId5"/>
              </a:rPr>
              <a:t>http://www.esfcr.cz/folder/5114</a:t>
            </a:r>
            <a:r>
              <a:rPr lang="cs-CZ" sz="1400" dirty="false" smtClean="false">
                <a:hlinkClick r:id="rId5"/>
              </a:rPr>
              <a:t>/</a:t>
            </a:r>
            <a:endParaRPr lang="cs-CZ" sz="1400" dirty="false" smtClean="false"/>
          </a:p>
          <a:p>
            <a:pPr lvl="1"/>
            <a:r>
              <a:rPr lang="cs-CZ" sz="1400" b="true" dirty="false"/>
              <a:t>Vzor právního aktu</a:t>
            </a:r>
            <a:r>
              <a:rPr lang="cs-CZ" sz="1400" dirty="false"/>
              <a:t>: </a:t>
            </a:r>
            <a:r>
              <a:rPr lang="cs-CZ" sz="1400" dirty="false">
                <a:hlinkClick r:id="rId6"/>
              </a:rPr>
              <a:t>http://www.esfcr.cz/folder/5083</a:t>
            </a:r>
            <a:r>
              <a:rPr lang="cs-CZ" sz="1400" dirty="false" smtClean="false">
                <a:hlinkClick r:id="rId6"/>
              </a:rPr>
              <a:t>/</a:t>
            </a:r>
            <a:endParaRPr lang="cs-CZ" sz="1400" dirty="false" smtClean="false"/>
          </a:p>
          <a:p>
            <a:pPr lvl="1"/>
            <a:r>
              <a:rPr lang="cs-CZ" sz="1400" b="true" dirty="false" smtClean="false"/>
              <a:t>Šablony a vzory pro </a:t>
            </a:r>
            <a:r>
              <a:rPr lang="cs-CZ" sz="1400" b="true" dirty="false"/>
              <a:t>vizuální identitu</a:t>
            </a:r>
            <a:r>
              <a:rPr lang="cs-CZ" sz="1400" dirty="false"/>
              <a:t>: </a:t>
            </a:r>
            <a:r>
              <a:rPr lang="cs-CZ" sz="1400" dirty="false">
                <a:hlinkClick r:id="rId7"/>
              </a:rPr>
              <a:t>http://www.esfcr.cz/folder/5098</a:t>
            </a:r>
            <a:r>
              <a:rPr lang="cs-CZ" sz="1400" dirty="false" smtClean="false">
                <a:hlinkClick r:id="rId7"/>
              </a:rPr>
              <a:t>/</a:t>
            </a:r>
            <a:endParaRPr lang="cs-CZ" sz="1400" dirty="false" smtClean="false"/>
          </a:p>
          <a:p>
            <a:pPr lvl="1">
              <a:spcAft>
                <a:spcPts val="0"/>
              </a:spcAft>
            </a:pPr>
            <a:r>
              <a:rPr lang="cs-CZ" sz="1400" b="true" dirty="false"/>
              <a:t>a </a:t>
            </a:r>
            <a:r>
              <a:rPr lang="cs-CZ" sz="1400" b="true" dirty="false" smtClean="false"/>
              <a:t>další dokumenty OPZ</a:t>
            </a:r>
            <a:r>
              <a:rPr lang="cs-CZ" sz="1400" dirty="false" smtClean="false"/>
              <a:t>:  </a:t>
            </a:r>
            <a:r>
              <a:rPr lang="cs-CZ" sz="1400" dirty="false">
                <a:hlinkClick r:id="rId8"/>
              </a:rPr>
              <a:t>http://</a:t>
            </a:r>
            <a:r>
              <a:rPr lang="cs-CZ" sz="1400" dirty="false" smtClean="false">
                <a:hlinkClick r:id="rId8"/>
              </a:rPr>
              <a:t>www.esfcr.cz/folder/5079/display</a:t>
            </a:r>
            <a:endParaRPr lang="cs-CZ" sz="1400" dirty="false" smtClean="false"/>
          </a:p>
          <a:p>
            <a:pPr lvl="1"/>
            <a:endParaRPr lang="cs-CZ" sz="1800" dirty="false" smtClean="false"/>
          </a:p>
          <a:p>
            <a:pPr>
              <a:spcBef>
                <a:spcPts val="300"/>
              </a:spcBef>
            </a:pPr>
            <a:r>
              <a:rPr lang="cs-CZ" sz="2000" b="true" dirty="false" smtClean="false"/>
              <a:t>Instruktážní videa</a:t>
            </a:r>
            <a:endParaRPr lang="cs-CZ" sz="2000" b="true" dirty="false"/>
          </a:p>
          <a:p>
            <a:pPr lvl="1">
              <a:spcAft>
                <a:spcPts val="1800"/>
              </a:spcAft>
            </a:pPr>
            <a:r>
              <a:rPr lang="cs-CZ" sz="1400" u="sng" dirty="false">
                <a:hlinkClick r:id="rId9"/>
              </a:rPr>
              <a:t>http://</a:t>
            </a:r>
            <a:r>
              <a:rPr lang="cs-CZ" sz="1400" u="sng" dirty="false" smtClean="false">
                <a:hlinkClick r:id="rId9"/>
              </a:rPr>
              <a:t>www.strukturalni-fondy.cz/cs/Jak-na-projekt/Elektronicka-zadost/Edukacni-videa</a:t>
            </a:r>
            <a:endParaRPr lang="cs-CZ" sz="1400" u="sng" dirty="false" smtClean="false"/>
          </a:p>
          <a:p>
            <a:r>
              <a:rPr lang="cs-CZ" sz="2000" b="true" dirty="false" smtClean="false"/>
              <a:t>Prezentace a informace ze semináře pro žadatele, pro příjemce</a:t>
            </a:r>
            <a:endParaRPr lang="cs-CZ" sz="2000" b="true" dirty="false"/>
          </a:p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68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Horizontální principy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01602" y="5373216"/>
            <a:ext cx="8064000" cy="11521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Nutno vyplnit všechny tři horizontální principy výběrem ze seznamu, případně doplnit popis a zdůvodnění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Nutno průběžně ukládat jednotlivé řádky</a:t>
            </a:r>
            <a:endParaRPr lang="cs-CZ" sz="20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  <p:pic>
        <p:nvPicPr>
          <p:cNvPr id="1536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8" y="1196752"/>
            <a:ext cx="82857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 flipV="true">
            <a:off x="390748" y="1844824"/>
            <a:ext cx="214695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flipV="true">
            <a:off x="3419872" y="3861048"/>
            <a:ext cx="126478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7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Subjekty projektu</a:t>
            </a:r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0"/>
          </p:nvPr>
        </p:nvSpPr>
        <p:spPr>
          <a:xfrm>
            <a:off x="6156175" y="1412776"/>
            <a:ext cx="2880321" cy="50989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Vybrat Typ subjektu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Vyplnit IČ a Validovat</a:t>
            </a:r>
            <a:r>
              <a:rPr lang="cs-CZ" sz="1800" dirty="false" smtClean="false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false" smtClean="false"/>
              <a:t>po úspěšné validaci jsou data doplněna z </a:t>
            </a:r>
            <a:r>
              <a:rPr lang="cs-CZ" sz="1800" dirty="false" err="true" smtClean="false"/>
              <a:t>ROSu</a:t>
            </a:r>
            <a:r>
              <a:rPr lang="cs-CZ" sz="1800" dirty="false" smtClean="false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p</a:t>
            </a:r>
            <a:r>
              <a:rPr lang="cs-CZ" sz="1800" dirty="false" smtClean="false"/>
              <a:t>okud nelze validovat, kontaktujte technickou podporu </a:t>
            </a:r>
            <a:r>
              <a:rPr lang="cs-CZ" sz="1800" dirty="false" smtClean="false">
                <a:hlinkClick r:id="rId2"/>
              </a:rPr>
              <a:t>iskp@mpsv.cz</a:t>
            </a:r>
            <a:r>
              <a:rPr lang="cs-CZ" sz="1800" dirty="false" smtClean="false"/>
              <a:t> </a:t>
            </a:r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sz="1800" dirty="false" smtClean="false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Vyplnit </a:t>
            </a:r>
            <a:r>
              <a:rPr lang="cs-CZ" sz="2000" dirty="false" err="true" smtClean="false"/>
              <a:t>checkbox</a:t>
            </a:r>
            <a:r>
              <a:rPr lang="cs-CZ" sz="2000" dirty="false" smtClean="false"/>
              <a:t> „Zahrnout subjekt do definice jednoho podniku</a:t>
            </a:r>
            <a:r>
              <a:rPr lang="cs-CZ" sz="1800" dirty="false" smtClean="false"/>
              <a:t>“</a:t>
            </a:r>
            <a:r>
              <a:rPr lang="cs-CZ" sz="1100" dirty="false"/>
              <a:t>(rozuměno ve vztahu </a:t>
            </a:r>
            <a:r>
              <a:rPr lang="cs-CZ" sz="1100" dirty="false" smtClean="false"/>
              <a:t/>
            </a:r>
            <a:br>
              <a:rPr lang="cs-CZ" sz="1100" dirty="false" smtClean="false"/>
            </a:br>
            <a:r>
              <a:rPr lang="cs-CZ" sz="1100" dirty="false" smtClean="false"/>
              <a:t>k veřejné </a:t>
            </a:r>
            <a:r>
              <a:rPr lang="cs-CZ" sz="1100" dirty="false"/>
              <a:t>podpoře a podpoře de </a:t>
            </a:r>
            <a:r>
              <a:rPr lang="cs-CZ" sz="1100" dirty="false" err="true"/>
              <a:t>minimis</a:t>
            </a:r>
            <a:r>
              <a:rPr lang="cs-CZ" sz="1100" dirty="false"/>
              <a:t>). </a:t>
            </a:r>
            <a:endParaRPr lang="cs-CZ" sz="1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6048672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90181" y="2996952"/>
            <a:ext cx="142949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51681" y="4149080"/>
            <a:ext cx="15496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707837" y="4149080"/>
            <a:ext cx="9555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 flipH="true">
            <a:off x="683568" y="5733256"/>
            <a:ext cx="64087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1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osoby subjektu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261648" y="5445224"/>
            <a:ext cx="8486816" cy="108012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Nutno vložit hlavní kontaktní osobu a minimálně jednoho statutárního zástupce (rozlišit zaškrtnutím </a:t>
            </a:r>
            <a:r>
              <a:rPr lang="cs-CZ" sz="2000" dirty="false" err="true" smtClean="false"/>
              <a:t>checkboxu</a:t>
            </a:r>
            <a:r>
              <a:rPr lang="cs-CZ" sz="2000" dirty="false"/>
              <a:t>)</a:t>
            </a:r>
            <a:endParaRPr lang="cs-CZ" sz="2000" dirty="false" smtClean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Každá další osoba je vložena pomocí Nový záznam</a:t>
            </a:r>
            <a:endParaRPr lang="cs-CZ" sz="20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  <p:sp>
        <p:nvSpPr>
          <p:cNvPr id="3" name="Obdélník 2"/>
          <p:cNvSpPr/>
          <p:nvPr/>
        </p:nvSpPr>
        <p:spPr>
          <a:xfrm>
            <a:off x="2561644" y="393353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573568" y="393305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1741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2" y="1196751"/>
            <a:ext cx="8544070" cy="42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23528" y="5061908"/>
            <a:ext cx="3384376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2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Rozpočet jednotkový (I.)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5724128" y="1916832"/>
            <a:ext cx="3168352" cy="435648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Přímá editace nákladů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b="true" dirty="false" smtClean="false"/>
              <a:t>Editovat vše </a:t>
            </a:r>
            <a:r>
              <a:rPr lang="cs-CZ" sz="2000" dirty="false" smtClean="false"/>
              <a:t>(tlačítko pod rozpočtem) – umožňuje přímé vpisování nákladů do  rozpočtu. Po vyplnění celého rozpočtu stačí zmáčknout </a:t>
            </a:r>
            <a:r>
              <a:rPr lang="cs-CZ" sz="2000" b="true" dirty="false" smtClean="false"/>
              <a:t>Uložit </a:t>
            </a:r>
            <a:r>
              <a:rPr lang="cs-CZ" sz="2000" b="true" dirty="false"/>
              <a:t>vše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b="true" u="sng" dirty="false"/>
              <a:t>Možno exportovat do </a:t>
            </a:r>
            <a:r>
              <a:rPr lang="cs-CZ" sz="2000" b="true" u="sng" dirty="false" smtClean="false"/>
              <a:t>Excelu!!!</a:t>
            </a:r>
            <a:endParaRPr lang="cs-CZ" sz="2000" b="true" u="sng" dirty="false"/>
          </a:p>
        </p:txBody>
      </p:sp>
      <p:pic>
        <p:nvPicPr>
          <p:cNvPr id="1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3339"/>
            <a:ext cx="5178856" cy="521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843808" y="6390631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2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Rozpočet </a:t>
            </a:r>
            <a:r>
              <a:rPr lang="cs-CZ" dirty="false" smtClean="false"/>
              <a:t>jednotkový (</a:t>
            </a:r>
            <a:r>
              <a:rPr lang="cs-CZ" dirty="false"/>
              <a:t>II</a:t>
            </a:r>
            <a:r>
              <a:rPr lang="cs-CZ" dirty="false" smtClean="false"/>
              <a:t>.)</a:t>
            </a:r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0"/>
          </p:nvPr>
        </p:nvSpPr>
        <p:spPr>
          <a:xfrm>
            <a:off x="539552" y="4819210"/>
            <a:ext cx="8064000" cy="170613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Editace po jednotlivých řádcích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Aktivní řádek možno </a:t>
            </a:r>
            <a:r>
              <a:rPr lang="cs-CZ" sz="2000" dirty="false" smtClean="false">
                <a:solidFill>
                  <a:srgbClr val="FF0000"/>
                </a:solidFill>
              </a:rPr>
              <a:t>editovat přímo </a:t>
            </a:r>
            <a:r>
              <a:rPr lang="cs-CZ" sz="2000" u="sng" dirty="false" smtClean="false">
                <a:solidFill>
                  <a:srgbClr val="FF0000"/>
                </a:solidFill>
              </a:rPr>
              <a:t>pod</a:t>
            </a:r>
            <a:r>
              <a:rPr lang="cs-CZ" sz="2000" dirty="false" smtClean="false">
                <a:solidFill>
                  <a:srgbClr val="FF0000"/>
                </a:solidFill>
              </a:rPr>
              <a:t> rozpočtem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U položek označených zelenou fajfkou, je možno vytvářet podpoložky – přes tlačítko Nový záznam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Každou vyplněnou/založenou položku je potřeba ULOŽIT!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  <p:pic>
        <p:nvPicPr>
          <p:cNvPr id="1945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1" y="1287027"/>
            <a:ext cx="7873930" cy="34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14494" y="3789040"/>
            <a:ext cx="708184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flipV="true">
            <a:off x="2915816" y="3501006"/>
            <a:ext cx="1228924" cy="43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9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Přehled zdrojů financování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179512" y="5301208"/>
            <a:ext cx="5544616" cy="136815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Rozpad zdrojů financování pomocí tlačítka Rozpad financí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Po </a:t>
            </a:r>
            <a:r>
              <a:rPr lang="cs-CZ" sz="2000" dirty="false"/>
              <a:t>každé změně </a:t>
            </a:r>
            <a:r>
              <a:rPr lang="cs-CZ" sz="2000" dirty="false" smtClean="false"/>
              <a:t>rozpočtu nutno provést rozpad financí znovu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false"/>
          </a:p>
        </p:txBody>
      </p:sp>
      <p:pic>
        <p:nvPicPr>
          <p:cNvPr id="2048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2" y="1250853"/>
            <a:ext cx="7344816" cy="37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38669" y="3727613"/>
            <a:ext cx="125301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0483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320607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695034" y="3284984"/>
            <a:ext cx="244491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851920" y="3727613"/>
            <a:ext cx="1872208" cy="781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4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Finanční plán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540000" y="5517232"/>
            <a:ext cx="8064000" cy="11521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/>
              <a:t>Možno vytvářet ručně pomocí vyplňování žlutých polí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/>
              <a:t>Kontrola shody částek finančního plánu a rozpočtu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/>
              <a:t>Možno </a:t>
            </a:r>
            <a:r>
              <a:rPr lang="cs-CZ" sz="2000" dirty="false" smtClean="false"/>
              <a:t>vygenerovat </a:t>
            </a:r>
            <a:r>
              <a:rPr lang="cs-CZ" sz="2000" dirty="false"/>
              <a:t>finanční plán… podle nastavení výzvy</a:t>
            </a:r>
          </a:p>
        </p:txBody>
      </p:sp>
      <p:pic>
        <p:nvPicPr>
          <p:cNvPr id="2150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6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211960" y="4869160"/>
            <a:ext cx="1800200" cy="410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čestné prohlášení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540000" y="5818702"/>
            <a:ext cx="8064000" cy="7786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Čestné prohlášení se skládá ze dvou částí =&gt;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/>
              <a:t>z</a:t>
            </a:r>
            <a:r>
              <a:rPr lang="cs-CZ" sz="2000" dirty="false" smtClean="false"/>
              <a:t>aškrtnout </a:t>
            </a:r>
            <a:r>
              <a:rPr lang="cs-CZ" sz="2000" dirty="false" err="true" smtClean="false"/>
              <a:t>check</a:t>
            </a:r>
            <a:r>
              <a:rPr lang="cs-CZ" sz="2000" dirty="false" err="true"/>
              <a:t>b</a:t>
            </a:r>
            <a:r>
              <a:rPr lang="cs-CZ" sz="2000" dirty="false" err="true" smtClean="false"/>
              <a:t>ox</a:t>
            </a:r>
            <a:r>
              <a:rPr lang="cs-CZ" sz="2000" dirty="false" smtClean="false"/>
              <a:t> </a:t>
            </a:r>
            <a:r>
              <a:rPr lang="cs-CZ" sz="2000" dirty="false"/>
              <a:t>u všech požadovaných čestných </a:t>
            </a:r>
            <a:r>
              <a:rPr lang="cs-CZ" sz="2000" dirty="false" smtClean="false"/>
              <a:t>prohlášení </a:t>
            </a:r>
            <a:br>
              <a:rPr lang="cs-CZ" sz="2000" dirty="false" smtClean="false"/>
            </a:br>
            <a:r>
              <a:rPr lang="cs-CZ" sz="2000" dirty="false" smtClean="false"/>
              <a:t>a každý řádek uložit</a:t>
            </a:r>
            <a:endParaRPr lang="cs-CZ" sz="2000" dirty="false"/>
          </a:p>
        </p:txBody>
      </p:sp>
      <p:pic>
        <p:nvPicPr>
          <p:cNvPr id="22531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7" y="1210202"/>
            <a:ext cx="7625764" cy="449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706535" y="2128903"/>
            <a:ext cx="7621046" cy="445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314809" y="5483993"/>
            <a:ext cx="1709392" cy="22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7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dokumenty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395536" y="5520332"/>
            <a:ext cx="8352928" cy="11490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/>
              <a:t>Požadované dokumenty jsou uvedeny v textu výzvy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Předdefinovaný </a:t>
            </a:r>
            <a:r>
              <a:rPr lang="cs-CZ" sz="2000" u="sng" dirty="false" smtClean="false"/>
              <a:t>vzor/formulář</a:t>
            </a:r>
            <a:r>
              <a:rPr lang="cs-CZ" sz="2000" dirty="false" smtClean="false"/>
              <a:t> přílohy stáhnete přes tlačítko Stáhnout soubor dokumentu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Tlačítkem Připojit fyzický soubor připojíte</a:t>
            </a:r>
            <a:endParaRPr lang="cs-CZ" sz="2000" dirty="false"/>
          </a:p>
        </p:txBody>
      </p:sp>
      <p:pic>
        <p:nvPicPr>
          <p:cNvPr id="23555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2334"/>
            <a:ext cx="7632848" cy="432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6132570" y="3416508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174973" y="4883418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64318" y="5176442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4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Přístup k projektu (I.)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700808"/>
            <a:ext cx="8064000" cy="4320000"/>
          </a:xfrm>
        </p:spPr>
        <p:txBody>
          <a:bodyPr/>
          <a:lstStyle/>
          <a:p>
            <a:pPr algn="just"/>
            <a:r>
              <a:rPr lang="cs-CZ" dirty="false" smtClean="false"/>
              <a:t>Ten, kdo žádost založil, se automaticky stává </a:t>
            </a:r>
            <a:r>
              <a:rPr lang="cs-CZ" u="sng" dirty="false" smtClean="false"/>
              <a:t>správcem přístupů</a:t>
            </a:r>
          </a:p>
          <a:p>
            <a:pPr algn="just"/>
            <a:r>
              <a:rPr lang="cs-CZ" dirty="false" smtClean="false"/>
              <a:t>Možno zpřístupnit žádost dalším uživatelům, včetně pracovníků technické podpory </a:t>
            </a:r>
            <a:r>
              <a:rPr lang="cs-CZ" dirty="false" smtClean="false">
                <a:hlinkClick r:id="rId2"/>
              </a:rPr>
              <a:t>iskp@mpsv.cz</a:t>
            </a:r>
            <a:r>
              <a:rPr lang="cs-CZ" dirty="false" smtClean="false"/>
              <a:t> </a:t>
            </a:r>
          </a:p>
          <a:p>
            <a:pPr algn="just"/>
            <a:r>
              <a:rPr lang="cs-CZ" dirty="false" smtClean="false"/>
              <a:t>Nastavit práva uživatelů:</a:t>
            </a:r>
          </a:p>
          <a:p>
            <a:pPr lvl="1" algn="just"/>
            <a:r>
              <a:rPr lang="cs-CZ" dirty="false" smtClean="false"/>
              <a:t>Signatář</a:t>
            </a:r>
          </a:p>
          <a:p>
            <a:pPr lvl="1" algn="just"/>
            <a:r>
              <a:rPr lang="cs-CZ" dirty="false" smtClean="false"/>
              <a:t>Editor</a:t>
            </a:r>
          </a:p>
          <a:p>
            <a:pPr lvl="1" algn="just"/>
            <a:r>
              <a:rPr lang="cs-CZ" dirty="false" smtClean="false"/>
              <a:t>Čtenář</a:t>
            </a:r>
          </a:p>
          <a:p>
            <a:pPr lvl="1" algn="just"/>
            <a:r>
              <a:rPr lang="cs-CZ" dirty="false" smtClean="false"/>
              <a:t>Správce přístupů</a:t>
            </a:r>
          </a:p>
          <a:p>
            <a:pPr lvl="1" algn="just"/>
            <a:r>
              <a:rPr lang="cs-CZ" dirty="false" smtClean="false"/>
              <a:t>Zástupce správce přístupů</a:t>
            </a:r>
          </a:p>
          <a:p>
            <a:pPr marL="414000" lvl="1" indent="0">
              <a:buNone/>
            </a:pPr>
            <a:endParaRPr lang="cs-CZ" dirty="false"/>
          </a:p>
          <a:p>
            <a:pPr marL="414000" lvl="1" indent="0">
              <a:buNone/>
            </a:pPr>
            <a:endParaRPr lang="cs-CZ" dirty="false" smtClean="false"/>
          </a:p>
          <a:p>
            <a:pPr lvl="1"/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169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přihlášení a podpora uživatelů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r>
              <a:rPr lang="cs-CZ" b="true" dirty="false" smtClean="false"/>
              <a:t>Přihlášení (včetně registrace)</a:t>
            </a:r>
          </a:p>
          <a:p>
            <a:pPr lvl="1"/>
            <a:r>
              <a:rPr lang="cs-CZ" sz="2400" b="true" u="sng" dirty="false" smtClean="false">
                <a:solidFill>
                  <a:srgbClr val="FF0000"/>
                </a:solidFill>
              </a:rPr>
              <a:t>https://mseu.mssf.cz</a:t>
            </a:r>
          </a:p>
          <a:p>
            <a:pPr marL="666000" lvl="2" indent="0">
              <a:buNone/>
            </a:pPr>
            <a:endParaRPr lang="cs-CZ" b="true" dirty="false" smtClean="false"/>
          </a:p>
          <a:p>
            <a:r>
              <a:rPr lang="cs-CZ" b="true" dirty="false" smtClean="false"/>
              <a:t>Technická podpora IS KP14+ </a:t>
            </a:r>
            <a:r>
              <a:rPr lang="cs-CZ" dirty="false" smtClean="false"/>
              <a:t>v rámci OPZ</a:t>
            </a:r>
            <a:endParaRPr lang="cs-CZ" dirty="false">
              <a:hlinkClick r:id="rId2"/>
            </a:endParaRPr>
          </a:p>
          <a:p>
            <a:pPr lvl="1">
              <a:spcAft>
                <a:spcPts val="1200"/>
              </a:spcAft>
            </a:pPr>
            <a:r>
              <a:rPr lang="cs-CZ" sz="2400" b="true" dirty="false" smtClean="false">
                <a:solidFill>
                  <a:srgbClr val="FF0000"/>
                </a:solidFill>
              </a:rPr>
              <a:t>iskp@mpsv.cz</a:t>
            </a:r>
          </a:p>
          <a:p>
            <a:pPr lvl="2" algn="just">
              <a:spcAft>
                <a:spcPts val="1200"/>
              </a:spcAft>
            </a:pPr>
            <a:r>
              <a:rPr lang="cs-CZ" sz="1800" b="true" dirty="false" smtClean="false"/>
              <a:t>Provozní </a:t>
            </a:r>
            <a:r>
              <a:rPr lang="cs-CZ" sz="1800" b="true" dirty="false"/>
              <a:t>doba: v pracovních dnech od 8:00 do 16:00. Reakci na </a:t>
            </a:r>
            <a:r>
              <a:rPr lang="cs-CZ" sz="1800" b="true" dirty="false" smtClean="false"/>
              <a:t>Váš </a:t>
            </a:r>
            <a:r>
              <a:rPr lang="cs-CZ" sz="1800" b="true" dirty="false"/>
              <a:t>požadavek </a:t>
            </a:r>
            <a:r>
              <a:rPr lang="cs-CZ" sz="1800" b="true" dirty="false" smtClean="false"/>
              <a:t>garantuje </a:t>
            </a:r>
            <a:r>
              <a:rPr lang="cs-CZ" sz="1800" b="true" dirty="false"/>
              <a:t>do 4 hodin v rámci provozní doby technické podpory od obdržení požadavku. Dotazy zaslané mimo provozní dobu budou řešeny nejpozději následující pracovní den.</a:t>
            </a:r>
            <a:endParaRPr lang="cs-CZ" sz="1800" dirty="false"/>
          </a:p>
          <a:p>
            <a:pPr lvl="2" algn="just">
              <a:spcAft>
                <a:spcPts val="1200"/>
              </a:spcAft>
            </a:pPr>
            <a:r>
              <a:rPr lang="cs-CZ" sz="1800" b="true" dirty="false"/>
              <a:t>Ve středu 23.12. a ve čtvrtek 31.12.2015 bude upravena provozní doba od 8:00 do 12:00. </a:t>
            </a:r>
            <a:endParaRPr lang="cs-CZ" sz="1800" b="true" dirty="false" smtClean="false"/>
          </a:p>
          <a:p>
            <a:pPr lvl="2" algn="just">
              <a:spcAft>
                <a:spcPts val="1200"/>
              </a:spcAft>
            </a:pPr>
            <a:r>
              <a:rPr lang="cs-CZ" sz="1800" b="true" dirty="false" smtClean="false">
                <a:solidFill>
                  <a:srgbClr val="FF0000"/>
                </a:solidFill>
              </a:rPr>
              <a:t>Ukončení příjmu žádostí do výzvy č. 41  je v neděli 31. 1. 2016</a:t>
            </a:r>
            <a:endParaRPr lang="cs-CZ" sz="1800" b="true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37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"/>
          <a:stretch/>
        </p:blipFill>
        <p:spPr bwMode="auto">
          <a:xfrm>
            <a:off x="467544" y="3443833"/>
            <a:ext cx="8514531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Přístup k projektu (II.)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15121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false"/>
              <a:t>Přidělení přístupu novému uživateli pomocí tlačítka Nový </a:t>
            </a:r>
            <a:r>
              <a:rPr lang="cs-CZ" dirty="false" smtClean="false"/>
              <a:t>záznam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endParaRPr lang="cs-CZ" dirty="false"/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false"/>
              <a:t>Změna práv stávajících uživatelů – Změnit nastavení přístupů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  <p:sp>
        <p:nvSpPr>
          <p:cNvPr id="12" name="Obdélník 11"/>
          <p:cNvSpPr/>
          <p:nvPr/>
        </p:nvSpPr>
        <p:spPr>
          <a:xfrm>
            <a:off x="6607474" y="5209950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67544" y="3501008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6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Kontrola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5184576"/>
          </a:xfrm>
        </p:spPr>
        <p:txBody>
          <a:bodyPr/>
          <a:lstStyle/>
          <a:p>
            <a:pPr algn="just"/>
            <a:r>
              <a:rPr lang="cs-CZ" dirty="false" smtClean="false"/>
              <a:t>Provádíme zpravidla po vyplnění všech záložek (celé žádosti) </a:t>
            </a:r>
          </a:p>
          <a:p>
            <a:pPr algn="just"/>
            <a:r>
              <a:rPr lang="cs-CZ" dirty="false" smtClean="false"/>
              <a:t>Můžeme využít i průběžně jako nápovědu jak správně dané pole vyplnit</a:t>
            </a:r>
          </a:p>
          <a:p>
            <a:pPr algn="just"/>
            <a:r>
              <a:rPr lang="cs-CZ" dirty="false" smtClean="false"/>
              <a:t>Všechny červené chybové hlášky nutno odstranit</a:t>
            </a:r>
          </a:p>
          <a:p>
            <a:endParaRPr lang="cs-CZ" dirty="false" smtClean="false"/>
          </a:p>
          <a:p>
            <a:endParaRPr lang="cs-CZ" dirty="false"/>
          </a:p>
          <a:p>
            <a:endParaRPr lang="cs-CZ" dirty="false" smtClean="false"/>
          </a:p>
          <a:p>
            <a:endParaRPr lang="cs-CZ" dirty="false" smtClean="false"/>
          </a:p>
          <a:p>
            <a:r>
              <a:rPr lang="cs-CZ" dirty="false" smtClean="false"/>
              <a:t>Kontrola proběhla v pořádku = možnost finalizovat!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  <p:pic>
        <p:nvPicPr>
          <p:cNvPr id="2560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62646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1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Finalizace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2348880"/>
            <a:ext cx="8064000" cy="3213176"/>
          </a:xfrm>
        </p:spPr>
        <p:txBody>
          <a:bodyPr/>
          <a:lstStyle/>
          <a:p>
            <a:r>
              <a:rPr lang="cs-CZ" dirty="false" smtClean="false"/>
              <a:t>Nutno v nastavení přístupů (záložka Přístup k žádosti) uvést/zatrhnout </a:t>
            </a:r>
            <a:r>
              <a:rPr lang="cs-CZ" dirty="false"/>
              <a:t>S</a:t>
            </a:r>
            <a:r>
              <a:rPr lang="cs-CZ" dirty="false" smtClean="false"/>
              <a:t>ignatáře</a:t>
            </a:r>
          </a:p>
          <a:p>
            <a:pPr algn="just"/>
            <a:r>
              <a:rPr lang="cs-CZ" dirty="false" smtClean="false"/>
              <a:t>Finalizaci </a:t>
            </a:r>
            <a:r>
              <a:rPr lang="cs-CZ" dirty="false"/>
              <a:t>lze </a:t>
            </a:r>
            <a:r>
              <a:rPr lang="cs-CZ" b="true" dirty="false"/>
              <a:t>před podpisem </a:t>
            </a:r>
            <a:r>
              <a:rPr lang="cs-CZ" dirty="false"/>
              <a:t>žádosti o podporu </a:t>
            </a:r>
            <a:r>
              <a:rPr lang="cs-CZ" b="true" dirty="false"/>
              <a:t>stornovat </a:t>
            </a:r>
            <a:r>
              <a:rPr lang="cs-CZ" dirty="false"/>
              <a:t>stiskem tlačítka </a:t>
            </a:r>
            <a:r>
              <a:rPr lang="cs-CZ" b="true" dirty="false"/>
              <a:t>Storno finalizace</a:t>
            </a:r>
            <a:r>
              <a:rPr lang="cs-CZ" dirty="false"/>
              <a:t>, které se objeví v horní liště poté, co byla provedena finalizace</a:t>
            </a:r>
            <a:r>
              <a:rPr lang="cs-CZ" dirty="false" smtClean="false"/>
              <a:t>.</a:t>
            </a:r>
          </a:p>
          <a:p>
            <a:pPr algn="just"/>
            <a:r>
              <a:rPr lang="cs-CZ" b="true" dirty="false" smtClean="false"/>
              <a:t>Storno </a:t>
            </a:r>
            <a:r>
              <a:rPr lang="cs-CZ" b="true" dirty="false"/>
              <a:t>finalizace může provést signatář žádosti. </a:t>
            </a:r>
            <a:endParaRPr lang="cs-CZ" dirty="false" smtClean="false"/>
          </a:p>
          <a:p>
            <a:r>
              <a:rPr lang="cs-CZ" dirty="false" smtClean="false"/>
              <a:t>Poté opět nutno finalizovat.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8"/>
          <a:stretch/>
        </p:blipFill>
        <p:spPr bwMode="auto">
          <a:xfrm>
            <a:off x="1115616" y="1412777"/>
            <a:ext cx="7267575" cy="56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podpis </a:t>
            </a:r>
            <a:r>
              <a:rPr lang="cs-CZ" dirty="false" smtClean="false"/>
              <a:t>a podání žádosti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979712" y="1484784"/>
            <a:ext cx="6912768" cy="2403216"/>
          </a:xfrm>
        </p:spPr>
        <p:txBody>
          <a:bodyPr/>
          <a:lstStyle/>
          <a:p>
            <a:r>
              <a:rPr lang="cs-CZ" dirty="false"/>
              <a:t>Podpis </a:t>
            </a:r>
            <a:r>
              <a:rPr lang="cs-CZ" dirty="false" smtClean="false"/>
              <a:t>žádosti</a:t>
            </a:r>
          </a:p>
          <a:p>
            <a:pPr lvl="1"/>
            <a:r>
              <a:rPr lang="cs-CZ" dirty="false" smtClean="false"/>
              <a:t>Po úspěšné finalizaci se zaktivní poslední  záložka v levém menu</a:t>
            </a:r>
            <a:endParaRPr lang="cs-CZ" dirty="false"/>
          </a:p>
          <a:p>
            <a:pPr lvl="1"/>
            <a:r>
              <a:rPr lang="cs-CZ" dirty="false"/>
              <a:t>Podepisuje jeden či více </a:t>
            </a:r>
            <a:r>
              <a:rPr lang="cs-CZ" dirty="false" smtClean="false"/>
              <a:t>signatářů</a:t>
            </a:r>
          </a:p>
          <a:p>
            <a:pPr lvl="3"/>
            <a:r>
              <a:rPr lang="cs-CZ" dirty="false" smtClean="false"/>
              <a:t>Podle toho, jak je uvedeno v žádosti o podporu</a:t>
            </a:r>
            <a:endParaRPr lang="cs-CZ" dirty="false"/>
          </a:p>
          <a:p>
            <a:pPr lvl="1"/>
            <a:r>
              <a:rPr lang="cs-CZ" dirty="false"/>
              <a:t>Nutný elektronický podpis</a:t>
            </a:r>
          </a:p>
          <a:p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1869628" y="4149080"/>
            <a:ext cx="7022852" cy="1970920"/>
          </a:xfrm>
        </p:spPr>
        <p:txBody>
          <a:bodyPr/>
          <a:lstStyle/>
          <a:p>
            <a:pPr algn="just"/>
            <a:r>
              <a:rPr lang="cs-CZ" dirty="false" smtClean="false"/>
              <a:t>Podání žádosti</a:t>
            </a:r>
          </a:p>
          <a:p>
            <a:pPr lvl="1" algn="just"/>
            <a:r>
              <a:rPr lang="cs-CZ" dirty="false" smtClean="false"/>
              <a:t>Určeno na první záložce při vyplňování žádosti</a:t>
            </a:r>
          </a:p>
          <a:p>
            <a:pPr lvl="1" algn="just"/>
            <a:r>
              <a:rPr lang="cs-CZ" dirty="false" smtClean="false"/>
              <a:t>Automaticky x Ručně</a:t>
            </a:r>
          </a:p>
          <a:p>
            <a:pPr lvl="2" algn="just"/>
            <a:r>
              <a:rPr lang="cs-CZ" dirty="false" smtClean="false"/>
              <a:t>Žádost podána současně s podpisem </a:t>
            </a:r>
            <a:r>
              <a:rPr lang="cs-CZ" sz="1600" dirty="false" smtClean="false"/>
              <a:t>(= automaticky)</a:t>
            </a:r>
          </a:p>
          <a:p>
            <a:pPr lvl="2" algn="just"/>
            <a:r>
              <a:rPr lang="cs-CZ" dirty="false" smtClean="false"/>
              <a:t>Žádost ručně podána </a:t>
            </a:r>
            <a:r>
              <a:rPr lang="cs-CZ" sz="1600" dirty="false" smtClean="false"/>
              <a:t>(= ruční podání)	</a:t>
            </a:r>
            <a:r>
              <a:rPr lang="cs-CZ" dirty="false" smtClean="false"/>
              <a:t>								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17621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00310" y="5589240"/>
            <a:ext cx="1762125" cy="281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0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podpis žádosti (I.)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683568" y="4581128"/>
            <a:ext cx="8064000" cy="792088"/>
          </a:xfrm>
        </p:spPr>
        <p:txBody>
          <a:bodyPr/>
          <a:lstStyle/>
          <a:p>
            <a:pPr algn="just"/>
            <a:r>
              <a:rPr lang="cs-CZ" dirty="false" smtClean="false"/>
              <a:t>Na záložce </a:t>
            </a:r>
            <a:r>
              <a:rPr lang="cs-CZ" dirty="false"/>
              <a:t>Podpis žádosti </a:t>
            </a:r>
            <a:r>
              <a:rPr lang="cs-CZ" dirty="false" smtClean="false"/>
              <a:t>klikněte na ikonu pečeti.</a:t>
            </a:r>
            <a:endParaRPr lang="cs-CZ" dirty="false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5133"/>
            <a:ext cx="72580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1043608" y="2509645"/>
            <a:ext cx="216024" cy="27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1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podpis žádosti (II.)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4510488"/>
            <a:ext cx="8064000" cy="2158872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Zatrhnete </a:t>
            </a:r>
            <a:r>
              <a:rPr lang="cs-CZ" sz="2000" dirty="false" err="true" smtClean="false"/>
              <a:t>checkbox</a:t>
            </a:r>
            <a:r>
              <a:rPr lang="cs-CZ" sz="2000" dirty="false" smtClean="false"/>
              <a:t> </a:t>
            </a:r>
            <a:r>
              <a:rPr lang="cs-CZ" sz="2000" b="true" dirty="false" smtClean="false"/>
              <a:t>Soubory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Přes tlačítko Vybrat… vložíte soubor s elektronickým podpisem (osobní kvalifikovaný certifikát) výběrem z adresářů vašeho počítače a vložíte Heslo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Stisknete tlačítko </a:t>
            </a:r>
            <a:r>
              <a:rPr lang="cs-CZ" sz="2000" b="true" dirty="false" smtClean="false"/>
              <a:t>Dokončit</a:t>
            </a:r>
          </a:p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  <p:pic>
        <p:nvPicPr>
          <p:cNvPr id="266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68760"/>
            <a:ext cx="6253311" cy="32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0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Status žádosti 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4365104"/>
            <a:ext cx="8064000" cy="2016224"/>
          </a:xfrm>
        </p:spPr>
        <p:txBody>
          <a:bodyPr/>
          <a:lstStyle/>
          <a:p>
            <a:pPr algn="just"/>
            <a:r>
              <a:rPr lang="cs-CZ" dirty="false" smtClean="false"/>
              <a:t>Datum a čas jednotlivých operací se žádostí</a:t>
            </a:r>
          </a:p>
          <a:p>
            <a:pPr lvl="1" algn="just"/>
            <a:r>
              <a:rPr lang="cs-CZ" dirty="false" smtClean="false"/>
              <a:t> od jejího založení až po podání</a:t>
            </a:r>
          </a:p>
          <a:p>
            <a:pPr algn="just"/>
            <a:r>
              <a:rPr lang="cs-CZ" dirty="false" smtClean="false"/>
              <a:t>Možno sledovat stav podané žádosti během její administrace v systému CSSF</a:t>
            </a:r>
          </a:p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1"/>
            <a:ext cx="7344816" cy="30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65200" y="2089423"/>
            <a:ext cx="1502543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148064" y="2443386"/>
            <a:ext cx="2808312" cy="9136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043608" y="2564904"/>
            <a:ext cx="7272000" cy="1224000"/>
          </a:xfrm>
        </p:spPr>
        <p:txBody>
          <a:bodyPr/>
          <a:lstStyle/>
          <a:p>
            <a:r>
              <a:rPr lang="cs-CZ" dirty="false" smtClean="false"/>
              <a:t>Děkujeme za pozornost</a:t>
            </a:r>
            <a:endParaRPr lang="cs-CZ" dirty="false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2267744" y="4797152"/>
            <a:ext cx="4320480" cy="840560"/>
          </a:xfrm>
        </p:spPr>
        <p:txBody>
          <a:bodyPr/>
          <a:lstStyle/>
          <a:p>
            <a:pPr algn="ctr"/>
            <a:r>
              <a:rPr lang="cs-CZ" dirty="false" smtClean="false"/>
              <a:t>Technická podpora</a:t>
            </a:r>
            <a:br>
              <a:rPr lang="cs-CZ" dirty="false" smtClean="false"/>
            </a:br>
            <a:r>
              <a:rPr lang="cs-CZ" sz="1500" dirty="false" smtClean="false"/>
              <a:t> </a:t>
            </a:r>
          </a:p>
          <a:p>
            <a:pPr algn="ctr"/>
            <a:r>
              <a:rPr lang="cs-CZ" dirty="false" smtClean="false"/>
              <a:t> </a:t>
            </a:r>
            <a:r>
              <a:rPr lang="cs-CZ" b="true" dirty="false" smtClean="false">
                <a:hlinkClick r:id="rId2"/>
              </a:rPr>
              <a:t>iskp@mpsv.cz</a:t>
            </a:r>
            <a:r>
              <a:rPr lang="cs-CZ" dirty="false" smtClean="false"/>
              <a:t> </a:t>
            </a:r>
          </a:p>
          <a:p>
            <a:endParaRPr lang="cs-CZ" dirty="false" smtClean="false"/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483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>
                <a:solidFill>
                  <a:schemeClr val="accent2">
                    <a:lumMod val="50000"/>
                  </a:schemeClr>
                </a:solidFill>
              </a:rPr>
              <a:t>Titulní obrazovka </a:t>
            </a:r>
            <a:r>
              <a:rPr lang="cs-CZ" dirty="false" err="true" smtClean="false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cs-CZ" dirty="false" smtClean="false">
                <a:solidFill>
                  <a:schemeClr val="accent2">
                    <a:lumMod val="50000"/>
                  </a:schemeClr>
                </a:solidFill>
              </a:rPr>
              <a:t> kp14+</a:t>
            </a:r>
            <a:endParaRPr lang="cs-CZ" dirty="false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Obdélník 7"/>
          <p:cNvSpPr/>
          <p:nvPr/>
        </p:nvSpPr>
        <p:spPr>
          <a:xfrm>
            <a:off x="6702524" y="2924944"/>
            <a:ext cx="2001416" cy="436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64"/>
            <a:ext cx="9144000" cy="659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203848" y="1052736"/>
            <a:ext cx="3690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sz="2400" b="true" u="sng" dirty="false">
                <a:solidFill>
                  <a:srgbClr val="FF0000"/>
                </a:solidFill>
              </a:rPr>
              <a:t>https://mseu.mssf.cz</a:t>
            </a:r>
          </a:p>
        </p:txBody>
      </p:sp>
    </p:spTree>
    <p:extLst>
      <p:ext uri="{BB962C8B-B14F-4D97-AF65-F5344CB8AC3E}">
        <p14:creationId xmlns:p14="http://schemas.microsoft.com/office/powerpoint/2010/main" val="22459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Registrace do IS KP14+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912"/>
            <a:ext cx="5976664" cy="425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56176" y="1412776"/>
            <a:ext cx="2880320" cy="5184576"/>
          </a:xfrm>
        </p:spPr>
        <p:txBody>
          <a:bodyPr/>
          <a:lstStyle/>
          <a:p>
            <a:r>
              <a:rPr lang="cs-CZ" dirty="false" smtClean="false"/>
              <a:t>Po </a:t>
            </a:r>
            <a:r>
              <a:rPr lang="cs-CZ" dirty="false"/>
              <a:t>odeslání údajů nutno:</a:t>
            </a:r>
          </a:p>
          <a:p>
            <a:pPr lvl="1"/>
            <a:r>
              <a:rPr lang="cs-CZ" dirty="false"/>
              <a:t>Potvrdit po obdržení SMS </a:t>
            </a:r>
            <a:r>
              <a:rPr lang="cs-CZ" u="sng" dirty="false" smtClean="false"/>
              <a:t>identifikační kód</a:t>
            </a:r>
            <a:r>
              <a:rPr lang="cs-CZ" dirty="false" smtClean="false"/>
              <a:t>;</a:t>
            </a:r>
            <a:endParaRPr lang="cs-CZ" dirty="false"/>
          </a:p>
          <a:p>
            <a:pPr lvl="1"/>
            <a:r>
              <a:rPr lang="cs-CZ" dirty="false"/>
              <a:t>Potvrdit URL odkaz po obdržení potvrzovacího </a:t>
            </a:r>
            <a:r>
              <a:rPr lang="cs-CZ" dirty="false" smtClean="false"/>
              <a:t>emailu </a:t>
            </a:r>
            <a:r>
              <a:rPr lang="cs-CZ" dirty="false"/>
              <a:t>do 24 </a:t>
            </a:r>
            <a:r>
              <a:rPr lang="cs-CZ" dirty="false" smtClean="false"/>
              <a:t>hodin;</a:t>
            </a:r>
            <a:endParaRPr lang="cs-CZ" dirty="false"/>
          </a:p>
          <a:p>
            <a:pPr lvl="1"/>
            <a:r>
              <a:rPr lang="cs-CZ" dirty="false" smtClean="false"/>
              <a:t>Přihlásit se pod </a:t>
            </a:r>
            <a:r>
              <a:rPr lang="cs-CZ" dirty="false"/>
              <a:t>obdrženým uživatelským jménem a zadaným </a:t>
            </a:r>
            <a:r>
              <a:rPr lang="cs-CZ" dirty="false" smtClean="false"/>
              <a:t>heslem.</a:t>
            </a:r>
            <a:r>
              <a:rPr lang="cs-CZ" dirty="false"/>
              <a:t>	</a:t>
            </a:r>
            <a:endParaRPr lang="cs-CZ" dirty="false" smtClean="false"/>
          </a:p>
          <a:p>
            <a:endParaRPr lang="cs-CZ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210652" y="5733256"/>
            <a:ext cx="5945523" cy="72008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false"/>
              <a:t>Možno založit více účtů na jednoho </a:t>
            </a:r>
            <a:r>
              <a:rPr lang="cs-CZ" dirty="false" smtClean="false"/>
              <a:t>uživatele.</a:t>
            </a:r>
            <a:endParaRPr lang="cs-CZ" dirty="false"/>
          </a:p>
        </p:txBody>
      </p:sp>
      <p:sp>
        <p:nvSpPr>
          <p:cNvPr id="10" name="Obdélník 9"/>
          <p:cNvSpPr/>
          <p:nvPr/>
        </p:nvSpPr>
        <p:spPr>
          <a:xfrm>
            <a:off x="2843808" y="5229200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0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Úvodní obrazovka – nástěnka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81225"/>
            <a:ext cx="7416824" cy="521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6" y="1772816"/>
            <a:ext cx="571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5301207"/>
            <a:ext cx="2016224" cy="129763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false" smtClean="false"/>
              <a:t>Symbol Domečku vždy vrací uživatele na Nástěnku.</a:t>
            </a:r>
          </a:p>
          <a:p>
            <a:endParaRPr lang="cs-CZ" dirty="false"/>
          </a:p>
        </p:txBody>
      </p:sp>
      <p:cxnSp>
        <p:nvCxnSpPr>
          <p:cNvPr id="15" name="Přímá spojnice se šipkou 14"/>
          <p:cNvCxnSpPr>
            <a:endCxn id="14" idx="2"/>
          </p:cNvCxnSpPr>
          <p:nvPr/>
        </p:nvCxnSpPr>
        <p:spPr>
          <a:xfrm flipV="true">
            <a:off x="612666" y="2220491"/>
            <a:ext cx="0" cy="3152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Nápověda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03996" y="1412776"/>
            <a:ext cx="8064000" cy="4968552"/>
          </a:xfrm>
        </p:spPr>
        <p:txBody>
          <a:bodyPr/>
          <a:lstStyle/>
          <a:p>
            <a:pPr algn="just"/>
            <a:r>
              <a:rPr lang="cs-CZ" b="true" dirty="false" smtClean="false"/>
              <a:t>Kontextová</a:t>
            </a:r>
          </a:p>
          <a:p>
            <a:pPr lvl="1" algn="just"/>
            <a:r>
              <a:rPr lang="cs-CZ" dirty="false" smtClean="false"/>
              <a:t>Zobrazuje se,  pokud uživatel najede myší na vyplňované pole, případně vyskočí po kliknutí myší.</a:t>
            </a:r>
            <a:endParaRPr lang="cs-CZ" dirty="false"/>
          </a:p>
          <a:p>
            <a:pPr algn="just"/>
            <a:r>
              <a:rPr lang="cs-CZ" b="true" dirty="false" smtClean="false"/>
              <a:t>Zabudovaná</a:t>
            </a:r>
          </a:p>
          <a:p>
            <a:pPr lvl="1" algn="just"/>
            <a:r>
              <a:rPr lang="cs-CZ" dirty="false" smtClean="false"/>
              <a:t>V pravém horním rohu obrazovky </a:t>
            </a:r>
          </a:p>
          <a:p>
            <a:pPr lvl="1" algn="just"/>
            <a:endParaRPr lang="cs-CZ" dirty="false" smtClean="false"/>
          </a:p>
          <a:p>
            <a:pPr lvl="1" algn="just"/>
            <a:endParaRPr lang="cs-CZ" dirty="false"/>
          </a:p>
          <a:p>
            <a:pPr lvl="1" algn="just"/>
            <a:endParaRPr lang="cs-CZ" dirty="false" smtClean="false"/>
          </a:p>
          <a:p>
            <a:pPr lvl="1" algn="just"/>
            <a:endParaRPr lang="cs-CZ" dirty="false" smtClean="false"/>
          </a:p>
          <a:p>
            <a:pPr marL="414000" lvl="1" indent="0" algn="just">
              <a:buNone/>
            </a:pPr>
            <a:endParaRPr lang="cs-CZ" sz="500" dirty="false" smtClean="false"/>
          </a:p>
          <a:p>
            <a:pPr marL="414000" lvl="1" indent="0" algn="just">
              <a:buNone/>
            </a:pPr>
            <a:r>
              <a:rPr lang="cs-CZ" sz="500" dirty="false" smtClean="false"/>
              <a:t>   </a:t>
            </a:r>
            <a:endParaRPr lang="cs-CZ" sz="500" dirty="false"/>
          </a:p>
          <a:p>
            <a:pPr marL="0" indent="0" algn="just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51561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008683" y="3897052"/>
            <a:ext cx="7332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32" y="1052736"/>
            <a:ext cx="7543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Nastavení notifikací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0" y="2176686"/>
            <a:ext cx="8064000" cy="25472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Tlačítko </a:t>
            </a:r>
            <a:r>
              <a:rPr lang="cs-CZ" sz="2000" b="true" dirty="false" smtClean="false"/>
              <a:t>Profilu uživatele </a:t>
            </a:r>
            <a:r>
              <a:rPr lang="cs-CZ" sz="2000" dirty="false" smtClean="false">
                <a:sym typeface="Wingdings" pitchFamily="2" charset="2"/>
              </a:rPr>
              <a:t></a:t>
            </a:r>
            <a:r>
              <a:rPr lang="cs-CZ" sz="2000" dirty="false" smtClean="false"/>
              <a:t> </a:t>
            </a:r>
            <a:r>
              <a:rPr lang="cs-CZ" sz="2000" b="true" dirty="false" smtClean="false"/>
              <a:t>Kontaktní údaje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Možnosti: SMS, E-mail, nebo SMS a e-mail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Možnost nastavit noční klid 22:00 – 8:00</a:t>
            </a:r>
            <a:endParaRPr lang="cs-CZ" sz="20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pic>
        <p:nvPicPr>
          <p:cNvPr id="8194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15" y="3260617"/>
            <a:ext cx="6722896" cy="356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563888" y="5517232"/>
            <a:ext cx="2425344" cy="1306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452320" y="1614711"/>
            <a:ext cx="936104" cy="230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5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Depeše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56483" y="1340768"/>
            <a:ext cx="8175957" cy="576064"/>
          </a:xfrm>
        </p:spPr>
        <p:txBody>
          <a:bodyPr/>
          <a:lstStyle/>
          <a:p>
            <a:r>
              <a:rPr lang="cs-CZ" sz="2000" dirty="false"/>
              <a:t>Nástroj „Depeše“ funguje jako vnitřní komunikace v rámci celého systému </a:t>
            </a:r>
            <a:r>
              <a:rPr lang="cs-CZ" sz="2000" dirty="false" smtClean="false"/>
              <a:t>MS2014+</a:t>
            </a:r>
          </a:p>
          <a:p>
            <a:pPr lvl="1" algn="just"/>
            <a:r>
              <a:rPr lang="cs-CZ" sz="1800" dirty="false" smtClean="false"/>
              <a:t>Depeše </a:t>
            </a:r>
            <a:r>
              <a:rPr lang="cs-CZ" sz="1800" dirty="false"/>
              <a:t>(zprávy) </a:t>
            </a:r>
            <a:r>
              <a:rPr lang="cs-CZ" sz="1800" dirty="false" smtClean="false"/>
              <a:t>tak mohou </a:t>
            </a:r>
            <a:r>
              <a:rPr lang="cs-CZ" sz="1800" dirty="false"/>
              <a:t>být předávány jednak mezi jednotlivými uživateli IS KP14+, tak </a:t>
            </a:r>
            <a:r>
              <a:rPr lang="cs-CZ" sz="1800" dirty="false" smtClean="false"/>
              <a:t>i </a:t>
            </a:r>
            <a:r>
              <a:rPr lang="cs-CZ" sz="1800" dirty="false"/>
              <a:t>mezi žadateli a příslušnými kontaktními pracovníky na straně </a:t>
            </a:r>
            <a:r>
              <a:rPr lang="cs-CZ" sz="1800" dirty="false" smtClean="false"/>
              <a:t>Řídícího orgánu. </a:t>
            </a:r>
            <a:endParaRPr lang="cs-CZ" sz="1800" dirty="false"/>
          </a:p>
          <a:p>
            <a:pPr marL="0" indent="0" algn="just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r="22006" b="14280"/>
          <a:stretch/>
        </p:blipFill>
        <p:spPr bwMode="auto">
          <a:xfrm>
            <a:off x="3338376" y="3269754"/>
            <a:ext cx="5791882" cy="35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2"/>
          <p:cNvSpPr txBox="true">
            <a:spLocks/>
          </p:cNvSpPr>
          <p:nvPr/>
        </p:nvSpPr>
        <p:spPr>
          <a:xfrm>
            <a:off x="107504" y="3573016"/>
            <a:ext cx="3014848" cy="57606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false" smtClean="false"/>
              <a:t>Do jednotlivých složek </a:t>
            </a:r>
            <a:br>
              <a:rPr lang="cs-CZ" sz="1800" dirty="false" smtClean="false"/>
            </a:br>
            <a:r>
              <a:rPr lang="cs-CZ" sz="1800" dirty="false" smtClean="false"/>
              <a:t>v rámci administrace depeší uživatel vstupuje stiskem tlačítek:</a:t>
            </a:r>
          </a:p>
          <a:p>
            <a:pPr marL="414000" lvl="1" indent="0" algn="just">
              <a:buNone/>
            </a:pPr>
            <a:r>
              <a:rPr lang="cs-CZ" sz="1600" b="true" i="true" dirty="false" smtClean="false"/>
              <a:t>Přijaté depeše </a:t>
            </a:r>
            <a:r>
              <a:rPr lang="cs-CZ" sz="1600" dirty="false" smtClean="false"/>
              <a:t>nebo  </a:t>
            </a:r>
            <a:r>
              <a:rPr lang="cs-CZ" sz="1600" b="true" i="true" dirty="false" smtClean="false"/>
              <a:t>Odeslané depeše</a:t>
            </a:r>
            <a:r>
              <a:rPr lang="cs-CZ" sz="1600" dirty="false" smtClean="false"/>
              <a:t>, případně </a:t>
            </a:r>
            <a:r>
              <a:rPr lang="cs-CZ" sz="1600" b="true" i="true" dirty="false" smtClean="false"/>
              <a:t>Nová depeše a koncepty.</a:t>
            </a:r>
          </a:p>
          <a:p>
            <a:pPr algn="just"/>
            <a:endParaRPr lang="cs-CZ" dirty="false"/>
          </a:p>
        </p:txBody>
      </p:sp>
      <p:sp>
        <p:nvSpPr>
          <p:cNvPr id="5" name="Obdélník 4"/>
          <p:cNvSpPr/>
          <p:nvPr/>
        </p:nvSpPr>
        <p:spPr>
          <a:xfrm>
            <a:off x="3338376" y="3385567"/>
            <a:ext cx="360988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V="true">
            <a:off x="2771800" y="3889623"/>
            <a:ext cx="1296144" cy="12675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true">
            <a:off x="2771800" y="4042024"/>
            <a:ext cx="1448544" cy="1115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true">
            <a:off x="2771800" y="3889623"/>
            <a:ext cx="1008112" cy="12675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1069</properties:Words>
  <properties:PresentationFormat>Předvádění na obrazovce (4:3)</properties:PresentationFormat>
  <properties:Paragraphs>231</properties:Paragraphs>
  <properties:Slides>37</properties:Slides>
  <properties:Notes>0</properties:Notes>
  <properties:TotalTime>1364</properties:TotalTime>
  <properties:HiddenSlides>0</properties:HiddenSlides>
  <properties:MMClips>0</properties:MMClips>
  <properties:ScaleCrop>false</properties:ScaleCrop>
  <properties:HeadingPairs>
    <vt:vector baseType="variant" size="4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properties:HeadingPairs>
  <properties:TitlesOfParts>
    <vt:vector baseType="lpstr" size="38">
      <vt:lpstr>prezentace</vt:lpstr>
      <vt:lpstr>Ukázka portálu IS KP14+   Informační systém  konečného příjemce   1. Jak vypadá a funguje IS KP14+ 2. Založení a vyplnění žádosti </vt:lpstr>
      <vt:lpstr>Kde hledat informace</vt:lpstr>
      <vt:lpstr>přihlášení a podpora uživatelů</vt:lpstr>
      <vt:lpstr>Titulní obrazovka Is kp14+</vt:lpstr>
      <vt:lpstr>Registrace do IS KP14+</vt:lpstr>
      <vt:lpstr>Úvodní obrazovka – nástěnka</vt:lpstr>
      <vt:lpstr>Nápověda</vt:lpstr>
      <vt:lpstr>Nastavení notifikací</vt:lpstr>
      <vt:lpstr>Depeše</vt:lpstr>
      <vt:lpstr>Depeše – vytvoření nové depeše</vt:lpstr>
      <vt:lpstr>Depeše - výběr adresátů</vt:lpstr>
      <vt:lpstr>vyplnění žádosti   v praxi</vt:lpstr>
      <vt:lpstr>Základní menu</vt:lpstr>
      <vt:lpstr>Vytvoření nové žádosti</vt:lpstr>
      <vt:lpstr>Pravidla pro vyplňování žádosti</vt:lpstr>
      <vt:lpstr>Datová oblast žádosti</vt:lpstr>
      <vt:lpstr>Příklady vyplňovaných záložek – IDENTIFIKACE OPERACE</vt:lpstr>
      <vt:lpstr>projekt</vt:lpstr>
      <vt:lpstr>Indikátory</vt:lpstr>
      <vt:lpstr>Horizontální principy</vt:lpstr>
      <vt:lpstr>Subjekty projektu</vt:lpstr>
      <vt:lpstr>osoby subjektu</vt:lpstr>
      <vt:lpstr>Rozpočet jednotkový (I.)</vt:lpstr>
      <vt:lpstr>Rozpočet jednotkový (II.)</vt:lpstr>
      <vt:lpstr>Přehled zdrojů financování</vt:lpstr>
      <vt:lpstr>Finanční plán</vt:lpstr>
      <vt:lpstr>čestné prohlášení</vt:lpstr>
      <vt:lpstr>dokumenty</vt:lpstr>
      <vt:lpstr>Přístup k projektu (I.)</vt:lpstr>
      <vt:lpstr>Přístup k projektu (II.)</vt:lpstr>
      <vt:lpstr>Kontrola</vt:lpstr>
      <vt:lpstr>Finalizace</vt:lpstr>
      <vt:lpstr>podpis a podání žádosti</vt:lpstr>
      <vt:lpstr>podpis žádosti (I.)</vt:lpstr>
      <vt:lpstr>podpis žádosti (II.)</vt:lpstr>
      <vt:lpstr>Status žádosti </vt:lpstr>
      <vt:lpstr>Děkujeme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14.0000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2015-11-25T08:13:58Z</dcterms:modified>
  <cp:revision>286</cp:revision>
  <dc:title>Prezentace aplikace PowerPoint</dc:title>
</cp:coreProperties>
</file>