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43.xml"/>
  <Override ContentType="application/vnd.openxmlformats-officedocument.presentationml.slide+xml" PartName="/ppt/slides/slide44.xml"/>
  <Override ContentType="application/vnd.openxmlformats-officedocument.presentationml.slide+xml" PartName="/ppt/slides/slide45.xml"/>
  <Override ContentType="application/vnd.openxmlformats-officedocument.presentationml.slide+xml" PartName="/ppt/slides/slide46.xml"/>
  <Override ContentType="application/vnd.openxmlformats-officedocument.presentationml.slide+xml" PartName="/ppt/slides/slide47.xml"/>
  <Override ContentType="application/vnd.openxmlformats-officedocument.presentationml.slide+xml" PartName="/ppt/slides/slide48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 bookmarkIdSeed="2">
  <p:sldMasterIdLst>
    <p:sldMasterId id="2147483671" r:id="rId1"/>
  </p:sldMasterIdLst>
  <p:notesMasterIdLst>
    <p:notesMasterId r:id="rId50"/>
  </p:notesMasterIdLst>
  <p:sldIdLst>
    <p:sldId id="256" r:id="rId2"/>
    <p:sldId id="344" r:id="rId3"/>
    <p:sldId id="310" r:id="rId4"/>
    <p:sldId id="311" r:id="rId5"/>
    <p:sldId id="270" r:id="rId6"/>
    <p:sldId id="271" r:id="rId7"/>
    <p:sldId id="273" r:id="rId8"/>
    <p:sldId id="274" r:id="rId9"/>
    <p:sldId id="334" r:id="rId10"/>
    <p:sldId id="276" r:id="rId11"/>
    <p:sldId id="348" r:id="rId12"/>
    <p:sldId id="277" r:id="rId13"/>
    <p:sldId id="278" r:id="rId14"/>
    <p:sldId id="335" r:id="rId15"/>
    <p:sldId id="336" r:id="rId16"/>
    <p:sldId id="337" r:id="rId17"/>
    <p:sldId id="312" r:id="rId18"/>
    <p:sldId id="347" r:id="rId19"/>
    <p:sldId id="346" r:id="rId20"/>
    <p:sldId id="289" r:id="rId21"/>
    <p:sldId id="292" r:id="rId22"/>
    <p:sldId id="321" r:id="rId23"/>
    <p:sldId id="329" r:id="rId24"/>
    <p:sldId id="327" r:id="rId25"/>
    <p:sldId id="326" r:id="rId26"/>
    <p:sldId id="328" r:id="rId27"/>
    <p:sldId id="295" r:id="rId28"/>
    <p:sldId id="298" r:id="rId29"/>
    <p:sldId id="313" r:id="rId30"/>
    <p:sldId id="339" r:id="rId31"/>
    <p:sldId id="315" r:id="rId32"/>
    <p:sldId id="340" r:id="rId33"/>
    <p:sldId id="342" r:id="rId34"/>
    <p:sldId id="349" r:id="rId35"/>
    <p:sldId id="350" r:id="rId36"/>
    <p:sldId id="351" r:id="rId37"/>
    <p:sldId id="352" r:id="rId38"/>
    <p:sldId id="353" r:id="rId39"/>
    <p:sldId id="354" r:id="rId40"/>
    <p:sldId id="355" r:id="rId41"/>
    <p:sldId id="356" r:id="rId42"/>
    <p:sldId id="357" r:id="rId43"/>
    <p:sldId id="358" r:id="rId44"/>
    <p:sldId id="359" r:id="rId45"/>
    <p:sldId id="360" r:id="rId46"/>
    <p:sldId id="361" r:id="rId47"/>
    <p:sldId id="362" r:id="rId48"/>
    <p:sldId id="302" r:id="rId49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 vertBarState="maximized">
    <p:restoredLeft sz="34587" autoAdjust="false"/>
    <p:restoredTop sz="82662" autoAdjust="false"/>
  </p:normalViewPr>
  <p:slideViewPr>
    <p:cSldViewPr showGuides="true">
      <p:cViewPr>
        <p:scale>
          <a:sx n="90" d="100"/>
          <a:sy n="90" d="100"/>
        </p:scale>
        <p:origin x="-324" y="-96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12.xml" Type="http://schemas.openxmlformats.org/officeDocument/2006/relationships/slide" Id="rId13"/>
    <Relationship Target="slides/slide17.xml" Type="http://schemas.openxmlformats.org/officeDocument/2006/relationships/slide" Id="rId18"/>
    <Relationship Target="slides/slide25.xml" Type="http://schemas.openxmlformats.org/officeDocument/2006/relationships/slide" Id="rId26"/>
    <Relationship Target="slides/slide38.xml" Type="http://schemas.openxmlformats.org/officeDocument/2006/relationships/slide" Id="rId39"/>
    <Relationship Target="slides/slide2.xml" Type="http://schemas.openxmlformats.org/officeDocument/2006/relationships/slide" Id="rId3"/>
    <Relationship Target="slides/slide20.xml" Type="http://schemas.openxmlformats.org/officeDocument/2006/relationships/slide" Id="rId21"/>
    <Relationship Target="slides/slide33.xml" Type="http://schemas.openxmlformats.org/officeDocument/2006/relationships/slide" Id="rId34"/>
    <Relationship Target="slides/slide41.xml" Type="http://schemas.openxmlformats.org/officeDocument/2006/relationships/slide" Id="rId42"/>
    <Relationship Target="slides/slide46.xml" Type="http://schemas.openxmlformats.org/officeDocument/2006/relationships/slide" Id="rId47"/>
    <Relationship Target="notesMasters/notesMaster1.xml" Type="http://schemas.openxmlformats.org/officeDocument/2006/relationships/notesMaster" Id="rId50"/>
    <Relationship Target="slides/slide6.xml" Type="http://schemas.openxmlformats.org/officeDocument/2006/relationships/slide" Id="rId7"/>
    <Relationship Target="slides/slide11.xml" Type="http://schemas.openxmlformats.org/officeDocument/2006/relationships/slide" Id="rId12"/>
    <Relationship Target="slides/slide16.xml" Type="http://schemas.openxmlformats.org/officeDocument/2006/relationships/slide" Id="rId17"/>
    <Relationship Target="slides/slide24.xml" Type="http://schemas.openxmlformats.org/officeDocument/2006/relationships/slide" Id="rId25"/>
    <Relationship Target="slides/slide32.xml" Type="http://schemas.openxmlformats.org/officeDocument/2006/relationships/slide" Id="rId33"/>
    <Relationship Target="slides/slide37.xml" Type="http://schemas.openxmlformats.org/officeDocument/2006/relationships/slide" Id="rId38"/>
    <Relationship Target="slides/slide45.xml" Type="http://schemas.openxmlformats.org/officeDocument/2006/relationships/slide" Id="rId46"/>
    <Relationship Target="slides/slide1.xml" Type="http://schemas.openxmlformats.org/officeDocument/2006/relationships/slide" Id="rId2"/>
    <Relationship Target="slides/slide15.xml" Type="http://schemas.openxmlformats.org/officeDocument/2006/relationships/slide" Id="rId16"/>
    <Relationship Target="slides/slide19.xml" Type="http://schemas.openxmlformats.org/officeDocument/2006/relationships/slide" Id="rId20"/>
    <Relationship Target="slides/slide28.xml" Type="http://schemas.openxmlformats.org/officeDocument/2006/relationships/slide" Id="rId29"/>
    <Relationship Target="slides/slide40.xml" Type="http://schemas.openxmlformats.org/officeDocument/2006/relationships/slide" Id="rId41"/>
    <Relationship Target="tableStyles.xml" Type="http://schemas.openxmlformats.org/officeDocument/2006/relationships/tableStyles" Id="rId54"/>
    <Relationship Target="slideMasters/slideMaster1.xml" Type="http://schemas.openxmlformats.org/officeDocument/2006/relationships/slideMaster" Id="rId1"/>
    <Relationship Target="slides/slide5.xml" Type="http://schemas.openxmlformats.org/officeDocument/2006/relationships/slide" Id="rId6"/>
    <Relationship Target="slides/slide10.xml" Type="http://schemas.openxmlformats.org/officeDocument/2006/relationships/slide" Id="rId11"/>
    <Relationship Target="slides/slide23.xml" Type="http://schemas.openxmlformats.org/officeDocument/2006/relationships/slide" Id="rId24"/>
    <Relationship Target="slides/slide31.xml" Type="http://schemas.openxmlformats.org/officeDocument/2006/relationships/slide" Id="rId32"/>
    <Relationship Target="slides/slide36.xml" Type="http://schemas.openxmlformats.org/officeDocument/2006/relationships/slide" Id="rId37"/>
    <Relationship Target="slides/slide39.xml" Type="http://schemas.openxmlformats.org/officeDocument/2006/relationships/slide" Id="rId40"/>
    <Relationship Target="slides/slide44.xml" Type="http://schemas.openxmlformats.org/officeDocument/2006/relationships/slide" Id="rId45"/>
    <Relationship Target="theme/theme1.xml" Type="http://schemas.openxmlformats.org/officeDocument/2006/relationships/theme" Id="rId53"/>
    <Relationship Target="slides/slide4.xml" Type="http://schemas.openxmlformats.org/officeDocument/2006/relationships/slide" Id="rId5"/>
    <Relationship Target="slides/slide14.xml" Type="http://schemas.openxmlformats.org/officeDocument/2006/relationships/slide" Id="rId15"/>
    <Relationship Target="slides/slide22.xml" Type="http://schemas.openxmlformats.org/officeDocument/2006/relationships/slide" Id="rId23"/>
    <Relationship Target="slides/slide27.xml" Type="http://schemas.openxmlformats.org/officeDocument/2006/relationships/slide" Id="rId28"/>
    <Relationship Target="slides/slide35.xml" Type="http://schemas.openxmlformats.org/officeDocument/2006/relationships/slide" Id="rId36"/>
    <Relationship Target="slides/slide48.xml" Type="http://schemas.openxmlformats.org/officeDocument/2006/relationships/slide" Id="rId49"/>
    <Relationship Target="slides/slide9.xml" Type="http://schemas.openxmlformats.org/officeDocument/2006/relationships/slide" Id="rId10"/>
    <Relationship Target="slides/slide18.xml" Type="http://schemas.openxmlformats.org/officeDocument/2006/relationships/slide" Id="rId19"/>
    <Relationship Target="slides/slide30.xml" Type="http://schemas.openxmlformats.org/officeDocument/2006/relationships/slide" Id="rId31"/>
    <Relationship Target="slides/slide43.xml" Type="http://schemas.openxmlformats.org/officeDocument/2006/relationships/slide" Id="rId44"/>
    <Relationship Target="viewProps.xml" Type="http://schemas.openxmlformats.org/officeDocument/2006/relationships/viewProps" Id="rId52"/>
    <Relationship Target="slides/slide3.xml" Type="http://schemas.openxmlformats.org/officeDocument/2006/relationships/slide" Id="rId4"/>
    <Relationship Target="slides/slide8.xml" Type="http://schemas.openxmlformats.org/officeDocument/2006/relationships/slide" Id="rId9"/>
    <Relationship Target="slides/slide13.xml" Type="http://schemas.openxmlformats.org/officeDocument/2006/relationships/slide" Id="rId14"/>
    <Relationship Target="slides/slide21.xml" Type="http://schemas.openxmlformats.org/officeDocument/2006/relationships/slide" Id="rId22"/>
    <Relationship Target="slides/slide26.xml" Type="http://schemas.openxmlformats.org/officeDocument/2006/relationships/slide" Id="rId27"/>
    <Relationship Target="slides/slide29.xml" Type="http://schemas.openxmlformats.org/officeDocument/2006/relationships/slide" Id="rId30"/>
    <Relationship Target="slides/slide34.xml" Type="http://schemas.openxmlformats.org/officeDocument/2006/relationships/slide" Id="rId35"/>
    <Relationship Target="slides/slide42.xml" Type="http://schemas.openxmlformats.org/officeDocument/2006/relationships/slide" Id="rId43"/>
    <Relationship Target="slides/slide47.xml" Type="http://schemas.openxmlformats.org/officeDocument/2006/relationships/slide" Id="rId48"/>
    <Relationship Target="slides/slide7.xml" Type="http://schemas.openxmlformats.org/officeDocument/2006/relationships/slide" Id="rId8"/>
    <Relationship Target="presProps.xml" Type="http://schemas.openxmlformats.org/officeDocument/2006/relationships/presProps" Id="rId51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pPr/>
              <a:t>25.1.2016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1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9.xml.rels><?xml version="1.0" encoding="UTF-8" standalone="yes"?>
<Relationships xmlns="http://schemas.openxmlformats.org/package/2006/relationships">
    <Relationship Target="../slides/slide2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0.xml.rels><?xml version="1.0" encoding="UTF-8" standalone="yes"?>
<Relationships xmlns="http://schemas.openxmlformats.org/package/2006/relationships">
    <Relationship Target="../slides/slide2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1.xml.rels><?xml version="1.0" encoding="UTF-8" standalone="yes"?>
<Relationships xmlns="http://schemas.openxmlformats.org/package/2006/relationships">
    <Relationship Target="../slides/slide2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2.xml.rels><?xml version="1.0" encoding="UTF-8" standalone="yes"?>
<Relationships xmlns="http://schemas.openxmlformats.org/package/2006/relationships">
    <Relationship Target="../slides/slide2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3.xml.rels><?xml version="1.0" encoding="UTF-8" standalone="yes"?>
<Relationships xmlns="http://schemas.openxmlformats.org/package/2006/relationships"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4.xml.rels><?xml version="1.0" encoding="UTF-8" standalone="yes"?>
<Relationships xmlns="http://schemas.openxmlformats.org/package/2006/relationships">
    <Relationship Target="../slides/slide2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5.xml.rels><?xml version="1.0" encoding="UTF-8" standalone="yes"?>
<Relationships xmlns="http://schemas.openxmlformats.org/package/2006/relationships">
    <Relationship Target="../slides/slide2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6.xml.rels><?xml version="1.0" encoding="UTF-8" standalone="yes"?>
<Relationships xmlns="http://schemas.openxmlformats.org/package/2006/relationships">
    <Relationship Target="../slides/slide2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7.xml.rels><?xml version="1.0" encoding="UTF-8" standalone="yes"?>
<Relationships xmlns="http://schemas.openxmlformats.org/package/2006/relationships">
    <Relationship Target="../slides/slide2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8.xml.rels><?xml version="1.0" encoding="UTF-8" standalone="yes"?>
<Relationships xmlns="http://schemas.openxmlformats.org/package/2006/relationships">
    <Relationship Target="../slides/slide2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9.xml.rels><?xml version="1.0" encoding="UTF-8" standalone="yes"?>
<Relationships xmlns="http://schemas.openxmlformats.org/package/2006/relationships">
    <Relationship Target="../slides/slide3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0.xml.rels><?xml version="1.0" encoding="UTF-8" standalone="yes"?>
<Relationships xmlns="http://schemas.openxmlformats.org/package/2006/relationships">
    <Relationship Target="../slides/slide3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1.xml.rels><?xml version="1.0" encoding="UTF-8" standalone="yes"?>
<Relationships xmlns="http://schemas.openxmlformats.org/package/2006/relationships">
    <Relationship Target="../slides/slide3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2.xml.rels><?xml version="1.0" encoding="UTF-8" standalone="yes"?>
<Relationships xmlns="http://schemas.openxmlformats.org/package/2006/relationships">
    <Relationship Target="../slides/slide3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3.xml.rels><?xml version="1.0" encoding="UTF-8" standalone="yes"?>
<Relationships xmlns="http://schemas.openxmlformats.org/package/2006/relationships">
    <Relationship Target="../slides/slide3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4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slides/slide35.xml" Type="http://schemas.openxmlformats.org/officeDocument/2006/relationships/slide" Id="rId2"/>
    <Relationship Target="../notesMasters/notesMaster1.xml" Type="http://schemas.openxmlformats.org/officeDocument/2006/relationships/notesMaster" Id="rId1"/>
    <Relationship TargetMode="External" Target="http://www.mpsv.cz/ISPV.php" Type="http://schemas.openxmlformats.org/officeDocument/2006/relationships/hyperlink" Id="rId4"/>
</Relationships>

</file>

<file path=ppt/notesSlides/_rels/notesSlide35.xml.rels><?xml version="1.0" encoding="UTF-8" standalone="yes"?>
<Relationships xmlns="http://schemas.openxmlformats.org/package/2006/relationships">
    <Relationship Target="../slides/slide3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6.xml.rels><?xml version="1.0" encoding="UTF-8" standalone="yes"?>
<Relationships xmlns="http://schemas.openxmlformats.org/package/2006/relationships">
    <Relationship Target="../slides/slide3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7.xml.rels><?xml version="1.0" encoding="UTF-8" standalone="yes"?>
<Relationships xmlns="http://schemas.openxmlformats.org/package/2006/relationships">
    <Relationship Target="../slides/slide3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8.xml.rels><?xml version="1.0" encoding="UTF-8" standalone="yes"?>
<Relationships xmlns="http://schemas.openxmlformats.org/package/2006/relationships">
    <Relationship Target="../slides/slide3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9.xml.rels><?xml version="1.0" encoding="UTF-8" standalone="yes"?>
<Relationships xmlns="http://schemas.openxmlformats.org/package/2006/relationships">
    <Relationship Target="../slides/slide4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0.xml.rels><?xml version="1.0" encoding="UTF-8" standalone="yes"?>
<Relationships xmlns="http://schemas.openxmlformats.org/package/2006/relationships">
    <Relationship Target="../slides/slide4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1.xml.rels><?xml version="1.0" encoding="UTF-8" standalone="yes"?>
<Relationships xmlns="http://schemas.openxmlformats.org/package/2006/relationships">
    <Relationship Target="../slides/slide4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2.xml.rels><?xml version="1.0" encoding="UTF-8" standalone="yes"?>
<Relationships xmlns="http://schemas.openxmlformats.org/package/2006/relationships">
    <Relationship Target="../slides/slide4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3.xml.rels><?xml version="1.0" encoding="UTF-8" standalone="yes"?>
<Relationships xmlns="http://schemas.openxmlformats.org/package/2006/relationships">
    <Relationship Target="../slides/slide4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1250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82900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05522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 algn="l" defTabSz="914400" rtl="false" eaLnBrk="true" latinLnBrk="false" hangingPunct="true">
              <a:buNone/>
            </a:pPr>
            <a:endParaRPr lang="cs-CZ" b="true" u="sng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 algn="l" defTabSz="914400" rtl="false" eaLnBrk="true" latinLnBrk="false" hangingPunct="true">
              <a:buNone/>
            </a:pPr>
            <a:endParaRPr lang="cs-CZ" b="true" u="sng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 algn="l" defTabSz="914400" rtl="false" eaLnBrk="true" latinLnBrk="false" hangingPunct="true">
              <a:buNone/>
            </a:pPr>
            <a:endParaRPr lang="cs-CZ" b="true" u="sng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15</a:t>
            </a:fld>
            <a:endParaRPr 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 algn="l" defTabSz="914400" rtl="false" eaLnBrk="true" latinLnBrk="false" hangingPunct="true">
              <a:buNone/>
            </a:pPr>
            <a:endParaRPr lang="cs-CZ" b="true" u="sng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16</a:t>
            </a:fld>
            <a:endParaRPr 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4363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cs-CZ" sz="1200" b="false" i="false" u="none" strike="noStrike" kern="1200" baseline="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rPr>
              <a:t>Příjemce vede evidenci o všech osobách, které byly zapojeny do projektu (včetně osob, u nichž podpora zatím nepřekonala/nepřevýšila limit bagatelní podpory), nicméně tyto záznamy nejsou při stanovení počtu dosažených indikátorů brány v potaz.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cs-CZ" sz="1200" b="false" i="false" u="none" strike="noStrike" kern="1200" baseline="0" dirty="false" smtClean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cs-CZ" sz="1200" b="false" i="false" u="none" strike="noStrike" kern="1200" baseline="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rPr>
              <a:t>Osoby, u nichž příjemce ví, že jejich zapojení do projektu zůstane v rozsahu bagatelní podpory, nemusí zapisovat do IS ESF 2014+, ovšem o jejich zapojení do projektu musí i tak mít k dispozici průkazné záznamy.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cs-CZ" sz="1200" b="false" i="false" u="none" strike="noStrike" kern="1200" baseline="0" dirty="false" smtClean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cs-CZ" sz="1200" b="false" i="false" u="none" strike="noStrike" kern="1200" baseline="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Elektronickým vzděláváním se rozumí jakékoli distanční vzdělávání pomocí počítačů a počítačových sítí (např. e-</a:t>
            </a:r>
            <a:r>
              <a:rPr lang="cs-CZ" sz="1200" b="false" i="false" u="none" strike="noStrike" kern="1200" baseline="0" dirty="false" err="true" smtClean="false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learning</a:t>
            </a:r>
            <a:r>
              <a:rPr lang="cs-CZ" sz="1200" b="false" i="false" u="none" strike="noStrike" kern="1200" baseline="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cs-CZ" sz="1200" b="false" i="false" u="none" strike="noStrike" kern="1200" baseline="0" dirty="false" err="true" smtClean="false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webináře</a:t>
            </a:r>
            <a:r>
              <a:rPr lang="cs-CZ" sz="1200" b="false" i="false" u="none" strike="noStrike" kern="1200" baseline="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aj.).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cs-CZ" sz="1200" b="false" i="false" u="none" strike="noStrike" kern="1200" baseline="0" dirty="false" smtClean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cs-CZ" sz="1200" b="false" i="false" u="none" strike="noStrike" kern="1200" baseline="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rPr>
              <a:t>V odůvodněných případech je možné v projektu poskytovat podporu i osobám, u nichž příjemce či partner neznají totožnost v potřebném rozsahu. (Jedná se o případy, kdy identifikace osoby a uchování těchto údajů je v rozporu s účelem práce s danou cílovou skupinou, např. se týká údajů o obětech trestných činů apod.). Nicméně tyto osoby nelze v dosažených hodnotách indikátorů zahrnovat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cs-CZ" sz="1200" b="false" i="false" u="none" strike="noStrike" kern="1200" baseline="0" dirty="false" smtClean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cs-CZ" sz="1200" b="false" i="false" u="none" strike="noStrike" kern="1200" baseline="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Definice indikátorů nejsou zcela jasné, přesné. Bude docházet ke změnám.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4363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cs-CZ" sz="1200" b="false" i="false" u="none" strike="noStrike" kern="1200" baseline="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rPr>
              <a:t>Příjemce vede evidenci o všech osobách, které byly zapojeny do projektu (včetně osob, u nichž podpora zatím nepřekonala/nepřevýšila limit bagatelní podpory), nicméně tyto záznamy nejsou při stanovení počtu dosažených indikátorů brány v potaz.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cs-CZ" sz="1200" b="false" i="false" u="none" strike="noStrike" kern="1200" baseline="0" dirty="false" smtClean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cs-CZ" sz="1200" b="false" i="false" u="none" strike="noStrike" kern="1200" baseline="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rPr>
              <a:t>Osoby, u nichž příjemce ví, že jejich zapojení do projektu zůstane v rozsahu bagatelní podpory, nemusí zapisovat do IS ESF 2014+, ovšem o jejich zapojení do projektu musí i tak mít k dispozici průkazné záznamy.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cs-CZ" sz="1200" b="false" i="false" u="none" strike="noStrike" kern="1200" baseline="0" dirty="false" smtClean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cs-CZ" sz="1200" b="false" i="false" u="none" strike="noStrike" kern="1200" baseline="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Elektronickým vzděláváním se rozumí jakékoli distanční vzdělávání pomocí počítačů a počítačových sítí (např. e-</a:t>
            </a:r>
            <a:r>
              <a:rPr lang="cs-CZ" sz="1200" b="false" i="false" u="none" strike="noStrike" kern="1200" baseline="0" dirty="false" err="true" smtClean="false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learning</a:t>
            </a:r>
            <a:r>
              <a:rPr lang="cs-CZ" sz="1200" b="false" i="false" u="none" strike="noStrike" kern="1200" baseline="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cs-CZ" sz="1200" b="false" i="false" u="none" strike="noStrike" kern="1200" baseline="0" dirty="false" err="true" smtClean="false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webináře</a:t>
            </a:r>
            <a:r>
              <a:rPr lang="cs-CZ" sz="1200" b="false" i="false" u="none" strike="noStrike" kern="1200" baseline="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aj.).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cs-CZ" sz="1200" b="false" i="false" u="none" strike="noStrike" kern="1200" baseline="0" dirty="false" smtClean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cs-CZ" sz="1200" b="false" i="false" u="none" strike="noStrike" kern="1200" baseline="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rPr>
              <a:t>V odůvodněných případech je možné v projektu poskytovat podporu i osobám, u nichž příjemce či partner neznají totožnost v potřebném rozsahu. (Jedná se o případy, kdy identifikace osoby a uchování těchto údajů je v rozporu s účelem práce s danou cílovou skupinou, např. se týká údajů o obětech trestných činů apod.). Nicméně tyto osoby nelze v dosažených hodnotách indikátorů zahrnovat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cs-CZ" sz="1200" b="false" i="false" u="none" strike="noStrike" kern="1200" baseline="0" dirty="false" smtClean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cs-CZ" sz="1200" b="false" i="false" u="none" strike="noStrike" kern="1200" baseline="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Definice indikátorů nejsou zcela jasné, přesné. Bude docházet ke změnám.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4363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 smtClean="false"/>
          </a:p>
          <a:p>
            <a:pPr marL="432000" lvl="4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b="true" u="sng" dirty="false" smtClean="false">
                <a:uFill>
                  <a:solidFill>
                    <a:srgbClr val="FF0000"/>
                  </a:solidFill>
                </a:uFill>
              </a:rPr>
              <a:t>Indikátory výsledku: </a:t>
            </a:r>
            <a:r>
              <a:rPr lang="cs-CZ" sz="1700" dirty="false" smtClean="false"/>
              <a:t>vyjadřují změnu situace cílových skupin projektu</a:t>
            </a:r>
            <a:r>
              <a:rPr lang="cs-CZ" sz="1400" dirty="false" smtClean="false"/>
              <a:t>,  </a:t>
            </a:r>
            <a:r>
              <a:rPr lang="cs-CZ" sz="1100" dirty="false" smtClean="false"/>
              <a:t>např. </a:t>
            </a:r>
            <a:r>
              <a:rPr lang="cs-CZ" sz="1100" smtClean="false"/>
              <a:t>o umístění podpořené osoby na trhu práce nerozhoduje jen kvalita rekvalifikačního kurzu, který v rámci projektu absolvoval, ale i snaha účastníka. </a:t>
            </a:r>
            <a:endParaRPr lang="cs-CZ" sz="11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09372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52576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true" u="sng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Místo realizace</a:t>
            </a:r>
          </a:p>
          <a:p>
            <a:endParaRPr lang="cs-CZ" sz="1200" kern="1200" dirty="false" smtClean="false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Jedná se o místo, kde je např. </a:t>
            </a:r>
            <a:r>
              <a:rPr lang="cs-CZ" sz="1200" u="sng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realizováno vzdělávání, poskytováno poradenství, nachází se zařízení poskytující služby, nachází se pracovní místo, na které podpořená osoba nastoupí, místo, kde podpořená osoba absolvuje stáž, apod.</a:t>
            </a:r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endParaRPr lang="cs-CZ" sz="1200" kern="1200" dirty="false" smtClean="false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Míst realizace může mít projekt </a:t>
            </a:r>
            <a:r>
              <a:rPr lang="cs-CZ" sz="1200" b="true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vícero</a:t>
            </a:r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V žádosti o podporu postačuje evidovat místo realizace v detailu kraje (v rámci ČR), zahraniční místa realizace není třeba v žádosti o podporu specifikovat. </a:t>
            </a:r>
            <a:r>
              <a:rPr lang="cs-CZ" sz="1200" u="sng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Není třeba evidovat jako samostatné místo realizace území, kde jsou zajišťovány administrativní činnosti</a:t>
            </a:r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 realizaci projektu (např. účetnictví apod.), územní způsobilost výdajů na tyto činnosti se odvozuje od územní způsobilosti na věcné aktivity projektu.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727952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1200" dirty="false" smtClean="false"/>
              <a:t>Nebodované kritérium – vyhovuje / nevyhovuje.</a:t>
            </a:r>
            <a:r>
              <a:rPr lang="cs-CZ" sz="1200" baseline="0" dirty="false" smtClean="false"/>
              <a:t> </a:t>
            </a:r>
            <a:endParaRPr lang="cs-CZ" sz="1200" b="false" i="false" u="none" strike="noStrike" kern="1200" baseline="0" dirty="false" smtClean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798911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="fals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3437A0A7-0B79-444A-9F37-EECB9CF9456B}" type="slidenum">
              <a:rPr lang="cs-CZ" smtClean="false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621120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769758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1200" dirty="false" smtClean="false"/>
              <a:t>Příloha č. 1 – </a:t>
            </a:r>
            <a:r>
              <a:rPr lang="cs-CZ" dirty="false" smtClean="false"/>
              <a:t>Čestné prohlášení</a:t>
            </a:r>
            <a:endParaRPr lang="cs-CZ" baseline="0" dirty="false" smtClean="false"/>
          </a:p>
          <a:p>
            <a:pPr marL="0" indent="0">
              <a:buFont typeface="Arial" panose="020B0604020202020204" pitchFamily="34" charset="0"/>
              <a:buNone/>
            </a:pPr>
            <a:endParaRPr lang="cs-CZ" baseline="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68471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false" i="false" u="none" strike="noStrike" kern="1200" baseline="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Veškerá zadávací řízení, která příjemce dle pravidel OPZ musí provést, podléhají několika stupňové kontrole během procesu zadávání i po jeho dokončení. Výjimku představují pouze ty zakázky, jejichž financování je plně hrazeno z prostředků poskytnutých na projekt v některém z režimů zjednodušeného vykazování výdajů, tj. jsou hrazeny z prostředků na nepřímé náklady, standardní stupnice jednotkových nákladů (tzv. jednotkové náklady) nebo jednorázové částky. Tyto zakázky ŘO kontroluje pouze v případě, kdy má indikováno podezření na nedodržení pravidel pro výběr dodavatele, nejsou kontrolována v rámci standardních procesů popsaných v této kapitole. </a:t>
            </a:r>
          </a:p>
          <a:p>
            <a:endParaRPr lang="cs-CZ" sz="1200" b="false" i="false" u="none" strike="noStrike" kern="1200" baseline="0" dirty="false" smtClean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b="false" i="false" u="none" strike="noStrike" kern="1200" baseline="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rPr>
              <a:t>Příjemce zasílá dokumentaci prostřednictvím IS KP14+, ŘO mu prostřednictvím stejného systému poskytuje zpětnou vazbu, zda lze na základě předložené dokumentace dojít k závěru, že zadávací řízení by nemělo být v rozporu s pravidly. Za zaslání dokumentace se považuje i poskytnutí odkazu na webové stránky, na nichž je dokumentace veřejně dostupná.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764726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250652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/>
              <a:t>Doporučujeme seznámit se s pravidly pro</a:t>
            </a:r>
            <a:r>
              <a:rPr lang="cs-CZ" b="true" baseline="0" dirty="false" smtClean="false"/>
              <a:t> věcné hodnocení! </a:t>
            </a:r>
            <a:r>
              <a:rPr lang="cs-CZ" baseline="0" dirty="false" smtClean="false"/>
              <a:t>Jsou jiná pravidla než v OP LZZ. </a:t>
            </a:r>
            <a:r>
              <a:rPr lang="cs-CZ" sz="1200" baseline="0" dirty="false" smtClean="false"/>
              <a:t>Z</a:t>
            </a:r>
            <a:r>
              <a:rPr lang="cs-CZ" sz="1200" dirty="false" smtClean="false"/>
              <a:t>důvodněná potřebnost, účelnost, stanovení cíle na základě reálného problému a jeho ověření!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cs-CZ" baseline="0" dirty="false" smtClean="false"/>
          </a:p>
          <a:p>
            <a:pPr marL="0" indent="0">
              <a:buFont typeface="Arial" panose="020B0604020202020204" pitchFamily="34" charset="0"/>
              <a:buNone/>
            </a:pPr>
            <a:r>
              <a:rPr lang="cs-CZ" u="sng" baseline="0" dirty="false" smtClean="false"/>
              <a:t>Jen pro informaci: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baseline="0" dirty="false" smtClean="false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200" b="true" dirty="false" smtClean="false">
                <a:solidFill>
                  <a:srgbClr val="FF0000"/>
                </a:solidFill>
              </a:rPr>
              <a:t>Jaký problém projekt řeší? </a:t>
            </a:r>
            <a:r>
              <a:rPr lang="cs-CZ" sz="1200" dirty="false" smtClean="false">
                <a:solidFill>
                  <a:srgbClr val="FF0000"/>
                </a:solidFill>
              </a:rPr>
              <a:t>– popis problému, proč ho řeší, koho se týká, důsledky neřešení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200" b="true" dirty="false" smtClean="false">
                <a:solidFill>
                  <a:srgbClr val="FF0000"/>
                </a:solidFill>
              </a:rPr>
              <a:t>Jaké jsou příčiny problému?</a:t>
            </a:r>
            <a:r>
              <a:rPr lang="cs-CZ" sz="1200" dirty="false" smtClean="false">
                <a:solidFill>
                  <a:srgbClr val="FF0000"/>
                </a:solidFill>
              </a:rPr>
              <a:t> – popis příčin problému, doklady existence problému, zda byl již v minulosti řešen a s jakým výsledkem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200" b="true" dirty="false" smtClean="false">
                <a:solidFill>
                  <a:srgbClr val="FF0000"/>
                </a:solidFill>
              </a:rPr>
              <a:t>Co je cílem projektu? </a:t>
            </a:r>
            <a:r>
              <a:rPr lang="cs-CZ" sz="1200" dirty="false" smtClean="false">
                <a:solidFill>
                  <a:srgbClr val="FF0000"/>
                </a:solidFill>
              </a:rPr>
              <a:t>– cíl/e projektu, provázanost cílů, měřitelnost, jak dosažení cíle řeší problém, jak ověřit dosažení cíle. </a:t>
            </a:r>
            <a:r>
              <a:rPr lang="cs-CZ" sz="1200" b="true" dirty="false" smtClean="false">
                <a:solidFill>
                  <a:srgbClr val="FF0000"/>
                </a:solidFill>
              </a:rPr>
              <a:t>Cíl projektu ≠ cíl výzvy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200" b="true" dirty="false" smtClean="false">
                <a:solidFill>
                  <a:srgbClr val="FF0000"/>
                </a:solidFill>
              </a:rPr>
              <a:t>Jaká/é změna/y je/jsou v důsledku projektu očekávána/y? </a:t>
            </a:r>
            <a:r>
              <a:rPr lang="cs-CZ" sz="1200" dirty="false" smtClean="false">
                <a:solidFill>
                  <a:srgbClr val="FF0000"/>
                </a:solidFill>
              </a:rPr>
              <a:t>– co se změní, obecnější než cíl, dopad na cílovou skupinu</a:t>
            </a:r>
            <a:endParaRPr lang="cs-CZ" sz="1200" b="true" dirty="false" smtClean="false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cs-CZ" baseline="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239738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923909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1200" dirty="false" smtClean="false"/>
              <a:t>Nebodované kritérium – vyhovuje / nevyhovuje.</a:t>
            </a:r>
            <a:r>
              <a:rPr lang="cs-CZ" sz="1200" baseline="0" dirty="false" smtClean="false"/>
              <a:t> </a:t>
            </a:r>
            <a:endParaRPr lang="cs-CZ" sz="1200" b="false" i="false" u="none" strike="noStrike" kern="1200" baseline="0" dirty="false" smtClean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79891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37707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dirty="false" smtClean="false"/>
              <a:t>V</a:t>
            </a:r>
            <a:r>
              <a:rPr lang="cs-CZ" baseline="0" dirty="false" smtClean="false"/>
              <a:t> OPZ není „desatero“ příruček. Jsou dvě – obecná a specifická. </a:t>
            </a:r>
            <a:endParaRPr lang="cs-CZ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615329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348811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12503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791771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false" smtClean="false"/>
              <a:t>- přehled obvyklých cen a obvyklé výše mezd/platů je zveřejněný na portálu </a:t>
            </a:r>
            <a:r>
              <a:rPr lang="cs-CZ" dirty="false" smtClean="false">
                <a:hlinkClick r:id="rId3"/>
              </a:rPr>
              <a:t>www.esfcr.cz</a:t>
            </a:r>
            <a:r>
              <a:rPr lang="cs-CZ" dirty="false" smtClean="false"/>
              <a:t>, lze využít i informační systém </a:t>
            </a:r>
            <a:br>
              <a:rPr lang="cs-CZ" dirty="false" smtClean="false"/>
            </a:br>
            <a:r>
              <a:rPr lang="cs-CZ" dirty="false" smtClean="false"/>
              <a:t>o průměrném výdělku (ISPV) na stránkách </a:t>
            </a:r>
            <a:r>
              <a:rPr lang="cs-CZ" dirty="false" smtClean="false">
                <a:hlinkClick r:id="rId4"/>
              </a:rPr>
              <a:t>www.mpsv.cz/ISPV.php</a:t>
            </a:r>
            <a:r>
              <a:rPr lang="cs-CZ" dirty="false" smtClean="false"/>
              <a:t> 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791771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791771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805964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526193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smtClean="false">
                <a:solidFill>
                  <a:srgbClr val="FF0000"/>
                </a:solidFill>
              </a:rPr>
              <a:t>Nákup zařízení a vybavení pro realizační tým,</a:t>
            </a:r>
            <a:r>
              <a:rPr lang="cs-CZ" baseline="0" dirty="false" smtClean="false">
                <a:solidFill>
                  <a:srgbClr val="FF0000"/>
                </a:solidFill>
              </a:rPr>
              <a:t> který je hrazen z NN, je NN. U cílové skupiny se neřeší nákup vybavení dle úvazku (např. 1CS je na 0,4 úvazku, ale bude mít celý PC, pokud ho potřebuje ke své práci). U CS  a osob přímo pracujících s CS, jde vybavení a zařízení do PN. </a:t>
            </a:r>
          </a:p>
          <a:p>
            <a:endParaRPr lang="cs-CZ" baseline="0" dirty="false" smtClean="false">
              <a:solidFill>
                <a:srgbClr val="FF0000"/>
              </a:solidFill>
            </a:endParaRPr>
          </a:p>
          <a:p>
            <a:r>
              <a:rPr lang="cs-CZ" baseline="0" dirty="false" smtClean="false">
                <a:solidFill>
                  <a:srgbClr val="FF0000"/>
                </a:solidFill>
              </a:rPr>
              <a:t>Během doby realizace projektu není příjemce či partner oprávněn majetek i jen částečně hrazený z prostředků OPZ prodat či darovat.</a:t>
            </a:r>
          </a:p>
          <a:p>
            <a:endParaRPr lang="cs-CZ" baseline="0" dirty="false" smtClean="false">
              <a:solidFill>
                <a:srgbClr val="FF0000"/>
              </a:solidFill>
            </a:endParaRPr>
          </a:p>
          <a:p>
            <a:endParaRPr lang="cs-CZ" baseline="0" dirty="false" smtClean="false">
              <a:solidFill>
                <a:srgbClr val="FF0000"/>
              </a:solidFill>
            </a:endParaRPr>
          </a:p>
          <a:p>
            <a:r>
              <a:rPr lang="cs-CZ" dirty="false" smtClean="false">
                <a:solidFill>
                  <a:srgbClr val="FF0000"/>
                </a:solidFill>
              </a:rPr>
              <a:t>HM: tiskárna, kancelářský nábytek, trezor, atd. </a:t>
            </a:r>
          </a:p>
          <a:p>
            <a:r>
              <a:rPr lang="cs-CZ" dirty="false" smtClean="false">
                <a:solidFill>
                  <a:srgbClr val="FF0000"/>
                </a:solidFill>
              </a:rPr>
              <a:t>NM: software</a:t>
            </a:r>
          </a:p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altLang="cs-CZ" dirty="false" smtClean="false">
              <a:solidFill>
                <a:srgbClr val="FF0000"/>
              </a:solidFill>
            </a:endParaRPr>
          </a:p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altLang="cs-CZ" dirty="false" smtClean="false">
                <a:solidFill>
                  <a:srgbClr val="FF0000"/>
                </a:solidFill>
              </a:rPr>
              <a:t>investice: max. 50 % způsobilých výdajů (zahrnuje i 20 % křížového financování)</a:t>
            </a:r>
          </a:p>
          <a:p>
            <a:endParaRPr lang="cs-CZ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596608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true" dirty="false" smtClean="false"/>
              <a:t>Lektoři v RT / ne v nákupu služeb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200" b="true" dirty="false" smtClean="false"/>
              <a:t>Způsobilými výdaji nejsou výdaje na nákup lektorských služeb/školení/kurzů, na které má příjemce či partner platnou akreditaci. </a:t>
            </a:r>
            <a:r>
              <a:rPr lang="cs-CZ" sz="1200" dirty="false" smtClean="false"/>
              <a:t>U těchto kurzů se má za to, že zapojení externího dodavatele nenaplňuje podmínku hospodárnosti. (Nákupem lektorských služeb se rozumí i situace, kdy danou akci organizačně zajišťuje příjemce či partner, nicméně lektor by lektorskou činnost prováděl na základě objednávky či smlouvy a následně by poskytnutou službu fakturoval.)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200" dirty="false" smtClean="false"/>
          </a:p>
          <a:p>
            <a:pPr marL="0" indent="0">
              <a:buFont typeface="Arial" panose="020B0604020202020204" pitchFamily="34" charset="0"/>
              <a:buNone/>
            </a:pPr>
            <a:endParaRPr lang="cs-CZ" baseline="0" dirty="false" smtClean="false"/>
          </a:p>
          <a:p>
            <a:pPr marL="171450" marR="0" indent="-17145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1200" b="true" i="false" dirty="false" smtClean="false">
                <a:solidFill>
                  <a:srgbClr val="FF0000"/>
                </a:solidFill>
              </a:rPr>
              <a:t>Nebude možné to, co bylo v rámci A7 běžné. Žadatel má akreditovaný kurz (v akreditaci uvedení lektoři). Tito lektoři nesmějí příjemci fakturovat. Musí být jedině v osobních nákladech. </a:t>
            </a:r>
            <a:endParaRPr lang="cs-CZ" b="true" i="false" dirty="false" smtClean="false">
              <a:solidFill>
                <a:srgbClr val="FF0000"/>
              </a:solidFill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cs-CZ" sz="1200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6226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713957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999217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Procento nepřímých nákladů je závazné a pevně stanovené, není ho tedy možné měnit. Žadatel není oprávněn stanovit si vlastní procentní sazbu.</a:t>
            </a:r>
          </a:p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 projekty, u nichž podstatná většina nákladů vznikne formou nákupu služeb od externích dodavatelů, jsou způsobilá procenta nepřímých nákladů snížena. Podíly pro nepřímé náklady jsou sníženy pro projekty s objemem nákupu služeb.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68333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773877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88423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53124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false" i="false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Povinnost datové schránky se vztahuje na všechny žadatele. I v případě, kdy není</a:t>
            </a:r>
            <a:r>
              <a:rPr lang="cs-CZ" sz="1200" b="false" i="false" kern="1200" baseline="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b="false" i="false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ze zákona povinnost mít datovou schránku, tak pro projekt tato povinnost platí.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46607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25427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99595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false" smtClean="false"/>
              <a:t>Jako</a:t>
            </a:r>
            <a:r>
              <a:rPr lang="cs-CZ" baseline="0" dirty="false" smtClean="false"/>
              <a:t> příloha žádosti bude Čestné prohlášení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8290074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true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false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2EBB765A-51E0-4E82-AB73-FB7F84412B30}" type="datetimeFigureOut">
              <a:rPr lang="cs-CZ" smtClean="false"/>
              <a:pPr/>
              <a:t>25.1.2016</a:t>
            </a:fld>
            <a:endParaRPr lang="cs-CZ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0AD8C908-6CF6-4C3D-AE7A-F3813FC67EFC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2154923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theme/theme1.xml" Type="http://schemas.openxmlformats.org/officeDocument/2006/relationships/theme" Id="rId12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slideLayouts/slideLayout11.xml" Type="http://schemas.openxmlformats.org/officeDocument/2006/relationships/slideLayout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10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3"/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="../media/image4.png" Type="http://schemas.openxmlformats.org/officeDocument/2006/relationships/image" Id="rId4"/>
</Relationships>

</file>

<file path=ppt/slides/_rels/slide14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3"/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media/image5.png" Type="http://schemas.openxmlformats.org/officeDocument/2006/relationships/image" Id="rId3"/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media/image6.png" Type="http://schemas.openxmlformats.org/officeDocument/2006/relationships/image" Id="rId3"/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Mode="External" Target="http://www.esfcr.cz/folder/5085/" Type="http://schemas.openxmlformats.org/officeDocument/2006/relationships/hyperlink" Id="rId3"/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notesSlides/notesSlide1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notesSlides/notesSlide1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notesSlides/notesSlide2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notesSlides/notesSlide2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notesSlides/notesSlide22.xml" Type="http://schemas.openxmlformats.org/officeDocument/2006/relationships/notesSlide" Id="rId2"/>
    <Relationship Target="../slideLayouts/slideLayout11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2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notesSlides/notesSlide2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notesSlides/notesSlide2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Mode="External" Target="https://mseu.mssf.cz/" Type="http://schemas.openxmlformats.org/officeDocument/2006/relationships/hyperlink" Id="rId3"/>
    <Relationship Target="../notesSlides/notesSlide2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Mode="External" Target="http://www.esfcr.cz/prirucka-pro-hodnotitele" Type="http://schemas.openxmlformats.org/officeDocument/2006/relationships/hyperlink" Id="rId3"/>
    <Relationship Target="../notesSlides/notesSlide2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notesSlides/notesSlide2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3"/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0.xml.rels><?xml version="1.0" encoding="UTF-8" standalone="yes"?>
<Relationships xmlns="http://schemas.openxmlformats.org/package/2006/relationships">
    <Relationship Target="../notesSlides/notesSlide2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1.xml.rels><?xml version="1.0" encoding="UTF-8" standalone="yes"?>
<Relationships xmlns="http://schemas.openxmlformats.org/package/2006/relationships">
    <Relationship TargetMode="External" Target="http://www.esfcr.cz/vyzva-041-opz" Type="http://schemas.openxmlformats.org/officeDocument/2006/relationships/hyperlink" Id="rId3"/>
    <Relationship Target="../notesSlides/notesSlide30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s://forum.esfcr.cz/node/111/budovani-kapacit-nno/qa/" Type="http://schemas.openxmlformats.org/officeDocument/2006/relationships/hyperlink" Id="rId4"/>
</Relationships>

</file>

<file path=ppt/slides/_rels/slide32.xml.rels><?xml version="1.0" encoding="UTF-8" standalone="yes"?>
<Relationships xmlns="http://schemas.openxmlformats.org/package/2006/relationships">
    <Relationship TargetMode="External" Target="https://forum.esfcr.cz/node/111/budovani-kapacit-nno/qa/" Type="http://schemas.openxmlformats.org/officeDocument/2006/relationships/hyperlink" Id="rId3"/>
    <Relationship Target="../notesSlides/notesSlide3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3.xml.rels><?xml version="1.0" encoding="UTF-8" standalone="yes"?>
<Relationships xmlns="http://schemas.openxmlformats.org/package/2006/relationships">
    <Relationship Target="../notesSlides/notesSlide32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34.xml.rels><?xml version="1.0" encoding="UTF-8" standalone="yes"?>
<Relationships xmlns="http://schemas.openxmlformats.org/package/2006/relationships">
    <Relationship Target="../notesSlides/notesSlide3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5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3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6.xml.rels><?xml version="1.0" encoding="UTF-8" standalone="yes"?>
<Relationships xmlns="http://schemas.openxmlformats.org/package/2006/relationships">
    <Relationship Target="../notesSlides/notesSlide3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7.xml.rels><?xml version="1.0" encoding="UTF-8" standalone="yes"?>
<Relationships xmlns="http://schemas.openxmlformats.org/package/2006/relationships">
    <Relationship Target="../notesSlides/notesSlide3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8.xml.rels><?xml version="1.0" encoding="UTF-8" standalone="yes"?>
<Relationships xmlns="http://schemas.openxmlformats.org/package/2006/relationships">
    <Relationship TargetMode="External" Target="http://ec.europa.eu/europeaid/perdiem_en" Type="http://schemas.openxmlformats.org/officeDocument/2006/relationships/hyperlink" Id="rId3"/>
    <Relationship Target="../notesSlides/notesSlide3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9.xml.rels><?xml version="1.0" encoding="UTF-8" standalone="yes"?>
<Relationships xmlns="http://schemas.openxmlformats.org/package/2006/relationships">
    <Relationship Target="../notesSlides/notesSlide3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Mode="External" Target="http://www.esfcr.cz/file/9143/" Type="http://schemas.openxmlformats.org/officeDocument/2006/relationships/hyperlink" Id="rId3"/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://www.strukturalni-fondy.cz/cs/Jak-na-projekt/Elektronicka-zadost/Edukacni-videa" Type="http://schemas.openxmlformats.org/officeDocument/2006/relationships/hyperlink" Id="rId4"/>
</Relationships>

</file>

<file path=ppt/slides/_rels/slide4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1.xml.rels><?xml version="1.0" encoding="UTF-8" standalone="yes"?>
<Relationships xmlns="http://schemas.openxmlformats.org/package/2006/relationships">
    <Relationship Target="../notesSlides/notesSlide3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3.xml.rels><?xml version="1.0" encoding="UTF-8" standalone="yes"?>
<Relationships xmlns="http://schemas.openxmlformats.org/package/2006/relationships">
    <Relationship Target="../notesSlides/notesSlide4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4.xml.rels><?xml version="1.0" encoding="UTF-8" standalone="yes"?>
<Relationships xmlns="http://schemas.openxmlformats.org/package/2006/relationships">
    <Relationship Target="../notesSlides/notesSlide4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5.xml.rels><?xml version="1.0" encoding="UTF-8" standalone="yes"?>
<Relationships xmlns="http://schemas.openxmlformats.org/package/2006/relationships">
    <Relationship Target="../notesSlides/notesSlide4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8.xml.rels><?xml version="1.0" encoding="UTF-8" standalone="yes"?>
<Relationships xmlns="http://schemas.openxmlformats.org/package/2006/relationships">
    <Relationship Target="../media/image8.png" Type="http://schemas.openxmlformats.org/officeDocument/2006/relationships/image" Id="rId3"/>
    <Relationship Target="../notesSlides/notesSlide4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683568" y="2276872"/>
            <a:ext cx="8028424" cy="1224000"/>
          </a:xfrm>
        </p:spPr>
        <p:txBody>
          <a:bodyPr/>
          <a:lstStyle/>
          <a:p>
            <a:pPr algn="ctr"/>
            <a:r>
              <a:rPr lang="cs-CZ" dirty="false" smtClean="false"/>
              <a:t>Výzva č. 41</a:t>
            </a:r>
            <a:br>
              <a:rPr lang="cs-CZ" dirty="false" smtClean="false"/>
            </a:br>
            <a:r>
              <a:rPr lang="cs-CZ" sz="2500" dirty="false" smtClean="false"/>
              <a:t> </a:t>
            </a: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sz="1800" dirty="false"/>
              <a:t>Budování kapacit nestátních neziskových organizací, zejména v oblasti sociálního začleňování, rovnosti </a:t>
            </a:r>
            <a:r>
              <a:rPr lang="cs-CZ" sz="1800" dirty="false" smtClean="false"/>
              <a:t>žen</a:t>
            </a:r>
            <a:br>
              <a:rPr lang="cs-CZ" sz="1800" dirty="false" smtClean="false"/>
            </a:br>
            <a:r>
              <a:rPr lang="cs-CZ" sz="1800" dirty="false" smtClean="false"/>
              <a:t>a </a:t>
            </a:r>
            <a:r>
              <a:rPr lang="cs-CZ" sz="1800" dirty="false"/>
              <a:t>mužů a rovných příležitostí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 </a:t>
            </a:r>
            <a:endParaRPr lang="cs-CZ" sz="1800" dirty="false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/>
        <p:txBody>
          <a:bodyPr/>
          <a:lstStyle/>
          <a:p>
            <a:endParaRPr lang="cs-CZ" dirty="false" smtClean="false"/>
          </a:p>
          <a:p>
            <a:endParaRPr lang="cs-CZ" dirty="false"/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>
          <a:xfrm>
            <a:off x="971600" y="4885200"/>
            <a:ext cx="7812400" cy="540000"/>
          </a:xfrm>
        </p:spPr>
        <p:txBody>
          <a:bodyPr/>
          <a:lstStyle/>
          <a:p>
            <a:pPr algn="ctr"/>
            <a:endParaRPr lang="cs-CZ" b="true" dirty="false" smtClean="false"/>
          </a:p>
          <a:p>
            <a:pPr algn="ctr"/>
            <a:r>
              <a:rPr lang="cs-CZ" b="true" dirty="false" smtClean="false"/>
              <a:t>SEMINÁŘ PRO ŽADATELE</a:t>
            </a:r>
          </a:p>
          <a:p>
            <a:pPr algn="ctr"/>
            <a:endParaRPr lang="cs-CZ" b="true" dirty="false"/>
          </a:p>
        </p:txBody>
      </p:sp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Typ zastřešující organizace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cs-CZ" sz="1800" b="true" dirty="false">
                <a:solidFill>
                  <a:srgbClr val="FF0000"/>
                </a:solidFill>
              </a:rPr>
              <a:t>Zastřešující organizace splňující podmínky výše uvedené musí dále patřit do jedné z následujících skupin:</a:t>
            </a:r>
          </a:p>
          <a:p>
            <a:pPr lvl="0" algn="just">
              <a:lnSpc>
                <a:spcPct val="100000"/>
              </a:lnSpc>
            </a:pPr>
            <a:r>
              <a:rPr lang="cs-CZ" sz="1800" b="true" dirty="false"/>
              <a:t>Oborová zastřešující organizace</a:t>
            </a:r>
            <a:r>
              <a:rPr lang="cs-CZ" sz="1800" dirty="false"/>
              <a:t> tvořená především právnickými osobami s 51% převahou právních typů NNO (spolky, pobočné spolky, obecně prospěšné společnosti, nadace, nadační fondy, ústavy a účelová zařízení církví) a 100% podílem činností v oboru sociálního začleňování;</a:t>
            </a:r>
          </a:p>
          <a:p>
            <a:pPr lvl="0" algn="just">
              <a:lnSpc>
                <a:spcPct val="100000"/>
              </a:lnSpc>
            </a:pPr>
            <a:r>
              <a:rPr lang="cs-CZ" sz="1800" b="true" dirty="false"/>
              <a:t>Zastřešující organizace </a:t>
            </a:r>
            <a:r>
              <a:rPr lang="cs-CZ" sz="1800" dirty="false"/>
              <a:t>tvořená 100% podílem právních typů NNO (spolky, pobočné spolky, obecně prospěšné společnosti, nadace, nadační fondy, ústavy a účelová zařízení církví) a min. 51% podílem činností v oboru sociálního začleňování;</a:t>
            </a:r>
          </a:p>
          <a:p>
            <a:pPr lvl="0" algn="just">
              <a:lnSpc>
                <a:spcPct val="100000"/>
              </a:lnSpc>
            </a:pPr>
            <a:r>
              <a:rPr lang="cs-CZ" sz="1800" b="true" dirty="false"/>
              <a:t>Všeoborová zastřešující organizace</a:t>
            </a:r>
            <a:r>
              <a:rPr lang="cs-CZ" sz="1800" dirty="false"/>
              <a:t> tvořená především právnickými osobami s 51% převahou právních typů NNO (spolky, pobočné spolky, obecně prospěšné společnosti, nadace, nadační fondy, ústavy a účelová zařízení církví) a min. 51% podílem činností v oboru sociálního začleňování.</a:t>
            </a:r>
          </a:p>
          <a:p>
            <a:pPr>
              <a:lnSpc>
                <a:spcPct val="100000"/>
              </a:lnSpc>
            </a:pPr>
            <a:endParaRPr lang="cs-CZ" dirty="false"/>
          </a:p>
          <a:p>
            <a:pPr>
              <a:lnSpc>
                <a:spcPct val="100000"/>
              </a:lnSpc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  <p:cxnSp>
        <p:nvCxnSpPr>
          <p:cNvPr id="6" name="Přímá spojnice 5"/>
          <p:cNvCxnSpPr/>
          <p:nvPr/>
        </p:nvCxnSpPr>
        <p:spPr>
          <a:xfrm>
            <a:off x="467544" y="1700808"/>
            <a:ext cx="799288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467544" y="1988840"/>
            <a:ext cx="345638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223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cílové skupiny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  <p:graphicFrame>
        <p:nvGraphicFramePr>
          <p:cNvPr id="5" name="Tabulka 4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775871537"/>
              </p:ext>
            </p:extLst>
          </p:nvPr>
        </p:nvGraphicFramePr>
        <p:xfrm>
          <a:off x="899592" y="1556793"/>
          <a:ext cx="7488832" cy="1224135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1322527"/>
                <a:gridCol w="6166305"/>
              </a:tblGrid>
              <a:tr h="377606">
                <a:tc>
                  <a:txBody>
                    <a:bodyPr/>
                    <a:lstStyle/>
                    <a:p>
                      <a:pPr marL="111125" algn="ctr">
                        <a:spcAft>
                          <a:spcPts val="0"/>
                        </a:spcAft>
                      </a:pPr>
                      <a:r>
                        <a:rPr lang="cs-CZ" sz="1400" dirty="false" smtClean="false">
                          <a:solidFill>
                            <a:srgbClr val="FFFF00"/>
                          </a:solidFill>
                          <a:effectLst/>
                          <a:latin typeface="Arial"/>
                          <a:ea typeface="Arial"/>
                          <a:cs typeface="Times New Roman"/>
                        </a:rPr>
                        <a:t>ŽADATEL</a:t>
                      </a:r>
                      <a:endParaRPr lang="cs-CZ" sz="1400" dirty="false">
                        <a:solidFill>
                          <a:srgbClr val="FFFF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40385"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solidFill>
                            <a:srgbClr val="FFFF00"/>
                          </a:solidFill>
                          <a:effectLst/>
                        </a:rPr>
                        <a:t>Definice </a:t>
                      </a:r>
                      <a:r>
                        <a:rPr lang="cs-CZ" sz="1400" dirty="false" smtClean="false">
                          <a:solidFill>
                            <a:srgbClr val="FFFF00"/>
                          </a:solidFill>
                          <a:effectLst/>
                        </a:rPr>
                        <a:t>oprávněných</a:t>
                      </a:r>
                      <a:r>
                        <a:rPr lang="cs-CZ" sz="1400" baseline="0" dirty="false" smtClean="false">
                          <a:solidFill>
                            <a:srgbClr val="FFFF00"/>
                          </a:solidFill>
                          <a:effectLst/>
                        </a:rPr>
                        <a:t> žadatelů</a:t>
                      </a:r>
                      <a:endParaRPr lang="cs-CZ" sz="1400" dirty="false">
                        <a:solidFill>
                          <a:srgbClr val="FFFF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46529">
                <a:tc>
                  <a:txBody>
                    <a:bodyPr/>
                    <a:lstStyle/>
                    <a:p>
                      <a:pPr marL="111125"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Nestátní neziskové organizace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spolky</a:t>
                      </a: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dle § 214-302 zákona č. 89/2012 Sb., občanský </a:t>
                      </a:r>
                      <a:r>
                        <a:rPr lang="cs-CZ" sz="1400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zákoník</a:t>
                      </a:r>
                    </a:p>
                    <a:p>
                      <a:pPr marL="342900" marR="0" lvl="0" indent="-342900" algn="just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Symbol"/>
                        <a:buChar char=""/>
                        <a:tabLst/>
                        <a:defRPr/>
                      </a:pPr>
                      <a:r>
                        <a:rPr lang="cs-CZ" sz="14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zájmová sdružení právnických osob  </a:t>
                      </a:r>
                      <a:r>
                        <a:rPr lang="cs-CZ" sz="1400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dle § 20f - 20k zákona </a:t>
                      </a:r>
                      <a:br>
                        <a:rPr lang="cs-CZ" sz="1400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400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č. 89/2012 Sb., občanský zákoník</a:t>
                      </a:r>
                      <a:endParaRPr lang="cs-CZ" sz="1200" dirty="false">
                        <a:effectLst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7" name="Tabulka 6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886898884"/>
              </p:ext>
            </p:extLst>
          </p:nvPr>
        </p:nvGraphicFramePr>
        <p:xfrm>
          <a:off x="899592" y="3356992"/>
          <a:ext cx="7499985" cy="3033896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1324497"/>
                <a:gridCol w="6175488"/>
              </a:tblGrid>
              <a:tr h="504056">
                <a:tc rowSpan="2">
                  <a:txBody>
                    <a:bodyPr/>
                    <a:lstStyle/>
                    <a:p>
                      <a:pPr marL="111125" algn="ctr">
                        <a:spcAft>
                          <a:spcPts val="0"/>
                        </a:spcAft>
                      </a:pPr>
                      <a:r>
                        <a:rPr lang="cs-CZ" sz="1800" dirty="false" smtClean="false">
                          <a:solidFill>
                            <a:srgbClr val="FFFF00"/>
                          </a:solidFill>
                          <a:effectLst/>
                        </a:rPr>
                        <a:t>CÍLOVÉ</a:t>
                      </a:r>
                    </a:p>
                    <a:p>
                      <a:pPr marL="111125" algn="ctr">
                        <a:spcAft>
                          <a:spcPts val="0"/>
                        </a:spcAft>
                      </a:pPr>
                      <a:r>
                        <a:rPr lang="cs-CZ" sz="1800" dirty="false" smtClean="false">
                          <a:solidFill>
                            <a:srgbClr val="FFFF00"/>
                          </a:solidFill>
                          <a:effectLst/>
                        </a:rPr>
                        <a:t>SKUPINY</a:t>
                      </a:r>
                      <a:endParaRPr lang="cs-CZ" sz="1800" dirty="false">
                        <a:solidFill>
                          <a:srgbClr val="FFFF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40385" algn="l">
                        <a:spcAft>
                          <a:spcPts val="0"/>
                        </a:spcAft>
                      </a:pPr>
                      <a:r>
                        <a:rPr lang="cs-CZ" sz="1800" dirty="false">
                          <a:solidFill>
                            <a:srgbClr val="FFFF00"/>
                          </a:solidFill>
                          <a:effectLst/>
                        </a:rPr>
                        <a:t>Definice </a:t>
                      </a:r>
                      <a:r>
                        <a:rPr lang="cs-CZ" sz="1800" dirty="false" smtClean="false">
                          <a:solidFill>
                            <a:srgbClr val="FFFF00"/>
                          </a:solidFill>
                          <a:effectLst/>
                        </a:rPr>
                        <a:t>cílových</a:t>
                      </a:r>
                      <a:r>
                        <a:rPr lang="cs-CZ" sz="1800" baseline="0" dirty="false" smtClean="false">
                          <a:solidFill>
                            <a:srgbClr val="FFFF00"/>
                          </a:solidFill>
                          <a:effectLst/>
                        </a:rPr>
                        <a:t> skupin</a:t>
                      </a:r>
                      <a:endParaRPr lang="cs-CZ" sz="1800" dirty="false">
                        <a:solidFill>
                          <a:srgbClr val="FFFF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092200">
                <a:tc vMerge="true">
                  <a:txBody>
                    <a:bodyPr/>
                    <a:lstStyle/>
                    <a:p>
                      <a:pPr marL="111125" algn="l">
                        <a:spcAft>
                          <a:spcPts val="0"/>
                        </a:spcAft>
                      </a:pPr>
                      <a:endParaRPr lang="cs-CZ" sz="12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cs-CZ" sz="1400" b="true" dirty="false">
                          <a:effectLst/>
                        </a:rPr>
                        <a:t>spolky</a:t>
                      </a:r>
                      <a:r>
                        <a:rPr lang="cs-CZ" sz="1400" dirty="false">
                          <a:effectLst/>
                        </a:rPr>
                        <a:t> dle § 214-302 zákona č. 89/2012 Sb., občanský zákoník</a:t>
                      </a:r>
                    </a:p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cs-CZ" sz="1400" b="true" dirty="false">
                          <a:effectLst/>
                        </a:rPr>
                        <a:t>obecně prospěšné společnosti </a:t>
                      </a:r>
                      <a:r>
                        <a:rPr lang="cs-CZ" sz="1400" dirty="false">
                          <a:effectLst/>
                        </a:rPr>
                        <a:t>zřízené podle zákona č. 248/1995 Sb., o obecně prospěšných společnostech</a:t>
                      </a:r>
                    </a:p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cs-CZ" sz="1400" b="true" dirty="false">
                          <a:effectLst/>
                        </a:rPr>
                        <a:t>ústavy</a:t>
                      </a:r>
                      <a:r>
                        <a:rPr lang="cs-CZ" sz="1400" dirty="false">
                          <a:effectLst/>
                        </a:rPr>
                        <a:t> dle § 402-418 zákona č. 89/2012 Sb., občanský zákoník</a:t>
                      </a:r>
                    </a:p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cs-CZ" sz="1400" b="true" dirty="false">
                          <a:effectLst/>
                        </a:rPr>
                        <a:t>církevní právnické osoby </a:t>
                      </a:r>
                      <a:r>
                        <a:rPr lang="cs-CZ" sz="1400" dirty="false">
                          <a:effectLst/>
                        </a:rPr>
                        <a:t>zřízené podle zákona č. 3/2002 Sb., o církvích a náboženských společnostech, pokud poskytují zdravotní, kulturní, vzdělávací a sociální služby nebo sociálně právní ochranu dětí</a:t>
                      </a:r>
                    </a:p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Symbol"/>
                        <a:buChar char=""/>
                      </a:pPr>
                      <a:r>
                        <a:rPr lang="cs-CZ" sz="1400" b="true" dirty="false">
                          <a:effectLst/>
                        </a:rPr>
                        <a:t>nadace</a:t>
                      </a:r>
                      <a:r>
                        <a:rPr lang="cs-CZ" sz="1400" dirty="false">
                          <a:effectLst/>
                        </a:rPr>
                        <a:t> (§ 306-393) </a:t>
                      </a:r>
                      <a:r>
                        <a:rPr lang="cs-CZ" sz="1400" b="true" dirty="false">
                          <a:effectLst/>
                        </a:rPr>
                        <a:t>a nadační fondy </a:t>
                      </a:r>
                      <a:r>
                        <a:rPr lang="cs-CZ" sz="1400" dirty="false">
                          <a:effectLst/>
                        </a:rPr>
                        <a:t>(§394-401) zřízené podle zákona č. 89/2012 Sb., občanský zákoník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TextovéPole 2"/>
          <p:cNvSpPr txBox="true"/>
          <p:nvPr/>
        </p:nvSpPr>
        <p:spPr>
          <a:xfrm>
            <a:off x="4225012" y="2825350"/>
            <a:ext cx="1080120" cy="369332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r>
              <a:rPr lang="cs-CZ" dirty="false" smtClean="false"/>
              <a:t>x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8502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lvl="1" algn="ctr"/>
            <a:r>
              <a:rPr lang="cs-CZ" sz="3200" b="true" cap="all" dirty="false" smtClean="false">
                <a:solidFill>
                  <a:schemeClr val="tx2"/>
                </a:solidFill>
                <a:latin typeface="+mj-lt"/>
                <a:ea typeface="+mj-ea"/>
                <a:cs typeface="+mj-cs"/>
              </a:rPr>
              <a:t>Partnerství, financování</a:t>
            </a:r>
            <a:endParaRPr lang="cs-CZ" sz="3200" b="true" cap="all" dirty="false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800000"/>
            <a:ext cx="8352928" cy="4320000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cs-CZ" sz="2000" b="true" dirty="false" smtClean="false">
                <a:solidFill>
                  <a:srgbClr val="FF0000"/>
                </a:solidFill>
              </a:rPr>
              <a:t>Výzva nepodporuje zapojení partnerů!</a:t>
            </a:r>
          </a:p>
          <a:p>
            <a:r>
              <a:rPr lang="cs-CZ" sz="2000" b="true" dirty="false" smtClean="false"/>
              <a:t>Forma financování:</a:t>
            </a:r>
            <a:r>
              <a:rPr lang="cs-CZ" sz="2000" dirty="false" smtClean="false"/>
              <a:t> Ex-ante </a:t>
            </a:r>
            <a:r>
              <a:rPr lang="cs-CZ" sz="1600" dirty="false" smtClean="false"/>
              <a:t>(zálohová platba po uzavření právního aktu)</a:t>
            </a:r>
            <a:endParaRPr lang="cs-CZ" sz="2000" dirty="false" smtClean="false"/>
          </a:p>
          <a:p>
            <a:pPr lvl="0"/>
            <a:r>
              <a:rPr lang="cs-CZ" sz="2000" b="true" dirty="false" smtClean="false"/>
              <a:t>Minimální </a:t>
            </a:r>
            <a:r>
              <a:rPr lang="cs-CZ" sz="2000" b="true" dirty="false"/>
              <a:t>výše </a:t>
            </a:r>
            <a:r>
              <a:rPr lang="cs-CZ" sz="2000" dirty="false"/>
              <a:t>celkových způsobilých výdajů projektu: </a:t>
            </a:r>
            <a:r>
              <a:rPr lang="cs-CZ" sz="2000" b="true" dirty="false" smtClean="false"/>
              <a:t>1 milion Kč</a:t>
            </a:r>
            <a:endParaRPr lang="cs-CZ" sz="2000" b="true" dirty="false"/>
          </a:p>
          <a:p>
            <a:pPr lvl="0"/>
            <a:r>
              <a:rPr lang="cs-CZ" sz="2000" b="true" dirty="false"/>
              <a:t>Maximální výše </a:t>
            </a:r>
            <a:r>
              <a:rPr lang="cs-CZ" sz="2000" dirty="false"/>
              <a:t>celkových způsobilých výdajů projektu: </a:t>
            </a:r>
            <a:r>
              <a:rPr lang="cs-CZ" sz="2000" b="true" dirty="false" smtClean="false"/>
              <a:t>6 milionů Kč</a:t>
            </a:r>
            <a:endParaRPr lang="cs-CZ" sz="2000" b="true" dirty="false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 smtClean="false"/>
              <a:t>Míra </a:t>
            </a:r>
            <a:r>
              <a:rPr lang="cs-CZ" b="true" dirty="false"/>
              <a:t>podpory – rozpad zdrojů </a:t>
            </a:r>
            <a:r>
              <a:rPr lang="cs-CZ" b="true" dirty="false" smtClean="false"/>
              <a:t>financování:</a:t>
            </a:r>
            <a:endParaRPr lang="cs-CZ" b="true" dirty="false"/>
          </a:p>
          <a:p>
            <a:pPr lvl="1"/>
            <a:r>
              <a:rPr lang="cs-CZ" sz="1800" dirty="false" smtClean="false"/>
              <a:t>Evropská unie 77,56 % </a:t>
            </a:r>
          </a:p>
          <a:p>
            <a:pPr lvl="1"/>
            <a:r>
              <a:rPr lang="cs-CZ" sz="1800" dirty="false" smtClean="false"/>
              <a:t>státní </a:t>
            </a:r>
            <a:r>
              <a:rPr lang="cs-CZ" sz="1800" dirty="false"/>
              <a:t>rozpočet </a:t>
            </a:r>
            <a:r>
              <a:rPr lang="cs-CZ" sz="1800" dirty="false" smtClean="false"/>
              <a:t>22,44 % </a:t>
            </a:r>
          </a:p>
          <a:p>
            <a:pPr lvl="1"/>
            <a:r>
              <a:rPr lang="cs-CZ" sz="1800" dirty="false" smtClean="false"/>
              <a:t>žadatel 0 % </a:t>
            </a:r>
            <a:endParaRPr lang="cs-CZ" sz="18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7553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Věcné zaměření projektů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23528" y="1628800"/>
            <a:ext cx="8424936" cy="4491200"/>
          </a:xfrm>
        </p:spPr>
        <p:txBody>
          <a:bodyPr numCol="2"/>
          <a:lstStyle/>
          <a:p>
            <a:pPr algn="ctr">
              <a:lnSpc>
                <a:spcPct val="100000"/>
              </a:lnSpc>
            </a:pPr>
            <a:r>
              <a:rPr lang="cs-CZ" sz="2800" b="true" dirty="false" smtClean="false">
                <a:solidFill>
                  <a:srgbClr val="FF0000"/>
                </a:solidFill>
              </a:rPr>
              <a:t>Aktivity dvojího typu: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cs-CZ" b="true" dirty="false"/>
              <a:t>Podpora </a:t>
            </a:r>
            <a:r>
              <a:rPr lang="cs-CZ" b="true" dirty="false" smtClean="false"/>
              <a:t>rozvoje </a:t>
            </a:r>
            <a:br>
              <a:rPr lang="cs-CZ" b="true" dirty="false" smtClean="false"/>
            </a:br>
            <a:r>
              <a:rPr lang="cs-CZ" b="true" dirty="false" smtClean="false"/>
              <a:t>zastřešující organizace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endParaRPr lang="cs-CZ" sz="1800" b="true" dirty="false" smtClean="false"/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endParaRPr lang="cs-CZ" sz="1800" b="true" dirty="false"/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endParaRPr lang="cs-CZ" sz="1800" b="true" dirty="false" smtClean="false"/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endParaRPr lang="cs-CZ" sz="1800" b="true" dirty="false"/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endParaRPr lang="cs-CZ" sz="1800" b="true" dirty="false" smtClean="false"/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endParaRPr lang="cs-CZ" sz="1800" b="true" dirty="false"/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</a:pPr>
            <a:endParaRPr lang="cs-CZ" sz="1800" b="true" dirty="false"/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cs-CZ" b="true" dirty="false" smtClean="false"/>
              <a:t>Posílení </a:t>
            </a:r>
            <a:r>
              <a:rPr lang="cs-CZ" b="true" dirty="false"/>
              <a:t>metodické podpory </a:t>
            </a:r>
            <a:r>
              <a:rPr lang="cs-CZ" b="true" dirty="false" smtClean="false"/>
              <a:t/>
            </a:r>
            <a:br>
              <a:rPr lang="cs-CZ" b="true" dirty="false" smtClean="false"/>
            </a:br>
            <a:r>
              <a:rPr lang="cs-CZ" b="true" dirty="false" smtClean="false"/>
              <a:t>a </a:t>
            </a:r>
            <a:r>
              <a:rPr lang="cs-CZ" b="true" dirty="false"/>
              <a:t>poradenství vůči členským </a:t>
            </a:r>
            <a:r>
              <a:rPr lang="cs-CZ" b="true" dirty="false" smtClean="false"/>
              <a:t>organizacím</a:t>
            </a:r>
            <a:endParaRPr lang="cs-CZ" b="true" dirty="false"/>
          </a:p>
          <a:p>
            <a:pPr lvl="0" algn="just">
              <a:lnSpc>
                <a:spcPct val="100000"/>
              </a:lnSpc>
            </a:pPr>
            <a:endParaRPr lang="cs-CZ" sz="1800" b="true" dirty="false"/>
          </a:p>
          <a:p>
            <a:pPr lvl="0"/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  <p:pic>
        <p:nvPicPr>
          <p:cNvPr id="2052" name="Picture 4"/>
          <p:cNvPicPr>
            <a:picLocks noChangeAspect="true" noChangeArrowheads="true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429000"/>
            <a:ext cx="2714625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true" noChangeArrowheads="true"/>
          </p:cNvPicPr>
          <p:nvPr/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429000"/>
            <a:ext cx="2570672" cy="3106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Přímá spojnice 5"/>
          <p:cNvCxnSpPr/>
          <p:nvPr/>
        </p:nvCxnSpPr>
        <p:spPr>
          <a:xfrm>
            <a:off x="827584" y="2060848"/>
            <a:ext cx="37444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Přímá spojnice se šipkou 7"/>
          <p:cNvCxnSpPr/>
          <p:nvPr/>
        </p:nvCxnSpPr>
        <p:spPr>
          <a:xfrm>
            <a:off x="4067944" y="2132856"/>
            <a:ext cx="792088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Přímá spojnice se šipkou 9"/>
          <p:cNvCxnSpPr/>
          <p:nvPr/>
        </p:nvCxnSpPr>
        <p:spPr>
          <a:xfrm flipH="true">
            <a:off x="3275856" y="2132856"/>
            <a:ext cx="792088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966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Věcné zaměření projektů 1/2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23528" y="1628800"/>
            <a:ext cx="7848872" cy="4320000"/>
          </a:xfrm>
        </p:spPr>
        <p:txBody>
          <a:bodyPr numCol="1"/>
          <a:lstStyle/>
          <a:p>
            <a:pPr marL="0" lv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cs-CZ" sz="2000" b="true" dirty="false" smtClean="false">
                <a:solidFill>
                  <a:srgbClr val="FF0000"/>
                </a:solidFill>
              </a:rPr>
              <a:t>1.</a:t>
            </a:r>
            <a:r>
              <a:rPr lang="cs-CZ" sz="2000" b="true" dirty="false" smtClean="false"/>
              <a:t> </a:t>
            </a:r>
            <a:r>
              <a:rPr lang="cs-CZ" sz="2000" b="true" dirty="false" smtClean="false">
                <a:solidFill>
                  <a:srgbClr val="FF0000"/>
                </a:solidFill>
              </a:rPr>
              <a:t>Podpora </a:t>
            </a:r>
            <a:r>
              <a:rPr lang="cs-CZ" sz="2000" b="true" dirty="false">
                <a:solidFill>
                  <a:srgbClr val="FF0000"/>
                </a:solidFill>
              </a:rPr>
              <a:t>rozvoje zastřešujících </a:t>
            </a:r>
            <a:r>
              <a:rPr lang="cs-CZ" sz="2000" b="true" dirty="false" smtClean="false">
                <a:solidFill>
                  <a:srgbClr val="FF0000"/>
                </a:solidFill>
              </a:rPr>
              <a:t>organizací </a:t>
            </a:r>
            <a:r>
              <a:rPr lang="cs-CZ" sz="1800" dirty="false" smtClean="false"/>
              <a:t>může </a:t>
            </a:r>
            <a:r>
              <a:rPr lang="cs-CZ" sz="1800" dirty="false"/>
              <a:t>mít </a:t>
            </a:r>
            <a:r>
              <a:rPr lang="cs-CZ" sz="1800" dirty="false" smtClean="false"/>
              <a:t>podobu:</a:t>
            </a:r>
          </a:p>
          <a:p>
            <a:pPr lvl="1" algn="just">
              <a:lnSpc>
                <a:spcPct val="100000"/>
              </a:lnSpc>
            </a:pPr>
            <a:r>
              <a:rPr lang="cs-CZ" sz="1650" b="true" dirty="false"/>
              <a:t>posílení personální politiky zastřešující organizace </a:t>
            </a:r>
            <a:r>
              <a:rPr lang="cs-CZ" sz="1650" dirty="false"/>
              <a:t>(podpora lidských zdrojů v zastřešujících organizacích);</a:t>
            </a:r>
          </a:p>
          <a:p>
            <a:pPr lvl="1" algn="just">
              <a:lnSpc>
                <a:spcPct val="100000"/>
              </a:lnSpc>
            </a:pPr>
            <a:r>
              <a:rPr lang="cs-CZ" sz="1650" b="true" dirty="false"/>
              <a:t>posílení řízení zastřešující organizace, strategického plánovaní, včetně finančního řízení </a:t>
            </a:r>
            <a:r>
              <a:rPr lang="cs-CZ" sz="1650" dirty="false"/>
              <a:t>(</a:t>
            </a:r>
            <a:r>
              <a:rPr lang="cs-CZ" sz="1650" dirty="false" err="true"/>
              <a:t>fundraising</a:t>
            </a:r>
            <a:r>
              <a:rPr lang="cs-CZ" sz="1650" dirty="false"/>
              <a:t> apod.);</a:t>
            </a:r>
          </a:p>
          <a:p>
            <a:pPr lvl="1">
              <a:lnSpc>
                <a:spcPct val="100000"/>
              </a:lnSpc>
            </a:pPr>
            <a:r>
              <a:rPr lang="cs-CZ" sz="1650" b="true" dirty="false"/>
              <a:t>posílení participace členů, pracovníků a možnosti podílení </a:t>
            </a:r>
            <a:r>
              <a:rPr lang="cs-CZ" sz="1650" b="true" dirty="false" smtClean="false"/>
              <a:t>se </a:t>
            </a:r>
            <a:r>
              <a:rPr lang="cs-CZ" sz="1650" b="true" dirty="false"/>
              <a:t>na vedení</a:t>
            </a:r>
            <a:r>
              <a:rPr lang="cs-CZ" sz="1650" dirty="false"/>
              <a:t>;</a:t>
            </a:r>
          </a:p>
          <a:p>
            <a:pPr lvl="1">
              <a:lnSpc>
                <a:spcPct val="100000"/>
              </a:lnSpc>
            </a:pPr>
            <a:r>
              <a:rPr lang="cs-CZ" sz="1650" b="true" dirty="false"/>
              <a:t>podpora síťování a posílení partnerství s ostatními </a:t>
            </a:r>
            <a:r>
              <a:rPr lang="cs-CZ" sz="1650" b="true" dirty="false" smtClean="false"/>
              <a:t/>
            </a:r>
            <a:br>
              <a:rPr lang="cs-CZ" sz="1650" b="true" dirty="false" smtClean="false"/>
            </a:br>
            <a:r>
              <a:rPr lang="cs-CZ" sz="1650" b="true" dirty="false" smtClean="false"/>
              <a:t>spolupracujícími </a:t>
            </a:r>
            <a:r>
              <a:rPr lang="cs-CZ" sz="1650" b="true" dirty="false"/>
              <a:t>organizacemi, oslovování nových potenciálních členů</a:t>
            </a:r>
            <a:r>
              <a:rPr lang="cs-CZ" sz="1650" dirty="false"/>
              <a:t>;</a:t>
            </a:r>
          </a:p>
          <a:p>
            <a:pPr lvl="1" algn="just">
              <a:lnSpc>
                <a:spcPct val="100000"/>
              </a:lnSpc>
            </a:pPr>
            <a:r>
              <a:rPr lang="cs-CZ" sz="1650" b="true" dirty="false"/>
              <a:t>podpora spolupráce zastřešující organizace s veřejnou správou</a:t>
            </a:r>
            <a:r>
              <a:rPr lang="cs-CZ" sz="1650" dirty="false"/>
              <a:t>, </a:t>
            </a:r>
            <a:r>
              <a:rPr lang="cs-CZ" sz="1650" dirty="false" smtClean="false"/>
              <a:t/>
            </a:r>
            <a:br>
              <a:rPr lang="cs-CZ" sz="1650" dirty="false" smtClean="false"/>
            </a:br>
            <a:r>
              <a:rPr lang="cs-CZ" sz="1650" dirty="false" smtClean="false"/>
              <a:t>např</a:t>
            </a:r>
            <a:r>
              <a:rPr lang="cs-CZ" sz="1650" dirty="false"/>
              <a:t>. formou seminářů, besed či konferencí;</a:t>
            </a:r>
          </a:p>
          <a:p>
            <a:pPr lvl="1" algn="just">
              <a:lnSpc>
                <a:spcPct val="100000"/>
              </a:lnSpc>
            </a:pPr>
            <a:r>
              <a:rPr lang="cs-CZ" sz="1650" b="true" dirty="false" smtClean="false"/>
              <a:t>nastavení komunikace uvnitř i navenek </a:t>
            </a:r>
            <a:r>
              <a:rPr lang="cs-CZ" sz="1650" dirty="false" smtClean="false"/>
              <a:t>zastřešující organizace;</a:t>
            </a:r>
          </a:p>
          <a:p>
            <a:pPr lvl="1" algn="just">
              <a:lnSpc>
                <a:spcPct val="100000"/>
              </a:lnSpc>
            </a:pPr>
            <a:r>
              <a:rPr lang="cs-CZ" sz="1650" b="true" dirty="false" smtClean="false"/>
              <a:t>podpora </a:t>
            </a:r>
            <a:r>
              <a:rPr lang="cs-CZ" sz="1650" b="true" dirty="false"/>
              <a:t>osvěty a rozvoje v daném oboru činnosti </a:t>
            </a:r>
            <a:r>
              <a:rPr lang="cs-CZ" sz="1650" dirty="false"/>
              <a:t>(např. zvyšování povědomí </a:t>
            </a:r>
            <a:r>
              <a:rPr lang="cs-CZ" sz="1650" dirty="false" smtClean="false"/>
              <a:t>a </a:t>
            </a:r>
            <a:r>
              <a:rPr lang="cs-CZ" sz="1650" dirty="false"/>
              <a:t>informovanosti o sociálním podnikání a podpora spolupráce všech relevantních aktérů);</a:t>
            </a:r>
          </a:p>
          <a:p>
            <a:pPr lvl="1" algn="just">
              <a:lnSpc>
                <a:spcPct val="100000"/>
              </a:lnSpc>
            </a:pPr>
            <a:r>
              <a:rPr lang="cs-CZ" sz="1650" b="true" dirty="false" smtClean="false"/>
              <a:t>podpora přenosu a rozvíjení zkušeností ze zahraničí. </a:t>
            </a:r>
          </a:p>
          <a:p>
            <a:pPr marL="0" lv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cs-CZ" sz="2000" b="true" dirty="false" smtClean="false"/>
          </a:p>
          <a:p>
            <a:pPr lvl="0" algn="just">
              <a:lnSpc>
                <a:spcPct val="100000"/>
              </a:lnSpc>
            </a:pPr>
            <a:endParaRPr lang="cs-CZ" sz="1800" b="true" dirty="false"/>
          </a:p>
          <a:p>
            <a:pPr lvl="0"/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  <p:pic>
        <p:nvPicPr>
          <p:cNvPr id="5" name="Picture 4"/>
          <p:cNvPicPr>
            <a:picLocks noChangeAspect="true" noChangeArrowheads="true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2924944"/>
            <a:ext cx="1243494" cy="1217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Přímá spojnice 6"/>
          <p:cNvCxnSpPr/>
          <p:nvPr/>
        </p:nvCxnSpPr>
        <p:spPr>
          <a:xfrm>
            <a:off x="323528" y="1916832"/>
            <a:ext cx="532859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243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true" noChangeArrowheads="true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true">
            <a:off x="7943800" y="3395464"/>
            <a:ext cx="1191766" cy="1440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Věcné zaměření projektů 2/2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23528" y="1628800"/>
            <a:ext cx="7848872" cy="4320000"/>
          </a:xfrm>
        </p:spPr>
        <p:txBody>
          <a:bodyPr numCol="1"/>
          <a:lstStyle/>
          <a:p>
            <a:pPr marL="0" lv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cs-CZ" sz="2000" b="true" dirty="false">
                <a:solidFill>
                  <a:srgbClr val="FF0000"/>
                </a:solidFill>
              </a:rPr>
              <a:t>2</a:t>
            </a:r>
            <a:r>
              <a:rPr lang="cs-CZ" sz="2000" b="true" dirty="false" smtClean="false">
                <a:solidFill>
                  <a:srgbClr val="FF0000"/>
                </a:solidFill>
              </a:rPr>
              <a:t>. </a:t>
            </a:r>
            <a:r>
              <a:rPr lang="cs-CZ" sz="2000" b="true" dirty="false">
                <a:solidFill>
                  <a:srgbClr val="FF0000"/>
                </a:solidFill>
              </a:rPr>
              <a:t>Posílení metodické podpory a poradenství vůči členským organizacím </a:t>
            </a:r>
            <a:r>
              <a:rPr lang="cs-CZ" sz="1800" dirty="false" smtClean="false"/>
              <a:t>v</a:t>
            </a:r>
            <a:r>
              <a:rPr lang="cs-CZ" sz="1800" dirty="false"/>
              <a:t> oblasti sociálního </a:t>
            </a:r>
            <a:r>
              <a:rPr lang="cs-CZ" sz="1800" dirty="false" smtClean="false"/>
              <a:t>začleňování může </a:t>
            </a:r>
            <a:r>
              <a:rPr lang="cs-CZ" sz="1800" dirty="false"/>
              <a:t>mít podobu</a:t>
            </a:r>
            <a:r>
              <a:rPr lang="cs-CZ" sz="1800" dirty="false" smtClean="false"/>
              <a:t>:</a:t>
            </a:r>
          </a:p>
          <a:p>
            <a:pPr marL="446088" lvl="1" indent="-250825" algn="just">
              <a:lnSpc>
                <a:spcPct val="100000"/>
              </a:lnSpc>
              <a:spcAft>
                <a:spcPts val="600"/>
              </a:spcAft>
            </a:pPr>
            <a:r>
              <a:rPr lang="cs-CZ" sz="1650" b="true" dirty="false"/>
              <a:t>posílení metodické podpory, poradenství a poskytování a sdílení informací </a:t>
            </a:r>
            <a:r>
              <a:rPr lang="cs-CZ" sz="1650" b="true" dirty="false" smtClean="false"/>
              <a:t>se členskými </a:t>
            </a:r>
            <a:r>
              <a:rPr lang="cs-CZ" sz="1650" b="true" dirty="false"/>
              <a:t>organizacemi </a:t>
            </a:r>
            <a:r>
              <a:rPr lang="cs-CZ" sz="1650" dirty="false"/>
              <a:t>v daném oboru činnosti zastřešující organizace; </a:t>
            </a:r>
          </a:p>
          <a:p>
            <a:pPr marL="446088" lvl="1" indent="-250825" algn="just">
              <a:lnSpc>
                <a:spcPct val="100000"/>
              </a:lnSpc>
              <a:spcAft>
                <a:spcPts val="600"/>
              </a:spcAft>
            </a:pPr>
            <a:r>
              <a:rPr lang="cs-CZ" sz="1650" b="true" dirty="false"/>
              <a:t>posílení metodické podpory a poradenství členským organizacím v oblasti přípravy a realizace evropských projektů</a:t>
            </a:r>
            <a:r>
              <a:rPr lang="cs-CZ" sz="1650" dirty="false"/>
              <a:t> ve vazbě na oblast sociálního začleňování; </a:t>
            </a:r>
          </a:p>
          <a:p>
            <a:pPr marL="446088" lvl="1" indent="-250825" algn="just">
              <a:lnSpc>
                <a:spcPct val="100000"/>
              </a:lnSpc>
              <a:spcAft>
                <a:spcPts val="600"/>
              </a:spcAft>
            </a:pPr>
            <a:r>
              <a:rPr lang="cs-CZ" sz="1650" b="true" dirty="false"/>
              <a:t>zprostředkování zkušeností a </a:t>
            </a:r>
            <a:r>
              <a:rPr lang="cs-CZ" sz="1650" b="true" dirty="false" smtClean="false"/>
              <a:t>znalostí a </a:t>
            </a:r>
            <a:r>
              <a:rPr lang="cs-CZ" sz="1650" b="true" dirty="false"/>
              <a:t>přebírání dobré </a:t>
            </a:r>
            <a:r>
              <a:rPr lang="cs-CZ" sz="1650" b="true" dirty="false" smtClean="false"/>
              <a:t>praxe;</a:t>
            </a:r>
            <a:endParaRPr lang="cs-CZ" sz="1650" b="true" dirty="false"/>
          </a:p>
          <a:p>
            <a:pPr marL="446088" lvl="1" indent="-250825" algn="just">
              <a:lnSpc>
                <a:spcPct val="100000"/>
              </a:lnSpc>
              <a:spcAft>
                <a:spcPts val="600"/>
              </a:spcAft>
            </a:pPr>
            <a:r>
              <a:rPr lang="cs-CZ" sz="1650" b="true" dirty="false"/>
              <a:t>zprostředkování vzdělávání vůči členským organizacím a podpora </a:t>
            </a:r>
            <a:r>
              <a:rPr lang="cs-CZ" sz="1650" b="true" dirty="false" smtClean="false"/>
              <a:t>stáží</a:t>
            </a:r>
            <a:r>
              <a:rPr lang="cs-CZ" sz="1650" dirty="false" smtClean="false"/>
              <a:t>;</a:t>
            </a:r>
            <a:endParaRPr lang="cs-CZ" sz="1650" dirty="false"/>
          </a:p>
          <a:p>
            <a:pPr marL="446088" lvl="1" indent="-250825" algn="just">
              <a:lnSpc>
                <a:spcPct val="100000"/>
              </a:lnSpc>
              <a:spcAft>
                <a:spcPts val="600"/>
              </a:spcAft>
            </a:pPr>
            <a:r>
              <a:rPr lang="cs-CZ" sz="1650" b="true" dirty="false"/>
              <a:t>posilování odborné základny, sběr dat, příprava a ověřování nových postupů, analýz, výzkumů v daném oboru;</a:t>
            </a:r>
          </a:p>
          <a:p>
            <a:pPr marL="446088" lvl="1" indent="-250825" algn="just">
              <a:lnSpc>
                <a:spcPct val="100000"/>
              </a:lnSpc>
              <a:spcAft>
                <a:spcPts val="600"/>
              </a:spcAft>
            </a:pPr>
            <a:r>
              <a:rPr lang="cs-CZ" sz="1650" b="true" dirty="false"/>
              <a:t>rozvoj a realizace vzdělávacích programů pro školitele a vzdělavatele z řad NNO o užívání např. moderních metod sociální práce a </a:t>
            </a:r>
            <a:r>
              <a:rPr lang="cs-CZ" sz="1650" b="true" dirty="false" smtClean="false"/>
              <a:t>služeb</a:t>
            </a:r>
            <a:r>
              <a:rPr lang="cs-CZ" sz="1650" dirty="false"/>
              <a:t>;</a:t>
            </a:r>
          </a:p>
          <a:p>
            <a:pPr marL="446088" lvl="1" indent="-250825" algn="just">
              <a:lnSpc>
                <a:spcPct val="100000"/>
              </a:lnSpc>
              <a:spcAft>
                <a:spcPts val="600"/>
              </a:spcAft>
            </a:pPr>
            <a:r>
              <a:rPr lang="cs-CZ" sz="1650" b="true" dirty="false"/>
              <a:t>poskytování a rozesílání informací elektronickou formou, vedení </a:t>
            </a:r>
            <a:r>
              <a:rPr lang="cs-CZ" sz="1650" b="true" dirty="false" smtClean="false"/>
              <a:t/>
            </a:r>
            <a:br>
              <a:rPr lang="cs-CZ" sz="1650" b="true" dirty="false" smtClean="false"/>
            </a:br>
            <a:r>
              <a:rPr lang="cs-CZ" sz="1650" b="true" dirty="false" smtClean="false"/>
              <a:t>a </a:t>
            </a:r>
            <a:r>
              <a:rPr lang="cs-CZ" sz="1650" b="true" dirty="false"/>
              <a:t>práce s databázemi.</a:t>
            </a:r>
          </a:p>
          <a:p>
            <a:pPr marL="0" lv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cs-CZ" sz="2000" b="true" dirty="false" smtClean="false"/>
          </a:p>
          <a:p>
            <a:pPr lvl="0" algn="just">
              <a:lnSpc>
                <a:spcPct val="100000"/>
              </a:lnSpc>
            </a:pPr>
            <a:endParaRPr lang="cs-CZ" sz="1800" b="true" dirty="false"/>
          </a:p>
          <a:p>
            <a:pPr lvl="0"/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  <p:cxnSp>
        <p:nvCxnSpPr>
          <p:cNvPr id="6" name="Přímá spojnice 5"/>
          <p:cNvCxnSpPr/>
          <p:nvPr/>
        </p:nvCxnSpPr>
        <p:spPr>
          <a:xfrm>
            <a:off x="323528" y="1916832"/>
            <a:ext cx="784887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323528" y="2276872"/>
            <a:ext cx="158417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649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Nebude podporováno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755576" y="1557032"/>
            <a:ext cx="7848872" cy="4320000"/>
          </a:xfrm>
        </p:spPr>
        <p:txBody>
          <a:bodyPr numCol="1"/>
          <a:lstStyle/>
          <a:p>
            <a:pPr marL="0" indent="0">
              <a:buNone/>
            </a:pPr>
            <a:r>
              <a:rPr lang="cs-CZ" sz="2000" b="true" dirty="false"/>
              <a:t>V rámci této výzvy </a:t>
            </a:r>
            <a:r>
              <a:rPr lang="cs-CZ" sz="2000" b="true" dirty="false" smtClean="false"/>
              <a:t>nebudou </a:t>
            </a:r>
            <a:r>
              <a:rPr lang="cs-CZ" sz="2000" b="true" dirty="false"/>
              <a:t>podporovány: </a:t>
            </a:r>
            <a:endParaRPr lang="cs-CZ" sz="2000" dirty="false"/>
          </a:p>
          <a:p>
            <a:pPr lvl="0">
              <a:lnSpc>
                <a:spcPct val="100000"/>
              </a:lnSpc>
            </a:pPr>
            <a:r>
              <a:rPr lang="cs-CZ" sz="1800" dirty="false" smtClean="false"/>
              <a:t>počítačové kurzy;</a:t>
            </a:r>
          </a:p>
          <a:p>
            <a:pPr lvl="0">
              <a:lnSpc>
                <a:spcPct val="100000"/>
              </a:lnSpc>
            </a:pPr>
            <a:r>
              <a:rPr lang="cs-CZ" sz="1800" dirty="false" smtClean="false"/>
              <a:t> </a:t>
            </a:r>
            <a:r>
              <a:rPr lang="cs-CZ" sz="1800" dirty="false"/>
              <a:t>výuka českého jazyka a dalších předmětů, které jsou součástí povinné školní </a:t>
            </a:r>
            <a:r>
              <a:rPr lang="cs-CZ" sz="1800" dirty="false" smtClean="false"/>
              <a:t>docházky; </a:t>
            </a:r>
            <a:endParaRPr lang="cs-CZ" sz="1800" dirty="false"/>
          </a:p>
          <a:p>
            <a:pPr lvl="0">
              <a:lnSpc>
                <a:spcPct val="100000"/>
              </a:lnSpc>
            </a:pPr>
            <a:r>
              <a:rPr lang="cs-CZ" sz="1800" dirty="false"/>
              <a:t>tvorba a realizace rekvalifikačních </a:t>
            </a:r>
            <a:r>
              <a:rPr lang="cs-CZ" sz="1800" dirty="false" smtClean="false"/>
              <a:t>programů;</a:t>
            </a:r>
            <a:endParaRPr lang="cs-CZ" sz="1800" dirty="false"/>
          </a:p>
          <a:p>
            <a:pPr lvl="0">
              <a:lnSpc>
                <a:spcPct val="100000"/>
              </a:lnSpc>
            </a:pPr>
            <a:r>
              <a:rPr lang="cs-CZ" sz="1800" dirty="false"/>
              <a:t>výuka a výcvik řidičů pro všechny skupiny, včetně školení profesní způsobilosti </a:t>
            </a:r>
            <a:r>
              <a:rPr lang="cs-CZ" sz="1800" dirty="false" smtClean="false"/>
              <a:t>řidiče;</a:t>
            </a:r>
            <a:endParaRPr lang="cs-CZ" sz="1800" dirty="false"/>
          </a:p>
          <a:p>
            <a:pPr lvl="0">
              <a:lnSpc>
                <a:spcPct val="100000"/>
              </a:lnSpc>
            </a:pPr>
            <a:r>
              <a:rPr lang="cs-CZ" sz="1800" dirty="false"/>
              <a:t>veřejná </a:t>
            </a:r>
            <a:r>
              <a:rPr lang="cs-CZ" sz="1800" dirty="false" smtClean="false"/>
              <a:t>služba; </a:t>
            </a:r>
            <a:endParaRPr lang="cs-CZ" sz="1800" dirty="false"/>
          </a:p>
          <a:p>
            <a:pPr lvl="0">
              <a:lnSpc>
                <a:spcPct val="100000"/>
              </a:lnSpc>
            </a:pPr>
            <a:r>
              <a:rPr lang="cs-CZ" sz="1800" dirty="false"/>
              <a:t>činnosti související s provozem a údržbou</a:t>
            </a:r>
            <a:r>
              <a:rPr lang="cs-CZ" sz="1800" dirty="false" smtClean="false"/>
              <a:t>. </a:t>
            </a:r>
            <a:endParaRPr lang="cs-CZ" sz="1800" dirty="false"/>
          </a:p>
          <a:p>
            <a:pPr marL="0" lv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cs-CZ" sz="1800" b="true" dirty="false"/>
          </a:p>
          <a:p>
            <a:pPr lvl="0"/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  <p:pic>
        <p:nvPicPr>
          <p:cNvPr id="2051" name="Picture 3"/>
          <p:cNvPicPr>
            <a:picLocks noChangeAspect="true" noChangeArrowheads="true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077072"/>
            <a:ext cx="1835933" cy="1721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194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 indikátory - Obecně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340768"/>
            <a:ext cx="8280920" cy="470722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750" b="true" dirty="false" smtClean="false"/>
              <a:t>Indikátory </a:t>
            </a:r>
            <a:r>
              <a:rPr lang="cs-CZ" sz="1750" b="true" dirty="false"/>
              <a:t>poskytují zpětnou vazbu o tom, zda podpora splnila svůj </a:t>
            </a:r>
            <a:r>
              <a:rPr lang="cs-CZ" sz="1750" b="true" dirty="false" smtClean="false"/>
              <a:t>účel.</a:t>
            </a:r>
          </a:p>
          <a:p>
            <a:pPr algn="just">
              <a:lnSpc>
                <a:spcPct val="100000"/>
              </a:lnSpc>
            </a:pPr>
            <a:r>
              <a:rPr lang="cs-CZ" sz="1750" b="true" dirty="false" smtClean="false"/>
              <a:t>V </a:t>
            </a:r>
            <a:r>
              <a:rPr lang="cs-CZ" sz="1750" b="true" dirty="false"/>
              <a:t>průběhu realizace projektu musí příjemce naplňování indikátorů průběžně sledovat a vykazovat dosažené hodnoty v rámci </a:t>
            </a:r>
            <a:r>
              <a:rPr lang="cs-CZ" sz="1750" b="true" dirty="false" smtClean="false"/>
              <a:t/>
            </a:r>
            <a:br>
              <a:rPr lang="cs-CZ" sz="1750" b="true" dirty="false" smtClean="false"/>
            </a:br>
            <a:r>
              <a:rPr lang="cs-CZ" sz="1750" b="true" dirty="false" smtClean="false"/>
              <a:t>zpráv o </a:t>
            </a:r>
            <a:r>
              <a:rPr lang="cs-CZ" sz="1750" b="true" dirty="false"/>
              <a:t>realizaci </a:t>
            </a:r>
            <a:r>
              <a:rPr lang="cs-CZ" sz="1750" b="true" dirty="false" smtClean="false"/>
              <a:t>projektu (</a:t>
            </a:r>
            <a:r>
              <a:rPr lang="cs-CZ" sz="1750" b="true" dirty="false" err="true" smtClean="false"/>
              <a:t>ZoR</a:t>
            </a:r>
            <a:r>
              <a:rPr lang="cs-CZ" sz="1750" b="true" dirty="false" smtClean="false"/>
              <a:t>). </a:t>
            </a:r>
            <a:r>
              <a:rPr lang="cs-CZ" sz="1750" dirty="false"/>
              <a:t>Důležité je, aby se vykazované hodnoty opíraly </a:t>
            </a:r>
            <a:r>
              <a:rPr lang="cs-CZ" sz="1750" dirty="false" smtClean="false"/>
              <a:t>o </a:t>
            </a:r>
            <a:r>
              <a:rPr lang="cs-CZ" sz="1750" dirty="false"/>
              <a:t>průkaznou evidenci vedenou </a:t>
            </a:r>
            <a:r>
              <a:rPr lang="cs-CZ" sz="1750" dirty="false" smtClean="false"/>
              <a:t>příjemce. </a:t>
            </a:r>
            <a:r>
              <a:rPr lang="cs-CZ" sz="1750" dirty="false"/>
              <a:t>Evidencí se myslí </a:t>
            </a:r>
            <a:r>
              <a:rPr lang="cs-CZ" sz="1750" dirty="false" smtClean="false"/>
              <a:t/>
            </a:r>
            <a:br>
              <a:rPr lang="cs-CZ" sz="1750" dirty="false" smtClean="false"/>
            </a:br>
            <a:r>
              <a:rPr lang="cs-CZ" sz="1750" dirty="false" smtClean="false"/>
              <a:t>např</a:t>
            </a:r>
            <a:r>
              <a:rPr lang="cs-CZ" sz="1750" dirty="false"/>
              <a:t>. záznamy o každém klientovi, prezenční listiny kurzů</a:t>
            </a:r>
            <a:r>
              <a:rPr lang="cs-CZ" sz="1750" dirty="false" smtClean="false"/>
              <a:t>,…. </a:t>
            </a:r>
            <a:r>
              <a:rPr lang="cs-CZ" sz="1750" b="true" dirty="false" smtClean="false"/>
              <a:t>Vykazované </a:t>
            </a:r>
            <a:r>
              <a:rPr lang="cs-CZ" sz="1750" b="true" dirty="false"/>
              <a:t>hodnoty musí být </a:t>
            </a:r>
            <a:r>
              <a:rPr lang="cs-CZ" sz="1750" b="true" dirty="false" smtClean="false"/>
              <a:t>prokazatelné a kontrolou ověřitelné. </a:t>
            </a:r>
          </a:p>
          <a:p>
            <a:pPr algn="just">
              <a:lnSpc>
                <a:spcPct val="100000"/>
              </a:lnSpc>
            </a:pPr>
            <a:r>
              <a:rPr lang="cs-CZ" sz="1750" b="true" dirty="false" smtClean="false"/>
              <a:t>Cílové </a:t>
            </a:r>
            <a:r>
              <a:rPr lang="cs-CZ" sz="1750" b="true" dirty="false"/>
              <a:t>hodnoty indikátorů jsou závazné, </a:t>
            </a:r>
            <a:r>
              <a:rPr lang="cs-CZ" sz="1750" dirty="false"/>
              <a:t>protože byly nastaveny v přímé vazbě na aktivity projektu a jeho rozpočet, nelze je tedy libovolně </a:t>
            </a:r>
            <a:r>
              <a:rPr lang="cs-CZ" sz="1750" dirty="false" smtClean="false"/>
              <a:t>měnit </a:t>
            </a:r>
            <a:br>
              <a:rPr lang="cs-CZ" sz="1750" dirty="false" smtClean="false"/>
            </a:br>
            <a:r>
              <a:rPr lang="cs-CZ" sz="1750" dirty="false" smtClean="false"/>
              <a:t>(Je možné je podstatnou změnou zvýšit, ale snížit je není možné v žádném případě).</a:t>
            </a:r>
          </a:p>
          <a:p>
            <a:pPr algn="just">
              <a:lnSpc>
                <a:spcPct val="100000"/>
              </a:lnSpc>
            </a:pPr>
            <a:r>
              <a:rPr lang="cs-CZ" sz="1750" dirty="false"/>
              <a:t>Nenaplnění cílových hodnot indikátorů uvedených v právním aktu může mít dopad na výši způsobilých výdajů projektu. Právní akt obsahuje propojení mezi mírou </a:t>
            </a:r>
            <a:r>
              <a:rPr lang="cs-CZ" sz="1750" dirty="false" smtClean="false"/>
              <a:t>čerpání výdajů z </a:t>
            </a:r>
            <a:r>
              <a:rPr lang="cs-CZ" sz="1750" dirty="false"/>
              <a:t>rozpočtu projektu a mírou dosažení indikátorů </a:t>
            </a:r>
            <a:r>
              <a:rPr lang="cs-CZ" sz="1750" dirty="false" smtClean="false"/>
              <a:t/>
            </a:r>
            <a:br>
              <a:rPr lang="cs-CZ" sz="1750" dirty="false" smtClean="false"/>
            </a:br>
            <a:r>
              <a:rPr lang="cs-CZ" sz="1750" dirty="false" smtClean="false"/>
              <a:t>a stanovuje sankce v případě konkrétního nenaplnění cílových hodnot </a:t>
            </a:r>
            <a:br>
              <a:rPr lang="cs-CZ" sz="1750" dirty="false" smtClean="false"/>
            </a:br>
            <a:r>
              <a:rPr lang="cs-CZ" sz="1100" dirty="false" smtClean="false"/>
              <a:t>(bližší informace v příručce Obecná část pravidel…)</a:t>
            </a:r>
          </a:p>
          <a:p>
            <a:pPr algn="just">
              <a:lnSpc>
                <a:spcPct val="100000"/>
              </a:lnSpc>
            </a:pPr>
            <a:r>
              <a:rPr lang="cs-CZ" sz="1750" b="true" dirty="false"/>
              <a:t>Podpořené </a:t>
            </a:r>
            <a:r>
              <a:rPr lang="cs-CZ" sz="1750" b="true" dirty="false" smtClean="false"/>
              <a:t>projekty projdou před vydáním </a:t>
            </a:r>
            <a:r>
              <a:rPr lang="cs-CZ" sz="1750" b="true" dirty="false"/>
              <a:t>rozhodnutí </a:t>
            </a:r>
            <a:r>
              <a:rPr lang="cs-CZ" sz="1750" b="true" dirty="false" smtClean="false"/>
              <a:t>revizí </a:t>
            </a:r>
            <a:r>
              <a:rPr lang="cs-CZ" sz="1750" b="true" dirty="false"/>
              <a:t>jednotlivých </a:t>
            </a:r>
            <a:r>
              <a:rPr lang="cs-CZ" sz="1750" b="true" dirty="false" smtClean="false"/>
              <a:t>hodnot, aby se předešlo chybnému </a:t>
            </a:r>
            <a:r>
              <a:rPr lang="cs-CZ" sz="1750" b="true" dirty="false"/>
              <a:t>nastavení </a:t>
            </a:r>
            <a:r>
              <a:rPr lang="cs-CZ" sz="1750" b="true" dirty="false" smtClean="false"/>
              <a:t>indikátorů v projektech.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1530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 indikátory – Podpořené osoby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412776"/>
            <a:ext cx="8280920" cy="470722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600" b="true" dirty="false" smtClean="false"/>
              <a:t>Účastníkem/podpořenou </a:t>
            </a:r>
            <a:r>
              <a:rPr lang="cs-CZ" sz="1600" b="true" dirty="false"/>
              <a:t>osobou </a:t>
            </a:r>
            <a:r>
              <a:rPr lang="cs-CZ" sz="1600" b="true" dirty="false" smtClean="false"/>
              <a:t>je </a:t>
            </a:r>
            <a:r>
              <a:rPr lang="cs-CZ" sz="1600" b="true" dirty="false"/>
              <a:t>pouze osoba, která: </a:t>
            </a:r>
            <a:endParaRPr lang="cs-CZ" sz="1600" b="true" dirty="false" smtClean="false"/>
          </a:p>
          <a:p>
            <a:pPr marL="1076325" indent="-342900" algn="just">
              <a:lnSpc>
                <a:spcPct val="100000"/>
              </a:lnSpc>
              <a:buFont typeface="+mj-lt"/>
              <a:buAutoNum type="alphaLcParenR"/>
            </a:pPr>
            <a:r>
              <a:rPr lang="cs-CZ" sz="1600" dirty="false" smtClean="false"/>
              <a:t>získala </a:t>
            </a:r>
            <a:r>
              <a:rPr lang="cs-CZ" sz="1600" dirty="false"/>
              <a:t>v daném projektu podporu v rozsahu minimálně 40 </a:t>
            </a:r>
            <a:r>
              <a:rPr lang="cs-CZ" sz="1600" dirty="false" smtClean="false"/>
              <a:t>hodin</a:t>
            </a:r>
            <a:r>
              <a:rPr lang="cs-CZ" sz="2000" dirty="false" smtClean="false">
                <a:solidFill>
                  <a:srgbClr val="FF0000"/>
                </a:solidFill>
              </a:rPr>
              <a:t>*</a:t>
            </a:r>
            <a:r>
              <a:rPr lang="cs-CZ" sz="1600" dirty="false" smtClean="false"/>
              <a:t> </a:t>
            </a:r>
            <a:r>
              <a:rPr lang="cs-CZ" sz="1600" dirty="false"/>
              <a:t>(bez ohledu na počet dílčích </a:t>
            </a:r>
            <a:r>
              <a:rPr lang="cs-CZ" sz="1600" dirty="false" smtClean="false"/>
              <a:t>zapojení </a:t>
            </a:r>
            <a:r>
              <a:rPr lang="cs-CZ" sz="1600" dirty="false"/>
              <a:t>do projektu) a zároveň </a:t>
            </a:r>
          </a:p>
          <a:p>
            <a:pPr marL="1076325" indent="-342900" algn="just">
              <a:lnSpc>
                <a:spcPct val="100000"/>
              </a:lnSpc>
              <a:buFont typeface="+mj-lt"/>
              <a:buAutoNum type="alphaLcParenR"/>
            </a:pPr>
            <a:r>
              <a:rPr lang="cs-CZ" sz="1600" dirty="false" smtClean="false"/>
              <a:t>alespoň </a:t>
            </a:r>
            <a:r>
              <a:rPr lang="cs-CZ" sz="1600" dirty="false"/>
              <a:t>20 hodin z </a:t>
            </a:r>
            <a:r>
              <a:rPr lang="cs-CZ" sz="1600" dirty="false" smtClean="false"/>
              <a:t>této podpory</a:t>
            </a:r>
            <a:r>
              <a:rPr lang="cs-CZ" sz="1600" dirty="false"/>
              <a:t>, kterou osoba v daném projektu získala, nemá charakter elektronického </a:t>
            </a:r>
            <a:r>
              <a:rPr lang="cs-CZ" sz="1600" dirty="false" smtClean="false"/>
              <a:t>vzdělávání (tj. vzdělávání pomocí PC a sítí).</a:t>
            </a:r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Osoba, která toto nesplňuje, patří do tzv. </a:t>
            </a:r>
            <a:r>
              <a:rPr lang="cs-CZ" sz="1600" b="true" dirty="false" smtClean="false"/>
              <a:t>Bagatelní podpory</a:t>
            </a:r>
          </a:p>
          <a:p>
            <a:pPr algn="just">
              <a:lnSpc>
                <a:spcPct val="100000"/>
              </a:lnSpc>
            </a:pPr>
            <a:r>
              <a:rPr lang="cs-CZ" sz="1600" b="true" dirty="false" smtClean="false">
                <a:solidFill>
                  <a:srgbClr val="FF0000"/>
                </a:solidFill>
              </a:rPr>
              <a:t>Účastníci </a:t>
            </a:r>
            <a:r>
              <a:rPr lang="cs-CZ" sz="1600" b="true" dirty="false">
                <a:solidFill>
                  <a:srgbClr val="FF0000"/>
                </a:solidFill>
              </a:rPr>
              <a:t>s bagatelní podporou se do </a:t>
            </a:r>
            <a:r>
              <a:rPr lang="cs-CZ" sz="1600" b="true" dirty="false" smtClean="false">
                <a:solidFill>
                  <a:srgbClr val="FF0000"/>
                </a:solidFill>
              </a:rPr>
              <a:t>hodnoty indikátoru nezapočítávají.</a:t>
            </a:r>
            <a:r>
              <a:rPr lang="cs-CZ" sz="1600" dirty="false" smtClean="false">
                <a:solidFill>
                  <a:srgbClr val="FF0000"/>
                </a:solidFill>
              </a:rPr>
              <a:t> </a:t>
            </a:r>
            <a:r>
              <a:rPr lang="cs-CZ" sz="1600" dirty="false">
                <a:solidFill>
                  <a:srgbClr val="FF0000"/>
                </a:solidFill>
              </a:rPr>
              <a:t>Evidence o těchto osobách ale musí být i tak vedena. </a:t>
            </a:r>
            <a:endParaRPr lang="cs-CZ" sz="1600" dirty="false" smtClean="false">
              <a:solidFill>
                <a:srgbClr val="FF0000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cs-CZ" sz="1600" dirty="false"/>
              <a:t>Každý účastník musí být identifikovatelný s využitím jména, příjmení, bydliště a data narození. Osoby, které nejsou identifikovány do této míry detailu, nemohou být započteny mezi podpořené </a:t>
            </a:r>
            <a:r>
              <a:rPr lang="cs-CZ" sz="1600" dirty="false" smtClean="false"/>
              <a:t>osoby. </a:t>
            </a:r>
            <a:r>
              <a:rPr lang="cs-CZ" sz="1200" dirty="false" smtClean="false"/>
              <a:t>V odůvodněných případech, např. obětem trestných činů může být poskytnuta podpora, ovšem do indikátorů zahrnuty být nemohou). </a:t>
            </a:r>
          </a:p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cs-CZ" sz="1600" dirty="false"/>
              <a:t>Na </a:t>
            </a:r>
            <a:r>
              <a:rPr lang="cs-CZ" sz="1600" dirty="false">
                <a:hlinkClick r:id="rId3"/>
              </a:rPr>
              <a:t>http://www.esfcr.cz/folder/5085</a:t>
            </a:r>
            <a:r>
              <a:rPr lang="cs-CZ" sz="1600" dirty="false" smtClean="false">
                <a:hlinkClick r:id="rId3"/>
              </a:rPr>
              <a:t>/</a:t>
            </a:r>
            <a:r>
              <a:rPr lang="cs-CZ" sz="1600" dirty="false" smtClean="false"/>
              <a:t> je k dispozici návrh formuláře Monitorovací list podpořené osoby, který je možné využít při sběru údajů od jednotlivých klientů. </a:t>
            </a:r>
            <a:r>
              <a:rPr lang="cs-CZ" sz="1600" dirty="false"/>
              <a:t>Formulář není pro příjemce závazný, pokud může potřebná data podložit jinou průkaznou </a:t>
            </a:r>
            <a:r>
              <a:rPr lang="cs-CZ" sz="1600" dirty="false" smtClean="false"/>
              <a:t>evidencí.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cs-CZ" dirty="false" smtClean="false">
                <a:solidFill>
                  <a:srgbClr val="FF0000"/>
                </a:solidFill>
              </a:rPr>
              <a:t>*</a:t>
            </a:r>
            <a:r>
              <a:rPr lang="cs-CZ" sz="1600" dirty="false" smtClean="false"/>
              <a:t> </a:t>
            </a:r>
            <a:r>
              <a:rPr lang="cs-CZ" sz="1400" dirty="false" smtClean="false"/>
              <a:t>Za „hodinu vzdělávání“ je považováno 60 minut. Výukové hodiny v délce 45 minut je nutné přepočítat. </a:t>
            </a:r>
          </a:p>
          <a:p>
            <a:pPr algn="just">
              <a:lnSpc>
                <a:spcPct val="100000"/>
              </a:lnSpc>
            </a:pPr>
            <a:endParaRPr lang="cs-CZ" sz="1600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  <p:sp>
        <p:nvSpPr>
          <p:cNvPr id="5" name="TextovéPole 4"/>
          <p:cNvSpPr txBox="true"/>
          <p:nvPr/>
        </p:nvSpPr>
        <p:spPr>
          <a:xfrm>
            <a:off x="1040905" y="2127917"/>
            <a:ext cx="323528" cy="369332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r>
              <a:rPr lang="cs-CZ" b="true" dirty="false" smtClean="false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  <a:endParaRPr lang="cs-CZ" b="true" dirty="false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66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 indikátory – dělení a nastavení 1/2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251520" y="1412776"/>
            <a:ext cx="8424936" cy="4707224"/>
          </a:xfrm>
        </p:spPr>
        <p:txBody>
          <a:bodyPr/>
          <a:lstStyle/>
          <a:p>
            <a:pPr algn="just">
              <a:lnSpc>
                <a:spcPct val="100000"/>
              </a:lnSpc>
              <a:spcAft>
                <a:spcPts val="1800"/>
              </a:spcAft>
            </a:pPr>
            <a:r>
              <a:rPr lang="cs-CZ" sz="2000" b="true" dirty="false" smtClean="false">
                <a:solidFill>
                  <a:srgbClr val="FF0000"/>
                </a:solidFill>
              </a:rPr>
              <a:t>Rozdělujeme indikátory výstupu a indikátory výsledku.</a:t>
            </a:r>
          </a:p>
          <a:p>
            <a:pPr algn="just">
              <a:lnSpc>
                <a:spcPct val="100000"/>
              </a:lnSpc>
            </a:pPr>
            <a:r>
              <a:rPr lang="cs-CZ" sz="1800" b="true" u="sng" dirty="false" smtClean="false">
                <a:uFill>
                  <a:solidFill>
                    <a:srgbClr val="FF0000"/>
                  </a:solidFill>
                </a:uFill>
              </a:rPr>
              <a:t>1</a:t>
            </a:r>
            <a:r>
              <a:rPr lang="cs-CZ" sz="1800" b="true" u="sng" dirty="false">
                <a:uFill>
                  <a:solidFill>
                    <a:srgbClr val="FF0000"/>
                  </a:solidFill>
                </a:uFill>
              </a:rPr>
              <a:t>. Indikátory výstupu</a:t>
            </a:r>
            <a:r>
              <a:rPr lang="cs-CZ" sz="1800" b="true" dirty="false"/>
              <a:t>: </a:t>
            </a:r>
            <a:r>
              <a:rPr lang="cs-CZ" sz="1700" dirty="false" smtClean="false"/>
              <a:t>vyjadřují zejména počet </a:t>
            </a:r>
            <a:r>
              <a:rPr lang="cs-CZ" sz="1700" dirty="false"/>
              <a:t>osob, které byly v rámci daného projektu podpořeny.</a:t>
            </a:r>
          </a:p>
          <a:p>
            <a:pPr lvl="1" algn="just">
              <a:lnSpc>
                <a:spcPct val="100000"/>
              </a:lnSpc>
            </a:pPr>
            <a:endParaRPr lang="cs-CZ" sz="1400" b="true" dirty="false" smtClean="false"/>
          </a:p>
          <a:p>
            <a:pPr lvl="1" algn="just">
              <a:lnSpc>
                <a:spcPct val="100000"/>
              </a:lnSpc>
            </a:pPr>
            <a:endParaRPr lang="cs-CZ" sz="1400" b="true" dirty="false" smtClean="false"/>
          </a:p>
          <a:p>
            <a:pPr lvl="1" algn="just">
              <a:lnSpc>
                <a:spcPct val="100000"/>
              </a:lnSpc>
            </a:pPr>
            <a:endParaRPr lang="cs-CZ" sz="1400" b="true" dirty="false" smtClean="false"/>
          </a:p>
          <a:p>
            <a:pPr lvl="1" algn="just">
              <a:lnSpc>
                <a:spcPct val="100000"/>
              </a:lnSpc>
            </a:pPr>
            <a:endParaRPr lang="cs-CZ" sz="1400" b="true" dirty="false" smtClean="false"/>
          </a:p>
          <a:p>
            <a:pPr lvl="1" algn="just">
              <a:lnSpc>
                <a:spcPct val="100000"/>
              </a:lnSpc>
            </a:pPr>
            <a:endParaRPr lang="cs-CZ" sz="1400" b="true" dirty="false"/>
          </a:p>
          <a:p>
            <a:pPr lvl="1" algn="just">
              <a:lnSpc>
                <a:spcPct val="100000"/>
              </a:lnSpc>
            </a:pPr>
            <a:endParaRPr lang="cs-CZ" sz="1400" b="true" dirty="false" smtClean="false"/>
          </a:p>
          <a:p>
            <a:pPr lvl="1" algn="just">
              <a:lnSpc>
                <a:spcPct val="100000"/>
              </a:lnSpc>
            </a:pPr>
            <a:endParaRPr lang="cs-CZ" sz="1400" b="true" dirty="false" smtClean="false"/>
          </a:p>
          <a:p>
            <a:pPr algn="just">
              <a:lnSpc>
                <a:spcPct val="100000"/>
              </a:lnSpc>
              <a:spcBef>
                <a:spcPts val="1800"/>
              </a:spcBef>
            </a:pPr>
            <a:r>
              <a:rPr lang="cs-CZ" sz="1700" dirty="false" smtClean="false"/>
              <a:t>Pro </a:t>
            </a:r>
            <a:r>
              <a:rPr lang="cs-CZ" sz="1700" dirty="false"/>
              <a:t>každý projekt musí být </a:t>
            </a:r>
            <a:r>
              <a:rPr lang="cs-CZ" sz="1700" b="true" dirty="false"/>
              <a:t>musí být stanovena cílová hodnota pro minimálně jeden výstupový hlavní </a:t>
            </a:r>
            <a:r>
              <a:rPr lang="cs-CZ" sz="1700" b="true" dirty="false" smtClean="false"/>
              <a:t>indikátor </a:t>
            </a:r>
            <a:r>
              <a:rPr lang="cs-CZ" sz="1400" dirty="false" smtClean="false"/>
              <a:t>(6 00 00 nebo 8 05 00).</a:t>
            </a:r>
          </a:p>
          <a:p>
            <a:pPr algn="just">
              <a:lnSpc>
                <a:spcPct val="100000"/>
              </a:lnSpc>
            </a:pPr>
            <a:r>
              <a:rPr lang="cs-CZ" sz="1700" dirty="false" smtClean="false"/>
              <a:t>Tato cílová hodnota se chápe jako závazek žadatele, kterého má dosáhnout díky realizaci projektu. Proto pozor při stanovování cílové hodnoty v žádosti!</a:t>
            </a:r>
          </a:p>
          <a:p>
            <a:pPr algn="just">
              <a:lnSpc>
                <a:spcPct val="100000"/>
              </a:lnSpc>
            </a:pPr>
            <a:r>
              <a:rPr lang="cs-CZ" sz="1700" b="true" dirty="false" smtClean="false"/>
              <a:t>Každá osoba, každý účastník, se započítává jen jednou.</a:t>
            </a:r>
            <a:endParaRPr lang="cs-CZ" sz="1700" b="true" dirty="false"/>
          </a:p>
          <a:p>
            <a:pPr lvl="1" algn="just">
              <a:lnSpc>
                <a:spcPct val="100000"/>
              </a:lnSpc>
            </a:pPr>
            <a:endParaRPr lang="cs-CZ" sz="1700" b="true" dirty="false" smtClean="false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endParaRPr lang="cs-CZ" sz="1600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 dirty="false"/>
          </a:p>
        </p:txBody>
      </p:sp>
      <p:sp>
        <p:nvSpPr>
          <p:cNvPr id="6" name="TextovéPole 5"/>
          <p:cNvSpPr txBox="true"/>
          <p:nvPr/>
        </p:nvSpPr>
        <p:spPr>
          <a:xfrm rot="2764210">
            <a:off x="8038069" y="3121190"/>
            <a:ext cx="1296144" cy="400110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r>
              <a:rPr lang="cs-CZ" sz="1000" dirty="false" smtClean="false"/>
              <a:t>v OP LZZ </a:t>
            </a:r>
          </a:p>
          <a:p>
            <a:r>
              <a:rPr lang="cs-CZ" sz="1000" dirty="false" smtClean="false"/>
              <a:t>07.41.00</a:t>
            </a:r>
            <a:endParaRPr lang="cs-CZ" sz="1000" dirty="false"/>
          </a:p>
        </p:txBody>
      </p:sp>
      <p:cxnSp>
        <p:nvCxnSpPr>
          <p:cNvPr id="8" name="Přímá spojnice se šipkou 7"/>
          <p:cNvCxnSpPr/>
          <p:nvPr/>
        </p:nvCxnSpPr>
        <p:spPr>
          <a:xfrm flipH="true">
            <a:off x="7799426" y="3212976"/>
            <a:ext cx="576064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ulka 4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2707078942"/>
              </p:ext>
            </p:extLst>
          </p:nvPr>
        </p:nvGraphicFramePr>
        <p:xfrm>
          <a:off x="971600" y="2636912"/>
          <a:ext cx="6840760" cy="2000212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719378"/>
                <a:gridCol w="2889517"/>
                <a:gridCol w="3231865"/>
              </a:tblGrid>
              <a:tr h="5041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300" dirty="false">
                          <a:effectLst/>
                        </a:rPr>
                        <a:t>Kód</a:t>
                      </a:r>
                      <a:endParaRPr lang="cs-CZ" sz="1300" dirty="false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300" dirty="false">
                          <a:effectLst/>
                        </a:rPr>
                        <a:t>Název indikátoru</a:t>
                      </a:r>
                      <a:endParaRPr lang="cs-CZ" sz="1300" dirty="false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300" dirty="false" smtClean="false">
                          <a:effectLst/>
                        </a:rPr>
                        <a:t>Informace</a:t>
                      </a:r>
                      <a:endParaRPr lang="cs-CZ" sz="1300" dirty="false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8029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300">
                          <a:effectLst/>
                        </a:rPr>
                        <a:t>6 00 00</a:t>
                      </a:r>
                      <a:endParaRPr lang="cs-CZ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300" b="true" dirty="false">
                          <a:effectLst/>
                          <a:latin typeface="+mj-lt"/>
                        </a:rPr>
                        <a:t>Celkový počet účastníků</a:t>
                      </a:r>
                      <a:endParaRPr lang="cs-CZ" sz="1300" b="true" dirty="false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300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 žádosti se nastaví cílové hodnota tohoto indikátoru. Každý účastník se započítává jen jednou</a:t>
                      </a:r>
                      <a:endParaRPr lang="cs-CZ" sz="1300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300">
                          <a:effectLst/>
                        </a:rPr>
                        <a:t>8 05 00</a:t>
                      </a:r>
                      <a:endParaRPr lang="cs-CZ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300" b="true" dirty="false">
                          <a:effectLst/>
                          <a:latin typeface="+mj-lt"/>
                        </a:rPr>
                        <a:t>Počet napsaných a zveřejněných analytických a strategických dokumentů (vč. evaluačních)</a:t>
                      </a:r>
                      <a:endParaRPr lang="cs-CZ" sz="1300" b="true" dirty="false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300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Měrná jednotka: dokumenty</a:t>
                      </a:r>
                      <a:endParaRPr lang="cs-CZ" sz="1300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333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program semináře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Seznámení </a:t>
            </a:r>
            <a:r>
              <a:rPr lang="cs-CZ" dirty="false" smtClean="false"/>
              <a:t>s OPZ a novým informačním systémem</a:t>
            </a:r>
          </a:p>
          <a:p>
            <a:r>
              <a:rPr lang="cs-CZ" dirty="false" smtClean="false"/>
              <a:t>Seznámení</a:t>
            </a:r>
            <a:r>
              <a:rPr lang="cs-CZ" dirty="false"/>
              <a:t> výzvou č. 41</a:t>
            </a:r>
          </a:p>
          <a:p>
            <a:r>
              <a:rPr lang="cs-CZ" dirty="false" smtClean="false"/>
              <a:t>Oprávnění žadatelé a podporované </a:t>
            </a:r>
            <a:r>
              <a:rPr lang="cs-CZ" dirty="false"/>
              <a:t>aktivity</a:t>
            </a:r>
          </a:p>
          <a:p>
            <a:r>
              <a:rPr lang="cs-CZ" dirty="false" smtClean="false"/>
              <a:t>Informace</a:t>
            </a:r>
            <a:r>
              <a:rPr lang="cs-CZ" dirty="false"/>
              <a:t> </a:t>
            </a:r>
            <a:r>
              <a:rPr lang="cs-CZ" dirty="false" smtClean="false"/>
              <a:t>potřebné pro</a:t>
            </a:r>
            <a:r>
              <a:rPr lang="cs-CZ" dirty="false"/>
              <a:t> podání žádosti o </a:t>
            </a:r>
            <a:r>
              <a:rPr lang="cs-CZ" dirty="false" smtClean="false"/>
              <a:t>podporu</a:t>
            </a:r>
          </a:p>
          <a:p>
            <a:r>
              <a:rPr lang="cs-CZ" dirty="false" smtClean="false"/>
              <a:t>Seznámení s hodnocením a výběrem projektů</a:t>
            </a:r>
            <a:endParaRPr lang="cs-CZ" dirty="false"/>
          </a:p>
          <a:p>
            <a:r>
              <a:rPr lang="cs-CZ" dirty="false"/>
              <a:t>Finanční náležitosti žádosti o </a:t>
            </a:r>
            <a:r>
              <a:rPr lang="cs-CZ" dirty="false" smtClean="false"/>
              <a:t>podporu, způsobilé výdaje</a:t>
            </a:r>
            <a:endParaRPr lang="cs-CZ" dirty="false"/>
          </a:p>
          <a:p>
            <a:r>
              <a:rPr lang="cs-CZ" dirty="false"/>
              <a:t>Seznámení s vyplněním žádosti v IS KP14+</a:t>
            </a:r>
          </a:p>
          <a:p>
            <a:r>
              <a:rPr lang="cs-CZ" dirty="false"/>
              <a:t>Dotazy</a:t>
            </a:r>
            <a:r>
              <a:rPr lang="cs-CZ" b="true" dirty="false"/>
              <a:t> </a:t>
            </a:r>
            <a:r>
              <a:rPr lang="cs-CZ" dirty="false"/>
              <a:t> 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6245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– dělení a nastavení </a:t>
            </a:r>
            <a:r>
              <a:rPr lang="cs-CZ" dirty="false" smtClean="false"/>
              <a:t>2/2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251520" y="1412776"/>
            <a:ext cx="8352480" cy="4824536"/>
          </a:xfrm>
        </p:spPr>
        <p:txBody>
          <a:bodyPr/>
          <a:lstStyle/>
          <a:p>
            <a:pPr marL="432000" lvl="4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b="true" u="sng" dirty="false">
                <a:uFill>
                  <a:solidFill>
                    <a:srgbClr val="FF0000"/>
                  </a:solidFill>
                </a:uFill>
              </a:rPr>
              <a:t>2. Indikátory výsledku: </a:t>
            </a:r>
            <a:r>
              <a:rPr lang="cs-CZ" sz="1700" dirty="false" smtClean="false"/>
              <a:t>vyjadřují změnu </a:t>
            </a:r>
            <a:r>
              <a:rPr lang="cs-CZ" sz="1700" dirty="false"/>
              <a:t>situace cílových skupin </a:t>
            </a:r>
            <a:r>
              <a:rPr lang="cs-CZ" sz="1700" dirty="false" smtClean="false"/>
              <a:t>projektu</a:t>
            </a:r>
          </a:p>
          <a:p>
            <a:pPr marL="432000" lvl="4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1700" b="true" dirty="false">
              <a:solidFill>
                <a:srgbClr val="FF0000"/>
              </a:solidFill>
            </a:endParaRPr>
          </a:p>
          <a:p>
            <a:pPr marL="432000" lvl="4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1700" b="true" dirty="false" smtClean="false">
              <a:solidFill>
                <a:srgbClr val="FF0000"/>
              </a:solidFill>
            </a:endParaRPr>
          </a:p>
          <a:p>
            <a:pPr algn="just">
              <a:lnSpc>
                <a:spcPct val="100000"/>
              </a:lnSpc>
              <a:spcAft>
                <a:spcPts val="1800"/>
              </a:spcAft>
            </a:pPr>
            <a:endParaRPr lang="cs-CZ" sz="1800" b="true" dirty="false" smtClean="false">
              <a:solidFill>
                <a:srgbClr val="FF0000"/>
              </a:solidFill>
            </a:endParaRPr>
          </a:p>
          <a:p>
            <a:pPr algn="just">
              <a:lnSpc>
                <a:spcPct val="100000"/>
              </a:lnSpc>
            </a:pPr>
            <a:endParaRPr lang="cs-CZ" sz="1800" b="true" dirty="false" smtClean="false">
              <a:solidFill>
                <a:srgbClr val="FF0000"/>
              </a:solidFill>
            </a:endParaRPr>
          </a:p>
          <a:p>
            <a:pPr algn="just">
              <a:lnSpc>
                <a:spcPct val="100000"/>
              </a:lnSpc>
            </a:pPr>
            <a:endParaRPr lang="cs-CZ" sz="1800" b="true" dirty="false">
              <a:solidFill>
                <a:srgbClr val="FF0000"/>
              </a:solidFill>
            </a:endParaRPr>
          </a:p>
          <a:p>
            <a:pPr algn="just">
              <a:lnSpc>
                <a:spcPct val="100000"/>
              </a:lnSpc>
            </a:pPr>
            <a:endParaRPr lang="cs-CZ" sz="1800" b="true" dirty="false">
              <a:solidFill>
                <a:srgbClr val="FF0000"/>
              </a:solidFill>
            </a:endParaRPr>
          </a:p>
          <a:p>
            <a:pPr algn="just">
              <a:lnSpc>
                <a:spcPct val="100000"/>
              </a:lnSpc>
              <a:spcBef>
                <a:spcPts val="2400"/>
              </a:spcBef>
            </a:pPr>
            <a:r>
              <a:rPr lang="cs-CZ" sz="1700" dirty="false" smtClean="false"/>
              <a:t>Výsledkové </a:t>
            </a:r>
            <a:r>
              <a:rPr lang="cs-CZ" sz="1700" dirty="false"/>
              <a:t>indikátory se budou plnit až v průběhu realizace projektu </a:t>
            </a:r>
            <a:br>
              <a:rPr lang="cs-CZ" sz="1700" dirty="false"/>
            </a:br>
            <a:r>
              <a:rPr lang="cs-CZ" sz="1700" dirty="false"/>
              <a:t>a </a:t>
            </a:r>
            <a:r>
              <a:rPr lang="cs-CZ" sz="1700" b="true" dirty="false"/>
              <a:t>v</a:t>
            </a:r>
            <a:r>
              <a:rPr lang="cs-CZ" sz="1700" dirty="false"/>
              <a:t> </a:t>
            </a:r>
            <a:r>
              <a:rPr lang="cs-CZ" sz="1700" b="true" dirty="false"/>
              <a:t>žádosti o projekt </a:t>
            </a:r>
            <a:r>
              <a:rPr lang="cs-CZ" sz="1700" b="true" dirty="false" smtClean="false"/>
              <a:t>budou uvedeny </a:t>
            </a:r>
            <a:r>
              <a:rPr lang="cs-CZ" sz="1700" b="true" dirty="false"/>
              <a:t>jako </a:t>
            </a:r>
            <a:r>
              <a:rPr lang="cs-CZ" sz="1700" b="true" dirty="false" smtClean="false"/>
              <a:t>nulové</a:t>
            </a:r>
            <a:r>
              <a:rPr lang="cs-CZ" sz="1700" dirty="false" smtClean="false"/>
              <a:t>. </a:t>
            </a:r>
            <a:r>
              <a:rPr lang="cs-CZ" sz="1700" dirty="false"/>
              <a:t>(Pokud bude mít žadatel potřebu hodnoty vyplnit a vysvětlit, </a:t>
            </a:r>
            <a:r>
              <a:rPr lang="cs-CZ" sz="1700" dirty="false" smtClean="false"/>
              <a:t>není to chybně ani na škodu)</a:t>
            </a:r>
          </a:p>
          <a:p>
            <a:pPr algn="just">
              <a:lnSpc>
                <a:spcPct val="100000"/>
              </a:lnSpc>
            </a:pPr>
            <a:r>
              <a:rPr lang="cs-CZ" sz="2000" dirty="false" smtClean="false">
                <a:solidFill>
                  <a:srgbClr val="FF0000"/>
                </a:solidFill>
              </a:rPr>
              <a:t>*</a:t>
            </a:r>
            <a:r>
              <a:rPr lang="cs-CZ" sz="1700" dirty="false" smtClean="false"/>
              <a:t> </a:t>
            </a:r>
            <a:r>
              <a:rPr lang="cs-CZ" sz="1600" dirty="false" smtClean="false">
                <a:solidFill>
                  <a:srgbClr val="FF0000"/>
                </a:solidFill>
              </a:rPr>
              <a:t>6 26 00 =&gt; oproti OP </a:t>
            </a:r>
            <a:r>
              <a:rPr lang="cs-CZ" sz="1600" dirty="false">
                <a:solidFill>
                  <a:srgbClr val="FF0000"/>
                </a:solidFill>
              </a:rPr>
              <a:t>L</a:t>
            </a:r>
            <a:r>
              <a:rPr lang="cs-CZ" sz="1600" dirty="false" smtClean="false">
                <a:solidFill>
                  <a:srgbClr val="FF0000"/>
                </a:solidFill>
              </a:rPr>
              <a:t>ZZ, kde se započítávaly získané certifikáty, se v OPZ započítávají účastníci, osoby. Započítá se tedy každá osoba jen jednou, bez ohledu na počet získaných osvědčení a certifikátů.</a:t>
            </a:r>
          </a:p>
          <a:p>
            <a:pPr algn="just">
              <a:lnSpc>
                <a:spcPct val="100000"/>
              </a:lnSpc>
            </a:pPr>
            <a:endParaRPr lang="cs-CZ" sz="1200" b="true" dirty="false" smtClean="false">
              <a:solidFill>
                <a:srgbClr val="FF0000"/>
              </a:solidFill>
            </a:endParaRPr>
          </a:p>
          <a:p>
            <a:pPr algn="just">
              <a:lnSpc>
                <a:spcPct val="100000"/>
              </a:lnSpc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endParaRPr lang="cs-CZ" sz="140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 dirty="false"/>
          </a:p>
        </p:txBody>
      </p:sp>
      <p:sp>
        <p:nvSpPr>
          <p:cNvPr id="10" name="Rectangle 4"/>
          <p:cNvSpPr>
            <a:spLocks noChangeArrowheads="true"/>
          </p:cNvSpPr>
          <p:nvPr/>
        </p:nvSpPr>
        <p:spPr bwMode="auto">
          <a:xfrm>
            <a:off x="1419225" y="3579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false" lang="cs-CZ" altLang="cs-CZ" sz="1800" b="false" i="false" u="none" strike="noStrike" cap="none" normalizeH="false" baseline="0" smtClean="false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false" lang="cs-CZ" altLang="cs-CZ" sz="1800" b="false" i="false" u="none" strike="noStrike" cap="none" normalizeH="false" baseline="0" smtClean="false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 smtClean="false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ovéPole 8"/>
          <p:cNvSpPr txBox="true"/>
          <p:nvPr/>
        </p:nvSpPr>
        <p:spPr>
          <a:xfrm rot="3095363">
            <a:off x="8494771" y="3207480"/>
            <a:ext cx="858997" cy="400110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r>
              <a:rPr lang="cs-CZ" sz="1000" dirty="false" smtClean="false"/>
              <a:t>v OP LZZ</a:t>
            </a:r>
          </a:p>
          <a:p>
            <a:r>
              <a:rPr lang="cs-CZ" sz="1000" dirty="false" smtClean="false"/>
              <a:t> 07.46.13</a:t>
            </a:r>
            <a:endParaRPr lang="cs-CZ" sz="1000" dirty="false"/>
          </a:p>
        </p:txBody>
      </p:sp>
      <p:graphicFrame>
        <p:nvGraphicFramePr>
          <p:cNvPr id="12" name="Tabulka 11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3996485275"/>
              </p:ext>
            </p:extLst>
          </p:nvPr>
        </p:nvGraphicFramePr>
        <p:xfrm>
          <a:off x="381516" y="1988840"/>
          <a:ext cx="8168962" cy="2520672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720080"/>
                <a:gridCol w="3888432"/>
                <a:gridCol w="3560450"/>
              </a:tblGrid>
              <a:tr h="276596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dirty="false">
                          <a:effectLst/>
                        </a:rPr>
                        <a:t>Kód</a:t>
                      </a:r>
                      <a:endParaRPr lang="cs-CZ" sz="13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dirty="false">
                          <a:effectLst/>
                        </a:rPr>
                        <a:t>Název indikátoru</a:t>
                      </a:r>
                      <a:endParaRPr lang="cs-CZ" sz="13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dirty="false" smtClean="false">
                          <a:effectLst/>
                        </a:rPr>
                        <a:t>Vysvětlení (zjednodušené)</a:t>
                      </a:r>
                      <a:endParaRPr lang="cs-CZ" sz="13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731517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dirty="false">
                          <a:effectLst/>
                        </a:rPr>
                        <a:t>6 25 00</a:t>
                      </a:r>
                      <a:endParaRPr lang="cs-CZ" sz="1300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dirty="false">
                          <a:effectLst/>
                        </a:rPr>
                        <a:t>Účastníci v procesu vzdělávání / odborné přípravy po ukončení své účasti </a:t>
                      </a:r>
                      <a:endParaRPr lang="cs-CZ" sz="13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 smtClean="false">
                          <a:solidFill>
                            <a:schemeClr val="tx1"/>
                          </a:solidFill>
                        </a:rPr>
                        <a:t>Účastníci, jejichž vzdělávání po ukončení projektu trvá. Nebo např. ti, kteří</a:t>
                      </a:r>
                      <a:r>
                        <a:rPr lang="cs-CZ" sz="1400" baseline="0" dirty="false" smtClean="false">
                          <a:solidFill>
                            <a:schemeClr val="tx1"/>
                          </a:solidFill>
                        </a:rPr>
                        <a:t> začali hledat zaměstnání</a:t>
                      </a:r>
                      <a:endParaRPr lang="cs-CZ" sz="1300" b="false" dirty="false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720079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>
                          <a:effectLst/>
                        </a:rPr>
                        <a:t>6 26 00</a:t>
                      </a:r>
                      <a:endParaRPr lang="cs-CZ" sz="13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dirty="false">
                          <a:effectLst/>
                        </a:rPr>
                        <a:t>Účastníci, kteří získali kvalifikaci po ukončení své účasti </a:t>
                      </a:r>
                      <a:endParaRPr lang="cs-CZ" sz="13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kern="1200" dirty="false" smtClean="fals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Účastníci, kteří prošli jakýmkoliv testem či zkouškou. </a:t>
                      </a:r>
                      <a:r>
                        <a:rPr lang="cs-CZ" sz="1200" kern="1200" dirty="false" smtClean="fals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(Nemusí to být pouze rekvalifikace) </a:t>
                      </a:r>
                      <a:r>
                        <a:rPr lang="cs-CZ" sz="1200" i="true" u="none" kern="1200" dirty="false" smtClean="fals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Nejtypičtější</a:t>
                      </a:r>
                      <a:r>
                        <a:rPr lang="cs-CZ" sz="1200" i="true" u="none" kern="1200" baseline="0" dirty="false" smtClean="fals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–</a:t>
                      </a:r>
                      <a:r>
                        <a:rPr lang="cs-CZ" sz="1200" i="true" u="none" kern="1200" dirty="false" smtClean="fals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úspěšní absolventi kurzů</a:t>
                      </a:r>
                      <a:r>
                        <a:rPr lang="cs-CZ" sz="1800" i="false" u="none" kern="1200" dirty="false" smtClean="false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endParaRPr lang="cs-CZ" sz="1800" i="false" u="none" kern="1200" dirty="false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792480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>
                          <a:effectLst/>
                        </a:rPr>
                        <a:t>6 28 00</a:t>
                      </a:r>
                      <a:endParaRPr lang="cs-CZ" sz="13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300" b="true" dirty="false">
                          <a:effectLst/>
                        </a:rPr>
                        <a:t>Znevýhodnění účastníci, kteří po ukončení své účasti hledají zaměstnání, jsou v procesu vzdělávání /odborné přípravy, rozšiřují si kvalifikaci nebo jsou zaměstnaní, a to i OSVČ </a:t>
                      </a:r>
                      <a:endParaRPr lang="cs-CZ" sz="13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kern="1200" dirty="false" smtClean="fals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Znevýhodnění účastníci vykázaní v 6 25 00 nebo 6 26 00 </a:t>
                      </a:r>
                      <a:r>
                        <a:rPr lang="cs-CZ" sz="1200" kern="1200" dirty="false" smtClean="false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(systém vykáže automaticky)</a:t>
                      </a:r>
                      <a:endParaRPr lang="cs-CZ" sz="1400" kern="1200" dirty="false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cxnSp>
        <p:nvCxnSpPr>
          <p:cNvPr id="11" name="Přímá spojnice se šipkou 10"/>
          <p:cNvCxnSpPr/>
          <p:nvPr/>
        </p:nvCxnSpPr>
        <p:spPr>
          <a:xfrm flipH="true">
            <a:off x="8500666" y="3432652"/>
            <a:ext cx="222079" cy="1220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928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107504" y="0"/>
            <a:ext cx="9036496" cy="1080000"/>
          </a:xfrm>
        </p:spPr>
        <p:txBody>
          <a:bodyPr/>
          <a:lstStyle/>
          <a:p>
            <a:pPr algn="ctr"/>
            <a:r>
              <a:rPr lang="cs-CZ" dirty="false" smtClean="false"/>
              <a:t>Územní způsobilost a místo realizace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1800" b="true" u="sng" dirty="false" smtClean="false"/>
              <a:t>Programová </a:t>
            </a:r>
            <a:r>
              <a:rPr lang="cs-CZ" sz="1800" b="true" u="sng" dirty="false"/>
              <a:t>oblast a území dopadu: </a:t>
            </a:r>
            <a:r>
              <a:rPr lang="cs-CZ" sz="1800" b="true" dirty="false"/>
              <a:t>celá ČR včetně hl. m. Prahy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600" b="true" dirty="false"/>
              <a:t>Programová oblast </a:t>
            </a:r>
            <a:r>
              <a:rPr lang="cs-CZ" sz="1600" dirty="false"/>
              <a:t>je území, z jehož alokace je daná výzva/projekt financován/a. </a:t>
            </a:r>
            <a:endParaRPr lang="cs-CZ" sz="1600" dirty="false" smtClean="false"/>
          </a:p>
          <a:p>
            <a:pPr algn="just">
              <a:lnSpc>
                <a:spcPct val="100000"/>
              </a:lnSpc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cs-CZ" sz="1600" b="true" dirty="false"/>
              <a:t>Území dopadu </a:t>
            </a:r>
            <a:r>
              <a:rPr lang="cs-CZ" sz="1600" dirty="false"/>
              <a:t>je území, které má z realizace projektu </a:t>
            </a:r>
            <a:r>
              <a:rPr lang="cs-CZ" sz="1600" dirty="false" smtClean="false"/>
              <a:t>prospěch.</a:t>
            </a:r>
          </a:p>
          <a:p>
            <a:r>
              <a:rPr lang="cs-CZ" sz="1800" b="true" u="sng" dirty="false" smtClean="false"/>
              <a:t>Místo </a:t>
            </a:r>
            <a:r>
              <a:rPr lang="cs-CZ" sz="1800" b="true" u="sng" dirty="false"/>
              <a:t>realizace</a:t>
            </a:r>
            <a:r>
              <a:rPr lang="cs-CZ" sz="1800" dirty="false"/>
              <a:t>: </a:t>
            </a:r>
            <a:r>
              <a:rPr lang="cs-CZ" sz="1800" b="true" dirty="false"/>
              <a:t>celá ČR a EU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b="true" dirty="false"/>
              <a:t>Místo realizace </a:t>
            </a:r>
            <a:r>
              <a:rPr lang="cs-CZ" sz="1600" dirty="false"/>
              <a:t>je místo, na kterém jsou realizovány aktivity projektu ve prospěch cílových skupin, příp. v případě projektů, kde nedochází k práci s cílovou skupinou, je tímto místem lokalita, kde vznikají výstupy či výsledky projektu</a:t>
            </a:r>
            <a:r>
              <a:rPr lang="cs-CZ" sz="1600" dirty="false" smtClean="false"/>
              <a:t>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 smtClean="false"/>
              <a:t>Např. místo, kde je </a:t>
            </a:r>
            <a:r>
              <a:rPr lang="cs-CZ" sz="1600" dirty="false"/>
              <a:t>realizováno vzdělávání, poskytováno poradenství, nachází se zařízení poskytující služby, </a:t>
            </a:r>
            <a:r>
              <a:rPr lang="cs-CZ" sz="1600" dirty="false" smtClean="false"/>
              <a:t> </a:t>
            </a:r>
            <a:r>
              <a:rPr lang="cs-CZ" sz="1600" dirty="false"/>
              <a:t>místo, kde podpořená osoba absolvuje stáž, </a:t>
            </a:r>
            <a:r>
              <a:rPr lang="cs-CZ" sz="1600" dirty="false" smtClean="false"/>
              <a:t>apod.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 smtClean="false"/>
              <a:t>Míst realizace může být vícero. V žádosti </a:t>
            </a:r>
            <a:r>
              <a:rPr lang="cs-CZ" sz="1600" dirty="false"/>
              <a:t>o podporu postačuje evidovat místo realizace v detailu kraje (v rámci ČR), zahraniční místa realizace není třeba v žádosti o podporu specifikovat. </a:t>
            </a:r>
            <a:endParaRPr lang="cs-CZ" sz="1600" dirty="false" smtClean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 smtClean="false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cs-CZ" sz="1400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98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KAPACITA ŽADATELE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725344"/>
          </a:xfrm>
        </p:spPr>
        <p:txBody>
          <a:bodyPr/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cs-CZ" sz="1800" dirty="false" smtClean="false"/>
              <a:t>Žadatel uvede v žádosti o podporu údaje </a:t>
            </a:r>
            <a:r>
              <a:rPr lang="cs-CZ" sz="1800" dirty="false"/>
              <a:t>o </a:t>
            </a:r>
            <a:r>
              <a:rPr lang="cs-CZ" sz="1800" b="true" dirty="false"/>
              <a:t>počtu zaměstnanců </a:t>
            </a:r>
            <a:r>
              <a:rPr lang="cs-CZ" sz="1800" b="true" dirty="false" smtClean="false"/>
              <a:t/>
            </a:r>
            <a:br>
              <a:rPr lang="cs-CZ" sz="1800" b="true" dirty="false" smtClean="false"/>
            </a:br>
            <a:r>
              <a:rPr lang="cs-CZ" sz="1800" b="true" dirty="false" smtClean="false"/>
              <a:t>a </a:t>
            </a:r>
            <a:r>
              <a:rPr lang="cs-CZ" sz="1800" b="true" dirty="false"/>
              <a:t>roční </a:t>
            </a:r>
            <a:r>
              <a:rPr lang="cs-CZ" sz="1800" b="true" dirty="false" smtClean="false"/>
              <a:t>obrat</a:t>
            </a:r>
            <a:r>
              <a:rPr lang="cs-CZ" sz="1800" dirty="false"/>
              <a:t> </a:t>
            </a:r>
            <a:r>
              <a:rPr lang="cs-CZ" sz="1800" dirty="false" smtClean="false"/>
              <a:t>a popíše </a:t>
            </a:r>
            <a:r>
              <a:rPr lang="cs-CZ" sz="1800" b="true" dirty="false" smtClean="false"/>
              <a:t>odbornou kapacitu</a:t>
            </a:r>
            <a:r>
              <a:rPr lang="cs-CZ" sz="1800" dirty="false" smtClean="false"/>
              <a:t> žadatele (případně realizačního týmu).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cs-CZ" sz="1800" dirty="false" smtClean="false"/>
              <a:t>Uvádí </a:t>
            </a:r>
            <a:r>
              <a:rPr lang="cs-CZ" sz="1800" dirty="false"/>
              <a:t>se údaje za </a:t>
            </a:r>
            <a:r>
              <a:rPr lang="cs-CZ" sz="1800" b="true" dirty="false"/>
              <a:t>poslední uzavřené účetní období</a:t>
            </a:r>
            <a:r>
              <a:rPr lang="cs-CZ" sz="1800" dirty="false" smtClean="false"/>
              <a:t>.</a:t>
            </a:r>
            <a:endParaRPr lang="cs-CZ" sz="1800" b="true" dirty="false" smtClean="false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cs-CZ" sz="1800" dirty="false"/>
              <a:t>H</a:t>
            </a:r>
            <a:r>
              <a:rPr lang="cs-CZ" sz="1800" dirty="false" smtClean="false"/>
              <a:t>odnotitelé </a:t>
            </a:r>
            <a:r>
              <a:rPr lang="cs-CZ" sz="1800" dirty="false"/>
              <a:t>v rámci věcného hodnocení posoudí </a:t>
            </a:r>
            <a:r>
              <a:rPr lang="cs-CZ" sz="1800" dirty="false" smtClean="false"/>
              <a:t>administrativní</a:t>
            </a:r>
            <a:r>
              <a:rPr lang="cs-CZ" sz="1800" dirty="false"/>
              <a:t>, finanční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a </a:t>
            </a:r>
            <a:r>
              <a:rPr lang="cs-CZ" sz="1800" dirty="false"/>
              <a:t>provozní </a:t>
            </a:r>
            <a:r>
              <a:rPr lang="cs-CZ" sz="1800" dirty="false" smtClean="false"/>
              <a:t>kapacitu vzhledem ke schopnosti realizovat projekt </a:t>
            </a:r>
            <a:r>
              <a:rPr lang="cs-CZ" sz="1800" dirty="false"/>
              <a:t>(nebodované </a:t>
            </a:r>
            <a:r>
              <a:rPr lang="cs-CZ" sz="1800" dirty="false" smtClean="false"/>
              <a:t>kritérium). </a:t>
            </a:r>
          </a:p>
          <a:p>
            <a:pPr lvl="1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U </a:t>
            </a:r>
            <a:r>
              <a:rPr lang="cs-CZ" sz="1600" dirty="false"/>
              <a:t>projektů s celkovými způsobilými výdaji nepřevyšujícími </a:t>
            </a:r>
            <a:r>
              <a:rPr lang="cs-CZ" sz="1600" dirty="false" smtClean="false"/>
              <a:t>2 </a:t>
            </a:r>
            <a:r>
              <a:rPr lang="cs-CZ" sz="1600" dirty="false"/>
              <a:t>miliony korun je kapacita žadatele vždy dostatečná. </a:t>
            </a:r>
            <a:r>
              <a:rPr lang="cs-CZ" sz="1400" dirty="false"/>
              <a:t>	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7351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ctrTitle"/>
          </p:nvPr>
        </p:nvSpPr>
        <p:spPr>
          <a:xfrm>
            <a:off x="827584" y="404664"/>
            <a:ext cx="7772400" cy="360039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false" smtClean="false"/>
              <a:t>Veřejná podpora </a:t>
            </a:r>
            <a:r>
              <a:rPr lang="cs-CZ" dirty="false"/>
              <a:t/>
            </a:r>
            <a:br>
              <a:rPr lang="cs-CZ" dirty="false"/>
            </a:br>
            <a:endParaRPr lang="cs-CZ" dirty="false"/>
          </a:p>
        </p:txBody>
      </p:sp>
      <p:sp>
        <p:nvSpPr>
          <p:cNvPr id="5" name="Obdélník 4"/>
          <p:cNvSpPr/>
          <p:nvPr/>
        </p:nvSpPr>
        <p:spPr>
          <a:xfrm>
            <a:off x="470223" y="1124744"/>
            <a:ext cx="806648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true" dirty="false" smtClean="false"/>
          </a:p>
          <a:p>
            <a:pPr algn="just"/>
            <a:r>
              <a:rPr lang="cs-CZ" b="true" dirty="false" smtClean="false"/>
              <a:t>Zdroj informací o podmínkách veřejné podpory: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false"/>
              <a:t>o</a:t>
            </a:r>
            <a:r>
              <a:rPr lang="cs-CZ" dirty="false" smtClean="false"/>
              <a:t>becné informace   -  Obecná část pravidel pro žadatele a příjemce OPZ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cs-CZ" dirty="false"/>
          </a:p>
          <a:p>
            <a:pPr algn="just"/>
            <a:r>
              <a:rPr lang="cs-CZ" dirty="false" smtClean="false"/>
              <a:t>Pro tuto výzvu nejsou stanovena žádná </a:t>
            </a:r>
            <a:r>
              <a:rPr lang="cs-CZ" dirty="false"/>
              <a:t>specifická pravidla týkající se veřejné podpory (včetně podpory de </a:t>
            </a:r>
            <a:r>
              <a:rPr lang="cs-CZ" dirty="false" err="true"/>
              <a:t>minimis</a:t>
            </a:r>
            <a:r>
              <a:rPr lang="cs-CZ" dirty="false"/>
              <a:t>), projekty mohou být podpořeny v těch režimech veřejné podpory (včetně podpory de </a:t>
            </a:r>
            <a:r>
              <a:rPr lang="cs-CZ" dirty="false" err="true"/>
              <a:t>minimis</a:t>
            </a:r>
            <a:r>
              <a:rPr lang="cs-CZ" dirty="false"/>
              <a:t>), které jsou s ohledem na právní předpisy využitelné. </a:t>
            </a:r>
            <a:endParaRPr lang="cs-CZ" dirty="false" smtClean="false"/>
          </a:p>
          <a:p>
            <a:pPr algn="just"/>
            <a:endParaRPr lang="cs-CZ" dirty="false"/>
          </a:p>
          <a:p>
            <a:pPr algn="just"/>
            <a:r>
              <a:rPr lang="cs-CZ" dirty="false"/>
              <a:t>U projektů, u nichž bude poskytnutí podpory z OPZ zakládat veřejnou podporu nebo podporu de </a:t>
            </a:r>
            <a:r>
              <a:rPr lang="cs-CZ" dirty="false" err="true"/>
              <a:t>minimis</a:t>
            </a:r>
            <a:r>
              <a:rPr lang="cs-CZ" dirty="false"/>
              <a:t>, </a:t>
            </a:r>
            <a:r>
              <a:rPr lang="cs-CZ" dirty="false" smtClean="false"/>
              <a:t>budou, bude-li to relevantní, </a:t>
            </a:r>
            <a:r>
              <a:rPr lang="cs-CZ" dirty="false"/>
              <a:t>aplikovány předpisy EU stanovující horní hranici financování takového projektu z veřejných zdrojů (tzv. intenzitu veřejné podpory). Výše této hranice se odvíjí od typu podpořené aktivity, subjektu příjemce a v některých případech také od specifik cílové skupiny projektu. Pro podporu de </a:t>
            </a:r>
            <a:r>
              <a:rPr lang="cs-CZ" dirty="false" err="true"/>
              <a:t>minimis</a:t>
            </a:r>
            <a:r>
              <a:rPr lang="cs-CZ" dirty="false"/>
              <a:t> je limitem objem podpory pro jeden podnik a vymezené období</a:t>
            </a:r>
            <a:r>
              <a:rPr lang="cs-CZ" dirty="false" smtClean="false"/>
              <a:t>.</a:t>
            </a:r>
          </a:p>
          <a:p>
            <a:pPr algn="just"/>
            <a:endParaRPr lang="cs-CZ" dirty="false"/>
          </a:p>
          <a:p>
            <a:pPr algn="just"/>
            <a:r>
              <a:rPr lang="cs-CZ" dirty="false" smtClean="false"/>
              <a:t>V </a:t>
            </a:r>
            <a:r>
              <a:rPr lang="cs-CZ" dirty="false"/>
              <a:t>důsledku toho je možné, že projekt nebude z veřejných zdrojů podpořen </a:t>
            </a:r>
            <a:br>
              <a:rPr lang="cs-CZ" dirty="false"/>
            </a:br>
            <a:r>
              <a:rPr lang="cs-CZ" dirty="false" smtClean="false"/>
              <a:t>v </a:t>
            </a:r>
            <a:r>
              <a:rPr lang="cs-CZ" dirty="false"/>
              <a:t>maximálním rozsahu vyplývajícím z vymezení v části 3.5 této výzvy </a:t>
            </a: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sz="1600" dirty="false" smtClean="false"/>
              <a:t>(</a:t>
            </a:r>
            <a:r>
              <a:rPr lang="cs-CZ" sz="1600" dirty="false"/>
              <a:t>EU </a:t>
            </a:r>
            <a:r>
              <a:rPr lang="cs-CZ" sz="1600" dirty="false" smtClean="false"/>
              <a:t>77,56 % </a:t>
            </a:r>
            <a:r>
              <a:rPr lang="cs-CZ" sz="1600" dirty="false"/>
              <a:t>/ státní rozpočet </a:t>
            </a:r>
            <a:r>
              <a:rPr lang="cs-CZ" sz="1600" dirty="false" smtClean="false"/>
              <a:t>22,44 % </a:t>
            </a:r>
            <a:r>
              <a:rPr lang="cs-CZ" sz="1600" dirty="false"/>
              <a:t>/ žadatel </a:t>
            </a:r>
            <a:r>
              <a:rPr lang="cs-CZ" sz="1600" dirty="false" smtClean="false"/>
              <a:t>0 %).</a:t>
            </a:r>
            <a:endParaRPr lang="cs-CZ" sz="1600" dirty="false"/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cs-CZ" dirty="false" smtClean="false"/>
          </a:p>
        </p:txBody>
      </p:sp>
    </p:spTree>
    <p:extLst>
      <p:ext uri="{BB962C8B-B14F-4D97-AF65-F5344CB8AC3E}">
        <p14:creationId xmlns:p14="http://schemas.microsoft.com/office/powerpoint/2010/main" val="236979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Přílohy výzvy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556792"/>
            <a:ext cx="8064000" cy="432000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/>
              <a:t>1. Vzor </a:t>
            </a:r>
            <a:r>
              <a:rPr lang="cs-CZ" sz="2000" dirty="false" smtClean="false"/>
              <a:t>– </a:t>
            </a:r>
            <a:r>
              <a:rPr lang="cs-CZ" sz="2000" b="true" dirty="false" smtClean="false"/>
              <a:t>Čestné prohlášení</a:t>
            </a:r>
            <a:endParaRPr lang="cs-CZ" sz="2000" b="true" dirty="false"/>
          </a:p>
          <a:p>
            <a:pPr marL="0" indent="0" algn="just">
              <a:lnSpc>
                <a:spcPct val="100000"/>
              </a:lnSpc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 dirty="false"/>
          </a:p>
        </p:txBody>
      </p:sp>
      <p:pic>
        <p:nvPicPr>
          <p:cNvPr id="1027" name="Picture 3"/>
          <p:cNvPicPr>
            <a:picLocks noChangeAspect="true" noChangeArrowheads="true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910637"/>
            <a:ext cx="7402285" cy="4652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297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Přílohy žádosti o podporu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/>
              <a:t>Příloha č. 1 </a:t>
            </a:r>
            <a:r>
              <a:rPr lang="cs-CZ" sz="1800" dirty="false" smtClean="false"/>
              <a:t>– </a:t>
            </a:r>
            <a:r>
              <a:rPr lang="cs-CZ" sz="1800" b="true" dirty="false" smtClean="false"/>
              <a:t>Čestné prohlášení </a:t>
            </a:r>
            <a:r>
              <a:rPr lang="cs-CZ" sz="1800" dirty="false" smtClean="false"/>
              <a:t>(vzor)</a:t>
            </a:r>
          </a:p>
          <a:p>
            <a:pPr algn="just">
              <a:lnSpc>
                <a:spcPct val="100000"/>
              </a:lnSpc>
            </a:pPr>
            <a:endParaRPr lang="cs-CZ" sz="1800" b="true" dirty="false" smtClean="false"/>
          </a:p>
          <a:p>
            <a:pPr lvl="0" algn="just">
              <a:lnSpc>
                <a:spcPct val="100000"/>
              </a:lnSpc>
            </a:pPr>
            <a:r>
              <a:rPr lang="cs-CZ" sz="1800" dirty="false"/>
              <a:t>Příloha č. 2 </a:t>
            </a:r>
            <a:r>
              <a:rPr lang="cs-CZ" sz="1800" dirty="false" smtClean="false"/>
              <a:t>– </a:t>
            </a:r>
            <a:r>
              <a:rPr lang="cs-CZ" sz="1800" b="true" dirty="false" smtClean="false"/>
              <a:t>Stanovy</a:t>
            </a:r>
          </a:p>
          <a:p>
            <a:pPr lvl="1" algn="just">
              <a:lnSpc>
                <a:spcPct val="100000"/>
              </a:lnSpc>
            </a:pPr>
            <a:r>
              <a:rPr lang="cs-CZ" sz="1600" dirty="false"/>
              <a:t>Ve stanovách organizace musí být uvedeno ustanovení o vypořádání majetku při zániku organizace. V případě, že stanovy předkládané při podávání žádosti toto ustanovení neobsahují, musí být o toto ustanovení doplněny a předloženy nejpozději před vydáním rozhodnutí o poskytnutí dotace, resp. před podpisem smlouvy o </a:t>
            </a:r>
            <a:r>
              <a:rPr lang="cs-CZ" sz="1600" dirty="false" smtClean="false"/>
              <a:t>financování.</a:t>
            </a:r>
          </a:p>
          <a:p>
            <a:pPr marL="0" indent="0">
              <a:buNone/>
            </a:pP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3364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Veřejné zakázky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lvl="0" algn="just">
              <a:lnSpc>
                <a:spcPct val="100000"/>
              </a:lnSpc>
            </a:pPr>
            <a:endParaRPr lang="cs-CZ" sz="1600" dirty="false" smtClean="false"/>
          </a:p>
          <a:p>
            <a:pPr lvl="0" algn="just">
              <a:lnSpc>
                <a:spcPct val="100000"/>
              </a:lnSpc>
            </a:pPr>
            <a:r>
              <a:rPr lang="cs-CZ" sz="1600" dirty="false" smtClean="false"/>
              <a:t>viz. Pravidla </a:t>
            </a:r>
            <a:r>
              <a:rPr lang="cs-CZ" sz="1600" dirty="false"/>
              <a:t>pro zadávání zakázek - Obecná část pravidel pro žadatele a </a:t>
            </a:r>
            <a:r>
              <a:rPr lang="cs-CZ" sz="1600" dirty="false" smtClean="false"/>
              <a:t>příjemce</a:t>
            </a:r>
          </a:p>
          <a:p>
            <a:pPr lvl="0" algn="just">
              <a:lnSpc>
                <a:spcPct val="100000"/>
              </a:lnSpc>
            </a:pPr>
            <a:r>
              <a:rPr lang="cs-CZ" sz="1600" b="true" dirty="false" smtClean="false"/>
              <a:t>Veškerá </a:t>
            </a:r>
            <a:r>
              <a:rPr lang="cs-CZ" sz="1600" b="true" dirty="false"/>
              <a:t>zadávací řízení</a:t>
            </a:r>
            <a:r>
              <a:rPr lang="cs-CZ" sz="1600" dirty="false"/>
              <a:t>, která příjemce dle pravidel OPZ musí provést, </a:t>
            </a:r>
            <a:r>
              <a:rPr lang="cs-CZ" sz="1600" b="true" dirty="false"/>
              <a:t>podléhají několika stupňové kontrole </a:t>
            </a:r>
            <a:r>
              <a:rPr lang="cs-CZ" sz="1600" dirty="false"/>
              <a:t>během procesu zadávání i po jeho dokončení</a:t>
            </a:r>
          </a:p>
          <a:p>
            <a:pPr algn="just">
              <a:lnSpc>
                <a:spcPct val="100000"/>
              </a:lnSpc>
              <a:spcAft>
                <a:spcPts val="1800"/>
              </a:spcAft>
            </a:pPr>
            <a:r>
              <a:rPr lang="cs-CZ" sz="1600" dirty="false"/>
              <a:t>Příjemce musí při přípravě zadávacího řízení i v jeho průběhu počítat s </a:t>
            </a:r>
            <a:r>
              <a:rPr lang="cs-CZ" sz="1600" b="true" dirty="false"/>
              <a:t>časem nezbytným na kontroly prováděné </a:t>
            </a:r>
            <a:r>
              <a:rPr lang="cs-CZ" sz="1600" b="true" dirty="false" smtClean="false"/>
              <a:t>Řídícím orgánem. </a:t>
            </a:r>
            <a:endParaRPr lang="cs-CZ" sz="1600" b="true" dirty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Příjemce zasílá </a:t>
            </a:r>
            <a:r>
              <a:rPr lang="cs-CZ" sz="1800" dirty="false" smtClean="false"/>
              <a:t>dokumentaci ŘO prostřednictvím IS KP14+ k </a:t>
            </a:r>
            <a:r>
              <a:rPr lang="cs-CZ" sz="1800" dirty="false"/>
              <a:t>zadávacímu řízení </a:t>
            </a:r>
            <a:r>
              <a:rPr lang="cs-CZ" sz="1800" dirty="false" smtClean="false"/>
              <a:t>v </a:t>
            </a:r>
            <a:r>
              <a:rPr lang="cs-CZ" sz="1800" dirty="false"/>
              <a:t>těchto okamžicích: </a:t>
            </a:r>
          </a:p>
          <a:p>
            <a:pPr lvl="1" algn="just">
              <a:lnSpc>
                <a:spcPct val="100000"/>
              </a:lnSpc>
            </a:pPr>
            <a:r>
              <a:rPr lang="cs-CZ" sz="1600" dirty="false"/>
              <a:t>a) </a:t>
            </a:r>
            <a:r>
              <a:rPr lang="cs-CZ" sz="1600" dirty="false" smtClean="false"/>
              <a:t> </a:t>
            </a:r>
            <a:r>
              <a:rPr lang="cs-CZ" sz="1600" b="true" dirty="false" smtClean="false"/>
              <a:t>před </a:t>
            </a:r>
            <a:r>
              <a:rPr lang="cs-CZ" sz="1600" b="true" dirty="false"/>
              <a:t>vyhlášením zadávacího řízení </a:t>
            </a:r>
            <a:r>
              <a:rPr lang="cs-CZ" sz="1600" dirty="false"/>
              <a:t>(tj. </a:t>
            </a:r>
            <a:r>
              <a:rPr lang="cs-CZ" sz="1600" dirty="false" smtClean="false"/>
              <a:t>kontrola výzvy </a:t>
            </a:r>
            <a:r>
              <a:rPr lang="cs-CZ" sz="1600" dirty="false"/>
              <a:t>k podání n</a:t>
            </a:r>
            <a:r>
              <a:rPr lang="cs-CZ" sz="1600" dirty="false" smtClean="false"/>
              <a:t>abídek); </a:t>
            </a:r>
            <a:endParaRPr lang="cs-CZ" sz="1600" dirty="false"/>
          </a:p>
          <a:p>
            <a:pPr lvl="1" algn="just">
              <a:lnSpc>
                <a:spcPct val="100000"/>
              </a:lnSpc>
            </a:pPr>
            <a:r>
              <a:rPr lang="cs-CZ" sz="1600" dirty="false" smtClean="false"/>
              <a:t>b) </a:t>
            </a:r>
            <a:r>
              <a:rPr lang="cs-CZ" sz="1600" b="true" dirty="false" smtClean="false"/>
              <a:t>před </a:t>
            </a:r>
            <a:r>
              <a:rPr lang="cs-CZ" sz="1600" b="true" dirty="false"/>
              <a:t>podpisem smlouvy s vybraným dodavatelem </a:t>
            </a:r>
            <a:r>
              <a:rPr lang="cs-CZ" sz="1600" dirty="false"/>
              <a:t>poté, co zadavatel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			provedl </a:t>
            </a:r>
            <a:r>
              <a:rPr lang="cs-CZ" sz="1600" dirty="false"/>
              <a:t>posouzení a hodnocení nabídek (tj. </a:t>
            </a:r>
            <a:r>
              <a:rPr lang="cs-CZ" sz="1600" dirty="false" smtClean="false"/>
              <a:t>kontrola 			zveřejnění </a:t>
            </a:r>
            <a:r>
              <a:rPr lang="cs-CZ" sz="1600" dirty="false"/>
              <a:t>výzvy k podání </a:t>
            </a:r>
            <a:r>
              <a:rPr lang="cs-CZ" sz="1600" dirty="false" smtClean="false"/>
              <a:t>nabídek, </a:t>
            </a:r>
            <a:r>
              <a:rPr lang="cs-CZ" sz="1600" dirty="false"/>
              <a:t>případné </a:t>
            </a:r>
            <a:r>
              <a:rPr lang="cs-CZ" sz="1600" dirty="false" smtClean="false"/>
              <a:t>poskytování 			dodatečných </a:t>
            </a:r>
            <a:r>
              <a:rPr lang="cs-CZ" sz="1600" dirty="false"/>
              <a:t>informací, provedení posouzení </a:t>
            </a:r>
            <a:r>
              <a:rPr lang="cs-CZ" sz="1600" dirty="false" smtClean="false"/>
              <a:t>a </a:t>
            </a:r>
            <a:r>
              <a:rPr lang="cs-CZ" sz="1600" dirty="false"/>
              <a:t>hodnocení </a:t>
            </a:r>
            <a:r>
              <a:rPr lang="cs-CZ" sz="1600" dirty="false" smtClean="false"/>
              <a:t>			nabídek </a:t>
            </a:r>
            <a:r>
              <a:rPr lang="cs-CZ" sz="1600" dirty="false"/>
              <a:t>a připravená smlouva s dodavatelem); </a:t>
            </a:r>
          </a:p>
          <a:p>
            <a:pPr lvl="1" algn="just">
              <a:lnSpc>
                <a:spcPct val="100000"/>
              </a:lnSpc>
            </a:pPr>
            <a:r>
              <a:rPr lang="cs-CZ" sz="1600" dirty="false"/>
              <a:t>c) </a:t>
            </a:r>
            <a:r>
              <a:rPr lang="cs-CZ" sz="1600" dirty="false" smtClean="false"/>
              <a:t> </a:t>
            </a:r>
            <a:r>
              <a:rPr lang="cs-CZ" sz="1600" b="true" dirty="false" smtClean="false"/>
              <a:t>před </a:t>
            </a:r>
            <a:r>
              <a:rPr lang="cs-CZ" sz="1600" b="true" dirty="false"/>
              <a:t>podpisem dodatku ke smlouvě s dodavatelem </a:t>
            </a:r>
            <a:r>
              <a:rPr lang="cs-CZ" sz="1600" dirty="false"/>
              <a:t>(tj. kontrole podléhá </a:t>
            </a:r>
            <a:r>
              <a:rPr lang="cs-CZ" sz="1600" dirty="false" smtClean="false"/>
              <a:t>			připravený </a:t>
            </a:r>
            <a:r>
              <a:rPr lang="cs-CZ" sz="1600" dirty="false"/>
              <a:t>dodatek ke smlouvě s dodavatelem).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5612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cs-CZ" dirty="false" smtClean="false"/>
              <a:t>Způsob podání žádosti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endParaRPr lang="cs-CZ" sz="2000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Žádost </a:t>
            </a:r>
            <a:r>
              <a:rPr lang="cs-CZ" sz="1800" dirty="false"/>
              <a:t>o podporu z OPZ se zpracovává </a:t>
            </a:r>
            <a:r>
              <a:rPr lang="cs-CZ" sz="1800" dirty="false" smtClean="false"/>
              <a:t>v českém jazyce v</a:t>
            </a:r>
            <a:r>
              <a:rPr lang="cs-CZ" sz="1800" dirty="false"/>
              <a:t> elektronickém formuláři </a:t>
            </a:r>
            <a:r>
              <a:rPr lang="cs-CZ" sz="1800" b="true" dirty="false" smtClean="false"/>
              <a:t>v informační systému KP14+</a:t>
            </a:r>
          </a:p>
          <a:p>
            <a:pPr lvl="1" algn="just">
              <a:lnSpc>
                <a:spcPct val="100000"/>
              </a:lnSpc>
              <a:spcAft>
                <a:spcPts val="1200"/>
              </a:spcAft>
            </a:pPr>
            <a:r>
              <a:rPr lang="cs-CZ" sz="1600" dirty="false"/>
              <a:t>Přístup do elektronických formulářů žádostí o podporu naleznete na adrese </a:t>
            </a:r>
            <a:r>
              <a:rPr lang="cs-CZ" sz="1800" u="sng" dirty="false">
                <a:hlinkClick r:id="rId3"/>
              </a:rPr>
              <a:t>https://</a:t>
            </a:r>
            <a:r>
              <a:rPr lang="cs-CZ" sz="1800" u="sng" dirty="false" smtClean="false">
                <a:hlinkClick r:id="rId3"/>
              </a:rPr>
              <a:t>mseu.mssf.cz</a:t>
            </a:r>
            <a:endParaRPr lang="cs-CZ" sz="2000" dirty="false" smtClean="false"/>
          </a:p>
          <a:p>
            <a:pPr algn="just">
              <a:lnSpc>
                <a:spcPct val="100000"/>
              </a:lnSpc>
              <a:spcAft>
                <a:spcPts val="1800"/>
              </a:spcAft>
            </a:pPr>
            <a:r>
              <a:rPr lang="cs-CZ" sz="1800" b="true" dirty="false" smtClean="false"/>
              <a:t>Pouze elektronicky</a:t>
            </a:r>
            <a:r>
              <a:rPr lang="cs-CZ" sz="2000" b="true" dirty="false" smtClean="false"/>
              <a:t>! </a:t>
            </a:r>
            <a:r>
              <a:rPr lang="cs-CZ" sz="1600" dirty="false" smtClean="false"/>
              <a:t>(listinná podoba se oproti OP LZZ již nezasílá)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Statutární zástupce (příp. jím zmocněná oprávněná osoba s plnou mocí) musí disponovat </a:t>
            </a:r>
            <a:r>
              <a:rPr lang="cs-CZ" sz="1800" b="true" dirty="false" smtClean="false"/>
              <a:t>elektronickým podpisem!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V</a:t>
            </a:r>
            <a:r>
              <a:rPr lang="cs-CZ" sz="1800" dirty="false"/>
              <a:t> průběhu procesu hodnocení a výběru projektů se bude vycházet </a:t>
            </a:r>
            <a:r>
              <a:rPr lang="cs-CZ" sz="1800" b="true" dirty="false"/>
              <a:t>výhradně z informací, které žádost obsahuje</a:t>
            </a:r>
            <a:r>
              <a:rPr lang="cs-CZ" sz="1800" dirty="false"/>
              <a:t>. Všechny její části proto vyplňujte pečlivě, konkrétně a srozumitelně. </a:t>
            </a:r>
            <a:endParaRPr lang="cs-CZ" sz="1800" b="true" dirty="false" smtClean="false"/>
          </a:p>
          <a:p>
            <a:pPr marL="0" indent="0" algn="just">
              <a:lnSpc>
                <a:spcPct val="100000"/>
              </a:lnSpc>
              <a:buNone/>
            </a:pPr>
            <a:endParaRPr lang="cs-CZ" sz="200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5722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Hodnocení a výběr projektů</a:t>
            </a:r>
            <a:br>
              <a:rPr lang="cs-CZ" dirty="false" smtClean="false"/>
            </a:br>
            <a:r>
              <a:rPr lang="cs-CZ" dirty="false" smtClean="false"/>
              <a:t>1/2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2000" b="true" dirty="false" smtClean="false"/>
              <a:t>Formální hodnocení a hodnocení přijatelnosti</a:t>
            </a:r>
          </a:p>
          <a:p>
            <a:pPr algn="just">
              <a:lnSpc>
                <a:spcPct val="100000"/>
              </a:lnSpc>
            </a:pPr>
            <a:r>
              <a:rPr lang="cs-CZ" sz="1600" dirty="false"/>
              <a:t>N</a:t>
            </a:r>
            <a:r>
              <a:rPr lang="cs-CZ" sz="1600" dirty="false" smtClean="false"/>
              <a:t>áprava </a:t>
            </a:r>
            <a:r>
              <a:rPr lang="cs-CZ" sz="1600" dirty="false"/>
              <a:t>nedostatků identifikovaných ve </a:t>
            </a:r>
            <a:r>
              <a:rPr lang="cs-CZ" sz="1600" b="true" dirty="false"/>
              <a:t>formálním hodnocení </a:t>
            </a:r>
            <a:r>
              <a:rPr lang="cs-CZ" sz="1600" dirty="false"/>
              <a:t>je možná pouze </a:t>
            </a:r>
            <a:r>
              <a:rPr lang="cs-CZ" sz="1600" dirty="false" smtClean="false"/>
              <a:t>jednou</a:t>
            </a:r>
            <a:r>
              <a:rPr lang="cs-CZ" sz="1600" i="true" dirty="false" smtClean="false"/>
              <a:t>. (Úplnost a forma žádosti a podpis žádosti)</a:t>
            </a:r>
            <a:endParaRPr lang="cs-CZ" sz="1600" b="true" i="true" dirty="false" smtClean="false"/>
          </a:p>
          <a:p>
            <a:pPr algn="just">
              <a:lnSpc>
                <a:spcPct val="100000"/>
              </a:lnSpc>
            </a:pPr>
            <a:r>
              <a:rPr lang="cs-CZ" sz="1600" dirty="false"/>
              <a:t>N</a:t>
            </a:r>
            <a:r>
              <a:rPr lang="cs-CZ" sz="1600" dirty="false" smtClean="false"/>
              <a:t>áprava </a:t>
            </a:r>
            <a:r>
              <a:rPr lang="cs-CZ" sz="1600" dirty="false"/>
              <a:t>nedostatků identifikovaných v </a:t>
            </a:r>
            <a:r>
              <a:rPr lang="cs-CZ" sz="1600" b="true" dirty="false"/>
              <a:t>hodnocení přijatelnosti </a:t>
            </a:r>
            <a:r>
              <a:rPr lang="cs-CZ" sz="1600" dirty="false"/>
              <a:t>není </a:t>
            </a:r>
            <a:r>
              <a:rPr lang="cs-CZ" sz="1600" dirty="false" smtClean="false"/>
              <a:t>možná. </a:t>
            </a:r>
            <a:r>
              <a:rPr lang="cs-CZ" sz="1600" i="true" dirty="false" smtClean="false"/>
              <a:t>(Oprávněnost žadatele, cílové skupiny, aktivity, projektový záměr, celkové způsobilé výdaje,…)</a:t>
            </a:r>
          </a:p>
          <a:p>
            <a:pPr lvl="1" algn="just">
              <a:lnSpc>
                <a:spcPct val="100000"/>
              </a:lnSpc>
              <a:spcAft>
                <a:spcPts val="1200"/>
              </a:spcAft>
            </a:pPr>
            <a:r>
              <a:rPr lang="cs-CZ" sz="1400" dirty="false" smtClean="false"/>
              <a:t>Kritéria FH a HP: viz </a:t>
            </a:r>
            <a:r>
              <a:rPr lang="cs-CZ" sz="1400" dirty="false"/>
              <a:t>Specifická část pravidel pro žadatele a příjemce v rámci </a:t>
            </a:r>
            <a:r>
              <a:rPr lang="cs-CZ" sz="1400" dirty="false" smtClean="false"/>
              <a:t>OPZ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2000" b="true" dirty="false" smtClean="false"/>
              <a:t>Věcné </a:t>
            </a:r>
            <a:r>
              <a:rPr lang="cs-CZ" sz="2000" b="true" dirty="false"/>
              <a:t>hodnocení </a:t>
            </a:r>
          </a:p>
          <a:p>
            <a:pPr algn="just">
              <a:lnSpc>
                <a:spcPct val="100000"/>
              </a:lnSpc>
            </a:pPr>
            <a:r>
              <a:rPr lang="cs-CZ" sz="1600" dirty="false" smtClean="false"/>
              <a:t>Dva individuální hodnotitelé</a:t>
            </a:r>
            <a:endParaRPr lang="cs-CZ" sz="1600" dirty="false"/>
          </a:p>
          <a:p>
            <a:pPr algn="just">
              <a:lnSpc>
                <a:spcPct val="100000"/>
              </a:lnSpc>
            </a:pPr>
            <a:r>
              <a:rPr lang="cs-CZ" sz="1600" dirty="false"/>
              <a:t>Příručka pro hodnotitele - </a:t>
            </a:r>
            <a:r>
              <a:rPr lang="cs-CZ" sz="1600" dirty="false">
                <a:hlinkClick r:id="rId3"/>
              </a:rPr>
              <a:t>http://</a:t>
            </a:r>
            <a:r>
              <a:rPr lang="cs-CZ" sz="1600" dirty="false" smtClean="false">
                <a:hlinkClick r:id="rId3"/>
              </a:rPr>
              <a:t>www.esfcr.cz/prirucka-pro-hodnotitele</a:t>
            </a:r>
            <a:r>
              <a:rPr lang="cs-CZ" sz="1600" dirty="false" smtClean="false"/>
              <a:t> </a:t>
            </a:r>
            <a:r>
              <a:rPr lang="cs-CZ" sz="1600" dirty="false"/>
              <a:t>- kritéria hodnocení </a:t>
            </a:r>
            <a:r>
              <a:rPr lang="cs-CZ" sz="1400" dirty="false" smtClean="false"/>
              <a:t>(doporučujeme seznámit se s příručkou, podle které hodnotitelé postupují)</a:t>
            </a:r>
            <a:endParaRPr lang="cs-CZ" sz="1600" dirty="false"/>
          </a:p>
          <a:p>
            <a:pPr algn="just">
              <a:lnSpc>
                <a:spcPct val="100000"/>
              </a:lnSpc>
            </a:pPr>
            <a:r>
              <a:rPr lang="cs-CZ" sz="1600" dirty="false"/>
              <a:t>Pozor - </a:t>
            </a:r>
            <a:r>
              <a:rPr lang="cs-CZ" sz="1600" b="true" dirty="false" smtClean="false"/>
              <a:t>zdůvodnit </a:t>
            </a:r>
            <a:r>
              <a:rPr lang="cs-CZ" sz="1600" b="true" dirty="false"/>
              <a:t>potřebnost</a:t>
            </a:r>
            <a:r>
              <a:rPr lang="cs-CZ" sz="1600" b="true" dirty="false" smtClean="false"/>
              <a:t>, účelnost, stanovení cíle na základě reálného problému a jeho ověření!</a:t>
            </a:r>
            <a:endParaRPr lang="cs-CZ" sz="1600" b="true" dirty="false"/>
          </a:p>
          <a:p>
            <a:pPr algn="just">
              <a:lnSpc>
                <a:spcPct val="100000"/>
              </a:lnSpc>
            </a:pPr>
            <a:r>
              <a:rPr lang="cs-CZ" sz="1600" dirty="false"/>
              <a:t>Pokud se </a:t>
            </a:r>
            <a:r>
              <a:rPr lang="cs-CZ" sz="1600" dirty="false" smtClean="false"/>
              <a:t>zpracovaná </a:t>
            </a:r>
            <a:r>
              <a:rPr lang="cs-CZ" sz="1600" dirty="false"/>
              <a:t>věcná hodnocení žádosti o podporu  významně liší </a:t>
            </a:r>
            <a:r>
              <a:rPr lang="cs-CZ" sz="1600" dirty="false" smtClean="false"/>
              <a:t>=&gt; </a:t>
            </a:r>
            <a:r>
              <a:rPr lang="cs-CZ" sz="1600" dirty="false"/>
              <a:t>arbitrážní hodnocení vypracováno způsobem, kdy arbitr vychází z těchto dvou už zpracovaných věcných hodnocení.</a:t>
            </a:r>
          </a:p>
          <a:p>
            <a:pPr algn="just">
              <a:lnSpc>
                <a:spcPct val="100000"/>
              </a:lnSpc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8571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Hodnocení a výběr projektů</a:t>
            </a:r>
            <a:br>
              <a:rPr lang="cs-CZ" dirty="false"/>
            </a:br>
            <a:r>
              <a:rPr lang="cs-CZ" dirty="false" smtClean="false"/>
              <a:t>2/2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800000"/>
            <a:ext cx="8352928" cy="4320000"/>
          </a:xfrm>
        </p:spPr>
        <p:txBody>
          <a:bodyPr/>
          <a:lstStyle/>
          <a:p>
            <a:r>
              <a:rPr lang="cs-CZ" sz="2000" b="true" dirty="false"/>
              <a:t>Výběrová </a:t>
            </a:r>
            <a:r>
              <a:rPr lang="cs-CZ" sz="2000" b="true" dirty="false" smtClean="false"/>
              <a:t>komise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600" dirty="false"/>
              <a:t>Výběrová komise rozhoduje o doporučení žádostí k podpoře na základě alokace dané výzvy a výsledků věcného hodnocení. Nemá pravomoc měnit pořadí žádostí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o </a:t>
            </a:r>
            <a:r>
              <a:rPr lang="cs-CZ" sz="1600" dirty="false"/>
              <a:t>podporu, které vyplývá z počtu bodů získaného během věcného hodnocení, svá rozhodnutí a stanoviska výběrová komise vždy zdůvodňuje tak, aby bylo zřejmé, na základě čeho bylo příslušné rozhodnutí </a:t>
            </a:r>
            <a:r>
              <a:rPr lang="cs-CZ" sz="1600" dirty="false" smtClean="false"/>
              <a:t>učiněno.</a:t>
            </a:r>
          </a:p>
          <a:p>
            <a:pPr lvl="1">
              <a:lnSpc>
                <a:spcPct val="100000"/>
              </a:lnSpc>
            </a:pPr>
            <a:r>
              <a:rPr lang="cs-CZ" sz="1800" i="true" u="sng" dirty="false" smtClean="false"/>
              <a:t>Nedoporučení VK:</a:t>
            </a:r>
          </a:p>
          <a:p>
            <a:pPr lvl="2" algn="just">
              <a:lnSpc>
                <a:spcPct val="100000"/>
              </a:lnSpc>
            </a:pPr>
            <a:r>
              <a:rPr lang="cs-CZ" sz="1400" dirty="false"/>
              <a:t>bylo předloženo více projektů zaměřených na realizaci obdobných aktivit pro stejnou cílovou skupinu ve stejném regionu, které přesahují absorpční schopnosti;</a:t>
            </a:r>
          </a:p>
          <a:p>
            <a:pPr lvl="2" algn="just">
              <a:lnSpc>
                <a:spcPct val="100000"/>
              </a:lnSpc>
            </a:pPr>
            <a:r>
              <a:rPr lang="cs-CZ" sz="1400" dirty="false"/>
              <a:t>překryv projektu s jiným již běžícím projektem;</a:t>
            </a:r>
          </a:p>
          <a:p>
            <a:pPr lvl="2" algn="just">
              <a:lnSpc>
                <a:spcPct val="100000"/>
              </a:lnSpc>
            </a:pPr>
            <a:r>
              <a:rPr lang="cs-CZ" sz="1400" dirty="false"/>
              <a:t>nedostatečná kapacita žadatele v rozsahu kritéria věcného hodnocení s názvem „Ověření administrativní, finanční a provozní kapacity žadatele“;</a:t>
            </a:r>
          </a:p>
          <a:p>
            <a:pPr lvl="2" algn="just">
              <a:lnSpc>
                <a:spcPct val="100000"/>
              </a:lnSpc>
            </a:pPr>
            <a:r>
              <a:rPr lang="cs-CZ" sz="1400" dirty="false"/>
              <a:t>žadatel prokazatelně opakovaně neplnil své povinnosti v jiném projektu financovaném </a:t>
            </a:r>
            <a:r>
              <a:rPr lang="cs-CZ" sz="1400" dirty="false" smtClean="false"/>
              <a:t/>
            </a:r>
            <a:br>
              <a:rPr lang="cs-CZ" sz="1400" dirty="false" smtClean="false"/>
            </a:br>
            <a:r>
              <a:rPr lang="cs-CZ" sz="1400" dirty="false" smtClean="false"/>
              <a:t>z </a:t>
            </a:r>
            <a:r>
              <a:rPr lang="cs-CZ" sz="1400" dirty="false"/>
              <a:t>veřejných prostředků;</a:t>
            </a:r>
            <a:r>
              <a:rPr lang="cs-CZ" sz="1400" b="true" dirty="false"/>
              <a:t> </a:t>
            </a:r>
            <a:endParaRPr lang="cs-CZ" sz="1400" dirty="false"/>
          </a:p>
          <a:p>
            <a:pPr lvl="2" algn="just">
              <a:lnSpc>
                <a:spcPct val="100000"/>
              </a:lnSpc>
            </a:pPr>
            <a:r>
              <a:rPr lang="cs-CZ" sz="1400" dirty="false"/>
              <a:t>disponibilní prostředky ve výzvě neumožní projekt podpořit v dostatečném rozsahu.</a:t>
            </a:r>
          </a:p>
          <a:p>
            <a:pPr lvl="1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cs-CZ" sz="1600" b="true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6340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Operační program Zaměstnanost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628800"/>
            <a:ext cx="8064000" cy="432000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b="true" dirty="false"/>
              <a:t>Operační program zaměstnanost </a:t>
            </a:r>
            <a:r>
              <a:rPr lang="cs-CZ" sz="2000" dirty="false"/>
              <a:t>(OPZ) na období 2014 – </a:t>
            </a:r>
            <a:r>
              <a:rPr lang="cs-CZ" sz="2000" dirty="false" smtClean="false"/>
              <a:t>2020:  priority </a:t>
            </a:r>
            <a:r>
              <a:rPr lang="cs-CZ" sz="2000" dirty="false"/>
              <a:t>pro podporu zaměstnanosti, sociálního začleňování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a </a:t>
            </a:r>
            <a:r>
              <a:rPr lang="cs-CZ" sz="2000" dirty="false"/>
              <a:t>efektivní veřejné správy z Evropského sociálního </a:t>
            </a:r>
            <a:r>
              <a:rPr lang="cs-CZ" sz="2000" dirty="false" smtClean="false"/>
              <a:t>fondu.</a:t>
            </a:r>
          </a:p>
          <a:p>
            <a:pPr algn="just">
              <a:lnSpc>
                <a:spcPct val="100000"/>
              </a:lnSpc>
            </a:pPr>
            <a:endParaRPr lang="cs-CZ" sz="2000" dirty="false"/>
          </a:p>
          <a:p>
            <a:pPr algn="just">
              <a:lnSpc>
                <a:spcPct val="100000"/>
              </a:lnSpc>
            </a:pPr>
            <a:endParaRPr lang="cs-CZ" sz="2000" dirty="false" smtClean="false"/>
          </a:p>
          <a:p>
            <a:pPr algn="just">
              <a:lnSpc>
                <a:spcPct val="100000"/>
              </a:lnSpc>
            </a:pPr>
            <a:endParaRPr lang="cs-CZ" sz="2000" dirty="false"/>
          </a:p>
          <a:p>
            <a:pPr algn="just"/>
            <a:r>
              <a:rPr lang="cs-CZ" sz="2000" dirty="false"/>
              <a:t>OPZ vymezuje čtyři základní věcné prioritní </a:t>
            </a:r>
            <a:r>
              <a:rPr lang="cs-CZ" sz="2000" dirty="false" smtClean="false"/>
              <a:t>osy.</a:t>
            </a:r>
          </a:p>
          <a:p>
            <a:pPr algn="just"/>
            <a:r>
              <a:rPr lang="cs-CZ" sz="2000" b="true" dirty="false" smtClean="false"/>
              <a:t>Výzva č. 41 </a:t>
            </a:r>
            <a:r>
              <a:rPr lang="cs-CZ" sz="2000" dirty="false" smtClean="false"/>
              <a:t>je realizována v </a:t>
            </a:r>
            <a:r>
              <a:rPr lang="cs-CZ" sz="2000" dirty="false"/>
              <a:t>rámci </a:t>
            </a:r>
            <a:r>
              <a:rPr lang="cs-CZ" sz="2000" b="true" dirty="false"/>
              <a:t>p</a:t>
            </a:r>
            <a:r>
              <a:rPr lang="cs-CZ" sz="2000" b="true" dirty="false" smtClean="false"/>
              <a:t>rioritní osy 2 </a:t>
            </a:r>
            <a:r>
              <a:rPr lang="cs-CZ" sz="2000" b="true" dirty="false"/>
              <a:t>Sociální začleňování a boj s </a:t>
            </a:r>
            <a:r>
              <a:rPr lang="cs-CZ" sz="2000" b="true" dirty="false" smtClean="false"/>
              <a:t>chudobou. </a:t>
            </a:r>
            <a:endParaRPr lang="cs-CZ" sz="2000" b="true" dirty="false"/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Administruje oddělení 874: </a:t>
            </a:r>
            <a:r>
              <a:rPr lang="cs-CZ" sz="2000" b="true" dirty="false" smtClean="false"/>
              <a:t>oddělení projektů systému služeb</a:t>
            </a:r>
          </a:p>
          <a:p>
            <a:pPr lvl="1" algn="just">
              <a:lnSpc>
                <a:spcPct val="100000"/>
              </a:lnSpc>
            </a:pPr>
            <a:r>
              <a:rPr lang="cs-CZ" sz="1650" dirty="false" smtClean="false"/>
              <a:t> 874 vystupuje </a:t>
            </a:r>
            <a:r>
              <a:rPr lang="cs-CZ" sz="1650" dirty="false"/>
              <a:t>v roli řídícího orgánu </a:t>
            </a:r>
            <a:r>
              <a:rPr lang="cs-CZ" sz="1650" dirty="false" smtClean="false"/>
              <a:t>(</a:t>
            </a:r>
            <a:r>
              <a:rPr lang="cs-CZ" sz="1650" dirty="false"/>
              <a:t>v OP LZZ zprostředkující subjekt</a:t>
            </a:r>
            <a:r>
              <a:rPr lang="cs-CZ" sz="1650" dirty="false" smtClean="false"/>
              <a:t>).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  <p:pic>
        <p:nvPicPr>
          <p:cNvPr id="1027" name="Picture 3"/>
          <p:cNvPicPr>
            <a:picLocks noChangeAspect="true" noChangeArrowheads="true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3019" y="2839883"/>
            <a:ext cx="4873179" cy="1020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054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179512" y="0"/>
            <a:ext cx="8604488" cy="1080000"/>
          </a:xfrm>
        </p:spPr>
        <p:txBody>
          <a:bodyPr/>
          <a:lstStyle/>
          <a:p>
            <a:pPr algn="ctr"/>
            <a:r>
              <a:rPr lang="cs-CZ" dirty="false" smtClean="false"/>
              <a:t>začátek Realizace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725344"/>
          </a:xfrm>
        </p:spPr>
        <p:txBody>
          <a:bodyPr/>
          <a:lstStyle/>
          <a:p>
            <a:pPr lvl="0" algn="just">
              <a:spcAft>
                <a:spcPts val="1800"/>
              </a:spcAft>
            </a:pPr>
            <a:r>
              <a:rPr lang="cs-CZ" sz="2200" b="true" dirty="false" smtClean="false"/>
              <a:t>Příprava </a:t>
            </a:r>
            <a:r>
              <a:rPr lang="cs-CZ" sz="2200" b="true" dirty="false"/>
              <a:t>a vydání právního aktu o poskytnutí podpory</a:t>
            </a:r>
          </a:p>
          <a:p>
            <a:pPr algn="just">
              <a:lnSpc>
                <a:spcPct val="100000"/>
              </a:lnSpc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cs-CZ" sz="2200" dirty="false"/>
              <a:t>Lhůta pro celý proces hodnocení a výběr projektu je </a:t>
            </a:r>
            <a:r>
              <a:rPr lang="cs-CZ" sz="2200" dirty="false" smtClean="false"/>
              <a:t/>
            </a:r>
            <a:br>
              <a:rPr lang="cs-CZ" sz="2200" dirty="false" smtClean="false"/>
            </a:br>
            <a:r>
              <a:rPr lang="cs-CZ" sz="2200" dirty="false" smtClean="false"/>
              <a:t>7 </a:t>
            </a:r>
            <a:r>
              <a:rPr lang="cs-CZ" sz="2200" dirty="false"/>
              <a:t>měsíců od data ukončení příjmu žádostí (včetně vydání Rozhodnutí) </a:t>
            </a:r>
            <a:r>
              <a:rPr lang="cs-CZ" sz="2200" b="true" dirty="false" smtClean="false"/>
              <a:t>=&gt; </a:t>
            </a:r>
            <a:r>
              <a:rPr lang="cs-CZ" sz="2200" b="true" dirty="false"/>
              <a:t>srpen 2016</a:t>
            </a:r>
            <a:r>
              <a:rPr lang="cs-CZ" sz="2200" dirty="false"/>
              <a:t>.</a:t>
            </a:r>
          </a:p>
          <a:p>
            <a:pPr algn="just">
              <a:lnSpc>
                <a:spcPct val="100000"/>
              </a:lnSpc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cs-CZ" sz="2200" b="true" dirty="false"/>
              <a:t>Nejdříve možný termín pro zahájení realizace je září 2016</a:t>
            </a:r>
            <a:r>
              <a:rPr lang="cs-CZ" sz="2200" dirty="false"/>
              <a:t>.</a:t>
            </a:r>
          </a:p>
          <a:p>
            <a:pPr algn="just">
              <a:lnSpc>
                <a:spcPct val="100000"/>
              </a:lnSpc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cs-CZ" sz="2200" i="true" dirty="false" smtClean="false"/>
              <a:t>Doporučujeme </a:t>
            </a:r>
            <a:r>
              <a:rPr lang="cs-CZ" sz="2200" i="true" dirty="false"/>
              <a:t>zahájení později </a:t>
            </a:r>
            <a:r>
              <a:rPr lang="cs-CZ" i="true" dirty="false"/>
              <a:t>(říjen 2016 a později). </a:t>
            </a:r>
          </a:p>
          <a:p>
            <a:pPr>
              <a:lnSpc>
                <a:spcPct val="100000"/>
              </a:lnSpc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3451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Kde hledat informace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spcAft>
                <a:spcPts val="1200"/>
              </a:spcAft>
            </a:pPr>
            <a:r>
              <a:rPr lang="cs-CZ" sz="1800" b="true" dirty="false" smtClean="false"/>
              <a:t>Webový </a:t>
            </a:r>
            <a:r>
              <a:rPr lang="cs-CZ" sz="1800" b="true" dirty="false"/>
              <a:t>portál ESF v ČR </a:t>
            </a:r>
            <a:r>
              <a:rPr lang="cs-CZ" sz="1800" dirty="false" smtClean="false"/>
              <a:t>=&gt; </a:t>
            </a:r>
            <a:r>
              <a:rPr lang="cs-CZ" sz="1800" u="sng" dirty="false" smtClean="false">
                <a:hlinkClick r:id="rId3"/>
              </a:rPr>
              <a:t>http</a:t>
            </a:r>
            <a:r>
              <a:rPr lang="cs-CZ" sz="1800" u="sng" dirty="false">
                <a:hlinkClick r:id="rId3"/>
              </a:rPr>
              <a:t>://www.esfcr.cz/vyzva-041-opz</a:t>
            </a:r>
            <a:endParaRPr lang="cs-CZ" sz="1800" dirty="false"/>
          </a:p>
          <a:p>
            <a:pPr>
              <a:spcAft>
                <a:spcPts val="1200"/>
              </a:spcAft>
            </a:pPr>
            <a:r>
              <a:rPr lang="cs-CZ" sz="1800" b="true" dirty="false" smtClean="false"/>
              <a:t>ESF Fórum – klub výzvy č. 41</a:t>
            </a:r>
            <a:r>
              <a:rPr lang="cs-CZ" sz="1800" dirty="false" smtClean="false"/>
              <a:t>: </a:t>
            </a:r>
            <a:r>
              <a:rPr lang="cs-CZ" sz="1800" u="sng" dirty="false">
                <a:hlinkClick r:id="rId4"/>
              </a:rPr>
              <a:t>https://forum.esfcr.cz/node/111/budovani-kapacit-nno/qa/</a:t>
            </a:r>
            <a:endParaRPr lang="cs-CZ" sz="1800" u="sng" dirty="false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cs-CZ" sz="1800" dirty="false" smtClean="false"/>
              <a:t>Obecná </a:t>
            </a:r>
            <a:r>
              <a:rPr lang="cs-CZ" sz="1800" dirty="false"/>
              <a:t>část pravidel pro žadatele a příjemce v rámci Operačního programu Zaměstnanost 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cs-CZ" sz="1800" dirty="false"/>
              <a:t>Specifické části pravidel pro žadatele a příjemce v rámci OPZ pro projekty se skutečně vzniklými výdaji a případně také s nepřímými </a:t>
            </a:r>
            <a:r>
              <a:rPr lang="cs-CZ" sz="1800" dirty="false" smtClean="false"/>
              <a:t>náklady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cs-CZ" sz="1800" dirty="false"/>
              <a:t>Odkazy na příručky a další dokumenty ve </a:t>
            </a:r>
            <a:r>
              <a:rPr lang="cs-CZ" sz="1800" dirty="false" smtClean="false"/>
              <a:t>výzvě a v této prezentaci</a:t>
            </a:r>
          </a:p>
          <a:p>
            <a:pPr lvl="1" algn="just">
              <a:lnSpc>
                <a:spcPct val="100000"/>
              </a:lnSpc>
              <a:spcAft>
                <a:spcPts val="1200"/>
              </a:spcAft>
            </a:pPr>
            <a:r>
              <a:rPr lang="cs-CZ" sz="1600" dirty="false" smtClean="false"/>
              <a:t>Pokyny k vyplnění žádosti o podporu v IS KP14+</a:t>
            </a:r>
            <a:endParaRPr lang="cs-CZ" sz="1600" dirty="false"/>
          </a:p>
          <a:p>
            <a:pPr marL="0" indent="0">
              <a:buNone/>
            </a:pPr>
            <a:r>
              <a:rPr lang="cs-CZ" dirty="false"/>
              <a:t>	</a:t>
            </a:r>
          </a:p>
          <a:p>
            <a:pPr lvl="1" algn="just">
              <a:lnSpc>
                <a:spcPct val="100000"/>
              </a:lnSpc>
            </a:pPr>
            <a:endParaRPr lang="cs-CZ" sz="14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8378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konzultace, Kontakty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84784"/>
            <a:ext cx="8208912" cy="4824536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endParaRPr lang="cs-CZ" sz="2000" dirty="false" smtClean="false"/>
          </a:p>
          <a:p>
            <a:pPr algn="just">
              <a:lnSpc>
                <a:spcPct val="100000"/>
              </a:lnSpc>
              <a:spcAft>
                <a:spcPts val="1800"/>
              </a:spcAft>
            </a:pPr>
            <a:r>
              <a:rPr lang="cs-CZ" sz="2000" dirty="false" smtClean="false"/>
              <a:t>Elektronický komunikační nástroj </a:t>
            </a:r>
            <a:r>
              <a:rPr lang="cs-CZ" sz="2000" dirty="false"/>
              <a:t>„ESF </a:t>
            </a:r>
            <a:r>
              <a:rPr lang="cs-CZ" sz="2000" dirty="false" smtClean="false"/>
              <a:t>Fórum“ – </a:t>
            </a:r>
            <a:r>
              <a:rPr lang="cs-CZ" sz="2000" dirty="false"/>
              <a:t>Klub pro výzvu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č</a:t>
            </a:r>
            <a:r>
              <a:rPr lang="cs-CZ" sz="2000" dirty="false"/>
              <a:t>. </a:t>
            </a:r>
            <a:r>
              <a:rPr lang="cs-CZ" sz="2000" dirty="false" smtClean="false"/>
              <a:t>41 </a:t>
            </a:r>
            <a:r>
              <a:rPr lang="cs-CZ" sz="2000" dirty="false"/>
              <a:t>– </a:t>
            </a:r>
            <a:r>
              <a:rPr lang="cs-CZ" sz="2000" u="sng" dirty="false">
                <a:hlinkClick r:id="rId3"/>
              </a:rPr>
              <a:t>https://forum.esfcr.cz/node/111/budovani-kapacit-nno/qa</a:t>
            </a:r>
            <a:r>
              <a:rPr lang="cs-CZ" sz="2000" u="sng" dirty="false" smtClean="false">
                <a:hlinkClick r:id="rId3"/>
              </a:rPr>
              <a:t>/</a:t>
            </a:r>
            <a:endParaRPr lang="cs-CZ" sz="2000" u="sng" dirty="false" smtClean="false"/>
          </a:p>
          <a:p>
            <a:pPr algn="just">
              <a:lnSpc>
                <a:spcPct val="100000"/>
              </a:lnSpc>
              <a:spcAft>
                <a:spcPts val="1800"/>
              </a:spcAft>
            </a:pPr>
            <a:r>
              <a:rPr lang="cs-CZ" sz="2000" dirty="false" smtClean="false"/>
              <a:t>Nebudou </a:t>
            </a:r>
            <a:r>
              <a:rPr lang="cs-CZ" sz="2000" dirty="false"/>
              <a:t>poskytovány osobní konzultace </a:t>
            </a:r>
            <a:endParaRPr lang="cs-CZ" sz="2000" dirty="false" smtClean="false"/>
          </a:p>
          <a:p>
            <a:pPr algn="just">
              <a:lnSpc>
                <a:spcPct val="100000"/>
              </a:lnSpc>
              <a:spcAft>
                <a:spcPts val="1800"/>
              </a:spcAft>
            </a:pPr>
            <a:r>
              <a:rPr lang="cs-CZ" sz="2000" dirty="false" smtClean="false"/>
              <a:t>Nebudou </a:t>
            </a:r>
            <a:r>
              <a:rPr lang="cs-CZ" sz="2000" dirty="false"/>
              <a:t>konzultovány celé projekty; </a:t>
            </a:r>
            <a:r>
              <a:rPr lang="cs-CZ" sz="2000" b="true" dirty="false"/>
              <a:t>pouze konkrétní dotazy k </a:t>
            </a:r>
            <a:r>
              <a:rPr lang="cs-CZ" sz="2000" b="true" dirty="false" smtClean="false"/>
              <a:t>projektům</a:t>
            </a:r>
            <a:r>
              <a:rPr lang="cs-CZ" sz="2000" b="true" dirty="false"/>
              <a:t> </a:t>
            </a:r>
            <a:r>
              <a:rPr lang="cs-CZ" sz="2000" dirty="false" smtClean="false"/>
              <a:t>(telefonicky, e-mailem nebo přes ESF fórum). </a:t>
            </a:r>
          </a:p>
          <a:p>
            <a:pPr lvl="1"/>
            <a:r>
              <a:rPr lang="cs-CZ" sz="1800" b="true" dirty="false"/>
              <a:t>věcné zaměření: </a:t>
            </a:r>
            <a:endParaRPr lang="cs-CZ" sz="1800" b="true" dirty="false" smtClean="false"/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800" dirty="false" smtClean="false"/>
              <a:t>Ing</a:t>
            </a:r>
            <a:r>
              <a:rPr lang="cs-CZ" sz="1800" dirty="false"/>
              <a:t>. Tereza Pavlíková, tereza.pavlikova@mpsv.cz, 221 923 916</a:t>
            </a:r>
          </a:p>
          <a:p>
            <a:pPr lvl="1"/>
            <a:r>
              <a:rPr lang="cs-CZ" sz="1800" b="true" dirty="false"/>
              <a:t>finanční otázky:  </a:t>
            </a:r>
            <a:endParaRPr lang="cs-CZ" sz="1800" b="true" dirty="false" smtClean="false"/>
          </a:p>
          <a:p>
            <a:pPr lvl="2">
              <a:buFont typeface="Wingdings" panose="05000000000000000000" pitchFamily="2" charset="2"/>
              <a:buChar char="Ø"/>
            </a:pPr>
            <a:r>
              <a:rPr lang="cs-CZ" sz="1800" dirty="false" smtClean="false"/>
              <a:t>Ing</a:t>
            </a:r>
            <a:r>
              <a:rPr lang="cs-CZ" sz="1800" dirty="false"/>
              <a:t>. Jiří Vosika, jiri.vosika@mpsv.cz, 221 923 927 </a:t>
            </a:r>
          </a:p>
          <a:p>
            <a:endParaRPr lang="cs-CZ" sz="2000" dirty="false"/>
          </a:p>
          <a:p>
            <a:pPr algn="just">
              <a:lnSpc>
                <a:spcPct val="100000"/>
              </a:lnSpc>
            </a:pP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8253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611560" y="2132856"/>
            <a:ext cx="8028424" cy="1701144"/>
          </a:xfrm>
        </p:spPr>
        <p:txBody>
          <a:bodyPr/>
          <a:lstStyle/>
          <a:p>
            <a:pPr algn="ctr"/>
            <a:r>
              <a:rPr lang="cs-CZ" sz="3600" u="sng" dirty="false" smtClean="false"/>
              <a:t/>
            </a:r>
            <a:br>
              <a:rPr lang="cs-CZ" sz="3600" u="sng" dirty="false" smtClean="false"/>
            </a:br>
            <a:r>
              <a:rPr lang="cs-CZ" sz="3600" u="sng" dirty="false"/>
              <a:t/>
            </a:r>
            <a:br>
              <a:rPr lang="cs-CZ" sz="3600" u="sng" dirty="false"/>
            </a:br>
            <a:r>
              <a:rPr lang="cs-CZ" sz="4400" u="sng" dirty="false" smtClean="false"/>
              <a:t>FINANČNÍ ČÁST</a:t>
            </a:r>
            <a:endParaRPr lang="cs-CZ" sz="1800" b="false" dirty="false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/>
        <p:txBody>
          <a:bodyPr/>
          <a:lstStyle/>
          <a:p>
            <a:endParaRPr lang="cs-CZ" dirty="false" smtClean="false"/>
          </a:p>
          <a:p>
            <a:endParaRPr lang="cs-CZ" dirty="false"/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>
          <a:xfrm>
            <a:off x="611560" y="4885200"/>
            <a:ext cx="8172440" cy="1280104"/>
          </a:xfrm>
        </p:spPr>
        <p:txBody>
          <a:bodyPr/>
          <a:lstStyle/>
          <a:p>
            <a:pPr algn="ctr"/>
            <a:endParaRPr lang="cs-CZ" b="true" dirty="false" smtClean="false"/>
          </a:p>
          <a:p>
            <a:pPr algn="ctr"/>
            <a:endParaRPr lang="cs-CZ" b="true" dirty="false"/>
          </a:p>
          <a:p>
            <a:pPr algn="ctr"/>
            <a:endParaRPr lang="cs-CZ" b="true" dirty="false"/>
          </a:p>
        </p:txBody>
      </p:sp>
    </p:spTree>
    <p:extLst>
      <p:ext uri="{BB962C8B-B14F-4D97-AF65-F5344CB8AC3E}">
        <p14:creationId xmlns:p14="http://schemas.microsoft.com/office/powerpoint/2010/main" val="90632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způsobilost výdajů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208464" cy="4680520"/>
          </a:xfrm>
        </p:spPr>
        <p:txBody>
          <a:bodyPr/>
          <a:lstStyle/>
          <a:p>
            <a:r>
              <a:rPr lang="cs-CZ" b="true" dirty="false" smtClean="false"/>
              <a:t>Výdaj je obecně způsobilý, když:</a:t>
            </a:r>
          </a:p>
          <a:p>
            <a:pPr marL="691200" lvl="1" indent="-457200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400" dirty="false"/>
              <a:t>je v souladu s právními předpisy (legislativa EU a ČR);</a:t>
            </a:r>
          </a:p>
          <a:p>
            <a:pPr marL="691200" lvl="1" indent="-457200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400" dirty="false"/>
              <a:t>je v souladu s pravidly programu OPZ a s podmínkami v právním aktu;</a:t>
            </a:r>
          </a:p>
          <a:p>
            <a:pPr marL="691200" lvl="1" indent="-457200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400" dirty="false"/>
              <a:t>je přiměřený (zásada hospodárnosti, účelnosti </a:t>
            </a:r>
            <a:br>
              <a:rPr lang="cs-CZ" sz="2400" dirty="false"/>
            </a:br>
            <a:r>
              <a:rPr lang="cs-CZ" sz="2400" dirty="false"/>
              <a:t>a efektivnosti);</a:t>
            </a:r>
          </a:p>
          <a:p>
            <a:pPr marL="691200" lvl="1" indent="-457200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400" dirty="false"/>
              <a:t>vznikl v době realizace projektu a je příjemcem skutečně zaplacený;</a:t>
            </a:r>
          </a:p>
          <a:p>
            <a:pPr marL="691200" lvl="1" indent="-457200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400" dirty="false"/>
              <a:t>splňuje podmínky územní způsobilosti;</a:t>
            </a:r>
          </a:p>
          <a:p>
            <a:pPr marL="691200" lvl="1" indent="-457200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400" dirty="false"/>
              <a:t>je řádně identifikovatelný, prokazatelný a doložitelný.</a:t>
            </a:r>
          </a:p>
          <a:p>
            <a:endParaRPr lang="cs-CZ" sz="2400" dirty="false" smtClean="false"/>
          </a:p>
          <a:p>
            <a:pPr marL="0" indent="0">
              <a:buNone/>
            </a:pPr>
            <a:r>
              <a:rPr lang="cs-CZ" dirty="false"/>
              <a:t> </a:t>
            </a:r>
            <a:r>
              <a:rPr lang="cs-CZ" dirty="false" smtClean="false"/>
              <a:t>     </a:t>
            </a:r>
          </a:p>
          <a:p>
            <a:pPr marL="0" indent="0">
              <a:buNone/>
            </a:pPr>
            <a:r>
              <a:rPr lang="cs-CZ" dirty="false"/>
              <a:t> </a:t>
            </a:r>
            <a:r>
              <a:rPr lang="cs-CZ" dirty="false" smtClean="false"/>
              <a:t>    </a:t>
            </a:r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8481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způsobilost výdajů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84784"/>
            <a:ext cx="8064896" cy="4680520"/>
          </a:xfrm>
        </p:spPr>
        <p:txBody>
          <a:bodyPr/>
          <a:lstStyle/>
          <a:p>
            <a:pPr algn="just">
              <a:spcAft>
                <a:spcPts val="1200"/>
              </a:spcAft>
            </a:pPr>
            <a:r>
              <a:rPr lang="cs-CZ" dirty="false" smtClean="false"/>
              <a:t>Na rozdíl od </a:t>
            </a:r>
            <a:r>
              <a:rPr lang="cs-CZ" sz="2400" dirty="false" smtClean="false"/>
              <a:t>předchozího </a:t>
            </a:r>
            <a:r>
              <a:rPr lang="cs-CZ" sz="2400" dirty="false"/>
              <a:t>období nejsou v OPZ v rámci výzvy stanovené závazné limity pro ceny zařízení </a:t>
            </a:r>
            <a:br>
              <a:rPr lang="cs-CZ" sz="2400" dirty="false"/>
            </a:br>
            <a:r>
              <a:rPr lang="cs-CZ" sz="2400" dirty="false"/>
              <a:t>a vybavení a pro výši mezd a platů </a:t>
            </a:r>
            <a:r>
              <a:rPr lang="cs-CZ" sz="2400" dirty="false" smtClean="false"/>
              <a:t>pracovníků</a:t>
            </a:r>
          </a:p>
          <a:p>
            <a:pPr algn="just">
              <a:spcAft>
                <a:spcPts val="1200"/>
              </a:spcAft>
            </a:pPr>
            <a:r>
              <a:rPr lang="cs-CZ" sz="2400" dirty="false" smtClean="false"/>
              <a:t>V </a:t>
            </a:r>
            <a:r>
              <a:rPr lang="cs-CZ" sz="2400" dirty="false"/>
              <a:t>OPZ je potřeba dodržovat ceny </a:t>
            </a:r>
            <a:r>
              <a:rPr lang="cs-CZ" sz="2400" dirty="false" smtClean="false"/>
              <a:t>obvyklé</a:t>
            </a:r>
          </a:p>
          <a:p>
            <a:pPr marL="1262063" lvl="1" indent="-361950" algn="just">
              <a:spcAft>
                <a:spcPts val="1200"/>
              </a:spcAft>
            </a:pPr>
            <a:r>
              <a:rPr lang="cs-CZ" sz="2000" dirty="false" smtClean="false"/>
              <a:t>přehled </a:t>
            </a:r>
            <a:r>
              <a:rPr lang="cs-CZ" sz="2000" dirty="false"/>
              <a:t>obvyklých cen a obvyklé výše mezd/platů je zveřejněný na portálu </a:t>
            </a:r>
            <a:r>
              <a:rPr lang="cs-CZ" sz="2000" dirty="false" smtClean="false">
                <a:hlinkClick r:id="rId3"/>
              </a:rPr>
              <a:t>www.esfcr.cz</a:t>
            </a:r>
            <a:endParaRPr lang="cs-CZ" dirty="false" smtClean="false"/>
          </a:p>
          <a:p>
            <a:pPr algn="just">
              <a:spcAft>
                <a:spcPts val="1200"/>
              </a:spcAft>
            </a:pPr>
            <a:r>
              <a:rPr lang="cs-CZ" dirty="false" smtClean="false"/>
              <a:t>Podrobné </a:t>
            </a:r>
            <a:r>
              <a:rPr lang="cs-CZ" dirty="false"/>
              <a:t>informace k způsobilosti výdajů jsou uvedené v příručce „Specifická část pravidel pro žadatele a příjemce v rámci OPZ pro projekty se skutečně vzniklými výdaji a případně také s nepřímými náklady</a:t>
            </a:r>
            <a:endParaRPr lang="cs-CZ" dirty="false" smtClean="false"/>
          </a:p>
          <a:p>
            <a:pPr marL="0" indent="0">
              <a:buNone/>
            </a:pPr>
            <a:r>
              <a:rPr lang="cs-CZ" dirty="false"/>
              <a:t> </a:t>
            </a:r>
            <a:r>
              <a:rPr lang="cs-CZ" dirty="false" smtClean="false"/>
              <a:t>     </a:t>
            </a:r>
          </a:p>
          <a:p>
            <a:pPr marL="0" indent="0">
              <a:buNone/>
            </a:pPr>
            <a:r>
              <a:rPr lang="cs-CZ" dirty="false"/>
              <a:t> </a:t>
            </a:r>
            <a:r>
              <a:rPr lang="cs-CZ" dirty="false" smtClean="false"/>
              <a:t>    </a:t>
            </a:r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9108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Rozpočet projektu – struktura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424488" cy="4680520"/>
          </a:xfrm>
        </p:spPr>
        <p:txBody>
          <a:bodyPr/>
          <a:lstStyle/>
          <a:p>
            <a:r>
              <a:rPr lang="cs-CZ" dirty="false" smtClean="false"/>
              <a:t>Celkové způsobilé náklady projektu = </a:t>
            </a:r>
            <a:br>
              <a:rPr lang="cs-CZ" dirty="false" smtClean="false"/>
            </a:br>
            <a:r>
              <a:rPr lang="cs-CZ" dirty="false" smtClean="false"/>
              <a:t>                                                    </a:t>
            </a:r>
            <a:r>
              <a:rPr lang="cs-CZ" b="true" dirty="false" smtClean="false"/>
              <a:t>přímé + nepřímé náklady</a:t>
            </a:r>
          </a:p>
          <a:p>
            <a:pPr algn="just"/>
            <a:r>
              <a:rPr lang="cs-CZ" sz="2000" b="true" dirty="false" smtClean="false"/>
              <a:t>Přímé náklady </a:t>
            </a:r>
            <a:r>
              <a:rPr lang="cs-CZ" sz="2000" dirty="false" smtClean="false"/>
              <a:t>se vykazují v rámci jednotlivých položek (podpoložek) příslušných kapitol rozpočtu. Ve výzvě 41 jsou to zejména tyto kategorie výdajů:</a:t>
            </a:r>
          </a:p>
          <a:p>
            <a:pPr marL="1074738" lvl="1" indent="0" algn="just">
              <a:buNone/>
            </a:pPr>
            <a:r>
              <a:rPr lang="cs-CZ" dirty="false" smtClean="false"/>
              <a:t>1. Osobní náklady</a:t>
            </a:r>
          </a:p>
          <a:p>
            <a:pPr marL="1074738" lvl="1" indent="0" algn="just">
              <a:buNone/>
            </a:pPr>
            <a:r>
              <a:rPr lang="cs-CZ" dirty="false" smtClean="false"/>
              <a:t>2. Cestovné </a:t>
            </a:r>
          </a:p>
          <a:p>
            <a:pPr marL="1074738" lvl="1" indent="0" algn="just">
              <a:buNone/>
            </a:pPr>
            <a:r>
              <a:rPr lang="cs-CZ" dirty="false" smtClean="false"/>
              <a:t>3. Zařízení a vybavení</a:t>
            </a:r>
          </a:p>
          <a:p>
            <a:pPr marL="1074738" lvl="1" indent="0" algn="just">
              <a:buNone/>
            </a:pPr>
            <a:r>
              <a:rPr lang="cs-CZ" dirty="false" smtClean="false"/>
              <a:t>4. Nákup služeb</a:t>
            </a:r>
          </a:p>
          <a:p>
            <a:pPr marL="1074738" lvl="1" indent="0" algn="just">
              <a:buNone/>
            </a:pPr>
            <a:r>
              <a:rPr lang="cs-CZ" dirty="false" smtClean="false"/>
              <a:t>6. Přímá podpora </a:t>
            </a:r>
          </a:p>
          <a:p>
            <a:pPr marL="455613" indent="-342900" algn="just"/>
            <a:r>
              <a:rPr lang="cs-CZ" sz="2000" dirty="false"/>
              <a:t>Křížové financování není pro výzvu č. 41 relevantní (nábytek, který byl v OP LZZ v křížovém financování, patří nyní do kapitoly zařízení a </a:t>
            </a:r>
            <a:r>
              <a:rPr lang="cs-CZ" sz="2000" dirty="false" smtClean="false"/>
              <a:t>vybavení).</a:t>
            </a:r>
            <a:endParaRPr lang="cs-CZ" sz="2000" dirty="false"/>
          </a:p>
          <a:p>
            <a:pPr marL="414000" lvl="1" indent="0">
              <a:buNone/>
            </a:pPr>
            <a:endParaRPr lang="cs-CZ" sz="2400" dirty="false" smtClean="false"/>
          </a:p>
          <a:p>
            <a:pPr marL="0" indent="0">
              <a:buNone/>
            </a:pPr>
            <a:r>
              <a:rPr lang="cs-CZ" dirty="false"/>
              <a:t> </a:t>
            </a:r>
            <a:r>
              <a:rPr lang="cs-CZ" dirty="false" smtClean="false"/>
              <a:t>     </a:t>
            </a:r>
          </a:p>
          <a:p>
            <a:pPr marL="0" indent="0">
              <a:buNone/>
            </a:pPr>
            <a:r>
              <a:rPr lang="cs-CZ" dirty="false"/>
              <a:t> </a:t>
            </a:r>
            <a:r>
              <a:rPr lang="cs-CZ" dirty="false" smtClean="false"/>
              <a:t>    </a:t>
            </a:r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8201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720000" y="116632"/>
            <a:ext cx="8424000" cy="1080000"/>
          </a:xfrm>
        </p:spPr>
        <p:txBody>
          <a:bodyPr/>
          <a:lstStyle/>
          <a:p>
            <a:r>
              <a:rPr lang="cs-CZ" dirty="false" smtClean="false"/>
              <a:t>Přímé náklady – Osobní náklady: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11560" y="1340768"/>
            <a:ext cx="8064896" cy="4779232"/>
          </a:xfrm>
        </p:spPr>
        <p:txBody>
          <a:bodyPr/>
          <a:lstStyle/>
          <a:p>
            <a:pPr algn="just"/>
            <a:r>
              <a:rPr lang="cs-CZ" dirty="false" smtClean="false"/>
              <a:t>mzdy a platy pracovníků (členů RT), </a:t>
            </a:r>
            <a:r>
              <a:rPr lang="cs-CZ" dirty="false"/>
              <a:t>kteří přímo </a:t>
            </a:r>
            <a:r>
              <a:rPr lang="cs-CZ" dirty="false" smtClean="false"/>
              <a:t>pracují </a:t>
            </a:r>
            <a:r>
              <a:rPr lang="cs-CZ" dirty="false"/>
              <a:t>s cílovou skupinou, nebo zajišťují výstup, který je určený k přímému využití cílovou </a:t>
            </a:r>
            <a:r>
              <a:rPr lang="cs-CZ" dirty="false" smtClean="false"/>
              <a:t>skupinou;</a:t>
            </a:r>
            <a:endParaRPr lang="cs-CZ" dirty="false"/>
          </a:p>
          <a:p>
            <a:pPr algn="just"/>
            <a:r>
              <a:rPr lang="cs-CZ" dirty="false" smtClean="false"/>
              <a:t>mzdy pracovníků musí </a:t>
            </a:r>
            <a:r>
              <a:rPr lang="cs-CZ" dirty="false"/>
              <a:t>respektovat obvyklé mzdy a platy v místě, čase a </a:t>
            </a:r>
            <a:r>
              <a:rPr lang="cs-CZ" dirty="false" smtClean="false"/>
              <a:t>oboru;</a:t>
            </a:r>
          </a:p>
          <a:p>
            <a:pPr algn="just"/>
            <a:r>
              <a:rPr lang="cs-CZ" dirty="false" smtClean="false"/>
              <a:t>mzdy pracovníků v kapitole osobní náklady představují </a:t>
            </a:r>
            <a:r>
              <a:rPr lang="cs-CZ" dirty="false" err="true" smtClean="false"/>
              <a:t>superhrubou</a:t>
            </a:r>
            <a:r>
              <a:rPr lang="cs-CZ" dirty="false" smtClean="false"/>
              <a:t> mzdu;</a:t>
            </a:r>
          </a:p>
          <a:p>
            <a:pPr algn="just"/>
            <a:r>
              <a:rPr lang="cs-CZ" dirty="false" smtClean="false"/>
              <a:t>součet </a:t>
            </a:r>
            <a:r>
              <a:rPr lang="cs-CZ" dirty="false"/>
              <a:t>všech úvazků </a:t>
            </a:r>
            <a:r>
              <a:rPr lang="cs-CZ" dirty="false" smtClean="false"/>
              <a:t>pracovníka u zaměstnavatele </a:t>
            </a:r>
            <a:br>
              <a:rPr lang="cs-CZ" dirty="false" smtClean="false"/>
            </a:br>
            <a:r>
              <a:rPr lang="cs-CZ" dirty="false" smtClean="false"/>
              <a:t>(příjemce) a partnera </a:t>
            </a:r>
            <a:r>
              <a:rPr lang="cs-CZ" dirty="false"/>
              <a:t>včetně </a:t>
            </a:r>
            <a:r>
              <a:rPr lang="cs-CZ" dirty="false" smtClean="false"/>
              <a:t>(součet veškerých PS, DPP a DPČ) nesmí </a:t>
            </a:r>
            <a:r>
              <a:rPr lang="cs-CZ" dirty="false"/>
              <a:t>překročit jeden pracovní úvazek a to po celou dobu zapojení </a:t>
            </a:r>
            <a:r>
              <a:rPr lang="cs-CZ" dirty="false" smtClean="false"/>
              <a:t>zaměstnance do projektu </a:t>
            </a:r>
          </a:p>
          <a:p>
            <a:pPr lvl="1" algn="just"/>
            <a:r>
              <a:rPr lang="cs-CZ" dirty="false" smtClean="false"/>
              <a:t>změna oproti OP LZZ, kde byl povolený úvazek max. 1,0 u zaměstnavatele/příjemce, v OPZ zahrnut zaměstnavatel i partner)</a:t>
            </a:r>
            <a:endParaRPr lang="cs-CZ" dirty="false"/>
          </a:p>
          <a:p>
            <a:pPr lvl="1">
              <a:buFont typeface="Wingdings" panose="05000000000000000000" pitchFamily="2" charset="2"/>
              <a:buChar char="Ø"/>
            </a:pPr>
            <a:endParaRPr lang="cs-CZ" dirty="false"/>
          </a:p>
          <a:p>
            <a:pPr lvl="1">
              <a:buFont typeface="Wingdings" panose="05000000000000000000" pitchFamily="2" charset="2"/>
              <a:buChar char="Ø"/>
            </a:pPr>
            <a:endParaRPr lang="cs-CZ" sz="24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7497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1259632" y="116632"/>
            <a:ext cx="8424000" cy="1080000"/>
          </a:xfrm>
        </p:spPr>
        <p:txBody>
          <a:bodyPr/>
          <a:lstStyle/>
          <a:p>
            <a:r>
              <a:rPr lang="cs-CZ" dirty="false" smtClean="false"/>
              <a:t>Přímé náklady – Cestovné: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spcAft>
                <a:spcPts val="1800"/>
              </a:spcAft>
            </a:pPr>
            <a:r>
              <a:rPr lang="cs-CZ" dirty="false" smtClean="false"/>
              <a:t>výdaje členů realizačního týmu na zahraniční pracovní cesty  - dle vyhlášky MF o základních sazbách stravného v cizí měně platné pro daný rok;</a:t>
            </a:r>
          </a:p>
          <a:p>
            <a:pPr algn="just">
              <a:spcAft>
                <a:spcPts val="1800"/>
              </a:spcAft>
            </a:pPr>
            <a:r>
              <a:rPr lang="cs-CZ" dirty="false" smtClean="false"/>
              <a:t>cestovní náhrady pro zahraniční pracovníky (experty) v projektu - náhrady pro cizince v ČR tzv. „per </a:t>
            </a:r>
            <a:r>
              <a:rPr lang="cs-CZ" dirty="false" err="true" smtClean="false"/>
              <a:t>diems</a:t>
            </a:r>
            <a:r>
              <a:rPr lang="cs-CZ" dirty="false" smtClean="false"/>
              <a:t>“ se stanovují podle sazeb EU uveřejněných na stránce </a:t>
            </a:r>
            <a:r>
              <a:rPr lang="cs-CZ" dirty="false">
                <a:hlinkClick r:id="rId3"/>
              </a:rPr>
              <a:t>http://</a:t>
            </a:r>
            <a:r>
              <a:rPr lang="cs-CZ" dirty="false" smtClean="false">
                <a:hlinkClick r:id="rId3"/>
              </a:rPr>
              <a:t>ec.europa.eu/europeaid/perdiem_en</a:t>
            </a:r>
            <a:endParaRPr lang="cs-CZ" dirty="false"/>
          </a:p>
          <a:p>
            <a:endParaRPr lang="cs-CZ" dirty="false" smtClean="false"/>
          </a:p>
          <a:p>
            <a:pPr lvl="1">
              <a:buFont typeface="Wingdings" panose="05000000000000000000" pitchFamily="2" charset="2"/>
              <a:buChar char="Ø"/>
            </a:pPr>
            <a:endParaRPr lang="cs-CZ" sz="2400" dirty="false" smtClean="false"/>
          </a:p>
          <a:p>
            <a:endParaRPr lang="cs-CZ" dirty="false" smtClean="false"/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2416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Přímé náklady - Zařízení a vybavení</a:t>
            </a:r>
            <a:br>
              <a:rPr lang="cs-CZ" dirty="false" smtClean="false"/>
            </a:br>
            <a:r>
              <a:rPr lang="cs-CZ" dirty="false" smtClean="false"/>
              <a:t>1/2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84784"/>
            <a:ext cx="8064896" cy="4896544"/>
          </a:xfrm>
        </p:spPr>
        <p:txBody>
          <a:bodyPr/>
          <a:lstStyle/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12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altLang="cs-CZ" sz="2400" b="true" dirty="false"/>
              <a:t>investiční výdaje </a:t>
            </a:r>
            <a:r>
              <a:rPr lang="cs-CZ" altLang="cs-CZ" sz="2400" dirty="false"/>
              <a:t>=</a:t>
            </a:r>
            <a:r>
              <a:rPr lang="cs-CZ" altLang="cs-CZ" sz="2400" dirty="false" smtClean="false"/>
              <a:t> </a:t>
            </a:r>
            <a:r>
              <a:rPr lang="cs-CZ" altLang="cs-CZ" sz="2400" dirty="false"/>
              <a:t>odpisovaný hmotný majetek </a:t>
            </a:r>
            <a:r>
              <a:rPr lang="cs-CZ" altLang="cs-CZ" dirty="false"/>
              <a:t>(pořizovací hodnota vyšší než 40 tis. Kč)</a:t>
            </a:r>
            <a:r>
              <a:rPr lang="cs-CZ" altLang="cs-CZ" sz="2400" dirty="false"/>
              <a:t> a nehmotný majetek </a:t>
            </a:r>
            <a:r>
              <a:rPr lang="cs-CZ" altLang="cs-CZ" dirty="false"/>
              <a:t>(pořizovací cena vyšší než 60 tis. Kč)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24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altLang="cs-CZ" sz="2400" b="true" dirty="false"/>
              <a:t>neinvestiční výdaje </a:t>
            </a:r>
            <a:r>
              <a:rPr lang="cs-CZ" altLang="cs-CZ" sz="2400" dirty="false" smtClean="false"/>
              <a:t>= </a:t>
            </a:r>
            <a:r>
              <a:rPr lang="cs-CZ" altLang="cs-CZ" sz="2400" dirty="false"/>
              <a:t>neodpisovaný hmotný pořizovací </a:t>
            </a:r>
            <a:r>
              <a:rPr lang="cs-CZ" altLang="cs-CZ" dirty="false"/>
              <a:t>hodnota nižší než 40 tis. Kč) </a:t>
            </a:r>
            <a:r>
              <a:rPr lang="cs-CZ" altLang="cs-CZ" sz="2400" dirty="false"/>
              <a:t>a nehmotný majetek </a:t>
            </a:r>
            <a:r>
              <a:rPr lang="cs-CZ" altLang="cs-CZ" dirty="false"/>
              <a:t>(pořizovací cena nižší než 60 tis. Kč</a:t>
            </a:r>
            <a:r>
              <a:rPr lang="cs-CZ" altLang="cs-CZ" dirty="false" smtClean="false"/>
              <a:t>)</a:t>
            </a:r>
            <a:endParaRPr lang="cs-CZ" altLang="cs-CZ" sz="2400" dirty="false"/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12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altLang="cs-CZ" sz="2400" dirty="false"/>
              <a:t>zařízení a vybavení pro členy RT, kteří přímo pracují </a:t>
            </a:r>
            <a:r>
              <a:rPr lang="cs-CZ" altLang="cs-CZ" sz="2400" dirty="false" smtClean="false"/>
              <a:t/>
            </a:r>
            <a:br>
              <a:rPr lang="cs-CZ" altLang="cs-CZ" sz="2400" dirty="false" smtClean="false"/>
            </a:br>
            <a:r>
              <a:rPr lang="cs-CZ" altLang="cs-CZ" sz="2400" dirty="false" smtClean="false"/>
              <a:t>s </a:t>
            </a:r>
            <a:r>
              <a:rPr lang="cs-CZ" altLang="cs-CZ" sz="2400" dirty="false"/>
              <a:t>cílovou skupinou nebo zajišťují výstup, který je určený k přímému využití cílovou skupinou, (náklady na zařízení a vybavení pro pracovníky, jejíchž mzdy jsou hrazené z nepřímých nákladů, patří do nepřímých nákladů) 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endParaRPr lang="cs-CZ" altLang="cs-CZ" dirty="false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cs-CZ" altLang="cs-CZ" sz="2000" dirty="false"/>
          </a:p>
          <a:p>
            <a:pPr>
              <a:lnSpc>
                <a:spcPct val="80000"/>
              </a:lnSpc>
              <a:defRPr/>
            </a:pPr>
            <a:endParaRPr lang="cs-CZ" altLang="cs-CZ" dirty="false"/>
          </a:p>
          <a:p>
            <a:pPr>
              <a:lnSpc>
                <a:spcPct val="80000"/>
              </a:lnSpc>
              <a:defRPr/>
            </a:pPr>
            <a:endParaRPr lang="cs-CZ" alt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5202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INFORMAČNÍ SYSTÉMY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556792"/>
            <a:ext cx="8064000" cy="4320000"/>
          </a:xfrm>
        </p:spPr>
        <p:txBody>
          <a:bodyPr/>
          <a:lstStyle/>
          <a:p>
            <a:pPr algn="just">
              <a:lnSpc>
                <a:spcPct val="100000"/>
              </a:lnSpc>
              <a:spcAft>
                <a:spcPts val="1800"/>
              </a:spcAft>
            </a:pPr>
            <a:r>
              <a:rPr lang="cs-CZ" sz="1800" b="true" dirty="false" smtClean="false"/>
              <a:t>V OPZ funguje IS </a:t>
            </a:r>
            <a:r>
              <a:rPr lang="cs-CZ" sz="1800" b="true" dirty="false"/>
              <a:t>KP14+ </a:t>
            </a:r>
            <a:r>
              <a:rPr lang="cs-CZ" sz="1600" dirty="false" smtClean="false"/>
              <a:t>(x v OP LZZ fungoval Benefit) </a:t>
            </a:r>
          </a:p>
          <a:p>
            <a:pPr lvl="1" algn="just">
              <a:lnSpc>
                <a:spcPct val="100000"/>
              </a:lnSpc>
              <a:spcAft>
                <a:spcPts val="600"/>
              </a:spcAft>
            </a:pPr>
            <a:r>
              <a:rPr lang="cs-CZ" sz="1800" dirty="false"/>
              <a:t>P</a:t>
            </a:r>
            <a:r>
              <a:rPr lang="cs-CZ" sz="1800" dirty="false" smtClean="false"/>
              <a:t>ředkládání žádostí v  elektronické podobě s elektronickým podpisem</a:t>
            </a:r>
          </a:p>
          <a:p>
            <a:pPr lvl="1" algn="just">
              <a:lnSpc>
                <a:spcPct val="100000"/>
              </a:lnSpc>
              <a:spcAft>
                <a:spcPts val="600"/>
              </a:spcAft>
            </a:pPr>
            <a:r>
              <a:rPr lang="cs-CZ" sz="1800" dirty="false" smtClean="false"/>
              <a:t>Předkládání Zpráv o realizaci (</a:t>
            </a:r>
            <a:r>
              <a:rPr lang="cs-CZ" sz="1800" dirty="false" err="true" smtClean="false"/>
              <a:t>ZoR</a:t>
            </a:r>
            <a:r>
              <a:rPr lang="cs-CZ" sz="1800" dirty="false" smtClean="false"/>
              <a:t>; </a:t>
            </a:r>
            <a:r>
              <a:rPr lang="cs-CZ" sz="1800" dirty="false" err="true" smtClean="false"/>
              <a:t>ZoRky</a:t>
            </a:r>
            <a:r>
              <a:rPr lang="cs-CZ" sz="1800" dirty="false" smtClean="false"/>
              <a:t>)</a:t>
            </a:r>
          </a:p>
          <a:p>
            <a:pPr lvl="1" algn="just">
              <a:lnSpc>
                <a:spcPct val="100000"/>
              </a:lnSpc>
              <a:spcAft>
                <a:spcPts val="600"/>
              </a:spcAft>
            </a:pPr>
            <a:r>
              <a:rPr lang="cs-CZ" sz="1800" dirty="false"/>
              <a:t>K</a:t>
            </a:r>
            <a:r>
              <a:rPr lang="cs-CZ" sz="1800" dirty="false" smtClean="false"/>
              <a:t>omunikace s poskytovatelem (depeše)</a:t>
            </a:r>
          </a:p>
          <a:p>
            <a:pPr lvl="1" algn="just">
              <a:lnSpc>
                <a:spcPct val="100000"/>
              </a:lnSpc>
              <a:spcAft>
                <a:spcPts val="600"/>
              </a:spcAft>
            </a:pPr>
            <a:endParaRPr lang="cs-CZ" sz="1800" dirty="false" smtClean="false"/>
          </a:p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cs-CZ" sz="1800" b="true" dirty="false" smtClean="false"/>
              <a:t>Pokyny </a:t>
            </a:r>
            <a:r>
              <a:rPr lang="cs-CZ" sz="1800" b="true" dirty="false"/>
              <a:t>pro vyplnění formuláře žádosti o podporu z </a:t>
            </a:r>
            <a:r>
              <a:rPr lang="cs-CZ" sz="1800" b="true" dirty="false" smtClean="false"/>
              <a:t>OPZ v </a:t>
            </a:r>
            <a:r>
              <a:rPr lang="cs-CZ" sz="1800" b="true" dirty="false"/>
              <a:t>IS </a:t>
            </a:r>
            <a:r>
              <a:rPr lang="cs-CZ" sz="1800" b="true" dirty="false" smtClean="false"/>
              <a:t>KP14+ </a:t>
            </a:r>
            <a:br>
              <a:rPr lang="cs-CZ" sz="1800" b="true" dirty="false" smtClean="false"/>
            </a:br>
            <a:r>
              <a:rPr lang="cs-CZ" sz="1800" b="true" dirty="false" smtClean="false"/>
              <a:t>	=&gt; </a:t>
            </a:r>
            <a:r>
              <a:rPr lang="cs-CZ" sz="1800" dirty="false"/>
              <a:t>Zdroj informací pro vyplnění žádosti v IS KP14+:</a:t>
            </a:r>
            <a:r>
              <a:rPr lang="cs-CZ" sz="1800" b="true" dirty="false" smtClean="false"/>
              <a:t> </a:t>
            </a:r>
          </a:p>
          <a:p>
            <a:pPr marL="0" indent="0" algn="ctr">
              <a:lnSpc>
                <a:spcPct val="100000"/>
              </a:lnSpc>
              <a:spcAft>
                <a:spcPts val="1800"/>
              </a:spcAft>
              <a:buNone/>
            </a:pPr>
            <a:r>
              <a:rPr lang="cs-CZ" sz="1050" u="sng" dirty="false">
                <a:hlinkClick r:id="rId3"/>
              </a:rPr>
              <a:t>http://</a:t>
            </a:r>
            <a:r>
              <a:rPr lang="cs-CZ" sz="1050" u="sng" dirty="false" smtClean="false">
                <a:hlinkClick r:id="rId3"/>
              </a:rPr>
              <a:t>www.esfcr.cz/file/9143/</a:t>
            </a:r>
            <a:endParaRPr lang="cs-CZ" sz="1050" dirty="false"/>
          </a:p>
          <a:p>
            <a:pPr algn="ctr">
              <a:lnSpc>
                <a:spcPct val="100000"/>
              </a:lnSpc>
              <a:spcAft>
                <a:spcPts val="1800"/>
              </a:spcAft>
            </a:pPr>
            <a:r>
              <a:rPr lang="cs-CZ" sz="1800" b="true" dirty="false" smtClean="false"/>
              <a:t>Instruktážní </a:t>
            </a:r>
            <a:r>
              <a:rPr lang="cs-CZ" sz="1800" b="true" dirty="false"/>
              <a:t>videa </a:t>
            </a:r>
            <a:r>
              <a:rPr lang="cs-CZ" sz="1800" b="true" dirty="false" smtClean="false"/>
              <a:t>MMR: </a:t>
            </a:r>
            <a:r>
              <a:rPr lang="cs-CZ" sz="1000" dirty="false" smtClean="false">
                <a:hlinkClick r:id="rId4"/>
              </a:rPr>
              <a:t>http</a:t>
            </a:r>
            <a:r>
              <a:rPr lang="cs-CZ" sz="1000" dirty="false">
                <a:hlinkClick r:id="rId4"/>
              </a:rPr>
              <a:t>://</a:t>
            </a:r>
            <a:r>
              <a:rPr lang="cs-CZ" sz="1000" dirty="false" smtClean="false">
                <a:hlinkClick r:id="rId4"/>
              </a:rPr>
              <a:t>www.strukturalni-fondy.cz/cs/Jak-na-projekt/Elektronicka-zadost/Edukacni-videa</a:t>
            </a:r>
            <a:r>
              <a:rPr lang="cs-CZ" sz="1050" dirty="false" smtClean="false"/>
              <a:t/>
            </a:r>
            <a:br>
              <a:rPr lang="cs-CZ" sz="1050" dirty="false" smtClean="false"/>
            </a:br>
            <a:endParaRPr lang="cs-CZ" sz="1050" dirty="false" smtClean="false"/>
          </a:p>
          <a:p>
            <a:pPr algn="just">
              <a:lnSpc>
                <a:spcPct val="100000"/>
              </a:lnSpc>
              <a:spcAft>
                <a:spcPts val="1800"/>
              </a:spcAft>
            </a:pPr>
            <a:r>
              <a:rPr lang="cs-CZ" sz="1800" b="true" dirty="false" smtClean="false"/>
              <a:t>Prezentace k IS KP14</a:t>
            </a:r>
            <a:r>
              <a:rPr lang="cs-CZ" sz="1800" b="true" dirty="false"/>
              <a:t>+ </a:t>
            </a:r>
            <a:r>
              <a:rPr lang="cs-CZ" sz="1800" b="true" dirty="false" smtClean="false"/>
              <a:t> 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 smtClean="false"/>
              <a:t>bude následovat; ke stažení v </a:t>
            </a:r>
            <a:r>
              <a:rPr lang="cs-CZ" sz="1400" dirty="false"/>
              <a:t>rámci podkladů k semináři pro žadatele výzvy č. </a:t>
            </a:r>
            <a:r>
              <a:rPr lang="cs-CZ" sz="1400" dirty="false" smtClean="false"/>
              <a:t>41 </a:t>
            </a:r>
            <a:r>
              <a:rPr lang="cs-CZ" sz="1400" dirty="false"/>
              <a:t>	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dirty="false" smtClean="false"/>
              <a:t>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6424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Přímé náklady - Zařízení a vybavení</a:t>
            </a:r>
            <a:br>
              <a:rPr lang="cs-CZ" dirty="false"/>
            </a:br>
            <a:r>
              <a:rPr lang="cs-CZ" dirty="false" smtClean="false"/>
              <a:t>2/2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899592" y="1772816"/>
            <a:ext cx="7776864" cy="4320000"/>
          </a:xfrm>
        </p:spPr>
        <p:txBody>
          <a:bodyPr/>
          <a:lstStyle/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altLang="cs-CZ" sz="2400" dirty="false"/>
              <a:t>pro pracovníky </a:t>
            </a:r>
            <a:r>
              <a:rPr lang="cs-CZ" altLang="cs-CZ" sz="2400" dirty="false" smtClean="false"/>
              <a:t>realizačního týmu (RT) </a:t>
            </a:r>
            <a:r>
              <a:rPr lang="cs-CZ" altLang="cs-CZ" sz="2400" dirty="false"/>
              <a:t>lze pořídit pouze takový počet kusů zařízení a vybavení, který odpovídá výši úvazků členů RT </a:t>
            </a:r>
            <a:endParaRPr lang="cs-CZ" altLang="cs-CZ" sz="2400" dirty="false" smtClean="false"/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altLang="cs-CZ" sz="2400" dirty="false" smtClean="false"/>
              <a:t>úvazky </a:t>
            </a:r>
            <a:r>
              <a:rPr lang="cs-CZ" altLang="cs-CZ" sz="2400" dirty="false"/>
              <a:t>členů </a:t>
            </a:r>
            <a:r>
              <a:rPr lang="cs-CZ" altLang="cs-CZ" sz="2400" dirty="false" smtClean="false"/>
              <a:t>RT se sčítají</a:t>
            </a:r>
          </a:p>
          <a:p>
            <a:pPr marL="709200" lvl="2" indent="-4572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  <a:defRPr/>
            </a:pPr>
            <a:r>
              <a:rPr lang="cs-CZ" altLang="cs-CZ" sz="2400" dirty="false" smtClean="false"/>
              <a:t>např</a:t>
            </a:r>
            <a:r>
              <a:rPr lang="cs-CZ" altLang="cs-CZ" sz="2400" dirty="false"/>
              <a:t>. na 1,0 úvazek = max.1 ks zařízení a </a:t>
            </a:r>
            <a:r>
              <a:rPr lang="cs-CZ" altLang="cs-CZ" sz="2400" dirty="false" smtClean="false"/>
              <a:t>vybavení</a:t>
            </a:r>
          </a:p>
          <a:p>
            <a:pPr marL="709200" lvl="2" indent="-4572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  <a:defRPr/>
            </a:pPr>
            <a:r>
              <a:rPr lang="cs-CZ" altLang="cs-CZ" sz="2400" dirty="false" smtClean="false"/>
              <a:t>pokud </a:t>
            </a:r>
            <a:r>
              <a:rPr lang="cs-CZ" altLang="cs-CZ" sz="2400" dirty="false"/>
              <a:t>je úvazek členů RT nižší, lze nárokovat pouze poměrnou část, např. 0,3 úvazek = max. 0,3 ks zařízení a vybavení  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  <a:defRPr/>
            </a:pPr>
            <a:r>
              <a:rPr lang="cs-CZ" altLang="cs-CZ" sz="2400" dirty="false"/>
              <a:t>nábytek (rozdíl oproti  OP </a:t>
            </a:r>
            <a:r>
              <a:rPr lang="cs-CZ" altLang="cs-CZ" sz="2400" dirty="false" smtClean="false"/>
              <a:t>LZZ, </a:t>
            </a:r>
            <a:r>
              <a:rPr lang="cs-CZ" altLang="cs-CZ" sz="2400" dirty="false"/>
              <a:t>kde byl nábytek zařazený v kapitole křížové </a:t>
            </a:r>
            <a:r>
              <a:rPr lang="cs-CZ" altLang="cs-CZ" sz="2400" dirty="false" smtClean="false"/>
              <a:t>financování)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9736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Přímé náklady - Nákup služeb</a:t>
            </a:r>
            <a:br>
              <a:rPr lang="cs-CZ" dirty="false" smtClean="false"/>
            </a:br>
            <a:r>
              <a:rPr lang="cs-CZ" dirty="false" smtClean="false"/>
              <a:t>1/2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611560" y="1484784"/>
            <a:ext cx="8064000" cy="4320000"/>
          </a:xfrm>
        </p:spPr>
        <p:txBody>
          <a:bodyPr/>
          <a:lstStyle/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altLang="cs-CZ" sz="2400" dirty="false" smtClean="false"/>
              <a:t>předmětem nákupu služeb je např. zpracování analýz, lektorské služby, školení a kurzy, vytvoření publikací, školících materiálů, pronájem prostor pro cílovou </a:t>
            </a:r>
            <a:r>
              <a:rPr lang="cs-CZ" altLang="cs-CZ" sz="2400" dirty="false"/>
              <a:t>skupinu, nákup evaluačních </a:t>
            </a:r>
            <a:r>
              <a:rPr lang="cs-CZ" altLang="cs-CZ" sz="2400" dirty="false" smtClean="false"/>
              <a:t>činností apod.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false" smtClean="false"/>
              <a:t>způsobilými </a:t>
            </a:r>
            <a:r>
              <a:rPr lang="cs-CZ" sz="2400" dirty="false"/>
              <a:t>výdaji nejsou výdaje na nákup lektorských </a:t>
            </a:r>
            <a:r>
              <a:rPr lang="cs-CZ" sz="2400" dirty="false" smtClean="false"/>
              <a:t>služeb/školení/kurzů, na </a:t>
            </a:r>
            <a:r>
              <a:rPr lang="cs-CZ" sz="2400" dirty="false"/>
              <a:t>které má příjemce či partner platnou akreditaci. U těchto kurzů se má za to, že zapojení externího dodavatele nenaplňuje podmínku </a:t>
            </a:r>
            <a:r>
              <a:rPr lang="cs-CZ" sz="2400" dirty="false" smtClean="false"/>
              <a:t>hospodárnosti</a:t>
            </a:r>
            <a:endParaRPr lang="cs-CZ" sz="2400" dirty="false" smtClean="false">
              <a:solidFill>
                <a:srgbClr val="FF0000"/>
              </a:solidFill>
            </a:endParaRP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altLang="cs-CZ" sz="2400" dirty="false" smtClean="false"/>
              <a:t>při výběru dodavatele je nutné postupovat v souladu </a:t>
            </a:r>
            <a:br>
              <a:rPr lang="cs-CZ" altLang="cs-CZ" sz="2400" dirty="false" smtClean="false"/>
            </a:br>
            <a:r>
              <a:rPr lang="cs-CZ" altLang="cs-CZ" sz="2400" dirty="false" smtClean="false"/>
              <a:t>s příručkou „</a:t>
            </a:r>
            <a:r>
              <a:rPr lang="cs-CZ" sz="2400" dirty="false" smtClean="false"/>
              <a:t>Pravidla pro zadávání zakázek - Obecná část pravidel pro žadatele a příjemce v rámci OPZ“ 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altLang="cs-CZ" dirty="false" smtClean="false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6301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Přímé náklady - Nákup služeb</a:t>
            </a:r>
            <a:br>
              <a:rPr lang="cs-CZ" dirty="false"/>
            </a:br>
            <a:r>
              <a:rPr lang="cs-CZ" dirty="false" smtClean="false"/>
              <a:t>2/2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false" smtClean="false"/>
              <a:t>podíl kapitoly nákup služeb na přímých způsobilých nákladech v OPZ může přesáhnout 60% </a:t>
            </a:r>
          </a:p>
          <a:p>
            <a:pPr lvl="1" algn="just">
              <a:spcAft>
                <a:spcPts val="1800"/>
              </a:spcAft>
            </a:pPr>
            <a:r>
              <a:rPr lang="cs-CZ" dirty="false" smtClean="false"/>
              <a:t>(rozdíl oproti OP LZZ, kde byl podíl nákupu služeb závazný)</a:t>
            </a:r>
          </a:p>
          <a:p>
            <a:pPr algn="just"/>
            <a:r>
              <a:rPr lang="cs-CZ" dirty="false" smtClean="false"/>
              <a:t>pokud podíl </a:t>
            </a:r>
            <a:r>
              <a:rPr lang="cs-CZ" dirty="false"/>
              <a:t>kapitoly nákup služeb na přímých způsobilých nákladech </a:t>
            </a:r>
            <a:r>
              <a:rPr lang="cs-CZ" dirty="false" smtClean="false"/>
              <a:t>překročí 60%, bude kráceno procento nepřímých nákladů v projektu </a:t>
            </a:r>
          </a:p>
          <a:p>
            <a:pPr algn="just"/>
            <a:endParaRPr lang="cs-CZ" dirty="false"/>
          </a:p>
          <a:p>
            <a:pPr marL="0" indent="0">
              <a:buNone/>
            </a:pP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1210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1043608" y="116632"/>
            <a:ext cx="8424000" cy="1080000"/>
          </a:xfrm>
        </p:spPr>
        <p:txBody>
          <a:bodyPr/>
          <a:lstStyle/>
          <a:p>
            <a:r>
              <a:rPr lang="cs-CZ" dirty="false" smtClean="false"/>
              <a:t>Přímé náklady - Přímá podpora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484784"/>
            <a:ext cx="8136456" cy="4968552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cs-CZ" sz="2000" b="true" dirty="false" smtClean="false"/>
              <a:t>jízdní výdaje a ubytování pro cílovou skupinu</a:t>
            </a:r>
            <a:r>
              <a:rPr lang="cs-CZ" sz="2000" dirty="false" smtClean="false"/>
              <a:t>: ubytování cílové skupiny lze hradit v cenách místně obvyklých (maximálně do výši limitu ubytování z přímé podpory)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cs-CZ" sz="2000" b="true" dirty="false" smtClean="false"/>
              <a:t>mzdové příspěvky</a:t>
            </a:r>
          </a:p>
          <a:p>
            <a:pPr marL="432000" lvl="1" indent="-432000" algn="just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 smtClean="false"/>
              <a:t>příspěvek </a:t>
            </a:r>
            <a:r>
              <a:rPr lang="cs-CZ" b="true" dirty="false"/>
              <a:t>na péči o dítě a další závislé osoby </a:t>
            </a:r>
            <a:r>
              <a:rPr lang="cs-CZ" dirty="false"/>
              <a:t>pro úhradu nutných </a:t>
            </a:r>
            <a:r>
              <a:rPr lang="cs-CZ" dirty="false" smtClean="false"/>
              <a:t>nákladů spojených s péči o děti, nebo o jiné závislé osoby např. po dobu účasti na školení </a:t>
            </a:r>
            <a:r>
              <a:rPr lang="cs-CZ" smtClean="false"/>
              <a:t>apod.</a:t>
            </a:r>
          </a:p>
          <a:p>
            <a:pPr marL="432000" lvl="1" indent="-432000" algn="just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"/>
            </a:pPr>
            <a:endParaRPr lang="cs-CZ" dirty="false" smtClean="false"/>
          </a:p>
          <a:p>
            <a:pPr marL="432000" lvl="1" indent="-432000" algn="just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 smtClean="false">
                <a:solidFill>
                  <a:srgbClr val="FF0000"/>
                </a:solidFill>
              </a:rPr>
              <a:t>Stravné a občerstvení je nepřímým nákladem, jak pro cílovou skupinu, tak pro členy realizačního týmu</a:t>
            </a:r>
            <a:r>
              <a:rPr lang="cs-CZ" sz="2400" dirty="false" smtClean="false">
                <a:solidFill>
                  <a:srgbClr val="FF0000"/>
                </a:solidFill>
              </a:rPr>
              <a:t>.</a:t>
            </a:r>
            <a:endParaRPr lang="cs-CZ" sz="2400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9917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Nepřímé náklady  </a:t>
            </a:r>
            <a:endParaRPr lang="cs-CZ" dirty="false"/>
          </a:p>
        </p:txBody>
      </p:sp>
      <p:graphicFrame>
        <p:nvGraphicFramePr>
          <p:cNvPr id="5" name="Zástupný symbol pro obsah 4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1666111094"/>
              </p:ext>
            </p:extLst>
          </p:nvPr>
        </p:nvGraphicFramePr>
        <p:xfrm>
          <a:off x="611560" y="1484784"/>
          <a:ext cx="8064896" cy="1584176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763536"/>
                <a:gridCol w="5301360"/>
              </a:tblGrid>
              <a:tr h="792088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Objem přímých nákladů</a:t>
                      </a:r>
                      <a:endParaRPr lang="cs-CZ" sz="1800" b="true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% nepřímých nákladů</a:t>
                      </a:r>
                      <a:endParaRPr lang="cs-CZ" sz="1800" b="true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792088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Do 10 mil. Kč včetně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true" dirty="false">
                          <a:solidFill>
                            <a:srgbClr val="FF0000"/>
                          </a:solidFill>
                          <a:effectLst/>
                        </a:rPr>
                        <a:t>25 %</a:t>
                      </a:r>
                      <a:endParaRPr lang="cs-CZ" sz="1800" b="true" dirty="false">
                        <a:solidFill>
                          <a:srgbClr val="FF0000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44</a:t>
            </a:fld>
            <a:endParaRPr lang="cs-CZ" dirty="false"/>
          </a:p>
        </p:txBody>
      </p:sp>
      <p:graphicFrame>
        <p:nvGraphicFramePr>
          <p:cNvPr id="6" name="Tabulka 5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1464379589"/>
              </p:ext>
            </p:extLst>
          </p:nvPr>
        </p:nvGraphicFramePr>
        <p:xfrm>
          <a:off x="611560" y="3429000"/>
          <a:ext cx="8136904" cy="3195777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615433"/>
                <a:gridCol w="5521471"/>
              </a:tblGrid>
              <a:tr h="1097280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false">
                          <a:effectLst/>
                        </a:rPr>
                        <a:t>Podíl nákupu služeb na celkových přímých způsobilých nákladech projektu</a:t>
                      </a:r>
                      <a:endParaRPr lang="cs-CZ" sz="1800" b="true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false">
                          <a:effectLst/>
                        </a:rPr>
                        <a:t>Snížení podílu nepřímých nákladů oproti výše uvedené tabulce</a:t>
                      </a:r>
                      <a:endParaRPr lang="cs-CZ" sz="1800" b="true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702921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false">
                          <a:effectLst/>
                        </a:rPr>
                        <a:t>Do 60 % včetně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b="true" dirty="false">
                          <a:effectLst/>
                        </a:rPr>
                        <a:t>Platí základní podíly nepřímých nákladů </a:t>
                      </a:r>
                      <a:r>
                        <a:rPr lang="cs-CZ" sz="1800" b="true" dirty="false" smtClean="false">
                          <a:effectLst/>
                        </a:rPr>
                        <a:t>tj. 25 %</a:t>
                      </a:r>
                      <a:endParaRPr lang="cs-CZ" sz="1800" b="true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720080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false">
                          <a:effectLst/>
                        </a:rPr>
                        <a:t>Více než 60 </a:t>
                      </a:r>
                      <a:r>
                        <a:rPr lang="cs-CZ" sz="1800" dirty="false" smtClean="false">
                          <a:effectLst/>
                        </a:rPr>
                        <a:t>%</a:t>
                      </a:r>
                      <a:br>
                        <a:rPr lang="cs-CZ" sz="1800" dirty="false" smtClean="false">
                          <a:effectLst/>
                        </a:rPr>
                      </a:br>
                      <a:r>
                        <a:rPr lang="cs-CZ" sz="1800" dirty="false" smtClean="false">
                          <a:effectLst/>
                        </a:rPr>
                        <a:t> </a:t>
                      </a:r>
                      <a:r>
                        <a:rPr lang="cs-CZ" sz="1800" dirty="false">
                          <a:effectLst/>
                        </a:rPr>
                        <a:t>a méně než 90 %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b="true" dirty="false">
                          <a:effectLst/>
                        </a:rPr>
                        <a:t>Snížení na 3/5 (60 %) základního podílu, tj. 15 %</a:t>
                      </a:r>
                      <a:endParaRPr lang="cs-CZ" sz="1800" b="true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675496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cs-CZ" sz="1800" dirty="false">
                          <a:effectLst/>
                        </a:rPr>
                        <a:t>90 % a výše</a:t>
                      </a:r>
                      <a:endParaRPr lang="cs-CZ" sz="18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cs-CZ" sz="1800" b="true" dirty="false">
                          <a:effectLst/>
                        </a:rPr>
                        <a:t>Snížení na 1/5 (20 %) základního podílu, tj. 5 % </a:t>
                      </a:r>
                      <a:endParaRPr lang="cs-CZ" sz="1800" b="true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139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Nepřímé náklady – Vymezení v OPZ</a:t>
            </a:r>
            <a:br>
              <a:rPr lang="cs-CZ" dirty="false" smtClean="false"/>
            </a:br>
            <a:r>
              <a:rPr lang="cs-CZ" dirty="false" smtClean="false"/>
              <a:t>1/3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>
              <a:spcAft>
                <a:spcPts val="1800"/>
              </a:spcAft>
              <a:buNone/>
            </a:pPr>
            <a:r>
              <a:rPr lang="cs-CZ" sz="2800" b="true" dirty="false" smtClean="false"/>
              <a:t>Mezi nepřímé náklady patří zejména</a:t>
            </a:r>
            <a:r>
              <a:rPr lang="cs-CZ" sz="2000" dirty="false" smtClean="false"/>
              <a:t>: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cs-CZ" dirty="false" smtClean="false"/>
              <a:t>osobní </a:t>
            </a:r>
            <a:r>
              <a:rPr lang="cs-CZ" dirty="false"/>
              <a:t>náklady na </a:t>
            </a:r>
            <a:r>
              <a:rPr lang="cs-CZ" dirty="false" smtClean="false"/>
              <a:t>pracovníky, </a:t>
            </a:r>
            <a:r>
              <a:rPr lang="cs-CZ" dirty="false"/>
              <a:t>kteří </a:t>
            </a:r>
            <a:r>
              <a:rPr lang="cs-CZ" dirty="false" smtClean="false"/>
              <a:t>přímo nepracují </a:t>
            </a:r>
            <a:br>
              <a:rPr lang="cs-CZ" dirty="false" smtClean="false"/>
            </a:br>
            <a:r>
              <a:rPr lang="cs-CZ" dirty="false" smtClean="false"/>
              <a:t>s </a:t>
            </a:r>
            <a:r>
              <a:rPr lang="cs-CZ" dirty="false"/>
              <a:t>cílovou </a:t>
            </a:r>
            <a:r>
              <a:rPr lang="cs-CZ" dirty="false" smtClean="false"/>
              <a:t>skupinou ani nezajišťují výstup, který je určený k přímému využití cílovou skupinou;</a:t>
            </a:r>
          </a:p>
          <a:p>
            <a:pPr lvl="1" algn="just">
              <a:spcBef>
                <a:spcPts val="0"/>
              </a:spcBef>
              <a:spcAft>
                <a:spcPts val="1200"/>
              </a:spcAft>
            </a:pPr>
            <a:r>
              <a:rPr lang="cs-CZ" sz="2000" dirty="false" smtClean="false"/>
              <a:t>výjimku </a:t>
            </a:r>
            <a:r>
              <a:rPr lang="cs-CZ" sz="2000" dirty="false"/>
              <a:t>představují </a:t>
            </a:r>
            <a:r>
              <a:rPr lang="cs-CZ" sz="2000" b="true" dirty="false"/>
              <a:t>evaluační činnosti, </a:t>
            </a:r>
            <a:r>
              <a:rPr lang="cs-CZ" sz="2000" dirty="false"/>
              <a:t>které patří do </a:t>
            </a:r>
            <a:r>
              <a:rPr lang="cs-CZ" sz="2000" b="true" dirty="false"/>
              <a:t>přímých nákladů</a:t>
            </a:r>
            <a:r>
              <a:rPr lang="cs-CZ" sz="2000" dirty="false"/>
              <a:t>, ačkoli se v tomto případě nejedná přímé využití výstupů cílovou </a:t>
            </a:r>
            <a:r>
              <a:rPr lang="cs-CZ" sz="2000" dirty="false" smtClean="false"/>
              <a:t>skupinou</a:t>
            </a:r>
          </a:p>
          <a:p>
            <a:pPr algn="just"/>
            <a:r>
              <a:rPr lang="cs-CZ" dirty="false" smtClean="false"/>
              <a:t>náklady na zařízení a vybavení pracovníků, </a:t>
            </a:r>
            <a:r>
              <a:rPr lang="cs-CZ" dirty="false"/>
              <a:t>kteří přímo nepracují s cílovou skupinou ani nezajišťují výstup, který je určený k přímému využití cílovou </a:t>
            </a:r>
            <a:r>
              <a:rPr lang="cs-CZ" dirty="false" smtClean="false"/>
              <a:t>skupinou.</a:t>
            </a:r>
            <a:endParaRPr lang="cs-CZ" dirty="false"/>
          </a:p>
          <a:p>
            <a:pPr marL="0" indent="0" algn="r">
              <a:buNone/>
            </a:pPr>
            <a:r>
              <a:rPr lang="cs-CZ" sz="1600" dirty="false" err="true" smtClean="false"/>
              <a:t>pokrač</a:t>
            </a:r>
            <a:r>
              <a:rPr lang="cs-CZ" sz="1600" dirty="false" smtClean="false"/>
              <a:t>. na dalším snímku</a:t>
            </a:r>
            <a:endParaRPr lang="cs-CZ" sz="1600" dirty="false"/>
          </a:p>
          <a:p>
            <a:endParaRPr lang="cs-CZ" sz="2000" dirty="false" smtClean="false"/>
          </a:p>
          <a:p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9123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Nepřímé náklady – Vymezení v OPZ</a:t>
            </a:r>
            <a:br>
              <a:rPr lang="cs-CZ" dirty="false"/>
            </a:br>
            <a:r>
              <a:rPr lang="cs-CZ" dirty="false" smtClean="false"/>
              <a:t>2/3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064000" cy="4896544"/>
          </a:xfrm>
        </p:spPr>
        <p:txBody>
          <a:bodyPr/>
          <a:lstStyle/>
          <a:p>
            <a:pPr algn="just">
              <a:spcAft>
                <a:spcPts val="0"/>
              </a:spcAft>
            </a:pPr>
            <a:r>
              <a:rPr lang="cs-CZ" dirty="false">
                <a:solidFill>
                  <a:srgbClr val="FF0000"/>
                </a:solidFill>
              </a:rPr>
              <a:t>náklady na jakékoli stravování (občerstvení, ale </a:t>
            </a:r>
            <a:r>
              <a:rPr lang="cs-CZ" dirty="false" smtClean="false">
                <a:solidFill>
                  <a:srgbClr val="FF0000"/>
                </a:solidFill>
              </a:rPr>
              <a:t/>
            </a:r>
            <a:br>
              <a:rPr lang="cs-CZ" dirty="false" smtClean="false">
                <a:solidFill>
                  <a:srgbClr val="FF0000"/>
                </a:solidFill>
              </a:rPr>
            </a:br>
            <a:r>
              <a:rPr lang="cs-CZ" dirty="false" smtClean="false">
                <a:solidFill>
                  <a:srgbClr val="FF0000"/>
                </a:solidFill>
              </a:rPr>
              <a:t>i </a:t>
            </a:r>
            <a:r>
              <a:rPr lang="cs-CZ" dirty="false">
                <a:solidFill>
                  <a:srgbClr val="FF0000"/>
                </a:solidFill>
              </a:rPr>
              <a:t>stravné) cílové skupiny i realizačního týmu </a:t>
            </a:r>
            <a:r>
              <a:rPr lang="cs-CZ" dirty="false"/>
              <a:t>(kromě per </a:t>
            </a:r>
            <a:r>
              <a:rPr lang="cs-CZ" dirty="false" err="true"/>
              <a:t>diems</a:t>
            </a:r>
            <a:r>
              <a:rPr lang="cs-CZ" dirty="false"/>
              <a:t> a cestovních náhrad při zahraničních pracovních cestách) </a:t>
            </a:r>
            <a:endParaRPr lang="cs-CZ" dirty="false" smtClean="false"/>
          </a:p>
          <a:p>
            <a:pPr marL="1346200" lvl="1" indent="-250825" algn="just">
              <a:spcAft>
                <a:spcPts val="1200"/>
              </a:spcAft>
            </a:pPr>
            <a:r>
              <a:rPr lang="cs-CZ" sz="1800" dirty="false" smtClean="false"/>
              <a:t>rozdíl </a:t>
            </a:r>
            <a:r>
              <a:rPr lang="cs-CZ" sz="1800" dirty="false"/>
              <a:t>oproti </a:t>
            </a:r>
            <a:r>
              <a:rPr lang="cs-CZ" sz="1800" dirty="false" smtClean="false"/>
              <a:t>OP LZZ</a:t>
            </a:r>
            <a:r>
              <a:rPr lang="cs-CZ" sz="1800" dirty="false"/>
              <a:t>, kde stravné </a:t>
            </a:r>
            <a:r>
              <a:rPr lang="cs-CZ" sz="1800" dirty="false" smtClean="false"/>
              <a:t>bylo </a:t>
            </a:r>
            <a:r>
              <a:rPr lang="cs-CZ" sz="1800" dirty="false"/>
              <a:t>v přímých </a:t>
            </a:r>
            <a:r>
              <a:rPr lang="cs-CZ" sz="1800" dirty="false" smtClean="false"/>
              <a:t>nákladech</a:t>
            </a:r>
          </a:p>
          <a:p>
            <a:pPr algn="just">
              <a:spcAft>
                <a:spcPts val="1200"/>
              </a:spcAft>
            </a:pPr>
            <a:r>
              <a:rPr lang="cs-CZ" dirty="false" smtClean="false"/>
              <a:t>administrativa</a:t>
            </a:r>
            <a:r>
              <a:rPr lang="cs-CZ" dirty="false"/>
              <a:t>, řízení projektu (včetně finančního), účetnictví, personalistika, komunikační a informační opatření, organizační zabezpečení a podpůrné procesy pro provoz projektu </a:t>
            </a:r>
          </a:p>
          <a:p>
            <a:pPr algn="just"/>
            <a:r>
              <a:rPr lang="cs-CZ" dirty="false"/>
              <a:t>cestovní náhrady spojené s pracovními cestami realizačního týmu v rámci </a:t>
            </a:r>
            <a:r>
              <a:rPr lang="cs-CZ" dirty="false" smtClean="false"/>
              <a:t>ČR</a:t>
            </a:r>
          </a:p>
          <a:p>
            <a:pPr marL="0" indent="0" algn="r">
              <a:buNone/>
            </a:pPr>
            <a:r>
              <a:rPr lang="cs-CZ" sz="1600" dirty="false" err="true"/>
              <a:t>pokrač</a:t>
            </a:r>
            <a:r>
              <a:rPr lang="cs-CZ" sz="1600" dirty="false"/>
              <a:t>. na dalším snímku</a:t>
            </a:r>
          </a:p>
          <a:p>
            <a:pPr algn="just"/>
            <a:endParaRPr lang="cs-CZ" dirty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6573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Nepřímé náklady – Vymezení v OPZ</a:t>
            </a:r>
            <a:br>
              <a:rPr lang="cs-CZ" dirty="false"/>
            </a:br>
            <a:r>
              <a:rPr lang="cs-CZ" dirty="false"/>
              <a:t>3</a:t>
            </a:r>
            <a:r>
              <a:rPr lang="cs-CZ" dirty="false" smtClean="false"/>
              <a:t>/3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556792"/>
            <a:ext cx="8352928" cy="4563208"/>
          </a:xfrm>
        </p:spPr>
        <p:txBody>
          <a:bodyPr/>
          <a:lstStyle/>
          <a:p>
            <a:pPr algn="just"/>
            <a:r>
              <a:rPr lang="cs-CZ" dirty="false"/>
              <a:t>spotřební materiál, zařízení a vybavení </a:t>
            </a:r>
            <a:r>
              <a:rPr lang="cs-CZ" dirty="false" smtClean="false"/>
              <a:t>(např. papír, kancelářský materiál, nosiče dat apod.)</a:t>
            </a:r>
          </a:p>
          <a:p>
            <a:pPr algn="just"/>
            <a:r>
              <a:rPr lang="cs-CZ" dirty="false" smtClean="false"/>
              <a:t>prostory </a:t>
            </a:r>
            <a:r>
              <a:rPr lang="cs-CZ" dirty="false"/>
              <a:t>pro realizaci projektu </a:t>
            </a:r>
            <a:r>
              <a:rPr lang="cs-CZ" dirty="false" smtClean="false"/>
              <a:t>(nájemné </a:t>
            </a:r>
            <a:r>
              <a:rPr lang="cs-CZ" dirty="false"/>
              <a:t>za prostory </a:t>
            </a: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>k </a:t>
            </a:r>
            <a:r>
              <a:rPr lang="cs-CZ" dirty="false"/>
              <a:t>administraci projektu, vodné, stočné, </a:t>
            </a:r>
            <a:r>
              <a:rPr lang="cs-CZ" dirty="false" smtClean="false"/>
              <a:t>energie apod.) </a:t>
            </a:r>
            <a:endParaRPr lang="cs-CZ" dirty="false"/>
          </a:p>
          <a:p>
            <a:pPr algn="just">
              <a:spcAft>
                <a:spcPts val="3000"/>
              </a:spcAft>
            </a:pPr>
            <a:r>
              <a:rPr lang="cs-CZ" dirty="false"/>
              <a:t>ostatní provozní výdaje </a:t>
            </a:r>
            <a:r>
              <a:rPr lang="cs-CZ" dirty="false" smtClean="false"/>
              <a:t>(internet</a:t>
            </a:r>
            <a:r>
              <a:rPr lang="cs-CZ" dirty="false"/>
              <a:t>, poštovné, </a:t>
            </a:r>
            <a:r>
              <a:rPr lang="cs-CZ" dirty="false" smtClean="false"/>
              <a:t>telefon apod.)</a:t>
            </a:r>
          </a:p>
          <a:p>
            <a:pPr marL="252000" lvl="2" indent="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sz="2400" dirty="false" smtClean="false"/>
              <a:t>Podrobnější informace </a:t>
            </a:r>
            <a:r>
              <a:rPr lang="cs-CZ" sz="2400" dirty="false"/>
              <a:t>k </a:t>
            </a:r>
            <a:r>
              <a:rPr lang="cs-CZ" sz="2400" dirty="false" smtClean="false"/>
              <a:t>přímým a nepřímým výdajům jsou </a:t>
            </a:r>
            <a:r>
              <a:rPr lang="cs-CZ" sz="2400" dirty="false"/>
              <a:t>uvedené v příručce „Specifická část pravidel pro žadatele a příjemce v rámci OPZ pro projekty se skutečně vzniklými výdaji a případně také s nepřímými náklady“.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3485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DĚKUJEME ZA POZORNOST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-180528" y="1480286"/>
            <a:ext cx="6192688" cy="4320000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endParaRPr lang="cs-CZ" sz="3200" b="true" dirty="false" smtClean="false"/>
          </a:p>
          <a:p>
            <a:pPr marL="0" indent="0" algn="ctr">
              <a:lnSpc>
                <a:spcPct val="150000"/>
              </a:lnSpc>
              <a:buNone/>
            </a:pPr>
            <a:r>
              <a:rPr lang="cs-CZ" sz="3200" b="true" dirty="false" smtClean="fal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Přejeme hodně štěstí </a:t>
            </a:r>
            <a:br>
              <a:rPr lang="cs-CZ" sz="3200" b="true" dirty="false" smtClean="fal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cs-CZ" sz="3200" b="true" dirty="false" smtClean="fal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 inspirace při psaní</a:t>
            </a:r>
            <a:br>
              <a:rPr lang="cs-CZ" sz="3200" b="true" dirty="false" smtClean="fal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cs-CZ" sz="3200" b="true" dirty="false" smtClean="fal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projektové žádosti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cs-CZ" sz="3200" b="true" dirty="false" smtClean="false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do výzvy č. 41</a:t>
            </a:r>
          </a:p>
          <a:p>
            <a:pPr marL="0" indent="0" algn="ctr">
              <a:lnSpc>
                <a:spcPct val="150000"/>
              </a:lnSpc>
              <a:buNone/>
            </a:pPr>
            <a:endParaRPr lang="cs-CZ" sz="32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48</a:t>
            </a:fld>
            <a:endParaRPr lang="cs-CZ" dirty="false"/>
          </a:p>
        </p:txBody>
      </p:sp>
      <p:pic>
        <p:nvPicPr>
          <p:cNvPr id="1026" name="Picture 2"/>
          <p:cNvPicPr>
            <a:picLocks noChangeAspect="true" noChangeArrowheads="true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420888"/>
            <a:ext cx="3600450" cy="359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904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Identifikace výzvy č. 41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  <p:graphicFrame>
        <p:nvGraphicFramePr>
          <p:cNvPr id="7" name="Zástupný symbol pro obsah 6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1258347601"/>
              </p:ext>
            </p:extLst>
          </p:nvPr>
        </p:nvGraphicFramePr>
        <p:xfrm>
          <a:off x="755576" y="1268760"/>
          <a:ext cx="7344816" cy="5343816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918703"/>
                <a:gridCol w="4426113"/>
              </a:tblGrid>
              <a:tr h="946283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>
                          <a:effectLst/>
                          <a:latin typeface="+mn-lt"/>
                        </a:rPr>
                        <a:t>Investiční priorita</a:t>
                      </a:r>
                      <a:endParaRPr lang="cs-CZ" sz="16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>
                          <a:effectLst/>
                          <a:latin typeface="+mn-lt"/>
                        </a:rPr>
                        <a:t>2.2 Zlepšování přístupu k dostupným, udržitelným a vysoce kvalitním službám, včetně zdravotnictví a sociálních služeb obecného zájmu</a:t>
                      </a:r>
                      <a:endParaRPr lang="cs-CZ" sz="16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946283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>
                          <a:effectLst/>
                          <a:latin typeface="+mn-lt"/>
                        </a:rPr>
                        <a:t>Specifický cíl</a:t>
                      </a:r>
                      <a:endParaRPr lang="cs-CZ" sz="16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effectLst/>
                          <a:latin typeface="+mn-lt"/>
                        </a:rPr>
                        <a:t>SC 1 Zvýšit kvalitu a udržitelnost systému sociálních služeb, služeb pro rodiny a děti a dalších navazujících služeb podporujících sociální začleňování</a:t>
                      </a:r>
                      <a:endParaRPr lang="cs-CZ" sz="16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58890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Číslo výzvy</a:t>
                      </a:r>
                      <a:endParaRPr lang="cs-CZ" sz="1600" dirty="false">
                        <a:solidFill>
                          <a:srgbClr val="FF0000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 smtClean="fals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03_15_041</a:t>
                      </a:r>
                      <a:endParaRPr lang="cs-CZ" sz="1600" b="true" dirty="false">
                        <a:solidFill>
                          <a:srgbClr val="FF0000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946283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>
                          <a:effectLst/>
                          <a:latin typeface="+mn-lt"/>
                        </a:rPr>
                        <a:t>Název výzvy</a:t>
                      </a:r>
                      <a:endParaRPr lang="cs-CZ" sz="16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Budování kapacit nestátních neziskových organizací, zejména v oblasti sociálního začleňování, rovnosti žen a mužů a rovných příležitostí</a:t>
                      </a:r>
                      <a:endParaRPr lang="cs-CZ" sz="16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  <a:tr h="319366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>
                          <a:effectLst/>
                          <a:latin typeface="+mn-lt"/>
                        </a:rPr>
                        <a:t>Druh výzvy</a:t>
                      </a:r>
                      <a:endParaRPr lang="cs-CZ" sz="16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effectLst/>
                          <a:latin typeface="+mn-lt"/>
                        </a:rPr>
                        <a:t>Kolová</a:t>
                      </a:r>
                      <a:endParaRPr lang="cs-CZ" sz="16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01541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>
                          <a:effectLst/>
                          <a:latin typeface="+mn-lt"/>
                        </a:rPr>
                        <a:t>Určení z hlediska konkurence mezi projekty</a:t>
                      </a:r>
                      <a:endParaRPr lang="cs-CZ" sz="16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effectLst/>
                          <a:latin typeface="+mn-lt"/>
                        </a:rPr>
                        <a:t>Otevřená </a:t>
                      </a:r>
                      <a:endParaRPr lang="cs-CZ" sz="16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79049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 smtClean="false">
                          <a:effectLst/>
                          <a:latin typeface="+mn-lt"/>
                        </a:rPr>
                        <a:t>Model hodnocení </a:t>
                      </a:r>
                      <a:endParaRPr lang="cs-CZ" sz="16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 smtClean="false">
                          <a:effectLst/>
                          <a:latin typeface="+mn-lt"/>
                        </a:rPr>
                        <a:t>Jednokolový </a:t>
                      </a:r>
                      <a:endParaRPr lang="cs-CZ" sz="16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58890"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 smtClean="false"/>
                        <a:t>Finanční alokace výzvy</a:t>
                      </a:r>
                      <a:endParaRPr lang="cs-CZ" sz="16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indent="0" algn="ctr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true" dirty="false" smtClean="false"/>
                        <a:t>80.000.000  Kč</a:t>
                      </a:r>
                      <a:endParaRPr lang="cs-CZ" sz="16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574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>Časové </a:t>
            </a:r>
            <a:r>
              <a:rPr lang="cs-CZ" dirty="false"/>
              <a:t>nastavení</a:t>
            </a:r>
            <a:br>
              <a:rPr lang="cs-CZ" dirty="false"/>
            </a:b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  <p:graphicFrame>
        <p:nvGraphicFramePr>
          <p:cNvPr id="7" name="Zástupný symbol pro obsah 6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126218772"/>
              </p:ext>
            </p:extLst>
          </p:nvPr>
        </p:nvGraphicFramePr>
        <p:xfrm>
          <a:off x="971600" y="1700807"/>
          <a:ext cx="7128792" cy="3888432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4543394"/>
                <a:gridCol w="2585398"/>
              </a:tblGrid>
              <a:tr h="691277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 smtClean="false">
                          <a:effectLst/>
                          <a:latin typeface="+mn-lt"/>
                        </a:rPr>
                        <a:t>Vyhlášení </a:t>
                      </a:r>
                      <a:r>
                        <a:rPr lang="cs-CZ" sz="1600" dirty="false">
                          <a:effectLst/>
                          <a:latin typeface="+mn-lt"/>
                        </a:rPr>
                        <a:t>výzvy</a:t>
                      </a:r>
                      <a:endParaRPr lang="cs-CZ" sz="16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 smtClean="fals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19. listopadu 2015</a:t>
                      </a:r>
                      <a:endParaRPr lang="cs-CZ" sz="1600" dirty="false">
                        <a:solidFill>
                          <a:schemeClr val="bg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691277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 smtClean="false">
                          <a:effectLst/>
                          <a:latin typeface="+mn-lt"/>
                        </a:rPr>
                        <a:t>Zpřístupnění žádosti </a:t>
                      </a:r>
                      <a:r>
                        <a:rPr lang="cs-CZ" sz="1600" dirty="false">
                          <a:effectLst/>
                          <a:latin typeface="+mn-lt"/>
                        </a:rPr>
                        <a:t>o podporu </a:t>
                      </a:r>
                      <a:r>
                        <a:rPr lang="cs-CZ" sz="1600" dirty="false" smtClean="false">
                          <a:effectLst/>
                          <a:latin typeface="+mn-lt"/>
                        </a:rPr>
                        <a:t/>
                      </a:r>
                      <a:br>
                        <a:rPr lang="cs-CZ" sz="1600" dirty="false" smtClean="false">
                          <a:effectLst/>
                          <a:latin typeface="+mn-lt"/>
                        </a:rPr>
                      </a:br>
                      <a:r>
                        <a:rPr lang="cs-CZ" sz="1600" dirty="false" smtClean="false">
                          <a:effectLst/>
                          <a:latin typeface="+mn-lt"/>
                        </a:rPr>
                        <a:t>v </a:t>
                      </a:r>
                      <a:r>
                        <a:rPr lang="cs-CZ" sz="1600" dirty="false">
                          <a:effectLst/>
                          <a:latin typeface="+mn-lt"/>
                        </a:rPr>
                        <a:t>monitorovacím systému MS2014+</a:t>
                      </a:r>
                      <a:endParaRPr lang="cs-CZ" sz="16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effectLst/>
                          <a:latin typeface="+mn-lt"/>
                        </a:rPr>
                        <a:t>1. </a:t>
                      </a:r>
                      <a:r>
                        <a:rPr lang="cs-CZ" sz="1600" b="true" dirty="false" smtClean="false">
                          <a:effectLst/>
                          <a:latin typeface="+mn-lt"/>
                        </a:rPr>
                        <a:t>prosince  </a:t>
                      </a:r>
                      <a:r>
                        <a:rPr lang="cs-CZ" sz="1600" b="true" dirty="false">
                          <a:effectLst/>
                          <a:latin typeface="+mn-lt"/>
                        </a:rPr>
                        <a:t>2015</a:t>
                      </a:r>
                      <a:endParaRPr lang="cs-CZ" sz="16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604867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 smtClean="false">
                          <a:effectLst/>
                          <a:latin typeface="+mn-lt"/>
                        </a:rPr>
                        <a:t>Zahájení příjmu </a:t>
                      </a:r>
                      <a:r>
                        <a:rPr lang="cs-CZ" sz="1600" dirty="false">
                          <a:effectLst/>
                          <a:latin typeface="+mn-lt"/>
                        </a:rPr>
                        <a:t>žádostí o podporu</a:t>
                      </a:r>
                      <a:endParaRPr lang="cs-CZ" sz="16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 smtClean="false">
                          <a:effectLst/>
                          <a:latin typeface="+mn-lt"/>
                        </a:rPr>
                        <a:t>1. prosince  2015</a:t>
                      </a:r>
                      <a:endParaRPr lang="cs-CZ" sz="16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691277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 smtClean="false">
                          <a:effectLst/>
                          <a:latin typeface="+mn-lt"/>
                        </a:rPr>
                        <a:t>Ukončení </a:t>
                      </a:r>
                      <a:r>
                        <a:rPr lang="cs-CZ" sz="1600" dirty="false">
                          <a:effectLst/>
                          <a:latin typeface="+mn-lt"/>
                        </a:rPr>
                        <a:t>příjmu žádostí o podporu</a:t>
                      </a:r>
                      <a:endParaRPr lang="cs-CZ" sz="16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 smtClean="fals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31. ledna 2016 ve 12:00</a:t>
                      </a:r>
                    </a:p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 smtClean="false">
                          <a:solidFill>
                            <a:srgbClr val="FF0000"/>
                          </a:solidFill>
                          <a:effectLst/>
                          <a:latin typeface="+mn-lt"/>
                          <a:ea typeface="Arial"/>
                          <a:cs typeface="Times New Roman"/>
                        </a:rPr>
                        <a:t>(neděle)</a:t>
                      </a:r>
                      <a:r>
                        <a:rPr lang="cs-CZ" sz="2000" b="true" dirty="false" smtClean="false">
                          <a:solidFill>
                            <a:srgbClr val="FF0000"/>
                          </a:solidFill>
                          <a:effectLst/>
                          <a:latin typeface="+mn-lt"/>
                          <a:ea typeface="Arial"/>
                          <a:cs typeface="Times New Roman"/>
                        </a:rPr>
                        <a:t>*</a:t>
                      </a:r>
                      <a:endParaRPr lang="cs-CZ" sz="2000" b="true" dirty="false">
                        <a:solidFill>
                          <a:srgbClr val="FF0000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604867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>
                          <a:effectLst/>
                          <a:latin typeface="+mn-lt"/>
                        </a:rPr>
                        <a:t>Maximální délka, na kterou je žadatel oprávněn projekt naplánovat</a:t>
                      </a:r>
                      <a:endParaRPr lang="cs-CZ" sz="16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>
                          <a:effectLst/>
                          <a:latin typeface="+mn-lt"/>
                        </a:rPr>
                        <a:t>24 měsíců </a:t>
                      </a:r>
                      <a:endParaRPr lang="cs-CZ" sz="16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604867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false">
                          <a:effectLst/>
                          <a:latin typeface="+mn-lt"/>
                        </a:rPr>
                        <a:t>Nejzazší datum pro ukončení fyzické realizace projektu</a:t>
                      </a:r>
                      <a:endParaRPr lang="cs-CZ" sz="16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b="true" dirty="false" smtClean="false">
                          <a:effectLst/>
                          <a:latin typeface="+mn-lt"/>
                        </a:rPr>
                        <a:t>31. prosince 2019</a:t>
                      </a:r>
                      <a:endParaRPr lang="cs-CZ" sz="16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5" name="Zástupný symbol pro obsah 2"/>
          <p:cNvSpPr txBox="true">
            <a:spLocks/>
          </p:cNvSpPr>
          <p:nvPr/>
        </p:nvSpPr>
        <p:spPr>
          <a:xfrm>
            <a:off x="755576" y="5805151"/>
            <a:ext cx="7480244" cy="864096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>
            <a:lvl1pPr marL="432000" indent="-432000" algn="l" defTabSz="914400" rtl="false" eaLnBrk="true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fals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cs-CZ" sz="3200" dirty="false" smtClean="false">
                <a:solidFill>
                  <a:srgbClr val="FF0000"/>
                </a:solidFill>
              </a:rPr>
              <a:t>*</a:t>
            </a:r>
            <a:r>
              <a:rPr lang="cs-CZ" sz="1600" b="true" dirty="false"/>
              <a:t>Technická podpora IS KP14+ </a:t>
            </a:r>
            <a:r>
              <a:rPr lang="cs-CZ" sz="1600" dirty="false"/>
              <a:t>v rámci </a:t>
            </a:r>
            <a:r>
              <a:rPr lang="cs-CZ" sz="1600" dirty="false" smtClean="false"/>
              <a:t>OPZ </a:t>
            </a:r>
            <a:r>
              <a:rPr lang="cs-CZ" sz="1600" b="true" dirty="false" smtClean="false"/>
              <a:t>funguje</a:t>
            </a:r>
            <a:r>
              <a:rPr lang="cs-CZ" sz="1600" b="true" dirty="false"/>
              <a:t> </a:t>
            </a:r>
            <a:r>
              <a:rPr lang="cs-CZ" sz="1600" b="true" dirty="false" smtClean="false"/>
              <a:t/>
            </a:r>
            <a:br>
              <a:rPr lang="cs-CZ" sz="1600" b="true" dirty="false" smtClean="false"/>
            </a:br>
            <a:r>
              <a:rPr lang="cs-CZ" sz="1600" b="true" dirty="false" smtClean="false"/>
              <a:t>v </a:t>
            </a:r>
            <a:r>
              <a:rPr lang="cs-CZ" sz="1600" b="true" dirty="false"/>
              <a:t>pracovních dnech od 8:00 do 16:00 na mailu </a:t>
            </a:r>
            <a:r>
              <a:rPr lang="cs-CZ" sz="1600" b="true" u="sng" dirty="false"/>
              <a:t>iskp@mpsv.cz</a:t>
            </a:r>
          </a:p>
          <a:p>
            <a:pPr marL="0" indent="0">
              <a:buNone/>
            </a:pPr>
            <a:endParaRPr lang="cs-CZ" sz="1400" dirty="false"/>
          </a:p>
          <a:p>
            <a:pPr marL="0" indent="0">
              <a:buNone/>
            </a:pPr>
            <a:r>
              <a:rPr lang="cs-CZ" dirty="false" smtClean="false"/>
              <a:t> 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6428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smtClean="false"/>
              <a:t>Oprávnění žadatelé  - obecně</a:t>
            </a:r>
            <a:r>
              <a:rPr lang="cs-CZ" dirty="false"/>
              <a:t/>
            </a:r>
            <a:br>
              <a:rPr lang="cs-CZ" dirty="false"/>
            </a:b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b="true" dirty="false" smtClean="false"/>
              <a:t>registrovaný subjekt </a:t>
            </a:r>
            <a:r>
              <a:rPr lang="cs-CZ" sz="1800" b="true" dirty="false"/>
              <a:t>v ČR</a:t>
            </a:r>
            <a:r>
              <a:rPr lang="cs-CZ" sz="1800" dirty="false"/>
              <a:t>, tj. osoba, která má vlastní identifikační číslo (tzv. IČO někdy také IČ); </a:t>
            </a:r>
          </a:p>
          <a:p>
            <a:pPr lvl="0" algn="just">
              <a:lnSpc>
                <a:spcPct val="100000"/>
              </a:lnSpc>
            </a:pPr>
            <a:r>
              <a:rPr lang="cs-CZ" sz="1800" dirty="false"/>
              <a:t>osoba, která má </a:t>
            </a:r>
            <a:r>
              <a:rPr lang="cs-CZ" sz="1800" b="true" dirty="false"/>
              <a:t>aktivní datovou schránku</a:t>
            </a:r>
            <a:r>
              <a:rPr lang="cs-CZ" sz="1800" dirty="false"/>
              <a:t>; </a:t>
            </a:r>
          </a:p>
          <a:p>
            <a:pPr lvl="0" algn="just">
              <a:lnSpc>
                <a:spcPct val="100000"/>
              </a:lnSpc>
              <a:spcAft>
                <a:spcPts val="2400"/>
              </a:spcAft>
            </a:pPr>
            <a:r>
              <a:rPr lang="cs-CZ" sz="1800" dirty="false"/>
              <a:t>osoba, která </a:t>
            </a:r>
            <a:r>
              <a:rPr lang="cs-CZ" sz="1800" b="true" dirty="false"/>
              <a:t>nepatří mezi subjekty, které se nemohou výzvy účastnit </a:t>
            </a:r>
            <a:r>
              <a:rPr lang="cs-CZ" sz="1800" dirty="false"/>
              <a:t>z důvodů insolvence, pokut, dluhu aj. </a:t>
            </a:r>
          </a:p>
          <a:p>
            <a:pPr lvl="0" algn="just">
              <a:lnSpc>
                <a:spcPct val="100000"/>
              </a:lnSpc>
            </a:pPr>
            <a:r>
              <a:rPr lang="cs-CZ" sz="1800" dirty="false" smtClean="false"/>
              <a:t>Ve výzvě je vymezeno</a:t>
            </a:r>
            <a:r>
              <a:rPr lang="cs-CZ" sz="1800" dirty="false"/>
              <a:t>, </a:t>
            </a:r>
            <a:r>
              <a:rPr lang="cs-CZ" sz="1800" dirty="false" smtClean="false"/>
              <a:t>které další osoby se výzvy nemohou </a:t>
            </a:r>
            <a:r>
              <a:rPr lang="cs-CZ" sz="1800" dirty="false"/>
              <a:t>účastnit</a:t>
            </a:r>
            <a:r>
              <a:rPr lang="cs-CZ" sz="1800" dirty="false" smtClean="false"/>
              <a:t>: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 smtClean="false"/>
              <a:t>jsou v likvidaci, v (hrozícím) úpadku či je proti nim vedeno insolvenční řízení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 smtClean="false"/>
              <a:t>mají daňové nedoplatky či nedoplatky na pojistném či pojištění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400" dirty="false" smtClean="false"/>
              <a:t>byl na něj vydán inkasní příkaz</a:t>
            </a:r>
          </a:p>
          <a:p>
            <a:pPr lvl="1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1400" dirty="false"/>
              <a:t>jim byla </a:t>
            </a:r>
            <a:r>
              <a:rPr lang="cs-CZ" sz="1400" dirty="false" smtClean="false"/>
              <a:t>uložena </a:t>
            </a:r>
            <a:r>
              <a:rPr lang="cs-CZ" sz="1400" dirty="false"/>
              <a:t>pokuta za umožnění výkonu nelegální práce </a:t>
            </a:r>
            <a:endParaRPr lang="cs-CZ" sz="1400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Podmínky oprávněnosti žadatele jsou posuzovány během formálního hodnocení a hodnocení přijatelnosti </a:t>
            </a:r>
            <a:r>
              <a:rPr lang="cs-CZ" sz="1600" dirty="false" smtClean="false"/>
              <a:t>(fáze po ukončení příjmu žádostí)</a:t>
            </a:r>
            <a:br>
              <a:rPr lang="cs-CZ" sz="1600" dirty="false" smtClean="false"/>
            </a:br>
            <a:r>
              <a:rPr lang="cs-CZ" sz="1800" dirty="false" smtClean="false"/>
              <a:t>a musí být splněny k datu podání žádosti o podporu. </a:t>
            </a: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1590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Oprávnění </a:t>
            </a:r>
            <a:r>
              <a:rPr lang="cs-CZ" dirty="false" smtClean="false"/>
              <a:t>žadatelé ve výzvě č. 41 </a:t>
            </a:r>
            <a:br>
              <a:rPr lang="cs-CZ" dirty="false" smtClean="false"/>
            </a:br>
            <a:r>
              <a:rPr lang="cs-CZ" dirty="false" smtClean="false"/>
              <a:t> 1/2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251520" y="1791036"/>
            <a:ext cx="8352032" cy="5076128"/>
          </a:xfrm>
        </p:spPr>
        <p:txBody>
          <a:bodyPr/>
          <a:lstStyle/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cs-CZ" sz="1800" b="true" dirty="false"/>
              <a:t>mají právní formu </a:t>
            </a:r>
            <a:r>
              <a:rPr lang="cs-CZ" sz="1800" dirty="false"/>
              <a:t>členské korporace podle </a:t>
            </a:r>
            <a:r>
              <a:rPr lang="cs-CZ" sz="1800" dirty="false" smtClean="false"/>
              <a:t>občanského zákoníku</a:t>
            </a:r>
            <a:br>
              <a:rPr lang="cs-CZ" sz="1800" dirty="false" smtClean="false"/>
            </a:br>
            <a:r>
              <a:rPr lang="cs-CZ" sz="1600" dirty="false" smtClean="false"/>
              <a:t>(pro účely této výzvy </a:t>
            </a:r>
            <a:r>
              <a:rPr lang="cs-CZ" sz="1800" b="true" dirty="false" smtClean="false"/>
              <a:t>spolek </a:t>
            </a:r>
            <a:r>
              <a:rPr lang="cs-CZ" sz="1800" b="true" dirty="false"/>
              <a:t>nebo zájmové sdružení právnických osob)</a:t>
            </a:r>
            <a:r>
              <a:rPr lang="cs-CZ" sz="1800" dirty="false"/>
              <a:t>;</a:t>
            </a:r>
            <a:endParaRPr lang="cs-CZ" sz="2400" dirty="false"/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/>
              <a:t>samy se prezentují jako </a:t>
            </a:r>
            <a:r>
              <a:rPr lang="cs-CZ" sz="1800" b="true" dirty="false"/>
              <a:t>zastřešující organizace NNO</a:t>
            </a:r>
            <a:r>
              <a:rPr lang="cs-CZ" sz="1800" dirty="false"/>
              <a:t>;</a:t>
            </a:r>
            <a:endParaRPr lang="cs-CZ" sz="2400" dirty="false"/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cs-CZ" sz="1800" b="true" dirty="false" smtClean="false"/>
              <a:t>vykonávají činnost/obor </a:t>
            </a:r>
            <a:r>
              <a:rPr lang="cs-CZ" sz="1800" b="true" dirty="false"/>
              <a:t>v oblasti sociálního </a:t>
            </a:r>
            <a:r>
              <a:rPr lang="cs-CZ" sz="1800" b="true" dirty="false" smtClean="false"/>
              <a:t>začleňování,</a:t>
            </a:r>
            <a:br>
              <a:rPr lang="cs-CZ" sz="1800" b="true" dirty="false" smtClean="false"/>
            </a:br>
            <a:r>
              <a:rPr lang="cs-CZ" sz="1800" b="true" dirty="false" smtClean="false"/>
              <a:t>tj</a:t>
            </a:r>
            <a:r>
              <a:rPr lang="cs-CZ" sz="1800" b="true" dirty="false"/>
              <a:t>. zejména v oblasti sociálních služeb, včetně neformální péče, služeb pro rodiny a děti, sociálního podnikání, sociální práce, komunitní sociální práce a sociálního bydlení. </a:t>
            </a:r>
            <a:r>
              <a:rPr lang="cs-CZ" sz="1600" dirty="false"/>
              <a:t>V rámci výzvy nebudou podporovány zastřešující oborové organizace, které se zabývají pouze či převážně volnočasovými či zájmovými aktivitami</a:t>
            </a:r>
            <a:r>
              <a:rPr lang="cs-CZ" sz="1600" dirty="false" smtClean="false"/>
              <a:t>;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cs-CZ" sz="1800" b="true" dirty="false"/>
              <a:t>mají nejméně 15 samostatných členů z řad </a:t>
            </a:r>
            <a:r>
              <a:rPr lang="cs-CZ" sz="1800" dirty="false"/>
              <a:t>nestátních neziskových organizací </a:t>
            </a:r>
            <a:r>
              <a:rPr lang="cs-CZ" sz="1800" b="true" dirty="false"/>
              <a:t>působících v oblasti soc. začleňování</a:t>
            </a:r>
            <a:endParaRPr lang="cs-CZ" sz="1800" dirty="false"/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cs-CZ" sz="1800" b="true" dirty="false" smtClean="false"/>
              <a:t>vznikly </a:t>
            </a:r>
            <a:r>
              <a:rPr lang="cs-CZ" sz="1800" b="true" dirty="false"/>
              <a:t>jako trvalé uskupení </a:t>
            </a:r>
            <a:r>
              <a:rPr lang="cs-CZ" sz="1800" dirty="false" smtClean="false"/>
              <a:t>a </a:t>
            </a:r>
            <a:r>
              <a:rPr lang="cs-CZ" sz="1800" b="true" dirty="false" smtClean="false"/>
              <a:t>prokazatelně </a:t>
            </a:r>
            <a:r>
              <a:rPr lang="cs-CZ" sz="1800" b="true" dirty="false"/>
              <a:t>působí v oboru po dobu minimálně 2 let před podáním žádosti v rámci </a:t>
            </a:r>
            <a:r>
              <a:rPr lang="cs-CZ" sz="1800" b="true" dirty="false" smtClean="false"/>
              <a:t>výzvy. </a:t>
            </a:r>
            <a:r>
              <a:rPr lang="cs-CZ" sz="1400" dirty="false" smtClean="false"/>
              <a:t>Tato </a:t>
            </a:r>
            <a:r>
              <a:rPr lang="cs-CZ" sz="1400" dirty="false"/>
              <a:t>podmínka je </a:t>
            </a:r>
            <a:r>
              <a:rPr lang="cs-CZ" sz="1400" dirty="false" smtClean="false"/>
              <a:t>splněna i </a:t>
            </a:r>
            <a:r>
              <a:rPr lang="cs-CZ" sz="1400" dirty="false"/>
              <a:t>v případě fungování neformální </a:t>
            </a:r>
            <a:r>
              <a:rPr lang="cs-CZ" sz="1400" dirty="false" smtClean="false"/>
              <a:t>platformy, </a:t>
            </a:r>
            <a:r>
              <a:rPr lang="cs-CZ" sz="1400" dirty="false"/>
              <a:t>v rámci které jsou zastoupeny NNO</a:t>
            </a:r>
            <a:r>
              <a:rPr lang="cs-CZ" sz="1600" dirty="false" smtClean="false"/>
              <a:t>;</a:t>
            </a:r>
            <a:r>
              <a:rPr lang="cs-CZ" dirty="false" smtClean="false"/>
              <a:t> </a:t>
            </a:r>
            <a:r>
              <a:rPr lang="cs-CZ" sz="1800" dirty="false" smtClean="false"/>
              <a:t>  			</a:t>
            </a:r>
            <a:r>
              <a:rPr lang="cs-CZ" dirty="false" smtClean="false"/>
              <a:t>	   </a:t>
            </a:r>
            <a:r>
              <a:rPr lang="cs-CZ" sz="1800" dirty="false" smtClean="false"/>
              <a:t>		     				</a:t>
            </a:r>
            <a:endParaRPr lang="cs-CZ" sz="1050" dirty="false"/>
          </a:p>
          <a:p>
            <a:pPr lvl="1" algn="just"/>
            <a:endParaRPr lang="cs-CZ" sz="2400" dirty="false"/>
          </a:p>
          <a:p>
            <a:pPr lvl="0" algn="just">
              <a:lnSpc>
                <a:spcPct val="100000"/>
              </a:lnSpc>
            </a:pPr>
            <a:endParaRPr lang="cs-CZ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  <p:sp>
        <p:nvSpPr>
          <p:cNvPr id="5" name="Zástupný symbol pro obsah 2"/>
          <p:cNvSpPr txBox="true">
            <a:spLocks/>
          </p:cNvSpPr>
          <p:nvPr/>
        </p:nvSpPr>
        <p:spPr>
          <a:xfrm>
            <a:off x="539552" y="1322548"/>
            <a:ext cx="8064000" cy="468488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>
            <a:lvl1pPr marL="432000" indent="-432000" algn="l" defTabSz="914400" rtl="false" eaLnBrk="true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fals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cs-CZ" sz="1800" b="true" dirty="false" smtClean="false">
                <a:solidFill>
                  <a:srgbClr val="FF0000"/>
                </a:solidFill>
              </a:rPr>
              <a:t>Oprávněnými žadateli jsou zastřešující organizace, které</a:t>
            </a:r>
            <a:r>
              <a:rPr lang="cs-CZ" sz="1600" dirty="false" smtClean="false">
                <a:solidFill>
                  <a:srgbClr val="FF0000"/>
                </a:solidFill>
              </a:rPr>
              <a:t>:</a:t>
            </a:r>
          </a:p>
          <a:p>
            <a:pPr algn="just">
              <a:lnSpc>
                <a:spcPct val="100000"/>
              </a:lnSpc>
            </a:pPr>
            <a:endParaRPr lang="cs-CZ" sz="1600" dirty="false"/>
          </a:p>
        </p:txBody>
      </p:sp>
      <p:cxnSp>
        <p:nvCxnSpPr>
          <p:cNvPr id="7" name="Přímá spojnice 6"/>
          <p:cNvCxnSpPr/>
          <p:nvPr/>
        </p:nvCxnSpPr>
        <p:spPr>
          <a:xfrm>
            <a:off x="539552" y="1609553"/>
            <a:ext cx="621328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ovéPole 5"/>
          <p:cNvSpPr txBox="true"/>
          <p:nvPr/>
        </p:nvSpPr>
        <p:spPr>
          <a:xfrm>
            <a:off x="6722109" y="6664398"/>
            <a:ext cx="2391159" cy="276999"/>
          </a:xfrm>
          <a:prstGeom prst="rect">
            <a:avLst/>
          </a:prstGeom>
          <a:noFill/>
          <a:ln>
            <a:noFill/>
          </a:ln>
        </p:spPr>
        <p:txBody>
          <a:bodyPr wrap="square" rtlCol="false">
            <a:spAutoFit/>
          </a:bodyPr>
          <a:lstStyle/>
          <a:p>
            <a:r>
              <a:rPr lang="cs-CZ" sz="1200" dirty="false"/>
              <a:t>pokračování na dalším snímku</a:t>
            </a:r>
          </a:p>
        </p:txBody>
      </p:sp>
    </p:spTree>
    <p:extLst>
      <p:ext uri="{BB962C8B-B14F-4D97-AF65-F5344CB8AC3E}">
        <p14:creationId xmlns:p14="http://schemas.microsoft.com/office/powerpoint/2010/main" val="321736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Oprávnění </a:t>
            </a:r>
            <a:r>
              <a:rPr lang="cs-CZ" dirty="false" smtClean="false"/>
              <a:t>žadatelé ve výzvě č. 41 </a:t>
            </a:r>
            <a:br>
              <a:rPr lang="cs-CZ" dirty="false" smtClean="false"/>
            </a:br>
            <a:r>
              <a:rPr lang="cs-CZ" dirty="false" smtClean="false"/>
              <a:t> 2/2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1" algn="just"/>
            <a:endParaRPr lang="cs-CZ" sz="2400" dirty="false"/>
          </a:p>
          <a:p>
            <a:pPr lvl="0" algn="just">
              <a:lnSpc>
                <a:spcPct val="100000"/>
              </a:lnSpc>
            </a:pPr>
            <a:endParaRPr lang="cs-CZ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  <p:sp>
        <p:nvSpPr>
          <p:cNvPr id="5" name="Zástupný symbol pro obsah 2"/>
          <p:cNvSpPr txBox="true">
            <a:spLocks/>
          </p:cNvSpPr>
          <p:nvPr/>
        </p:nvSpPr>
        <p:spPr>
          <a:xfrm>
            <a:off x="539552" y="1268760"/>
            <a:ext cx="8064000" cy="468488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>
            <a:lvl1pPr marL="432000" indent="-432000" algn="l" defTabSz="914400" rtl="false" eaLnBrk="true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fals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cs-CZ" sz="1800" b="true" dirty="false" smtClean="false">
                <a:solidFill>
                  <a:srgbClr val="FF0000"/>
                </a:solidFill>
              </a:rPr>
              <a:t>Oprávněnými žadateli jsou zastřešující organizace, které</a:t>
            </a:r>
            <a:r>
              <a:rPr lang="cs-CZ" sz="1600" dirty="false" smtClean="false">
                <a:solidFill>
                  <a:srgbClr val="FF0000"/>
                </a:solidFill>
              </a:rPr>
              <a:t>:</a:t>
            </a:r>
          </a:p>
          <a:p>
            <a:pPr algn="just">
              <a:lnSpc>
                <a:spcPct val="100000"/>
              </a:lnSpc>
            </a:pPr>
            <a:endParaRPr lang="cs-CZ" sz="1600" dirty="false"/>
          </a:p>
        </p:txBody>
      </p:sp>
      <p:sp>
        <p:nvSpPr>
          <p:cNvPr id="6" name="Zástupný symbol pro obsah 2"/>
          <p:cNvSpPr txBox="true">
            <a:spLocks/>
          </p:cNvSpPr>
          <p:nvPr/>
        </p:nvSpPr>
        <p:spPr>
          <a:xfrm>
            <a:off x="539552" y="1916832"/>
            <a:ext cx="8424936" cy="4535152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>
            <a:lvl1pPr marL="432000" indent="-432000" algn="l" defTabSz="914400" rtl="false" eaLnBrk="true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fals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>
              <a:spcAft>
                <a:spcPts val="1200"/>
              </a:spcAft>
            </a:pPr>
            <a:r>
              <a:rPr lang="cs-CZ" sz="1800" b="true" dirty="false" smtClean="false"/>
              <a:t>mají stanovená </a:t>
            </a:r>
            <a:r>
              <a:rPr lang="cs-CZ" sz="1800" dirty="false" smtClean="false"/>
              <a:t>a zveřejněná </a:t>
            </a:r>
            <a:r>
              <a:rPr lang="cs-CZ" sz="1800" b="true" dirty="false" smtClean="false"/>
              <a:t>kritéria, která musí zájemce o členství splnit, aby se mohl stát členem;</a:t>
            </a:r>
          </a:p>
          <a:p>
            <a:pPr lvl="1" algn="just">
              <a:spcAft>
                <a:spcPts val="1200"/>
              </a:spcAft>
            </a:pPr>
            <a:r>
              <a:rPr lang="cs-CZ" sz="1800" b="true" dirty="false" smtClean="false"/>
              <a:t>poskytují </a:t>
            </a:r>
            <a:r>
              <a:rPr lang="cs-CZ" sz="1800" b="true" dirty="false"/>
              <a:t>služby především svým členům či hájí jejich zájmy</a:t>
            </a:r>
            <a:r>
              <a:rPr lang="cs-CZ" sz="1800" dirty="false"/>
              <a:t>;</a:t>
            </a:r>
          </a:p>
          <a:p>
            <a:pPr lvl="1" algn="just">
              <a:spcAft>
                <a:spcPts val="1200"/>
              </a:spcAft>
            </a:pPr>
            <a:r>
              <a:rPr lang="cs-CZ" sz="1800" dirty="false" smtClean="false"/>
              <a:t>ke </a:t>
            </a:r>
            <a:r>
              <a:rPr lang="cs-CZ" sz="1800" dirty="false"/>
              <a:t>dni podání žádosti platí </a:t>
            </a:r>
            <a:r>
              <a:rPr lang="cs-CZ" sz="1800" b="true" dirty="false"/>
              <a:t>jejich členové členské </a:t>
            </a:r>
            <a:r>
              <a:rPr lang="cs-CZ" sz="1800" b="true" dirty="false" smtClean="false"/>
              <a:t>příspěvky</a:t>
            </a:r>
            <a:r>
              <a:rPr lang="cs-CZ" sz="1800" dirty="false" smtClean="false"/>
              <a:t>;</a:t>
            </a:r>
          </a:p>
          <a:p>
            <a:pPr lvl="1">
              <a:spcAft>
                <a:spcPts val="1200"/>
              </a:spcAft>
            </a:pPr>
            <a:r>
              <a:rPr lang="cs-CZ" sz="1800" dirty="false"/>
              <a:t>mají zavedeny </a:t>
            </a:r>
            <a:r>
              <a:rPr lang="cs-CZ" sz="1800" b="true" dirty="false"/>
              <a:t>demokratické mechanismy rozhodování a tvorby názorů uvnitř zastřešující </a:t>
            </a:r>
            <a:r>
              <a:rPr lang="cs-CZ" sz="1800" b="true" dirty="false" smtClean="false"/>
              <a:t>organizace, </a:t>
            </a:r>
            <a:r>
              <a:rPr lang="cs-CZ" sz="1800" dirty="false" smtClean="false"/>
              <a:t>jsou </a:t>
            </a:r>
            <a:r>
              <a:rPr lang="cs-CZ" sz="1800" dirty="false"/>
              <a:t>otevřeny vůči oborové </a:t>
            </a:r>
            <a:r>
              <a:rPr lang="cs-CZ" sz="1800" dirty="false" smtClean="false"/>
              <a:t>komunitě;</a:t>
            </a:r>
          </a:p>
          <a:p>
            <a:pPr lvl="1">
              <a:spcAft>
                <a:spcPts val="1200"/>
              </a:spcAft>
            </a:pPr>
            <a:r>
              <a:rPr lang="cs-CZ" sz="1800" b="true" dirty="false" smtClean="false"/>
              <a:t>mají </a:t>
            </a:r>
            <a:r>
              <a:rPr lang="cs-CZ" sz="1800" b="true" dirty="false"/>
              <a:t>minimálně 1 zaměstnance na min. 0,2 úvazku, který činnost jejich členů organizuje a </a:t>
            </a:r>
            <a:r>
              <a:rPr lang="cs-CZ" sz="1800" b="true" dirty="false" smtClean="false"/>
              <a:t>řídí;</a:t>
            </a:r>
          </a:p>
          <a:p>
            <a:pPr lvl="1" algn="just">
              <a:spcAft>
                <a:spcPts val="1200"/>
              </a:spcAft>
            </a:pPr>
            <a:r>
              <a:rPr lang="cs-CZ" sz="1800" b="true" dirty="false"/>
              <a:t>působí na území České republiky</a:t>
            </a:r>
            <a:r>
              <a:rPr lang="cs-CZ" sz="1800" dirty="false"/>
              <a:t>; </a:t>
            </a:r>
          </a:p>
          <a:p>
            <a:pPr lvl="1" algn="just">
              <a:spcAft>
                <a:spcPts val="1200"/>
              </a:spcAft>
            </a:pPr>
            <a:r>
              <a:rPr lang="cs-CZ" sz="1800" b="true" dirty="false"/>
              <a:t>nemají nad sebou další oborově zaměřené zastřešující organizace v rámci České </a:t>
            </a:r>
            <a:r>
              <a:rPr lang="cs-CZ" sz="1800" b="true" dirty="false" smtClean="false"/>
              <a:t>republiky</a:t>
            </a:r>
            <a:r>
              <a:rPr lang="cs-CZ" sz="1800" dirty="false" smtClean="false"/>
              <a:t>.</a:t>
            </a:r>
            <a:endParaRPr lang="cs-CZ" sz="1800" b="true" dirty="false"/>
          </a:p>
          <a:p>
            <a:pPr lvl="1" algn="just"/>
            <a:endParaRPr lang="cs-CZ" sz="2400" dirty="false" smtClean="false"/>
          </a:p>
          <a:p>
            <a:pPr algn="just">
              <a:lnSpc>
                <a:spcPct val="100000"/>
              </a:lnSpc>
            </a:pPr>
            <a:endParaRPr lang="cs-CZ" sz="1600" dirty="false"/>
          </a:p>
        </p:txBody>
      </p:sp>
      <p:cxnSp>
        <p:nvCxnSpPr>
          <p:cNvPr id="8" name="Přímá spojnice 7"/>
          <p:cNvCxnSpPr/>
          <p:nvPr/>
        </p:nvCxnSpPr>
        <p:spPr>
          <a:xfrm>
            <a:off x="539552" y="1556792"/>
            <a:ext cx="621328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679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prezentace</properties:Template>
  <properties:Words>3676</properties:Words>
  <properties:PresentationFormat>Předvádění na obrazovce (4:3)</properties:PresentationFormat>
  <properties:Paragraphs>578</properties:Paragraphs>
  <properties:Slides>48</properties:Slides>
  <properties:Notes>43</properties:Notes>
  <properties:TotalTime>3573</properties:TotalTime>
  <properties:HiddenSlides>0</properties:HiddenSlides>
  <properties:MMClips>0</properties:MMClips>
  <properties:ScaleCrop>false</properties:ScaleCrop>
  <properties:HeadingPairs>
    <vt:vector baseType="variant" size="4">
      <vt:variant>
        <vt:lpstr>Motiv</vt:lpstr>
      </vt:variant>
      <vt:variant>
        <vt:i4>1</vt:i4>
      </vt:variant>
      <vt:variant>
        <vt:lpstr>Nadpisy snímků</vt:lpstr>
      </vt:variant>
      <vt:variant>
        <vt:i4>48</vt:i4>
      </vt:variant>
    </vt:vector>
  </properties:HeadingPairs>
  <properties:TitlesOfParts>
    <vt:vector baseType="lpstr" size="49">
      <vt:lpstr>prezentace</vt:lpstr>
      <vt:lpstr>Výzva č. 41   Budování kapacit nestátních neziskových organizací, zejména v oblasti sociálního začleňování, rovnosti žen a mužů a rovných příležitostí   </vt:lpstr>
      <vt:lpstr>program semináře</vt:lpstr>
      <vt:lpstr>Operační program Zaměstnanost</vt:lpstr>
      <vt:lpstr>INFORMAČNÍ SYSTÉMY</vt:lpstr>
      <vt:lpstr>Identifikace výzvy č. 41 </vt:lpstr>
      <vt:lpstr> Časové nastavení </vt:lpstr>
      <vt:lpstr> Oprávnění žadatelé  - obecně </vt:lpstr>
      <vt:lpstr>Oprávnění žadatelé ve výzvě č. 41   1/2</vt:lpstr>
      <vt:lpstr>Oprávnění žadatelé ve výzvě č. 41   2/2</vt:lpstr>
      <vt:lpstr>Typ zastřešující organizace</vt:lpstr>
      <vt:lpstr>cílové skupiny</vt:lpstr>
      <vt:lpstr>Partnerství, financování</vt:lpstr>
      <vt:lpstr>Věcné zaměření projektů</vt:lpstr>
      <vt:lpstr>Věcné zaměření projektů 1/2</vt:lpstr>
      <vt:lpstr>Věcné zaměření projektů 2/2</vt:lpstr>
      <vt:lpstr>Nebude podporováno</vt:lpstr>
      <vt:lpstr> indikátory - Obecně</vt:lpstr>
      <vt:lpstr> indikátory – Podpořené osoby</vt:lpstr>
      <vt:lpstr> indikátory – dělení a nastavení 1/2</vt:lpstr>
      <vt:lpstr>indikátory – dělení a nastavení 2/2</vt:lpstr>
      <vt:lpstr>Územní způsobilost a místo realizace</vt:lpstr>
      <vt:lpstr>KAPACITA ŽADATELE</vt:lpstr>
      <vt:lpstr>Veřejná podpora  </vt:lpstr>
      <vt:lpstr>Přílohy výzvy</vt:lpstr>
      <vt:lpstr>Přílohy žádosti o podporu</vt:lpstr>
      <vt:lpstr>Veřejné zakázky</vt:lpstr>
      <vt:lpstr>Způsob podání žádosti</vt:lpstr>
      <vt:lpstr>Hodnocení a výběr projektů 1/2</vt:lpstr>
      <vt:lpstr>Hodnocení a výběr projektů 2/2</vt:lpstr>
      <vt:lpstr>začátek Realizace</vt:lpstr>
      <vt:lpstr>Kde hledat informace</vt:lpstr>
      <vt:lpstr>konzultace, Kontakty</vt:lpstr>
      <vt:lpstr>  FINANČNÍ ČÁST</vt:lpstr>
      <vt:lpstr>způsobilost výdajů</vt:lpstr>
      <vt:lpstr>způsobilost výdajů</vt:lpstr>
      <vt:lpstr>Rozpočet projektu – struktura </vt:lpstr>
      <vt:lpstr>Přímé náklady – Osobní náklady:</vt:lpstr>
      <vt:lpstr>Přímé náklady – Cestovné:</vt:lpstr>
      <vt:lpstr>Přímé náklady - Zařízení a vybavení 1/2</vt:lpstr>
      <vt:lpstr>Přímé náklady - Zařízení a vybavení 2/2</vt:lpstr>
      <vt:lpstr>Přímé náklady - Nákup služeb 1/2</vt:lpstr>
      <vt:lpstr>Přímé náklady - Nákup služeb 2/2</vt:lpstr>
      <vt:lpstr>Přímé náklady - Přímá podpora</vt:lpstr>
      <vt:lpstr>Nepřímé náklady  </vt:lpstr>
      <vt:lpstr>Nepřímé náklady – Vymezení v OPZ 1/3 </vt:lpstr>
      <vt:lpstr>Nepřímé náklady – Vymezení v OPZ 2/3 </vt:lpstr>
      <vt:lpstr>Nepřímé náklady – Vymezení v OPZ 3/3</vt:lpstr>
      <vt:lpstr>DĚKUJEME ZA POZORNOST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14.0000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dcterms:modified xmlns:xsi="http://www.w3.org/2001/XMLSchema-instance" xsi:type="dcterms:W3CDTF">2016-01-25T12:43:11Z</dcterms:modified>
  <cp:revision>483</cp:revision>
  <dc:title>Prezentace aplikace PowerPoint</dc:title>
</cp:coreProperties>
</file>