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  <p:sldMasterId id="2147483683" r:id="rId2"/>
    <p:sldMasterId id="2147483694" r:id="rId3"/>
  </p:sldMasterIdLst>
  <p:notesMasterIdLst>
    <p:notesMasterId r:id="rId21"/>
  </p:notesMasterIdLst>
  <p:handoutMasterIdLst>
    <p:handoutMasterId r:id="rId22"/>
  </p:handoutMasterIdLst>
  <p:sldIdLst>
    <p:sldId id="569" r:id="rId4"/>
    <p:sldId id="558" r:id="rId5"/>
    <p:sldId id="544" r:id="rId6"/>
    <p:sldId id="546" r:id="rId7"/>
    <p:sldId id="549" r:id="rId8"/>
    <p:sldId id="550" r:id="rId9"/>
    <p:sldId id="551" r:id="rId10"/>
    <p:sldId id="560" r:id="rId11"/>
    <p:sldId id="559" r:id="rId12"/>
    <p:sldId id="561" r:id="rId13"/>
    <p:sldId id="562" r:id="rId14"/>
    <p:sldId id="563" r:id="rId15"/>
    <p:sldId id="564" r:id="rId16"/>
    <p:sldId id="565" r:id="rId17"/>
    <p:sldId id="566" r:id="rId18"/>
    <p:sldId id="568" r:id="rId19"/>
    <p:sldId id="567" r:id="rId20"/>
  </p:sldIdLst>
  <p:sldSz cx="9144000" cy="6858000" type="screen4x3"/>
  <p:notesSz cx="6805613" cy="99393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AA62170D-5C2E-414E-A4B0-815B04CB84EA}">
          <p14:sldIdLst>
            <p14:sldId id="569"/>
            <p14:sldId id="558"/>
            <p14:sldId id="544"/>
            <p14:sldId id="546"/>
            <p14:sldId id="549"/>
            <p14:sldId id="550"/>
            <p14:sldId id="551"/>
            <p14:sldId id="560"/>
            <p14:sldId id="559"/>
            <p14:sldId id="561"/>
            <p14:sldId id="562"/>
            <p14:sldId id="563"/>
            <p14:sldId id="564"/>
            <p14:sldId id="565"/>
            <p14:sldId id="566"/>
            <p14:sldId id="568"/>
            <p14:sldId id="567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urjánková Anna Mgr. (MPSV)" initials="BA" lastIdx="19" clrIdx="0"/>
  <p:cmAuthor id="1" name="Bartoňová Jana (MPSV)" initials="BJ(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B319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0476" autoAdjust="0"/>
  </p:normalViewPr>
  <p:slideViewPr>
    <p:cSldViewPr showGuides="1">
      <p:cViewPr>
        <p:scale>
          <a:sx n="90" d="100"/>
          <a:sy n="90" d="100"/>
        </p:scale>
        <p:origin x="-2376" y="-360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966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4941" y="0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>
              <a:defRPr sz="1200"/>
            </a:lvl1pPr>
          </a:lstStyle>
          <a:p>
            <a:fld id="{D63E5805-BB59-4251-A26B-2A58E3599130}" type="datetimeFigureOut">
              <a:rPr lang="cs-CZ" smtClean="0"/>
              <a:t>14.8.2017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40647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4941" y="9440647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r">
              <a:defRPr sz="1200"/>
            </a:lvl1pPr>
          </a:lstStyle>
          <a:p>
            <a:fld id="{CD1C2FFA-7730-469F-A8CA-37C9A1F1C32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0315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4941" y="0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14.8.2017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1" tIns="45770" rIns="91541" bIns="4577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541" tIns="45770" rIns="91541" bIns="4577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4941" y="9440647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0506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957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4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006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5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517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7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931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86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25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9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7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6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05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4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6731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529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6491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93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6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42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90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00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94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3870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303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5263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AFDDFA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1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AFDDFA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‹#›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36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gentura-api.org/wp-content/uploads/2016/08/P%C5%99%C3%ADloha-I-Smlouvy-o-EU.pdf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475656" y="1916832"/>
            <a:ext cx="7272000" cy="1224000"/>
          </a:xfrm>
        </p:spPr>
        <p:txBody>
          <a:bodyPr/>
          <a:lstStyle/>
          <a:p>
            <a:r>
              <a:rPr lang="cs-CZ" dirty="0" smtClean="0"/>
              <a:t>Veřejná podpora </a:t>
            </a:r>
            <a:r>
              <a:rPr lang="cs-CZ" dirty="0" smtClean="0"/>
              <a:t>– časté chyby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dirty="0" smtClean="0"/>
              <a:t>Odd. </a:t>
            </a:r>
            <a:r>
              <a:rPr lang="cs-CZ" dirty="0"/>
              <a:t>projektů podpory zaměstnanosti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4"/>
          </p:nvPr>
        </p:nvSpPr>
        <p:spPr>
          <a:xfrm>
            <a:off x="1512000" y="4885200"/>
            <a:ext cx="7272000" cy="1064080"/>
          </a:xfrm>
        </p:spPr>
        <p:txBody>
          <a:bodyPr/>
          <a:lstStyle/>
          <a:p>
            <a:r>
              <a:rPr lang="cs-CZ" dirty="0" smtClean="0"/>
              <a:t>17. 8. 2017 Olomouc</a:t>
            </a:r>
          </a:p>
          <a:p>
            <a:r>
              <a:rPr lang="cs-CZ" dirty="0" smtClean="0"/>
              <a:t>   4.9.2017  Praha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8840"/>
            <a:ext cx="540000" cy="540000"/>
          </a:xfrm>
        </p:spPr>
      </p:pic>
      <p:pic>
        <p:nvPicPr>
          <p:cNvPr id="16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4885200"/>
            <a:ext cx="540000" cy="540000"/>
          </a:xfrm>
        </p:spPr>
      </p:pic>
      <p:pic>
        <p:nvPicPr>
          <p:cNvPr id="9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980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10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51520" y="1412776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Ke každé žádosti o MP doložte výpočet částky podpory ze kterého je zřejmé na jaké </a:t>
            </a:r>
            <a:r>
              <a:rPr lang="cs-CZ" sz="1600" b="1" dirty="0" smtClean="0"/>
              <a:t>pracovní místo</a:t>
            </a:r>
            <a:r>
              <a:rPr lang="cs-CZ" sz="1600" dirty="0" smtClean="0"/>
              <a:t>, jaká </a:t>
            </a:r>
            <a:r>
              <a:rPr lang="cs-CZ" sz="1600" b="1" dirty="0" smtClean="0"/>
              <a:t>částka</a:t>
            </a:r>
            <a:r>
              <a:rPr lang="cs-CZ" sz="1600" dirty="0" smtClean="0"/>
              <a:t> a po jakou </a:t>
            </a:r>
            <a:r>
              <a:rPr lang="cs-CZ" sz="1600" b="1" dirty="0" smtClean="0"/>
              <a:t>dobu bude </a:t>
            </a:r>
            <a:r>
              <a:rPr lang="cs-CZ" sz="1600" dirty="0" smtClean="0"/>
              <a:t>vyplácena. Formulář není standardizovaný, příjemce si je vytváří sám.</a:t>
            </a:r>
            <a:endParaRPr lang="cs-CZ" sz="1600" dirty="0"/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19536"/>
            <a:ext cx="7700420" cy="4319588"/>
          </a:xfrm>
        </p:spPr>
      </p:pic>
    </p:spTree>
    <p:extLst>
      <p:ext uri="{BB962C8B-B14F-4D97-AF65-F5344CB8AC3E}">
        <p14:creationId xmlns:p14="http://schemas.microsoft.com/office/powerpoint/2010/main" val="257722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11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6" y="1800225"/>
            <a:ext cx="6471128" cy="4319588"/>
          </a:xfrm>
        </p:spPr>
      </p:pic>
    </p:spTree>
    <p:extLst>
      <p:ext uri="{BB962C8B-B14F-4D97-AF65-F5344CB8AC3E}">
        <p14:creationId xmlns:p14="http://schemas.microsoft.com/office/powerpoint/2010/main" val="209509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12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000" y="1800225"/>
            <a:ext cx="6625999" cy="4319588"/>
          </a:xfrm>
        </p:spPr>
      </p:pic>
    </p:spTree>
    <p:extLst>
      <p:ext uri="{BB962C8B-B14F-4D97-AF65-F5344CB8AC3E}">
        <p14:creationId xmlns:p14="http://schemas.microsoft.com/office/powerpoint/2010/main" val="336803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8840"/>
            <a:ext cx="5877768" cy="4319588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13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372200" y="2060848"/>
            <a:ext cx="259228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s-CZ" sz="1400" dirty="0" smtClean="0"/>
              <a:t>Při změně výš MP nebo při zrušení MP </a:t>
            </a:r>
          </a:p>
          <a:p>
            <a:pPr marL="285750" indent="-285750">
              <a:buFontTx/>
              <a:buChar char="-"/>
            </a:pPr>
            <a:endParaRPr lang="cs-CZ" sz="1400" dirty="0" smtClean="0"/>
          </a:p>
          <a:p>
            <a:pPr marL="285750" indent="-285750">
              <a:buFontTx/>
              <a:buChar char="-"/>
            </a:pPr>
            <a:r>
              <a:rPr lang="cs-CZ" sz="1400" dirty="0" smtClean="0"/>
              <a:t>Vždy je nutné zdůvodnit</a:t>
            </a:r>
          </a:p>
          <a:p>
            <a:pPr marL="285750" indent="-285750">
              <a:buFontTx/>
              <a:buChar char="-"/>
            </a:pPr>
            <a:endParaRPr lang="cs-CZ" sz="1400" dirty="0"/>
          </a:p>
          <a:p>
            <a:pPr marL="285750" indent="-285750">
              <a:buFontTx/>
              <a:buChar char="-"/>
            </a:pPr>
            <a:r>
              <a:rPr lang="cs-CZ" sz="1400" dirty="0" smtClean="0"/>
              <a:t>V případě změn MP je </a:t>
            </a:r>
            <a:r>
              <a:rPr lang="cs-CZ" sz="1400" dirty="0" err="1" smtClean="0"/>
              <a:t>nuté</a:t>
            </a:r>
            <a:r>
              <a:rPr lang="cs-CZ" sz="1400" dirty="0" smtClean="0"/>
              <a:t> ŘO neprodleně informovat, změna výše je následně upravena i v registru de </a:t>
            </a:r>
            <a:r>
              <a:rPr lang="cs-CZ" sz="1400" dirty="0" err="1" smtClean="0"/>
              <a:t>minimis</a:t>
            </a:r>
            <a:endParaRPr lang="cs-CZ" sz="1400" dirty="0" smtClean="0"/>
          </a:p>
          <a:p>
            <a:pPr marL="285750" indent="-285750">
              <a:buFontTx/>
              <a:buChar char="-"/>
            </a:pPr>
            <a:endParaRPr lang="cs-CZ" sz="1400" dirty="0" smtClean="0"/>
          </a:p>
          <a:p>
            <a:pPr marL="285750" indent="-285750">
              <a:buFontTx/>
              <a:buChar char="-"/>
            </a:pPr>
            <a:endParaRPr lang="cs-CZ" sz="1400" dirty="0"/>
          </a:p>
          <a:p>
            <a:pPr marL="285750" indent="-285750">
              <a:buFontTx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52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 smtClean="0"/>
              <a:t>Než odešlete žádost o MP pro další subjekty, ověřte si že:</a:t>
            </a:r>
          </a:p>
          <a:p>
            <a:r>
              <a:rPr lang="cs-CZ" dirty="0" smtClean="0"/>
              <a:t> </a:t>
            </a:r>
            <a:r>
              <a:rPr lang="cs-CZ" sz="2000" dirty="0" smtClean="0"/>
              <a:t>- </a:t>
            </a:r>
            <a:r>
              <a:rPr lang="cs-CZ" sz="1600" dirty="0" smtClean="0"/>
              <a:t>ČP je podepsáno statutárním zástupcem</a:t>
            </a:r>
          </a:p>
          <a:p>
            <a:r>
              <a:rPr lang="cs-CZ" sz="1600" dirty="0"/>
              <a:t> </a:t>
            </a:r>
            <a:r>
              <a:rPr lang="cs-CZ" sz="1600" dirty="0" smtClean="0"/>
              <a:t>-  subjekt není v insolvenci</a:t>
            </a:r>
          </a:p>
          <a:p>
            <a:r>
              <a:rPr lang="cs-CZ" sz="1600" dirty="0"/>
              <a:t> </a:t>
            </a:r>
            <a:r>
              <a:rPr lang="cs-CZ" sz="1600" dirty="0" smtClean="0"/>
              <a:t>-  subjekt nemá vyčerpanou de </a:t>
            </a:r>
            <a:r>
              <a:rPr lang="cs-CZ" sz="1600" dirty="0" err="1" smtClean="0"/>
              <a:t>minimis</a:t>
            </a:r>
            <a:endParaRPr lang="cs-CZ" sz="1600" dirty="0" smtClean="0"/>
          </a:p>
          <a:p>
            <a:r>
              <a:rPr lang="cs-CZ" sz="1600" dirty="0" smtClean="0"/>
              <a:t> -  subjekt nepodniká v oblastech uvedených v ČP</a:t>
            </a:r>
          </a:p>
          <a:p>
            <a:r>
              <a:rPr lang="cs-CZ" sz="1600" dirty="0"/>
              <a:t> </a:t>
            </a:r>
            <a:r>
              <a:rPr lang="cs-CZ" sz="1600" dirty="0" smtClean="0"/>
              <a:t>-  kontaktní údaje subjektu jsou shodné v OR i ČP</a:t>
            </a:r>
          </a:p>
          <a:p>
            <a:r>
              <a:rPr lang="cs-CZ" sz="1600" dirty="0"/>
              <a:t> </a:t>
            </a:r>
            <a:r>
              <a:rPr lang="cs-CZ" sz="1600" dirty="0" smtClean="0"/>
              <a:t>- subjekt uvedlo všechny propojené podniky</a:t>
            </a:r>
          </a:p>
          <a:p>
            <a:r>
              <a:rPr lang="cs-CZ" sz="1600" dirty="0" smtClean="0"/>
              <a:t>- subjekt nemá „pochybnou“ činnost (pokuty ČOI, špatná pověst, herny, „finanční poradenství“… </a:t>
            </a:r>
            <a:r>
              <a:rPr lang="cs-CZ" sz="1600" dirty="0" err="1" smtClean="0"/>
              <a:t>atd</a:t>
            </a:r>
            <a:r>
              <a:rPr lang="cs-CZ" sz="1600" dirty="0" smtClean="0"/>
              <a:t> – firmu si  „prolustrujte“ na internetu</a:t>
            </a:r>
          </a:p>
          <a:p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14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42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600" dirty="0" smtClean="0"/>
              <a:t>Podpořené místo není a nemůže být financováno z jiného projektu (tedy ověřit si, zda příjemce MP nerealizuje nějaké projekt EU a pracovní místo není v rámci takového projektu)</a:t>
            </a:r>
          </a:p>
          <a:p>
            <a:r>
              <a:rPr lang="cs-CZ" sz="1600" dirty="0" smtClean="0"/>
              <a:t>Podpořené místo není dotováno ÚP</a:t>
            </a:r>
          </a:p>
          <a:p>
            <a:r>
              <a:rPr lang="cs-CZ" sz="1600" dirty="0" smtClean="0"/>
              <a:t>Podpořené místo není v sociálních službách a není financováno z vyrovnávací platby</a:t>
            </a:r>
            <a:endParaRPr lang="cs-CZ" sz="1600" dirty="0"/>
          </a:p>
          <a:p>
            <a:r>
              <a:rPr lang="cs-CZ" sz="1600" dirty="0" smtClean="0"/>
              <a:t>Podpořené místo nespadá do oblastí prvovýroby uvedených  v Příloze I Smlouvy </a:t>
            </a:r>
          </a:p>
          <a:p>
            <a:pPr marL="0" indent="0">
              <a:buNone/>
            </a:pPr>
            <a:r>
              <a:rPr lang="cs-CZ" sz="1200" dirty="0">
                <a:hlinkClick r:id="rId2"/>
              </a:rPr>
              <a:t> </a:t>
            </a:r>
            <a:r>
              <a:rPr lang="cs-CZ" sz="1200" dirty="0" smtClean="0">
                <a:hlinkClick r:id="rId2"/>
              </a:rPr>
              <a:t>  https</a:t>
            </a:r>
            <a:r>
              <a:rPr lang="cs-CZ" sz="1200" dirty="0">
                <a:hlinkClick r:id="rId2"/>
              </a:rPr>
              <a:t>://</a:t>
            </a:r>
            <a:r>
              <a:rPr lang="cs-CZ" sz="1200" dirty="0" smtClean="0">
                <a:hlinkClick r:id="rId2"/>
              </a:rPr>
              <a:t>www.agentura-api.org/wp-content/uploads/2016/08/P%C5%99%C3%ADloha-I-Smlouvy-o-EU.pdf</a:t>
            </a:r>
            <a:r>
              <a:rPr lang="cs-CZ" sz="1200" dirty="0" smtClean="0"/>
              <a:t> </a:t>
            </a:r>
          </a:p>
          <a:p>
            <a:endParaRPr lang="cs-CZ" sz="1600" dirty="0" smtClean="0"/>
          </a:p>
          <a:p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15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50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7106327" cy="4930313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16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69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Nikdo není neomylný</a:t>
            </a:r>
          </a:p>
          <a:p>
            <a:pPr lvl="1"/>
            <a:r>
              <a:rPr lang="cs-CZ" dirty="0" smtClean="0"/>
              <a:t>Pokud na Vaši žádost do 14 dnů od podání nikdo nereaguje, zkuste se připomenout formou depeše či mailu, případně volejte svému PM</a:t>
            </a:r>
          </a:p>
          <a:p>
            <a:pPr lvl="1"/>
            <a:endParaRPr lang="cs-CZ" dirty="0"/>
          </a:p>
          <a:p>
            <a:pPr lvl="1"/>
            <a:r>
              <a:rPr lang="cs-CZ" dirty="0" smtClean="0"/>
              <a:t>Je možné, že zpracování žádosti trvá déle než předpokládaných 14 dnů, ale je možné, že žádost „uvízla“ v systému při nějakém výpadku či aktualizaci.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17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65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 Specifikace VP</a:t>
            </a:r>
          </a:p>
          <a:p>
            <a:r>
              <a:rPr lang="cs-CZ" dirty="0" smtClean="0"/>
              <a:t> Definice</a:t>
            </a:r>
          </a:p>
          <a:p>
            <a:r>
              <a:rPr lang="cs-CZ" dirty="0" smtClean="0"/>
              <a:t> Formuláře</a:t>
            </a:r>
          </a:p>
          <a:p>
            <a:r>
              <a:rPr lang="cs-CZ" dirty="0" smtClean="0"/>
              <a:t> Náležitosti žádosti</a:t>
            </a:r>
          </a:p>
          <a:p>
            <a:pPr lvl="1"/>
            <a:r>
              <a:rPr lang="cs-CZ" dirty="0" smtClean="0"/>
              <a:t>- výpočet </a:t>
            </a:r>
          </a:p>
          <a:p>
            <a:pPr lvl="1"/>
            <a:r>
              <a:rPr lang="cs-CZ" dirty="0" smtClean="0"/>
              <a:t>- ČP</a:t>
            </a:r>
          </a:p>
          <a:p>
            <a:pPr lvl="1"/>
            <a:r>
              <a:rPr lang="cs-CZ" dirty="0" smtClean="0"/>
              <a:t>- popis míst</a:t>
            </a:r>
          </a:p>
          <a:p>
            <a:pPr lvl="1"/>
            <a:r>
              <a:rPr lang="cs-CZ" dirty="0" smtClean="0"/>
              <a:t>- zdůvodnění </a:t>
            </a:r>
          </a:p>
          <a:p>
            <a:pPr lvl="1"/>
            <a:r>
              <a:rPr lang="cs-CZ" dirty="0" smtClean="0"/>
              <a:t>- plná moc</a:t>
            </a:r>
          </a:p>
          <a:p>
            <a:pPr lvl="1"/>
            <a:r>
              <a:rPr lang="cs-CZ" dirty="0" smtClean="0"/>
              <a:t>- propojené podniky</a:t>
            </a:r>
          </a:p>
          <a:p>
            <a:pPr lvl="1"/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0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Veřejná PODPORA 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412776"/>
            <a:ext cx="8352480" cy="511256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5FBBF5"/>
              </a:buClr>
              <a:buFont typeface="Wingdings" panose="05000000000000000000" pitchFamily="2" charset="2"/>
              <a:buChar char="l"/>
            </a:pPr>
            <a:r>
              <a:rPr lang="cs-CZ" altLang="cs-CZ" sz="2000" dirty="0">
                <a:solidFill>
                  <a:srgbClr val="143F7E"/>
                </a:solidFill>
              </a:rPr>
              <a:t>Pracovní místa </a:t>
            </a:r>
            <a:r>
              <a:rPr lang="cs-CZ" altLang="cs-CZ" sz="2000" b="1" dirty="0">
                <a:solidFill>
                  <a:srgbClr val="143F7E"/>
                </a:solidFill>
              </a:rPr>
              <a:t>není možné mzdovými příspěvky podporovat u státních organizací a jejich (tj. státních) příspěvkových organizací </a:t>
            </a:r>
            <a:r>
              <a:rPr lang="cs-CZ" altLang="cs-CZ" sz="2000" dirty="0">
                <a:solidFill>
                  <a:srgbClr val="143F7E"/>
                </a:solidFill>
              </a:rPr>
              <a:t>(Policie ČR, finanční úřady, fakultní nemocnice, </a:t>
            </a:r>
            <a:r>
              <a:rPr lang="cs-CZ" altLang="cs-CZ" sz="2000" dirty="0" smtClean="0">
                <a:solidFill>
                  <a:srgbClr val="143F7E"/>
                </a:solidFill>
              </a:rPr>
              <a:t>příspěvkové organizace ministerstev aj</a:t>
            </a:r>
            <a:r>
              <a:rPr lang="cs-CZ" altLang="cs-CZ" sz="2000" dirty="0">
                <a:solidFill>
                  <a:srgbClr val="143F7E"/>
                </a:solidFill>
              </a:rPr>
              <a:t>.) a </a:t>
            </a:r>
            <a:r>
              <a:rPr lang="cs-CZ" altLang="cs-CZ" sz="2000" b="1" dirty="0">
                <a:solidFill>
                  <a:srgbClr val="143F7E"/>
                </a:solidFill>
              </a:rPr>
              <a:t>v</a:t>
            </a:r>
            <a:r>
              <a:rPr lang="cs-CZ" altLang="cs-CZ" sz="2000" dirty="0">
                <a:solidFill>
                  <a:srgbClr val="143F7E"/>
                </a:solidFill>
              </a:rPr>
              <a:t> </a:t>
            </a:r>
            <a:r>
              <a:rPr lang="cs-CZ" altLang="cs-CZ" sz="2000" b="1" dirty="0">
                <a:solidFill>
                  <a:srgbClr val="143F7E"/>
                </a:solidFill>
              </a:rPr>
              <a:t>odvětvích</a:t>
            </a:r>
            <a:r>
              <a:rPr lang="cs-CZ" altLang="cs-CZ" sz="2000" dirty="0">
                <a:solidFill>
                  <a:srgbClr val="143F7E"/>
                </a:solidFill>
              </a:rPr>
              <a:t>, která se neslučují s pravidly poskytování podpory de </a:t>
            </a:r>
            <a:r>
              <a:rPr lang="cs-CZ" altLang="cs-CZ" sz="2000" dirty="0" err="1">
                <a:solidFill>
                  <a:srgbClr val="143F7E"/>
                </a:solidFill>
              </a:rPr>
              <a:t>minimis</a:t>
            </a:r>
            <a:r>
              <a:rPr lang="cs-CZ" altLang="cs-CZ" sz="2000" dirty="0">
                <a:solidFill>
                  <a:srgbClr val="143F7E"/>
                </a:solidFill>
              </a:rPr>
              <a:t> (viz dále</a:t>
            </a:r>
            <a:r>
              <a:rPr lang="cs-CZ" altLang="cs-CZ" sz="2000" dirty="0" smtClean="0">
                <a:solidFill>
                  <a:srgbClr val="143F7E"/>
                </a:solidFill>
              </a:rPr>
              <a:t>).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5FBBF5"/>
              </a:buClr>
              <a:buFont typeface="Wingdings" panose="05000000000000000000" pitchFamily="2" charset="2"/>
              <a:buChar char="l"/>
            </a:pPr>
            <a:r>
              <a:rPr lang="cs-CZ" altLang="cs-CZ" sz="2000" dirty="0">
                <a:solidFill>
                  <a:srgbClr val="143F7E"/>
                </a:solidFill>
              </a:rPr>
              <a:t>K</a:t>
            </a:r>
            <a:r>
              <a:rPr lang="cs-CZ" altLang="cs-CZ" sz="2000" dirty="0" smtClean="0">
                <a:solidFill>
                  <a:srgbClr val="143F7E"/>
                </a:solidFill>
              </a:rPr>
              <a:t>omplikace při poskytování mzdových příspěvků např. do oblasti sociálních služeb na činnosti, které jsou financovány formou vyrovnávacích plateb.</a:t>
            </a:r>
            <a:endParaRPr lang="cs-CZ" sz="2000" dirty="0" smtClean="0"/>
          </a:p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5FBBF5"/>
              </a:buClr>
              <a:buFont typeface="Wingdings" panose="05000000000000000000" pitchFamily="2" charset="2"/>
              <a:buChar char="l"/>
            </a:pPr>
            <a:r>
              <a:rPr lang="cs-CZ" sz="2000" dirty="0" smtClean="0"/>
              <a:t>Prostředky </a:t>
            </a:r>
            <a:r>
              <a:rPr lang="cs-CZ" sz="2000" dirty="0"/>
              <a:t>podpory (partnerům či dalším subjektům</a:t>
            </a:r>
            <a:r>
              <a:rPr lang="cs-CZ" sz="2000" dirty="0" smtClean="0"/>
              <a:t>) budou </a:t>
            </a:r>
            <a:r>
              <a:rPr lang="cs-CZ" sz="2000" dirty="0"/>
              <a:t>poskytovány prostředky </a:t>
            </a:r>
            <a:r>
              <a:rPr lang="cs-CZ" sz="2000" dirty="0" smtClean="0"/>
              <a:t>výhradně: 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FBBF5"/>
              </a:buClr>
              <a:buNone/>
            </a:pPr>
            <a:r>
              <a:rPr lang="cs-CZ" sz="1800" dirty="0"/>
              <a:t>	</a:t>
            </a:r>
            <a:r>
              <a:rPr lang="cs-CZ" sz="1800" dirty="0" smtClean="0"/>
              <a:t>1) </a:t>
            </a:r>
            <a:r>
              <a:rPr lang="cs-CZ" sz="1800" b="1" dirty="0" smtClean="0"/>
              <a:t>v</a:t>
            </a:r>
            <a:r>
              <a:rPr lang="cs-CZ" sz="1800" b="1" dirty="0"/>
              <a:t> režimu podpory de </a:t>
            </a:r>
            <a:r>
              <a:rPr lang="cs-CZ" sz="1800" b="1" dirty="0" err="1" smtClean="0"/>
              <a:t>minimis</a:t>
            </a:r>
            <a:r>
              <a:rPr lang="cs-CZ" sz="1800" b="1" dirty="0" smtClean="0"/>
              <a:t> </a:t>
            </a:r>
            <a:r>
              <a:rPr lang="cs-CZ" sz="1800" dirty="0" smtClean="0"/>
              <a:t> (naprostá většina)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FBBF5"/>
              </a:buClr>
              <a:buNone/>
            </a:pPr>
            <a:r>
              <a:rPr lang="cs-CZ" sz="1800" dirty="0"/>
              <a:t>	</a:t>
            </a:r>
            <a:r>
              <a:rPr lang="cs-CZ" sz="1800" dirty="0" smtClean="0"/>
              <a:t>2) </a:t>
            </a:r>
            <a:r>
              <a:rPr lang="cs-CZ" sz="1800" b="1" dirty="0" smtClean="0"/>
              <a:t>mimo režim </a:t>
            </a:r>
            <a:r>
              <a:rPr lang="cs-CZ" sz="1800" dirty="0" smtClean="0"/>
              <a:t>podpory de </a:t>
            </a:r>
            <a:r>
              <a:rPr lang="cs-CZ" sz="1800" dirty="0" err="1" smtClean="0"/>
              <a:t>minimis</a:t>
            </a:r>
            <a:r>
              <a:rPr lang="cs-CZ" sz="1800" dirty="0"/>
              <a:t> </a:t>
            </a:r>
            <a:r>
              <a:rPr lang="cs-CZ" sz="1800" dirty="0" smtClean="0"/>
              <a:t>(zejm. odvětví vzdělávání)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FBBF5"/>
              </a:buClr>
              <a:buNone/>
            </a:pPr>
            <a:r>
              <a:rPr lang="cs-CZ" sz="1800" spc="-15" dirty="0" smtClean="0">
                <a:solidFill>
                  <a:srgbClr val="08498A"/>
                </a:solidFill>
                <a:cs typeface="Arial"/>
              </a:rPr>
              <a:t>	</a:t>
            </a:r>
            <a:r>
              <a:rPr lang="cs-CZ" sz="1800" spc="-15" dirty="0" smtClean="0">
                <a:solidFill>
                  <a:schemeClr val="accent1"/>
                </a:solidFill>
                <a:cs typeface="Arial"/>
              </a:rPr>
              <a:t>3) v </a:t>
            </a:r>
            <a:r>
              <a:rPr lang="cs-CZ" sz="1800" spc="-15" dirty="0">
                <a:solidFill>
                  <a:schemeClr val="accent1"/>
                </a:solidFill>
                <a:cs typeface="Arial"/>
              </a:rPr>
              <a:t>režimu </a:t>
            </a:r>
            <a:r>
              <a:rPr lang="cs-CZ" sz="1800" b="1" spc="-15" dirty="0">
                <a:solidFill>
                  <a:schemeClr val="accent1"/>
                </a:solidFill>
                <a:cs typeface="Arial"/>
              </a:rPr>
              <a:t>blokové výjimky</a:t>
            </a:r>
            <a:endParaRPr lang="cs-CZ" sz="1800" b="1" dirty="0">
              <a:solidFill>
                <a:schemeClr val="accent1"/>
              </a:solidFill>
              <a:cs typeface="Arial"/>
            </a:endParaRP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FBBF5"/>
              </a:buClr>
              <a:buNone/>
            </a:pPr>
            <a:endParaRPr lang="cs-CZ" sz="1800" dirty="0"/>
          </a:p>
          <a:p>
            <a:pPr>
              <a:lnSpc>
                <a:spcPct val="100000"/>
              </a:lnSpc>
            </a:pPr>
            <a:endParaRPr lang="cs-CZ" sz="800" b="1" dirty="0" smtClean="0"/>
          </a:p>
          <a:p>
            <a:pPr marL="0" indent="0" algn="ctr">
              <a:buNone/>
            </a:pPr>
            <a:endParaRPr lang="cs-CZ" sz="16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0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Veřejná PODPORA – DE </a:t>
            </a:r>
            <a:r>
              <a:rPr lang="cs-CZ" sz="3000" dirty="0" err="1" smtClean="0"/>
              <a:t>minimis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8064000" cy="4464016"/>
          </a:xfrm>
        </p:spPr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cs-CZ" sz="2000" dirty="0" smtClean="0"/>
              <a:t>Informace k poskytování </a:t>
            </a:r>
            <a:r>
              <a:rPr lang="cs-CZ" sz="2000" dirty="0"/>
              <a:t>podpory de </a:t>
            </a:r>
            <a:r>
              <a:rPr lang="cs-CZ" sz="2000" dirty="0" err="1"/>
              <a:t>minimis</a:t>
            </a:r>
            <a:endParaRPr lang="cs-CZ" sz="2000" dirty="0"/>
          </a:p>
          <a:p>
            <a:pPr marL="895350" indent="-447675" algn="just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b="1" dirty="0" smtClean="0"/>
              <a:t>celková </a:t>
            </a:r>
            <a:r>
              <a:rPr lang="cs-CZ" sz="1800" b="1" dirty="0"/>
              <a:t>výše podpory de </a:t>
            </a:r>
            <a:r>
              <a:rPr lang="cs-CZ" sz="1800" b="1" dirty="0" err="1"/>
              <a:t>minimis</a:t>
            </a:r>
            <a:r>
              <a:rPr lang="cs-CZ" sz="1800" b="1" dirty="0"/>
              <a:t> </a:t>
            </a:r>
            <a:r>
              <a:rPr lang="cs-CZ" sz="1800" b="1" dirty="0" smtClean="0"/>
              <a:t>(obecné) poskytnuté </a:t>
            </a:r>
            <a:r>
              <a:rPr lang="cs-CZ" sz="1800" b="1" dirty="0"/>
              <a:t>jednomu podniku </a:t>
            </a:r>
            <a:r>
              <a:rPr lang="cs-CZ" sz="1800" dirty="0"/>
              <a:t>nesmí za libovolná tři po sobě jdoucí jednoletá účetní období překročit částku </a:t>
            </a:r>
            <a:r>
              <a:rPr lang="cs-CZ" sz="1800" b="1" dirty="0" smtClean="0"/>
              <a:t>200.000 EUR;</a:t>
            </a:r>
            <a:endParaRPr lang="cs-CZ" sz="1800" dirty="0" smtClean="0"/>
          </a:p>
          <a:p>
            <a:pPr marL="895350" indent="-447675" algn="just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dirty="0" smtClean="0"/>
              <a:t>silniční </a:t>
            </a:r>
            <a:r>
              <a:rPr lang="cs-CZ" sz="1800" dirty="0"/>
              <a:t>nákladní doprava pro cizí potřebu, </a:t>
            </a:r>
            <a:r>
              <a:rPr lang="cs-CZ" sz="1800" dirty="0" smtClean="0"/>
              <a:t>max.</a:t>
            </a:r>
            <a:r>
              <a:rPr lang="cs-CZ" sz="1800" b="1" dirty="0" smtClean="0"/>
              <a:t>100.000 EUR; </a:t>
            </a:r>
          </a:p>
          <a:p>
            <a:pPr marL="895350" indent="-447675" algn="just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b="1" dirty="0"/>
              <a:t>jeden podnik </a:t>
            </a:r>
            <a:r>
              <a:rPr lang="cs-CZ" sz="1800" dirty="0"/>
              <a:t>– definice v metodice a na stránkách ÚOHS – subjekty propojené přes vlastnickou většinu či rozhodující vliv, jmenovací či hlasovací práva </a:t>
            </a:r>
            <a:endParaRPr lang="cs-CZ" sz="1800" dirty="0" smtClean="0"/>
          </a:p>
          <a:p>
            <a:pPr marL="895350" indent="-447675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¢"/>
            </a:pPr>
            <a:r>
              <a:rPr lang="cs-CZ" sz="1800" dirty="0" smtClean="0"/>
              <a:t>k </a:t>
            </a:r>
            <a:r>
              <a:rPr lang="cs-CZ" sz="1800" dirty="0"/>
              <a:t>poskytnutí podpory de </a:t>
            </a:r>
            <a:r>
              <a:rPr lang="cs-CZ" sz="1800" dirty="0" err="1"/>
              <a:t>minimis</a:t>
            </a:r>
            <a:r>
              <a:rPr lang="cs-CZ" sz="1800" dirty="0"/>
              <a:t> dochází dnem vydáním 1) </a:t>
            </a:r>
            <a:r>
              <a:rPr lang="cs-CZ" sz="1800" b="1" dirty="0"/>
              <a:t>rozhodnutí o poskytnutí dotace </a:t>
            </a:r>
            <a:r>
              <a:rPr lang="cs-CZ" sz="1800" dirty="0"/>
              <a:t>na projekt či 2) dnem vydáním </a:t>
            </a:r>
            <a:r>
              <a:rPr lang="cs-CZ" sz="1800" b="1" dirty="0"/>
              <a:t>rozhodnutí </a:t>
            </a:r>
            <a:r>
              <a:rPr lang="cs-CZ" sz="1800" dirty="0"/>
              <a:t>o podpoře de </a:t>
            </a:r>
            <a:r>
              <a:rPr lang="cs-CZ" sz="1800" dirty="0" err="1"/>
              <a:t>minimis</a:t>
            </a:r>
            <a:r>
              <a:rPr lang="cs-CZ" sz="1800" dirty="0"/>
              <a:t> / mimo režim  </a:t>
            </a:r>
            <a:r>
              <a:rPr lang="cs-CZ" sz="1800" b="1" dirty="0"/>
              <a:t>během realizace projektu</a:t>
            </a:r>
            <a:r>
              <a:rPr lang="cs-CZ" sz="1800" dirty="0"/>
              <a:t>. V právním aktu projektů OPZ / v rozhodnutí budou uvedeny konkrétní podmínky čerpání těchto </a:t>
            </a:r>
            <a:r>
              <a:rPr lang="cs-CZ" sz="1800" dirty="0" smtClean="0"/>
              <a:t>prostředků;</a:t>
            </a:r>
          </a:p>
          <a:p>
            <a:pPr marL="895350" indent="-447675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¢"/>
            </a:pPr>
            <a:r>
              <a:rPr lang="cs-CZ" sz="1800" dirty="0"/>
              <a:t>data jsou pak uvedena </a:t>
            </a:r>
            <a:r>
              <a:rPr lang="cs-CZ" sz="1800" b="1" dirty="0"/>
              <a:t>v registru podpor de </a:t>
            </a:r>
            <a:r>
              <a:rPr lang="cs-CZ" sz="1800" b="1" dirty="0" err="1"/>
              <a:t>minimis</a:t>
            </a:r>
            <a:r>
              <a:rPr lang="cs-CZ" sz="1800" dirty="0"/>
              <a:t> vedeným ÚOHS;</a:t>
            </a:r>
          </a:p>
          <a:p>
            <a:pPr marL="895350" indent="-447675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¢"/>
            </a:pPr>
            <a:endParaRPr lang="cs-CZ" sz="1800" dirty="0"/>
          </a:p>
          <a:p>
            <a:pPr marL="895350" indent="-447675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¢"/>
            </a:pPr>
            <a:endParaRPr lang="cs-CZ" sz="1800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15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Veřejná podpora 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cs-CZ" altLang="cs-CZ" sz="1800" dirty="0" smtClean="0">
                <a:solidFill>
                  <a:srgbClr val="143F7E"/>
                </a:solidFill>
              </a:rPr>
              <a:t>Příklad: Posouzení </a:t>
            </a:r>
            <a:r>
              <a:rPr lang="cs-CZ" altLang="cs-CZ" sz="1800" dirty="0">
                <a:solidFill>
                  <a:srgbClr val="143F7E"/>
                </a:solidFill>
              </a:rPr>
              <a:t>VP u příjemce mzdového příspěvku </a:t>
            </a:r>
            <a:r>
              <a:rPr lang="cs-CZ" altLang="cs-CZ" sz="1800" dirty="0" smtClean="0">
                <a:solidFill>
                  <a:srgbClr val="143F7E"/>
                </a:solidFill>
              </a:rPr>
              <a:t>má </a:t>
            </a:r>
            <a:r>
              <a:rPr lang="cs-CZ" altLang="cs-CZ" sz="1800" dirty="0">
                <a:solidFill>
                  <a:srgbClr val="143F7E"/>
                </a:solidFill>
              </a:rPr>
              <a:t>tyto </a:t>
            </a:r>
            <a:r>
              <a:rPr lang="cs-CZ" altLang="cs-CZ" sz="1800" dirty="0" smtClean="0">
                <a:solidFill>
                  <a:srgbClr val="143F7E"/>
                </a:solidFill>
              </a:rPr>
              <a:t>fáze</a:t>
            </a:r>
            <a:endParaRPr lang="cs-CZ" altLang="cs-CZ" sz="1800" dirty="0">
              <a:solidFill>
                <a:srgbClr val="143F7E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cs-CZ" altLang="cs-CZ" sz="2000" dirty="0" smtClean="0">
                <a:solidFill>
                  <a:srgbClr val="143F7E"/>
                </a:solidFill>
              </a:rPr>
              <a:t>Příjemce dotace </a:t>
            </a:r>
            <a:r>
              <a:rPr lang="cs-CZ" sz="2000" dirty="0" smtClean="0"/>
              <a:t>podá </a:t>
            </a:r>
            <a:r>
              <a:rPr lang="cs-CZ" sz="2000" b="1" dirty="0"/>
              <a:t>žádost o posouzení a případné přidělení podpory mimo režim de </a:t>
            </a:r>
            <a:r>
              <a:rPr lang="cs-CZ" sz="2000" b="1" dirty="0" err="1"/>
              <a:t>minimis</a:t>
            </a:r>
            <a:r>
              <a:rPr lang="cs-CZ" sz="2000" b="1" dirty="0"/>
              <a:t> / podpory de </a:t>
            </a:r>
            <a:r>
              <a:rPr lang="cs-CZ" sz="2000" b="1" dirty="0" err="1" smtClean="0"/>
              <a:t>minimis</a:t>
            </a:r>
            <a:r>
              <a:rPr lang="cs-CZ" sz="2000" b="1" dirty="0" smtClean="0"/>
              <a:t> /v blokové výjimce</a:t>
            </a:r>
            <a:r>
              <a:rPr lang="cs-CZ" sz="2000" dirty="0" smtClean="0"/>
              <a:t> </a:t>
            </a:r>
            <a:r>
              <a:rPr lang="cs-CZ" sz="2000" dirty="0"/>
              <a:t>společně s čestným prohlášením </a:t>
            </a:r>
            <a:r>
              <a:rPr lang="cs-CZ" altLang="cs-CZ" sz="2000" dirty="0" smtClean="0">
                <a:solidFill>
                  <a:srgbClr val="143F7E"/>
                </a:solidFill>
              </a:rPr>
              <a:t>příjemce dotace </a:t>
            </a:r>
            <a:r>
              <a:rPr lang="cs-CZ" altLang="cs-CZ" sz="2000" dirty="0">
                <a:solidFill>
                  <a:srgbClr val="143F7E"/>
                </a:solidFill>
              </a:rPr>
              <a:t>min. 1 měsíc před čerpáním </a:t>
            </a:r>
            <a:r>
              <a:rPr lang="cs-CZ" altLang="cs-CZ" sz="2000" dirty="0" smtClean="0">
                <a:solidFill>
                  <a:srgbClr val="143F7E"/>
                </a:solidFill>
              </a:rPr>
              <a:t>MP)</a:t>
            </a:r>
            <a:endParaRPr lang="cs-CZ" altLang="cs-CZ" sz="2000" dirty="0">
              <a:solidFill>
                <a:srgbClr val="143F7E"/>
              </a:solidFill>
            </a:endParaRPr>
          </a:p>
          <a:p>
            <a:pPr marL="1076325" indent="-628650">
              <a:lnSpc>
                <a:spcPct val="80000"/>
              </a:lnSpc>
              <a:buFont typeface="Wingdings" panose="05000000000000000000" pitchFamily="2" charset="2"/>
              <a:buChar char="¢"/>
            </a:pPr>
            <a:r>
              <a:rPr lang="cs-CZ" altLang="cs-CZ" sz="1800" dirty="0" smtClean="0">
                <a:solidFill>
                  <a:srgbClr val="143F7E"/>
                </a:solidFill>
              </a:rPr>
              <a:t>poskytovatel </a:t>
            </a:r>
            <a:r>
              <a:rPr lang="cs-CZ" altLang="cs-CZ" sz="1800" dirty="0">
                <a:solidFill>
                  <a:srgbClr val="143F7E"/>
                </a:solidFill>
              </a:rPr>
              <a:t>posoudí VP</a:t>
            </a:r>
          </a:p>
          <a:p>
            <a:pPr marL="1076325" indent="-628650">
              <a:lnSpc>
                <a:spcPct val="80000"/>
              </a:lnSpc>
              <a:buFont typeface="Wingdings" panose="05000000000000000000" pitchFamily="2" charset="2"/>
              <a:buChar char="¢"/>
            </a:pPr>
            <a:r>
              <a:rPr lang="cs-CZ" altLang="cs-CZ" sz="1800" dirty="0" smtClean="0">
                <a:solidFill>
                  <a:srgbClr val="143F7E"/>
                </a:solidFill>
              </a:rPr>
              <a:t>poskytovatel </a:t>
            </a:r>
            <a:r>
              <a:rPr lang="cs-CZ" altLang="cs-CZ" sz="1800" dirty="0">
                <a:solidFill>
                  <a:srgbClr val="143F7E"/>
                </a:solidFill>
              </a:rPr>
              <a:t>rozhodne o VP </a:t>
            </a:r>
          </a:p>
          <a:p>
            <a:pPr marL="1076325" lvl="1" indent="-62865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¢"/>
            </a:pPr>
            <a:r>
              <a:rPr lang="cs-CZ" altLang="cs-CZ" sz="1800" dirty="0">
                <a:solidFill>
                  <a:srgbClr val="143F7E"/>
                </a:solidFill>
              </a:rPr>
              <a:t>není VP – písemné oznámení příslušnému subjektu</a:t>
            </a:r>
          </a:p>
          <a:p>
            <a:pPr marL="1076325" lvl="1" indent="-62865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¢"/>
            </a:pPr>
            <a:r>
              <a:rPr lang="cs-CZ" altLang="cs-CZ" sz="1800" dirty="0">
                <a:solidFill>
                  <a:srgbClr val="143F7E"/>
                </a:solidFill>
              </a:rPr>
              <a:t>DM -  elektronická informace o přidělení DM; přenos/zanesení údajů do Registru DM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cs-CZ" sz="1800" dirty="0" smtClean="0">
                <a:solidFill>
                  <a:srgbClr val="143F7E"/>
                </a:solidFill>
              </a:rPr>
              <a:t>Veškeré </a:t>
            </a:r>
            <a:r>
              <a:rPr lang="cs-CZ" sz="1800" dirty="0">
                <a:solidFill>
                  <a:srgbClr val="143F7E"/>
                </a:solidFill>
              </a:rPr>
              <a:t>formuláře </a:t>
            </a:r>
            <a:r>
              <a:rPr lang="cs-CZ" sz="1800" dirty="0" smtClean="0">
                <a:solidFill>
                  <a:srgbClr val="143F7E"/>
                </a:solidFill>
              </a:rPr>
              <a:t>budou ke </a:t>
            </a:r>
            <a:r>
              <a:rPr lang="cs-CZ" sz="1800" dirty="0">
                <a:solidFill>
                  <a:srgbClr val="143F7E"/>
                </a:solidFill>
              </a:rPr>
              <a:t>stažení na portále </a:t>
            </a:r>
            <a:r>
              <a:rPr lang="cs-CZ" sz="1800" dirty="0" err="1" smtClean="0">
                <a:solidFill>
                  <a:srgbClr val="002060"/>
                </a:solidFill>
                <a:hlinkClick r:id="rId3"/>
              </a:rPr>
              <a:t>www.esfcr.cz</a:t>
            </a:r>
            <a:r>
              <a:rPr lang="cs-CZ" sz="1800" dirty="0" smtClean="0">
                <a:solidFill>
                  <a:srgbClr val="002060"/>
                </a:solidFill>
              </a:rPr>
              <a:t> </a:t>
            </a:r>
            <a:r>
              <a:rPr lang="cs-CZ" sz="1800" dirty="0" smtClean="0">
                <a:solidFill>
                  <a:srgbClr val="143F7E"/>
                </a:solidFill>
              </a:rPr>
              <a:t> </a:t>
            </a:r>
            <a:r>
              <a:rPr lang="cs-CZ" altLang="cs-CZ" sz="1800" dirty="0" smtClean="0">
                <a:solidFill>
                  <a:srgbClr val="143F7E"/>
                </a:solidFill>
              </a:rPr>
              <a:t>(výhledově bude vyřizováno přes </a:t>
            </a:r>
            <a:r>
              <a:rPr lang="cs-CZ" altLang="cs-CZ" sz="1800" dirty="0">
                <a:solidFill>
                  <a:srgbClr val="143F7E"/>
                </a:solidFill>
              </a:rPr>
              <a:t>ISKP 2014</a:t>
            </a:r>
            <a:r>
              <a:rPr lang="cs-CZ" altLang="cs-CZ" sz="1800" dirty="0" smtClean="0">
                <a:solidFill>
                  <a:srgbClr val="143F7E"/>
                </a:solidFill>
              </a:rPr>
              <a:t>+).</a:t>
            </a:r>
            <a:endParaRPr lang="cs-CZ" sz="1800" dirty="0">
              <a:solidFill>
                <a:srgbClr val="143F7E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5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57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VEŘEJNÁ PODPORA – Časté chyby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268760"/>
            <a:ext cx="8064000" cy="4851240"/>
          </a:xfrm>
        </p:spPr>
        <p:txBody>
          <a:bodyPr/>
          <a:lstStyle/>
          <a:p>
            <a:endParaRPr lang="cs-CZ" dirty="0" smtClean="0"/>
          </a:p>
          <a:p>
            <a:r>
              <a:rPr lang="cs-CZ" dirty="0" smtClean="0"/>
              <a:t>NÁLEŽITOSTI ŽÁDOSTI</a:t>
            </a:r>
          </a:p>
          <a:p>
            <a:pPr lvl="1"/>
            <a:r>
              <a:rPr lang="cs-CZ" dirty="0" smtClean="0"/>
              <a:t> zdroje dokumentů</a:t>
            </a:r>
          </a:p>
          <a:p>
            <a:pPr lvl="1"/>
            <a:r>
              <a:rPr lang="cs-CZ" dirty="0" smtClean="0"/>
              <a:t> žádost</a:t>
            </a:r>
          </a:p>
          <a:p>
            <a:pPr lvl="1"/>
            <a:r>
              <a:rPr lang="cs-CZ" dirty="0" smtClean="0"/>
              <a:t> výpočet </a:t>
            </a:r>
            <a:endParaRPr lang="cs-CZ" dirty="0"/>
          </a:p>
          <a:p>
            <a:pPr lvl="1"/>
            <a:r>
              <a:rPr lang="cs-CZ" dirty="0" smtClean="0"/>
              <a:t> </a:t>
            </a:r>
            <a:r>
              <a:rPr lang="cs-CZ" dirty="0"/>
              <a:t>ČP</a:t>
            </a:r>
          </a:p>
          <a:p>
            <a:pPr lvl="1"/>
            <a:r>
              <a:rPr lang="cs-CZ" dirty="0" smtClean="0"/>
              <a:t> </a:t>
            </a:r>
            <a:r>
              <a:rPr lang="cs-CZ" dirty="0"/>
              <a:t>popis míst</a:t>
            </a:r>
          </a:p>
          <a:p>
            <a:pPr lvl="1"/>
            <a:r>
              <a:rPr lang="cs-CZ" dirty="0" smtClean="0"/>
              <a:t> </a:t>
            </a:r>
            <a:r>
              <a:rPr lang="cs-CZ" dirty="0"/>
              <a:t>zdůvodnění </a:t>
            </a:r>
          </a:p>
          <a:p>
            <a:pPr lvl="1"/>
            <a:r>
              <a:rPr lang="cs-CZ" dirty="0" smtClean="0"/>
              <a:t> </a:t>
            </a:r>
            <a:r>
              <a:rPr lang="cs-CZ" dirty="0"/>
              <a:t>plná moc</a:t>
            </a:r>
          </a:p>
          <a:p>
            <a:pPr lvl="1"/>
            <a:r>
              <a:rPr lang="cs-CZ" dirty="0" smtClean="0"/>
              <a:t> </a:t>
            </a:r>
            <a:r>
              <a:rPr lang="cs-CZ" dirty="0"/>
              <a:t>propojené </a:t>
            </a:r>
            <a:r>
              <a:rPr lang="cs-CZ" dirty="0" smtClean="0"/>
              <a:t>podniky</a:t>
            </a:r>
          </a:p>
          <a:p>
            <a:pPr lvl="1"/>
            <a:r>
              <a:rPr lang="cs-CZ" dirty="0" smtClean="0"/>
              <a:t> zrušení/změna výše podpory</a:t>
            </a:r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6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66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2800" dirty="0"/>
              <a:t>VEŘEJNÁ PODPORA – Časté chyby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556792"/>
            <a:ext cx="7992440" cy="4239172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cs-CZ" sz="1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dirty="0"/>
          </a:p>
          <a:p>
            <a:endParaRPr lang="cs-CZ" sz="1800" dirty="0">
              <a:solidFill>
                <a:srgbClr val="084A8B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7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7571317" cy="425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611560" y="1268760"/>
            <a:ext cx="80648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VŠECHY PODSTATNÉ DOKUMENTY NALEZNETE NA:  </a:t>
            </a:r>
            <a:r>
              <a:rPr lang="cs-CZ" sz="1600" dirty="0" smtClean="0"/>
              <a:t>https</a:t>
            </a:r>
            <a:r>
              <a:rPr lang="cs-CZ" sz="1600" dirty="0"/>
              <a:t>://www.esfcr.cz/formulare-z-oblasti-verejne-podpory-a-podpory-de-minimis-opz</a:t>
            </a:r>
          </a:p>
        </p:txBody>
      </p:sp>
    </p:spTree>
    <p:extLst>
      <p:ext uri="{BB962C8B-B14F-4D97-AF65-F5344CB8AC3E}">
        <p14:creationId xmlns:p14="http://schemas.microsoft.com/office/powerpoint/2010/main" val="85481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196752"/>
            <a:ext cx="8064000" cy="4320000"/>
          </a:xfrm>
        </p:spPr>
        <p:txBody>
          <a:bodyPr/>
          <a:lstStyle/>
          <a:p>
            <a:r>
              <a:rPr lang="cs-CZ" sz="2000" dirty="0" smtClean="0"/>
              <a:t>Žádost vždy zasílejte na aktuálním formuláři přílohou v depeši</a:t>
            </a: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8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772816"/>
            <a:ext cx="6090747" cy="4634382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6300192" y="1628800"/>
            <a:ext cx="26642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cs-CZ" sz="1400" dirty="0" smtClean="0"/>
              <a:t>V případě více MP v průběhu 1   měsíce uvádějte vše do jedné  žádosti</a:t>
            </a:r>
            <a:r>
              <a:rPr lang="cs-CZ" sz="2000" dirty="0" smtClean="0"/>
              <a:t> </a:t>
            </a:r>
          </a:p>
          <a:p>
            <a:endParaRPr lang="cs-CZ" sz="2000" dirty="0" smtClean="0"/>
          </a:p>
          <a:p>
            <a:pPr marL="171450" indent="-171450">
              <a:buFontTx/>
              <a:buChar char="-"/>
            </a:pPr>
            <a:r>
              <a:rPr lang="cs-CZ" sz="1400" dirty="0" smtClean="0"/>
              <a:t>K žádosti přikládejte i verzi ve </a:t>
            </a:r>
            <a:r>
              <a:rPr lang="cs-CZ" sz="1400" dirty="0" err="1" smtClean="0"/>
              <a:t>wordu</a:t>
            </a:r>
            <a:endParaRPr lang="cs-CZ" sz="1400" dirty="0" smtClean="0"/>
          </a:p>
          <a:p>
            <a:pPr marL="171450" indent="-171450">
              <a:buFontTx/>
              <a:buChar char="-"/>
            </a:pPr>
            <a:endParaRPr lang="cs-CZ" sz="1400" dirty="0"/>
          </a:p>
          <a:p>
            <a:pPr marL="171450" indent="-171450">
              <a:buFontTx/>
              <a:buChar char="-"/>
            </a:pPr>
            <a:r>
              <a:rPr lang="cs-CZ" sz="1400" dirty="0" smtClean="0"/>
              <a:t>Žádost podepisuje statutární zástupce nebo pověřená osoba s plnou mocí</a:t>
            </a:r>
          </a:p>
          <a:p>
            <a:pPr marL="171450" indent="-171450">
              <a:buFontTx/>
              <a:buChar char="-"/>
            </a:pPr>
            <a:endParaRPr lang="cs-CZ" sz="1400" dirty="0" smtClean="0"/>
          </a:p>
          <a:p>
            <a:pPr marL="171450" indent="-171450">
              <a:buFontTx/>
              <a:buChar char="-"/>
            </a:pPr>
            <a:r>
              <a:rPr lang="cs-CZ" sz="1400" dirty="0" smtClean="0"/>
              <a:t>Žádost vždy zasílejte v depeši na oba PM přímo z projektu</a:t>
            </a:r>
            <a:endParaRPr lang="cs-CZ" sz="1400" dirty="0"/>
          </a:p>
          <a:p>
            <a:pPr marL="171450" indent="-171450">
              <a:buFontTx/>
              <a:buChar char="-"/>
            </a:pP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234803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VEŘEJNÁ PODPORA – Časté chyby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9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267349" y="1340768"/>
            <a:ext cx="2420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Takto ne !</a:t>
            </a:r>
            <a:endParaRPr lang="cs-CZ" dirty="0"/>
          </a:p>
        </p:txBody>
      </p:sp>
      <p:sp>
        <p:nvSpPr>
          <p:cNvPr id="7" name="Ovál 6"/>
          <p:cNvSpPr/>
          <p:nvPr/>
        </p:nvSpPr>
        <p:spPr>
          <a:xfrm>
            <a:off x="4716016" y="3929817"/>
            <a:ext cx="504056" cy="504056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5436096" y="4001958"/>
            <a:ext cx="504056" cy="504056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b="1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372200" y="1710100"/>
            <a:ext cx="2520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Míra spolufinancování – vždy uvádíte 0 z hlediska VP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Režim podpory – vždy  celý název tedy: DM dle1407/2013 </a:t>
            </a:r>
            <a:endParaRPr lang="cs-CZ" dirty="0"/>
          </a:p>
        </p:txBody>
      </p:sp>
      <p:pic>
        <p:nvPicPr>
          <p:cNvPr id="12" name="Zástupný symbol pro obsah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73" y="1770023"/>
            <a:ext cx="5730687" cy="4319588"/>
          </a:xfrm>
        </p:spPr>
      </p:pic>
      <p:sp>
        <p:nvSpPr>
          <p:cNvPr id="3" name="Šipka doprava 2"/>
          <p:cNvSpPr/>
          <p:nvPr/>
        </p:nvSpPr>
        <p:spPr>
          <a:xfrm rot="4264895">
            <a:off x="3710525" y="2385440"/>
            <a:ext cx="153442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33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10710</TotalTime>
  <Words>795</Words>
  <Application>Microsoft Office PowerPoint</Application>
  <PresentationFormat>Předvádění na obrazovce (4:3)</PresentationFormat>
  <Paragraphs>124</Paragraphs>
  <Slides>17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17</vt:i4>
      </vt:variant>
    </vt:vector>
  </HeadingPairs>
  <TitlesOfParts>
    <vt:vector size="20" baseType="lpstr">
      <vt:lpstr>prezentace</vt:lpstr>
      <vt:lpstr>1_prezentace</vt:lpstr>
      <vt:lpstr>2_prezentace</vt:lpstr>
      <vt:lpstr>Veřejná podpora – časté chyby</vt:lpstr>
      <vt:lpstr>Prezentace aplikace PowerPoint</vt:lpstr>
      <vt:lpstr>Veřejná PODPORA </vt:lpstr>
      <vt:lpstr>Veřejná PODPORA – DE minimis</vt:lpstr>
      <vt:lpstr>Veřejná podpora </vt:lpstr>
      <vt:lpstr>VEŘEJNÁ PODPORA – Časté chyby</vt:lpstr>
      <vt:lpstr>VEŘEJNÁ PODPORA – Časté chyby</vt:lpstr>
      <vt:lpstr>VEŘEJNÁ PODPORA – Časté chyby</vt:lpstr>
      <vt:lpstr>VEŘEJNÁ PODPORA – Časté chyby</vt:lpstr>
      <vt:lpstr>VEŘEJNÁ PODPORA – Časté chyby</vt:lpstr>
      <vt:lpstr>VEŘEJNÁ PODPORA – Časté chyby</vt:lpstr>
      <vt:lpstr>VEŘEJNÁ PODPORA – Časté chyby</vt:lpstr>
      <vt:lpstr>VEŘEJNÁ PODPORA – Časté chyby</vt:lpstr>
      <vt:lpstr>VEŘEJNÁ PODPORA – Časté chyby</vt:lpstr>
      <vt:lpstr>VEŘEJNÁ PODPORA – Časté chyby</vt:lpstr>
      <vt:lpstr>VEŘEJNÁ PODPORA – Časté chyby</vt:lpstr>
      <vt:lpstr>VEŘEJNÁ PODPORA – Časté chyby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Volková Ilona (MPSV)</dc:creator>
  <cp:lastModifiedBy>Volková Ilona Ing. (MPSV)</cp:lastModifiedBy>
  <cp:revision>829</cp:revision>
  <cp:lastPrinted>2017-01-06T12:43:45Z</cp:lastPrinted>
  <dcterms:created xsi:type="dcterms:W3CDTF">2015-02-20T08:23:15Z</dcterms:created>
  <dcterms:modified xsi:type="dcterms:W3CDTF">2017-08-14T09:13:10Z</dcterms:modified>
</cp:coreProperties>
</file>