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1" r:id="rId1"/>
  </p:sldMasterIdLst>
  <p:notesMasterIdLst>
    <p:notesMasterId r:id="rId88"/>
  </p:notesMasterIdLst>
  <p:handoutMasterIdLst>
    <p:handoutMasterId r:id="rId89"/>
  </p:handoutMasterIdLst>
  <p:sldIdLst>
    <p:sldId id="256" r:id="rId2"/>
    <p:sldId id="517" r:id="rId3"/>
    <p:sldId id="551" r:id="rId4"/>
    <p:sldId id="613" r:id="rId5"/>
    <p:sldId id="611" r:id="rId6"/>
    <p:sldId id="561" r:id="rId7"/>
    <p:sldId id="562" r:id="rId8"/>
    <p:sldId id="615" r:id="rId9"/>
    <p:sldId id="614" r:id="rId10"/>
    <p:sldId id="619" r:id="rId11"/>
    <p:sldId id="616" r:id="rId12"/>
    <p:sldId id="693" r:id="rId13"/>
    <p:sldId id="694" r:id="rId14"/>
    <p:sldId id="695" r:id="rId15"/>
    <p:sldId id="696" r:id="rId16"/>
    <p:sldId id="697" r:id="rId17"/>
    <p:sldId id="633" r:id="rId18"/>
    <p:sldId id="634" r:id="rId19"/>
    <p:sldId id="635" r:id="rId20"/>
    <p:sldId id="636" r:id="rId21"/>
    <p:sldId id="637" r:id="rId22"/>
    <p:sldId id="638" r:id="rId23"/>
    <p:sldId id="644" r:id="rId24"/>
    <p:sldId id="640" r:id="rId25"/>
    <p:sldId id="641" r:id="rId26"/>
    <p:sldId id="642" r:id="rId27"/>
    <p:sldId id="643" r:id="rId28"/>
    <p:sldId id="645" r:id="rId29"/>
    <p:sldId id="563" r:id="rId30"/>
    <p:sldId id="602" r:id="rId31"/>
    <p:sldId id="609" r:id="rId32"/>
    <p:sldId id="565" r:id="rId33"/>
    <p:sldId id="608" r:id="rId34"/>
    <p:sldId id="566" r:id="rId35"/>
    <p:sldId id="610" r:id="rId36"/>
    <p:sldId id="568" r:id="rId37"/>
    <p:sldId id="567" r:id="rId38"/>
    <p:sldId id="571" r:id="rId39"/>
    <p:sldId id="572" r:id="rId40"/>
    <p:sldId id="573" r:id="rId41"/>
    <p:sldId id="574" r:id="rId42"/>
    <p:sldId id="575" r:id="rId43"/>
    <p:sldId id="689" r:id="rId44"/>
    <p:sldId id="650" r:id="rId45"/>
    <p:sldId id="651" r:id="rId46"/>
    <p:sldId id="652" r:id="rId47"/>
    <p:sldId id="653" r:id="rId48"/>
    <p:sldId id="654" r:id="rId49"/>
    <p:sldId id="655" r:id="rId50"/>
    <p:sldId id="656" r:id="rId51"/>
    <p:sldId id="657" r:id="rId52"/>
    <p:sldId id="658" r:id="rId53"/>
    <p:sldId id="659" r:id="rId54"/>
    <p:sldId id="690" r:id="rId55"/>
    <p:sldId id="660" r:id="rId56"/>
    <p:sldId id="661" r:id="rId57"/>
    <p:sldId id="662" r:id="rId58"/>
    <p:sldId id="663" r:id="rId59"/>
    <p:sldId id="664" r:id="rId60"/>
    <p:sldId id="665" r:id="rId61"/>
    <p:sldId id="666" r:id="rId62"/>
    <p:sldId id="667" r:id="rId63"/>
    <p:sldId id="668" r:id="rId64"/>
    <p:sldId id="669" r:id="rId65"/>
    <p:sldId id="670" r:id="rId66"/>
    <p:sldId id="671" r:id="rId67"/>
    <p:sldId id="692" r:id="rId68"/>
    <p:sldId id="672" r:id="rId69"/>
    <p:sldId id="673" r:id="rId70"/>
    <p:sldId id="674" r:id="rId71"/>
    <p:sldId id="691" r:id="rId72"/>
    <p:sldId id="675" r:id="rId73"/>
    <p:sldId id="677" r:id="rId74"/>
    <p:sldId id="678" r:id="rId75"/>
    <p:sldId id="679" r:id="rId76"/>
    <p:sldId id="680" r:id="rId77"/>
    <p:sldId id="681" r:id="rId78"/>
    <p:sldId id="682" r:id="rId79"/>
    <p:sldId id="683" r:id="rId80"/>
    <p:sldId id="684" r:id="rId81"/>
    <p:sldId id="685" r:id="rId82"/>
    <p:sldId id="686" r:id="rId83"/>
    <p:sldId id="687" r:id="rId84"/>
    <p:sldId id="688" r:id="rId85"/>
    <p:sldId id="524" r:id="rId86"/>
    <p:sldId id="553" r:id="rId87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93939" autoAdjust="0"/>
  </p:normalViewPr>
  <p:slideViewPr>
    <p:cSldViewPr showGuides="1">
      <p:cViewPr>
        <p:scale>
          <a:sx n="100" d="100"/>
          <a:sy n="100" d="100"/>
        </p:scale>
        <p:origin x="-1944" y="-306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696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102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commentAuthors" Target="commentAuthor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notesMaster" Target="notesMasters/notesMaster1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135" cy="496253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956" y="1"/>
            <a:ext cx="2946135" cy="496253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r">
              <a:defRPr sz="1200"/>
            </a:lvl1pPr>
          </a:lstStyle>
          <a:p>
            <a:fld id="{156D9930-0615-4260-AF59-BA9BCB8859A7}" type="datetimeFigureOut">
              <a:rPr lang="cs-CZ" smtClean="0"/>
              <a:pPr/>
              <a:t>17.1.2017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28800"/>
            <a:ext cx="2946135" cy="49625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956" y="9428800"/>
            <a:ext cx="2946135" cy="49625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r">
              <a:defRPr sz="1200"/>
            </a:lvl1pPr>
          </a:lstStyle>
          <a:p>
            <a:fld id="{B7482078-8306-42AB-9E9B-E6B234344B0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66851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17.1.2017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2" tIns="45652" rIns="91302" bIns="45652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302" tIns="45652" rIns="91302" bIns="45652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3875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42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77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9215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85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86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7394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4043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7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5620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387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file/9003" TargetMode="External"/><Relationship Id="rId2" Type="http://schemas.openxmlformats.org/officeDocument/2006/relationships/hyperlink" Target="http://www.esfcr.cz/file/9002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monitorovani-podporenych-osob" TargetMode="External"/><Relationship Id="rId2" Type="http://schemas.openxmlformats.org/officeDocument/2006/relationships/hyperlink" Target="http://www.esfcr.cz/sablony-a-vzory-pro-vizualni-identit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sfcr.cz/file/9023/" TargetMode="Externa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pokyny-k-vyplneni-zpravy-o-realizaci-zadosti-o-platbu-a-zadosti-o-zmenu-opz/-/dokument/809712" TargetMode="Externa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ublicita.dotaceeu.cz/" TargetMode="Externa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" TargetMode="Externa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file/9023/" TargetMode="Externa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file/9882/" TargetMode="External"/><Relationship Id="rId2" Type="http://schemas.openxmlformats.org/officeDocument/2006/relationships/hyperlink" Target="http://www.esfcr.cz/file/9023/" TargetMode="Externa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vyzva-126-opz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esfcr.cz/vyzva-013-opz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763688" y="2348880"/>
            <a:ext cx="6876424" cy="3240360"/>
          </a:xfrm>
        </p:spPr>
        <p:txBody>
          <a:bodyPr anchor="ctr"/>
          <a:lstStyle/>
          <a:p>
            <a:r>
              <a:rPr lang="cs-CZ" sz="3200" dirty="0"/>
              <a:t>(Pilotní ověření péče </a:t>
            </a:r>
            <a:br>
              <a:rPr lang="cs-CZ" sz="3200" dirty="0"/>
            </a:br>
            <a:r>
              <a:rPr lang="cs-CZ" sz="3200" dirty="0"/>
              <a:t>o nejmenší děti </a:t>
            </a:r>
            <a:br>
              <a:rPr lang="cs-CZ" sz="3200" dirty="0"/>
            </a:br>
            <a:r>
              <a:rPr lang="cs-CZ" sz="3200" dirty="0"/>
              <a:t>v </a:t>
            </a:r>
            <a:r>
              <a:rPr lang="cs-CZ" sz="3200" dirty="0" err="1"/>
              <a:t>mikrojeslích</a:t>
            </a:r>
            <a:r>
              <a:rPr lang="cs-CZ" sz="3200" dirty="0"/>
              <a:t> v ČR 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(v Praze a v ČR mimo prahu)</a:t>
            </a:r>
            <a:br>
              <a:rPr lang="cs-CZ" sz="3200" dirty="0" smtClean="0"/>
            </a:br>
            <a:r>
              <a:rPr lang="cs-CZ" sz="1100" dirty="0"/>
              <a:t/>
            </a:r>
            <a:br>
              <a:rPr lang="cs-CZ" sz="1100" dirty="0"/>
            </a:br>
            <a:r>
              <a:rPr lang="cs-CZ" sz="1100" dirty="0"/>
              <a:t/>
            </a:r>
            <a:br>
              <a:rPr lang="cs-CZ" sz="1100" dirty="0"/>
            </a:br>
            <a:r>
              <a:rPr lang="cs-CZ" sz="2400" b="0" cap="none" dirty="0"/>
              <a:t>Seminář pro příjemce</a:t>
            </a:r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501008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280920" cy="4680520"/>
          </a:xfrm>
        </p:spPr>
        <p:txBody>
          <a:bodyPr/>
          <a:lstStyle/>
          <a:p>
            <a:pPr lvl="1"/>
            <a:r>
              <a:rPr lang="cs-CZ" b="1" dirty="0"/>
              <a:t>P</a:t>
            </a:r>
            <a:r>
              <a:rPr lang="cs-CZ" b="1" dirty="0" smtClean="0"/>
              <a:t>otvrzení </a:t>
            </a:r>
            <a:r>
              <a:rPr lang="cs-CZ" b="1" dirty="0"/>
              <a:t>o vazbě rodičů </a:t>
            </a:r>
            <a:r>
              <a:rPr lang="cs-CZ" b="1" dirty="0" smtClean="0"/>
              <a:t>na </a:t>
            </a:r>
            <a:r>
              <a:rPr lang="cs-CZ" b="1" dirty="0"/>
              <a:t>trh práce</a:t>
            </a:r>
            <a:r>
              <a:rPr lang="cs-CZ" dirty="0"/>
              <a:t> </a:t>
            </a:r>
            <a:r>
              <a:rPr lang="cs-CZ" dirty="0">
                <a:solidFill>
                  <a:schemeClr val="accent1"/>
                </a:solidFill>
              </a:rPr>
              <a:t>x </a:t>
            </a:r>
            <a:r>
              <a:rPr lang="cs-CZ" dirty="0" smtClean="0">
                <a:solidFill>
                  <a:schemeClr val="accent1"/>
                </a:solidFill>
              </a:rPr>
              <a:t>indikátory</a:t>
            </a:r>
            <a:endParaRPr lang="cs-CZ" dirty="0">
              <a:solidFill>
                <a:schemeClr val="accent1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accent1"/>
                </a:solidFill>
              </a:rPr>
              <a:t>potvrzení doporučujeme získat před přijetím dítěte do </a:t>
            </a:r>
            <a:r>
              <a:rPr lang="cs-CZ" dirty="0" smtClean="0">
                <a:solidFill>
                  <a:schemeClr val="accent1"/>
                </a:solidFill>
              </a:rPr>
              <a:t>zařízení,</a:t>
            </a:r>
            <a:endParaRPr lang="cs-CZ" dirty="0">
              <a:solidFill>
                <a:schemeClr val="accent1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předkládá se zpětně potvrzené se </a:t>
            </a:r>
            <a:r>
              <a:rPr lang="cs-CZ" dirty="0" err="1"/>
              <a:t>ZoR</a:t>
            </a:r>
            <a:r>
              <a:rPr lang="cs-CZ" dirty="0"/>
              <a:t> za příslušné </a:t>
            </a:r>
            <a:r>
              <a:rPr lang="cs-CZ" dirty="0" smtClean="0"/>
              <a:t>období,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 smtClean="0"/>
              <a:t>rodiče ho dokládají </a:t>
            </a:r>
            <a:r>
              <a:rPr lang="cs-CZ" dirty="0"/>
              <a:t>při zahájení účasti v projektu, při ukončení účasti v projektu a dále při každé změně </a:t>
            </a:r>
            <a:r>
              <a:rPr lang="cs-CZ" dirty="0" smtClean="0"/>
              <a:t>jejich </a:t>
            </a:r>
            <a:r>
              <a:rPr lang="cs-CZ" dirty="0"/>
              <a:t>postavení na trhu práce </a:t>
            </a:r>
            <a:endParaRPr lang="cs-CZ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cs-CZ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 smtClean="0"/>
              <a:t>Prokázání vazby rodičů na trh práce je možné některým </a:t>
            </a:r>
            <a:br>
              <a:rPr lang="cs-CZ" dirty="0" smtClean="0"/>
            </a:br>
            <a:r>
              <a:rPr lang="cs-CZ" dirty="0" smtClean="0"/>
              <a:t>z následujících způsobů:</a:t>
            </a:r>
            <a:endParaRPr lang="cs-CZ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3">
              <a:buFont typeface="Courier New" panose="02070309020205020404" pitchFamily="49" charset="0"/>
              <a:buChar char="o"/>
            </a:pPr>
            <a:r>
              <a:rPr lang="cs-CZ" sz="1800" dirty="0"/>
              <a:t>jsou </a:t>
            </a:r>
            <a:r>
              <a:rPr lang="cs-CZ" sz="1800" dirty="0" smtClean="0"/>
              <a:t>zaměstnaní,</a:t>
            </a:r>
            <a:endParaRPr lang="cs-CZ" sz="1800" dirty="0"/>
          </a:p>
          <a:p>
            <a:pPr lvl="3">
              <a:buFont typeface="Courier New" panose="02070309020205020404" pitchFamily="49" charset="0"/>
              <a:buChar char="o"/>
            </a:pPr>
            <a:r>
              <a:rPr lang="cs-CZ" sz="1800" dirty="0"/>
              <a:t>vykonávají podnikatelskou </a:t>
            </a:r>
            <a:r>
              <a:rPr lang="cs-CZ" sz="1800" dirty="0" smtClean="0"/>
              <a:t>činnost,</a:t>
            </a:r>
            <a:endParaRPr lang="cs-CZ" sz="1800" dirty="0"/>
          </a:p>
          <a:p>
            <a:pPr lvl="3">
              <a:buFont typeface="Courier New" panose="02070309020205020404" pitchFamily="49" charset="0"/>
              <a:buChar char="o"/>
            </a:pPr>
            <a:r>
              <a:rPr lang="cs-CZ" sz="1800" dirty="0"/>
              <a:t>v případě nezaměstnanosti práci aktivně </a:t>
            </a:r>
            <a:r>
              <a:rPr lang="cs-CZ" sz="1800" dirty="0" smtClean="0"/>
              <a:t>hledají,</a:t>
            </a:r>
            <a:endParaRPr lang="cs-CZ" sz="1800" dirty="0"/>
          </a:p>
          <a:p>
            <a:pPr lvl="3">
              <a:buFont typeface="Courier New" panose="02070309020205020404" pitchFamily="49" charset="0"/>
              <a:buChar char="o"/>
            </a:pPr>
            <a:r>
              <a:rPr lang="cs-CZ" sz="1800" dirty="0"/>
              <a:t>jsou zapojeni v procesu vzdělávání či </a:t>
            </a:r>
            <a:r>
              <a:rPr lang="cs-CZ" sz="1800" dirty="0" smtClean="0"/>
              <a:t>rekvalifikace.</a:t>
            </a:r>
            <a:endParaRPr lang="cs-CZ" sz="1800" dirty="0"/>
          </a:p>
          <a:p>
            <a:pPr marL="414000" lvl="1" indent="0"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346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80920" cy="5040560"/>
          </a:xfrm>
        </p:spPr>
        <p:txBody>
          <a:bodyPr/>
          <a:lstStyle/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Další </a:t>
            </a:r>
            <a:r>
              <a:rPr lang="cs-CZ" sz="2400" b="1" dirty="0"/>
              <a:t>povinné dokumenty </a:t>
            </a:r>
            <a:r>
              <a:rPr lang="cs-CZ" dirty="0"/>
              <a:t>(ověřuje </a:t>
            </a:r>
            <a:r>
              <a:rPr lang="cs-CZ" dirty="0" err="1"/>
              <a:t>KnM</a:t>
            </a:r>
            <a:r>
              <a:rPr lang="cs-CZ" dirty="0"/>
              <a:t>, případně vyžádá PM</a:t>
            </a:r>
            <a:r>
              <a:rPr lang="cs-CZ" dirty="0" smtClean="0"/>
              <a:t>)</a:t>
            </a:r>
          </a:p>
          <a:p>
            <a:pPr marL="936000" lvl="3" indent="-432000"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s</a:t>
            </a:r>
            <a:r>
              <a:rPr lang="cs-CZ" dirty="0" smtClean="0"/>
              <a:t>mlouvy s rodiči dětí denní evidence docházky (příchody a odchody dětí, podepisuje pečující osoba)</a:t>
            </a:r>
          </a:p>
          <a:p>
            <a:pPr marL="936000" lvl="3" indent="-432000"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m</a:t>
            </a:r>
            <a:r>
              <a:rPr lang="cs-CZ" dirty="0" smtClean="0"/>
              <a:t>onitorovací listy, či jejich obdoba</a:t>
            </a:r>
          </a:p>
          <a:p>
            <a:r>
              <a:rPr lang="cs-CZ" b="1" dirty="0" smtClean="0"/>
              <a:t>Upozornění</a:t>
            </a:r>
          </a:p>
          <a:p>
            <a:pPr lvl="1"/>
            <a:r>
              <a:rPr lang="cs-CZ" dirty="0"/>
              <a:t>s</a:t>
            </a:r>
            <a:r>
              <a:rPr lang="cs-CZ" dirty="0" smtClean="0"/>
              <a:t>lužby péče o děti mohou využívat pouze rodiče, splňující </a:t>
            </a:r>
            <a:r>
              <a:rPr lang="cs-CZ" dirty="0"/>
              <a:t>podmínku vazby na trh práce </a:t>
            </a:r>
            <a:endParaRPr lang="cs-CZ" dirty="0" smtClean="0"/>
          </a:p>
          <a:p>
            <a:pPr marL="414000" lvl="1" indent="0">
              <a:buNone/>
            </a:pPr>
            <a:endParaRPr lang="cs-CZ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534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/>
              <a:t/>
            </a:r>
            <a:br>
              <a:rPr lang="cs-CZ" dirty="0"/>
            </a:br>
            <a:r>
              <a:rPr lang="cs-CZ" dirty="0" err="1" smtClean="0"/>
              <a:t>INDIKÁTORy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60527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InDIKÁTORY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>
              <a:buNone/>
            </a:pPr>
            <a:r>
              <a:rPr lang="cs-CZ" b="1" dirty="0"/>
              <a:t>Podpořené osoby:</a:t>
            </a:r>
          </a:p>
          <a:p>
            <a:r>
              <a:rPr lang="cs-CZ" sz="2000" dirty="0"/>
              <a:t>do indikátorů je možno započítat vždy jen jednoho </a:t>
            </a:r>
            <a:r>
              <a:rPr lang="cs-CZ" sz="2000" dirty="0" smtClean="0"/>
              <a:t>z rodičů </a:t>
            </a:r>
            <a:r>
              <a:rPr lang="cs-CZ" sz="2000" dirty="0"/>
              <a:t>(resp. osob pečujících o dítě ve společné domácnosti)</a:t>
            </a:r>
          </a:p>
          <a:p>
            <a:r>
              <a:rPr lang="cs-CZ" sz="2000" dirty="0"/>
              <a:t>pokud je v zařízení více sourozenců </a:t>
            </a:r>
            <a:r>
              <a:rPr lang="cs-CZ" sz="2000" dirty="0" smtClean="0"/>
              <a:t>,podpořenou </a:t>
            </a:r>
            <a:r>
              <a:rPr lang="cs-CZ" sz="2000" dirty="0"/>
              <a:t>osobou započtenou do indikátorů je stále jen jeden z rodičů</a:t>
            </a:r>
          </a:p>
          <a:p>
            <a:r>
              <a:rPr lang="cs-CZ" sz="2000" dirty="0"/>
              <a:t>v případě, kdy je dítě ve střídavé </a:t>
            </a:r>
            <a:r>
              <a:rPr lang="cs-CZ" sz="2000" dirty="0" smtClean="0"/>
              <a:t>péči, </a:t>
            </a:r>
            <a:r>
              <a:rPr lang="cs-CZ" sz="2000" dirty="0"/>
              <a:t>započte se do podpořených osob z každé domácnosti jedna osoba, tj. dítě může navštěvovat dvě různá zařízení </a:t>
            </a:r>
          </a:p>
          <a:p>
            <a:r>
              <a:rPr lang="cs-CZ" sz="2000" dirty="0"/>
              <a:t>doporučujeme zařadit do indikátorů toho z rodičů, který je v nevýhodnější pozici vzhledem k trhu práce</a:t>
            </a:r>
          </a:p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94249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InDIKÁTORY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968552"/>
          </a:xfrm>
        </p:spPr>
        <p:txBody>
          <a:bodyPr/>
          <a:lstStyle/>
          <a:p>
            <a:r>
              <a:rPr lang="cs-CZ" sz="2000" dirty="0"/>
              <a:t>pro možnost započtení podpořené osoby do indikátorů, musí poskytnutá </a:t>
            </a:r>
            <a:r>
              <a:rPr lang="cs-CZ" sz="2000" b="1" dirty="0"/>
              <a:t>podpora dosáhnout minimální hranice 40 hodin</a:t>
            </a:r>
          </a:p>
          <a:p>
            <a:r>
              <a:rPr lang="cs-CZ" sz="2000" dirty="0"/>
              <a:t>nižší míra poskytnutých služeb je považována za tzv. </a:t>
            </a:r>
            <a:r>
              <a:rPr lang="cs-CZ" sz="2000" b="1" dirty="0"/>
              <a:t>bagatelní </a:t>
            </a:r>
            <a:r>
              <a:rPr lang="cs-CZ" sz="2000" b="1" dirty="0" smtClean="0"/>
              <a:t>podporu</a:t>
            </a:r>
          </a:p>
          <a:p>
            <a:r>
              <a:rPr lang="cs-CZ" sz="2000" dirty="0" smtClean="0"/>
              <a:t>průběžné </a:t>
            </a:r>
            <a:r>
              <a:rPr lang="cs-CZ" sz="2000" dirty="0"/>
              <a:t>sledování </a:t>
            </a:r>
            <a:r>
              <a:rPr lang="cs-CZ" sz="2000" dirty="0" smtClean="0"/>
              <a:t>naplnění indikátorů (v </a:t>
            </a:r>
            <a:r>
              <a:rPr lang="cs-CZ" sz="2000" dirty="0" err="1" smtClean="0"/>
              <a:t>ZoR</a:t>
            </a:r>
            <a:r>
              <a:rPr lang="cs-CZ" sz="2000" dirty="0" smtClean="0"/>
              <a:t>)</a:t>
            </a:r>
          </a:p>
          <a:p>
            <a:r>
              <a:rPr lang="cs-CZ" sz="2000" dirty="0" smtClean="0"/>
              <a:t> </a:t>
            </a:r>
            <a:r>
              <a:rPr lang="cs-CZ" sz="2000" dirty="0"/>
              <a:t>prokazatelnost vykazovaných hodnot (záznamy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o </a:t>
            </a:r>
            <a:r>
              <a:rPr lang="cs-CZ" sz="2000" dirty="0"/>
              <a:t>každém </a:t>
            </a:r>
            <a:r>
              <a:rPr lang="cs-CZ" sz="2000" dirty="0" smtClean="0"/>
              <a:t>klientovi – evidence docházky dětí ověřitelné případnou kontrolou</a:t>
            </a:r>
            <a:r>
              <a:rPr lang="cs-CZ" sz="2000" dirty="0"/>
              <a:t>, monitorovací </a:t>
            </a:r>
            <a:r>
              <a:rPr lang="cs-CZ" sz="2000" dirty="0" smtClean="0"/>
              <a:t>listy </a:t>
            </a:r>
            <a:endParaRPr lang="cs-CZ" sz="2000" dirty="0"/>
          </a:p>
          <a:p>
            <a:endParaRPr lang="cs-CZ" sz="2000" dirty="0" smtClean="0"/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103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Indikátory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     Sankce při nesplnění závazků týkajících se indikátorů</a:t>
            </a:r>
          </a:p>
          <a:p>
            <a:pPr>
              <a:buNone/>
            </a:pPr>
            <a:r>
              <a:rPr lang="cs-CZ" sz="2000" b="1" dirty="0" smtClean="0"/>
              <a:t>     </a:t>
            </a:r>
            <a:r>
              <a:rPr lang="cs-CZ" sz="2000" dirty="0" smtClean="0"/>
              <a:t>Celková míra naplnění indikátorů                   Sankce </a:t>
            </a:r>
            <a:br>
              <a:rPr lang="cs-CZ" sz="2000" dirty="0" smtClean="0"/>
            </a:br>
            <a:r>
              <a:rPr lang="cs-CZ" sz="2000" dirty="0" smtClean="0"/>
              <a:t>výstupů vzhledem k závazkům </a:t>
            </a:r>
            <a:br>
              <a:rPr lang="cs-CZ" sz="2000" dirty="0" smtClean="0"/>
            </a:br>
            <a:r>
              <a:rPr lang="cs-CZ" sz="2000" dirty="0" smtClean="0"/>
              <a:t>dle právního aktu 	</a:t>
            </a:r>
          </a:p>
          <a:p>
            <a:pPr>
              <a:buNone/>
            </a:pPr>
            <a:r>
              <a:rPr lang="cs-CZ" sz="2000" dirty="0" smtClean="0"/>
              <a:t>     méně než 85 % a zároveň alespoň 70 %         15 % 	</a:t>
            </a:r>
          </a:p>
          <a:p>
            <a:pPr>
              <a:buNone/>
            </a:pPr>
            <a:r>
              <a:rPr lang="cs-CZ" sz="2000" dirty="0" smtClean="0"/>
              <a:t>     méně než 70 % a zároveň alespoň 55 % 	 20 % 	</a:t>
            </a:r>
          </a:p>
          <a:p>
            <a:pPr>
              <a:buNone/>
            </a:pPr>
            <a:r>
              <a:rPr lang="cs-CZ" sz="2000" dirty="0" smtClean="0"/>
              <a:t>     méně než 55 % a zároveň alespoň 40 % 	 30 % 	</a:t>
            </a:r>
          </a:p>
          <a:p>
            <a:pPr>
              <a:buNone/>
            </a:pPr>
            <a:r>
              <a:rPr lang="cs-CZ" sz="2000" dirty="0" smtClean="0"/>
              <a:t>     méně než 40 % 	                                         50 % 	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971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InDIKÁTORY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968552"/>
          </a:xfrm>
        </p:spPr>
        <p:txBody>
          <a:bodyPr/>
          <a:lstStyle/>
          <a:p>
            <a:pPr marL="0" indent="0">
              <a:buNone/>
            </a:pPr>
            <a:r>
              <a:rPr lang="cs-CZ" sz="2000" b="1" dirty="0"/>
              <a:t>Indikátory se závazkem:</a:t>
            </a:r>
          </a:p>
          <a:p>
            <a:r>
              <a:rPr lang="cs-CZ" sz="2000" dirty="0"/>
              <a:t>5 00 01 Kapacita podporovaných zařízení péče o děti nebo vzdělávacích zařízení 	</a:t>
            </a:r>
          </a:p>
          <a:p>
            <a:r>
              <a:rPr lang="cs-CZ" sz="2000" dirty="0"/>
              <a:t>5 01 10 Počet osob využívajících zařízení péče o děti předškolního věku </a:t>
            </a:r>
          </a:p>
          <a:p>
            <a:r>
              <a:rPr lang="cs-CZ" sz="2000" dirty="0"/>
              <a:t>6 00 00 Celkový počet účastníků 	</a:t>
            </a:r>
          </a:p>
          <a:p>
            <a:r>
              <a:rPr lang="cs-CZ" sz="2000" dirty="0"/>
              <a:t>5 01 20 Počet osob využívajících zařízení péče o děti ve věku do 3 let 	</a:t>
            </a:r>
          </a:p>
          <a:p>
            <a:r>
              <a:rPr lang="cs-CZ" sz="2000" dirty="0"/>
              <a:t>6 26 00 Účastníci, kteří získali kvalifikaci po ukončení své účasti</a:t>
            </a:r>
          </a:p>
          <a:p>
            <a:r>
              <a:rPr lang="cs-CZ" sz="2000" dirty="0"/>
              <a:t>6 28 00 Znevýhodnění účastníci, kteří po ukončení své účasti hledají zaměstnání, jsou v procesu vzdělávání /odborné přípravy, rozšiřují si kvalifikaci nebo jsou zaměstnaní, a to i OSVČ</a:t>
            </a:r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6018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Způsobilé a nezpůsobilé výdaje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99434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8136456" cy="4464496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Všechny výdaje musejí splňovat podmínku</a:t>
            </a:r>
          </a:p>
          <a:p>
            <a:pPr lvl="1"/>
            <a:r>
              <a:rPr lang="cs-CZ" dirty="0" smtClean="0"/>
              <a:t>Hospodárnosti</a:t>
            </a:r>
          </a:p>
          <a:p>
            <a:pPr lvl="1"/>
            <a:r>
              <a:rPr lang="cs-CZ" dirty="0" smtClean="0"/>
              <a:t>Efektivnosti</a:t>
            </a:r>
          </a:p>
          <a:p>
            <a:pPr lvl="1"/>
            <a:r>
              <a:rPr lang="cs-CZ" dirty="0" smtClean="0"/>
              <a:t>Účelnosti</a:t>
            </a:r>
          </a:p>
          <a:p>
            <a:pPr lvl="1"/>
            <a:r>
              <a:rPr lang="cs-CZ" dirty="0" smtClean="0"/>
              <a:t>Vznikly v době realizace projektu</a:t>
            </a:r>
          </a:p>
          <a:p>
            <a:pPr lvl="1"/>
            <a:endParaRPr lang="cs-CZ" dirty="0" smtClean="0"/>
          </a:p>
          <a:p>
            <a:r>
              <a:rPr lang="cs-CZ" sz="1600" dirty="0" smtClean="0"/>
              <a:t>Řídicí orgán (ŘO) </a:t>
            </a:r>
            <a:r>
              <a:rPr lang="cs-CZ" sz="1600" dirty="0"/>
              <a:t>je oprávněn si od příjemce vyžádat jakýkoli dokument, který je nezbytný pro ověření způsobilosti výdajů v rámci projektu (a může se jednat i o dokument, který vznikl v době před zahájením realizace projektu</a:t>
            </a:r>
            <a:r>
              <a:rPr lang="cs-CZ" sz="1600" dirty="0" smtClean="0"/>
              <a:t>).</a:t>
            </a:r>
            <a:endParaRPr lang="cs-CZ" sz="16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18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14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Reálné vykazování výdajů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060848"/>
            <a:ext cx="8064000" cy="3888432"/>
          </a:xfrm>
        </p:spPr>
        <p:txBody>
          <a:bodyPr/>
          <a:lstStyle/>
          <a:p>
            <a:r>
              <a:rPr lang="cs-CZ" dirty="0" smtClean="0"/>
              <a:t>Režim financování projektu metodou skutečně vzniklých výdajů:</a:t>
            </a:r>
          </a:p>
          <a:p>
            <a:pPr lvl="1"/>
            <a:r>
              <a:rPr lang="cs-CZ" dirty="0" smtClean="0"/>
              <a:t> stanovení způsobilosti na základě vykázání skutečně vzniklých a uhrazených výdajů</a:t>
            </a:r>
          </a:p>
          <a:p>
            <a:pPr lvl="1"/>
            <a:r>
              <a:rPr lang="cs-CZ" dirty="0" smtClean="0"/>
              <a:t> způsobilé výdaje na základě doložení účetního, daňové či jiného dokladu </a:t>
            </a:r>
          </a:p>
          <a:p>
            <a:r>
              <a:rPr lang="cs-CZ" dirty="0"/>
              <a:t>Časová způsobilost – datum vzniku nákladu musí spadat do období realizace projektu</a:t>
            </a:r>
          </a:p>
          <a:p>
            <a:r>
              <a:rPr lang="cs-CZ" dirty="0" smtClean="0"/>
              <a:t>Úhrada </a:t>
            </a:r>
            <a:r>
              <a:rPr lang="cs-CZ" dirty="0"/>
              <a:t>výdaje – vždy je třeba mít doklad o úhradě výdaje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19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872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 semináře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352928" cy="4968552"/>
          </a:xfrm>
        </p:spPr>
        <p:txBody>
          <a:bodyPr/>
          <a:lstStyle/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cs-CZ" sz="1700" dirty="0" smtClean="0"/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Povinnosti </a:t>
            </a:r>
            <a:r>
              <a:rPr lang="cs-CZ" sz="1700" dirty="0"/>
              <a:t>příjemce </a:t>
            </a:r>
            <a:r>
              <a:rPr lang="cs-CZ" sz="1700" dirty="0" smtClean="0"/>
              <a:t>dotace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Publicita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/>
              <a:t>Zpráva o realizaci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Indikátory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Způsobilé a nezpůsobilé výdaje</a:t>
            </a:r>
            <a:endParaRPr lang="cs-CZ" sz="1700" dirty="0"/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Změny </a:t>
            </a:r>
            <a:r>
              <a:rPr lang="cs-CZ" sz="1700" dirty="0"/>
              <a:t>projektu (podstatné a nepodstatné) </a:t>
            </a:r>
            <a:endParaRPr lang="cs-CZ" sz="1700" dirty="0" smtClean="0"/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Změnové </a:t>
            </a:r>
            <a:r>
              <a:rPr lang="cs-CZ" sz="1700" dirty="0"/>
              <a:t>řízení v </a:t>
            </a:r>
            <a:r>
              <a:rPr lang="cs-CZ" sz="1700" dirty="0" smtClean="0"/>
              <a:t>ISKP14</a:t>
            </a:r>
            <a:r>
              <a:rPr lang="cs-CZ" sz="1700" dirty="0"/>
              <a:t>+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Vytváření zprávy o realizaci (</a:t>
            </a:r>
            <a:r>
              <a:rPr lang="cs-CZ" sz="1700" dirty="0" err="1" smtClean="0"/>
              <a:t>ZoR</a:t>
            </a:r>
            <a:r>
              <a:rPr lang="cs-CZ" sz="1700" dirty="0" smtClean="0"/>
              <a:t>) v ISKP14+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/>
              <a:t>Vytváření žádosti o platbu v </a:t>
            </a:r>
            <a:r>
              <a:rPr lang="cs-CZ" sz="1700" dirty="0" smtClean="0"/>
              <a:t>ISKP14</a:t>
            </a:r>
            <a:r>
              <a:rPr lang="cs-CZ" sz="1700" dirty="0"/>
              <a:t>+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IS ESF </a:t>
            </a:r>
            <a:endParaRPr lang="cs-CZ" sz="17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38302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Dokladování výdajů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536504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 smtClean="0"/>
              <a:t>Vše co spadá do PN musí být příjemce schopen doložit</a:t>
            </a:r>
          </a:p>
          <a:p>
            <a:endParaRPr lang="cs-CZ" dirty="0" smtClean="0"/>
          </a:p>
          <a:p>
            <a:r>
              <a:rPr lang="cs-CZ" dirty="0" smtClean="0"/>
              <a:t>Originály dokladů musí být označeny registračním číslem projektu</a:t>
            </a:r>
          </a:p>
          <a:p>
            <a:endParaRPr lang="cs-CZ" dirty="0" smtClean="0"/>
          </a:p>
          <a:p>
            <a:r>
              <a:rPr lang="cs-CZ" dirty="0" smtClean="0"/>
              <a:t>Do IS KP2014+ je třeba naskenovat všechny doklady z nichž je nárokována částka přesahující 10 000 Kč a s ním také doklad o zaplacení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20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5852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 smtClean="0"/>
              <a:t>Osobní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700808"/>
            <a:ext cx="8064000" cy="4248472"/>
          </a:xfrm>
        </p:spPr>
        <p:txBody>
          <a:bodyPr/>
          <a:lstStyle/>
          <a:p>
            <a:r>
              <a:rPr lang="cs-CZ" dirty="0" smtClean="0"/>
              <a:t>Pracovní smlouvy, DPČ a DPP</a:t>
            </a:r>
          </a:p>
          <a:p>
            <a:pPr lvl="1"/>
            <a:r>
              <a:rPr lang="cs-CZ" dirty="0" smtClean="0"/>
              <a:t>Popis pracovní činnosti vykonávané pro projekt</a:t>
            </a:r>
          </a:p>
          <a:p>
            <a:pPr lvl="1"/>
            <a:r>
              <a:rPr lang="cs-CZ" dirty="0" smtClean="0"/>
              <a:t>Identifikaci projektu (název či </a:t>
            </a:r>
            <a:r>
              <a:rPr lang="cs-CZ" dirty="0" err="1" smtClean="0"/>
              <a:t>reg.číslo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Výši úvazku či počet hodin za časovou jednotku</a:t>
            </a:r>
          </a:p>
          <a:p>
            <a:pPr lvl="1"/>
            <a:r>
              <a:rPr lang="cs-CZ" dirty="0" smtClean="0"/>
              <a:t>Výši odměny</a:t>
            </a:r>
          </a:p>
          <a:p>
            <a:pPr lvl="1"/>
            <a:r>
              <a:rPr lang="cs-CZ" dirty="0" smtClean="0"/>
              <a:t>Další zákonem stanovené náležitosti..</a:t>
            </a:r>
          </a:p>
          <a:p>
            <a:pPr lvl="2"/>
            <a:r>
              <a:rPr lang="cs-CZ" dirty="0" smtClean="0"/>
              <a:t>PS (místo výkonu, den nástupu do práce)</a:t>
            </a:r>
          </a:p>
          <a:p>
            <a:pPr lvl="2"/>
            <a:r>
              <a:rPr lang="cs-CZ" dirty="0" smtClean="0"/>
              <a:t>DPČ (doba na kterou se dohoda uzavírá)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21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9474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 smtClean="0"/>
              <a:t>Osobní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608512"/>
          </a:xfrm>
        </p:spPr>
        <p:txBody>
          <a:bodyPr/>
          <a:lstStyle/>
          <a:p>
            <a:r>
              <a:rPr lang="cs-CZ" dirty="0" smtClean="0"/>
              <a:t>Vykazují se v soupisce lidských zdrojů</a:t>
            </a:r>
          </a:p>
          <a:p>
            <a:endParaRPr lang="cs-CZ" dirty="0"/>
          </a:p>
          <a:p>
            <a:r>
              <a:rPr lang="cs-CZ" dirty="0" smtClean="0"/>
              <a:t>Jako přílohu je třeba nahrát kopie výpisů z BÚ, </a:t>
            </a:r>
            <a:r>
              <a:rPr lang="cs-CZ" dirty="0" err="1" smtClean="0"/>
              <a:t>příp.VPD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Pracovní výkazy</a:t>
            </a:r>
          </a:p>
          <a:p>
            <a:pPr lvl="1"/>
            <a:r>
              <a:rPr lang="cs-CZ" dirty="0" smtClean="0"/>
              <a:t>podepsán pracovníkem a </a:t>
            </a:r>
            <a:r>
              <a:rPr lang="cs-CZ" smtClean="0"/>
              <a:t>nadřízeným pracovníkem</a:t>
            </a:r>
            <a:endParaRPr lang="cs-CZ" dirty="0" smtClean="0"/>
          </a:p>
          <a:p>
            <a:pPr lvl="1"/>
            <a:r>
              <a:rPr lang="cs-CZ" dirty="0" err="1" smtClean="0"/>
              <a:t>Scan</a:t>
            </a:r>
            <a:r>
              <a:rPr lang="cs-CZ" dirty="0" smtClean="0"/>
              <a:t> pracovního výkazu nahrát do systému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22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2156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 smtClean="0"/>
              <a:t>Pracovní výkazy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608512"/>
          </a:xfrm>
        </p:spPr>
        <p:txBody>
          <a:bodyPr/>
          <a:lstStyle/>
          <a:p>
            <a:r>
              <a:rPr lang="cs-CZ" dirty="0" smtClean="0"/>
              <a:t>Nutnost předkládat pracovní výkazy</a:t>
            </a:r>
          </a:p>
          <a:p>
            <a:pPr lvl="1"/>
            <a:r>
              <a:rPr lang="cs-CZ" dirty="0" smtClean="0"/>
              <a:t>Pracovník vykonává činnost pro projekt i mimo projekt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Pracovník vykonává činnosti, které spadají do přímých i nepřímých nákladů</a:t>
            </a:r>
          </a:p>
          <a:p>
            <a:pPr lvl="1"/>
            <a:endParaRPr lang="cs-CZ" dirty="0"/>
          </a:p>
          <a:p>
            <a:r>
              <a:rPr lang="cs-CZ" dirty="0" smtClean="0"/>
              <a:t>Výkazy se zpracovávají za jednotlivé měsíce</a:t>
            </a:r>
          </a:p>
          <a:p>
            <a:pPr lvl="1"/>
            <a:r>
              <a:rPr lang="cs-CZ" dirty="0" smtClean="0"/>
              <a:t>ne po dnech, ale po skupinách činností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23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94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 smtClean="0"/>
              <a:t>Zařízení a vybavení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608512"/>
          </a:xfrm>
        </p:spPr>
        <p:txBody>
          <a:bodyPr/>
          <a:lstStyle/>
          <a:p>
            <a:r>
              <a:rPr lang="cs-CZ" dirty="0" smtClean="0"/>
              <a:t>Způsobilé jsou výdaje spojené s nákupem. Pokud je využíváno i mimo projekt, je způsobilá pouze poměrná část, během které je využití </a:t>
            </a:r>
            <a:r>
              <a:rPr lang="cs-CZ" smtClean="0"/>
              <a:t>pro projekt.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Zařízení a vybavení zakoupené i částečně z prostředků OPZ není příjemce nebo partner oprávněn v době realizace projektu prodat či darovat.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24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9057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 smtClean="0"/>
              <a:t>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608512"/>
          </a:xfrm>
        </p:spPr>
        <p:txBody>
          <a:bodyPr/>
          <a:lstStyle/>
          <a:p>
            <a:r>
              <a:rPr lang="cs-CZ" dirty="0" smtClean="0"/>
              <a:t>Prokazují se % poměrem vůči skutečně vynaloženým způsobilým přímým nákladům v rámci </a:t>
            </a:r>
            <a:r>
              <a:rPr lang="cs-CZ" dirty="0" err="1" smtClean="0"/>
              <a:t>ZoR</a:t>
            </a:r>
            <a:r>
              <a:rPr lang="cs-CZ" dirty="0" smtClean="0"/>
              <a:t> s </a:t>
            </a:r>
            <a:r>
              <a:rPr lang="cs-CZ" dirty="0" err="1" smtClean="0"/>
              <a:t>ŽoP</a:t>
            </a:r>
            <a:r>
              <a:rPr lang="cs-CZ" dirty="0" smtClean="0"/>
              <a:t>.</a:t>
            </a:r>
          </a:p>
          <a:p>
            <a:r>
              <a:rPr lang="cs-CZ" dirty="0" smtClean="0"/>
              <a:t>Každá platba příjemci v sobě zahrnuje prostředky na přímé i nepřímé náklady dle stanoveného poměru</a:t>
            </a:r>
          </a:p>
          <a:p>
            <a:r>
              <a:rPr lang="cs-CZ" dirty="0" smtClean="0"/>
              <a:t>25</a:t>
            </a:r>
            <a:r>
              <a:rPr lang="cs-CZ" dirty="0"/>
              <a:t>% </a:t>
            </a:r>
            <a:r>
              <a:rPr lang="cs-CZ" dirty="0" smtClean="0"/>
              <a:t>přímých nákladů</a:t>
            </a:r>
          </a:p>
          <a:p>
            <a:r>
              <a:rPr lang="cs-CZ" dirty="0" smtClean="0"/>
              <a:t>Na základě závěrečného vyúčtování se může % NN změnit směrem dolů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25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2138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r>
              <a:rPr lang="cs-CZ" dirty="0" smtClean="0"/>
              <a:t>Nepřímé náklady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26</a:t>
            </a:fld>
            <a:endParaRPr lang="cs-CZ" dirty="0"/>
          </a:p>
        </p:txBody>
      </p: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398900"/>
              </p:ext>
            </p:extLst>
          </p:nvPr>
        </p:nvGraphicFramePr>
        <p:xfrm>
          <a:off x="395536" y="1484785"/>
          <a:ext cx="8136904" cy="4383842"/>
        </p:xfrm>
        <a:graphic>
          <a:graphicData uri="http://schemas.openxmlformats.org/drawingml/2006/table">
            <a:tbl>
              <a:tblPr/>
              <a:tblGrid>
                <a:gridCol w="3204197"/>
                <a:gridCol w="4932707"/>
              </a:tblGrid>
              <a:tr h="155126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2000" b="1" kern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Podíl nákupu služeb na celkových přímých způsobilých nákladech </a:t>
                      </a:r>
                      <a:r>
                        <a:rPr lang="cs-CZ" sz="2000" b="1" kern="12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projektu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2000" b="1" kern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Snížení podílu nepřímých nákladů vyhlášeného ve </a:t>
                      </a:r>
                      <a:r>
                        <a:rPr lang="cs-CZ" sz="2000" b="1" kern="12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výzvě</a:t>
                      </a:r>
                    </a:p>
                    <a:p>
                      <a:pPr marL="0" algn="ctr" defTabSz="914400" rtl="0" eaLnBrk="1" fontAlgn="ctr" latinLnBrk="0" hangingPunct="1"/>
                      <a:endParaRPr lang="cs-CZ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</a:tr>
              <a:tr h="94419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 60% včetně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Platí základní podíly nepřímých nákladů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419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Více než 60% a méně než 90%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Snížení na 3/5 (60%) základního podílu, tj. 15%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419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90% a výše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Snížení na 1/5 (20%) základního podílu, tj. 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739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 financování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Aplikován režim Ex-ante</a:t>
            </a:r>
          </a:p>
          <a:p>
            <a:r>
              <a:rPr lang="cs-CZ" dirty="0" smtClean="0"/>
              <a:t>Zálohové platby dle finančního plánu</a:t>
            </a:r>
          </a:p>
          <a:p>
            <a:pPr lvl="1"/>
            <a:r>
              <a:rPr lang="cs-CZ" dirty="0" smtClean="0"/>
              <a:t>1.zálohová platba ve výši 40%</a:t>
            </a:r>
          </a:p>
          <a:p>
            <a:pPr lvl="1"/>
            <a:r>
              <a:rPr lang="cs-CZ" dirty="0" smtClean="0"/>
              <a:t>Další zálohové platby </a:t>
            </a:r>
          </a:p>
          <a:p>
            <a:pPr lvl="2"/>
            <a:r>
              <a:rPr lang="cs-CZ" dirty="0" smtClean="0"/>
              <a:t>součet vzniklých a vyúčtovaných způsobilých výdajů</a:t>
            </a:r>
          </a:p>
          <a:p>
            <a:pPr lvl="1"/>
            <a:r>
              <a:rPr lang="cs-CZ" dirty="0" smtClean="0"/>
              <a:t>Závěrečná platba/vratka dle vyúčtování zálohových plateb a skutečně prokázaných výdajů.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15654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Změny v rozpočtu jsou možné</a:t>
            </a:r>
          </a:p>
          <a:p>
            <a:r>
              <a:rPr lang="cs-CZ" dirty="0" smtClean="0"/>
              <a:t>Každou změnu je třeba zdůvodnit</a:t>
            </a:r>
          </a:p>
          <a:p>
            <a:r>
              <a:rPr lang="cs-CZ" dirty="0" smtClean="0"/>
              <a:t>Při změně se podívat do „specifické části pravidel“ zda se jedná o podstatnou či nepodstatnou změnu</a:t>
            </a:r>
          </a:p>
          <a:p>
            <a:r>
              <a:rPr lang="cs-CZ" dirty="0" smtClean="0"/>
              <a:t>Celková výše rozpočtu nemůže být navýšena.</a:t>
            </a:r>
          </a:p>
          <a:p>
            <a:r>
              <a:rPr lang="cs-CZ" dirty="0" smtClean="0"/>
              <a:t>Dodržování rozpočtu</a:t>
            </a:r>
          </a:p>
          <a:p>
            <a:pPr lvl="1"/>
            <a:r>
              <a:rPr lang="cs-CZ" dirty="0" smtClean="0"/>
              <a:t>Čerpání z položek nemůže být vyšší než je jejich výše</a:t>
            </a:r>
          </a:p>
          <a:p>
            <a:pPr lvl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80000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683568" y="2348880"/>
            <a:ext cx="8136904" cy="2088232"/>
          </a:xfrm>
        </p:spPr>
        <p:txBody>
          <a:bodyPr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Změny </a:t>
            </a:r>
            <a:r>
              <a:rPr lang="cs-CZ" dirty="0"/>
              <a:t>projektu (podstatné a nepodstatné) </a:t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160774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Povinnosti příjemce dotace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708920"/>
            <a:ext cx="8064000" cy="3672408"/>
          </a:xfrm>
        </p:spPr>
        <p:txBody>
          <a:bodyPr/>
          <a:lstStyle/>
          <a:p>
            <a:r>
              <a:rPr lang="cs-CZ" sz="2200" dirty="0" smtClean="0">
                <a:hlinkClick r:id="rId2"/>
              </a:rPr>
              <a:t>Obecná část pravidel pro žadatele a příjemce</a:t>
            </a:r>
            <a:endParaRPr lang="cs-CZ" sz="2200" dirty="0" smtClean="0"/>
          </a:p>
          <a:p>
            <a:r>
              <a:rPr lang="cs-CZ" sz="2200" dirty="0" smtClean="0">
                <a:hlinkClick r:id="rId3"/>
              </a:rPr>
              <a:t>Specifická část pravidel pro žadatele a příjemce</a:t>
            </a:r>
            <a:endParaRPr lang="cs-CZ" sz="2200" dirty="0" smtClean="0"/>
          </a:p>
          <a:p>
            <a:r>
              <a:rPr lang="cs-CZ" sz="2200" dirty="0" smtClean="0"/>
              <a:t>Rozhodnutí o poskytnutí dotace</a:t>
            </a:r>
          </a:p>
          <a:p>
            <a:r>
              <a:rPr lang="cs-CZ" sz="2200" dirty="0" smtClean="0"/>
              <a:t>Text výzvy a její přílohy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92687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/>
              <a:t>Změny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424936" cy="5328592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cs-CZ" b="1" dirty="0" smtClean="0"/>
          </a:p>
          <a:p>
            <a:pPr>
              <a:spcBef>
                <a:spcPts val="0"/>
              </a:spcBef>
            </a:pPr>
            <a:r>
              <a:rPr lang="cs-CZ" b="1" dirty="0" smtClean="0"/>
              <a:t>podstatné změny – před jejich provedením je potřeba souhlas řídícího orgánu (ŘO)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změny vyžadující vydání změnového právního aktu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změny nevyžadující vydání změnového právního </a:t>
            </a:r>
            <a:r>
              <a:rPr lang="cs-CZ" sz="1800" dirty="0" smtClean="0"/>
              <a:t>aktu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vliv na </a:t>
            </a:r>
            <a:r>
              <a:rPr lang="cs-CZ" b="1" dirty="0" smtClean="0"/>
              <a:t>charakter projektu, splnění cílů </a:t>
            </a:r>
            <a:r>
              <a:rPr lang="cs-CZ" dirty="0" smtClean="0"/>
              <a:t>nebo</a:t>
            </a:r>
            <a:r>
              <a:rPr lang="cs-CZ" b="1" dirty="0" smtClean="0"/>
              <a:t> dobu realizace </a:t>
            </a:r>
            <a:r>
              <a:rPr lang="cs-CZ" sz="1800" b="1" dirty="0" smtClean="0"/>
              <a:t>projektu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ž</a:t>
            </a:r>
            <a:r>
              <a:rPr lang="cs-CZ" sz="1800" dirty="0" smtClean="0"/>
              <a:t>ádost o změnu v MS 2014+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ŘO má na posouzení změny </a:t>
            </a:r>
            <a:r>
              <a:rPr lang="cs-CZ" sz="1800" b="1" dirty="0"/>
              <a:t>20 pracovních dnů </a:t>
            </a:r>
            <a:r>
              <a:rPr lang="cs-CZ" sz="1800" dirty="0"/>
              <a:t>(od předložení žádosti o změnu</a:t>
            </a:r>
            <a:r>
              <a:rPr lang="cs-CZ" sz="1800" dirty="0" smtClean="0"/>
              <a:t>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 smtClean="0"/>
              <a:t>změna </a:t>
            </a:r>
            <a:r>
              <a:rPr lang="cs-CZ" sz="1800" dirty="0"/>
              <a:t>nesmí být provedena před schválením ze strany ŘO, resp. před vydáním změnového právního </a:t>
            </a:r>
            <a:r>
              <a:rPr lang="cs-CZ" sz="1800" dirty="0" smtClean="0"/>
              <a:t>aktu</a:t>
            </a:r>
            <a:endParaRPr lang="cs-CZ" sz="18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cs-CZ" b="1" dirty="0" smtClean="0"/>
          </a:p>
          <a:p>
            <a:pPr>
              <a:spcBef>
                <a:spcPts val="0"/>
              </a:spcBef>
            </a:pPr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92405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/>
              <a:t>Změny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424936" cy="532859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cs-CZ" b="1" dirty="0" smtClean="0"/>
              <a:t>nepodstatné změny – nevyžadují změnu právního aktu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změny, o kterých je potřeba informovat ŘO bez zbytečného prodlení od data provedení změny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změny, o kterých je potřeba informovat ŘO spolu se zprávou o realizaci projektu </a:t>
            </a:r>
            <a:endParaRPr lang="cs-CZ" sz="1800" dirty="0" smtClean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</a:t>
            </a:r>
            <a:r>
              <a:rPr lang="cs-CZ" sz="1800" dirty="0" smtClean="0"/>
              <a:t>měny rozpočtu</a:t>
            </a:r>
            <a:r>
              <a:rPr lang="cs-CZ" sz="1800" dirty="0"/>
              <a:t>, o kterých je potřeba informovat ŘO spolu se zprávou o realizaci projektu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cs-CZ" sz="1800" dirty="0"/>
          </a:p>
          <a:p>
            <a:pPr marL="432000" lvl="2" indent="-432000">
              <a:lnSpc>
                <a:spcPts val="288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/>
              <a:t>z</a:t>
            </a:r>
            <a:r>
              <a:rPr lang="cs-CZ" sz="2400" b="1" dirty="0" smtClean="0"/>
              <a:t>měny </a:t>
            </a:r>
            <a:r>
              <a:rPr lang="cs-CZ" sz="2400" b="1" dirty="0"/>
              <a:t>v osobě příjemce</a:t>
            </a:r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dirty="0" smtClean="0"/>
          </a:p>
          <a:p>
            <a:pPr marL="342900" lvl="2" indent="-3429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Tx/>
              <a:buChar char="-"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285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000" cy="5328592"/>
          </a:xfrm>
        </p:spPr>
        <p:txBody>
          <a:bodyPr/>
          <a:lstStyle/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Informovat </a:t>
            </a:r>
            <a:r>
              <a:rPr lang="cs-CZ" sz="2400" b="1" dirty="0"/>
              <a:t>ŘO bez zbytečného prodlení od data provedení </a:t>
            </a:r>
            <a:r>
              <a:rPr lang="cs-CZ" sz="2400" b="1" dirty="0" smtClean="0"/>
              <a:t>změny</a:t>
            </a:r>
          </a:p>
          <a:p>
            <a:pPr lvl="1"/>
            <a:r>
              <a:rPr lang="cs-CZ" sz="1800" dirty="0" smtClean="0"/>
              <a:t>kontaktní osoby projektu (vč. kontaktních údajů, adresy pro doručení…)</a:t>
            </a:r>
          </a:p>
          <a:p>
            <a:pPr lvl="1"/>
            <a:r>
              <a:rPr lang="cs-CZ" sz="1800" dirty="0" smtClean="0"/>
              <a:t>sídla </a:t>
            </a:r>
            <a:r>
              <a:rPr lang="cs-CZ" sz="1800" dirty="0"/>
              <a:t>příjemce </a:t>
            </a:r>
            <a:r>
              <a:rPr lang="cs-CZ" sz="1800" dirty="0" smtClean="0"/>
              <a:t>podpory; </a:t>
            </a:r>
          </a:p>
          <a:p>
            <a:pPr lvl="1"/>
            <a:r>
              <a:rPr lang="cs-CZ" sz="1800" dirty="0" smtClean="0"/>
              <a:t>osob statutárních orgánů příjemce;</a:t>
            </a:r>
          </a:p>
          <a:p>
            <a:pPr lvl="1"/>
            <a:r>
              <a:rPr lang="cs-CZ" sz="1800" dirty="0" smtClean="0"/>
              <a:t>názvu příjemce (součástí nesmí být převod/přechod práv </a:t>
            </a:r>
            <a:r>
              <a:rPr lang="cs-CZ" sz="1800" dirty="0"/>
              <a:t>a povinností </a:t>
            </a:r>
            <a:r>
              <a:rPr lang="cs-CZ" sz="1800" dirty="0" smtClean="0"/>
              <a:t>příjemce z </a:t>
            </a:r>
            <a:r>
              <a:rPr lang="cs-CZ" sz="1800" dirty="0"/>
              <a:t>právního </a:t>
            </a:r>
            <a:r>
              <a:rPr lang="cs-CZ" sz="1800" dirty="0" smtClean="0"/>
              <a:t>aktu).</a:t>
            </a:r>
            <a:endParaRPr lang="cs-CZ" dirty="0" smtClean="0"/>
          </a:p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Informovat </a:t>
            </a:r>
            <a:r>
              <a:rPr lang="cs-CZ" sz="2400" b="1" dirty="0"/>
              <a:t>ŘO </a:t>
            </a:r>
            <a:r>
              <a:rPr lang="cs-CZ" sz="2400" b="1" dirty="0" smtClean="0"/>
              <a:t>10 dnů před předložením </a:t>
            </a:r>
            <a:r>
              <a:rPr lang="cs-CZ" sz="2400" b="1" dirty="0" err="1" smtClean="0"/>
              <a:t>ZoR</a:t>
            </a:r>
            <a:endParaRPr lang="cs-CZ" sz="2400" b="1" dirty="0" smtClean="0"/>
          </a:p>
          <a:p>
            <a:pPr lvl="1"/>
            <a:r>
              <a:rPr lang="cs-CZ" sz="1800" dirty="0"/>
              <a:t>změna finančního plánu</a:t>
            </a:r>
          </a:p>
          <a:p>
            <a:pPr lvl="1"/>
            <a:r>
              <a:rPr lang="cs-CZ" sz="1800" dirty="0"/>
              <a:t>změna rozpočtu v rámci jedné kapitoly (přesun mezi položkami, nové položky)</a:t>
            </a:r>
          </a:p>
          <a:p>
            <a:pPr lvl="1"/>
            <a:r>
              <a:rPr lang="cs-CZ" sz="1800" dirty="0"/>
              <a:t>přesun prostředků mezi kapitolami rozpočtu do výše 20% celkových způsobilých výdajů projektu (počítá se kumulovaně od vydání právního aktu či poslední podstatné změny, nelze navýšit KF)</a:t>
            </a:r>
          </a:p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32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b="0" dirty="0" smtClean="0"/>
              <a:t>Nepodstatné změny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011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064000" cy="5040560"/>
          </a:xfrm>
        </p:spPr>
        <p:txBody>
          <a:bodyPr/>
          <a:lstStyle/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Informovat </a:t>
            </a:r>
            <a:r>
              <a:rPr lang="cs-CZ" sz="2400" b="1" dirty="0"/>
              <a:t>ŘO spolu se zprávou o realizaci </a:t>
            </a:r>
            <a:r>
              <a:rPr lang="cs-CZ" sz="2400" b="1" dirty="0" smtClean="0"/>
              <a:t>projektu</a:t>
            </a:r>
          </a:p>
          <a:p>
            <a:pPr lvl="1"/>
            <a:r>
              <a:rPr lang="cs-CZ" sz="1800" dirty="0" smtClean="0"/>
              <a:t>změna místa realizace nebo území dopadu (jen případy bez vlivu na způsobilost výdajů)</a:t>
            </a:r>
          </a:p>
          <a:p>
            <a:pPr lvl="1"/>
            <a:r>
              <a:rPr lang="cs-CZ" sz="1800" dirty="0"/>
              <a:t>z</a:t>
            </a:r>
            <a:r>
              <a:rPr lang="cs-CZ" sz="1800" dirty="0" smtClean="0"/>
              <a:t>měna ve způsobu provádění KA bez vlivu na plnění cílů </a:t>
            </a:r>
          </a:p>
          <a:p>
            <a:pPr lvl="1"/>
            <a:r>
              <a:rPr lang="cs-CZ" sz="1800" dirty="0" smtClean="0"/>
              <a:t>navýšení počtu zapojených osob CS</a:t>
            </a:r>
          </a:p>
          <a:p>
            <a:pPr lvl="1"/>
            <a:r>
              <a:rPr lang="cs-CZ" sz="1800" dirty="0" smtClean="0"/>
              <a:t>změna plátcovství DPH příjemce či partnera s </a:t>
            </a:r>
            <a:r>
              <a:rPr lang="cs-CZ" sz="1800" dirty="0" err="1" smtClean="0"/>
              <a:t>fin</a:t>
            </a:r>
            <a:r>
              <a:rPr lang="cs-CZ" sz="1800" dirty="0" smtClean="0"/>
              <a:t>. příspěvkem.</a:t>
            </a:r>
            <a:endParaRPr lang="cs-CZ" sz="1800" dirty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b="1" dirty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33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b="0" dirty="0" smtClean="0"/>
              <a:t>Nepodstatné změny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444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5472608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b="1" dirty="0" smtClean="0"/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Nevyžadující </a:t>
            </a:r>
            <a:r>
              <a:rPr lang="cs-CZ" sz="2400" b="1" dirty="0"/>
              <a:t>vydání změnového právního aktu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 smtClean="0"/>
              <a:t>změny v KA (vyjma technických aspektů), př. zrušení či přidání KA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 smtClean="0"/>
              <a:t>přesun prostředků mezi kapitolami rozpočtu v objemu nad 20% CZV (kumulovaně od vydání práv. aktu nebo minulé podstatné změny)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 smtClean="0"/>
              <a:t>navýšení KF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/>
              <a:t>p</a:t>
            </a:r>
            <a:r>
              <a:rPr lang="cs-CZ" sz="1800" dirty="0" smtClean="0"/>
              <a:t>řesun v rozpočtu mezi investicemi a </a:t>
            </a:r>
            <a:r>
              <a:rPr lang="cs-CZ" sz="1800" dirty="0" err="1" smtClean="0"/>
              <a:t>neinvesticemi</a:t>
            </a:r>
            <a:endParaRPr lang="cs-CZ" sz="1800" dirty="0" smtClean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/>
              <a:t>z</a:t>
            </a:r>
            <a:r>
              <a:rPr lang="cs-CZ" sz="1800" dirty="0" smtClean="0"/>
              <a:t>měna bankovního účtu projektu /projektů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/>
              <a:t>z</a:t>
            </a:r>
            <a:r>
              <a:rPr lang="cs-CZ" sz="1800" dirty="0" smtClean="0"/>
              <a:t>měna vymezení monitorovacích období (bez vlivu na termín konce projektu)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/>
              <a:t>z</a:t>
            </a:r>
            <a:r>
              <a:rPr lang="cs-CZ" sz="1800" dirty="0" smtClean="0"/>
              <a:t>měna v termínech dílčích kroků (tam, kde právní akt tyto termíny a kroky obsahuje)</a:t>
            </a:r>
            <a:endParaRPr lang="cs-CZ" sz="1800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cs-CZ" sz="1800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cs-CZ" dirty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34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b="0" dirty="0" smtClean="0"/>
              <a:t>Podstatné Změny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927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5472608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b="1" dirty="0" smtClean="0"/>
          </a:p>
          <a:p>
            <a:pPr marL="432000" lvl="2" indent="-4320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Vyžadující </a:t>
            </a:r>
            <a:r>
              <a:rPr lang="cs-CZ" sz="2400" b="1" dirty="0"/>
              <a:t>vydání změnového právního </a:t>
            </a:r>
            <a:r>
              <a:rPr lang="cs-CZ" sz="2400" b="1" dirty="0" smtClean="0"/>
              <a:t>aktu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změna </a:t>
            </a:r>
            <a:r>
              <a:rPr lang="cs-CZ" sz="1800" dirty="0" smtClean="0"/>
              <a:t>plánovaných výstupů a výsledků projektu (</a:t>
            </a:r>
            <a:r>
              <a:rPr lang="cs-CZ" sz="1800" dirty="0"/>
              <a:t>indikátorů</a:t>
            </a:r>
            <a:r>
              <a:rPr lang="cs-CZ" sz="1800" dirty="0" smtClean="0"/>
              <a:t>);</a:t>
            </a:r>
            <a:endParaRPr lang="cs-CZ" sz="18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 smtClean="0"/>
              <a:t>změna </a:t>
            </a:r>
            <a:r>
              <a:rPr lang="cs-CZ" sz="1800" dirty="0"/>
              <a:t>termínu ukončení realizace </a:t>
            </a:r>
            <a:r>
              <a:rPr lang="cs-CZ" sz="1800" dirty="0" smtClean="0"/>
              <a:t>projektu;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 smtClean="0"/>
              <a:t>navýšení celkového </a:t>
            </a:r>
            <a:r>
              <a:rPr lang="cs-CZ" sz="1800" dirty="0"/>
              <a:t>rozpočtu </a:t>
            </a:r>
            <a:r>
              <a:rPr lang="cs-CZ" sz="1800" dirty="0" smtClean="0"/>
              <a:t>projektu;</a:t>
            </a:r>
            <a:endParaRPr lang="cs-CZ" sz="1800" dirty="0"/>
          </a:p>
          <a:p>
            <a:pPr marL="414000" lvl="1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cs-CZ" sz="1800" dirty="0" smtClean="0"/>
              <a:t>Žádost o změnu je možno stáhnout do doby jejích schválení/odmítnutí.</a:t>
            </a:r>
            <a:endParaRPr lang="cs-CZ" sz="1800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cs-CZ" dirty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35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b="0" dirty="0" smtClean="0"/>
              <a:t>Podstatné Změny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529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Podstatné a nepodstatné změny v rámci změn v osobě příjemce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511256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Změny v osobě příjemce</a:t>
            </a:r>
            <a:endParaRPr lang="cs-CZ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změna právní formy příjemce podpory (NZ)</a:t>
            </a:r>
            <a:r>
              <a:rPr lang="en-US" sz="2000" dirty="0" smtClean="0"/>
              <a:t>;</a:t>
            </a:r>
            <a:endParaRPr lang="pl-PL" sz="20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/>
              <a:t>přeměna </a:t>
            </a:r>
            <a:r>
              <a:rPr lang="cs-CZ" sz="2000" dirty="0"/>
              <a:t>obchodní společnosti nebo </a:t>
            </a:r>
            <a:r>
              <a:rPr lang="cs-CZ" sz="2000" dirty="0" smtClean="0"/>
              <a:t>družstva dle zákona 125/2008 Sb., o přeměnách obch. společností a družstev – fúze, rozdělení převod (PZ předem, bez nového právního aktu)</a:t>
            </a:r>
            <a:r>
              <a:rPr lang="en-US" sz="2000" dirty="0" smtClean="0"/>
              <a:t>;</a:t>
            </a:r>
            <a:endParaRPr lang="cs-CZ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/>
              <a:t>slučování</a:t>
            </a:r>
            <a:r>
              <a:rPr lang="cs-CZ" sz="2000" dirty="0"/>
              <a:t>, splývání a rozdělování školských právnických osob (PZ předem, bez nového právního aktu</a:t>
            </a:r>
            <a:r>
              <a:rPr lang="cs-CZ" sz="2000" dirty="0" smtClean="0"/>
              <a:t>)</a:t>
            </a:r>
            <a:r>
              <a:rPr lang="en-US" sz="2000" dirty="0" smtClean="0"/>
              <a:t>;</a:t>
            </a:r>
            <a:endParaRPr lang="cs-CZ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/>
              <a:t>změna </a:t>
            </a:r>
            <a:r>
              <a:rPr lang="cs-CZ" sz="2000" dirty="0"/>
              <a:t>příjemce ze zákona, kdy od určitého data dojde k jeho přejmenování či změně právní formy </a:t>
            </a:r>
            <a:r>
              <a:rPr lang="cs-CZ" sz="2000" dirty="0" smtClean="0"/>
              <a:t>(NZ, ŘO bere na vědomí)</a:t>
            </a:r>
            <a:r>
              <a:rPr lang="en-US" sz="2000" dirty="0" smtClean="0"/>
              <a:t>;</a:t>
            </a:r>
            <a:endParaRPr lang="cs-CZ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/>
              <a:t>změna </a:t>
            </a:r>
            <a:r>
              <a:rPr lang="cs-CZ" sz="2000" dirty="0"/>
              <a:t>příjemce, kdy na základě změny zákona, usnesení vlády apod. dojde od určitého data k přenosu agendy, které se projekt týká, z jednoho subjektu na jiný </a:t>
            </a:r>
            <a:r>
              <a:rPr lang="cs-CZ" sz="2000" dirty="0" smtClean="0"/>
              <a:t>(bez souhlasu ŘO předem, ale změnový právní akt)</a:t>
            </a:r>
            <a:r>
              <a:rPr lang="en-US" sz="2000" dirty="0" smtClean="0"/>
              <a:t>;</a:t>
            </a:r>
            <a:endParaRPr lang="cs-CZ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/>
              <a:t>změna </a:t>
            </a:r>
            <a:r>
              <a:rPr lang="cs-CZ" sz="2000" b="1" dirty="0" smtClean="0"/>
              <a:t>nelze</a:t>
            </a:r>
            <a:r>
              <a:rPr lang="cs-CZ" sz="2000" dirty="0" smtClean="0"/>
              <a:t> mezi </a:t>
            </a:r>
            <a:r>
              <a:rPr lang="cs-CZ" sz="2000" dirty="0" err="1" smtClean="0"/>
              <a:t>růz</a:t>
            </a:r>
            <a:r>
              <a:rPr lang="cs-CZ" sz="2000" dirty="0" smtClean="0"/>
              <a:t>. subjekty, z FO na PO,  při prodeji či propachtování organizace či její části.</a:t>
            </a:r>
            <a:endParaRPr lang="cs-CZ" sz="20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70015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Změnové </a:t>
            </a:r>
            <a:r>
              <a:rPr lang="cs-CZ" dirty="0"/>
              <a:t>řízení v </a:t>
            </a:r>
            <a:r>
              <a:rPr lang="cs-CZ" dirty="0" smtClean="0"/>
              <a:t>Iskp14</a:t>
            </a:r>
            <a:r>
              <a:rPr lang="cs-CZ" dirty="0"/>
              <a:t>+</a:t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311976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484784"/>
            <a:ext cx="7920432" cy="5040560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Záložka Žádost o změnu</a:t>
            </a:r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 smtClean="0"/>
              <a:t>Vytvořit žádost o změnu</a:t>
            </a:r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 smtClean="0"/>
              <a:t>Výběr obrazovek pro vykázání změn</a:t>
            </a:r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/>
              <a:t>Vybrat záložky nutné pro </a:t>
            </a:r>
            <a:r>
              <a:rPr lang="cs-CZ" dirty="0" smtClean="0"/>
              <a:t>změnu</a:t>
            </a:r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endParaRPr lang="cs-CZ" dirty="0"/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/>
              <a:t>Vybrat záložku </a:t>
            </a:r>
            <a:r>
              <a:rPr lang="cs-CZ" dirty="0" smtClean="0"/>
              <a:t>Dokumenty</a:t>
            </a:r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endParaRPr lang="cs-CZ" dirty="0"/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 smtClean="0"/>
              <a:t>Tlačítko SPUSTIT zcela dole na stránce s výběrem obrazovek</a:t>
            </a:r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38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1080000"/>
          </a:xfrm>
        </p:spPr>
        <p:txBody>
          <a:bodyPr/>
          <a:lstStyle/>
          <a:p>
            <a:r>
              <a:rPr lang="cs-CZ" b="0" dirty="0" smtClean="0"/>
              <a:t>Změny vyžádané příjemcem – IS KP14+</a:t>
            </a:r>
            <a:endParaRPr lang="cs-CZ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2627784" y="2348880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>
            <a:off x="2627784" y="3284984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2483768" y="4437112"/>
            <a:ext cx="360040" cy="0"/>
          </a:xfrm>
          <a:prstGeom prst="line">
            <a:avLst/>
          </a:prstGeom>
          <a:ln w="539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>
            <a:off x="2488176" y="4437112"/>
            <a:ext cx="360040" cy="0"/>
          </a:xfrm>
          <a:prstGeom prst="line">
            <a:avLst/>
          </a:prstGeom>
          <a:ln w="50800">
            <a:solidFill>
              <a:schemeClr val="accent6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>
            <a:off x="2668196" y="5157192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6227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484784"/>
            <a:ext cx="7920432" cy="5040560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Záložka Dokumenty</a:t>
            </a:r>
          </a:p>
          <a:p>
            <a:pPr marL="684000" lvl="3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 smtClean="0"/>
              <a:t>Je třeba vložit dokument s odůvodněním změny. Bez tohoto dokumentu není možné změnu akceptovat ani schválit.</a:t>
            </a:r>
          </a:p>
          <a:p>
            <a:pPr marL="684000" lvl="3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endParaRPr lang="cs-CZ" dirty="0"/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/>
              <a:t>Zaslání na ŘO</a:t>
            </a:r>
          </a:p>
          <a:p>
            <a:pPr marL="684000" lvl="3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 smtClean="0"/>
              <a:t>Kontrola – finalizace – podpis </a:t>
            </a:r>
            <a:r>
              <a:rPr lang="cs-CZ" dirty="0" err="1" smtClean="0"/>
              <a:t>ŽoZ</a:t>
            </a:r>
            <a:r>
              <a:rPr lang="cs-CZ" dirty="0" smtClean="0"/>
              <a:t> = odeslání na ŘO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39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712968" cy="1080000"/>
          </a:xfrm>
        </p:spPr>
        <p:txBody>
          <a:bodyPr/>
          <a:lstStyle/>
          <a:p>
            <a:r>
              <a:rPr lang="cs-CZ" b="0" dirty="0" smtClean="0"/>
              <a:t>Změny </a:t>
            </a:r>
            <a:r>
              <a:rPr lang="cs-CZ" b="0" dirty="0"/>
              <a:t>vyžádané příjemcem – IS </a:t>
            </a:r>
            <a:r>
              <a:rPr lang="cs-CZ" b="0" dirty="0" smtClean="0"/>
              <a:t>KP14</a:t>
            </a:r>
            <a:r>
              <a:rPr lang="cs-CZ" b="0" dirty="0"/>
              <a:t>+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4487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Povinnosti příjemce dotace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132856"/>
            <a:ext cx="8064000" cy="3528392"/>
          </a:xfrm>
        </p:spPr>
        <p:txBody>
          <a:bodyPr/>
          <a:lstStyle/>
          <a:p>
            <a:r>
              <a:rPr lang="cs-CZ" sz="2200" dirty="0" smtClean="0"/>
              <a:t>Pravidla pro zadávání zakázek - veřejné zakázky</a:t>
            </a:r>
          </a:p>
          <a:p>
            <a:r>
              <a:rPr lang="cs-CZ" sz="2200" dirty="0" smtClean="0">
                <a:hlinkClick r:id="rId2"/>
              </a:rPr>
              <a:t>Publicita</a:t>
            </a:r>
            <a:endParaRPr lang="cs-CZ" sz="2200" dirty="0" smtClean="0"/>
          </a:p>
          <a:p>
            <a:r>
              <a:rPr lang="cs-CZ" sz="2200" dirty="0" smtClean="0"/>
              <a:t>Evaluace </a:t>
            </a:r>
          </a:p>
          <a:p>
            <a:r>
              <a:rPr lang="cs-CZ" sz="2200" dirty="0" smtClean="0">
                <a:hlinkClick r:id="rId3"/>
              </a:rPr>
              <a:t>Monitorovací indikátory </a:t>
            </a:r>
            <a:r>
              <a:rPr lang="cs-CZ" sz="2200" dirty="0" smtClean="0"/>
              <a:t>(</a:t>
            </a:r>
            <a:r>
              <a:rPr lang="cs-CZ" sz="2200" dirty="0" smtClean="0">
                <a:hlinkClick r:id="rId4"/>
              </a:rPr>
              <a:t>monitorovací list podpořené osoby</a:t>
            </a:r>
            <a:r>
              <a:rPr lang="cs-CZ" sz="2200" dirty="0" smtClean="0"/>
              <a:t>)</a:t>
            </a:r>
          </a:p>
          <a:p>
            <a:r>
              <a:rPr lang="cs-CZ" sz="2200" u="sng" dirty="0" smtClean="0"/>
              <a:t>Zpráva o realizaci</a:t>
            </a:r>
          </a:p>
          <a:p>
            <a:r>
              <a:rPr lang="cs-CZ" sz="2200" dirty="0" smtClean="0"/>
              <a:t>Kontrola na místě</a:t>
            </a:r>
          </a:p>
          <a:p>
            <a:r>
              <a:rPr lang="cs-CZ" sz="2200" dirty="0" smtClean="0"/>
              <a:t>Uchovávání dokumentů</a:t>
            </a:r>
          </a:p>
          <a:p>
            <a:pPr marL="0" indent="0">
              <a:buNone/>
            </a:pPr>
            <a:endParaRPr lang="cs-CZ" sz="2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500952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484784"/>
            <a:ext cx="7920432" cy="5040560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ŘO určí druh změny (podstatná se změnou PA, bez změny PA, nepodstatná změna). 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V závislosti na druhu změny probíhá schvalovací proces.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Je-li třeba opravu </a:t>
            </a:r>
            <a:r>
              <a:rPr lang="cs-CZ" sz="2400" dirty="0" err="1" smtClean="0"/>
              <a:t>ŽoZ</a:t>
            </a:r>
            <a:r>
              <a:rPr lang="cs-CZ" sz="2400" dirty="0" smtClean="0"/>
              <a:t>, ŘO vrátí k dopracování, jinak bude </a:t>
            </a:r>
            <a:r>
              <a:rPr lang="cs-CZ" sz="2400" dirty="0" err="1" smtClean="0"/>
              <a:t>ŽoZ</a:t>
            </a:r>
            <a:r>
              <a:rPr lang="cs-CZ" sz="2400" dirty="0" smtClean="0"/>
              <a:t> buď akceptována, schválena, nebo neschválena.</a:t>
            </a:r>
            <a:endParaRPr lang="cs-CZ" dirty="0" smtClean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40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1080000"/>
          </a:xfrm>
        </p:spPr>
        <p:txBody>
          <a:bodyPr/>
          <a:lstStyle/>
          <a:p>
            <a:r>
              <a:rPr lang="cs-CZ" b="0" dirty="0" smtClean="0"/>
              <a:t>Změny </a:t>
            </a:r>
            <a:r>
              <a:rPr lang="cs-CZ" b="0" dirty="0"/>
              <a:t>vyžádané příjemcem – </a:t>
            </a:r>
            <a:r>
              <a:rPr lang="cs-CZ" b="0" dirty="0" smtClean="0"/>
              <a:t>ŘO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89598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484784"/>
            <a:ext cx="7920432" cy="5040560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ŘO vytvoří </a:t>
            </a:r>
            <a:r>
              <a:rPr lang="cs-CZ" sz="2400" dirty="0" err="1" smtClean="0"/>
              <a:t>ŽoZ</a:t>
            </a:r>
            <a:r>
              <a:rPr lang="cs-CZ" sz="2400" dirty="0" smtClean="0"/>
              <a:t> a zašle příjemci (stav </a:t>
            </a:r>
            <a:r>
              <a:rPr lang="cs-CZ" sz="2400" dirty="0" err="1" smtClean="0"/>
              <a:t>ŽoZ</a:t>
            </a:r>
            <a:r>
              <a:rPr lang="cs-CZ" sz="2400" dirty="0" smtClean="0"/>
              <a:t> – rozpracována). O zaslání </a:t>
            </a:r>
            <a:r>
              <a:rPr lang="cs-CZ" sz="2400" dirty="0" err="1" smtClean="0"/>
              <a:t>ŽoZ</a:t>
            </a:r>
            <a:r>
              <a:rPr lang="cs-CZ" sz="2400" dirty="0" smtClean="0"/>
              <a:t> informuje systémová depeše.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Současně se změnou zašle příjemci depeši s odůvodněním změny a popisem dalšího postupu.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Příjemce se se změnou seznámí, příp. ji dopracuje.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dirty="0"/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Kontrola – finalizace – podpis = odeslání na ŘO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dirty="0"/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Schvalovací proces na ŘO</a:t>
            </a:r>
            <a:endParaRPr lang="cs-CZ" dirty="0" smtClean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41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1080000"/>
          </a:xfrm>
        </p:spPr>
        <p:txBody>
          <a:bodyPr/>
          <a:lstStyle/>
          <a:p>
            <a:r>
              <a:rPr lang="cs-CZ" b="0" dirty="0" smtClean="0"/>
              <a:t>Změny </a:t>
            </a:r>
            <a:r>
              <a:rPr lang="cs-CZ" b="0" dirty="0"/>
              <a:t>vyžádané </a:t>
            </a:r>
            <a:r>
              <a:rPr lang="cs-CZ" b="0" dirty="0" smtClean="0"/>
              <a:t>ŘO</a:t>
            </a:r>
            <a:endParaRPr lang="cs-CZ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2699792" y="3861048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>
            <a:off x="2702104" y="4797152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037736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636912"/>
            <a:ext cx="7272808" cy="1656184"/>
          </a:xfrm>
        </p:spPr>
        <p:txBody>
          <a:bodyPr/>
          <a:lstStyle/>
          <a:p>
            <a:pPr algn="ctr"/>
            <a:r>
              <a:rPr lang="cs-CZ" dirty="0"/>
              <a:t>Vytváření zprávy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 </a:t>
            </a:r>
            <a:r>
              <a:rPr lang="cs-CZ" dirty="0"/>
              <a:t>realizaci (</a:t>
            </a:r>
            <a:r>
              <a:rPr lang="cs-CZ" dirty="0" err="1" smtClean="0"/>
              <a:t>ZoR</a:t>
            </a:r>
            <a:r>
              <a:rPr lang="cs-CZ" dirty="0"/>
              <a:t>) v </a:t>
            </a:r>
            <a:r>
              <a:rPr lang="cs-CZ" dirty="0" smtClean="0"/>
              <a:t>ISKP14</a:t>
            </a:r>
            <a:r>
              <a:rPr lang="cs-CZ" dirty="0"/>
              <a:t>+</a:t>
            </a:r>
            <a:r>
              <a:rPr lang="cs-CZ" sz="3200" dirty="0"/>
              <a:t/>
            </a:r>
            <a:br>
              <a:rPr lang="cs-CZ" sz="3200" dirty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286421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604488" cy="1080000"/>
          </a:xfrm>
        </p:spPr>
        <p:txBody>
          <a:bodyPr/>
          <a:lstStyle/>
          <a:p>
            <a:r>
              <a:rPr lang="cs-CZ" dirty="0" smtClean="0"/>
              <a:t>Založení zprávy o realizaci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POKYNY PRO VYPLNĚNÍ ZOR A ŽOP V ISKP 14+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nová </a:t>
            </a:r>
            <a:r>
              <a:rPr lang="cs-CZ" dirty="0"/>
              <a:t>záložka s názvem </a:t>
            </a:r>
            <a:r>
              <a:rPr lang="cs-CZ" dirty="0" smtClean="0"/>
              <a:t>ZPRÁVY O REALIZACI na úvodní stránce projektu.</a:t>
            </a:r>
          </a:p>
          <a:p>
            <a:endParaRPr lang="cs-CZ" dirty="0" smtClean="0"/>
          </a:p>
          <a:p>
            <a:r>
              <a:rPr lang="cs-CZ" dirty="0"/>
              <a:t>z</a:t>
            </a:r>
            <a:r>
              <a:rPr lang="cs-CZ" dirty="0" smtClean="0"/>
              <a:t>aložit novou ZPRÁVU/INFORMACI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43</a:t>
            </a:fld>
            <a:endParaRPr lang="cs-CZ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2987824" y="4149080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739618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Zpráva o realizaci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/>
              <a:t>Informace o zprávě</a:t>
            </a:r>
            <a:endParaRPr lang="cs-CZ" sz="3200" b="1" dirty="0" smtClean="0"/>
          </a:p>
          <a:p>
            <a:r>
              <a:rPr lang="cs-CZ" dirty="0" smtClean="0"/>
              <a:t>Sledované </a:t>
            </a:r>
            <a:r>
              <a:rPr lang="cs-CZ" dirty="0"/>
              <a:t>období </a:t>
            </a:r>
            <a:r>
              <a:rPr lang="cs-CZ" dirty="0" smtClean="0"/>
              <a:t>od</a:t>
            </a:r>
          </a:p>
          <a:p>
            <a:r>
              <a:rPr lang="cs-CZ" dirty="0"/>
              <a:t>Sledované období </a:t>
            </a:r>
            <a:r>
              <a:rPr lang="cs-CZ" dirty="0" smtClean="0"/>
              <a:t>do</a:t>
            </a:r>
          </a:p>
          <a:p>
            <a:r>
              <a:rPr lang="cs-CZ" dirty="0"/>
              <a:t>Skutečné datum </a:t>
            </a:r>
            <a:r>
              <a:rPr lang="cs-CZ" dirty="0" smtClean="0"/>
              <a:t>zahájení</a:t>
            </a:r>
          </a:p>
          <a:p>
            <a:r>
              <a:rPr lang="cs-CZ" dirty="0"/>
              <a:t>Skutečné datum </a:t>
            </a:r>
            <a:r>
              <a:rPr lang="cs-CZ" dirty="0" smtClean="0"/>
              <a:t>ukončení</a:t>
            </a:r>
          </a:p>
          <a:p>
            <a:r>
              <a:rPr lang="cs-CZ" dirty="0" smtClean="0"/>
              <a:t>Kontaktní údaje – Jméno, Příjmení, Email</a:t>
            </a:r>
          </a:p>
          <a:p>
            <a:endParaRPr lang="cs-CZ" dirty="0"/>
          </a:p>
          <a:p>
            <a:r>
              <a:rPr lang="cs-CZ" dirty="0" smtClean="0"/>
              <a:t>Historie stavu – informační pole</a:t>
            </a:r>
            <a:endParaRPr lang="cs-CZ" dirty="0"/>
          </a:p>
          <a:p>
            <a:endParaRPr lang="cs-CZ" dirty="0"/>
          </a:p>
          <a:p>
            <a:endParaRPr lang="cs-CZ" b="1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481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/>
              <a:t>Realizace, provoz/údržba </a:t>
            </a:r>
            <a:r>
              <a:rPr lang="cs-CZ" sz="3200" b="1" dirty="0" smtClean="0"/>
              <a:t>výstupu</a:t>
            </a:r>
            <a:endParaRPr lang="cs-CZ" sz="3200" dirty="0" smtClean="0"/>
          </a:p>
          <a:p>
            <a:pPr marL="0" indent="0">
              <a:buNone/>
            </a:pPr>
            <a:r>
              <a:rPr lang="cs-CZ" dirty="0" smtClean="0"/>
              <a:t>Postačuje odkaz na záložku Klíčové aktivity (např. „viz klíčové aktivity)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3200" b="1" dirty="0" smtClean="0"/>
              <a:t>Příjmy</a:t>
            </a:r>
            <a:endParaRPr lang="cs-CZ" sz="3200" b="1" dirty="0"/>
          </a:p>
          <a:p>
            <a:r>
              <a:rPr lang="cs-CZ" dirty="0" smtClean="0"/>
              <a:t>Vyplňuje jen příjemce, který vykazuje čisté peněžní příjmy (převyšující spoluúčast).</a:t>
            </a:r>
          </a:p>
          <a:p>
            <a:r>
              <a:rPr lang="cs-CZ" dirty="0" smtClean="0"/>
              <a:t>Jiné </a:t>
            </a:r>
            <a:r>
              <a:rPr lang="cs-CZ" dirty="0"/>
              <a:t>peněžní </a:t>
            </a:r>
            <a:r>
              <a:rPr lang="cs-CZ" dirty="0" smtClean="0"/>
              <a:t>příjmy – všechny peněžní příjmy za aktuální období. Tato částka nesnižuje podporu z ESF.</a:t>
            </a:r>
          </a:p>
          <a:p>
            <a:r>
              <a:rPr lang="cs-CZ" dirty="0"/>
              <a:t>Čisté jiné peněžní </a:t>
            </a:r>
            <a:r>
              <a:rPr lang="cs-CZ" dirty="0" smtClean="0"/>
              <a:t>příjmy – soulad se Soupiskou </a:t>
            </a:r>
            <a:r>
              <a:rPr lang="cs-CZ" dirty="0" err="1" smtClean="0"/>
              <a:t>přijmů</a:t>
            </a:r>
            <a:r>
              <a:rPr lang="cs-CZ" dirty="0" smtClean="0"/>
              <a:t>, jedná se o příjmy nad spoluúčast.</a:t>
            </a:r>
            <a:endParaRPr lang="cs-CZ" dirty="0"/>
          </a:p>
          <a:p>
            <a:endParaRPr lang="cs-CZ" dirty="0"/>
          </a:p>
          <a:p>
            <a:endParaRPr lang="cs-CZ" b="1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506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Klíčové aktivity</a:t>
            </a:r>
            <a:endParaRPr lang="cs-CZ" sz="3200" dirty="0" smtClean="0"/>
          </a:p>
          <a:p>
            <a:pPr marL="0" indent="0">
              <a:buNone/>
            </a:pPr>
            <a:r>
              <a:rPr lang="cs-CZ" dirty="0" smtClean="0"/>
              <a:t>Nejprve je nutno dílčí KA označit a poté kliknout na tlačítko </a:t>
            </a:r>
            <a:r>
              <a:rPr lang="cs-CZ" b="1" dirty="0" smtClean="0"/>
              <a:t>Vykázat změnu/přírůstek</a:t>
            </a:r>
          </a:p>
          <a:p>
            <a:r>
              <a:rPr lang="pl-PL" dirty="0"/>
              <a:t>Popis pokroku v realizaci klíčové aktivity za sledované </a:t>
            </a:r>
            <a:r>
              <a:rPr lang="pl-PL" dirty="0" smtClean="0"/>
              <a:t>období – možnost přílohy.</a:t>
            </a:r>
            <a:endParaRPr lang="cs-CZ" dirty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3200" b="1" dirty="0"/>
              <a:t>Horizontální </a:t>
            </a:r>
            <a:r>
              <a:rPr lang="cs-CZ" sz="3200" b="1" dirty="0" smtClean="0"/>
              <a:t>principy </a:t>
            </a:r>
          </a:p>
          <a:p>
            <a:pPr marL="0" indent="0">
              <a:buNone/>
            </a:pPr>
            <a:r>
              <a:rPr lang="cs-CZ" dirty="0"/>
              <a:t>Pouze cílené a pozitivní vlivy</a:t>
            </a:r>
          </a:p>
          <a:p>
            <a:r>
              <a:rPr lang="cs-CZ" dirty="0"/>
              <a:t>Popis plnění cílů projektu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416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Identifikace problému</a:t>
            </a:r>
          </a:p>
          <a:p>
            <a:pPr marL="0" indent="0">
              <a:buNone/>
            </a:pPr>
            <a:r>
              <a:rPr lang="cs-CZ" dirty="0"/>
              <a:t>Co problém to záznam – Nový záznam</a:t>
            </a:r>
          </a:p>
          <a:p>
            <a:r>
              <a:rPr lang="cs-CZ" dirty="0" smtClean="0"/>
              <a:t>Identifikace</a:t>
            </a:r>
          </a:p>
          <a:p>
            <a:r>
              <a:rPr lang="cs-CZ" dirty="0" smtClean="0"/>
              <a:t>Popis</a:t>
            </a:r>
          </a:p>
          <a:p>
            <a:r>
              <a:rPr lang="cs-CZ" dirty="0" smtClean="0"/>
              <a:t>Řešení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sz="3200" b="1" dirty="0"/>
              <a:t>Čestná </a:t>
            </a:r>
            <a:r>
              <a:rPr lang="cs-CZ" sz="3200" b="1" dirty="0" smtClean="0"/>
              <a:t>prohlášení</a:t>
            </a:r>
          </a:p>
          <a:p>
            <a:pPr marL="0" indent="0">
              <a:buNone/>
            </a:pPr>
            <a:r>
              <a:rPr lang="cs-CZ" dirty="0"/>
              <a:t>Po přečtení potvrdit pravdivost čestného prohlášení zatržením fajfkou v poli SOUHLASÍM S ČESTNÝM PROHLÁŠENÍM.</a:t>
            </a:r>
          </a:p>
          <a:p>
            <a:pPr marL="0" indent="0">
              <a:buNone/>
            </a:pPr>
            <a:endParaRPr lang="cs-CZ" sz="3200" b="1" dirty="0" smtClean="0"/>
          </a:p>
          <a:p>
            <a:pPr marL="0" indent="0">
              <a:buNone/>
            </a:pPr>
            <a:endParaRPr lang="cs-CZ" sz="32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654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Zpráva o realizaci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Publicita</a:t>
            </a:r>
          </a:p>
          <a:p>
            <a:r>
              <a:rPr lang="cs-CZ" dirty="0"/>
              <a:t>informace o povinné publicitě je potřeba v </a:t>
            </a:r>
            <a:r>
              <a:rPr lang="cs-CZ" dirty="0" err="1"/>
              <a:t>ZoR</a:t>
            </a:r>
            <a:r>
              <a:rPr lang="cs-CZ" dirty="0"/>
              <a:t> projektu podávat </a:t>
            </a:r>
            <a:r>
              <a:rPr lang="cs-CZ" dirty="0" smtClean="0"/>
              <a:t>strukturovaně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Zápis přes tlačítko vykázat změnu/přírůstek.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48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691745"/>
              </p:ext>
            </p:extLst>
          </p:nvPr>
        </p:nvGraphicFramePr>
        <p:xfrm>
          <a:off x="899592" y="2852936"/>
          <a:ext cx="7632848" cy="26171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2208"/>
                <a:gridCol w="3186766"/>
                <a:gridCol w="2573874"/>
              </a:tblGrid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1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Nástroj </a:t>
                      </a:r>
                      <a:endParaRPr lang="cs-CZ" sz="20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1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Povinná </a:t>
                      </a:r>
                      <a:r>
                        <a:rPr lang="cs-CZ" sz="1600" dirty="0">
                          <a:effectLst/>
                        </a:rPr>
                        <a:t>/ nepovinná položka v </a:t>
                      </a:r>
                      <a:r>
                        <a:rPr lang="cs-CZ" sz="1600" dirty="0" err="1">
                          <a:effectLst/>
                        </a:rPr>
                        <a:t>ZoR</a:t>
                      </a:r>
                      <a:r>
                        <a:rPr lang="cs-CZ" sz="1600" dirty="0">
                          <a:effectLst/>
                        </a:rPr>
                        <a:t> projektu</a:t>
                      </a:r>
                      <a:endParaRPr lang="cs-CZ" sz="20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1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dirty="0" smtClean="0">
                          <a:effectLst/>
                        </a:rPr>
                        <a:t>Jaké </a:t>
                      </a:r>
                      <a:r>
                        <a:rPr lang="cs-CZ" sz="1600" dirty="0">
                          <a:effectLst/>
                        </a:rPr>
                        <a:t>hodnoty může příjemce vyplnit</a:t>
                      </a:r>
                      <a:endParaRPr lang="cs-CZ" sz="20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17780" marR="17780" marT="17780" marB="17780"/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Povinné prvky v</a:t>
                      </a:r>
                      <a:r>
                        <a:rPr lang="cs-CZ" sz="1400" baseline="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 souladu s Pravidly pro žadatele a příjemce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Povinná</a:t>
                      </a:r>
                      <a:endParaRPr lang="cs-CZ" sz="20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marL="342900" indent="-342900" algn="ctr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cs-CZ" sz="20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Ano</a:t>
                      </a:r>
                    </a:p>
                    <a:p>
                      <a:pPr marL="342900" indent="-342900" algn="ctr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cs-CZ" sz="20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Prozatím ne</a:t>
                      </a:r>
                    </a:p>
                  </a:txBody>
                  <a:tcPr marL="17780" marR="17780" marT="17780" marB="17780"/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Plakát u projektů ESF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Povinná </a:t>
                      </a:r>
                      <a:endParaRPr lang="cs-CZ" sz="20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 marL="342900" indent="-342900" algn="ctr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cs-CZ" sz="20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Ano</a:t>
                      </a:r>
                    </a:p>
                    <a:p>
                      <a:pPr marL="342900" indent="-342900" algn="ctr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cs-CZ" sz="2000" dirty="0" smtClean="0">
                          <a:effectLst/>
                          <a:latin typeface="Arial"/>
                          <a:ea typeface="Arial"/>
                          <a:cs typeface="Times New Roman"/>
                        </a:rPr>
                        <a:t>Prozatím ne</a:t>
                      </a:r>
                    </a:p>
                  </a:txBody>
                  <a:tcPr marL="17780" marR="17780" marT="17780" marB="1778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217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Dokumenty</a:t>
            </a:r>
          </a:p>
          <a:p>
            <a:pPr marL="0" indent="0">
              <a:buNone/>
            </a:pPr>
            <a:r>
              <a:rPr lang="cs-CZ" dirty="0" smtClean="0"/>
              <a:t>Automaticky vloženy dokumenty ze žádosti, resp. Dříve podaných </a:t>
            </a:r>
            <a:r>
              <a:rPr lang="cs-CZ" dirty="0" err="1" smtClean="0"/>
              <a:t>ZoR</a:t>
            </a:r>
            <a:r>
              <a:rPr lang="cs-CZ" dirty="0" smtClean="0"/>
              <a:t> (max. velikost jedné přílohy - 100 MB)</a:t>
            </a:r>
          </a:p>
          <a:p>
            <a:r>
              <a:rPr lang="cs-CZ" dirty="0" smtClean="0"/>
              <a:t>Název dokumentu</a:t>
            </a:r>
          </a:p>
          <a:p>
            <a:r>
              <a:rPr lang="cs-CZ" dirty="0" smtClean="0"/>
              <a:t>Soubor – samostatný podpis není obecně nutný</a:t>
            </a:r>
          </a:p>
          <a:p>
            <a:r>
              <a:rPr lang="cs-CZ" dirty="0" smtClean="0"/>
              <a:t>Odkaz na umístění dokumentu – pro OPZ nerelevantní</a:t>
            </a:r>
          </a:p>
          <a:p>
            <a:r>
              <a:rPr lang="cs-CZ" dirty="0" smtClean="0"/>
              <a:t>Popis dokumentu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882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Publicita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263094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Veřejné zakázky I</a:t>
            </a:r>
          </a:p>
          <a:p>
            <a:pPr marL="0" indent="0">
              <a:buNone/>
            </a:pPr>
            <a:r>
              <a:rPr lang="cs-CZ" dirty="0"/>
              <a:t>Automaticky vloženy </a:t>
            </a:r>
            <a:r>
              <a:rPr lang="cs-CZ" dirty="0" smtClean="0"/>
              <a:t>informace o VZ </a:t>
            </a:r>
            <a:r>
              <a:rPr lang="cs-CZ" dirty="0"/>
              <a:t>ze žádosti, resp. </a:t>
            </a:r>
            <a:r>
              <a:rPr lang="cs-CZ" dirty="0" smtClean="0"/>
              <a:t>dříve </a:t>
            </a:r>
            <a:r>
              <a:rPr lang="cs-CZ" dirty="0"/>
              <a:t>podaných </a:t>
            </a:r>
            <a:r>
              <a:rPr lang="cs-CZ" dirty="0" err="1"/>
              <a:t>ZoR</a:t>
            </a:r>
            <a:r>
              <a:rPr lang="cs-CZ" dirty="0"/>
              <a:t> </a:t>
            </a:r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Stav veřejné zakázky – výběr z číselníku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Je veřejná zakázka </a:t>
            </a:r>
            <a:r>
              <a:rPr lang="cs-CZ" sz="2000" dirty="0"/>
              <a:t>evidována v </a:t>
            </a:r>
            <a:r>
              <a:rPr lang="cs-CZ" sz="2000" dirty="0" smtClean="0"/>
              <a:t>NEN?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V</a:t>
            </a:r>
            <a:r>
              <a:rPr lang="cs-CZ" sz="2000" dirty="0" smtClean="0"/>
              <a:t>eřejná zakázka je významná </a:t>
            </a:r>
            <a:r>
              <a:rPr lang="cs-CZ" sz="2000" dirty="0"/>
              <a:t>dle § </a:t>
            </a:r>
            <a:r>
              <a:rPr lang="cs-CZ" sz="2000" dirty="0" smtClean="0"/>
              <a:t>16a ZVZ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Sdružení zadavatelů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Evidenční číslo veřejné zakázky v </a:t>
            </a:r>
            <a:r>
              <a:rPr lang="cs-CZ" sz="2000" dirty="0" smtClean="0"/>
              <a:t>ISVZ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Typ kontraktu zadávacího řízení – výběr z číselníku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Datum zahájení zadávacího řízení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Veřejná zakázka dle výše předpokládané hodnoty – čís.</a:t>
            </a:r>
            <a:endParaRPr lang="cs-CZ" sz="2000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535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Veřejné zakázky II</a:t>
            </a:r>
          </a:p>
          <a:p>
            <a:r>
              <a:rPr lang="cs-CZ" dirty="0" smtClean="0"/>
              <a:t>Druh zadávacího řízení – číselník</a:t>
            </a:r>
          </a:p>
          <a:p>
            <a:r>
              <a:rPr lang="cs-CZ" dirty="0" smtClean="0"/>
              <a:t>Předpokládané datum ukončení zadávacího řízení</a:t>
            </a:r>
          </a:p>
          <a:p>
            <a:r>
              <a:rPr lang="cs-CZ" dirty="0" smtClean="0"/>
              <a:t>Specifikace druhu dodavatele - číselník</a:t>
            </a:r>
          </a:p>
          <a:p>
            <a:r>
              <a:rPr lang="cs-CZ" dirty="0" smtClean="0"/>
              <a:t>Předpokládaná hodnota veřejné zakázky bez DPH, Měna, výše DPH – celá zakázka</a:t>
            </a:r>
          </a:p>
          <a:p>
            <a:r>
              <a:rPr lang="cs-CZ" dirty="0"/>
              <a:t>Předpokládaná hodnota veřejné zakázky vážící se k projektu, Bez DPH, Bez DPH - způsobilé výdaje, S DPH - způsobilé </a:t>
            </a:r>
            <a:r>
              <a:rPr lang="cs-CZ" dirty="0" smtClean="0"/>
              <a:t>výdaje (dopočet)</a:t>
            </a:r>
          </a:p>
          <a:p>
            <a:r>
              <a:rPr lang="cs-CZ" dirty="0"/>
              <a:t>Skutečně uhrazená cena vážící se k </a:t>
            </a:r>
            <a:r>
              <a:rPr lang="cs-CZ" dirty="0" smtClean="0"/>
              <a:t>projektu, </a:t>
            </a:r>
            <a:r>
              <a:rPr lang="pl-PL" dirty="0"/>
              <a:t>Bez DPH, Bez DPH - způsobilé výdaje, Datum uhrazení</a:t>
            </a:r>
            <a:endParaRPr lang="cs-CZ" dirty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831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Zpráva o realizaci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Hodnocení a odvolání</a:t>
            </a:r>
          </a:p>
          <a:p>
            <a:pPr marL="0" indent="0">
              <a:buNone/>
            </a:pPr>
            <a:r>
              <a:rPr lang="cs-CZ" dirty="0" smtClean="0"/>
              <a:t>Je nutno mít zadané dodavatele</a:t>
            </a:r>
          </a:p>
          <a:p>
            <a:pPr marL="0" indent="0">
              <a:buNone/>
            </a:pPr>
            <a:r>
              <a:rPr lang="cs-CZ" dirty="0" smtClean="0"/>
              <a:t>Označit zakázku a přiřadit dodavatele (1 i více)</a:t>
            </a:r>
          </a:p>
          <a:p>
            <a:pPr marL="0" indent="0">
              <a:buNone/>
            </a:pPr>
            <a:r>
              <a:rPr lang="cs-CZ" dirty="0"/>
              <a:t>Údaje o </a:t>
            </a:r>
            <a:r>
              <a:rPr lang="cs-CZ" dirty="0" smtClean="0"/>
              <a:t>námitkách</a:t>
            </a:r>
          </a:p>
          <a:p>
            <a:r>
              <a:rPr lang="cs-CZ" dirty="0"/>
              <a:t>Datum doručení námitek</a:t>
            </a:r>
            <a:endParaRPr lang="cs-CZ" dirty="0" smtClean="0"/>
          </a:p>
          <a:p>
            <a:r>
              <a:rPr lang="cs-CZ" dirty="0"/>
              <a:t>Rozhodnutí zadavatele o </a:t>
            </a:r>
            <a:r>
              <a:rPr lang="cs-CZ" dirty="0" smtClean="0"/>
              <a:t>námitkách – číselník</a:t>
            </a:r>
          </a:p>
          <a:p>
            <a:r>
              <a:rPr lang="cs-CZ" dirty="0" smtClean="0"/>
              <a:t>Stěžovatel</a:t>
            </a:r>
          </a:p>
          <a:p>
            <a:r>
              <a:rPr lang="cs-CZ" dirty="0"/>
              <a:t>Důvod podání </a:t>
            </a:r>
            <a:r>
              <a:rPr lang="cs-CZ" dirty="0" smtClean="0"/>
              <a:t>námitek</a:t>
            </a:r>
          </a:p>
          <a:p>
            <a:r>
              <a:rPr lang="cs-CZ" dirty="0"/>
              <a:t>Odůvodnění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008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Zpráva o realizaci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Údaje o smlouvě/dodatku</a:t>
            </a:r>
          </a:p>
          <a:p>
            <a:pPr marL="0" indent="0">
              <a:buNone/>
            </a:pPr>
            <a:r>
              <a:rPr lang="cs-CZ" dirty="0" smtClean="0"/>
              <a:t>Nový záznam - Typ </a:t>
            </a:r>
            <a:r>
              <a:rPr lang="cs-CZ" dirty="0"/>
              <a:t>právního </a:t>
            </a:r>
            <a:r>
              <a:rPr lang="cs-CZ" dirty="0" smtClean="0"/>
              <a:t>aktu – číselník</a:t>
            </a:r>
          </a:p>
          <a:p>
            <a:r>
              <a:rPr lang="cs-CZ" dirty="0"/>
              <a:t>Datum podpisu </a:t>
            </a:r>
            <a:r>
              <a:rPr lang="cs-CZ" dirty="0" smtClean="0"/>
              <a:t>smlouvy</a:t>
            </a:r>
          </a:p>
          <a:p>
            <a:r>
              <a:rPr lang="cs-CZ" dirty="0"/>
              <a:t>Předpokládané datum ukončení </a:t>
            </a:r>
            <a:r>
              <a:rPr lang="cs-CZ" dirty="0" smtClean="0"/>
              <a:t>realizace veřejné zakázky</a:t>
            </a:r>
          </a:p>
          <a:p>
            <a:r>
              <a:rPr lang="cs-CZ" dirty="0"/>
              <a:t>Cena veřejné zakázky dle </a:t>
            </a:r>
            <a:r>
              <a:rPr lang="cs-CZ" dirty="0" smtClean="0"/>
              <a:t>smlouvy bez DPH</a:t>
            </a:r>
          </a:p>
          <a:p>
            <a:r>
              <a:rPr lang="cs-CZ" dirty="0"/>
              <a:t>Částka ceny veřejné zakázky vážící </a:t>
            </a:r>
            <a:r>
              <a:rPr lang="cs-CZ" dirty="0" smtClean="0"/>
              <a:t>se k </a:t>
            </a:r>
            <a:r>
              <a:rPr lang="cs-CZ" dirty="0"/>
              <a:t>projektu bez </a:t>
            </a:r>
            <a:r>
              <a:rPr lang="cs-CZ" dirty="0" smtClean="0"/>
              <a:t>D</a:t>
            </a:r>
          </a:p>
          <a:p>
            <a:r>
              <a:rPr lang="cs-CZ" dirty="0"/>
              <a:t>Částka způsobilých výdajů z ceny veřejné </a:t>
            </a:r>
            <a:r>
              <a:rPr lang="cs-CZ" dirty="0" smtClean="0"/>
              <a:t>zakázky -  </a:t>
            </a:r>
            <a:r>
              <a:rPr lang="cs-CZ" dirty="0"/>
              <a:t>bez </a:t>
            </a:r>
            <a:r>
              <a:rPr lang="cs-CZ" dirty="0" smtClean="0"/>
              <a:t>DPH</a:t>
            </a:r>
          </a:p>
          <a:p>
            <a:r>
              <a:rPr lang="cs-CZ" dirty="0" smtClean="0"/>
              <a:t>Dodavatel – číselník, založen na záložce Hodnocení a odvolání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749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FIREMNÍ </a:t>
            </a:r>
            <a:r>
              <a:rPr lang="cs-CZ" dirty="0"/>
              <a:t>PROMĚNNÉ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Firemní proměnné</a:t>
            </a:r>
            <a:endParaRPr lang="cs-CZ" sz="3200" dirty="0" smtClean="0"/>
          </a:p>
          <a:p>
            <a:r>
              <a:rPr lang="cs-CZ" dirty="0" smtClean="0"/>
              <a:t>Záložka se vyplňuje v </a:t>
            </a:r>
            <a:r>
              <a:rPr lang="cs-CZ" b="1" dirty="0" smtClean="0"/>
              <a:t>ZÁVĚREČNÉ ZPRÁVĚ O REALIZACI. </a:t>
            </a:r>
          </a:p>
          <a:p>
            <a:r>
              <a:rPr lang="cs-CZ" dirty="0" smtClean="0"/>
              <a:t>Po </a:t>
            </a:r>
            <a:r>
              <a:rPr lang="cs-CZ" dirty="0"/>
              <a:t>stisku tlačítka VYKÁZAT ZMĚNU/PŘÍRŮSTEK se </a:t>
            </a:r>
            <a:r>
              <a:rPr lang="cs-CZ" dirty="0" smtClean="0"/>
              <a:t>vykazují </a:t>
            </a:r>
            <a:r>
              <a:rPr lang="cs-CZ" dirty="0"/>
              <a:t>změny v </a:t>
            </a:r>
            <a:r>
              <a:rPr lang="cs-CZ" dirty="0" smtClean="0"/>
              <a:t>počtu </a:t>
            </a:r>
            <a:r>
              <a:rPr lang="cs-CZ" dirty="0"/>
              <a:t>zaměstnanců a </a:t>
            </a:r>
            <a:r>
              <a:rPr lang="cs-CZ" dirty="0" smtClean="0"/>
              <a:t>ročním </a:t>
            </a:r>
            <a:r>
              <a:rPr lang="cs-CZ" dirty="0"/>
              <a:t>obratu (EUR) oproti žádosti o </a:t>
            </a:r>
            <a:r>
              <a:rPr lang="cs-CZ" dirty="0" smtClean="0"/>
              <a:t>podporu.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057867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Zpráva o realizaci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Firemní proměnné</a:t>
            </a:r>
          </a:p>
          <a:p>
            <a:pPr marL="0" indent="0">
              <a:buNone/>
            </a:pPr>
            <a:r>
              <a:rPr lang="cs-CZ" sz="3200" b="1" dirty="0" smtClean="0"/>
              <a:t>Veřejná podpora – </a:t>
            </a:r>
            <a:r>
              <a:rPr lang="cs-CZ" sz="3200" dirty="0" smtClean="0"/>
              <a:t>dočasně skryto</a:t>
            </a:r>
          </a:p>
          <a:p>
            <a:pPr marL="0" indent="0">
              <a:buNone/>
            </a:pPr>
            <a:r>
              <a:rPr lang="cs-CZ" sz="3200" b="1" dirty="0" smtClean="0"/>
              <a:t>Veřejné zakázky – etapy, Adresy S., Osoby S., Účty S., Účetní období – </a:t>
            </a:r>
            <a:r>
              <a:rPr lang="cs-CZ" sz="3200" dirty="0" smtClean="0"/>
              <a:t>bude skryto</a:t>
            </a:r>
          </a:p>
          <a:p>
            <a:pPr marL="0" indent="0">
              <a:buNone/>
            </a:pPr>
            <a:endParaRPr lang="cs-CZ" sz="3200" b="1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602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Zpráva o realizaci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Kontrola</a:t>
            </a:r>
          </a:p>
          <a:p>
            <a:pPr marL="0" indent="0">
              <a:buNone/>
            </a:pPr>
            <a:r>
              <a:rPr lang="cs-CZ" sz="3200" b="1" dirty="0" smtClean="0"/>
              <a:t>Finalizace </a:t>
            </a:r>
            <a:endParaRPr lang="cs-CZ" sz="3200" b="1" dirty="0"/>
          </a:p>
          <a:p>
            <a:pPr marL="0" indent="0">
              <a:buNone/>
            </a:pPr>
            <a:r>
              <a:rPr lang="cs-CZ" sz="3200" b="1" dirty="0" smtClean="0"/>
              <a:t>Podpis</a:t>
            </a:r>
          </a:p>
          <a:p>
            <a:pPr marL="0" indent="0">
              <a:buNone/>
            </a:pPr>
            <a:endParaRPr lang="cs-CZ" sz="3200" b="1" dirty="0"/>
          </a:p>
          <a:p>
            <a:pPr marL="0" indent="0">
              <a:buNone/>
            </a:pPr>
            <a:r>
              <a:rPr lang="cs-CZ" sz="3200" b="1" dirty="0" smtClean="0"/>
              <a:t>Vrácení</a:t>
            </a:r>
          </a:p>
          <a:p>
            <a:r>
              <a:rPr lang="cs-CZ" dirty="0" smtClean="0"/>
              <a:t>Informace přes depeše</a:t>
            </a:r>
          </a:p>
          <a:p>
            <a:r>
              <a:rPr lang="cs-CZ" dirty="0" smtClean="0"/>
              <a:t>Je možné vracet celou zprávu nebo jen dílčí obrazovky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727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5861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Indikátory</a:t>
            </a:r>
          </a:p>
          <a:p>
            <a:pPr marL="0" indent="0">
              <a:buNone/>
            </a:pPr>
            <a:r>
              <a:rPr lang="cs-CZ" dirty="0" smtClean="0"/>
              <a:t>Na záložce je uveden seznam všech indikátorů relevantních </a:t>
            </a:r>
            <a:r>
              <a:rPr lang="cs-CZ" dirty="0"/>
              <a:t>pro </a:t>
            </a:r>
            <a:r>
              <a:rPr lang="cs-CZ" dirty="0" smtClean="0"/>
              <a:t>projekt, které vykazuje příjemce v </a:t>
            </a:r>
            <a:r>
              <a:rPr lang="cs-CZ" dirty="0" err="1" smtClean="0"/>
              <a:t>ZoR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b="1" dirty="0" smtClean="0"/>
              <a:t>Způsoby vykázání dosažených hodnot</a:t>
            </a:r>
          </a:p>
          <a:p>
            <a:r>
              <a:rPr lang="cs-CZ" b="1" u="sng" dirty="0" smtClean="0"/>
              <a:t>Přímá editace </a:t>
            </a:r>
            <a:r>
              <a:rPr lang="cs-CZ" dirty="0" smtClean="0"/>
              <a:t>hodnot v IS KP 14+ pro indikátory, které </a:t>
            </a:r>
            <a:r>
              <a:rPr lang="cs-CZ" b="1" u="sng" dirty="0" smtClean="0"/>
              <a:t>nesledují účastníky projektů</a:t>
            </a:r>
          </a:p>
          <a:p>
            <a:r>
              <a:rPr lang="cs-CZ" b="1" u="sng" dirty="0" smtClean="0"/>
              <a:t>Automatické dotažení </a:t>
            </a:r>
            <a:r>
              <a:rPr lang="cs-CZ" dirty="0" smtClean="0"/>
              <a:t>hodnot ze systému IS ESF 2014+ pro indikátory, které </a:t>
            </a:r>
            <a:r>
              <a:rPr lang="cs-CZ" b="1" u="sng" dirty="0" smtClean="0"/>
              <a:t>sledují účastníky projektů</a:t>
            </a:r>
            <a:endParaRPr lang="cs-CZ" b="1" u="sng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269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Indikátory editovatelné příjemcem v IS KP 14+</a:t>
            </a:r>
          </a:p>
          <a:p>
            <a:pPr marL="0" indent="0">
              <a:buNone/>
            </a:pPr>
            <a:r>
              <a:rPr lang="cs-CZ" dirty="0" smtClean="0"/>
              <a:t>Indikátory, které se netýkají účastníků projektu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Nejprve je nutno </a:t>
            </a:r>
            <a:r>
              <a:rPr lang="cs-CZ" dirty="0" smtClean="0"/>
              <a:t>označit konkrétní indikátor a </a:t>
            </a:r>
            <a:r>
              <a:rPr lang="cs-CZ" dirty="0"/>
              <a:t>poté kliknout na tlačítko </a:t>
            </a:r>
            <a:r>
              <a:rPr lang="cs-CZ" b="1" dirty="0"/>
              <a:t>Vykázat změnu/přírůstek</a:t>
            </a:r>
          </a:p>
          <a:p>
            <a:pPr lvl="0"/>
            <a:r>
              <a:rPr lang="cs-CZ" dirty="0"/>
              <a:t>PŘÍRŮSTKOVÁ HODNOTA – tj. o kolik narostla dosažená hodnota (za projekt) v daném období</a:t>
            </a:r>
          </a:p>
          <a:p>
            <a:pPr lvl="0"/>
            <a:r>
              <a:rPr lang="cs-CZ" dirty="0"/>
              <a:t>DATUM PŘÍRŮSTKOVÉ HODNOTY</a:t>
            </a:r>
          </a:p>
          <a:p>
            <a:pPr lvl="0"/>
            <a:r>
              <a:rPr lang="cs-CZ" dirty="0"/>
              <a:t>KOMENTÁŘ – uveďte podrobnosti k vykazovanému přírůstku v dosažené hodnotě indikátoru ve sledovaném období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65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Povinný plakát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556792"/>
            <a:ext cx="8064000" cy="4320000"/>
          </a:xfrm>
        </p:spPr>
        <p:txBody>
          <a:bodyPr/>
          <a:lstStyle/>
          <a:p>
            <a:r>
              <a:rPr lang="cs-CZ" dirty="0" smtClean="0"/>
              <a:t>Alespoň </a:t>
            </a:r>
            <a:r>
              <a:rPr lang="cs-CZ" dirty="0"/>
              <a:t>1 povinný plakát </a:t>
            </a:r>
            <a:r>
              <a:rPr lang="cs-CZ" dirty="0" smtClean="0"/>
              <a:t>min. </a:t>
            </a:r>
            <a:r>
              <a:rPr lang="cs-CZ" dirty="0"/>
              <a:t>A3 s informacemi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 </a:t>
            </a:r>
            <a:r>
              <a:rPr lang="cs-CZ" dirty="0"/>
              <a:t>projektu </a:t>
            </a:r>
            <a:r>
              <a:rPr lang="cs-CZ" dirty="0" smtClean="0"/>
              <a:t>– k využití el. šablona na </a:t>
            </a:r>
            <a:r>
              <a:rPr lang="cs-CZ" dirty="0" smtClean="0">
                <a:hlinkClick r:id="rId2"/>
              </a:rPr>
              <a:t>https://publicita.dotaceeu.cz/</a:t>
            </a:r>
            <a:r>
              <a:rPr lang="cs-CZ" dirty="0" smtClean="0"/>
              <a:t> </a:t>
            </a:r>
          </a:p>
          <a:p>
            <a:r>
              <a:rPr lang="cs-CZ" dirty="0"/>
              <a:t>Po celou dobu realizace projektu</a:t>
            </a:r>
          </a:p>
          <a:p>
            <a:r>
              <a:rPr lang="cs-CZ" dirty="0" smtClean="0"/>
              <a:t>V </a:t>
            </a:r>
            <a:r>
              <a:rPr lang="cs-CZ" dirty="0"/>
              <a:t>místě realizace </a:t>
            </a:r>
            <a:r>
              <a:rPr lang="cs-CZ" dirty="0" smtClean="0"/>
              <a:t>projektu </a:t>
            </a:r>
            <a:r>
              <a:rPr lang="cs-CZ" dirty="0"/>
              <a:t>snadno viditelném pro veřejnost, jako jsou vstupní prostory </a:t>
            </a:r>
            <a:r>
              <a:rPr lang="cs-CZ" dirty="0" smtClean="0"/>
              <a:t>budovy</a:t>
            </a:r>
          </a:p>
          <a:p>
            <a:pPr lvl="1"/>
            <a:r>
              <a:rPr lang="cs-CZ" dirty="0" smtClean="0"/>
              <a:t>Pokud </a:t>
            </a:r>
            <a:r>
              <a:rPr lang="cs-CZ" dirty="0"/>
              <a:t>je projekt realizován na více místech, </a:t>
            </a:r>
            <a:r>
              <a:rPr lang="cs-CZ" dirty="0" smtClean="0"/>
              <a:t>bude umístěn </a:t>
            </a:r>
            <a:r>
              <a:rPr lang="cs-CZ" dirty="0"/>
              <a:t>na všech těchto </a:t>
            </a:r>
            <a:r>
              <a:rPr lang="cs-CZ" dirty="0" smtClean="0"/>
              <a:t>místech</a:t>
            </a:r>
          </a:p>
          <a:p>
            <a:pPr lvl="1"/>
            <a:r>
              <a:rPr lang="cs-CZ" dirty="0" smtClean="0"/>
              <a:t>Pokud nelze umístit </a:t>
            </a:r>
            <a:r>
              <a:rPr lang="cs-CZ" dirty="0"/>
              <a:t>plakát v místě realizace projektu, bude umístěn v sídle </a:t>
            </a:r>
            <a:r>
              <a:rPr lang="cs-CZ" dirty="0" smtClean="0"/>
              <a:t>příjemce</a:t>
            </a:r>
          </a:p>
          <a:p>
            <a:pPr lvl="1"/>
            <a:r>
              <a:rPr lang="cs-CZ" dirty="0" smtClean="0"/>
              <a:t>Pokud </a:t>
            </a:r>
            <a:r>
              <a:rPr lang="cs-CZ" dirty="0"/>
              <a:t>příjemce realizuje více projektů </a:t>
            </a:r>
            <a:r>
              <a:rPr lang="cs-CZ" dirty="0" smtClean="0"/>
              <a:t>OPZ v </a:t>
            </a:r>
            <a:r>
              <a:rPr lang="cs-CZ" dirty="0"/>
              <a:t>jednom místě, je možné </a:t>
            </a:r>
            <a:r>
              <a:rPr lang="cs-CZ" dirty="0" smtClean="0"/>
              <a:t>pro všechny </a:t>
            </a:r>
            <a:r>
              <a:rPr lang="cs-CZ" dirty="0"/>
              <a:t>tyto projekty umístit pouze jeden </a:t>
            </a:r>
            <a:r>
              <a:rPr lang="cs-CZ" dirty="0" smtClean="0"/>
              <a:t>plakát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6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57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Indikátory spočítané v IS ESF 2014+ </a:t>
            </a:r>
          </a:p>
          <a:p>
            <a:pPr marL="0" indent="0">
              <a:buNone/>
            </a:pPr>
            <a:r>
              <a:rPr lang="cs-CZ" dirty="0"/>
              <a:t>Indikátory, které se </a:t>
            </a:r>
            <a:r>
              <a:rPr lang="cs-CZ" dirty="0" smtClean="0"/>
              <a:t>týkají účastníků projektu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Podmínka: nutné mít vyplněné příslušné údaje v systému IS ESF 2014+</a:t>
            </a:r>
          </a:p>
          <a:p>
            <a:pPr marL="0" indent="0">
              <a:buNone/>
            </a:pPr>
            <a:r>
              <a:rPr lang="cs-CZ" dirty="0"/>
              <a:t>P</a:t>
            </a:r>
            <a:r>
              <a:rPr lang="cs-CZ" dirty="0" smtClean="0"/>
              <a:t>oté </a:t>
            </a:r>
            <a:r>
              <a:rPr lang="cs-CZ" dirty="0"/>
              <a:t>kliknout na tlačítko </a:t>
            </a:r>
            <a:r>
              <a:rPr lang="cs-CZ" b="1" dirty="0" smtClean="0"/>
              <a:t>Aktualizace z IS ESF</a:t>
            </a:r>
            <a:endParaRPr lang="cs-CZ" b="1" dirty="0"/>
          </a:p>
          <a:p>
            <a:pPr lvl="0"/>
            <a:r>
              <a:rPr lang="cs-CZ" dirty="0" smtClean="0"/>
              <a:t>Dojde k automatickému dotažení hodnot do IS KP 14+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205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IS ESF 2014+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Provoz a systémové požadavky</a:t>
            </a:r>
          </a:p>
          <a:p>
            <a:pPr marL="0" indent="0">
              <a:buNone/>
            </a:pPr>
            <a:r>
              <a:rPr lang="cs-CZ" dirty="0" smtClean="0"/>
              <a:t>Přístup on-line přes portál ESF </a:t>
            </a:r>
            <a:r>
              <a:rPr lang="cs-CZ" u="sng" dirty="0" smtClean="0">
                <a:hlinkClick r:id="rId2"/>
              </a:rPr>
              <a:t>https</a:t>
            </a:r>
            <a:r>
              <a:rPr lang="cs-CZ" u="sng" dirty="0">
                <a:hlinkClick r:id="rId2"/>
              </a:rPr>
              <a:t>://www.esfcr.cz</a:t>
            </a:r>
            <a:r>
              <a:rPr lang="cs-CZ" u="sng" dirty="0" smtClean="0">
                <a:hlinkClick r:id="rId2"/>
              </a:rPr>
              <a:t>/</a:t>
            </a:r>
            <a:endParaRPr lang="cs-CZ" u="sng" dirty="0" smtClean="0"/>
          </a:p>
          <a:p>
            <a:r>
              <a:rPr lang="cs-CZ" dirty="0"/>
              <a:t>Bezproblémové fungování aplikace </a:t>
            </a:r>
            <a:r>
              <a:rPr lang="cs-CZ" dirty="0" smtClean="0"/>
              <a:t>v </a:t>
            </a:r>
            <a:r>
              <a:rPr lang="cs-CZ" dirty="0"/>
              <a:t>prohlížečích Internet Explorer od verze 10 a novější, Google Chrome, </a:t>
            </a:r>
            <a:r>
              <a:rPr lang="cs-CZ" dirty="0" err="1"/>
              <a:t>Mozilla</a:t>
            </a:r>
            <a:r>
              <a:rPr lang="cs-CZ" dirty="0"/>
              <a:t> </a:t>
            </a:r>
            <a:r>
              <a:rPr lang="cs-CZ" dirty="0" err="1"/>
              <a:t>Firefox</a:t>
            </a:r>
            <a:r>
              <a:rPr lang="cs-CZ" dirty="0"/>
              <a:t> a Safari, a to vždy v aktuální verzi nebo nejbližší předchozí verzi.</a:t>
            </a:r>
          </a:p>
          <a:p>
            <a:r>
              <a:rPr lang="cs-CZ" dirty="0"/>
              <a:t>Žádné speciální hardwarové požadavky pro uživatele stanoveny nejsou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066957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IS ESF 2014+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064000" cy="4635216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Registrace </a:t>
            </a:r>
          </a:p>
          <a:p>
            <a:pPr marL="0" indent="0">
              <a:buNone/>
            </a:pPr>
            <a:r>
              <a:rPr lang="cs-CZ" dirty="0" smtClean="0"/>
              <a:t>Podmínka: každý uživatel musí být v systému registrován</a:t>
            </a:r>
          </a:p>
          <a:p>
            <a:pPr marL="0" indent="0">
              <a:buNone/>
            </a:pPr>
            <a:r>
              <a:rPr lang="cs-CZ" b="1" dirty="0" smtClean="0"/>
              <a:t>Zjednodušená registrace do IS ESF 2014+</a:t>
            </a:r>
          </a:p>
          <a:p>
            <a:r>
              <a:rPr lang="cs-CZ" dirty="0"/>
              <a:t>p</a:t>
            </a:r>
            <a:r>
              <a:rPr lang="cs-CZ" dirty="0" smtClean="0"/>
              <a:t>ro kontaktní osoby uvedené v IS KP 14+ systém automaticky založí uživatelský účet</a:t>
            </a:r>
          </a:p>
          <a:p>
            <a:r>
              <a:rPr lang="cs-CZ" dirty="0"/>
              <a:t>e</a:t>
            </a:r>
            <a:r>
              <a:rPr lang="cs-CZ" dirty="0" smtClean="0"/>
              <a:t>mailem informuje osobu o uživatelském jménu a jednorázovém heslu pro přihlášení</a:t>
            </a:r>
          </a:p>
          <a:p>
            <a:r>
              <a:rPr lang="cs-CZ" dirty="0"/>
              <a:t>a</a:t>
            </a:r>
            <a:r>
              <a:rPr lang="cs-CZ" dirty="0" smtClean="0"/>
              <a:t>ktivační kód zaslán do datové schránky příjemce</a:t>
            </a:r>
          </a:p>
          <a:p>
            <a:pPr marL="0" indent="0">
              <a:buNone/>
            </a:pPr>
            <a:r>
              <a:rPr lang="cs-CZ" b="1" dirty="0" smtClean="0"/>
              <a:t>Standardní registrace přes portál ESFCR</a:t>
            </a:r>
          </a:p>
          <a:p>
            <a:pPr marL="0" indent="0">
              <a:buNone/>
            </a:pPr>
            <a:r>
              <a:rPr lang="cs-CZ" dirty="0" smtClean="0"/>
              <a:t>Hlavní kontaktní osoba spravuje přístupy ostatním uživatelům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090093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IS ESF 2014+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 marL="0" lvl="1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sz="2400" b="1" dirty="0"/>
              <a:t>Záznam vedený pro každého účastníka</a:t>
            </a:r>
            <a:endParaRPr lang="cs-CZ" sz="2400" dirty="0" smtClean="0"/>
          </a:p>
          <a:p>
            <a:r>
              <a:rPr lang="cs-CZ" sz="2000" dirty="0"/>
              <a:t>Do systému se zapisují účastníci (identifikace dle jména, příjmení, data narození a adresy trvalého pobytu) a dále také detaily o tom, jakých podpor v rámci projektu daná osoba využila a v jakém rozsahu (v počtu hodin, příp. dnů, jednotka se liší podle kategorie využité podpory).</a:t>
            </a:r>
          </a:p>
          <a:p>
            <a:r>
              <a:rPr lang="cs-CZ" sz="2000" dirty="0"/>
              <a:t>Možné podpory:</a:t>
            </a:r>
            <a:endParaRPr lang="cs-CZ" sz="2000" dirty="0">
              <a:hlinkClick r:id="rId2"/>
            </a:endParaRPr>
          </a:p>
          <a:p>
            <a:pPr lvl="1"/>
            <a:r>
              <a:rPr lang="cs-CZ" i="1" dirty="0"/>
              <a:t>Péče o dítě </a:t>
            </a:r>
            <a:endParaRPr lang="cs-CZ" i="1" dirty="0" smtClean="0"/>
          </a:p>
          <a:p>
            <a:r>
              <a:rPr lang="cs-CZ" sz="2000" dirty="0"/>
              <a:t>IS automaticky hlídá u jednotlivých osob limit bagatelní podpory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IS z vyplněných údajů generuje hodnoty pro všechny indikátory týkající se účastníků a přenáší hodnoty do IS KP14+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dirty="0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dirty="0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474863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IS ESF 2014+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000" cy="4491200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Způsob zápisu údajů o podpořené osobě</a:t>
            </a:r>
          </a:p>
          <a:p>
            <a:r>
              <a:rPr lang="cs-CZ" dirty="0" smtClean="0"/>
              <a:t>Příjemce zakládá každou podpořenou osobu jednotlivě a údaje o ní edituje</a:t>
            </a:r>
          </a:p>
          <a:p>
            <a:r>
              <a:rPr lang="cs-CZ" dirty="0" smtClean="0"/>
              <a:t>Příjemce hromadně importuje údaje vyplněné ve stažené šabloně </a:t>
            </a:r>
            <a:r>
              <a:rPr lang="cs-CZ" dirty="0"/>
              <a:t>(</a:t>
            </a:r>
            <a:r>
              <a:rPr lang="cs-CZ" dirty="0" smtClean="0"/>
              <a:t>formát </a:t>
            </a:r>
            <a:r>
              <a:rPr lang="cs-CZ" dirty="0" err="1" smtClean="0"/>
              <a:t>csv</a:t>
            </a:r>
            <a:r>
              <a:rPr lang="cs-CZ" dirty="0"/>
              <a:t>)</a:t>
            </a:r>
            <a:r>
              <a:rPr lang="cs-CZ" dirty="0" smtClean="0"/>
              <a:t> a dále edituje informace o čerpané podpoře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526476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IS ESF 2014+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Výpočet indikátorů </a:t>
            </a:r>
          </a:p>
          <a:p>
            <a:pPr marL="0" indent="0">
              <a:buNone/>
            </a:pPr>
            <a:r>
              <a:rPr lang="cs-CZ" dirty="0" smtClean="0"/>
              <a:t>je možno dělat</a:t>
            </a:r>
          </a:p>
          <a:p>
            <a:r>
              <a:rPr lang="cs-CZ" dirty="0" smtClean="0"/>
              <a:t>za účelem zpracování zprávy o realizaci</a:t>
            </a:r>
          </a:p>
          <a:p>
            <a:r>
              <a:rPr lang="cs-CZ" dirty="0"/>
              <a:t>a</a:t>
            </a:r>
            <a:r>
              <a:rPr lang="cs-CZ" dirty="0" smtClean="0"/>
              <a:t>d hoc k určitému datu</a:t>
            </a:r>
          </a:p>
          <a:p>
            <a:pPr marL="0" indent="0">
              <a:buNone/>
            </a:pPr>
            <a:r>
              <a:rPr lang="cs-CZ" dirty="0" smtClean="0"/>
              <a:t>Před spuštěním výpočtu je třeba zkontrolovat, zda:</a:t>
            </a:r>
          </a:p>
          <a:p>
            <a:r>
              <a:rPr lang="cs-CZ" dirty="0" smtClean="0"/>
              <a:t>jsou vyplněny údaje o podpořených osobách za sledované období</a:t>
            </a:r>
          </a:p>
          <a:p>
            <a:r>
              <a:rPr lang="cs-CZ" dirty="0"/>
              <a:t>j</a:t>
            </a:r>
            <a:r>
              <a:rPr lang="cs-CZ" dirty="0" smtClean="0"/>
              <a:t>e schválen seznam podpořených osob</a:t>
            </a:r>
          </a:p>
          <a:p>
            <a:pPr marL="0" indent="0">
              <a:buNone/>
            </a:pPr>
            <a:r>
              <a:rPr lang="cs-CZ" dirty="0" smtClean="0"/>
              <a:t>Indikátory se vypočítávají pro osoby, které jsou uvedeny ve schváleném seznamu podpořených osob. Příjemce tím systému sděluje, že údaje může použít pro výpočet.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356042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IS ESF 2014 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Jakmile je zpráva o realizaci projektu předložena ŘO ke kontrole, IS ESF2014+ automaticky zamkne možnost schvalovat seznam podpořených osob a otevře ji znovu až při případném vrácení zprávy o realizaci projektu k opravě nebo po jejím schválení. </a:t>
            </a:r>
          </a:p>
          <a:p>
            <a:r>
              <a:rPr lang="cs-CZ" dirty="0"/>
              <a:t>Po schválení zprávy o realizaci projektu se do systému zapíše datum schválení a uloží schválené hodnoty indikátorů. Příjemce může dále editovat údaje o podpořených osobách pro následující zprávu o realizaci projektu.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609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IS ESF 2014+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424488" cy="4725344"/>
          </a:xfrm>
        </p:spPr>
        <p:txBody>
          <a:bodyPr/>
          <a:lstStyle/>
          <a:p>
            <a:r>
              <a:rPr lang="cs-CZ" dirty="0" smtClean="0"/>
              <a:t>Vzory a pokyny k monitorování podpořených osob</a:t>
            </a:r>
            <a:endParaRPr lang="cs-CZ" dirty="0" smtClean="0">
              <a:hlinkClick r:id="rId2"/>
            </a:endParaRPr>
          </a:p>
          <a:p>
            <a:pPr lvl="1"/>
            <a:r>
              <a:rPr lang="cs-CZ" dirty="0" smtClean="0">
                <a:hlinkClick r:id="rId2"/>
              </a:rPr>
              <a:t>Monitorovací </a:t>
            </a:r>
            <a:r>
              <a:rPr lang="cs-CZ" dirty="0">
                <a:hlinkClick r:id="rId2"/>
              </a:rPr>
              <a:t>list podpořené osoby</a:t>
            </a:r>
            <a:endParaRPr lang="cs-CZ" dirty="0"/>
          </a:p>
          <a:p>
            <a:pPr lvl="1"/>
            <a:r>
              <a:rPr lang="pl-PL" dirty="0">
                <a:hlinkClick r:id="rId3"/>
              </a:rPr>
              <a:t>Pokyny pro evidenci rozsahu a typu podpory jednotlivým podpořeným osobám</a:t>
            </a:r>
            <a:endParaRPr lang="pl-PL" dirty="0"/>
          </a:p>
          <a:p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654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3184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5112568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Identifikační údaje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Upravit/vyplnit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Účet příjemce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Účet zřizovatele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3200" b="1" dirty="0"/>
              <a:t>Souhrnná </a:t>
            </a:r>
            <a:r>
              <a:rPr lang="cs-CZ" sz="3200" b="1" dirty="0" smtClean="0"/>
              <a:t>soupiska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Doplnit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Evidenční číslo/označení soupisky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340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VIZUÁLNÍ IDENTITA - použití</a:t>
            </a:r>
            <a:endParaRPr lang="cs-CZ" b="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569708" y="1548278"/>
            <a:ext cx="4434340" cy="5193090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povinný plakát, </a:t>
            </a:r>
            <a:r>
              <a:rPr lang="cs-CZ" sz="1400" dirty="0" smtClean="0"/>
              <a:t>dočasná/stála deska nebo billboard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 smtClean="0"/>
              <a:t>weby, </a:t>
            </a:r>
            <a:r>
              <a:rPr lang="cs-CZ" sz="1400" dirty="0"/>
              <a:t>microsity, sociální média </a:t>
            </a:r>
            <a:r>
              <a:rPr lang="cs-CZ" sz="1400" dirty="0" smtClean="0"/>
              <a:t>projektu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propagační tiskoviny (brožury, letáky, plakáty, publikace, školicí materiály</a:t>
            </a:r>
            <a:r>
              <a:rPr lang="cs-CZ" sz="1400" dirty="0" smtClean="0"/>
              <a:t>) a </a:t>
            </a:r>
            <a:r>
              <a:rPr lang="cs-CZ" sz="1400" dirty="0"/>
              <a:t>propagační </a:t>
            </a:r>
            <a:r>
              <a:rPr lang="cs-CZ" sz="1400" dirty="0" smtClean="0"/>
              <a:t>předměty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propagační audiovizuální materiály (reklamní spoty, product placement, sponzorské vzkazy, reportáže, pořady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inzerce (internet, tisk, outdoor</a:t>
            </a:r>
            <a:r>
              <a:rPr lang="cs-CZ" sz="1400" dirty="0" smtClean="0"/>
              <a:t>) 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soutěže (s výjimkou cen do soutěží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komunikační akce (semináře, workshopy, konference, tiskové konference, výstavy, </a:t>
            </a:r>
            <a:r>
              <a:rPr lang="cs-CZ" sz="1400" dirty="0" smtClean="0"/>
              <a:t>veletrhy)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 výstupy při jejich distribuci (tiskové zprávy, informace pro média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dokumenty </a:t>
            </a:r>
            <a:r>
              <a:rPr lang="cs-CZ" sz="1400" dirty="0" smtClean="0"/>
              <a:t>pro </a:t>
            </a:r>
            <a:r>
              <a:rPr lang="cs-CZ" sz="1400" dirty="0"/>
              <a:t>veřejnost či cílové </a:t>
            </a:r>
            <a:r>
              <a:rPr lang="cs-CZ" sz="1400" dirty="0" smtClean="0"/>
              <a:t>skupiny (vstupní</a:t>
            </a:r>
            <a:r>
              <a:rPr lang="cs-CZ" sz="1400" dirty="0"/>
              <a:t>, výstupní/závěrečné zprávy, analýzy, certifikáty, prezenční listiny apod</a:t>
            </a:r>
            <a:r>
              <a:rPr lang="cs-CZ" sz="1400" dirty="0" smtClean="0"/>
              <a:t>.)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výzva k podání nabídek/zadávací dokumentace </a:t>
            </a:r>
            <a:r>
              <a:rPr lang="cs-CZ" sz="1400" dirty="0" smtClean="0"/>
              <a:t>zakázek</a:t>
            </a: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7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idx="13"/>
          </p:nvPr>
        </p:nvSpPr>
        <p:spPr>
          <a:xfrm>
            <a:off x="5076056" y="1569616"/>
            <a:ext cx="3743968" cy="4955728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interní </a:t>
            </a:r>
            <a:r>
              <a:rPr lang="cs-CZ" sz="1400" dirty="0" smtClean="0"/>
              <a:t>dokumenty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archivační </a:t>
            </a:r>
            <a:r>
              <a:rPr lang="cs-CZ" sz="1400" dirty="0" smtClean="0"/>
              <a:t>šanony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elektronická i listinná </a:t>
            </a:r>
            <a:r>
              <a:rPr lang="cs-CZ" sz="1400" dirty="0" smtClean="0"/>
              <a:t>komunikace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pracovní smlouvy, smlouvy s dodavateli, dalšími příjemci, partnery apod</a:t>
            </a:r>
            <a:r>
              <a:rPr lang="cs-CZ" sz="1400" dirty="0" smtClean="0"/>
              <a:t>.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účetní doklady </a:t>
            </a:r>
            <a:r>
              <a:rPr lang="cs-CZ" sz="1400" dirty="0" smtClean="0"/>
              <a:t>vztahující se </a:t>
            </a:r>
            <a:r>
              <a:rPr lang="cs-CZ" sz="1400" dirty="0"/>
              <a:t>k výdajům </a:t>
            </a:r>
            <a:r>
              <a:rPr lang="cs-CZ" sz="1400" dirty="0" smtClean="0"/>
              <a:t>projektu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vybavení pořízené z prostředků projektu (s výjimkou propagačních předmětů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neplacené PR články a převzaté PR výstupy (např. médii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ceny do </a:t>
            </a:r>
            <a:r>
              <a:rPr lang="cs-CZ" sz="1400" dirty="0" smtClean="0"/>
              <a:t>soutěží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výstupy, kde to není technicky možné (např. strojově generované objednávky, faktury</a:t>
            </a:r>
            <a:r>
              <a:rPr lang="cs-CZ" sz="1400" dirty="0" smtClean="0"/>
              <a:t>)</a:t>
            </a:r>
            <a:endParaRPr lang="cs-CZ" sz="1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67544" y="120375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84A8B"/>
                </a:solidFill>
              </a:rPr>
              <a:t>ANO</a:t>
            </a:r>
            <a:endParaRPr lang="cs-CZ" b="1" dirty="0">
              <a:solidFill>
                <a:srgbClr val="084A8B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076056" y="121657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84A8B"/>
                </a:solidFill>
              </a:rPr>
              <a:t>NE</a:t>
            </a:r>
            <a:endParaRPr lang="cs-CZ" b="1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47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pPr marL="0" indent="0">
              <a:buNone/>
            </a:pPr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70</a:t>
            </a:fld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539552" y="1268760"/>
            <a:ext cx="8064448" cy="55892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3200" b="1" dirty="0"/>
              <a:t>SD-1 </a:t>
            </a:r>
            <a:r>
              <a:rPr lang="cs-CZ" sz="3200" b="1" dirty="0" smtClean="0"/>
              <a:t>Účetní/daňové doklady I</a:t>
            </a:r>
          </a:p>
          <a:p>
            <a:r>
              <a:rPr lang="cs-CZ" dirty="0" smtClean="0"/>
              <a:t>Aktivní jen tehdy, je-li zadáno evidenční číslo souhrnné soupisky.</a:t>
            </a:r>
          </a:p>
          <a:p>
            <a:r>
              <a:rPr lang="cs-CZ" dirty="0" smtClean="0"/>
              <a:t>Neuvádí se zde osobní náklady, cestovné ani příjmy.</a:t>
            </a:r>
          </a:p>
          <a:p>
            <a:r>
              <a:rPr lang="cs-CZ" dirty="0"/>
              <a:t>Vložení </a:t>
            </a:r>
            <a:r>
              <a:rPr lang="cs-CZ" dirty="0" err="1"/>
              <a:t>skenu</a:t>
            </a:r>
            <a:r>
              <a:rPr lang="cs-CZ" dirty="0"/>
              <a:t> účetního dokladu s výdajem nad 10 000 </a:t>
            </a:r>
            <a:r>
              <a:rPr lang="cs-CZ" dirty="0" smtClean="0"/>
              <a:t>Kč.</a:t>
            </a:r>
            <a:endParaRPr lang="cs-CZ" dirty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39556873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pPr marL="0" indent="0">
              <a:buNone/>
            </a:pPr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71</a:t>
            </a:fld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539552" y="1268760"/>
            <a:ext cx="8064448" cy="55892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3200" b="1" dirty="0"/>
              <a:t>SD-1 </a:t>
            </a:r>
            <a:r>
              <a:rPr lang="cs-CZ" sz="3200" b="1" dirty="0" smtClean="0"/>
              <a:t>Účetní/daňové doklady I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cs-CZ" dirty="0" smtClean="0"/>
              <a:t>Nový záznam – zadání účetního/daňového dokladu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Pořadové číslo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Zkrácený název subjektu (příjemce/partnera s finančním příspěvkem)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Položka v rozpočtu projektu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Investice/</a:t>
            </a:r>
            <a:r>
              <a:rPr lang="cs-CZ" sz="2000" dirty="0" err="1" smtClean="0"/>
              <a:t>neinvestice</a:t>
            </a:r>
            <a:endParaRPr lang="cs-CZ" sz="20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2000" dirty="0" smtClean="0"/>
              <a:t>Celková částka bez DPH uvedená na dokladu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sz="2000" dirty="0" smtClean="0"/>
              <a:t>Celková částka DPH uvedená na dokladu</a:t>
            </a:r>
            <a:r>
              <a:rPr lang="cs-CZ" sz="2000" dirty="0" smtClean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Číslo účetního dokladu v účetnictví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Datum vystavení dokladu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Datum uskutečnění zdanitelného plnění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464188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448" cy="4851240"/>
          </a:xfrm>
        </p:spPr>
        <p:txBody>
          <a:bodyPr/>
          <a:lstStyle/>
          <a:p>
            <a:pPr marL="0" lvl="0" indent="0">
              <a:buClr>
                <a:srgbClr val="5FBBF5"/>
              </a:buClr>
              <a:buNone/>
            </a:pPr>
            <a:r>
              <a:rPr lang="cs-CZ" sz="3200" b="1" dirty="0">
                <a:solidFill>
                  <a:srgbClr val="084A8B"/>
                </a:solidFill>
              </a:rPr>
              <a:t>SD-1 Účetní/daňové doklady II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Datum úhrady výdaje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ICO </a:t>
            </a:r>
            <a:r>
              <a:rPr lang="cs-CZ" dirty="0"/>
              <a:t>dodavatele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Název dodavatele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Číslo smlouvy/objednávky, ke které se doklad </a:t>
            </a:r>
            <a:r>
              <a:rPr lang="cs-CZ" dirty="0" smtClean="0"/>
              <a:t>vztahuje (je-li relevantní)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Číslo výběrového řízení, ke kterému se doklad </a:t>
            </a:r>
            <a:r>
              <a:rPr lang="cs-CZ" dirty="0" smtClean="0"/>
              <a:t>vztahuje (je-li relevantní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Částka bez DPH připadající na prokazované způsobilé výdaje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Částka DPH připadající na prokazované způsobilé </a:t>
            </a:r>
            <a:r>
              <a:rPr lang="cs-CZ" dirty="0" smtClean="0"/>
              <a:t>výdaje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Popis výdaje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241482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448" cy="4635216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/>
              <a:t>SD </a:t>
            </a:r>
            <a:r>
              <a:rPr lang="cs-CZ" sz="3200" b="1" dirty="0" smtClean="0"/>
              <a:t>– 2 Lidské zdroje 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Nový záznam – zadání pracovníka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Je třeba vyplnit: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Zkrácený </a:t>
            </a:r>
            <a:r>
              <a:rPr lang="cs-CZ" dirty="0"/>
              <a:t>název subjektu (příjemce/partnera s finančním příspěvkem)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Položka </a:t>
            </a:r>
            <a:r>
              <a:rPr lang="cs-CZ" dirty="0"/>
              <a:t>v rozpočtu projektu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Identifikace </a:t>
            </a:r>
            <a:r>
              <a:rPr lang="cs-CZ" dirty="0"/>
              <a:t>kalendářního roku a měsíce, k němuž se vztahují osobní náklady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Příjmení </a:t>
            </a:r>
            <a:r>
              <a:rPr lang="cs-CZ" dirty="0"/>
              <a:t>pracovníka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Jméno </a:t>
            </a:r>
            <a:r>
              <a:rPr lang="cs-CZ" dirty="0"/>
              <a:t>pracovníka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Druh </a:t>
            </a:r>
            <a:r>
              <a:rPr lang="cs-CZ" dirty="0"/>
              <a:t>pracovněprávního vztahu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Fond </a:t>
            </a:r>
            <a:r>
              <a:rPr lang="cs-CZ" dirty="0"/>
              <a:t>pracovní doby pracovníka u zaměstnavatele v daném měsíci v hodinách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442585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7992440" cy="4779232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3200" b="1" dirty="0"/>
              <a:t>SD – 2 Lidské zdroje </a:t>
            </a:r>
            <a:r>
              <a:rPr lang="cs-CZ" sz="3200" b="1" dirty="0" smtClean="0"/>
              <a:t>II</a:t>
            </a:r>
            <a:endParaRPr lang="cs-CZ" sz="3200" b="1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Je třeba vyplnit: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Počet </a:t>
            </a:r>
            <a:r>
              <a:rPr lang="cs-CZ" dirty="0"/>
              <a:t>odpracovaných hodin na projektu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Zúčtovaná </a:t>
            </a:r>
            <a:r>
              <a:rPr lang="cs-CZ" dirty="0"/>
              <a:t>hrubá mzda/plat v daném měsíci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Datum </a:t>
            </a:r>
            <a:r>
              <a:rPr lang="cs-CZ" dirty="0"/>
              <a:t>úhrady výdaje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Jiné </a:t>
            </a:r>
            <a:r>
              <a:rPr lang="cs-CZ" dirty="0"/>
              <a:t>výdaje (odvádí se z nich odvody)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Jiné </a:t>
            </a:r>
            <a:r>
              <a:rPr lang="cs-CZ" dirty="0"/>
              <a:t>výdaje (neodvádí se z nich odvody)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Pojistné </a:t>
            </a:r>
            <a:r>
              <a:rPr lang="cs-CZ" dirty="0"/>
              <a:t>na sociální a zdravotní pojištění zaměstnavatele</a:t>
            </a:r>
          </a:p>
          <a:p>
            <a:pPr marL="0" indent="0">
              <a:buNone/>
            </a:pPr>
            <a:r>
              <a:rPr lang="cs-CZ" dirty="0" smtClean="0"/>
              <a:t>Vložení </a:t>
            </a:r>
            <a:r>
              <a:rPr lang="cs-CZ" dirty="0" err="1" smtClean="0"/>
              <a:t>skenu</a:t>
            </a:r>
            <a:r>
              <a:rPr lang="cs-CZ" dirty="0" smtClean="0"/>
              <a:t> pracovního výkazu (vkládat lze až po uložení předešlých údajů).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641954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448" cy="4779232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err="1" smtClean="0"/>
              <a:t>Sd</a:t>
            </a:r>
            <a:r>
              <a:rPr lang="cs-CZ" sz="3200" b="1" dirty="0" smtClean="0"/>
              <a:t> – 3 Cestovní náhrady 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/>
              <a:t>Nový záznam – zadání </a:t>
            </a:r>
            <a:r>
              <a:rPr lang="cs-CZ" dirty="0" smtClean="0"/>
              <a:t>položky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Je třeba vyplnit: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Zkrácený </a:t>
            </a:r>
            <a:r>
              <a:rPr lang="cs-CZ" dirty="0"/>
              <a:t>název subjektu (příjemce/partnera s finančním příspěvkem)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Položka v rozpočtu </a:t>
            </a:r>
            <a:r>
              <a:rPr lang="cs-CZ" dirty="0" smtClean="0"/>
              <a:t>projektu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Číslo účetního dokladu </a:t>
            </a:r>
            <a:r>
              <a:rPr lang="cs-CZ" dirty="0" smtClean="0"/>
              <a:t>v účetnictví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Příjmení pracovníka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Jméno pracovníka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Druh pracovní cesty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Účel pracovní cesty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marL="0" indent="0">
              <a:buNone/>
            </a:pP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674831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448" cy="4779232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SD </a:t>
            </a:r>
            <a:r>
              <a:rPr lang="cs-CZ" sz="3200" b="1" dirty="0"/>
              <a:t>– 3 Cestovní náhrady </a:t>
            </a:r>
            <a:r>
              <a:rPr lang="cs-CZ" sz="3200" b="1" dirty="0" smtClean="0"/>
              <a:t>II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 smtClean="0"/>
              <a:t>Je třeba vyplnit: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dirty="0" smtClean="0"/>
              <a:t>Datum </a:t>
            </a:r>
            <a:r>
              <a:rPr lang="pl-PL" dirty="0"/>
              <a:t>zahájení pracovní cesty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dirty="0"/>
              <a:t>Datum ukončení pracovní cesty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dirty="0" smtClean="0"/>
              <a:t>Prokazované </a:t>
            </a:r>
            <a:r>
              <a:rPr lang="pl-PL" dirty="0"/>
              <a:t>způsobilé výdaje </a:t>
            </a:r>
            <a:r>
              <a:rPr lang="pl-PL" dirty="0" smtClean="0"/>
              <a:t>na </a:t>
            </a:r>
            <a:r>
              <a:rPr lang="pl-PL" dirty="0"/>
              <a:t>pracovní </a:t>
            </a:r>
            <a:r>
              <a:rPr lang="pl-PL" dirty="0" smtClean="0"/>
              <a:t>cestu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Vložení </a:t>
            </a:r>
            <a:r>
              <a:rPr lang="cs-CZ" dirty="0" err="1"/>
              <a:t>skenu</a:t>
            </a:r>
            <a:r>
              <a:rPr lang="cs-CZ" dirty="0"/>
              <a:t> účetního dokladu s výdajem nad 10 000 </a:t>
            </a:r>
            <a:r>
              <a:rPr lang="cs-CZ" dirty="0" smtClean="0"/>
              <a:t>Kč (vkládat lze až po uložení předešlých údajů).</a:t>
            </a:r>
            <a:endParaRPr lang="cs-CZ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872601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4707224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Soupiska příjmů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Nový záznam – zadání hodnoty čistého příjmu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Číslo účetního dokladu v účetnictví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Datum příjmu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Vykázané příjmy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Zkrácený název subjektu (příjemce/partnera s finančním příspěvkem)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Popis příjmů</a:t>
            </a:r>
          </a:p>
          <a:p>
            <a:pPr marL="0" indent="0">
              <a:buNone/>
            </a:pPr>
            <a:r>
              <a:rPr lang="cs-CZ" dirty="0" smtClean="0"/>
              <a:t>Nepřikládají se žádné doklady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sz="32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398081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064000" cy="4680040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Nezpůsobilé výdaje </a:t>
            </a:r>
          </a:p>
          <a:p>
            <a:pPr marL="0" indent="0">
              <a:buNone/>
            </a:pPr>
            <a:r>
              <a:rPr lang="cs-CZ" dirty="0" smtClean="0"/>
              <a:t>Nevyplňuje se</a:t>
            </a:r>
          </a:p>
          <a:p>
            <a:pPr marL="0" indent="0">
              <a:buNone/>
            </a:pPr>
            <a:endParaRPr lang="cs-CZ" sz="3200" b="1" dirty="0" smtClean="0"/>
          </a:p>
          <a:p>
            <a:pPr marL="0" indent="0">
              <a:buNone/>
            </a:pPr>
            <a:r>
              <a:rPr lang="cs-CZ" sz="3200" b="1" dirty="0" smtClean="0"/>
              <a:t>Dokumenty</a:t>
            </a:r>
          </a:p>
          <a:p>
            <a:pPr marL="0" indent="0">
              <a:buNone/>
            </a:pPr>
            <a:r>
              <a:rPr lang="cs-CZ" dirty="0" smtClean="0"/>
              <a:t>Vložení dalších příloh k žádosti o platbu (např. bankovní výpisy, výdajové pokladní bloky, prezenční listiny, vyexportované soupisky účetních dokladů, lidských zdrojů a cestovních náhrad aj.)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326024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4707224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Souhrnná soupiska – naplnění soupisky 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>
                <a:ea typeface="Arial"/>
                <a:cs typeface="Times New Roman"/>
              </a:rPr>
              <a:t>Stisknout</a:t>
            </a:r>
            <a:r>
              <a:rPr lang="cs-CZ" b="1" dirty="0" smtClean="0">
                <a:ea typeface="Arial"/>
                <a:cs typeface="Times New Roman"/>
              </a:rPr>
              <a:t> Naplnit data z dokladů soupisky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>
                <a:ea typeface="Arial"/>
                <a:cs typeface="Times New Roman"/>
              </a:rPr>
              <a:t>Bude automaticky doplněno: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Prokazované způsobilé výdaje přímé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Jiné peněžní příjmy vykazované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celkem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investiční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neinvestiční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křížové financování investiční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křížové financování neinvestiční</a:t>
            </a:r>
          </a:p>
          <a:p>
            <a:pPr marL="0" indent="0">
              <a:buNone/>
            </a:pPr>
            <a:endParaRPr lang="cs-CZ" sz="32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1986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Zpráva o realizaci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342290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80</a:t>
            </a:fld>
            <a:endParaRPr lang="cs-CZ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352928" cy="4779232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Souhrnná soupiska – naplnění soupisky II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 smtClean="0"/>
              <a:t>Prokazované </a:t>
            </a:r>
            <a:r>
              <a:rPr lang="cs-CZ" i="1" dirty="0"/>
              <a:t>způsobilé výdaje očištěné o příjmy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Prokazované způsobilé výdaje očištěné o příjmy investiční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Prokazované způsobilé výdaje očištěné o příjmy neinvestiční</a:t>
            </a:r>
          </a:p>
          <a:p>
            <a:pPr marL="0" indent="0">
              <a:buNone/>
            </a:pPr>
            <a:r>
              <a:rPr lang="cs-CZ" dirty="0" smtClean="0"/>
              <a:t>Dále je nutno </a:t>
            </a:r>
            <a:r>
              <a:rPr lang="cs-CZ" dirty="0"/>
              <a:t>vyplnit </a:t>
            </a:r>
            <a:r>
              <a:rPr lang="cs-CZ" dirty="0" smtClean="0"/>
              <a:t>pole </a:t>
            </a:r>
            <a:r>
              <a:rPr lang="cs-CZ" b="1" dirty="0" smtClean="0"/>
              <a:t>Prokazované další výdaje stanovené sazbou či paušálem</a:t>
            </a:r>
            <a:r>
              <a:rPr lang="cs-CZ" dirty="0" smtClean="0"/>
              <a:t> (25 % prokazovaných přímých nákladů) a opětovně stisknout Naplnit data z dokladů soupisky.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539328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448" cy="4851240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Žádost o platbu 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Část </a:t>
            </a:r>
            <a:r>
              <a:rPr lang="cs-CZ" cap="all" dirty="0" smtClean="0"/>
              <a:t>Způsobilé výdaje – Požadováno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Stisknout </a:t>
            </a:r>
            <a:r>
              <a:rPr lang="cs-CZ" b="1" dirty="0" smtClean="0"/>
              <a:t>Naplnit data ze soupisky</a:t>
            </a:r>
            <a:r>
              <a:rPr lang="cs-CZ" dirty="0" smtClean="0"/>
              <a:t>. Automaticky bude doplněno: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</a:t>
            </a:r>
            <a:r>
              <a:rPr lang="cs-CZ" i="1" dirty="0" smtClean="0"/>
              <a:t>výdaje celkem, investiční a neinvestiční</a:t>
            </a:r>
            <a:endParaRPr lang="cs-CZ" i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Jiné peněžní příjmy připadající na způsobilé výdaje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Celkové způsobilé výdaje snížené o jiné peněžní příjmy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snížené o jiné peněžní příjmy z nedotačních zdrojů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snížené o jiné peněžní příjmy z dotačních </a:t>
            </a:r>
            <a:r>
              <a:rPr lang="cs-CZ" i="1" dirty="0" smtClean="0"/>
              <a:t>zdrojů celkem, investiční a neinvestiční</a:t>
            </a:r>
            <a:endParaRPr lang="cs-CZ" i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Celkové způsobilé výdaje připadající na příjmy dle čl. 61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připadající na finanční mezeru / očištěné o </a:t>
            </a:r>
            <a:r>
              <a:rPr lang="cs-CZ" i="1" dirty="0" err="1"/>
              <a:t>flat</a:t>
            </a:r>
            <a:r>
              <a:rPr lang="cs-CZ" i="1" dirty="0"/>
              <a:t> </a:t>
            </a:r>
            <a:r>
              <a:rPr lang="cs-CZ" i="1" dirty="0" err="1" smtClean="0"/>
              <a:t>rate</a:t>
            </a:r>
            <a:r>
              <a:rPr lang="cs-CZ" i="1" dirty="0" smtClean="0"/>
              <a:t> celkem, investiční a neinvestiční</a:t>
            </a:r>
            <a:r>
              <a:rPr lang="cs-CZ" dirty="0"/>
              <a:t>	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2202628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896" cy="5328592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b="1" dirty="0" smtClean="0"/>
              <a:t>ŽÁDOST O PLATBU II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Automaticky bude doplněno: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 smtClean="0"/>
              <a:t>Způsobilé </a:t>
            </a:r>
            <a:r>
              <a:rPr lang="cs-CZ" i="1" dirty="0"/>
              <a:t>výdaje připadající na finanční mezeru / očištěné o </a:t>
            </a:r>
            <a:r>
              <a:rPr lang="cs-CZ" i="1" dirty="0" err="1"/>
              <a:t>flat</a:t>
            </a:r>
            <a:r>
              <a:rPr lang="cs-CZ" i="1" dirty="0"/>
              <a:t> </a:t>
            </a:r>
            <a:r>
              <a:rPr lang="cs-CZ" i="1" dirty="0" err="1"/>
              <a:t>rate</a:t>
            </a:r>
            <a:r>
              <a:rPr lang="cs-CZ" i="1" dirty="0"/>
              <a:t> z nedotačních zdrojů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připadající na finanční mezeru / očištěné o </a:t>
            </a:r>
            <a:r>
              <a:rPr lang="cs-CZ" i="1" dirty="0" err="1"/>
              <a:t>flat</a:t>
            </a:r>
            <a:r>
              <a:rPr lang="cs-CZ" i="1" dirty="0"/>
              <a:t> </a:t>
            </a:r>
            <a:r>
              <a:rPr lang="cs-CZ" i="1" dirty="0" err="1"/>
              <a:t>rate</a:t>
            </a:r>
            <a:r>
              <a:rPr lang="cs-CZ" i="1" dirty="0"/>
              <a:t> z dotačních </a:t>
            </a:r>
            <a:r>
              <a:rPr lang="cs-CZ" i="1" dirty="0" smtClean="0"/>
              <a:t>zdrojů celkem, investiční a neinvestiční</a:t>
            </a:r>
            <a:endParaRPr lang="cs-CZ" i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i="1" dirty="0"/>
              <a:t>Způsobilé výdaje křížové financování	</a:t>
            </a:r>
            <a:r>
              <a:rPr lang="cs-CZ" i="1" dirty="0" smtClean="0"/>
              <a:t>celkem, investiční a neinvestiční</a:t>
            </a:r>
            <a:endParaRPr lang="cs-CZ" i="1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570533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448" cy="4779232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ŽÁDOST O PLATBU III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Část </a:t>
            </a:r>
            <a:r>
              <a:rPr lang="cs-CZ" dirty="0"/>
              <a:t>ČÁSTKA NA KRYTÍ VÝDAJŮ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/>
              <a:t>Pouze pro ex-ante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Částka na krytí výdajů investiční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Částka na krytí výdajů neinvestiční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Součet částek ve většině případů = částka prokazovaných výdajů v ŽoP, příp. rozdíl mezi částkou celkových způsobilých výdajů a poskytnutou zálohou. </a:t>
            </a:r>
            <a:r>
              <a:rPr lang="cs-CZ" dirty="0"/>
              <a:t>	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400324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-19319"/>
            <a:ext cx="8424000" cy="1080000"/>
          </a:xfrm>
        </p:spPr>
        <p:txBody>
          <a:bodyPr/>
          <a:lstStyle/>
          <a:p>
            <a:r>
              <a:rPr lang="cs-CZ" dirty="0" smtClean="0"/>
              <a:t>Žádost o platbu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4707224"/>
          </a:xfrm>
        </p:spPr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Čestná prohlášení</a:t>
            </a:r>
          </a:p>
          <a:p>
            <a:r>
              <a:rPr lang="cs-CZ" dirty="0" smtClean="0"/>
              <a:t>Vybrat vhodné ČP (varianta 1 – proti příjemci bylo zahájeno insolvenční řízení, varianta 2 – proti příjemci nebylo zahájeno insolvenční řízení)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r>
              <a:rPr lang="cs-CZ" sz="3200" b="1" dirty="0" smtClean="0"/>
              <a:t>Finalizace</a:t>
            </a:r>
          </a:p>
          <a:p>
            <a:pPr marL="0" indent="0">
              <a:buNone/>
            </a:pPr>
            <a:r>
              <a:rPr lang="cs-CZ" sz="3200" b="1" dirty="0" smtClean="0"/>
              <a:t>Podpis dokumentu</a:t>
            </a:r>
          </a:p>
          <a:p>
            <a:pPr marL="0" indent="0">
              <a:buNone/>
            </a:pPr>
            <a:endParaRPr lang="cs-CZ" sz="3200" b="1" dirty="0"/>
          </a:p>
          <a:p>
            <a:pPr marL="0" indent="0">
              <a:buNone/>
            </a:pPr>
            <a:r>
              <a:rPr lang="cs-CZ" sz="4000" b="1" dirty="0"/>
              <a:t>Vrácení</a:t>
            </a:r>
          </a:p>
          <a:p>
            <a:r>
              <a:rPr lang="cs-CZ" dirty="0"/>
              <a:t>Informace přes depeše</a:t>
            </a:r>
          </a:p>
          <a:p>
            <a:pPr marL="0" indent="0">
              <a:buNone/>
            </a:pPr>
            <a:endParaRPr lang="cs-CZ" sz="3200" b="1" dirty="0" smtClean="0"/>
          </a:p>
          <a:p>
            <a:pPr marL="0" indent="0">
              <a:buNone/>
            </a:pPr>
            <a:endParaRPr lang="cs-CZ" sz="3200" b="1" dirty="0" smtClean="0"/>
          </a:p>
          <a:p>
            <a:pPr marL="0" indent="0">
              <a:buNone/>
            </a:pPr>
            <a:endParaRPr lang="cs-CZ" sz="3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637444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dotazy </a:t>
            </a:r>
            <a:r>
              <a:rPr lang="cs-CZ" dirty="0"/>
              <a:t>– ESF fórum</a:t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414436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43608" y="1772816"/>
            <a:ext cx="7272000" cy="4752528"/>
          </a:xfrm>
        </p:spPr>
        <p:txBody>
          <a:bodyPr/>
          <a:lstStyle/>
          <a:p>
            <a:pPr algn="ctr"/>
            <a:r>
              <a:rPr lang="cs-CZ" sz="2800" dirty="0" smtClean="0"/>
              <a:t>Výzvy</a:t>
            </a:r>
            <a:r>
              <a:rPr lang="cs-CZ" sz="2000" dirty="0" smtClean="0">
                <a:solidFill>
                  <a:srgbClr val="FFFF00"/>
                </a:solidFill>
              </a:rPr>
              <a:t/>
            </a:r>
            <a:br>
              <a:rPr lang="cs-CZ" sz="2000" dirty="0" smtClean="0">
                <a:solidFill>
                  <a:srgbClr val="FFFF00"/>
                </a:solidFill>
              </a:rPr>
            </a:br>
            <a:r>
              <a:rPr lang="cs-CZ" sz="2000" dirty="0">
                <a:solidFill>
                  <a:srgbClr val="FFFF00"/>
                </a:solidFill>
                <a:hlinkClick r:id="rId3"/>
              </a:rPr>
              <a:t>https://</a:t>
            </a:r>
            <a:r>
              <a:rPr lang="cs-CZ" sz="2000" dirty="0" smtClean="0">
                <a:solidFill>
                  <a:srgbClr val="FFFF00"/>
                </a:solidFill>
                <a:hlinkClick r:id="rId3"/>
              </a:rPr>
              <a:t>www.esfcr.cz/vyzva-126-opz</a:t>
            </a:r>
            <a:r>
              <a:rPr lang="cs-CZ" sz="2000" dirty="0">
                <a:solidFill>
                  <a:srgbClr val="FFFF00"/>
                </a:solidFill>
              </a:rPr>
              <a:t/>
            </a:r>
            <a:br>
              <a:rPr lang="cs-CZ" sz="2000" dirty="0">
                <a:solidFill>
                  <a:srgbClr val="FFFF00"/>
                </a:solidFill>
              </a:rPr>
            </a:br>
            <a:r>
              <a:rPr lang="cs-CZ" sz="2000" dirty="0">
                <a:solidFill>
                  <a:srgbClr val="FFFF00"/>
                </a:solidFill>
                <a:hlinkClick r:id="rId4"/>
              </a:rPr>
              <a:t>https://</a:t>
            </a:r>
            <a:r>
              <a:rPr lang="cs-CZ" sz="2000" dirty="0" smtClean="0">
                <a:solidFill>
                  <a:srgbClr val="FFFF00"/>
                </a:solidFill>
                <a:hlinkClick r:id="rId4"/>
              </a:rPr>
              <a:t>www.esfcr.cz/vyzva-127-opz</a:t>
            </a:r>
            <a:r>
              <a:rPr lang="cs-CZ" sz="2800" dirty="0" smtClean="0">
                <a:solidFill>
                  <a:srgbClr val="FFFF00"/>
                </a:solidFill>
              </a:rPr>
              <a:t/>
            </a:r>
            <a:br>
              <a:rPr lang="cs-CZ" sz="2800" dirty="0" smtClean="0">
                <a:solidFill>
                  <a:srgbClr val="FFFF00"/>
                </a:solidFill>
              </a:rPr>
            </a:br>
            <a:r>
              <a:rPr lang="cs-CZ" sz="2800" dirty="0">
                <a:solidFill>
                  <a:srgbClr val="FFFF00"/>
                </a:solidFill>
              </a:rPr>
              <a:t/>
            </a:r>
            <a:br>
              <a:rPr lang="cs-CZ" sz="2800" dirty="0">
                <a:solidFill>
                  <a:srgbClr val="FFFF00"/>
                </a:solidFill>
              </a:rPr>
            </a:br>
            <a:r>
              <a:rPr lang="cs-CZ" sz="2800" cap="none" dirty="0" smtClean="0"/>
              <a:t>DALŠÍ DOTAZY SMĚŘUJTE PROSÍM </a:t>
            </a:r>
            <a:br>
              <a:rPr lang="cs-CZ" sz="2800" cap="none" dirty="0" smtClean="0"/>
            </a:br>
            <a:r>
              <a:rPr lang="cs-CZ" sz="2800" cap="none" dirty="0" smtClean="0"/>
              <a:t>DO DISKUSNÍHO KLUBU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800" cap="none" dirty="0" smtClean="0"/>
              <a:t>NEBO VYUŽIJTE OSOBNÍCH KONZULTACÍ</a:t>
            </a:r>
            <a:endParaRPr lang="cs-CZ" cap="none" dirty="0"/>
          </a:p>
        </p:txBody>
      </p:sp>
    </p:spTree>
    <p:extLst>
      <p:ext uri="{BB962C8B-B14F-4D97-AF65-F5344CB8AC3E}">
        <p14:creationId xmlns:p14="http://schemas.microsoft.com/office/powerpoint/2010/main" val="132150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280920" cy="4563208"/>
          </a:xfrm>
        </p:spPr>
        <p:txBody>
          <a:bodyPr/>
          <a:lstStyle/>
          <a:p>
            <a:r>
              <a:rPr lang="cs-CZ" sz="2000" dirty="0" smtClean="0"/>
              <a:t>Předkládá se prostřednictvím ISKP14+ do </a:t>
            </a:r>
            <a:r>
              <a:rPr lang="cs-CZ" sz="2000" dirty="0"/>
              <a:t>30 dnů po ukončení monitorovaného období, závěrečná zpráva o realizaci do 60 dnů.</a:t>
            </a:r>
          </a:p>
          <a:p>
            <a:r>
              <a:rPr lang="cs-CZ" sz="2000" dirty="0" smtClean="0"/>
              <a:t>Je možno požádat o prodloužení termínu pro předložení žádosti před vypršením 30denní lhůty.</a:t>
            </a:r>
            <a:br>
              <a:rPr lang="cs-CZ" sz="2000" dirty="0" smtClean="0"/>
            </a:br>
            <a:endParaRPr lang="cs-CZ" sz="2000" dirty="0" smtClean="0"/>
          </a:p>
          <a:p>
            <a:r>
              <a:rPr lang="cs-CZ" b="1" dirty="0" smtClean="0"/>
              <a:t>Povinné přílohy </a:t>
            </a:r>
            <a:r>
              <a:rPr lang="cs-CZ" b="1" dirty="0" err="1" smtClean="0"/>
              <a:t>ZoR</a:t>
            </a:r>
            <a:r>
              <a:rPr lang="cs-CZ" b="1" dirty="0" smtClean="0"/>
              <a:t> </a:t>
            </a:r>
            <a:r>
              <a:rPr lang="cs-CZ" dirty="0" smtClean="0"/>
              <a:t>(</a:t>
            </a:r>
            <a:r>
              <a:rPr lang="cs-CZ" dirty="0" err="1" smtClean="0"/>
              <a:t>scan</a:t>
            </a:r>
            <a:r>
              <a:rPr lang="cs-CZ" dirty="0" smtClean="0"/>
              <a:t>, originály </a:t>
            </a:r>
            <a:r>
              <a:rPr lang="cs-CZ" dirty="0" err="1" smtClean="0"/>
              <a:t>KnM</a:t>
            </a:r>
            <a:r>
              <a:rPr lang="cs-CZ" dirty="0" smtClean="0"/>
              <a:t>):</a:t>
            </a:r>
          </a:p>
          <a:p>
            <a:pPr lvl="1"/>
            <a:r>
              <a:rPr lang="cs-CZ" b="1" dirty="0" smtClean="0"/>
              <a:t>přihlášky </a:t>
            </a:r>
            <a:r>
              <a:rPr lang="cs-CZ" b="1" dirty="0"/>
              <a:t>dětí do zařízení</a:t>
            </a:r>
            <a:r>
              <a:rPr lang="cs-CZ" dirty="0"/>
              <a:t> (vzor na stránce výzvy), pozor na způsobilost rodičů!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uvádí se osoby, které žijí s dítětem ve společné domácnosti</a:t>
            </a:r>
          </a:p>
          <a:p>
            <a:pPr marL="414000" lvl="1" indent="0"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444977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3716</Words>
  <Application>Microsoft Office PowerPoint</Application>
  <PresentationFormat>Předvádění na obrazovce (4:3)</PresentationFormat>
  <Paragraphs>726</Paragraphs>
  <Slides>86</Slides>
  <Notes>15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86</vt:i4>
      </vt:variant>
    </vt:vector>
  </HeadingPairs>
  <TitlesOfParts>
    <vt:vector size="87" baseType="lpstr">
      <vt:lpstr>prezentace</vt:lpstr>
      <vt:lpstr>(Pilotní ověření péče  o nejmenší děti  v mikrojeslích v ČR  (v Praze a v ČR mimo prahu)   Seminář pro příjemce</vt:lpstr>
      <vt:lpstr>Program semináře</vt:lpstr>
      <vt:lpstr>Povinnosti příjemce dotace</vt:lpstr>
      <vt:lpstr>Povinnosti příjemce dotace</vt:lpstr>
      <vt:lpstr> Publicita   </vt:lpstr>
      <vt:lpstr>Povinný plakát</vt:lpstr>
      <vt:lpstr>VIZUÁLNÍ IDENTITA - použití</vt:lpstr>
      <vt:lpstr> Zpráva o realizaci   </vt:lpstr>
      <vt:lpstr>Zpráva o realizaci</vt:lpstr>
      <vt:lpstr>Zpráva o realizaci</vt:lpstr>
      <vt:lpstr>Zpráva o realizaci</vt:lpstr>
      <vt:lpstr> INDIKÁTORy   </vt:lpstr>
      <vt:lpstr>InDIKÁTORY</vt:lpstr>
      <vt:lpstr>InDIKÁTORY</vt:lpstr>
      <vt:lpstr>Indikátory</vt:lpstr>
      <vt:lpstr>InDIKÁTORY</vt:lpstr>
      <vt:lpstr>Způsobilé a nezpůsobilé výdaje</vt:lpstr>
      <vt:lpstr>Způsobilé výdaje</vt:lpstr>
      <vt:lpstr>Reálné vykazování výdajů</vt:lpstr>
      <vt:lpstr>Dokladování výdajů</vt:lpstr>
      <vt:lpstr>Osobní náklady</vt:lpstr>
      <vt:lpstr>Osobní náklady</vt:lpstr>
      <vt:lpstr>Pracovní výkazy</vt:lpstr>
      <vt:lpstr>Zařízení a vybavení</vt:lpstr>
      <vt:lpstr>Nepřímé náklady</vt:lpstr>
      <vt:lpstr>Nepřímé náklady</vt:lpstr>
      <vt:lpstr>způsob financování</vt:lpstr>
      <vt:lpstr>Rozpočet projektu</vt:lpstr>
      <vt:lpstr> Změny projektu (podstatné a nepodstatné)   </vt:lpstr>
      <vt:lpstr>Změny projektu</vt:lpstr>
      <vt:lpstr>Změny projektu</vt:lpstr>
      <vt:lpstr>Nepodstatné změny</vt:lpstr>
      <vt:lpstr>Nepodstatné změny</vt:lpstr>
      <vt:lpstr>Podstatné Změny</vt:lpstr>
      <vt:lpstr>Podstatné Změny</vt:lpstr>
      <vt:lpstr>Podstatné a nepodstatné změny v rámci změn v osobě příjemce </vt:lpstr>
      <vt:lpstr> Změnové řízení v Iskp14+  </vt:lpstr>
      <vt:lpstr>Změny vyžádané příjemcem – IS KP14+</vt:lpstr>
      <vt:lpstr>Změny vyžádané příjemcem – IS KP14+</vt:lpstr>
      <vt:lpstr>Změny vyžádané příjemcem – ŘO</vt:lpstr>
      <vt:lpstr>Změny vyžádané ŘO</vt:lpstr>
      <vt:lpstr>Vytváření zprávy  o realizaci (ZoR) v ISKP14+  </vt:lpstr>
      <vt:lpstr>Založení zprávy o realizaci</vt:lpstr>
      <vt:lpstr>Zpráva o realizaci projektu</vt:lpstr>
      <vt:lpstr>Zpráva o realizaci </vt:lpstr>
      <vt:lpstr>Zpráva o realizaci </vt:lpstr>
      <vt:lpstr>Zpráva o realizaci </vt:lpstr>
      <vt:lpstr>Zpráva o realizaci projektu</vt:lpstr>
      <vt:lpstr>Zpráva o realizaci </vt:lpstr>
      <vt:lpstr>Zpráva o realizaci </vt:lpstr>
      <vt:lpstr>Zpráva o realizaci </vt:lpstr>
      <vt:lpstr>Zpráva o realizaci projektu</vt:lpstr>
      <vt:lpstr>Zpráva o realizaci projektu</vt:lpstr>
      <vt:lpstr>FIREMNÍ PROMĚNNÉ</vt:lpstr>
      <vt:lpstr>Zpráva o realizaci projektu</vt:lpstr>
      <vt:lpstr>Zpráva o realizaci projektu</vt:lpstr>
      <vt:lpstr>Indikátory</vt:lpstr>
      <vt:lpstr>Zpráva o realizaci </vt:lpstr>
      <vt:lpstr>Zpráva o realizaci </vt:lpstr>
      <vt:lpstr>Zpráva o realizaci </vt:lpstr>
      <vt:lpstr>IS ESF 2014+</vt:lpstr>
      <vt:lpstr>IS ESF 2014+</vt:lpstr>
      <vt:lpstr>IS ESF 2014+</vt:lpstr>
      <vt:lpstr>IS ESF 2014+</vt:lpstr>
      <vt:lpstr>IS ESF 2014+</vt:lpstr>
      <vt:lpstr>IS ESF 2014 +</vt:lpstr>
      <vt:lpstr>IS ESF 2014+</vt:lpstr>
      <vt:lpstr>Žádost o platbu</vt:lpstr>
      <vt:lpstr>ŽÁDOST O PLATBU</vt:lpstr>
      <vt:lpstr>ŽÁDOST O PLATBU</vt:lpstr>
      <vt:lpstr>ŽÁDOST O PLATBU</vt:lpstr>
      <vt:lpstr>Žádost o platbu</vt:lpstr>
      <vt:lpstr>Žádost o platbu </vt:lpstr>
      <vt:lpstr>Žádost o platbu </vt:lpstr>
      <vt:lpstr>ŽÁDOST O PLATBU</vt:lpstr>
      <vt:lpstr>Žádost o platbu</vt:lpstr>
      <vt:lpstr>Žádost o platbu</vt:lpstr>
      <vt:lpstr>Žádost o platbu</vt:lpstr>
      <vt:lpstr>Žádost o platbu</vt:lpstr>
      <vt:lpstr>Žádost o platbu</vt:lpstr>
      <vt:lpstr>Žádost o platbu</vt:lpstr>
      <vt:lpstr>Žádost o platbu</vt:lpstr>
      <vt:lpstr>Žádost o platbu</vt:lpstr>
      <vt:lpstr>Žádost o platbu</vt:lpstr>
      <vt:lpstr> dotazy – ESF fórum  </vt:lpstr>
      <vt:lpstr>Výzvy https://www.esfcr.cz/vyzva-126-opz https://www.esfcr.cz/vyzva-127-opz  DALŠÍ DOTAZY SMĚŘUJTE PROSÍM  DO DISKUSNÍHO KLUBU    NEBO VYUŽIJTE OSOBNÍCH KONZULTACÍ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2017-01-17T14:42:35Z</dcterms:modified>
</cp:coreProperties>
</file>