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3" r:id="rId5"/>
  </p:sldMasterIdLst>
  <p:notesMasterIdLst>
    <p:notesMasterId r:id="rId41"/>
  </p:notesMasterIdLst>
  <p:handoutMasterIdLst>
    <p:handoutMasterId r:id="rId42"/>
  </p:handoutMasterIdLst>
  <p:sldIdLst>
    <p:sldId id="495" r:id="rId6"/>
    <p:sldId id="496" r:id="rId7"/>
    <p:sldId id="497" r:id="rId8"/>
    <p:sldId id="498" r:id="rId9"/>
    <p:sldId id="499" r:id="rId10"/>
    <p:sldId id="500" r:id="rId11"/>
    <p:sldId id="501" r:id="rId12"/>
    <p:sldId id="502" r:id="rId13"/>
    <p:sldId id="503" r:id="rId14"/>
    <p:sldId id="504" r:id="rId15"/>
    <p:sldId id="505" r:id="rId16"/>
    <p:sldId id="506" r:id="rId17"/>
    <p:sldId id="507" r:id="rId18"/>
    <p:sldId id="508" r:id="rId19"/>
    <p:sldId id="509" r:id="rId20"/>
    <p:sldId id="510" r:id="rId21"/>
    <p:sldId id="511" r:id="rId22"/>
    <p:sldId id="512" r:id="rId23"/>
    <p:sldId id="513" r:id="rId24"/>
    <p:sldId id="514" r:id="rId25"/>
    <p:sldId id="515" r:id="rId26"/>
    <p:sldId id="516" r:id="rId27"/>
    <p:sldId id="517" r:id="rId28"/>
    <p:sldId id="518" r:id="rId29"/>
    <p:sldId id="519" r:id="rId30"/>
    <p:sldId id="520" r:id="rId31"/>
    <p:sldId id="521" r:id="rId32"/>
    <p:sldId id="522" r:id="rId33"/>
    <p:sldId id="523" r:id="rId34"/>
    <p:sldId id="524" r:id="rId35"/>
    <p:sldId id="525" r:id="rId36"/>
    <p:sldId id="526" r:id="rId37"/>
    <p:sldId id="527" r:id="rId38"/>
    <p:sldId id="528" r:id="rId39"/>
    <p:sldId id="529" r:id="rId40"/>
  </p:sldIdLst>
  <p:sldSz cx="9144000" cy="6858000" type="screen4x3"/>
  <p:notesSz cx="6805613" cy="99393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Burjánková Anna Mgr. (MPSV)" initials="BA" lastIdx="19" clrIdx="0"/>
  <p:cmAuthor id="1" name="Bartoňová Jana (MPSV)" initials="BJ(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useTimings="fals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0658" autoAdjust="false"/>
    <p:restoredTop sz="90476" autoAdjust="false"/>
  </p:normalViewPr>
  <p:slideViewPr>
    <p:cSldViewPr showGuides="true">
      <p:cViewPr>
        <p:scale>
          <a:sx n="87" d="100"/>
          <a:sy n="87" d="100"/>
        </p:scale>
        <p:origin x="-2562" y="-48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96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3.xml" Type="http://schemas.openxmlformats.org/officeDocument/2006/relationships/slide" Id="rId8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21.xml" Type="http://schemas.openxmlformats.org/officeDocument/2006/relationships/slide" Id="rId26"/>
    <Relationship Target="slides/slide34.xml" Type="http://schemas.openxmlformats.org/officeDocument/2006/relationships/slide" Id="rId39"/>
    <Relationship Target="../customXml/item3.xml" Type="http://schemas.openxmlformats.org/officeDocument/2006/relationships/customXml" Id="rId3"/>
    <Relationship Target="slides/slide16.xml" Type="http://schemas.openxmlformats.org/officeDocument/2006/relationships/slide" Id="rId21"/>
    <Relationship Target="slides/slide29.xml" Type="http://schemas.openxmlformats.org/officeDocument/2006/relationships/slide" Id="rId34"/>
    <Relationship Target="handoutMasters/handoutMaster1.xml" Type="http://schemas.openxmlformats.org/officeDocument/2006/relationships/handoutMaster" Id="rId42"/>
    <Relationship Target="tableStyles.xml" Type="http://schemas.openxmlformats.org/officeDocument/2006/relationships/tableStyles" Id="rId47"/>
    <Relationship Target="slides/slide2.xml" Type="http://schemas.openxmlformats.org/officeDocument/2006/relationships/slide" Id="rId7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theme/theme1.xml" Type="http://schemas.openxmlformats.org/officeDocument/2006/relationships/theme" Id="rId46"/>
    <Relationship Target="../customXml/item2.xml" Type="http://schemas.openxmlformats.org/officeDocument/2006/relationships/customXml" Id="rId2"/>
    <Relationship Target="slides/slide11.xml" Type="http://schemas.openxmlformats.org/officeDocument/2006/relationships/slide" Id="rId16"/>
    <Relationship Target="slides/slide15.xml" Type="http://schemas.openxmlformats.org/officeDocument/2006/relationships/slide" Id="rId20"/>
    <Relationship Target="slides/slide24.xml" Type="http://schemas.openxmlformats.org/officeDocument/2006/relationships/slide" Id="rId29"/>
    <Relationship Target="notesMasters/notesMaster1.xml" Type="http://schemas.openxmlformats.org/officeDocument/2006/relationships/notesMaster" Id="rId41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6.xml" Type="http://schemas.openxmlformats.org/officeDocument/2006/relationships/slide" Id="rId11"/>
    <Relationship Target="slides/slide19.xml" Type="http://schemas.openxmlformats.org/officeDocument/2006/relationships/slide" Id="rId24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35.xml" Type="http://schemas.openxmlformats.org/officeDocument/2006/relationships/slide" Id="rId40"/>
    <Relationship Target="viewProps.xml" Type="http://schemas.openxmlformats.org/officeDocument/2006/relationships/viewProps" Id="rId45"/>
    <Relationship Target="slideMasters/slideMaster2.xml" Type="http://schemas.openxmlformats.org/officeDocument/2006/relationships/slideMaster" Id="rId5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5.xml" Type="http://schemas.openxmlformats.org/officeDocument/2006/relationships/slide" Id="rId10"/>
    <Relationship Target="slides/slide14.xml" Type="http://schemas.openxmlformats.org/officeDocument/2006/relationships/slide" Id="rId19"/>
    <Relationship Target="slides/slide26.xml" Type="http://schemas.openxmlformats.org/officeDocument/2006/relationships/slide" Id="rId31"/>
    <Relationship Target="presProps.xml" Type="http://schemas.openxmlformats.org/officeDocument/2006/relationships/presProps" Id="rId44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9.xml" Type="http://schemas.openxmlformats.org/officeDocument/2006/relationships/slide" Id="rId14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commentAuthors.xml" Type="http://schemas.openxmlformats.org/officeDocument/2006/relationships/commentAuthors" Id="rId43"/>
</Relationships>

</file>

<file path=ppt/handoutMasters/_rels/handoutMaster1.xml.rels><?xml version="1.0" encoding="UTF-8" standalone="yes"?>
<Relationships xmlns="http://schemas.openxmlformats.org/package/2006/relationships">
    <Relationship Target="../theme/theme4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494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r">
              <a:defRPr sz="1200"/>
            </a:lvl1pPr>
          </a:lstStyle>
          <a:p>
            <a:fld id="{D63E5805-BB59-4251-A26B-2A58E3599130}" type="datetimeFigureOut">
              <a:rPr lang="cs-CZ" smtClean="false"/>
              <a:t>26.1.2018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r">
              <a:defRPr sz="1200"/>
            </a:lvl1pPr>
          </a:lstStyle>
          <a:p>
            <a:fld id="{CD1C2FFA-7730-469F-A8CA-37C9A1F1C32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315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494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26.1.2018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1" tIns="45770" rIns="91541" bIns="4577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41" tIns="45770" rIns="91541" bIns="4577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Žadatel vyplňuje v ostrém prostředí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99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Možné uvést harmonogram KA (není pro něj záložka), RT již není provázán</a:t>
            </a:r>
            <a:r>
              <a:rPr lang="cs-CZ" baseline="0" dirty="false" smtClean="false"/>
              <a:t>  na rozpočet, vyplňuje se ručně.</a:t>
            </a:r>
          </a:p>
          <a:p>
            <a:r>
              <a:rPr lang="cs-CZ" baseline="0" dirty="false" smtClean="false"/>
              <a:t>Možno zmínit, že pokud bude v RT uvedena pozice, která bude vykonávat výhradně PN, nebude muset v </a:t>
            </a:r>
            <a:r>
              <a:rPr lang="cs-CZ" baseline="0" dirty="false" err="true" smtClean="false"/>
              <a:t>ZoR</a:t>
            </a:r>
            <a:r>
              <a:rPr lang="cs-CZ" baseline="0" dirty="false" smtClean="false"/>
              <a:t> předkládat výkaz práce (výkaz práce předkládá pouze pozice, která vykonává práci jak v přímých, tak nepřímých nákladech)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662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 smtClean="false"/>
              <a:t>RT</a:t>
            </a:r>
            <a:r>
              <a:rPr lang="cs-CZ" dirty="false" smtClean="false"/>
              <a:t> nesmí být 5 x větší, než počet</a:t>
            </a:r>
            <a:r>
              <a:rPr lang="cs-CZ" baseline="0" dirty="false" smtClean="false"/>
              <a:t> kmenových zaměstnanců organizace = eliminační kritérium, nebo projekt do 2 mil.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6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 smtClean="false"/>
              <a:t>Checkbox</a:t>
            </a:r>
            <a:r>
              <a:rPr lang="cs-CZ" baseline="0" dirty="false" smtClean="false"/>
              <a:t> je pouze zjišťovací indikátor, nemá dopad pro projekt, není důležitý při vyplňování žádosti, pouze statistický údaj.</a:t>
            </a:r>
          </a:p>
          <a:p>
            <a:r>
              <a:rPr lang="cs-CZ" baseline="0" dirty="false" smtClean="false"/>
              <a:t>Rovné příležitosti: projekt bude zachovávat princip nediskriminace a rovných příležitostí…. Lze zvolit i „neutrální vliv“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63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Lze použít přílohy, omezený počet znaků na 2.000,-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630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defTabSz="915404">
              <a:defRPr/>
            </a:pPr>
            <a:r>
              <a:rPr lang="cs-CZ" dirty="false" smtClean="false"/>
              <a:t>Podstatná změna projektu - zahrnutí nové cílové skupiny, tj. rozšíření projektu i na osoby, na které projekt původně zaměřen nebyl</a:t>
            </a:r>
          </a:p>
          <a:p>
            <a:pPr defTabSz="915404">
              <a:defRPr/>
            </a:pPr>
            <a:r>
              <a:rPr lang="cs-CZ" dirty="false" smtClean="false"/>
              <a:t>Napsat jak jí získají, nábor </a:t>
            </a:r>
            <a:r>
              <a:rPr lang="cs-CZ" dirty="false" err="true" smtClean="false"/>
              <a:t>CS</a:t>
            </a:r>
            <a:r>
              <a:rPr lang="cs-CZ" dirty="false" smtClean="false"/>
              <a:t> do projektu…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05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Vyměnit</a:t>
            </a:r>
            <a:r>
              <a:rPr lang="cs-CZ" baseline="0" dirty="false" smtClean="false"/>
              <a:t> </a:t>
            </a:r>
            <a:r>
              <a:rPr lang="cs-CZ" baseline="0" dirty="false" err="true" smtClean="false"/>
              <a:t>PrtScr</a:t>
            </a:r>
            <a:r>
              <a:rPr lang="cs-CZ" baseline="0" dirty="false" smtClean="false"/>
              <a:t> až po zadání požadavků na </a:t>
            </a:r>
            <a:r>
              <a:rPr lang="cs-CZ" baseline="0" dirty="false" err="true" smtClean="false"/>
              <a:t>ISKP14</a:t>
            </a:r>
            <a:r>
              <a:rPr lang="cs-CZ" baseline="0" dirty="false" smtClean="false"/>
              <a:t>+…. </a:t>
            </a:r>
            <a:r>
              <a:rPr lang="cs-CZ" b="true" baseline="0" dirty="false" smtClean="false">
                <a:solidFill>
                  <a:srgbClr val="FF0000"/>
                </a:solidFill>
              </a:rPr>
              <a:t>Cílová skupina</a:t>
            </a: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30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Už tu jednou je….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920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711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25860259 (zkušební IČ Kapa)…. Po zvolení záložky žadatel/příjemce je zaktivněn Rozpočet.</a:t>
            </a:r>
          </a:p>
          <a:p>
            <a:r>
              <a:rPr lang="cs-CZ" dirty="false" err="true" smtClean="false"/>
              <a:t>Checkbox</a:t>
            </a:r>
            <a:r>
              <a:rPr lang="cs-CZ" dirty="false" smtClean="false"/>
              <a:t> „jeden podnik“ se nemusí vyplňovat, je to kvůli </a:t>
            </a:r>
            <a:r>
              <a:rPr lang="cs-CZ" dirty="false" err="true" smtClean="false"/>
              <a:t>VP</a:t>
            </a:r>
            <a:r>
              <a:rPr lang="cs-CZ" dirty="false" smtClean="false"/>
              <a:t> a ta se řeší až v</a:t>
            </a:r>
            <a:r>
              <a:rPr lang="cs-CZ" baseline="0" dirty="false" smtClean="false"/>
              <a:t> průběhu realizace.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29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Roční obrat v Eurech, kurz </a:t>
            </a:r>
            <a:r>
              <a:rPr lang="cs-CZ" dirty="false" err="true" smtClean="false"/>
              <a:t>ECB</a:t>
            </a:r>
            <a:r>
              <a:rPr lang="cs-CZ" dirty="false" smtClean="false"/>
              <a:t> ke dni účetní</a:t>
            </a:r>
            <a:r>
              <a:rPr lang="cs-CZ" baseline="0" dirty="false" smtClean="false"/>
              <a:t> závěrky. Bilanční suma = součet všech aktiv (nebo pasiv) v Eurech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458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98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64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U</a:t>
            </a:r>
            <a:r>
              <a:rPr lang="cs-CZ" baseline="0" dirty="false" smtClean="false"/>
              <a:t> položek , kde je zelená fajfka je možné vytvářet podpoložky, …editace lze po jednotlivých řádcích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94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Editovat vše….doplňovat/opravovat do šedivých polí přímo v rozpočtu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18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51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553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2058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 smtClean="false"/>
              <a:t>prtsc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469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Upozornění, může se totiž objevit problém s el. podpisem (ze </a:t>
            </a:r>
            <a:r>
              <a:rPr lang="cs-CZ" dirty="false" err="true" smtClean="false"/>
              <a:t>zušenosti</a:t>
            </a:r>
            <a:r>
              <a:rPr lang="cs-CZ" dirty="false" smtClean="false"/>
              <a:t> z jiných výzev) a systém může být v poslední den také přetížen, což bohužel nevylučuje potíže při finalizaci.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798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Plné moci POZOR!!! Finalizovat a podepisovat včas, nefunguje </a:t>
            </a:r>
            <a:r>
              <a:rPr lang="cs-CZ" dirty="false" err="true" smtClean="false"/>
              <a:t>el.podpis</a:t>
            </a:r>
            <a:r>
              <a:rPr lang="cs-CZ" dirty="false" smtClean="false"/>
              <a:t>….!!!!</a:t>
            </a:r>
          </a:p>
          <a:p>
            <a:pPr lvl="1"/>
            <a:r>
              <a:rPr lang="cs-CZ" dirty="false" smtClean="false"/>
              <a:t>Nutné podepsat zmocnění v IS KP14+ nebo vložit </a:t>
            </a:r>
            <a:r>
              <a:rPr lang="cs-CZ" dirty="false" err="true" smtClean="false"/>
              <a:t>sken</a:t>
            </a:r>
            <a:r>
              <a:rPr lang="cs-CZ" dirty="false" smtClean="false"/>
              <a:t> listiny se zmocněním</a:t>
            </a:r>
          </a:p>
          <a:p>
            <a:pPr lvl="2"/>
            <a:r>
              <a:rPr lang="cs-CZ" dirty="false" smtClean="false"/>
              <a:t>Listinnou plnou mocí mohou být také vnitřní předpisy organizace, ze kterých vyplývá, že organizaci je oprávněn zastupovat např. řídící pracovník na určité pozici, avšak i vnitřní předpisy musí být podepsány</a:t>
            </a:r>
          </a:p>
          <a:p>
            <a:pPr lvl="1"/>
            <a:r>
              <a:rPr lang="cs-CZ" dirty="false" smtClean="false"/>
              <a:t>Uvádí se platnost plné moci </a:t>
            </a:r>
            <a:r>
              <a:rPr lang="cs-CZ" b="true" dirty="false" smtClean="false"/>
              <a:t>od - do </a:t>
            </a:r>
          </a:p>
          <a:p>
            <a:pPr lvl="1"/>
            <a:r>
              <a:rPr lang="cs-CZ" dirty="false" smtClean="false"/>
              <a:t>Nutné nastavit, pro jaké činnosti je plná moc platná (zda jen pro žádost o podporu, nebo i další úkony)</a:t>
            </a:r>
          </a:p>
          <a:p>
            <a:r>
              <a:rPr lang="cs-CZ" dirty="false" smtClean="false"/>
              <a:t>Novinka od poslední aktualizace MS2014+</a:t>
            </a:r>
          </a:p>
          <a:p>
            <a:pPr lvl="1"/>
            <a:r>
              <a:rPr lang="cs-CZ" dirty="false" smtClean="false"/>
              <a:t>Osoba, který zmocňuje, nemusí mít svůj „účet“ v IS KP14+</a:t>
            </a:r>
          </a:p>
          <a:p>
            <a:pPr lvl="1"/>
            <a:r>
              <a:rPr lang="cs-CZ" dirty="false" smtClean="false"/>
              <a:t>V Pokynech nachystaná revize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846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98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9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9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51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Veronika </a:t>
            </a:r>
            <a:r>
              <a:rPr lang="cs-CZ" dirty="false" err="true" smtClean="false"/>
              <a:t>MMKINVER</a:t>
            </a:r>
            <a:r>
              <a:rPr lang="cs-CZ" dirty="false" smtClean="false"/>
              <a:t>_ ukázka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8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09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3310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39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534857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39742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11356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63757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779872"/>
      </p:ext>
    </p:extLst>
  </p:cSld>
  <p:clrMapOvr>
    <a:masterClrMapping/>
  </p:clrMapOvr>
  <p:transition>
    <p:cut/>
  </p:transition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92890"/>
      </p:ext>
    </p:extLst>
  </p:cSld>
  <p:clrMapOvr>
    <a:masterClrMapping/>
  </p:clrMapOvr>
  <p:transition>
    <p:cut/>
  </p:transition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8391191"/>
      </p:ext>
    </p:extLst>
  </p:cSld>
  <p:clrMapOvr>
    <a:masterClrMapping/>
  </p:clrMapOvr>
  <p:transition>
    <p:cut/>
  </p:transition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0634016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  <p:transition>
    <p:cut/>
  </p:transition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59284829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transition>
    <p:cut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6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transition>
    <p:cut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Mode="External" Target="https://mseu.mssf.cz/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12.xml" Type="http://schemas.openxmlformats.org/officeDocument/2006/relationships/slideLayout" Id="rId1"/>
    <Relationship TargetMode="External" Target="http://www.microsoft.com/getsilverlight" Type="http://schemas.openxmlformats.org/officeDocument/2006/relationships/hyperlink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err="true" smtClean="false"/>
              <a:t>Is</a:t>
            </a:r>
            <a:r>
              <a:rPr lang="cs-CZ" sz="3000" dirty="false" smtClean="false"/>
              <a:t>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lvl="0"/>
            <a:r>
              <a:rPr lang="cs-CZ" sz="2000" dirty="false" smtClean="false"/>
              <a:t>Žádost je podávána pouze v elektronické podobě, a to  prostřednictvím informačního systému IS KP14+</a:t>
            </a:r>
          </a:p>
          <a:p>
            <a:pPr marL="0" indent="0" algn="ctr">
              <a:buNone/>
            </a:pPr>
            <a:r>
              <a:rPr lang="cs-CZ" sz="2000" b="true" dirty="false" smtClean="false">
                <a:hlinkClick r:id="rId3"/>
              </a:rPr>
              <a:t>https</a:t>
            </a:r>
            <a:r>
              <a:rPr lang="cs-CZ" sz="2000" b="true" dirty="false">
                <a:hlinkClick r:id="rId3"/>
              </a:rPr>
              <a:t>://mseu.mssf.cz</a:t>
            </a:r>
            <a:endParaRPr lang="cs-CZ" sz="2000" b="true" dirty="false"/>
          </a:p>
          <a:p>
            <a:pPr lvl="0">
              <a:lnSpc>
                <a:spcPct val="1500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sz="2000" b="true" dirty="false">
                <a:solidFill>
                  <a:srgbClr val="084A8B"/>
                </a:solidFill>
              </a:rPr>
              <a:t>Požadavky na </a:t>
            </a:r>
            <a:r>
              <a:rPr lang="cs-CZ" sz="2000" b="true" dirty="false" smtClean="false">
                <a:solidFill>
                  <a:srgbClr val="084A8B"/>
                </a:solidFill>
              </a:rPr>
              <a:t>IS: </a:t>
            </a:r>
            <a:endParaRPr lang="cs-CZ" sz="2000" b="true" dirty="false">
              <a:solidFill>
                <a:srgbClr val="084A8B"/>
              </a:solidFill>
            </a:endParaRPr>
          </a:p>
          <a:p>
            <a:pPr lvl="1"/>
            <a:r>
              <a:rPr lang="cs-CZ" sz="1800" dirty="false" smtClean="false"/>
              <a:t>Poslední verze prohlížeče </a:t>
            </a:r>
            <a:r>
              <a:rPr lang="fr-FR" sz="1800" dirty="false"/>
              <a:t>Internet Explorer a Mozilla </a:t>
            </a:r>
            <a:r>
              <a:rPr lang="fr-FR" sz="1800" dirty="false" smtClean="false"/>
              <a:t>Firefox</a:t>
            </a:r>
            <a:r>
              <a:rPr lang="cs-CZ" sz="1800" dirty="false" smtClean="false"/>
              <a:t> (nepoužívejte prohlížeči </a:t>
            </a:r>
            <a:r>
              <a:rPr lang="cs-CZ" sz="1800" dirty="false"/>
              <a:t>Google </a:t>
            </a:r>
            <a:r>
              <a:rPr lang="cs-CZ" sz="1800" dirty="false" smtClean="false"/>
              <a:t>Chrome)</a:t>
            </a:r>
          </a:p>
          <a:p>
            <a:pPr lvl="1"/>
            <a:r>
              <a:rPr lang="cs-CZ" sz="1800" dirty="false" smtClean="false"/>
              <a:t>Pro </a:t>
            </a:r>
            <a:r>
              <a:rPr lang="cs-CZ" sz="1800" dirty="false"/>
              <a:t>zadávání dat do žádosti musí být v internetovém prohlížeči zapnutý </a:t>
            </a:r>
            <a:r>
              <a:rPr lang="cs-CZ" sz="1800" dirty="false" err="true"/>
              <a:t>JavaScript</a:t>
            </a:r>
            <a:r>
              <a:rPr lang="cs-CZ" sz="1800" dirty="false"/>
              <a:t>.</a:t>
            </a:r>
            <a:endParaRPr lang="cs-CZ" sz="1800" dirty="false" smtClean="false"/>
          </a:p>
          <a:p>
            <a:pPr lvl="1"/>
            <a:r>
              <a:rPr lang="cs-CZ" sz="1800" dirty="false"/>
              <a:t>Pro podepsání žádosti o podporu je nutné mít nainstalován </a:t>
            </a:r>
            <a:r>
              <a:rPr lang="cs-CZ" sz="1800" dirty="false" err="true"/>
              <a:t>plugin</a:t>
            </a:r>
            <a:r>
              <a:rPr lang="cs-CZ" sz="1800" dirty="false"/>
              <a:t> </a:t>
            </a:r>
            <a:r>
              <a:rPr lang="cs-CZ" sz="1800" dirty="false">
                <a:hlinkClick r:id="rId4"/>
              </a:rPr>
              <a:t>MS </a:t>
            </a:r>
            <a:r>
              <a:rPr lang="cs-CZ" sz="1800" dirty="false" err="true">
                <a:hlinkClick r:id="rId4"/>
              </a:rPr>
              <a:t>Silverlight</a:t>
            </a:r>
            <a:r>
              <a:rPr lang="cs-CZ" sz="1800" dirty="false"/>
              <a:t> v jeho nejnovější </a:t>
            </a:r>
            <a:r>
              <a:rPr lang="cs-CZ" sz="1800" dirty="false" smtClean="false"/>
              <a:t>verzi</a:t>
            </a:r>
          </a:p>
          <a:p>
            <a:pPr lvl="1"/>
            <a:endParaRPr lang="cs-CZ" sz="1800" dirty="false"/>
          </a:p>
          <a:p>
            <a:pPr marL="414000" lvl="1" indent="0">
              <a:buNone/>
            </a:pPr>
            <a:endParaRPr lang="cs-CZ" dirty="false"/>
          </a:p>
          <a:p>
            <a:pPr marL="0" indent="0">
              <a:buNone/>
            </a:pPr>
            <a:endParaRPr lang="pt-BR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45600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DOPLŇKOVÉ INFORMACE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72816"/>
            <a:ext cx="8064000" cy="4320000"/>
          </a:xfrm>
        </p:spPr>
        <p:txBody>
          <a:bodyPr/>
          <a:lstStyle/>
          <a:p>
            <a:r>
              <a:rPr lang="cs-CZ" sz="2000" b="true" dirty="false"/>
              <a:t>Doplňkové informace – </a:t>
            </a:r>
            <a:r>
              <a:rPr lang="cs-CZ" sz="2000" b="true" dirty="false" err="true"/>
              <a:t>checkboxy</a:t>
            </a:r>
            <a:endParaRPr lang="cs-CZ" sz="2000" b="true" dirty="false"/>
          </a:p>
          <a:p>
            <a:pPr marL="1076325" lvl="3" indent="-628650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pl-PL" sz="1800" dirty="false">
                <a:solidFill>
                  <a:srgbClr val="084A8B"/>
                </a:solidFill>
              </a:rPr>
              <a:t>realizace zadávacích řízení na projektu</a:t>
            </a:r>
          </a:p>
          <a:p>
            <a:pPr marL="1076325" lvl="3" indent="-628650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režim financování – nastaveno na výzvě</a:t>
            </a:r>
          </a:p>
          <a:p>
            <a:pPr marL="1076325" lvl="3" indent="-628650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veřejná podpora – orientační, není provázáno s další </a:t>
            </a:r>
            <a:r>
              <a:rPr lang="cs-CZ" sz="1800" dirty="false" smtClean="false">
                <a:solidFill>
                  <a:srgbClr val="084A8B"/>
                </a:solidFill>
              </a:rPr>
              <a:t>záložkou; bude </a:t>
            </a:r>
            <a:r>
              <a:rPr lang="cs-CZ" sz="1800" dirty="false">
                <a:solidFill>
                  <a:srgbClr val="084A8B"/>
                </a:solidFill>
              </a:rPr>
              <a:t>řešeno až před podpisem právního aktu</a:t>
            </a:r>
          </a:p>
          <a:p>
            <a:pPr marL="1076325" lvl="3" indent="-628650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projekt je zcela nebo zčásti prováděn sociálními partnery nebo NNO – </a:t>
            </a:r>
            <a:r>
              <a:rPr lang="cs-CZ" sz="1800" dirty="false" err="true">
                <a:solidFill>
                  <a:srgbClr val="084A8B"/>
                </a:solidFill>
              </a:rPr>
              <a:t>checkbox</a:t>
            </a:r>
            <a:r>
              <a:rPr lang="cs-CZ" sz="1800" dirty="false">
                <a:solidFill>
                  <a:srgbClr val="084A8B"/>
                </a:solidFill>
              </a:rPr>
              <a:t> s </a:t>
            </a:r>
            <a:r>
              <a:rPr lang="cs-CZ" sz="1800" dirty="false" err="true">
                <a:solidFill>
                  <a:srgbClr val="084A8B"/>
                </a:solidFill>
              </a:rPr>
              <a:t>provazbou</a:t>
            </a:r>
            <a:r>
              <a:rPr lang="cs-CZ" sz="1800" dirty="false">
                <a:solidFill>
                  <a:srgbClr val="084A8B"/>
                </a:solidFill>
              </a:rPr>
              <a:t> na indikátor – relevantní v případě, že žadatel je NNO nebo sociální partner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883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Popis projektu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556792"/>
            <a:ext cx="8064448" cy="4896544"/>
          </a:xfrm>
        </p:spPr>
        <p:txBody>
          <a:bodyPr/>
          <a:lstStyle/>
          <a:p>
            <a:r>
              <a:rPr lang="cs-CZ" sz="2000" b="true" dirty="false"/>
              <a:t>Jaký problém projekt řeší? </a:t>
            </a:r>
            <a:endParaRPr lang="cs-CZ" sz="2000" b="true" dirty="false" smtClean="false"/>
          </a:p>
          <a:p>
            <a:pPr marL="1076325" lvl="3" indent="-62865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popis problému, proč ho řeší, koho se týká, důsledky neřešení</a:t>
            </a:r>
          </a:p>
          <a:p>
            <a:r>
              <a:rPr lang="cs-CZ" sz="2000" b="true" dirty="false"/>
              <a:t>Jaké jsou příčiny problému? </a:t>
            </a:r>
            <a:endParaRPr lang="cs-CZ" sz="1800" dirty="false"/>
          </a:p>
          <a:p>
            <a:pPr marL="1076325" lvl="3" indent="-62865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popis příčin problému, doklady existence problému, zda byl již v minulosti řešen a s jakým výsledkem</a:t>
            </a:r>
          </a:p>
          <a:p>
            <a:r>
              <a:rPr lang="cs-CZ" sz="2000" b="true" dirty="false"/>
              <a:t>Co je cílem projektu? </a:t>
            </a:r>
            <a:endParaRPr lang="cs-CZ" dirty="false"/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 smtClean="false"/>
              <a:t> </a:t>
            </a:r>
            <a:r>
              <a:rPr lang="cs-CZ" sz="1800" dirty="false">
                <a:solidFill>
                  <a:srgbClr val="084A8B"/>
                </a:solidFill>
              </a:rPr>
              <a:t>cíl/e projektu, provázanost cílů, měřitelnost, jak dosažení cíle řeší problém, jak ověřit dosažení </a:t>
            </a:r>
            <a:r>
              <a:rPr lang="cs-CZ" sz="1800" dirty="false" smtClean="false">
                <a:solidFill>
                  <a:srgbClr val="084A8B"/>
                </a:solidFill>
              </a:rPr>
              <a:t>cíle; cíl </a:t>
            </a:r>
            <a:r>
              <a:rPr lang="cs-CZ" sz="1800" dirty="false">
                <a:solidFill>
                  <a:srgbClr val="084A8B"/>
                </a:solidFill>
              </a:rPr>
              <a:t>projektu ≠ cíl výzvy</a:t>
            </a:r>
          </a:p>
          <a:p>
            <a:r>
              <a:rPr lang="cs-CZ" sz="2000" b="true" dirty="false"/>
              <a:t>Jaká/é změna/y je/jsou v důsledku projektu očekávána/y? </a:t>
            </a:r>
            <a:endParaRPr lang="cs-CZ" sz="2000" b="true" dirty="false" smtClean="false"/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 smtClean="false"/>
              <a:t> </a:t>
            </a:r>
            <a:r>
              <a:rPr lang="cs-CZ" sz="1800" dirty="false"/>
              <a:t>co </a:t>
            </a:r>
            <a:r>
              <a:rPr lang="cs-CZ" sz="1800" dirty="false">
                <a:solidFill>
                  <a:srgbClr val="084A8B"/>
                </a:solidFill>
              </a:rPr>
              <a:t>se změní, obecnější než cíl, dopad na cílovou skupinu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11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7293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Popis </a:t>
            </a:r>
            <a:r>
              <a:rPr lang="cs-CZ" sz="3000" dirty="false" smtClean="false"/>
              <a:t>projektu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12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41682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02089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Popis </a:t>
            </a:r>
            <a:r>
              <a:rPr lang="cs-CZ" sz="3000" dirty="false" smtClean="false"/>
              <a:t>projektu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556792"/>
            <a:ext cx="8064000" cy="4752528"/>
          </a:xfrm>
        </p:spPr>
        <p:txBody>
          <a:bodyPr/>
          <a:lstStyle/>
          <a:p>
            <a:r>
              <a:rPr lang="cs-CZ" sz="2000" b="true" dirty="false"/>
              <a:t>Jaké aktivity v projektu budou realizovány? </a:t>
            </a:r>
            <a:endParaRPr lang="cs-CZ" dirty="false"/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/>
              <a:t> </a:t>
            </a:r>
            <a:r>
              <a:rPr lang="cs-CZ" sz="1800" dirty="false" err="true">
                <a:solidFill>
                  <a:srgbClr val="084A8B"/>
                </a:solidFill>
              </a:rPr>
              <a:t>KA</a:t>
            </a:r>
            <a:r>
              <a:rPr lang="cs-CZ" sz="1800" dirty="false">
                <a:solidFill>
                  <a:srgbClr val="084A8B"/>
                </a:solidFill>
              </a:rPr>
              <a:t> jsou dále řešeny na samostatné záložce – lze uvést odkaz na tuto záložku nebo stručný popis. Údaje zde uvedené nesmí být v rozporu s údaji na záložce </a:t>
            </a:r>
            <a:r>
              <a:rPr lang="cs-CZ" sz="1800" dirty="false" err="true">
                <a:solidFill>
                  <a:srgbClr val="084A8B"/>
                </a:solidFill>
              </a:rPr>
              <a:t>KA</a:t>
            </a:r>
            <a:endParaRPr lang="cs-CZ" sz="1800" dirty="false">
              <a:solidFill>
                <a:srgbClr val="084A8B"/>
              </a:solidFill>
            </a:endParaRPr>
          </a:p>
          <a:p>
            <a:r>
              <a:rPr lang="cs-CZ" sz="2000" b="true" dirty="false" smtClean="false"/>
              <a:t>Popis </a:t>
            </a:r>
            <a:r>
              <a:rPr lang="cs-CZ" sz="2000" b="true" dirty="false"/>
              <a:t>realizačního týmu projektu – všechny pozice v </a:t>
            </a:r>
            <a:r>
              <a:rPr lang="cs-CZ" sz="2000" b="true" dirty="false" err="true"/>
              <a:t>RT</a:t>
            </a:r>
            <a:r>
              <a:rPr lang="cs-CZ" sz="2000" b="true" dirty="false"/>
              <a:t> (NN i </a:t>
            </a:r>
            <a:r>
              <a:rPr lang="cs-CZ" sz="2000" b="true" dirty="false" err="true"/>
              <a:t>PN</a:t>
            </a:r>
            <a:r>
              <a:rPr lang="cs-CZ" sz="2000" b="true" dirty="false"/>
              <a:t>, příjemce i partner)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hlavní činnosti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rozsah zapojení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odborná kapacita (ne konkrétní jména)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omezený rozsah pole - samostatná příloha s odkazem</a:t>
            </a:r>
          </a:p>
          <a:p>
            <a:pPr lvl="1">
              <a:spcAft>
                <a:spcPts val="600"/>
              </a:spcAft>
            </a:pPr>
            <a:endParaRPr lang="cs-CZ" dirty="false"/>
          </a:p>
          <a:p>
            <a:pPr lvl="1">
              <a:spcAft>
                <a:spcPts val="600"/>
              </a:spcAft>
            </a:pPr>
            <a:endParaRPr lang="cs-CZ" dirty="false"/>
          </a:p>
          <a:p>
            <a:pPr marL="414000" lvl="1" indent="0">
              <a:buNone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7269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Popis projektu - </a:t>
            </a:r>
            <a:r>
              <a:rPr lang="cs-CZ" sz="3000" dirty="false" err="true" smtClean="false"/>
              <a:t>RT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72816"/>
            <a:ext cx="8064000" cy="4320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sz="2000" b="true" dirty="false" smtClean="false"/>
              <a:t>Realizační tým – PŘÍLOHA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administrace a řízení projektu = NN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obvyklé platy a mzdy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popis pracovní náplně = povinné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rozlišit žadatel x partner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vazba na rozpočet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kombinovaná pozice (</a:t>
            </a:r>
            <a:r>
              <a:rPr lang="cs-CZ" sz="1800" dirty="false" err="true">
                <a:solidFill>
                  <a:srgbClr val="084A8B"/>
                </a:solidFill>
              </a:rPr>
              <a:t>PN</a:t>
            </a:r>
            <a:r>
              <a:rPr lang="cs-CZ" sz="1800" dirty="false">
                <a:solidFill>
                  <a:srgbClr val="084A8B"/>
                </a:solidFill>
              </a:rPr>
              <a:t> x NN, rozepsat a rozdělit na úvazek) 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odborná kapacita – (vzdělání, znalosti, zkušenosti – druh výběru)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194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Horizontální principy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15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632847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3279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Klíčové aktivity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72816"/>
            <a:ext cx="8064000" cy="4320000"/>
          </a:xfrm>
        </p:spPr>
        <p:txBody>
          <a:bodyPr/>
          <a:lstStyle/>
          <a:p>
            <a:r>
              <a:rPr lang="cs-CZ" sz="2000" dirty="false"/>
              <a:t>Zadává se každá aktivita zvlášť, po zadání je nutno záznam uložit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název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popis – činnosti, způsob provádění, výstupy, časová dotace, provázanost s dalšími </a:t>
            </a:r>
            <a:r>
              <a:rPr lang="cs-CZ" sz="1800" dirty="false" err="true">
                <a:solidFill>
                  <a:srgbClr val="084A8B"/>
                </a:solidFill>
              </a:rPr>
              <a:t>KA</a:t>
            </a:r>
            <a:r>
              <a:rPr lang="cs-CZ" sz="1800" dirty="false">
                <a:solidFill>
                  <a:srgbClr val="084A8B"/>
                </a:solidFill>
              </a:rPr>
              <a:t>, apod.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přehled nákladů – přímé náklady, vazba na rozpočet a hodnocení efektivity projektu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cs-CZ" sz="1800" dirty="false"/>
          </a:p>
          <a:p>
            <a:r>
              <a:rPr lang="cs-CZ" sz="2000" dirty="false" smtClean="false"/>
              <a:t>Pozor na popis </a:t>
            </a:r>
            <a:r>
              <a:rPr lang="cs-CZ" sz="2000" dirty="false" err="true" smtClean="false"/>
              <a:t>KA</a:t>
            </a:r>
            <a:r>
              <a:rPr lang="cs-CZ" sz="2000" dirty="false" smtClean="false"/>
              <a:t> - má vliv na věcné hodnocení žádosti, musí být v souladu se záložkou Popis projektu – aktivity…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16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6343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Klíčové aktivity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17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560839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64980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772816"/>
            <a:ext cx="8064000" cy="4320000"/>
          </a:xfrm>
        </p:spPr>
        <p:txBody>
          <a:bodyPr/>
          <a:lstStyle/>
          <a:p>
            <a:r>
              <a:rPr lang="cs-CZ" sz="2000" dirty="false"/>
              <a:t>Obsah číselníku nastaven na </a:t>
            </a:r>
            <a:r>
              <a:rPr lang="cs-CZ" sz="2000" dirty="false" smtClean="false"/>
              <a:t>výzvě</a:t>
            </a:r>
          </a:p>
          <a:p>
            <a:endParaRPr lang="cs-CZ" sz="2000" dirty="false" smtClean="false"/>
          </a:p>
          <a:p>
            <a:r>
              <a:rPr lang="cs-CZ" sz="2000" b="true" dirty="false" smtClean="false"/>
              <a:t>Cílová </a:t>
            </a:r>
            <a:r>
              <a:rPr lang="cs-CZ" sz="2000" b="true" dirty="false"/>
              <a:t>skupina </a:t>
            </a:r>
            <a:r>
              <a:rPr lang="cs-CZ" sz="2000" dirty="false"/>
              <a:t>– výběr z </a:t>
            </a:r>
            <a:r>
              <a:rPr lang="cs-CZ" sz="2000" dirty="false" smtClean="false"/>
              <a:t>číselníku</a:t>
            </a:r>
          </a:p>
          <a:p>
            <a:endParaRPr lang="cs-CZ" sz="2000" dirty="false"/>
          </a:p>
          <a:p>
            <a:r>
              <a:rPr lang="cs-CZ" sz="2000" b="true" dirty="false"/>
              <a:t>Popis cílové skupiny </a:t>
            </a:r>
            <a:r>
              <a:rPr lang="cs-CZ" sz="2000" dirty="false"/>
              <a:t>– identifikace, velikost, struktura, potřeby, zapojení cílové skupiny v průběhu </a:t>
            </a:r>
            <a:r>
              <a:rPr lang="cs-CZ" sz="2000" dirty="false" smtClean="false"/>
              <a:t>projektu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3610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19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92088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04040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IS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</a:t>
            </a:r>
            <a:r>
              <a:rPr lang="cs-CZ" sz="3000" dirty="false"/>
              <a:t>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Nápověda:</a:t>
            </a:r>
            <a:endParaRPr lang="cs-CZ" sz="2000" dirty="false">
              <a:solidFill>
                <a:srgbClr val="084A8B"/>
              </a:solidFill>
            </a:endParaRP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kontextová  - pokud žadatel najede myší na vyplněné pole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zabudovaná – v pravém horním rohu obrazovky (používat s pokyny</a:t>
            </a:r>
            <a:r>
              <a:rPr lang="cs-CZ" sz="1800" dirty="false" smtClean="false">
                <a:solidFill>
                  <a:srgbClr val="084A8B"/>
                </a:solidFill>
              </a:rPr>
              <a:t>)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 </a:t>
            </a:r>
            <a:r>
              <a:rPr lang="cs-CZ" sz="1800" dirty="false">
                <a:solidFill>
                  <a:srgbClr val="084A8B"/>
                </a:solidFill>
              </a:rPr>
              <a:t>příručky - Pokyny k vyplnění žádosti o podporu v IS KP14</a:t>
            </a:r>
            <a:r>
              <a:rPr lang="cs-CZ" sz="1800" dirty="false" smtClean="false">
                <a:solidFill>
                  <a:srgbClr val="084A8B"/>
                </a:solidFill>
              </a:rPr>
              <a:t>+ (</a:t>
            </a:r>
            <a:r>
              <a:rPr lang="cs-CZ" sz="1800" dirty="false" smtClean="false">
                <a:solidFill>
                  <a:srgbClr val="084A8B"/>
                </a:solidFill>
                <a:hlinkClick r:id="rId3"/>
              </a:rPr>
              <a:t>http</a:t>
            </a:r>
            <a:r>
              <a:rPr lang="cs-CZ" sz="1800" dirty="false">
                <a:solidFill>
                  <a:srgbClr val="084A8B"/>
                </a:solidFill>
                <a:hlinkClick r:id="rId3"/>
              </a:rPr>
              <a:t>://</a:t>
            </a:r>
            <a:r>
              <a:rPr lang="cs-CZ" sz="1800" dirty="false" smtClean="false">
                <a:solidFill>
                  <a:srgbClr val="084A8B"/>
                </a:solidFill>
                <a:hlinkClick r:id="rId3"/>
              </a:rPr>
              <a:t>www.esfcr.cz</a:t>
            </a:r>
            <a:r>
              <a:rPr lang="cs-CZ" sz="1800" dirty="false" smtClean="false">
                <a:solidFill>
                  <a:srgbClr val="084A8B"/>
                </a:solidFill>
              </a:rPr>
              <a:t>)</a:t>
            </a:r>
            <a:endParaRPr lang="cs-CZ" sz="1800" dirty="false">
              <a:solidFill>
                <a:srgbClr val="084A8B"/>
              </a:solidFill>
            </a:endParaRP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  </a:t>
            </a:r>
            <a:r>
              <a:rPr lang="cs-CZ" sz="1800" dirty="false">
                <a:solidFill>
                  <a:srgbClr val="084A8B"/>
                </a:solidFill>
              </a:rPr>
              <a:t>edukační videa</a:t>
            </a:r>
          </a:p>
          <a:p>
            <a:pPr>
              <a:spcBef>
                <a:spcPts val="0"/>
              </a:spcBef>
            </a:pPr>
            <a:endParaRPr lang="cs-CZ" sz="2000" dirty="false" smtClean="false"/>
          </a:p>
          <a:p>
            <a:pPr>
              <a:spcBef>
                <a:spcPts val="0"/>
              </a:spcBef>
            </a:pPr>
            <a:r>
              <a:rPr lang="cs-CZ" sz="2000" dirty="false" smtClean="false">
                <a:solidFill>
                  <a:srgbClr val="084A8B"/>
                </a:solidFill>
              </a:rPr>
              <a:t>Registrace nového uživatele</a:t>
            </a:r>
            <a:endParaRPr lang="cs-CZ" sz="2000" dirty="false" smtClean="false"/>
          </a:p>
          <a:p>
            <a:pPr>
              <a:spcBef>
                <a:spcPts val="0"/>
              </a:spcBef>
            </a:pPr>
            <a:r>
              <a:rPr lang="cs-CZ" sz="2000" dirty="false" smtClean="false"/>
              <a:t>Založení nové žádosti - Žadatel → nová žádost → seznam programů a výzev → OP Z → výzva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4635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>
              <a:tabLst>
                <a:tab pos="990600" algn="l"/>
              </a:tabLst>
            </a:pPr>
            <a:r>
              <a:rPr lang="cs-CZ" sz="3000" dirty="false" smtClean="false"/>
              <a:t>Umístění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772816"/>
            <a:ext cx="8280472" cy="4320000"/>
          </a:xfrm>
        </p:spPr>
        <p:txBody>
          <a:bodyPr/>
          <a:lstStyle/>
          <a:p>
            <a:r>
              <a:rPr lang="cs-CZ" sz="2000" b="true" dirty="false"/>
              <a:t>Místo realizace</a:t>
            </a:r>
            <a:r>
              <a:rPr lang="cs-CZ" sz="2000" dirty="false"/>
              <a:t> </a:t>
            </a:r>
            <a:endParaRPr lang="cs-CZ" sz="2000" dirty="false" smtClean="false"/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realizace aktivit projektu ve prospěch cílových skupin, příp. lokalita, kde vznikají výstupy či výsledky projektu: celá ČR  </a:t>
            </a:r>
            <a:r>
              <a:rPr lang="cs-CZ" sz="1800" dirty="false" smtClean="false">
                <a:solidFill>
                  <a:srgbClr val="084A8B"/>
                </a:solidFill>
              </a:rPr>
              <a:t>(</a:t>
            </a:r>
            <a:r>
              <a:rPr lang="cs-CZ" sz="1800" dirty="false">
                <a:solidFill>
                  <a:srgbClr val="084A8B"/>
                </a:solidFill>
              </a:rPr>
              <a:t>Detail kraje v ČR)</a:t>
            </a:r>
          </a:p>
          <a:p>
            <a:pPr marL="0" indent="0">
              <a:buNone/>
            </a:pPr>
            <a:endParaRPr lang="cs-CZ" sz="2000" b="true" dirty="false" smtClean="false"/>
          </a:p>
          <a:p>
            <a:r>
              <a:rPr lang="cs-CZ" sz="2000" b="true" dirty="false" smtClean="false"/>
              <a:t>Místo </a:t>
            </a:r>
            <a:r>
              <a:rPr lang="cs-CZ" sz="2000" b="true" dirty="false"/>
              <a:t>dopadu </a:t>
            </a:r>
            <a:endParaRPr lang="cs-CZ" sz="2000" b="true" dirty="false" smtClean="false"/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pl-PL" sz="1800" dirty="false">
                <a:solidFill>
                  <a:srgbClr val="084A8B"/>
                </a:solidFill>
              </a:rPr>
              <a:t>území, které má z realizace projektu </a:t>
            </a:r>
            <a:r>
              <a:rPr lang="pl-PL" sz="1800" dirty="false" smtClean="false">
                <a:solidFill>
                  <a:srgbClr val="084A8B"/>
                </a:solidFill>
              </a:rPr>
              <a:t>prospěch. </a:t>
            </a:r>
            <a:r>
              <a:rPr lang="pl-PL" sz="1800" dirty="false">
                <a:solidFill>
                  <a:srgbClr val="084A8B"/>
                </a:solidFill>
              </a:rPr>
              <a:t>Může zahrnovat pouze území, z jehož alokace je daná výzva financována: celá ČR bez hl. m. Prahy </a:t>
            </a:r>
            <a:r>
              <a:rPr lang="pl-PL" sz="1800" dirty="false" smtClean="false">
                <a:solidFill>
                  <a:srgbClr val="084A8B"/>
                </a:solidFill>
              </a:rPr>
              <a:t>(</a:t>
            </a:r>
            <a:r>
              <a:rPr lang="cs-CZ" sz="1800" dirty="false">
                <a:solidFill>
                  <a:srgbClr val="084A8B"/>
                </a:solidFill>
              </a:rPr>
              <a:t>Detail kraje v ČR)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2054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Umístění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21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122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76772"/>
            <a:ext cx="806489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195736" y="4005064"/>
            <a:ext cx="72008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62076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Umístění 3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22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614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04867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860032" y="4219550"/>
            <a:ext cx="14401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331640" y="2636912"/>
            <a:ext cx="108012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96092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Subjekty  projektu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2000" dirty="false"/>
              <a:t>Údaje o subjektech, které se k projektu </a:t>
            </a:r>
            <a:r>
              <a:rPr lang="cs-CZ" sz="2000" dirty="false" smtClean="false"/>
              <a:t>vztahují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žadatel/příjemce </a:t>
            </a:r>
            <a:r>
              <a:rPr lang="cs-CZ" sz="1800" i="true" dirty="false" smtClean="false">
                <a:solidFill>
                  <a:srgbClr val="084A8B"/>
                </a:solidFill>
              </a:rPr>
              <a:t>(teprve po vyplnění této záložky e zaktivní záložka Rozpočet)</a:t>
            </a:r>
            <a:endParaRPr lang="cs-CZ" sz="1800" i="true" dirty="false">
              <a:solidFill>
                <a:srgbClr val="084A8B"/>
              </a:solidFill>
            </a:endParaRP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osoba s podílem v právnické osobě žadatele/příjemce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osoby, v nichž má žadatel/příjemce podíl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partner s finančním příspěvkem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partner bez finančního příspěvku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zřizovatel II Kraj/</a:t>
            </a:r>
            <a:r>
              <a:rPr lang="cs-CZ" sz="1800" dirty="false" err="true">
                <a:solidFill>
                  <a:srgbClr val="084A8B"/>
                </a:solidFill>
              </a:rPr>
              <a:t>OSS</a:t>
            </a:r>
            <a:endParaRPr lang="cs-CZ" sz="1800" dirty="false">
              <a:solidFill>
                <a:srgbClr val="084A8B"/>
              </a:solidFill>
            </a:endParaRP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zřizovatel I/Obec</a:t>
            </a:r>
          </a:p>
          <a:p>
            <a:pPr marL="895350" lvl="3" indent="-447675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Dodavatel (Pozor, není možné vyplnit, vztahuje-li se na zakázku VŘ)</a:t>
            </a:r>
            <a:endParaRPr lang="cs-CZ" sz="1800" dirty="false">
              <a:solidFill>
                <a:srgbClr val="084A8B"/>
              </a:solidFill>
            </a:endParaRPr>
          </a:p>
          <a:p>
            <a:pPr>
              <a:spcAft>
                <a:spcPts val="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5089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Subjekty projektu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Žadatel/příjemce</a:t>
            </a:r>
            <a:r>
              <a:rPr lang="cs-CZ" sz="1800" i="true" dirty="false">
                <a:solidFill>
                  <a:srgbClr val="084A8B"/>
                </a:solidFill>
              </a:rPr>
              <a:t> (teprve po vyplnění této záložky e zaktivní záložka Rozpočet)</a:t>
            </a:r>
            <a:endParaRPr lang="cs-CZ" sz="2000" dirty="false"/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validace přes IČ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počet zaměstnanců a </a:t>
            </a:r>
            <a:r>
              <a:rPr lang="cs-CZ" sz="1800" dirty="false" smtClean="false">
                <a:solidFill>
                  <a:srgbClr val="084A8B"/>
                </a:solidFill>
              </a:rPr>
              <a:t>roční </a:t>
            </a:r>
            <a:r>
              <a:rPr lang="cs-CZ" sz="1800" dirty="false">
                <a:solidFill>
                  <a:srgbClr val="084A8B"/>
                </a:solidFill>
              </a:rPr>
              <a:t>obrat – vazba na hodnocení projektu – eliminační kritérium. Ověření administrativní, finanční a provozní kapacity žadatele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typ plátce DPH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datová schránka – doplňuje se automaticky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zahrnout subjekt do definice jednoho subjektu - </a:t>
            </a:r>
            <a:r>
              <a:rPr lang="cs-CZ" sz="1800" dirty="false" err="true">
                <a:solidFill>
                  <a:srgbClr val="084A8B"/>
                </a:solidFill>
              </a:rPr>
              <a:t>checkbox</a:t>
            </a:r>
            <a:endParaRPr lang="cs-CZ" sz="1800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60446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Subjekty </a:t>
            </a:r>
            <a:r>
              <a:rPr lang="cs-CZ" sz="3000" dirty="false" smtClean="false"/>
              <a:t>projektu 3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25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7171" name="Picture 3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56083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19790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Rozpočet 1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26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819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784887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979712" y="4905164"/>
            <a:ext cx="100811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979712" y="2564904"/>
            <a:ext cx="136815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220072" y="4653136"/>
            <a:ext cx="93610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57243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Rozpočet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27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921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63284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79790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FINANČNÍ PLÁN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844824"/>
            <a:ext cx="8064000" cy="3815944"/>
          </a:xfrm>
        </p:spPr>
        <p:txBody>
          <a:bodyPr/>
          <a:lstStyle/>
          <a:p>
            <a:endParaRPr lang="cs-CZ" sz="2000" dirty="false" smtClean="false"/>
          </a:p>
          <a:p>
            <a:r>
              <a:rPr lang="cs-CZ" sz="2000" dirty="false" smtClean="false"/>
              <a:t>Vygeneruje </a:t>
            </a:r>
            <a:r>
              <a:rPr lang="cs-CZ" sz="2000" dirty="false"/>
              <a:t>se automaticky </a:t>
            </a:r>
            <a:endParaRPr lang="cs-CZ" sz="2000" dirty="false" smtClean="false"/>
          </a:p>
          <a:p>
            <a:r>
              <a:rPr lang="cs-CZ" sz="2000" dirty="false" smtClean="false"/>
              <a:t>Obsahuje </a:t>
            </a:r>
            <a:r>
              <a:rPr lang="cs-CZ" sz="2000" dirty="false"/>
              <a:t>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sz="2000" dirty="false" smtClean="false"/>
              <a:t>Uvádí </a:t>
            </a:r>
            <a:r>
              <a:rPr lang="cs-CZ" sz="2000" dirty="false"/>
              <a:t>se částky za všechny zdroje financování projektu (včetně případných vlastních zdrojů žadatele</a:t>
            </a:r>
            <a:r>
              <a:rPr lang="cs-CZ" sz="2000" dirty="false" smtClean="false"/>
              <a:t>)</a:t>
            </a:r>
          </a:p>
          <a:p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5946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ČESTNÉ PROHLÁŠENÍ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2132856"/>
            <a:ext cx="8064000" cy="3987144"/>
          </a:xfrm>
        </p:spPr>
        <p:txBody>
          <a:bodyPr/>
          <a:lstStyle/>
          <a:p>
            <a:r>
              <a:rPr lang="cs-CZ" sz="2000" dirty="false"/>
              <a:t>Nutno zaškrtnout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</a:t>
            </a:r>
            <a:r>
              <a:rPr lang="cs-CZ" sz="2000" dirty="false"/>
              <a:t>u všech požadovaných čestných prohlášení (2 části – obě potvrdit).</a:t>
            </a:r>
          </a:p>
          <a:p>
            <a:endParaRPr lang="cs-CZ" sz="2000" dirty="false"/>
          </a:p>
          <a:p>
            <a:r>
              <a:rPr lang="cs-CZ" sz="2000" dirty="false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29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82092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IS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2000" dirty="false" smtClean="false">
                <a:solidFill>
                  <a:srgbClr val="084A8B"/>
                </a:solidFill>
              </a:rPr>
              <a:t>Registrace nového uživatele</a:t>
            </a:r>
          </a:p>
          <a:p>
            <a:pPr>
              <a:spcBef>
                <a:spcPts val="0"/>
              </a:spcBef>
            </a:pPr>
            <a:endParaRPr lang="cs-CZ" sz="2000" dirty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 smtClean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 smtClean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 smtClean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>
              <a:solidFill>
                <a:srgbClr val="084A8B"/>
              </a:solidFill>
            </a:endParaRPr>
          </a:p>
          <a:p>
            <a:pPr>
              <a:spcBef>
                <a:spcPts val="0"/>
              </a:spcBef>
            </a:pPr>
            <a:endParaRPr lang="cs-CZ" sz="2000" dirty="false" smtClean="false">
              <a:solidFill>
                <a:srgbClr val="084A8B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000" dirty="false" smtClean="false"/>
          </a:p>
          <a:p>
            <a:pPr marL="0" indent="0">
              <a:buNone/>
            </a:pPr>
            <a:endParaRPr lang="cs-CZ" dirty="false" smtClean="false"/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2" y="1700808"/>
            <a:ext cx="7030988" cy="35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67146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DOKUMENTY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844824"/>
            <a:ext cx="8064000" cy="4320000"/>
          </a:xfrm>
        </p:spPr>
        <p:txBody>
          <a:bodyPr/>
          <a:lstStyle/>
          <a:p>
            <a:endParaRPr lang="cs-CZ" sz="2000" dirty="false" smtClean="false"/>
          </a:p>
          <a:p>
            <a:pPr>
              <a:lnSpc>
                <a:spcPct val="150000"/>
              </a:lnSpc>
            </a:pPr>
            <a:r>
              <a:rPr lang="cs-CZ" sz="2000" dirty="false" smtClean="false"/>
              <a:t>Požadované </a:t>
            </a:r>
            <a:r>
              <a:rPr lang="cs-CZ" sz="2000" dirty="false"/>
              <a:t>dokumenty jsou uvedeny v textu výzvy</a:t>
            </a:r>
          </a:p>
          <a:p>
            <a:pPr>
              <a:lnSpc>
                <a:spcPct val="150000"/>
              </a:lnSpc>
            </a:pPr>
            <a:r>
              <a:rPr lang="cs-CZ" sz="2000" dirty="false"/>
              <a:t>Vložení tlačítkem Připojit</a:t>
            </a:r>
          </a:p>
          <a:p>
            <a:pPr>
              <a:lnSpc>
                <a:spcPct val="150000"/>
              </a:lnSpc>
            </a:pPr>
            <a:r>
              <a:rPr lang="cs-CZ" sz="2000" dirty="false"/>
              <a:t>Výběr z adresářů vašeho počítače</a:t>
            </a:r>
          </a:p>
          <a:p>
            <a:pPr>
              <a:lnSpc>
                <a:spcPct val="150000"/>
              </a:lnSpc>
            </a:pPr>
            <a:r>
              <a:rPr lang="cs-CZ" sz="2000" dirty="false"/>
              <a:t>Nový dokument = Nový záznam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9272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DOKUMENTY 2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31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742285" y="3244334"/>
            <a:ext cx="3095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false" err="true">
                <a:solidFill>
                  <a:srgbClr val="084A8B"/>
                </a:solidFill>
              </a:rPr>
              <a:t>PrintScreen</a:t>
            </a:r>
            <a:r>
              <a:rPr lang="cs-CZ" dirty="false">
                <a:solidFill>
                  <a:srgbClr val="084A8B"/>
                </a:solidFill>
              </a:rPr>
              <a:t> obrazovky </a:t>
            </a:r>
            <a:r>
              <a:rPr lang="cs-CZ" dirty="false" err="true">
                <a:solidFill>
                  <a:srgbClr val="084A8B"/>
                </a:solidFill>
              </a:rPr>
              <a:t>ISKP</a:t>
            </a:r>
            <a:endParaRPr lang="cs-CZ" dirty="false">
              <a:solidFill>
                <a:srgbClr val="084A8B"/>
              </a:solidFill>
            </a:endParaRPr>
          </a:p>
          <a:p>
            <a:r>
              <a:rPr lang="cs-CZ" dirty="false" smtClean="false">
                <a:solidFill>
                  <a:srgbClr val="084A8B"/>
                </a:solidFill>
              </a:rPr>
              <a:t>DOKUMENTY</a:t>
            </a:r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6" name="Zástupný symbol pro obsah 5"/>
          <p:cNvPicPr>
            <a:picLocks noGrp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7704" y="1844824"/>
            <a:ext cx="5399485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8218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kontrola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27584" y="1988840"/>
            <a:ext cx="8064000" cy="4347184"/>
          </a:xfrm>
        </p:spPr>
        <p:txBody>
          <a:bodyPr/>
          <a:lstStyle/>
          <a:p>
            <a:r>
              <a:rPr lang="cs-CZ" sz="2000" dirty="false"/>
              <a:t>Provádíme zpravidla po vyplnění všech záložek</a:t>
            </a:r>
          </a:p>
          <a:p>
            <a:r>
              <a:rPr lang="cs-CZ" sz="2000" dirty="false"/>
              <a:t>Možno využít i průběžně jako nápovědu jak správně</a:t>
            </a:r>
          </a:p>
          <a:p>
            <a:pPr marL="0" indent="0">
              <a:buNone/>
            </a:pPr>
            <a:r>
              <a:rPr lang="cs-CZ" sz="2000" dirty="false"/>
              <a:t>     dané pole vyplnit</a:t>
            </a:r>
          </a:p>
          <a:p>
            <a:r>
              <a:rPr lang="cs-CZ" sz="2000" dirty="false"/>
              <a:t>Všechny červené hlášky nutno odstranit</a:t>
            </a:r>
          </a:p>
          <a:p>
            <a:r>
              <a:rPr lang="cs-CZ" sz="2000" dirty="false"/>
              <a:t>Kontrola proběhla v pořádku</a:t>
            </a:r>
          </a:p>
          <a:p>
            <a:pPr marL="0" indent="0">
              <a:buNone/>
            </a:pPr>
            <a:r>
              <a:rPr lang="cs-CZ" dirty="false"/>
              <a:t>	</a:t>
            </a:r>
            <a:r>
              <a:rPr lang="cs-CZ" dirty="false" smtClean="false"/>
              <a:t>	</a:t>
            </a:r>
            <a:r>
              <a:rPr lang="cs-CZ" sz="1800" dirty="false" smtClean="false"/>
              <a:t>Znamená </a:t>
            </a:r>
            <a:r>
              <a:rPr lang="cs-CZ" sz="1800" dirty="false"/>
              <a:t>možnost finalizovat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32</a:t>
            </a:fld>
            <a:endParaRPr lang="cs-CZ" dirty="false">
              <a:solidFill>
                <a:srgbClr val="084A8B"/>
              </a:solidFill>
            </a:endParaRPr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691680" y="4570065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6562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finalizace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773056"/>
            <a:ext cx="8064000" cy="4320000"/>
          </a:xfrm>
        </p:spPr>
        <p:txBody>
          <a:bodyPr/>
          <a:lstStyle/>
          <a:p>
            <a:r>
              <a:rPr lang="cs-CZ" sz="2000" dirty="false" smtClean="false"/>
              <a:t>Finalizujeme tehdy, je-li </a:t>
            </a:r>
            <a:r>
              <a:rPr lang="cs-CZ" sz="2000" dirty="false"/>
              <a:t>vše vyplněno správně</a:t>
            </a:r>
          </a:p>
          <a:p>
            <a:r>
              <a:rPr lang="cs-CZ" sz="2000" dirty="false" smtClean="false"/>
              <a:t>Nutno </a:t>
            </a:r>
            <a:r>
              <a:rPr lang="cs-CZ" sz="2000" dirty="false"/>
              <a:t>v nastavení přístupů uvést signatáře</a:t>
            </a:r>
          </a:p>
          <a:p>
            <a:r>
              <a:rPr lang="pl-PL" sz="2000" dirty="false" smtClean="false"/>
              <a:t>I </a:t>
            </a:r>
            <a:r>
              <a:rPr lang="pl-PL" sz="2000" dirty="false"/>
              <a:t>po finalizaci možno provést změny</a:t>
            </a:r>
          </a:p>
          <a:p>
            <a:r>
              <a:rPr lang="cs-CZ" sz="2000" dirty="false" smtClean="false"/>
              <a:t>V </a:t>
            </a:r>
            <a:r>
              <a:rPr lang="cs-CZ" sz="2000" dirty="false"/>
              <a:t>PŘÍKAZOVÉM ŘÁDKU se objeví tlačítko </a:t>
            </a:r>
            <a:endParaRPr lang="cs-CZ" sz="2000" dirty="false" smtClean="false"/>
          </a:p>
          <a:p>
            <a:pPr marL="0" indent="0">
              <a:buNone/>
            </a:pPr>
            <a:r>
              <a:rPr lang="cs-CZ" sz="2000" dirty="false"/>
              <a:t>	</a:t>
            </a:r>
            <a:r>
              <a:rPr lang="cs-CZ" sz="2000" dirty="false" smtClean="false"/>
              <a:t>	STORNO FINALIZACE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cs-CZ" dirty="false" smtClean="false"/>
              <a:t>		</a:t>
            </a:r>
            <a:r>
              <a:rPr lang="cs-CZ" sz="1800" dirty="false" smtClean="false"/>
              <a:t>Po </a:t>
            </a:r>
            <a:r>
              <a:rPr lang="cs-CZ" sz="1800" dirty="false"/>
              <a:t>té opět nutno </a:t>
            </a:r>
            <a:r>
              <a:rPr lang="cs-CZ" sz="1800" dirty="false" smtClean="false"/>
              <a:t>finalizovat</a:t>
            </a:r>
          </a:p>
          <a:p>
            <a:r>
              <a:rPr lang="cs-CZ" sz="2000" dirty="false" smtClean="false"/>
              <a:t>Finalizaci a storno finalizace může provést jen signatář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33</a:t>
            </a:fld>
            <a:endParaRPr lang="cs-CZ" dirty="false">
              <a:solidFill>
                <a:srgbClr val="084A8B"/>
              </a:solidFill>
            </a:endParaRPr>
          </a:p>
        </p:txBody>
      </p:sp>
      <p:cxnSp>
        <p:nvCxnSpPr>
          <p:cNvPr id="7" name="Pravoúhlá spojnice 6"/>
          <p:cNvCxnSpPr/>
          <p:nvPr/>
        </p:nvCxnSpPr>
        <p:spPr>
          <a:xfrm>
            <a:off x="1547664" y="3789040"/>
            <a:ext cx="648072" cy="28803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3779912" y="42930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89946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PODPIS A PODÁNÍ ŽÁDOSTI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268760"/>
            <a:ext cx="8064000" cy="5445224"/>
          </a:xfrm>
        </p:spPr>
        <p:txBody>
          <a:bodyPr/>
          <a:lstStyle/>
          <a:p>
            <a:r>
              <a:rPr lang="cs-CZ" sz="2000" dirty="false"/>
              <a:t>Podpis žádosti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poslední </a:t>
            </a:r>
            <a:r>
              <a:rPr lang="cs-CZ" sz="1800" dirty="false"/>
              <a:t>záložka</a:t>
            </a:r>
            <a:r>
              <a:rPr lang="cs-CZ" sz="1800" dirty="false">
                <a:solidFill>
                  <a:srgbClr val="084A8B"/>
                </a:solidFill>
              </a:rPr>
              <a:t> v levém menu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zaktivní </a:t>
            </a:r>
            <a:r>
              <a:rPr lang="cs-CZ" sz="1800" dirty="false">
                <a:solidFill>
                  <a:srgbClr val="084A8B"/>
                </a:solidFill>
              </a:rPr>
              <a:t>se až po úspěšné finalizaci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podepisuje </a:t>
            </a:r>
            <a:r>
              <a:rPr lang="cs-CZ" sz="1800" dirty="false">
                <a:solidFill>
                  <a:srgbClr val="084A8B"/>
                </a:solidFill>
              </a:rPr>
              <a:t>jeden či více signatářů 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r>
              <a:rPr lang="cs-CZ" sz="1800" dirty="false">
                <a:solidFill>
                  <a:srgbClr val="084A8B"/>
                </a:solidFill>
              </a:rPr>
              <a:t>	</a:t>
            </a:r>
            <a:r>
              <a:rPr lang="cs-CZ" sz="1800" dirty="false" smtClean="false">
                <a:solidFill>
                  <a:srgbClr val="084A8B"/>
                </a:solidFill>
              </a:rPr>
              <a:t>podle </a:t>
            </a:r>
            <a:r>
              <a:rPr lang="cs-CZ" sz="1800" dirty="false">
                <a:solidFill>
                  <a:srgbClr val="084A8B"/>
                </a:solidFill>
              </a:rPr>
              <a:t>toho jak </a:t>
            </a:r>
            <a:r>
              <a:rPr lang="cs-CZ" sz="1800" dirty="false" smtClean="false">
                <a:solidFill>
                  <a:srgbClr val="084A8B"/>
                </a:solidFill>
              </a:rPr>
              <a:t>je vyplněno </a:t>
            </a:r>
            <a:r>
              <a:rPr lang="cs-CZ" sz="1800" dirty="false">
                <a:solidFill>
                  <a:srgbClr val="084A8B"/>
                </a:solidFill>
              </a:rPr>
              <a:t>v </a:t>
            </a:r>
            <a:r>
              <a:rPr lang="cs-CZ" sz="1800" dirty="false" smtClean="false">
                <a:solidFill>
                  <a:srgbClr val="084A8B"/>
                </a:solidFill>
              </a:rPr>
              <a:t>žádosti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nutný </a:t>
            </a:r>
            <a:r>
              <a:rPr lang="cs-CZ" sz="1800" dirty="false">
                <a:solidFill>
                  <a:srgbClr val="084A8B"/>
                </a:solidFill>
              </a:rPr>
              <a:t>elektronický podpis</a:t>
            </a:r>
          </a:p>
          <a:p>
            <a:pPr marL="414000" lvl="1" indent="0">
              <a:buNone/>
            </a:pPr>
            <a:endParaRPr lang="cs-CZ" dirty="false"/>
          </a:p>
          <a:p>
            <a:r>
              <a:rPr lang="cs-CZ" sz="2000" dirty="false"/>
              <a:t>Podání </a:t>
            </a:r>
            <a:r>
              <a:rPr lang="cs-CZ" sz="2000" dirty="false" smtClean="false"/>
              <a:t>žádosti </a:t>
            </a:r>
            <a:r>
              <a:rPr lang="cs-CZ" sz="2000" dirty="false"/>
              <a:t>(nenechávat na poslední chvíli!)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určeno </a:t>
            </a:r>
            <a:r>
              <a:rPr lang="cs-CZ" sz="1800" dirty="false">
                <a:solidFill>
                  <a:srgbClr val="084A8B"/>
                </a:solidFill>
              </a:rPr>
              <a:t>na první záložce při vyplňování žádosti</a:t>
            </a: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automaticky </a:t>
            </a:r>
            <a:r>
              <a:rPr lang="cs-CZ" sz="1800" dirty="false">
                <a:solidFill>
                  <a:srgbClr val="084A8B"/>
                </a:solidFill>
              </a:rPr>
              <a:t>x </a:t>
            </a:r>
            <a:r>
              <a:rPr lang="cs-CZ" sz="1800" dirty="false" smtClean="false">
                <a:solidFill>
                  <a:srgbClr val="084A8B"/>
                </a:solidFill>
              </a:rPr>
              <a:t>ručně</a:t>
            </a:r>
            <a:endParaRPr lang="cs-CZ" sz="1800" dirty="false">
              <a:solidFill>
                <a:srgbClr val="084A8B"/>
              </a:solidFill>
            </a:endParaRPr>
          </a:p>
          <a:p>
            <a:pPr marL="990600" lvl="3" indent="-54292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Žádost podána současně s podpisem x Žádost ručně podána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34</a:t>
            </a:fld>
            <a:endParaRPr lang="cs-CZ" dirty="false">
              <a:solidFill>
                <a:srgbClr val="084A8B"/>
              </a:solidFill>
            </a:endParaRPr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184340" y="335699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18614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Elektronický podpis žádosti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2008" y="1772816"/>
            <a:ext cx="8064000" cy="4320000"/>
          </a:xfrm>
        </p:spPr>
        <p:txBody>
          <a:bodyPr/>
          <a:lstStyle/>
          <a:p>
            <a:r>
              <a:rPr lang="cs-CZ" sz="2000" dirty="false"/>
              <a:t>Po stisknutí záložky </a:t>
            </a:r>
            <a:r>
              <a:rPr lang="cs-CZ" sz="2000" dirty="false" smtClean="false"/>
              <a:t>„Podpis žádosti“ </a:t>
            </a:r>
            <a:r>
              <a:rPr lang="cs-CZ" sz="2000" dirty="false"/>
              <a:t>vyberte ikonu pečeti</a:t>
            </a:r>
          </a:p>
          <a:p>
            <a:endParaRPr lang="cs-CZ" sz="2000" dirty="false"/>
          </a:p>
          <a:p>
            <a:r>
              <a:rPr lang="cs-CZ" sz="2000" dirty="false"/>
              <a:t>Označíte Soubory </a:t>
            </a:r>
          </a:p>
          <a:p>
            <a:pPr marL="0" indent="0">
              <a:buNone/>
            </a:pPr>
            <a:endParaRPr lang="cs-CZ" sz="2000" dirty="false"/>
          </a:p>
          <a:p>
            <a:r>
              <a:rPr lang="cs-CZ" sz="2000" dirty="false"/>
              <a:t>Přes tlačítko Vybrat vložíte soubor s elektronickým podpisem výběrem z adresářů vašeho počítače</a:t>
            </a:r>
          </a:p>
          <a:p>
            <a:r>
              <a:rPr lang="cs-CZ" sz="2000" dirty="false"/>
              <a:t>			    Vložíte Heslo</a:t>
            </a:r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/>
              <a:t>	</a:t>
            </a:r>
            <a:r>
              <a:rPr lang="cs-CZ" dirty="false" smtClean="false"/>
              <a:t>	     </a:t>
            </a:r>
            <a:r>
              <a:rPr lang="cs-CZ" sz="2000" dirty="false"/>
              <a:t>Stisknete tlačítko Dokončit</a:t>
            </a:r>
          </a:p>
          <a:p>
            <a:pPr marL="0" indent="0">
              <a:buNone/>
            </a:pPr>
            <a:r>
              <a:rPr lang="cs-CZ" dirty="false" smtClean="false">
                <a:solidFill>
                  <a:srgbClr val="FF0000"/>
                </a:solidFill>
              </a:rPr>
              <a:t>		    </a:t>
            </a: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35</a:t>
            </a:fld>
            <a:endParaRPr lang="cs-CZ" dirty="false">
              <a:solidFill>
                <a:srgbClr val="084A8B"/>
              </a:solidFill>
            </a:endParaRPr>
          </a:p>
        </p:txBody>
      </p:sp>
      <p:cxnSp>
        <p:nvCxnSpPr>
          <p:cNvPr id="17" name="Přímá spojnice se šipkou 16"/>
          <p:cNvCxnSpPr/>
          <p:nvPr/>
        </p:nvCxnSpPr>
        <p:spPr>
          <a:xfrm>
            <a:off x="2051720" y="3212976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>
            <a:off x="2843808" y="4581128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Šipka dolů 23"/>
          <p:cNvSpPr/>
          <p:nvPr/>
        </p:nvSpPr>
        <p:spPr>
          <a:xfrm>
            <a:off x="4283968" y="5157192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cxnSp>
        <p:nvCxnSpPr>
          <p:cNvPr id="26" name="Přímá spojnice se šipkou 25"/>
          <p:cNvCxnSpPr/>
          <p:nvPr/>
        </p:nvCxnSpPr>
        <p:spPr>
          <a:xfrm>
            <a:off x="1259632" y="2132856"/>
            <a:ext cx="108012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73655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IS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Založení </a:t>
            </a:r>
            <a:r>
              <a:rPr lang="cs-CZ" sz="2000" dirty="false">
                <a:solidFill>
                  <a:srgbClr val="084A8B"/>
                </a:solidFill>
              </a:rPr>
              <a:t>nové žádosti - Žadatel → nová žádost → seznam programů a výzev → </a:t>
            </a:r>
            <a:r>
              <a:rPr lang="cs-CZ" sz="2000" dirty="false" smtClean="false">
                <a:solidFill>
                  <a:srgbClr val="084A8B"/>
                </a:solidFill>
              </a:rPr>
              <a:t>03 </a:t>
            </a:r>
            <a:r>
              <a:rPr lang="cs-CZ" sz="2000" dirty="false">
                <a:solidFill>
                  <a:srgbClr val="084A8B"/>
                </a:solidFill>
              </a:rPr>
              <a:t>- Operační program </a:t>
            </a:r>
            <a:r>
              <a:rPr lang="cs-CZ" sz="2000" dirty="false" smtClean="false">
                <a:solidFill>
                  <a:srgbClr val="084A8B"/>
                </a:solidFill>
              </a:rPr>
              <a:t>Zaměstnanost → </a:t>
            </a:r>
            <a:r>
              <a:rPr lang="cs-CZ" sz="2000" dirty="false" smtClean="false"/>
              <a:t>OPZ  </a:t>
            </a:r>
            <a:r>
              <a:rPr lang="cs-CZ" sz="2000" dirty="false"/>
              <a:t>(03_16_055</a:t>
            </a:r>
            <a:r>
              <a:rPr lang="cs-CZ" sz="2000" dirty="false" smtClean="false"/>
              <a:t>)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4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20" y="2492897"/>
            <a:ext cx="756978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755576" y="2996952"/>
            <a:ext cx="676801" cy="21602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3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IS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14+ 5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Založení </a:t>
            </a:r>
            <a:r>
              <a:rPr lang="cs-CZ" sz="2000" dirty="false">
                <a:solidFill>
                  <a:srgbClr val="084A8B"/>
                </a:solidFill>
              </a:rPr>
              <a:t>nové žádosti - Žadatel → nová žádost → seznam programů a výzev → </a:t>
            </a:r>
            <a:r>
              <a:rPr lang="cs-CZ" sz="2000" dirty="false" smtClean="false">
                <a:solidFill>
                  <a:srgbClr val="084A8B"/>
                </a:solidFill>
              </a:rPr>
              <a:t>03 </a:t>
            </a:r>
            <a:r>
              <a:rPr lang="cs-CZ" sz="2000" dirty="false">
                <a:solidFill>
                  <a:srgbClr val="084A8B"/>
                </a:solidFill>
              </a:rPr>
              <a:t>- Operační program </a:t>
            </a:r>
            <a:r>
              <a:rPr lang="cs-CZ" sz="2000" dirty="false" smtClean="false">
                <a:solidFill>
                  <a:srgbClr val="084A8B"/>
                </a:solidFill>
              </a:rPr>
              <a:t>Zaměstnanost → </a:t>
            </a:r>
            <a:r>
              <a:rPr lang="cs-CZ" sz="2000" dirty="false" smtClean="false"/>
              <a:t>OPZ  </a:t>
            </a:r>
            <a:r>
              <a:rPr lang="cs-CZ" sz="2000" dirty="false"/>
              <a:t>(03_16_055</a:t>
            </a:r>
            <a:r>
              <a:rPr lang="cs-CZ" sz="2000" dirty="false" smtClean="false"/>
              <a:t>) </a:t>
            </a:r>
            <a:r>
              <a:rPr lang="cs-CZ" sz="2000" dirty="false">
                <a:solidFill>
                  <a:srgbClr val="084A8B"/>
                </a:solidFill>
              </a:rPr>
              <a:t>→ </a:t>
            </a:r>
            <a:r>
              <a:rPr lang="cs-CZ" sz="2000" dirty="false" smtClean="false">
                <a:solidFill>
                  <a:srgbClr val="084A8B"/>
                </a:solidFill>
              </a:rPr>
              <a:t>vygeneruje se projekt se specifickým HASH kódem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5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27036"/>
            <a:ext cx="7544197" cy="41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83768" y="3284984"/>
            <a:ext cx="864096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183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err="true" smtClean="false"/>
              <a:t>Is</a:t>
            </a:r>
            <a:r>
              <a:rPr lang="cs-CZ" sz="3000" dirty="false" smtClean="false"/>
              <a:t> </a:t>
            </a:r>
            <a:r>
              <a:rPr lang="cs-CZ" sz="3000" dirty="false" err="true" smtClean="false"/>
              <a:t>kp</a:t>
            </a:r>
            <a:r>
              <a:rPr lang="cs-CZ" sz="3000" dirty="false" smtClean="false"/>
              <a:t> 14+ </a:t>
            </a:r>
            <a:r>
              <a:rPr lang="cs-CZ" sz="3000" dirty="false"/>
              <a:t>6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6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11560" y="1700808"/>
            <a:ext cx="828092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dirty="false" smtClean="false">
                <a:solidFill>
                  <a:srgbClr val="084A8B"/>
                </a:solidFill>
              </a:rPr>
              <a:t>Uživatel vyplňuje záložky pokud možno postupně  podle navigačního menu v levé části obrazovky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dirty="false" smtClean="false">
                <a:solidFill>
                  <a:srgbClr val="084A8B"/>
                </a:solidFill>
              </a:rPr>
              <a:t>Data se dále propisují do dalších záložek žádosti, či umožní zaktivnění některých záložek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dirty="false" smtClean="false">
                <a:solidFill>
                  <a:srgbClr val="084A8B"/>
                </a:solidFill>
              </a:rPr>
              <a:t>Každou vyplněnou záložku: „ ULOŽ!“</a:t>
            </a:r>
          </a:p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dirty="false" smtClean="false">
                <a:solidFill>
                  <a:srgbClr val="084A8B"/>
                </a:solidFill>
              </a:rPr>
              <a:t>Pole </a:t>
            </a:r>
            <a:r>
              <a:rPr lang="cs-CZ" sz="2000" dirty="false">
                <a:solidFill>
                  <a:srgbClr val="084A8B"/>
                </a:solidFill>
              </a:rPr>
              <a:t>v </a:t>
            </a:r>
            <a:r>
              <a:rPr lang="cs-CZ" sz="2000" dirty="false" err="true">
                <a:solidFill>
                  <a:srgbClr val="084A8B"/>
                </a:solidFill>
              </a:rPr>
              <a:t>IS</a:t>
            </a:r>
            <a:r>
              <a:rPr lang="cs-CZ" sz="2000" dirty="false">
                <a:solidFill>
                  <a:srgbClr val="084A8B"/>
                </a:solidFill>
              </a:rPr>
              <a:t> </a:t>
            </a:r>
            <a:r>
              <a:rPr lang="cs-CZ" sz="2000" dirty="false" err="true">
                <a:solidFill>
                  <a:srgbClr val="084A8B"/>
                </a:solidFill>
              </a:rPr>
              <a:t>KP14</a:t>
            </a:r>
            <a:r>
              <a:rPr lang="cs-CZ" sz="2000" dirty="false">
                <a:solidFill>
                  <a:srgbClr val="084A8B"/>
                </a:solidFill>
              </a:rPr>
              <a:t>+</a:t>
            </a:r>
          </a:p>
          <a:p>
            <a:pPr marL="990600" lvl="3" indent="-542925">
              <a:lnSpc>
                <a:spcPts val="2200"/>
              </a:lnSpc>
              <a:spcBef>
                <a:spcPts val="3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£"/>
            </a:pPr>
            <a:r>
              <a:rPr lang="cs-CZ" dirty="false">
                <a:solidFill>
                  <a:srgbClr val="084A8B"/>
                </a:solidFill>
              </a:rPr>
              <a:t> </a:t>
            </a:r>
            <a:r>
              <a:rPr lang="cs-CZ" dirty="false" smtClean="false">
                <a:solidFill>
                  <a:srgbClr val="084A8B"/>
                </a:solidFill>
              </a:rPr>
              <a:t>žlutá </a:t>
            </a:r>
            <a:r>
              <a:rPr lang="cs-CZ" dirty="false">
                <a:solidFill>
                  <a:srgbClr val="084A8B"/>
                </a:solidFill>
              </a:rPr>
              <a:t>pole = povinná</a:t>
            </a:r>
          </a:p>
          <a:p>
            <a:pPr marL="990600" lvl="3" indent="-542925">
              <a:lnSpc>
                <a:spcPts val="2200"/>
              </a:lnSpc>
              <a:spcBef>
                <a:spcPts val="3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£"/>
            </a:pPr>
            <a:r>
              <a:rPr lang="cs-CZ" dirty="false">
                <a:solidFill>
                  <a:srgbClr val="084A8B"/>
                </a:solidFill>
              </a:rPr>
              <a:t> šedá pole = nepovinná</a:t>
            </a:r>
          </a:p>
          <a:p>
            <a:pPr marL="990600" lvl="3" indent="-542925">
              <a:lnSpc>
                <a:spcPts val="2200"/>
              </a:lnSpc>
              <a:spcBef>
                <a:spcPts val="3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£"/>
            </a:pPr>
            <a:r>
              <a:rPr lang="cs-CZ" dirty="false">
                <a:solidFill>
                  <a:srgbClr val="084A8B"/>
                </a:solidFill>
              </a:rPr>
              <a:t> bílá pole = plní se automaticky</a:t>
            </a:r>
          </a:p>
        </p:txBody>
      </p:sp>
    </p:spTree>
    <p:extLst>
      <p:ext uri="{BB962C8B-B14F-4D97-AF65-F5344CB8AC3E}">
        <p14:creationId xmlns:p14="http://schemas.microsoft.com/office/powerpoint/2010/main" val="170454908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true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Přístup k projektu 1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7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Zástupný symbol pro obsah 4"/>
          <p:cNvPicPr>
            <a:picLocks noGrp="true"/>
          </p:cNvPicPr>
          <p:nvPr>
            <p:ph idx="1"/>
          </p:nvPr>
        </p:nvPicPr>
        <p:blipFill rotWithShape="true">
          <a:blip r:embed="rId3"/>
          <a:srcRect l="5379" t="15650" r="-11255" b="4007"/>
          <a:stretch/>
        </p:blipFill>
        <p:spPr bwMode="auto">
          <a:xfrm>
            <a:off x="611560" y="1556792"/>
            <a:ext cx="7950208" cy="46350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756409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Přístup k </a:t>
            </a:r>
            <a:r>
              <a:rPr lang="cs-CZ" sz="3000" dirty="false" smtClean="false"/>
              <a:t>projektu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72816"/>
            <a:ext cx="8064000" cy="432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Role uživatelů </a:t>
            </a:r>
            <a:r>
              <a:rPr lang="cs-CZ" sz="2000" dirty="false" err="true" smtClean="false"/>
              <a:t>IS</a:t>
            </a:r>
            <a:r>
              <a:rPr lang="cs-CZ" sz="2000" dirty="false" smtClean="false"/>
              <a:t> </a:t>
            </a:r>
            <a:r>
              <a:rPr lang="cs-CZ" sz="2000" dirty="false" err="true" smtClean="false"/>
              <a:t>KP14</a:t>
            </a:r>
            <a:r>
              <a:rPr lang="cs-CZ" sz="2000" dirty="false" smtClean="false"/>
              <a:t>+ ve vztahu k projektu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 </a:t>
            </a:r>
            <a:r>
              <a:rPr lang="cs-CZ" dirty="false" smtClean="false"/>
              <a:t> </a:t>
            </a:r>
            <a:r>
              <a:rPr lang="cs-CZ" sz="1800" dirty="false">
                <a:solidFill>
                  <a:srgbClr val="084A8B"/>
                </a:solidFill>
              </a:rPr>
              <a:t>správce přístupů = uživatel, který žádost založil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čtenář = data pouze k náhledu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editor = možnost změn zápisu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signatář = oprávněný podepisovat žádost </a:t>
            </a:r>
          </a:p>
          <a:p>
            <a:pPr marL="895350" lvl="3" indent="-4476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(kvalifikovaný elektronický podpis)</a:t>
            </a:r>
          </a:p>
          <a:p>
            <a:pPr marL="431800" indent="15875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0216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Datová oblast žádosti </a:t>
            </a:r>
            <a:endParaRPr lang="cs-CZ" sz="3000" dirty="false"/>
          </a:p>
        </p:txBody>
      </p:sp>
      <p:sp>
        <p:nvSpPr>
          <p:cNvPr id="8" name="Zástupný symbol pro obsah 7"/>
          <p:cNvSpPr>
            <a:spLocks noGrp="true"/>
          </p:cNvSpPr>
          <p:nvPr>
            <p:ph idx="1"/>
          </p:nvPr>
        </p:nvSpPr>
        <p:spPr>
          <a:xfrm>
            <a:off x="1979712" y="1556792"/>
            <a:ext cx="6624288" cy="4752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dirty="false" smtClean="false"/>
              <a:t>Seznam </a:t>
            </a:r>
            <a:r>
              <a:rPr lang="cs-CZ" sz="2000" dirty="false"/>
              <a:t>jednotlivých záložek žádosti</a:t>
            </a:r>
          </a:p>
          <a:p>
            <a:pPr>
              <a:lnSpc>
                <a:spcPct val="100000"/>
              </a:lnSpc>
            </a:pPr>
            <a:r>
              <a:rPr lang="cs-CZ" sz="2000" dirty="false" smtClean="false"/>
              <a:t>Pomocí </a:t>
            </a:r>
            <a:r>
              <a:rPr lang="cs-CZ" sz="2000" dirty="false"/>
              <a:t>šipek možno seznam rozbalovat </a:t>
            </a:r>
            <a:r>
              <a:rPr lang="cs-CZ" sz="2000" dirty="false" smtClean="false"/>
              <a:t>či zabalovat</a:t>
            </a:r>
            <a:endParaRPr lang="cs-CZ" sz="2000" dirty="false"/>
          </a:p>
          <a:p>
            <a:pPr>
              <a:lnSpc>
                <a:spcPct val="100000"/>
              </a:lnSpc>
            </a:pPr>
            <a:r>
              <a:rPr lang="cs-CZ" sz="2000" dirty="false" smtClean="false"/>
              <a:t>Šedivé </a:t>
            </a:r>
            <a:r>
              <a:rPr lang="cs-CZ" sz="2000" dirty="false"/>
              <a:t>záložky nejsou přístupné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zpřístupní se podle dat vyplňovaných během žádosti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nejsou podle zadaných dat povinná</a:t>
            </a:r>
          </a:p>
          <a:p>
            <a:pPr>
              <a:lnSpc>
                <a:spcPct val="100000"/>
              </a:lnSpc>
            </a:pPr>
            <a:r>
              <a:rPr lang="cs-CZ" sz="2000" dirty="false" smtClean="false"/>
              <a:t>Možnosti </a:t>
            </a:r>
            <a:r>
              <a:rPr lang="cs-CZ" sz="2000" dirty="false"/>
              <a:t>vyplnění jednotlivých polí na záložkách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text, číslo, datum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výběr s rozbalovacího seznamu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 err="true" smtClean="false">
                <a:solidFill>
                  <a:srgbClr val="084A8B"/>
                </a:solidFill>
              </a:rPr>
              <a:t>checkboxy</a:t>
            </a:r>
            <a:endParaRPr lang="cs-CZ" sz="1800" dirty="false">
              <a:solidFill>
                <a:srgbClr val="084A8B"/>
              </a:solidFill>
            </a:endParaRP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výběr ze seznamu a přesunutí</a:t>
            </a:r>
          </a:p>
          <a:p>
            <a:pPr marL="990600" lvl="3" indent="-54292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nový záznam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9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19064"/>
            <a:ext cx="158417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5808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true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false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true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false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1" ma:versionID="90d0f886a6a62db89f06e3f9c0f44a4f">
  <xsd:schema xmlns:xsd="http://www.w3.org/2001/XMLSchema" xmlns:ns2="dfed548f-0517-4d39-90e3-3947398480c0" xmlns:p="http://schemas.microsoft.com/office/2006/metadata/properties" xmlns:xs="http://www.w3.org/2001/XMLSchema" ma:fieldsID="f5200e09a0b80cc5f374a0f883a2b740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W:\INTERNÍ\ODD_823\Výzva č. 55_PAKTY\4.Seminář pro žadatele 12.5.2016\Seminář pro žadatele.pptx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ECE49D-CC92-43D1-A0EE-EB8D35BE6F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7B2DD1-DCB3-472D-B438-CE4362DD162C}">
  <ds:schemaRefs>
    <ds:schemaRef ds:uri="dfed548f-0517-4d39-90e3-3947398480c0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4E1E146-7CB0-4F7D-9AD6-468AF0FAB073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1693</properties:Words>
  <properties:PresentationFormat>Předvádění na obrazovce (4:3)</properties:PresentationFormat>
  <properties:Paragraphs>292</properties:Paragraphs>
  <properties:Slides>35</properties:Slides>
  <properties:Notes>28</properties:Notes>
  <properties:TotalTime>7616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2</vt:i4>
      </vt:variant>
      <vt:variant>
        <vt:lpstr>Nadpisy snímků</vt:lpstr>
      </vt:variant>
      <vt:variant>
        <vt:i4>35</vt:i4>
      </vt:variant>
    </vt:vector>
  </properties:HeadingPairs>
  <properties:TitlesOfParts>
    <vt:vector baseType="lpstr" size="37">
      <vt:lpstr>prezentace</vt:lpstr>
      <vt:lpstr>1_prezentace</vt:lpstr>
      <vt:lpstr>Is kp 14+ 1</vt:lpstr>
      <vt:lpstr>IS kp 14+ 2</vt:lpstr>
      <vt:lpstr>IS kp 14+ 3</vt:lpstr>
      <vt:lpstr>IS kp 14+ 4</vt:lpstr>
      <vt:lpstr>IS kp 14+ 5</vt:lpstr>
      <vt:lpstr>Is kp 14+ 6</vt:lpstr>
      <vt:lpstr>Přístup k projektu 1</vt:lpstr>
      <vt:lpstr>Přístup k projektu 2</vt:lpstr>
      <vt:lpstr>Datová oblast žádosti </vt:lpstr>
      <vt:lpstr>DOPLŇKOVÉ INFORMACE</vt:lpstr>
      <vt:lpstr>Popis projektu 1</vt:lpstr>
      <vt:lpstr>Popis projektu 2</vt:lpstr>
      <vt:lpstr>Popis projektu 3</vt:lpstr>
      <vt:lpstr>Popis projektu - RT</vt:lpstr>
      <vt:lpstr>Horizontální principy</vt:lpstr>
      <vt:lpstr>Klíčové aktivity 1</vt:lpstr>
      <vt:lpstr>Klíčové aktivity 2</vt:lpstr>
      <vt:lpstr>Cílové skupiny 1</vt:lpstr>
      <vt:lpstr>Cílové skupiny 2</vt:lpstr>
      <vt:lpstr>Umístění 1</vt:lpstr>
      <vt:lpstr>Umístění 2</vt:lpstr>
      <vt:lpstr>Umístění 3</vt:lpstr>
      <vt:lpstr>Subjekty  projektu 1</vt:lpstr>
      <vt:lpstr>Subjekty projektu 2</vt:lpstr>
      <vt:lpstr>Subjekty projektu 3</vt:lpstr>
      <vt:lpstr>Rozpočet 1</vt:lpstr>
      <vt:lpstr>Rozpočet 2</vt:lpstr>
      <vt:lpstr>FINANČNÍ PLÁN </vt:lpstr>
      <vt:lpstr>ČESTNÉ PROHLÁŠENÍ</vt:lpstr>
      <vt:lpstr>DOKUMENTY 1</vt:lpstr>
      <vt:lpstr>DOKUMENTY 2</vt:lpstr>
      <vt:lpstr>kontrola</vt:lpstr>
      <vt:lpstr>finalizace</vt:lpstr>
      <vt:lpstr>PODPIS A PODÁNÍ ŽÁDOSTI</vt:lpstr>
      <vt:lpstr>Elektronický podpis žádosti 1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2016-05-11T06:24:06Z</cp:lastPrinted>
  <dcterms:modified xmlns:xsi="http://www.w3.org/2001/XMLSchema-instance" xsi:type="dcterms:W3CDTF">2018-01-26T16:02:03Z</dcterms:modified>
  <cp:revision>585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