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  <p:sldMasterId id="2147483683" r:id="rId5"/>
  </p:sldMasterIdLst>
  <p:notesMasterIdLst>
    <p:notesMasterId r:id="rId41"/>
  </p:notesMasterIdLst>
  <p:handoutMasterIdLst>
    <p:handoutMasterId r:id="rId42"/>
  </p:handoutMasterIdLst>
  <p:sldIdLst>
    <p:sldId id="495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13" r:id="rId24"/>
    <p:sldId id="514" r:id="rId25"/>
    <p:sldId id="515" r:id="rId26"/>
    <p:sldId id="516" r:id="rId27"/>
    <p:sldId id="517" r:id="rId28"/>
    <p:sldId id="518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7" r:id="rId38"/>
    <p:sldId id="528" r:id="rId39"/>
    <p:sldId id="529" r:id="rId40"/>
  </p:sldIdLst>
  <p:sldSz cx="9144000" cy="6858000" type="screen4x3"/>
  <p:notesSz cx="6805613" cy="9939338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0" name="Burjánková Anna Mgr. (MPSV)" initials="BA" lastIdx="19" clrIdx="0"/>
  <p:cmAuthor id="1" name="Bartoňová Jana (MPSV)" initials="BJ(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useTimings="fals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10658" autoAdjust="false"/>
    <p:restoredTop sz="90476" autoAdjust="false"/>
  </p:normalViewPr>
  <p:slideViewPr>
    <p:cSldViewPr showGuides="true">
      <p:cViewPr>
        <p:scale>
          <a:sx n="87" d="100"/>
          <a:sy n="87" d="100"/>
        </p:scale>
        <p:origin x="-2562" y="-486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96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3.xml" Type="http://schemas.openxmlformats.org/officeDocument/2006/relationships/slide" Id="rId8"/>
    <Relationship Target="slides/slide8.xml" Type="http://schemas.openxmlformats.org/officeDocument/2006/relationships/slide" Id="rId13"/>
    <Relationship Target="slides/slide13.xml" Type="http://schemas.openxmlformats.org/officeDocument/2006/relationships/slide" Id="rId18"/>
    <Relationship Target="slides/slide21.xml" Type="http://schemas.openxmlformats.org/officeDocument/2006/relationships/slide" Id="rId26"/>
    <Relationship Target="slides/slide34.xml" Type="http://schemas.openxmlformats.org/officeDocument/2006/relationships/slide" Id="rId39"/>
    <Relationship Target="../customXml/item3.xml" Type="http://schemas.openxmlformats.org/officeDocument/2006/relationships/customXml" Id="rId3"/>
    <Relationship Target="slides/slide16.xml" Type="http://schemas.openxmlformats.org/officeDocument/2006/relationships/slide" Id="rId21"/>
    <Relationship Target="slides/slide29.xml" Type="http://schemas.openxmlformats.org/officeDocument/2006/relationships/slide" Id="rId34"/>
    <Relationship Target="handoutMasters/handoutMaster1.xml" Type="http://schemas.openxmlformats.org/officeDocument/2006/relationships/handoutMaster" Id="rId42"/>
    <Relationship Target="tableStyles.xml" Type="http://schemas.openxmlformats.org/officeDocument/2006/relationships/tableStyles" Id="rId47"/>
    <Relationship Target="slides/slide2.xml" Type="http://schemas.openxmlformats.org/officeDocument/2006/relationships/slide" Id="rId7"/>
    <Relationship Target="slides/slide7.xml" Type="http://schemas.openxmlformats.org/officeDocument/2006/relationships/slide" Id="rId12"/>
    <Relationship Target="slides/slide12.xml" Type="http://schemas.openxmlformats.org/officeDocument/2006/relationships/slide" Id="rId17"/>
    <Relationship Target="slides/slide20.xml" Type="http://schemas.openxmlformats.org/officeDocument/2006/relationships/slide" Id="rId25"/>
    <Relationship Target="slides/slide28.xml" Type="http://schemas.openxmlformats.org/officeDocument/2006/relationships/slide" Id="rId33"/>
    <Relationship Target="slides/slide33.xml" Type="http://schemas.openxmlformats.org/officeDocument/2006/relationships/slide" Id="rId38"/>
    <Relationship Target="theme/theme1.xml" Type="http://schemas.openxmlformats.org/officeDocument/2006/relationships/theme" Id="rId46"/>
    <Relationship Target="../customXml/item2.xml" Type="http://schemas.openxmlformats.org/officeDocument/2006/relationships/customXml" Id="rId2"/>
    <Relationship Target="slides/slide11.xml" Type="http://schemas.openxmlformats.org/officeDocument/2006/relationships/slide" Id="rId16"/>
    <Relationship Target="slides/slide15.xml" Type="http://schemas.openxmlformats.org/officeDocument/2006/relationships/slide" Id="rId20"/>
    <Relationship Target="slides/slide24.xml" Type="http://schemas.openxmlformats.org/officeDocument/2006/relationships/slide" Id="rId29"/>
    <Relationship Target="notesMasters/notesMaster1.xml" Type="http://schemas.openxmlformats.org/officeDocument/2006/relationships/notesMaster" Id="rId41"/>
    <Relationship Target="../customXml/item1.xml" Type="http://schemas.openxmlformats.org/officeDocument/2006/relationships/customXml" Id="rId1"/>
    <Relationship Target="slides/slide1.xml" Type="http://schemas.openxmlformats.org/officeDocument/2006/relationships/slide" Id="rId6"/>
    <Relationship Target="slides/slide6.xml" Type="http://schemas.openxmlformats.org/officeDocument/2006/relationships/slide" Id="rId11"/>
    <Relationship Target="slides/slide19.xml" Type="http://schemas.openxmlformats.org/officeDocument/2006/relationships/slide" Id="rId24"/>
    <Relationship Target="slides/slide27.xml" Type="http://schemas.openxmlformats.org/officeDocument/2006/relationships/slide" Id="rId32"/>
    <Relationship Target="slides/slide32.xml" Type="http://schemas.openxmlformats.org/officeDocument/2006/relationships/slide" Id="rId37"/>
    <Relationship Target="slides/slide35.xml" Type="http://schemas.openxmlformats.org/officeDocument/2006/relationships/slide" Id="rId40"/>
    <Relationship Target="viewProps.xml" Type="http://schemas.openxmlformats.org/officeDocument/2006/relationships/viewProps" Id="rId45"/>
    <Relationship Target="slideMasters/slideMaster2.xml" Type="http://schemas.openxmlformats.org/officeDocument/2006/relationships/slideMaster" Id="rId5"/>
    <Relationship Target="slides/slide10.xml" Type="http://schemas.openxmlformats.org/officeDocument/2006/relationships/slide" Id="rId15"/>
    <Relationship Target="slides/slide18.xml" Type="http://schemas.openxmlformats.org/officeDocument/2006/relationships/slide" Id="rId23"/>
    <Relationship Target="slides/slide23.xml" Type="http://schemas.openxmlformats.org/officeDocument/2006/relationships/slide" Id="rId28"/>
    <Relationship Target="slides/slide31.xml" Type="http://schemas.openxmlformats.org/officeDocument/2006/relationships/slide" Id="rId36"/>
    <Relationship Target="slides/slide5.xml" Type="http://schemas.openxmlformats.org/officeDocument/2006/relationships/slide" Id="rId10"/>
    <Relationship Target="slides/slide14.xml" Type="http://schemas.openxmlformats.org/officeDocument/2006/relationships/slide" Id="rId19"/>
    <Relationship Target="slides/slide26.xml" Type="http://schemas.openxmlformats.org/officeDocument/2006/relationships/slide" Id="rId31"/>
    <Relationship Target="presProps.xml" Type="http://schemas.openxmlformats.org/officeDocument/2006/relationships/presProps" Id="rId44"/>
    <Relationship Target="slideMasters/slideMaster1.xml" Type="http://schemas.openxmlformats.org/officeDocument/2006/relationships/slideMaster" Id="rId4"/>
    <Relationship Target="slides/slide4.xml" Type="http://schemas.openxmlformats.org/officeDocument/2006/relationships/slide" Id="rId9"/>
    <Relationship Target="slides/slide9.xml" Type="http://schemas.openxmlformats.org/officeDocument/2006/relationships/slide" Id="rId14"/>
    <Relationship Target="slides/slide17.xml" Type="http://schemas.openxmlformats.org/officeDocument/2006/relationships/slide" Id="rId22"/>
    <Relationship Target="slides/slide22.xml" Type="http://schemas.openxmlformats.org/officeDocument/2006/relationships/slide" Id="rId27"/>
    <Relationship Target="slides/slide25.xml" Type="http://schemas.openxmlformats.org/officeDocument/2006/relationships/slide" Id="rId30"/>
    <Relationship Target="slides/slide30.xml" Type="http://schemas.openxmlformats.org/officeDocument/2006/relationships/slide" Id="rId35"/>
    <Relationship Target="commentAuthors.xml" Type="http://schemas.openxmlformats.org/officeDocument/2006/relationships/commentAuthors" Id="rId43"/>
</Relationships>

</file>

<file path=ppt/handoutMasters/_rels/handoutMaster1.xml.rels><?xml version="1.0" encoding="UTF-8" standalone="yes"?>
<Relationships xmlns="http://schemas.openxmlformats.org/package/2006/relationships">
    <Relationship Target="../theme/theme4.xml" Type="http://schemas.openxmlformats.org/officeDocument/2006/relationships/theme" Id="rId1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quarter" idx="1"/>
          </p:nvPr>
        </p:nvSpPr>
        <p:spPr>
          <a:xfrm>
            <a:off x="3854941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false"/>
          <a:lstStyle>
            <a:lvl1pPr algn="r">
              <a:defRPr sz="1200"/>
            </a:lvl1pPr>
          </a:lstStyle>
          <a:p>
            <a:fld id="{D63E5805-BB59-4251-A26B-2A58E3599130}" type="datetimeFigureOut">
              <a:rPr lang="cs-CZ" smtClean="false"/>
              <a:t>26.1.2018</a:t>
            </a:fld>
            <a:endParaRPr lang="cs-CZ"/>
          </a:p>
        </p:txBody>
      </p:sp>
      <p:sp>
        <p:nvSpPr>
          <p:cNvPr id="4" name="Zástupný symbol pro zápatí 3"/>
          <p:cNvSpPr>
            <a:spLocks noGrp="true"/>
          </p:cNvSpPr>
          <p:nvPr>
            <p:ph type="ftr" sz="quarter" idx="2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3"/>
          </p:nvPr>
        </p:nvSpPr>
        <p:spPr>
          <a:xfrm>
            <a:off x="3854941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false" anchor="b"/>
          <a:lstStyle>
            <a:lvl1pPr algn="r">
              <a:defRPr sz="1200"/>
            </a:lvl1pPr>
          </a:lstStyle>
          <a:p>
            <a:fld id="{CD1C2FFA-7730-469F-A8CA-37C9A1F1C32C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31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
<Relationships xmlns="http://schemas.openxmlformats.org/package/2006/relationships">
    <Relationship Target="../theme/theme3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54941" y="0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26.1.2018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41" tIns="45770" rIns="91541" bIns="45770" rtlCol="false"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54941" y="9440647"/>
            <a:ext cx="2949099" cy="496967"/>
          </a:xfrm>
          <a:prstGeom prst="rect">
            <a:avLst/>
          </a:prstGeom>
        </p:spPr>
        <p:txBody>
          <a:bodyPr vert="horz" lIns="91541" tIns="45770" rIns="91541" bIns="4577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1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1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2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2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2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2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2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2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2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7.xml.rels><?xml version="1.0" encoding="UTF-8" standalone="yes"?>
<Relationships xmlns="http://schemas.openxmlformats.org/package/2006/relationships">
    <Relationship Target="../slides/slide3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8.xml.rels><?xml version="1.0" encoding="UTF-8" standalone="yes"?>
<Relationships xmlns="http://schemas.openxmlformats.org/package/2006/relationships">
    <Relationship Target="../slides/slide3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1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smtClean="false"/>
              <a:t>Žadatel vyplňuje v ostrém prostředí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99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smtClean="false"/>
              <a:t>Možné uvést harmonogram KA (není pro něj záložka), RT již není provázán</a:t>
            </a:r>
            <a:r>
              <a:rPr lang="cs-CZ" baseline="0" dirty="false" smtClean="false"/>
              <a:t>  na rozpočet, vyplňuje se ručně.</a:t>
            </a:r>
          </a:p>
          <a:p>
            <a:r>
              <a:rPr lang="cs-CZ" baseline="0" dirty="false" smtClean="false"/>
              <a:t>Možno zmínit, že pokud bude v RT uvedena pozice, která bude vykonávat výhradně PN, nebude muset v </a:t>
            </a:r>
            <a:r>
              <a:rPr lang="cs-CZ" baseline="0" dirty="false" err="true" smtClean="false"/>
              <a:t>ZoR</a:t>
            </a:r>
            <a:r>
              <a:rPr lang="cs-CZ" baseline="0" dirty="false" smtClean="false"/>
              <a:t> předkládat výkaz práce (výkaz práce předkládá pouze pozice, která vykonává práci jak v přímých, tak nepřímých nákladech)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62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err="true" smtClean="false"/>
              <a:t>RT</a:t>
            </a:r>
            <a:r>
              <a:rPr lang="cs-CZ" dirty="false" smtClean="false"/>
              <a:t> nesmí být 5 x větší, než počet</a:t>
            </a:r>
            <a:r>
              <a:rPr lang="cs-CZ" baseline="0" dirty="false" smtClean="false"/>
              <a:t> kmenových zaměstnanců organizace = eliminační kritérium, nebo projekt do 2 mil.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6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err="true" smtClean="false"/>
              <a:t>Checkbox</a:t>
            </a:r>
            <a:r>
              <a:rPr lang="cs-CZ" baseline="0" dirty="false" smtClean="false"/>
              <a:t> je pouze zjišťovací indikátor, nemá dopad pro projekt, není důležitý při vyplňování žádosti, pouze statistický údaj.</a:t>
            </a:r>
          </a:p>
          <a:p>
            <a:r>
              <a:rPr lang="cs-CZ" baseline="0" dirty="false" smtClean="false"/>
              <a:t>Rovné příležitosti: projekt bude zachovávat princip nediskriminace a rovných příležitostí…. Lze zvolit i „neutrální vliv“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63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smtClean="false"/>
              <a:t>Lze použít přílohy, omezený počet znaků na 2.000,-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63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defTabSz="915404">
              <a:defRPr/>
            </a:pPr>
            <a:r>
              <a:rPr lang="cs-CZ" dirty="false" smtClean="false"/>
              <a:t>Podstatná změna projektu - zahrnutí nové cílové skupiny, tj. rozšíření projektu i na osoby, na které projekt původně zaměřen nebyl</a:t>
            </a:r>
          </a:p>
          <a:p>
            <a:pPr defTabSz="915404">
              <a:defRPr/>
            </a:pPr>
            <a:r>
              <a:rPr lang="cs-CZ" dirty="false" smtClean="false"/>
              <a:t>Napsat jak jí získají, nábor </a:t>
            </a:r>
            <a:r>
              <a:rPr lang="cs-CZ" dirty="false" err="true" smtClean="false"/>
              <a:t>CS</a:t>
            </a:r>
            <a:r>
              <a:rPr lang="cs-CZ" dirty="false" smtClean="false"/>
              <a:t> do projektu…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05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smtClean="false"/>
              <a:t>Vyměnit</a:t>
            </a:r>
            <a:r>
              <a:rPr lang="cs-CZ" baseline="0" dirty="false" smtClean="false"/>
              <a:t> </a:t>
            </a:r>
            <a:r>
              <a:rPr lang="cs-CZ" baseline="0" dirty="false" err="true" smtClean="false"/>
              <a:t>PrtScr</a:t>
            </a:r>
            <a:r>
              <a:rPr lang="cs-CZ" baseline="0" dirty="false" smtClean="false"/>
              <a:t> až po zadání požadavků na </a:t>
            </a:r>
            <a:r>
              <a:rPr lang="cs-CZ" baseline="0" dirty="false" err="true" smtClean="false"/>
              <a:t>ISKP14</a:t>
            </a:r>
            <a:r>
              <a:rPr lang="cs-CZ" baseline="0" dirty="false" smtClean="false"/>
              <a:t>+…. </a:t>
            </a:r>
            <a:r>
              <a:rPr lang="cs-CZ" b="true" baseline="0" dirty="false" smtClean="false">
                <a:solidFill>
                  <a:srgbClr val="FF0000"/>
                </a:solidFill>
              </a:rPr>
              <a:t>Cílová skupina</a:t>
            </a:r>
            <a:endParaRPr lang="cs-CZ" b="true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30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smtClean="false"/>
              <a:t>Už tu jednou je….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20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22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71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smtClean="false"/>
              <a:t>25860259 (zkušební IČ Kapa)…. Po zvolení záložky žadatel/příjemce je zaktivněn Rozpočet.</a:t>
            </a:r>
          </a:p>
          <a:p>
            <a:r>
              <a:rPr lang="cs-CZ" dirty="false" err="true" smtClean="false"/>
              <a:t>Checkbox</a:t>
            </a:r>
            <a:r>
              <a:rPr lang="cs-CZ" dirty="false" smtClean="false"/>
              <a:t> „jeden podnik“ se nemusí vyplňovat, je to kvůli </a:t>
            </a:r>
            <a:r>
              <a:rPr lang="cs-CZ" dirty="false" err="true" smtClean="false"/>
              <a:t>VP</a:t>
            </a:r>
            <a:r>
              <a:rPr lang="cs-CZ" dirty="false" smtClean="false"/>
              <a:t> a ta se řeší až v</a:t>
            </a:r>
            <a:r>
              <a:rPr lang="cs-CZ" baseline="0" dirty="false" smtClean="false"/>
              <a:t> průběhu realizace.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23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29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smtClean="false"/>
              <a:t>Roční obrat v Eurech, kurz </a:t>
            </a:r>
            <a:r>
              <a:rPr lang="cs-CZ" dirty="false" err="true" smtClean="false"/>
              <a:t>ECB</a:t>
            </a:r>
            <a:r>
              <a:rPr lang="cs-CZ" dirty="false" smtClean="false"/>
              <a:t> ke dni účetní</a:t>
            </a:r>
            <a:r>
              <a:rPr lang="cs-CZ" baseline="0" dirty="false" smtClean="false"/>
              <a:t> závěrky. Bilanční suma = součet všech aktiv (nebo pasiv) v Eurech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24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5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98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25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64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smtClean="false"/>
              <a:t>U</a:t>
            </a:r>
            <a:r>
              <a:rPr lang="cs-CZ" baseline="0" dirty="false" smtClean="false"/>
              <a:t> položek , kde je zelená fajfka je možné vytvářet podpoložky, …editace lze po jednotlivých řádcích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26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94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smtClean="false"/>
              <a:t>Editovat vše….doplňovat/opravovat do šedivých polí přímo v rozpočtu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27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87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 smtClean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28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51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29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55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30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05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err="true" smtClean="false"/>
              <a:t>prtsc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31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46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smtClean="false"/>
              <a:t>Upozornění, může se totiž objevit problém s el. podpisem (ze </a:t>
            </a:r>
            <a:r>
              <a:rPr lang="cs-CZ" dirty="false" err="true" smtClean="false"/>
              <a:t>zušenosti</a:t>
            </a:r>
            <a:r>
              <a:rPr lang="cs-CZ" dirty="false" smtClean="false"/>
              <a:t> z jiných výzev) a systém může být v poslední den také přetížen, což bohužel nevylučuje potíže při finalizaci.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34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79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smtClean="false"/>
              <a:t>Plné moci POZOR!!! Finalizovat a podepisovat včas, nefunguje </a:t>
            </a:r>
            <a:r>
              <a:rPr lang="cs-CZ" dirty="false" err="true" smtClean="false"/>
              <a:t>el.podpis</a:t>
            </a:r>
            <a:r>
              <a:rPr lang="cs-CZ" dirty="false" smtClean="false"/>
              <a:t>….!!!!</a:t>
            </a:r>
          </a:p>
          <a:p>
            <a:pPr lvl="1"/>
            <a:r>
              <a:rPr lang="cs-CZ" dirty="false" smtClean="false"/>
              <a:t>Nutné podepsat zmocnění v IS KP14+ nebo vložit </a:t>
            </a:r>
            <a:r>
              <a:rPr lang="cs-CZ" dirty="false" err="true" smtClean="false"/>
              <a:t>sken</a:t>
            </a:r>
            <a:r>
              <a:rPr lang="cs-CZ" dirty="false" smtClean="false"/>
              <a:t> listiny se zmocněním</a:t>
            </a:r>
          </a:p>
          <a:p>
            <a:pPr lvl="2"/>
            <a:r>
              <a:rPr lang="cs-CZ" dirty="false" smtClean="false"/>
              <a:t>Listinnou plnou mocí mohou být také vnitřní předpisy organizace, ze kterých vyplývá, že organizaci je oprávněn zastupovat např. řídící pracovník na určité pozici, avšak i vnitřní předpisy musí být podepsány</a:t>
            </a:r>
          </a:p>
          <a:p>
            <a:pPr lvl="1"/>
            <a:r>
              <a:rPr lang="cs-CZ" dirty="false" smtClean="false"/>
              <a:t>Uvádí se platnost plné moci </a:t>
            </a:r>
            <a:r>
              <a:rPr lang="cs-CZ" b="true" dirty="false" smtClean="false"/>
              <a:t>od - do </a:t>
            </a:r>
          </a:p>
          <a:p>
            <a:pPr lvl="1"/>
            <a:r>
              <a:rPr lang="cs-CZ" dirty="false" smtClean="false"/>
              <a:t>Nutné nastavit, pro jaké činnosti je plná moc platná (zda jen pro žádost o podporu, nebo i další úkony)</a:t>
            </a:r>
          </a:p>
          <a:p>
            <a:r>
              <a:rPr lang="cs-CZ" dirty="false" smtClean="false"/>
              <a:t>Novinka od poslední aktualizace MS2014+</a:t>
            </a:r>
          </a:p>
          <a:p>
            <a:pPr lvl="1"/>
            <a:r>
              <a:rPr lang="cs-CZ" dirty="false" smtClean="false"/>
              <a:t>Osoba, který zmocňuje, nemusí mít svůj „účet“ v IS KP14+</a:t>
            </a:r>
          </a:p>
          <a:p>
            <a:pPr lvl="1"/>
            <a:r>
              <a:rPr lang="cs-CZ" dirty="false" smtClean="false"/>
              <a:t>V Pokynech nachystaná revize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35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4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9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9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9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51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smtClean="false"/>
              <a:t>Veronika </a:t>
            </a:r>
            <a:r>
              <a:rPr lang="cs-CZ" dirty="false" err="true" smtClean="false"/>
              <a:t>MMKINVER</a:t>
            </a:r>
            <a:r>
              <a:rPr lang="cs-CZ" dirty="false" smtClean="false"/>
              <a:t>_ ukázka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8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0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33102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2.xml" Type="http://schemas.openxmlformats.org/officeDocument/2006/relationships/slideMaster" Id="rId1"/>
</Relationships>

</file>

<file path=ppt/slideLayouts/_rels/slideLayout12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3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4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5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2.xml" Type="http://schemas.openxmlformats.org/officeDocument/2006/relationships/slideMaster" Id="rId1"/>
</Relationships>

</file>

<file path=ppt/slideLayouts/_rels/slideLayout17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8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19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0.xml.rels><?xml version="1.0" encoding="UTF-8" standalone="yes"?>
<Relationships xmlns="http://schemas.openxmlformats.org/package/2006/relationships">
    <Relationship Target="../slideMasters/slideMaster2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‹#›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39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‹#›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34857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‹#›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39742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‹#›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13564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‹#›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63757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779872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‹#›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92890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‹#›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28391191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‹#›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06340168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‹#›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59284829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_rels/slideMaster2.xml.rels><?xml version="1.0" encoding="UTF-8" standalone="yes"?>
<Relationships xmlns="http://schemas.openxmlformats.org/package/2006/relationships">
    <Relationship Target="../slideLayouts/slideLayout18.xml" Type="http://schemas.openxmlformats.org/officeDocument/2006/relationships/slideLayout" Id="rId8"/>
    <Relationship Target="../slideLayouts/slideLayout13.xml" Type="http://schemas.openxmlformats.org/officeDocument/2006/relationships/slideLayout" Id="rId3"/>
    <Relationship Target="../slideLayouts/slideLayout17.xml" Type="http://schemas.openxmlformats.org/officeDocument/2006/relationships/slideLayout" Id="rId7"/>
    <Relationship Target="../slideLayouts/slideLayout12.xml" Type="http://schemas.openxmlformats.org/officeDocument/2006/relationships/slideLayout" Id="rId2"/>
    <Relationship Target="../slideLayouts/slideLayout11.xml" Type="http://schemas.openxmlformats.org/officeDocument/2006/relationships/slideLayout" Id="rId1"/>
    <Relationship Target="../slideLayouts/slideLayout16.xml" Type="http://schemas.openxmlformats.org/officeDocument/2006/relationships/slideLayout" Id="rId6"/>
    <Relationship Target="../theme/theme2.xml" Type="http://schemas.openxmlformats.org/officeDocument/2006/relationships/theme" Id="rId11"/>
    <Relationship Target="../slideLayouts/slideLayout15.xml" Type="http://schemas.openxmlformats.org/officeDocument/2006/relationships/slideLayout" Id="rId5"/>
    <Relationship Target="../slideLayouts/slideLayout20.xml" Type="http://schemas.openxmlformats.org/officeDocument/2006/relationships/slideLayout" Id="rId10"/>
    <Relationship Target="../slideLayouts/slideLayout14.xml" Type="http://schemas.openxmlformats.org/officeDocument/2006/relationships/slideLayout" Id="rId4"/>
    <Relationship Target="../slideLayouts/slideLayout1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 smtClean="false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 smtClean="false"/>
              <a:t>Kliknutím lze upravit styly předlohy textu.</a:t>
            </a:r>
          </a:p>
          <a:p>
            <a:pPr lvl="1"/>
            <a:r>
              <a:rPr lang="cs-CZ" dirty="false" smtClean="false"/>
              <a:t>Druhá úroveň</a:t>
            </a:r>
          </a:p>
          <a:p>
            <a:pPr lvl="2"/>
            <a:r>
              <a:rPr lang="cs-CZ" dirty="false" smtClean="false"/>
              <a:t>Třetí úroveň</a:t>
            </a:r>
          </a:p>
          <a:p>
            <a:pPr lvl="3"/>
            <a:r>
              <a:rPr lang="cs-CZ" dirty="false" smtClean="false"/>
              <a:t>Čtvrtá úroveň</a:t>
            </a:r>
          </a:p>
          <a:p>
            <a:pPr lvl="4"/>
            <a:r>
              <a:rPr lang="cs-CZ" dirty="false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transition>
    <p:cut/>
  </p:transition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AFDDFA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 smtClean="false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 smtClean="false"/>
              <a:t>Kliknutím lze upravit styly předlohy textu.</a:t>
            </a:r>
          </a:p>
          <a:p>
            <a:pPr lvl="1"/>
            <a:r>
              <a:rPr lang="cs-CZ" dirty="false" smtClean="false"/>
              <a:t>Druhá úroveň</a:t>
            </a:r>
          </a:p>
          <a:p>
            <a:pPr lvl="2"/>
            <a:r>
              <a:rPr lang="cs-CZ" dirty="false" smtClean="false"/>
              <a:t>Třetí úroveň</a:t>
            </a:r>
          </a:p>
          <a:p>
            <a:pPr lvl="3"/>
            <a:r>
              <a:rPr lang="cs-CZ" dirty="false" smtClean="false"/>
              <a:t>Čtvrtá úroveň</a:t>
            </a:r>
          </a:p>
          <a:p>
            <a:pPr lvl="4"/>
            <a:r>
              <a:rPr lang="cs-CZ" dirty="false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‹#›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6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ransition>
    <p:cut/>
  </p:transition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Mode="External" Target="https://mseu.mssf.cz/" Type="http://schemas.openxmlformats.org/officeDocument/2006/relationships/hyperlink" Id="rId3"/>
    <Relationship Target="../notesSlides/notesSlide1.xml" Type="http://schemas.openxmlformats.org/officeDocument/2006/relationships/notesSlide" Id="rId2"/>
    <Relationship Target="../slideLayouts/slideLayout12.xml" Type="http://schemas.openxmlformats.org/officeDocument/2006/relationships/slideLayout" Id="rId1"/>
    <Relationship TargetMode="External" Target="http://www.microsoft.com/getsilverlight" Type="http://schemas.openxmlformats.org/officeDocument/2006/relationships/hyperlink" Id="rId4"/>
</Relationships>

</file>

<file path=ppt/slides/_rels/slide10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notesSlides/notesSlide9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notesSlides/notesSlide10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3"/>
    <Relationship Target="../notesSlides/notesSlide12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notesSlides/notesSlide13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notesSlides/notesSlide14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3"/>
    <Relationship Target="../notesSlides/notesSlide15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3"/>
    <Relationship Target="../notesSlides/notesSlide2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notesSlides/notesSlide16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2"/>
    <Relationship Target="../slideLayouts/slideLayout1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3"/>
    <Relationship Target="../notesSlides/notesSlide17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notesSlides/notesSlide18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notesSlides/notesSlide19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3"/>
    <Relationship Target="../notesSlides/notesSlide20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3"/>
    <Relationship Target="../notesSlides/notesSlide21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media/image15.png" Type="http://schemas.openxmlformats.org/officeDocument/2006/relationships/image" Id="rId3"/>
    <Relationship Target="../notesSlides/notesSlide22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notesSlides/notesSlide23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notesSlides/notesSlide24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3"/>
    <Relationship Target="../notesSlides/notesSlide3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notesSlides/notesSlide25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media/image16.png" Type="http://schemas.openxmlformats.org/officeDocument/2006/relationships/image" Id="rId3"/>
    <Relationship Target="../notesSlides/notesSlide26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notesSlides/notesSlide27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notesSlides/notesSlide28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notesSlides/notesSlide4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notesSlides/notesSlide6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3"/>
    <Relationship Target="../notesSlides/notesSlide7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slideLayouts/slideLayout1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="../notesSlides/notesSlide8.xml" Type="http://schemas.openxmlformats.org/officeDocument/2006/relationships/notesSlide" Id="rId2"/>
    <Relationship Target="../slideLayouts/slideLayout1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err="true" smtClean="false"/>
              <a:t>Is</a:t>
            </a:r>
            <a:r>
              <a:rPr lang="cs-CZ" sz="3000" dirty="false" smtClean="false"/>
              <a:t> </a:t>
            </a:r>
            <a:r>
              <a:rPr lang="cs-CZ" sz="3000" dirty="false" err="true" smtClean="false"/>
              <a:t>kp</a:t>
            </a:r>
            <a:r>
              <a:rPr lang="cs-CZ" sz="3000" dirty="false" smtClean="false"/>
              <a:t> 14+ 1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700808"/>
            <a:ext cx="8064000" cy="4419192"/>
          </a:xfrm>
        </p:spPr>
        <p:txBody>
          <a:bodyPr/>
          <a:lstStyle/>
          <a:p>
            <a:pPr lvl="0"/>
            <a:r>
              <a:rPr lang="cs-CZ" sz="2000" dirty="false" smtClean="false"/>
              <a:t>Žádost je podávána pouze v elektronické podobě, a to  prostřednictvím informačního systému IS KP14+</a:t>
            </a:r>
          </a:p>
          <a:p>
            <a:pPr marL="0" indent="0" algn="ctr">
              <a:buNone/>
            </a:pPr>
            <a:r>
              <a:rPr lang="cs-CZ" sz="2000" b="true" dirty="false" smtClean="false">
                <a:hlinkClick r:id="rId3"/>
              </a:rPr>
              <a:t>https</a:t>
            </a:r>
            <a:r>
              <a:rPr lang="cs-CZ" sz="2000" b="true" dirty="false">
                <a:hlinkClick r:id="rId3"/>
              </a:rPr>
              <a:t>://mseu.mssf.cz</a:t>
            </a:r>
            <a:endParaRPr lang="cs-CZ" sz="2000" b="true" dirty="false"/>
          </a:p>
          <a:p>
            <a:pPr lvl="0">
              <a:lnSpc>
                <a:spcPct val="150000"/>
              </a:lnSpc>
              <a:buClr>
                <a:srgbClr val="5FBBF5"/>
              </a:buClr>
              <a:buFont typeface="Wingdings" panose="05000000000000000000" pitchFamily="2" charset="2"/>
              <a:buChar char="l"/>
            </a:pPr>
            <a:r>
              <a:rPr lang="cs-CZ" sz="2000" b="true" dirty="false">
                <a:solidFill>
                  <a:srgbClr val="084A8B"/>
                </a:solidFill>
              </a:rPr>
              <a:t>Požadavky na </a:t>
            </a:r>
            <a:r>
              <a:rPr lang="cs-CZ" sz="2000" b="true" dirty="false" smtClean="false">
                <a:solidFill>
                  <a:srgbClr val="084A8B"/>
                </a:solidFill>
              </a:rPr>
              <a:t>IS: </a:t>
            </a:r>
            <a:endParaRPr lang="cs-CZ" sz="2000" b="true" dirty="false">
              <a:solidFill>
                <a:srgbClr val="084A8B"/>
              </a:solidFill>
            </a:endParaRPr>
          </a:p>
          <a:p>
            <a:pPr lvl="1"/>
            <a:r>
              <a:rPr lang="cs-CZ" sz="1800" dirty="false" smtClean="false"/>
              <a:t>Poslední verze prohlížeče </a:t>
            </a:r>
            <a:r>
              <a:rPr lang="fr-FR" sz="1800" dirty="false"/>
              <a:t>Internet Explorer a Mozilla </a:t>
            </a:r>
            <a:r>
              <a:rPr lang="fr-FR" sz="1800" dirty="false" smtClean="false"/>
              <a:t>Firefox</a:t>
            </a:r>
            <a:r>
              <a:rPr lang="cs-CZ" sz="1800" dirty="false" smtClean="false"/>
              <a:t> (nepoužívejte prohlížeči </a:t>
            </a:r>
            <a:r>
              <a:rPr lang="cs-CZ" sz="1800" dirty="false"/>
              <a:t>Google </a:t>
            </a:r>
            <a:r>
              <a:rPr lang="cs-CZ" sz="1800" dirty="false" smtClean="false"/>
              <a:t>Chrome)</a:t>
            </a:r>
          </a:p>
          <a:p>
            <a:pPr lvl="1"/>
            <a:r>
              <a:rPr lang="cs-CZ" sz="1800" dirty="false" smtClean="false"/>
              <a:t>Pro </a:t>
            </a:r>
            <a:r>
              <a:rPr lang="cs-CZ" sz="1800" dirty="false"/>
              <a:t>zadávání dat do žádosti musí být v internetovém prohlížeči zapnutý </a:t>
            </a:r>
            <a:r>
              <a:rPr lang="cs-CZ" sz="1800" dirty="false" err="true"/>
              <a:t>JavaScript</a:t>
            </a:r>
            <a:r>
              <a:rPr lang="cs-CZ" sz="1800" dirty="false"/>
              <a:t>.</a:t>
            </a:r>
            <a:endParaRPr lang="cs-CZ" sz="1800" dirty="false" smtClean="false"/>
          </a:p>
          <a:p>
            <a:pPr lvl="1"/>
            <a:r>
              <a:rPr lang="cs-CZ" sz="1800" dirty="false"/>
              <a:t>Pro podepsání žádosti o podporu je nutné mít nainstalován </a:t>
            </a:r>
            <a:r>
              <a:rPr lang="cs-CZ" sz="1800" dirty="false" err="true"/>
              <a:t>plugin</a:t>
            </a:r>
            <a:r>
              <a:rPr lang="cs-CZ" sz="1800" dirty="false"/>
              <a:t> </a:t>
            </a:r>
            <a:r>
              <a:rPr lang="cs-CZ" sz="1800" dirty="false">
                <a:hlinkClick r:id="rId4"/>
              </a:rPr>
              <a:t>MS </a:t>
            </a:r>
            <a:r>
              <a:rPr lang="cs-CZ" sz="1800" dirty="false" err="true">
                <a:hlinkClick r:id="rId4"/>
              </a:rPr>
              <a:t>Silverlight</a:t>
            </a:r>
            <a:r>
              <a:rPr lang="cs-CZ" sz="1800" dirty="false"/>
              <a:t> v jeho nejnovější </a:t>
            </a:r>
            <a:r>
              <a:rPr lang="cs-CZ" sz="1800" dirty="false" smtClean="false"/>
              <a:t>verzi</a:t>
            </a:r>
          </a:p>
          <a:p>
            <a:pPr lvl="1"/>
            <a:endParaRPr lang="cs-CZ" sz="1800" dirty="false"/>
          </a:p>
          <a:p>
            <a:pPr marL="414000" lvl="1" indent="0">
              <a:buNone/>
            </a:pPr>
            <a:endParaRPr lang="cs-CZ" dirty="false"/>
          </a:p>
          <a:p>
            <a:pPr marL="0" indent="0">
              <a:buNone/>
            </a:pPr>
            <a:endParaRPr lang="pt-BR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1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5600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DOPLŇKOVÉ INFORMACE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83568" y="1772816"/>
            <a:ext cx="8064000" cy="4320000"/>
          </a:xfrm>
        </p:spPr>
        <p:txBody>
          <a:bodyPr/>
          <a:lstStyle/>
          <a:p>
            <a:r>
              <a:rPr lang="cs-CZ" sz="2000" b="true" dirty="false"/>
              <a:t>Doplňkové informace – </a:t>
            </a:r>
            <a:r>
              <a:rPr lang="cs-CZ" sz="2000" b="true" dirty="false" err="true"/>
              <a:t>checkboxy</a:t>
            </a:r>
            <a:endParaRPr lang="cs-CZ" sz="2000" b="true" dirty="false"/>
          </a:p>
          <a:p>
            <a:pPr marL="1076325" lvl="3" indent="-628650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pl-PL" sz="1800" dirty="false">
                <a:solidFill>
                  <a:srgbClr val="084A8B"/>
                </a:solidFill>
              </a:rPr>
              <a:t>realizace zadávacích řízení na projektu</a:t>
            </a:r>
          </a:p>
          <a:p>
            <a:pPr marL="1076325" lvl="3" indent="-628650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režim financování – nastaveno na výzvě</a:t>
            </a:r>
          </a:p>
          <a:p>
            <a:pPr marL="1076325" lvl="3" indent="-628650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veřejná podpora – orientační, není provázáno s další </a:t>
            </a:r>
            <a:r>
              <a:rPr lang="cs-CZ" sz="1800" dirty="false" smtClean="false">
                <a:solidFill>
                  <a:srgbClr val="084A8B"/>
                </a:solidFill>
              </a:rPr>
              <a:t>záložkou; bude </a:t>
            </a:r>
            <a:r>
              <a:rPr lang="cs-CZ" sz="1800" dirty="false">
                <a:solidFill>
                  <a:srgbClr val="084A8B"/>
                </a:solidFill>
              </a:rPr>
              <a:t>řešeno až před podpisem právního aktu</a:t>
            </a:r>
          </a:p>
          <a:p>
            <a:pPr marL="1076325" lvl="3" indent="-628650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projekt je zcela nebo zčásti prováděn sociálními partnery nebo NNO – </a:t>
            </a:r>
            <a:r>
              <a:rPr lang="cs-CZ" sz="1800" dirty="false" err="true">
                <a:solidFill>
                  <a:srgbClr val="084A8B"/>
                </a:solidFill>
              </a:rPr>
              <a:t>checkbox</a:t>
            </a:r>
            <a:r>
              <a:rPr lang="cs-CZ" sz="1800" dirty="false">
                <a:solidFill>
                  <a:srgbClr val="084A8B"/>
                </a:solidFill>
              </a:rPr>
              <a:t> s </a:t>
            </a:r>
            <a:r>
              <a:rPr lang="cs-CZ" sz="1800" dirty="false" err="true">
                <a:solidFill>
                  <a:srgbClr val="084A8B"/>
                </a:solidFill>
              </a:rPr>
              <a:t>provazbou</a:t>
            </a:r>
            <a:r>
              <a:rPr lang="cs-CZ" sz="1800" dirty="false">
                <a:solidFill>
                  <a:srgbClr val="084A8B"/>
                </a:solidFill>
              </a:rPr>
              <a:t> na indikátor – relevantní v případě, že žadatel je NNO nebo sociální partner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10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88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Popis projektu 1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83568" y="1556792"/>
            <a:ext cx="8064448" cy="4896544"/>
          </a:xfrm>
        </p:spPr>
        <p:txBody>
          <a:bodyPr/>
          <a:lstStyle/>
          <a:p>
            <a:r>
              <a:rPr lang="cs-CZ" sz="2000" b="true" dirty="false"/>
              <a:t>Jaký problém projekt řeší? </a:t>
            </a:r>
            <a:endParaRPr lang="cs-CZ" sz="2000" b="true" dirty="false" smtClean="false"/>
          </a:p>
          <a:p>
            <a:pPr marL="1076325" lvl="3" indent="-628650">
              <a:lnSpc>
                <a:spcPts val="22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popis problému, proč ho řeší, koho se týká, důsledky neřešení</a:t>
            </a:r>
          </a:p>
          <a:p>
            <a:r>
              <a:rPr lang="cs-CZ" sz="2000" b="true" dirty="false"/>
              <a:t>Jaké jsou příčiny problému? </a:t>
            </a:r>
            <a:endParaRPr lang="cs-CZ" sz="1800" dirty="false"/>
          </a:p>
          <a:p>
            <a:pPr marL="1076325" lvl="3" indent="-628650">
              <a:lnSpc>
                <a:spcPts val="22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popis příčin problému, doklady existence problému, zda byl již v minulosti řešen a s jakým výsledkem</a:t>
            </a:r>
          </a:p>
          <a:p>
            <a:r>
              <a:rPr lang="cs-CZ" sz="2000" b="true" dirty="false"/>
              <a:t>Co je cílem projektu? </a:t>
            </a:r>
            <a:endParaRPr lang="cs-CZ" dirty="false"/>
          </a:p>
          <a:p>
            <a:pPr marL="990600" lvl="3" indent="-542925">
              <a:lnSpc>
                <a:spcPts val="22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dirty="false" smtClean="false"/>
              <a:t> </a:t>
            </a:r>
            <a:r>
              <a:rPr lang="cs-CZ" sz="1800" dirty="false">
                <a:solidFill>
                  <a:srgbClr val="084A8B"/>
                </a:solidFill>
              </a:rPr>
              <a:t>cíl/e projektu, provázanost cílů, měřitelnost, jak dosažení cíle řeší problém, jak ověřit dosažení </a:t>
            </a:r>
            <a:r>
              <a:rPr lang="cs-CZ" sz="1800" dirty="false" smtClean="false">
                <a:solidFill>
                  <a:srgbClr val="084A8B"/>
                </a:solidFill>
              </a:rPr>
              <a:t>cíle; cíl </a:t>
            </a:r>
            <a:r>
              <a:rPr lang="cs-CZ" sz="1800" dirty="false">
                <a:solidFill>
                  <a:srgbClr val="084A8B"/>
                </a:solidFill>
              </a:rPr>
              <a:t>projektu ≠ cíl výzvy</a:t>
            </a:r>
          </a:p>
          <a:p>
            <a:r>
              <a:rPr lang="cs-CZ" sz="2000" b="true" dirty="false"/>
              <a:t>Jaká/é změna/y je/jsou v důsledku projektu očekávána/y? </a:t>
            </a:r>
            <a:endParaRPr lang="cs-CZ" sz="2000" b="true" dirty="false" smtClean="false"/>
          </a:p>
          <a:p>
            <a:pPr marL="990600" lvl="3" indent="-542925">
              <a:lnSpc>
                <a:spcPts val="22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dirty="false" smtClean="false"/>
              <a:t> </a:t>
            </a:r>
            <a:r>
              <a:rPr lang="cs-CZ" sz="1800" dirty="false"/>
              <a:t>co </a:t>
            </a:r>
            <a:r>
              <a:rPr lang="cs-CZ" sz="1800" dirty="false">
                <a:solidFill>
                  <a:srgbClr val="084A8B"/>
                </a:solidFill>
              </a:rPr>
              <a:t>se změní, obecnější než cíl, dopad na cílovou skupinu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11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7293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/>
              <a:t>Popis </a:t>
            </a:r>
            <a:r>
              <a:rPr lang="cs-CZ" sz="3000" dirty="false" smtClean="false"/>
              <a:t>projektu 2</a:t>
            </a:r>
            <a:endParaRPr lang="cs-CZ" sz="3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12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1026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41682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02089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/>
              <a:t>Popis </a:t>
            </a:r>
            <a:r>
              <a:rPr lang="cs-CZ" sz="3000" dirty="false" smtClean="false"/>
              <a:t>projektu 3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556792"/>
            <a:ext cx="8064000" cy="4752528"/>
          </a:xfrm>
        </p:spPr>
        <p:txBody>
          <a:bodyPr/>
          <a:lstStyle/>
          <a:p>
            <a:r>
              <a:rPr lang="cs-CZ" sz="2000" b="true" dirty="false"/>
              <a:t>Jaké aktivity v projektu budou realizovány? </a:t>
            </a:r>
            <a:endParaRPr lang="cs-CZ" dirty="false"/>
          </a:p>
          <a:p>
            <a:pPr marL="895350" lvl="3" indent="-44767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 smtClean="false"/>
              <a:t> </a:t>
            </a:r>
            <a:r>
              <a:rPr lang="cs-CZ" sz="1800" dirty="false" err="true">
                <a:solidFill>
                  <a:srgbClr val="084A8B"/>
                </a:solidFill>
              </a:rPr>
              <a:t>KA</a:t>
            </a:r>
            <a:r>
              <a:rPr lang="cs-CZ" sz="1800" dirty="false">
                <a:solidFill>
                  <a:srgbClr val="084A8B"/>
                </a:solidFill>
              </a:rPr>
              <a:t> jsou dále řešeny na samostatné záložce – lze uvést odkaz na tuto záložku nebo stručný popis. Údaje zde uvedené nesmí být v rozporu s údaji na záložce </a:t>
            </a:r>
            <a:r>
              <a:rPr lang="cs-CZ" sz="1800" dirty="false" err="true">
                <a:solidFill>
                  <a:srgbClr val="084A8B"/>
                </a:solidFill>
              </a:rPr>
              <a:t>KA</a:t>
            </a:r>
            <a:endParaRPr lang="cs-CZ" sz="1800" dirty="false">
              <a:solidFill>
                <a:srgbClr val="084A8B"/>
              </a:solidFill>
            </a:endParaRPr>
          </a:p>
          <a:p>
            <a:r>
              <a:rPr lang="cs-CZ" sz="2000" b="true" dirty="false" smtClean="false"/>
              <a:t>Popis </a:t>
            </a:r>
            <a:r>
              <a:rPr lang="cs-CZ" sz="2000" b="true" dirty="false"/>
              <a:t>realizačního týmu projektu – všechny pozice v </a:t>
            </a:r>
            <a:r>
              <a:rPr lang="cs-CZ" sz="2000" b="true" dirty="false" err="true"/>
              <a:t>RT</a:t>
            </a:r>
            <a:r>
              <a:rPr lang="cs-CZ" sz="2000" b="true" dirty="false"/>
              <a:t> (NN i </a:t>
            </a:r>
            <a:r>
              <a:rPr lang="cs-CZ" sz="2000" b="true" dirty="false" err="true"/>
              <a:t>PN</a:t>
            </a:r>
            <a:r>
              <a:rPr lang="cs-CZ" sz="2000" b="true" dirty="false"/>
              <a:t>, příjemce i partner)</a:t>
            </a:r>
          </a:p>
          <a:p>
            <a:pPr marL="895350" lvl="3" indent="-44767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hlavní činnosti</a:t>
            </a:r>
          </a:p>
          <a:p>
            <a:pPr marL="895350" lvl="3" indent="-44767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rozsah zapojení</a:t>
            </a:r>
          </a:p>
          <a:p>
            <a:pPr marL="895350" lvl="3" indent="-44767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odborná kapacita (ne konkrétní jména)</a:t>
            </a:r>
          </a:p>
          <a:p>
            <a:pPr marL="895350" lvl="3" indent="-44767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omezený rozsah pole - samostatná příloha s odkazem</a:t>
            </a:r>
          </a:p>
          <a:p>
            <a:pPr lvl="1">
              <a:spcAft>
                <a:spcPts val="600"/>
              </a:spcAft>
            </a:pPr>
            <a:endParaRPr lang="cs-CZ" dirty="false"/>
          </a:p>
          <a:p>
            <a:pPr lvl="1">
              <a:spcAft>
                <a:spcPts val="600"/>
              </a:spcAft>
            </a:pPr>
            <a:endParaRPr lang="cs-CZ" dirty="false"/>
          </a:p>
          <a:p>
            <a:pPr marL="414000" lvl="1" indent="0">
              <a:buNone/>
            </a:pPr>
            <a:endParaRPr lang="cs-CZ" sz="24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13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7269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Popis projektu - </a:t>
            </a:r>
            <a:r>
              <a:rPr lang="cs-CZ" sz="3000" dirty="false" err="true" smtClean="false"/>
              <a:t>RT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83568" y="1772816"/>
            <a:ext cx="8064000" cy="432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cs-CZ" sz="2000" b="true" dirty="false" smtClean="false"/>
              <a:t>Realizační tým – PŘÍLOHA</a:t>
            </a:r>
          </a:p>
          <a:p>
            <a:pPr marL="895350" lvl="3" indent="-44767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administrace a řízení projektu = NN</a:t>
            </a:r>
          </a:p>
          <a:p>
            <a:pPr marL="895350" lvl="3" indent="-44767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obvyklé platy a mzdy</a:t>
            </a:r>
          </a:p>
          <a:p>
            <a:pPr marL="895350" lvl="3" indent="-44767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popis pracovní náplně = povinné</a:t>
            </a:r>
          </a:p>
          <a:p>
            <a:pPr marL="895350" lvl="3" indent="-44767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rozlišit žadatel x partner</a:t>
            </a:r>
          </a:p>
          <a:p>
            <a:pPr marL="895350" lvl="3" indent="-44767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vazba na rozpočet</a:t>
            </a:r>
          </a:p>
          <a:p>
            <a:pPr marL="895350" lvl="3" indent="-44767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kombinovaná pozice (</a:t>
            </a:r>
            <a:r>
              <a:rPr lang="cs-CZ" sz="1800" dirty="false" err="true">
                <a:solidFill>
                  <a:srgbClr val="084A8B"/>
                </a:solidFill>
              </a:rPr>
              <a:t>PN</a:t>
            </a:r>
            <a:r>
              <a:rPr lang="cs-CZ" sz="1800" dirty="false">
                <a:solidFill>
                  <a:srgbClr val="084A8B"/>
                </a:solidFill>
              </a:rPr>
              <a:t> x NN, rozepsat a rozdělit na úvazek) </a:t>
            </a:r>
          </a:p>
          <a:p>
            <a:pPr marL="895350" lvl="3" indent="-44767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odborná kapacita – (vzdělání, znalosti, zkušenosti – druh výběru)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14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194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Horizontální principy</a:t>
            </a:r>
            <a:endParaRPr lang="cs-CZ" sz="3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15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2050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3284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279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Klíčové aktivity 1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83568" y="1772816"/>
            <a:ext cx="8064000" cy="4320000"/>
          </a:xfrm>
        </p:spPr>
        <p:txBody>
          <a:bodyPr/>
          <a:lstStyle/>
          <a:p>
            <a:r>
              <a:rPr lang="cs-CZ" sz="2000" dirty="false"/>
              <a:t>Zadává se každá aktivita zvlášť, po zadání je nutno záznam uložit</a:t>
            </a:r>
          </a:p>
          <a:p>
            <a:pPr marL="990600" lvl="3" indent="-54292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název</a:t>
            </a:r>
          </a:p>
          <a:p>
            <a:pPr marL="990600" lvl="3" indent="-54292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popis – činnosti, způsob provádění, výstupy, časová dotace, provázanost s dalšími </a:t>
            </a:r>
            <a:r>
              <a:rPr lang="cs-CZ" sz="1800" dirty="false" err="true">
                <a:solidFill>
                  <a:srgbClr val="084A8B"/>
                </a:solidFill>
              </a:rPr>
              <a:t>KA</a:t>
            </a:r>
            <a:r>
              <a:rPr lang="cs-CZ" sz="1800" dirty="false">
                <a:solidFill>
                  <a:srgbClr val="084A8B"/>
                </a:solidFill>
              </a:rPr>
              <a:t>, apod.</a:t>
            </a:r>
          </a:p>
          <a:p>
            <a:pPr marL="990600" lvl="3" indent="-54292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přehled nákladů – přímé náklady, vazba na rozpočet a hodnocení efektivity projektu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cs-CZ" sz="1800" dirty="false"/>
          </a:p>
          <a:p>
            <a:r>
              <a:rPr lang="cs-CZ" sz="2000" dirty="false" smtClean="false"/>
              <a:t>Pozor na popis </a:t>
            </a:r>
            <a:r>
              <a:rPr lang="cs-CZ" sz="2000" dirty="false" err="true" smtClean="false"/>
              <a:t>KA</a:t>
            </a:r>
            <a:r>
              <a:rPr lang="cs-CZ" sz="2000" dirty="false" smtClean="false"/>
              <a:t> - má vliv na věcné hodnocení žádosti, musí být v souladu se záložkou Popis projektu – aktivity… 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16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6343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Klíčové aktivity 2</a:t>
            </a:r>
            <a:endParaRPr lang="cs-CZ" sz="3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17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56083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64980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Cílové skupiny 1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755576" y="1772816"/>
            <a:ext cx="8064000" cy="4320000"/>
          </a:xfrm>
        </p:spPr>
        <p:txBody>
          <a:bodyPr/>
          <a:lstStyle/>
          <a:p>
            <a:r>
              <a:rPr lang="cs-CZ" sz="2000" dirty="false"/>
              <a:t>Obsah číselníku nastaven na </a:t>
            </a:r>
            <a:r>
              <a:rPr lang="cs-CZ" sz="2000" dirty="false" smtClean="false"/>
              <a:t>výzvě</a:t>
            </a:r>
          </a:p>
          <a:p>
            <a:endParaRPr lang="cs-CZ" sz="2000" dirty="false" smtClean="false"/>
          </a:p>
          <a:p>
            <a:r>
              <a:rPr lang="cs-CZ" sz="2000" b="true" dirty="false" smtClean="false"/>
              <a:t>Cílová </a:t>
            </a:r>
            <a:r>
              <a:rPr lang="cs-CZ" sz="2000" b="true" dirty="false"/>
              <a:t>skupina </a:t>
            </a:r>
            <a:r>
              <a:rPr lang="cs-CZ" sz="2000" dirty="false"/>
              <a:t>– výběr z </a:t>
            </a:r>
            <a:r>
              <a:rPr lang="cs-CZ" sz="2000" dirty="false" smtClean="false"/>
              <a:t>číselníku</a:t>
            </a:r>
          </a:p>
          <a:p>
            <a:endParaRPr lang="cs-CZ" sz="2000" dirty="false"/>
          </a:p>
          <a:p>
            <a:r>
              <a:rPr lang="cs-CZ" sz="2000" b="true" dirty="false"/>
              <a:t>Popis cílové skupiny </a:t>
            </a:r>
            <a:r>
              <a:rPr lang="cs-CZ" sz="2000" dirty="false"/>
              <a:t>– identifikace, velikost, struktura, potřeby, zapojení cílové skupiny v průběhu </a:t>
            </a:r>
            <a:r>
              <a:rPr lang="cs-CZ" sz="2000" dirty="false" smtClean="false"/>
              <a:t>projektu</a:t>
            </a:r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18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3610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Cílové skupiny 2</a:t>
            </a:r>
            <a:endParaRPr lang="cs-CZ" sz="3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19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4098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92088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04040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IS </a:t>
            </a:r>
            <a:r>
              <a:rPr lang="cs-CZ" sz="3000" dirty="false" err="true" smtClean="false"/>
              <a:t>kp</a:t>
            </a:r>
            <a:r>
              <a:rPr lang="cs-CZ" sz="3000" dirty="false" smtClean="false"/>
              <a:t> 14+ </a:t>
            </a:r>
            <a:r>
              <a:rPr lang="cs-CZ" sz="3000" dirty="false"/>
              <a:t>2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5FBBF5"/>
              </a:buClr>
            </a:pPr>
            <a:r>
              <a:rPr lang="cs-CZ" sz="2000" dirty="false" smtClean="false">
                <a:solidFill>
                  <a:srgbClr val="084A8B"/>
                </a:solidFill>
              </a:rPr>
              <a:t>Nápověda:</a:t>
            </a:r>
            <a:endParaRPr lang="cs-CZ" sz="2000" dirty="false">
              <a:solidFill>
                <a:srgbClr val="084A8B"/>
              </a:solidFill>
            </a:endParaRPr>
          </a:p>
          <a:p>
            <a:pPr marL="895350" lvl="3" indent="-44767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 kontextová  - pokud žadatel najede myší na vyplněné pole</a:t>
            </a:r>
          </a:p>
          <a:p>
            <a:pPr marL="895350" lvl="3" indent="-44767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  zabudovaná – v pravém horním rohu obrazovky (používat s pokyny</a:t>
            </a:r>
            <a:r>
              <a:rPr lang="cs-CZ" sz="1800" dirty="false" smtClean="false">
                <a:solidFill>
                  <a:srgbClr val="084A8B"/>
                </a:solidFill>
              </a:rPr>
              <a:t>)</a:t>
            </a:r>
          </a:p>
          <a:p>
            <a:pPr marL="895350" lvl="3" indent="-44767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 smtClean="false">
                <a:solidFill>
                  <a:srgbClr val="084A8B"/>
                </a:solidFill>
              </a:rPr>
              <a:t> </a:t>
            </a:r>
            <a:r>
              <a:rPr lang="cs-CZ" sz="1800" dirty="false">
                <a:solidFill>
                  <a:srgbClr val="084A8B"/>
                </a:solidFill>
              </a:rPr>
              <a:t>příručky - Pokyny k vyplnění žádosti o podporu v IS KP14</a:t>
            </a:r>
            <a:r>
              <a:rPr lang="cs-CZ" sz="1800" dirty="false" smtClean="false">
                <a:solidFill>
                  <a:srgbClr val="084A8B"/>
                </a:solidFill>
              </a:rPr>
              <a:t>+ (</a:t>
            </a:r>
            <a:r>
              <a:rPr lang="cs-CZ" sz="1800" dirty="false" smtClean="false">
                <a:solidFill>
                  <a:srgbClr val="084A8B"/>
                </a:solidFill>
                <a:hlinkClick r:id="rId3"/>
              </a:rPr>
              <a:t>http</a:t>
            </a:r>
            <a:r>
              <a:rPr lang="cs-CZ" sz="1800" dirty="false">
                <a:solidFill>
                  <a:srgbClr val="084A8B"/>
                </a:solidFill>
                <a:hlinkClick r:id="rId3"/>
              </a:rPr>
              <a:t>://</a:t>
            </a:r>
            <a:r>
              <a:rPr lang="cs-CZ" sz="1800" dirty="false" smtClean="false">
                <a:solidFill>
                  <a:srgbClr val="084A8B"/>
                </a:solidFill>
                <a:hlinkClick r:id="rId3"/>
              </a:rPr>
              <a:t>www.esfcr.cz</a:t>
            </a:r>
            <a:r>
              <a:rPr lang="cs-CZ" sz="1800" dirty="false" smtClean="false">
                <a:solidFill>
                  <a:srgbClr val="084A8B"/>
                </a:solidFill>
              </a:rPr>
              <a:t>)</a:t>
            </a:r>
            <a:endParaRPr lang="cs-CZ" sz="1800" dirty="false">
              <a:solidFill>
                <a:srgbClr val="084A8B"/>
              </a:solidFill>
            </a:endParaRPr>
          </a:p>
          <a:p>
            <a:pPr marL="895350" lvl="3" indent="-44767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 smtClean="false">
                <a:solidFill>
                  <a:srgbClr val="084A8B"/>
                </a:solidFill>
              </a:rPr>
              <a:t>  </a:t>
            </a:r>
            <a:r>
              <a:rPr lang="cs-CZ" sz="1800" dirty="false">
                <a:solidFill>
                  <a:srgbClr val="084A8B"/>
                </a:solidFill>
              </a:rPr>
              <a:t>edukační videa</a:t>
            </a:r>
          </a:p>
          <a:p>
            <a:pPr>
              <a:spcBef>
                <a:spcPts val="0"/>
              </a:spcBef>
            </a:pPr>
            <a:endParaRPr lang="cs-CZ" sz="2000" dirty="false" smtClean="false"/>
          </a:p>
          <a:p>
            <a:pPr>
              <a:spcBef>
                <a:spcPts val="0"/>
              </a:spcBef>
            </a:pPr>
            <a:r>
              <a:rPr lang="cs-CZ" sz="2000" dirty="false" smtClean="false">
                <a:solidFill>
                  <a:srgbClr val="084A8B"/>
                </a:solidFill>
              </a:rPr>
              <a:t>Registrace nového uživatele</a:t>
            </a:r>
            <a:endParaRPr lang="cs-CZ" sz="2000" dirty="false" smtClean="false"/>
          </a:p>
          <a:p>
            <a:pPr>
              <a:spcBef>
                <a:spcPts val="0"/>
              </a:spcBef>
            </a:pPr>
            <a:r>
              <a:rPr lang="cs-CZ" sz="2000" dirty="false" smtClean="false"/>
              <a:t>Založení nové žádosti - Žadatel → nová žádost → seznam programů a výzev → OP Z → výzva</a:t>
            </a:r>
          </a:p>
          <a:p>
            <a:pPr marL="0" indent="0">
              <a:buNone/>
            </a:pPr>
            <a:endParaRPr lang="cs-CZ" dirty="false" smtClean="false"/>
          </a:p>
          <a:p>
            <a:pPr marL="0" indent="0">
              <a:buNone/>
            </a:pPr>
            <a:endParaRPr lang="cs-CZ" dirty="false" smtClean="false"/>
          </a:p>
          <a:p>
            <a:pPr>
              <a:buFont typeface="Arial" panose="020B0604020202020204" pitchFamily="34" charset="0"/>
              <a:buChar char="•"/>
            </a:pPr>
            <a:endParaRPr lang="cs-CZ" dirty="false" smtClean="false"/>
          </a:p>
          <a:p>
            <a:pPr marL="0" indent="0">
              <a:buNone/>
            </a:pPr>
            <a:endParaRPr lang="cs-CZ" dirty="false" smtClean="false"/>
          </a:p>
          <a:p>
            <a:pPr>
              <a:buFont typeface="Arial" panose="020B0604020202020204" pitchFamily="34" charset="0"/>
              <a:buChar char="•"/>
            </a:pP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4635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>
              <a:tabLst>
                <a:tab pos="990600" algn="l"/>
              </a:tabLst>
            </a:pPr>
            <a:r>
              <a:rPr lang="cs-CZ" sz="3000" dirty="false" smtClean="false"/>
              <a:t>Umístění 1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772816"/>
            <a:ext cx="8280472" cy="4320000"/>
          </a:xfrm>
        </p:spPr>
        <p:txBody>
          <a:bodyPr/>
          <a:lstStyle/>
          <a:p>
            <a:r>
              <a:rPr lang="cs-CZ" sz="2000" b="true" dirty="false"/>
              <a:t>Místo realizace</a:t>
            </a:r>
            <a:r>
              <a:rPr lang="cs-CZ" sz="2000" dirty="false"/>
              <a:t> </a:t>
            </a:r>
            <a:endParaRPr lang="cs-CZ" sz="2000" dirty="false" smtClean="false"/>
          </a:p>
          <a:p>
            <a:pPr marL="895350" lvl="3" indent="-44767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realizace aktivit projektu ve prospěch cílových skupin, příp. lokalita, kde vznikají výstupy či výsledky projektu: celá ČR  </a:t>
            </a:r>
            <a:r>
              <a:rPr lang="cs-CZ" sz="1800" dirty="false" smtClean="false">
                <a:solidFill>
                  <a:srgbClr val="084A8B"/>
                </a:solidFill>
              </a:rPr>
              <a:t>(</a:t>
            </a:r>
            <a:r>
              <a:rPr lang="cs-CZ" sz="1800" dirty="false">
                <a:solidFill>
                  <a:srgbClr val="084A8B"/>
                </a:solidFill>
              </a:rPr>
              <a:t>Detail kraje v ČR)</a:t>
            </a:r>
          </a:p>
          <a:p>
            <a:pPr marL="0" indent="0">
              <a:buNone/>
            </a:pPr>
            <a:endParaRPr lang="cs-CZ" sz="2000" b="true" dirty="false" smtClean="false"/>
          </a:p>
          <a:p>
            <a:r>
              <a:rPr lang="cs-CZ" sz="2000" b="true" dirty="false" smtClean="false"/>
              <a:t>Místo </a:t>
            </a:r>
            <a:r>
              <a:rPr lang="cs-CZ" sz="2000" b="true" dirty="false"/>
              <a:t>dopadu </a:t>
            </a:r>
            <a:endParaRPr lang="cs-CZ" sz="2000" b="true" dirty="false" smtClean="false"/>
          </a:p>
          <a:p>
            <a:pPr marL="895350" lvl="3" indent="-44767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pl-PL" sz="1800" dirty="false">
                <a:solidFill>
                  <a:srgbClr val="084A8B"/>
                </a:solidFill>
              </a:rPr>
              <a:t>území, které má z realizace projektu </a:t>
            </a:r>
            <a:r>
              <a:rPr lang="pl-PL" sz="1800" dirty="false" smtClean="false">
                <a:solidFill>
                  <a:srgbClr val="084A8B"/>
                </a:solidFill>
              </a:rPr>
              <a:t>prospěch. </a:t>
            </a:r>
            <a:r>
              <a:rPr lang="pl-PL" sz="1800" dirty="false">
                <a:solidFill>
                  <a:srgbClr val="084A8B"/>
                </a:solidFill>
              </a:rPr>
              <a:t>Může zahrnovat pouze území, z jehož alokace je daná výzva financována: celá ČR bez hl. m. Prahy </a:t>
            </a:r>
            <a:r>
              <a:rPr lang="pl-PL" sz="1800" dirty="false" smtClean="false">
                <a:solidFill>
                  <a:srgbClr val="084A8B"/>
                </a:solidFill>
              </a:rPr>
              <a:t>(</a:t>
            </a:r>
            <a:r>
              <a:rPr lang="cs-CZ" sz="1800" dirty="false">
                <a:solidFill>
                  <a:srgbClr val="084A8B"/>
                </a:solidFill>
              </a:rPr>
              <a:t>Detail kraje v ČR)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20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2054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Umístění 2</a:t>
            </a:r>
            <a:endParaRPr lang="cs-CZ" sz="3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21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5122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6772"/>
            <a:ext cx="806489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195736" y="4005064"/>
            <a:ext cx="72008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2076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Umístění 3</a:t>
            </a:r>
            <a:endParaRPr lang="cs-CZ" sz="3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22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6146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04867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860032" y="4219550"/>
            <a:ext cx="1440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331640" y="2636912"/>
            <a:ext cx="108012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6092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23528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Subjekty  projektu 1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458132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2000" dirty="false"/>
              <a:t>Údaje o subjektech, které se k projektu </a:t>
            </a:r>
            <a:r>
              <a:rPr lang="cs-CZ" sz="2000" dirty="false" smtClean="false"/>
              <a:t>vztahují</a:t>
            </a:r>
          </a:p>
          <a:p>
            <a:pPr marL="895350" lvl="3" indent="-447675">
              <a:lnSpc>
                <a:spcPct val="150000"/>
              </a:lnSpc>
              <a:spcAft>
                <a:spcPts val="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 smtClean="false">
                <a:solidFill>
                  <a:srgbClr val="084A8B"/>
                </a:solidFill>
              </a:rPr>
              <a:t>žadatel/příjemce </a:t>
            </a:r>
            <a:r>
              <a:rPr lang="cs-CZ" sz="1800" i="true" dirty="false" smtClean="false">
                <a:solidFill>
                  <a:srgbClr val="084A8B"/>
                </a:solidFill>
              </a:rPr>
              <a:t>(teprve po vyplnění této záložky e zaktivní záložka Rozpočet)</a:t>
            </a:r>
            <a:endParaRPr lang="cs-CZ" sz="1800" i="true" dirty="false">
              <a:solidFill>
                <a:srgbClr val="084A8B"/>
              </a:solidFill>
            </a:endParaRPr>
          </a:p>
          <a:p>
            <a:pPr marL="895350" lvl="3" indent="-447675">
              <a:lnSpc>
                <a:spcPct val="150000"/>
              </a:lnSpc>
              <a:spcAft>
                <a:spcPts val="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osoba s podílem v právnické osobě žadatele/příjemce</a:t>
            </a:r>
          </a:p>
          <a:p>
            <a:pPr marL="895350" lvl="3" indent="-447675">
              <a:lnSpc>
                <a:spcPct val="150000"/>
              </a:lnSpc>
              <a:spcAft>
                <a:spcPts val="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osoby, v nichž má žadatel/příjemce podíl</a:t>
            </a:r>
          </a:p>
          <a:p>
            <a:pPr marL="895350" lvl="3" indent="-447675">
              <a:lnSpc>
                <a:spcPct val="150000"/>
              </a:lnSpc>
              <a:spcAft>
                <a:spcPts val="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partner s finančním příspěvkem</a:t>
            </a:r>
          </a:p>
          <a:p>
            <a:pPr marL="895350" lvl="3" indent="-447675">
              <a:lnSpc>
                <a:spcPct val="150000"/>
              </a:lnSpc>
              <a:spcAft>
                <a:spcPts val="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partner bez finančního příspěvku</a:t>
            </a:r>
          </a:p>
          <a:p>
            <a:pPr marL="895350" lvl="3" indent="-447675">
              <a:lnSpc>
                <a:spcPct val="150000"/>
              </a:lnSpc>
              <a:spcAft>
                <a:spcPts val="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zřizovatel II Kraj/</a:t>
            </a:r>
            <a:r>
              <a:rPr lang="cs-CZ" sz="1800" dirty="false" err="true">
                <a:solidFill>
                  <a:srgbClr val="084A8B"/>
                </a:solidFill>
              </a:rPr>
              <a:t>OSS</a:t>
            </a:r>
            <a:endParaRPr lang="cs-CZ" sz="1800" dirty="false">
              <a:solidFill>
                <a:srgbClr val="084A8B"/>
              </a:solidFill>
            </a:endParaRPr>
          </a:p>
          <a:p>
            <a:pPr marL="895350" lvl="3" indent="-447675">
              <a:lnSpc>
                <a:spcPct val="150000"/>
              </a:lnSpc>
              <a:spcAft>
                <a:spcPts val="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zřizovatel I/Obec</a:t>
            </a:r>
          </a:p>
          <a:p>
            <a:pPr marL="895350" lvl="3" indent="-447675">
              <a:lnSpc>
                <a:spcPct val="150000"/>
              </a:lnSpc>
              <a:spcAft>
                <a:spcPts val="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 smtClean="false">
                <a:solidFill>
                  <a:srgbClr val="084A8B"/>
                </a:solidFill>
              </a:rPr>
              <a:t>Dodavatel (Pozor, není možné vyplnit, vztahuje-li se na zakázku VŘ)</a:t>
            </a:r>
            <a:endParaRPr lang="cs-CZ" sz="1800" dirty="false">
              <a:solidFill>
                <a:srgbClr val="084A8B"/>
              </a:solidFill>
            </a:endParaRPr>
          </a:p>
          <a:p>
            <a:pPr>
              <a:spcAft>
                <a:spcPts val="0"/>
              </a:spcAft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23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5089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Subjekty projektu 2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false" smtClean="false"/>
              <a:t>Žadatel/příjemce</a:t>
            </a:r>
            <a:r>
              <a:rPr lang="cs-CZ" sz="1800" i="true" dirty="false">
                <a:solidFill>
                  <a:srgbClr val="084A8B"/>
                </a:solidFill>
              </a:rPr>
              <a:t> (teprve po vyplnění této záložky e zaktivní záložka Rozpočet)</a:t>
            </a:r>
            <a:endParaRPr lang="cs-CZ" sz="2000" dirty="false"/>
          </a:p>
          <a:p>
            <a:pPr marL="990600" lvl="3" indent="-54292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validace přes IČ</a:t>
            </a:r>
          </a:p>
          <a:p>
            <a:pPr marL="990600" lvl="3" indent="-54292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počet zaměstnanců a </a:t>
            </a:r>
            <a:r>
              <a:rPr lang="cs-CZ" sz="1800" dirty="false" smtClean="false">
                <a:solidFill>
                  <a:srgbClr val="084A8B"/>
                </a:solidFill>
              </a:rPr>
              <a:t>roční </a:t>
            </a:r>
            <a:r>
              <a:rPr lang="cs-CZ" sz="1800" dirty="false">
                <a:solidFill>
                  <a:srgbClr val="084A8B"/>
                </a:solidFill>
              </a:rPr>
              <a:t>obrat – vazba na hodnocení projektu – eliminační kritérium. Ověření administrativní, finanční a provozní kapacity žadatele</a:t>
            </a:r>
          </a:p>
          <a:p>
            <a:pPr marL="990600" lvl="3" indent="-54292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typ plátce DPH</a:t>
            </a:r>
          </a:p>
          <a:p>
            <a:pPr marL="990600" lvl="3" indent="-54292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datová schránka – doplňuje se automaticky</a:t>
            </a:r>
          </a:p>
          <a:p>
            <a:pPr marL="990600" lvl="3" indent="-542925">
              <a:lnSpc>
                <a:spcPct val="15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zahrnout subjekt do definice jednoho subjektu - </a:t>
            </a:r>
            <a:r>
              <a:rPr lang="cs-CZ" sz="1800" dirty="false" err="true">
                <a:solidFill>
                  <a:srgbClr val="084A8B"/>
                </a:solidFill>
              </a:rPr>
              <a:t>checkbox</a:t>
            </a:r>
            <a:endParaRPr lang="cs-CZ" sz="1800" dirty="false">
              <a:solidFill>
                <a:srgbClr val="084A8B"/>
              </a:solidFill>
            </a:endParaRP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24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0446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/>
              <a:t>Subjekty </a:t>
            </a:r>
            <a:r>
              <a:rPr lang="cs-CZ" sz="3000" dirty="false" smtClean="false"/>
              <a:t>projektu 3</a:t>
            </a:r>
            <a:endParaRPr lang="cs-CZ" sz="3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25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7171" name="Picture 3"/>
          <p:cNvPicPr>
            <a:picLocks noGrp="true" noChangeAspect="true" noChangeArrowheads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56083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19790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Rozpočet 1</a:t>
            </a:r>
            <a:endParaRPr lang="cs-CZ" sz="3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26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8194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84887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979712" y="4905164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979712" y="2564904"/>
            <a:ext cx="136815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20072" y="4653136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7243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Rozpočet 2</a:t>
            </a:r>
            <a:endParaRPr lang="cs-CZ" sz="3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27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9218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63284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7979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FINANČNÍ PLÁN 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83568" y="1844824"/>
            <a:ext cx="8064000" cy="3815944"/>
          </a:xfrm>
        </p:spPr>
        <p:txBody>
          <a:bodyPr/>
          <a:lstStyle/>
          <a:p>
            <a:endParaRPr lang="cs-CZ" sz="2000" dirty="false" smtClean="false"/>
          </a:p>
          <a:p>
            <a:r>
              <a:rPr lang="cs-CZ" sz="2000" dirty="false" smtClean="false"/>
              <a:t>Vygeneruje </a:t>
            </a:r>
            <a:r>
              <a:rPr lang="cs-CZ" sz="2000" dirty="false"/>
              <a:t>se automaticky </a:t>
            </a:r>
            <a:endParaRPr lang="cs-CZ" sz="2000" dirty="false" smtClean="false"/>
          </a:p>
          <a:p>
            <a:r>
              <a:rPr lang="cs-CZ" sz="2000" dirty="false" smtClean="false"/>
              <a:t>Obsahuje </a:t>
            </a:r>
            <a:r>
              <a:rPr lang="cs-CZ" sz="2000" dirty="false"/>
              <a:t>tolik řádků, kolik žádostí o platbu se na projektu dá předpokládat (obecně 1x za 6 měsíců); případně se upraví před vydáním právního aktu či následně</a:t>
            </a:r>
          </a:p>
          <a:p>
            <a:r>
              <a:rPr lang="cs-CZ" sz="2000" dirty="false" smtClean="false"/>
              <a:t>Uvádí </a:t>
            </a:r>
            <a:r>
              <a:rPr lang="cs-CZ" sz="2000" dirty="false"/>
              <a:t>se částky za všechny zdroje financování projektu (včetně případných vlastních zdrojů žadatele</a:t>
            </a:r>
            <a:r>
              <a:rPr lang="cs-CZ" sz="2000" dirty="false" smtClean="false"/>
              <a:t>)</a:t>
            </a:r>
          </a:p>
          <a:p>
            <a:endParaRPr lang="cs-CZ" sz="16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28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5946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ČESTNÉ PROHLÁŠENÍ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755576" y="2132856"/>
            <a:ext cx="8064000" cy="3987144"/>
          </a:xfrm>
        </p:spPr>
        <p:txBody>
          <a:bodyPr/>
          <a:lstStyle/>
          <a:p>
            <a:r>
              <a:rPr lang="cs-CZ" sz="2000" dirty="false"/>
              <a:t>Nutno zaškrtnout </a:t>
            </a:r>
            <a:r>
              <a:rPr lang="cs-CZ" sz="2000" dirty="false" err="true" smtClean="false"/>
              <a:t>checkbox</a:t>
            </a:r>
            <a:r>
              <a:rPr lang="cs-CZ" sz="2000" dirty="false" smtClean="false"/>
              <a:t> </a:t>
            </a:r>
            <a:r>
              <a:rPr lang="cs-CZ" sz="2000" dirty="false"/>
              <a:t>u všech požadovaných čestných prohlášení (2 části – obě potvrdit).</a:t>
            </a:r>
          </a:p>
          <a:p>
            <a:endParaRPr lang="cs-CZ" sz="2000" dirty="false"/>
          </a:p>
          <a:p>
            <a:r>
              <a:rPr lang="cs-CZ" sz="2000" dirty="false"/>
              <a:t>Potvrzuje např. pravdivost údajů, bezdlužnost, absenci citlivých údajů v žádosti, souhlasí s uváděním v seznamu příjemců, vylučuje dvojí financování, akceptuje, že neumožnění ex ante kontroly je důvod pro vyloučení z hodnocení, bere na vědomí závazek mít aktivní datovou schránku.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29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2092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IS </a:t>
            </a:r>
            <a:r>
              <a:rPr lang="cs-CZ" sz="3000" dirty="false" err="true" smtClean="false"/>
              <a:t>kp</a:t>
            </a:r>
            <a:r>
              <a:rPr lang="cs-CZ" sz="3000" dirty="false" smtClean="false"/>
              <a:t> 14+ 3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000" dirty="false" smtClean="false">
                <a:solidFill>
                  <a:srgbClr val="084A8B"/>
                </a:solidFill>
              </a:rPr>
              <a:t>Registrace nového uživatele</a:t>
            </a:r>
          </a:p>
          <a:p>
            <a:pPr>
              <a:spcBef>
                <a:spcPts val="0"/>
              </a:spcBef>
            </a:pPr>
            <a:endParaRPr lang="cs-CZ" sz="2000" dirty="false">
              <a:solidFill>
                <a:srgbClr val="084A8B"/>
              </a:solidFill>
            </a:endParaRPr>
          </a:p>
          <a:p>
            <a:pPr>
              <a:spcBef>
                <a:spcPts val="0"/>
              </a:spcBef>
            </a:pPr>
            <a:endParaRPr lang="cs-CZ" sz="2000" dirty="false" smtClean="false">
              <a:solidFill>
                <a:srgbClr val="084A8B"/>
              </a:solidFill>
            </a:endParaRPr>
          </a:p>
          <a:p>
            <a:pPr>
              <a:spcBef>
                <a:spcPts val="0"/>
              </a:spcBef>
            </a:pPr>
            <a:endParaRPr lang="cs-CZ" sz="2000" dirty="false">
              <a:solidFill>
                <a:srgbClr val="084A8B"/>
              </a:solidFill>
            </a:endParaRPr>
          </a:p>
          <a:p>
            <a:pPr>
              <a:spcBef>
                <a:spcPts val="0"/>
              </a:spcBef>
            </a:pPr>
            <a:endParaRPr lang="cs-CZ" sz="2000" dirty="false" smtClean="false">
              <a:solidFill>
                <a:srgbClr val="084A8B"/>
              </a:solidFill>
            </a:endParaRPr>
          </a:p>
          <a:p>
            <a:pPr>
              <a:spcBef>
                <a:spcPts val="0"/>
              </a:spcBef>
            </a:pPr>
            <a:endParaRPr lang="cs-CZ" sz="2000" dirty="false">
              <a:solidFill>
                <a:srgbClr val="084A8B"/>
              </a:solidFill>
            </a:endParaRPr>
          </a:p>
          <a:p>
            <a:pPr>
              <a:spcBef>
                <a:spcPts val="0"/>
              </a:spcBef>
            </a:pPr>
            <a:endParaRPr lang="cs-CZ" sz="2000" dirty="false" smtClean="false">
              <a:solidFill>
                <a:srgbClr val="084A8B"/>
              </a:solidFill>
            </a:endParaRPr>
          </a:p>
          <a:p>
            <a:pPr>
              <a:spcBef>
                <a:spcPts val="0"/>
              </a:spcBef>
            </a:pPr>
            <a:endParaRPr lang="cs-CZ" sz="2000" dirty="false">
              <a:solidFill>
                <a:srgbClr val="084A8B"/>
              </a:solidFill>
            </a:endParaRPr>
          </a:p>
          <a:p>
            <a:pPr>
              <a:spcBef>
                <a:spcPts val="0"/>
              </a:spcBef>
            </a:pPr>
            <a:endParaRPr lang="cs-CZ" sz="2000" dirty="false" smtClean="false">
              <a:solidFill>
                <a:srgbClr val="084A8B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2000" dirty="false" smtClean="false"/>
          </a:p>
          <a:p>
            <a:pPr marL="0" indent="0">
              <a:buNone/>
            </a:pPr>
            <a:endParaRPr lang="cs-CZ" dirty="false" smtClean="false"/>
          </a:p>
          <a:p>
            <a:pPr>
              <a:buFont typeface="Arial" panose="020B0604020202020204" pitchFamily="34" charset="0"/>
              <a:buChar char="•"/>
            </a:pP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3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2" y="1700808"/>
            <a:ext cx="7030988" cy="35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67146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DOKUMENTY 1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899592" y="1844824"/>
            <a:ext cx="8064000" cy="4320000"/>
          </a:xfrm>
        </p:spPr>
        <p:txBody>
          <a:bodyPr/>
          <a:lstStyle/>
          <a:p>
            <a:endParaRPr lang="cs-CZ" sz="2000" dirty="false" smtClean="false"/>
          </a:p>
          <a:p>
            <a:pPr>
              <a:lnSpc>
                <a:spcPct val="150000"/>
              </a:lnSpc>
            </a:pPr>
            <a:r>
              <a:rPr lang="cs-CZ" sz="2000" dirty="false" smtClean="false"/>
              <a:t>Požadované </a:t>
            </a:r>
            <a:r>
              <a:rPr lang="cs-CZ" sz="2000" dirty="false"/>
              <a:t>dokumenty jsou uvedeny v textu výzvy</a:t>
            </a:r>
          </a:p>
          <a:p>
            <a:pPr>
              <a:lnSpc>
                <a:spcPct val="150000"/>
              </a:lnSpc>
            </a:pPr>
            <a:r>
              <a:rPr lang="cs-CZ" sz="2000" dirty="false"/>
              <a:t>Vložení tlačítkem Připojit</a:t>
            </a:r>
          </a:p>
          <a:p>
            <a:pPr>
              <a:lnSpc>
                <a:spcPct val="150000"/>
              </a:lnSpc>
            </a:pPr>
            <a:r>
              <a:rPr lang="cs-CZ" sz="2000" dirty="false"/>
              <a:t>Výběr z adresářů vašeho počítače</a:t>
            </a:r>
          </a:p>
          <a:p>
            <a:pPr>
              <a:lnSpc>
                <a:spcPct val="150000"/>
              </a:lnSpc>
            </a:pPr>
            <a:r>
              <a:rPr lang="cs-CZ" sz="2000" dirty="false"/>
              <a:t>Nový dokument = Nový záznam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30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9272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DOKUMENTY 2</a:t>
            </a:r>
            <a:endParaRPr lang="cs-CZ" sz="3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31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742285" y="3244334"/>
            <a:ext cx="3095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false" err="true">
                <a:solidFill>
                  <a:srgbClr val="084A8B"/>
                </a:solidFill>
              </a:rPr>
              <a:t>PrintScreen</a:t>
            </a:r>
            <a:r>
              <a:rPr lang="cs-CZ" dirty="false">
                <a:solidFill>
                  <a:srgbClr val="084A8B"/>
                </a:solidFill>
              </a:rPr>
              <a:t> obrazovky </a:t>
            </a:r>
            <a:r>
              <a:rPr lang="cs-CZ" dirty="false" err="true">
                <a:solidFill>
                  <a:srgbClr val="084A8B"/>
                </a:solidFill>
              </a:rPr>
              <a:t>ISKP</a:t>
            </a:r>
            <a:endParaRPr lang="cs-CZ" dirty="false">
              <a:solidFill>
                <a:srgbClr val="084A8B"/>
              </a:solidFill>
            </a:endParaRPr>
          </a:p>
          <a:p>
            <a:r>
              <a:rPr lang="cs-CZ" dirty="false" smtClean="false">
                <a:solidFill>
                  <a:srgbClr val="084A8B"/>
                </a:solidFill>
              </a:rPr>
              <a:t>DOKUMENTY</a:t>
            </a:r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6" name="Zástupný symbol pro obsah 5"/>
          <p:cNvPicPr>
            <a:picLocks noGrp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1844824"/>
            <a:ext cx="5399485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8218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kontrola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827584" y="1988840"/>
            <a:ext cx="8064000" cy="4347184"/>
          </a:xfrm>
        </p:spPr>
        <p:txBody>
          <a:bodyPr/>
          <a:lstStyle/>
          <a:p>
            <a:r>
              <a:rPr lang="cs-CZ" sz="2000" dirty="false"/>
              <a:t>Provádíme zpravidla po vyplnění všech záložek</a:t>
            </a:r>
          </a:p>
          <a:p>
            <a:r>
              <a:rPr lang="cs-CZ" sz="2000" dirty="false"/>
              <a:t>Možno využít i průběžně jako nápovědu jak správně</a:t>
            </a:r>
          </a:p>
          <a:p>
            <a:pPr marL="0" indent="0">
              <a:buNone/>
            </a:pPr>
            <a:r>
              <a:rPr lang="cs-CZ" sz="2000" dirty="false"/>
              <a:t>     dané pole vyplnit</a:t>
            </a:r>
          </a:p>
          <a:p>
            <a:r>
              <a:rPr lang="cs-CZ" sz="2000" dirty="false"/>
              <a:t>Všechny červené hlášky nutno odstranit</a:t>
            </a:r>
          </a:p>
          <a:p>
            <a:r>
              <a:rPr lang="cs-CZ" sz="2000" dirty="false"/>
              <a:t>Kontrola proběhla v pořádku</a:t>
            </a:r>
          </a:p>
          <a:p>
            <a:pPr marL="0" indent="0">
              <a:buNone/>
            </a:pPr>
            <a:r>
              <a:rPr lang="cs-CZ" dirty="false"/>
              <a:t>	</a:t>
            </a:r>
            <a:r>
              <a:rPr lang="cs-CZ" dirty="false" smtClean="false"/>
              <a:t>	</a:t>
            </a:r>
            <a:r>
              <a:rPr lang="cs-CZ" sz="1800" dirty="false" smtClean="false"/>
              <a:t>Znamená </a:t>
            </a:r>
            <a:r>
              <a:rPr lang="cs-CZ" sz="1800" dirty="false"/>
              <a:t>možnost finalizovat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32</a:t>
            </a:fld>
            <a:endParaRPr lang="cs-CZ" dirty="false">
              <a:solidFill>
                <a:srgbClr val="084A8B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691680" y="4570065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2656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finalizace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755576" y="1773056"/>
            <a:ext cx="8064000" cy="4320000"/>
          </a:xfrm>
        </p:spPr>
        <p:txBody>
          <a:bodyPr/>
          <a:lstStyle/>
          <a:p>
            <a:r>
              <a:rPr lang="cs-CZ" sz="2000" dirty="false" smtClean="false"/>
              <a:t>Finalizujeme tehdy, je-li </a:t>
            </a:r>
            <a:r>
              <a:rPr lang="cs-CZ" sz="2000" dirty="false"/>
              <a:t>vše vyplněno správně</a:t>
            </a:r>
          </a:p>
          <a:p>
            <a:r>
              <a:rPr lang="cs-CZ" sz="2000" dirty="false" smtClean="false"/>
              <a:t>Nutno </a:t>
            </a:r>
            <a:r>
              <a:rPr lang="cs-CZ" sz="2000" dirty="false"/>
              <a:t>v nastavení přístupů uvést signatáře</a:t>
            </a:r>
          </a:p>
          <a:p>
            <a:r>
              <a:rPr lang="pl-PL" sz="2000" dirty="false" smtClean="false"/>
              <a:t>I </a:t>
            </a:r>
            <a:r>
              <a:rPr lang="pl-PL" sz="2000" dirty="false"/>
              <a:t>po finalizaci možno provést změny</a:t>
            </a:r>
          </a:p>
          <a:p>
            <a:r>
              <a:rPr lang="cs-CZ" sz="2000" dirty="false" smtClean="false"/>
              <a:t>V </a:t>
            </a:r>
            <a:r>
              <a:rPr lang="cs-CZ" sz="2000" dirty="false"/>
              <a:t>PŘÍKAZOVÉM ŘÁDKU se objeví tlačítko </a:t>
            </a:r>
            <a:endParaRPr lang="cs-CZ" sz="2000" dirty="false" smtClean="false"/>
          </a:p>
          <a:p>
            <a:pPr marL="0" indent="0">
              <a:buNone/>
            </a:pPr>
            <a:r>
              <a:rPr lang="cs-CZ" sz="2000" dirty="false"/>
              <a:t>	</a:t>
            </a:r>
            <a:r>
              <a:rPr lang="cs-CZ" sz="2000" dirty="false" smtClean="false"/>
              <a:t>	STORNO FINALIZACE</a:t>
            </a:r>
            <a:endParaRPr lang="cs-CZ" sz="2000" dirty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r>
              <a:rPr lang="cs-CZ" dirty="false" smtClean="false"/>
              <a:t>		</a:t>
            </a:r>
            <a:r>
              <a:rPr lang="cs-CZ" sz="1800" dirty="false" smtClean="false"/>
              <a:t>Po </a:t>
            </a:r>
            <a:r>
              <a:rPr lang="cs-CZ" sz="1800" dirty="false"/>
              <a:t>té opět nutno </a:t>
            </a:r>
            <a:r>
              <a:rPr lang="cs-CZ" sz="1800" dirty="false" smtClean="false"/>
              <a:t>finalizovat</a:t>
            </a:r>
          </a:p>
          <a:p>
            <a:r>
              <a:rPr lang="cs-CZ" sz="2000" dirty="false" smtClean="false"/>
              <a:t>Finalizaci a storno finalizace může provést jen signatář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33</a:t>
            </a:fld>
            <a:endParaRPr lang="cs-CZ" dirty="false">
              <a:solidFill>
                <a:srgbClr val="084A8B"/>
              </a:solidFill>
            </a:endParaRPr>
          </a:p>
        </p:txBody>
      </p:sp>
      <p:cxnSp>
        <p:nvCxnSpPr>
          <p:cNvPr id="7" name="Pravoúhlá spojnice 6"/>
          <p:cNvCxnSpPr/>
          <p:nvPr/>
        </p:nvCxnSpPr>
        <p:spPr>
          <a:xfrm>
            <a:off x="1547664" y="3789040"/>
            <a:ext cx="648072" cy="2880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779912" y="42930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89946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PODPIS A PODÁNÍ ŽÁDOSTI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83568" y="1268760"/>
            <a:ext cx="8064000" cy="5445224"/>
          </a:xfrm>
        </p:spPr>
        <p:txBody>
          <a:bodyPr/>
          <a:lstStyle/>
          <a:p>
            <a:r>
              <a:rPr lang="cs-CZ" sz="2000" dirty="false"/>
              <a:t>Podpis žádosti</a:t>
            </a:r>
          </a:p>
          <a:p>
            <a:pPr marL="990600" lvl="3" indent="-542925">
              <a:lnSpc>
                <a:spcPct val="10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 smtClean="false">
                <a:solidFill>
                  <a:srgbClr val="084A8B"/>
                </a:solidFill>
              </a:rPr>
              <a:t>poslední </a:t>
            </a:r>
            <a:r>
              <a:rPr lang="cs-CZ" sz="1800" dirty="false"/>
              <a:t>záložka</a:t>
            </a:r>
            <a:r>
              <a:rPr lang="cs-CZ" sz="1800" dirty="false">
                <a:solidFill>
                  <a:srgbClr val="084A8B"/>
                </a:solidFill>
              </a:rPr>
              <a:t> v levém menu</a:t>
            </a:r>
          </a:p>
          <a:p>
            <a:pPr marL="990600" lvl="3" indent="-542925">
              <a:lnSpc>
                <a:spcPct val="10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 smtClean="false">
                <a:solidFill>
                  <a:srgbClr val="084A8B"/>
                </a:solidFill>
              </a:rPr>
              <a:t>zaktivní </a:t>
            </a:r>
            <a:r>
              <a:rPr lang="cs-CZ" sz="1800" dirty="false">
                <a:solidFill>
                  <a:srgbClr val="084A8B"/>
                </a:solidFill>
              </a:rPr>
              <a:t>se až po úspěšné finalizaci</a:t>
            </a:r>
          </a:p>
          <a:p>
            <a:pPr marL="990600" lvl="3" indent="-542925">
              <a:lnSpc>
                <a:spcPct val="10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 smtClean="false">
                <a:solidFill>
                  <a:srgbClr val="084A8B"/>
                </a:solidFill>
              </a:rPr>
              <a:t>podepisuje </a:t>
            </a:r>
            <a:r>
              <a:rPr lang="cs-CZ" sz="1800" dirty="false">
                <a:solidFill>
                  <a:srgbClr val="084A8B"/>
                </a:solidFill>
              </a:rPr>
              <a:t>jeden či více signatářů </a:t>
            </a:r>
          </a:p>
          <a:p>
            <a:pPr marL="990600" lvl="3" indent="-542925">
              <a:lnSpc>
                <a:spcPct val="100000"/>
              </a:lnSpc>
              <a:spcAft>
                <a:spcPts val="600"/>
              </a:spcAft>
              <a:buClr>
                <a:srgbClr val="5FBBF5"/>
              </a:buClr>
              <a:buNone/>
            </a:pPr>
            <a:r>
              <a:rPr lang="cs-CZ" sz="1800" dirty="false">
                <a:solidFill>
                  <a:srgbClr val="084A8B"/>
                </a:solidFill>
              </a:rPr>
              <a:t>	</a:t>
            </a:r>
            <a:r>
              <a:rPr lang="cs-CZ" sz="1800" dirty="false" smtClean="false">
                <a:solidFill>
                  <a:srgbClr val="084A8B"/>
                </a:solidFill>
              </a:rPr>
              <a:t>podle </a:t>
            </a:r>
            <a:r>
              <a:rPr lang="cs-CZ" sz="1800" dirty="false">
                <a:solidFill>
                  <a:srgbClr val="084A8B"/>
                </a:solidFill>
              </a:rPr>
              <a:t>toho jak </a:t>
            </a:r>
            <a:r>
              <a:rPr lang="cs-CZ" sz="1800" dirty="false" smtClean="false">
                <a:solidFill>
                  <a:srgbClr val="084A8B"/>
                </a:solidFill>
              </a:rPr>
              <a:t>je vyplněno </a:t>
            </a:r>
            <a:r>
              <a:rPr lang="cs-CZ" sz="1800" dirty="false">
                <a:solidFill>
                  <a:srgbClr val="084A8B"/>
                </a:solidFill>
              </a:rPr>
              <a:t>v </a:t>
            </a:r>
            <a:r>
              <a:rPr lang="cs-CZ" sz="1800" dirty="false" smtClean="false">
                <a:solidFill>
                  <a:srgbClr val="084A8B"/>
                </a:solidFill>
              </a:rPr>
              <a:t>žádosti</a:t>
            </a:r>
          </a:p>
          <a:p>
            <a:pPr marL="990600" lvl="3" indent="-542925">
              <a:lnSpc>
                <a:spcPct val="100000"/>
              </a:lnSpc>
              <a:spcAft>
                <a:spcPts val="600"/>
              </a:spcAft>
              <a:buClr>
                <a:srgbClr val="5FBBF5"/>
              </a:buClr>
              <a:buNone/>
            </a:pPr>
            <a:endParaRPr lang="cs-CZ" sz="1800" dirty="false">
              <a:solidFill>
                <a:srgbClr val="084A8B"/>
              </a:solidFill>
            </a:endParaRPr>
          </a:p>
          <a:p>
            <a:pPr marL="990600" lvl="3" indent="-542925">
              <a:lnSpc>
                <a:spcPct val="10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 smtClean="false">
                <a:solidFill>
                  <a:srgbClr val="084A8B"/>
                </a:solidFill>
              </a:rPr>
              <a:t>nutný </a:t>
            </a:r>
            <a:r>
              <a:rPr lang="cs-CZ" sz="1800" dirty="false">
                <a:solidFill>
                  <a:srgbClr val="084A8B"/>
                </a:solidFill>
              </a:rPr>
              <a:t>elektronický podpis</a:t>
            </a:r>
          </a:p>
          <a:p>
            <a:pPr marL="414000" lvl="1" indent="0">
              <a:buNone/>
            </a:pPr>
            <a:endParaRPr lang="cs-CZ" dirty="false"/>
          </a:p>
          <a:p>
            <a:r>
              <a:rPr lang="cs-CZ" sz="2000" dirty="false"/>
              <a:t>Podání </a:t>
            </a:r>
            <a:r>
              <a:rPr lang="cs-CZ" sz="2000" dirty="false" smtClean="false"/>
              <a:t>žádosti </a:t>
            </a:r>
            <a:r>
              <a:rPr lang="cs-CZ" sz="2000" dirty="false"/>
              <a:t>(nenechávat na poslední chvíli!)</a:t>
            </a:r>
          </a:p>
          <a:p>
            <a:pPr marL="990600" lvl="3" indent="-542925">
              <a:lnSpc>
                <a:spcPct val="10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 smtClean="false">
                <a:solidFill>
                  <a:srgbClr val="084A8B"/>
                </a:solidFill>
              </a:rPr>
              <a:t>určeno </a:t>
            </a:r>
            <a:r>
              <a:rPr lang="cs-CZ" sz="1800" dirty="false">
                <a:solidFill>
                  <a:srgbClr val="084A8B"/>
                </a:solidFill>
              </a:rPr>
              <a:t>na první záložce při vyplňování žádosti</a:t>
            </a:r>
          </a:p>
          <a:p>
            <a:pPr marL="990600" lvl="3" indent="-542925">
              <a:lnSpc>
                <a:spcPct val="10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 smtClean="false">
                <a:solidFill>
                  <a:srgbClr val="084A8B"/>
                </a:solidFill>
              </a:rPr>
              <a:t>automaticky </a:t>
            </a:r>
            <a:r>
              <a:rPr lang="cs-CZ" sz="1800" dirty="false">
                <a:solidFill>
                  <a:srgbClr val="084A8B"/>
                </a:solidFill>
              </a:rPr>
              <a:t>x </a:t>
            </a:r>
            <a:r>
              <a:rPr lang="cs-CZ" sz="1800" dirty="false" smtClean="false">
                <a:solidFill>
                  <a:srgbClr val="084A8B"/>
                </a:solidFill>
              </a:rPr>
              <a:t>ručně</a:t>
            </a:r>
            <a:endParaRPr lang="cs-CZ" sz="1800" dirty="false">
              <a:solidFill>
                <a:srgbClr val="084A8B"/>
              </a:solidFill>
            </a:endParaRPr>
          </a:p>
          <a:p>
            <a:pPr marL="990600" lvl="3" indent="-542925">
              <a:lnSpc>
                <a:spcPct val="1000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Žádost podána současně s podpisem x Žádost ručně podána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34</a:t>
            </a:fld>
            <a:endParaRPr lang="cs-CZ" dirty="false">
              <a:solidFill>
                <a:srgbClr val="084A8B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2184340" y="3356992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18614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Elektronický podpis žádosti 1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2008" y="1772816"/>
            <a:ext cx="8064000" cy="4320000"/>
          </a:xfrm>
        </p:spPr>
        <p:txBody>
          <a:bodyPr/>
          <a:lstStyle/>
          <a:p>
            <a:r>
              <a:rPr lang="cs-CZ" sz="2000" dirty="false"/>
              <a:t>Po stisknutí záložky </a:t>
            </a:r>
            <a:r>
              <a:rPr lang="cs-CZ" sz="2000" dirty="false" smtClean="false"/>
              <a:t>„Podpis žádosti“ </a:t>
            </a:r>
            <a:r>
              <a:rPr lang="cs-CZ" sz="2000" dirty="false"/>
              <a:t>vyberte ikonu pečeti</a:t>
            </a:r>
          </a:p>
          <a:p>
            <a:endParaRPr lang="cs-CZ" sz="2000" dirty="false"/>
          </a:p>
          <a:p>
            <a:r>
              <a:rPr lang="cs-CZ" sz="2000" dirty="false"/>
              <a:t>Označíte Soubory </a:t>
            </a:r>
          </a:p>
          <a:p>
            <a:pPr marL="0" indent="0">
              <a:buNone/>
            </a:pPr>
            <a:endParaRPr lang="cs-CZ" sz="2000" dirty="false"/>
          </a:p>
          <a:p>
            <a:r>
              <a:rPr lang="cs-CZ" sz="2000" dirty="false"/>
              <a:t>Přes tlačítko Vybrat vložíte soubor s elektronickým podpisem výběrem z adresářů vašeho počítače</a:t>
            </a:r>
          </a:p>
          <a:p>
            <a:r>
              <a:rPr lang="cs-CZ" sz="2000" dirty="false"/>
              <a:t>			    Vložíte Heslo</a:t>
            </a:r>
          </a:p>
          <a:p>
            <a:pPr marL="0" indent="0">
              <a:buNone/>
            </a:pPr>
            <a:endParaRPr lang="cs-CZ" dirty="false" smtClean="false"/>
          </a:p>
          <a:p>
            <a:r>
              <a:rPr lang="cs-CZ" dirty="false"/>
              <a:t>	</a:t>
            </a:r>
            <a:r>
              <a:rPr lang="cs-CZ" dirty="false" smtClean="false"/>
              <a:t>	     </a:t>
            </a:r>
            <a:r>
              <a:rPr lang="cs-CZ" sz="2000" dirty="false"/>
              <a:t>Stisknete tlačítko Dokončit</a:t>
            </a:r>
          </a:p>
          <a:p>
            <a:pPr marL="0" indent="0">
              <a:buNone/>
            </a:pPr>
            <a:r>
              <a:rPr lang="cs-CZ" dirty="false" smtClean="false">
                <a:solidFill>
                  <a:srgbClr val="FF0000"/>
                </a:solidFill>
              </a:rPr>
              <a:t>		    </a:t>
            </a:r>
            <a:endParaRPr lang="cs-CZ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35</a:t>
            </a:fld>
            <a:endParaRPr lang="cs-CZ" dirty="false">
              <a:solidFill>
                <a:srgbClr val="084A8B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2051720" y="3212976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2843808" y="4581128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4283968" y="5157192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1259632" y="2132856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73655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IS </a:t>
            </a:r>
            <a:r>
              <a:rPr lang="cs-CZ" sz="3000" dirty="false" err="true" smtClean="false"/>
              <a:t>kp</a:t>
            </a:r>
            <a:r>
              <a:rPr lang="cs-CZ" sz="3000" dirty="false" smtClean="false"/>
              <a:t> 14+ 4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5FBBF5"/>
              </a:buClr>
            </a:pPr>
            <a:r>
              <a:rPr lang="cs-CZ" sz="2000" dirty="false" smtClean="false">
                <a:solidFill>
                  <a:srgbClr val="084A8B"/>
                </a:solidFill>
              </a:rPr>
              <a:t>Založení </a:t>
            </a:r>
            <a:r>
              <a:rPr lang="cs-CZ" sz="2000" dirty="false">
                <a:solidFill>
                  <a:srgbClr val="084A8B"/>
                </a:solidFill>
              </a:rPr>
              <a:t>nové žádosti - Žadatel → nová žádost → seznam programů a výzev → </a:t>
            </a:r>
            <a:r>
              <a:rPr lang="cs-CZ" sz="2000" dirty="false" smtClean="false">
                <a:solidFill>
                  <a:srgbClr val="084A8B"/>
                </a:solidFill>
              </a:rPr>
              <a:t>03 </a:t>
            </a:r>
            <a:r>
              <a:rPr lang="cs-CZ" sz="2000" dirty="false">
                <a:solidFill>
                  <a:srgbClr val="084A8B"/>
                </a:solidFill>
              </a:rPr>
              <a:t>- Operační program </a:t>
            </a:r>
            <a:r>
              <a:rPr lang="cs-CZ" sz="2000" dirty="false" smtClean="false">
                <a:solidFill>
                  <a:srgbClr val="084A8B"/>
                </a:solidFill>
              </a:rPr>
              <a:t>Zaměstnanost → </a:t>
            </a:r>
            <a:r>
              <a:rPr lang="cs-CZ" sz="2000" dirty="false" smtClean="false"/>
              <a:t>OPZ  </a:t>
            </a:r>
            <a:r>
              <a:rPr lang="cs-CZ" sz="2000" dirty="false"/>
              <a:t>(03_16_055</a:t>
            </a:r>
            <a:r>
              <a:rPr lang="cs-CZ" sz="2000" dirty="false" smtClean="false"/>
              <a:t>)</a:t>
            </a:r>
            <a:endParaRPr lang="cs-CZ" dirty="false" smtClean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4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0" y="2492897"/>
            <a:ext cx="756978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55576" y="2996952"/>
            <a:ext cx="676801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314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IS </a:t>
            </a:r>
            <a:r>
              <a:rPr lang="cs-CZ" sz="3000" dirty="false" err="true" smtClean="false"/>
              <a:t>kp</a:t>
            </a:r>
            <a:r>
              <a:rPr lang="cs-CZ" sz="3000" dirty="false" smtClean="false"/>
              <a:t> 14+ 5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5FBBF5"/>
              </a:buClr>
            </a:pPr>
            <a:r>
              <a:rPr lang="cs-CZ" sz="2000" dirty="false" smtClean="false">
                <a:solidFill>
                  <a:srgbClr val="084A8B"/>
                </a:solidFill>
              </a:rPr>
              <a:t>Založení </a:t>
            </a:r>
            <a:r>
              <a:rPr lang="cs-CZ" sz="2000" dirty="false">
                <a:solidFill>
                  <a:srgbClr val="084A8B"/>
                </a:solidFill>
              </a:rPr>
              <a:t>nové žádosti - Žadatel → nová žádost → seznam programů a výzev → </a:t>
            </a:r>
            <a:r>
              <a:rPr lang="cs-CZ" sz="2000" dirty="false" smtClean="false">
                <a:solidFill>
                  <a:srgbClr val="084A8B"/>
                </a:solidFill>
              </a:rPr>
              <a:t>03 </a:t>
            </a:r>
            <a:r>
              <a:rPr lang="cs-CZ" sz="2000" dirty="false">
                <a:solidFill>
                  <a:srgbClr val="084A8B"/>
                </a:solidFill>
              </a:rPr>
              <a:t>- Operační program </a:t>
            </a:r>
            <a:r>
              <a:rPr lang="cs-CZ" sz="2000" dirty="false" smtClean="false">
                <a:solidFill>
                  <a:srgbClr val="084A8B"/>
                </a:solidFill>
              </a:rPr>
              <a:t>Zaměstnanost → </a:t>
            </a:r>
            <a:r>
              <a:rPr lang="cs-CZ" sz="2000" dirty="false" smtClean="false"/>
              <a:t>OPZ  </a:t>
            </a:r>
            <a:r>
              <a:rPr lang="cs-CZ" sz="2000" dirty="false"/>
              <a:t>(03_16_055</a:t>
            </a:r>
            <a:r>
              <a:rPr lang="cs-CZ" sz="2000" dirty="false" smtClean="false"/>
              <a:t>) </a:t>
            </a:r>
            <a:r>
              <a:rPr lang="cs-CZ" sz="2000" dirty="false">
                <a:solidFill>
                  <a:srgbClr val="084A8B"/>
                </a:solidFill>
              </a:rPr>
              <a:t>→ </a:t>
            </a:r>
            <a:r>
              <a:rPr lang="cs-CZ" sz="2000" dirty="false" smtClean="false">
                <a:solidFill>
                  <a:srgbClr val="084A8B"/>
                </a:solidFill>
              </a:rPr>
              <a:t>vygeneruje se projekt se specifickým HASH kódem</a:t>
            </a:r>
            <a:endParaRPr lang="cs-CZ" dirty="false" smtClean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5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27036"/>
            <a:ext cx="7544197" cy="413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483768" y="3284984"/>
            <a:ext cx="864096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183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err="true" smtClean="false"/>
              <a:t>Is</a:t>
            </a:r>
            <a:r>
              <a:rPr lang="cs-CZ" sz="3000" dirty="false" smtClean="false"/>
              <a:t> </a:t>
            </a:r>
            <a:r>
              <a:rPr lang="cs-CZ" sz="3000" dirty="false" err="true" smtClean="false"/>
              <a:t>kp</a:t>
            </a:r>
            <a:r>
              <a:rPr lang="cs-CZ" sz="3000" dirty="false" smtClean="false"/>
              <a:t> 14+ </a:t>
            </a:r>
            <a:r>
              <a:rPr lang="cs-CZ" sz="3000" dirty="false"/>
              <a:t>6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cs-CZ" dirty="false" smtClean="false"/>
          </a:p>
          <a:p>
            <a:endParaRPr lang="cs-CZ" dirty="false" smtClean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6</a:t>
            </a:fld>
            <a:endParaRPr lang="cs-CZ" dirty="false">
              <a:solidFill>
                <a:srgbClr val="084A8B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1560" y="1700808"/>
            <a:ext cx="8280920" cy="397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dirty="false" smtClean="false">
                <a:solidFill>
                  <a:srgbClr val="084A8B"/>
                </a:solidFill>
              </a:rPr>
              <a:t>Uživatel vyplňuje záložky pokud možno postupně  podle navigačního menu v levé části obrazovky</a:t>
            </a:r>
          </a:p>
          <a:p>
            <a:pPr marL="432000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dirty="false" smtClean="false">
                <a:solidFill>
                  <a:srgbClr val="084A8B"/>
                </a:solidFill>
              </a:rPr>
              <a:t>Data se dále propisují do dalších záložek žádosti, či umožní zaktivnění některých záložek</a:t>
            </a:r>
          </a:p>
          <a:p>
            <a:pPr marL="432000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dirty="false" smtClean="false">
                <a:solidFill>
                  <a:srgbClr val="084A8B"/>
                </a:solidFill>
              </a:rPr>
              <a:t>Každou vyplněnou záložku: „ ULOŽ!“</a:t>
            </a:r>
          </a:p>
          <a:p>
            <a:pPr marL="432000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Char char=""/>
            </a:pPr>
            <a:r>
              <a:rPr lang="cs-CZ" sz="2000" dirty="false" smtClean="false">
                <a:solidFill>
                  <a:srgbClr val="084A8B"/>
                </a:solidFill>
              </a:rPr>
              <a:t>Pole </a:t>
            </a:r>
            <a:r>
              <a:rPr lang="cs-CZ" sz="2000" dirty="false">
                <a:solidFill>
                  <a:srgbClr val="084A8B"/>
                </a:solidFill>
              </a:rPr>
              <a:t>v </a:t>
            </a:r>
            <a:r>
              <a:rPr lang="cs-CZ" sz="2000" dirty="false" err="true">
                <a:solidFill>
                  <a:srgbClr val="084A8B"/>
                </a:solidFill>
              </a:rPr>
              <a:t>IS</a:t>
            </a:r>
            <a:r>
              <a:rPr lang="cs-CZ" sz="2000" dirty="false">
                <a:solidFill>
                  <a:srgbClr val="084A8B"/>
                </a:solidFill>
              </a:rPr>
              <a:t> </a:t>
            </a:r>
            <a:r>
              <a:rPr lang="cs-CZ" sz="2000" dirty="false" err="true">
                <a:solidFill>
                  <a:srgbClr val="084A8B"/>
                </a:solidFill>
              </a:rPr>
              <a:t>KP14</a:t>
            </a:r>
            <a:r>
              <a:rPr lang="cs-CZ" sz="2000" dirty="false">
                <a:solidFill>
                  <a:srgbClr val="084A8B"/>
                </a:solidFill>
              </a:rPr>
              <a:t>+</a:t>
            </a:r>
          </a:p>
          <a:p>
            <a:pPr marL="990600" lvl="3" indent="-542925">
              <a:lnSpc>
                <a:spcPts val="2200"/>
              </a:lnSpc>
              <a:spcBef>
                <a:spcPts val="300"/>
              </a:spcBef>
              <a:spcAft>
                <a:spcPts val="600"/>
              </a:spcAft>
              <a:buClr>
                <a:srgbClr val="5FBBF5"/>
              </a:buClr>
              <a:buSzPct val="80000"/>
              <a:buFont typeface="Wingdings" panose="05000000000000000000" pitchFamily="2" charset="2"/>
              <a:buChar char="£"/>
            </a:pPr>
            <a:r>
              <a:rPr lang="cs-CZ" dirty="false">
                <a:solidFill>
                  <a:srgbClr val="084A8B"/>
                </a:solidFill>
              </a:rPr>
              <a:t> </a:t>
            </a:r>
            <a:r>
              <a:rPr lang="cs-CZ" dirty="false" smtClean="false">
                <a:solidFill>
                  <a:srgbClr val="084A8B"/>
                </a:solidFill>
              </a:rPr>
              <a:t>žlutá </a:t>
            </a:r>
            <a:r>
              <a:rPr lang="cs-CZ" dirty="false">
                <a:solidFill>
                  <a:srgbClr val="084A8B"/>
                </a:solidFill>
              </a:rPr>
              <a:t>pole = povinná</a:t>
            </a:r>
          </a:p>
          <a:p>
            <a:pPr marL="990600" lvl="3" indent="-542925">
              <a:lnSpc>
                <a:spcPts val="2200"/>
              </a:lnSpc>
              <a:spcBef>
                <a:spcPts val="300"/>
              </a:spcBef>
              <a:spcAft>
                <a:spcPts val="600"/>
              </a:spcAft>
              <a:buClr>
                <a:srgbClr val="5FBBF5"/>
              </a:buClr>
              <a:buSzPct val="80000"/>
              <a:buFont typeface="Wingdings" panose="05000000000000000000" pitchFamily="2" charset="2"/>
              <a:buChar char="£"/>
            </a:pPr>
            <a:r>
              <a:rPr lang="cs-CZ" dirty="false">
                <a:solidFill>
                  <a:srgbClr val="084A8B"/>
                </a:solidFill>
              </a:rPr>
              <a:t> šedá pole = nepovinná</a:t>
            </a:r>
          </a:p>
          <a:p>
            <a:pPr marL="990600" lvl="3" indent="-542925">
              <a:lnSpc>
                <a:spcPts val="2200"/>
              </a:lnSpc>
              <a:spcBef>
                <a:spcPts val="300"/>
              </a:spcBef>
              <a:spcAft>
                <a:spcPts val="600"/>
              </a:spcAft>
              <a:buClr>
                <a:srgbClr val="5FBBF5"/>
              </a:buClr>
              <a:buSzPct val="80000"/>
              <a:buFont typeface="Wingdings" panose="05000000000000000000" pitchFamily="2" charset="2"/>
              <a:buChar char="£"/>
            </a:pPr>
            <a:r>
              <a:rPr lang="cs-CZ" dirty="false">
                <a:solidFill>
                  <a:srgbClr val="084A8B"/>
                </a:solidFill>
              </a:rPr>
              <a:t> bílá pole = plní se automaticky</a:t>
            </a:r>
          </a:p>
        </p:txBody>
      </p:sp>
    </p:spTree>
    <p:extLst>
      <p:ext uri="{BB962C8B-B14F-4D97-AF65-F5344CB8AC3E}">
        <p14:creationId xmlns:p14="http://schemas.microsoft.com/office/powerpoint/2010/main" val="17045490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true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Přístup k projektu 1</a:t>
            </a:r>
            <a:endParaRPr lang="cs-CZ" sz="3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7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5" name="Zástupný symbol pro obsah 4"/>
          <p:cNvPicPr>
            <a:picLocks noGrp="true"/>
          </p:cNvPicPr>
          <p:nvPr>
            <p:ph idx="1"/>
          </p:nvPr>
        </p:nvPicPr>
        <p:blipFill rotWithShape="true">
          <a:blip r:embed="rId3"/>
          <a:srcRect l="5379" t="15650" r="-11255" b="4007"/>
          <a:stretch/>
        </p:blipFill>
        <p:spPr bwMode="auto">
          <a:xfrm>
            <a:off x="611560" y="1556792"/>
            <a:ext cx="7950208" cy="4635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75640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/>
              <a:t>Přístup k </a:t>
            </a:r>
            <a:r>
              <a:rPr lang="cs-CZ" sz="3000" dirty="false" smtClean="false"/>
              <a:t>projektu 2</a:t>
            </a:r>
            <a:endParaRPr lang="cs-CZ" sz="30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83568" y="1772816"/>
            <a:ext cx="8064000" cy="432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Role uživatelů </a:t>
            </a:r>
            <a:r>
              <a:rPr lang="cs-CZ" sz="2000" dirty="false" err="true" smtClean="false"/>
              <a:t>IS</a:t>
            </a:r>
            <a:r>
              <a:rPr lang="cs-CZ" sz="2000" dirty="false" smtClean="false"/>
              <a:t> </a:t>
            </a:r>
            <a:r>
              <a:rPr lang="cs-CZ" sz="2000" dirty="false" err="true" smtClean="false"/>
              <a:t>KP14</a:t>
            </a:r>
            <a:r>
              <a:rPr lang="cs-CZ" sz="2000" dirty="false" smtClean="false"/>
              <a:t>+ ve vztahu k projektu</a:t>
            </a:r>
          </a:p>
          <a:p>
            <a:pPr marL="895350" lvl="3" indent="-4476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dirty="false"/>
              <a:t> </a:t>
            </a:r>
            <a:r>
              <a:rPr lang="cs-CZ" dirty="false" smtClean="false"/>
              <a:t> </a:t>
            </a:r>
            <a:r>
              <a:rPr lang="cs-CZ" sz="1800" dirty="false">
                <a:solidFill>
                  <a:srgbClr val="084A8B"/>
                </a:solidFill>
              </a:rPr>
              <a:t>správce přístupů = uživatel, který žádost založil</a:t>
            </a:r>
          </a:p>
          <a:p>
            <a:pPr marL="895350" lvl="3" indent="-4476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  čtenář = data pouze k náhledu</a:t>
            </a:r>
          </a:p>
          <a:p>
            <a:pPr marL="895350" lvl="3" indent="-4476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  editor = možnost změn zápisu</a:t>
            </a:r>
          </a:p>
          <a:p>
            <a:pPr marL="895350" lvl="3" indent="-4476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  signatář = oprávněný podepisovat žádost </a:t>
            </a:r>
          </a:p>
          <a:p>
            <a:pPr marL="895350" lvl="3" indent="-4476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   (kvalifikovaný elektronický podpis)</a:t>
            </a:r>
          </a:p>
          <a:p>
            <a:pPr marL="431800" indent="15875">
              <a:buFont typeface="Arial" panose="020B0604020202020204" pitchFamily="34" charset="0"/>
              <a:buChar char="•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8</a:t>
            </a:fld>
            <a:endParaRPr lang="cs-CZ" dirty="false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0216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pPr algn="ctr"/>
            <a:r>
              <a:rPr lang="cs-CZ" sz="3000" dirty="false" smtClean="false"/>
              <a:t>Datová oblast žádosti </a:t>
            </a:r>
            <a:endParaRPr lang="cs-CZ" sz="3000" dirty="false"/>
          </a:p>
        </p:txBody>
      </p:sp>
      <p:sp>
        <p:nvSpPr>
          <p:cNvPr id="8" name="Zástupný symbol pro obsah 7"/>
          <p:cNvSpPr>
            <a:spLocks noGrp="true"/>
          </p:cNvSpPr>
          <p:nvPr>
            <p:ph idx="1"/>
          </p:nvPr>
        </p:nvSpPr>
        <p:spPr>
          <a:xfrm>
            <a:off x="1979712" y="1556792"/>
            <a:ext cx="6624288" cy="47525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false" smtClean="false"/>
              <a:t>Seznam </a:t>
            </a:r>
            <a:r>
              <a:rPr lang="cs-CZ" sz="2000" dirty="false"/>
              <a:t>jednotlivých záložek žádosti</a:t>
            </a:r>
          </a:p>
          <a:p>
            <a:pPr>
              <a:lnSpc>
                <a:spcPct val="100000"/>
              </a:lnSpc>
            </a:pPr>
            <a:r>
              <a:rPr lang="cs-CZ" sz="2000" dirty="false" smtClean="false"/>
              <a:t>Pomocí </a:t>
            </a:r>
            <a:r>
              <a:rPr lang="cs-CZ" sz="2000" dirty="false"/>
              <a:t>šipek možno seznam rozbalovat </a:t>
            </a:r>
            <a:r>
              <a:rPr lang="cs-CZ" sz="2000" dirty="false" smtClean="false"/>
              <a:t>či zabalovat</a:t>
            </a:r>
            <a:endParaRPr lang="cs-CZ" sz="2000" dirty="false"/>
          </a:p>
          <a:p>
            <a:pPr>
              <a:lnSpc>
                <a:spcPct val="100000"/>
              </a:lnSpc>
            </a:pPr>
            <a:r>
              <a:rPr lang="cs-CZ" sz="2000" dirty="false" smtClean="false"/>
              <a:t>Šedivé </a:t>
            </a:r>
            <a:r>
              <a:rPr lang="cs-CZ" sz="2000" dirty="false"/>
              <a:t>záložky nejsou přístupné</a:t>
            </a:r>
          </a:p>
          <a:p>
            <a:pPr marL="990600" lvl="3" indent="-542925">
              <a:lnSpc>
                <a:spcPts val="22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zpřístupní se podle dat vyplňovaných během žádosti</a:t>
            </a:r>
          </a:p>
          <a:p>
            <a:pPr marL="990600" lvl="3" indent="-542925">
              <a:lnSpc>
                <a:spcPts val="22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nejsou podle zadaných dat povinná</a:t>
            </a:r>
          </a:p>
          <a:p>
            <a:pPr>
              <a:lnSpc>
                <a:spcPct val="100000"/>
              </a:lnSpc>
            </a:pPr>
            <a:r>
              <a:rPr lang="cs-CZ" sz="2000" dirty="false" smtClean="false"/>
              <a:t>Možnosti </a:t>
            </a:r>
            <a:r>
              <a:rPr lang="cs-CZ" sz="2000" dirty="false"/>
              <a:t>vyplnění jednotlivých polí na záložkách</a:t>
            </a:r>
          </a:p>
          <a:p>
            <a:pPr marL="990600" lvl="3" indent="-542925">
              <a:lnSpc>
                <a:spcPts val="22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text, číslo, datum</a:t>
            </a:r>
          </a:p>
          <a:p>
            <a:pPr marL="990600" lvl="3" indent="-542925">
              <a:lnSpc>
                <a:spcPts val="22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výběr s rozbalovacího seznamu</a:t>
            </a:r>
          </a:p>
          <a:p>
            <a:pPr marL="990600" lvl="3" indent="-542925">
              <a:lnSpc>
                <a:spcPts val="22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 err="true" smtClean="false">
                <a:solidFill>
                  <a:srgbClr val="084A8B"/>
                </a:solidFill>
              </a:rPr>
              <a:t>checkboxy</a:t>
            </a:r>
            <a:endParaRPr lang="cs-CZ" sz="1800" dirty="false">
              <a:solidFill>
                <a:srgbClr val="084A8B"/>
              </a:solidFill>
            </a:endParaRPr>
          </a:p>
          <a:p>
            <a:pPr marL="990600" lvl="3" indent="-542925">
              <a:lnSpc>
                <a:spcPts val="22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výběr ze seznamu a přesunutí</a:t>
            </a:r>
          </a:p>
          <a:p>
            <a:pPr marL="990600" lvl="3" indent="-542925">
              <a:lnSpc>
                <a:spcPts val="2200"/>
              </a:lnSpc>
              <a:spcAft>
                <a:spcPts val="600"/>
              </a:spcAft>
              <a:buClr>
                <a:srgbClr val="5FBBF5"/>
              </a:buClr>
              <a:buFont typeface="Wingdings" panose="05000000000000000000" pitchFamily="2" charset="2"/>
              <a:buChar char="£"/>
            </a:pPr>
            <a:r>
              <a:rPr lang="cs-CZ" sz="1800" dirty="false">
                <a:solidFill>
                  <a:srgbClr val="084A8B"/>
                </a:solidFill>
              </a:rPr>
              <a:t>nový záznam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>
                <a:solidFill>
                  <a:srgbClr val="084A8B"/>
                </a:solidFill>
              </a:rPr>
              <a:pPr/>
              <a:t>9</a:t>
            </a:fld>
            <a:endParaRPr lang="cs-CZ" dirty="false">
              <a:solidFill>
                <a:srgbClr val="084A8B"/>
              </a:solidFill>
            </a:endParaRPr>
          </a:p>
        </p:txBody>
      </p:sp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9064"/>
            <a:ext cx="158417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5808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true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false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1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true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false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1" ma:versionID="90d0f886a6a62db89f06e3f9c0f44a4f">
  <xsd:schema xmlns:xsd="http://www.w3.org/2001/XMLSchema" xmlns:ns2="dfed548f-0517-4d39-90e3-3947398480c0" xmlns:p="http://schemas.microsoft.com/office/2006/metadata/properties" xmlns:xs="http://www.w3.org/2001/XMLSchema" ma:fieldsID="f5200e09a0b80cc5f374a0f883a2b740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W:\INTERNÍ\ODD_823\Výzva č. 55_PAKTY\4.Seminář pro žadatele 12.5.2016\Seminář pro žadatele.pptx</AC_OriginalFile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ECE49D-CC92-43D1-A0EE-EB8D35BE6F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7B2DD1-DCB3-472D-B438-CE4362DD162C}">
  <ds:schemaRefs>
    <ds:schemaRef ds:uri="dfed548f-0517-4d39-90e3-3947398480c0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4E1E146-7CB0-4F7D-9AD6-468AF0FAB073}">
  <ds:schemaRefs>
    <ds:schemaRef ds:uri="http://schemas.microsoft.com/sharepoint/v3/contenttype/forms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1693</properties:Words>
  <properties:PresentationFormat>Předvádění na obrazovce (4:3)</properties:PresentationFormat>
  <properties:Paragraphs>292</properties:Paragraphs>
  <properties:Slides>35</properties:Slides>
  <properties:Notes>28</properties:Notes>
  <properties:TotalTime>7616</properties:TotalTime>
  <properties:HiddenSlides>0</properties:HiddenSlides>
  <properties:MMClips>0</properties:MMClips>
  <properties:ScaleCrop>false</properties:ScaleCrop>
  <properties:HeadingPairs>
    <vt:vector baseType="variant" size="4"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properties:HeadingPairs>
  <properties:TitlesOfParts>
    <vt:vector baseType="lpstr" size="37">
      <vt:lpstr>prezentace</vt:lpstr>
      <vt:lpstr>1_prezentace</vt:lpstr>
      <vt:lpstr>Is kp 14+ 1</vt:lpstr>
      <vt:lpstr>IS kp 14+ 2</vt:lpstr>
      <vt:lpstr>IS kp 14+ 3</vt:lpstr>
      <vt:lpstr>IS kp 14+ 4</vt:lpstr>
      <vt:lpstr>IS kp 14+ 5</vt:lpstr>
      <vt:lpstr>Is kp 14+ 6</vt:lpstr>
      <vt:lpstr>Přístup k projektu 1</vt:lpstr>
      <vt:lpstr>Přístup k projektu 2</vt:lpstr>
      <vt:lpstr>Datová oblast žádosti </vt:lpstr>
      <vt:lpstr>DOPLŇKOVÉ INFORMACE</vt:lpstr>
      <vt:lpstr>Popis projektu 1</vt:lpstr>
      <vt:lpstr>Popis projektu 2</vt:lpstr>
      <vt:lpstr>Popis projektu 3</vt:lpstr>
      <vt:lpstr>Popis projektu - RT</vt:lpstr>
      <vt:lpstr>Horizontální principy</vt:lpstr>
      <vt:lpstr>Klíčové aktivity 1</vt:lpstr>
      <vt:lpstr>Klíčové aktivity 2</vt:lpstr>
      <vt:lpstr>Cílové skupiny 1</vt:lpstr>
      <vt:lpstr>Cílové skupiny 2</vt:lpstr>
      <vt:lpstr>Umístění 1</vt:lpstr>
      <vt:lpstr>Umístění 2</vt:lpstr>
      <vt:lpstr>Umístění 3</vt:lpstr>
      <vt:lpstr>Subjekty  projektu 1</vt:lpstr>
      <vt:lpstr>Subjekty projektu 2</vt:lpstr>
      <vt:lpstr>Subjekty projektu 3</vt:lpstr>
      <vt:lpstr>Rozpočet 1</vt:lpstr>
      <vt:lpstr>Rozpočet 2</vt:lpstr>
      <vt:lpstr>FINANČNÍ PLÁN </vt:lpstr>
      <vt:lpstr>ČESTNÉ PROHLÁŠENÍ</vt:lpstr>
      <vt:lpstr>DOKUMENTY 1</vt:lpstr>
      <vt:lpstr>DOKUMENTY 2</vt:lpstr>
      <vt:lpstr>kontrola</vt:lpstr>
      <vt:lpstr>finalizace</vt:lpstr>
      <vt:lpstr>PODPIS A PODÁNÍ ŽÁDOSTI</vt:lpstr>
      <vt:lpstr>Elektronický podpis žádosti 1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14.0000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cp:lastPrinted>2016-05-11T06:24:06Z</cp:lastPrinted>
  <dcterms:modified xmlns:xsi="http://www.w3.org/2001/XMLSchema-instance" xsi:type="dcterms:W3CDTF">2018-01-26T16:02:03Z</dcterms:modified>
  <cp:revision>585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